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16"/>
  </p:notesMasterIdLst>
  <p:sldIdLst>
    <p:sldId id="256" r:id="rId5"/>
    <p:sldId id="318" r:id="rId6"/>
    <p:sldId id="319" r:id="rId7"/>
    <p:sldId id="320" r:id="rId8"/>
    <p:sldId id="321" r:id="rId9"/>
    <p:sldId id="322" r:id="rId10"/>
    <p:sldId id="323" r:id="rId11"/>
    <p:sldId id="324" r:id="rId12"/>
    <p:sldId id="325" r:id="rId13"/>
    <p:sldId id="326" r:id="rId14"/>
    <p:sldId id="276" r:id="rId1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827" autoAdjust="0"/>
  </p:normalViewPr>
  <p:slideViewPr>
    <p:cSldViewPr snapToGrid="0">
      <p:cViewPr varScale="1">
        <p:scale>
          <a:sx n="85" d="100"/>
          <a:sy n="85" d="100"/>
        </p:scale>
        <p:origin x="1306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25" y="2029522"/>
            <a:ext cx="8704800" cy="3575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>
                <a:solidFill>
                  <a:srgbClr val="D10202"/>
                </a:solidFill>
              </a:rPr>
              <a:t>Makroekonomie 2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i="1" dirty="0">
                <a:solidFill>
                  <a:srgbClr val="D10202"/>
                </a:solidFill>
              </a:rPr>
              <a:t>Analýza Hrubého Domácího Produktu (HDP)</a:t>
            </a:r>
            <a:br>
              <a:rPr lang="cs-CZ" b="1" i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XMAK2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doc. Ing. Magdaléna Drastichová, Ph.D.</a:t>
            </a:r>
            <a:endParaRPr lang="cs-CZ" sz="18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20. 02. 2024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B0D2D-8C5C-5392-CF07-277B2F950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9506" y="274638"/>
            <a:ext cx="7037294" cy="765268"/>
          </a:xfrm>
        </p:spPr>
        <p:txBody>
          <a:bodyPr>
            <a:normAutofit/>
          </a:bodyPr>
          <a:lstStyle/>
          <a:p>
            <a:r>
              <a:rPr lang="en-GB" dirty="0" err="1"/>
              <a:t>Řešení</a:t>
            </a:r>
            <a:r>
              <a:rPr lang="en-GB" dirty="0"/>
              <a:t>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0A4E35-098B-CF18-094E-7430FBDAF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0659" y="1039906"/>
            <a:ext cx="8606117" cy="5450541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cs-CZ" sz="1100" dirty="0"/>
              <a:t>d)     Osobní důchod (PI) představuje sumu všech hrubých důchodů, které plynou vlastníkům výrobních faktorů. Abychom velikost tohoto důchodu mohli vypočítat, je potřeba hrubý domácí produkt převést na hrubý domácí důchod a ten ještě dále očistit o důchody, které k daným vlastníkům nedoputují (např. z důvodu zásahu vlády, popřípadě rozhodnutím managementu firmy). V případě, že bychom chtěli vypočítat osobní důchod všech národních subjektů (nejen těch domácích), nepočítali bychom čistý domácí důchod, ale národní důchod. Od národního důchodu bychom pak odečetli ještě část důchodů, které k domácím vlastníkům výrobních faktorů nedoputují. Protože v našem případě máme zadány hodnoty pro jednu ekonomiku (neznáme velikost odvodů v jiných zemích, kde subjekty této ekonomiky působí), musíme nejdříve spočítat čistý domácí důchod NDI.	</a:t>
            </a:r>
          </a:p>
          <a:p>
            <a:pPr marL="114300" indent="0">
              <a:buNone/>
            </a:pPr>
            <a:r>
              <a:rPr lang="cs-CZ" sz="1100" dirty="0"/>
              <a:t>NDI = GDP - T0 - IR(a)	</a:t>
            </a:r>
          </a:p>
          <a:p>
            <a:pPr marL="114300" indent="0">
              <a:buNone/>
            </a:pPr>
            <a:r>
              <a:rPr lang="cs-CZ" sz="1100" dirty="0"/>
              <a:t>NDI = 3591 - 305 - 541	</a:t>
            </a:r>
          </a:p>
          <a:p>
            <a:pPr marL="114300" indent="0">
              <a:buNone/>
            </a:pPr>
            <a:r>
              <a:rPr lang="cs-CZ" sz="1100" dirty="0"/>
              <a:t>NDI = 2 745 mil. Kč	</a:t>
            </a:r>
          </a:p>
          <a:p>
            <a:pPr marL="114300" indent="0">
              <a:buNone/>
            </a:pPr>
            <a:r>
              <a:rPr lang="cs-CZ" sz="1100" dirty="0"/>
              <a:t>Jak již bylo naznačeno výše, je třeba ještě tento výsledek upravit o platby, které k vlastníkům výrobních faktorů nedoputují (a to jsou např. nerozdělené zisky, daň z příjmu právnických osob, příspěvky na sociální zabezpečení apod.), a dále je nutno výslednou hodnotu navýšit o částky jako jsou transferové platby či úroky ze státních dluhopisů.	</a:t>
            </a:r>
          </a:p>
          <a:p>
            <a:pPr marL="114300" indent="0">
              <a:buNone/>
            </a:pPr>
            <a:r>
              <a:rPr lang="cs-CZ" sz="1100" dirty="0"/>
              <a:t>PI = NDI – </a:t>
            </a:r>
            <a:r>
              <a:rPr lang="cs-CZ" sz="1100" dirty="0" err="1"/>
              <a:t>zU</a:t>
            </a:r>
            <a:r>
              <a:rPr lang="cs-CZ" sz="1100" dirty="0"/>
              <a:t> – </a:t>
            </a:r>
            <a:r>
              <a:rPr lang="cs-CZ" sz="1100" dirty="0" err="1"/>
              <a:t>sS</a:t>
            </a:r>
            <a:r>
              <a:rPr lang="cs-CZ" sz="1100" dirty="0"/>
              <a:t> – TC + TR	</a:t>
            </a:r>
          </a:p>
          <a:p>
            <a:pPr marL="114300" indent="0">
              <a:buNone/>
            </a:pPr>
            <a:r>
              <a:rPr lang="cs-CZ" sz="1100" dirty="0"/>
              <a:t>PI = 2745 – 145 – 320 – 119 + 452	</a:t>
            </a:r>
          </a:p>
          <a:p>
            <a:pPr marL="114300" indent="0">
              <a:buNone/>
            </a:pPr>
            <a:r>
              <a:rPr lang="cs-CZ" sz="1100" dirty="0"/>
              <a:t>PI = 2 613 mil. Kč	</a:t>
            </a:r>
          </a:p>
          <a:p>
            <a:pPr marL="114300" indent="0">
              <a:buNone/>
            </a:pPr>
            <a:endParaRPr lang="cs-CZ" sz="1100" dirty="0"/>
          </a:p>
          <a:p>
            <a:pPr marL="114300" indent="0">
              <a:buNone/>
            </a:pPr>
            <a:r>
              <a:rPr lang="cs-CZ" sz="1100" dirty="0"/>
              <a:t>e)     Disponibilní důchod (DI) představuje část důchodu, která zbývá fyzickým osobám po odečtení daně z příjmu fyzických osob z osobního důchodu. To znamená, že od osobního důchodu, který jsme vypočítali v předcházejícím bodě, musíme odečíst výši přímých daní. Disponibilní důchod tak de facto představuje částku, kterou subjekty obdrží (dostanou na ruku, či jim bude připsán na účet).	</a:t>
            </a:r>
          </a:p>
          <a:p>
            <a:pPr marL="114300" indent="0">
              <a:buNone/>
            </a:pPr>
            <a:r>
              <a:rPr lang="cs-CZ" sz="1100" dirty="0"/>
              <a:t>DI = PI – T	</a:t>
            </a:r>
          </a:p>
          <a:p>
            <a:pPr marL="114300" indent="0">
              <a:buNone/>
            </a:pPr>
            <a:r>
              <a:rPr lang="cs-CZ" sz="1100" dirty="0"/>
              <a:t>DI = 2613 - 30	</a:t>
            </a:r>
          </a:p>
          <a:p>
            <a:pPr marL="114300" indent="0">
              <a:buNone/>
            </a:pPr>
            <a:r>
              <a:rPr lang="cs-CZ" sz="1100" dirty="0"/>
              <a:t>DI = 2 583 mil. Kč	</a:t>
            </a:r>
          </a:p>
          <a:p>
            <a:pPr marL="114300" indent="0">
              <a:buNone/>
            </a:pPr>
            <a:endParaRPr lang="cs-CZ" sz="1100" dirty="0"/>
          </a:p>
          <a:p>
            <a:pPr marL="114300" indent="0">
              <a:buNone/>
            </a:pPr>
            <a:r>
              <a:rPr lang="cs-CZ" sz="1100" dirty="0"/>
              <a:t>f)      Výše vypočítaný disponibilní důchod představuje částku, se kterou mohou subjekty disponovat. Tuto částku lze využít dvěma způsoby. Buď ji daný subjekt může utratit, nebo uspořit. Proto:	</a:t>
            </a:r>
          </a:p>
          <a:p>
            <a:pPr marL="114300" indent="0">
              <a:buNone/>
            </a:pPr>
            <a:r>
              <a:rPr lang="cs-CZ" sz="1100" dirty="0"/>
              <a:t>DI = C + S	</a:t>
            </a:r>
          </a:p>
          <a:p>
            <a:pPr marL="114300" indent="0">
              <a:buNone/>
            </a:pPr>
            <a:r>
              <a:rPr lang="cs-CZ" sz="1100" dirty="0"/>
              <a:t>2 583 = 2 563 + S	</a:t>
            </a:r>
          </a:p>
          <a:p>
            <a:pPr marL="114300" indent="0">
              <a:buNone/>
            </a:pPr>
            <a:r>
              <a:rPr lang="cs-CZ" sz="1100" dirty="0"/>
              <a:t>S = 20 mil. Kč	S</a:t>
            </a:r>
          </a:p>
          <a:p>
            <a:pPr marL="114300" indent="0">
              <a:buNone/>
            </a:pP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1317536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>
                <a:solidFill>
                  <a:srgbClr val="FF0000"/>
                </a:solidFill>
              </a:rPr>
              <a:t>DĚKUJI ZA POZORNOST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85221-4F4E-01B1-E057-24A2E0BA6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15297"/>
            <a:ext cx="8229600" cy="1143000"/>
          </a:xfrm>
        </p:spPr>
        <p:txBody>
          <a:bodyPr>
            <a:noAutofit/>
          </a:bodyPr>
          <a:lstStyle/>
          <a:p>
            <a:r>
              <a:rPr lang="cs-CZ" sz="2000" b="1" i="0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Úloha: Výpočet Hrubého Domácího Produktu (HDP) pomocí všech tří metod</a:t>
            </a:r>
            <a:br>
              <a:rPr lang="cs-CZ" sz="2800" b="1" i="0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endParaRPr lang="cs-CZ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80514C-4806-DDC9-8330-175410D92B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461248"/>
            <a:ext cx="8229600" cy="4664916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dirty="0"/>
              <a:t>Úvod:</a:t>
            </a:r>
          </a:p>
          <a:p>
            <a:pPr algn="just"/>
            <a:r>
              <a:rPr lang="cs-CZ" dirty="0"/>
              <a:t>HDP – klíčový ekonomický ukazatel, který měří celkovou ekonomickou aktivitu dané země. </a:t>
            </a:r>
          </a:p>
          <a:p>
            <a:pPr algn="just"/>
            <a:r>
              <a:rPr lang="cs-CZ" dirty="0"/>
              <a:t>V tomto cvičení se zaměříte na výpočet HDP pomocí tří hlavních metod: </a:t>
            </a:r>
            <a:r>
              <a:rPr lang="cs-CZ" b="1" dirty="0">
                <a:solidFill>
                  <a:srgbClr val="FF0000"/>
                </a:solidFill>
              </a:rPr>
              <a:t>výrobní (produkční) metodou, výdajovou metodou a důchodovou metodou.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Kromě výpočtu HDP budete také počítat související ukazatele: </a:t>
            </a:r>
            <a:r>
              <a:rPr lang="cs-CZ" b="1" dirty="0"/>
              <a:t>národní důchod (NI)….</a:t>
            </a:r>
          </a:p>
          <a:p>
            <a:pPr algn="just"/>
            <a:endParaRPr lang="cs-CZ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dirty="0"/>
              <a:t>Zadání (1):</a:t>
            </a:r>
          </a:p>
          <a:p>
            <a:pPr algn="just"/>
            <a:r>
              <a:rPr lang="cs-CZ" b="1" dirty="0"/>
              <a:t>Máte k dispozici následující údaje o ekonomice fiktivní země za daný rok (v milionech Kč):</a:t>
            </a:r>
          </a:p>
        </p:txBody>
      </p:sp>
    </p:spTree>
    <p:extLst>
      <p:ext uri="{BB962C8B-B14F-4D97-AF65-F5344CB8AC3E}">
        <p14:creationId xmlns:p14="http://schemas.microsoft.com/office/powerpoint/2010/main" val="4246036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2C40A72-8A87-F70A-52A0-DF026B9FF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9976" y="806825"/>
            <a:ext cx="8785412" cy="5522258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Máte k dispozici následující údaje o ekonomice fiktivní země za daný rok (v milionech Kč):</a:t>
            </a:r>
          </a:p>
          <a:p>
            <a:endParaRPr lang="cs-CZ" dirty="0"/>
          </a:p>
          <a:p>
            <a:pPr marL="358775" indent="-358775"/>
            <a:r>
              <a:rPr lang="cs-CZ" dirty="0"/>
              <a:t>Soukromá spotřeba (C): 4 000 mil. Kč</a:t>
            </a:r>
          </a:p>
          <a:p>
            <a:pPr marL="358775" indent="-358775"/>
            <a:r>
              <a:rPr lang="cs-CZ" dirty="0"/>
              <a:t>Vládní výdaje (G): 1 500 mil. Kč</a:t>
            </a:r>
          </a:p>
          <a:p>
            <a:pPr marL="358775" indent="-358775"/>
            <a:r>
              <a:rPr lang="cs-CZ" dirty="0"/>
              <a:t>Hrubé investice (I): 800 mil. Kč</a:t>
            </a:r>
          </a:p>
          <a:p>
            <a:pPr marL="358775" indent="-358775"/>
            <a:r>
              <a:rPr lang="cs-CZ" dirty="0"/>
              <a:t>Čisté exporty (NX): -200 mil. Kč (exporty 1 000 mil. Kč, importy 1 200 mil. Kč)</a:t>
            </a:r>
          </a:p>
          <a:p>
            <a:pPr marL="358775" indent="-358775"/>
            <a:r>
              <a:rPr lang="cs-CZ" dirty="0"/>
              <a:t>Výnosy z kapitálu (Zisky): 1 300 mil. Kč</a:t>
            </a:r>
          </a:p>
          <a:p>
            <a:pPr marL="358775" indent="-358775"/>
            <a:r>
              <a:rPr lang="cs-CZ" dirty="0"/>
              <a:t>Celková hodnota vyprodukovaných výrobků a služeb (Celková produkce): 7 500 mil. Kč</a:t>
            </a:r>
          </a:p>
          <a:p>
            <a:pPr marL="358775" indent="-358775"/>
            <a:r>
              <a:rPr lang="cs-CZ" dirty="0" err="1"/>
              <a:t>Mezispotřeba</a:t>
            </a:r>
            <a:r>
              <a:rPr lang="cs-CZ" dirty="0"/>
              <a:t> (</a:t>
            </a:r>
            <a:r>
              <a:rPr lang="cs-CZ" dirty="0" err="1"/>
              <a:t>Intermediate</a:t>
            </a:r>
            <a:r>
              <a:rPr lang="cs-CZ" dirty="0"/>
              <a:t> </a:t>
            </a:r>
            <a:r>
              <a:rPr lang="cs-CZ" dirty="0" err="1"/>
              <a:t>Consumption</a:t>
            </a:r>
            <a:r>
              <a:rPr lang="cs-CZ" dirty="0"/>
              <a:t>): 3 000 mil. Kč</a:t>
            </a:r>
          </a:p>
          <a:p>
            <a:pPr marL="358775" indent="-358775"/>
            <a:r>
              <a:rPr lang="cs-CZ" dirty="0"/>
              <a:t>Mzdy a platy (</a:t>
            </a:r>
            <a:r>
              <a:rPr lang="cs-CZ" dirty="0" err="1"/>
              <a:t>Wages</a:t>
            </a:r>
            <a:r>
              <a:rPr lang="cs-CZ" dirty="0"/>
              <a:t> and </a:t>
            </a:r>
            <a:r>
              <a:rPr lang="cs-CZ" dirty="0" err="1"/>
              <a:t>Salaries</a:t>
            </a:r>
            <a:r>
              <a:rPr lang="cs-CZ" dirty="0"/>
              <a:t>): 2 800 mil. Kč</a:t>
            </a:r>
          </a:p>
          <a:p>
            <a:pPr marL="358775" indent="-358775"/>
            <a:r>
              <a:rPr lang="cs-CZ" dirty="0"/>
              <a:t>Hrubý provozní přebytek (Gross </a:t>
            </a:r>
            <a:r>
              <a:rPr lang="cs-CZ" dirty="0" err="1"/>
              <a:t>Operating</a:t>
            </a:r>
            <a:r>
              <a:rPr lang="cs-CZ" dirty="0"/>
              <a:t> </a:t>
            </a:r>
            <a:r>
              <a:rPr lang="cs-CZ" dirty="0" err="1"/>
              <a:t>Surplus</a:t>
            </a:r>
            <a:r>
              <a:rPr lang="cs-CZ" dirty="0"/>
              <a:t>): 1 500 mil. Kč</a:t>
            </a:r>
          </a:p>
          <a:p>
            <a:pPr marL="358775" indent="-358775"/>
            <a:r>
              <a:rPr lang="cs-CZ" dirty="0"/>
              <a:t>Renty (Rent): 200 mil. Kč</a:t>
            </a:r>
          </a:p>
          <a:p>
            <a:pPr marL="358775" indent="-358775"/>
            <a:r>
              <a:rPr lang="cs-CZ" dirty="0"/>
              <a:t>Úroky (</a:t>
            </a:r>
            <a:r>
              <a:rPr lang="cs-CZ" dirty="0" err="1"/>
              <a:t>Interest</a:t>
            </a:r>
            <a:r>
              <a:rPr lang="cs-CZ" dirty="0"/>
              <a:t>): 300 mil. Kč</a:t>
            </a:r>
          </a:p>
          <a:p>
            <a:pPr marL="358775" indent="-358775"/>
            <a:r>
              <a:rPr lang="cs-CZ" dirty="0"/>
              <a:t>Daně z výroby a dovozu (</a:t>
            </a:r>
            <a:r>
              <a:rPr lang="cs-CZ" dirty="0" err="1"/>
              <a:t>Taxes</a:t>
            </a:r>
            <a:r>
              <a:rPr lang="cs-CZ" dirty="0"/>
              <a:t> on </a:t>
            </a:r>
            <a:r>
              <a:rPr lang="cs-CZ" dirty="0" err="1"/>
              <a:t>Production</a:t>
            </a:r>
            <a:r>
              <a:rPr lang="cs-CZ" dirty="0"/>
              <a:t> and </a:t>
            </a:r>
            <a:r>
              <a:rPr lang="cs-CZ" dirty="0" err="1"/>
              <a:t>Imports</a:t>
            </a:r>
            <a:r>
              <a:rPr lang="cs-CZ" dirty="0"/>
              <a:t>): 700 mil. Kč</a:t>
            </a:r>
          </a:p>
          <a:p>
            <a:pPr marL="358775" indent="-358775"/>
            <a:r>
              <a:rPr lang="cs-CZ" dirty="0"/>
              <a:t>Subvence (</a:t>
            </a:r>
            <a:r>
              <a:rPr lang="cs-CZ" dirty="0" err="1"/>
              <a:t>Subsidies</a:t>
            </a:r>
            <a:r>
              <a:rPr lang="cs-CZ" dirty="0"/>
              <a:t>): 100 mil. Kč</a:t>
            </a:r>
          </a:p>
          <a:p>
            <a:pPr marL="358775" indent="-358775"/>
            <a:r>
              <a:rPr lang="cs-CZ" dirty="0"/>
              <a:t>Odpisy (</a:t>
            </a:r>
            <a:r>
              <a:rPr lang="cs-CZ" dirty="0" err="1"/>
              <a:t>Depreciation</a:t>
            </a:r>
            <a:r>
              <a:rPr lang="cs-CZ" dirty="0"/>
              <a:t>): 400 mil. Kč</a:t>
            </a:r>
          </a:p>
        </p:txBody>
      </p:sp>
    </p:spTree>
    <p:extLst>
      <p:ext uri="{BB962C8B-B14F-4D97-AF65-F5344CB8AC3E}">
        <p14:creationId xmlns:p14="http://schemas.microsoft.com/office/powerpoint/2010/main" val="3555628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B695D-5D8B-9C02-9908-E5632CD64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4" y="1219201"/>
            <a:ext cx="8229600" cy="475130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Úkoly</a:t>
            </a:r>
            <a:r>
              <a:rPr lang="en-GB" dirty="0"/>
              <a:t>:</a:t>
            </a:r>
            <a:br>
              <a:rPr lang="en-GB" dirty="0"/>
            </a:br>
            <a:br>
              <a:rPr lang="en-GB" sz="4400" b="1" i="0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B464DE-2EB0-8943-FF38-E99C0ECE052B}"/>
              </a:ext>
            </a:extLst>
          </p:cNvPr>
          <p:cNvSpPr txBox="1"/>
          <p:nvPr/>
        </p:nvSpPr>
        <p:spPr>
          <a:xfrm>
            <a:off x="331694" y="1219201"/>
            <a:ext cx="8579224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400" b="1" dirty="0"/>
              <a:t>Výpočet HDP </a:t>
            </a:r>
            <a:r>
              <a:rPr lang="cs-CZ" sz="2400" b="1" dirty="0">
                <a:highlight>
                  <a:srgbClr val="FFFF00"/>
                </a:highlight>
              </a:rPr>
              <a:t>výrobní (produkční) metodou:</a:t>
            </a:r>
          </a:p>
          <a:p>
            <a:endParaRPr lang="cs-CZ" sz="24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400" dirty="0"/>
              <a:t>HDP výrobní metodou: </a:t>
            </a:r>
            <a:r>
              <a:rPr lang="cs-CZ" sz="2400" b="1" dirty="0">
                <a:solidFill>
                  <a:srgbClr val="FF0000"/>
                </a:solidFill>
              </a:rPr>
              <a:t>rozdíl mezi celkovou produkcí a </a:t>
            </a:r>
            <a:r>
              <a:rPr lang="cs-CZ" sz="2400" b="1" dirty="0" err="1">
                <a:solidFill>
                  <a:srgbClr val="FF0000"/>
                </a:solidFill>
              </a:rPr>
              <a:t>mezispotřebou</a:t>
            </a:r>
            <a:r>
              <a:rPr lang="cs-CZ" sz="2400" b="1" dirty="0">
                <a:solidFill>
                  <a:srgbClr val="FF0000"/>
                </a:solidFill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/>
              <a:t>Výpočet:</a:t>
            </a:r>
          </a:p>
          <a:p>
            <a:pPr algn="ctr"/>
            <a:r>
              <a:rPr lang="cs-CZ" sz="2400" b="1" dirty="0">
                <a:highlight>
                  <a:srgbClr val="FFFF00"/>
                </a:highlight>
              </a:rPr>
              <a:t>HDP=Celková produkce−</a:t>
            </a:r>
            <a:r>
              <a:rPr lang="cs-CZ" sz="2400" b="1" dirty="0" err="1">
                <a:highlight>
                  <a:srgbClr val="FFFF00"/>
                </a:highlight>
              </a:rPr>
              <a:t>Mezispotřeba</a:t>
            </a:r>
            <a:endParaRPr lang="cs-CZ" sz="2400" b="1" dirty="0">
              <a:highlight>
                <a:srgbClr val="FFFF00"/>
              </a:highlight>
            </a:endParaRPr>
          </a:p>
          <a:p>
            <a:endParaRPr lang="cs-CZ" sz="2400" dirty="0"/>
          </a:p>
          <a:p>
            <a:pPr marL="514350" indent="-514350">
              <a:buFont typeface="+mj-lt"/>
              <a:buAutoNum type="arabicPeriod" startAt="2"/>
            </a:pPr>
            <a:r>
              <a:rPr lang="cs-CZ" sz="2400" b="1" dirty="0"/>
              <a:t>Výpočet HDP </a:t>
            </a:r>
            <a:r>
              <a:rPr lang="cs-CZ" sz="2400" b="1" dirty="0">
                <a:highlight>
                  <a:srgbClr val="FFFF00"/>
                </a:highlight>
              </a:rPr>
              <a:t>výdajovou metodou:</a:t>
            </a:r>
          </a:p>
          <a:p>
            <a:endParaRPr lang="cs-CZ" sz="24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400" dirty="0"/>
              <a:t>HDP výdajovou metodou: </a:t>
            </a:r>
            <a:r>
              <a:rPr lang="cs-CZ" sz="2400" b="1" dirty="0">
                <a:solidFill>
                  <a:srgbClr val="FF0000"/>
                </a:solidFill>
              </a:rPr>
              <a:t>součet soukromé spotřeby, vládních výdajů, hrubých investic a čistých exportů.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 Výpočet:</a:t>
            </a:r>
          </a:p>
          <a:p>
            <a:pPr algn="ctr"/>
            <a:r>
              <a:rPr lang="cs-CZ" sz="2400" b="1" dirty="0">
                <a:highlight>
                  <a:srgbClr val="FFFF00"/>
                </a:highlight>
              </a:rPr>
              <a:t>HDP=C+G+I+NX</a:t>
            </a:r>
          </a:p>
          <a:p>
            <a:pPr algn="ctr"/>
            <a:endParaRPr lang="cs-CZ" sz="2400" b="1" dirty="0">
              <a:highlight>
                <a:srgbClr val="FFFF00"/>
              </a:highlight>
            </a:endParaRPr>
          </a:p>
          <a:p>
            <a:pPr marL="342900" indent="-342900">
              <a:buFont typeface="+mj-lt"/>
              <a:buAutoNum type="arabicPeriod" startAt="3"/>
            </a:pPr>
            <a:endParaRPr lang="cs-CZ" sz="2400" b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600152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B695D-5D8B-9C02-9908-E5632CD64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4" y="1219201"/>
            <a:ext cx="8229600" cy="475130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Úkoly</a:t>
            </a:r>
            <a:r>
              <a:rPr lang="en-GB" dirty="0"/>
              <a:t>:</a:t>
            </a:r>
            <a:br>
              <a:rPr lang="en-GB" dirty="0"/>
            </a:br>
            <a:br>
              <a:rPr lang="en-GB" sz="4400" b="1" i="0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B464DE-2EB0-8943-FF38-E99C0ECE052B}"/>
              </a:ext>
            </a:extLst>
          </p:cNvPr>
          <p:cNvSpPr txBox="1"/>
          <p:nvPr/>
        </p:nvSpPr>
        <p:spPr>
          <a:xfrm>
            <a:off x="331694" y="1219201"/>
            <a:ext cx="8579224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cs-CZ" sz="1800" b="1" dirty="0">
              <a:highlight>
                <a:srgbClr val="FFFF00"/>
              </a:highlight>
            </a:endParaRPr>
          </a:p>
          <a:p>
            <a:pPr marL="342900" indent="-342900">
              <a:buFont typeface="+mj-lt"/>
              <a:buAutoNum type="arabicPeriod" startAt="3"/>
            </a:pPr>
            <a:r>
              <a:rPr lang="cs-CZ" sz="1800" b="1" dirty="0"/>
              <a:t>Výpočet HDP </a:t>
            </a:r>
            <a:r>
              <a:rPr lang="cs-CZ" sz="1800" b="1" dirty="0">
                <a:highlight>
                  <a:srgbClr val="FFFF00"/>
                </a:highlight>
              </a:rPr>
              <a:t>důchodovou metodou:</a:t>
            </a:r>
          </a:p>
          <a:p>
            <a:pPr marL="342900" indent="-342900">
              <a:buFont typeface="+mj-lt"/>
              <a:buAutoNum type="arabicPeriod" startAt="3"/>
            </a:pPr>
            <a:endParaRPr lang="cs-CZ" sz="1800" b="1" dirty="0">
              <a:highlight>
                <a:srgbClr val="FFFF00"/>
              </a:highligh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HDP důchodovou metodou: </a:t>
            </a:r>
            <a:r>
              <a:rPr lang="cs-CZ" sz="1800" b="1" dirty="0">
                <a:solidFill>
                  <a:srgbClr val="FF0000"/>
                </a:solidFill>
              </a:rPr>
              <a:t>součet všech příjmů, které plynou z výroby zboží v ekonomice. </a:t>
            </a:r>
            <a:r>
              <a:rPr lang="cs-CZ" sz="1800" b="1" dirty="0">
                <a:solidFill>
                  <a:schemeClr val="tx1"/>
                </a:solidFill>
              </a:rPr>
              <a:t>Tento přístup zahrnuje následující složky: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1800" b="1" dirty="0">
                <a:solidFill>
                  <a:srgbClr val="FF0000"/>
                </a:solidFill>
              </a:rPr>
              <a:t>Mzdy a platy (</a:t>
            </a:r>
            <a:r>
              <a:rPr lang="cs-CZ" sz="1800" b="1" dirty="0" err="1">
                <a:solidFill>
                  <a:srgbClr val="FF0000"/>
                </a:solidFill>
              </a:rPr>
              <a:t>Wages</a:t>
            </a:r>
            <a:r>
              <a:rPr lang="cs-CZ" sz="1800" b="1" dirty="0">
                <a:solidFill>
                  <a:srgbClr val="FF0000"/>
                </a:solidFill>
              </a:rPr>
              <a:t> and </a:t>
            </a:r>
            <a:r>
              <a:rPr lang="cs-CZ" sz="1800" b="1" dirty="0" err="1">
                <a:solidFill>
                  <a:srgbClr val="FF0000"/>
                </a:solidFill>
              </a:rPr>
              <a:t>Salaries</a:t>
            </a:r>
            <a:r>
              <a:rPr lang="cs-CZ" sz="1800" b="1" dirty="0">
                <a:solidFill>
                  <a:srgbClr val="FF0000"/>
                </a:solidFill>
              </a:rPr>
              <a:t>): Veškeré příjmy, které pracovníci obdrží za svou práci.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1800" b="1" dirty="0">
                <a:solidFill>
                  <a:srgbClr val="FF0000"/>
                </a:solidFill>
              </a:rPr>
              <a:t>Hrubý provozní přebytek (Gross </a:t>
            </a:r>
            <a:r>
              <a:rPr lang="cs-CZ" sz="1800" b="1" dirty="0" err="1">
                <a:solidFill>
                  <a:srgbClr val="FF0000"/>
                </a:solidFill>
              </a:rPr>
              <a:t>Operating</a:t>
            </a:r>
            <a:r>
              <a:rPr lang="cs-CZ" sz="1800" b="1" dirty="0">
                <a:solidFill>
                  <a:srgbClr val="FF0000"/>
                </a:solidFill>
              </a:rPr>
              <a:t> </a:t>
            </a:r>
            <a:r>
              <a:rPr lang="cs-CZ" sz="1800" b="1" dirty="0" err="1">
                <a:solidFill>
                  <a:srgbClr val="FF0000"/>
                </a:solidFill>
              </a:rPr>
              <a:t>Surplus</a:t>
            </a:r>
            <a:r>
              <a:rPr lang="cs-CZ" sz="1800" b="1" dirty="0">
                <a:solidFill>
                  <a:srgbClr val="FF0000"/>
                </a:solidFill>
              </a:rPr>
              <a:t>): Zisky firem před zdaněním a úroky. Zahrnuje zisky korporací a smíšený důchod osob samostatně výdělečně činných.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1800" b="1" dirty="0">
                <a:solidFill>
                  <a:srgbClr val="FF0000"/>
                </a:solidFill>
              </a:rPr>
              <a:t>Renty (Rent): Příjmy z nájmu půdy a jiných nemovitostí.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1800" b="1" dirty="0">
                <a:solidFill>
                  <a:srgbClr val="FF0000"/>
                </a:solidFill>
              </a:rPr>
              <a:t>Úroky (</a:t>
            </a:r>
            <a:r>
              <a:rPr lang="cs-CZ" sz="1800" b="1" dirty="0" err="1">
                <a:solidFill>
                  <a:srgbClr val="FF0000"/>
                </a:solidFill>
              </a:rPr>
              <a:t>Interest</a:t>
            </a:r>
            <a:r>
              <a:rPr lang="cs-CZ" sz="1800" b="1" dirty="0">
                <a:solidFill>
                  <a:srgbClr val="FF0000"/>
                </a:solidFill>
              </a:rPr>
              <a:t>): Příjmy z kapitálu, např. úroky z půjček a vkladů.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1800" b="1" dirty="0">
                <a:solidFill>
                  <a:srgbClr val="FF0000"/>
                </a:solidFill>
              </a:rPr>
              <a:t>Daně z výroby a dovozu (</a:t>
            </a:r>
            <a:r>
              <a:rPr lang="cs-CZ" sz="1800" b="1" dirty="0" err="1">
                <a:solidFill>
                  <a:srgbClr val="FF0000"/>
                </a:solidFill>
              </a:rPr>
              <a:t>Taxes</a:t>
            </a:r>
            <a:r>
              <a:rPr lang="cs-CZ" sz="1800" b="1" dirty="0">
                <a:solidFill>
                  <a:srgbClr val="FF0000"/>
                </a:solidFill>
              </a:rPr>
              <a:t> on </a:t>
            </a:r>
            <a:r>
              <a:rPr lang="cs-CZ" sz="1800" b="1" dirty="0" err="1">
                <a:solidFill>
                  <a:srgbClr val="FF0000"/>
                </a:solidFill>
              </a:rPr>
              <a:t>Production</a:t>
            </a:r>
            <a:r>
              <a:rPr lang="cs-CZ" sz="1800" b="1" dirty="0">
                <a:solidFill>
                  <a:srgbClr val="FF0000"/>
                </a:solidFill>
              </a:rPr>
              <a:t> and </a:t>
            </a:r>
            <a:r>
              <a:rPr lang="cs-CZ" sz="1800" b="1" dirty="0" err="1">
                <a:solidFill>
                  <a:srgbClr val="FF0000"/>
                </a:solidFill>
              </a:rPr>
              <a:t>Imports</a:t>
            </a:r>
            <a:r>
              <a:rPr lang="cs-CZ" sz="1800" b="1" dirty="0">
                <a:solidFill>
                  <a:srgbClr val="FF0000"/>
                </a:solidFill>
              </a:rPr>
              <a:t>): Daně z přidané hodnoty (DPH), spotřební daně, cla a jiné nepřímé daně.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1800" b="1" dirty="0">
                <a:solidFill>
                  <a:srgbClr val="FF0000"/>
                </a:solidFill>
              </a:rPr>
              <a:t>Odpisy (</a:t>
            </a:r>
            <a:r>
              <a:rPr lang="cs-CZ" sz="1800" b="1" dirty="0" err="1">
                <a:solidFill>
                  <a:srgbClr val="FF0000"/>
                </a:solidFill>
              </a:rPr>
              <a:t>Depreciation</a:t>
            </a:r>
            <a:r>
              <a:rPr lang="cs-CZ" sz="1800" b="1" dirty="0">
                <a:solidFill>
                  <a:srgbClr val="FF0000"/>
                </a:solidFill>
              </a:rPr>
              <a:t>, </a:t>
            </a:r>
            <a:r>
              <a:rPr lang="cs-CZ" sz="1800" b="1" dirty="0" err="1">
                <a:solidFill>
                  <a:srgbClr val="FF0000"/>
                </a:solidFill>
              </a:rPr>
              <a:t>or</a:t>
            </a:r>
            <a:r>
              <a:rPr lang="cs-CZ" sz="1800" b="1" dirty="0">
                <a:solidFill>
                  <a:srgbClr val="FF0000"/>
                </a:solidFill>
              </a:rPr>
              <a:t> </a:t>
            </a:r>
            <a:r>
              <a:rPr lang="cs-CZ" sz="1800" b="1" dirty="0" err="1">
                <a:solidFill>
                  <a:srgbClr val="FF0000"/>
                </a:solidFill>
              </a:rPr>
              <a:t>Capital</a:t>
            </a:r>
            <a:r>
              <a:rPr lang="cs-CZ" sz="1800" b="1" dirty="0">
                <a:solidFill>
                  <a:srgbClr val="FF0000"/>
                </a:solidFill>
              </a:rPr>
              <a:t> </a:t>
            </a:r>
            <a:r>
              <a:rPr lang="cs-CZ" sz="1800" b="1" dirty="0" err="1">
                <a:solidFill>
                  <a:srgbClr val="FF0000"/>
                </a:solidFill>
              </a:rPr>
              <a:t>Consumption</a:t>
            </a:r>
            <a:r>
              <a:rPr lang="cs-CZ" sz="1800" b="1" dirty="0">
                <a:solidFill>
                  <a:srgbClr val="FF0000"/>
                </a:solidFill>
              </a:rPr>
              <a:t> </a:t>
            </a:r>
            <a:r>
              <a:rPr lang="cs-CZ" sz="1800" b="1" dirty="0" err="1">
                <a:solidFill>
                  <a:srgbClr val="FF0000"/>
                </a:solidFill>
              </a:rPr>
              <a:t>Allowance</a:t>
            </a:r>
            <a:r>
              <a:rPr lang="cs-CZ" sz="1800" b="1" dirty="0">
                <a:solidFill>
                  <a:srgbClr val="FF0000"/>
                </a:solidFill>
              </a:rPr>
              <a:t>): Náklady na amortizaci kapitálových aktiv, což představuje opotřebení a morální zastarávání fixního kapitálu.</a:t>
            </a:r>
          </a:p>
          <a:p>
            <a:pPr marL="342900" indent="-342900">
              <a:buFont typeface="+mj-lt"/>
              <a:buAutoNum type="arabicPeriod" startAt="3"/>
            </a:pPr>
            <a:endParaRPr lang="cs-CZ" sz="1800" b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673819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B695D-5D8B-9C02-9908-E5632CD64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7083" y="1033936"/>
            <a:ext cx="7386917" cy="475130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Výpočet</a:t>
            </a:r>
            <a:r>
              <a:rPr lang="en-GB" dirty="0"/>
              <a:t>:</a:t>
            </a:r>
            <a:br>
              <a:rPr lang="en-GB" dirty="0"/>
            </a:br>
            <a:br>
              <a:rPr lang="en-GB" sz="4400" b="1" i="0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3896C19-B10E-ABA5-549D-9392561CC3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41" y="1174376"/>
            <a:ext cx="8812306" cy="252655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AE6EBBC-BA20-A841-586D-9D382CE1D2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729" y="3843198"/>
            <a:ext cx="2563905" cy="52322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0FB63DC-AD69-E3A0-DAA0-064F2F90B3FF}"/>
              </a:ext>
            </a:extLst>
          </p:cNvPr>
          <p:cNvSpPr txBox="1"/>
          <p:nvPr/>
        </p:nvSpPr>
        <p:spPr>
          <a:xfrm>
            <a:off x="318247" y="4508681"/>
            <a:ext cx="85075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/>
              <a:t>HDP​ = Mzdy a platy + Hrubý​ provozní přebytek + Renty + Úroky + (Daně z vy​roby a dovozu − Subvence) + Odpisy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643E244-1503-41BC-EED4-08F1C664EF51}"/>
              </a:ext>
            </a:extLst>
          </p:cNvPr>
          <p:cNvSpPr txBox="1"/>
          <p:nvPr/>
        </p:nvSpPr>
        <p:spPr>
          <a:xfrm>
            <a:off x="318247" y="5174164"/>
            <a:ext cx="850750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 err="1"/>
              <a:t>HDPd</a:t>
            </a:r>
            <a:r>
              <a:rPr lang="en-GB" dirty="0"/>
              <a:t>​=2800 mil. K</a:t>
            </a:r>
            <a:r>
              <a:rPr lang="cs-CZ" dirty="0"/>
              <a:t>č </a:t>
            </a:r>
            <a:r>
              <a:rPr lang="en-GB" dirty="0"/>
              <a:t>+</a:t>
            </a:r>
            <a:r>
              <a:rPr lang="cs-CZ" dirty="0"/>
              <a:t> </a:t>
            </a:r>
            <a:r>
              <a:rPr lang="en-GB" dirty="0"/>
              <a:t>1500 mil. K</a:t>
            </a:r>
            <a:r>
              <a:rPr lang="cs-CZ" dirty="0"/>
              <a:t>č </a:t>
            </a:r>
            <a:r>
              <a:rPr lang="en-GB" dirty="0"/>
              <a:t>+</a:t>
            </a:r>
            <a:r>
              <a:rPr lang="cs-CZ" dirty="0"/>
              <a:t> </a:t>
            </a:r>
            <a:r>
              <a:rPr lang="en-GB" dirty="0"/>
              <a:t>200 mil. K</a:t>
            </a:r>
            <a:r>
              <a:rPr lang="cs-CZ" dirty="0"/>
              <a:t>č</a:t>
            </a:r>
            <a:r>
              <a:rPr lang="en-GB" dirty="0"/>
              <a:t>+300 mil. K</a:t>
            </a:r>
            <a:r>
              <a:rPr lang="cs-CZ" dirty="0"/>
              <a:t>č</a:t>
            </a:r>
            <a:r>
              <a:rPr lang="en-GB" dirty="0"/>
              <a:t>+(700 mil. K</a:t>
            </a:r>
            <a:r>
              <a:rPr lang="cs-CZ" dirty="0"/>
              <a:t>č</a:t>
            </a:r>
            <a:r>
              <a:rPr lang="en-GB" dirty="0"/>
              <a:t>−100 mil. K</a:t>
            </a:r>
            <a:r>
              <a:rPr lang="cs-CZ" dirty="0"/>
              <a:t>č</a:t>
            </a:r>
            <a:r>
              <a:rPr lang="en-GB" dirty="0"/>
              <a:t>)+400 mil. K</a:t>
            </a:r>
            <a:r>
              <a:rPr lang="cs-CZ" dirty="0"/>
              <a:t>č</a:t>
            </a:r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D0C195C-657D-F1FA-5A8E-FE05C55694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0005" y="5621208"/>
            <a:ext cx="2393266" cy="409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134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16B5B-E522-E1A0-AECA-9333E8E9A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27529"/>
            <a:ext cx="8480612" cy="1351897"/>
          </a:xfrm>
        </p:spPr>
        <p:txBody>
          <a:bodyPr>
            <a:normAutofit fontScale="90000"/>
          </a:bodyPr>
          <a:lstStyle/>
          <a:p>
            <a:pPr marR="0" rtl="0" fontAlgn="b">
              <a:spcBef>
                <a:spcPts val="0"/>
              </a:spcBef>
              <a:spcAft>
                <a:spcPts val="0"/>
              </a:spcAft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Zadání (2) Níže uvedená tabulka obsahuje údaje (v mil. Kč) o hypotetické ekonomice. </a:t>
            </a:r>
            <a:br>
              <a:rPr lang="cs-CZ" sz="1800" b="0" i="0" u="none" strike="noStrike" dirty="0">
                <a:effectLst/>
                <a:latin typeface="Arial" panose="020B0604020202020204" pitchFamily="34" charset="0"/>
              </a:rPr>
            </a:br>
            <a:br>
              <a:rPr lang="cs-CZ" sz="1800" b="0" i="0" u="none" strike="noStrike" dirty="0">
                <a:effectLst/>
                <a:latin typeface="Arial" panose="020B0604020202020204" pitchFamily="34" charset="0"/>
              </a:rPr>
            </a:br>
            <a:endParaRPr lang="cs-CZ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D7D92AA-456C-EDBF-3CC3-CABDAAA7AF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208590"/>
              </p:ext>
            </p:extLst>
          </p:nvPr>
        </p:nvGraphicFramePr>
        <p:xfrm>
          <a:off x="206188" y="1075765"/>
          <a:ext cx="8937812" cy="53429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21419">
                  <a:extLst>
                    <a:ext uri="{9D8B030D-6E8A-4147-A177-3AD203B41FA5}">
                      <a16:colId xmlns:a16="http://schemas.microsoft.com/office/drawing/2014/main" val="1128477299"/>
                    </a:ext>
                  </a:extLst>
                </a:gridCol>
                <a:gridCol w="1816393">
                  <a:extLst>
                    <a:ext uri="{9D8B030D-6E8A-4147-A177-3AD203B41FA5}">
                      <a16:colId xmlns:a16="http://schemas.microsoft.com/office/drawing/2014/main" val="2989018442"/>
                    </a:ext>
                  </a:extLst>
                </a:gridCol>
              </a:tblGrid>
              <a:tr h="60721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9EDF4"/>
                          </a:highlight>
                          <a:latin typeface="Arial" panose="020B0604020202020204" pitchFamily="34" charset="0"/>
                        </a:rPr>
                        <a:t>Tabulka Základní makroekonomické údaje o hypotetické ekonomice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70609687"/>
                  </a:ext>
                </a:extLst>
              </a:tr>
              <a:tr h="33826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Položka</a:t>
                      </a:r>
                      <a:endParaRPr lang="en-GB" sz="16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Částka</a:t>
                      </a:r>
                      <a:r>
                        <a:rPr lang="en-GB" sz="16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 v mil. </a:t>
                      </a:r>
                      <a:r>
                        <a:rPr lang="en-GB" sz="1600" b="1" u="none" strike="noStrike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Kč</a:t>
                      </a:r>
                      <a:endParaRPr lang="en-GB" sz="16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93148853"/>
                  </a:ext>
                </a:extLst>
              </a:tr>
              <a:tr h="33826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 err="1">
                          <a:effectLst/>
                        </a:rPr>
                        <a:t>Čisté</a:t>
                      </a:r>
                      <a:r>
                        <a:rPr lang="en-GB" sz="1600" u="none" strike="noStrike" dirty="0">
                          <a:effectLst/>
                        </a:rPr>
                        <a:t> </a:t>
                      </a:r>
                      <a:r>
                        <a:rPr lang="en-GB" sz="1600" u="none" strike="noStrike" dirty="0" err="1">
                          <a:effectLst/>
                        </a:rPr>
                        <a:t>investice</a:t>
                      </a:r>
                      <a:r>
                        <a:rPr lang="en-GB" sz="1600" u="none" strike="noStrike" dirty="0">
                          <a:effectLst/>
                        </a:rPr>
                        <a:t> (IN)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</a:rPr>
                        <a:t>248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69366935"/>
                  </a:ext>
                </a:extLst>
              </a:tr>
              <a:tr h="33826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 err="1">
                          <a:effectLst/>
                        </a:rPr>
                        <a:t>Čistý</a:t>
                      </a:r>
                      <a:r>
                        <a:rPr lang="en-GB" sz="1600" u="none" strike="noStrike" dirty="0">
                          <a:effectLst/>
                        </a:rPr>
                        <a:t> export </a:t>
                      </a:r>
                      <a:r>
                        <a:rPr lang="en-GB" sz="1600" u="none" strike="noStrike" dirty="0" err="1">
                          <a:effectLst/>
                        </a:rPr>
                        <a:t>důchodů</a:t>
                      </a:r>
                      <a:r>
                        <a:rPr lang="en-GB" sz="1600" u="none" strike="noStrike" dirty="0">
                          <a:effectLst/>
                        </a:rPr>
                        <a:t>/</a:t>
                      </a:r>
                      <a:r>
                        <a:rPr lang="en-GB" sz="1600" u="none" strike="noStrike" dirty="0" err="1">
                          <a:effectLst/>
                        </a:rPr>
                        <a:t>majetku</a:t>
                      </a:r>
                      <a:r>
                        <a:rPr lang="en-GB" sz="1600" u="none" strike="noStrike" dirty="0">
                          <a:effectLst/>
                        </a:rPr>
                        <a:t> ze </a:t>
                      </a:r>
                      <a:r>
                        <a:rPr lang="en-GB" sz="1600" u="none" strike="noStrike" dirty="0" err="1">
                          <a:effectLst/>
                        </a:rPr>
                        <a:t>zahraničí</a:t>
                      </a:r>
                      <a:r>
                        <a:rPr lang="en-GB" sz="1600" u="none" strike="noStrike" dirty="0">
                          <a:effectLst/>
                        </a:rPr>
                        <a:t> (NXFI)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510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10098956"/>
                  </a:ext>
                </a:extLst>
              </a:tr>
              <a:tr h="338268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</a:rPr>
                        <a:t>Daň ze zisku korporací (TC)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</a:rPr>
                        <a:t>119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79568414"/>
                  </a:ext>
                </a:extLst>
              </a:tr>
              <a:tr h="33826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 err="1">
                          <a:effectLst/>
                        </a:rPr>
                        <a:t>Vývoz</a:t>
                      </a:r>
                      <a:r>
                        <a:rPr lang="en-GB" sz="1600" u="none" strike="noStrike" dirty="0">
                          <a:effectLst/>
                        </a:rPr>
                        <a:t> (X)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462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48000181"/>
                  </a:ext>
                </a:extLst>
              </a:tr>
              <a:tr h="33826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Hrubé investice (IG)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789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80803280"/>
                  </a:ext>
                </a:extLst>
              </a:tr>
              <a:tr h="33826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 err="1">
                          <a:effectLst/>
                        </a:rPr>
                        <a:t>Dovoz</a:t>
                      </a:r>
                      <a:r>
                        <a:rPr lang="en-GB" sz="1600" u="none" strike="noStrike" dirty="0">
                          <a:effectLst/>
                        </a:rPr>
                        <a:t> (M)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587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40666001"/>
                  </a:ext>
                </a:extLst>
              </a:tr>
              <a:tr h="33826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Nepřímé daně (T0)</a:t>
                      </a:r>
                      <a:endParaRPr lang="en-GB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305</a:t>
                      </a:r>
                      <a:endParaRPr lang="en-GB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74731689"/>
                  </a:ext>
                </a:extLst>
              </a:tr>
              <a:tr h="33826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 err="1">
                          <a:effectLst/>
                        </a:rPr>
                        <a:t>Nerozdělené</a:t>
                      </a:r>
                      <a:r>
                        <a:rPr lang="en-GB" sz="1600" u="none" strike="noStrike" dirty="0">
                          <a:effectLst/>
                        </a:rPr>
                        <a:t> </a:t>
                      </a:r>
                      <a:r>
                        <a:rPr lang="en-GB" sz="1600" u="none" strike="noStrike" dirty="0" err="1">
                          <a:effectLst/>
                        </a:rPr>
                        <a:t>zisky</a:t>
                      </a:r>
                      <a:r>
                        <a:rPr lang="en-GB" sz="1600" u="none" strike="noStrike" dirty="0">
                          <a:effectLst/>
                        </a:rPr>
                        <a:t> </a:t>
                      </a:r>
                      <a:r>
                        <a:rPr lang="en-GB" sz="1600" u="none" strike="noStrike" dirty="0" err="1">
                          <a:effectLst/>
                        </a:rPr>
                        <a:t>korporací</a:t>
                      </a:r>
                      <a:r>
                        <a:rPr lang="en-GB" sz="1600" u="none" strike="noStrike" dirty="0">
                          <a:effectLst/>
                        </a:rPr>
                        <a:t> (</a:t>
                      </a:r>
                      <a:r>
                        <a:rPr lang="en-GB" sz="1600" u="none" strike="noStrike" dirty="0" err="1">
                          <a:effectLst/>
                        </a:rPr>
                        <a:t>zU</a:t>
                      </a:r>
                      <a:r>
                        <a:rPr lang="en-GB" sz="1600" u="none" strike="noStrike" dirty="0">
                          <a:effectLst/>
                        </a:rPr>
                        <a:t>)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145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36941934"/>
                  </a:ext>
                </a:extLst>
              </a:tr>
              <a:tr h="33826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 err="1">
                          <a:effectLst/>
                        </a:rPr>
                        <a:t>Přímé</a:t>
                      </a:r>
                      <a:r>
                        <a:rPr lang="en-GB" sz="1600" u="none" strike="noStrike" dirty="0">
                          <a:effectLst/>
                        </a:rPr>
                        <a:t> </a:t>
                      </a:r>
                      <a:r>
                        <a:rPr lang="en-GB" sz="1600" u="none" strike="noStrike" dirty="0" err="1">
                          <a:effectLst/>
                        </a:rPr>
                        <a:t>daně</a:t>
                      </a:r>
                      <a:r>
                        <a:rPr lang="en-GB" sz="1600" u="none" strike="noStrike" dirty="0">
                          <a:effectLst/>
                        </a:rPr>
                        <a:t> (T)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30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43196951"/>
                  </a:ext>
                </a:extLst>
              </a:tr>
              <a:tr h="33826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 err="1">
                          <a:effectLst/>
                        </a:rPr>
                        <a:t>Příspěvky</a:t>
                      </a:r>
                      <a:r>
                        <a:rPr lang="en-GB" sz="1600" u="none" strike="noStrike" dirty="0">
                          <a:effectLst/>
                        </a:rPr>
                        <a:t> </a:t>
                      </a:r>
                      <a:r>
                        <a:rPr lang="en-GB" sz="1600" u="none" strike="noStrike" dirty="0" err="1">
                          <a:effectLst/>
                        </a:rPr>
                        <a:t>na</a:t>
                      </a:r>
                      <a:r>
                        <a:rPr lang="en-GB" sz="1600" u="none" strike="noStrike" dirty="0">
                          <a:effectLst/>
                        </a:rPr>
                        <a:t> </a:t>
                      </a:r>
                      <a:r>
                        <a:rPr lang="en-GB" sz="1600" u="none" strike="noStrike" dirty="0" err="1">
                          <a:effectLst/>
                        </a:rPr>
                        <a:t>sociální</a:t>
                      </a:r>
                      <a:r>
                        <a:rPr lang="en-GB" sz="1600" u="none" strike="noStrike" dirty="0">
                          <a:effectLst/>
                        </a:rPr>
                        <a:t> </a:t>
                      </a:r>
                      <a:r>
                        <a:rPr lang="en-GB" sz="1600" u="none" strike="noStrike" dirty="0" err="1">
                          <a:effectLst/>
                        </a:rPr>
                        <a:t>zabezpečení</a:t>
                      </a:r>
                      <a:r>
                        <a:rPr lang="en-GB" sz="1600" u="none" strike="noStrike" dirty="0">
                          <a:effectLst/>
                        </a:rPr>
                        <a:t> (</a:t>
                      </a:r>
                      <a:r>
                        <a:rPr lang="en-GB" sz="1600" u="none" strike="noStrike" dirty="0" err="1">
                          <a:effectLst/>
                        </a:rPr>
                        <a:t>sS</a:t>
                      </a:r>
                      <a:r>
                        <a:rPr lang="en-GB" sz="1600" u="none" strike="noStrike" dirty="0">
                          <a:effectLst/>
                        </a:rPr>
                        <a:t>)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320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86316582"/>
                  </a:ext>
                </a:extLst>
              </a:tr>
              <a:tr h="33826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Spotřebitelské výdaje domácností (C)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</a:rPr>
                        <a:t>2 563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36050568"/>
                  </a:ext>
                </a:extLst>
              </a:tr>
              <a:tr h="33826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Transferové platby (TR)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</a:rPr>
                        <a:t>452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84241918"/>
                  </a:ext>
                </a:extLst>
              </a:tr>
              <a:tr h="33826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Vládní nákupy statků a služeb (G)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</a:rPr>
                        <a:t>364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52555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5679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29B0A-572F-BA51-D1D6-94D789045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Úkoly</a:t>
            </a:r>
            <a:r>
              <a:rPr lang="en-GB" dirty="0"/>
              <a:t>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5FEEA1-F794-4581-B353-9B6F3A8771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GB" dirty="0" err="1"/>
              <a:t>Vypočtěte</a:t>
            </a:r>
            <a:r>
              <a:rPr lang="en-GB" dirty="0"/>
              <a:t>:</a:t>
            </a:r>
          </a:p>
          <a:p>
            <a:pPr marL="114300" indent="0">
              <a:buNone/>
            </a:pPr>
            <a:r>
              <a:rPr lang="en-GB" b="1" dirty="0"/>
              <a:t>a) </a:t>
            </a:r>
            <a:r>
              <a:rPr lang="en-GB" b="1" dirty="0" err="1"/>
              <a:t>hrubý</a:t>
            </a:r>
            <a:r>
              <a:rPr lang="en-GB" b="1" dirty="0"/>
              <a:t> </a:t>
            </a:r>
            <a:r>
              <a:rPr lang="en-GB" b="1" dirty="0" err="1"/>
              <a:t>domácí</a:t>
            </a:r>
            <a:r>
              <a:rPr lang="en-GB" b="1" dirty="0"/>
              <a:t> </a:t>
            </a:r>
            <a:r>
              <a:rPr lang="en-GB" b="1" dirty="0" err="1"/>
              <a:t>produkt</a:t>
            </a:r>
            <a:r>
              <a:rPr lang="en-GB" b="1" dirty="0"/>
              <a:t> (GDP),</a:t>
            </a:r>
          </a:p>
          <a:p>
            <a:pPr marL="114300" indent="0">
              <a:buNone/>
            </a:pPr>
            <a:r>
              <a:rPr lang="en-GB" b="1" dirty="0"/>
              <a:t>b) </a:t>
            </a:r>
            <a:r>
              <a:rPr lang="en-GB" b="1" dirty="0" err="1"/>
              <a:t>hrubý</a:t>
            </a:r>
            <a:r>
              <a:rPr lang="en-GB" b="1" dirty="0"/>
              <a:t> </a:t>
            </a:r>
            <a:r>
              <a:rPr lang="en-GB" b="1" dirty="0" err="1"/>
              <a:t>národní</a:t>
            </a:r>
            <a:r>
              <a:rPr lang="en-GB" b="1" dirty="0"/>
              <a:t> </a:t>
            </a:r>
            <a:r>
              <a:rPr lang="en-GB" b="1" dirty="0" err="1"/>
              <a:t>produkt</a:t>
            </a:r>
            <a:r>
              <a:rPr lang="en-GB" b="1" dirty="0"/>
              <a:t> (GNP),</a:t>
            </a:r>
          </a:p>
          <a:p>
            <a:pPr marL="114300" indent="0">
              <a:buNone/>
            </a:pPr>
            <a:r>
              <a:rPr lang="en-GB" b="1" dirty="0"/>
              <a:t>c) </a:t>
            </a:r>
            <a:r>
              <a:rPr lang="en-GB" b="1" dirty="0" err="1"/>
              <a:t>čistý</a:t>
            </a:r>
            <a:r>
              <a:rPr lang="en-GB" b="1" dirty="0"/>
              <a:t> </a:t>
            </a:r>
            <a:r>
              <a:rPr lang="en-GB" b="1" dirty="0" err="1"/>
              <a:t>národní</a:t>
            </a:r>
            <a:r>
              <a:rPr lang="en-GB" b="1" dirty="0"/>
              <a:t> </a:t>
            </a:r>
            <a:r>
              <a:rPr lang="en-GB" b="1" dirty="0" err="1"/>
              <a:t>produkt</a:t>
            </a:r>
            <a:r>
              <a:rPr lang="en-GB" b="1" dirty="0"/>
              <a:t> (NNP),</a:t>
            </a:r>
          </a:p>
          <a:p>
            <a:pPr marL="114300" indent="0">
              <a:buNone/>
            </a:pPr>
            <a:r>
              <a:rPr lang="en-GB" b="1" dirty="0"/>
              <a:t>d) </a:t>
            </a:r>
            <a:r>
              <a:rPr lang="en-GB" b="1" dirty="0" err="1"/>
              <a:t>osobní</a:t>
            </a:r>
            <a:r>
              <a:rPr lang="en-GB" b="1" dirty="0"/>
              <a:t> </a:t>
            </a:r>
            <a:r>
              <a:rPr lang="en-GB" b="1" dirty="0" err="1"/>
              <a:t>důchod</a:t>
            </a:r>
            <a:r>
              <a:rPr lang="en-GB" b="1" dirty="0"/>
              <a:t> (PI),</a:t>
            </a:r>
          </a:p>
          <a:p>
            <a:pPr marL="114300" indent="0">
              <a:buNone/>
            </a:pPr>
            <a:r>
              <a:rPr lang="en-GB" b="1" dirty="0"/>
              <a:t>e) </a:t>
            </a:r>
            <a:r>
              <a:rPr lang="en-GB" b="1" dirty="0" err="1"/>
              <a:t>disponibilní</a:t>
            </a:r>
            <a:r>
              <a:rPr lang="en-GB" b="1" dirty="0"/>
              <a:t> </a:t>
            </a:r>
            <a:r>
              <a:rPr lang="en-GB" b="1" dirty="0" err="1"/>
              <a:t>důchod</a:t>
            </a:r>
            <a:r>
              <a:rPr lang="en-GB" b="1" dirty="0"/>
              <a:t> (DI),</a:t>
            </a:r>
          </a:p>
          <a:p>
            <a:pPr marL="114300" indent="0">
              <a:buNone/>
            </a:pPr>
            <a:r>
              <a:rPr lang="en-GB" b="1" dirty="0"/>
              <a:t>f)  </a:t>
            </a:r>
            <a:r>
              <a:rPr lang="en-GB" b="1" dirty="0" err="1"/>
              <a:t>úspory</a:t>
            </a:r>
            <a:r>
              <a:rPr lang="en-GB" b="1" dirty="0"/>
              <a:t> (S).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5172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B0D2D-8C5C-5392-CF07-277B2F950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294" y="274638"/>
            <a:ext cx="6983506" cy="845950"/>
          </a:xfrm>
        </p:spPr>
        <p:txBody>
          <a:bodyPr>
            <a:normAutofit/>
          </a:bodyPr>
          <a:lstStyle/>
          <a:p>
            <a:r>
              <a:rPr lang="en-GB" dirty="0" err="1"/>
              <a:t>Řešení</a:t>
            </a:r>
            <a:r>
              <a:rPr lang="en-GB" dirty="0"/>
              <a:t>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0A4E35-098B-CF18-094E-7430FBDAF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6871" y="1120588"/>
            <a:ext cx="8668870" cy="5235388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cs-CZ" sz="1100" dirty="0"/>
              <a:t>a)  Hrubý domácí produkt (GDP) lze vypočítat metodou výdajovou, důchodovou nebo produkční. O použití správné metody obvykle rozhodují vstupní data. V případě, že vstupních dat je dostatek, lze vypočítat hrubý domácí produkt několika metodami. V tomto případě bude využita metoda výdajová, neboť pro ostatní metody neznáme dostatek proměnných. Při výpočtu budeme postupovat následovně:	</a:t>
            </a:r>
          </a:p>
          <a:p>
            <a:pPr marL="114300" indent="0" algn="just">
              <a:buNone/>
            </a:pPr>
            <a:r>
              <a:rPr lang="cs-CZ" sz="1100" dirty="0"/>
              <a:t>GDP = C (spotřeba domácností) + I (investiční výdaje firem) + G (vládní výdaje) + NX (čistý export, který je dán rozdílem exportu a importu)	</a:t>
            </a:r>
          </a:p>
          <a:p>
            <a:pPr marL="114300" indent="0" algn="just">
              <a:buNone/>
            </a:pPr>
            <a:r>
              <a:rPr lang="cs-CZ" sz="1100" dirty="0"/>
              <a:t>  GDP = 2563 + 789 + 364 + (462 – 587) = 3 591 mil. Kč	</a:t>
            </a:r>
          </a:p>
          <a:p>
            <a:pPr marL="114300" indent="0" algn="just">
              <a:buNone/>
            </a:pPr>
            <a:endParaRPr lang="cs-CZ" sz="1100" dirty="0"/>
          </a:p>
          <a:p>
            <a:pPr marL="114300" indent="0" algn="just">
              <a:buNone/>
            </a:pPr>
            <a:r>
              <a:rPr lang="cs-CZ" sz="1100" dirty="0"/>
              <a:t>b) Hrubý národní produkt (GNP) představuje hodnotu všech finálních výrobků a služeb, vyprodukovaných národními subjekty kdekoliv na světě během jednoho roku. De facto je rozdíl mezi domácím a národním produktem dán rozdílem mezi důchody, které plynou mezi domácí ekonomikou a zahraničím. Jinými slovy, veškeré zisky, dividendy, mzdy apod., které plynou do domácí ekonomiky, jsou přičítány k GDP, a naopak všechny zisky, dividendy, mzdy apod., které plynou z domácí ekonomiky do zahraničí, jsou od GDP odečítány. Rozdíl mezi těmito důchody tvoří položka čistý důchod z majetku ze zahraničí (NXFI). Poznámka: obecně platí, že čistý důchod z majetku ze zahraničí může mít i zápornou hodnotu (což ovšem nenastává v tomto příkladu), a to když hodnota důchodů z majetku směřující ven ze země je větší než hodnota důchodů z majetku do země přicházející.	</a:t>
            </a:r>
          </a:p>
          <a:p>
            <a:pPr marL="114300" indent="0" algn="just">
              <a:buNone/>
            </a:pPr>
            <a:r>
              <a:rPr lang="cs-CZ" sz="1100" dirty="0"/>
              <a:t>GNP = GDP + NXFI	</a:t>
            </a:r>
          </a:p>
          <a:p>
            <a:pPr marL="114300" indent="0" algn="just">
              <a:buNone/>
            </a:pPr>
            <a:r>
              <a:rPr lang="cs-CZ" sz="1100" dirty="0"/>
              <a:t>GNP = 3591 + 510 = 4 101 mil. Kč	</a:t>
            </a:r>
          </a:p>
          <a:p>
            <a:pPr marL="114300" indent="0" algn="just">
              <a:buNone/>
            </a:pPr>
            <a:endParaRPr lang="cs-CZ" sz="1100" dirty="0"/>
          </a:p>
          <a:p>
            <a:pPr marL="114300" indent="0" algn="just">
              <a:buNone/>
            </a:pPr>
            <a:r>
              <a:rPr lang="cs-CZ" sz="1100" dirty="0"/>
              <a:t>c)  Čistý národní produkt (NNP) představuje hodnotu všech výdajů, které jsou vynaloženy na tvorbu nových výrobků a služeb. Do tohoto výpočtu tedy nezahrnujeme investice, které jsou vynakládány na údržbu stávajícího majetku (neboli restituční či obnovovací investice), a jsou shodné s hodnotou amortizace (a). Abychom tedy vypočítali čistý národní produkt (popřípadě i kdybychom počítali čistý domácí produkt), je nutné od hrubého produktu vždy odečíst hodnotu amortizace – tedy restitučních (obnovovacích) investic. 	</a:t>
            </a:r>
          </a:p>
          <a:p>
            <a:pPr marL="114300" indent="0" algn="just">
              <a:buNone/>
            </a:pPr>
            <a:r>
              <a:rPr lang="cs-CZ" sz="1100" dirty="0"/>
              <a:t>NNP = GNP – a = GNP - IR	</a:t>
            </a:r>
          </a:p>
          <a:p>
            <a:pPr marL="114300" indent="0" algn="just">
              <a:buNone/>
            </a:pPr>
            <a:r>
              <a:rPr lang="cs-CZ" sz="1100" dirty="0"/>
              <a:t>Restituční investice společně s čistými investicemi (tj. investicemi na tvorbu nových výrobních kapacit, IN) tvoří hrubé investice.	</a:t>
            </a:r>
          </a:p>
          <a:p>
            <a:pPr marL="114300" indent="0" algn="just">
              <a:buNone/>
            </a:pPr>
            <a:r>
              <a:rPr lang="cs-CZ" sz="1100" dirty="0"/>
              <a:t>IG = IN + IR	</a:t>
            </a:r>
          </a:p>
          <a:p>
            <a:pPr marL="114300" indent="0" algn="just">
              <a:buNone/>
            </a:pPr>
            <a:r>
              <a:rPr lang="cs-CZ" sz="1100" dirty="0"/>
              <a:t>789 = 248 + IR	</a:t>
            </a:r>
          </a:p>
          <a:p>
            <a:pPr marL="114300" indent="0" algn="just">
              <a:buNone/>
            </a:pPr>
            <a:r>
              <a:rPr lang="cs-CZ" sz="1100" dirty="0"/>
              <a:t>IR = 541 mil. Kč	</a:t>
            </a:r>
          </a:p>
          <a:p>
            <a:pPr marL="114300" indent="0" algn="just">
              <a:buNone/>
            </a:pPr>
            <a:r>
              <a:rPr lang="cs-CZ" sz="1100" dirty="0"/>
              <a:t>Nyní dosadíme do původní rovnice a dopočítáme velikost čistého národního důchodu.	</a:t>
            </a:r>
          </a:p>
          <a:p>
            <a:pPr marL="114300" indent="0" algn="just">
              <a:buNone/>
            </a:pPr>
            <a:r>
              <a:rPr lang="cs-CZ" sz="1100" dirty="0"/>
              <a:t>NNP = 4 101 – 541	</a:t>
            </a:r>
          </a:p>
          <a:p>
            <a:pPr marL="114300" indent="0" algn="just">
              <a:buNone/>
            </a:pPr>
            <a:r>
              <a:rPr lang="cs-CZ" sz="1100" dirty="0"/>
              <a:t>NNP = 3560 mil. Kč	</a:t>
            </a:r>
          </a:p>
          <a:p>
            <a:pPr algn="just"/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1653214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f7e5f55-07d1-4868-9b85-42c16e5f375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C6E2AD65BA15249A7B05B7D5E97129C" ma:contentTypeVersion="15" ma:contentTypeDescription="Vytvoří nový dokument" ma:contentTypeScope="" ma:versionID="4b424006f4a097d50b9d2b24c8b1283d">
  <xsd:schema xmlns:xsd="http://www.w3.org/2001/XMLSchema" xmlns:xs="http://www.w3.org/2001/XMLSchema" xmlns:p="http://schemas.microsoft.com/office/2006/metadata/properties" xmlns:ns3="bf7e5f55-07d1-4868-9b85-42c16e5f375e" xmlns:ns4="6f60b1d1-a4e8-4e81-b0d2-f5a86210fe53" targetNamespace="http://schemas.microsoft.com/office/2006/metadata/properties" ma:root="true" ma:fieldsID="0f6cf52edfa76a65320447689d5352be" ns3:_="" ns4:_="">
    <xsd:import namespace="bf7e5f55-07d1-4868-9b85-42c16e5f375e"/>
    <xsd:import namespace="6f60b1d1-a4e8-4e81-b0d2-f5a86210fe5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MediaServiceSearchPropertie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7e5f55-07d1-4868-9b85-42c16e5f37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60b1d1-a4e8-4e81-b0d2-f5a86210fe53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0511CC2-2983-4CE1-BD37-C0049EA0E9EF}">
  <ds:schemaRefs>
    <ds:schemaRef ds:uri="http://schemas.openxmlformats.org/package/2006/metadata/core-properties"/>
    <ds:schemaRef ds:uri="6f60b1d1-a4e8-4e81-b0d2-f5a86210fe53"/>
    <ds:schemaRef ds:uri="http://purl.org/dc/terms/"/>
    <ds:schemaRef ds:uri="http://schemas.microsoft.com/office/infopath/2007/PartnerControls"/>
    <ds:schemaRef ds:uri="http://schemas.microsoft.com/office/2006/documentManagement/types"/>
    <ds:schemaRef ds:uri="bf7e5f55-07d1-4868-9b85-42c16e5f375e"/>
    <ds:schemaRef ds:uri="http://schemas.microsoft.com/office/2006/metadata/properties"/>
    <ds:schemaRef ds:uri="http://www.w3.org/XML/1998/namespace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755251E3-0266-46AE-8D2C-98D1E82565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7e5f55-07d1-4868-9b85-42c16e5f375e"/>
    <ds:schemaRef ds:uri="6f60b1d1-a4e8-4e81-b0d2-f5a86210fe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2C3A746-148B-46FC-BF8D-F3C30AA3AC9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34683</TotalTime>
  <Words>1650</Words>
  <Application>Microsoft Office PowerPoint</Application>
  <PresentationFormat>On-screen Show (4:3)</PresentationFormat>
  <Paragraphs>132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Aptos Narrow</vt:lpstr>
      <vt:lpstr>Arial</vt:lpstr>
      <vt:lpstr>Calibri</vt:lpstr>
      <vt:lpstr>Wingdings</vt:lpstr>
      <vt:lpstr>Office Theme</vt:lpstr>
      <vt:lpstr>Makroekonomie 2 Analýza Hrubého Domácího Produktu (HDP) XMAK2</vt:lpstr>
      <vt:lpstr>Úloha: Výpočet Hrubého Domácího Produktu (HDP) pomocí všech tří metod </vt:lpstr>
      <vt:lpstr>PowerPoint Presentation</vt:lpstr>
      <vt:lpstr>Úkoly:  </vt:lpstr>
      <vt:lpstr>Úkoly:  </vt:lpstr>
      <vt:lpstr>Výpočet:  </vt:lpstr>
      <vt:lpstr>Zadání (2) Níže uvedená tabulka obsahuje údaje (v mil. Kč) o hypotetické ekonomice.   </vt:lpstr>
      <vt:lpstr>Úkoly:</vt:lpstr>
      <vt:lpstr>Řešení </vt:lpstr>
      <vt:lpstr>Řešení 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Drastichová Magdaléna</cp:lastModifiedBy>
  <cp:revision>66</cp:revision>
  <dcterms:modified xsi:type="dcterms:W3CDTF">2024-09-25T11:33:17Z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0x0101008C6E2AD65BA15249A7B05B7D5E97129C</vt:lpwstr>
  </property>
</Properties>
</file>