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345" r:id="rId3"/>
    <p:sldId id="349" r:id="rId4"/>
    <p:sldId id="279" r:id="rId5"/>
    <p:sldId id="346" r:id="rId6"/>
    <p:sldId id="283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49" autoAdjust="0"/>
  </p:normalViewPr>
  <p:slideViewPr>
    <p:cSldViewPr>
      <p:cViewPr varScale="1">
        <p:scale>
          <a:sx n="109" d="100"/>
          <a:sy n="109" d="100"/>
        </p:scale>
        <p:origin x="79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ECE56CB-4852-4F29-AE05-AFA7CC3A4DEE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CF02509-37B8-48EA-907C-9E7B5BD19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17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B8207E3-F483-4B60-BFA2-2CFB4706CE96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899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7FA91E9-D67A-406C-9C72-6918C31F28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43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505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799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46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8748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741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641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052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873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469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338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386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231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320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219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769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448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91E9-D67A-406C-9C72-6918C31F284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88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idx="1"/>
          </p:nvPr>
        </p:nvSpPr>
        <p:spPr>
          <a:xfrm>
            <a:off x="395536" y="1844824"/>
            <a:ext cx="861506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1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AFA-A624-4C3C-A227-AD9B66895426}" type="datetimeFigureOut">
              <a:rPr lang="cs-CZ" smtClean="0"/>
              <a:t>23.09.2025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Logistický management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Martin Hart </a:t>
            </a:r>
          </a:p>
          <a:p>
            <a:r>
              <a:rPr lang="cs-CZ" dirty="0"/>
              <a:t>martin.hart@mvso.cz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F8CBF37-F8DB-4EC2-5ACD-FD2E12120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41814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539D292-1154-7834-1EF7-BF34DD7C8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41955"/>
            <a:ext cx="6095578" cy="454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057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691F2DB-45E3-3FE6-C29E-1EC20B6EC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5613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DFFFDEC-22DF-AA12-B8E6-862A1625D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1811548"/>
            <a:ext cx="6696744" cy="422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918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B5FF18D-336B-600E-D91A-895AD9A326A4}"/>
              </a:ext>
            </a:extLst>
          </p:cNvPr>
          <p:cNvSpPr txBox="1"/>
          <p:nvPr/>
        </p:nvSpPr>
        <p:spPr>
          <a:xfrm>
            <a:off x="539552" y="83671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Řešení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24232D-B64C-FB84-9BEC-504FFEBECA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13" t="34644" r="74412" b="35924"/>
          <a:stretch/>
        </p:blipFill>
        <p:spPr>
          <a:xfrm>
            <a:off x="525523" y="1206045"/>
            <a:ext cx="5512131" cy="487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2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58C3886-696D-FFE0-9A4E-2756847FC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29527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2C7B1A9-079C-EFE6-6FC1-9ED8B9B56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23431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0D02F12-0EC9-B707-BA49-AA490FC08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3" y="2676922"/>
            <a:ext cx="46958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C1F6BC0-B0FA-2AB1-E52E-7B815C5C6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" y="4221088"/>
            <a:ext cx="85899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957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7A930C8-5FB3-EF09-F0E5-E886BFC5B9D0}"/>
              </a:ext>
            </a:extLst>
          </p:cNvPr>
          <p:cNvSpPr txBox="1"/>
          <p:nvPr/>
        </p:nvSpPr>
        <p:spPr>
          <a:xfrm>
            <a:off x="323528" y="836712"/>
            <a:ext cx="3024336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4493178-0AAD-2061-E973-469128889D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3" t="41043" r="74412" b="29525"/>
          <a:stretch/>
        </p:blipFill>
        <p:spPr>
          <a:xfrm>
            <a:off x="330424" y="1052736"/>
            <a:ext cx="5105672" cy="451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3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C4A8089-BD15-E896-A918-5575A23CB8AF}"/>
              </a:ext>
            </a:extLst>
          </p:cNvPr>
          <p:cNvSpPr txBox="1"/>
          <p:nvPr/>
        </p:nvSpPr>
        <p:spPr>
          <a:xfrm>
            <a:off x="395536" y="9087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Řešení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A606658-66C8-87BD-A82C-C4CC9D60C2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3" t="41043" r="74412" b="29525"/>
          <a:stretch/>
        </p:blipFill>
        <p:spPr>
          <a:xfrm>
            <a:off x="4860032" y="2636912"/>
            <a:ext cx="3571111" cy="315906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8D80067-D56C-ED7A-6CB6-18C1FB98AF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00" t="41043" r="74412" b="29525"/>
          <a:stretch/>
        </p:blipFill>
        <p:spPr>
          <a:xfrm>
            <a:off x="467543" y="1278052"/>
            <a:ext cx="4059917" cy="373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04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E967156-9A6F-8C11-1B74-47D82D1A9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3" t="62797" r="60237" b="25686"/>
          <a:stretch/>
        </p:blipFill>
        <p:spPr>
          <a:xfrm>
            <a:off x="611559" y="1052736"/>
            <a:ext cx="3840426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54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17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920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64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Požadavky k ukončení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Zápočet:</a:t>
            </a:r>
          </a:p>
          <a:p>
            <a:pPr lvl="1"/>
            <a:r>
              <a:rPr lang="cs-CZ" dirty="0"/>
              <a:t>Zápočtová písemná práce (2 příklady)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Písemná zkouška</a:t>
            </a:r>
          </a:p>
          <a:p>
            <a:pPr lvl="1"/>
            <a:r>
              <a:rPr lang="cs-CZ" dirty="0"/>
              <a:t>Zkoušková písemná práce (2 teoretické otázky)</a:t>
            </a:r>
          </a:p>
          <a:p>
            <a:pPr marL="457200" lvl="1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092853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9DA3EB-1E88-4535-8C40-45D5C1690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ke zkoušce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636375-BAF6-4E0E-9145-7BC1FF6EF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1. Základní pojmy a terminologie</a:t>
            </a:r>
            <a:br>
              <a:rPr lang="cs-CZ" dirty="0"/>
            </a:br>
            <a:r>
              <a:rPr lang="cs-CZ" dirty="0"/>
              <a:t>2. Logistické řetězce. Dodavatelské řetězce. Dodavatelská síť.</a:t>
            </a:r>
            <a:br>
              <a:rPr lang="cs-CZ" dirty="0"/>
            </a:br>
            <a:r>
              <a:rPr lang="cs-CZ" dirty="0"/>
              <a:t>3. Materiálové hospodářství. Logistické pracovní prostředky</a:t>
            </a:r>
            <a:br>
              <a:rPr lang="cs-CZ" dirty="0"/>
            </a:br>
            <a:r>
              <a:rPr lang="cs-CZ" dirty="0"/>
              <a:t>4. Zásobování</a:t>
            </a:r>
            <a:br>
              <a:rPr lang="cs-CZ" dirty="0"/>
            </a:br>
            <a:r>
              <a:rPr lang="cs-CZ" dirty="0"/>
              <a:t>5. Skladové hospodářství.</a:t>
            </a:r>
            <a:br>
              <a:rPr lang="cs-CZ" dirty="0"/>
            </a:br>
            <a:r>
              <a:rPr lang="cs-CZ" dirty="0"/>
              <a:t>6. Logistické pracovní prostředky. Aktivní prvky</a:t>
            </a:r>
            <a:br>
              <a:rPr lang="cs-CZ" dirty="0"/>
            </a:br>
            <a:r>
              <a:rPr lang="cs-CZ" dirty="0"/>
              <a:t>7. Odpadové hospodářství</a:t>
            </a:r>
            <a:br>
              <a:rPr lang="cs-CZ" dirty="0"/>
            </a:br>
            <a:r>
              <a:rPr lang="cs-CZ" dirty="0"/>
              <a:t>8. Doprava</a:t>
            </a:r>
            <a:br>
              <a:rPr lang="cs-CZ" dirty="0"/>
            </a:br>
            <a:r>
              <a:rPr lang="cs-CZ" dirty="0"/>
              <a:t>9. Řízení kvality v logistice</a:t>
            </a:r>
            <a:br>
              <a:rPr lang="cs-CZ" dirty="0"/>
            </a:br>
            <a:r>
              <a:rPr lang="cs-CZ" dirty="0"/>
              <a:t>10. Informační toky v logistice. IS v logistice</a:t>
            </a:r>
            <a:br>
              <a:rPr lang="cs-CZ" dirty="0"/>
            </a:br>
            <a:r>
              <a:rPr lang="cs-CZ" dirty="0"/>
              <a:t>11. Logistická strategie a plánování</a:t>
            </a:r>
            <a:br>
              <a:rPr lang="cs-CZ" dirty="0"/>
            </a:br>
            <a:r>
              <a:rPr lang="cs-CZ" dirty="0"/>
              <a:t>12. Řízení rizik v logistice</a:t>
            </a:r>
          </a:p>
        </p:txBody>
      </p:sp>
    </p:spTree>
    <p:extLst>
      <p:ext uri="{BB962C8B-B14F-4D97-AF65-F5344CB8AC3E}">
        <p14:creationId xmlns:p14="http://schemas.microsoft.com/office/powerpoint/2010/main" val="2599963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u="sng" dirty="0"/>
              <a:t>Základní</a:t>
            </a:r>
            <a:r>
              <a:rPr lang="cs-CZ" dirty="0"/>
              <a:t>:</a:t>
            </a:r>
          </a:p>
          <a:p>
            <a:r>
              <a:rPr lang="cs-CZ" b="1" dirty="0"/>
              <a:t>CHYTILOVA E., HUBÁČEK J. Logistický management: učební texty. MVŠO. 2018</a:t>
            </a:r>
          </a:p>
          <a:p>
            <a:r>
              <a:rPr lang="cs-CZ" dirty="0"/>
              <a:t>JUROVÁ, M.; KORÁB, V.; JUŘICA, P.; VIDECKÁ, Z.; BARTOŠEK, V. </a:t>
            </a:r>
            <a:r>
              <a:rPr lang="cs-CZ" i="1" dirty="0"/>
              <a:t>Výrobní a logistické procesy v podnikání. </a:t>
            </a:r>
            <a:r>
              <a:rPr lang="cs-CZ" dirty="0"/>
              <a:t>Praha: </a:t>
            </a:r>
            <a:r>
              <a:rPr lang="cs-CZ" dirty="0" err="1"/>
              <a:t>Grada</a:t>
            </a:r>
            <a:r>
              <a:rPr lang="cs-CZ" dirty="0"/>
              <a:t>, 2016. 254 s. ISBN: 978-80-247-5717- 9.</a:t>
            </a:r>
          </a:p>
          <a:p>
            <a:r>
              <a:rPr lang="cs-CZ" dirty="0"/>
              <a:t>TOMEK G., VÁVROVÁ V. </a:t>
            </a:r>
            <a:r>
              <a:rPr lang="cs-CZ" i="1" dirty="0"/>
              <a:t>Integrované řízení výroby: od operativního řízení výroby k dodavatelskému řetězci</a:t>
            </a:r>
            <a:r>
              <a:rPr lang="cs-CZ" dirty="0"/>
              <a:t>. Praha: </a:t>
            </a:r>
            <a:r>
              <a:rPr lang="cs-CZ" dirty="0" err="1"/>
              <a:t>Grada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, a.s. 2014. 368s. ISBN 978-80-247-4486-5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u="sng" dirty="0"/>
              <a:t>Doporučená:</a:t>
            </a:r>
          </a:p>
          <a:p>
            <a:r>
              <a:rPr lang="cs-CZ" dirty="0"/>
              <a:t>NENADÁL J.. a kol. 2. </a:t>
            </a:r>
            <a:r>
              <a:rPr lang="cs-CZ" i="1" dirty="0"/>
              <a:t>Moderní management jakosti: principy, postupy, metody</a:t>
            </a:r>
            <a:r>
              <a:rPr lang="cs-CZ" dirty="0"/>
              <a:t>. Management </a:t>
            </a:r>
            <a:r>
              <a:rPr lang="cs-CZ" dirty="0" err="1"/>
              <a:t>Press</a:t>
            </a:r>
            <a:r>
              <a:rPr lang="cs-CZ" dirty="0"/>
              <a:t>, Albatros Media a.s. 2017. ISBN 9788072613922.</a:t>
            </a:r>
          </a:p>
          <a:p>
            <a:r>
              <a:rPr lang="cs-CZ" dirty="0"/>
              <a:t>CHOPRA S., MEINDL P., KALRA D.V. </a:t>
            </a:r>
            <a:r>
              <a:rPr lang="cs-CZ" i="1" dirty="0"/>
              <a:t>Supply </a:t>
            </a:r>
            <a:r>
              <a:rPr lang="cs-CZ" i="1" dirty="0" err="1"/>
              <a:t>Chain</a:t>
            </a:r>
            <a:r>
              <a:rPr lang="cs-CZ" i="1" dirty="0"/>
              <a:t> Management: </a:t>
            </a:r>
            <a:r>
              <a:rPr lang="cs-CZ" i="1" dirty="0" err="1"/>
              <a:t>Strategy</a:t>
            </a:r>
            <a:r>
              <a:rPr lang="cs-CZ" i="1" dirty="0"/>
              <a:t>, </a:t>
            </a:r>
            <a:r>
              <a:rPr lang="cs-CZ" i="1" dirty="0" err="1"/>
              <a:t>Planning</a:t>
            </a:r>
            <a:r>
              <a:rPr lang="cs-CZ" i="1" dirty="0"/>
              <a:t> and </a:t>
            </a:r>
            <a:r>
              <a:rPr lang="cs-CZ" i="1" dirty="0" err="1"/>
              <a:t>Operation</a:t>
            </a:r>
            <a:r>
              <a:rPr lang="cs-CZ" i="1" dirty="0"/>
              <a:t>.</a:t>
            </a:r>
            <a:r>
              <a:rPr lang="cs-CZ" dirty="0"/>
              <a:t> </a:t>
            </a:r>
            <a:r>
              <a:rPr lang="cs-CZ" dirty="0" err="1"/>
              <a:t>Pearson</a:t>
            </a:r>
            <a:r>
              <a:rPr lang="cs-CZ" dirty="0"/>
              <a:t> Education.588s.  2017. ISBN 933258267X, 9789332582675</a:t>
            </a:r>
          </a:p>
          <a:p>
            <a:r>
              <a:rPr lang="cs-CZ" dirty="0"/>
              <a:t>CHYTILOVÁ E. </a:t>
            </a:r>
            <a:r>
              <a:rPr lang="cs-CZ" i="1" dirty="0"/>
              <a:t>Logistický management: příklady úspěšné praxe</a:t>
            </a:r>
            <a:r>
              <a:rPr lang="cs-CZ" dirty="0"/>
              <a:t>. 154s. Moravská vysoká škola Olomouc. 2018. ISBN 978-80-7455-075-1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4317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7A170020-95EC-F16A-C29E-09B7FFA429DF}"/>
              </a:ext>
            </a:extLst>
          </p:cNvPr>
          <p:cNvSpPr txBox="1"/>
          <p:nvPr/>
        </p:nvSpPr>
        <p:spPr>
          <a:xfrm>
            <a:off x="3419872" y="83671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1800" b="1"/>
              <a:t>Zásobovací logistika</a:t>
            </a:r>
            <a:endParaRPr lang="cs-CZ" altLang="cs-CZ" sz="1800" b="1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73F7657-8FB6-4320-703E-2702A307427C}"/>
              </a:ext>
            </a:extLst>
          </p:cNvPr>
          <p:cNvSpPr txBox="1"/>
          <p:nvPr/>
        </p:nvSpPr>
        <p:spPr>
          <a:xfrm>
            <a:off x="395536" y="1340768"/>
            <a:ext cx="849694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altLang="cs-CZ" dirty="0"/>
              <a:t>Chce-li podnik být trvale schopný konkurence a vytvořit si možnost pružně reagovat na požadavky zákazníků a na konání konkurence, nezbytně musí pracovat s malými nákupními a/nebo výrobními dávkami a trvale se snažit velikost dávek zmenšovat.</a:t>
            </a:r>
          </a:p>
          <a:p>
            <a:pPr algn="just"/>
            <a:endParaRPr lang="cs-CZ" altLang="cs-CZ" dirty="0"/>
          </a:p>
          <a:p>
            <a:r>
              <a:rPr lang="cs-CZ" altLang="cs-CZ" dirty="0"/>
              <a:t>Optimalizace procesu objednávání materiálů (vstupních surovin):</a:t>
            </a:r>
          </a:p>
          <a:p>
            <a:r>
              <a:rPr lang="cs-CZ" altLang="cs-CZ" dirty="0"/>
              <a:t>---------------------------------------------------------------------------------------</a:t>
            </a:r>
          </a:p>
          <a:p>
            <a:endParaRPr lang="cs-CZ" altLang="cs-CZ" dirty="0"/>
          </a:p>
          <a:p>
            <a:r>
              <a:rPr lang="cs-CZ" altLang="cs-CZ" dirty="0"/>
              <a:t>Cílem procesu objednávání materiálů (vstupních surovin) je zajistit  plynulý tok výroby, a to ve smyslu nakoupeného vstupu v požadovaném množství, požadované kvalitě a v požadovaném čase. To vše za co nejnižší náklady.</a:t>
            </a:r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pPr algn="just"/>
            <a:endParaRPr lang="cs-CZ" altLang="cs-CZ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3A9D7D1-3D44-A61B-EDC6-4A5E6EDD7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49080"/>
            <a:ext cx="3298125" cy="20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6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4D9EED7-DDBD-37A1-4F87-131C030F9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215312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793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9749646-0785-62E4-8F2E-D89E9327B7AD}"/>
              </a:ext>
            </a:extLst>
          </p:cNvPr>
          <p:cNvSpPr txBox="1"/>
          <p:nvPr/>
        </p:nvSpPr>
        <p:spPr>
          <a:xfrm>
            <a:off x="2286000" y="54868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altLang="cs-CZ" sz="1800" b="1" dirty="0"/>
              <a:t>Základní vzorce pro výpočet ekonomického objednacího množství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2B2EF37-DA72-F20B-B8CA-F0C0D8BD1D9E}"/>
              </a:ext>
            </a:extLst>
          </p:cNvPr>
          <p:cNvSpPr txBox="1"/>
          <p:nvPr/>
        </p:nvSpPr>
        <p:spPr>
          <a:xfrm>
            <a:off x="251520" y="155679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dirty="0" err="1"/>
              <a:t>Harris</a:t>
            </a:r>
            <a:r>
              <a:rPr lang="cs-CZ" altLang="cs-CZ" dirty="0"/>
              <a:t> – Wilsonův vzorec, resp. </a:t>
            </a:r>
            <a:r>
              <a:rPr lang="cs-CZ" altLang="cs-CZ" dirty="0" err="1"/>
              <a:t>Campův</a:t>
            </a:r>
            <a:r>
              <a:rPr lang="cs-CZ" altLang="cs-CZ" dirty="0"/>
              <a:t> vzorec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3E80B06-274F-FEF0-E847-DE87A89CE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000250"/>
            <a:ext cx="19621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F8D5E368-1E19-1AAA-065A-F6D0A647B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071813"/>
            <a:ext cx="84470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363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556C8CF4-8A81-FB4E-7B65-EB048D5FA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3036888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C92BE78-5225-BAE2-03B6-EFC359E14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26446"/>
            <a:ext cx="5715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196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Metadata/LabelInfo.xml><?xml version="1.0" encoding="utf-8"?>
<clbl:labelList xmlns:clbl="http://schemas.microsoft.com/office/2020/mipLabelMetadata">
  <clbl:label id="{1717d80d-b29e-4564-bcc8-1d711dae1c3a}" enabled="1" method="Privileged" siteId="{96ece526-9c7d-48b0-8daf-8b93c90a5d1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1369</TotalTime>
  <Words>427</Words>
  <Application>Microsoft Office PowerPoint</Application>
  <PresentationFormat>Předvádění na obrazovce (4:3)</PresentationFormat>
  <Paragraphs>56</Paragraphs>
  <Slides>19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Logistický management</vt:lpstr>
      <vt:lpstr>Požadavky k ukončení předmětu</vt:lpstr>
      <vt:lpstr>Otázky ke zkoušce</vt:lpstr>
      <vt:lpstr>Literatura</vt:lpstr>
      <vt:lpstr>Literatura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Logistický management</dc:title>
  <dc:creator>Your User Name</dc:creator>
  <cp:lastModifiedBy>Hart Martin</cp:lastModifiedBy>
  <cp:revision>73</cp:revision>
  <cp:lastPrinted>2018-09-11T09:44:43Z</cp:lastPrinted>
  <dcterms:created xsi:type="dcterms:W3CDTF">2012-02-25T13:45:29Z</dcterms:created>
  <dcterms:modified xsi:type="dcterms:W3CDTF">2025-09-23T07:53:19Z</dcterms:modified>
</cp:coreProperties>
</file>