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6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2"/>
    <p:restoredTop sz="94609"/>
  </p:normalViewPr>
  <p:slideViewPr>
    <p:cSldViewPr snapToGrid="0">
      <p:cViewPr varScale="1">
        <p:scale>
          <a:sx n="95" d="100"/>
          <a:sy n="95" d="100"/>
        </p:scale>
        <p:origin x="108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vobodová Kamila" userId="4b5f0c79-900e-409f-84e8-3186699cc155" providerId="ADAL" clId="{E810E5B4-6341-4FBB-B09D-0A3AD0F844DB}"/>
    <pc:docChg chg="modSld">
      <pc:chgData name="Svobodová Kamila" userId="4b5f0c79-900e-409f-84e8-3186699cc155" providerId="ADAL" clId="{E810E5B4-6341-4FBB-B09D-0A3AD0F844DB}" dt="2025-11-13T10:30:12.046" v="7" actId="14734"/>
      <pc:docMkLst>
        <pc:docMk/>
      </pc:docMkLst>
      <pc:sldChg chg="modSp mod">
        <pc:chgData name="Svobodová Kamila" userId="4b5f0c79-900e-409f-84e8-3186699cc155" providerId="ADAL" clId="{E810E5B4-6341-4FBB-B09D-0A3AD0F844DB}" dt="2025-11-13T10:29:05.301" v="0" actId="255"/>
        <pc:sldMkLst>
          <pc:docMk/>
          <pc:sldMk cId="1689606415" sldId="256"/>
        </pc:sldMkLst>
        <pc:spChg chg="mod">
          <ac:chgData name="Svobodová Kamila" userId="4b5f0c79-900e-409f-84e8-3186699cc155" providerId="ADAL" clId="{E810E5B4-6341-4FBB-B09D-0A3AD0F844DB}" dt="2025-11-13T10:29:05.301" v="0" actId="255"/>
          <ac:spMkLst>
            <pc:docMk/>
            <pc:sldMk cId="1689606415" sldId="256"/>
            <ac:spMk id="4" creationId="{A706B27C-4B5A-E5B4-2863-D86AE00993A9}"/>
          </ac:spMkLst>
        </pc:spChg>
      </pc:sldChg>
      <pc:sldChg chg="modSp mod">
        <pc:chgData name="Svobodová Kamila" userId="4b5f0c79-900e-409f-84e8-3186699cc155" providerId="ADAL" clId="{E810E5B4-6341-4FBB-B09D-0A3AD0F844DB}" dt="2025-11-13T10:29:52.278" v="5" actId="1076"/>
        <pc:sldMkLst>
          <pc:docMk/>
          <pc:sldMk cId="2969229395" sldId="258"/>
        </pc:sldMkLst>
        <pc:graphicFrameChg chg="mod modGraphic">
          <ac:chgData name="Svobodová Kamila" userId="4b5f0c79-900e-409f-84e8-3186699cc155" providerId="ADAL" clId="{E810E5B4-6341-4FBB-B09D-0A3AD0F844DB}" dt="2025-11-13T10:29:52.278" v="5" actId="1076"/>
          <ac:graphicFrameMkLst>
            <pc:docMk/>
            <pc:sldMk cId="2969229395" sldId="258"/>
            <ac:graphicFrameMk id="4" creationId="{33420CEA-FBC5-EB81-D772-B599D63A53C9}"/>
          </ac:graphicFrameMkLst>
        </pc:graphicFrameChg>
      </pc:sldChg>
      <pc:sldChg chg="modSp mod">
        <pc:chgData name="Svobodová Kamila" userId="4b5f0c79-900e-409f-84e8-3186699cc155" providerId="ADAL" clId="{E810E5B4-6341-4FBB-B09D-0A3AD0F844DB}" dt="2025-11-13T10:30:12.046" v="7" actId="14734"/>
        <pc:sldMkLst>
          <pc:docMk/>
          <pc:sldMk cId="1731081901" sldId="259"/>
        </pc:sldMkLst>
        <pc:graphicFrameChg chg="modGraphic">
          <ac:chgData name="Svobodová Kamila" userId="4b5f0c79-900e-409f-84e8-3186699cc155" providerId="ADAL" clId="{E810E5B4-6341-4FBB-B09D-0A3AD0F844DB}" dt="2025-11-13T10:30:12.046" v="7" actId="14734"/>
          <ac:graphicFrameMkLst>
            <pc:docMk/>
            <pc:sldMk cId="1731081901" sldId="259"/>
            <ac:graphicFrameMk id="4" creationId="{9BFC54FD-BB66-121D-10BB-C175A94881D6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881516DA-02D5-BD6A-681B-6A0850DB48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Krizový management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6EC02B63-C7DC-4F3C-1F77-8EC13EF26F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7937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13F3E2-4A6B-8169-2C47-1BB9367FB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Krizový management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706B27C-4B5A-E5B4-2863-D86AE00993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Firma </a:t>
            </a:r>
            <a:r>
              <a:rPr lang="cs-CZ" sz="2400" b="1" dirty="0" err="1"/>
              <a:t>Teraplast</a:t>
            </a:r>
            <a:r>
              <a:rPr lang="cs-CZ" sz="2400" b="1" dirty="0"/>
              <a:t>, a.s.</a:t>
            </a:r>
            <a:r>
              <a:rPr lang="cs-CZ" sz="2400" dirty="0"/>
              <a:t> se zabývá výrobou plastových komponentů.</a:t>
            </a:r>
            <a:br>
              <a:rPr lang="cs-CZ" sz="2400" dirty="0"/>
            </a:br>
            <a:r>
              <a:rPr lang="cs-CZ" sz="2400" dirty="0"/>
              <a:t>Došlo k požáru ve skladu chemikálií. Nikdo není zraněn, ale hrozí ekologická havárie. Média už mají informace, veřejnost reaguje panicky, provoz je zastaven.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9606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33420CEA-FBC5-EB81-D772-B599D63A53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649477"/>
              </p:ext>
            </p:extLst>
          </p:nvPr>
        </p:nvGraphicFramePr>
        <p:xfrm>
          <a:off x="2048817" y="567893"/>
          <a:ext cx="9656763" cy="59770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18921">
                  <a:extLst>
                    <a:ext uri="{9D8B030D-6E8A-4147-A177-3AD203B41FA5}">
                      <a16:colId xmlns:a16="http://schemas.microsoft.com/office/drawing/2014/main" val="1105614354"/>
                    </a:ext>
                  </a:extLst>
                </a:gridCol>
                <a:gridCol w="2328816">
                  <a:extLst>
                    <a:ext uri="{9D8B030D-6E8A-4147-A177-3AD203B41FA5}">
                      <a16:colId xmlns:a16="http://schemas.microsoft.com/office/drawing/2014/main" val="1594400542"/>
                    </a:ext>
                  </a:extLst>
                </a:gridCol>
                <a:gridCol w="4109026">
                  <a:extLst>
                    <a:ext uri="{9D8B030D-6E8A-4147-A177-3AD203B41FA5}">
                      <a16:colId xmlns:a16="http://schemas.microsoft.com/office/drawing/2014/main" val="756168976"/>
                    </a:ext>
                  </a:extLst>
                </a:gridCol>
              </a:tblGrid>
              <a:tr h="2930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200" kern="0">
                          <a:effectLst/>
                        </a:rPr>
                        <a:t>Jméno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200" kern="0">
                          <a:effectLst/>
                        </a:rPr>
                        <a:t>Funkce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200" kern="0">
                          <a:effectLst/>
                        </a:rPr>
                        <a:t>Charakteristika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771061731"/>
                  </a:ext>
                </a:extLst>
              </a:tr>
              <a:tr h="5772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0" dirty="0">
                          <a:effectLst/>
                        </a:rPr>
                        <a:t>1. Ing. Pavel Horák</a:t>
                      </a:r>
                      <a:endParaRPr lang="cs-CZ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0" dirty="0">
                          <a:effectLst/>
                        </a:rPr>
                        <a:t>Technický ředitel</a:t>
                      </a:r>
                      <a:endParaRPr lang="cs-CZ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0">
                          <a:effectLst/>
                        </a:rPr>
                        <a:t>Znalec technologie, výborný analytik, ale komunikativně slabší.</a:t>
                      </a:r>
                      <a:endParaRPr lang="cs-CZ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80969401"/>
                  </a:ext>
                </a:extLst>
              </a:tr>
              <a:tr h="5772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0">
                          <a:effectLst/>
                        </a:rPr>
                        <a:t>2. Jana Pokorná</a:t>
                      </a:r>
                      <a:endParaRPr lang="cs-CZ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0" dirty="0">
                          <a:effectLst/>
                        </a:rPr>
                        <a:t>HR manažerka</a:t>
                      </a:r>
                      <a:endParaRPr lang="cs-CZ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0" dirty="0">
                          <a:effectLst/>
                        </a:rPr>
                        <a:t>Empatická, dobře zvládá stres ostatních, nemá krizové zkušenosti.</a:t>
                      </a:r>
                      <a:endParaRPr lang="cs-CZ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397780944"/>
                  </a:ext>
                </a:extLst>
              </a:tr>
              <a:tr h="5772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0">
                          <a:effectLst/>
                        </a:rPr>
                        <a:t>3. Michal Kratochvíl</a:t>
                      </a:r>
                      <a:endParaRPr lang="cs-CZ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0">
                          <a:effectLst/>
                        </a:rPr>
                        <a:t>PR manažer</a:t>
                      </a:r>
                      <a:endParaRPr lang="cs-CZ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0" dirty="0">
                          <a:effectLst/>
                        </a:rPr>
                        <a:t>Výřečný, silný v médiích, někdy příliš impulzivní.</a:t>
                      </a:r>
                      <a:endParaRPr lang="cs-CZ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825520193"/>
                  </a:ext>
                </a:extLst>
              </a:tr>
              <a:tr h="5772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0">
                          <a:effectLst/>
                        </a:rPr>
                        <a:t>4. Lenka Novotná</a:t>
                      </a:r>
                      <a:endParaRPr lang="cs-CZ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0">
                          <a:effectLst/>
                        </a:rPr>
                        <a:t>Vedoucí výroby</a:t>
                      </a:r>
                      <a:endParaRPr lang="cs-CZ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0" dirty="0">
                          <a:effectLst/>
                        </a:rPr>
                        <a:t>Autoritativní, zvyklá řídit lidi, má respekt, ale těžko přijímá kritiku.</a:t>
                      </a:r>
                      <a:endParaRPr lang="cs-CZ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829416669"/>
                  </a:ext>
                </a:extLst>
              </a:tr>
              <a:tr h="5772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0">
                          <a:effectLst/>
                        </a:rPr>
                        <a:t>5. Karel Dvořák</a:t>
                      </a:r>
                      <a:endParaRPr lang="cs-CZ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0">
                          <a:effectLst/>
                        </a:rPr>
                        <a:t>Zástupce vedení</a:t>
                      </a:r>
                      <a:endParaRPr lang="cs-CZ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0" dirty="0">
                          <a:effectLst/>
                        </a:rPr>
                        <a:t>Strategický, orientuje se na výsledky, občas nerozumí provozu.</a:t>
                      </a:r>
                      <a:endParaRPr lang="cs-CZ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802920849"/>
                  </a:ext>
                </a:extLst>
              </a:tr>
              <a:tr h="8612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0">
                          <a:effectLst/>
                        </a:rPr>
                        <a:t>6. Dr. Eva Černá</a:t>
                      </a:r>
                      <a:endParaRPr lang="cs-CZ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0">
                          <a:effectLst/>
                        </a:rPr>
                        <a:t>Odborník BOZP</a:t>
                      </a:r>
                      <a:endParaRPr lang="cs-CZ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0" dirty="0">
                          <a:effectLst/>
                        </a:rPr>
                        <a:t>Perfekcionistka, striktně dodržuje pravidla, někdy blokuje rychlost rozhodování.</a:t>
                      </a:r>
                      <a:endParaRPr lang="cs-CZ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17866789"/>
                  </a:ext>
                </a:extLst>
              </a:tr>
              <a:tr h="5772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0">
                          <a:effectLst/>
                        </a:rPr>
                        <a:t>7. Tomáš Blažek</a:t>
                      </a:r>
                      <a:endParaRPr lang="cs-CZ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0">
                          <a:effectLst/>
                        </a:rPr>
                        <a:t>IT specialista</a:t>
                      </a:r>
                      <a:endParaRPr lang="cs-CZ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0" dirty="0">
                          <a:effectLst/>
                        </a:rPr>
                        <a:t>Klidný, systematický, málo asertivní, skvělý v krizové infrastruktuře.</a:t>
                      </a:r>
                      <a:endParaRPr lang="cs-CZ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19355034"/>
                  </a:ext>
                </a:extLst>
              </a:tr>
              <a:tr h="8612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0">
                          <a:effectLst/>
                        </a:rPr>
                        <a:t>8. Jiří Novák</a:t>
                      </a:r>
                      <a:endParaRPr lang="cs-CZ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0">
                          <a:effectLst/>
                        </a:rPr>
                        <a:t>Zdravotník</a:t>
                      </a:r>
                      <a:endParaRPr lang="cs-CZ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800" kern="0" dirty="0">
                          <a:effectLst/>
                        </a:rPr>
                        <a:t>Rychlý, praktický, má zkušenost z hasičů, ale nemá rozhodovací pravomoc.</a:t>
                      </a:r>
                      <a:endParaRPr lang="cs-CZ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3687827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9229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6F2A97AB-43D3-8C0F-0CA3-3409674FE0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TESTÍK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E22F6B9D-8745-9711-65B4-0CABAAEEC4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7495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966DD2F-FBF5-41CE-A3F4-565352D95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B0BAA69-84D7-995F-1A2C-2815184FE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4897" y="624110"/>
            <a:ext cx="9712998" cy="1280890"/>
          </a:xfrm>
        </p:spPr>
        <p:txBody>
          <a:bodyPr>
            <a:normAutofit/>
          </a:bodyPr>
          <a:lstStyle/>
          <a:p>
            <a:r>
              <a:rPr lang="cs-CZ" dirty="0"/>
              <a:t>Testík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46FCE2B-F2D2-466E-B0AA-8E341DB49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2BD31C98-199A-4722-A1A5-4393A43E7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9BFC54FD-BB66-121D-10BB-C175A94881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4340677"/>
              </p:ext>
            </p:extLst>
          </p:nvPr>
        </p:nvGraphicFramePr>
        <p:xfrm>
          <a:off x="1794897" y="1638300"/>
          <a:ext cx="9712998" cy="4790951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385595">
                  <a:extLst>
                    <a:ext uri="{9D8B030D-6E8A-4147-A177-3AD203B41FA5}">
                      <a16:colId xmlns:a16="http://schemas.microsoft.com/office/drawing/2014/main" val="1559230593"/>
                    </a:ext>
                  </a:extLst>
                </a:gridCol>
                <a:gridCol w="3968885">
                  <a:extLst>
                    <a:ext uri="{9D8B030D-6E8A-4147-A177-3AD203B41FA5}">
                      <a16:colId xmlns:a16="http://schemas.microsoft.com/office/drawing/2014/main" val="3169595296"/>
                    </a:ext>
                  </a:extLst>
                </a:gridCol>
                <a:gridCol w="2541885">
                  <a:extLst>
                    <a:ext uri="{9D8B030D-6E8A-4147-A177-3AD203B41FA5}">
                      <a16:colId xmlns:a16="http://schemas.microsoft.com/office/drawing/2014/main" val="3144060581"/>
                    </a:ext>
                  </a:extLst>
                </a:gridCol>
                <a:gridCol w="2816633">
                  <a:extLst>
                    <a:ext uri="{9D8B030D-6E8A-4147-A177-3AD203B41FA5}">
                      <a16:colId xmlns:a16="http://schemas.microsoft.com/office/drawing/2014/main" val="277997728"/>
                    </a:ext>
                  </a:extLst>
                </a:gridCol>
              </a:tblGrid>
              <a:tr h="4811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300" b="1" kern="0" cap="none" spc="0">
                          <a:solidFill>
                            <a:schemeClr val="tx1"/>
                          </a:solidFill>
                          <a:effectLst/>
                        </a:rPr>
                        <a:t>Č.</a:t>
                      </a:r>
                      <a:endParaRPr lang="cs-CZ" sz="1300" b="1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300" b="1" kern="0" cap="none" spc="0">
                          <a:solidFill>
                            <a:schemeClr val="tx1"/>
                          </a:solidFill>
                          <a:effectLst/>
                        </a:rPr>
                        <a:t>Otázka</a:t>
                      </a:r>
                      <a:endParaRPr lang="cs-CZ" sz="1300" b="1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300" b="1" kern="0" cap="none" spc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cs-CZ" sz="1300" b="1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300" b="1" kern="0" cap="none" spc="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endParaRPr lang="cs-CZ" sz="1300" b="1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708688"/>
                  </a:ext>
                </a:extLst>
              </a:tr>
              <a:tr h="4114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0" cap="none" spc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cs-CZ" sz="1000" b="1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0" cap="none" spc="0" dirty="0">
                          <a:solidFill>
                            <a:schemeClr val="tx1"/>
                          </a:solidFill>
                          <a:effectLst/>
                        </a:rPr>
                        <a:t>Když se stane problém, nejdřív...</a:t>
                      </a:r>
                      <a:endParaRPr lang="cs-CZ" sz="14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0" cap="none" spc="0">
                          <a:solidFill>
                            <a:schemeClr val="tx1"/>
                          </a:solidFill>
                          <a:effectLst/>
                        </a:rPr>
                        <a:t>se snažím zjistit fakta</a:t>
                      </a:r>
                      <a:endParaRPr lang="cs-CZ" sz="14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0" cap="none" spc="0">
                          <a:solidFill>
                            <a:schemeClr val="tx1"/>
                          </a:solidFill>
                          <a:effectLst/>
                        </a:rPr>
                        <a:t>okamžitě reaguji a rozdám úkoly</a:t>
                      </a:r>
                      <a:endParaRPr lang="cs-CZ" sz="14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4303644"/>
                  </a:ext>
                </a:extLst>
              </a:tr>
              <a:tr h="4114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0" cap="none" spc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cs-CZ" sz="1000" b="1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0" cap="none" spc="0" dirty="0">
                          <a:solidFill>
                            <a:schemeClr val="tx1"/>
                          </a:solidFill>
                          <a:effectLst/>
                        </a:rPr>
                        <a:t>V krizi mě nejvíc znervózňuje...</a:t>
                      </a:r>
                      <a:endParaRPr lang="cs-CZ" sz="14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0" cap="none" spc="0">
                          <a:solidFill>
                            <a:schemeClr val="tx1"/>
                          </a:solidFill>
                          <a:effectLst/>
                        </a:rPr>
                        <a:t>chaos a nedostatek dat</a:t>
                      </a:r>
                      <a:endParaRPr lang="cs-CZ" sz="14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0" cap="none" spc="0">
                          <a:solidFill>
                            <a:schemeClr val="tx1"/>
                          </a:solidFill>
                          <a:effectLst/>
                        </a:rPr>
                        <a:t>panika lidí kolem</a:t>
                      </a:r>
                      <a:endParaRPr lang="cs-CZ" sz="14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9878408"/>
                  </a:ext>
                </a:extLst>
              </a:tr>
              <a:tr h="4114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0" cap="none" spc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cs-CZ" sz="1000" b="1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0" cap="none" spc="0" dirty="0">
                          <a:solidFill>
                            <a:schemeClr val="tx1"/>
                          </a:solidFill>
                          <a:effectLst/>
                        </a:rPr>
                        <a:t>Můj silný bod je...</a:t>
                      </a:r>
                      <a:endParaRPr lang="cs-CZ" sz="14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0" cap="none" spc="0">
                          <a:solidFill>
                            <a:schemeClr val="tx1"/>
                          </a:solidFill>
                          <a:effectLst/>
                        </a:rPr>
                        <a:t>klid a logika</a:t>
                      </a:r>
                      <a:endParaRPr lang="cs-CZ" sz="14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0" cap="none" spc="0">
                          <a:solidFill>
                            <a:schemeClr val="tx1"/>
                          </a:solidFill>
                          <a:effectLst/>
                        </a:rPr>
                        <a:t>energie a rozhodnost</a:t>
                      </a:r>
                      <a:endParaRPr lang="cs-CZ" sz="14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9583482"/>
                  </a:ext>
                </a:extLst>
              </a:tr>
              <a:tr h="4114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0" cap="none" spc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cs-CZ" sz="1000" b="1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0" cap="none" spc="0" dirty="0">
                          <a:solidFill>
                            <a:schemeClr val="tx1"/>
                          </a:solidFill>
                          <a:effectLst/>
                        </a:rPr>
                        <a:t>Lidé mi říkají, že jsem...</a:t>
                      </a:r>
                      <a:endParaRPr lang="cs-CZ" sz="14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0" cap="none" spc="0">
                          <a:solidFill>
                            <a:schemeClr val="tx1"/>
                          </a:solidFill>
                          <a:effectLst/>
                        </a:rPr>
                        <a:t>rozvážný</a:t>
                      </a:r>
                      <a:endParaRPr lang="cs-CZ" sz="14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0" cap="none" spc="0">
                          <a:solidFill>
                            <a:schemeClr val="tx1"/>
                          </a:solidFill>
                          <a:effectLst/>
                        </a:rPr>
                        <a:t>přímý</a:t>
                      </a:r>
                      <a:endParaRPr lang="cs-CZ" sz="14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792102"/>
                  </a:ext>
                </a:extLst>
              </a:tr>
              <a:tr h="4114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0" cap="none" spc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cs-CZ" sz="1000" b="1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0" cap="none" spc="0" dirty="0">
                          <a:solidFill>
                            <a:schemeClr val="tx1"/>
                          </a:solidFill>
                          <a:effectLst/>
                        </a:rPr>
                        <a:t>V nejistotě se chovám spíš...</a:t>
                      </a:r>
                      <a:endParaRPr lang="cs-CZ" sz="14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0" cap="none" spc="0">
                          <a:solidFill>
                            <a:schemeClr val="tx1"/>
                          </a:solidFill>
                          <a:effectLst/>
                        </a:rPr>
                        <a:t>zdrženlivě</a:t>
                      </a:r>
                      <a:endParaRPr lang="cs-CZ" sz="14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0" cap="none" spc="0">
                          <a:solidFill>
                            <a:schemeClr val="tx1"/>
                          </a:solidFill>
                          <a:effectLst/>
                        </a:rPr>
                        <a:t>aktivně</a:t>
                      </a:r>
                      <a:endParaRPr lang="cs-CZ" sz="14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494702"/>
                  </a:ext>
                </a:extLst>
              </a:tr>
              <a:tr h="4114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0" cap="none" spc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cs-CZ" sz="1000" b="1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0" cap="none" spc="0" dirty="0">
                          <a:solidFill>
                            <a:schemeClr val="tx1"/>
                          </a:solidFill>
                          <a:effectLst/>
                        </a:rPr>
                        <a:t>Při řešení krize...</a:t>
                      </a:r>
                      <a:endParaRPr lang="cs-CZ" sz="14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0" cap="none" spc="0">
                          <a:solidFill>
                            <a:schemeClr val="tx1"/>
                          </a:solidFill>
                          <a:effectLst/>
                        </a:rPr>
                        <a:t>hledám příčinu</a:t>
                      </a:r>
                      <a:endParaRPr lang="cs-CZ" sz="14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0" cap="none" spc="0">
                          <a:solidFill>
                            <a:schemeClr val="tx1"/>
                          </a:solidFill>
                          <a:effectLst/>
                        </a:rPr>
                        <a:t>hledám řešení</a:t>
                      </a:r>
                      <a:endParaRPr lang="cs-CZ" sz="14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4530976"/>
                  </a:ext>
                </a:extLst>
              </a:tr>
              <a:tr h="4114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0" cap="none" spc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cs-CZ" sz="1000" b="1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0" cap="none" spc="0" dirty="0">
                          <a:solidFill>
                            <a:schemeClr val="tx1"/>
                          </a:solidFill>
                          <a:effectLst/>
                        </a:rPr>
                        <a:t>Vůči emocím ostatních jsem...</a:t>
                      </a:r>
                      <a:endParaRPr lang="cs-CZ" sz="14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0" cap="none" spc="0">
                          <a:solidFill>
                            <a:schemeClr val="tx1"/>
                          </a:solidFill>
                          <a:effectLst/>
                        </a:rPr>
                        <a:t>spíš odtažitý</a:t>
                      </a:r>
                      <a:endParaRPr lang="cs-CZ" sz="14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0" cap="none" spc="0">
                          <a:solidFill>
                            <a:schemeClr val="tx1"/>
                          </a:solidFill>
                          <a:effectLst/>
                        </a:rPr>
                        <a:t>empatický</a:t>
                      </a:r>
                      <a:endParaRPr lang="cs-CZ" sz="14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925851"/>
                  </a:ext>
                </a:extLst>
              </a:tr>
              <a:tr h="4114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0" cap="none" spc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cs-CZ" sz="1000" b="1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0" cap="none" spc="0" dirty="0">
                          <a:solidFill>
                            <a:schemeClr val="tx1"/>
                          </a:solidFill>
                          <a:effectLst/>
                        </a:rPr>
                        <a:t>Rád mám po ruce...</a:t>
                      </a:r>
                      <a:endParaRPr lang="cs-CZ" sz="14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0" cap="none" spc="0">
                          <a:solidFill>
                            <a:schemeClr val="tx1"/>
                          </a:solidFill>
                          <a:effectLst/>
                        </a:rPr>
                        <a:t>plán</a:t>
                      </a:r>
                      <a:endParaRPr lang="cs-CZ" sz="14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0" cap="none" spc="0">
                          <a:solidFill>
                            <a:schemeClr val="tx1"/>
                          </a:solidFill>
                          <a:effectLst/>
                        </a:rPr>
                        <a:t>lidi</a:t>
                      </a:r>
                      <a:endParaRPr lang="cs-CZ" sz="14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919292"/>
                  </a:ext>
                </a:extLst>
              </a:tr>
              <a:tr h="4114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0" cap="none" spc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cs-CZ" sz="1000" b="1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0" cap="none" spc="0" dirty="0">
                          <a:solidFill>
                            <a:schemeClr val="tx1"/>
                          </a:solidFill>
                          <a:effectLst/>
                        </a:rPr>
                        <a:t>Konflikt v týmu řeším...</a:t>
                      </a:r>
                      <a:endParaRPr lang="cs-CZ" sz="14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0" cap="none" spc="0" dirty="0">
                          <a:solidFill>
                            <a:schemeClr val="tx1"/>
                          </a:solidFill>
                          <a:effectLst/>
                        </a:rPr>
                        <a:t>analýzou situace</a:t>
                      </a:r>
                      <a:endParaRPr lang="cs-CZ" sz="14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0" cap="none" spc="0">
                          <a:solidFill>
                            <a:schemeClr val="tx1"/>
                          </a:solidFill>
                          <a:effectLst/>
                        </a:rPr>
                        <a:t>rozhovorem</a:t>
                      </a:r>
                      <a:endParaRPr lang="cs-CZ" sz="14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180083"/>
                  </a:ext>
                </a:extLst>
              </a:tr>
              <a:tr h="4114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000" b="1" kern="0" cap="none" spc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cs-CZ" sz="1000" b="1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0" cap="none" spc="0" dirty="0">
                          <a:solidFill>
                            <a:schemeClr val="tx1"/>
                          </a:solidFill>
                          <a:effectLst/>
                        </a:rPr>
                        <a:t>Pokud musím rozhodnout bez informací...</a:t>
                      </a:r>
                      <a:endParaRPr lang="cs-CZ" sz="14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0" cap="none" spc="0" dirty="0">
                          <a:solidFill>
                            <a:schemeClr val="tx1"/>
                          </a:solidFill>
                          <a:effectLst/>
                        </a:rPr>
                        <a:t>raději chvíli vyčkám</a:t>
                      </a:r>
                      <a:endParaRPr lang="cs-CZ" sz="14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400" kern="0" cap="none" spc="0" dirty="0">
                          <a:solidFill>
                            <a:schemeClr val="tx1"/>
                          </a:solidFill>
                          <a:effectLst/>
                        </a:rPr>
                        <a:t>risknu to</a:t>
                      </a:r>
                      <a:endParaRPr lang="cs-CZ" sz="14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653" marR="7984" marT="15329" marB="11497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59316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1081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966DD2F-FBF5-41CE-A3F4-565352D95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46FCE2B-F2D2-466E-B0AA-8E341DB49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2BD31C98-199A-4722-A1A5-4393A43E7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F7A3BF71-5AC9-D0DA-2525-1A0DA85257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9757297"/>
              </p:ext>
            </p:extLst>
          </p:nvPr>
        </p:nvGraphicFramePr>
        <p:xfrm>
          <a:off x="2320774" y="714375"/>
          <a:ext cx="8861576" cy="5162553"/>
        </p:xfrm>
        <a:graphic>
          <a:graphicData uri="http://schemas.openxmlformats.org/drawingml/2006/table">
            <a:tbl>
              <a:tblPr firstRow="1" firstCol="1" bandRow="1">
                <a:noFill/>
                <a:tableStyleId>{5C22544A-7EE6-4342-B048-85BDC9FD1C3A}</a:tableStyleId>
              </a:tblPr>
              <a:tblGrid>
                <a:gridCol w="1396829">
                  <a:extLst>
                    <a:ext uri="{9D8B030D-6E8A-4147-A177-3AD203B41FA5}">
                      <a16:colId xmlns:a16="http://schemas.microsoft.com/office/drawing/2014/main" val="4073461934"/>
                    </a:ext>
                  </a:extLst>
                </a:gridCol>
                <a:gridCol w="2559521">
                  <a:extLst>
                    <a:ext uri="{9D8B030D-6E8A-4147-A177-3AD203B41FA5}">
                      <a16:colId xmlns:a16="http://schemas.microsoft.com/office/drawing/2014/main" val="240402999"/>
                    </a:ext>
                  </a:extLst>
                </a:gridCol>
                <a:gridCol w="2452613">
                  <a:extLst>
                    <a:ext uri="{9D8B030D-6E8A-4147-A177-3AD203B41FA5}">
                      <a16:colId xmlns:a16="http://schemas.microsoft.com/office/drawing/2014/main" val="396912717"/>
                    </a:ext>
                  </a:extLst>
                </a:gridCol>
                <a:gridCol w="2452613">
                  <a:extLst>
                    <a:ext uri="{9D8B030D-6E8A-4147-A177-3AD203B41FA5}">
                      <a16:colId xmlns:a16="http://schemas.microsoft.com/office/drawing/2014/main" val="3012594427"/>
                    </a:ext>
                  </a:extLst>
                </a:gridCol>
              </a:tblGrid>
              <a:tr h="5815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200" b="1" kern="0" cap="all" spc="60">
                          <a:solidFill>
                            <a:schemeClr val="tx1"/>
                          </a:solidFill>
                          <a:effectLst/>
                        </a:rPr>
                        <a:t>Styl</a:t>
                      </a:r>
                      <a:endParaRPr lang="cs-CZ" sz="1200" b="1" kern="100" cap="all" spc="6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86" marR="9386" marT="90106" marB="90106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200" b="1" kern="0" cap="all" spc="60">
                          <a:solidFill>
                            <a:schemeClr val="tx1"/>
                          </a:solidFill>
                          <a:effectLst/>
                        </a:rPr>
                        <a:t>Charakteristika</a:t>
                      </a:r>
                      <a:endParaRPr lang="cs-CZ" sz="1200" b="1" kern="100" cap="all" spc="6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86" marR="9386" marT="90106" marB="90106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200" b="1" kern="0" cap="all" spc="60">
                          <a:solidFill>
                            <a:schemeClr val="tx1"/>
                          </a:solidFill>
                          <a:effectLst/>
                        </a:rPr>
                        <a:t>Síla</a:t>
                      </a:r>
                      <a:endParaRPr lang="cs-CZ" sz="1200" b="1" kern="100" cap="all" spc="6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86" marR="9386" marT="90106" marB="90106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200" b="1" kern="0" cap="all" spc="60">
                          <a:solidFill>
                            <a:schemeClr val="tx1"/>
                          </a:solidFill>
                          <a:effectLst/>
                        </a:rPr>
                        <a:t>Riziko</a:t>
                      </a:r>
                      <a:endParaRPr lang="cs-CZ" sz="1200" b="1" kern="100" cap="all" spc="6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86" marR="9386" marT="90106" marB="90106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4142710"/>
                  </a:ext>
                </a:extLst>
              </a:tr>
              <a:tr h="950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200" b="1" kern="0" cap="none" spc="0">
                          <a:solidFill>
                            <a:schemeClr val="tx1"/>
                          </a:solidFill>
                          <a:effectLst/>
                        </a:rPr>
                        <a:t>Analytik</a:t>
                      </a:r>
                      <a:endParaRPr lang="cs-CZ" sz="1200" b="1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86" marR="9386" marT="9386" marB="90106" anchor="ctr">
                    <a:lnL w="1270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600" kern="0" cap="none" spc="0">
                          <a:solidFill>
                            <a:schemeClr val="tx1"/>
                          </a:solidFill>
                          <a:effectLst/>
                        </a:rPr>
                        <a:t>Přemýšlivý, pečlivý, zaměřený na fakta.</a:t>
                      </a:r>
                      <a:endParaRPr lang="cs-CZ" sz="16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86" marR="9386" marT="9386" marB="9010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600" kern="0" cap="none" spc="0">
                          <a:solidFill>
                            <a:schemeClr val="tx1"/>
                          </a:solidFill>
                          <a:effectLst/>
                        </a:rPr>
                        <a:t>Stabilizuje situaci, vyhýbá se chaosu.</a:t>
                      </a:r>
                      <a:endParaRPr lang="cs-CZ" sz="16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86" marR="9386" marT="9386" marB="9010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600" kern="0" cap="none" spc="0">
                          <a:solidFill>
                            <a:schemeClr val="tx1"/>
                          </a:solidFill>
                          <a:effectLst/>
                        </a:rPr>
                        <a:t>Může ztratit čas analýzou.</a:t>
                      </a:r>
                      <a:endParaRPr lang="cs-CZ" sz="16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86" marR="9386" marT="9386" marB="9010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9914151"/>
                  </a:ext>
                </a:extLst>
              </a:tr>
              <a:tr h="13404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200" b="1" kern="0" cap="none" spc="0">
                          <a:solidFill>
                            <a:schemeClr val="tx1"/>
                          </a:solidFill>
                          <a:effectLst/>
                        </a:rPr>
                        <a:t>Velitel</a:t>
                      </a:r>
                      <a:endParaRPr lang="cs-CZ" sz="1200" b="1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86" marR="9386" marT="9386" marB="9010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600" kern="0" cap="none" spc="0">
                          <a:solidFill>
                            <a:schemeClr val="tx1"/>
                          </a:solidFill>
                          <a:effectLst/>
                        </a:rPr>
                        <a:t>Rychlý, rozhodný, jasně komunikuje.</a:t>
                      </a:r>
                      <a:endParaRPr lang="cs-CZ" sz="16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86" marR="9386" marT="9386" marB="9010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600" kern="0" cap="none" spc="0">
                          <a:solidFill>
                            <a:schemeClr val="tx1"/>
                          </a:solidFill>
                          <a:effectLst/>
                        </a:rPr>
                        <a:t>Udržuje pořádek, dává směr.</a:t>
                      </a:r>
                      <a:endParaRPr lang="cs-CZ" sz="16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86" marR="9386" marT="9386" marB="9010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600" kern="0" cap="none" spc="0">
                          <a:solidFill>
                            <a:schemeClr val="tx1"/>
                          </a:solidFill>
                          <a:effectLst/>
                        </a:rPr>
                        <a:t>Může přehlédnout detaily, působit autoritářsky.</a:t>
                      </a:r>
                      <a:endParaRPr lang="cs-CZ" sz="16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86" marR="9386" marT="9386" marB="9010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027606"/>
                  </a:ext>
                </a:extLst>
              </a:tr>
              <a:tr h="13404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200" b="1" kern="0" cap="none" spc="0">
                          <a:solidFill>
                            <a:schemeClr val="tx1"/>
                          </a:solidFill>
                          <a:effectLst/>
                        </a:rPr>
                        <a:t>Diplomat</a:t>
                      </a:r>
                      <a:endParaRPr lang="cs-CZ" sz="1200" b="1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86" marR="9386" marT="9386" marB="90106" anchor="ctr">
                    <a:lnL w="1270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600" kern="0" cap="none" spc="0">
                          <a:solidFill>
                            <a:schemeClr val="tx1"/>
                          </a:solidFill>
                          <a:effectLst/>
                        </a:rPr>
                        <a:t>Zprostředkovatel, empatický, drží tým pohromadě.</a:t>
                      </a:r>
                      <a:endParaRPr lang="cs-CZ" sz="16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86" marR="9386" marT="9386" marB="9010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600" kern="0" cap="none" spc="0">
                          <a:solidFill>
                            <a:schemeClr val="tx1"/>
                          </a:solidFill>
                          <a:effectLst/>
                        </a:rPr>
                        <a:t>Uklidňuje lidi, udržuje morálku.</a:t>
                      </a:r>
                      <a:endParaRPr lang="cs-CZ" sz="16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86" marR="9386" marT="9386" marB="9010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600" kern="0" cap="none" spc="0">
                          <a:solidFill>
                            <a:schemeClr val="tx1"/>
                          </a:solidFill>
                          <a:effectLst/>
                        </a:rPr>
                        <a:t>Vyhýbá se konfliktu a těžkým rozhodnutím.</a:t>
                      </a:r>
                      <a:endParaRPr lang="cs-CZ" sz="16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86" marR="9386" marT="9386" marB="9010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21092"/>
                  </a:ext>
                </a:extLst>
              </a:tr>
              <a:tr h="950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200" b="1" kern="0" cap="none" spc="0">
                          <a:solidFill>
                            <a:schemeClr val="tx1"/>
                          </a:solidFill>
                          <a:effectLst/>
                        </a:rPr>
                        <a:t>Inovátor</a:t>
                      </a:r>
                      <a:endParaRPr lang="cs-CZ" sz="1200" b="1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86" marR="9386" marT="9386" marB="9010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600" kern="0" cap="none" spc="0">
                          <a:solidFill>
                            <a:schemeClr val="tx1"/>
                          </a:solidFill>
                          <a:effectLst/>
                        </a:rPr>
                        <a:t>Kreativní, intuitivní, vidí nové cesty.</a:t>
                      </a:r>
                      <a:endParaRPr lang="cs-CZ" sz="16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86" marR="9386" marT="9386" marB="9010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600" kern="0" cap="none" spc="0">
                          <a:solidFill>
                            <a:schemeClr val="tx1"/>
                          </a:solidFill>
                          <a:effectLst/>
                        </a:rPr>
                        <a:t>Přináší nečekaná řešení.</a:t>
                      </a:r>
                      <a:endParaRPr lang="cs-CZ" sz="16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86" marR="9386" marT="9386" marB="9010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600" kern="0" cap="none" spc="0" dirty="0">
                          <a:solidFill>
                            <a:schemeClr val="tx1"/>
                          </a:solidFill>
                          <a:effectLst/>
                        </a:rPr>
                        <a:t>Může jednat impulzivně, riskantně.</a:t>
                      </a:r>
                      <a:endParaRPr lang="cs-CZ" sz="16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86" marR="9386" marT="9386" marB="9010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30534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2853371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Stébla</Template>
  <TotalTime>14</TotalTime>
  <Words>397</Words>
  <Application>Microsoft Office PowerPoint</Application>
  <PresentationFormat>Širokoúhlá obrazovka</PresentationFormat>
  <Paragraphs>96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1" baseType="lpstr">
      <vt:lpstr>Aptos</vt:lpstr>
      <vt:lpstr>Arial</vt:lpstr>
      <vt:lpstr>Century Gothic</vt:lpstr>
      <vt:lpstr>Wingdings 3</vt:lpstr>
      <vt:lpstr>Stébla</vt:lpstr>
      <vt:lpstr>Krizový management</vt:lpstr>
      <vt:lpstr>Krizový management</vt:lpstr>
      <vt:lpstr>Prezentace aplikace PowerPoint</vt:lpstr>
      <vt:lpstr>TESTÍK</vt:lpstr>
      <vt:lpstr>Testík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Svobodová Kamila</dc:creator>
  <cp:lastModifiedBy>Svobodová Kamila</cp:lastModifiedBy>
  <cp:revision>1</cp:revision>
  <dcterms:created xsi:type="dcterms:W3CDTF">2025-11-13T07:40:26Z</dcterms:created>
  <dcterms:modified xsi:type="dcterms:W3CDTF">2025-11-13T10:30:18Z</dcterms:modified>
</cp:coreProperties>
</file>