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23" d="100"/>
          <a:sy n="123" d="100"/>
        </p:scale>
        <p:origin x="114" y="102"/>
      </p:cViewPr>
      <p:guideLst/>
    </p:cSldViewPr>
  </p:slideViewPr>
  <p:notesTextViewPr>
    <p:cViewPr>
      <p:scale>
        <a:sx n="1" d="1"/>
        <a:sy n="1" d="1"/>
      </p:scale>
      <p:origin x="0" y="0"/>
    </p:cViewPr>
  </p:notesTextViewPr>
  <p:sorterViewPr>
    <p:cViewPr>
      <p:scale>
        <a:sx n="100" d="100"/>
        <a:sy n="100" d="100"/>
      </p:scale>
      <p:origin x="0" y="-8388"/>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8074BC-40F7-8256-120A-CE17174F72B8}"/>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89DCEFA1-A5ED-756F-1738-4C3AD79D7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EC668D8C-5737-9C58-F4BA-918ABAAA4B11}"/>
              </a:ext>
            </a:extLst>
          </p:cNvPr>
          <p:cNvSpPr>
            <a:spLocks noGrp="1"/>
          </p:cNvSpPr>
          <p:nvPr>
            <p:ph type="dt" sz="half" idx="10"/>
          </p:nvPr>
        </p:nvSpPr>
        <p:spPr/>
        <p:txBody>
          <a:bodyPr/>
          <a:lstStyle/>
          <a:p>
            <a:fld id="{3BA5125F-CDA2-4E01-929C-F8B7AB5B3CD2}" type="datetimeFigureOut">
              <a:rPr lang="cs-CZ" smtClean="0"/>
              <a:t>18.11.2024</a:t>
            </a:fld>
            <a:endParaRPr lang="cs-CZ"/>
          </a:p>
        </p:txBody>
      </p:sp>
      <p:sp>
        <p:nvSpPr>
          <p:cNvPr id="5" name="Zástupný symbol pro zápatí 4">
            <a:extLst>
              <a:ext uri="{FF2B5EF4-FFF2-40B4-BE49-F238E27FC236}">
                <a16:creationId xmlns:a16="http://schemas.microsoft.com/office/drawing/2014/main" id="{701139F3-40C2-FA75-F6EB-87769ACA551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2598F0B-8350-3152-6468-7461B7EDBDBF}"/>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2294133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BB5E3F-C90E-367A-727C-1D6B08C2910E}"/>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26B6CBE5-F074-3F2C-742A-C97F309995D2}"/>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A9C3A7D-8E7F-CAA2-6238-085270FD5FF6}"/>
              </a:ext>
            </a:extLst>
          </p:cNvPr>
          <p:cNvSpPr>
            <a:spLocks noGrp="1"/>
          </p:cNvSpPr>
          <p:nvPr>
            <p:ph type="dt" sz="half" idx="10"/>
          </p:nvPr>
        </p:nvSpPr>
        <p:spPr/>
        <p:txBody>
          <a:bodyPr/>
          <a:lstStyle/>
          <a:p>
            <a:fld id="{3BA5125F-CDA2-4E01-929C-F8B7AB5B3CD2}" type="datetimeFigureOut">
              <a:rPr lang="cs-CZ" smtClean="0"/>
              <a:t>18.11.2024</a:t>
            </a:fld>
            <a:endParaRPr lang="cs-CZ"/>
          </a:p>
        </p:txBody>
      </p:sp>
      <p:sp>
        <p:nvSpPr>
          <p:cNvPr id="5" name="Zástupný symbol pro zápatí 4">
            <a:extLst>
              <a:ext uri="{FF2B5EF4-FFF2-40B4-BE49-F238E27FC236}">
                <a16:creationId xmlns:a16="http://schemas.microsoft.com/office/drawing/2014/main" id="{928305F5-654E-7BA3-EB87-079BEE19F93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1865700-47E3-9CD3-6118-CEDAE3C2E040}"/>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3960574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204A4AA8-FA1E-42AA-B218-D29248523E84}"/>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68C415A3-2741-AB59-CA6B-B5FB466ECFC6}"/>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9A84FAF-6585-75C2-FF8E-E0DC058CEC69}"/>
              </a:ext>
            </a:extLst>
          </p:cNvPr>
          <p:cNvSpPr>
            <a:spLocks noGrp="1"/>
          </p:cNvSpPr>
          <p:nvPr>
            <p:ph type="dt" sz="half" idx="10"/>
          </p:nvPr>
        </p:nvSpPr>
        <p:spPr/>
        <p:txBody>
          <a:bodyPr/>
          <a:lstStyle/>
          <a:p>
            <a:fld id="{3BA5125F-CDA2-4E01-929C-F8B7AB5B3CD2}" type="datetimeFigureOut">
              <a:rPr lang="cs-CZ" smtClean="0"/>
              <a:t>18.11.2024</a:t>
            </a:fld>
            <a:endParaRPr lang="cs-CZ"/>
          </a:p>
        </p:txBody>
      </p:sp>
      <p:sp>
        <p:nvSpPr>
          <p:cNvPr id="5" name="Zástupný symbol pro zápatí 4">
            <a:extLst>
              <a:ext uri="{FF2B5EF4-FFF2-40B4-BE49-F238E27FC236}">
                <a16:creationId xmlns:a16="http://schemas.microsoft.com/office/drawing/2014/main" id="{94DE92E1-150D-27F0-8405-5271A85B20C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2213A71-CBCB-85C5-AE7B-AD40EDFDC1FF}"/>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3411600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549D48-28C9-C0AB-97EF-EF41D4238CD6}"/>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4A8AE362-22E2-20F5-5575-AAEE2A94F032}"/>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26E838C-C14A-B1FD-5739-E51074F63479}"/>
              </a:ext>
            </a:extLst>
          </p:cNvPr>
          <p:cNvSpPr>
            <a:spLocks noGrp="1"/>
          </p:cNvSpPr>
          <p:nvPr>
            <p:ph type="dt" sz="half" idx="10"/>
          </p:nvPr>
        </p:nvSpPr>
        <p:spPr/>
        <p:txBody>
          <a:bodyPr/>
          <a:lstStyle/>
          <a:p>
            <a:fld id="{3BA5125F-CDA2-4E01-929C-F8B7AB5B3CD2}" type="datetimeFigureOut">
              <a:rPr lang="cs-CZ" smtClean="0"/>
              <a:t>18.11.2024</a:t>
            </a:fld>
            <a:endParaRPr lang="cs-CZ"/>
          </a:p>
        </p:txBody>
      </p:sp>
      <p:sp>
        <p:nvSpPr>
          <p:cNvPr id="5" name="Zástupný symbol pro zápatí 4">
            <a:extLst>
              <a:ext uri="{FF2B5EF4-FFF2-40B4-BE49-F238E27FC236}">
                <a16:creationId xmlns:a16="http://schemas.microsoft.com/office/drawing/2014/main" id="{ADD253EF-5802-C19D-651B-297D94C76FC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3D99684-0AFA-3E93-5ACE-7158618F4E57}"/>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3255871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C1922F-D672-3D9D-4671-89C3C2D75C8F}"/>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066F1160-FB23-8DF8-4916-3E97DE5B83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29564229-90AF-5487-8F5C-725304D6440E}"/>
              </a:ext>
            </a:extLst>
          </p:cNvPr>
          <p:cNvSpPr>
            <a:spLocks noGrp="1"/>
          </p:cNvSpPr>
          <p:nvPr>
            <p:ph type="dt" sz="half" idx="10"/>
          </p:nvPr>
        </p:nvSpPr>
        <p:spPr/>
        <p:txBody>
          <a:bodyPr/>
          <a:lstStyle/>
          <a:p>
            <a:fld id="{3BA5125F-CDA2-4E01-929C-F8B7AB5B3CD2}" type="datetimeFigureOut">
              <a:rPr lang="cs-CZ" smtClean="0"/>
              <a:t>18.11.2024</a:t>
            </a:fld>
            <a:endParaRPr lang="cs-CZ"/>
          </a:p>
        </p:txBody>
      </p:sp>
      <p:sp>
        <p:nvSpPr>
          <p:cNvPr id="5" name="Zástupný symbol pro zápatí 4">
            <a:extLst>
              <a:ext uri="{FF2B5EF4-FFF2-40B4-BE49-F238E27FC236}">
                <a16:creationId xmlns:a16="http://schemas.microsoft.com/office/drawing/2014/main" id="{FA73F2BB-8B41-D38C-99DB-AD49FFA5EBA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6698E93-9FAB-0CD6-1A07-A4EE22A98D4E}"/>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537144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745F1D-52D3-6E2D-C758-A1922E227D56}"/>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C2D26611-9CD3-EDB7-7359-E37C0A3B7BC2}"/>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0EF39FA2-310A-E712-EA6D-E5B385009A7E}"/>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F7E89CA2-227C-5E2F-E945-2BA7D0E8F01D}"/>
              </a:ext>
            </a:extLst>
          </p:cNvPr>
          <p:cNvSpPr>
            <a:spLocks noGrp="1"/>
          </p:cNvSpPr>
          <p:nvPr>
            <p:ph type="dt" sz="half" idx="10"/>
          </p:nvPr>
        </p:nvSpPr>
        <p:spPr/>
        <p:txBody>
          <a:bodyPr/>
          <a:lstStyle/>
          <a:p>
            <a:fld id="{3BA5125F-CDA2-4E01-929C-F8B7AB5B3CD2}" type="datetimeFigureOut">
              <a:rPr lang="cs-CZ" smtClean="0"/>
              <a:t>18.11.2024</a:t>
            </a:fld>
            <a:endParaRPr lang="cs-CZ"/>
          </a:p>
        </p:txBody>
      </p:sp>
      <p:sp>
        <p:nvSpPr>
          <p:cNvPr id="6" name="Zástupný symbol pro zápatí 5">
            <a:extLst>
              <a:ext uri="{FF2B5EF4-FFF2-40B4-BE49-F238E27FC236}">
                <a16:creationId xmlns:a16="http://schemas.microsoft.com/office/drawing/2014/main" id="{E16BAADE-A2B6-6654-55E1-D25B1EEA94A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AC9CEA9F-6829-2F59-8300-828F413F4394}"/>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2035222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C40A9B-A5B5-C469-F6DE-6F260D83A1D8}"/>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723EDE1C-C0D9-F9B6-404B-66CF5FCEC4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61B46ABC-8506-F640-A17F-1286EF66CC35}"/>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5EAFD485-E09B-CE13-E4D7-5CB4518FFC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6FA31EA5-443F-D000-1DF1-17E7DC748375}"/>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7A225CB-2894-8E7D-2E68-72BB4A746C40}"/>
              </a:ext>
            </a:extLst>
          </p:cNvPr>
          <p:cNvSpPr>
            <a:spLocks noGrp="1"/>
          </p:cNvSpPr>
          <p:nvPr>
            <p:ph type="dt" sz="half" idx="10"/>
          </p:nvPr>
        </p:nvSpPr>
        <p:spPr/>
        <p:txBody>
          <a:bodyPr/>
          <a:lstStyle/>
          <a:p>
            <a:fld id="{3BA5125F-CDA2-4E01-929C-F8B7AB5B3CD2}" type="datetimeFigureOut">
              <a:rPr lang="cs-CZ" smtClean="0"/>
              <a:t>18.11.2024</a:t>
            </a:fld>
            <a:endParaRPr lang="cs-CZ"/>
          </a:p>
        </p:txBody>
      </p:sp>
      <p:sp>
        <p:nvSpPr>
          <p:cNvPr id="8" name="Zástupný symbol pro zápatí 7">
            <a:extLst>
              <a:ext uri="{FF2B5EF4-FFF2-40B4-BE49-F238E27FC236}">
                <a16:creationId xmlns:a16="http://schemas.microsoft.com/office/drawing/2014/main" id="{622E994E-FCC8-D785-9EF1-5809DCD23301}"/>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9E9CC07B-6D68-9AE4-E862-D984B93ECC29}"/>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2722787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78A414-6D99-D24C-2AB4-68117819BD59}"/>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854F569C-00BF-8128-F937-8E3EAED3CB82}"/>
              </a:ext>
            </a:extLst>
          </p:cNvPr>
          <p:cNvSpPr>
            <a:spLocks noGrp="1"/>
          </p:cNvSpPr>
          <p:nvPr>
            <p:ph type="dt" sz="half" idx="10"/>
          </p:nvPr>
        </p:nvSpPr>
        <p:spPr/>
        <p:txBody>
          <a:bodyPr/>
          <a:lstStyle/>
          <a:p>
            <a:fld id="{3BA5125F-CDA2-4E01-929C-F8B7AB5B3CD2}" type="datetimeFigureOut">
              <a:rPr lang="cs-CZ" smtClean="0"/>
              <a:t>18.11.2024</a:t>
            </a:fld>
            <a:endParaRPr lang="cs-CZ"/>
          </a:p>
        </p:txBody>
      </p:sp>
      <p:sp>
        <p:nvSpPr>
          <p:cNvPr id="4" name="Zástupný symbol pro zápatí 3">
            <a:extLst>
              <a:ext uri="{FF2B5EF4-FFF2-40B4-BE49-F238E27FC236}">
                <a16:creationId xmlns:a16="http://schemas.microsoft.com/office/drawing/2014/main" id="{A6E6608B-E287-5077-B6CF-8CFEA779668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F991A307-435C-DD75-B34E-5824879805B4}"/>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1235919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67199CF-DC20-7FE2-F475-89BC50DDA124}"/>
              </a:ext>
            </a:extLst>
          </p:cNvPr>
          <p:cNvSpPr>
            <a:spLocks noGrp="1"/>
          </p:cNvSpPr>
          <p:nvPr>
            <p:ph type="dt" sz="half" idx="10"/>
          </p:nvPr>
        </p:nvSpPr>
        <p:spPr/>
        <p:txBody>
          <a:bodyPr/>
          <a:lstStyle/>
          <a:p>
            <a:fld id="{3BA5125F-CDA2-4E01-929C-F8B7AB5B3CD2}" type="datetimeFigureOut">
              <a:rPr lang="cs-CZ" smtClean="0"/>
              <a:t>18.11.2024</a:t>
            </a:fld>
            <a:endParaRPr lang="cs-CZ"/>
          </a:p>
        </p:txBody>
      </p:sp>
      <p:sp>
        <p:nvSpPr>
          <p:cNvPr id="3" name="Zástupný symbol pro zápatí 2">
            <a:extLst>
              <a:ext uri="{FF2B5EF4-FFF2-40B4-BE49-F238E27FC236}">
                <a16:creationId xmlns:a16="http://schemas.microsoft.com/office/drawing/2014/main" id="{6618BC2D-DFF0-E6E1-4E0F-9F0E512B511D}"/>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DE11DA5C-BF27-11A0-3B07-242451E85F72}"/>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1387092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ACFE98-81F3-F45D-8C65-58D22CD53383}"/>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EC513B5E-ABB9-7676-3AF6-42236113C6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31618684-696E-8E97-8DAB-A4804810E5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73F8621F-FB22-5144-050C-B17B54F6C510}"/>
              </a:ext>
            </a:extLst>
          </p:cNvPr>
          <p:cNvSpPr>
            <a:spLocks noGrp="1"/>
          </p:cNvSpPr>
          <p:nvPr>
            <p:ph type="dt" sz="half" idx="10"/>
          </p:nvPr>
        </p:nvSpPr>
        <p:spPr/>
        <p:txBody>
          <a:bodyPr/>
          <a:lstStyle/>
          <a:p>
            <a:fld id="{3BA5125F-CDA2-4E01-929C-F8B7AB5B3CD2}" type="datetimeFigureOut">
              <a:rPr lang="cs-CZ" smtClean="0"/>
              <a:t>18.11.2024</a:t>
            </a:fld>
            <a:endParaRPr lang="cs-CZ"/>
          </a:p>
        </p:txBody>
      </p:sp>
      <p:sp>
        <p:nvSpPr>
          <p:cNvPr id="6" name="Zástupný symbol pro zápatí 5">
            <a:extLst>
              <a:ext uri="{FF2B5EF4-FFF2-40B4-BE49-F238E27FC236}">
                <a16:creationId xmlns:a16="http://schemas.microsoft.com/office/drawing/2014/main" id="{37F765CF-8610-4E5E-0746-626982D9B9D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32E9554-D702-6524-5660-77B52D10AB33}"/>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1125445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4174CA-AD62-7429-1FFB-FEDBF75DA568}"/>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02DC0B5D-E2E3-6C13-279F-A45DCFFC60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93774801-7074-CAE2-977E-A6BCC048B6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BD28E930-8127-ACDC-394D-6DFDD0546820}"/>
              </a:ext>
            </a:extLst>
          </p:cNvPr>
          <p:cNvSpPr>
            <a:spLocks noGrp="1"/>
          </p:cNvSpPr>
          <p:nvPr>
            <p:ph type="dt" sz="half" idx="10"/>
          </p:nvPr>
        </p:nvSpPr>
        <p:spPr/>
        <p:txBody>
          <a:bodyPr/>
          <a:lstStyle/>
          <a:p>
            <a:fld id="{3BA5125F-CDA2-4E01-929C-F8B7AB5B3CD2}" type="datetimeFigureOut">
              <a:rPr lang="cs-CZ" smtClean="0"/>
              <a:t>18.11.2024</a:t>
            </a:fld>
            <a:endParaRPr lang="cs-CZ"/>
          </a:p>
        </p:txBody>
      </p:sp>
      <p:sp>
        <p:nvSpPr>
          <p:cNvPr id="6" name="Zástupný symbol pro zápatí 5">
            <a:extLst>
              <a:ext uri="{FF2B5EF4-FFF2-40B4-BE49-F238E27FC236}">
                <a16:creationId xmlns:a16="http://schemas.microsoft.com/office/drawing/2014/main" id="{6B7B3980-D5FB-D069-1C13-878CA07C466E}"/>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3DC5C5E-76AD-1143-821F-F23AB1E9312A}"/>
              </a:ext>
            </a:extLst>
          </p:cNvPr>
          <p:cNvSpPr>
            <a:spLocks noGrp="1"/>
          </p:cNvSpPr>
          <p:nvPr>
            <p:ph type="sldNum" sz="quarter" idx="12"/>
          </p:nvPr>
        </p:nvSpPr>
        <p:spPr/>
        <p:txBody>
          <a:bodyPr/>
          <a:lstStyle/>
          <a:p>
            <a:fld id="{372BB3B9-A3DA-4D63-95BD-9F1D53513A46}" type="slidenum">
              <a:rPr lang="cs-CZ" smtClean="0"/>
              <a:t>‹#›</a:t>
            </a:fld>
            <a:endParaRPr lang="cs-CZ"/>
          </a:p>
        </p:txBody>
      </p:sp>
    </p:spTree>
    <p:extLst>
      <p:ext uri="{BB962C8B-B14F-4D97-AF65-F5344CB8AC3E}">
        <p14:creationId xmlns:p14="http://schemas.microsoft.com/office/powerpoint/2010/main" val="2571985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0143A93F-C889-BD0F-9F2B-2675801989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0F5FE067-5002-2FAD-DD1F-DA8AF91807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F6834C7-3875-BE1B-4082-D5061A964D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BA5125F-CDA2-4E01-929C-F8B7AB5B3CD2}" type="datetimeFigureOut">
              <a:rPr lang="cs-CZ" smtClean="0"/>
              <a:t>18.11.2024</a:t>
            </a:fld>
            <a:endParaRPr lang="cs-CZ"/>
          </a:p>
        </p:txBody>
      </p:sp>
      <p:sp>
        <p:nvSpPr>
          <p:cNvPr id="5" name="Zástupný symbol pro zápatí 4">
            <a:extLst>
              <a:ext uri="{FF2B5EF4-FFF2-40B4-BE49-F238E27FC236}">
                <a16:creationId xmlns:a16="http://schemas.microsoft.com/office/drawing/2014/main" id="{080CDE5A-BFAE-10C9-5F3E-602BC9ED33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B4036039-932E-E0F2-1AB3-2E8CD3642B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2BB3B9-A3DA-4D63-95BD-9F1D53513A46}" type="slidenum">
              <a:rPr lang="cs-CZ" smtClean="0"/>
              <a:t>‹#›</a:t>
            </a:fld>
            <a:endParaRPr lang="cs-CZ"/>
          </a:p>
        </p:txBody>
      </p:sp>
    </p:spTree>
    <p:extLst>
      <p:ext uri="{BB962C8B-B14F-4D97-AF65-F5344CB8AC3E}">
        <p14:creationId xmlns:p14="http://schemas.microsoft.com/office/powerpoint/2010/main" val="341280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pkv.cz/energeticky-management?trk=article-ssr-frontend-pulse_little-text-block"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pkv.cz/energeticke-investicni-projekty?trk=article-ssr-frontend-pulse_little-text-block"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pkv.cz/financovani-energetickych-projektu?utm_source=blog&amp;trk=article-ssr-frontend-pulse_little-text-block"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2A3A3-4CE4-E9E7-7072-B1EBFBF940E5}"/>
              </a:ext>
            </a:extLst>
          </p:cNvPr>
          <p:cNvSpPr>
            <a:spLocks noGrp="1"/>
          </p:cNvSpPr>
          <p:nvPr>
            <p:ph type="ctrTitle"/>
          </p:nvPr>
        </p:nvSpPr>
        <p:spPr>
          <a:xfrm>
            <a:off x="1524000" y="446395"/>
            <a:ext cx="9144000" cy="5187488"/>
          </a:xfrm>
        </p:spPr>
        <p:txBody>
          <a:bodyPr>
            <a:noAutofit/>
          </a:bodyPr>
          <a:lstStyle/>
          <a:p>
            <a:r>
              <a:rPr lang="cs-CZ" sz="8000" b="1" dirty="0">
                <a:solidFill>
                  <a:srgbClr val="FF0000"/>
                </a:solidFill>
              </a:rPr>
              <a:t>ENERGETICKÝ MANAGEMENT</a:t>
            </a:r>
            <a:br>
              <a:rPr lang="cs-CZ" sz="8000" b="1" dirty="0">
                <a:solidFill>
                  <a:srgbClr val="FF0000"/>
                </a:solidFill>
              </a:rPr>
            </a:br>
            <a:br>
              <a:rPr lang="cs-CZ" sz="8000" b="1" dirty="0">
                <a:solidFill>
                  <a:srgbClr val="FF0000"/>
                </a:solidFill>
              </a:rPr>
            </a:br>
            <a:r>
              <a:rPr lang="cs-CZ" b="1" dirty="0">
                <a:solidFill>
                  <a:srgbClr val="FF0000"/>
                </a:solidFill>
              </a:rPr>
              <a:t>8. ENERGETICKÉ SYSTÉMY A JEJICH ŘÍZENÍ</a:t>
            </a:r>
          </a:p>
        </p:txBody>
      </p:sp>
      <p:sp>
        <p:nvSpPr>
          <p:cNvPr id="3" name="Podnadpis 2">
            <a:extLst>
              <a:ext uri="{FF2B5EF4-FFF2-40B4-BE49-F238E27FC236}">
                <a16:creationId xmlns:a16="http://schemas.microsoft.com/office/drawing/2014/main" id="{77A163B0-84CC-6736-5D7A-45652271D7E6}"/>
              </a:ext>
            </a:extLst>
          </p:cNvPr>
          <p:cNvSpPr>
            <a:spLocks noGrp="1"/>
          </p:cNvSpPr>
          <p:nvPr>
            <p:ph type="subTitle" idx="1"/>
          </p:nvPr>
        </p:nvSpPr>
        <p:spPr>
          <a:xfrm>
            <a:off x="1524000" y="5735637"/>
            <a:ext cx="9144000" cy="675968"/>
          </a:xfrm>
        </p:spPr>
        <p:txBody>
          <a:bodyPr>
            <a:normAutofit/>
          </a:bodyPr>
          <a:lstStyle/>
          <a:p>
            <a:r>
              <a:rPr lang="cs-CZ" sz="3600" b="1" dirty="0"/>
              <a:t>M. Rössler</a:t>
            </a:r>
          </a:p>
        </p:txBody>
      </p:sp>
    </p:spTree>
    <p:extLst>
      <p:ext uri="{BB962C8B-B14F-4D97-AF65-F5344CB8AC3E}">
        <p14:creationId xmlns:p14="http://schemas.microsoft.com/office/powerpoint/2010/main" val="3110977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94F7CF-6374-4130-50C3-4D76B3816D77}"/>
              </a:ext>
            </a:extLst>
          </p:cNvPr>
          <p:cNvSpPr>
            <a:spLocks noGrp="1"/>
          </p:cNvSpPr>
          <p:nvPr>
            <p:ph type="title"/>
          </p:nvPr>
        </p:nvSpPr>
        <p:spPr/>
        <p:txBody>
          <a:bodyPr>
            <a:normAutofit/>
          </a:bodyPr>
          <a:lstStyle/>
          <a:p>
            <a:pPr algn="ctr"/>
            <a:r>
              <a:rPr lang="cs-CZ" sz="5400" b="1" dirty="0" err="1">
                <a:solidFill>
                  <a:srgbClr val="FF0000"/>
                </a:solidFill>
              </a:rPr>
              <a:t>EnPI</a:t>
            </a:r>
            <a:endParaRPr lang="cs-CZ" sz="5400" b="1" dirty="0">
              <a:solidFill>
                <a:srgbClr val="FF0000"/>
              </a:solidFill>
            </a:endParaRPr>
          </a:p>
        </p:txBody>
      </p:sp>
      <p:sp>
        <p:nvSpPr>
          <p:cNvPr id="3" name="Zástupný obsah 2">
            <a:extLst>
              <a:ext uri="{FF2B5EF4-FFF2-40B4-BE49-F238E27FC236}">
                <a16:creationId xmlns:a16="http://schemas.microsoft.com/office/drawing/2014/main" id="{5BDDC391-E74A-3C5F-B335-3B71D823BED6}"/>
              </a:ext>
            </a:extLst>
          </p:cNvPr>
          <p:cNvSpPr>
            <a:spLocks noGrp="1"/>
          </p:cNvSpPr>
          <p:nvPr>
            <p:ph idx="1"/>
          </p:nvPr>
        </p:nvSpPr>
        <p:spPr/>
        <p:txBody>
          <a:bodyPr>
            <a:normAutofit lnSpcReduction="10000"/>
          </a:bodyPr>
          <a:lstStyle/>
          <a:p>
            <a:r>
              <a:rPr lang="cs-CZ" b="1" dirty="0" err="1"/>
              <a:t>EnPI</a:t>
            </a:r>
            <a:r>
              <a:rPr lang="cs-CZ" b="1" dirty="0"/>
              <a:t> říká, jakou máme energetickou náročnost na výrobu určitého produktu nebo poskytnutí určité služby. Můžeme si ho představit například jako spotřebu energie na m</a:t>
            </a:r>
            <a:r>
              <a:rPr lang="cs-CZ" b="1" baseline="30000" dirty="0"/>
              <a:t>2</a:t>
            </a:r>
            <a:r>
              <a:rPr lang="cs-CZ" b="1" dirty="0"/>
              <a:t> kancelářské plochy nebo spotřebu energie na výrobu tuny oceli. Hodnota </a:t>
            </a:r>
            <a:r>
              <a:rPr lang="cs-CZ" b="1" dirty="0" err="1"/>
              <a:t>EnPI</a:t>
            </a:r>
            <a:r>
              <a:rPr lang="cs-CZ" b="1" dirty="0"/>
              <a:t> je uplatnitelná při tvorbě ceny či porovnávání se</a:t>
            </a:r>
            <a:br>
              <a:rPr lang="cs-CZ" b="1" dirty="0"/>
            </a:br>
            <a:r>
              <a:rPr lang="cs-CZ" b="1" dirty="0"/>
              <a:t>s konkurencí, je tedy referenční.</a:t>
            </a:r>
          </a:p>
          <a:p>
            <a:r>
              <a:rPr lang="cs-CZ" b="1" dirty="0"/>
              <a:t>Při jejím stanovování musíme popsat veškeré okrajové podmínky, které ji ovlivňují, tak, abychom byli schopni ji správně interpretovat. Vliv může mít teplota prostředí, roční období, použitá technologie, objem výroby apod. Způsob určení a interpretace </a:t>
            </a:r>
            <a:r>
              <a:rPr lang="cs-CZ" b="1" dirty="0" err="1"/>
              <a:t>EnPI</a:t>
            </a:r>
            <a:r>
              <a:rPr lang="cs-CZ" b="1" dirty="0"/>
              <a:t> bychom měli podrobovat pravidelnému přezkoumávání z hlediska použití a vhodnosti.</a:t>
            </a:r>
          </a:p>
        </p:txBody>
      </p:sp>
    </p:spTree>
    <p:extLst>
      <p:ext uri="{BB962C8B-B14F-4D97-AF65-F5344CB8AC3E}">
        <p14:creationId xmlns:p14="http://schemas.microsoft.com/office/powerpoint/2010/main" val="1514833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86D92A-9B11-97EF-4F98-4EE51F2DD850}"/>
              </a:ext>
            </a:extLst>
          </p:cNvPr>
          <p:cNvSpPr>
            <a:spLocks noGrp="1"/>
          </p:cNvSpPr>
          <p:nvPr>
            <p:ph type="title"/>
          </p:nvPr>
        </p:nvSpPr>
        <p:spPr/>
        <p:txBody>
          <a:bodyPr>
            <a:normAutofit/>
          </a:bodyPr>
          <a:lstStyle/>
          <a:p>
            <a:pPr algn="ctr"/>
            <a:r>
              <a:rPr lang="cs-CZ" sz="5400" b="1" dirty="0">
                <a:solidFill>
                  <a:srgbClr val="FF0000"/>
                </a:solidFill>
              </a:rPr>
              <a:t>4. AKTUÁLNÍ SPOTŘEBA</a:t>
            </a:r>
          </a:p>
        </p:txBody>
      </p:sp>
      <p:sp>
        <p:nvSpPr>
          <p:cNvPr id="3" name="Zástupný obsah 2">
            <a:extLst>
              <a:ext uri="{FF2B5EF4-FFF2-40B4-BE49-F238E27FC236}">
                <a16:creationId xmlns:a16="http://schemas.microsoft.com/office/drawing/2014/main" id="{37138605-3E49-C0F7-8528-26CF444C48E4}"/>
              </a:ext>
            </a:extLst>
          </p:cNvPr>
          <p:cNvSpPr>
            <a:spLocks noGrp="1"/>
          </p:cNvSpPr>
          <p:nvPr>
            <p:ph idx="1"/>
          </p:nvPr>
        </p:nvSpPr>
        <p:spPr/>
        <p:txBody>
          <a:bodyPr>
            <a:normAutofit fontScale="92500" lnSpcReduction="10000"/>
          </a:bodyPr>
          <a:lstStyle/>
          <a:p>
            <a:r>
              <a:rPr lang="cs-CZ" b="1" dirty="0"/>
              <a:t>Dalším úkolem bude zachytit aktuální spotřeby energie a jejich místa.</a:t>
            </a:r>
          </a:p>
          <a:p>
            <a:r>
              <a:rPr lang="cs-CZ" b="1" dirty="0"/>
              <a:t>Praxe ukazuje, že stávající naměřená data spotřeby energie často neposkytují dostatečnou představu o energetické účinnosti podniku.</a:t>
            </a:r>
          </a:p>
          <a:p>
            <a:r>
              <a:rPr lang="cs-CZ" b="1" dirty="0"/>
              <a:t>Pro první odhady mohou být použity údaje z energetických štítků, pak by měly být nahrazeny údaji ze skutečných měřeních.</a:t>
            </a:r>
          </a:p>
          <a:p>
            <a:r>
              <a:rPr lang="cs-CZ" b="1" dirty="0"/>
              <a:t>Pouze údaje skutečně změřené, můžete trvale sledovat, aby se zlepšila jejich úroveň. Pouze data, která můžete skutečně ovlivnit, byste měli sledovat průběžně.</a:t>
            </a:r>
          </a:p>
          <a:p>
            <a:r>
              <a:rPr lang="cs-CZ" b="1" dirty="0"/>
              <a:t>Znalost zařízení a procesů může být mnohem důležitější</a:t>
            </a:r>
          </a:p>
        </p:txBody>
      </p:sp>
    </p:spTree>
    <p:extLst>
      <p:ext uri="{BB962C8B-B14F-4D97-AF65-F5344CB8AC3E}">
        <p14:creationId xmlns:p14="http://schemas.microsoft.com/office/powerpoint/2010/main" val="1670844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A21BA6-AE65-7A9F-7DAF-56B7D280114A}"/>
              </a:ext>
            </a:extLst>
          </p:cNvPr>
          <p:cNvSpPr>
            <a:spLocks noGrp="1"/>
          </p:cNvSpPr>
          <p:nvPr>
            <p:ph type="title"/>
          </p:nvPr>
        </p:nvSpPr>
        <p:spPr/>
        <p:txBody>
          <a:bodyPr>
            <a:normAutofit/>
          </a:bodyPr>
          <a:lstStyle/>
          <a:p>
            <a:pPr algn="ctr"/>
            <a:r>
              <a:rPr lang="cs-CZ" sz="5400" b="1" dirty="0">
                <a:solidFill>
                  <a:srgbClr val="FF0000"/>
                </a:solidFill>
              </a:rPr>
              <a:t>5. SPRÁVA A SLEDOVÁNÍ</a:t>
            </a:r>
          </a:p>
        </p:txBody>
      </p:sp>
      <p:sp>
        <p:nvSpPr>
          <p:cNvPr id="3" name="Zástupný obsah 2">
            <a:extLst>
              <a:ext uri="{FF2B5EF4-FFF2-40B4-BE49-F238E27FC236}">
                <a16:creationId xmlns:a16="http://schemas.microsoft.com/office/drawing/2014/main" id="{6AF98C50-05BE-7034-142D-E65D0CB0D5AD}"/>
              </a:ext>
            </a:extLst>
          </p:cNvPr>
          <p:cNvSpPr>
            <a:spLocks noGrp="1"/>
          </p:cNvSpPr>
          <p:nvPr>
            <p:ph idx="1"/>
          </p:nvPr>
        </p:nvSpPr>
        <p:spPr/>
        <p:txBody>
          <a:bodyPr>
            <a:normAutofit fontScale="92500" lnSpcReduction="10000"/>
          </a:bodyPr>
          <a:lstStyle/>
          <a:p>
            <a:r>
              <a:rPr lang="cs-CZ" b="1" dirty="0"/>
              <a:t>Trvalý rozvoj "znalostní základny" je důležitým cílem systému energetického managementu.</a:t>
            </a:r>
          </a:p>
          <a:p>
            <a:r>
              <a:rPr lang="cs-CZ" b="1" dirty="0"/>
              <a:t>Jestliže jsou identifikovány spotřeby ve vaší společnosti, měli byste setřídit nejkritičtější spotřeby (ve smyslu spotřeby a možností úspor), které chcete ovládat v budoucnosti.</a:t>
            </a:r>
          </a:p>
          <a:p>
            <a:r>
              <a:rPr lang="cs-CZ" b="1" dirty="0"/>
              <a:t>Poté stanovit cíle, jak přesně bude zlepšení vypadat v příštích letech. Energetická výkonnost odkazuje na měřitelné výsledky (účinnost, využití a spotřeba).</a:t>
            </a:r>
          </a:p>
          <a:p>
            <a:r>
              <a:rPr lang="cs-CZ" b="1" dirty="0"/>
              <a:t>Při formulaci akčních plánů musí být předem definovány ukazatele, na kterých lze úspěch měřit konkrétně. Vždy začněte s prováděním opatření, která slibují rychlý úspěch, a případně také v oblastech, které nevyžadují investice.</a:t>
            </a:r>
          </a:p>
        </p:txBody>
      </p:sp>
    </p:spTree>
    <p:extLst>
      <p:ext uri="{BB962C8B-B14F-4D97-AF65-F5344CB8AC3E}">
        <p14:creationId xmlns:p14="http://schemas.microsoft.com/office/powerpoint/2010/main" val="3465126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BDC12D-C7D2-9062-0E45-06D456FC06C9}"/>
              </a:ext>
            </a:extLst>
          </p:cNvPr>
          <p:cNvSpPr>
            <a:spLocks noGrp="1"/>
          </p:cNvSpPr>
          <p:nvPr>
            <p:ph type="title"/>
          </p:nvPr>
        </p:nvSpPr>
        <p:spPr/>
        <p:txBody>
          <a:bodyPr>
            <a:normAutofit/>
          </a:bodyPr>
          <a:lstStyle/>
          <a:p>
            <a:pPr algn="ctr"/>
            <a:r>
              <a:rPr lang="cs-CZ" sz="5400" b="1" dirty="0">
                <a:solidFill>
                  <a:srgbClr val="FF0000"/>
                </a:solidFill>
              </a:rPr>
              <a:t>6. ZÁKLADNÍ PROCES </a:t>
            </a:r>
          </a:p>
        </p:txBody>
      </p:sp>
      <p:sp>
        <p:nvSpPr>
          <p:cNvPr id="3" name="Zástupný obsah 2">
            <a:extLst>
              <a:ext uri="{FF2B5EF4-FFF2-40B4-BE49-F238E27FC236}">
                <a16:creationId xmlns:a16="http://schemas.microsoft.com/office/drawing/2014/main" id="{9D0C9DC8-2081-4E1A-7D6D-08C071415C2B}"/>
              </a:ext>
            </a:extLst>
          </p:cNvPr>
          <p:cNvSpPr>
            <a:spLocks noGrp="1"/>
          </p:cNvSpPr>
          <p:nvPr>
            <p:ph idx="1"/>
          </p:nvPr>
        </p:nvSpPr>
        <p:spPr/>
        <p:txBody>
          <a:bodyPr/>
          <a:lstStyle/>
          <a:p>
            <a:r>
              <a:rPr lang="cs-CZ" b="1" dirty="0"/>
              <a:t>Pro integraci řízení spotřeby energie do stávajících systémů řízení je obvykle namístě definovat proces obsahující vyšší manažerskou kontrolu.</a:t>
            </a:r>
          </a:p>
          <a:p>
            <a:r>
              <a:rPr lang="cs-CZ" b="1" dirty="0"/>
              <a:t>Cílem je zaměřit se s jeho pomocí na racionální přístup k těm oblastem, které nabízejí nejlepší poměr nákladů a přínosů ke zlepšení energetické účinnosti. Udržujte proces tak jednoduchý, jak jen je to možné.</a:t>
            </a:r>
          </a:p>
          <a:p>
            <a:r>
              <a:rPr lang="cs-CZ" b="1" dirty="0"/>
              <a:t>Samozřejmostí je zařadit proces do stávajícího systému dokumentů, směrnic apod.</a:t>
            </a:r>
          </a:p>
        </p:txBody>
      </p:sp>
    </p:spTree>
    <p:extLst>
      <p:ext uri="{BB962C8B-B14F-4D97-AF65-F5344CB8AC3E}">
        <p14:creationId xmlns:p14="http://schemas.microsoft.com/office/powerpoint/2010/main" val="2979411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51009A-4CB9-239A-17F6-6F9F195470D6}"/>
              </a:ext>
            </a:extLst>
          </p:cNvPr>
          <p:cNvSpPr>
            <a:spLocks noGrp="1"/>
          </p:cNvSpPr>
          <p:nvPr>
            <p:ph type="title"/>
          </p:nvPr>
        </p:nvSpPr>
        <p:spPr/>
        <p:txBody>
          <a:bodyPr>
            <a:normAutofit/>
          </a:bodyPr>
          <a:lstStyle/>
          <a:p>
            <a:pPr algn="ctr"/>
            <a:r>
              <a:rPr lang="cs-CZ" sz="5400" b="1" dirty="0">
                <a:solidFill>
                  <a:srgbClr val="FF0000"/>
                </a:solidFill>
              </a:rPr>
              <a:t>7. ODPOVĚDNOSTI A PRAVOMOCI</a:t>
            </a:r>
          </a:p>
        </p:txBody>
      </p:sp>
      <p:sp>
        <p:nvSpPr>
          <p:cNvPr id="3" name="Zástupný obsah 2">
            <a:extLst>
              <a:ext uri="{FF2B5EF4-FFF2-40B4-BE49-F238E27FC236}">
                <a16:creationId xmlns:a16="http://schemas.microsoft.com/office/drawing/2014/main" id="{5A1B198F-4D4B-D93E-3E99-69203848CB01}"/>
              </a:ext>
            </a:extLst>
          </p:cNvPr>
          <p:cNvSpPr>
            <a:spLocks noGrp="1"/>
          </p:cNvSpPr>
          <p:nvPr>
            <p:ph idx="1"/>
          </p:nvPr>
        </p:nvSpPr>
        <p:spPr/>
        <p:txBody>
          <a:bodyPr/>
          <a:lstStyle/>
          <a:p>
            <a:r>
              <a:rPr lang="cs-CZ" b="1" dirty="0"/>
              <a:t>Interní komunikace a školení pracovníků je klíčem k úspěšné realizaci systému energetického managementu.</a:t>
            </a:r>
          </a:p>
          <a:p>
            <a:r>
              <a:rPr lang="cs-CZ" b="1" dirty="0"/>
              <a:t>Nejdříve byste měli analyzovat, kteří zaměstnanci mají dopad na energetickou účinnost a jak velkou. Pak přizpůsobit typ</a:t>
            </a:r>
            <a:br>
              <a:rPr lang="cs-CZ" b="1" dirty="0"/>
            </a:br>
            <a:r>
              <a:rPr lang="cs-CZ" b="1" dirty="0"/>
              <a:t>a rozsah nezbytné komunikace, vzdělávání a odborné přípravy šité na míru v různých oblastech.</a:t>
            </a:r>
          </a:p>
          <a:p>
            <a:r>
              <a:rPr lang="cs-CZ" b="1" dirty="0"/>
              <a:t>Nezapomeňte na dodavatele a poskytovatele služeb!</a:t>
            </a:r>
          </a:p>
          <a:p>
            <a:r>
              <a:rPr lang="cs-CZ" b="1" dirty="0"/>
              <a:t>Energetická politika by měla být klíčovým prvkem komunikace. Pokud bude energetická politika koncipována jako stručné, krátké pokyny, zvýšíte šanci, že bude vnímána.</a:t>
            </a:r>
          </a:p>
        </p:txBody>
      </p:sp>
    </p:spTree>
    <p:extLst>
      <p:ext uri="{BB962C8B-B14F-4D97-AF65-F5344CB8AC3E}">
        <p14:creationId xmlns:p14="http://schemas.microsoft.com/office/powerpoint/2010/main" val="3758609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78B106-5E09-7F8D-BA12-48FD817270D9}"/>
              </a:ext>
            </a:extLst>
          </p:cNvPr>
          <p:cNvSpPr>
            <a:spLocks noGrp="1"/>
          </p:cNvSpPr>
          <p:nvPr>
            <p:ph type="title"/>
          </p:nvPr>
        </p:nvSpPr>
        <p:spPr/>
        <p:txBody>
          <a:bodyPr>
            <a:normAutofit/>
          </a:bodyPr>
          <a:lstStyle/>
          <a:p>
            <a:pPr algn="ctr"/>
            <a:r>
              <a:rPr lang="cs-CZ" sz="5400" b="1" dirty="0">
                <a:solidFill>
                  <a:srgbClr val="FF0000"/>
                </a:solidFill>
              </a:rPr>
              <a:t>8. Správa dalších procesů (1)</a:t>
            </a:r>
          </a:p>
        </p:txBody>
      </p:sp>
      <p:sp>
        <p:nvSpPr>
          <p:cNvPr id="3" name="Zástupný obsah 2">
            <a:extLst>
              <a:ext uri="{FF2B5EF4-FFF2-40B4-BE49-F238E27FC236}">
                <a16:creationId xmlns:a16="http://schemas.microsoft.com/office/drawing/2014/main" id="{780216A9-6E51-9751-3895-2D78F1AE2DBC}"/>
              </a:ext>
            </a:extLst>
          </p:cNvPr>
          <p:cNvSpPr>
            <a:spLocks noGrp="1"/>
          </p:cNvSpPr>
          <p:nvPr>
            <p:ph idx="1"/>
          </p:nvPr>
        </p:nvSpPr>
        <p:spPr>
          <a:xfrm>
            <a:off x="838200" y="2141537"/>
            <a:ext cx="10515600" cy="4351338"/>
          </a:xfrm>
        </p:spPr>
        <p:txBody>
          <a:bodyPr/>
          <a:lstStyle/>
          <a:p>
            <a:r>
              <a:rPr lang="cs-CZ" b="1" dirty="0"/>
              <a:t>Nyní byste měli pokračovat v řídicích a kontrolních procesech s dopadem na programy energetické účinnosti. Pravidelně kontrolujte, zda účinnost těchto postupů a procesů, které mohou vést ke značným ztrátám v oblasti energetické účinnosti a řízení je v rámci modelu PDCA (</a:t>
            </a:r>
            <a:r>
              <a:rPr lang="cs-CZ" b="1" dirty="0" err="1"/>
              <a:t>Plan</a:t>
            </a:r>
            <a:r>
              <a:rPr lang="cs-CZ" b="1" dirty="0"/>
              <a:t>, Do, </a:t>
            </a:r>
            <a:r>
              <a:rPr lang="cs-CZ" b="1" dirty="0" err="1"/>
              <a:t>Check</a:t>
            </a:r>
            <a:r>
              <a:rPr lang="cs-CZ" b="1" dirty="0"/>
              <a:t>, </a:t>
            </a:r>
            <a:r>
              <a:rPr lang="cs-CZ" b="1" dirty="0" err="1"/>
              <a:t>Act</a:t>
            </a:r>
            <a:r>
              <a:rPr lang="cs-CZ" b="1" dirty="0"/>
              <a:t>). Použijte důsledně stávající systémy a kontrolní opatření.</a:t>
            </a:r>
          </a:p>
          <a:p>
            <a:r>
              <a:rPr lang="cs-CZ" b="1" dirty="0"/>
              <a:t>Kromě klasických výrobních procesů jsou zejména procesy nákupu technického vybavení, energetických výrobků</a:t>
            </a:r>
            <a:br>
              <a:rPr lang="cs-CZ" b="1" dirty="0"/>
            </a:br>
            <a:r>
              <a:rPr lang="cs-CZ" b="1" dirty="0"/>
              <a:t>a služeb, proces údržby zařízení, jedinečnou příležitostí jak zlepšit energetickou účinnost.</a:t>
            </a:r>
          </a:p>
        </p:txBody>
      </p:sp>
    </p:spTree>
    <p:extLst>
      <p:ext uri="{BB962C8B-B14F-4D97-AF65-F5344CB8AC3E}">
        <p14:creationId xmlns:p14="http://schemas.microsoft.com/office/powerpoint/2010/main" val="2264160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CED192-3190-8343-80C0-AF7C39B4DEB7}"/>
              </a:ext>
            </a:extLst>
          </p:cNvPr>
          <p:cNvSpPr>
            <a:spLocks noGrp="1"/>
          </p:cNvSpPr>
          <p:nvPr>
            <p:ph type="title"/>
          </p:nvPr>
        </p:nvSpPr>
        <p:spPr/>
        <p:txBody>
          <a:bodyPr>
            <a:normAutofit/>
          </a:bodyPr>
          <a:lstStyle/>
          <a:p>
            <a:pPr algn="ctr"/>
            <a:r>
              <a:rPr lang="cs-CZ" sz="5400" b="1" dirty="0">
                <a:solidFill>
                  <a:srgbClr val="FF0000"/>
                </a:solidFill>
              </a:rPr>
              <a:t>8. SPRÁVA DALŠÍCH PROCESŮ (2)</a:t>
            </a:r>
          </a:p>
        </p:txBody>
      </p:sp>
      <p:sp>
        <p:nvSpPr>
          <p:cNvPr id="3" name="Zástupný obsah 2">
            <a:extLst>
              <a:ext uri="{FF2B5EF4-FFF2-40B4-BE49-F238E27FC236}">
                <a16:creationId xmlns:a16="http://schemas.microsoft.com/office/drawing/2014/main" id="{415EC0DE-9B3F-3A41-8E20-55ADD048C067}"/>
              </a:ext>
            </a:extLst>
          </p:cNvPr>
          <p:cNvSpPr>
            <a:spLocks noGrp="1"/>
          </p:cNvSpPr>
          <p:nvPr>
            <p:ph idx="1"/>
          </p:nvPr>
        </p:nvSpPr>
        <p:spPr>
          <a:xfrm>
            <a:off x="838200" y="2005780"/>
            <a:ext cx="10515600" cy="4562167"/>
          </a:xfrm>
        </p:spPr>
        <p:txBody>
          <a:bodyPr>
            <a:normAutofit/>
          </a:bodyPr>
          <a:lstStyle/>
          <a:p>
            <a:r>
              <a:rPr lang="cs-CZ" b="1" dirty="0"/>
              <a:t>Další důležitou součástí energetického managementu je zajistit, aby bylo zajištěno dodržování právních předpisů.</a:t>
            </a:r>
          </a:p>
          <a:p>
            <a:r>
              <a:rPr lang="cs-CZ" b="1" dirty="0"/>
              <a:t>Energetická účinnost je pouze jedním z mnoha faktorů efektivní výroby. Je zde však významný potenciál úspor například:</a:t>
            </a:r>
          </a:p>
          <a:p>
            <a:pPr lvl="1"/>
            <a:r>
              <a:rPr lang="cs-CZ" b="1" dirty="0"/>
              <a:t>Rozvaha umístění procesů a zázemí včetně sousedních objektů, ve vztahu k vytápění a rekuperace tepla</a:t>
            </a:r>
          </a:p>
          <a:p>
            <a:pPr lvl="1"/>
            <a:r>
              <a:rPr lang="cs-CZ" b="1" dirty="0"/>
              <a:t>energeticky optimalizovaný design výrobních procesů (výrobních fáze, série, využití zařízení)</a:t>
            </a:r>
          </a:p>
          <a:p>
            <a:pPr lvl="1"/>
            <a:r>
              <a:rPr lang="cs-CZ" b="1" dirty="0"/>
              <a:t>optimalizovaný nákup vybavení, technické zázemí a služby</a:t>
            </a:r>
          </a:p>
          <a:p>
            <a:pPr lvl="1"/>
            <a:r>
              <a:rPr lang="cs-CZ" b="1" dirty="0"/>
              <a:t>zvýšená pozornost energetické účinnosti výrobku a obalový design</a:t>
            </a:r>
          </a:p>
        </p:txBody>
      </p:sp>
    </p:spTree>
    <p:extLst>
      <p:ext uri="{BB962C8B-B14F-4D97-AF65-F5344CB8AC3E}">
        <p14:creationId xmlns:p14="http://schemas.microsoft.com/office/powerpoint/2010/main" val="3471697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2127B8-951A-9784-38A4-A736ECF25EC7}"/>
              </a:ext>
            </a:extLst>
          </p:cNvPr>
          <p:cNvSpPr>
            <a:spLocks noGrp="1"/>
          </p:cNvSpPr>
          <p:nvPr>
            <p:ph type="title"/>
          </p:nvPr>
        </p:nvSpPr>
        <p:spPr/>
        <p:txBody>
          <a:bodyPr>
            <a:normAutofit/>
          </a:bodyPr>
          <a:lstStyle/>
          <a:p>
            <a:pPr algn="ctr"/>
            <a:r>
              <a:rPr lang="cs-CZ" sz="5400" b="1" dirty="0">
                <a:solidFill>
                  <a:srgbClr val="FF0000"/>
                </a:solidFill>
              </a:rPr>
              <a:t>9. ÚČINNOST A EFEKTIVITA </a:t>
            </a:r>
          </a:p>
        </p:txBody>
      </p:sp>
      <p:sp>
        <p:nvSpPr>
          <p:cNvPr id="3" name="Zástupný obsah 2">
            <a:extLst>
              <a:ext uri="{FF2B5EF4-FFF2-40B4-BE49-F238E27FC236}">
                <a16:creationId xmlns:a16="http://schemas.microsoft.com/office/drawing/2014/main" id="{5D4C3FFF-8EBA-F271-2A8B-9D072ACC6438}"/>
              </a:ext>
            </a:extLst>
          </p:cNvPr>
          <p:cNvSpPr>
            <a:spLocks noGrp="1"/>
          </p:cNvSpPr>
          <p:nvPr>
            <p:ph idx="1"/>
          </p:nvPr>
        </p:nvSpPr>
        <p:spPr/>
        <p:txBody>
          <a:bodyPr>
            <a:normAutofit lnSpcReduction="10000"/>
          </a:bodyPr>
          <a:lstStyle/>
          <a:p>
            <a:r>
              <a:rPr lang="cs-CZ" b="1" dirty="0"/>
              <a:t>Základním prvkem pro hodnocení efektivnosti systému energetického managementu jsou interní audity energetického managementu. Cílem auditu je prokázat, zda byl systém realizován efektivně, a je schopen dosáhnout požadovaných zlepšení.</a:t>
            </a:r>
          </a:p>
          <a:p>
            <a:r>
              <a:rPr lang="cs-CZ" b="1" dirty="0"/>
              <a:t>Při přezkoumání účinnosti a efektivnosti systému, mějte na paměti, aby náklady na energii, a tudíž veškeré úspory energie ve stejnou dobu dosáhli úsporu nákladů. Tak, že systém je efektivní, měly by náklady na systém a investice být menší než dosažené úspory nákladů. Jedinými výjimkami jsou jiné, další motivy, jako jsou právní požadavky a očekávání zákazníků.</a:t>
            </a:r>
          </a:p>
        </p:txBody>
      </p:sp>
    </p:spTree>
    <p:extLst>
      <p:ext uri="{BB962C8B-B14F-4D97-AF65-F5344CB8AC3E}">
        <p14:creationId xmlns:p14="http://schemas.microsoft.com/office/powerpoint/2010/main" val="15791739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40B314-B02C-3A6B-06E9-8BBAD3EBEB0E}"/>
              </a:ext>
            </a:extLst>
          </p:cNvPr>
          <p:cNvSpPr>
            <a:spLocks noGrp="1"/>
          </p:cNvSpPr>
          <p:nvPr>
            <p:ph type="title"/>
          </p:nvPr>
        </p:nvSpPr>
        <p:spPr/>
        <p:txBody>
          <a:bodyPr>
            <a:normAutofit/>
          </a:bodyPr>
          <a:lstStyle/>
          <a:p>
            <a:pPr algn="ctr"/>
            <a:r>
              <a:rPr lang="cs-CZ" sz="5400" b="1" dirty="0">
                <a:solidFill>
                  <a:srgbClr val="FF0000"/>
                </a:solidFill>
              </a:rPr>
              <a:t>ENERGETICKÁ UNIE </a:t>
            </a:r>
          </a:p>
        </p:txBody>
      </p:sp>
      <p:sp>
        <p:nvSpPr>
          <p:cNvPr id="3" name="Zástupný obsah 2">
            <a:extLst>
              <a:ext uri="{FF2B5EF4-FFF2-40B4-BE49-F238E27FC236}">
                <a16:creationId xmlns:a16="http://schemas.microsoft.com/office/drawing/2014/main" id="{AD3BE0E9-15A1-551C-4A7C-0F7A0A7979F9}"/>
              </a:ext>
            </a:extLst>
          </p:cNvPr>
          <p:cNvSpPr>
            <a:spLocks noGrp="1"/>
          </p:cNvSpPr>
          <p:nvPr>
            <p:ph idx="1"/>
          </p:nvPr>
        </p:nvSpPr>
        <p:spPr/>
        <p:txBody>
          <a:bodyPr>
            <a:normAutofit fontScale="92500" lnSpcReduction="10000"/>
          </a:bodyPr>
          <a:lstStyle/>
          <a:p>
            <a:r>
              <a:rPr lang="cs-CZ" b="1" dirty="0"/>
              <a:t>Evropský energetický systém má zajistit bezpečnou, udržitelnou</a:t>
            </a:r>
            <a:br>
              <a:rPr lang="cs-CZ" b="1" dirty="0"/>
            </a:br>
            <a:r>
              <a:rPr lang="cs-CZ" b="1" dirty="0"/>
              <a:t>a cenově konkurenceschopnou energii pro všechny. Jsme příliš závislí na omezeném množství zdrojů, zejména zemního plynu</a:t>
            </a:r>
            <a:br>
              <a:rPr lang="cs-CZ" b="1" dirty="0"/>
            </a:br>
            <a:r>
              <a:rPr lang="cs-CZ" b="1" dirty="0"/>
              <a:t>a země zůstávají zranitelné. 53 % energie, kterou EU spotřebuje, pochází z dovozu. Je nutné snižovat závislost na fosilních palivech, omezovat emise skleníkových plynů a udržet konkurenceschopnost. Podpora přeshraničního obchodu s energií, vzájemné doplňování skladby zdrojů, obnovitelné zdroje Počet modernizovaných budov je nedostačující, přičemž tempo investování do energetické účinnosti budov je zvláště pomalé</a:t>
            </a:r>
            <a:br>
              <a:rPr lang="cs-CZ" b="1" dirty="0"/>
            </a:br>
            <a:r>
              <a:rPr lang="cs-CZ" b="1" dirty="0"/>
              <a:t>v případě vlastníků nebo nájemníků s nízkými příjmy. Vytápění</a:t>
            </a:r>
            <a:br>
              <a:rPr lang="cs-CZ" b="1" dirty="0"/>
            </a:br>
            <a:r>
              <a:rPr lang="cs-CZ" b="1" dirty="0"/>
              <a:t>a chlazení představuje v Evropě i nadále největší díl poptávky po energii.</a:t>
            </a:r>
          </a:p>
        </p:txBody>
      </p:sp>
    </p:spTree>
    <p:extLst>
      <p:ext uri="{BB962C8B-B14F-4D97-AF65-F5344CB8AC3E}">
        <p14:creationId xmlns:p14="http://schemas.microsoft.com/office/powerpoint/2010/main" val="3569200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C6E3ED-A740-D21C-014E-3570985EDB50}"/>
              </a:ext>
            </a:extLst>
          </p:cNvPr>
          <p:cNvSpPr>
            <a:spLocks noGrp="1"/>
          </p:cNvSpPr>
          <p:nvPr>
            <p:ph type="title"/>
          </p:nvPr>
        </p:nvSpPr>
        <p:spPr/>
        <p:txBody>
          <a:bodyPr>
            <a:noAutofit/>
          </a:bodyPr>
          <a:lstStyle/>
          <a:p>
            <a:pPr algn="ctr"/>
            <a:r>
              <a:rPr lang="cs-CZ" sz="5400" b="1" dirty="0">
                <a:solidFill>
                  <a:srgbClr val="FF0000"/>
                </a:solidFill>
              </a:rPr>
              <a:t>ENERGETICKÁ POLITIKA PRO EVROPU </a:t>
            </a:r>
          </a:p>
        </p:txBody>
      </p:sp>
      <p:sp>
        <p:nvSpPr>
          <p:cNvPr id="3" name="Zástupný obsah 2">
            <a:extLst>
              <a:ext uri="{FF2B5EF4-FFF2-40B4-BE49-F238E27FC236}">
                <a16:creationId xmlns:a16="http://schemas.microsoft.com/office/drawing/2014/main" id="{EB744445-9DE1-38A2-D25D-EA71D977EAF4}"/>
              </a:ext>
            </a:extLst>
          </p:cNvPr>
          <p:cNvSpPr>
            <a:spLocks noGrp="1"/>
          </p:cNvSpPr>
          <p:nvPr>
            <p:ph idx="1"/>
          </p:nvPr>
        </p:nvSpPr>
        <p:spPr>
          <a:xfrm>
            <a:off x="838200" y="2064774"/>
            <a:ext cx="10515600" cy="4630993"/>
          </a:xfrm>
        </p:spPr>
        <p:txBody>
          <a:bodyPr>
            <a:normAutofit lnSpcReduction="10000"/>
          </a:bodyPr>
          <a:lstStyle/>
          <a:p>
            <a:r>
              <a:rPr lang="cs-CZ" b="1" dirty="0"/>
              <a:t>Zavazuje EU k ekonomice s nižší spotřebou založenou na bezpečnější, konkurenceschopnější a udržitelnější energii. Energetické cíle, zahrnují zajištění řádného fungování vnitřního trhu s energií, zabezpečení strategických dodávek, snížení emisí skleníkových plynů způsobené výrobou nebo spotřebou energie. Vytvořit vnitřní trh s energií, konkurenceschopné ceny. Omezit vnější zranitelnost EU, pokud jde o dovoz. Energie se 80 % podílí na emisích skleníkových plynů v EU. Snížit emise skleníkových plynů o 30 % do roku 2020. Snížit spotřebu primární energie o 20 % do roku 2020. Využití obnovitelných zdrojů energie (větrná, solární a fotovoltaická energie, biomasa a biopaliva, geotermální zdroje) Rozvinout vysoce účinné energetické technologie. </a:t>
            </a:r>
          </a:p>
        </p:txBody>
      </p:sp>
    </p:spTree>
    <p:extLst>
      <p:ext uri="{BB962C8B-B14F-4D97-AF65-F5344CB8AC3E}">
        <p14:creationId xmlns:p14="http://schemas.microsoft.com/office/powerpoint/2010/main" val="1122365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3330B50-64B2-6BDB-357D-19CE15862D34}"/>
              </a:ext>
            </a:extLst>
          </p:cNvPr>
          <p:cNvSpPr>
            <a:spLocks noGrp="1"/>
          </p:cNvSpPr>
          <p:nvPr>
            <p:ph type="title"/>
          </p:nvPr>
        </p:nvSpPr>
        <p:spPr>
          <a:xfrm>
            <a:off x="838200" y="2269459"/>
            <a:ext cx="10515600" cy="2319081"/>
          </a:xfrm>
        </p:spPr>
        <p:txBody>
          <a:bodyPr>
            <a:noAutofit/>
          </a:bodyPr>
          <a:lstStyle/>
          <a:p>
            <a:pPr algn="ctr"/>
            <a:r>
              <a:rPr lang="cs-CZ" sz="6000" b="1" dirty="0">
                <a:solidFill>
                  <a:srgbClr val="FF0000"/>
                </a:solidFill>
              </a:rPr>
              <a:t>SYSTÉMY HOSPODAŘENÍ</a:t>
            </a:r>
            <a:br>
              <a:rPr lang="cs-CZ" sz="6000" b="1" dirty="0">
                <a:solidFill>
                  <a:srgbClr val="FF0000"/>
                </a:solidFill>
              </a:rPr>
            </a:br>
            <a:r>
              <a:rPr lang="cs-CZ" sz="6000" b="1" dirty="0">
                <a:solidFill>
                  <a:srgbClr val="FF0000"/>
                </a:solidFill>
              </a:rPr>
              <a:t>S ENERGIÍ</a:t>
            </a:r>
          </a:p>
        </p:txBody>
      </p:sp>
    </p:spTree>
    <p:extLst>
      <p:ext uri="{BB962C8B-B14F-4D97-AF65-F5344CB8AC3E}">
        <p14:creationId xmlns:p14="http://schemas.microsoft.com/office/powerpoint/2010/main" val="251448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5BCF7B-6D4F-D134-2A8C-86C221807802}"/>
              </a:ext>
            </a:extLst>
          </p:cNvPr>
          <p:cNvSpPr>
            <a:spLocks noGrp="1"/>
          </p:cNvSpPr>
          <p:nvPr>
            <p:ph type="title"/>
          </p:nvPr>
        </p:nvSpPr>
        <p:spPr>
          <a:xfrm>
            <a:off x="838200" y="226143"/>
            <a:ext cx="10515600" cy="1690688"/>
          </a:xfrm>
        </p:spPr>
        <p:txBody>
          <a:bodyPr>
            <a:noAutofit/>
          </a:bodyPr>
          <a:lstStyle/>
          <a:p>
            <a:pPr algn="ctr"/>
            <a:r>
              <a:rPr lang="cs-CZ" sz="5400" b="1" dirty="0">
                <a:solidFill>
                  <a:srgbClr val="FF0000"/>
                </a:solidFill>
              </a:rPr>
              <a:t>AKČNÍ PLÁN PRO ENERGETICKOU ÚČINNOST (1)</a:t>
            </a:r>
          </a:p>
        </p:txBody>
      </p:sp>
      <p:sp>
        <p:nvSpPr>
          <p:cNvPr id="3" name="Zástupný obsah 2">
            <a:extLst>
              <a:ext uri="{FF2B5EF4-FFF2-40B4-BE49-F238E27FC236}">
                <a16:creationId xmlns:a16="http://schemas.microsoft.com/office/drawing/2014/main" id="{5BE893B2-900B-F97D-DD86-B490872B04D0}"/>
              </a:ext>
            </a:extLst>
          </p:cNvPr>
          <p:cNvSpPr>
            <a:spLocks noGrp="1"/>
          </p:cNvSpPr>
          <p:nvPr>
            <p:ph idx="1"/>
          </p:nvPr>
        </p:nvSpPr>
        <p:spPr>
          <a:xfrm>
            <a:off x="838200" y="2113935"/>
            <a:ext cx="10515600" cy="4591664"/>
          </a:xfrm>
        </p:spPr>
        <p:txBody>
          <a:bodyPr>
            <a:normAutofit lnSpcReduction="10000"/>
          </a:bodyPr>
          <a:lstStyle/>
          <a:p>
            <a:r>
              <a:rPr lang="cs-CZ" b="1" dirty="0"/>
              <a:t>Zmobilizovat širokou veřejnost, tvůrce politiky a účastníky trhu a proměnit vnitřní trh s energií tak, aby občané Evropské unie (EU) těžili z energetických infrastruktur (včetně budov), výrobků (mimo jiné přístrojů a automobilů), procesů a služeb, které nabídnou největší energetickou účinnost na světě. úspory energie se týkají: obytných budov a budov s obchodním využitím, jejichž potenciál je odhadován na 27 % respektive</a:t>
            </a:r>
            <a:br>
              <a:rPr lang="cs-CZ" b="1" dirty="0"/>
            </a:br>
            <a:r>
              <a:rPr lang="cs-CZ" b="1" dirty="0"/>
              <a:t>30 %, továrního průmyslu s možnými s úsporami cca 25 %</a:t>
            </a:r>
            <a:br>
              <a:rPr lang="cs-CZ" b="1" dirty="0"/>
            </a:br>
            <a:r>
              <a:rPr lang="cs-CZ" b="1" dirty="0"/>
              <a:t>a dopravního sektoru s úsporami cca 26 %. Tyto odvětvové úspory spotřeby energie odpovídají celkovým úsporám v odhadované výši 390 milionů tun ropného ekvivalentu (</a:t>
            </a:r>
            <a:r>
              <a:rPr lang="cs-CZ" b="1" dirty="0" err="1"/>
              <a:t>Mtoe</a:t>
            </a:r>
            <a:r>
              <a:rPr lang="cs-CZ" b="1" dirty="0"/>
              <a:t>), neboli 100 miliardám EUR ročně až do roku 2020. Navíc by umožnily snížit emise CO2 o 780 milionů tun ročně.</a:t>
            </a:r>
          </a:p>
        </p:txBody>
      </p:sp>
    </p:spTree>
    <p:extLst>
      <p:ext uri="{BB962C8B-B14F-4D97-AF65-F5344CB8AC3E}">
        <p14:creationId xmlns:p14="http://schemas.microsoft.com/office/powerpoint/2010/main" val="1452410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E35B00-C379-0E63-603D-84CA18CA079A}"/>
              </a:ext>
            </a:extLst>
          </p:cNvPr>
          <p:cNvSpPr>
            <a:spLocks noGrp="1"/>
          </p:cNvSpPr>
          <p:nvPr>
            <p:ph type="title"/>
          </p:nvPr>
        </p:nvSpPr>
        <p:spPr>
          <a:xfrm>
            <a:off x="838200" y="108155"/>
            <a:ext cx="10515600" cy="1582533"/>
          </a:xfrm>
        </p:spPr>
        <p:txBody>
          <a:bodyPr>
            <a:noAutofit/>
          </a:bodyPr>
          <a:lstStyle/>
          <a:p>
            <a:pPr algn="ctr"/>
            <a:r>
              <a:rPr lang="cs-CZ" sz="5400" b="1" dirty="0">
                <a:solidFill>
                  <a:srgbClr val="FF0000"/>
                </a:solidFill>
              </a:rPr>
              <a:t>AKČNÍ PLÁN PRO ENERGETICKOU ÚČINNOST (2)</a:t>
            </a:r>
          </a:p>
        </p:txBody>
      </p:sp>
      <p:sp>
        <p:nvSpPr>
          <p:cNvPr id="3" name="Zástupný obsah 2">
            <a:extLst>
              <a:ext uri="{FF2B5EF4-FFF2-40B4-BE49-F238E27FC236}">
                <a16:creationId xmlns:a16="http://schemas.microsoft.com/office/drawing/2014/main" id="{0030CB42-69FE-DF74-A914-85173B1AF615}"/>
              </a:ext>
            </a:extLst>
          </p:cNvPr>
          <p:cNvSpPr>
            <a:spLocks noGrp="1"/>
          </p:cNvSpPr>
          <p:nvPr>
            <p:ph idx="1"/>
          </p:nvPr>
        </p:nvSpPr>
        <p:spPr>
          <a:xfrm>
            <a:off x="838200" y="2241754"/>
            <a:ext cx="10515600" cy="4247535"/>
          </a:xfrm>
        </p:spPr>
        <p:txBody>
          <a:bodyPr>
            <a:normAutofit fontScale="92500"/>
          </a:bodyPr>
          <a:lstStyle/>
          <a:p>
            <a:r>
              <a:rPr lang="cs-CZ" b="1" dirty="0"/>
              <a:t>Zlepšit energetický výkon přístrojů a vybavení. Týká se účinnosti</a:t>
            </a:r>
            <a:br>
              <a:rPr lang="cs-CZ" b="1" dirty="0"/>
            </a:br>
            <a:r>
              <a:rPr lang="cs-CZ" b="1" dirty="0"/>
              <a:t>14 skupin výrobků (jako jsou kotle, televizory a osvětlení)</a:t>
            </a:r>
            <a:br>
              <a:rPr lang="cs-CZ" b="1" dirty="0"/>
            </a:br>
            <a:r>
              <a:rPr lang="cs-CZ" b="1" dirty="0"/>
              <a:t>a dlouhodoběji i dalších řad výrobků. Zefektivnit přeměnu energie - průměrná energetická účinnost konverzních zařízení se pohybuje okolo 40 %. Potenciál umožňuje výrazně snížit energetické ztráty. Povinné předpisy energetické účinnosti i pro elektrárny, teplárny</a:t>
            </a:r>
            <a:br>
              <a:rPr lang="cs-CZ" b="1" dirty="0"/>
            </a:br>
            <a:r>
              <a:rPr lang="cs-CZ" b="1" dirty="0"/>
              <a:t>a chladírny o výkonu menším než 20 MW. Snížit automobilové emise, zaměřit se na automobilové součásti, jako jsou klimatizace nebo pneumatiky, kontroly tlaku huštění, označování vozidel, kampaně a nákup ekologických vozidel ze strany veřejných orgánů, umožnit podpořit prodej energeticky účinnějších vozidel.</a:t>
            </a:r>
          </a:p>
        </p:txBody>
      </p:sp>
    </p:spTree>
    <p:extLst>
      <p:ext uri="{BB962C8B-B14F-4D97-AF65-F5344CB8AC3E}">
        <p14:creationId xmlns:p14="http://schemas.microsoft.com/office/powerpoint/2010/main" val="181906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58A875-4424-1CD4-EA1F-1BD893BB769F}"/>
              </a:ext>
            </a:extLst>
          </p:cNvPr>
          <p:cNvSpPr>
            <a:spLocks noGrp="1"/>
          </p:cNvSpPr>
          <p:nvPr>
            <p:ph type="title"/>
          </p:nvPr>
        </p:nvSpPr>
        <p:spPr>
          <a:xfrm>
            <a:off x="265471" y="207809"/>
            <a:ext cx="11661058" cy="1325563"/>
          </a:xfrm>
        </p:spPr>
        <p:txBody>
          <a:bodyPr>
            <a:noAutofit/>
          </a:bodyPr>
          <a:lstStyle/>
          <a:p>
            <a:pPr algn="ctr"/>
            <a:r>
              <a:rPr lang="cs-CZ" sz="5400" b="1" dirty="0">
                <a:solidFill>
                  <a:srgbClr val="FF0000"/>
                </a:solidFill>
              </a:rPr>
              <a:t>STÁTNÍ ENERGETICKÁ KONCEPCE ČR</a:t>
            </a:r>
          </a:p>
        </p:txBody>
      </p:sp>
      <p:sp>
        <p:nvSpPr>
          <p:cNvPr id="3" name="Zástupný obsah 2">
            <a:extLst>
              <a:ext uri="{FF2B5EF4-FFF2-40B4-BE49-F238E27FC236}">
                <a16:creationId xmlns:a16="http://schemas.microsoft.com/office/drawing/2014/main" id="{F7FC3C85-02CC-2CFD-AE12-223CB807E2DE}"/>
              </a:ext>
            </a:extLst>
          </p:cNvPr>
          <p:cNvSpPr>
            <a:spLocks noGrp="1"/>
          </p:cNvSpPr>
          <p:nvPr>
            <p:ph idx="1"/>
          </p:nvPr>
        </p:nvSpPr>
        <p:spPr/>
        <p:txBody>
          <a:bodyPr/>
          <a:lstStyle/>
          <a:p>
            <a:r>
              <a:rPr lang="cs-CZ" b="1" dirty="0"/>
              <a:t>Ve značné míře sleduje politiku EU k ekonomice s nižší spotřebou založenou na bezpečnější, konkurenceschopnější</a:t>
            </a:r>
            <a:br>
              <a:rPr lang="cs-CZ" b="1" dirty="0"/>
            </a:br>
            <a:r>
              <a:rPr lang="cs-CZ" b="1" dirty="0"/>
              <a:t>a udržitelnější energii. Ale současný stav není nijak optimistický: zastavení rozvoje čistých, domácích zdrojů energie, které snižují znečištění ovzduší. s využitím uhlí za limity těžby teoreticky nepočítá - ale o prolomení limitů se uvažuje. stavba dalších jaderných reaktorů. Dva nové reaktory by měly být spuštěny v horizontu let 2025-2030. Úspory energií nemají stanoveny účinné kroky ani podporu k využití jejich potenciálu. zvyšuje se podíl spalovaní komunálních odpadů</a:t>
            </a:r>
            <a:br>
              <a:rPr lang="cs-CZ" b="1" dirty="0"/>
            </a:br>
            <a:r>
              <a:rPr lang="cs-CZ" b="1" dirty="0"/>
              <a:t>a zatím chybí podpůrné programy.</a:t>
            </a:r>
          </a:p>
        </p:txBody>
      </p:sp>
    </p:spTree>
    <p:extLst>
      <p:ext uri="{BB962C8B-B14F-4D97-AF65-F5344CB8AC3E}">
        <p14:creationId xmlns:p14="http://schemas.microsoft.com/office/powerpoint/2010/main" val="650734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7C4C9B-12E0-6491-F385-916C927660D0}"/>
              </a:ext>
            </a:extLst>
          </p:cNvPr>
          <p:cNvSpPr>
            <a:spLocks noGrp="1"/>
          </p:cNvSpPr>
          <p:nvPr>
            <p:ph type="title"/>
          </p:nvPr>
        </p:nvSpPr>
        <p:spPr/>
        <p:txBody>
          <a:bodyPr>
            <a:noAutofit/>
          </a:bodyPr>
          <a:lstStyle/>
          <a:p>
            <a:pPr algn="ctr"/>
            <a:r>
              <a:rPr lang="cs-CZ" sz="5400" b="1" dirty="0">
                <a:solidFill>
                  <a:srgbClr val="FF0000"/>
                </a:solidFill>
              </a:rPr>
              <a:t>ENERGETICKÝ AUDIT</a:t>
            </a:r>
            <a:br>
              <a:rPr lang="cs-CZ" sz="5400" b="1" dirty="0">
                <a:solidFill>
                  <a:srgbClr val="FF0000"/>
                </a:solidFill>
              </a:rPr>
            </a:br>
            <a:r>
              <a:rPr lang="cs-CZ" sz="5400" b="1" dirty="0">
                <a:solidFill>
                  <a:srgbClr val="FF0000"/>
                </a:solidFill>
              </a:rPr>
              <a:t>A MANAGEMENT (1)</a:t>
            </a:r>
          </a:p>
        </p:txBody>
      </p:sp>
      <p:sp>
        <p:nvSpPr>
          <p:cNvPr id="3" name="Zástupný obsah 2">
            <a:extLst>
              <a:ext uri="{FF2B5EF4-FFF2-40B4-BE49-F238E27FC236}">
                <a16:creationId xmlns:a16="http://schemas.microsoft.com/office/drawing/2014/main" id="{2503D5C4-582A-45DC-61D1-386D2B5DC9EB}"/>
              </a:ext>
            </a:extLst>
          </p:cNvPr>
          <p:cNvSpPr>
            <a:spLocks noGrp="1"/>
          </p:cNvSpPr>
          <p:nvPr>
            <p:ph idx="1"/>
          </p:nvPr>
        </p:nvSpPr>
        <p:spPr>
          <a:xfrm>
            <a:off x="838200" y="2192594"/>
            <a:ext cx="10515600" cy="4434347"/>
          </a:xfrm>
        </p:spPr>
        <p:txBody>
          <a:bodyPr>
            <a:normAutofit fontScale="92500" lnSpcReduction="10000"/>
          </a:bodyPr>
          <a:lstStyle/>
          <a:p>
            <a:r>
              <a:rPr lang="cs-CZ" b="1" dirty="0"/>
              <a:t>V roce 2012 byla Evropským parlamentem a Radou schválena směrnice 2012/27/EU o energetické účinnosti, která si klade za cíl do roku 2020 uspořit v Unii 20 % spotřeby primární energie.</a:t>
            </a:r>
            <a:br>
              <a:rPr lang="cs-CZ" b="1" dirty="0"/>
            </a:br>
            <a:r>
              <a:rPr lang="cs-CZ" b="1" dirty="0"/>
              <a:t>• Členské státy EU se vlivem této směrnice budou muset zaměřit na úspory energie, její efektivnější využívání, modernizaci budov</a:t>
            </a:r>
            <a:br>
              <a:rPr lang="cs-CZ" b="1" dirty="0"/>
            </a:br>
            <a:r>
              <a:rPr lang="cs-CZ" b="1" dirty="0"/>
              <a:t>a technologií. Tato opatření se dotknou zejména velkých podniků</a:t>
            </a:r>
            <a:br>
              <a:rPr lang="cs-CZ" b="1" dirty="0"/>
            </a:br>
            <a:r>
              <a:rPr lang="cs-CZ" b="1" dirty="0"/>
              <a:t>a vládních institucí - úřadů.</a:t>
            </a:r>
            <a:br>
              <a:rPr lang="cs-CZ" b="1" dirty="0"/>
            </a:br>
            <a:r>
              <a:rPr lang="cs-CZ" b="1" dirty="0"/>
              <a:t>• Směrnice stanoví, že členské státy budou muset každoročně renovovat tři procenta celkové podlahové plochy "vytápěných nebo chlazených budov ve vlastnictví a v užívání jejich ústředních vládních institucí“; tato povinnost se vztahuje na budovy s celkovou užitnou podlahovou plochou nad 500 m2 od roku 2014 a nad 250 m</a:t>
            </a:r>
            <a:r>
              <a:rPr lang="cs-CZ" b="1" baseline="30000" dirty="0"/>
              <a:t>2</a:t>
            </a:r>
            <a:r>
              <a:rPr lang="cs-CZ" b="1" dirty="0"/>
              <a:t> od července 2015.</a:t>
            </a:r>
          </a:p>
        </p:txBody>
      </p:sp>
    </p:spTree>
    <p:extLst>
      <p:ext uri="{BB962C8B-B14F-4D97-AF65-F5344CB8AC3E}">
        <p14:creationId xmlns:p14="http://schemas.microsoft.com/office/powerpoint/2010/main" val="3560666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Nadpis 3">
            <a:extLst>
              <a:ext uri="{FF2B5EF4-FFF2-40B4-BE49-F238E27FC236}">
                <a16:creationId xmlns:a16="http://schemas.microsoft.com/office/drawing/2014/main" id="{14E61EEE-7E31-253E-421D-D60FB0D467E2}"/>
              </a:ext>
            </a:extLst>
          </p:cNvPr>
          <p:cNvSpPr>
            <a:spLocks noGrp="1"/>
          </p:cNvSpPr>
          <p:nvPr>
            <p:ph type="title"/>
          </p:nvPr>
        </p:nvSpPr>
        <p:spPr>
          <a:xfrm>
            <a:off x="816077" y="1967266"/>
            <a:ext cx="2880852" cy="2547257"/>
          </a:xfrm>
          <a:noFill/>
        </p:spPr>
        <p:txBody>
          <a:bodyPr anchor="ctr">
            <a:normAutofit/>
          </a:bodyPr>
          <a:lstStyle/>
          <a:p>
            <a:pPr algn="ctr"/>
            <a:r>
              <a:rPr lang="cs-CZ" sz="3600" b="1" dirty="0">
                <a:solidFill>
                  <a:srgbClr val="FF0000"/>
                </a:solidFill>
              </a:rPr>
              <a:t>ZÁKLADNÍ DOKUMENTY</a:t>
            </a:r>
          </a:p>
        </p:txBody>
      </p:sp>
      <p:pic>
        <p:nvPicPr>
          <p:cNvPr id="10" name="Obrázek 9">
            <a:extLst>
              <a:ext uri="{FF2B5EF4-FFF2-40B4-BE49-F238E27FC236}">
                <a16:creationId xmlns:a16="http://schemas.microsoft.com/office/drawing/2014/main" id="{C570F381-BB0C-9674-A76E-BB97B0DC6042}"/>
              </a:ext>
            </a:extLst>
          </p:cNvPr>
          <p:cNvPicPr>
            <a:picLocks noChangeAspect="1"/>
          </p:cNvPicPr>
          <p:nvPr/>
        </p:nvPicPr>
        <p:blipFill>
          <a:blip r:embed="rId2"/>
          <a:stretch>
            <a:fillRect/>
          </a:stretch>
        </p:blipFill>
        <p:spPr>
          <a:xfrm>
            <a:off x="4777316" y="1037639"/>
            <a:ext cx="6780700" cy="4780393"/>
          </a:xfrm>
          <a:prstGeom prst="rect">
            <a:avLst/>
          </a:prstGeom>
        </p:spPr>
      </p:pic>
    </p:spTree>
    <p:extLst>
      <p:ext uri="{BB962C8B-B14F-4D97-AF65-F5344CB8AC3E}">
        <p14:creationId xmlns:p14="http://schemas.microsoft.com/office/powerpoint/2010/main" val="36138204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0A12D4EF-3B8A-F7D0-EBCE-54E1A8DCBB5B}"/>
              </a:ext>
            </a:extLst>
          </p:cNvPr>
          <p:cNvSpPr>
            <a:spLocks noGrp="1"/>
          </p:cNvSpPr>
          <p:nvPr>
            <p:ph type="title"/>
          </p:nvPr>
        </p:nvSpPr>
        <p:spPr/>
        <p:txBody>
          <a:bodyPr>
            <a:noAutofit/>
          </a:bodyPr>
          <a:lstStyle/>
          <a:p>
            <a:pPr algn="ctr"/>
            <a:r>
              <a:rPr lang="cs-CZ" sz="5400" b="1" dirty="0">
                <a:solidFill>
                  <a:srgbClr val="FF0000"/>
                </a:solidFill>
              </a:rPr>
              <a:t>ENERGETICKÝ AUDIT</a:t>
            </a:r>
            <a:br>
              <a:rPr lang="cs-CZ" sz="5400" b="1" dirty="0">
                <a:solidFill>
                  <a:srgbClr val="FF0000"/>
                </a:solidFill>
              </a:rPr>
            </a:br>
            <a:r>
              <a:rPr lang="cs-CZ" sz="5400" b="1" dirty="0">
                <a:solidFill>
                  <a:srgbClr val="FF0000"/>
                </a:solidFill>
              </a:rPr>
              <a:t>A MANAGEMENT (2)</a:t>
            </a:r>
          </a:p>
        </p:txBody>
      </p:sp>
      <p:sp>
        <p:nvSpPr>
          <p:cNvPr id="4" name="Zástupný obsah 3">
            <a:extLst>
              <a:ext uri="{FF2B5EF4-FFF2-40B4-BE49-F238E27FC236}">
                <a16:creationId xmlns:a16="http://schemas.microsoft.com/office/drawing/2014/main" id="{405BE601-DE34-628C-3BBE-80C3F999C9D1}"/>
              </a:ext>
            </a:extLst>
          </p:cNvPr>
          <p:cNvSpPr>
            <a:spLocks noGrp="1"/>
          </p:cNvSpPr>
          <p:nvPr>
            <p:ph idx="1"/>
          </p:nvPr>
        </p:nvSpPr>
        <p:spPr>
          <a:xfrm>
            <a:off x="838200" y="1825625"/>
            <a:ext cx="10515600" cy="4840646"/>
          </a:xfrm>
        </p:spPr>
        <p:txBody>
          <a:bodyPr>
            <a:normAutofit/>
          </a:bodyPr>
          <a:lstStyle/>
          <a:p>
            <a:r>
              <a:rPr lang="cs-CZ" b="1" dirty="0"/>
              <a:t>Směrnice ukládá vypracovat programy, které podpoří provádění energetických auditů v malých a středních podnicích. Pro velké podniky budou energetické audity povinné a pravidelné.</a:t>
            </a:r>
            <a:br>
              <a:rPr lang="cs-CZ" b="1" dirty="0"/>
            </a:br>
            <a:r>
              <a:rPr lang="cs-CZ" b="1" dirty="0"/>
              <a:t>• Energetické audity mají zohledňovat příslušné normy, jako např. ČSN EN ISO 50001, nebo ČSN EN ISO 14001.</a:t>
            </a:r>
            <a:br>
              <a:rPr lang="cs-CZ" b="1" dirty="0"/>
            </a:br>
            <a:r>
              <a:rPr lang="cs-CZ" b="1" dirty="0"/>
              <a:t>• Členské státy mají zajistit, aby velké podniky musely absolvovat energetický audit provedený nezávisle a nákladově efektivním způsobem kvalifikovanými nebo akreditovanými odborníky nebo provedený a kontrolovaný nezávislými orgány, a to do 5. prosince 2015, a alespoň každé čtyři roky od data předchozího energetického auditu</a:t>
            </a:r>
          </a:p>
        </p:txBody>
      </p:sp>
    </p:spTree>
    <p:extLst>
      <p:ext uri="{BB962C8B-B14F-4D97-AF65-F5344CB8AC3E}">
        <p14:creationId xmlns:p14="http://schemas.microsoft.com/office/powerpoint/2010/main" val="24898197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ACEA58-967B-987F-CDBA-1D277D23F01F}"/>
              </a:ext>
            </a:extLst>
          </p:cNvPr>
          <p:cNvSpPr>
            <a:spLocks noGrp="1"/>
          </p:cNvSpPr>
          <p:nvPr>
            <p:ph type="title"/>
          </p:nvPr>
        </p:nvSpPr>
        <p:spPr/>
        <p:txBody>
          <a:bodyPr>
            <a:noAutofit/>
          </a:bodyPr>
          <a:lstStyle/>
          <a:p>
            <a:pPr algn="ctr"/>
            <a:r>
              <a:rPr lang="cs-CZ" sz="5400" b="1" dirty="0">
                <a:solidFill>
                  <a:srgbClr val="FF0000"/>
                </a:solidFill>
              </a:rPr>
              <a:t>ENERGETICKÝ AUDIT</a:t>
            </a:r>
            <a:br>
              <a:rPr lang="cs-CZ" sz="5400" b="1" dirty="0">
                <a:solidFill>
                  <a:srgbClr val="FF0000"/>
                </a:solidFill>
              </a:rPr>
            </a:br>
            <a:r>
              <a:rPr lang="cs-CZ" sz="5400" b="1" dirty="0">
                <a:solidFill>
                  <a:srgbClr val="FF0000"/>
                </a:solidFill>
              </a:rPr>
              <a:t>A MANAGEMENT</a:t>
            </a:r>
          </a:p>
        </p:txBody>
      </p:sp>
      <p:sp>
        <p:nvSpPr>
          <p:cNvPr id="3" name="Zástupný obsah 2">
            <a:extLst>
              <a:ext uri="{FF2B5EF4-FFF2-40B4-BE49-F238E27FC236}">
                <a16:creationId xmlns:a16="http://schemas.microsoft.com/office/drawing/2014/main" id="{BE297867-112E-3F52-7890-572DA685D47F}"/>
              </a:ext>
            </a:extLst>
          </p:cNvPr>
          <p:cNvSpPr>
            <a:spLocks noGrp="1"/>
          </p:cNvSpPr>
          <p:nvPr>
            <p:ph idx="1"/>
          </p:nvPr>
        </p:nvSpPr>
        <p:spPr>
          <a:xfrm>
            <a:off x="838200" y="1927123"/>
            <a:ext cx="10515600" cy="4778476"/>
          </a:xfrm>
        </p:spPr>
        <p:txBody>
          <a:bodyPr>
            <a:normAutofit fontScale="92500"/>
          </a:bodyPr>
          <a:lstStyle/>
          <a:p>
            <a:r>
              <a:rPr lang="cs-CZ" b="1" dirty="0"/>
              <a:t>Povinnost zpracovat audit nebude mít podnikatel, jenž má zavedený a certifikovaný systém hospodaření s energií, nebo má zavedený</a:t>
            </a:r>
            <a:br>
              <a:rPr lang="cs-CZ" b="1" dirty="0"/>
            </a:br>
            <a:r>
              <a:rPr lang="cs-CZ" b="1" dirty="0"/>
              <a:t>a certifikovaný systém environmentálního řízení , který zahrnuje energetický audit.</a:t>
            </a:r>
            <a:br>
              <a:rPr lang="cs-CZ" b="1" dirty="0"/>
            </a:br>
            <a:r>
              <a:rPr lang="cs-CZ" b="1" dirty="0"/>
              <a:t>• Podle odhadu úspor energie v českém průmyslu lze opatřeními na úrovni systému hospodaření s energií dosáhnout úspor až 7,6 %. Tato opatření spadají do tzv. beznákladové kategorie.</a:t>
            </a:r>
            <a:br>
              <a:rPr lang="cs-CZ" b="1" dirty="0"/>
            </a:br>
            <a:r>
              <a:rPr lang="cs-CZ" b="1" dirty="0"/>
              <a:t>• Aktuálně lze využít seznam energetických auditorů a specialistů, vedený Ministerstvem průmyslu a obchodu ČR (MPO). Tito experti jsou kvalifikovaní a přezkoušení podle vyhlášky 118/2013 Sb.,</a:t>
            </a:r>
            <a:br>
              <a:rPr lang="cs-CZ" b="1" dirty="0"/>
            </a:br>
            <a:r>
              <a:rPr lang="cs-CZ" b="1" dirty="0"/>
              <a:t>o energetických specialistech, která stanovuje obsah a rozsah odborné zkoušky, průběžného vzdělávání a přezkušování energetických specialistů.</a:t>
            </a:r>
          </a:p>
        </p:txBody>
      </p:sp>
    </p:spTree>
    <p:extLst>
      <p:ext uri="{BB962C8B-B14F-4D97-AF65-F5344CB8AC3E}">
        <p14:creationId xmlns:p14="http://schemas.microsoft.com/office/powerpoint/2010/main" val="33304530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DE4608-1C9C-499D-90D8-426C46638FC3}"/>
              </a:ext>
            </a:extLst>
          </p:cNvPr>
          <p:cNvSpPr>
            <a:spLocks noGrp="1"/>
          </p:cNvSpPr>
          <p:nvPr>
            <p:ph type="title"/>
          </p:nvPr>
        </p:nvSpPr>
        <p:spPr>
          <a:xfrm>
            <a:off x="838200" y="1944995"/>
            <a:ext cx="10515600" cy="2968010"/>
          </a:xfrm>
        </p:spPr>
        <p:txBody>
          <a:bodyPr>
            <a:noAutofit/>
          </a:bodyPr>
          <a:lstStyle/>
          <a:p>
            <a:pPr algn="ctr"/>
            <a:r>
              <a:rPr lang="cs-CZ" sz="6600" b="1" i="0" dirty="0">
                <a:solidFill>
                  <a:srgbClr val="FF0000"/>
                </a:solidFill>
                <a:effectLst/>
                <a:latin typeface="Arial" panose="020B0604020202020204" pitchFamily="34" charset="0"/>
              </a:rPr>
              <a:t>ENERGETICKÝ MANAGEMENT –</a:t>
            </a:r>
            <a:br>
              <a:rPr lang="cs-CZ" sz="6600" b="1" i="0" dirty="0">
                <a:solidFill>
                  <a:srgbClr val="FF0000"/>
                </a:solidFill>
                <a:effectLst/>
                <a:latin typeface="Arial" panose="020B0604020202020204" pitchFamily="34" charset="0"/>
              </a:rPr>
            </a:br>
            <a:r>
              <a:rPr lang="cs-CZ" sz="6600" b="1" i="0" dirty="0">
                <a:solidFill>
                  <a:srgbClr val="FF0000"/>
                </a:solidFill>
                <a:effectLst/>
                <a:latin typeface="Arial" panose="020B0604020202020204" pitchFamily="34" charset="0"/>
              </a:rPr>
              <a:t>ISO 50001</a:t>
            </a:r>
            <a:endParaRPr lang="cs-CZ" sz="6600" b="1" dirty="0">
              <a:solidFill>
                <a:srgbClr val="FF0000"/>
              </a:solidFill>
            </a:endParaRPr>
          </a:p>
        </p:txBody>
      </p:sp>
    </p:spTree>
    <p:extLst>
      <p:ext uri="{BB962C8B-B14F-4D97-AF65-F5344CB8AC3E}">
        <p14:creationId xmlns:p14="http://schemas.microsoft.com/office/powerpoint/2010/main" val="635475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2803F5-5009-4D70-8A83-2597B80FDD98}"/>
              </a:ext>
            </a:extLst>
          </p:cNvPr>
          <p:cNvSpPr>
            <a:spLocks noGrp="1"/>
          </p:cNvSpPr>
          <p:nvPr>
            <p:ph type="title"/>
          </p:nvPr>
        </p:nvSpPr>
        <p:spPr>
          <a:xfrm>
            <a:off x="838200" y="1"/>
            <a:ext cx="10515600" cy="1690688"/>
          </a:xfrm>
        </p:spPr>
        <p:txBody>
          <a:bodyPr>
            <a:noAutofit/>
          </a:bodyPr>
          <a:lstStyle/>
          <a:p>
            <a:pPr algn="ctr"/>
            <a:r>
              <a:rPr lang="cs-CZ" sz="5400" b="1" i="0" dirty="0">
                <a:solidFill>
                  <a:srgbClr val="FF0000"/>
                </a:solidFill>
                <a:effectLst/>
                <a:latin typeface="var(--awb-typography2-font-family)"/>
              </a:rPr>
              <a:t>ZÁKLADNÍ PŘÍNOSY ZAVEDENÍ ENMS DLE ISO 50001</a:t>
            </a:r>
            <a:endParaRPr lang="cs-CZ" sz="5400" b="1" dirty="0">
              <a:solidFill>
                <a:srgbClr val="FF0000"/>
              </a:solidFill>
            </a:endParaRPr>
          </a:p>
        </p:txBody>
      </p:sp>
      <p:sp>
        <p:nvSpPr>
          <p:cNvPr id="3" name="Zástupný obsah 2">
            <a:extLst>
              <a:ext uri="{FF2B5EF4-FFF2-40B4-BE49-F238E27FC236}">
                <a16:creationId xmlns:a16="http://schemas.microsoft.com/office/drawing/2014/main" id="{81F3731A-531D-5DF8-2BD8-AC5FD871C272}"/>
              </a:ext>
            </a:extLst>
          </p:cNvPr>
          <p:cNvSpPr>
            <a:spLocks noGrp="1"/>
          </p:cNvSpPr>
          <p:nvPr>
            <p:ph idx="1"/>
          </p:nvPr>
        </p:nvSpPr>
        <p:spPr>
          <a:xfrm>
            <a:off x="838200" y="2094271"/>
            <a:ext cx="10515600" cy="4522838"/>
          </a:xfrm>
        </p:spPr>
        <p:txBody>
          <a:bodyPr>
            <a:normAutofit lnSpcReduction="10000"/>
          </a:bodyPr>
          <a:lstStyle/>
          <a:p>
            <a:pPr algn="l">
              <a:buFont typeface="Arial" panose="020B0604020202020204" pitchFamily="34" charset="0"/>
              <a:buChar char="•"/>
            </a:pPr>
            <a:r>
              <a:rPr lang="cs-CZ" b="1" i="0" dirty="0">
                <a:solidFill>
                  <a:srgbClr val="141617"/>
                </a:solidFill>
                <a:effectLst/>
                <a:latin typeface="Arial" panose="020B0604020202020204" pitchFamily="34" charset="0"/>
              </a:rPr>
              <a:t>neustálé zlepšování využívání energií a snižování nákladů</a:t>
            </a:r>
          </a:p>
          <a:p>
            <a:pPr algn="l">
              <a:buFont typeface="Arial" panose="020B0604020202020204" pitchFamily="34" charset="0"/>
              <a:buChar char="•"/>
            </a:pPr>
            <a:r>
              <a:rPr lang="cs-CZ" b="1" i="0" dirty="0">
                <a:solidFill>
                  <a:srgbClr val="141617"/>
                </a:solidFill>
                <a:effectLst/>
                <a:latin typeface="Arial" panose="020B0604020202020204" pitchFamily="34" charset="0"/>
              </a:rPr>
              <a:t>definování současného stavu využití energie, stanovení cílů a způsobů jejich dosažení</a:t>
            </a:r>
          </a:p>
          <a:p>
            <a:pPr algn="l">
              <a:buFont typeface="Arial" panose="020B0604020202020204" pitchFamily="34" charset="0"/>
              <a:buChar char="•"/>
            </a:pPr>
            <a:r>
              <a:rPr lang="cs-CZ" b="1" i="0" dirty="0">
                <a:solidFill>
                  <a:srgbClr val="141617"/>
                </a:solidFill>
                <a:effectLst/>
                <a:latin typeface="Arial" panose="020B0604020202020204" pitchFamily="34" charset="0"/>
              </a:rPr>
              <a:t>možnost objektivního posouzení a stanovení priorit úsporných opatření (plánování investic)</a:t>
            </a:r>
          </a:p>
          <a:p>
            <a:pPr algn="l">
              <a:buFont typeface="Arial" panose="020B0604020202020204" pitchFamily="34" charset="0"/>
              <a:buChar char="•"/>
            </a:pPr>
            <a:r>
              <a:rPr lang="cs-CZ" b="1" i="0" dirty="0">
                <a:solidFill>
                  <a:srgbClr val="141617"/>
                </a:solidFill>
                <a:effectLst/>
                <a:latin typeface="Arial" panose="020B0604020202020204" pitchFamily="34" charset="0"/>
              </a:rPr>
              <a:t>vytvoření transparentních postupů při řízení energetických zdrojů</a:t>
            </a:r>
          </a:p>
          <a:p>
            <a:pPr algn="l">
              <a:buFont typeface="Arial" panose="020B0604020202020204" pitchFamily="34" charset="0"/>
              <a:buChar char="•"/>
            </a:pPr>
            <a:r>
              <a:rPr lang="cs-CZ" b="1" i="0" dirty="0">
                <a:solidFill>
                  <a:srgbClr val="141617"/>
                </a:solidFill>
                <a:effectLst/>
                <a:latin typeface="Arial" panose="020B0604020202020204" pitchFamily="34" charset="0"/>
              </a:rPr>
              <a:t>pravidelná evidence spotřeb energií, monitoring, možnost reakce na </a:t>
            </a:r>
            <a:r>
              <a:rPr lang="cs-CZ" b="1" i="0" dirty="0" err="1">
                <a:solidFill>
                  <a:srgbClr val="141617"/>
                </a:solidFill>
                <a:effectLst/>
                <a:latin typeface="Arial" panose="020B0604020202020204" pitchFamily="34" charset="0"/>
              </a:rPr>
              <a:t>výkyvové</a:t>
            </a:r>
            <a:r>
              <a:rPr lang="cs-CZ" b="1" i="0" dirty="0">
                <a:solidFill>
                  <a:srgbClr val="141617"/>
                </a:solidFill>
                <a:effectLst/>
                <a:latin typeface="Arial" panose="020B0604020202020204" pitchFamily="34" charset="0"/>
              </a:rPr>
              <a:t> stavy</a:t>
            </a:r>
          </a:p>
          <a:p>
            <a:pPr algn="l">
              <a:buFont typeface="Arial" panose="020B0604020202020204" pitchFamily="34" charset="0"/>
              <a:buChar char="•"/>
            </a:pPr>
            <a:r>
              <a:rPr lang="cs-CZ" b="1" i="0" dirty="0">
                <a:solidFill>
                  <a:srgbClr val="141617"/>
                </a:solidFill>
                <a:effectLst/>
                <a:latin typeface="Arial" panose="020B0604020202020204" pitchFamily="34" charset="0"/>
              </a:rPr>
              <a:t>snížení uhlíkové stopy a emisí, atd.</a:t>
            </a:r>
          </a:p>
        </p:txBody>
      </p:sp>
    </p:spTree>
    <p:extLst>
      <p:ext uri="{BB962C8B-B14F-4D97-AF65-F5344CB8AC3E}">
        <p14:creationId xmlns:p14="http://schemas.microsoft.com/office/powerpoint/2010/main" val="3958518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184B5E-B9BF-1626-A648-412A41BFBAD4}"/>
              </a:ext>
            </a:extLst>
          </p:cNvPr>
          <p:cNvSpPr>
            <a:spLocks noGrp="1"/>
          </p:cNvSpPr>
          <p:nvPr>
            <p:ph type="title"/>
          </p:nvPr>
        </p:nvSpPr>
        <p:spPr>
          <a:xfrm>
            <a:off x="838200" y="365125"/>
            <a:ext cx="10515600" cy="2555056"/>
          </a:xfrm>
        </p:spPr>
        <p:txBody>
          <a:bodyPr>
            <a:normAutofit fontScale="90000"/>
          </a:bodyPr>
          <a:lstStyle/>
          <a:p>
            <a:pPr algn="ctr"/>
            <a:r>
              <a:rPr lang="cs-CZ" sz="6000" b="1" i="0" dirty="0">
                <a:solidFill>
                  <a:srgbClr val="FF0000"/>
                </a:solidFill>
                <a:effectLst/>
                <a:latin typeface="-apple-system"/>
              </a:rPr>
              <a:t>5 DŮVODŮ, PROČ IMPLEMENTOVAT CHYTRÝ ENERGETICKÝ MANAGEMENT</a:t>
            </a:r>
            <a:br>
              <a:rPr lang="cs-CZ" b="1" i="0" dirty="0">
                <a:effectLst/>
                <a:latin typeface="-apple-system"/>
              </a:rPr>
            </a:br>
            <a:endParaRPr lang="cs-CZ" dirty="0"/>
          </a:p>
        </p:txBody>
      </p:sp>
      <p:sp>
        <p:nvSpPr>
          <p:cNvPr id="3" name="Zástupný obsah 2">
            <a:extLst>
              <a:ext uri="{FF2B5EF4-FFF2-40B4-BE49-F238E27FC236}">
                <a16:creationId xmlns:a16="http://schemas.microsoft.com/office/drawing/2014/main" id="{C0A1D7BA-B2D5-C1A7-1803-3FF9E0BF7CC4}"/>
              </a:ext>
            </a:extLst>
          </p:cNvPr>
          <p:cNvSpPr>
            <a:spLocks noGrp="1"/>
          </p:cNvSpPr>
          <p:nvPr>
            <p:ph idx="1"/>
          </p:nvPr>
        </p:nvSpPr>
        <p:spPr>
          <a:xfrm>
            <a:off x="838200" y="3775587"/>
            <a:ext cx="10515600" cy="2401376"/>
          </a:xfrm>
        </p:spPr>
        <p:txBody>
          <a:bodyPr/>
          <a:lstStyle/>
          <a:p>
            <a:r>
              <a:rPr lang="cs-CZ" b="1" i="0" dirty="0">
                <a:effectLst/>
                <a:latin typeface="-apple-system"/>
              </a:rPr>
              <a:t>Co neměříte, to nemůžete řídit. Pokud tedy chcete kontrolovat</a:t>
            </a:r>
            <a:br>
              <a:rPr lang="cs-CZ" b="1" i="0" dirty="0">
                <a:effectLst/>
                <a:latin typeface="-apple-system"/>
              </a:rPr>
            </a:br>
            <a:r>
              <a:rPr lang="cs-CZ" b="1" i="0" dirty="0">
                <a:effectLst/>
                <a:latin typeface="-apple-system"/>
              </a:rPr>
              <a:t>a snižovat vaše spotřeby energie, musíte o nich mít jasný přehled.</a:t>
            </a:r>
            <a:br>
              <a:rPr lang="cs-CZ" b="1" i="0" dirty="0">
                <a:effectLst/>
                <a:latin typeface="-apple-system"/>
              </a:rPr>
            </a:br>
            <a:r>
              <a:rPr lang="cs-CZ" b="1" i="0" dirty="0">
                <a:effectLst/>
                <a:latin typeface="-apple-system"/>
              </a:rPr>
              <a:t>A právě s tím vám může pomoct systém energetického managementu. Co to je a jaké výhody vám může přinést jeho implementace?</a:t>
            </a:r>
            <a:endParaRPr lang="cs-CZ" b="1" dirty="0"/>
          </a:p>
        </p:txBody>
      </p:sp>
    </p:spTree>
    <p:extLst>
      <p:ext uri="{BB962C8B-B14F-4D97-AF65-F5344CB8AC3E}">
        <p14:creationId xmlns:p14="http://schemas.microsoft.com/office/powerpoint/2010/main" val="3868434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F1FEBBAB-6043-AA56-5FFB-8F0FE267450A}"/>
              </a:ext>
            </a:extLst>
          </p:cNvPr>
          <p:cNvSpPr>
            <a:spLocks noGrp="1"/>
          </p:cNvSpPr>
          <p:nvPr>
            <p:ph type="title"/>
          </p:nvPr>
        </p:nvSpPr>
        <p:spPr/>
        <p:txBody>
          <a:bodyPr>
            <a:normAutofit/>
          </a:bodyPr>
          <a:lstStyle/>
          <a:p>
            <a:pPr algn="ctr"/>
            <a:r>
              <a:rPr lang="cs-CZ" sz="3600" b="1" dirty="0">
                <a:solidFill>
                  <a:srgbClr val="FF0000"/>
                </a:solidFill>
              </a:rPr>
              <a:t>SYSTÉMY HOSPODAŘENÍ S ENERGIÍ OD PRODUKTIVITY PRÁCE K PRODUKTIVITĚ ZDROJŮ</a:t>
            </a:r>
          </a:p>
        </p:txBody>
      </p:sp>
      <p:sp>
        <p:nvSpPr>
          <p:cNvPr id="4" name="Zástupný obsah 3">
            <a:extLst>
              <a:ext uri="{FF2B5EF4-FFF2-40B4-BE49-F238E27FC236}">
                <a16:creationId xmlns:a16="http://schemas.microsoft.com/office/drawing/2014/main" id="{C21DCE83-98FC-D729-F320-2A5E7C3C6CDB}"/>
              </a:ext>
            </a:extLst>
          </p:cNvPr>
          <p:cNvSpPr>
            <a:spLocks noGrp="1"/>
          </p:cNvSpPr>
          <p:nvPr>
            <p:ph idx="1"/>
          </p:nvPr>
        </p:nvSpPr>
        <p:spPr>
          <a:xfrm>
            <a:off x="537087" y="1992772"/>
            <a:ext cx="11117826" cy="4634169"/>
          </a:xfrm>
        </p:spPr>
        <p:txBody>
          <a:bodyPr>
            <a:normAutofit/>
          </a:bodyPr>
          <a:lstStyle/>
          <a:p>
            <a:r>
              <a:rPr lang="cs-CZ" b="1" dirty="0"/>
              <a:t>Zvýšení produktivity práce je trvalou součástí snažení za posledních 200 let.</a:t>
            </a:r>
          </a:p>
          <a:p>
            <a:r>
              <a:rPr lang="cs-CZ" b="1" dirty="0"/>
              <a:t>V posledních 200 letech došlo ke 20-násobnému zvýšení produktivity práce.</a:t>
            </a:r>
          </a:p>
          <a:p>
            <a:r>
              <a:rPr lang="cs-CZ" b="1" dirty="0"/>
              <a:t>Dnes není nedostatek pracovních sil (800 milionů pracovních míst chybí k plné zaměstnanosti po celém světě).</a:t>
            </a:r>
          </a:p>
          <a:p>
            <a:r>
              <a:rPr lang="cs-CZ" b="1" dirty="0"/>
              <a:t>Projevuje se nedostatek energie a přírodních zdrojů (spotřeba rychle roste).</a:t>
            </a:r>
          </a:p>
          <a:p>
            <a:r>
              <a:rPr lang="cs-CZ" b="1" dirty="0"/>
              <a:t>Produktivita zdrojů se musí proto stát hlavní zásadou naší doby.</a:t>
            </a:r>
          </a:p>
        </p:txBody>
      </p:sp>
    </p:spTree>
    <p:extLst>
      <p:ext uri="{BB962C8B-B14F-4D97-AF65-F5344CB8AC3E}">
        <p14:creationId xmlns:p14="http://schemas.microsoft.com/office/powerpoint/2010/main" val="10334888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7EE9A4-3674-1F1D-F455-B90AF9D5949C}"/>
              </a:ext>
            </a:extLst>
          </p:cNvPr>
          <p:cNvSpPr>
            <a:spLocks noGrp="1"/>
          </p:cNvSpPr>
          <p:nvPr>
            <p:ph type="title"/>
          </p:nvPr>
        </p:nvSpPr>
        <p:spPr/>
        <p:txBody>
          <a:bodyPr>
            <a:noAutofit/>
          </a:bodyPr>
          <a:lstStyle/>
          <a:p>
            <a:pPr algn="ctr"/>
            <a:r>
              <a:rPr lang="cs-CZ" sz="5400" b="1" i="0" dirty="0">
                <a:solidFill>
                  <a:srgbClr val="FF0000"/>
                </a:solidFill>
                <a:effectLst/>
                <a:latin typeface="-apple-system"/>
              </a:rPr>
              <a:t>CO JE TO ENERGETICKÝ MANAGEMENT?</a:t>
            </a:r>
            <a:endParaRPr lang="cs-CZ" sz="5400" b="1" dirty="0">
              <a:solidFill>
                <a:srgbClr val="FF0000"/>
              </a:solidFill>
            </a:endParaRPr>
          </a:p>
        </p:txBody>
      </p:sp>
      <p:sp>
        <p:nvSpPr>
          <p:cNvPr id="3" name="Zástupný obsah 2">
            <a:extLst>
              <a:ext uri="{FF2B5EF4-FFF2-40B4-BE49-F238E27FC236}">
                <a16:creationId xmlns:a16="http://schemas.microsoft.com/office/drawing/2014/main" id="{968F93CC-56FB-CA95-D01A-13F89749357E}"/>
              </a:ext>
            </a:extLst>
          </p:cNvPr>
          <p:cNvSpPr>
            <a:spLocks noGrp="1"/>
          </p:cNvSpPr>
          <p:nvPr>
            <p:ph idx="1"/>
          </p:nvPr>
        </p:nvSpPr>
        <p:spPr>
          <a:xfrm>
            <a:off x="838200" y="2309247"/>
            <a:ext cx="10515600" cy="3867716"/>
          </a:xfrm>
        </p:spPr>
        <p:txBody>
          <a:bodyPr/>
          <a:lstStyle/>
          <a:p>
            <a:pPr algn="l" fontAlgn="auto">
              <a:spcBef>
                <a:spcPts val="1200"/>
              </a:spcBef>
              <a:spcAft>
                <a:spcPts val="1200"/>
              </a:spcAft>
            </a:pPr>
            <a:r>
              <a:rPr lang="cs-CZ" b="1" i="0" dirty="0">
                <a:effectLst/>
                <a:latin typeface="-apple-system"/>
              </a:rPr>
              <a:t>Pro jednodušší pochopení můžeme </a:t>
            </a:r>
            <a:r>
              <a:rPr lang="cs-CZ" b="1" i="0" strike="noStrike" dirty="0">
                <a:solidFill>
                  <a:srgbClr val="00B0F0"/>
                </a:solidFill>
                <a:effectLst/>
                <a:latin typeface="-apple-system"/>
                <a:hlinkClick r:id="rId2">
                  <a:extLst>
                    <a:ext uri="{A12FA001-AC4F-418D-AE19-62706E023703}">
                      <ahyp:hlinkClr xmlns:ahyp="http://schemas.microsoft.com/office/drawing/2018/hyperlinkcolor" val="tx"/>
                    </a:ext>
                  </a:extLst>
                </a:hlinkClick>
              </a:rPr>
              <a:t>systém energetického managementu </a:t>
            </a:r>
            <a:r>
              <a:rPr lang="cs-CZ" b="1" i="0" dirty="0">
                <a:effectLst/>
                <a:latin typeface="-apple-system"/>
              </a:rPr>
              <a:t>přirovnat k chytré domácnosti. V základu stojí </a:t>
            </a:r>
            <a:r>
              <a:rPr lang="cs-CZ" b="1" i="0" dirty="0">
                <a:solidFill>
                  <a:srgbClr val="00B0F0"/>
                </a:solidFill>
                <a:effectLst/>
                <a:latin typeface="-apple-system"/>
              </a:rPr>
              <a:t>inteligentní senzory </a:t>
            </a:r>
            <a:r>
              <a:rPr lang="cs-CZ" b="1" i="0" dirty="0">
                <a:effectLst/>
                <a:latin typeface="-apple-system"/>
              </a:rPr>
              <a:t>umístěné na měřidlech vody, elektřiny, plynu, nebo jiných médií. Ty sbírají v pravidelných intervalech data</a:t>
            </a:r>
            <a:br>
              <a:rPr lang="cs-CZ" b="1" i="0" dirty="0">
                <a:effectLst/>
                <a:latin typeface="-apple-system"/>
              </a:rPr>
            </a:br>
            <a:r>
              <a:rPr lang="cs-CZ" b="1" i="0" dirty="0">
                <a:effectLst/>
                <a:latin typeface="-apple-system"/>
              </a:rPr>
              <a:t>o spotřebách a posílají je do aplikace. V aplikaci je potom pohodlně sledujete a srovnáváte – k dispozici máte grafy, jednoduché nástěnky i přehledné reporty. Snadný a rychlý přístup k datům ale není jedinou výhodou, kterou energetický management nabízí. Jaké jsou ty další?</a:t>
            </a:r>
          </a:p>
          <a:p>
            <a:endParaRPr lang="cs-CZ" dirty="0"/>
          </a:p>
        </p:txBody>
      </p:sp>
    </p:spTree>
    <p:extLst>
      <p:ext uri="{BB962C8B-B14F-4D97-AF65-F5344CB8AC3E}">
        <p14:creationId xmlns:p14="http://schemas.microsoft.com/office/powerpoint/2010/main" val="4199307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ECF315-44D8-6294-4672-92E447A1FBDA}"/>
              </a:ext>
            </a:extLst>
          </p:cNvPr>
          <p:cNvSpPr>
            <a:spLocks noGrp="1"/>
          </p:cNvSpPr>
          <p:nvPr>
            <p:ph type="title"/>
          </p:nvPr>
        </p:nvSpPr>
        <p:spPr/>
        <p:txBody>
          <a:bodyPr/>
          <a:lstStyle/>
          <a:p>
            <a:pPr algn="ctr"/>
            <a:r>
              <a:rPr lang="cs-CZ" b="1" i="0" dirty="0">
                <a:solidFill>
                  <a:srgbClr val="FF0000"/>
                </a:solidFill>
                <a:effectLst/>
                <a:latin typeface="-apple-system"/>
              </a:rPr>
              <a:t>1. DIGITALIZUJTE VAŠE ENERGETICKÁ DATA</a:t>
            </a:r>
            <a:endParaRPr lang="cs-CZ" dirty="0">
              <a:solidFill>
                <a:srgbClr val="FF0000"/>
              </a:solidFill>
            </a:endParaRPr>
          </a:p>
        </p:txBody>
      </p:sp>
      <p:sp>
        <p:nvSpPr>
          <p:cNvPr id="3" name="Zástupný obsah 2">
            <a:extLst>
              <a:ext uri="{FF2B5EF4-FFF2-40B4-BE49-F238E27FC236}">
                <a16:creationId xmlns:a16="http://schemas.microsoft.com/office/drawing/2014/main" id="{D8DC0472-A6AA-9887-627F-B9B0C4F3405B}"/>
              </a:ext>
            </a:extLst>
          </p:cNvPr>
          <p:cNvSpPr>
            <a:spLocks noGrp="1"/>
          </p:cNvSpPr>
          <p:nvPr>
            <p:ph idx="1"/>
          </p:nvPr>
        </p:nvSpPr>
        <p:spPr>
          <a:xfrm>
            <a:off x="838200" y="2309247"/>
            <a:ext cx="10515600" cy="3867716"/>
          </a:xfrm>
        </p:spPr>
        <p:txBody>
          <a:bodyPr/>
          <a:lstStyle/>
          <a:p>
            <a:pPr algn="l" fontAlgn="auto">
              <a:spcBef>
                <a:spcPts val="1200"/>
              </a:spcBef>
              <a:spcAft>
                <a:spcPts val="1200"/>
              </a:spcAft>
            </a:pPr>
            <a:r>
              <a:rPr lang="cs-CZ" b="1" dirty="0">
                <a:latin typeface="-apple-system"/>
              </a:rPr>
              <a:t>V</a:t>
            </a:r>
            <a:r>
              <a:rPr lang="cs-CZ" b="1" i="0" dirty="0">
                <a:effectLst/>
                <a:latin typeface="-apple-system"/>
              </a:rPr>
              <a:t>ýznamným benefitem energetického managementu je, že jste pomocí něj schopni </a:t>
            </a:r>
            <a:r>
              <a:rPr lang="cs-CZ" b="1" i="0" dirty="0">
                <a:solidFill>
                  <a:srgbClr val="00B0F0"/>
                </a:solidFill>
                <a:effectLst/>
                <a:latin typeface="-apple-system"/>
              </a:rPr>
              <a:t>kompletně digitalizovat </a:t>
            </a:r>
            <a:r>
              <a:rPr lang="cs-CZ" b="1" i="0" dirty="0">
                <a:effectLst/>
                <a:latin typeface="-apple-system"/>
              </a:rPr>
              <a:t>vaši energetiku. </a:t>
            </a:r>
            <a:r>
              <a:rPr lang="cs-CZ" b="1" i="0" dirty="0">
                <a:solidFill>
                  <a:srgbClr val="00B0F0"/>
                </a:solidFill>
                <a:effectLst/>
                <a:latin typeface="-apple-system"/>
              </a:rPr>
              <a:t>Digitalizace</a:t>
            </a:r>
            <a:r>
              <a:rPr lang="cs-CZ" b="1" i="0" dirty="0">
                <a:effectLst/>
                <a:latin typeface="-apple-system"/>
              </a:rPr>
              <a:t> vám pomůže nejenom ke </a:t>
            </a:r>
            <a:r>
              <a:rPr lang="cs-CZ" b="1" i="0" dirty="0">
                <a:solidFill>
                  <a:srgbClr val="00B0F0"/>
                </a:solidFill>
                <a:effectLst/>
                <a:latin typeface="-apple-system"/>
              </a:rPr>
              <a:t>sjednocení dat, </a:t>
            </a:r>
            <a:r>
              <a:rPr lang="cs-CZ" b="1" i="0" dirty="0">
                <a:effectLst/>
                <a:latin typeface="-apple-system"/>
              </a:rPr>
              <a:t>ale také v odstranění chaotických tabulek a snížení lidské chybovosti. Získáte tak </a:t>
            </a:r>
            <a:r>
              <a:rPr lang="cs-CZ" b="1" i="0" dirty="0">
                <a:solidFill>
                  <a:srgbClr val="00B0F0"/>
                </a:solidFill>
                <a:effectLst/>
                <a:latin typeface="-apple-system"/>
              </a:rPr>
              <a:t>kvalitnější podklady </a:t>
            </a:r>
            <a:r>
              <a:rPr lang="cs-CZ" b="1" i="0" dirty="0">
                <a:effectLst/>
                <a:latin typeface="-apple-system"/>
              </a:rPr>
              <a:t>pro vaše rozhodování. Navíc vy ani vaši zaměstnanci </a:t>
            </a:r>
            <a:r>
              <a:rPr lang="cs-CZ" b="1" i="0" dirty="0">
                <a:solidFill>
                  <a:srgbClr val="00B0F0"/>
                </a:solidFill>
                <a:effectLst/>
                <a:latin typeface="-apple-system"/>
              </a:rPr>
              <a:t>nebudete ztrácet čas </a:t>
            </a:r>
            <a:r>
              <a:rPr lang="cs-CZ" b="1" i="0" dirty="0">
                <a:effectLst/>
                <a:latin typeface="-apple-system"/>
              </a:rPr>
              <a:t>obíháním energetických měřidel, a přepisováním hodnot do tabulek.</a:t>
            </a:r>
          </a:p>
        </p:txBody>
      </p:sp>
    </p:spTree>
    <p:extLst>
      <p:ext uri="{BB962C8B-B14F-4D97-AF65-F5344CB8AC3E}">
        <p14:creationId xmlns:p14="http://schemas.microsoft.com/office/powerpoint/2010/main" val="20541798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569832-2901-CB6A-F4E9-10FC21F92FF9}"/>
              </a:ext>
            </a:extLst>
          </p:cNvPr>
          <p:cNvSpPr>
            <a:spLocks noGrp="1"/>
          </p:cNvSpPr>
          <p:nvPr>
            <p:ph type="title"/>
          </p:nvPr>
        </p:nvSpPr>
        <p:spPr/>
        <p:txBody>
          <a:bodyPr/>
          <a:lstStyle/>
          <a:p>
            <a:pPr algn="ctr"/>
            <a:r>
              <a:rPr lang="cs-CZ" b="1" i="0" dirty="0">
                <a:solidFill>
                  <a:srgbClr val="FF0000"/>
                </a:solidFill>
                <a:effectLst/>
                <a:latin typeface="-apple-system"/>
              </a:rPr>
              <a:t>2. UŠETŘETE ZA ENERGIE</a:t>
            </a:r>
            <a:endParaRPr lang="cs-CZ" dirty="0">
              <a:solidFill>
                <a:srgbClr val="FF0000"/>
              </a:solidFill>
            </a:endParaRPr>
          </a:p>
        </p:txBody>
      </p:sp>
      <p:sp>
        <p:nvSpPr>
          <p:cNvPr id="3" name="Zástupný obsah 2">
            <a:extLst>
              <a:ext uri="{FF2B5EF4-FFF2-40B4-BE49-F238E27FC236}">
                <a16:creationId xmlns:a16="http://schemas.microsoft.com/office/drawing/2014/main" id="{F194B192-304D-D318-9229-0513C6B54F4F}"/>
              </a:ext>
            </a:extLst>
          </p:cNvPr>
          <p:cNvSpPr>
            <a:spLocks noGrp="1"/>
          </p:cNvSpPr>
          <p:nvPr>
            <p:ph idx="1"/>
          </p:nvPr>
        </p:nvSpPr>
        <p:spPr/>
        <p:txBody>
          <a:bodyPr>
            <a:normAutofit lnSpcReduction="10000"/>
          </a:bodyPr>
          <a:lstStyle/>
          <a:p>
            <a:pPr algn="l" fontAlgn="auto">
              <a:spcBef>
                <a:spcPts val="1200"/>
              </a:spcBef>
              <a:spcAft>
                <a:spcPts val="1200"/>
              </a:spcAft>
            </a:pPr>
            <a:r>
              <a:rPr lang="cs-CZ" b="1" i="0" dirty="0">
                <a:effectLst/>
                <a:latin typeface="-apple-system"/>
              </a:rPr>
              <a:t>Dalším přínosem je, že vám energetický management umožní identifikovat a odstranit oblasti, kde dochází ke </a:t>
            </a:r>
            <a:r>
              <a:rPr lang="cs-CZ" b="1" i="0" dirty="0">
                <a:solidFill>
                  <a:srgbClr val="00B0F0"/>
                </a:solidFill>
                <a:effectLst/>
                <a:latin typeface="-apple-system"/>
              </a:rPr>
              <a:t>zbytečnému plýtvání energiemi.</a:t>
            </a:r>
            <a:r>
              <a:rPr lang="cs-CZ" b="1" i="0" dirty="0">
                <a:effectLst/>
                <a:latin typeface="-apple-system"/>
              </a:rPr>
              <a:t> Díky tomu budete schopni </a:t>
            </a:r>
            <a:r>
              <a:rPr lang="cs-CZ" b="1" i="0" dirty="0">
                <a:solidFill>
                  <a:srgbClr val="00B0F0"/>
                </a:solidFill>
                <a:effectLst/>
                <a:latin typeface="-apple-system"/>
              </a:rPr>
              <a:t>zavádět úsporná opatření,</a:t>
            </a:r>
            <a:r>
              <a:rPr lang="cs-CZ" b="1" i="0" dirty="0">
                <a:effectLst/>
                <a:latin typeface="-apple-system"/>
              </a:rPr>
              <a:t> která povedou ke </a:t>
            </a:r>
            <a:r>
              <a:rPr lang="cs-CZ" b="1" i="0" strike="noStrike" dirty="0">
                <a:solidFill>
                  <a:srgbClr val="00B0F0"/>
                </a:solidFill>
                <a:effectLst/>
                <a:latin typeface="-apple-system"/>
                <a:hlinkClick r:id="rId2">
                  <a:extLst>
                    <a:ext uri="{A12FA001-AC4F-418D-AE19-62706E023703}">
                      <ahyp:hlinkClr xmlns:ahyp="http://schemas.microsoft.com/office/drawing/2018/hyperlinkcolor" val="tx"/>
                    </a:ext>
                  </a:extLst>
                </a:hlinkClick>
              </a:rPr>
              <a:t>snížení výdajů za energie.</a:t>
            </a:r>
            <a:endParaRPr lang="cs-CZ" b="1" i="0" dirty="0">
              <a:solidFill>
                <a:srgbClr val="00B0F0"/>
              </a:solidFill>
              <a:effectLst/>
              <a:latin typeface="-apple-system"/>
            </a:endParaRPr>
          </a:p>
          <a:p>
            <a:pPr algn="l" fontAlgn="auto">
              <a:spcBef>
                <a:spcPts val="1200"/>
              </a:spcBef>
              <a:spcAft>
                <a:spcPts val="1200"/>
              </a:spcAft>
            </a:pPr>
            <a:r>
              <a:rPr lang="cs-CZ" b="1" i="0" dirty="0">
                <a:effectLst/>
                <a:latin typeface="-apple-system"/>
              </a:rPr>
              <a:t>Možná si teď říkáte, že investovat do úsporných opatření můžete</a:t>
            </a:r>
            <a:br>
              <a:rPr lang="cs-CZ" b="1" i="0" dirty="0">
                <a:effectLst/>
                <a:latin typeface="-apple-system"/>
              </a:rPr>
            </a:br>
            <a:r>
              <a:rPr lang="cs-CZ" b="1" i="0" dirty="0">
                <a:effectLst/>
                <a:latin typeface="-apple-system"/>
              </a:rPr>
              <a:t>i bez energetického managementu - a máte pravdu. Může se ale stát, že vaše </a:t>
            </a:r>
            <a:r>
              <a:rPr lang="cs-CZ" b="1" i="0" dirty="0">
                <a:solidFill>
                  <a:srgbClr val="00B0F0"/>
                </a:solidFill>
                <a:effectLst/>
                <a:latin typeface="-apple-system"/>
              </a:rPr>
              <a:t>investice nepřinese požadovanou výši úspory </a:t>
            </a:r>
            <a:r>
              <a:rPr lang="cs-CZ" b="1" i="0" dirty="0">
                <a:effectLst/>
                <a:latin typeface="-apple-system"/>
              </a:rPr>
              <a:t>nebo že nezaregistrujete místa, kde vám </a:t>
            </a:r>
            <a:r>
              <a:rPr lang="cs-CZ" b="1" i="0" dirty="0">
                <a:solidFill>
                  <a:srgbClr val="00B0F0"/>
                </a:solidFill>
                <a:effectLst/>
                <a:latin typeface="-apple-system"/>
              </a:rPr>
              <a:t>utíká nejvíce peněz. </a:t>
            </a:r>
            <a:r>
              <a:rPr lang="cs-CZ" b="1" i="0" dirty="0">
                <a:effectLst/>
                <a:latin typeface="-apple-system"/>
              </a:rPr>
              <a:t>Díky pravidelnému měření a analýze dat, dokážete zavádět úsporná opatření, která budou podložena </a:t>
            </a:r>
            <a:r>
              <a:rPr lang="cs-CZ" b="1" i="0" dirty="0">
                <a:solidFill>
                  <a:srgbClr val="00B0F0"/>
                </a:solidFill>
                <a:effectLst/>
                <a:latin typeface="-apple-system"/>
              </a:rPr>
              <a:t>relevantními daty.</a:t>
            </a:r>
          </a:p>
          <a:p>
            <a:endParaRPr lang="cs-CZ" dirty="0"/>
          </a:p>
        </p:txBody>
      </p:sp>
    </p:spTree>
    <p:extLst>
      <p:ext uri="{BB962C8B-B14F-4D97-AF65-F5344CB8AC3E}">
        <p14:creationId xmlns:p14="http://schemas.microsoft.com/office/powerpoint/2010/main" val="32879010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A9790B-90C4-F323-4C0B-696C7D2F835F}"/>
              </a:ext>
            </a:extLst>
          </p:cNvPr>
          <p:cNvSpPr>
            <a:spLocks noGrp="1"/>
          </p:cNvSpPr>
          <p:nvPr>
            <p:ph type="title"/>
          </p:nvPr>
        </p:nvSpPr>
        <p:spPr/>
        <p:txBody>
          <a:bodyPr>
            <a:normAutofit/>
          </a:bodyPr>
          <a:lstStyle/>
          <a:p>
            <a:pPr algn="ctr"/>
            <a:r>
              <a:rPr lang="pl-PL" b="1" i="0" dirty="0">
                <a:solidFill>
                  <a:srgbClr val="FF0000"/>
                </a:solidFill>
                <a:effectLst/>
                <a:latin typeface="-apple-system"/>
              </a:rPr>
              <a:t>3. MĚJTE ENERGIE POD PALCEM A V SOULADU S PŘEDPISY</a:t>
            </a:r>
            <a:endParaRPr lang="cs-CZ" dirty="0">
              <a:solidFill>
                <a:srgbClr val="FF0000"/>
              </a:solidFill>
            </a:endParaRPr>
          </a:p>
        </p:txBody>
      </p:sp>
      <p:sp>
        <p:nvSpPr>
          <p:cNvPr id="3" name="Zástupný obsah 2">
            <a:extLst>
              <a:ext uri="{FF2B5EF4-FFF2-40B4-BE49-F238E27FC236}">
                <a16:creationId xmlns:a16="http://schemas.microsoft.com/office/drawing/2014/main" id="{E3C78820-A46E-A023-9168-3CD1108E33E8}"/>
              </a:ext>
            </a:extLst>
          </p:cNvPr>
          <p:cNvSpPr>
            <a:spLocks noGrp="1"/>
          </p:cNvSpPr>
          <p:nvPr>
            <p:ph idx="1"/>
          </p:nvPr>
        </p:nvSpPr>
        <p:spPr>
          <a:xfrm>
            <a:off x="838200" y="2034852"/>
            <a:ext cx="10515600" cy="4351338"/>
          </a:xfrm>
        </p:spPr>
        <p:txBody>
          <a:bodyPr>
            <a:normAutofit fontScale="92500" lnSpcReduction="10000"/>
          </a:bodyPr>
          <a:lstStyle/>
          <a:p>
            <a:pPr algn="l" fontAlgn="auto">
              <a:spcBef>
                <a:spcPts val="1200"/>
              </a:spcBef>
              <a:spcAft>
                <a:spcPts val="1200"/>
              </a:spcAft>
            </a:pPr>
            <a:r>
              <a:rPr lang="cs-CZ" b="1" i="0" dirty="0">
                <a:effectLst/>
                <a:latin typeface="-apple-system"/>
              </a:rPr>
              <a:t>Pomocí energetického managementu můžete také sledovat </a:t>
            </a:r>
            <a:r>
              <a:rPr lang="cs-CZ" b="1" i="0" dirty="0">
                <a:solidFill>
                  <a:srgbClr val="00B0F0"/>
                </a:solidFill>
                <a:effectLst/>
                <a:latin typeface="-apple-system"/>
              </a:rPr>
              <a:t>stabilitu dodávky energií. </a:t>
            </a:r>
            <a:r>
              <a:rPr lang="cs-CZ" b="1" i="0" dirty="0">
                <a:effectLst/>
                <a:latin typeface="-apple-system"/>
              </a:rPr>
              <a:t>Pokud tedy dojde k nějaké nestandardní situaci, poskytne vám </a:t>
            </a:r>
            <a:r>
              <a:rPr lang="cs-CZ" b="1" i="0" dirty="0">
                <a:solidFill>
                  <a:srgbClr val="00B0F0"/>
                </a:solidFill>
                <a:effectLst/>
                <a:latin typeface="-apple-system"/>
              </a:rPr>
              <a:t>včasná upozornění. </a:t>
            </a:r>
            <a:r>
              <a:rPr lang="cs-CZ" b="1" i="0" dirty="0">
                <a:effectLst/>
                <a:latin typeface="-apple-system"/>
              </a:rPr>
              <a:t>Díky tomu můžete reagovat na případné výpadky, </a:t>
            </a:r>
            <a:r>
              <a:rPr lang="cs-CZ" b="1" i="0" dirty="0">
                <a:solidFill>
                  <a:srgbClr val="00B0F0"/>
                </a:solidFill>
                <a:effectLst/>
                <a:latin typeface="-apple-system"/>
              </a:rPr>
              <a:t>minimalizovat riziko </a:t>
            </a:r>
            <a:r>
              <a:rPr lang="cs-CZ" b="1" i="0" dirty="0">
                <a:effectLst/>
                <a:latin typeface="-apple-system"/>
              </a:rPr>
              <a:t>přerušení výroby a udržovat kontinuitu provozu.</a:t>
            </a:r>
          </a:p>
          <a:p>
            <a:pPr algn="l" fontAlgn="auto">
              <a:spcBef>
                <a:spcPts val="1200"/>
              </a:spcBef>
              <a:spcAft>
                <a:spcPts val="1200"/>
              </a:spcAft>
            </a:pPr>
            <a:r>
              <a:rPr lang="cs-CZ" b="1" i="0" dirty="0">
                <a:effectLst/>
                <a:latin typeface="-apple-system"/>
              </a:rPr>
              <a:t>Chytrý energetický management vám také pomůže dodržovat veškeré předpisy a standardy v oblasti energetiky. Z naší zkušenosti je ve firmách častou praxí, že si s dodavateli energie nesjednají </a:t>
            </a:r>
            <a:r>
              <a:rPr lang="cs-CZ" b="1" i="0" dirty="0">
                <a:solidFill>
                  <a:srgbClr val="00B0F0"/>
                </a:solidFill>
                <a:effectLst/>
                <a:latin typeface="-apple-system"/>
              </a:rPr>
              <a:t>správnou velikost rezervované kapacity. </a:t>
            </a:r>
            <a:r>
              <a:rPr lang="cs-CZ" b="1" i="0" dirty="0">
                <a:effectLst/>
                <a:latin typeface="-apple-system"/>
              </a:rPr>
              <a:t>Dochází tak k vysokým pokutám či </a:t>
            </a:r>
            <a:r>
              <a:rPr lang="cs-CZ" b="1" i="0" dirty="0">
                <a:solidFill>
                  <a:srgbClr val="00B0F0"/>
                </a:solidFill>
                <a:effectLst/>
                <a:latin typeface="-apple-system"/>
              </a:rPr>
              <a:t>sankcím za nedodržení kapacity, </a:t>
            </a:r>
            <a:r>
              <a:rPr lang="cs-CZ" b="1" i="0" dirty="0">
                <a:effectLst/>
                <a:latin typeface="-apple-system"/>
              </a:rPr>
              <a:t>které tyto firmy musí uhradit. Jde tomu celkem snadno předejít právě zavedením systému energetického managementu, který vás na podobné situace upozorní.</a:t>
            </a:r>
          </a:p>
        </p:txBody>
      </p:sp>
    </p:spTree>
    <p:extLst>
      <p:ext uri="{BB962C8B-B14F-4D97-AF65-F5344CB8AC3E}">
        <p14:creationId xmlns:p14="http://schemas.microsoft.com/office/powerpoint/2010/main" val="6532272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40E8C8-7C84-6DB8-F824-77B507B31433}"/>
              </a:ext>
            </a:extLst>
          </p:cNvPr>
          <p:cNvSpPr>
            <a:spLocks noGrp="1"/>
          </p:cNvSpPr>
          <p:nvPr>
            <p:ph type="title"/>
          </p:nvPr>
        </p:nvSpPr>
        <p:spPr/>
        <p:txBody>
          <a:bodyPr/>
          <a:lstStyle/>
          <a:p>
            <a:pPr algn="ctr"/>
            <a:r>
              <a:rPr lang="cs-CZ" b="1" i="0" dirty="0">
                <a:solidFill>
                  <a:srgbClr val="FF0000"/>
                </a:solidFill>
                <a:effectLst/>
                <a:latin typeface="-apple-system"/>
              </a:rPr>
              <a:t>4. ZÍSKEJTE PŘEHLED NAD UHLÍKOVOU STOPOU</a:t>
            </a:r>
            <a:endParaRPr lang="cs-CZ" dirty="0">
              <a:solidFill>
                <a:srgbClr val="FF0000"/>
              </a:solidFill>
            </a:endParaRPr>
          </a:p>
        </p:txBody>
      </p:sp>
      <p:sp>
        <p:nvSpPr>
          <p:cNvPr id="3" name="Zástupný obsah 2">
            <a:extLst>
              <a:ext uri="{FF2B5EF4-FFF2-40B4-BE49-F238E27FC236}">
                <a16:creationId xmlns:a16="http://schemas.microsoft.com/office/drawing/2014/main" id="{711B0413-B60D-F636-CB5C-2F0910F9270C}"/>
              </a:ext>
            </a:extLst>
          </p:cNvPr>
          <p:cNvSpPr>
            <a:spLocks noGrp="1"/>
          </p:cNvSpPr>
          <p:nvPr>
            <p:ph idx="1"/>
          </p:nvPr>
        </p:nvSpPr>
        <p:spPr/>
        <p:txBody>
          <a:bodyPr>
            <a:normAutofit/>
          </a:bodyPr>
          <a:lstStyle/>
          <a:p>
            <a:pPr algn="l" fontAlgn="auto">
              <a:spcBef>
                <a:spcPts val="1200"/>
              </a:spcBef>
              <a:spcAft>
                <a:spcPts val="1200"/>
              </a:spcAft>
            </a:pPr>
            <a:r>
              <a:rPr lang="cs-CZ" b="1" i="0" dirty="0">
                <a:effectLst/>
                <a:latin typeface="-apple-system"/>
              </a:rPr>
              <a:t>Dalším z benefitů je, že vám </a:t>
            </a:r>
            <a:r>
              <a:rPr lang="cs-CZ" b="1" i="0" dirty="0">
                <a:solidFill>
                  <a:srgbClr val="00B0F0"/>
                </a:solidFill>
                <a:effectLst/>
                <a:latin typeface="-apple-system"/>
              </a:rPr>
              <a:t>monitorování a analýza </a:t>
            </a:r>
            <a:r>
              <a:rPr lang="cs-CZ" b="1" i="0" dirty="0">
                <a:effectLst/>
                <a:latin typeface="-apple-system"/>
              </a:rPr>
              <a:t>spotřeby energie </a:t>
            </a:r>
            <a:r>
              <a:rPr lang="cs-CZ" b="1" i="0" dirty="0">
                <a:solidFill>
                  <a:srgbClr val="00B0F0"/>
                </a:solidFill>
                <a:effectLst/>
                <a:latin typeface="-apple-system"/>
              </a:rPr>
              <a:t>umožní identifikovat </a:t>
            </a:r>
            <a:r>
              <a:rPr lang="cs-CZ" b="1" i="0" dirty="0">
                <a:effectLst/>
                <a:latin typeface="-apple-system"/>
              </a:rPr>
              <a:t>oblasti, kde dochází k vysoké produkci emisí. Můžete tedy zavádět opatření pro jejich snížení, a </a:t>
            </a:r>
            <a:r>
              <a:rPr lang="cs-CZ" b="1" i="0" dirty="0">
                <a:solidFill>
                  <a:srgbClr val="00B0F0"/>
                </a:solidFill>
                <a:effectLst/>
                <a:latin typeface="-apple-system"/>
              </a:rPr>
              <a:t>přispět</a:t>
            </a:r>
            <a:br>
              <a:rPr lang="cs-CZ" b="1" i="0" dirty="0">
                <a:solidFill>
                  <a:srgbClr val="00B0F0"/>
                </a:solidFill>
                <a:effectLst/>
                <a:latin typeface="-apple-system"/>
              </a:rPr>
            </a:br>
            <a:r>
              <a:rPr lang="cs-CZ" b="1" i="0" dirty="0">
                <a:solidFill>
                  <a:srgbClr val="00B0F0"/>
                </a:solidFill>
                <a:effectLst/>
                <a:latin typeface="-apple-system"/>
              </a:rPr>
              <a:t>k ochraně životního prostředí.</a:t>
            </a:r>
          </a:p>
          <a:p>
            <a:pPr algn="l" fontAlgn="auto">
              <a:spcBef>
                <a:spcPts val="1200"/>
              </a:spcBef>
              <a:spcAft>
                <a:spcPts val="1200"/>
              </a:spcAft>
            </a:pPr>
            <a:r>
              <a:rPr lang="cs-CZ" b="1" i="0" dirty="0">
                <a:effectLst/>
                <a:latin typeface="-apple-system"/>
              </a:rPr>
              <a:t>Například, pokud zjistíte, že váš kotel spotřebovává velké množství energie a </a:t>
            </a:r>
            <a:r>
              <a:rPr lang="cs-CZ" b="1" i="0" dirty="0">
                <a:solidFill>
                  <a:srgbClr val="00B0F0"/>
                </a:solidFill>
                <a:effectLst/>
                <a:latin typeface="-apple-system"/>
              </a:rPr>
              <a:t>produkuje nadměrné množství </a:t>
            </a:r>
            <a:r>
              <a:rPr lang="cs-CZ" b="1" i="0" dirty="0">
                <a:effectLst/>
                <a:latin typeface="-apple-system"/>
              </a:rPr>
              <a:t>skleníkových plynů, </a:t>
            </a:r>
            <a:r>
              <a:rPr lang="cs-CZ" b="1" i="0" dirty="0">
                <a:solidFill>
                  <a:srgbClr val="00B0F0"/>
                </a:solidFill>
                <a:effectLst/>
                <a:latin typeface="-apple-system"/>
              </a:rPr>
              <a:t>můžete zvážit investici </a:t>
            </a:r>
            <a:r>
              <a:rPr lang="cs-CZ" b="1" i="0" dirty="0">
                <a:effectLst/>
                <a:latin typeface="-apple-system"/>
              </a:rPr>
              <a:t>do jeho obměny. Také si jde spočítat efektivnost zavedení obnovitelných zdrojů energie, optimalizaci vytápění, chlazení a jiných opatření, které vám pomohou ke </a:t>
            </a:r>
            <a:r>
              <a:rPr lang="cs-CZ" b="1" i="0" dirty="0">
                <a:solidFill>
                  <a:srgbClr val="00B0F0"/>
                </a:solidFill>
                <a:effectLst/>
                <a:latin typeface="-apple-system"/>
              </a:rPr>
              <a:t>snížení vašich emisí.</a:t>
            </a:r>
          </a:p>
        </p:txBody>
      </p:sp>
    </p:spTree>
    <p:extLst>
      <p:ext uri="{BB962C8B-B14F-4D97-AF65-F5344CB8AC3E}">
        <p14:creationId xmlns:p14="http://schemas.microsoft.com/office/powerpoint/2010/main" val="31602881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E9827D-69F5-18BB-D9C7-D9388D67E828}"/>
              </a:ext>
            </a:extLst>
          </p:cNvPr>
          <p:cNvSpPr>
            <a:spLocks noGrp="1"/>
          </p:cNvSpPr>
          <p:nvPr>
            <p:ph type="title"/>
          </p:nvPr>
        </p:nvSpPr>
        <p:spPr/>
        <p:txBody>
          <a:bodyPr/>
          <a:lstStyle/>
          <a:p>
            <a:pPr algn="ctr"/>
            <a:r>
              <a:rPr lang="cs-CZ" b="1" i="0" dirty="0">
                <a:solidFill>
                  <a:srgbClr val="FF0000"/>
                </a:solidFill>
                <a:effectLst/>
                <a:latin typeface="-apple-system"/>
              </a:rPr>
              <a:t>5. VYTVÁŘEJTE PŘEHLEDNÉ REPORTY</a:t>
            </a:r>
            <a:endParaRPr lang="cs-CZ" dirty="0">
              <a:solidFill>
                <a:srgbClr val="FF0000"/>
              </a:solidFill>
            </a:endParaRPr>
          </a:p>
        </p:txBody>
      </p:sp>
      <p:sp>
        <p:nvSpPr>
          <p:cNvPr id="3" name="Zástupný obsah 2">
            <a:extLst>
              <a:ext uri="{FF2B5EF4-FFF2-40B4-BE49-F238E27FC236}">
                <a16:creationId xmlns:a16="http://schemas.microsoft.com/office/drawing/2014/main" id="{041FB4F3-3EB2-427B-51ED-EF669181FDBA}"/>
              </a:ext>
            </a:extLst>
          </p:cNvPr>
          <p:cNvSpPr>
            <a:spLocks noGrp="1"/>
          </p:cNvSpPr>
          <p:nvPr>
            <p:ph idx="1"/>
          </p:nvPr>
        </p:nvSpPr>
        <p:spPr>
          <a:xfrm>
            <a:off x="838200" y="2526223"/>
            <a:ext cx="10515600" cy="3650739"/>
          </a:xfrm>
        </p:spPr>
        <p:txBody>
          <a:bodyPr/>
          <a:lstStyle/>
          <a:p>
            <a:pPr algn="l" fontAlgn="auto">
              <a:spcBef>
                <a:spcPts val="1200"/>
              </a:spcBef>
              <a:spcAft>
                <a:spcPts val="1200"/>
              </a:spcAft>
            </a:pPr>
            <a:r>
              <a:rPr lang="cs-CZ" b="1" i="0" dirty="0">
                <a:effectLst/>
                <a:latin typeface="-apple-system"/>
              </a:rPr>
              <a:t>Nakonec, systém energetického managementu vám umožní </a:t>
            </a:r>
            <a:r>
              <a:rPr lang="cs-CZ" b="1" i="0" dirty="0">
                <a:solidFill>
                  <a:srgbClr val="00B0F0"/>
                </a:solidFill>
                <a:effectLst/>
                <a:latin typeface="-apple-system"/>
              </a:rPr>
              <a:t>vytvářet reporty </a:t>
            </a:r>
            <a:r>
              <a:rPr lang="cs-CZ" b="1" i="0" dirty="0">
                <a:effectLst/>
                <a:latin typeface="-apple-system"/>
              </a:rPr>
              <a:t>potřebné pro firemní cíle, zelené bondy, </a:t>
            </a:r>
            <a:r>
              <a:rPr lang="cs-CZ" b="1" i="0" strike="noStrike" dirty="0">
                <a:solidFill>
                  <a:srgbClr val="00B0F0"/>
                </a:solidFill>
                <a:effectLst/>
                <a:latin typeface="-apple-system"/>
                <a:hlinkClick r:id="rId2">
                  <a:extLst>
                    <a:ext uri="{A12FA001-AC4F-418D-AE19-62706E023703}">
                      <ahyp:hlinkClr xmlns:ahyp="http://schemas.microsoft.com/office/drawing/2018/hyperlinkcolor" val="tx"/>
                    </a:ext>
                  </a:extLst>
                </a:hlinkClick>
              </a:rPr>
              <a:t>dotace </a:t>
            </a:r>
            <a:r>
              <a:rPr lang="cs-CZ" b="1" i="0" dirty="0">
                <a:effectLst/>
                <a:latin typeface="-apple-system"/>
              </a:rPr>
              <a:t>, </a:t>
            </a:r>
            <a:r>
              <a:rPr lang="cs-CZ" b="1" i="0" dirty="0">
                <a:solidFill>
                  <a:srgbClr val="00B0F0"/>
                </a:solidFill>
                <a:effectLst/>
                <a:latin typeface="-apple-system"/>
              </a:rPr>
              <a:t>ESG agendu</a:t>
            </a:r>
            <a:r>
              <a:rPr lang="cs-CZ" b="1" i="0" dirty="0">
                <a:effectLst/>
                <a:latin typeface="-apple-system"/>
              </a:rPr>
              <a:t> nebo financování projektů </a:t>
            </a:r>
            <a:r>
              <a:rPr lang="cs-CZ" b="1" i="0" dirty="0">
                <a:solidFill>
                  <a:srgbClr val="00B0F0"/>
                </a:solidFill>
                <a:effectLst/>
                <a:latin typeface="-apple-system"/>
              </a:rPr>
              <a:t>během několika kliknutí. </a:t>
            </a:r>
            <a:r>
              <a:rPr lang="cs-CZ" b="1" i="0" dirty="0">
                <a:effectLst/>
                <a:latin typeface="-apple-system"/>
              </a:rPr>
              <a:t>Tímto způsobem budete mít </a:t>
            </a:r>
            <a:r>
              <a:rPr lang="cs-CZ" b="1" i="0" dirty="0">
                <a:solidFill>
                  <a:srgbClr val="00B0F0"/>
                </a:solidFill>
                <a:effectLst/>
                <a:latin typeface="-apple-system"/>
              </a:rPr>
              <a:t>přehled o nákladech </a:t>
            </a:r>
            <a:r>
              <a:rPr lang="cs-CZ" b="1" i="0" dirty="0">
                <a:effectLst/>
                <a:latin typeface="-apple-system"/>
              </a:rPr>
              <a:t>a emisích nejenom za celou firmu, ale také podle konkrétních odběrných míst nebo dodavatelů. Zajistíte si tak </a:t>
            </a:r>
            <a:r>
              <a:rPr lang="cs-CZ" b="1" i="0" dirty="0">
                <a:solidFill>
                  <a:srgbClr val="00B0F0"/>
                </a:solidFill>
                <a:effectLst/>
                <a:latin typeface="-apple-system"/>
              </a:rPr>
              <a:t>efektivní řízení vaší energetiky</a:t>
            </a:r>
            <a:br>
              <a:rPr lang="cs-CZ" b="1" i="0" dirty="0">
                <a:solidFill>
                  <a:srgbClr val="00B0F0"/>
                </a:solidFill>
                <a:effectLst/>
                <a:latin typeface="-apple-system"/>
              </a:rPr>
            </a:br>
            <a:r>
              <a:rPr lang="cs-CZ" b="1" i="0" dirty="0">
                <a:effectLst/>
                <a:latin typeface="-apple-system"/>
              </a:rPr>
              <a:t>a udržitelnosti v rámci jednoho nástroje.</a:t>
            </a:r>
          </a:p>
        </p:txBody>
      </p:sp>
    </p:spTree>
    <p:extLst>
      <p:ext uri="{BB962C8B-B14F-4D97-AF65-F5344CB8AC3E}">
        <p14:creationId xmlns:p14="http://schemas.microsoft.com/office/powerpoint/2010/main" val="13826193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2B63A5-715C-98C2-EFD0-9AB9C6B48C9E}"/>
              </a:ext>
            </a:extLst>
          </p:cNvPr>
          <p:cNvSpPr>
            <a:spLocks noGrp="1"/>
          </p:cNvSpPr>
          <p:nvPr>
            <p:ph type="title"/>
          </p:nvPr>
        </p:nvSpPr>
        <p:spPr/>
        <p:txBody>
          <a:bodyPr/>
          <a:lstStyle/>
          <a:p>
            <a:pPr algn="ctr"/>
            <a:r>
              <a:rPr lang="cs-CZ" b="1" dirty="0">
                <a:solidFill>
                  <a:srgbClr val="FF0000"/>
                </a:solidFill>
              </a:rPr>
              <a:t>ESG AGENDA</a:t>
            </a:r>
          </a:p>
        </p:txBody>
      </p:sp>
      <p:sp>
        <p:nvSpPr>
          <p:cNvPr id="3" name="Zástupný obsah 2">
            <a:extLst>
              <a:ext uri="{FF2B5EF4-FFF2-40B4-BE49-F238E27FC236}">
                <a16:creationId xmlns:a16="http://schemas.microsoft.com/office/drawing/2014/main" id="{900776EB-EBBA-93C4-E4BC-90735D42C91F}"/>
              </a:ext>
            </a:extLst>
          </p:cNvPr>
          <p:cNvSpPr>
            <a:spLocks noGrp="1"/>
          </p:cNvSpPr>
          <p:nvPr>
            <p:ph idx="1"/>
          </p:nvPr>
        </p:nvSpPr>
        <p:spPr>
          <a:xfrm>
            <a:off x="838200" y="2371241"/>
            <a:ext cx="10515600" cy="3091912"/>
          </a:xfrm>
        </p:spPr>
        <p:txBody>
          <a:bodyPr/>
          <a:lstStyle/>
          <a:p>
            <a:r>
              <a:rPr lang="cs-CZ" b="1" dirty="0">
                <a:solidFill>
                  <a:srgbClr val="00B0F0"/>
                </a:solidFill>
              </a:rPr>
              <a:t>ESG</a:t>
            </a:r>
            <a:r>
              <a:rPr lang="cs-CZ" b="1" dirty="0"/>
              <a:t> je </a:t>
            </a:r>
            <a:r>
              <a:rPr lang="cs-CZ" b="1" dirty="0">
                <a:solidFill>
                  <a:srgbClr val="00B0F0"/>
                </a:solidFill>
              </a:rPr>
              <a:t>zkratka pro měřitelná kritéria, kterými lze hodnotit</a:t>
            </a:r>
            <a:br>
              <a:rPr lang="cs-CZ" b="1" dirty="0">
                <a:solidFill>
                  <a:srgbClr val="00B0F0"/>
                </a:solidFill>
              </a:rPr>
            </a:br>
            <a:r>
              <a:rPr lang="cs-CZ" b="1" dirty="0">
                <a:solidFill>
                  <a:srgbClr val="00B0F0"/>
                </a:solidFill>
              </a:rPr>
              <a:t>a porovnávat udržitelnost firem.</a:t>
            </a:r>
          </a:p>
          <a:p>
            <a:r>
              <a:rPr lang="cs-CZ" b="1" dirty="0"/>
              <a:t>Jde o oblast životního prostředí (</a:t>
            </a:r>
            <a:r>
              <a:rPr lang="cs-CZ" b="1" dirty="0">
                <a:solidFill>
                  <a:srgbClr val="00B0F0"/>
                </a:solidFill>
              </a:rPr>
              <a:t>Environment</a:t>
            </a:r>
            <a:r>
              <a:rPr lang="cs-CZ" b="1" dirty="0"/>
              <a:t>), společnost (</a:t>
            </a:r>
            <a:r>
              <a:rPr lang="cs-CZ" b="1" dirty="0" err="1">
                <a:solidFill>
                  <a:srgbClr val="00B0F0"/>
                </a:solidFill>
              </a:rPr>
              <a:t>Social</a:t>
            </a:r>
            <a:r>
              <a:rPr lang="cs-CZ" b="1" dirty="0"/>
              <a:t>) a oblast řízení podnikání (</a:t>
            </a:r>
            <a:r>
              <a:rPr lang="cs-CZ" b="1" dirty="0" err="1">
                <a:solidFill>
                  <a:srgbClr val="00B0F0"/>
                </a:solidFill>
              </a:rPr>
              <a:t>Governance</a:t>
            </a:r>
            <a:r>
              <a:rPr lang="cs-CZ" b="1" dirty="0"/>
              <a:t>).</a:t>
            </a:r>
          </a:p>
          <a:p>
            <a:r>
              <a:rPr lang="cs-CZ" b="1" dirty="0"/>
              <a:t>ESG rámec byl poprvé použit Kofi Annanem, bývalým generálním tajemníkem OSN, v roce 2004.</a:t>
            </a:r>
          </a:p>
        </p:txBody>
      </p:sp>
    </p:spTree>
    <p:extLst>
      <p:ext uri="{BB962C8B-B14F-4D97-AF65-F5344CB8AC3E}">
        <p14:creationId xmlns:p14="http://schemas.microsoft.com/office/powerpoint/2010/main" val="2037458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A68659-A369-0E35-5056-D6C310BF4514}"/>
              </a:ext>
            </a:extLst>
          </p:cNvPr>
          <p:cNvSpPr>
            <a:spLocks noGrp="1"/>
          </p:cNvSpPr>
          <p:nvPr>
            <p:ph type="title"/>
          </p:nvPr>
        </p:nvSpPr>
        <p:spPr/>
        <p:txBody>
          <a:bodyPr/>
          <a:lstStyle/>
          <a:p>
            <a:pPr algn="ctr"/>
            <a:r>
              <a:rPr lang="cs-CZ" b="1" dirty="0">
                <a:solidFill>
                  <a:srgbClr val="FF0000"/>
                </a:solidFill>
              </a:rPr>
              <a:t>CO JE ESG STANDARD?</a:t>
            </a:r>
          </a:p>
        </p:txBody>
      </p:sp>
      <p:sp>
        <p:nvSpPr>
          <p:cNvPr id="3" name="Zástupný obsah 2">
            <a:extLst>
              <a:ext uri="{FF2B5EF4-FFF2-40B4-BE49-F238E27FC236}">
                <a16:creationId xmlns:a16="http://schemas.microsoft.com/office/drawing/2014/main" id="{8DDDB68B-7433-714E-B82F-AB1B1D29D197}"/>
              </a:ext>
            </a:extLst>
          </p:cNvPr>
          <p:cNvSpPr>
            <a:spLocks noGrp="1"/>
          </p:cNvSpPr>
          <p:nvPr>
            <p:ph idx="1"/>
          </p:nvPr>
        </p:nvSpPr>
        <p:spPr>
          <a:xfrm>
            <a:off x="838200" y="2464231"/>
            <a:ext cx="10515600" cy="3107410"/>
          </a:xfrm>
        </p:spPr>
        <p:txBody>
          <a:bodyPr/>
          <a:lstStyle/>
          <a:p>
            <a:r>
              <a:rPr lang="cs-CZ" b="1" dirty="0"/>
              <a:t>Jedná se o </a:t>
            </a:r>
            <a:r>
              <a:rPr lang="cs-CZ" b="1" dirty="0">
                <a:solidFill>
                  <a:srgbClr val="00B0F0"/>
                </a:solidFill>
              </a:rPr>
              <a:t>sadu indikátorů a metrik, které Vám pomohou zaměřit se na to, co je pro Vaši firmu nejdůležitější.</a:t>
            </a:r>
            <a:r>
              <a:rPr lang="cs-CZ" b="1" dirty="0"/>
              <a:t> Využíváním těchto standardů posilujete důvěru ve Vaše podnikání, ať už jde o komunikaci s investory, nebo o prokazování odpovědnosti vůči veřejnosti.</a:t>
            </a:r>
          </a:p>
        </p:txBody>
      </p:sp>
    </p:spTree>
    <p:extLst>
      <p:ext uri="{BB962C8B-B14F-4D97-AF65-F5344CB8AC3E}">
        <p14:creationId xmlns:p14="http://schemas.microsoft.com/office/powerpoint/2010/main" val="7166264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FB5D955E-D5E3-14E9-EEB2-1527781C76B5}"/>
              </a:ext>
            </a:extLst>
          </p:cNvPr>
          <p:cNvSpPr>
            <a:spLocks noGrp="1"/>
          </p:cNvSpPr>
          <p:nvPr>
            <p:ph type="title"/>
          </p:nvPr>
        </p:nvSpPr>
        <p:spPr>
          <a:xfrm>
            <a:off x="838200" y="1511542"/>
            <a:ext cx="10515600" cy="3834916"/>
          </a:xfrm>
        </p:spPr>
        <p:txBody>
          <a:bodyPr>
            <a:normAutofit/>
          </a:bodyPr>
          <a:lstStyle/>
          <a:p>
            <a:pPr algn="ctr"/>
            <a:r>
              <a:rPr lang="cs-CZ" sz="6000" b="1" dirty="0">
                <a:solidFill>
                  <a:srgbClr val="FF0000"/>
                </a:solidFill>
              </a:rPr>
              <a:t>ISO 50001 - SYSTÉM MANAGEMENTU HOSPODAŘENÍ S ENERGIEMI (</a:t>
            </a:r>
            <a:r>
              <a:rPr lang="cs-CZ" sz="6000" b="1" dirty="0" err="1">
                <a:solidFill>
                  <a:srgbClr val="FF0000"/>
                </a:solidFill>
              </a:rPr>
              <a:t>EnMS</a:t>
            </a:r>
            <a:r>
              <a:rPr lang="cs-CZ" sz="6000" b="1" dirty="0">
                <a:solidFill>
                  <a:srgbClr val="FF0000"/>
                </a:solidFill>
              </a:rPr>
              <a:t>)</a:t>
            </a:r>
            <a:endParaRPr lang="cs-CZ" sz="6000" dirty="0">
              <a:solidFill>
                <a:srgbClr val="FF0000"/>
              </a:solidFill>
            </a:endParaRPr>
          </a:p>
        </p:txBody>
      </p:sp>
    </p:spTree>
    <p:extLst>
      <p:ext uri="{BB962C8B-B14F-4D97-AF65-F5344CB8AC3E}">
        <p14:creationId xmlns:p14="http://schemas.microsoft.com/office/powerpoint/2010/main" val="2825886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2BB04A08-5D87-6481-E0D1-C038EDB62078}"/>
              </a:ext>
            </a:extLst>
          </p:cNvPr>
          <p:cNvSpPr>
            <a:spLocks noGrp="1"/>
          </p:cNvSpPr>
          <p:nvPr>
            <p:ph type="title"/>
          </p:nvPr>
        </p:nvSpPr>
        <p:spPr/>
        <p:txBody>
          <a:bodyPr/>
          <a:lstStyle/>
          <a:p>
            <a:pPr algn="ctr"/>
            <a:r>
              <a:rPr lang="cs-CZ" b="1" dirty="0">
                <a:solidFill>
                  <a:srgbClr val="FF0000"/>
                </a:solidFill>
              </a:rPr>
              <a:t>HISTORIE</a:t>
            </a:r>
            <a:endParaRPr lang="cs-CZ" dirty="0">
              <a:solidFill>
                <a:srgbClr val="FF0000"/>
              </a:solidFill>
            </a:endParaRPr>
          </a:p>
        </p:txBody>
      </p:sp>
      <p:sp>
        <p:nvSpPr>
          <p:cNvPr id="4" name="Zástupný obsah 3">
            <a:extLst>
              <a:ext uri="{FF2B5EF4-FFF2-40B4-BE49-F238E27FC236}">
                <a16:creationId xmlns:a16="http://schemas.microsoft.com/office/drawing/2014/main" id="{CF3C7BF2-49AC-CE60-EF47-513E7DBA5F1D}"/>
              </a:ext>
            </a:extLst>
          </p:cNvPr>
          <p:cNvSpPr>
            <a:spLocks noGrp="1"/>
          </p:cNvSpPr>
          <p:nvPr>
            <p:ph idx="1"/>
          </p:nvPr>
        </p:nvSpPr>
        <p:spPr>
          <a:xfrm>
            <a:off x="838200" y="2224007"/>
            <a:ext cx="10515600" cy="3254644"/>
          </a:xfrm>
        </p:spPr>
        <p:txBody>
          <a:bodyPr/>
          <a:lstStyle/>
          <a:p>
            <a:r>
              <a:rPr lang="cs-CZ" b="1" dirty="0"/>
              <a:t>Bylo jen otázkou času, kdy při rostoucích cenách energií doplní rodinu norem další norma postavena na principu řízení systému. Podle různých studií dokáže přispět k desítkám procent úspor primárně ve spotřebě elektrické energie, která je charakteristická pro hlavní výrobní proces a také i ve spotřebě plynu a tepla vyplývající z optimalizace využití budov a jejich zateplení.</a:t>
            </a:r>
          </a:p>
        </p:txBody>
      </p:sp>
    </p:spTree>
    <p:extLst>
      <p:ext uri="{BB962C8B-B14F-4D97-AF65-F5344CB8AC3E}">
        <p14:creationId xmlns:p14="http://schemas.microsoft.com/office/powerpoint/2010/main" val="160954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FEF110-A19D-C063-8ACD-7258D7C2AB90}"/>
              </a:ext>
            </a:extLst>
          </p:cNvPr>
          <p:cNvSpPr>
            <a:spLocks noGrp="1"/>
          </p:cNvSpPr>
          <p:nvPr>
            <p:ph type="title"/>
          </p:nvPr>
        </p:nvSpPr>
        <p:spPr/>
        <p:txBody>
          <a:bodyPr>
            <a:normAutofit/>
          </a:bodyPr>
          <a:lstStyle/>
          <a:p>
            <a:pPr algn="ctr"/>
            <a:r>
              <a:rPr lang="cs-CZ" sz="3600" b="1" dirty="0">
                <a:solidFill>
                  <a:srgbClr val="FF0000"/>
                </a:solidFill>
              </a:rPr>
              <a:t>SYSTÉMY HOSPODAŘENÍ S ENERGIÍ KLÍČOVÉ STRATEGIE BUDOUCNOSTI </a:t>
            </a:r>
          </a:p>
        </p:txBody>
      </p:sp>
      <p:sp>
        <p:nvSpPr>
          <p:cNvPr id="3" name="Zástupný obsah 2">
            <a:extLst>
              <a:ext uri="{FF2B5EF4-FFF2-40B4-BE49-F238E27FC236}">
                <a16:creationId xmlns:a16="http://schemas.microsoft.com/office/drawing/2014/main" id="{8DF3B017-9276-B55E-78BD-E0688DAB66B5}"/>
              </a:ext>
            </a:extLst>
          </p:cNvPr>
          <p:cNvSpPr>
            <a:spLocks noGrp="1"/>
          </p:cNvSpPr>
          <p:nvPr>
            <p:ph idx="1"/>
          </p:nvPr>
        </p:nvSpPr>
        <p:spPr/>
        <p:txBody>
          <a:bodyPr/>
          <a:lstStyle/>
          <a:p>
            <a:r>
              <a:rPr lang="cs-CZ" b="1" dirty="0"/>
              <a:t>Energetická účinnost</a:t>
            </a:r>
          </a:p>
          <a:p>
            <a:r>
              <a:rPr lang="cs-CZ" b="1" dirty="0"/>
              <a:t>Přechod na uhlíkově neutrální paliva</a:t>
            </a:r>
          </a:p>
          <a:p>
            <a:r>
              <a:rPr lang="cs-CZ" b="1" dirty="0"/>
              <a:t>Rekuperace tepla a elektřiny</a:t>
            </a:r>
          </a:p>
          <a:p>
            <a:r>
              <a:rPr lang="cs-CZ" b="1" dirty="0"/>
              <a:t>Obnovitelné zdroje energie</a:t>
            </a:r>
          </a:p>
          <a:p>
            <a:r>
              <a:rPr lang="cs-CZ" b="1" dirty="0"/>
              <a:t>Recyklace</a:t>
            </a:r>
          </a:p>
          <a:p>
            <a:r>
              <a:rPr lang="cs-CZ" b="1" dirty="0"/>
              <a:t>Zlepšení produktu a materiálové využitelnosti</a:t>
            </a:r>
          </a:p>
          <a:p>
            <a:r>
              <a:rPr lang="cs-CZ" b="1" dirty="0"/>
              <a:t>Snížení emisí skleníkových plynů jiných než CO2 podle čtvrté hodnotící zprávy IPCC ( </a:t>
            </a:r>
            <a:r>
              <a:rPr lang="cs-CZ" b="1" dirty="0" err="1"/>
              <a:t>Intergovernmental</a:t>
            </a:r>
            <a:r>
              <a:rPr lang="cs-CZ" b="1" dirty="0"/>
              <a:t> Panel on </a:t>
            </a:r>
            <a:r>
              <a:rPr lang="cs-CZ" b="1" dirty="0" err="1"/>
              <a:t>Climate</a:t>
            </a:r>
            <a:r>
              <a:rPr lang="cs-CZ" b="1" dirty="0"/>
              <a:t> </a:t>
            </a:r>
            <a:r>
              <a:rPr lang="cs-CZ" b="1" dirty="0" err="1"/>
              <a:t>Change</a:t>
            </a:r>
            <a:r>
              <a:rPr lang="cs-CZ" b="1" dirty="0"/>
              <a:t> - Mezivládní panel pro změny klimatu )</a:t>
            </a:r>
          </a:p>
        </p:txBody>
      </p:sp>
    </p:spTree>
    <p:extLst>
      <p:ext uri="{BB962C8B-B14F-4D97-AF65-F5344CB8AC3E}">
        <p14:creationId xmlns:p14="http://schemas.microsoft.com/office/powerpoint/2010/main" val="15208050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2735F3-EFA5-9658-AFC3-B33CECD5E212}"/>
              </a:ext>
            </a:extLst>
          </p:cNvPr>
          <p:cNvSpPr>
            <a:spLocks noGrp="1"/>
          </p:cNvSpPr>
          <p:nvPr>
            <p:ph type="title"/>
          </p:nvPr>
        </p:nvSpPr>
        <p:spPr/>
        <p:txBody>
          <a:bodyPr/>
          <a:lstStyle/>
          <a:p>
            <a:pPr algn="ctr"/>
            <a:r>
              <a:rPr lang="cs-CZ" b="1" dirty="0">
                <a:solidFill>
                  <a:srgbClr val="FF0000"/>
                </a:solidFill>
              </a:rPr>
              <a:t>PRINCIP NORMY</a:t>
            </a:r>
            <a:endParaRPr lang="cs-CZ" dirty="0">
              <a:solidFill>
                <a:srgbClr val="FF0000"/>
              </a:solidFill>
            </a:endParaRPr>
          </a:p>
        </p:txBody>
      </p:sp>
      <p:sp>
        <p:nvSpPr>
          <p:cNvPr id="3" name="Zástupný obsah 2">
            <a:extLst>
              <a:ext uri="{FF2B5EF4-FFF2-40B4-BE49-F238E27FC236}">
                <a16:creationId xmlns:a16="http://schemas.microsoft.com/office/drawing/2014/main" id="{1A5B43A7-8A79-D65A-BEA5-007DD522347E}"/>
              </a:ext>
            </a:extLst>
          </p:cNvPr>
          <p:cNvSpPr>
            <a:spLocks noGrp="1"/>
          </p:cNvSpPr>
          <p:nvPr>
            <p:ph idx="1"/>
          </p:nvPr>
        </p:nvSpPr>
        <p:spPr>
          <a:xfrm>
            <a:off x="838200" y="2154263"/>
            <a:ext cx="10515600" cy="4022699"/>
          </a:xfrm>
        </p:spPr>
        <p:txBody>
          <a:bodyPr/>
          <a:lstStyle/>
          <a:p>
            <a:r>
              <a:rPr lang="cs-CZ" b="1" dirty="0"/>
              <a:t>Norma zavádí principy analýzy stávajících výrobních procesů, přehodnocení jejich využití, optimalizaci, optimalizaci ve využití výrobních prostor, lidských zdrojů. Věnuje se systému řízení hospodaření s energiemi s cílem zajistit jejich optimální využití a tím dosažení úspor. Stanoví jednoduchou zásadu, kdy vedení firmy stanoví své cíle a plány v oblasti energetické politiky a tyto jsou postupně pomocí nastavených procesů realizovány, přičemž účinnost těchto procesů je měřena</a:t>
            </a:r>
            <a:br>
              <a:rPr lang="cs-CZ" b="1" dirty="0"/>
            </a:br>
            <a:r>
              <a:rPr lang="cs-CZ" b="1" dirty="0"/>
              <a:t>a monitorována, aby společnost mohla přijmout účinná opatření na změnu.</a:t>
            </a:r>
          </a:p>
        </p:txBody>
      </p:sp>
    </p:spTree>
    <p:extLst>
      <p:ext uri="{BB962C8B-B14F-4D97-AF65-F5344CB8AC3E}">
        <p14:creationId xmlns:p14="http://schemas.microsoft.com/office/powerpoint/2010/main" val="17189908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86E044-255F-82D6-9413-390C828E1EC5}"/>
              </a:ext>
            </a:extLst>
          </p:cNvPr>
          <p:cNvSpPr>
            <a:spLocks noGrp="1"/>
          </p:cNvSpPr>
          <p:nvPr>
            <p:ph type="title"/>
          </p:nvPr>
        </p:nvSpPr>
        <p:spPr/>
        <p:txBody>
          <a:bodyPr/>
          <a:lstStyle/>
          <a:p>
            <a:pPr algn="ctr"/>
            <a:r>
              <a:rPr lang="cs-CZ" b="1" dirty="0">
                <a:solidFill>
                  <a:srgbClr val="FF0000"/>
                </a:solidFill>
              </a:rPr>
              <a:t>PŘÍNOS NORMY PRO ORGANIZACI</a:t>
            </a:r>
            <a:endParaRPr lang="cs-CZ" dirty="0">
              <a:solidFill>
                <a:srgbClr val="FF0000"/>
              </a:solidFill>
            </a:endParaRPr>
          </a:p>
        </p:txBody>
      </p:sp>
      <p:sp>
        <p:nvSpPr>
          <p:cNvPr id="3" name="Zástupný obsah 2">
            <a:extLst>
              <a:ext uri="{FF2B5EF4-FFF2-40B4-BE49-F238E27FC236}">
                <a16:creationId xmlns:a16="http://schemas.microsoft.com/office/drawing/2014/main" id="{9141E595-4A26-8BF7-61F4-166E45D36471}"/>
              </a:ext>
            </a:extLst>
          </p:cNvPr>
          <p:cNvSpPr>
            <a:spLocks noGrp="1"/>
          </p:cNvSpPr>
          <p:nvPr>
            <p:ph idx="1"/>
          </p:nvPr>
        </p:nvSpPr>
        <p:spPr/>
        <p:txBody>
          <a:bodyPr>
            <a:normAutofit lnSpcReduction="10000"/>
          </a:bodyPr>
          <a:lstStyle/>
          <a:p>
            <a:pPr>
              <a:buFont typeface="Arial" panose="020B0604020202020204" pitchFamily="34" charset="0"/>
              <a:buChar char="•"/>
            </a:pPr>
            <a:r>
              <a:rPr lang="cs-CZ" b="1" dirty="0"/>
              <a:t>Primárně přináší výrazné úspory energií v hlavním výrobním procesu a tím bezprostředně náklady firmy.</a:t>
            </a:r>
          </a:p>
          <a:p>
            <a:pPr>
              <a:buFont typeface="Arial" panose="020B0604020202020204" pitchFamily="34" charset="0"/>
              <a:buChar char="•"/>
            </a:pPr>
            <a:r>
              <a:rPr lang="cs-CZ" b="1" dirty="0"/>
              <a:t>Pomáhá optimalizovat využití výrobního zařízení s cílem nižší spotřeby.</a:t>
            </a:r>
          </a:p>
          <a:p>
            <a:pPr>
              <a:buFont typeface="Arial" panose="020B0604020202020204" pitchFamily="34" charset="0"/>
              <a:buChar char="•"/>
            </a:pPr>
            <a:r>
              <a:rPr lang="cs-CZ" b="1" dirty="0"/>
              <a:t>Pomáhá optimalizovat organizaci práce s cílem úspor za vytápění, klimatizaci a osvětlení.</a:t>
            </a:r>
          </a:p>
          <a:p>
            <a:pPr>
              <a:buFont typeface="Arial" panose="020B0604020202020204" pitchFamily="34" charset="0"/>
              <a:buChar char="•"/>
            </a:pPr>
            <a:r>
              <a:rPr lang="cs-CZ" b="1" dirty="0"/>
              <a:t>Umožňuje ovlivnit budoucí spotřebu při plánování budoucích výrobních kapacit.</a:t>
            </a:r>
          </a:p>
          <a:p>
            <a:pPr>
              <a:buFont typeface="Arial" panose="020B0604020202020204" pitchFamily="34" charset="0"/>
              <a:buChar char="•"/>
            </a:pPr>
            <a:r>
              <a:rPr lang="cs-CZ" b="1" dirty="0"/>
              <a:t>Potvrzuje význam integrace a optimalizace systémů řízení kvality, hospodaření s energiemi a ochrany životního prostředí.</a:t>
            </a:r>
          </a:p>
        </p:txBody>
      </p:sp>
    </p:spTree>
    <p:extLst>
      <p:ext uri="{BB962C8B-B14F-4D97-AF65-F5344CB8AC3E}">
        <p14:creationId xmlns:p14="http://schemas.microsoft.com/office/powerpoint/2010/main" val="40447331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8517E6D-CDC5-AEB7-4613-CE9E13CDE82F}"/>
              </a:ext>
            </a:extLst>
          </p:cNvPr>
          <p:cNvSpPr>
            <a:spLocks noGrp="1"/>
          </p:cNvSpPr>
          <p:nvPr>
            <p:ph type="title"/>
          </p:nvPr>
        </p:nvSpPr>
        <p:spPr/>
        <p:txBody>
          <a:bodyPr/>
          <a:lstStyle/>
          <a:p>
            <a:pPr algn="ctr"/>
            <a:r>
              <a:rPr lang="cs-CZ" b="1" dirty="0">
                <a:solidFill>
                  <a:srgbClr val="FF0000"/>
                </a:solidFill>
              </a:rPr>
              <a:t>CO JE NORMA ISO 50001?</a:t>
            </a:r>
            <a:endParaRPr lang="cs-CZ" dirty="0">
              <a:solidFill>
                <a:srgbClr val="FF0000"/>
              </a:solidFill>
            </a:endParaRPr>
          </a:p>
        </p:txBody>
      </p:sp>
      <p:sp>
        <p:nvSpPr>
          <p:cNvPr id="3" name="Zástupný obsah 2">
            <a:extLst>
              <a:ext uri="{FF2B5EF4-FFF2-40B4-BE49-F238E27FC236}">
                <a16:creationId xmlns:a16="http://schemas.microsoft.com/office/drawing/2014/main" id="{A17A2448-0B08-BA0E-B264-1194A73CC391}"/>
              </a:ext>
            </a:extLst>
          </p:cNvPr>
          <p:cNvSpPr>
            <a:spLocks noGrp="1"/>
          </p:cNvSpPr>
          <p:nvPr>
            <p:ph idx="1"/>
          </p:nvPr>
        </p:nvSpPr>
        <p:spPr>
          <a:xfrm>
            <a:off x="838200" y="2270501"/>
            <a:ext cx="10515600" cy="2138767"/>
          </a:xfrm>
        </p:spPr>
        <p:txBody>
          <a:bodyPr/>
          <a:lstStyle/>
          <a:p>
            <a:r>
              <a:rPr lang="cs-CZ" b="1" dirty="0"/>
              <a:t>ISO 50001 je mezinárodní standard pro systém řízení hospodaření s energiemi (</a:t>
            </a:r>
            <a:r>
              <a:rPr lang="cs-CZ" b="1" dirty="0" err="1"/>
              <a:t>EnMS</a:t>
            </a:r>
            <a:r>
              <a:rPr lang="cs-CZ" b="1" dirty="0"/>
              <a:t>). Poskytuje organizacím rámec, kterým se mohou řídit, aby zlepšily svou energetickou výkonnost, snížily spotřebu energie a dosáhly svých cílů energetické účinnosti.</a:t>
            </a:r>
          </a:p>
        </p:txBody>
      </p:sp>
    </p:spTree>
    <p:extLst>
      <p:ext uri="{BB962C8B-B14F-4D97-AF65-F5344CB8AC3E}">
        <p14:creationId xmlns:p14="http://schemas.microsoft.com/office/powerpoint/2010/main" val="31820182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A1FC1B-5C9E-7A76-28CB-1528D42BB56B}"/>
              </a:ext>
            </a:extLst>
          </p:cNvPr>
          <p:cNvSpPr>
            <a:spLocks noGrp="1"/>
          </p:cNvSpPr>
          <p:nvPr>
            <p:ph type="title"/>
          </p:nvPr>
        </p:nvSpPr>
        <p:spPr/>
        <p:txBody>
          <a:bodyPr/>
          <a:lstStyle/>
          <a:p>
            <a:pPr algn="ctr"/>
            <a:r>
              <a:rPr lang="cs-CZ" b="1" dirty="0">
                <a:solidFill>
                  <a:srgbClr val="FF0000"/>
                </a:solidFill>
              </a:rPr>
              <a:t>OBLASTI ŘÍZENÍ HOSPODAŘENÍ S ENERGIEMI</a:t>
            </a:r>
          </a:p>
        </p:txBody>
      </p:sp>
      <p:sp>
        <p:nvSpPr>
          <p:cNvPr id="3" name="Zástupný obsah 2">
            <a:extLst>
              <a:ext uri="{FF2B5EF4-FFF2-40B4-BE49-F238E27FC236}">
                <a16:creationId xmlns:a16="http://schemas.microsoft.com/office/drawing/2014/main" id="{48D8D5AA-A574-83F5-404F-F95FCE29471E}"/>
              </a:ext>
            </a:extLst>
          </p:cNvPr>
          <p:cNvSpPr>
            <a:spLocks noGrp="1"/>
          </p:cNvSpPr>
          <p:nvPr>
            <p:ph idx="1"/>
          </p:nvPr>
        </p:nvSpPr>
        <p:spPr>
          <a:xfrm>
            <a:off x="185979" y="1825625"/>
            <a:ext cx="11817457" cy="4753406"/>
          </a:xfrm>
        </p:spPr>
        <p:txBody>
          <a:bodyPr>
            <a:normAutofit fontScale="92500" lnSpcReduction="10000"/>
          </a:bodyPr>
          <a:lstStyle/>
          <a:p>
            <a:r>
              <a:rPr lang="cs-CZ" b="1" dirty="0"/>
              <a:t>Norma stanoví požadavky na podporu implementace a udržování systému řízení hospodaření s energiemi, které tvoří následující </a:t>
            </a:r>
            <a:r>
              <a:rPr lang="cs-CZ" b="1" dirty="0">
                <a:solidFill>
                  <a:srgbClr val="00B0F0"/>
                </a:solidFill>
              </a:rPr>
              <a:t>oblasti:</a:t>
            </a:r>
          </a:p>
          <a:p>
            <a:pPr lvl="1"/>
            <a:r>
              <a:rPr lang="cs-CZ" b="1" dirty="0"/>
              <a:t>Energetická politika organizace by měla nastínit její závazek k hospodaření s energií</a:t>
            </a:r>
            <a:br>
              <a:rPr lang="cs-CZ" b="1" dirty="0"/>
            </a:br>
            <a:r>
              <a:rPr lang="cs-CZ" b="1" dirty="0"/>
              <a:t>a energetickou účinnost a stanovit její cíle energetické účinnosti.</a:t>
            </a:r>
          </a:p>
          <a:p>
            <a:pPr lvl="1"/>
            <a:r>
              <a:rPr lang="cs-CZ" b="1" dirty="0"/>
              <a:t>Energetické plánování nastiňuje konkrétní akce, které podnikne ke zlepšení energetické účinnosti a dosažení svých cílů energetické účinnosti.</a:t>
            </a:r>
          </a:p>
          <a:p>
            <a:pPr lvl="1"/>
            <a:r>
              <a:rPr lang="cs-CZ" b="1" dirty="0"/>
              <a:t>Realizace a provoz jsou plánované postupy pro monitorování a měření energetické náročnosti, jakož i pro neustálé zlepšování energetické účinnosti.</a:t>
            </a:r>
          </a:p>
          <a:p>
            <a:pPr lvl="1"/>
            <a:r>
              <a:rPr lang="cs-CZ" b="1" dirty="0"/>
              <a:t>Kontrola a nápravná opatření, přezkoumání a hodnocení svého systému hospodaření</a:t>
            </a:r>
            <a:br>
              <a:rPr lang="cs-CZ" b="1" dirty="0"/>
            </a:br>
            <a:r>
              <a:rPr lang="cs-CZ" b="1" dirty="0"/>
              <a:t>s energií, který vede k tomu, že systém zůstane účinný a relevantní. To by mělo zahrnovat proces identifikace a řešení jakýchkoli odchylek od plánu hospodaření</a:t>
            </a:r>
            <a:br>
              <a:rPr lang="cs-CZ" b="1" dirty="0"/>
            </a:br>
            <a:r>
              <a:rPr lang="cs-CZ" b="1" dirty="0"/>
              <a:t>s energií.</a:t>
            </a:r>
          </a:p>
          <a:p>
            <a:pPr lvl="1"/>
            <a:r>
              <a:rPr lang="cs-CZ" b="1" dirty="0"/>
              <a:t>Přezkoumání vedením - organizace by měla v pravidelných intervalech revidovat</a:t>
            </a:r>
            <a:br>
              <a:rPr lang="cs-CZ" b="1" dirty="0"/>
            </a:br>
            <a:r>
              <a:rPr lang="cs-CZ" b="1" dirty="0"/>
              <a:t>a aktualizovat svůj systém hospodaření s energií, aby se ujistila, že plní své cíle energetické účinnosti a že neustále zlepšuje energetickou výkonnost.</a:t>
            </a:r>
          </a:p>
        </p:txBody>
      </p:sp>
    </p:spTree>
    <p:extLst>
      <p:ext uri="{BB962C8B-B14F-4D97-AF65-F5344CB8AC3E}">
        <p14:creationId xmlns:p14="http://schemas.microsoft.com/office/powerpoint/2010/main" val="3258046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F2C845-F1B6-4F79-3884-D3C468122359}"/>
              </a:ext>
            </a:extLst>
          </p:cNvPr>
          <p:cNvSpPr>
            <a:spLocks noGrp="1"/>
          </p:cNvSpPr>
          <p:nvPr>
            <p:ph type="title"/>
          </p:nvPr>
        </p:nvSpPr>
        <p:spPr/>
        <p:txBody>
          <a:bodyPr/>
          <a:lstStyle/>
          <a:p>
            <a:pPr algn="ctr"/>
            <a:r>
              <a:rPr lang="cs-CZ" b="1" dirty="0">
                <a:solidFill>
                  <a:srgbClr val="FF0000"/>
                </a:solidFill>
              </a:rPr>
              <a:t>IMPLEMENTACE SYSTÉMU ŘÍZENÍ</a:t>
            </a:r>
            <a:br>
              <a:rPr lang="cs-CZ" b="1" dirty="0">
                <a:solidFill>
                  <a:srgbClr val="FF0000"/>
                </a:solidFill>
              </a:rPr>
            </a:br>
            <a:r>
              <a:rPr lang="cs-CZ" b="1" dirty="0">
                <a:solidFill>
                  <a:srgbClr val="FF0000"/>
                </a:solidFill>
              </a:rPr>
              <a:t>V SOULADU S ISO 50001</a:t>
            </a:r>
          </a:p>
        </p:txBody>
      </p:sp>
      <p:sp>
        <p:nvSpPr>
          <p:cNvPr id="3" name="Zástupný obsah 2">
            <a:extLst>
              <a:ext uri="{FF2B5EF4-FFF2-40B4-BE49-F238E27FC236}">
                <a16:creationId xmlns:a16="http://schemas.microsoft.com/office/drawing/2014/main" id="{D3A8BF90-2F10-AE1F-C20A-E028193A5133}"/>
              </a:ext>
            </a:extLst>
          </p:cNvPr>
          <p:cNvSpPr>
            <a:spLocks noGrp="1"/>
          </p:cNvSpPr>
          <p:nvPr>
            <p:ph idx="1"/>
          </p:nvPr>
        </p:nvSpPr>
        <p:spPr>
          <a:xfrm>
            <a:off x="838200" y="2425485"/>
            <a:ext cx="10515600" cy="3751478"/>
          </a:xfrm>
        </p:spPr>
        <p:txBody>
          <a:bodyPr/>
          <a:lstStyle/>
          <a:p>
            <a:r>
              <a:rPr lang="cs-CZ" b="1" dirty="0"/>
              <a:t>Implementace systému řízení v souladu s ISO 50001 vyžaduje závazek vrcholového vedení a zapojení zaměstnanců na všech úrovních organizace. Organizace mohou být certifikovány podle normy ISO 50001 akreditovaným certifikačním orgánem. K získání certifikace musí organizace projít počátečním auditem, který zajistí, že její </a:t>
            </a:r>
            <a:r>
              <a:rPr lang="cs-CZ" b="1" dirty="0" err="1"/>
              <a:t>EnMS</a:t>
            </a:r>
            <a:r>
              <a:rPr lang="cs-CZ" b="1" dirty="0"/>
              <a:t> splňuje požadavky normy. Certifikace má obvykle platnost tři roky, přičemž jsou vyžadovány každoroční dozorové audity.</a:t>
            </a:r>
          </a:p>
        </p:txBody>
      </p:sp>
    </p:spTree>
    <p:extLst>
      <p:ext uri="{BB962C8B-B14F-4D97-AF65-F5344CB8AC3E}">
        <p14:creationId xmlns:p14="http://schemas.microsoft.com/office/powerpoint/2010/main" val="27620239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C76627B-A2BB-9D5F-1BE9-A77AB96C5B1F}"/>
              </a:ext>
            </a:extLst>
          </p:cNvPr>
          <p:cNvSpPr>
            <a:spLocks noGrp="1"/>
          </p:cNvSpPr>
          <p:nvPr>
            <p:ph type="title"/>
          </p:nvPr>
        </p:nvSpPr>
        <p:spPr>
          <a:xfrm>
            <a:off x="838200" y="1848630"/>
            <a:ext cx="10515600" cy="3160739"/>
          </a:xfrm>
        </p:spPr>
        <p:txBody>
          <a:bodyPr>
            <a:noAutofit/>
          </a:bodyPr>
          <a:lstStyle/>
          <a:p>
            <a:pPr algn="ctr"/>
            <a:r>
              <a:rPr lang="cs-CZ" sz="6000" b="1" dirty="0">
                <a:solidFill>
                  <a:srgbClr val="FF0000"/>
                </a:solidFill>
              </a:rPr>
              <a:t>JAKÉ JSOU VÝHODY CERTIFIKACE PODLE NORMY ISO 50001?</a:t>
            </a:r>
            <a:endParaRPr lang="cs-CZ" sz="6000" dirty="0">
              <a:solidFill>
                <a:srgbClr val="FF0000"/>
              </a:solidFill>
            </a:endParaRPr>
          </a:p>
        </p:txBody>
      </p:sp>
    </p:spTree>
    <p:extLst>
      <p:ext uri="{BB962C8B-B14F-4D97-AF65-F5344CB8AC3E}">
        <p14:creationId xmlns:p14="http://schemas.microsoft.com/office/powerpoint/2010/main" val="34334861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2549F976-C524-885F-64AE-8532F9D012E5}"/>
              </a:ext>
            </a:extLst>
          </p:cNvPr>
          <p:cNvSpPr>
            <a:spLocks noGrp="1"/>
          </p:cNvSpPr>
          <p:nvPr>
            <p:ph type="title"/>
          </p:nvPr>
        </p:nvSpPr>
        <p:spPr/>
        <p:txBody>
          <a:bodyPr/>
          <a:lstStyle/>
          <a:p>
            <a:pPr algn="ctr"/>
            <a:r>
              <a:rPr lang="cs-CZ" b="1" dirty="0">
                <a:solidFill>
                  <a:srgbClr val="FF0000"/>
                </a:solidFill>
              </a:rPr>
              <a:t>ZLEPŠENÁ KONKURENCESCHOPNOST</a:t>
            </a:r>
            <a:endParaRPr lang="cs-CZ" dirty="0">
              <a:solidFill>
                <a:srgbClr val="FF0000"/>
              </a:solidFill>
            </a:endParaRPr>
          </a:p>
        </p:txBody>
      </p:sp>
      <p:sp>
        <p:nvSpPr>
          <p:cNvPr id="4" name="Zástupný obsah 3">
            <a:extLst>
              <a:ext uri="{FF2B5EF4-FFF2-40B4-BE49-F238E27FC236}">
                <a16:creationId xmlns:a16="http://schemas.microsoft.com/office/drawing/2014/main" id="{689AACCA-FBC5-7EE7-1FD9-059B7F70AF29}"/>
              </a:ext>
            </a:extLst>
          </p:cNvPr>
          <p:cNvSpPr>
            <a:spLocks noGrp="1"/>
          </p:cNvSpPr>
          <p:nvPr>
            <p:ph idx="1"/>
          </p:nvPr>
        </p:nvSpPr>
        <p:spPr>
          <a:xfrm>
            <a:off x="838200" y="2572719"/>
            <a:ext cx="10515600" cy="2061274"/>
          </a:xfrm>
        </p:spPr>
        <p:txBody>
          <a:bodyPr/>
          <a:lstStyle/>
          <a:p>
            <a:r>
              <a:rPr lang="cs-CZ" b="1" dirty="0"/>
              <a:t>Energetická účinnost vede k úsporám energie na jednotku</a:t>
            </a:r>
            <a:br>
              <a:rPr lang="cs-CZ" b="1" dirty="0"/>
            </a:br>
            <a:r>
              <a:rPr lang="cs-CZ" b="1" dirty="0"/>
              <a:t>a může organizacím poskytnout konkurenční výhodu snížením výrobních nákladů a zvýšením zisků.</a:t>
            </a:r>
          </a:p>
        </p:txBody>
      </p:sp>
    </p:spTree>
    <p:extLst>
      <p:ext uri="{BB962C8B-B14F-4D97-AF65-F5344CB8AC3E}">
        <p14:creationId xmlns:p14="http://schemas.microsoft.com/office/powerpoint/2010/main" val="31418454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2C51D0-84DF-C9AA-9C3B-7EDBA06E07C7}"/>
              </a:ext>
            </a:extLst>
          </p:cNvPr>
          <p:cNvSpPr>
            <a:spLocks noGrp="1"/>
          </p:cNvSpPr>
          <p:nvPr>
            <p:ph type="title"/>
          </p:nvPr>
        </p:nvSpPr>
        <p:spPr/>
        <p:txBody>
          <a:bodyPr/>
          <a:lstStyle/>
          <a:p>
            <a:pPr algn="ctr"/>
            <a:r>
              <a:rPr lang="cs-CZ" b="1" dirty="0">
                <a:solidFill>
                  <a:srgbClr val="FF0000"/>
                </a:solidFill>
              </a:rPr>
              <a:t>ZVÝŠENÁ ENERGETICKÁ BEZPEČNOST</a:t>
            </a:r>
            <a:endParaRPr lang="cs-CZ" dirty="0"/>
          </a:p>
        </p:txBody>
      </p:sp>
      <p:sp>
        <p:nvSpPr>
          <p:cNvPr id="3" name="Zástupný obsah 2">
            <a:extLst>
              <a:ext uri="{FF2B5EF4-FFF2-40B4-BE49-F238E27FC236}">
                <a16:creationId xmlns:a16="http://schemas.microsoft.com/office/drawing/2014/main" id="{6908ECE0-07E1-2DA9-F5FA-468C21987912}"/>
              </a:ext>
            </a:extLst>
          </p:cNvPr>
          <p:cNvSpPr>
            <a:spLocks noGrp="1"/>
          </p:cNvSpPr>
          <p:nvPr>
            <p:ph idx="1"/>
          </p:nvPr>
        </p:nvSpPr>
        <p:spPr>
          <a:xfrm>
            <a:off x="838200" y="2495227"/>
            <a:ext cx="10515600" cy="1596326"/>
          </a:xfrm>
        </p:spPr>
        <p:txBody>
          <a:bodyPr/>
          <a:lstStyle/>
          <a:p>
            <a:r>
              <a:rPr lang="cs-CZ" b="1" dirty="0"/>
              <a:t>Identifikací a řešením rizik souvisejících s energií mohou organizace zvýšit svou energetickou bezpečnost a snížit dopad kolísání cen energií a rovněž diverzifikovat různé zdroje energií.</a:t>
            </a:r>
          </a:p>
        </p:txBody>
      </p:sp>
    </p:spTree>
    <p:extLst>
      <p:ext uri="{BB962C8B-B14F-4D97-AF65-F5344CB8AC3E}">
        <p14:creationId xmlns:p14="http://schemas.microsoft.com/office/powerpoint/2010/main" val="12260038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062074-1AFC-4098-DB18-48C06BAC119A}"/>
              </a:ext>
            </a:extLst>
          </p:cNvPr>
          <p:cNvSpPr>
            <a:spLocks noGrp="1"/>
          </p:cNvSpPr>
          <p:nvPr>
            <p:ph type="title"/>
          </p:nvPr>
        </p:nvSpPr>
        <p:spPr/>
        <p:txBody>
          <a:bodyPr/>
          <a:lstStyle/>
          <a:p>
            <a:pPr algn="ctr"/>
            <a:r>
              <a:rPr lang="cs-CZ" b="1" dirty="0">
                <a:solidFill>
                  <a:srgbClr val="FF0000"/>
                </a:solidFill>
              </a:rPr>
              <a:t>SNÍŽENÉ NÁKLADY NA ENERGII</a:t>
            </a:r>
            <a:endParaRPr lang="cs-CZ" dirty="0">
              <a:solidFill>
                <a:srgbClr val="FF0000"/>
              </a:solidFill>
            </a:endParaRPr>
          </a:p>
        </p:txBody>
      </p:sp>
      <p:sp>
        <p:nvSpPr>
          <p:cNvPr id="3" name="Zástupný obsah 2">
            <a:extLst>
              <a:ext uri="{FF2B5EF4-FFF2-40B4-BE49-F238E27FC236}">
                <a16:creationId xmlns:a16="http://schemas.microsoft.com/office/drawing/2014/main" id="{C0C63E2D-8759-18D0-6F9E-7C46EA9E337C}"/>
              </a:ext>
            </a:extLst>
          </p:cNvPr>
          <p:cNvSpPr>
            <a:spLocks noGrp="1"/>
          </p:cNvSpPr>
          <p:nvPr>
            <p:ph idx="1"/>
          </p:nvPr>
        </p:nvSpPr>
        <p:spPr>
          <a:xfrm>
            <a:off x="838200" y="2905931"/>
            <a:ext cx="10515600" cy="1650571"/>
          </a:xfrm>
        </p:spPr>
        <p:txBody>
          <a:bodyPr/>
          <a:lstStyle/>
          <a:p>
            <a:r>
              <a:rPr lang="cs-CZ" b="1" dirty="0"/>
              <a:t>Zlepšením energetické účinnosti, ať výměnou zařízení nebo optimalizací procesů, mohou organizace snížit svou spotřebu energie a snížit své účty za energii.</a:t>
            </a:r>
          </a:p>
        </p:txBody>
      </p:sp>
    </p:spTree>
    <p:extLst>
      <p:ext uri="{BB962C8B-B14F-4D97-AF65-F5344CB8AC3E}">
        <p14:creationId xmlns:p14="http://schemas.microsoft.com/office/powerpoint/2010/main" val="21104690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3307B6-5D08-8DFF-23B3-1581C1166180}"/>
              </a:ext>
            </a:extLst>
          </p:cNvPr>
          <p:cNvSpPr>
            <a:spLocks noGrp="1"/>
          </p:cNvSpPr>
          <p:nvPr>
            <p:ph type="title"/>
          </p:nvPr>
        </p:nvSpPr>
        <p:spPr/>
        <p:txBody>
          <a:bodyPr>
            <a:normAutofit/>
          </a:bodyPr>
          <a:lstStyle/>
          <a:p>
            <a:pPr algn="ctr"/>
            <a:r>
              <a:rPr lang="cs-CZ" b="1" dirty="0">
                <a:solidFill>
                  <a:srgbClr val="FF0000"/>
                </a:solidFill>
              </a:rPr>
              <a:t>ZLEPŠENÍ POVĚSTI A DŮVĚRYHODNOSTI U ZÁKAZNÍKŮ</a:t>
            </a:r>
            <a:endParaRPr lang="cs-CZ" dirty="0">
              <a:solidFill>
                <a:srgbClr val="FF0000"/>
              </a:solidFill>
            </a:endParaRPr>
          </a:p>
        </p:txBody>
      </p:sp>
      <p:sp>
        <p:nvSpPr>
          <p:cNvPr id="3" name="Zástupný obsah 2">
            <a:extLst>
              <a:ext uri="{FF2B5EF4-FFF2-40B4-BE49-F238E27FC236}">
                <a16:creationId xmlns:a16="http://schemas.microsoft.com/office/drawing/2014/main" id="{FE3CC156-1206-AC3E-C7B0-55A6659436F4}"/>
              </a:ext>
            </a:extLst>
          </p:cNvPr>
          <p:cNvSpPr>
            <a:spLocks noGrp="1"/>
          </p:cNvSpPr>
          <p:nvPr>
            <p:ph idx="1"/>
          </p:nvPr>
        </p:nvSpPr>
        <p:spPr>
          <a:xfrm>
            <a:off x="838200" y="2549471"/>
            <a:ext cx="10515600" cy="2247254"/>
          </a:xfrm>
        </p:spPr>
        <p:txBody>
          <a:bodyPr/>
          <a:lstStyle/>
          <a:p>
            <a:r>
              <a:rPr lang="cs-CZ" b="1" dirty="0"/>
              <a:t>Systém energetického managementu ISO 50001 může prokázat závazek organizace k udržitelnosti a zlepšit její pověst u zákazníků, dodavatelů a dalších zainteresovaných stran.</a:t>
            </a:r>
          </a:p>
        </p:txBody>
      </p:sp>
    </p:spTree>
    <p:extLst>
      <p:ext uri="{BB962C8B-B14F-4D97-AF65-F5344CB8AC3E}">
        <p14:creationId xmlns:p14="http://schemas.microsoft.com/office/powerpoint/2010/main" val="2989520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AEC66-0E30-8576-8E1C-ECBEF9EF7533}"/>
              </a:ext>
            </a:extLst>
          </p:cNvPr>
          <p:cNvSpPr>
            <a:spLocks noGrp="1"/>
          </p:cNvSpPr>
          <p:nvPr>
            <p:ph type="title"/>
          </p:nvPr>
        </p:nvSpPr>
        <p:spPr>
          <a:xfrm>
            <a:off x="838200" y="365125"/>
            <a:ext cx="10515600" cy="1709481"/>
          </a:xfrm>
        </p:spPr>
        <p:txBody>
          <a:bodyPr>
            <a:normAutofit fontScale="90000"/>
          </a:bodyPr>
          <a:lstStyle/>
          <a:p>
            <a:pPr algn="ctr"/>
            <a:r>
              <a:rPr lang="cs-CZ" b="1" dirty="0">
                <a:solidFill>
                  <a:srgbClr val="FF0000"/>
                </a:solidFill>
              </a:rPr>
              <a:t>SYSTÉMY HOSPODAŘENÍ S ENERGIÍ</a:t>
            </a:r>
            <a:br>
              <a:rPr lang="cs-CZ" b="1" dirty="0">
                <a:solidFill>
                  <a:srgbClr val="FF0000"/>
                </a:solidFill>
              </a:rPr>
            </a:br>
            <a:r>
              <a:rPr lang="cs-CZ" b="1" dirty="0">
                <a:solidFill>
                  <a:srgbClr val="FF0000"/>
                </a:solidFill>
              </a:rPr>
              <a:t>OD PRÁVNÍ REGULACE K EKONOMICKÝM NÁSTROJŮM</a:t>
            </a:r>
          </a:p>
        </p:txBody>
      </p:sp>
      <p:sp>
        <p:nvSpPr>
          <p:cNvPr id="3" name="Zástupný obsah 2">
            <a:extLst>
              <a:ext uri="{FF2B5EF4-FFF2-40B4-BE49-F238E27FC236}">
                <a16:creationId xmlns:a16="http://schemas.microsoft.com/office/drawing/2014/main" id="{DC0A37F3-14BE-95C9-3661-A0122705148E}"/>
              </a:ext>
            </a:extLst>
          </p:cNvPr>
          <p:cNvSpPr>
            <a:spLocks noGrp="1"/>
          </p:cNvSpPr>
          <p:nvPr>
            <p:ph idx="1"/>
          </p:nvPr>
        </p:nvSpPr>
        <p:spPr>
          <a:xfrm>
            <a:off x="838200" y="2438399"/>
            <a:ext cx="10515600" cy="3738563"/>
          </a:xfrm>
        </p:spPr>
        <p:txBody>
          <a:bodyPr/>
          <a:lstStyle/>
          <a:p>
            <a:r>
              <a:rPr lang="cs-CZ" b="1" dirty="0"/>
              <a:t>Právní předpisy a zákony se vyrovnávají s kontrolou</a:t>
            </a:r>
            <a:br>
              <a:rPr lang="cs-CZ" b="1" dirty="0"/>
            </a:br>
            <a:r>
              <a:rPr lang="cs-CZ" b="1" dirty="0"/>
              <a:t>a znečištěním, spotřebu zdrojů ale nemohou zastavit</a:t>
            </a:r>
          </a:p>
          <a:p>
            <a:r>
              <a:rPr lang="cs-CZ" b="1" dirty="0"/>
              <a:t>Znečištění je plýtvání zdroji</a:t>
            </a:r>
          </a:p>
          <a:p>
            <a:r>
              <a:rPr lang="cs-CZ" b="1" dirty="0"/>
              <a:t>Firmy mohou regulovat spotřebu sami</a:t>
            </a:r>
          </a:p>
          <a:p>
            <a:r>
              <a:rPr lang="cs-CZ" b="1" dirty="0"/>
              <a:t>Rozumné systémy řízení mohou pomoci dosáhnout požadovaných výsledků dříve než pouhé plnění regulačních předpisů</a:t>
            </a:r>
          </a:p>
        </p:txBody>
      </p:sp>
    </p:spTree>
    <p:extLst>
      <p:ext uri="{BB962C8B-B14F-4D97-AF65-F5344CB8AC3E}">
        <p14:creationId xmlns:p14="http://schemas.microsoft.com/office/powerpoint/2010/main" val="31732820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1A25CD-1557-8F34-E536-E14866B7EABB}"/>
              </a:ext>
            </a:extLst>
          </p:cNvPr>
          <p:cNvSpPr>
            <a:spLocks noGrp="1"/>
          </p:cNvSpPr>
          <p:nvPr>
            <p:ph type="title"/>
          </p:nvPr>
        </p:nvSpPr>
        <p:spPr/>
        <p:txBody>
          <a:bodyPr/>
          <a:lstStyle/>
          <a:p>
            <a:pPr algn="ctr"/>
            <a:r>
              <a:rPr lang="cs-CZ" b="1" dirty="0">
                <a:solidFill>
                  <a:srgbClr val="FF0000"/>
                </a:solidFill>
              </a:rPr>
              <a:t>SPLNĚNÍ LEGISLATIVNÍCH POŽADAVKŮ</a:t>
            </a:r>
            <a:endParaRPr lang="cs-CZ" dirty="0">
              <a:solidFill>
                <a:srgbClr val="FF0000"/>
              </a:solidFill>
            </a:endParaRPr>
          </a:p>
        </p:txBody>
      </p:sp>
      <p:sp>
        <p:nvSpPr>
          <p:cNvPr id="3" name="Zástupný obsah 2">
            <a:extLst>
              <a:ext uri="{FF2B5EF4-FFF2-40B4-BE49-F238E27FC236}">
                <a16:creationId xmlns:a16="http://schemas.microsoft.com/office/drawing/2014/main" id="{855F997A-BC63-7549-5186-28730BED22DE}"/>
              </a:ext>
            </a:extLst>
          </p:cNvPr>
          <p:cNvSpPr>
            <a:spLocks noGrp="1"/>
          </p:cNvSpPr>
          <p:nvPr>
            <p:ph idx="1"/>
          </p:nvPr>
        </p:nvSpPr>
        <p:spPr>
          <a:xfrm>
            <a:off x="838200" y="3138407"/>
            <a:ext cx="10515600" cy="1263112"/>
          </a:xfrm>
        </p:spPr>
        <p:txBody>
          <a:bodyPr/>
          <a:lstStyle/>
          <a:p>
            <a:r>
              <a:rPr lang="cs-CZ" b="1" dirty="0"/>
              <a:t>Národní legislativa může vyžadovat povinné energetické audity nebo zavedení systému řízení hospodaření s energiemi (</a:t>
            </a:r>
            <a:r>
              <a:rPr lang="cs-CZ" b="1" dirty="0" err="1"/>
              <a:t>EnMS</a:t>
            </a:r>
            <a:r>
              <a:rPr lang="cs-CZ" b="1" dirty="0"/>
              <a:t>)</a:t>
            </a:r>
          </a:p>
        </p:txBody>
      </p:sp>
    </p:spTree>
    <p:extLst>
      <p:ext uri="{BB962C8B-B14F-4D97-AF65-F5344CB8AC3E}">
        <p14:creationId xmlns:p14="http://schemas.microsoft.com/office/powerpoint/2010/main" val="303728507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9913BD1A-FFAF-30C8-3A62-8AFC89D650FC}"/>
              </a:ext>
            </a:extLst>
          </p:cNvPr>
          <p:cNvSpPr>
            <a:spLocks noGrp="1"/>
          </p:cNvSpPr>
          <p:nvPr>
            <p:ph type="title"/>
          </p:nvPr>
        </p:nvSpPr>
        <p:spPr>
          <a:xfrm>
            <a:off x="838200" y="1418552"/>
            <a:ext cx="10515600" cy="4020895"/>
          </a:xfrm>
        </p:spPr>
        <p:txBody>
          <a:bodyPr>
            <a:normAutofit/>
          </a:bodyPr>
          <a:lstStyle/>
          <a:p>
            <a:pPr algn="ctr"/>
            <a:r>
              <a:rPr lang="cs-CZ" sz="6000" b="1" dirty="0">
                <a:solidFill>
                  <a:srgbClr val="FF0000"/>
                </a:solidFill>
              </a:rPr>
              <a:t>JAK IMPLEMENTOVAT ISO 50001?</a:t>
            </a:r>
            <a:br>
              <a:rPr lang="cs-CZ" sz="6000" b="1" dirty="0">
                <a:solidFill>
                  <a:srgbClr val="FF0000"/>
                </a:solidFill>
              </a:rPr>
            </a:br>
            <a:br>
              <a:rPr lang="cs-CZ" b="1" dirty="0">
                <a:solidFill>
                  <a:srgbClr val="FF0000"/>
                </a:solidFill>
              </a:rPr>
            </a:br>
            <a:r>
              <a:rPr lang="cs-CZ" b="1" dirty="0">
                <a:solidFill>
                  <a:srgbClr val="00B0F0"/>
                </a:solidFill>
              </a:rPr>
              <a:t>Implementace požadavků normy zahrnuje několik dále uvedených kroků.</a:t>
            </a:r>
          </a:p>
        </p:txBody>
      </p:sp>
    </p:spTree>
    <p:extLst>
      <p:ext uri="{BB962C8B-B14F-4D97-AF65-F5344CB8AC3E}">
        <p14:creationId xmlns:p14="http://schemas.microsoft.com/office/powerpoint/2010/main" val="2958534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3C21AF5C-BEE2-953E-CB35-3D15F60BFB18}"/>
              </a:ext>
            </a:extLst>
          </p:cNvPr>
          <p:cNvSpPr>
            <a:spLocks noGrp="1"/>
          </p:cNvSpPr>
          <p:nvPr>
            <p:ph type="title"/>
          </p:nvPr>
        </p:nvSpPr>
        <p:spPr>
          <a:xfrm>
            <a:off x="216976" y="365125"/>
            <a:ext cx="11747716" cy="1325563"/>
          </a:xfrm>
        </p:spPr>
        <p:txBody>
          <a:bodyPr>
            <a:noAutofit/>
          </a:bodyPr>
          <a:lstStyle/>
          <a:p>
            <a:pPr algn="ctr"/>
            <a:r>
              <a:rPr lang="cs-CZ" sz="3200" b="1" dirty="0">
                <a:solidFill>
                  <a:srgbClr val="FF0000"/>
                </a:solidFill>
              </a:rPr>
              <a:t>KROK 1.</a:t>
            </a:r>
            <a:br>
              <a:rPr lang="cs-CZ" sz="3200" b="1" dirty="0">
                <a:solidFill>
                  <a:srgbClr val="FF0000"/>
                </a:solidFill>
              </a:rPr>
            </a:br>
            <a:r>
              <a:rPr lang="cs-CZ" sz="3200" b="1" dirty="0">
                <a:solidFill>
                  <a:srgbClr val="FF0000"/>
                </a:solidFill>
              </a:rPr>
              <a:t> ROZSAH SYSTÉMU ENERGETICKÉHO MANAGEMENTU (</a:t>
            </a:r>
            <a:r>
              <a:rPr lang="cs-CZ" sz="3200" b="1" dirty="0" err="1">
                <a:solidFill>
                  <a:srgbClr val="FF0000"/>
                </a:solidFill>
              </a:rPr>
              <a:t>EnMS</a:t>
            </a:r>
            <a:r>
              <a:rPr lang="cs-CZ" sz="3200" b="1" dirty="0">
                <a:solidFill>
                  <a:srgbClr val="FF0000"/>
                </a:solidFill>
              </a:rPr>
              <a:t>)</a:t>
            </a:r>
            <a:endParaRPr lang="cs-CZ" sz="3200" dirty="0">
              <a:solidFill>
                <a:srgbClr val="FF0000"/>
              </a:solidFill>
            </a:endParaRPr>
          </a:p>
        </p:txBody>
      </p:sp>
      <p:sp>
        <p:nvSpPr>
          <p:cNvPr id="4" name="Zástupný obsah 3">
            <a:extLst>
              <a:ext uri="{FF2B5EF4-FFF2-40B4-BE49-F238E27FC236}">
                <a16:creationId xmlns:a16="http://schemas.microsoft.com/office/drawing/2014/main" id="{43130E79-35BC-EDC8-5359-D7FA12E851A2}"/>
              </a:ext>
            </a:extLst>
          </p:cNvPr>
          <p:cNvSpPr>
            <a:spLocks noGrp="1"/>
          </p:cNvSpPr>
          <p:nvPr>
            <p:ph idx="1"/>
          </p:nvPr>
        </p:nvSpPr>
        <p:spPr>
          <a:xfrm>
            <a:off x="216976" y="1825625"/>
            <a:ext cx="11747716" cy="4753406"/>
          </a:xfrm>
        </p:spPr>
        <p:txBody>
          <a:bodyPr>
            <a:normAutofit fontScale="92500" lnSpcReduction="20000"/>
          </a:bodyPr>
          <a:lstStyle/>
          <a:p>
            <a:r>
              <a:rPr lang="cs-CZ" b="1" dirty="0"/>
              <a:t>Rozsah systému energetického managementu se týká hranic a použití systému. Definuje, které procesy a činnosti jsou systémem pokryty a které ne. Při určování rozsahu systému energetického managementu je důležité vzít v úvahu celkovou spotřebu energie organizace a postupy energetického managementu, stejně jako veškeré relevantní právní a jiné požadavky. Rozsah by měl zahrnovat všechny činnosti a procesy, které jsou vzájemně propojeny a vzájemně se ovlivňují, tedy kdy výkonnost jednoho procesu ovlivňuje výkonnost druhého. Pro efektivní fungování systému je nejlepší zahrnout do jeho rozsahu celou lokalitu organizace. Některé legislativní požadavky neumožňují rozsah systému při povinné implementaci požadavků normy ISO 50001 redukovat na pouze efektivní procesy.  </a:t>
            </a:r>
          </a:p>
          <a:p>
            <a:r>
              <a:rPr lang="cs-CZ" b="1" dirty="0"/>
              <a:t>Rozsah systému řízení by měl být přezkoumán a aktualizován podle potřeby, aby bylo zajištěno, že zůstane relevantní a přiměřený. Přezkoumání rozsahu je nutné provést v případě změn v provozu organizace, zavádění nových produktů nebo služeb, změny druhu energie nebo výrazné výměně spotřebičů.</a:t>
            </a:r>
          </a:p>
        </p:txBody>
      </p:sp>
    </p:spTree>
    <p:extLst>
      <p:ext uri="{BB962C8B-B14F-4D97-AF65-F5344CB8AC3E}">
        <p14:creationId xmlns:p14="http://schemas.microsoft.com/office/powerpoint/2010/main" val="18240439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9DFD48-C77F-4F28-46C2-8B5F144D6998}"/>
              </a:ext>
            </a:extLst>
          </p:cNvPr>
          <p:cNvSpPr>
            <a:spLocks noGrp="1"/>
          </p:cNvSpPr>
          <p:nvPr>
            <p:ph type="title"/>
          </p:nvPr>
        </p:nvSpPr>
        <p:spPr/>
        <p:txBody>
          <a:bodyPr>
            <a:normAutofit/>
          </a:bodyPr>
          <a:lstStyle/>
          <a:p>
            <a:pPr algn="ctr"/>
            <a:r>
              <a:rPr lang="cs-CZ" sz="3600" b="1" dirty="0">
                <a:solidFill>
                  <a:srgbClr val="FF0000"/>
                </a:solidFill>
              </a:rPr>
              <a:t>KROK 2.</a:t>
            </a:r>
            <a:br>
              <a:rPr lang="cs-CZ" sz="3600" b="1" dirty="0">
                <a:solidFill>
                  <a:srgbClr val="FF0000"/>
                </a:solidFill>
              </a:rPr>
            </a:br>
            <a:r>
              <a:rPr lang="cs-CZ" sz="3600" b="1" dirty="0">
                <a:solidFill>
                  <a:srgbClr val="FF0000"/>
                </a:solidFill>
              </a:rPr>
              <a:t>PŘEZKOUMÁNÍ PRÁVNÍCH A JINÝCH POŽADAVKŮ</a:t>
            </a:r>
            <a:endParaRPr lang="cs-CZ" sz="3600" dirty="0">
              <a:solidFill>
                <a:srgbClr val="FF0000"/>
              </a:solidFill>
            </a:endParaRPr>
          </a:p>
        </p:txBody>
      </p:sp>
      <p:sp>
        <p:nvSpPr>
          <p:cNvPr id="3" name="Zástupný obsah 2">
            <a:extLst>
              <a:ext uri="{FF2B5EF4-FFF2-40B4-BE49-F238E27FC236}">
                <a16:creationId xmlns:a16="http://schemas.microsoft.com/office/drawing/2014/main" id="{EBCB1E53-8B46-BE26-107A-511C3C33F38F}"/>
              </a:ext>
            </a:extLst>
          </p:cNvPr>
          <p:cNvSpPr>
            <a:spLocks noGrp="1"/>
          </p:cNvSpPr>
          <p:nvPr>
            <p:ph idx="1"/>
          </p:nvPr>
        </p:nvSpPr>
        <p:spPr>
          <a:xfrm>
            <a:off x="257013" y="2162013"/>
            <a:ext cx="11677973" cy="4463511"/>
          </a:xfrm>
        </p:spPr>
        <p:txBody>
          <a:bodyPr>
            <a:normAutofit fontScale="77500" lnSpcReduction="20000"/>
          </a:bodyPr>
          <a:lstStyle/>
          <a:p>
            <a:r>
              <a:rPr lang="cs-CZ" b="1" dirty="0"/>
              <a:t>Přezkoumání příslušných právních a jiných požadavků je důležitým a jeden z prvních kroků v procesu zavádění systému energetického managementu ISO 50001. Zahrnuje identifikaci a přezkoumání všech právních a jiných požadavků, které se vztahují na použití energií v organizaci a postupy hospodaření s energií. Je důležité vzít v úvahu jak národní, tak mezinárodní požadavky, stejně jako jakékoli požadavky specifické pro dané odvětví nebo požadavky norem týkajících se využití energií.</a:t>
            </a:r>
          </a:p>
          <a:p>
            <a:r>
              <a:rPr lang="cs-CZ" b="1" dirty="0"/>
              <a:t>Příklady právních a jiných požadavků jsou následující:</a:t>
            </a:r>
          </a:p>
          <a:p>
            <a:pPr lvl="1"/>
            <a:r>
              <a:rPr lang="cs-CZ" b="1" dirty="0"/>
              <a:t>Předpisy a normy energetické účinnosti</a:t>
            </a:r>
          </a:p>
          <a:p>
            <a:pPr lvl="1"/>
            <a:r>
              <a:rPr lang="cs-CZ" b="1" dirty="0"/>
              <a:t>Ekologické předpisy a normy, včetně těch, které se týkají emisí skleníkových plynů</a:t>
            </a:r>
          </a:p>
          <a:p>
            <a:pPr lvl="1"/>
            <a:r>
              <a:rPr lang="cs-CZ" b="1" dirty="0"/>
              <a:t>Předpisy bezpečnosti a ochrany zdraví při práci</a:t>
            </a:r>
          </a:p>
          <a:p>
            <a:pPr lvl="1"/>
            <a:r>
              <a:rPr lang="cs-CZ" b="1" dirty="0"/>
              <a:t>Zákony na ochranu spotřebitele</a:t>
            </a:r>
          </a:p>
          <a:p>
            <a:pPr lvl="1"/>
            <a:r>
              <a:rPr lang="cs-CZ" b="1" dirty="0"/>
              <a:t>Odvětvové předpisy a normy, například ty, které se týkají dopravy nebo výroby</a:t>
            </a:r>
          </a:p>
          <a:p>
            <a:r>
              <a:rPr lang="cs-CZ" b="1" dirty="0"/>
              <a:t>Přezkoumáním příslušných právních a jiných požadavků mohou organizace zajistit, že jejich systém energetického managementu je v souladu s platnými zákony a předpisy a že se bude zabývat všemi konkrétními požadavky souvisejícími s energií, které se vztahují na jejich sektor nebo průmysl.</a:t>
            </a:r>
          </a:p>
        </p:txBody>
      </p:sp>
    </p:spTree>
    <p:extLst>
      <p:ext uri="{BB962C8B-B14F-4D97-AF65-F5344CB8AC3E}">
        <p14:creationId xmlns:p14="http://schemas.microsoft.com/office/powerpoint/2010/main" val="29633187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F87676-4195-A789-FC1C-6C2151981270}"/>
              </a:ext>
            </a:extLst>
          </p:cNvPr>
          <p:cNvSpPr>
            <a:spLocks noGrp="1"/>
          </p:cNvSpPr>
          <p:nvPr>
            <p:ph type="title"/>
          </p:nvPr>
        </p:nvSpPr>
        <p:spPr/>
        <p:txBody>
          <a:bodyPr/>
          <a:lstStyle/>
          <a:p>
            <a:pPr algn="ctr"/>
            <a:r>
              <a:rPr lang="cs-CZ" b="1" dirty="0">
                <a:solidFill>
                  <a:srgbClr val="FF0000"/>
                </a:solidFill>
              </a:rPr>
              <a:t>KROK 3.</a:t>
            </a:r>
            <a:br>
              <a:rPr lang="cs-CZ" b="1" dirty="0">
                <a:solidFill>
                  <a:srgbClr val="FF0000"/>
                </a:solidFill>
              </a:rPr>
            </a:br>
            <a:r>
              <a:rPr lang="cs-CZ" b="1" dirty="0">
                <a:solidFill>
                  <a:srgbClr val="FF0000"/>
                </a:solidFill>
              </a:rPr>
              <a:t>ENERGETICKÁ POLITIKA</a:t>
            </a:r>
            <a:endParaRPr lang="cs-CZ" dirty="0">
              <a:solidFill>
                <a:srgbClr val="FF0000"/>
              </a:solidFill>
            </a:endParaRPr>
          </a:p>
        </p:txBody>
      </p:sp>
      <p:sp>
        <p:nvSpPr>
          <p:cNvPr id="3" name="Zástupný obsah 2">
            <a:extLst>
              <a:ext uri="{FF2B5EF4-FFF2-40B4-BE49-F238E27FC236}">
                <a16:creationId xmlns:a16="http://schemas.microsoft.com/office/drawing/2014/main" id="{C4EDA7A2-F726-8127-0D76-6921F183B707}"/>
              </a:ext>
            </a:extLst>
          </p:cNvPr>
          <p:cNvSpPr>
            <a:spLocks noGrp="1"/>
          </p:cNvSpPr>
          <p:nvPr>
            <p:ph idx="1"/>
          </p:nvPr>
        </p:nvSpPr>
        <p:spPr>
          <a:xfrm>
            <a:off x="245389" y="2034853"/>
            <a:ext cx="11701221" cy="4351338"/>
          </a:xfrm>
        </p:spPr>
        <p:txBody>
          <a:bodyPr>
            <a:normAutofit fontScale="70000" lnSpcReduction="20000"/>
          </a:bodyPr>
          <a:lstStyle/>
          <a:p>
            <a:r>
              <a:rPr lang="cs-CZ" b="1" dirty="0"/>
              <a:t>Organizace prostřednictvím energetické politiky prohlásí závazek organizace k energetické účinnosti a neustálému zlepšování energetické výkonnosti. Politika stanoví cíle a záměry organizace ve vztahu k využívání energie a stanovuje zásady a postupy, které budou k dosažení těchto cílů dodržovány. Energetická politika by měla být vypracována ve spolupráci s nejvyšším vedením a po konzultaci s příslušnými zainteresovanými stranami, jako jsou zaměstnanci, zákazníci a akcionáři, a měla by být sdělena všem zaměstnancům organizace.</a:t>
            </a:r>
          </a:p>
          <a:p>
            <a:r>
              <a:rPr lang="cs-CZ" b="1" dirty="0"/>
              <a:t>Energetická politika by měla zahrnovat:</a:t>
            </a:r>
          </a:p>
          <a:p>
            <a:pPr lvl="1"/>
            <a:r>
              <a:rPr lang="cs-CZ" b="1" dirty="0"/>
              <a:t>Prohlášení o závazku organizace k energetické účinnosti a neustálému zlepšování</a:t>
            </a:r>
          </a:p>
          <a:p>
            <a:pPr lvl="1"/>
            <a:r>
              <a:rPr lang="cs-CZ" b="1" dirty="0"/>
              <a:t>Stanovení obecných cílů organizace souvisejících s energií</a:t>
            </a:r>
          </a:p>
          <a:p>
            <a:pPr lvl="1"/>
            <a:r>
              <a:rPr lang="cs-CZ" b="1" dirty="0"/>
              <a:t>Seznam zásad a postupů, které budou k dosažení těchto cílů dodržovány</a:t>
            </a:r>
          </a:p>
          <a:p>
            <a:pPr lvl="1"/>
            <a:r>
              <a:rPr lang="cs-CZ" b="1" dirty="0"/>
              <a:t>Závazek dodržovat příslušné právní a jiné požadavky související s využíváním energie a hospodařením s energií</a:t>
            </a:r>
          </a:p>
          <a:p>
            <a:pPr lvl="1"/>
            <a:r>
              <a:rPr lang="cs-CZ" b="1" dirty="0"/>
              <a:t>Prohlášení o podpoře zapojení zaměstnanců a závazek provádět školení v oblasti energetického managementu</a:t>
            </a:r>
          </a:p>
          <a:p>
            <a:pPr lvl="1"/>
            <a:r>
              <a:rPr lang="cs-CZ" b="1" dirty="0"/>
              <a:t>Závazek provádět kontroly a monitorování spotřeby a využití energií</a:t>
            </a:r>
          </a:p>
          <a:p>
            <a:pPr lvl="1"/>
            <a:r>
              <a:rPr lang="cs-CZ" b="1" dirty="0"/>
              <a:t>Závazek pravidelně revidovat a aktualizovat energetickou politiku podle potřeby</a:t>
            </a:r>
          </a:p>
          <a:p>
            <a:r>
              <a:rPr lang="cs-CZ" b="1" dirty="0"/>
              <a:t>Jasná a dobře definovaná energetická politika je deklarace k zaměstnancům, zákazníkům</a:t>
            </a:r>
            <a:br>
              <a:rPr lang="cs-CZ" b="1" dirty="0"/>
            </a:br>
            <a:r>
              <a:rPr lang="cs-CZ" b="1" dirty="0"/>
              <a:t>a zainteresovaným stranám včetně státních institucí, že organizace si je vědoma a odhodlána plnit cíle organizace související s energií.</a:t>
            </a:r>
          </a:p>
          <a:p>
            <a:endParaRPr lang="cs-CZ" dirty="0"/>
          </a:p>
        </p:txBody>
      </p:sp>
    </p:spTree>
    <p:extLst>
      <p:ext uri="{BB962C8B-B14F-4D97-AF65-F5344CB8AC3E}">
        <p14:creationId xmlns:p14="http://schemas.microsoft.com/office/powerpoint/2010/main" val="29135400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7DEA36-F6FB-E17F-D1C2-AA11FBB95F11}"/>
              </a:ext>
            </a:extLst>
          </p:cNvPr>
          <p:cNvSpPr>
            <a:spLocks noGrp="1"/>
          </p:cNvSpPr>
          <p:nvPr>
            <p:ph type="title"/>
          </p:nvPr>
        </p:nvSpPr>
        <p:spPr/>
        <p:txBody>
          <a:bodyPr/>
          <a:lstStyle/>
          <a:p>
            <a:pPr algn="ctr"/>
            <a:r>
              <a:rPr lang="cs-CZ" b="1" dirty="0">
                <a:solidFill>
                  <a:srgbClr val="FF0000"/>
                </a:solidFill>
              </a:rPr>
              <a:t>KROK 4.</a:t>
            </a:r>
            <a:br>
              <a:rPr lang="cs-CZ" b="1" dirty="0">
                <a:solidFill>
                  <a:srgbClr val="FF0000"/>
                </a:solidFill>
              </a:rPr>
            </a:br>
            <a:r>
              <a:rPr lang="cs-CZ" b="1" dirty="0">
                <a:solidFill>
                  <a:srgbClr val="FF0000"/>
                </a:solidFill>
              </a:rPr>
              <a:t>ENERGETICKÉ ASPEKTY A DOPADY</a:t>
            </a:r>
            <a:endParaRPr lang="cs-CZ" dirty="0">
              <a:solidFill>
                <a:srgbClr val="FF0000"/>
              </a:solidFill>
            </a:endParaRPr>
          </a:p>
        </p:txBody>
      </p:sp>
      <p:sp>
        <p:nvSpPr>
          <p:cNvPr id="3" name="Zástupný obsah 2">
            <a:extLst>
              <a:ext uri="{FF2B5EF4-FFF2-40B4-BE49-F238E27FC236}">
                <a16:creationId xmlns:a16="http://schemas.microsoft.com/office/drawing/2014/main" id="{3E419E37-298C-3192-0699-3B8258E61EC8}"/>
              </a:ext>
            </a:extLst>
          </p:cNvPr>
          <p:cNvSpPr>
            <a:spLocks noGrp="1"/>
          </p:cNvSpPr>
          <p:nvPr>
            <p:ph idx="1"/>
          </p:nvPr>
        </p:nvSpPr>
        <p:spPr>
          <a:xfrm>
            <a:off x="226017" y="2019354"/>
            <a:ext cx="11739966" cy="4351338"/>
          </a:xfrm>
        </p:spPr>
        <p:txBody>
          <a:bodyPr>
            <a:normAutofit fontScale="92500" lnSpcReduction="20000"/>
          </a:bodyPr>
          <a:lstStyle/>
          <a:p>
            <a:r>
              <a:rPr lang="cs-CZ" b="1" dirty="0"/>
              <a:t>Identifikací energetických aspektů a dopadů mohou organizace lépe porozumět své spotřebě energie a dopadům na životní prostředí a mohou získat příležitosti ke zlepšení energetické účinnosti a snížení emisí skleníkových plynů.</a:t>
            </a:r>
          </a:p>
          <a:p>
            <a:r>
              <a:rPr lang="cs-CZ" b="1" dirty="0"/>
              <a:t>Postup pro stanovení energetických aspektů a dopadů je následující:</a:t>
            </a:r>
          </a:p>
          <a:p>
            <a:pPr lvl="1"/>
            <a:r>
              <a:rPr lang="cs-CZ" b="1" dirty="0"/>
              <a:t>Identifikace procesů a činností, které využívají energii</a:t>
            </a:r>
          </a:p>
          <a:p>
            <a:pPr lvl="1"/>
            <a:r>
              <a:rPr lang="cs-CZ" b="1" dirty="0"/>
              <a:t>Určení energetických vstupů a výstupů těchto procesů a činností</a:t>
            </a:r>
          </a:p>
          <a:p>
            <a:pPr lvl="1"/>
            <a:r>
              <a:rPr lang="cs-CZ" b="1" dirty="0"/>
              <a:t>Posouzení dopadů těchto procesů a činností na životní prostředí, včetně jakýchkoli emisí skleníkových plynů</a:t>
            </a:r>
          </a:p>
          <a:p>
            <a:pPr lvl="1"/>
            <a:r>
              <a:rPr lang="cs-CZ" b="1" dirty="0"/>
              <a:t>Identifikace všech příležitosti pro zlepšení energetické účinnosti nebo snížení dopadů na životní prostředí</a:t>
            </a:r>
          </a:p>
          <a:p>
            <a:r>
              <a:rPr lang="cs-CZ" b="1" dirty="0"/>
              <a:t>Tyto informace lze pak použít k vypracování energetických cílů a záměrů</a:t>
            </a:r>
            <a:br>
              <a:rPr lang="cs-CZ" b="1" dirty="0"/>
            </a:br>
            <a:r>
              <a:rPr lang="cs-CZ" b="1" dirty="0"/>
              <a:t>a k identifikaci a stanovení priorit opatření pro zlepšení energetické účinnosti.</a:t>
            </a:r>
          </a:p>
        </p:txBody>
      </p:sp>
    </p:spTree>
    <p:extLst>
      <p:ext uri="{BB962C8B-B14F-4D97-AF65-F5344CB8AC3E}">
        <p14:creationId xmlns:p14="http://schemas.microsoft.com/office/powerpoint/2010/main" val="4256068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197606-E7BF-218C-01E4-00EC08870E38}"/>
              </a:ext>
            </a:extLst>
          </p:cNvPr>
          <p:cNvSpPr>
            <a:spLocks noGrp="1"/>
          </p:cNvSpPr>
          <p:nvPr>
            <p:ph type="title"/>
          </p:nvPr>
        </p:nvSpPr>
        <p:spPr/>
        <p:txBody>
          <a:bodyPr/>
          <a:lstStyle/>
          <a:p>
            <a:pPr algn="ctr"/>
            <a:r>
              <a:rPr lang="cs-CZ" b="1" dirty="0">
                <a:solidFill>
                  <a:srgbClr val="FF0000"/>
                </a:solidFill>
              </a:rPr>
              <a:t>KROK 5.</a:t>
            </a:r>
            <a:br>
              <a:rPr lang="cs-CZ" b="1" dirty="0">
                <a:solidFill>
                  <a:srgbClr val="FF0000"/>
                </a:solidFill>
              </a:rPr>
            </a:br>
            <a:r>
              <a:rPr lang="cs-CZ" b="1" dirty="0">
                <a:solidFill>
                  <a:srgbClr val="FF0000"/>
                </a:solidFill>
              </a:rPr>
              <a:t>ENERGETICKÉ ZÁKLADNA</a:t>
            </a:r>
            <a:endParaRPr lang="cs-CZ" dirty="0">
              <a:solidFill>
                <a:srgbClr val="FF0000"/>
              </a:solidFill>
            </a:endParaRPr>
          </a:p>
        </p:txBody>
      </p:sp>
      <p:sp>
        <p:nvSpPr>
          <p:cNvPr id="3" name="Zástupný obsah 2">
            <a:extLst>
              <a:ext uri="{FF2B5EF4-FFF2-40B4-BE49-F238E27FC236}">
                <a16:creationId xmlns:a16="http://schemas.microsoft.com/office/drawing/2014/main" id="{B5A12B83-3914-1387-FA42-BB2A2352DC74}"/>
              </a:ext>
            </a:extLst>
          </p:cNvPr>
          <p:cNvSpPr>
            <a:spLocks noGrp="1"/>
          </p:cNvSpPr>
          <p:nvPr>
            <p:ph idx="1"/>
          </p:nvPr>
        </p:nvSpPr>
        <p:spPr>
          <a:xfrm>
            <a:off x="237641" y="2019353"/>
            <a:ext cx="11716718" cy="4667251"/>
          </a:xfrm>
        </p:spPr>
        <p:txBody>
          <a:bodyPr>
            <a:normAutofit fontScale="77500" lnSpcReduction="20000"/>
          </a:bodyPr>
          <a:lstStyle/>
          <a:p>
            <a:r>
              <a:rPr lang="cs-CZ" b="1" dirty="0"/>
              <a:t>Energetická základna je snímek aktuální energetické výkonnosti organizace. Poskytuje startovní a referenční hodnoty, podle kterých lze měřit budoucí zlepšení energetické náročnosti. Pro stanovení energetické základní linie by organizace měly shromažďovat údaje o své spotřebě energie a energetické účinnosti, včetně informací o typech</a:t>
            </a:r>
            <a:br>
              <a:rPr lang="cs-CZ" b="1" dirty="0"/>
            </a:br>
            <a:r>
              <a:rPr lang="cs-CZ" b="1" dirty="0"/>
              <a:t>a množství spotřebované energie, zdrojích této energie a nákladech na energii. Energetická základna se stanoví při spuštění implementovaného systému řízení hospodaření s energiemi.</a:t>
            </a:r>
          </a:p>
          <a:p>
            <a:r>
              <a:rPr lang="cs-CZ" b="1" dirty="0"/>
              <a:t>Energetická základna by měla zahrnovat:</a:t>
            </a:r>
          </a:p>
          <a:p>
            <a:pPr lvl="1"/>
            <a:r>
              <a:rPr lang="cs-CZ" b="1" dirty="0"/>
              <a:t>Údaje o spotřebě energie, včetně typů a množství použité energie, zdrojů této energie a nákladů na energii</a:t>
            </a:r>
          </a:p>
          <a:p>
            <a:pPr lvl="1"/>
            <a:r>
              <a:rPr lang="cs-CZ" b="1" dirty="0"/>
              <a:t>Údaje o energetické účinnosti včetně energetické účinnosti zařízení a procesů a energetické náročnosti produktů a služeb organizace</a:t>
            </a:r>
          </a:p>
          <a:p>
            <a:pPr lvl="1"/>
            <a:r>
              <a:rPr lang="cs-CZ" b="1" dirty="0"/>
              <a:t>Informace o postupech a zásadách energetického managementu, včetně všech cílů a cílových hodnot, které byly stanoveny</a:t>
            </a:r>
          </a:p>
          <a:p>
            <a:r>
              <a:rPr lang="cs-CZ" b="1" dirty="0"/>
              <a:t>Energetická základna může organizacím pomoci porozumět jejich aktuální energetické výkonnosti, identifikovat oblasti pro zlepšení a sledovat jejich pokrok v průběhu času. Může organizaci pomoci stanovit realistické a dosažitelné energetické cíle a cílové hodnoty.</a:t>
            </a:r>
          </a:p>
        </p:txBody>
      </p:sp>
    </p:spTree>
    <p:extLst>
      <p:ext uri="{BB962C8B-B14F-4D97-AF65-F5344CB8AC3E}">
        <p14:creationId xmlns:p14="http://schemas.microsoft.com/office/powerpoint/2010/main" val="315222660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26BC12-09B8-9536-91E7-55CE60A09A19}"/>
              </a:ext>
            </a:extLst>
          </p:cNvPr>
          <p:cNvSpPr>
            <a:spLocks noGrp="1"/>
          </p:cNvSpPr>
          <p:nvPr>
            <p:ph type="title"/>
          </p:nvPr>
        </p:nvSpPr>
        <p:spPr/>
        <p:txBody>
          <a:bodyPr/>
          <a:lstStyle/>
          <a:p>
            <a:pPr algn="ctr"/>
            <a:r>
              <a:rPr lang="cs-CZ" b="1" dirty="0">
                <a:solidFill>
                  <a:srgbClr val="FF0000"/>
                </a:solidFill>
              </a:rPr>
              <a:t>KROK 6.</a:t>
            </a:r>
            <a:br>
              <a:rPr lang="cs-CZ" b="1" dirty="0">
                <a:solidFill>
                  <a:srgbClr val="FF0000"/>
                </a:solidFill>
              </a:rPr>
            </a:br>
            <a:r>
              <a:rPr lang="cs-CZ" b="1" dirty="0">
                <a:solidFill>
                  <a:srgbClr val="FF0000"/>
                </a:solidFill>
              </a:rPr>
              <a:t>ENERGETICKÉ CÍLE A CÍLOVÉ HODNOTY</a:t>
            </a:r>
            <a:endParaRPr lang="cs-CZ" dirty="0">
              <a:solidFill>
                <a:srgbClr val="FF0000"/>
              </a:solidFill>
            </a:endParaRPr>
          </a:p>
        </p:txBody>
      </p:sp>
      <p:sp>
        <p:nvSpPr>
          <p:cNvPr id="3" name="Zástupný obsah 2">
            <a:extLst>
              <a:ext uri="{FF2B5EF4-FFF2-40B4-BE49-F238E27FC236}">
                <a16:creationId xmlns:a16="http://schemas.microsoft.com/office/drawing/2014/main" id="{5119EBAD-29DD-D2C6-3597-8755265D8E7F}"/>
              </a:ext>
            </a:extLst>
          </p:cNvPr>
          <p:cNvSpPr>
            <a:spLocks noGrp="1"/>
          </p:cNvSpPr>
          <p:nvPr>
            <p:ph idx="1"/>
          </p:nvPr>
        </p:nvSpPr>
        <p:spPr>
          <a:xfrm>
            <a:off x="229891" y="1941862"/>
            <a:ext cx="11732217" cy="4606172"/>
          </a:xfrm>
        </p:spPr>
        <p:txBody>
          <a:bodyPr>
            <a:normAutofit fontScale="77500" lnSpcReduction="20000"/>
          </a:bodyPr>
          <a:lstStyle/>
          <a:p>
            <a:r>
              <a:rPr lang="cs-CZ" b="1" dirty="0"/>
              <a:t>Energetické cíle a cíle jsou specifické, měřitelné, dosažitelné, relevantní a časově ohraničené (SMART) cíle, které si organizace stanoví ve vztahu ke své energetické výkonnosti. Měly by vycházet z energetické základny organizace, její energetické politiky</a:t>
            </a:r>
            <a:br>
              <a:rPr lang="cs-CZ" b="1" dirty="0"/>
            </a:br>
            <a:r>
              <a:rPr lang="cs-CZ" b="1" dirty="0"/>
              <a:t>a všech příslušných právních a jiných požadavků. Energetické cíle a cíle by měly být konkrétní a měřitelné, aby mohly být v průběhu času sledovány a monitorovány. Měly by být také dosažitelné a realistické s ohledem na zdroje a omezení organizace a měly by být relevantní pro využití energie a postupy hospodaření s energií v organizaci. a měly by mít časový rámec, aby bylo možné sledovat pokrok a organizace mohla určit, zda je na cestě</a:t>
            </a:r>
            <a:br>
              <a:rPr lang="cs-CZ" b="1" dirty="0"/>
            </a:br>
            <a:r>
              <a:rPr lang="cs-CZ" b="1" dirty="0"/>
              <a:t>k dosažení svých cílů.</a:t>
            </a:r>
          </a:p>
          <a:p>
            <a:r>
              <a:rPr lang="cs-CZ" b="1" dirty="0"/>
              <a:t>Příklady energetických cílů a záměrů mohou zahrnovat:</a:t>
            </a:r>
          </a:p>
          <a:p>
            <a:pPr lvl="1"/>
            <a:r>
              <a:rPr lang="cs-CZ" b="1" dirty="0"/>
              <a:t>Snížení spotřeby energie</a:t>
            </a:r>
          </a:p>
          <a:p>
            <a:pPr lvl="1"/>
            <a:r>
              <a:rPr lang="cs-CZ" b="1" dirty="0"/>
              <a:t>Zvýšení energetické účinnosti určitých zařízení nebo procesů</a:t>
            </a:r>
          </a:p>
          <a:p>
            <a:pPr lvl="1"/>
            <a:r>
              <a:rPr lang="cs-CZ" b="1" dirty="0"/>
              <a:t>Zavedení energeticky úsporná opatření ve všech budovách</a:t>
            </a:r>
          </a:p>
          <a:p>
            <a:pPr lvl="1"/>
            <a:r>
              <a:rPr lang="cs-CZ" b="1" dirty="0"/>
              <a:t>Zavedení alternativních zdrojů energií</a:t>
            </a:r>
          </a:p>
          <a:p>
            <a:pPr lvl="1"/>
            <a:r>
              <a:rPr lang="cs-CZ" b="1" dirty="0"/>
              <a:t>Plánování dlouhodobé výměny energeticky náročných zařízení  </a:t>
            </a:r>
          </a:p>
          <a:p>
            <a:r>
              <a:rPr lang="cs-CZ" b="1" dirty="0"/>
              <a:t>Energetické cíle a cílové hodnoty jsou základem pro vytvoření akčního plánu pro jejich dosažení.</a:t>
            </a:r>
          </a:p>
        </p:txBody>
      </p:sp>
    </p:spTree>
    <p:extLst>
      <p:ext uri="{BB962C8B-B14F-4D97-AF65-F5344CB8AC3E}">
        <p14:creationId xmlns:p14="http://schemas.microsoft.com/office/powerpoint/2010/main" val="5857557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E5D7D5-75FD-E54C-C8AC-3BC1182971D4}"/>
              </a:ext>
            </a:extLst>
          </p:cNvPr>
          <p:cNvSpPr>
            <a:spLocks noGrp="1"/>
          </p:cNvSpPr>
          <p:nvPr>
            <p:ph type="title"/>
          </p:nvPr>
        </p:nvSpPr>
        <p:spPr/>
        <p:txBody>
          <a:bodyPr/>
          <a:lstStyle/>
          <a:p>
            <a:pPr algn="ctr"/>
            <a:r>
              <a:rPr lang="cs-CZ" b="1" dirty="0">
                <a:solidFill>
                  <a:srgbClr val="FF0000"/>
                </a:solidFill>
              </a:rPr>
              <a:t>KROK 7.</a:t>
            </a:r>
            <a:br>
              <a:rPr lang="cs-CZ" b="1" dirty="0">
                <a:solidFill>
                  <a:srgbClr val="FF0000"/>
                </a:solidFill>
              </a:rPr>
            </a:br>
            <a:r>
              <a:rPr lang="cs-CZ" b="1" dirty="0">
                <a:solidFill>
                  <a:srgbClr val="FF0000"/>
                </a:solidFill>
              </a:rPr>
              <a:t>AKČNÍ PLÁN</a:t>
            </a:r>
            <a:endParaRPr lang="cs-CZ" dirty="0">
              <a:solidFill>
                <a:srgbClr val="FF0000"/>
              </a:solidFill>
            </a:endParaRPr>
          </a:p>
        </p:txBody>
      </p:sp>
      <p:sp>
        <p:nvSpPr>
          <p:cNvPr id="3" name="Zástupný obsah 2">
            <a:extLst>
              <a:ext uri="{FF2B5EF4-FFF2-40B4-BE49-F238E27FC236}">
                <a16:creationId xmlns:a16="http://schemas.microsoft.com/office/drawing/2014/main" id="{206F595D-781A-96E7-8779-58B82A17F267}"/>
              </a:ext>
            </a:extLst>
          </p:cNvPr>
          <p:cNvSpPr>
            <a:spLocks noGrp="1"/>
          </p:cNvSpPr>
          <p:nvPr>
            <p:ph idx="1"/>
          </p:nvPr>
        </p:nvSpPr>
        <p:spPr>
          <a:xfrm>
            <a:off x="326756" y="1825625"/>
            <a:ext cx="11538488" cy="4667250"/>
          </a:xfrm>
        </p:spPr>
        <p:txBody>
          <a:bodyPr>
            <a:normAutofit fontScale="92500" lnSpcReduction="10000"/>
          </a:bodyPr>
          <a:lstStyle/>
          <a:p>
            <a:r>
              <a:rPr lang="cs-CZ" b="1" dirty="0"/>
              <a:t>Stanovené cíle a cílové hodnoty vedou k sestavení akčního plánu. Zde je několik kroků, které může obsahovat akční plán:</a:t>
            </a:r>
          </a:p>
          <a:p>
            <a:pPr lvl="1"/>
            <a:r>
              <a:rPr lang="cs-CZ" b="1" dirty="0"/>
              <a:t>Identifikace hlavních oblastí vaší organizace, kde se využívá energie, a zhodnocení současné úrovně energetické účinnosti.</a:t>
            </a:r>
          </a:p>
          <a:p>
            <a:pPr lvl="1"/>
            <a:r>
              <a:rPr lang="cs-CZ" b="1" dirty="0"/>
              <a:t>Stanovení cílů energetické účinnosti na základě spotřeby energie organizace</a:t>
            </a:r>
            <a:br>
              <a:rPr lang="cs-CZ" b="1" dirty="0"/>
            </a:br>
            <a:r>
              <a:rPr lang="cs-CZ" b="1" dirty="0"/>
              <a:t>a potenciálu energetických úspor.</a:t>
            </a:r>
          </a:p>
          <a:p>
            <a:pPr lvl="1"/>
            <a:r>
              <a:rPr lang="cs-CZ" b="1" dirty="0"/>
              <a:t>Identifikace konkrétních akcí, které lze provést ke zlepšení energetické účinnosti, jako je modernizace zařízení, zlepšení postupů údržby a implementace politik</a:t>
            </a:r>
            <a:br>
              <a:rPr lang="cs-CZ" b="1" dirty="0"/>
            </a:br>
            <a:r>
              <a:rPr lang="cs-CZ" b="1" dirty="0"/>
              <a:t>a postupů pro úsporu energie.</a:t>
            </a:r>
          </a:p>
          <a:p>
            <a:pPr lvl="1"/>
            <a:r>
              <a:rPr lang="cs-CZ" b="1" dirty="0"/>
              <a:t>Přidělení odpovědnosti za realizaci každé akce konkrétnímu jednotlivci nebo týmu.</a:t>
            </a:r>
          </a:p>
          <a:p>
            <a:pPr lvl="1"/>
            <a:r>
              <a:rPr lang="cs-CZ" b="1" dirty="0"/>
              <a:t>Stanovení časové osy pro dokončení každé akce a systém pro sledování pokroku.</a:t>
            </a:r>
          </a:p>
          <a:p>
            <a:pPr lvl="1"/>
            <a:r>
              <a:rPr lang="cs-CZ" b="1" dirty="0"/>
              <a:t>Stanovení plánu kontrol, abyste zajistili, že zůstane vždy účinný a relevantní.</a:t>
            </a:r>
          </a:p>
          <a:p>
            <a:r>
              <a:rPr lang="cs-CZ" b="1" dirty="0"/>
              <a:t>Dodržováním akčního plánu může vaše organizace průběžně zlepšovat svůj energetický výkon a snižovat spotřebu energie v průběhu času.</a:t>
            </a:r>
          </a:p>
          <a:p>
            <a:endParaRPr lang="cs-CZ" dirty="0"/>
          </a:p>
        </p:txBody>
      </p:sp>
    </p:spTree>
    <p:extLst>
      <p:ext uri="{BB962C8B-B14F-4D97-AF65-F5344CB8AC3E}">
        <p14:creationId xmlns:p14="http://schemas.microsoft.com/office/powerpoint/2010/main" val="1644567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B173AE-3207-014D-9382-461C0D952F78}"/>
              </a:ext>
            </a:extLst>
          </p:cNvPr>
          <p:cNvSpPr>
            <a:spLocks noGrp="1"/>
          </p:cNvSpPr>
          <p:nvPr>
            <p:ph type="title"/>
          </p:nvPr>
        </p:nvSpPr>
        <p:spPr/>
        <p:txBody>
          <a:bodyPr>
            <a:normAutofit/>
          </a:bodyPr>
          <a:lstStyle/>
          <a:p>
            <a:pPr algn="ctr"/>
            <a:r>
              <a:rPr lang="cs-CZ" sz="3200" b="1" dirty="0">
                <a:solidFill>
                  <a:srgbClr val="FF0000"/>
                </a:solidFill>
              </a:rPr>
              <a:t>KROK 8.</a:t>
            </a:r>
            <a:br>
              <a:rPr lang="cs-CZ" sz="3200" b="1" dirty="0">
                <a:solidFill>
                  <a:srgbClr val="FF0000"/>
                </a:solidFill>
              </a:rPr>
            </a:br>
            <a:r>
              <a:rPr lang="cs-CZ" sz="3200" b="1" dirty="0">
                <a:solidFill>
                  <a:srgbClr val="FF0000"/>
                </a:solidFill>
              </a:rPr>
              <a:t>MONITOROVÁNÍ A MĚŘENÍ ENERGETICKÉ NÁROČNOSTI</a:t>
            </a:r>
            <a:endParaRPr lang="cs-CZ" sz="3200" dirty="0">
              <a:solidFill>
                <a:srgbClr val="FF0000"/>
              </a:solidFill>
            </a:endParaRPr>
          </a:p>
        </p:txBody>
      </p:sp>
      <p:sp>
        <p:nvSpPr>
          <p:cNvPr id="3" name="Zástupný obsah 2">
            <a:extLst>
              <a:ext uri="{FF2B5EF4-FFF2-40B4-BE49-F238E27FC236}">
                <a16:creationId xmlns:a16="http://schemas.microsoft.com/office/drawing/2014/main" id="{4F486082-7971-351E-B9EC-F1825C302BC0}"/>
              </a:ext>
            </a:extLst>
          </p:cNvPr>
          <p:cNvSpPr>
            <a:spLocks noGrp="1"/>
          </p:cNvSpPr>
          <p:nvPr>
            <p:ph idx="1"/>
          </p:nvPr>
        </p:nvSpPr>
        <p:spPr>
          <a:xfrm>
            <a:off x="838200" y="2141537"/>
            <a:ext cx="10515600" cy="4351338"/>
          </a:xfrm>
        </p:spPr>
        <p:txBody>
          <a:bodyPr>
            <a:normAutofit fontScale="77500" lnSpcReduction="20000"/>
          </a:bodyPr>
          <a:lstStyle/>
          <a:p>
            <a:r>
              <a:rPr lang="cs-CZ" b="1" dirty="0"/>
              <a:t>Monitorování a měření energetické náročnosti je důležitou součástí systému energetického managementu. Zahrnuje shromažďování údajů o spotřebě energie a identifikaci oblastí, kde lze zlepšit energetickou účinnost.</a:t>
            </a:r>
          </a:p>
          <a:p>
            <a:r>
              <a:rPr lang="cs-CZ" b="1" dirty="0"/>
              <a:t>Příklady monitorování a měření energetické náročnosti:</a:t>
            </a:r>
          </a:p>
          <a:p>
            <a:pPr lvl="1"/>
            <a:r>
              <a:rPr lang="cs-CZ" b="1" dirty="0"/>
              <a:t>Využití měřičů ke sledování spotřeby energie v různých částech organizace, jako jsou budovy, zařízení nebo procesy.</a:t>
            </a:r>
          </a:p>
          <a:p>
            <a:pPr lvl="1"/>
            <a:r>
              <a:rPr lang="cs-CZ" b="1" dirty="0"/>
              <a:t>Energetické audity pro identifikaci příležitosti k úsporám energie.</a:t>
            </a:r>
          </a:p>
          <a:p>
            <a:pPr lvl="1"/>
            <a:r>
              <a:rPr lang="cs-CZ" b="1" dirty="0"/>
              <a:t>Použití ukazatelů energetické náročnosti (KPI) a metrik jako je spotřeba energie na jednotku výroby nebo procento použité obnovitelné energie.</a:t>
            </a:r>
          </a:p>
          <a:p>
            <a:pPr lvl="1"/>
            <a:r>
              <a:rPr lang="cs-CZ" b="1" dirty="0"/>
              <a:t>Použití softwarových nástrojů ke správě a analýze energetických dat, jako jsou systémy energetického managementu (</a:t>
            </a:r>
            <a:r>
              <a:rPr lang="cs-CZ" b="1" dirty="0" err="1"/>
              <a:t>EnMS</a:t>
            </a:r>
            <a:r>
              <a:rPr lang="cs-CZ" b="1" dirty="0"/>
              <a:t>) nebo systémy energetického managementu budov (</a:t>
            </a:r>
            <a:r>
              <a:rPr lang="cs-CZ" b="1" dirty="0" err="1"/>
              <a:t>BEnMS</a:t>
            </a:r>
            <a:r>
              <a:rPr lang="cs-CZ" b="1" dirty="0"/>
              <a:t>).</a:t>
            </a:r>
          </a:p>
          <a:p>
            <a:r>
              <a:rPr lang="cs-CZ" b="1" dirty="0"/>
              <a:t>Pravidelným sledováním a měřením energetické náročnosti můžete identifikovat trendy a identifikovat oblasti, kde lze energetickou účinnost zlepšit. To vám může pomoci dosáhnout vašich cílů energetické účinnosti</a:t>
            </a:r>
            <a:br>
              <a:rPr lang="cs-CZ" b="1" dirty="0"/>
            </a:br>
            <a:r>
              <a:rPr lang="cs-CZ" b="1" dirty="0"/>
              <a:t>a časem snížit spotřebu energie.</a:t>
            </a:r>
          </a:p>
        </p:txBody>
      </p:sp>
    </p:spTree>
    <p:extLst>
      <p:ext uri="{BB962C8B-B14F-4D97-AF65-F5344CB8AC3E}">
        <p14:creationId xmlns:p14="http://schemas.microsoft.com/office/powerpoint/2010/main" val="2104771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51060A-2293-0B33-8D61-F1030CF7330D}"/>
              </a:ext>
            </a:extLst>
          </p:cNvPr>
          <p:cNvSpPr>
            <a:spLocks noGrp="1"/>
          </p:cNvSpPr>
          <p:nvPr>
            <p:ph type="title"/>
          </p:nvPr>
        </p:nvSpPr>
        <p:spPr/>
        <p:txBody>
          <a:bodyPr>
            <a:normAutofit/>
          </a:bodyPr>
          <a:lstStyle/>
          <a:p>
            <a:pPr algn="ctr"/>
            <a:r>
              <a:rPr lang="cs-CZ" sz="5400" b="1" dirty="0">
                <a:solidFill>
                  <a:srgbClr val="FF0000"/>
                </a:solidFill>
              </a:rPr>
              <a:t>NORMA ISO 50001</a:t>
            </a:r>
          </a:p>
        </p:txBody>
      </p:sp>
      <p:sp>
        <p:nvSpPr>
          <p:cNvPr id="3" name="Zástupný obsah 2">
            <a:extLst>
              <a:ext uri="{FF2B5EF4-FFF2-40B4-BE49-F238E27FC236}">
                <a16:creationId xmlns:a16="http://schemas.microsoft.com/office/drawing/2014/main" id="{2C75555F-201A-E1B9-226B-5AFA9C4467AF}"/>
              </a:ext>
            </a:extLst>
          </p:cNvPr>
          <p:cNvSpPr>
            <a:spLocks noGrp="1"/>
          </p:cNvSpPr>
          <p:nvPr>
            <p:ph idx="1"/>
          </p:nvPr>
        </p:nvSpPr>
        <p:spPr>
          <a:xfrm>
            <a:off x="838200" y="2064773"/>
            <a:ext cx="10515600" cy="4552337"/>
          </a:xfrm>
        </p:spPr>
        <p:txBody>
          <a:bodyPr/>
          <a:lstStyle/>
          <a:p>
            <a:r>
              <a:rPr lang="cs-CZ" b="1" dirty="0"/>
              <a:t>4.1 Všeobecné požadavky</a:t>
            </a:r>
          </a:p>
          <a:p>
            <a:r>
              <a:rPr lang="cs-CZ" b="1" dirty="0"/>
              <a:t>4.2 Odpovědnost vedení</a:t>
            </a:r>
          </a:p>
          <a:p>
            <a:r>
              <a:rPr lang="cs-CZ" b="1" dirty="0"/>
              <a:t>4.3 Energetická politika</a:t>
            </a:r>
          </a:p>
          <a:p>
            <a:r>
              <a:rPr lang="cs-CZ" b="1" dirty="0"/>
              <a:t>4.4 Energetické plánování</a:t>
            </a:r>
          </a:p>
          <a:p>
            <a:r>
              <a:rPr lang="cs-CZ" b="1" dirty="0"/>
              <a:t>4.5 Zavedení a provoz</a:t>
            </a:r>
          </a:p>
          <a:p>
            <a:r>
              <a:rPr lang="cs-CZ" b="1" dirty="0"/>
              <a:t>4.6 Kontrola</a:t>
            </a:r>
          </a:p>
          <a:p>
            <a:r>
              <a:rPr lang="cs-CZ" b="1" dirty="0"/>
              <a:t>4.7 Přezkoumání systému managementu</a:t>
            </a:r>
          </a:p>
          <a:p>
            <a:r>
              <a:rPr lang="cs-CZ" b="1" dirty="0"/>
              <a:t>Příloha A – návod k použití.</a:t>
            </a:r>
          </a:p>
        </p:txBody>
      </p:sp>
    </p:spTree>
    <p:extLst>
      <p:ext uri="{BB962C8B-B14F-4D97-AF65-F5344CB8AC3E}">
        <p14:creationId xmlns:p14="http://schemas.microsoft.com/office/powerpoint/2010/main" val="39296939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639E86-BB7D-B699-6393-0B165AF4A6C4}"/>
              </a:ext>
            </a:extLst>
          </p:cNvPr>
          <p:cNvSpPr>
            <a:spLocks noGrp="1"/>
          </p:cNvSpPr>
          <p:nvPr>
            <p:ph type="title"/>
          </p:nvPr>
        </p:nvSpPr>
        <p:spPr/>
        <p:txBody>
          <a:bodyPr>
            <a:noAutofit/>
          </a:bodyPr>
          <a:lstStyle/>
          <a:p>
            <a:pPr algn="ctr"/>
            <a:r>
              <a:rPr lang="cs-CZ" sz="3200" b="1" dirty="0">
                <a:solidFill>
                  <a:srgbClr val="FF0000"/>
                </a:solidFill>
              </a:rPr>
              <a:t>KROK 9.</a:t>
            </a:r>
            <a:br>
              <a:rPr lang="cs-CZ" sz="3200" b="1" dirty="0">
                <a:solidFill>
                  <a:srgbClr val="FF0000"/>
                </a:solidFill>
              </a:rPr>
            </a:br>
            <a:r>
              <a:rPr lang="cs-CZ" sz="3200" b="1" dirty="0">
                <a:solidFill>
                  <a:srgbClr val="FF0000"/>
                </a:solidFill>
              </a:rPr>
              <a:t>PŘEZKOUMÁNÍ A HODNOCENÍ SYSTÉMU HOSPODAŘENÍ</a:t>
            </a:r>
            <a:br>
              <a:rPr lang="cs-CZ" sz="3200" b="1" dirty="0">
                <a:solidFill>
                  <a:srgbClr val="FF0000"/>
                </a:solidFill>
              </a:rPr>
            </a:br>
            <a:r>
              <a:rPr lang="cs-CZ" sz="3200" b="1" dirty="0">
                <a:solidFill>
                  <a:srgbClr val="FF0000"/>
                </a:solidFill>
              </a:rPr>
              <a:t>S ENERGIÍ</a:t>
            </a:r>
            <a:endParaRPr lang="cs-CZ" sz="3200" dirty="0">
              <a:solidFill>
                <a:srgbClr val="FF0000"/>
              </a:solidFill>
            </a:endParaRPr>
          </a:p>
        </p:txBody>
      </p:sp>
      <p:sp>
        <p:nvSpPr>
          <p:cNvPr id="3" name="Zástupný obsah 2">
            <a:extLst>
              <a:ext uri="{FF2B5EF4-FFF2-40B4-BE49-F238E27FC236}">
                <a16:creationId xmlns:a16="http://schemas.microsoft.com/office/drawing/2014/main" id="{1D6A1CA1-B2E8-5B75-6CB9-498FA5013210}"/>
              </a:ext>
            </a:extLst>
          </p:cNvPr>
          <p:cNvSpPr>
            <a:spLocks noGrp="1"/>
          </p:cNvSpPr>
          <p:nvPr>
            <p:ph idx="1"/>
          </p:nvPr>
        </p:nvSpPr>
        <p:spPr>
          <a:xfrm>
            <a:off x="838200" y="1988357"/>
            <a:ext cx="10515600" cy="4351338"/>
          </a:xfrm>
        </p:spPr>
        <p:txBody>
          <a:bodyPr>
            <a:normAutofit fontScale="77500" lnSpcReduction="20000"/>
          </a:bodyPr>
          <a:lstStyle/>
          <a:p>
            <a:r>
              <a:rPr lang="cs-CZ" b="1" dirty="0"/>
              <a:t>Přezkoumání a hodnocení systému energetického managementu (</a:t>
            </a:r>
            <a:r>
              <a:rPr lang="cs-CZ" b="1" dirty="0" err="1"/>
              <a:t>EnMS</a:t>
            </a:r>
            <a:r>
              <a:rPr lang="cs-CZ" b="1" dirty="0"/>
              <a:t>) je důležitou součástí udržování a zlepšování jeho účinnosti. To zahrnuje přezkoumání současného stavu </a:t>
            </a:r>
            <a:r>
              <a:rPr lang="cs-CZ" b="1" dirty="0" err="1"/>
              <a:t>EnMS</a:t>
            </a:r>
            <a:r>
              <a:rPr lang="cs-CZ" b="1" dirty="0"/>
              <a:t> a identifikaci oblastí, kde jej lze zlepšit.</a:t>
            </a:r>
          </a:p>
          <a:p>
            <a:r>
              <a:rPr lang="cs-CZ" b="1" dirty="0"/>
              <a:t>Kroky, kterými lze hodnotit systém řízení hospodaření s energiemi:</a:t>
            </a:r>
          </a:p>
          <a:p>
            <a:pPr lvl="1"/>
            <a:r>
              <a:rPr lang="cs-CZ" b="1" dirty="0"/>
              <a:t>Porovnání energetické výkonnosti organizace s cíli energetické účinnosti.</a:t>
            </a:r>
          </a:p>
          <a:p>
            <a:pPr lvl="1"/>
            <a:r>
              <a:rPr lang="cs-CZ" b="1" dirty="0"/>
              <a:t>Identifikace odchylek od plánu hospodaření s energií a příčin těchto odchylek.</a:t>
            </a:r>
          </a:p>
          <a:p>
            <a:pPr lvl="1"/>
            <a:r>
              <a:rPr lang="cs-CZ" b="1" dirty="0"/>
              <a:t>Kontrola účinnosti opatření na úsporu energie a identifikace těch, která nesplňují své cíle.</a:t>
            </a:r>
          </a:p>
          <a:p>
            <a:pPr lvl="1"/>
            <a:r>
              <a:rPr lang="cs-CZ" b="1" dirty="0"/>
              <a:t>Hodnocení efektivity zásad a postupů systému řízení, včetně plánu energetického managementu a akčního plánu.</a:t>
            </a:r>
          </a:p>
          <a:p>
            <a:pPr lvl="1"/>
            <a:r>
              <a:rPr lang="cs-CZ" b="1" dirty="0"/>
              <a:t>Identifikace potřeby školení pro zaměstnance ve vztahu k hospodaření s energií.</a:t>
            </a:r>
          </a:p>
          <a:p>
            <a:pPr lvl="1"/>
            <a:r>
              <a:rPr lang="cs-CZ" b="1" dirty="0"/>
              <a:t>Kontrola dokumentace </a:t>
            </a:r>
            <a:r>
              <a:rPr lang="cs-CZ" b="1" dirty="0" err="1"/>
              <a:t>EnMS</a:t>
            </a:r>
            <a:r>
              <a:rPr lang="cs-CZ" b="1" dirty="0"/>
              <a:t> a z pohledu aktuálnosti a relevantnosti.</a:t>
            </a:r>
          </a:p>
          <a:p>
            <a:pPr lvl="1"/>
            <a:r>
              <a:rPr lang="cs-CZ" b="1" dirty="0"/>
              <a:t>Přezkoumání změn v energetickém kontextu organizace, jako jsou nové předpisy nebo technologický vývoj, a jejich vliv na </a:t>
            </a:r>
            <a:r>
              <a:rPr lang="cs-CZ" b="1" dirty="0" err="1"/>
              <a:t>EnMS</a:t>
            </a:r>
            <a:r>
              <a:rPr lang="cs-CZ" b="1" dirty="0"/>
              <a:t>.</a:t>
            </a:r>
          </a:p>
          <a:p>
            <a:r>
              <a:rPr lang="cs-CZ" b="1" dirty="0"/>
              <a:t>Pravidelná kontrola a hodnocením </a:t>
            </a:r>
            <a:r>
              <a:rPr lang="cs-CZ" b="1" dirty="0" err="1"/>
              <a:t>EnMS</a:t>
            </a:r>
            <a:r>
              <a:rPr lang="cs-CZ" b="1" dirty="0"/>
              <a:t> může zajistit neustálé zlepšování energetické výkonnosti organizace.</a:t>
            </a:r>
          </a:p>
        </p:txBody>
      </p:sp>
    </p:spTree>
    <p:extLst>
      <p:ext uri="{BB962C8B-B14F-4D97-AF65-F5344CB8AC3E}">
        <p14:creationId xmlns:p14="http://schemas.microsoft.com/office/powerpoint/2010/main" val="301992330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23395E-64F2-4774-B34B-2E194B287C36}"/>
              </a:ext>
            </a:extLst>
          </p:cNvPr>
          <p:cNvSpPr>
            <a:spLocks noGrp="1"/>
          </p:cNvSpPr>
          <p:nvPr>
            <p:ph type="title"/>
          </p:nvPr>
        </p:nvSpPr>
        <p:spPr/>
        <p:txBody>
          <a:bodyPr>
            <a:normAutofit/>
          </a:bodyPr>
          <a:lstStyle/>
          <a:p>
            <a:pPr algn="ctr"/>
            <a:r>
              <a:rPr lang="cs-CZ" sz="3200" b="1" dirty="0">
                <a:solidFill>
                  <a:srgbClr val="FF0000"/>
                </a:solidFill>
              </a:rPr>
              <a:t>KROK 10.</a:t>
            </a:r>
            <a:br>
              <a:rPr lang="cs-CZ" sz="3200" b="1" dirty="0">
                <a:solidFill>
                  <a:srgbClr val="FF0000"/>
                </a:solidFill>
              </a:rPr>
            </a:br>
            <a:r>
              <a:rPr lang="cs-CZ" sz="3200" b="1" dirty="0">
                <a:solidFill>
                  <a:srgbClr val="FF0000"/>
                </a:solidFill>
              </a:rPr>
              <a:t>NEUSTÁLÉ ZLEPŠOVÁNÍ ENERGETICKÉ NÁROČNOSTI</a:t>
            </a:r>
            <a:endParaRPr lang="cs-CZ" sz="3200" dirty="0">
              <a:solidFill>
                <a:srgbClr val="FF0000"/>
              </a:solidFill>
            </a:endParaRPr>
          </a:p>
        </p:txBody>
      </p:sp>
      <p:sp>
        <p:nvSpPr>
          <p:cNvPr id="3" name="Zástupný obsah 2">
            <a:extLst>
              <a:ext uri="{FF2B5EF4-FFF2-40B4-BE49-F238E27FC236}">
                <a16:creationId xmlns:a16="http://schemas.microsoft.com/office/drawing/2014/main" id="{8CD6273A-136A-5F21-405B-929A7963C7B4}"/>
              </a:ext>
            </a:extLst>
          </p:cNvPr>
          <p:cNvSpPr>
            <a:spLocks noGrp="1"/>
          </p:cNvSpPr>
          <p:nvPr>
            <p:ph idx="1"/>
          </p:nvPr>
        </p:nvSpPr>
        <p:spPr>
          <a:xfrm>
            <a:off x="838200" y="2580468"/>
            <a:ext cx="10515600" cy="3604244"/>
          </a:xfrm>
        </p:spPr>
        <p:txBody>
          <a:bodyPr/>
          <a:lstStyle/>
          <a:p>
            <a:r>
              <a:rPr lang="cs-CZ" b="1" dirty="0"/>
              <a:t>Neustálé zlepšování energetické náročnosti je důležitou součástí systému energetického managementu ISO 50001. Zahrnuje pravidelnou kontrolu a hodnocení systému, identifikaci příležitostí ke zlepšení a implementaci změn ke zvýšení energetické účinnosti a snížení spotřeby energie.</a:t>
            </a:r>
          </a:p>
        </p:txBody>
      </p:sp>
    </p:spTree>
    <p:extLst>
      <p:ext uri="{BB962C8B-B14F-4D97-AF65-F5344CB8AC3E}">
        <p14:creationId xmlns:p14="http://schemas.microsoft.com/office/powerpoint/2010/main" val="3833469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a:extLst>
              <a:ext uri="{FF2B5EF4-FFF2-40B4-BE49-F238E27FC236}">
                <a16:creationId xmlns:a16="http://schemas.microsoft.com/office/drawing/2014/main" id="{F45EC1C1-7570-F61C-4CB4-35F3D2A54C26}"/>
              </a:ext>
            </a:extLst>
          </p:cNvPr>
          <p:cNvSpPr>
            <a:spLocks noGrp="1"/>
          </p:cNvSpPr>
          <p:nvPr>
            <p:ph type="title"/>
          </p:nvPr>
        </p:nvSpPr>
        <p:spPr/>
        <p:txBody>
          <a:bodyPr>
            <a:normAutofit/>
          </a:bodyPr>
          <a:lstStyle/>
          <a:p>
            <a:pPr algn="ctr"/>
            <a:r>
              <a:rPr lang="cs-CZ" sz="5400" b="1" dirty="0">
                <a:solidFill>
                  <a:srgbClr val="FF0000"/>
                </a:solidFill>
              </a:rPr>
              <a:t>1. ANALÝZA</a:t>
            </a:r>
          </a:p>
        </p:txBody>
      </p:sp>
      <p:sp>
        <p:nvSpPr>
          <p:cNvPr id="10" name="Zástupný obsah 9">
            <a:extLst>
              <a:ext uri="{FF2B5EF4-FFF2-40B4-BE49-F238E27FC236}">
                <a16:creationId xmlns:a16="http://schemas.microsoft.com/office/drawing/2014/main" id="{6C80E94A-F424-D5A5-7CB6-73EDC98A7337}"/>
              </a:ext>
            </a:extLst>
          </p:cNvPr>
          <p:cNvSpPr>
            <a:spLocks noGrp="1"/>
          </p:cNvSpPr>
          <p:nvPr>
            <p:ph idx="1"/>
          </p:nvPr>
        </p:nvSpPr>
        <p:spPr>
          <a:xfrm>
            <a:off x="838200" y="2290915"/>
            <a:ext cx="10515600" cy="3886047"/>
          </a:xfrm>
        </p:spPr>
        <p:txBody>
          <a:bodyPr/>
          <a:lstStyle/>
          <a:p>
            <a:r>
              <a:rPr lang="cs-CZ" b="1" dirty="0"/>
              <a:t>Získejte přehled o skutečnostech z existujícího stavu</a:t>
            </a:r>
            <a:br>
              <a:rPr lang="cs-CZ" b="1" dirty="0"/>
            </a:br>
            <a:r>
              <a:rPr lang="cs-CZ" b="1" dirty="0"/>
              <a:t>a dokumentace. Shromážděte informace a následující aspekty</a:t>
            </a:r>
          </a:p>
          <a:p>
            <a:pPr lvl="2"/>
            <a:r>
              <a:rPr lang="cs-CZ" b="1" dirty="0"/>
              <a:t>spotřeba a požadavky na energetickou účinnost</a:t>
            </a:r>
          </a:p>
          <a:p>
            <a:pPr lvl="2"/>
            <a:r>
              <a:rPr lang="cs-CZ" b="1" dirty="0"/>
              <a:t>provozní, organizační, zákaznické požadavky</a:t>
            </a:r>
          </a:p>
          <a:p>
            <a:pPr lvl="2"/>
            <a:r>
              <a:rPr lang="cs-CZ" b="1" dirty="0"/>
              <a:t>právní požadavky a povolení</a:t>
            </a:r>
          </a:p>
          <a:p>
            <a:pPr lvl="2"/>
            <a:r>
              <a:rPr lang="cs-CZ" b="1" dirty="0"/>
              <a:t>strategie, politiky, strategické a operativní cíle</a:t>
            </a:r>
          </a:p>
          <a:p>
            <a:pPr lvl="2"/>
            <a:r>
              <a:rPr lang="cs-CZ" b="1" dirty="0"/>
              <a:t>data o potřebě jednotlivých druhů energií</a:t>
            </a:r>
          </a:p>
          <a:p>
            <a:pPr lvl="2"/>
            <a:r>
              <a:rPr lang="cs-CZ" b="1" dirty="0"/>
              <a:t>výsledky nákladového účetnictví a plánování investic</a:t>
            </a:r>
          </a:p>
          <a:p>
            <a:pPr lvl="2"/>
            <a:r>
              <a:rPr lang="cs-CZ" b="1" dirty="0"/>
              <a:t>Výsledky srovnejte do přehledu, který umožní odhalit mezery a možnosti úspor a zvýšení efektivity. </a:t>
            </a:r>
          </a:p>
        </p:txBody>
      </p:sp>
    </p:spTree>
    <p:extLst>
      <p:ext uri="{BB962C8B-B14F-4D97-AF65-F5344CB8AC3E}">
        <p14:creationId xmlns:p14="http://schemas.microsoft.com/office/powerpoint/2010/main" val="3781950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9100AC-C7F0-B2B5-0D8D-9F81FD5516A8}"/>
              </a:ext>
            </a:extLst>
          </p:cNvPr>
          <p:cNvSpPr>
            <a:spLocks noGrp="1"/>
          </p:cNvSpPr>
          <p:nvPr>
            <p:ph type="title"/>
          </p:nvPr>
        </p:nvSpPr>
        <p:spPr/>
        <p:txBody>
          <a:bodyPr>
            <a:normAutofit/>
          </a:bodyPr>
          <a:lstStyle/>
          <a:p>
            <a:pPr algn="ctr"/>
            <a:r>
              <a:rPr lang="cs-CZ" sz="5400" b="1" dirty="0">
                <a:solidFill>
                  <a:srgbClr val="FF0000"/>
                </a:solidFill>
              </a:rPr>
              <a:t>2. VYTVOŘTE TEAM</a:t>
            </a:r>
          </a:p>
        </p:txBody>
      </p:sp>
      <p:sp>
        <p:nvSpPr>
          <p:cNvPr id="3" name="Zástupný obsah 2">
            <a:extLst>
              <a:ext uri="{FF2B5EF4-FFF2-40B4-BE49-F238E27FC236}">
                <a16:creationId xmlns:a16="http://schemas.microsoft.com/office/drawing/2014/main" id="{10FC8337-18F4-C84D-9579-9A542B3C02F1}"/>
              </a:ext>
            </a:extLst>
          </p:cNvPr>
          <p:cNvSpPr>
            <a:spLocks noGrp="1"/>
          </p:cNvSpPr>
          <p:nvPr>
            <p:ph idx="1"/>
          </p:nvPr>
        </p:nvSpPr>
        <p:spPr/>
        <p:txBody>
          <a:bodyPr/>
          <a:lstStyle/>
          <a:p>
            <a:r>
              <a:rPr lang="cs-CZ" b="1" dirty="0"/>
              <a:t>Jmenujte vedoucího týmu, ideálně z funkce, která má velký zájem na efektivním využívání energie.</a:t>
            </a:r>
          </a:p>
          <a:p>
            <a:r>
              <a:rPr lang="cs-CZ" b="1" dirty="0"/>
              <a:t>Může to být výrobní, technický ředitel, šéf technologie - pro tyto lidi obecně platí, že jsou zaměření na energetickou účinnost a nízké náklady na energii.</a:t>
            </a:r>
          </a:p>
          <a:p>
            <a:r>
              <a:rPr lang="cs-CZ" b="1" dirty="0"/>
              <a:t>V týmu by měly být zastoupeny různé funkce v rámci společnosti s největším dopadem na energetickou účinnost.</a:t>
            </a:r>
          </a:p>
          <a:p>
            <a:r>
              <a:rPr lang="cs-CZ" b="1" dirty="0"/>
              <a:t>Např.: provoz sítě, zálohování napájení a dat – IT, doprava, sledování nákladů na provoz vozidel – Dispečer, apod. dle zaměření firmy.</a:t>
            </a:r>
          </a:p>
        </p:txBody>
      </p:sp>
    </p:spTree>
    <p:extLst>
      <p:ext uri="{BB962C8B-B14F-4D97-AF65-F5344CB8AC3E}">
        <p14:creationId xmlns:p14="http://schemas.microsoft.com/office/powerpoint/2010/main" val="2627487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E611FB-E7D4-8011-F004-3B9B9B433FE3}"/>
              </a:ext>
            </a:extLst>
          </p:cNvPr>
          <p:cNvSpPr>
            <a:spLocks noGrp="1"/>
          </p:cNvSpPr>
          <p:nvPr>
            <p:ph type="title"/>
          </p:nvPr>
        </p:nvSpPr>
        <p:spPr/>
        <p:txBody>
          <a:bodyPr>
            <a:normAutofit/>
          </a:bodyPr>
          <a:lstStyle/>
          <a:p>
            <a:pPr algn="ctr"/>
            <a:r>
              <a:rPr lang="cs-CZ" sz="5400" b="1" dirty="0">
                <a:solidFill>
                  <a:srgbClr val="FF0000"/>
                </a:solidFill>
              </a:rPr>
              <a:t>3. POTŘEBY A CÍLE</a:t>
            </a:r>
          </a:p>
        </p:txBody>
      </p:sp>
      <p:sp>
        <p:nvSpPr>
          <p:cNvPr id="3" name="Zástupný obsah 2">
            <a:extLst>
              <a:ext uri="{FF2B5EF4-FFF2-40B4-BE49-F238E27FC236}">
                <a16:creationId xmlns:a16="http://schemas.microsoft.com/office/drawing/2014/main" id="{F42A5460-124C-A6DF-84D3-FBA87987259C}"/>
              </a:ext>
            </a:extLst>
          </p:cNvPr>
          <p:cNvSpPr>
            <a:spLocks noGrp="1"/>
          </p:cNvSpPr>
          <p:nvPr>
            <p:ph idx="1"/>
          </p:nvPr>
        </p:nvSpPr>
        <p:spPr>
          <a:xfrm>
            <a:off x="838200" y="2192593"/>
            <a:ext cx="10515600" cy="4300282"/>
          </a:xfrm>
        </p:spPr>
        <p:txBody>
          <a:bodyPr/>
          <a:lstStyle/>
          <a:p>
            <a:r>
              <a:rPr lang="cs-CZ" b="1" dirty="0"/>
              <a:t>Definice strategie energetické účinnosti je klíčovým krokem na cestě k efektivnímu systém energetického managementu.</a:t>
            </a:r>
          </a:p>
          <a:p>
            <a:r>
              <a:rPr lang="cs-CZ" b="1" dirty="0"/>
              <a:t>Tato strategie musí být začleněna do podnikové strategie a být v souladu se strategickými i operativními cíli a programy směřujícími k dosažení udržitelného hospodaření a rozvoje.</a:t>
            </a:r>
          </a:p>
          <a:p>
            <a:r>
              <a:rPr lang="cs-CZ" b="1" dirty="0"/>
              <a:t>Zahrnují informace o současné spotřebě, energetické náročnosti a doporučení ke zlepšování, které uplatníte při stanovování energetických cílů a cílových hodnot a umožní definovat ukazatel energetické náročnosti (</a:t>
            </a:r>
            <a:r>
              <a:rPr lang="cs-CZ" b="1" dirty="0" err="1"/>
              <a:t>EnPI</a:t>
            </a:r>
            <a:r>
              <a:rPr lang="cs-CZ" b="1" dirty="0"/>
              <a:t>).</a:t>
            </a:r>
          </a:p>
        </p:txBody>
      </p:sp>
    </p:spTree>
    <p:extLst>
      <p:ext uri="{BB962C8B-B14F-4D97-AF65-F5344CB8AC3E}">
        <p14:creationId xmlns:p14="http://schemas.microsoft.com/office/powerpoint/2010/main" val="164626760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223</TotalTime>
  <Words>5202</Words>
  <Application>Microsoft Office PowerPoint</Application>
  <PresentationFormat>Širokoúhlá obrazovka</PresentationFormat>
  <Paragraphs>244</Paragraphs>
  <Slides>61</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61</vt:i4>
      </vt:variant>
    </vt:vector>
  </HeadingPairs>
  <TitlesOfParts>
    <vt:vector size="67" baseType="lpstr">
      <vt:lpstr>-apple-system</vt:lpstr>
      <vt:lpstr>Aptos</vt:lpstr>
      <vt:lpstr>Aptos Display</vt:lpstr>
      <vt:lpstr>Arial</vt:lpstr>
      <vt:lpstr>var(--awb-typography2-font-family)</vt:lpstr>
      <vt:lpstr>Motiv Office</vt:lpstr>
      <vt:lpstr>ENERGETICKÝ MANAGEMENT  8. ENERGETICKÉ SYSTÉMY A JEJICH ŘÍZENÍ</vt:lpstr>
      <vt:lpstr>SYSTÉMY HOSPODAŘENÍ S ENERGIÍ</vt:lpstr>
      <vt:lpstr>SYSTÉMY HOSPODAŘENÍ S ENERGIÍ OD PRODUKTIVITY PRÁCE K PRODUKTIVITĚ ZDROJŮ</vt:lpstr>
      <vt:lpstr>SYSTÉMY HOSPODAŘENÍ S ENERGIÍ KLÍČOVÉ STRATEGIE BUDOUCNOSTI </vt:lpstr>
      <vt:lpstr>SYSTÉMY HOSPODAŘENÍ S ENERGIÍ OD PRÁVNÍ REGULACE K EKONOMICKÝM NÁSTROJŮM</vt:lpstr>
      <vt:lpstr>NORMA ISO 50001</vt:lpstr>
      <vt:lpstr>1. ANALÝZA</vt:lpstr>
      <vt:lpstr>2. VYTVOŘTE TEAM</vt:lpstr>
      <vt:lpstr>3. POTŘEBY A CÍLE</vt:lpstr>
      <vt:lpstr>EnPI</vt:lpstr>
      <vt:lpstr>4. AKTUÁLNÍ SPOTŘEBA</vt:lpstr>
      <vt:lpstr>5. SPRÁVA A SLEDOVÁNÍ</vt:lpstr>
      <vt:lpstr>6. ZÁKLADNÍ PROCES </vt:lpstr>
      <vt:lpstr>7. ODPOVĚDNOSTI A PRAVOMOCI</vt:lpstr>
      <vt:lpstr>8. Správa dalších procesů (1)</vt:lpstr>
      <vt:lpstr>8. SPRÁVA DALŠÍCH PROCESŮ (2)</vt:lpstr>
      <vt:lpstr>9. ÚČINNOST A EFEKTIVITA </vt:lpstr>
      <vt:lpstr>ENERGETICKÁ UNIE </vt:lpstr>
      <vt:lpstr>ENERGETICKÁ POLITIKA PRO EVROPU </vt:lpstr>
      <vt:lpstr>AKČNÍ PLÁN PRO ENERGETICKOU ÚČINNOST (1)</vt:lpstr>
      <vt:lpstr>AKČNÍ PLÁN PRO ENERGETICKOU ÚČINNOST (2)</vt:lpstr>
      <vt:lpstr>STÁTNÍ ENERGETICKÁ KONCEPCE ČR</vt:lpstr>
      <vt:lpstr>ENERGETICKÝ AUDIT A MANAGEMENT (1)</vt:lpstr>
      <vt:lpstr>ZÁKLADNÍ DOKUMENTY</vt:lpstr>
      <vt:lpstr>ENERGETICKÝ AUDIT A MANAGEMENT (2)</vt:lpstr>
      <vt:lpstr>ENERGETICKÝ AUDIT A MANAGEMENT</vt:lpstr>
      <vt:lpstr>ENERGETICKÝ MANAGEMENT – ISO 50001</vt:lpstr>
      <vt:lpstr>ZÁKLADNÍ PŘÍNOSY ZAVEDENÍ ENMS DLE ISO 50001</vt:lpstr>
      <vt:lpstr>5 DŮVODŮ, PROČ IMPLEMENTOVAT CHYTRÝ ENERGETICKÝ MANAGEMENT </vt:lpstr>
      <vt:lpstr>CO JE TO ENERGETICKÝ MANAGEMENT?</vt:lpstr>
      <vt:lpstr>1. DIGITALIZUJTE VAŠE ENERGETICKÁ DATA</vt:lpstr>
      <vt:lpstr>2. UŠETŘETE ZA ENERGIE</vt:lpstr>
      <vt:lpstr>3. MĚJTE ENERGIE POD PALCEM A V SOULADU S PŘEDPISY</vt:lpstr>
      <vt:lpstr>4. ZÍSKEJTE PŘEHLED NAD UHLÍKOVOU STOPOU</vt:lpstr>
      <vt:lpstr>5. VYTVÁŘEJTE PŘEHLEDNÉ REPORTY</vt:lpstr>
      <vt:lpstr>ESG AGENDA</vt:lpstr>
      <vt:lpstr>CO JE ESG STANDARD?</vt:lpstr>
      <vt:lpstr>ISO 50001 - SYSTÉM MANAGEMENTU HOSPODAŘENÍ S ENERGIEMI (EnMS)</vt:lpstr>
      <vt:lpstr>HISTORIE</vt:lpstr>
      <vt:lpstr>PRINCIP NORMY</vt:lpstr>
      <vt:lpstr>PŘÍNOS NORMY PRO ORGANIZACI</vt:lpstr>
      <vt:lpstr>CO JE NORMA ISO 50001?</vt:lpstr>
      <vt:lpstr>OBLASTI ŘÍZENÍ HOSPODAŘENÍ S ENERGIEMI</vt:lpstr>
      <vt:lpstr>IMPLEMENTACE SYSTÉMU ŘÍZENÍ V SOULADU S ISO 50001</vt:lpstr>
      <vt:lpstr>JAKÉ JSOU VÝHODY CERTIFIKACE PODLE NORMY ISO 50001?</vt:lpstr>
      <vt:lpstr>ZLEPŠENÁ KONKURENCESCHOPNOST</vt:lpstr>
      <vt:lpstr>ZVÝŠENÁ ENERGETICKÁ BEZPEČNOST</vt:lpstr>
      <vt:lpstr>SNÍŽENÉ NÁKLADY NA ENERGII</vt:lpstr>
      <vt:lpstr>ZLEPŠENÍ POVĚSTI A DŮVĚRYHODNOSTI U ZÁKAZNÍKŮ</vt:lpstr>
      <vt:lpstr>SPLNĚNÍ LEGISLATIVNÍCH POŽADAVKŮ</vt:lpstr>
      <vt:lpstr>JAK IMPLEMENTOVAT ISO 50001?  Implementace požadavků normy zahrnuje několik dále uvedených kroků.</vt:lpstr>
      <vt:lpstr>KROK 1.  ROZSAH SYSTÉMU ENERGETICKÉHO MANAGEMENTU (EnMS)</vt:lpstr>
      <vt:lpstr>KROK 2. PŘEZKOUMÁNÍ PRÁVNÍCH A JINÝCH POŽADAVKŮ</vt:lpstr>
      <vt:lpstr>KROK 3. ENERGETICKÁ POLITIKA</vt:lpstr>
      <vt:lpstr>KROK 4. ENERGETICKÉ ASPEKTY A DOPADY</vt:lpstr>
      <vt:lpstr>KROK 5. ENERGETICKÉ ZÁKLADNA</vt:lpstr>
      <vt:lpstr>KROK 6. ENERGETICKÉ CÍLE A CÍLOVÉ HODNOTY</vt:lpstr>
      <vt:lpstr>KROK 7. AKČNÍ PLÁN</vt:lpstr>
      <vt:lpstr>KROK 8. MONITOROVÁNÍ A MĚŘENÍ ENERGETICKÉ NÁROČNOSTI</vt:lpstr>
      <vt:lpstr>KROK 9. PŘEZKOUMÁNÍ A HODNOCENÍ SYSTÉMU HOSPODAŘENÍ S ENERGIÍ</vt:lpstr>
      <vt:lpstr>KROK 10. NEUSTÁLÉ ZLEPŠOVÁNÍ ENERGETICKÉ NÁROČNOSTI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ENERGETICKÝ MANAGEMENT  8. ENERGETICKÉ SYSTÉMY A JEJICH ŘÍZENÍ</dc:title>
  <dc:creator>Rössler Miroslav</dc:creator>
  <cp:lastModifiedBy>Rössler Miroslav</cp:lastModifiedBy>
  <cp:revision>4</cp:revision>
  <dcterms:created xsi:type="dcterms:W3CDTF">2024-09-24T20:03:39Z</dcterms:created>
  <dcterms:modified xsi:type="dcterms:W3CDTF">2024-11-18T08:26:28Z</dcterms:modified>
</cp:coreProperties>
</file>