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58" r:id="rId4"/>
    <p:sldId id="280" r:id="rId5"/>
    <p:sldId id="285" r:id="rId6"/>
    <p:sldId id="281" r:id="rId7"/>
    <p:sldId id="282" r:id="rId8"/>
    <p:sldId id="271" r:id="rId9"/>
    <p:sldId id="286" r:id="rId10"/>
    <p:sldId id="287" r:id="rId11"/>
    <p:sldId id="289" r:id="rId12"/>
    <p:sldId id="272" r:id="rId13"/>
    <p:sldId id="273" r:id="rId14"/>
    <p:sldId id="290" r:id="rId15"/>
    <p:sldId id="291" r:id="rId16"/>
    <p:sldId id="292" r:id="rId17"/>
    <p:sldId id="293" r:id="rId18"/>
    <p:sldId id="294" r:id="rId19"/>
    <p:sldId id="295" r:id="rId20"/>
    <p:sldId id="296" r:id="rId21"/>
    <p:sldId id="297" r:id="rId22"/>
    <p:sldId id="298" r:id="rId23"/>
    <p:sldId id="299" r:id="rId24"/>
    <p:sldId id="300" r:id="rId25"/>
    <p:sldId id="274" r:id="rId26"/>
    <p:sldId id="311" r:id="rId27"/>
    <p:sldId id="301" r:id="rId28"/>
    <p:sldId id="312" r:id="rId29"/>
    <p:sldId id="313" r:id="rId30"/>
    <p:sldId id="314" r:id="rId31"/>
    <p:sldId id="319" r:id="rId32"/>
    <p:sldId id="320" r:id="rId33"/>
    <p:sldId id="321" r:id="rId34"/>
    <p:sldId id="322" r:id="rId35"/>
    <p:sldId id="324" r:id="rId36"/>
    <p:sldId id="302" r:id="rId37"/>
    <p:sldId id="303" r:id="rId38"/>
    <p:sldId id="304" r:id="rId39"/>
    <p:sldId id="305" r:id="rId40"/>
    <p:sldId id="306" r:id="rId41"/>
    <p:sldId id="307" r:id="rId42"/>
    <p:sldId id="308" r:id="rId43"/>
    <p:sldId id="309" r:id="rId44"/>
    <p:sldId id="310" r:id="rId45"/>
    <p:sldId id="277" r:id="rId46"/>
    <p:sldId id="278" r:id="rId47"/>
    <p:sldId id="315" r:id="rId48"/>
    <p:sldId id="316" r:id="rId49"/>
    <p:sldId id="279" r:id="rId50"/>
    <p:sldId id="317" r:id="rId51"/>
    <p:sldId id="259" r:id="rId52"/>
    <p:sldId id="265" r:id="rId53"/>
    <p:sldId id="266" r:id="rId54"/>
    <p:sldId id="267" r:id="rId55"/>
    <p:sldId id="318" r:id="rId56"/>
    <p:sldId id="269" r:id="rId57"/>
    <p:sldId id="270" r:id="rId58"/>
    <p:sldId id="325" r:id="rId59"/>
    <p:sldId id="326" r:id="rId60"/>
    <p:sldId id="327" r:id="rId61"/>
    <p:sldId id="328" r:id="rId62"/>
    <p:sldId id="329" r:id="rId63"/>
    <p:sldId id="330" r:id="rId64"/>
    <p:sldId id="331" r:id="rId65"/>
    <p:sldId id="332" r:id="rId66"/>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23" d="100"/>
          <a:sy n="123" d="100"/>
        </p:scale>
        <p:origin x="114" y="102"/>
      </p:cViewPr>
      <p:guideLst/>
    </p:cSldViewPr>
  </p:slideViewPr>
  <p:notesTextViewPr>
    <p:cViewPr>
      <p:scale>
        <a:sx n="1" d="1"/>
        <a:sy n="1" d="1"/>
      </p:scale>
      <p:origin x="0" y="0"/>
    </p:cViewPr>
  </p:notesTextViewPr>
  <p:sorterViewPr>
    <p:cViewPr>
      <p:scale>
        <a:sx n="100" d="100"/>
        <a:sy n="100" d="100"/>
      </p:scale>
      <p:origin x="0" y="-8352"/>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67A215-1320-181D-7D72-00CC7939CCC1}"/>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4255A363-DAFD-B7E8-C2F7-5A15A799E2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197F1A38-048C-0BA0-D4F7-6233F566F497}"/>
              </a:ext>
            </a:extLst>
          </p:cNvPr>
          <p:cNvSpPr>
            <a:spLocks noGrp="1"/>
          </p:cNvSpPr>
          <p:nvPr>
            <p:ph type="dt" sz="half" idx="10"/>
          </p:nvPr>
        </p:nvSpPr>
        <p:spPr/>
        <p:txBody>
          <a:bodyPr/>
          <a:lstStyle/>
          <a:p>
            <a:fld id="{1D5799CA-2A12-4929-9F5C-EB0725756B04}" type="datetimeFigureOut">
              <a:rPr lang="cs-CZ" smtClean="0"/>
              <a:t>11.11.2024</a:t>
            </a:fld>
            <a:endParaRPr lang="cs-CZ"/>
          </a:p>
        </p:txBody>
      </p:sp>
      <p:sp>
        <p:nvSpPr>
          <p:cNvPr id="5" name="Zástupný symbol pro zápatí 4">
            <a:extLst>
              <a:ext uri="{FF2B5EF4-FFF2-40B4-BE49-F238E27FC236}">
                <a16:creationId xmlns:a16="http://schemas.microsoft.com/office/drawing/2014/main" id="{CBFCF3AE-18E6-F7CB-AC50-57DEB471254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22A5B4E6-179C-D3FF-C4BF-D44668DD95E0}"/>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1608435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A27FA50-12E5-D05F-C2F4-44CCEB09C218}"/>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6A65318E-D8DF-551B-8C21-D3C9BACB0917}"/>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93AE5265-20BB-3ECE-7715-56C6C9CAE946}"/>
              </a:ext>
            </a:extLst>
          </p:cNvPr>
          <p:cNvSpPr>
            <a:spLocks noGrp="1"/>
          </p:cNvSpPr>
          <p:nvPr>
            <p:ph type="dt" sz="half" idx="10"/>
          </p:nvPr>
        </p:nvSpPr>
        <p:spPr/>
        <p:txBody>
          <a:bodyPr/>
          <a:lstStyle/>
          <a:p>
            <a:fld id="{1D5799CA-2A12-4929-9F5C-EB0725756B04}" type="datetimeFigureOut">
              <a:rPr lang="cs-CZ" smtClean="0"/>
              <a:t>11.11.2024</a:t>
            </a:fld>
            <a:endParaRPr lang="cs-CZ"/>
          </a:p>
        </p:txBody>
      </p:sp>
      <p:sp>
        <p:nvSpPr>
          <p:cNvPr id="5" name="Zástupný symbol pro zápatí 4">
            <a:extLst>
              <a:ext uri="{FF2B5EF4-FFF2-40B4-BE49-F238E27FC236}">
                <a16:creationId xmlns:a16="http://schemas.microsoft.com/office/drawing/2014/main" id="{BD274150-1C95-FE82-8C88-372308525222}"/>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67C5D1D-A56D-3CAC-F61E-A921E40F8F79}"/>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40655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C623EFBD-5D16-8D5F-24EC-7474B7CD430A}"/>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BB2BD12F-7092-4E6C-ECC1-497A700D250E}"/>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16320EB-DA9C-898F-0B10-9170FB24F2A9}"/>
              </a:ext>
            </a:extLst>
          </p:cNvPr>
          <p:cNvSpPr>
            <a:spLocks noGrp="1"/>
          </p:cNvSpPr>
          <p:nvPr>
            <p:ph type="dt" sz="half" idx="10"/>
          </p:nvPr>
        </p:nvSpPr>
        <p:spPr/>
        <p:txBody>
          <a:bodyPr/>
          <a:lstStyle/>
          <a:p>
            <a:fld id="{1D5799CA-2A12-4929-9F5C-EB0725756B04}" type="datetimeFigureOut">
              <a:rPr lang="cs-CZ" smtClean="0"/>
              <a:t>11.11.2024</a:t>
            </a:fld>
            <a:endParaRPr lang="cs-CZ"/>
          </a:p>
        </p:txBody>
      </p:sp>
      <p:sp>
        <p:nvSpPr>
          <p:cNvPr id="5" name="Zástupný symbol pro zápatí 4">
            <a:extLst>
              <a:ext uri="{FF2B5EF4-FFF2-40B4-BE49-F238E27FC236}">
                <a16:creationId xmlns:a16="http://schemas.microsoft.com/office/drawing/2014/main" id="{5E1D49BF-FAFD-38D1-5C54-98FF3F329FB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32FE6F27-82C5-19F4-7664-0153215EBE0B}"/>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4203184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8D8F61B-7E45-17D7-27ED-BF70A1525A5E}"/>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3BB10C45-3351-22DA-04CC-9F01EB85763E}"/>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6B2FCAE3-F9BB-AF94-8701-0E55B1391C9F}"/>
              </a:ext>
            </a:extLst>
          </p:cNvPr>
          <p:cNvSpPr>
            <a:spLocks noGrp="1"/>
          </p:cNvSpPr>
          <p:nvPr>
            <p:ph type="dt" sz="half" idx="10"/>
          </p:nvPr>
        </p:nvSpPr>
        <p:spPr/>
        <p:txBody>
          <a:bodyPr/>
          <a:lstStyle/>
          <a:p>
            <a:fld id="{1D5799CA-2A12-4929-9F5C-EB0725756B04}" type="datetimeFigureOut">
              <a:rPr lang="cs-CZ" smtClean="0"/>
              <a:t>11.11.2024</a:t>
            </a:fld>
            <a:endParaRPr lang="cs-CZ"/>
          </a:p>
        </p:txBody>
      </p:sp>
      <p:sp>
        <p:nvSpPr>
          <p:cNvPr id="5" name="Zástupný symbol pro zápatí 4">
            <a:extLst>
              <a:ext uri="{FF2B5EF4-FFF2-40B4-BE49-F238E27FC236}">
                <a16:creationId xmlns:a16="http://schemas.microsoft.com/office/drawing/2014/main" id="{C3F35399-5735-91C1-0AC4-D015CE62B1A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E98A5735-6527-0FCA-5456-B37150319397}"/>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1490112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CB2911D-F9AB-F7D6-46E8-541ABDACD33E}"/>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1A8CEF13-997D-AE5C-DDD7-261E47B92C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0BBB8DBB-674A-4359-270B-C545A6FF74CE}"/>
              </a:ext>
            </a:extLst>
          </p:cNvPr>
          <p:cNvSpPr>
            <a:spLocks noGrp="1"/>
          </p:cNvSpPr>
          <p:nvPr>
            <p:ph type="dt" sz="half" idx="10"/>
          </p:nvPr>
        </p:nvSpPr>
        <p:spPr/>
        <p:txBody>
          <a:bodyPr/>
          <a:lstStyle/>
          <a:p>
            <a:fld id="{1D5799CA-2A12-4929-9F5C-EB0725756B04}" type="datetimeFigureOut">
              <a:rPr lang="cs-CZ" smtClean="0"/>
              <a:t>11.11.2024</a:t>
            </a:fld>
            <a:endParaRPr lang="cs-CZ"/>
          </a:p>
        </p:txBody>
      </p:sp>
      <p:sp>
        <p:nvSpPr>
          <p:cNvPr id="5" name="Zástupný symbol pro zápatí 4">
            <a:extLst>
              <a:ext uri="{FF2B5EF4-FFF2-40B4-BE49-F238E27FC236}">
                <a16:creationId xmlns:a16="http://schemas.microsoft.com/office/drawing/2014/main" id="{C0AB292E-4713-186D-7EF7-02C29EC0965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21B74CCE-DA7F-AABF-7EE6-09D023AA4DD9}"/>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187340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F747FFC-AD4C-3B10-AFE1-01D28D967A1D}"/>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04E95E20-DE88-DC8D-3FEC-553093485376}"/>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A502D443-1FC1-68B1-579E-B096D518519D}"/>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BFC15ABD-7A64-9E3F-3AA5-75A2FDD2C72F}"/>
              </a:ext>
            </a:extLst>
          </p:cNvPr>
          <p:cNvSpPr>
            <a:spLocks noGrp="1"/>
          </p:cNvSpPr>
          <p:nvPr>
            <p:ph type="dt" sz="half" idx="10"/>
          </p:nvPr>
        </p:nvSpPr>
        <p:spPr/>
        <p:txBody>
          <a:bodyPr/>
          <a:lstStyle/>
          <a:p>
            <a:fld id="{1D5799CA-2A12-4929-9F5C-EB0725756B04}" type="datetimeFigureOut">
              <a:rPr lang="cs-CZ" smtClean="0"/>
              <a:t>11.11.2024</a:t>
            </a:fld>
            <a:endParaRPr lang="cs-CZ"/>
          </a:p>
        </p:txBody>
      </p:sp>
      <p:sp>
        <p:nvSpPr>
          <p:cNvPr id="6" name="Zástupný symbol pro zápatí 5">
            <a:extLst>
              <a:ext uri="{FF2B5EF4-FFF2-40B4-BE49-F238E27FC236}">
                <a16:creationId xmlns:a16="http://schemas.microsoft.com/office/drawing/2014/main" id="{E10231E1-6258-BFCF-9D7E-1321348CAE88}"/>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C0459F1E-CC39-D1BC-C01E-C3B5DDA51A8A}"/>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3801161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8A7C311-6009-EECD-1A34-72A3C76FA452}"/>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3DE9C8B5-8774-2C72-033F-17ED645180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EA74D80E-0511-7DCF-96AD-353E4C81598A}"/>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350A35B7-3160-0C4B-3E6B-0FC47501A6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1462E5F4-31E1-781B-85B0-5744921F8A6C}"/>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3A94350F-98DD-0F8D-1267-23BE0D27202F}"/>
              </a:ext>
            </a:extLst>
          </p:cNvPr>
          <p:cNvSpPr>
            <a:spLocks noGrp="1"/>
          </p:cNvSpPr>
          <p:nvPr>
            <p:ph type="dt" sz="half" idx="10"/>
          </p:nvPr>
        </p:nvSpPr>
        <p:spPr/>
        <p:txBody>
          <a:bodyPr/>
          <a:lstStyle/>
          <a:p>
            <a:fld id="{1D5799CA-2A12-4929-9F5C-EB0725756B04}" type="datetimeFigureOut">
              <a:rPr lang="cs-CZ" smtClean="0"/>
              <a:t>11.11.2024</a:t>
            </a:fld>
            <a:endParaRPr lang="cs-CZ"/>
          </a:p>
        </p:txBody>
      </p:sp>
      <p:sp>
        <p:nvSpPr>
          <p:cNvPr id="8" name="Zástupný symbol pro zápatí 7">
            <a:extLst>
              <a:ext uri="{FF2B5EF4-FFF2-40B4-BE49-F238E27FC236}">
                <a16:creationId xmlns:a16="http://schemas.microsoft.com/office/drawing/2014/main" id="{CD9F4208-5645-0467-33E0-DCADF559FDA5}"/>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6249A330-576B-D9F1-43CB-58EBEB267E07}"/>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1726248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9C38A4-4F87-B04B-BA89-9B420B39A73C}"/>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772DC0C5-2330-0BBE-9222-4DF7920AAB13}"/>
              </a:ext>
            </a:extLst>
          </p:cNvPr>
          <p:cNvSpPr>
            <a:spLocks noGrp="1"/>
          </p:cNvSpPr>
          <p:nvPr>
            <p:ph type="dt" sz="half" idx="10"/>
          </p:nvPr>
        </p:nvSpPr>
        <p:spPr/>
        <p:txBody>
          <a:bodyPr/>
          <a:lstStyle/>
          <a:p>
            <a:fld id="{1D5799CA-2A12-4929-9F5C-EB0725756B04}" type="datetimeFigureOut">
              <a:rPr lang="cs-CZ" smtClean="0"/>
              <a:t>11.11.2024</a:t>
            </a:fld>
            <a:endParaRPr lang="cs-CZ"/>
          </a:p>
        </p:txBody>
      </p:sp>
      <p:sp>
        <p:nvSpPr>
          <p:cNvPr id="4" name="Zástupný symbol pro zápatí 3">
            <a:extLst>
              <a:ext uri="{FF2B5EF4-FFF2-40B4-BE49-F238E27FC236}">
                <a16:creationId xmlns:a16="http://schemas.microsoft.com/office/drawing/2014/main" id="{43194691-364C-F0C2-9C34-4F6C8B5F6B47}"/>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9AF52932-CA37-4581-250C-F3AFF0F22519}"/>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2065876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805D79D7-AA32-9EA6-3895-96E2F7EDBB2F}"/>
              </a:ext>
            </a:extLst>
          </p:cNvPr>
          <p:cNvSpPr>
            <a:spLocks noGrp="1"/>
          </p:cNvSpPr>
          <p:nvPr>
            <p:ph type="dt" sz="half" idx="10"/>
          </p:nvPr>
        </p:nvSpPr>
        <p:spPr/>
        <p:txBody>
          <a:bodyPr/>
          <a:lstStyle/>
          <a:p>
            <a:fld id="{1D5799CA-2A12-4929-9F5C-EB0725756B04}" type="datetimeFigureOut">
              <a:rPr lang="cs-CZ" smtClean="0"/>
              <a:t>11.11.2024</a:t>
            </a:fld>
            <a:endParaRPr lang="cs-CZ"/>
          </a:p>
        </p:txBody>
      </p:sp>
      <p:sp>
        <p:nvSpPr>
          <p:cNvPr id="3" name="Zástupný symbol pro zápatí 2">
            <a:extLst>
              <a:ext uri="{FF2B5EF4-FFF2-40B4-BE49-F238E27FC236}">
                <a16:creationId xmlns:a16="http://schemas.microsoft.com/office/drawing/2014/main" id="{7E7EEC3D-ED59-D4FA-5210-81DDBA254857}"/>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95FE1B7C-9910-C75C-F609-AE0D8CFBAE66}"/>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3407650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2379FB9-EA8F-C5B4-EE62-3C2995A1FE84}"/>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A9CEB2E9-B5A0-92F2-11D2-17CD6F0034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269C4714-77FA-7E3C-A2EE-5190D8F616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31870941-CC99-3A37-66CC-C200420374F0}"/>
              </a:ext>
            </a:extLst>
          </p:cNvPr>
          <p:cNvSpPr>
            <a:spLocks noGrp="1"/>
          </p:cNvSpPr>
          <p:nvPr>
            <p:ph type="dt" sz="half" idx="10"/>
          </p:nvPr>
        </p:nvSpPr>
        <p:spPr/>
        <p:txBody>
          <a:bodyPr/>
          <a:lstStyle/>
          <a:p>
            <a:fld id="{1D5799CA-2A12-4929-9F5C-EB0725756B04}" type="datetimeFigureOut">
              <a:rPr lang="cs-CZ" smtClean="0"/>
              <a:t>11.11.2024</a:t>
            </a:fld>
            <a:endParaRPr lang="cs-CZ"/>
          </a:p>
        </p:txBody>
      </p:sp>
      <p:sp>
        <p:nvSpPr>
          <p:cNvPr id="6" name="Zástupný symbol pro zápatí 5">
            <a:extLst>
              <a:ext uri="{FF2B5EF4-FFF2-40B4-BE49-F238E27FC236}">
                <a16:creationId xmlns:a16="http://schemas.microsoft.com/office/drawing/2014/main" id="{D4008785-B6E0-38FC-265E-2411293107C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708D47F3-1641-7861-48FB-411F9E954B74}"/>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993151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9A6F22-7E27-77F7-1F5D-40F53ED0CFB7}"/>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EA1484CA-64F4-55A0-C3DF-3312A44916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A6E81DDC-CD60-7D56-45D8-1118968A63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C9F77468-7F81-F9AE-AD30-16E3A0B6BB35}"/>
              </a:ext>
            </a:extLst>
          </p:cNvPr>
          <p:cNvSpPr>
            <a:spLocks noGrp="1"/>
          </p:cNvSpPr>
          <p:nvPr>
            <p:ph type="dt" sz="half" idx="10"/>
          </p:nvPr>
        </p:nvSpPr>
        <p:spPr/>
        <p:txBody>
          <a:bodyPr/>
          <a:lstStyle/>
          <a:p>
            <a:fld id="{1D5799CA-2A12-4929-9F5C-EB0725756B04}" type="datetimeFigureOut">
              <a:rPr lang="cs-CZ" smtClean="0"/>
              <a:t>11.11.2024</a:t>
            </a:fld>
            <a:endParaRPr lang="cs-CZ"/>
          </a:p>
        </p:txBody>
      </p:sp>
      <p:sp>
        <p:nvSpPr>
          <p:cNvPr id="6" name="Zástupný symbol pro zápatí 5">
            <a:extLst>
              <a:ext uri="{FF2B5EF4-FFF2-40B4-BE49-F238E27FC236}">
                <a16:creationId xmlns:a16="http://schemas.microsoft.com/office/drawing/2014/main" id="{C9FEE1AD-4ED7-EBCB-3820-65FBAC43640D}"/>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9111A49D-65D4-8D58-EC74-9D62F50124C5}"/>
              </a:ext>
            </a:extLst>
          </p:cNvPr>
          <p:cNvSpPr>
            <a:spLocks noGrp="1"/>
          </p:cNvSpPr>
          <p:nvPr>
            <p:ph type="sldNum" sz="quarter" idx="12"/>
          </p:nvPr>
        </p:nvSpPr>
        <p:spPr/>
        <p:txBody>
          <a:bodyPr/>
          <a:lstStyle/>
          <a:p>
            <a:fld id="{816D8AB9-BC2B-4BD0-8C83-C6120F6116C9}" type="slidenum">
              <a:rPr lang="cs-CZ" smtClean="0"/>
              <a:t>‹#›</a:t>
            </a:fld>
            <a:endParaRPr lang="cs-CZ"/>
          </a:p>
        </p:txBody>
      </p:sp>
    </p:spTree>
    <p:extLst>
      <p:ext uri="{BB962C8B-B14F-4D97-AF65-F5344CB8AC3E}">
        <p14:creationId xmlns:p14="http://schemas.microsoft.com/office/powerpoint/2010/main" val="2731998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DB99AE97-EC9E-D028-9FBA-19FE49325A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A07C8FD2-C363-8235-7E04-FE948F8DA1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29A1BC4-BC7A-2DA2-943D-D398643A92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D5799CA-2A12-4929-9F5C-EB0725756B04}" type="datetimeFigureOut">
              <a:rPr lang="cs-CZ" smtClean="0"/>
              <a:t>11.11.2024</a:t>
            </a:fld>
            <a:endParaRPr lang="cs-CZ"/>
          </a:p>
        </p:txBody>
      </p:sp>
      <p:sp>
        <p:nvSpPr>
          <p:cNvPr id="5" name="Zástupný symbol pro zápatí 4">
            <a:extLst>
              <a:ext uri="{FF2B5EF4-FFF2-40B4-BE49-F238E27FC236}">
                <a16:creationId xmlns:a16="http://schemas.microsoft.com/office/drawing/2014/main" id="{860B5296-4B39-314B-2C81-90DFC7F7B4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cs-CZ"/>
          </a:p>
        </p:txBody>
      </p:sp>
      <p:sp>
        <p:nvSpPr>
          <p:cNvPr id="6" name="Zástupný symbol pro číslo snímku 5">
            <a:extLst>
              <a:ext uri="{FF2B5EF4-FFF2-40B4-BE49-F238E27FC236}">
                <a16:creationId xmlns:a16="http://schemas.microsoft.com/office/drawing/2014/main" id="{725F7741-1D12-DCCE-9467-1E3C90AF28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16D8AB9-BC2B-4BD0-8C83-C6120F6116C9}" type="slidenum">
              <a:rPr lang="cs-CZ" smtClean="0"/>
              <a:t>‹#›</a:t>
            </a:fld>
            <a:endParaRPr lang="cs-CZ"/>
          </a:p>
        </p:txBody>
      </p:sp>
    </p:spTree>
    <p:extLst>
      <p:ext uri="{BB962C8B-B14F-4D97-AF65-F5344CB8AC3E}">
        <p14:creationId xmlns:p14="http://schemas.microsoft.com/office/powerpoint/2010/main" val="3458671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se.com/cz/c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evolty.cz/fve/ostrovni-systemy/"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battery-import.cz/slovnik-pojmu/start-stop/"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memodo.cz/komercni-uloziste"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memodo.cz/komercni-uloziste"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24922D-BFCB-2968-99AB-6ADF412A348E}"/>
              </a:ext>
            </a:extLst>
          </p:cNvPr>
          <p:cNvSpPr>
            <a:spLocks noGrp="1"/>
          </p:cNvSpPr>
          <p:nvPr>
            <p:ph type="ctrTitle"/>
          </p:nvPr>
        </p:nvSpPr>
        <p:spPr>
          <a:xfrm>
            <a:off x="176981" y="416898"/>
            <a:ext cx="11818373" cy="5167825"/>
          </a:xfrm>
        </p:spPr>
        <p:txBody>
          <a:bodyPr>
            <a:noAutofit/>
          </a:bodyPr>
          <a:lstStyle/>
          <a:p>
            <a:r>
              <a:rPr lang="cs-CZ" sz="8000" b="1" dirty="0">
                <a:solidFill>
                  <a:srgbClr val="FF0000"/>
                </a:solidFill>
              </a:rPr>
              <a:t>ENERGETICKÝ MANAGEMENT</a:t>
            </a:r>
            <a:br>
              <a:rPr lang="cs-CZ" sz="8000" b="1" dirty="0">
                <a:solidFill>
                  <a:srgbClr val="FF0000"/>
                </a:solidFill>
              </a:rPr>
            </a:br>
            <a:br>
              <a:rPr lang="cs-CZ" sz="8000" b="1" dirty="0">
                <a:solidFill>
                  <a:srgbClr val="FF0000"/>
                </a:solidFill>
              </a:rPr>
            </a:br>
            <a:r>
              <a:rPr lang="cs-CZ" b="1" dirty="0">
                <a:solidFill>
                  <a:srgbClr val="FF0000"/>
                </a:solidFill>
              </a:rPr>
              <a:t>7. INVESTICE DO SKLADOVÁNÍ ENERGIE</a:t>
            </a:r>
          </a:p>
        </p:txBody>
      </p:sp>
      <p:sp>
        <p:nvSpPr>
          <p:cNvPr id="3" name="Podnadpis 2">
            <a:extLst>
              <a:ext uri="{FF2B5EF4-FFF2-40B4-BE49-F238E27FC236}">
                <a16:creationId xmlns:a16="http://schemas.microsoft.com/office/drawing/2014/main" id="{630AF625-938F-92AE-FB62-9C4BF704A3FE}"/>
              </a:ext>
            </a:extLst>
          </p:cNvPr>
          <p:cNvSpPr>
            <a:spLocks noGrp="1"/>
          </p:cNvSpPr>
          <p:nvPr>
            <p:ph type="subTitle" idx="1"/>
          </p:nvPr>
        </p:nvSpPr>
        <p:spPr>
          <a:xfrm>
            <a:off x="1524000" y="5735637"/>
            <a:ext cx="9144000" cy="705465"/>
          </a:xfrm>
        </p:spPr>
        <p:txBody>
          <a:bodyPr>
            <a:normAutofit/>
          </a:bodyPr>
          <a:lstStyle/>
          <a:p>
            <a:r>
              <a:rPr lang="cs-CZ" sz="3600" b="1" dirty="0"/>
              <a:t>M. Rössler</a:t>
            </a:r>
          </a:p>
        </p:txBody>
      </p:sp>
    </p:spTree>
    <p:extLst>
      <p:ext uri="{BB962C8B-B14F-4D97-AF65-F5344CB8AC3E}">
        <p14:creationId xmlns:p14="http://schemas.microsoft.com/office/powerpoint/2010/main" val="616140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117AB3D3-3C9C-4DED-809A-78734805B8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29C15141-75BB-C1C0-F879-607BF50444B5}"/>
              </a:ext>
            </a:extLst>
          </p:cNvPr>
          <p:cNvSpPr>
            <a:spLocks noGrp="1"/>
          </p:cNvSpPr>
          <p:nvPr>
            <p:ph type="title"/>
          </p:nvPr>
        </p:nvSpPr>
        <p:spPr>
          <a:xfrm>
            <a:off x="793662" y="386930"/>
            <a:ext cx="10066122" cy="860684"/>
          </a:xfrm>
        </p:spPr>
        <p:txBody>
          <a:bodyPr anchor="b">
            <a:normAutofit/>
          </a:bodyPr>
          <a:lstStyle/>
          <a:p>
            <a:pPr algn="ctr"/>
            <a:r>
              <a:rPr lang="cs-CZ" sz="4800" b="1" i="0" u="sng" strike="noStrike" dirty="0">
                <a:solidFill>
                  <a:srgbClr val="FF0000"/>
                </a:solidFill>
                <a:effectLst/>
                <a:latin typeface="-apple-system"/>
                <a:hlinkClick r:id="rId2">
                  <a:extLst>
                    <a:ext uri="{A12FA001-AC4F-418D-AE19-62706E023703}">
                      <ahyp:hlinkClr xmlns:ahyp="http://schemas.microsoft.com/office/drawing/2018/hyperlinkcolor" val="tx"/>
                    </a:ext>
                  </a:extLst>
                </a:hlinkClick>
              </a:rPr>
              <a:t>SCHNEIDER ELECTRIC</a:t>
            </a:r>
            <a:endParaRPr lang="cs-CZ" sz="4800" b="1" u="sng" dirty="0">
              <a:solidFill>
                <a:srgbClr val="FF0000"/>
              </a:solidFill>
            </a:endParaRPr>
          </a:p>
        </p:txBody>
      </p:sp>
      <p:sp>
        <p:nvSpPr>
          <p:cNvPr id="2057" name="Rectangle 2056">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9" name="Rectangle 2058">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ástupný obsah 2">
            <a:extLst>
              <a:ext uri="{FF2B5EF4-FFF2-40B4-BE49-F238E27FC236}">
                <a16:creationId xmlns:a16="http://schemas.microsoft.com/office/drawing/2014/main" id="{7AD11CB9-4940-B9F1-DABD-FA367C4D3EC1}"/>
              </a:ext>
            </a:extLst>
          </p:cNvPr>
          <p:cNvSpPr>
            <a:spLocks noGrp="1"/>
          </p:cNvSpPr>
          <p:nvPr>
            <p:ph idx="1"/>
          </p:nvPr>
        </p:nvSpPr>
        <p:spPr>
          <a:xfrm>
            <a:off x="793661" y="2599509"/>
            <a:ext cx="4530898" cy="3639450"/>
          </a:xfrm>
        </p:spPr>
        <p:txBody>
          <a:bodyPr anchor="ctr">
            <a:normAutofit/>
          </a:bodyPr>
          <a:lstStyle/>
          <a:p>
            <a:r>
              <a:rPr lang="cs-CZ" sz="2400" b="1" i="0" dirty="0">
                <a:solidFill>
                  <a:srgbClr val="404040"/>
                </a:solidFill>
                <a:effectLst/>
                <a:latin typeface="-apple-system"/>
              </a:rPr>
              <a:t>Součástí dodávky od </a:t>
            </a:r>
            <a:r>
              <a:rPr lang="cs-CZ" sz="2400" b="1" i="0" u="none" strike="noStrike" dirty="0">
                <a:solidFill>
                  <a:srgbClr val="00B0F0"/>
                </a:solidFill>
                <a:effectLst/>
                <a:latin typeface="-apple-system"/>
                <a:hlinkClick r:id="rId2">
                  <a:extLst>
                    <a:ext uri="{A12FA001-AC4F-418D-AE19-62706E023703}">
                      <ahyp:hlinkClr xmlns:ahyp="http://schemas.microsoft.com/office/drawing/2018/hyperlinkcolor" val="tx"/>
                    </a:ext>
                  </a:extLst>
                </a:hlinkClick>
              </a:rPr>
              <a:t>Schneider Electric</a:t>
            </a:r>
            <a:r>
              <a:rPr lang="cs-CZ" sz="2400" b="1" i="0" dirty="0">
                <a:solidFill>
                  <a:srgbClr val="00B0F0"/>
                </a:solidFill>
                <a:effectLst/>
                <a:latin typeface="-apple-system"/>
              </a:rPr>
              <a:t> </a:t>
            </a:r>
            <a:r>
              <a:rPr lang="cs-CZ" sz="2400" b="1" i="0" dirty="0">
                <a:solidFill>
                  <a:srgbClr val="404040"/>
                </a:solidFill>
                <a:effectLst/>
                <a:latin typeface="-apple-system"/>
              </a:rPr>
              <a:t>bylo také několik dalších klíčových komponent. Společnost do </a:t>
            </a:r>
            <a:r>
              <a:rPr lang="cs-CZ" sz="2400" b="1" i="0" dirty="0" err="1">
                <a:solidFill>
                  <a:srgbClr val="404040"/>
                </a:solidFill>
                <a:effectLst/>
                <a:latin typeface="-apple-system"/>
              </a:rPr>
              <a:t>CEETe</a:t>
            </a:r>
            <a:r>
              <a:rPr lang="cs-CZ" sz="2400" b="1" i="0" dirty="0">
                <a:solidFill>
                  <a:srgbClr val="404040"/>
                </a:solidFill>
                <a:effectLst/>
                <a:latin typeface="-apple-system"/>
              </a:rPr>
              <a:t> dodala řídicí software a hardware, bateriové úložiště pro akumulaci elektřiny, nabíjecí stanice pro elektromobily a prvky vysokého a nízkého napětí.</a:t>
            </a:r>
            <a:endParaRPr lang="cs-CZ" sz="2400" b="1" dirty="0"/>
          </a:p>
        </p:txBody>
      </p:sp>
      <p:pic>
        <p:nvPicPr>
          <p:cNvPr id="2050" name="Picture 2" descr="Obsah obrázku text, displej, Zobrazovací zařízení, interiér&#10;&#10;Popis byl vytvořen automaticky">
            <a:extLst>
              <a:ext uri="{FF2B5EF4-FFF2-40B4-BE49-F238E27FC236}">
                <a16:creationId xmlns:a16="http://schemas.microsoft.com/office/drawing/2014/main" id="{C6E63018-24A7-DC8C-D38E-3D5426C3F8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7442"/>
          <a:stretch/>
        </p:blipFill>
        <p:spPr bwMode="auto">
          <a:xfrm>
            <a:off x="5911532" y="2484255"/>
            <a:ext cx="5150277" cy="3714244"/>
          </a:xfrm>
          <a:prstGeom prst="rect">
            <a:avLst/>
          </a:prstGeom>
          <a:noFill/>
          <a:extLst>
            <a:ext uri="{909E8E84-426E-40DD-AFC4-6F175D3DCCD1}">
              <a14:hiddenFill xmlns:a14="http://schemas.microsoft.com/office/drawing/2010/main">
                <a:solidFill>
                  <a:srgbClr val="FFFFFF"/>
                </a:solidFill>
              </a14:hiddenFill>
            </a:ext>
          </a:extLst>
        </p:spPr>
      </p:pic>
      <p:sp>
        <p:nvSpPr>
          <p:cNvPr id="2061" name="Rectangle 2060">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41642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095A73-274B-D349-4957-763F9FBA2A18}"/>
              </a:ext>
            </a:extLst>
          </p:cNvPr>
          <p:cNvSpPr>
            <a:spLocks noGrp="1"/>
          </p:cNvSpPr>
          <p:nvPr>
            <p:ph type="title"/>
          </p:nvPr>
        </p:nvSpPr>
        <p:spPr>
          <a:xfrm>
            <a:off x="838200" y="365125"/>
            <a:ext cx="10515600" cy="928983"/>
          </a:xfrm>
        </p:spPr>
        <p:txBody>
          <a:bodyPr/>
          <a:lstStyle/>
          <a:p>
            <a:pPr algn="ctr"/>
            <a:r>
              <a:rPr lang="cs-CZ" b="1" i="0" dirty="0">
                <a:solidFill>
                  <a:srgbClr val="FF0000"/>
                </a:solidFill>
                <a:effectLst/>
                <a:latin typeface="var( --e-global-typography-primary-font-family )"/>
              </a:rPr>
              <a:t>CO JE TO SOLÁRNÍ BATERIE?</a:t>
            </a:r>
            <a:endParaRPr lang="cs-CZ" b="1" dirty="0">
              <a:solidFill>
                <a:srgbClr val="FF0000"/>
              </a:solidFill>
            </a:endParaRPr>
          </a:p>
        </p:txBody>
      </p:sp>
      <p:sp>
        <p:nvSpPr>
          <p:cNvPr id="3" name="Zástupný obsah 2">
            <a:extLst>
              <a:ext uri="{FF2B5EF4-FFF2-40B4-BE49-F238E27FC236}">
                <a16:creationId xmlns:a16="http://schemas.microsoft.com/office/drawing/2014/main" id="{4088918F-D732-EED2-02DC-E46BAF6C9B9B}"/>
              </a:ext>
            </a:extLst>
          </p:cNvPr>
          <p:cNvSpPr>
            <a:spLocks noGrp="1"/>
          </p:cNvSpPr>
          <p:nvPr>
            <p:ph idx="1"/>
          </p:nvPr>
        </p:nvSpPr>
        <p:spPr/>
        <p:txBody>
          <a:bodyPr>
            <a:normAutofit fontScale="92500" lnSpcReduction="20000"/>
          </a:bodyPr>
          <a:lstStyle/>
          <a:p>
            <a:pPr algn="l">
              <a:spcAft>
                <a:spcPts val="1500"/>
              </a:spcAft>
            </a:pPr>
            <a:r>
              <a:rPr lang="cs-CZ" b="1" i="0" dirty="0">
                <a:effectLst/>
                <a:latin typeface="Open Sans" panose="020B0606030504020204" pitchFamily="34" charset="0"/>
              </a:rPr>
              <a:t>Solární baterie, někdy také označovaná jako „domácí baterie“, je zařízení, které </a:t>
            </a:r>
            <a:r>
              <a:rPr lang="cs-CZ" b="1" i="0" dirty="0">
                <a:solidFill>
                  <a:srgbClr val="00B0F0"/>
                </a:solidFill>
                <a:effectLst/>
                <a:latin typeface="Open Sans" panose="020B0606030504020204" pitchFamily="34" charset="0"/>
              </a:rPr>
              <a:t>uchovává elektřinu pro pozdější využití. </a:t>
            </a:r>
            <a:r>
              <a:rPr lang="cs-CZ" b="1" i="0" dirty="0">
                <a:effectLst/>
                <a:latin typeface="Open Sans" panose="020B0606030504020204" pitchFamily="34" charset="0"/>
              </a:rPr>
              <a:t>Obvykle se jedná o elektřinu vyrobenou ze slunce, což z ní dělá perfektní doplněk k vašim solárním panelům. Solární baterie však mohou v případě potřeby také ukládat elektřinu ze sítě.</a:t>
            </a:r>
          </a:p>
          <a:p>
            <a:pPr algn="l">
              <a:spcAft>
                <a:spcPts val="1500"/>
              </a:spcAft>
            </a:pPr>
            <a:r>
              <a:rPr lang="cs-CZ" b="1" i="0" dirty="0">
                <a:effectLst/>
                <a:latin typeface="Open Sans" panose="020B0606030504020204" pitchFamily="34" charset="0"/>
              </a:rPr>
              <a:t>Tuto uloženou energii můžete použít k napájení svého domova, když vaše solární panely nevyrábějí dostatek elektřiny, například v noci nebo za extrémních povětrnostních podmínek. Některé systémy solárních bateriových úložišť </a:t>
            </a:r>
            <a:r>
              <a:rPr lang="cs-CZ" b="1" i="0" dirty="0">
                <a:solidFill>
                  <a:srgbClr val="00B0F0"/>
                </a:solidFill>
                <a:effectLst/>
                <a:latin typeface="Open Sans" panose="020B0606030504020204" pitchFamily="34" charset="0"/>
              </a:rPr>
              <a:t>fungují dokonce i při výpadku proudu, </a:t>
            </a:r>
            <a:r>
              <a:rPr lang="cs-CZ" b="1" i="0" dirty="0">
                <a:effectLst/>
                <a:latin typeface="Open Sans" panose="020B0606030504020204" pitchFamily="34" charset="0"/>
              </a:rPr>
              <a:t>takže můžete své domácí spotřebiče i nadále používat bez jakéhokoli přerušení. To znamená, že byste mohli být potenciálně </a:t>
            </a:r>
            <a:r>
              <a:rPr lang="cs-CZ" b="1" i="0" u="none" strike="noStrike" dirty="0">
                <a:solidFill>
                  <a:srgbClr val="00B0F0"/>
                </a:solidFill>
                <a:effectLst/>
                <a:latin typeface="Open Sans" panose="020B0606030504020204" pitchFamily="34" charset="0"/>
                <a:hlinkClick r:id="rId2">
                  <a:extLst>
                    <a:ext uri="{A12FA001-AC4F-418D-AE19-62706E023703}">
                      <ahyp:hlinkClr xmlns:ahyp="http://schemas.microsoft.com/office/drawing/2018/hyperlinkcolor" val="tx"/>
                    </a:ext>
                  </a:extLst>
                </a:hlinkClick>
              </a:rPr>
              <a:t>100% nezávislí na síti</a:t>
            </a:r>
            <a:r>
              <a:rPr lang="cs-CZ" b="1" i="0" dirty="0">
                <a:solidFill>
                  <a:srgbClr val="00B0F0"/>
                </a:solidFill>
                <a:effectLst/>
                <a:latin typeface="Open Sans" panose="020B0606030504020204" pitchFamily="34" charset="0"/>
              </a:rPr>
              <a:t>.</a:t>
            </a:r>
          </a:p>
        </p:txBody>
      </p:sp>
    </p:spTree>
    <p:extLst>
      <p:ext uri="{BB962C8B-B14F-4D97-AF65-F5344CB8AC3E}">
        <p14:creationId xmlns:p14="http://schemas.microsoft.com/office/powerpoint/2010/main" val="3379497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5FB4A31-512B-CBD7-AAD2-6D5B382BE30E}"/>
              </a:ext>
            </a:extLst>
          </p:cNvPr>
          <p:cNvSpPr>
            <a:spLocks noGrp="1"/>
          </p:cNvSpPr>
          <p:nvPr>
            <p:ph type="title"/>
          </p:nvPr>
        </p:nvSpPr>
        <p:spPr/>
        <p:txBody>
          <a:bodyPr/>
          <a:lstStyle/>
          <a:p>
            <a:pPr algn="ctr"/>
            <a:r>
              <a:rPr lang="pl-PL" b="1" i="0" dirty="0">
                <a:solidFill>
                  <a:srgbClr val="FF0000"/>
                </a:solidFill>
                <a:effectLst/>
                <a:latin typeface="Silka"/>
              </a:rPr>
              <a:t>CO JE TO SOLÁRNÍ BATERIOVÉ ULOŽIŠTĚ?</a:t>
            </a:r>
            <a:endParaRPr lang="cs-CZ" dirty="0">
              <a:solidFill>
                <a:srgbClr val="FF0000"/>
              </a:solidFill>
            </a:endParaRPr>
          </a:p>
        </p:txBody>
      </p:sp>
      <p:sp>
        <p:nvSpPr>
          <p:cNvPr id="3" name="Zástupný obsah 2">
            <a:extLst>
              <a:ext uri="{FF2B5EF4-FFF2-40B4-BE49-F238E27FC236}">
                <a16:creationId xmlns:a16="http://schemas.microsoft.com/office/drawing/2014/main" id="{0B6469D6-341B-3B58-B5B1-A98041A2E080}"/>
              </a:ext>
            </a:extLst>
          </p:cNvPr>
          <p:cNvSpPr>
            <a:spLocks noGrp="1"/>
          </p:cNvSpPr>
          <p:nvPr>
            <p:ph idx="1"/>
          </p:nvPr>
        </p:nvSpPr>
        <p:spPr>
          <a:xfrm>
            <a:off x="838200" y="2809768"/>
            <a:ext cx="10515600" cy="2149690"/>
          </a:xfrm>
        </p:spPr>
        <p:txBody>
          <a:bodyPr/>
          <a:lstStyle/>
          <a:p>
            <a:r>
              <a:rPr lang="cs-CZ" b="1" i="0" dirty="0">
                <a:solidFill>
                  <a:srgbClr val="4C4C4C"/>
                </a:solidFill>
                <a:effectLst/>
                <a:latin typeface="Roboto" panose="02000000000000000000" pitchFamily="2" charset="0"/>
              </a:rPr>
              <a:t>Bateriové uložiště HES je kompaktní, na síti nezávislé řešení hybridního fotovoltaického systému pro domácnosti či menší provozy. Umožňuje efektivně využívat energii vyrobenou fotovoltaickými panely a zajišťuje také energetickou zálohu objektu.</a:t>
            </a:r>
            <a:endParaRPr lang="cs-CZ" b="1" dirty="0"/>
          </a:p>
        </p:txBody>
      </p:sp>
    </p:spTree>
    <p:extLst>
      <p:ext uri="{BB962C8B-B14F-4D97-AF65-F5344CB8AC3E}">
        <p14:creationId xmlns:p14="http://schemas.microsoft.com/office/powerpoint/2010/main" val="777277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AE1F400-A8D5-B73E-A8F9-BD3C12B7BBE0}"/>
              </a:ext>
            </a:extLst>
          </p:cNvPr>
          <p:cNvSpPr>
            <a:spLocks noGrp="1"/>
          </p:cNvSpPr>
          <p:nvPr>
            <p:ph type="title"/>
          </p:nvPr>
        </p:nvSpPr>
        <p:spPr/>
        <p:txBody>
          <a:bodyPr>
            <a:normAutofit/>
          </a:bodyPr>
          <a:lstStyle/>
          <a:p>
            <a:pPr algn="ctr"/>
            <a:r>
              <a:rPr lang="cs-CZ" b="1" dirty="0">
                <a:solidFill>
                  <a:srgbClr val="FF0000"/>
                </a:solidFill>
                <a:effectLst/>
                <a:latin typeface="Jost"/>
              </a:rPr>
              <a:t>NOVÉ TECHNOLOGIE A TRENDY V OBLASTI BATERIÍ</a:t>
            </a:r>
            <a:endParaRPr lang="cs-CZ" dirty="0">
              <a:solidFill>
                <a:srgbClr val="FF0000"/>
              </a:solidFill>
            </a:endParaRPr>
          </a:p>
        </p:txBody>
      </p:sp>
      <p:sp>
        <p:nvSpPr>
          <p:cNvPr id="3" name="Zástupný obsah 2">
            <a:extLst>
              <a:ext uri="{FF2B5EF4-FFF2-40B4-BE49-F238E27FC236}">
                <a16:creationId xmlns:a16="http://schemas.microsoft.com/office/drawing/2014/main" id="{F60510E2-7B67-F382-F1ED-1E9643970768}"/>
              </a:ext>
            </a:extLst>
          </p:cNvPr>
          <p:cNvSpPr>
            <a:spLocks noGrp="1"/>
          </p:cNvSpPr>
          <p:nvPr>
            <p:ph idx="1"/>
          </p:nvPr>
        </p:nvSpPr>
        <p:spPr>
          <a:xfrm>
            <a:off x="838200" y="2479729"/>
            <a:ext cx="10515600" cy="3045417"/>
          </a:xfrm>
        </p:spPr>
        <p:txBody>
          <a:bodyPr/>
          <a:lstStyle/>
          <a:p>
            <a:pPr>
              <a:spcAft>
                <a:spcPts val="1800"/>
              </a:spcAft>
            </a:pPr>
            <a:r>
              <a:rPr lang="cs-CZ" b="1" i="0" dirty="0">
                <a:solidFill>
                  <a:srgbClr val="000000"/>
                </a:solidFill>
                <a:effectLst/>
                <a:latin typeface="Jost"/>
              </a:rPr>
              <a:t>Za poslední desetiletí zaznamenaly technologie v oblasti baterií významný pokrok. Velký vliv má snaha o udržitelný rozvoj a využití obnovitelných zdrojů, významný podíl má zvyšující se počet elektronických zařízení u každého z nás. Nároky na </a:t>
            </a:r>
            <a:r>
              <a:rPr lang="cs-CZ" b="1" i="0" dirty="0">
                <a:solidFill>
                  <a:srgbClr val="00B0F0"/>
                </a:solidFill>
                <a:effectLst/>
                <a:latin typeface="Jost"/>
              </a:rPr>
              <a:t>kratší dobu nabíjení, vyšší energetickou kapacitu, delší dojezd elektromobilů, nízkou hmotnost a menší zátěž pro životní prostředí</a:t>
            </a:r>
            <a:r>
              <a:rPr lang="cs-CZ" b="1" i="0" dirty="0">
                <a:solidFill>
                  <a:srgbClr val="000000"/>
                </a:solidFill>
                <a:effectLst/>
                <a:latin typeface="Jost"/>
              </a:rPr>
              <a:t> – to jsou </a:t>
            </a:r>
            <a:r>
              <a:rPr lang="cs-CZ" b="1" i="0" dirty="0">
                <a:solidFill>
                  <a:srgbClr val="00B0F0"/>
                </a:solidFill>
                <a:effectLst/>
                <a:latin typeface="Jost"/>
              </a:rPr>
              <a:t>hlavní motivace pro vývoj nových technologií baterií.</a:t>
            </a:r>
          </a:p>
        </p:txBody>
      </p:sp>
    </p:spTree>
    <p:extLst>
      <p:ext uri="{BB962C8B-B14F-4D97-AF65-F5344CB8AC3E}">
        <p14:creationId xmlns:p14="http://schemas.microsoft.com/office/powerpoint/2010/main" val="662310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79E03E-54DC-460F-DA0A-877E993273E9}"/>
              </a:ext>
            </a:extLst>
          </p:cNvPr>
          <p:cNvSpPr>
            <a:spLocks noGrp="1"/>
          </p:cNvSpPr>
          <p:nvPr>
            <p:ph type="title"/>
          </p:nvPr>
        </p:nvSpPr>
        <p:spPr>
          <a:xfrm>
            <a:off x="838200" y="365125"/>
            <a:ext cx="10515600" cy="1006475"/>
          </a:xfrm>
        </p:spPr>
        <p:txBody>
          <a:bodyPr/>
          <a:lstStyle/>
          <a:p>
            <a:pPr algn="ctr"/>
            <a:r>
              <a:rPr lang="cs-CZ" b="1" i="0" dirty="0">
                <a:solidFill>
                  <a:srgbClr val="FF0000"/>
                </a:solidFill>
                <a:effectLst/>
                <a:latin typeface="Jost"/>
              </a:rPr>
              <a:t>BATERIE AGM A EFB</a:t>
            </a:r>
            <a:endParaRPr lang="cs-CZ" dirty="0">
              <a:solidFill>
                <a:srgbClr val="FF0000"/>
              </a:solidFill>
            </a:endParaRPr>
          </a:p>
        </p:txBody>
      </p:sp>
      <p:sp>
        <p:nvSpPr>
          <p:cNvPr id="3" name="Zástupný obsah 2">
            <a:extLst>
              <a:ext uri="{FF2B5EF4-FFF2-40B4-BE49-F238E27FC236}">
                <a16:creationId xmlns:a16="http://schemas.microsoft.com/office/drawing/2014/main" id="{31EF9614-94D6-319D-3510-7CAF7C98B3A5}"/>
              </a:ext>
            </a:extLst>
          </p:cNvPr>
          <p:cNvSpPr>
            <a:spLocks noGrp="1"/>
          </p:cNvSpPr>
          <p:nvPr>
            <p:ph idx="1"/>
          </p:nvPr>
        </p:nvSpPr>
        <p:spPr/>
        <p:txBody>
          <a:bodyPr>
            <a:normAutofit/>
          </a:bodyPr>
          <a:lstStyle/>
          <a:p>
            <a:pPr>
              <a:spcAft>
                <a:spcPts val="1800"/>
              </a:spcAft>
            </a:pPr>
            <a:r>
              <a:rPr lang="cs-CZ" b="1" i="0" dirty="0">
                <a:solidFill>
                  <a:srgbClr val="000000"/>
                </a:solidFill>
                <a:effectLst/>
                <a:latin typeface="Jost"/>
              </a:rPr>
              <a:t>Baterie AGM a EFB začaly být montovány do vozidel vybavených </a:t>
            </a:r>
            <a:r>
              <a:rPr lang="cs-CZ" b="1" i="0" dirty="0">
                <a:solidFill>
                  <a:srgbClr val="00B0F0"/>
                </a:solidFill>
                <a:effectLst/>
                <a:latin typeface="Jost"/>
              </a:rPr>
              <a:t>systémem </a:t>
            </a:r>
            <a:r>
              <a:rPr lang="cs-CZ" b="1" i="0" dirty="0">
                <a:solidFill>
                  <a:srgbClr val="00B0F0"/>
                </a:solidFill>
                <a:effectLst/>
                <a:latin typeface="Jost"/>
                <a:hlinkClick r:id="rId2">
                  <a:extLst>
                    <a:ext uri="{A12FA001-AC4F-418D-AE19-62706E023703}">
                      <ahyp:hlinkClr xmlns:ahyp="http://schemas.microsoft.com/office/drawing/2018/hyperlinkcolor" val="tx"/>
                    </a:ext>
                  </a:extLst>
                </a:hlinkClick>
              </a:rPr>
              <a:t>start-stop</a:t>
            </a:r>
            <a:r>
              <a:rPr lang="cs-CZ" b="1" i="0" dirty="0">
                <a:solidFill>
                  <a:srgbClr val="00B0F0"/>
                </a:solidFill>
                <a:effectLst/>
                <a:latin typeface="Jost"/>
              </a:rPr>
              <a:t> </a:t>
            </a:r>
            <a:r>
              <a:rPr lang="cs-CZ" b="1" i="0" dirty="0">
                <a:solidFill>
                  <a:srgbClr val="000000"/>
                </a:solidFill>
                <a:effectLst/>
                <a:latin typeface="Jost"/>
              </a:rPr>
              <a:t>již před rokem 2010. Zatímco </a:t>
            </a:r>
            <a:r>
              <a:rPr lang="cs-CZ" b="1" i="0" dirty="0">
                <a:solidFill>
                  <a:srgbClr val="00B0F0"/>
                </a:solidFill>
                <a:effectLst/>
                <a:latin typeface="Jost"/>
              </a:rPr>
              <a:t>technologie EFB </a:t>
            </a:r>
            <a:r>
              <a:rPr lang="cs-CZ" b="1" i="0" dirty="0">
                <a:solidFill>
                  <a:srgbClr val="000000"/>
                </a:solidFill>
                <a:effectLst/>
                <a:latin typeface="Jost"/>
              </a:rPr>
              <a:t>znamenala víceméně pouze zesílené desky a polyesterový mul (umístěný mezi deskou a separátorem), </a:t>
            </a:r>
            <a:r>
              <a:rPr lang="cs-CZ" b="1" i="0" dirty="0">
                <a:solidFill>
                  <a:srgbClr val="00B0F0"/>
                </a:solidFill>
                <a:effectLst/>
                <a:latin typeface="Jost"/>
              </a:rPr>
              <a:t>technologie odolnější baterie AGM</a:t>
            </a:r>
            <a:r>
              <a:rPr lang="cs-CZ" b="1" i="0" dirty="0">
                <a:solidFill>
                  <a:srgbClr val="000000"/>
                </a:solidFill>
                <a:effectLst/>
                <a:latin typeface="Jost"/>
              </a:rPr>
              <a:t> již má elektrolyt zasáknutý ve skelném rounu. Avšak tyto baterie se stále více používají i pro volný čas, anebo v oblasti průmyslu. Protože mají menší samovybíjení a v případě trakčních baterií mají také vysokou cyklickou odolnost.</a:t>
            </a:r>
            <a:endParaRPr lang="cs-CZ" b="1" i="0" dirty="0">
              <a:solidFill>
                <a:srgbClr val="555658"/>
              </a:solidFill>
              <a:effectLst/>
              <a:latin typeface="Jost"/>
            </a:endParaRPr>
          </a:p>
          <a:p>
            <a:pPr>
              <a:spcAft>
                <a:spcPts val="1800"/>
              </a:spcAft>
            </a:pPr>
            <a:r>
              <a:rPr lang="cs-CZ" b="1" i="0" dirty="0">
                <a:solidFill>
                  <a:srgbClr val="00B0F0"/>
                </a:solidFill>
                <a:effectLst/>
                <a:latin typeface="Jost"/>
              </a:rPr>
              <a:t>Baterie AGM </a:t>
            </a:r>
            <a:r>
              <a:rPr lang="cs-CZ" b="1" i="0" dirty="0">
                <a:solidFill>
                  <a:srgbClr val="000000"/>
                </a:solidFill>
                <a:effectLst/>
                <a:latin typeface="Jost"/>
              </a:rPr>
              <a:t>je možné použít i ve vozidlech s rekuperací brzdné energie (tedy v hybridních vozidlech s elektrickým pohonem).</a:t>
            </a:r>
            <a:endParaRPr lang="cs-CZ" b="1" i="0" dirty="0">
              <a:solidFill>
                <a:srgbClr val="555658"/>
              </a:solidFill>
              <a:effectLst/>
              <a:latin typeface="Jost"/>
            </a:endParaRPr>
          </a:p>
        </p:txBody>
      </p:sp>
    </p:spTree>
    <p:extLst>
      <p:ext uri="{BB962C8B-B14F-4D97-AF65-F5344CB8AC3E}">
        <p14:creationId xmlns:p14="http://schemas.microsoft.com/office/powerpoint/2010/main" val="16967502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386C0A5-1807-81FB-821B-4A7AA8AF9C8A}"/>
              </a:ext>
            </a:extLst>
          </p:cNvPr>
          <p:cNvSpPr>
            <a:spLocks noGrp="1"/>
          </p:cNvSpPr>
          <p:nvPr>
            <p:ph type="title"/>
          </p:nvPr>
        </p:nvSpPr>
        <p:spPr/>
        <p:txBody>
          <a:bodyPr/>
          <a:lstStyle/>
          <a:p>
            <a:pPr algn="ctr"/>
            <a:r>
              <a:rPr lang="cs-CZ" b="1" i="0" dirty="0">
                <a:solidFill>
                  <a:srgbClr val="FF0000"/>
                </a:solidFill>
                <a:effectLst/>
                <a:latin typeface="Jost"/>
              </a:rPr>
              <a:t>BATERIE GELOVÉ</a:t>
            </a:r>
            <a:endParaRPr lang="cs-CZ" dirty="0">
              <a:solidFill>
                <a:srgbClr val="FF0000"/>
              </a:solidFill>
            </a:endParaRPr>
          </a:p>
        </p:txBody>
      </p:sp>
      <p:sp>
        <p:nvSpPr>
          <p:cNvPr id="3" name="Zástupný obsah 2">
            <a:extLst>
              <a:ext uri="{FF2B5EF4-FFF2-40B4-BE49-F238E27FC236}">
                <a16:creationId xmlns:a16="http://schemas.microsoft.com/office/drawing/2014/main" id="{FF7A5951-D943-79FA-FF43-5BD597EAC720}"/>
              </a:ext>
            </a:extLst>
          </p:cNvPr>
          <p:cNvSpPr>
            <a:spLocks noGrp="1"/>
          </p:cNvSpPr>
          <p:nvPr>
            <p:ph idx="1"/>
          </p:nvPr>
        </p:nvSpPr>
        <p:spPr>
          <a:xfrm>
            <a:off x="838200" y="2478141"/>
            <a:ext cx="10515600" cy="1901717"/>
          </a:xfrm>
        </p:spPr>
        <p:txBody>
          <a:bodyPr/>
          <a:lstStyle/>
          <a:p>
            <a:pPr>
              <a:spcAft>
                <a:spcPts val="1800"/>
              </a:spcAft>
            </a:pPr>
            <a:r>
              <a:rPr lang="cs-CZ" b="1" i="0" dirty="0">
                <a:solidFill>
                  <a:srgbClr val="000000"/>
                </a:solidFill>
                <a:effectLst/>
                <a:latin typeface="Jost"/>
              </a:rPr>
              <a:t>Technologie gelových akumulátorů spočívá v tom, že </a:t>
            </a:r>
            <a:r>
              <a:rPr lang="cs-CZ" b="1" i="0" dirty="0">
                <a:solidFill>
                  <a:srgbClr val="00B0F0"/>
                </a:solidFill>
                <a:effectLst/>
                <a:latin typeface="Jost"/>
              </a:rPr>
              <a:t>elektrolyt je vázán v křemičitém gelu.</a:t>
            </a:r>
            <a:r>
              <a:rPr lang="cs-CZ" b="1" i="0" dirty="0">
                <a:solidFill>
                  <a:srgbClr val="000000"/>
                </a:solidFill>
                <a:effectLst/>
                <a:latin typeface="Jost"/>
              </a:rPr>
              <a:t> Tedy, již </a:t>
            </a:r>
            <a:r>
              <a:rPr lang="cs-CZ" b="1" i="0" dirty="0">
                <a:solidFill>
                  <a:srgbClr val="00B0F0"/>
                </a:solidFill>
                <a:effectLst/>
                <a:latin typeface="Jost"/>
              </a:rPr>
              <a:t>není možný únik kyseliny z baterie. </a:t>
            </a:r>
            <a:r>
              <a:rPr lang="cs-CZ" b="1" i="0" dirty="0">
                <a:solidFill>
                  <a:srgbClr val="000000"/>
                </a:solidFill>
                <a:effectLst/>
                <a:latin typeface="Jost"/>
              </a:rPr>
              <a:t>Gelové baterie se používají zejména pro volný čas, i v průmyslu ale hlavně tam, kde je možné baterii umístit pouze na boku.</a:t>
            </a:r>
            <a:endParaRPr lang="cs-CZ" b="1" i="0" dirty="0">
              <a:solidFill>
                <a:srgbClr val="555658"/>
              </a:solidFill>
              <a:effectLst/>
              <a:latin typeface="Jost"/>
            </a:endParaRPr>
          </a:p>
        </p:txBody>
      </p:sp>
    </p:spTree>
    <p:extLst>
      <p:ext uri="{BB962C8B-B14F-4D97-AF65-F5344CB8AC3E}">
        <p14:creationId xmlns:p14="http://schemas.microsoft.com/office/powerpoint/2010/main" val="39230530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C48286-6571-F9D6-2FD7-249323199C05}"/>
              </a:ext>
            </a:extLst>
          </p:cNvPr>
          <p:cNvSpPr>
            <a:spLocks noGrp="1"/>
          </p:cNvSpPr>
          <p:nvPr>
            <p:ph type="title"/>
          </p:nvPr>
        </p:nvSpPr>
        <p:spPr>
          <a:xfrm>
            <a:off x="838200" y="365126"/>
            <a:ext cx="10515600" cy="959980"/>
          </a:xfrm>
        </p:spPr>
        <p:txBody>
          <a:bodyPr/>
          <a:lstStyle/>
          <a:p>
            <a:pPr algn="ctr"/>
            <a:r>
              <a:rPr lang="cs-CZ" b="1" i="0" dirty="0">
                <a:solidFill>
                  <a:srgbClr val="FF0000"/>
                </a:solidFill>
                <a:effectLst/>
                <a:latin typeface="Jost"/>
              </a:rPr>
              <a:t>BATERIE LITHIOVÉ</a:t>
            </a:r>
            <a:endParaRPr lang="cs-CZ" dirty="0">
              <a:solidFill>
                <a:srgbClr val="FF0000"/>
              </a:solidFill>
            </a:endParaRPr>
          </a:p>
        </p:txBody>
      </p:sp>
      <p:sp>
        <p:nvSpPr>
          <p:cNvPr id="3" name="Zástupný obsah 2">
            <a:extLst>
              <a:ext uri="{FF2B5EF4-FFF2-40B4-BE49-F238E27FC236}">
                <a16:creationId xmlns:a16="http://schemas.microsoft.com/office/drawing/2014/main" id="{2D38DF24-8BAF-662C-1875-522156C24585}"/>
              </a:ext>
            </a:extLst>
          </p:cNvPr>
          <p:cNvSpPr>
            <a:spLocks noGrp="1"/>
          </p:cNvSpPr>
          <p:nvPr>
            <p:ph idx="1"/>
          </p:nvPr>
        </p:nvSpPr>
        <p:spPr/>
        <p:txBody>
          <a:bodyPr>
            <a:normAutofit fontScale="92500" lnSpcReduction="10000"/>
          </a:bodyPr>
          <a:lstStyle/>
          <a:p>
            <a:pPr>
              <a:spcAft>
                <a:spcPts val="1800"/>
              </a:spcAft>
            </a:pPr>
            <a:r>
              <a:rPr lang="cs-CZ" b="1" i="0" dirty="0">
                <a:solidFill>
                  <a:srgbClr val="000000"/>
                </a:solidFill>
                <a:effectLst/>
                <a:latin typeface="Jost"/>
              </a:rPr>
              <a:t>Asi největší pokrok v oblasti technologií baterií zaznamenaly </a:t>
            </a:r>
            <a:r>
              <a:rPr lang="cs-CZ" b="1" i="0" dirty="0">
                <a:solidFill>
                  <a:srgbClr val="00B0F0"/>
                </a:solidFill>
                <a:effectLst/>
                <a:latin typeface="Jost"/>
              </a:rPr>
              <a:t>lithiové baterie.</a:t>
            </a:r>
            <a:r>
              <a:rPr lang="cs-CZ" b="1" i="0" dirty="0">
                <a:solidFill>
                  <a:srgbClr val="000000"/>
                </a:solidFill>
                <a:effectLst/>
                <a:latin typeface="Jost"/>
              </a:rPr>
              <a:t> První lithiovou baterii (prodejní verzi) vyrobila firma SONY již v roce 1991. Zejména v posledních 10 letech lithiové baterie zaznamenaly obrovský rozvoj a začaly být masivně používány ve všech možných elektronických produktech. Díky svým </a:t>
            </a:r>
            <a:r>
              <a:rPr lang="cs-CZ" b="1" i="0" dirty="0">
                <a:solidFill>
                  <a:srgbClr val="00B0F0"/>
                </a:solidFill>
                <a:effectLst/>
                <a:latin typeface="Jost"/>
              </a:rPr>
              <a:t>vlastnostem</a:t>
            </a:r>
            <a:r>
              <a:rPr lang="cs-CZ" b="1" i="0" dirty="0">
                <a:solidFill>
                  <a:srgbClr val="000000"/>
                </a:solidFill>
                <a:effectLst/>
                <a:latin typeface="Jost"/>
              </a:rPr>
              <a:t> (</a:t>
            </a:r>
            <a:r>
              <a:rPr lang="cs-CZ" b="1" i="0" dirty="0">
                <a:solidFill>
                  <a:srgbClr val="00B0F0"/>
                </a:solidFill>
                <a:effectLst/>
                <a:latin typeface="Jost"/>
              </a:rPr>
              <a:t>delší životnost, nízká hmotnost, velká energetická kapacita, vysoká cyklická odolnost</a:t>
            </a:r>
            <a:r>
              <a:rPr lang="cs-CZ" b="1" i="0" dirty="0">
                <a:solidFill>
                  <a:srgbClr val="000000"/>
                </a:solidFill>
                <a:effectLst/>
                <a:latin typeface="Jost"/>
              </a:rPr>
              <a:t>) lithiové baterie postupně nahradily i baterie „technologicky zastaralé“, tedy např. alkalické, </a:t>
            </a:r>
            <a:r>
              <a:rPr lang="cs-CZ" b="1" i="0" dirty="0" err="1">
                <a:solidFill>
                  <a:srgbClr val="000000"/>
                </a:solidFill>
                <a:effectLst/>
                <a:latin typeface="Jost"/>
              </a:rPr>
              <a:t>ZnCl</a:t>
            </a:r>
            <a:r>
              <a:rPr lang="cs-CZ" b="1" i="0" dirty="0">
                <a:solidFill>
                  <a:srgbClr val="000000"/>
                </a:solidFill>
                <a:effectLst/>
                <a:latin typeface="Jost"/>
              </a:rPr>
              <a:t>, </a:t>
            </a:r>
            <a:r>
              <a:rPr lang="cs-CZ" b="1" i="0" dirty="0" err="1">
                <a:solidFill>
                  <a:srgbClr val="000000"/>
                </a:solidFill>
                <a:effectLst/>
                <a:latin typeface="Jost"/>
              </a:rPr>
              <a:t>ZnCx</a:t>
            </a:r>
            <a:r>
              <a:rPr lang="cs-CZ" b="1" i="0" dirty="0">
                <a:solidFill>
                  <a:srgbClr val="000000"/>
                </a:solidFill>
                <a:effectLst/>
                <a:latin typeface="Jost"/>
              </a:rPr>
              <a:t>, </a:t>
            </a:r>
            <a:r>
              <a:rPr lang="cs-CZ" b="1" i="0" dirty="0" err="1">
                <a:solidFill>
                  <a:srgbClr val="000000"/>
                </a:solidFill>
                <a:effectLst/>
                <a:latin typeface="Jost"/>
              </a:rPr>
              <a:t>NiCD</a:t>
            </a:r>
            <a:r>
              <a:rPr lang="cs-CZ" b="1" i="0" dirty="0">
                <a:solidFill>
                  <a:srgbClr val="000000"/>
                </a:solidFill>
                <a:effectLst/>
                <a:latin typeface="Jost"/>
              </a:rPr>
              <a:t>, </a:t>
            </a:r>
            <a:r>
              <a:rPr lang="cs-CZ" b="1" i="0" dirty="0" err="1">
                <a:solidFill>
                  <a:srgbClr val="000000"/>
                </a:solidFill>
                <a:effectLst/>
                <a:latin typeface="Jost"/>
              </a:rPr>
              <a:t>NiHM</a:t>
            </a:r>
            <a:r>
              <a:rPr lang="cs-CZ" b="1" i="0" dirty="0">
                <a:solidFill>
                  <a:srgbClr val="000000"/>
                </a:solidFill>
                <a:effectLst/>
                <a:latin typeface="Jost"/>
              </a:rPr>
              <a:t>, atd.</a:t>
            </a:r>
            <a:endParaRPr lang="cs-CZ" b="1" i="0" dirty="0">
              <a:solidFill>
                <a:srgbClr val="555658"/>
              </a:solidFill>
              <a:effectLst/>
              <a:latin typeface="Jost"/>
            </a:endParaRPr>
          </a:p>
          <a:p>
            <a:pPr>
              <a:spcAft>
                <a:spcPts val="1800"/>
              </a:spcAft>
            </a:pPr>
            <a:r>
              <a:rPr lang="cs-CZ" b="1" i="0" dirty="0">
                <a:solidFill>
                  <a:srgbClr val="000000"/>
                </a:solidFill>
                <a:effectLst/>
                <a:latin typeface="Jost"/>
              </a:rPr>
              <a:t>Lithiové baterie, založené na lithiových iontech, však mají </a:t>
            </a:r>
            <a:r>
              <a:rPr lang="cs-CZ" b="1" i="0" dirty="0">
                <a:solidFill>
                  <a:srgbClr val="00B0F0"/>
                </a:solidFill>
                <a:effectLst/>
                <a:latin typeface="Jost"/>
              </a:rPr>
              <a:t>několik nevýhod, </a:t>
            </a:r>
            <a:r>
              <a:rPr lang="cs-CZ" b="1" i="0" dirty="0">
                <a:solidFill>
                  <a:srgbClr val="000000"/>
                </a:solidFill>
                <a:effectLst/>
                <a:latin typeface="Jost"/>
              </a:rPr>
              <a:t>jako např. relativně </a:t>
            </a:r>
            <a:r>
              <a:rPr lang="cs-CZ" b="1" i="0" dirty="0">
                <a:solidFill>
                  <a:srgbClr val="00B0F0"/>
                </a:solidFill>
                <a:effectLst/>
                <a:latin typeface="Jost"/>
              </a:rPr>
              <a:t>vysoké náklady na výrobu, riziko požárů</a:t>
            </a:r>
            <a:br>
              <a:rPr lang="cs-CZ" b="1" i="0" dirty="0">
                <a:solidFill>
                  <a:srgbClr val="00B0F0"/>
                </a:solidFill>
                <a:effectLst/>
                <a:latin typeface="Jost"/>
              </a:rPr>
            </a:br>
            <a:r>
              <a:rPr lang="cs-CZ" b="1" i="0" dirty="0">
                <a:solidFill>
                  <a:srgbClr val="00B0F0"/>
                </a:solidFill>
                <a:effectLst/>
                <a:latin typeface="Jost"/>
              </a:rPr>
              <a:t>a škodlivý dopad na životní prostředí.</a:t>
            </a:r>
            <a:r>
              <a:rPr lang="cs-CZ" b="1" i="0" dirty="0">
                <a:solidFill>
                  <a:srgbClr val="000000"/>
                </a:solidFill>
                <a:effectLst/>
                <a:latin typeface="Jost"/>
              </a:rPr>
              <a:t> Díky tomu jsou neustále vyvíjeny technologie nové.</a:t>
            </a:r>
            <a:endParaRPr lang="cs-CZ" b="1" i="0" dirty="0">
              <a:solidFill>
                <a:srgbClr val="555658"/>
              </a:solidFill>
              <a:effectLst/>
              <a:latin typeface="Jost"/>
            </a:endParaRPr>
          </a:p>
        </p:txBody>
      </p:sp>
    </p:spTree>
    <p:extLst>
      <p:ext uri="{BB962C8B-B14F-4D97-AF65-F5344CB8AC3E}">
        <p14:creationId xmlns:p14="http://schemas.microsoft.com/office/powerpoint/2010/main" val="20843855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AB2839A-C543-7B2A-2A0A-BF712FC66826}"/>
              </a:ext>
            </a:extLst>
          </p:cNvPr>
          <p:cNvSpPr>
            <a:spLocks noGrp="1"/>
          </p:cNvSpPr>
          <p:nvPr>
            <p:ph type="title"/>
          </p:nvPr>
        </p:nvSpPr>
        <p:spPr/>
        <p:txBody>
          <a:bodyPr>
            <a:normAutofit/>
          </a:bodyPr>
          <a:lstStyle/>
          <a:p>
            <a:pPr algn="ctr"/>
            <a:r>
              <a:rPr lang="cs-CZ" b="1" i="0" dirty="0">
                <a:solidFill>
                  <a:srgbClr val="FF0000"/>
                </a:solidFill>
                <a:effectLst/>
                <a:latin typeface="Jost"/>
              </a:rPr>
              <a:t>NOVÉ BATERIE LFP A </a:t>
            </a:r>
            <a:r>
              <a:rPr lang="cs-CZ" b="1" i="0" dirty="0" err="1">
                <a:solidFill>
                  <a:srgbClr val="FF0000"/>
                </a:solidFill>
                <a:effectLst/>
                <a:latin typeface="Jost"/>
              </a:rPr>
              <a:t>Li</a:t>
            </a:r>
            <a:r>
              <a:rPr lang="cs-CZ" b="1" i="0" dirty="0">
                <a:solidFill>
                  <a:srgbClr val="FF0000"/>
                </a:solidFill>
                <a:effectLst/>
                <a:latin typeface="Jost"/>
              </a:rPr>
              <a:t>-ion BATERIE PRO ELEKTRICKÉ AUTOMOBILY</a:t>
            </a:r>
            <a:endParaRPr lang="cs-CZ" dirty="0">
              <a:solidFill>
                <a:srgbClr val="FF0000"/>
              </a:solidFill>
            </a:endParaRPr>
          </a:p>
        </p:txBody>
      </p:sp>
      <p:sp>
        <p:nvSpPr>
          <p:cNvPr id="3" name="Zástupný obsah 2">
            <a:extLst>
              <a:ext uri="{FF2B5EF4-FFF2-40B4-BE49-F238E27FC236}">
                <a16:creationId xmlns:a16="http://schemas.microsoft.com/office/drawing/2014/main" id="{1DBE41CA-854A-1731-B25E-36D004A563EC}"/>
              </a:ext>
            </a:extLst>
          </p:cNvPr>
          <p:cNvSpPr>
            <a:spLocks noGrp="1"/>
          </p:cNvSpPr>
          <p:nvPr>
            <p:ph idx="1"/>
          </p:nvPr>
        </p:nvSpPr>
        <p:spPr>
          <a:xfrm>
            <a:off x="195020" y="1983783"/>
            <a:ext cx="11801959" cy="4680487"/>
          </a:xfrm>
        </p:spPr>
        <p:txBody>
          <a:bodyPr>
            <a:normAutofit fontScale="92500" lnSpcReduction="20000"/>
          </a:bodyPr>
          <a:lstStyle/>
          <a:p>
            <a:pPr>
              <a:spcAft>
                <a:spcPts val="1800"/>
              </a:spcAft>
            </a:pPr>
            <a:r>
              <a:rPr lang="cs-CZ" b="1" i="0" dirty="0">
                <a:solidFill>
                  <a:srgbClr val="000000"/>
                </a:solidFill>
                <a:effectLst/>
                <a:latin typeface="Jost"/>
              </a:rPr>
              <a:t>Pro elektrická vozidla byly používány nejvíce </a:t>
            </a:r>
            <a:r>
              <a:rPr lang="cs-CZ" b="1" i="0" dirty="0">
                <a:solidFill>
                  <a:srgbClr val="00B0F0"/>
                </a:solidFill>
                <a:effectLst/>
                <a:latin typeface="Jost"/>
              </a:rPr>
              <a:t>baterie NMC </a:t>
            </a:r>
            <a:r>
              <a:rPr lang="cs-CZ" b="1" i="0" dirty="0">
                <a:solidFill>
                  <a:srgbClr val="000000"/>
                </a:solidFill>
                <a:effectLst/>
                <a:latin typeface="Jost"/>
              </a:rPr>
              <a:t>(</a:t>
            </a:r>
            <a:r>
              <a:rPr lang="cs-CZ" b="1" i="0" dirty="0">
                <a:solidFill>
                  <a:srgbClr val="00B0F0"/>
                </a:solidFill>
                <a:effectLst/>
                <a:latin typeface="Jost"/>
              </a:rPr>
              <a:t>nikl-mangan-kobalt</a:t>
            </a:r>
            <a:r>
              <a:rPr lang="cs-CZ" b="1" i="0" dirty="0">
                <a:solidFill>
                  <a:srgbClr val="000000"/>
                </a:solidFill>
                <a:effectLst/>
                <a:latin typeface="Jost"/>
              </a:rPr>
              <a:t>)</a:t>
            </a:r>
            <a:br>
              <a:rPr lang="cs-CZ" b="1" i="0" dirty="0">
                <a:solidFill>
                  <a:srgbClr val="000000"/>
                </a:solidFill>
                <a:effectLst/>
                <a:latin typeface="Jost"/>
              </a:rPr>
            </a:br>
            <a:r>
              <a:rPr lang="cs-CZ" b="1" i="0" dirty="0">
                <a:solidFill>
                  <a:srgbClr val="000000"/>
                </a:solidFill>
                <a:effectLst/>
                <a:latin typeface="Jost"/>
              </a:rPr>
              <a:t>a </a:t>
            </a:r>
            <a:r>
              <a:rPr lang="cs-CZ" b="1" i="0" dirty="0">
                <a:solidFill>
                  <a:srgbClr val="00B0F0"/>
                </a:solidFill>
                <a:effectLst/>
                <a:latin typeface="Jost"/>
              </a:rPr>
              <a:t>NCA</a:t>
            </a:r>
            <a:r>
              <a:rPr lang="cs-CZ" b="1" i="0" dirty="0">
                <a:solidFill>
                  <a:srgbClr val="000000"/>
                </a:solidFill>
                <a:effectLst/>
                <a:latin typeface="Jost"/>
              </a:rPr>
              <a:t> (</a:t>
            </a:r>
            <a:r>
              <a:rPr lang="cs-CZ" b="1" i="0" dirty="0">
                <a:solidFill>
                  <a:srgbClr val="00B0F0"/>
                </a:solidFill>
                <a:effectLst/>
                <a:latin typeface="Jost"/>
              </a:rPr>
              <a:t>nikl-kobalt-hliník</a:t>
            </a:r>
            <a:r>
              <a:rPr lang="cs-CZ" b="1" i="0" dirty="0">
                <a:solidFill>
                  <a:srgbClr val="000000"/>
                </a:solidFill>
                <a:effectLst/>
                <a:latin typeface="Jost"/>
              </a:rPr>
              <a:t>) a také </a:t>
            </a:r>
            <a:r>
              <a:rPr lang="cs-CZ" b="1" i="0" dirty="0">
                <a:solidFill>
                  <a:srgbClr val="00B0F0"/>
                </a:solidFill>
                <a:effectLst/>
                <a:latin typeface="Jost"/>
              </a:rPr>
              <a:t>Lithium-iontové</a:t>
            </a:r>
            <a:r>
              <a:rPr lang="cs-CZ" b="1" i="0" dirty="0">
                <a:solidFill>
                  <a:srgbClr val="000000"/>
                </a:solidFill>
                <a:effectLst/>
                <a:latin typeface="Jost"/>
              </a:rPr>
              <a:t> (</a:t>
            </a:r>
            <a:r>
              <a:rPr lang="cs-CZ" b="1" i="0" dirty="0" err="1">
                <a:solidFill>
                  <a:srgbClr val="00B0F0"/>
                </a:solidFill>
                <a:effectLst/>
                <a:latin typeface="Jost"/>
              </a:rPr>
              <a:t>Li</a:t>
            </a:r>
            <a:r>
              <a:rPr lang="cs-CZ" b="1" i="0" dirty="0">
                <a:solidFill>
                  <a:srgbClr val="00B0F0"/>
                </a:solidFill>
                <a:effectLst/>
                <a:latin typeface="Jost"/>
              </a:rPr>
              <a:t>-ion</a:t>
            </a:r>
            <a:r>
              <a:rPr lang="cs-CZ" b="1" i="0" dirty="0">
                <a:solidFill>
                  <a:srgbClr val="000000"/>
                </a:solidFill>
                <a:effectLst/>
                <a:latin typeface="Jost"/>
              </a:rPr>
              <a:t>) </a:t>
            </a:r>
            <a:r>
              <a:rPr lang="cs-CZ" b="1" i="0" dirty="0">
                <a:solidFill>
                  <a:srgbClr val="00B0F0"/>
                </a:solidFill>
                <a:effectLst/>
                <a:latin typeface="Jost"/>
              </a:rPr>
              <a:t>baterie 1. generace.</a:t>
            </a:r>
          </a:p>
          <a:p>
            <a:pPr>
              <a:spcAft>
                <a:spcPts val="1800"/>
              </a:spcAft>
            </a:pPr>
            <a:r>
              <a:rPr lang="cs-CZ" b="1" i="0" dirty="0">
                <a:solidFill>
                  <a:srgbClr val="000000"/>
                </a:solidFill>
                <a:effectLst/>
                <a:latin typeface="Jost"/>
              </a:rPr>
              <a:t>V oblasti automobilového průmyslu, velký pokrok zaznamenal vývoj nové </a:t>
            </a:r>
            <a:r>
              <a:rPr lang="cs-CZ" b="1" i="0" dirty="0">
                <a:solidFill>
                  <a:srgbClr val="00B0F0"/>
                </a:solidFill>
                <a:effectLst/>
                <a:latin typeface="Jost"/>
              </a:rPr>
              <a:t>LFP baterie</a:t>
            </a:r>
            <a:r>
              <a:rPr lang="cs-CZ" b="1" i="0" dirty="0">
                <a:solidFill>
                  <a:srgbClr val="000000"/>
                </a:solidFill>
                <a:effectLst/>
                <a:latin typeface="Jost"/>
              </a:rPr>
              <a:t> (</a:t>
            </a:r>
            <a:r>
              <a:rPr lang="cs-CZ" b="1" i="0" dirty="0">
                <a:solidFill>
                  <a:srgbClr val="00B0F0"/>
                </a:solidFill>
                <a:effectLst/>
                <a:latin typeface="Jost"/>
              </a:rPr>
              <a:t>lithium-železo-fosfát</a:t>
            </a:r>
            <a:r>
              <a:rPr lang="cs-CZ" b="1" i="0" dirty="0">
                <a:solidFill>
                  <a:srgbClr val="000000"/>
                </a:solidFill>
                <a:effectLst/>
                <a:latin typeface="Jost"/>
              </a:rPr>
              <a:t>) pro elektrické automobily. Tato baterie již neobsahuje velmi drahé kovy jako např. nikl, kobalt ani mangan, a proto je levnější. Mezi první automobilové značky, které tyto baterie používají, patří Tesla</a:t>
            </a:r>
            <a:br>
              <a:rPr lang="cs-CZ" b="1" i="0" dirty="0">
                <a:solidFill>
                  <a:srgbClr val="000000"/>
                </a:solidFill>
                <a:effectLst/>
                <a:latin typeface="Jost"/>
              </a:rPr>
            </a:br>
            <a:r>
              <a:rPr lang="cs-CZ" b="1" i="0" dirty="0">
                <a:solidFill>
                  <a:srgbClr val="000000"/>
                </a:solidFill>
                <a:effectLst/>
                <a:latin typeface="Jost"/>
              </a:rPr>
              <a:t>a Toyota; automobilky KIA </a:t>
            </a:r>
            <a:r>
              <a:rPr lang="cs-CZ" b="1" i="0" dirty="0" err="1">
                <a:solidFill>
                  <a:srgbClr val="000000"/>
                </a:solidFill>
                <a:effectLst/>
                <a:latin typeface="Jost"/>
              </a:rPr>
              <a:t>Corporation</a:t>
            </a:r>
            <a:r>
              <a:rPr lang="cs-CZ" b="1" i="0" dirty="0">
                <a:solidFill>
                  <a:srgbClr val="000000"/>
                </a:solidFill>
                <a:effectLst/>
                <a:latin typeface="Jost"/>
              </a:rPr>
              <a:t> a Hyundai Motor </a:t>
            </a:r>
            <a:r>
              <a:rPr lang="cs-CZ" b="1" i="0" dirty="0" err="1">
                <a:solidFill>
                  <a:srgbClr val="000000"/>
                </a:solidFill>
                <a:effectLst/>
                <a:latin typeface="Jost"/>
              </a:rPr>
              <a:t>Company</a:t>
            </a:r>
            <a:r>
              <a:rPr lang="cs-CZ" b="1" i="0" dirty="0">
                <a:solidFill>
                  <a:srgbClr val="000000"/>
                </a:solidFill>
                <a:effectLst/>
                <a:latin typeface="Jost"/>
              </a:rPr>
              <a:t> na vývoji těchto baterií do elektromobilů intenzivně pracují. V letošním roce LFP baterii začala montovat i automobilka FORD Motor </a:t>
            </a:r>
            <a:r>
              <a:rPr lang="cs-CZ" b="1" i="0" dirty="0" err="1">
                <a:solidFill>
                  <a:srgbClr val="000000"/>
                </a:solidFill>
                <a:effectLst/>
                <a:latin typeface="Jost"/>
              </a:rPr>
              <a:t>Company</a:t>
            </a:r>
            <a:r>
              <a:rPr lang="cs-CZ" b="1" i="0" dirty="0">
                <a:solidFill>
                  <a:srgbClr val="000000"/>
                </a:solidFill>
                <a:effectLst/>
                <a:latin typeface="Jost"/>
              </a:rPr>
              <a:t> do modelu Ford Explorer.</a:t>
            </a:r>
            <a:endParaRPr lang="cs-CZ" b="1" i="0" dirty="0">
              <a:solidFill>
                <a:srgbClr val="555658"/>
              </a:solidFill>
              <a:effectLst/>
              <a:latin typeface="Jost"/>
            </a:endParaRPr>
          </a:p>
          <a:p>
            <a:pPr>
              <a:spcAft>
                <a:spcPts val="1800"/>
              </a:spcAft>
            </a:pPr>
            <a:r>
              <a:rPr lang="cs-CZ" b="1" i="0" dirty="0">
                <a:solidFill>
                  <a:srgbClr val="000000"/>
                </a:solidFill>
                <a:effectLst/>
                <a:latin typeface="Jost"/>
              </a:rPr>
              <a:t>Toyota aktuálně vyvíjí </a:t>
            </a:r>
            <a:r>
              <a:rPr lang="cs-CZ" b="1" i="0" dirty="0">
                <a:solidFill>
                  <a:srgbClr val="00B0F0"/>
                </a:solidFill>
                <a:effectLst/>
                <a:latin typeface="Jost"/>
              </a:rPr>
              <a:t>novou generaci Lithium-iontových baterií </a:t>
            </a:r>
            <a:r>
              <a:rPr lang="cs-CZ" b="1" i="0" dirty="0">
                <a:solidFill>
                  <a:srgbClr val="000000"/>
                </a:solidFill>
                <a:effectLst/>
                <a:latin typeface="Jost"/>
              </a:rPr>
              <a:t>(</a:t>
            </a:r>
            <a:r>
              <a:rPr lang="cs-CZ" b="1" i="0" dirty="0" err="1">
                <a:solidFill>
                  <a:srgbClr val="00B0F0"/>
                </a:solidFill>
                <a:effectLst/>
                <a:latin typeface="Jost"/>
              </a:rPr>
              <a:t>Li</a:t>
            </a:r>
            <a:r>
              <a:rPr lang="cs-CZ" b="1" i="0" dirty="0">
                <a:solidFill>
                  <a:srgbClr val="00B0F0"/>
                </a:solidFill>
                <a:effectLst/>
                <a:latin typeface="Jost"/>
              </a:rPr>
              <a:t>-ion</a:t>
            </a:r>
            <a:r>
              <a:rPr lang="cs-CZ" b="1" i="0" dirty="0">
                <a:solidFill>
                  <a:srgbClr val="000000"/>
                </a:solidFill>
                <a:effectLst/>
                <a:latin typeface="Jost"/>
              </a:rPr>
              <a:t>) </a:t>
            </a:r>
            <a:r>
              <a:rPr lang="cs-CZ" b="1" i="0" dirty="0">
                <a:solidFill>
                  <a:srgbClr val="00B0F0"/>
                </a:solidFill>
                <a:effectLst/>
                <a:latin typeface="Jost"/>
              </a:rPr>
              <a:t>s niklovou katodou.</a:t>
            </a:r>
            <a:r>
              <a:rPr lang="cs-CZ" b="1" i="0" dirty="0">
                <a:solidFill>
                  <a:srgbClr val="000000"/>
                </a:solidFill>
                <a:effectLst/>
                <a:latin typeface="Jost"/>
              </a:rPr>
              <a:t> Výsledkem by měla být baterie, která bude mít dojezd až 1100 km,</a:t>
            </a:r>
            <a:br>
              <a:rPr lang="cs-CZ" b="1" i="0" dirty="0">
                <a:solidFill>
                  <a:srgbClr val="000000"/>
                </a:solidFill>
                <a:effectLst/>
                <a:latin typeface="Jost"/>
              </a:rPr>
            </a:br>
            <a:r>
              <a:rPr lang="cs-CZ" b="1" i="0" dirty="0">
                <a:solidFill>
                  <a:srgbClr val="000000"/>
                </a:solidFill>
                <a:effectLst/>
                <a:latin typeface="Jost"/>
              </a:rPr>
              <a:t>a předpokládaná doba nabíjení (z 10 % na 80 % kapacity baterie) by měla být</a:t>
            </a:r>
            <a:br>
              <a:rPr lang="cs-CZ" b="1" i="0" dirty="0">
                <a:solidFill>
                  <a:srgbClr val="000000"/>
                </a:solidFill>
                <a:effectLst/>
                <a:latin typeface="Jost"/>
              </a:rPr>
            </a:br>
            <a:r>
              <a:rPr lang="cs-CZ" b="1" i="0" dirty="0">
                <a:solidFill>
                  <a:srgbClr val="000000"/>
                </a:solidFill>
                <a:effectLst/>
                <a:latin typeface="Jost"/>
              </a:rPr>
              <a:t>10 minut. Tyto baterie by se mohly objevit ve vozidlech již v letech 2027 – 2028.</a:t>
            </a:r>
            <a:endParaRPr lang="cs-CZ" b="1" i="0" dirty="0">
              <a:solidFill>
                <a:srgbClr val="555658"/>
              </a:solidFill>
              <a:effectLst/>
              <a:latin typeface="Jost"/>
            </a:endParaRPr>
          </a:p>
        </p:txBody>
      </p:sp>
    </p:spTree>
    <p:extLst>
      <p:ext uri="{BB962C8B-B14F-4D97-AF65-F5344CB8AC3E}">
        <p14:creationId xmlns:p14="http://schemas.microsoft.com/office/powerpoint/2010/main" val="8972511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76DC98-1534-E297-3AE4-E59F86631CA9}"/>
              </a:ext>
            </a:extLst>
          </p:cNvPr>
          <p:cNvSpPr>
            <a:spLocks noGrp="1"/>
          </p:cNvSpPr>
          <p:nvPr>
            <p:ph type="title"/>
          </p:nvPr>
        </p:nvSpPr>
        <p:spPr/>
        <p:txBody>
          <a:bodyPr>
            <a:normAutofit/>
          </a:bodyPr>
          <a:lstStyle/>
          <a:p>
            <a:pPr algn="ctr"/>
            <a:r>
              <a:rPr lang="cs-CZ" b="1" i="0" dirty="0">
                <a:solidFill>
                  <a:srgbClr val="FF0000"/>
                </a:solidFill>
                <a:effectLst/>
                <a:latin typeface="Jost"/>
              </a:rPr>
              <a:t>TECHNOLOGIE NA BÁZI VODNÝCH ELEKTRONŮ A STABILNÍCH RADIKÁLŮ</a:t>
            </a:r>
            <a:endParaRPr lang="cs-CZ" dirty="0">
              <a:solidFill>
                <a:srgbClr val="FF0000"/>
              </a:solidFill>
            </a:endParaRPr>
          </a:p>
        </p:txBody>
      </p:sp>
      <p:sp>
        <p:nvSpPr>
          <p:cNvPr id="3" name="Zástupný obsah 2">
            <a:extLst>
              <a:ext uri="{FF2B5EF4-FFF2-40B4-BE49-F238E27FC236}">
                <a16:creationId xmlns:a16="http://schemas.microsoft.com/office/drawing/2014/main" id="{1B376FC1-DE82-0A59-47F6-BF41D354B7DA}"/>
              </a:ext>
            </a:extLst>
          </p:cNvPr>
          <p:cNvSpPr>
            <a:spLocks noGrp="1"/>
          </p:cNvSpPr>
          <p:nvPr>
            <p:ph idx="1"/>
          </p:nvPr>
        </p:nvSpPr>
        <p:spPr>
          <a:xfrm>
            <a:off x="838200" y="1929539"/>
            <a:ext cx="10515600" cy="4641742"/>
          </a:xfrm>
        </p:spPr>
        <p:txBody>
          <a:bodyPr>
            <a:normAutofit fontScale="92500" lnSpcReduction="10000"/>
          </a:bodyPr>
          <a:lstStyle/>
          <a:p>
            <a:pPr>
              <a:spcAft>
                <a:spcPts val="1800"/>
              </a:spcAft>
            </a:pPr>
            <a:r>
              <a:rPr lang="cs-CZ" b="1" i="0" dirty="0">
                <a:solidFill>
                  <a:srgbClr val="000000"/>
                </a:solidFill>
                <a:effectLst/>
                <a:latin typeface="Jost"/>
              </a:rPr>
              <a:t>Technologie na bázi vodných elektrolytů a stabilních radikálů se nazývá vodná hliníková radikálová baterie (AARB) a je prvním takovým typem na světě. AARB využívá vodné elektrolyty místo nebezpečných materiálů, jako jsou organické elektrolyty nebo kobalt. Technologie bude založena na stabilním radikálu TEMPO, a hlinitém </a:t>
            </a:r>
            <a:r>
              <a:rPr lang="cs-CZ" b="1" i="0" dirty="0" err="1">
                <a:solidFill>
                  <a:srgbClr val="000000"/>
                </a:solidFill>
                <a:effectLst/>
                <a:latin typeface="Jost"/>
              </a:rPr>
              <a:t>triftátu</a:t>
            </a:r>
            <a:r>
              <a:rPr lang="cs-CZ" b="1" i="0" dirty="0">
                <a:solidFill>
                  <a:srgbClr val="000000"/>
                </a:solidFill>
                <a:effectLst/>
                <a:latin typeface="Jost"/>
              </a:rPr>
              <a:t> (AL(</a:t>
            </a:r>
            <a:r>
              <a:rPr lang="cs-CZ" b="1" i="0" dirty="0" err="1">
                <a:solidFill>
                  <a:srgbClr val="000000"/>
                </a:solidFill>
                <a:effectLst/>
                <a:latin typeface="Jost"/>
              </a:rPr>
              <a:t>Oft</a:t>
            </a:r>
            <a:r>
              <a:rPr lang="cs-CZ" b="1" i="0" dirty="0">
                <a:solidFill>
                  <a:srgbClr val="000000"/>
                </a:solidFill>
                <a:effectLst/>
                <a:latin typeface="Jost"/>
              </a:rPr>
              <a:t>)3). Díky této technologii, baterie bude odolná proti požárům a stabilní na vzduchu,</a:t>
            </a:r>
            <a:br>
              <a:rPr lang="cs-CZ" b="1" i="0" dirty="0">
                <a:solidFill>
                  <a:srgbClr val="000000"/>
                </a:solidFill>
                <a:effectLst/>
                <a:latin typeface="Jost"/>
              </a:rPr>
            </a:br>
            <a:r>
              <a:rPr lang="cs-CZ" b="1" i="0" dirty="0">
                <a:solidFill>
                  <a:srgbClr val="000000"/>
                </a:solidFill>
                <a:effectLst/>
                <a:latin typeface="Jost"/>
              </a:rPr>
              <a:t>a to zvýší bezpečnost a udržitelnost baterie. Díky použitým </a:t>
            </a:r>
            <a:r>
              <a:rPr lang="cs-CZ" b="1" i="0" dirty="0">
                <a:solidFill>
                  <a:srgbClr val="00B0F0"/>
                </a:solidFill>
                <a:effectLst/>
                <a:latin typeface="Jost"/>
              </a:rPr>
              <a:t>stabilním radikálům,</a:t>
            </a:r>
            <a:r>
              <a:rPr lang="cs-CZ" b="1" i="0" dirty="0">
                <a:solidFill>
                  <a:srgbClr val="000000"/>
                </a:solidFill>
                <a:effectLst/>
                <a:latin typeface="Jost"/>
              </a:rPr>
              <a:t> které obsahují organické molekuly, baterie budou mít ještě </a:t>
            </a:r>
            <a:r>
              <a:rPr lang="cs-CZ" b="1" i="0" dirty="0">
                <a:solidFill>
                  <a:srgbClr val="00B0F0"/>
                </a:solidFill>
                <a:effectLst/>
                <a:latin typeface="Jost"/>
              </a:rPr>
              <a:t>vyšší kapacitu, delší životnost </a:t>
            </a:r>
            <a:r>
              <a:rPr lang="cs-CZ" b="1" i="0" dirty="0">
                <a:solidFill>
                  <a:srgbClr val="000000"/>
                </a:solidFill>
                <a:effectLst/>
                <a:latin typeface="Jost"/>
              </a:rPr>
              <a:t>a budou </a:t>
            </a:r>
            <a:r>
              <a:rPr lang="cs-CZ" b="1" i="0" dirty="0">
                <a:solidFill>
                  <a:srgbClr val="00B0F0"/>
                </a:solidFill>
                <a:effectLst/>
                <a:latin typeface="Jost"/>
              </a:rPr>
              <a:t>více šetrné k životnímu prostředí. </a:t>
            </a:r>
            <a:r>
              <a:rPr lang="cs-CZ" b="1" i="0" dirty="0">
                <a:solidFill>
                  <a:srgbClr val="000000"/>
                </a:solidFill>
                <a:effectLst/>
                <a:latin typeface="Jost"/>
              </a:rPr>
              <a:t>Další velkou výhodou bude </a:t>
            </a:r>
            <a:r>
              <a:rPr lang="cs-CZ" b="1" i="0" dirty="0">
                <a:solidFill>
                  <a:srgbClr val="00B0F0"/>
                </a:solidFill>
                <a:effectLst/>
                <a:latin typeface="Jost"/>
              </a:rPr>
              <a:t>velmi rychlé nabíjení. </a:t>
            </a:r>
            <a:r>
              <a:rPr lang="cs-CZ" b="1" i="0" dirty="0">
                <a:solidFill>
                  <a:srgbClr val="000000"/>
                </a:solidFill>
                <a:effectLst/>
                <a:latin typeface="Jost"/>
              </a:rPr>
              <a:t>Baterie se bude moci uplatnit zejména v oblasti spotřební elektroniky (mobilní telefony, notebooky…), pro solární systémy. Velká výhoda v případě použití v elektromobilech bude spočívat zejména ve velmi krátké době nabití baterie a delšímu dojezdu.</a:t>
            </a:r>
            <a:endParaRPr lang="cs-CZ" b="1" i="0" dirty="0">
              <a:solidFill>
                <a:srgbClr val="555658"/>
              </a:solidFill>
              <a:effectLst/>
              <a:latin typeface="Jost"/>
            </a:endParaRPr>
          </a:p>
        </p:txBody>
      </p:sp>
    </p:spTree>
    <p:extLst>
      <p:ext uri="{BB962C8B-B14F-4D97-AF65-F5344CB8AC3E}">
        <p14:creationId xmlns:p14="http://schemas.microsoft.com/office/powerpoint/2010/main" val="1875574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798227-2941-1508-2115-66BC616BEDF7}"/>
              </a:ext>
            </a:extLst>
          </p:cNvPr>
          <p:cNvSpPr>
            <a:spLocks noGrp="1"/>
          </p:cNvSpPr>
          <p:nvPr>
            <p:ph type="title"/>
          </p:nvPr>
        </p:nvSpPr>
        <p:spPr/>
        <p:txBody>
          <a:bodyPr/>
          <a:lstStyle/>
          <a:p>
            <a:pPr algn="ctr"/>
            <a:r>
              <a:rPr lang="cs-CZ" b="1" i="0" dirty="0">
                <a:solidFill>
                  <a:srgbClr val="FF0000"/>
                </a:solidFill>
                <a:effectLst/>
                <a:latin typeface="Jost"/>
              </a:rPr>
              <a:t>TECHNOLOGIE NA BÁZI LITHIUM-SÍRA</a:t>
            </a:r>
            <a:endParaRPr lang="cs-CZ" dirty="0">
              <a:solidFill>
                <a:srgbClr val="FF0000"/>
              </a:solidFill>
            </a:endParaRPr>
          </a:p>
        </p:txBody>
      </p:sp>
      <p:sp>
        <p:nvSpPr>
          <p:cNvPr id="3" name="Zástupný obsah 2">
            <a:extLst>
              <a:ext uri="{FF2B5EF4-FFF2-40B4-BE49-F238E27FC236}">
                <a16:creationId xmlns:a16="http://schemas.microsoft.com/office/drawing/2014/main" id="{D4EB79F6-08E8-8B1B-F5E8-134F7DFF4637}"/>
              </a:ext>
            </a:extLst>
          </p:cNvPr>
          <p:cNvSpPr>
            <a:spLocks noGrp="1"/>
          </p:cNvSpPr>
          <p:nvPr>
            <p:ph idx="1"/>
          </p:nvPr>
        </p:nvSpPr>
        <p:spPr>
          <a:xfrm>
            <a:off x="294468" y="1825625"/>
            <a:ext cx="11608230" cy="4745656"/>
          </a:xfrm>
        </p:spPr>
        <p:txBody>
          <a:bodyPr>
            <a:normAutofit/>
          </a:bodyPr>
          <a:lstStyle/>
          <a:p>
            <a:pPr>
              <a:spcAft>
                <a:spcPts val="1800"/>
              </a:spcAft>
            </a:pPr>
            <a:r>
              <a:rPr lang="cs-CZ" sz="4000" b="1" i="0" dirty="0">
                <a:solidFill>
                  <a:srgbClr val="000000"/>
                </a:solidFill>
                <a:effectLst/>
                <a:latin typeface="Jost"/>
              </a:rPr>
              <a:t>Tuto </a:t>
            </a:r>
            <a:r>
              <a:rPr lang="cs-CZ" sz="4000" b="1" i="0" dirty="0">
                <a:solidFill>
                  <a:srgbClr val="00B0F0"/>
                </a:solidFill>
                <a:effectLst/>
                <a:latin typeface="Jost"/>
              </a:rPr>
              <a:t>technologii (</a:t>
            </a:r>
            <a:r>
              <a:rPr lang="cs-CZ" sz="4000" b="1" i="0" dirty="0" err="1">
                <a:solidFill>
                  <a:srgbClr val="00B0F0"/>
                </a:solidFill>
                <a:effectLst/>
                <a:latin typeface="Jost"/>
              </a:rPr>
              <a:t>Li</a:t>
            </a:r>
            <a:r>
              <a:rPr lang="cs-CZ" sz="4000" b="1" i="0" dirty="0">
                <a:solidFill>
                  <a:srgbClr val="00B0F0"/>
                </a:solidFill>
                <a:effectLst/>
                <a:latin typeface="Jost"/>
              </a:rPr>
              <a:t>-S) </a:t>
            </a:r>
            <a:r>
              <a:rPr lang="cs-CZ" sz="4000" b="1" i="0" dirty="0">
                <a:solidFill>
                  <a:srgbClr val="000000"/>
                </a:solidFill>
                <a:effectLst/>
                <a:latin typeface="Jost"/>
              </a:rPr>
              <a:t>vyvíjejí vědci v Austrálii. K výrobě baterie bude </a:t>
            </a:r>
            <a:r>
              <a:rPr lang="cs-CZ" sz="4000" b="1" i="0" dirty="0">
                <a:solidFill>
                  <a:srgbClr val="00B0F0"/>
                </a:solidFill>
                <a:effectLst/>
                <a:latin typeface="Jost"/>
              </a:rPr>
              <a:t>potřeba relativně méně lithia. </a:t>
            </a:r>
            <a:r>
              <a:rPr lang="cs-CZ" sz="4000" b="1" i="0" dirty="0">
                <a:solidFill>
                  <a:srgbClr val="000000"/>
                </a:solidFill>
                <a:effectLst/>
                <a:latin typeface="Jost"/>
              </a:rPr>
              <a:t>Baterie bude mít lithium-foliovou anodu potaženu „</a:t>
            </a:r>
            <a:r>
              <a:rPr lang="cs-CZ" sz="4000" b="1" i="0" dirty="0" err="1">
                <a:solidFill>
                  <a:srgbClr val="000000"/>
                </a:solidFill>
                <a:effectLst/>
                <a:latin typeface="Jost"/>
              </a:rPr>
              <a:t>nanoporézním</a:t>
            </a:r>
            <a:r>
              <a:rPr lang="cs-CZ" sz="4000" b="1" i="0" dirty="0">
                <a:solidFill>
                  <a:srgbClr val="000000"/>
                </a:solidFill>
                <a:effectLst/>
                <a:latin typeface="Jost"/>
              </a:rPr>
              <a:t> polymerem“. Hlavní výhodou bude </a:t>
            </a:r>
            <a:r>
              <a:rPr lang="cs-CZ" sz="4000" b="1" i="0" dirty="0">
                <a:solidFill>
                  <a:srgbClr val="00B0F0"/>
                </a:solidFill>
                <a:effectLst/>
                <a:latin typeface="Jost"/>
              </a:rPr>
              <a:t>nižší cena, vyšší energetická kapacita a delší životnost. </a:t>
            </a:r>
            <a:r>
              <a:rPr lang="cs-CZ" sz="4000" b="1" i="0" dirty="0">
                <a:solidFill>
                  <a:srgbClr val="000000"/>
                </a:solidFill>
                <a:effectLst/>
                <a:latin typeface="Jost"/>
              </a:rPr>
              <a:t>Využitelnost bude v domácnostech, elektromobilitě a hlavně jako úložiště pro energii fotovoltaických systémů.</a:t>
            </a:r>
            <a:endParaRPr lang="cs-CZ" sz="4000" b="1" i="0" dirty="0">
              <a:solidFill>
                <a:srgbClr val="555658"/>
              </a:solidFill>
              <a:effectLst/>
              <a:latin typeface="Jost"/>
            </a:endParaRPr>
          </a:p>
        </p:txBody>
      </p:sp>
    </p:spTree>
    <p:extLst>
      <p:ext uri="{BB962C8B-B14F-4D97-AF65-F5344CB8AC3E}">
        <p14:creationId xmlns:p14="http://schemas.microsoft.com/office/powerpoint/2010/main" val="3397299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C164DF8-0BD0-10CF-7724-00D94BED9B1E}"/>
              </a:ext>
            </a:extLst>
          </p:cNvPr>
          <p:cNvSpPr>
            <a:spLocks noGrp="1"/>
          </p:cNvSpPr>
          <p:nvPr>
            <p:ph type="title"/>
          </p:nvPr>
        </p:nvSpPr>
        <p:spPr/>
        <p:txBody>
          <a:bodyPr>
            <a:normAutofit/>
          </a:bodyPr>
          <a:lstStyle/>
          <a:p>
            <a:pPr algn="ctr"/>
            <a:r>
              <a:rPr lang="cs-CZ" b="1" i="0" dirty="0">
                <a:solidFill>
                  <a:srgbClr val="FF0000"/>
                </a:solidFill>
                <a:effectLst/>
                <a:latin typeface="Tabac Sans"/>
              </a:rPr>
              <a:t>AKUMULACE ELEKTŘINY V ČESKÉM PRÁVNÍM ŘÁDU</a:t>
            </a:r>
            <a:endParaRPr lang="cs-CZ" b="1" dirty="0">
              <a:solidFill>
                <a:srgbClr val="FF0000"/>
              </a:solidFill>
            </a:endParaRPr>
          </a:p>
        </p:txBody>
      </p:sp>
      <p:sp>
        <p:nvSpPr>
          <p:cNvPr id="3" name="Zástupný obsah 2">
            <a:extLst>
              <a:ext uri="{FF2B5EF4-FFF2-40B4-BE49-F238E27FC236}">
                <a16:creationId xmlns:a16="http://schemas.microsoft.com/office/drawing/2014/main" id="{3CE03256-4AD8-CE1E-18FE-915F849B5D36}"/>
              </a:ext>
            </a:extLst>
          </p:cNvPr>
          <p:cNvSpPr>
            <a:spLocks noGrp="1"/>
          </p:cNvSpPr>
          <p:nvPr>
            <p:ph idx="1"/>
          </p:nvPr>
        </p:nvSpPr>
        <p:spPr/>
        <p:txBody>
          <a:bodyPr>
            <a:normAutofit fontScale="92500"/>
          </a:bodyPr>
          <a:lstStyle/>
          <a:p>
            <a:r>
              <a:rPr lang="cs-CZ" b="1" i="0" dirty="0">
                <a:solidFill>
                  <a:srgbClr val="00B0F0"/>
                </a:solidFill>
                <a:effectLst/>
                <a:latin typeface="Tabac Sans"/>
              </a:rPr>
              <a:t>Český právní řád poměrně detailně reguluje provoz fotovoltaických elektráren, i těch malých střešních, o akumulaci elektřiny naopak neříká téměř nic. Samotný pojem akumulace či skladování elektřiny ani nemá svou zákonnou definici.</a:t>
            </a:r>
          </a:p>
          <a:p>
            <a:r>
              <a:rPr lang="cs-CZ" b="1" i="0" dirty="0">
                <a:solidFill>
                  <a:srgbClr val="00B0F0"/>
                </a:solidFill>
                <a:effectLst/>
                <a:latin typeface="Tabac Sans"/>
              </a:rPr>
              <a:t>Jaké podmínky pro akumulaci tedy platí?</a:t>
            </a:r>
          </a:p>
          <a:p>
            <a:pPr lvl="1" fontAlgn="base"/>
            <a:r>
              <a:rPr lang="cs-CZ" b="1" i="0" dirty="0">
                <a:solidFill>
                  <a:srgbClr val="00B0F0"/>
                </a:solidFill>
                <a:effectLst/>
                <a:latin typeface="Tabac Sans"/>
              </a:rPr>
              <a:t>Energetický zákon </a:t>
            </a:r>
            <a:r>
              <a:rPr lang="cs-CZ" b="1" i="0" dirty="0">
                <a:solidFill>
                  <a:srgbClr val="000000"/>
                </a:solidFill>
                <a:effectLst/>
                <a:latin typeface="Tabac Sans"/>
              </a:rPr>
              <a:t>ani v rámci svého § 2, který vymezuje základní pojmy, ani</a:t>
            </a:r>
            <a:br>
              <a:rPr lang="cs-CZ" b="1" i="0" dirty="0">
                <a:solidFill>
                  <a:srgbClr val="000000"/>
                </a:solidFill>
                <a:effectLst/>
                <a:latin typeface="Tabac Sans"/>
              </a:rPr>
            </a:br>
            <a:r>
              <a:rPr lang="cs-CZ" b="1" i="0" dirty="0">
                <a:solidFill>
                  <a:srgbClr val="000000"/>
                </a:solidFill>
                <a:effectLst/>
                <a:latin typeface="Tabac Sans"/>
              </a:rPr>
              <a:t>v dalších paragrafech </a:t>
            </a:r>
            <a:r>
              <a:rPr lang="cs-CZ" b="1" i="0" dirty="0">
                <a:solidFill>
                  <a:srgbClr val="00B0F0"/>
                </a:solidFill>
                <a:effectLst/>
                <a:latin typeface="Tabac Sans"/>
              </a:rPr>
              <a:t>nedefinuje zařízení pro akumulaci elektřiny. </a:t>
            </a:r>
            <a:r>
              <a:rPr lang="cs-CZ" b="1" i="0" dirty="0">
                <a:solidFill>
                  <a:srgbClr val="000000"/>
                </a:solidFill>
                <a:effectLst/>
                <a:latin typeface="Tabac Sans"/>
              </a:rPr>
              <a:t>Prováděcí předpisy tohoto zákona však už akumulaci zmiňují, byť ji výslovně nedefinují, je tedy možné vyvozovat právní povahu zařízení pro akumulaci elektřiny z nich.</a:t>
            </a:r>
          </a:p>
          <a:p>
            <a:pPr lvl="1" fontAlgn="base"/>
            <a:r>
              <a:rPr lang="cs-CZ" b="1" i="0" dirty="0">
                <a:solidFill>
                  <a:srgbClr val="000000"/>
                </a:solidFill>
                <a:effectLst/>
                <a:latin typeface="Tabac Sans"/>
              </a:rPr>
              <a:t>Pojem zařízení pro akumulaci elektřiny se vyskytuje především ve vyhlášce</a:t>
            </a:r>
            <a:br>
              <a:rPr lang="cs-CZ" b="1" i="0" dirty="0">
                <a:solidFill>
                  <a:srgbClr val="000000"/>
                </a:solidFill>
                <a:effectLst/>
                <a:latin typeface="Tabac Sans"/>
              </a:rPr>
            </a:br>
            <a:r>
              <a:rPr lang="cs-CZ" b="1" i="0" dirty="0">
                <a:solidFill>
                  <a:srgbClr val="000000"/>
                </a:solidFill>
                <a:effectLst/>
                <a:latin typeface="Tabac Sans"/>
              </a:rPr>
              <a:t>o připojení (</a:t>
            </a:r>
            <a:r>
              <a:rPr lang="cs-CZ" b="1" i="0" dirty="0">
                <a:solidFill>
                  <a:srgbClr val="00B0F0"/>
                </a:solidFill>
                <a:effectLst/>
                <a:latin typeface="Tabac Sans"/>
              </a:rPr>
              <a:t>vyhláška č. 16/2016 Sb., o podmínkách připojení k elektrizační soustavě</a:t>
            </a:r>
            <a:r>
              <a:rPr lang="cs-CZ" b="1" i="0" dirty="0">
                <a:solidFill>
                  <a:srgbClr val="000000"/>
                </a:solidFill>
                <a:effectLst/>
                <a:latin typeface="Tabac Sans"/>
              </a:rPr>
              <a:t>). Ani tato vyhláška však </a:t>
            </a:r>
            <a:r>
              <a:rPr lang="cs-CZ" b="1" i="0" dirty="0">
                <a:solidFill>
                  <a:srgbClr val="00B0F0"/>
                </a:solidFill>
                <a:effectLst/>
                <a:latin typeface="Tabac Sans"/>
              </a:rPr>
              <a:t>jasnou definici neobsahuje.</a:t>
            </a:r>
          </a:p>
        </p:txBody>
      </p:sp>
    </p:spTree>
    <p:extLst>
      <p:ext uri="{BB962C8B-B14F-4D97-AF65-F5344CB8AC3E}">
        <p14:creationId xmlns:p14="http://schemas.microsoft.com/office/powerpoint/2010/main" val="37757391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0A3919-2BC3-D94B-77B6-C28A59C7FAD0}"/>
              </a:ext>
            </a:extLst>
          </p:cNvPr>
          <p:cNvSpPr>
            <a:spLocks noGrp="1"/>
          </p:cNvSpPr>
          <p:nvPr>
            <p:ph type="title"/>
          </p:nvPr>
        </p:nvSpPr>
        <p:spPr>
          <a:xfrm>
            <a:off x="838200" y="365125"/>
            <a:ext cx="10515600" cy="897987"/>
          </a:xfrm>
        </p:spPr>
        <p:txBody>
          <a:bodyPr/>
          <a:lstStyle/>
          <a:p>
            <a:pPr algn="ctr"/>
            <a:r>
              <a:rPr lang="cs-CZ" b="1" i="0" dirty="0">
                <a:solidFill>
                  <a:srgbClr val="FF0000"/>
                </a:solidFill>
                <a:effectLst/>
                <a:latin typeface="Jost"/>
              </a:rPr>
              <a:t>TECHNOLOGIE TITAN SILICON</a:t>
            </a:r>
            <a:endParaRPr lang="cs-CZ" dirty="0">
              <a:solidFill>
                <a:srgbClr val="FF0000"/>
              </a:solidFill>
            </a:endParaRPr>
          </a:p>
        </p:txBody>
      </p:sp>
      <p:sp>
        <p:nvSpPr>
          <p:cNvPr id="3" name="Zástupný obsah 2">
            <a:extLst>
              <a:ext uri="{FF2B5EF4-FFF2-40B4-BE49-F238E27FC236}">
                <a16:creationId xmlns:a16="http://schemas.microsoft.com/office/drawing/2014/main" id="{D4F4F2E3-8992-D858-557D-78F60D02F36E}"/>
              </a:ext>
            </a:extLst>
          </p:cNvPr>
          <p:cNvSpPr>
            <a:spLocks noGrp="1"/>
          </p:cNvSpPr>
          <p:nvPr>
            <p:ph idx="1"/>
          </p:nvPr>
        </p:nvSpPr>
        <p:spPr>
          <a:xfrm>
            <a:off x="271219" y="1480088"/>
            <a:ext cx="11623729" cy="5106692"/>
          </a:xfrm>
        </p:spPr>
        <p:txBody>
          <a:bodyPr>
            <a:normAutofit/>
          </a:bodyPr>
          <a:lstStyle/>
          <a:p>
            <a:pPr>
              <a:spcAft>
                <a:spcPts val="1800"/>
              </a:spcAft>
            </a:pPr>
            <a:r>
              <a:rPr lang="cs-CZ" b="1" i="0" dirty="0">
                <a:solidFill>
                  <a:srgbClr val="000000"/>
                </a:solidFill>
                <a:effectLst/>
                <a:latin typeface="Jost"/>
              </a:rPr>
              <a:t>V Kalifornii je vyvíjena nová technologie lithiových baterií. </a:t>
            </a:r>
            <a:r>
              <a:rPr lang="cs-CZ" b="1" i="0" dirty="0">
                <a:solidFill>
                  <a:srgbClr val="00B0F0"/>
                </a:solidFill>
                <a:effectLst/>
                <a:latin typeface="Jost"/>
              </a:rPr>
              <a:t>Grafit v lithiových bateriích bude až ze 100 % nahrazen křemíkem,</a:t>
            </a:r>
            <a:r>
              <a:rPr lang="cs-CZ" b="1" i="0" dirty="0">
                <a:solidFill>
                  <a:srgbClr val="000000"/>
                </a:solidFill>
                <a:effectLst/>
                <a:latin typeface="Jost"/>
              </a:rPr>
              <a:t> který </a:t>
            </a:r>
            <a:r>
              <a:rPr lang="cs-CZ" b="1" i="0" dirty="0">
                <a:solidFill>
                  <a:srgbClr val="00B0F0"/>
                </a:solidFill>
                <a:effectLst/>
                <a:latin typeface="Jost"/>
              </a:rPr>
              <a:t>pojme až 10x více energie. </a:t>
            </a:r>
            <a:r>
              <a:rPr lang="cs-CZ" b="1" i="0" dirty="0">
                <a:solidFill>
                  <a:srgbClr val="000000"/>
                </a:solidFill>
                <a:effectLst/>
                <a:latin typeface="Jost"/>
              </a:rPr>
              <a:t>Baterie bude obsahovat materiál Titan Silicon (</a:t>
            </a:r>
            <a:r>
              <a:rPr lang="cs-CZ" b="1" i="0" dirty="0" err="1">
                <a:solidFill>
                  <a:srgbClr val="000000"/>
                </a:solidFill>
                <a:effectLst/>
                <a:latin typeface="Jost"/>
              </a:rPr>
              <a:t>nanokompozitní</a:t>
            </a:r>
            <a:r>
              <a:rPr lang="cs-CZ" b="1" i="0" dirty="0">
                <a:solidFill>
                  <a:srgbClr val="000000"/>
                </a:solidFill>
                <a:effectLst/>
                <a:latin typeface="Jost"/>
              </a:rPr>
              <a:t> materiál). Díky této </a:t>
            </a:r>
            <a:r>
              <a:rPr lang="cs-CZ" b="1" i="0" dirty="0">
                <a:solidFill>
                  <a:srgbClr val="00B0F0"/>
                </a:solidFill>
                <a:effectLst/>
                <a:latin typeface="Jost"/>
              </a:rPr>
              <a:t>technologii s </a:t>
            </a:r>
            <a:r>
              <a:rPr lang="cs-CZ" b="1" i="0" dirty="0" err="1">
                <a:solidFill>
                  <a:srgbClr val="00B0F0"/>
                </a:solidFill>
                <a:effectLst/>
                <a:latin typeface="Jost"/>
              </a:rPr>
              <a:t>nanokompozitními</a:t>
            </a:r>
            <a:r>
              <a:rPr lang="cs-CZ" b="1" i="0" dirty="0">
                <a:solidFill>
                  <a:srgbClr val="00B0F0"/>
                </a:solidFill>
                <a:effectLst/>
                <a:latin typeface="Jost"/>
              </a:rPr>
              <a:t> materiály se zvýší dojezd elektromobilu až o 40 % a čas nabíjení se zkrátí</a:t>
            </a:r>
            <a:br>
              <a:rPr lang="cs-CZ" b="1" i="0" dirty="0">
                <a:solidFill>
                  <a:srgbClr val="00B0F0"/>
                </a:solidFill>
                <a:effectLst/>
                <a:latin typeface="Jost"/>
              </a:rPr>
            </a:br>
            <a:r>
              <a:rPr lang="cs-CZ" b="1" i="0" dirty="0">
                <a:solidFill>
                  <a:srgbClr val="00B0F0"/>
                </a:solidFill>
                <a:effectLst/>
                <a:latin typeface="Jost"/>
              </a:rPr>
              <a:t>o 80 %. </a:t>
            </a:r>
            <a:r>
              <a:rPr lang="cs-CZ" b="1" i="0" dirty="0">
                <a:solidFill>
                  <a:srgbClr val="000000"/>
                </a:solidFill>
                <a:effectLst/>
                <a:latin typeface="Jost"/>
              </a:rPr>
              <a:t>Dojezd elektromobilu až 800 km</a:t>
            </a:r>
            <a:br>
              <a:rPr lang="cs-CZ" b="1" i="0" dirty="0">
                <a:solidFill>
                  <a:srgbClr val="000000"/>
                </a:solidFill>
                <a:effectLst/>
                <a:latin typeface="Jost"/>
              </a:rPr>
            </a:br>
            <a:r>
              <a:rPr lang="cs-CZ" b="1" i="0" dirty="0">
                <a:solidFill>
                  <a:srgbClr val="000000"/>
                </a:solidFill>
                <a:effectLst/>
                <a:latin typeface="Jost"/>
              </a:rPr>
              <a:t>a nabíjení 10 minut (na 80 % kapacity) by segment elektromobilů změnilo na úplně jinou úroveň. Výrobcem těchto baterií je firma Panasonic – dodavatel přibližně 10 % baterií do elektromobilů mnoha světových značek (např. do modelů Tesla). Jako jednou z prvních automobilek by tuto technologii měl využívat Mercedes-Benz, v modelu SUV třídy G, již v roce 2025, nejpozději v r. 2026.</a:t>
            </a:r>
            <a:endParaRPr lang="cs-CZ" b="1" i="0" dirty="0">
              <a:solidFill>
                <a:srgbClr val="555658"/>
              </a:solidFill>
              <a:effectLst/>
              <a:latin typeface="Jost"/>
            </a:endParaRPr>
          </a:p>
        </p:txBody>
      </p:sp>
    </p:spTree>
    <p:extLst>
      <p:ext uri="{BB962C8B-B14F-4D97-AF65-F5344CB8AC3E}">
        <p14:creationId xmlns:p14="http://schemas.microsoft.com/office/powerpoint/2010/main" val="13902472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916A96-A925-AC5C-8E20-7354601752A9}"/>
              </a:ext>
            </a:extLst>
          </p:cNvPr>
          <p:cNvSpPr>
            <a:spLocks noGrp="1"/>
          </p:cNvSpPr>
          <p:nvPr>
            <p:ph type="title"/>
          </p:nvPr>
        </p:nvSpPr>
        <p:spPr/>
        <p:txBody>
          <a:bodyPr>
            <a:normAutofit/>
          </a:bodyPr>
          <a:lstStyle/>
          <a:p>
            <a:pPr algn="ctr"/>
            <a:r>
              <a:rPr lang="cs-CZ" b="1" i="0" dirty="0">
                <a:solidFill>
                  <a:srgbClr val="FF0000"/>
                </a:solidFill>
                <a:effectLst/>
                <a:latin typeface="Jost"/>
              </a:rPr>
              <a:t>NOVÁ TECHNOLOGIE BATERIÍ S PEVNÝM ELEKTROLYTEM (SSB)</a:t>
            </a:r>
            <a:endParaRPr lang="cs-CZ" dirty="0">
              <a:solidFill>
                <a:srgbClr val="FF0000"/>
              </a:solidFill>
            </a:endParaRPr>
          </a:p>
        </p:txBody>
      </p:sp>
      <p:sp>
        <p:nvSpPr>
          <p:cNvPr id="3" name="Zástupný obsah 2">
            <a:extLst>
              <a:ext uri="{FF2B5EF4-FFF2-40B4-BE49-F238E27FC236}">
                <a16:creationId xmlns:a16="http://schemas.microsoft.com/office/drawing/2014/main" id="{73D1120C-A4F8-72DE-AAD8-5D906FDCE029}"/>
              </a:ext>
            </a:extLst>
          </p:cNvPr>
          <p:cNvSpPr>
            <a:spLocks noGrp="1"/>
          </p:cNvSpPr>
          <p:nvPr>
            <p:ph idx="1"/>
          </p:nvPr>
        </p:nvSpPr>
        <p:spPr>
          <a:xfrm>
            <a:off x="253139" y="1825624"/>
            <a:ext cx="11685722" cy="4815399"/>
          </a:xfrm>
        </p:spPr>
        <p:txBody>
          <a:bodyPr>
            <a:normAutofit fontScale="92500"/>
          </a:bodyPr>
          <a:lstStyle/>
          <a:p>
            <a:pPr>
              <a:spcAft>
                <a:spcPts val="1800"/>
              </a:spcAft>
            </a:pPr>
            <a:r>
              <a:rPr lang="cs-CZ" b="1" i="0" dirty="0">
                <a:solidFill>
                  <a:srgbClr val="000000"/>
                </a:solidFill>
                <a:effectLst/>
                <a:latin typeface="Jost"/>
              </a:rPr>
              <a:t>Další </a:t>
            </a:r>
            <a:r>
              <a:rPr lang="cs-CZ" b="1" i="0" dirty="0">
                <a:solidFill>
                  <a:srgbClr val="00B0F0"/>
                </a:solidFill>
                <a:effectLst/>
                <a:latin typeface="Jost"/>
              </a:rPr>
              <a:t>nová technologie baterií s pevným elektrolytem </a:t>
            </a:r>
            <a:r>
              <a:rPr lang="cs-CZ" b="1" i="0" dirty="0">
                <a:solidFill>
                  <a:srgbClr val="000000"/>
                </a:solidFill>
                <a:effectLst/>
                <a:latin typeface="Jost"/>
              </a:rPr>
              <a:t>(</a:t>
            </a:r>
            <a:r>
              <a:rPr lang="cs-CZ" b="1" i="0" dirty="0">
                <a:solidFill>
                  <a:srgbClr val="00B0F0"/>
                </a:solidFill>
                <a:effectLst/>
                <a:latin typeface="Jost"/>
              </a:rPr>
              <a:t>SSB=solid-</a:t>
            </a:r>
            <a:r>
              <a:rPr lang="cs-CZ" b="1" i="0" dirty="0" err="1">
                <a:solidFill>
                  <a:srgbClr val="00B0F0"/>
                </a:solidFill>
                <a:effectLst/>
                <a:latin typeface="Jost"/>
              </a:rPr>
              <a:t>state</a:t>
            </a:r>
            <a:r>
              <a:rPr lang="cs-CZ" b="1" i="0" dirty="0">
                <a:solidFill>
                  <a:srgbClr val="00B0F0"/>
                </a:solidFill>
                <a:effectLst/>
                <a:latin typeface="Jost"/>
              </a:rPr>
              <a:t> </a:t>
            </a:r>
            <a:r>
              <a:rPr lang="cs-CZ" b="1" i="0" dirty="0" err="1">
                <a:solidFill>
                  <a:srgbClr val="00B0F0"/>
                </a:solidFill>
                <a:effectLst/>
                <a:latin typeface="Jost"/>
              </a:rPr>
              <a:t>battery</a:t>
            </a:r>
            <a:r>
              <a:rPr lang="cs-CZ" b="1" i="0" dirty="0">
                <a:solidFill>
                  <a:srgbClr val="000000"/>
                </a:solidFill>
                <a:effectLst/>
                <a:latin typeface="Jost"/>
              </a:rPr>
              <a:t>) je nyní testována společností </a:t>
            </a:r>
            <a:r>
              <a:rPr lang="cs-CZ" b="1" i="0" dirty="0" err="1">
                <a:solidFill>
                  <a:srgbClr val="000000"/>
                </a:solidFill>
                <a:effectLst/>
                <a:latin typeface="Jost"/>
              </a:rPr>
              <a:t>PowerCo</a:t>
            </a:r>
            <a:r>
              <a:rPr lang="cs-CZ" b="1" i="0" dirty="0">
                <a:solidFill>
                  <a:srgbClr val="000000"/>
                </a:solidFill>
                <a:effectLst/>
                <a:latin typeface="Jost"/>
              </a:rPr>
              <a:t> – bateriovou divizí firmy Volkswagen </a:t>
            </a:r>
            <a:r>
              <a:rPr lang="cs-CZ" b="1" i="0" dirty="0" err="1">
                <a:solidFill>
                  <a:srgbClr val="000000"/>
                </a:solidFill>
                <a:effectLst/>
                <a:latin typeface="Jost"/>
              </a:rPr>
              <a:t>group</a:t>
            </a:r>
            <a:r>
              <a:rPr lang="cs-CZ" b="1" i="0" dirty="0">
                <a:solidFill>
                  <a:srgbClr val="000000"/>
                </a:solidFill>
                <a:effectLst/>
                <a:latin typeface="Jost"/>
              </a:rPr>
              <a:t> </a:t>
            </a:r>
            <a:r>
              <a:rPr lang="cs-CZ" b="1" i="0" dirty="0" err="1">
                <a:solidFill>
                  <a:srgbClr val="000000"/>
                </a:solidFill>
                <a:effectLst/>
                <a:latin typeface="Jost"/>
              </a:rPr>
              <a:t>a.g</a:t>
            </a:r>
            <a:r>
              <a:rPr lang="cs-CZ" b="1" i="0" dirty="0">
                <a:solidFill>
                  <a:srgbClr val="000000"/>
                </a:solidFill>
                <a:effectLst/>
                <a:latin typeface="Jost"/>
              </a:rPr>
              <a:t>. Součástí baterie je tzv. </a:t>
            </a:r>
            <a:r>
              <a:rPr lang="cs-CZ" b="1" i="0" dirty="0">
                <a:solidFill>
                  <a:srgbClr val="00B0F0"/>
                </a:solidFill>
                <a:effectLst/>
                <a:latin typeface="Jost"/>
              </a:rPr>
              <a:t>keramický separátor, </a:t>
            </a:r>
            <a:r>
              <a:rPr lang="cs-CZ" b="1" i="0" dirty="0">
                <a:solidFill>
                  <a:srgbClr val="000000"/>
                </a:solidFill>
                <a:effectLst/>
                <a:latin typeface="Jost"/>
              </a:rPr>
              <a:t>umístěný </a:t>
            </a:r>
            <a:r>
              <a:rPr lang="cs-CZ" b="1" i="0" dirty="0">
                <a:solidFill>
                  <a:srgbClr val="00B0F0"/>
                </a:solidFill>
                <a:effectLst/>
                <a:latin typeface="Jost"/>
              </a:rPr>
              <a:t>mezi katodou</a:t>
            </a:r>
            <a:br>
              <a:rPr lang="cs-CZ" b="1" i="0" dirty="0">
                <a:solidFill>
                  <a:srgbClr val="00B0F0"/>
                </a:solidFill>
                <a:effectLst/>
                <a:latin typeface="Jost"/>
              </a:rPr>
            </a:br>
            <a:r>
              <a:rPr lang="cs-CZ" b="1" i="0" dirty="0">
                <a:solidFill>
                  <a:srgbClr val="00B0F0"/>
                </a:solidFill>
                <a:effectLst/>
                <a:latin typeface="Jost"/>
              </a:rPr>
              <a:t>a anodou. </a:t>
            </a:r>
            <a:r>
              <a:rPr lang="cs-CZ" b="1" i="0" dirty="0">
                <a:solidFill>
                  <a:srgbClr val="000000"/>
                </a:solidFill>
                <a:effectLst/>
                <a:latin typeface="Jost"/>
              </a:rPr>
              <a:t>Díky tomuto separátoru dochází k </a:t>
            </a:r>
            <a:r>
              <a:rPr lang="cs-CZ" b="1" i="0" dirty="0">
                <a:solidFill>
                  <a:srgbClr val="00B0F0"/>
                </a:solidFill>
                <a:effectLst/>
                <a:latin typeface="Jost"/>
              </a:rPr>
              <a:t>minimální tvorbě </a:t>
            </a:r>
            <a:r>
              <a:rPr lang="cs-CZ" b="1" i="0" dirty="0" err="1">
                <a:solidFill>
                  <a:srgbClr val="00B0F0"/>
                </a:solidFill>
                <a:effectLst/>
                <a:latin typeface="Jost"/>
              </a:rPr>
              <a:t>dendridů</a:t>
            </a:r>
            <a:r>
              <a:rPr lang="cs-CZ" b="1" i="0" dirty="0">
                <a:solidFill>
                  <a:srgbClr val="00B0F0"/>
                </a:solidFill>
                <a:effectLst/>
                <a:latin typeface="Jost"/>
              </a:rPr>
              <a:t> - kovových krystalů. </a:t>
            </a:r>
            <a:r>
              <a:rPr lang="cs-CZ" b="1" i="0" dirty="0">
                <a:solidFill>
                  <a:srgbClr val="000000"/>
                </a:solidFill>
                <a:effectLst/>
                <a:latin typeface="Jost"/>
              </a:rPr>
              <a:t>Výhodou SSB technologie – zejména ve srovnání s </a:t>
            </a:r>
            <a:r>
              <a:rPr lang="cs-CZ" b="1" i="0" dirty="0" err="1">
                <a:solidFill>
                  <a:srgbClr val="000000"/>
                </a:solidFill>
                <a:effectLst/>
                <a:latin typeface="Jost"/>
              </a:rPr>
              <a:t>Li</a:t>
            </a:r>
            <a:r>
              <a:rPr lang="cs-CZ" b="1" i="0" dirty="0">
                <a:solidFill>
                  <a:srgbClr val="000000"/>
                </a:solidFill>
                <a:effectLst/>
                <a:latin typeface="Jost"/>
              </a:rPr>
              <a:t>-ion bateriemi, je </a:t>
            </a:r>
            <a:r>
              <a:rPr lang="cs-CZ" b="1" i="0" dirty="0">
                <a:solidFill>
                  <a:srgbClr val="00B0F0"/>
                </a:solidFill>
                <a:effectLst/>
                <a:latin typeface="Jost"/>
              </a:rPr>
              <a:t>vyšší energetická hustota, delší životnost baterie, rychlejší nabíjení</a:t>
            </a:r>
            <a:r>
              <a:rPr lang="cs-CZ" b="1" i="0" dirty="0">
                <a:solidFill>
                  <a:srgbClr val="000000"/>
                </a:solidFill>
                <a:effectLst/>
                <a:latin typeface="Jost"/>
              </a:rPr>
              <a:t> (80% kapacity už za 15 minut), </a:t>
            </a:r>
            <a:r>
              <a:rPr lang="cs-CZ" b="1" i="0" dirty="0">
                <a:solidFill>
                  <a:srgbClr val="00B0F0"/>
                </a:solidFill>
                <a:effectLst/>
                <a:latin typeface="Jost"/>
              </a:rPr>
              <a:t>delší dojezd elektromobilu</a:t>
            </a:r>
            <a:r>
              <a:rPr lang="cs-CZ" b="1" i="0" dirty="0">
                <a:solidFill>
                  <a:srgbClr val="000000"/>
                </a:solidFill>
                <a:effectLst/>
                <a:latin typeface="Jost"/>
              </a:rPr>
              <a:t> (500-600km), </a:t>
            </a:r>
            <a:r>
              <a:rPr lang="cs-CZ" b="1" i="0" dirty="0">
                <a:solidFill>
                  <a:srgbClr val="00B0F0"/>
                </a:solidFill>
                <a:effectLst/>
                <a:latin typeface="Jost"/>
              </a:rPr>
              <a:t>minimální riziko vzniku požáru, nižší samovybíjení.</a:t>
            </a:r>
          </a:p>
          <a:p>
            <a:pPr>
              <a:spcAft>
                <a:spcPts val="1800"/>
              </a:spcAft>
            </a:pPr>
            <a:r>
              <a:rPr lang="cs-CZ" b="1" i="0" dirty="0">
                <a:solidFill>
                  <a:srgbClr val="000000"/>
                </a:solidFill>
                <a:effectLst/>
                <a:latin typeface="Jost"/>
              </a:rPr>
              <a:t>Tato technologie je stále ve fázi testování, při kterém baterie dosahuje velmi dobrých výsledků. I když zatím není stanoven počátek výroby ani dodávek do vozů Škoda/VW </a:t>
            </a:r>
            <a:r>
              <a:rPr lang="cs-CZ" b="1" i="0" dirty="0" err="1">
                <a:solidFill>
                  <a:srgbClr val="000000"/>
                </a:solidFill>
                <a:effectLst/>
                <a:latin typeface="Jost"/>
              </a:rPr>
              <a:t>group</a:t>
            </a:r>
            <a:r>
              <a:rPr lang="cs-CZ" b="1" i="0" dirty="0">
                <a:solidFill>
                  <a:srgbClr val="000000"/>
                </a:solidFill>
                <a:effectLst/>
                <a:latin typeface="Jost"/>
              </a:rPr>
              <a:t>, </a:t>
            </a:r>
            <a:r>
              <a:rPr lang="cs-CZ" b="1" i="0" dirty="0">
                <a:solidFill>
                  <a:srgbClr val="00B0F0"/>
                </a:solidFill>
                <a:effectLst/>
                <a:latin typeface="Jost"/>
              </a:rPr>
              <a:t>potenciál pro budoucí výrobní proces </a:t>
            </a:r>
            <a:r>
              <a:rPr lang="cs-CZ" b="1" i="0" dirty="0">
                <a:solidFill>
                  <a:srgbClr val="000000"/>
                </a:solidFill>
                <a:effectLst/>
                <a:latin typeface="Jost"/>
              </a:rPr>
              <a:t>má tato technologie </a:t>
            </a:r>
            <a:r>
              <a:rPr lang="cs-CZ" b="1" i="0" dirty="0">
                <a:solidFill>
                  <a:srgbClr val="00B0F0"/>
                </a:solidFill>
                <a:effectLst/>
                <a:latin typeface="Jost"/>
              </a:rPr>
              <a:t>velký.</a:t>
            </a:r>
          </a:p>
        </p:txBody>
      </p:sp>
    </p:spTree>
    <p:extLst>
      <p:ext uri="{BB962C8B-B14F-4D97-AF65-F5344CB8AC3E}">
        <p14:creationId xmlns:p14="http://schemas.microsoft.com/office/powerpoint/2010/main" val="9993949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093CBE-5C41-6A80-BB77-912701A83C88}"/>
              </a:ext>
            </a:extLst>
          </p:cNvPr>
          <p:cNvSpPr>
            <a:spLocks noGrp="1"/>
          </p:cNvSpPr>
          <p:nvPr>
            <p:ph type="title"/>
          </p:nvPr>
        </p:nvSpPr>
        <p:spPr/>
        <p:txBody>
          <a:bodyPr>
            <a:normAutofit/>
          </a:bodyPr>
          <a:lstStyle/>
          <a:p>
            <a:pPr algn="ctr"/>
            <a:r>
              <a:rPr lang="cs-CZ" b="1" i="0" dirty="0">
                <a:solidFill>
                  <a:srgbClr val="FF0000"/>
                </a:solidFill>
                <a:effectLst/>
                <a:latin typeface="Jost"/>
              </a:rPr>
              <a:t>TECHNOLOGIE SODÍKO-IONTOVÝCH (Na-ion) AKUMULÁTORŮ</a:t>
            </a:r>
            <a:endParaRPr lang="cs-CZ" dirty="0">
              <a:solidFill>
                <a:srgbClr val="FF0000"/>
              </a:solidFill>
            </a:endParaRPr>
          </a:p>
        </p:txBody>
      </p:sp>
      <p:sp>
        <p:nvSpPr>
          <p:cNvPr id="3" name="Zástupný obsah 2">
            <a:extLst>
              <a:ext uri="{FF2B5EF4-FFF2-40B4-BE49-F238E27FC236}">
                <a16:creationId xmlns:a16="http://schemas.microsoft.com/office/drawing/2014/main" id="{A8101E24-8665-6FA2-BD08-4DF5C1EC9605}"/>
              </a:ext>
            </a:extLst>
          </p:cNvPr>
          <p:cNvSpPr>
            <a:spLocks noGrp="1"/>
          </p:cNvSpPr>
          <p:nvPr>
            <p:ph idx="1"/>
          </p:nvPr>
        </p:nvSpPr>
        <p:spPr>
          <a:xfrm>
            <a:off x="263471" y="2131017"/>
            <a:ext cx="11646976" cy="4471260"/>
          </a:xfrm>
        </p:spPr>
        <p:txBody>
          <a:bodyPr>
            <a:normAutofit fontScale="92500" lnSpcReduction="20000"/>
          </a:bodyPr>
          <a:lstStyle/>
          <a:p>
            <a:pPr>
              <a:spcAft>
                <a:spcPts val="1800"/>
              </a:spcAft>
            </a:pPr>
            <a:r>
              <a:rPr lang="cs-CZ" b="1" i="0" dirty="0">
                <a:solidFill>
                  <a:srgbClr val="000000"/>
                </a:solidFill>
                <a:effectLst/>
                <a:latin typeface="Jost"/>
              </a:rPr>
              <a:t>Tato technologie byla vyvinuta a představena čínskou firmou CATL (</a:t>
            </a:r>
            <a:r>
              <a:rPr lang="cs-CZ" b="1" i="0" dirty="0" err="1">
                <a:solidFill>
                  <a:srgbClr val="000000"/>
                </a:solidFill>
                <a:effectLst/>
                <a:latin typeface="Jost"/>
              </a:rPr>
              <a:t>Contemporary</a:t>
            </a:r>
            <a:r>
              <a:rPr lang="cs-CZ" b="1" i="0" dirty="0">
                <a:solidFill>
                  <a:srgbClr val="000000"/>
                </a:solidFill>
                <a:effectLst/>
                <a:latin typeface="Jost"/>
              </a:rPr>
              <a:t> </a:t>
            </a:r>
            <a:r>
              <a:rPr lang="cs-CZ" b="1" i="0" dirty="0" err="1">
                <a:solidFill>
                  <a:srgbClr val="000000"/>
                </a:solidFill>
                <a:effectLst/>
                <a:latin typeface="Jost"/>
              </a:rPr>
              <a:t>Amperex</a:t>
            </a:r>
            <a:r>
              <a:rPr lang="cs-CZ" b="1" i="0" dirty="0">
                <a:solidFill>
                  <a:srgbClr val="000000"/>
                </a:solidFill>
                <a:effectLst/>
                <a:latin typeface="Jost"/>
              </a:rPr>
              <a:t> Technology) již v roce 2021. Jako </a:t>
            </a:r>
            <a:r>
              <a:rPr lang="cs-CZ" b="1" i="0" dirty="0">
                <a:solidFill>
                  <a:srgbClr val="00B0F0"/>
                </a:solidFill>
                <a:effectLst/>
                <a:latin typeface="Jost"/>
              </a:rPr>
              <a:t>nosič nábojů </a:t>
            </a:r>
            <a:r>
              <a:rPr lang="cs-CZ" b="1" i="0" dirty="0">
                <a:solidFill>
                  <a:srgbClr val="000000"/>
                </a:solidFill>
                <a:effectLst/>
                <a:latin typeface="Jost"/>
              </a:rPr>
              <a:t>se používají </a:t>
            </a:r>
            <a:r>
              <a:rPr lang="cs-CZ" b="1" i="0" dirty="0">
                <a:solidFill>
                  <a:srgbClr val="00B0F0"/>
                </a:solidFill>
                <a:effectLst/>
                <a:latin typeface="Jost"/>
              </a:rPr>
              <a:t>ionty sodíku (Na+).</a:t>
            </a:r>
            <a:r>
              <a:rPr lang="cs-CZ" b="1" i="0" dirty="0">
                <a:solidFill>
                  <a:srgbClr val="000000"/>
                </a:solidFill>
                <a:effectLst/>
                <a:latin typeface="Jost"/>
              </a:rPr>
              <a:t> Výhodou baterie s technologií Na-ion je </a:t>
            </a:r>
            <a:r>
              <a:rPr lang="cs-CZ" b="1" i="0" dirty="0">
                <a:solidFill>
                  <a:srgbClr val="00B0F0"/>
                </a:solidFill>
                <a:effectLst/>
                <a:latin typeface="Jost"/>
              </a:rPr>
              <a:t>velmi rychlé dobíjení </a:t>
            </a:r>
            <a:r>
              <a:rPr lang="cs-CZ" b="1" i="0" dirty="0">
                <a:solidFill>
                  <a:srgbClr val="000000"/>
                </a:solidFill>
                <a:effectLst/>
                <a:latin typeface="Jost"/>
              </a:rPr>
              <a:t>(za 15 minut je baterie nabitá na 80% kapacity). Mezi další výhody patří také např. </a:t>
            </a:r>
            <a:r>
              <a:rPr lang="cs-CZ" b="1" i="0" dirty="0">
                <a:solidFill>
                  <a:srgbClr val="00B0F0"/>
                </a:solidFill>
                <a:effectLst/>
                <a:latin typeface="Jost"/>
              </a:rPr>
              <a:t>lepší odolnost proti extrémním teplotám</a:t>
            </a:r>
            <a:r>
              <a:rPr lang="cs-CZ" b="1" i="0" dirty="0">
                <a:solidFill>
                  <a:srgbClr val="000000"/>
                </a:solidFill>
                <a:effectLst/>
                <a:latin typeface="Jost"/>
              </a:rPr>
              <a:t> (při -20</a:t>
            </a:r>
            <a:r>
              <a:rPr lang="cs-CZ" b="1" i="0" baseline="30000" dirty="0">
                <a:solidFill>
                  <a:srgbClr val="000000"/>
                </a:solidFill>
                <a:effectLst/>
                <a:latin typeface="Jost"/>
              </a:rPr>
              <a:t>°</a:t>
            </a:r>
            <a:r>
              <a:rPr lang="cs-CZ" b="1" i="0" dirty="0">
                <a:solidFill>
                  <a:srgbClr val="000000"/>
                </a:solidFill>
                <a:effectLst/>
                <a:latin typeface="Jost"/>
              </a:rPr>
              <a:t>C, si udrží 90% kapacity), </a:t>
            </a:r>
            <a:r>
              <a:rPr lang="cs-CZ" b="1" i="0" dirty="0">
                <a:solidFill>
                  <a:srgbClr val="00B0F0"/>
                </a:solidFill>
                <a:effectLst/>
                <a:latin typeface="Jost"/>
              </a:rPr>
              <a:t>nižší cena</a:t>
            </a:r>
            <a:br>
              <a:rPr lang="cs-CZ" b="1" i="0" dirty="0">
                <a:solidFill>
                  <a:srgbClr val="00B0F0"/>
                </a:solidFill>
                <a:effectLst/>
                <a:latin typeface="Jost"/>
              </a:rPr>
            </a:br>
            <a:r>
              <a:rPr lang="cs-CZ" b="1" i="0" dirty="0">
                <a:solidFill>
                  <a:srgbClr val="00B0F0"/>
                </a:solidFill>
                <a:effectLst/>
                <a:latin typeface="Jost"/>
              </a:rPr>
              <a:t>a lepší dostupnost sodíku.</a:t>
            </a:r>
            <a:r>
              <a:rPr lang="cs-CZ" b="1" i="0" dirty="0">
                <a:solidFill>
                  <a:srgbClr val="000000"/>
                </a:solidFill>
                <a:effectLst/>
                <a:latin typeface="Jost"/>
              </a:rPr>
              <a:t> Problém je </a:t>
            </a:r>
            <a:r>
              <a:rPr lang="cs-CZ" b="1" i="0" dirty="0">
                <a:solidFill>
                  <a:srgbClr val="00B0F0"/>
                </a:solidFill>
                <a:effectLst/>
                <a:latin typeface="Jost"/>
              </a:rPr>
              <a:t>nižší energetická hustota, </a:t>
            </a:r>
            <a:r>
              <a:rPr lang="cs-CZ" b="1" i="0" dirty="0">
                <a:solidFill>
                  <a:srgbClr val="000000"/>
                </a:solidFill>
                <a:effectLst/>
                <a:latin typeface="Jost"/>
              </a:rPr>
              <a:t>než mají baterie </a:t>
            </a:r>
            <a:r>
              <a:rPr lang="cs-CZ" b="1" i="0" dirty="0" err="1">
                <a:solidFill>
                  <a:srgbClr val="000000"/>
                </a:solidFill>
                <a:effectLst/>
                <a:latin typeface="Jost"/>
              </a:rPr>
              <a:t>Li</a:t>
            </a:r>
            <a:r>
              <a:rPr lang="cs-CZ" b="1" i="0" dirty="0">
                <a:solidFill>
                  <a:srgbClr val="000000"/>
                </a:solidFill>
                <a:effectLst/>
                <a:latin typeface="Jost"/>
              </a:rPr>
              <a:t>-ion. Proto více světových společností pracuje na vývoji této technologie, a snaží se o dosažení vyšší energetické hustoty. Čínská firma CATL spolupracuje například s Teslou, další čínská firma BYD plánuje výstavbu velkých továren na výrobu baterií na bázi sodíkové technologie. Nyní je tato technologie využívána </a:t>
            </a:r>
            <a:r>
              <a:rPr lang="cs-CZ" b="1" i="0" dirty="0">
                <a:solidFill>
                  <a:srgbClr val="00B0F0"/>
                </a:solidFill>
                <a:effectLst/>
                <a:latin typeface="Jost"/>
              </a:rPr>
              <a:t>zejména pro velká bateriová úložiště</a:t>
            </a:r>
            <a:r>
              <a:rPr lang="cs-CZ" b="1" i="0" dirty="0">
                <a:solidFill>
                  <a:srgbClr val="000000"/>
                </a:solidFill>
                <a:effectLst/>
                <a:latin typeface="Jost"/>
              </a:rPr>
              <a:t> (vyrábí firma Tesla </a:t>
            </a:r>
            <a:r>
              <a:rPr lang="cs-CZ" b="1" i="0" dirty="0" err="1">
                <a:solidFill>
                  <a:srgbClr val="000000"/>
                </a:solidFill>
                <a:effectLst/>
                <a:latin typeface="Jost"/>
              </a:rPr>
              <a:t>inc.</a:t>
            </a:r>
            <a:r>
              <a:rPr lang="cs-CZ" b="1" i="0" dirty="0">
                <a:solidFill>
                  <a:srgbClr val="000000"/>
                </a:solidFill>
                <a:effectLst/>
                <a:latin typeface="Jost"/>
              </a:rPr>
              <a:t>). Baterie založené na sodíkových iontech (Na-ion) začaly být populární po období pandemie Covid-19, kdy ceny všech drahých kovů se enormně zvyšovaly. Nicméně, aktuálně zatím není jasné, jestli tato technologie má </a:t>
            </a:r>
            <a:r>
              <a:rPr lang="cs-CZ" b="1" i="0" dirty="0">
                <a:solidFill>
                  <a:srgbClr val="00B0F0"/>
                </a:solidFill>
                <a:effectLst/>
                <a:latin typeface="Jost"/>
              </a:rPr>
              <a:t>budoucnost (?), </a:t>
            </a:r>
            <a:r>
              <a:rPr lang="cs-CZ" b="1" i="0" dirty="0">
                <a:solidFill>
                  <a:srgbClr val="000000"/>
                </a:solidFill>
                <a:effectLst/>
                <a:latin typeface="Jost"/>
              </a:rPr>
              <a:t>anebo se nejedná o </a:t>
            </a:r>
            <a:r>
              <a:rPr lang="cs-CZ" b="1" i="0" dirty="0">
                <a:solidFill>
                  <a:srgbClr val="00B0F0"/>
                </a:solidFill>
                <a:effectLst/>
                <a:latin typeface="Jost"/>
              </a:rPr>
              <a:t>slepou uličku (?).</a:t>
            </a:r>
          </a:p>
        </p:txBody>
      </p:sp>
    </p:spTree>
    <p:extLst>
      <p:ext uri="{BB962C8B-B14F-4D97-AF65-F5344CB8AC3E}">
        <p14:creationId xmlns:p14="http://schemas.microsoft.com/office/powerpoint/2010/main" val="35199257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082B8A-A971-CAC7-7646-E9D83EEA378E}"/>
              </a:ext>
            </a:extLst>
          </p:cNvPr>
          <p:cNvSpPr>
            <a:spLocks noGrp="1"/>
          </p:cNvSpPr>
          <p:nvPr>
            <p:ph type="title"/>
          </p:nvPr>
        </p:nvSpPr>
        <p:spPr/>
        <p:txBody>
          <a:bodyPr/>
          <a:lstStyle/>
          <a:p>
            <a:pPr algn="ctr"/>
            <a:r>
              <a:rPr lang="cs-CZ" b="1" i="0" dirty="0">
                <a:solidFill>
                  <a:srgbClr val="FF0000"/>
                </a:solidFill>
                <a:effectLst/>
                <a:latin typeface="Jost"/>
              </a:rPr>
              <a:t>TECHNOLOGIE HLINÍKO-SIRNÁ (Al-S)</a:t>
            </a:r>
            <a:endParaRPr lang="cs-CZ" dirty="0">
              <a:solidFill>
                <a:srgbClr val="FF0000"/>
              </a:solidFill>
            </a:endParaRPr>
          </a:p>
        </p:txBody>
      </p:sp>
      <p:sp>
        <p:nvSpPr>
          <p:cNvPr id="3" name="Zástupný obsah 2">
            <a:extLst>
              <a:ext uri="{FF2B5EF4-FFF2-40B4-BE49-F238E27FC236}">
                <a16:creationId xmlns:a16="http://schemas.microsoft.com/office/drawing/2014/main" id="{43DE43B7-92C1-DADE-9388-29CBAC8B50D8}"/>
              </a:ext>
            </a:extLst>
          </p:cNvPr>
          <p:cNvSpPr>
            <a:spLocks noGrp="1"/>
          </p:cNvSpPr>
          <p:nvPr>
            <p:ph idx="1"/>
          </p:nvPr>
        </p:nvSpPr>
        <p:spPr>
          <a:xfrm>
            <a:off x="838200" y="1910866"/>
            <a:ext cx="10515600" cy="4351338"/>
          </a:xfrm>
        </p:spPr>
        <p:txBody>
          <a:bodyPr>
            <a:normAutofit/>
          </a:bodyPr>
          <a:lstStyle/>
          <a:p>
            <a:pPr>
              <a:spcAft>
                <a:spcPts val="1800"/>
              </a:spcAft>
            </a:pPr>
            <a:r>
              <a:rPr lang="cs-CZ" sz="4000" b="1" i="0" dirty="0">
                <a:solidFill>
                  <a:srgbClr val="000000"/>
                </a:solidFill>
                <a:effectLst/>
                <a:latin typeface="Jost"/>
              </a:rPr>
              <a:t>Technologii vyvinul Massachusettský technologický institut v USA. </a:t>
            </a:r>
            <a:r>
              <a:rPr lang="cs-CZ" sz="4000" b="1" i="0" dirty="0">
                <a:solidFill>
                  <a:srgbClr val="00B0F0"/>
                </a:solidFill>
                <a:effectLst/>
                <a:latin typeface="Jost"/>
              </a:rPr>
              <a:t>K ukládání energie je použita </a:t>
            </a:r>
            <a:r>
              <a:rPr lang="cs-CZ" sz="4000" b="1" i="0" dirty="0" err="1">
                <a:solidFill>
                  <a:srgbClr val="00B0F0"/>
                </a:solidFill>
                <a:effectLst/>
                <a:latin typeface="Jost"/>
              </a:rPr>
              <a:t>chloro</a:t>
            </a:r>
            <a:r>
              <a:rPr lang="cs-CZ" sz="4000" b="1" i="0" dirty="0">
                <a:solidFill>
                  <a:srgbClr val="00B0F0"/>
                </a:solidFill>
                <a:effectLst/>
                <a:latin typeface="Jost"/>
              </a:rPr>
              <a:t>-hlinitá sůl, </a:t>
            </a:r>
            <a:r>
              <a:rPr lang="cs-CZ" sz="4000" b="1" i="0" dirty="0">
                <a:solidFill>
                  <a:srgbClr val="000000"/>
                </a:solidFill>
                <a:effectLst/>
                <a:latin typeface="Jost"/>
              </a:rPr>
              <a:t>která </a:t>
            </a:r>
            <a:r>
              <a:rPr lang="cs-CZ" sz="4000" b="1" i="0" dirty="0">
                <a:solidFill>
                  <a:srgbClr val="00B0F0"/>
                </a:solidFill>
                <a:effectLst/>
                <a:latin typeface="Jost"/>
              </a:rPr>
              <a:t>funguje jako izolační materiál.</a:t>
            </a:r>
            <a:r>
              <a:rPr lang="cs-CZ" sz="4000" b="1" i="0" dirty="0">
                <a:solidFill>
                  <a:srgbClr val="000000"/>
                </a:solidFill>
                <a:effectLst/>
                <a:latin typeface="Jost"/>
              </a:rPr>
              <a:t> </a:t>
            </a:r>
            <a:r>
              <a:rPr lang="cs-CZ" sz="4000" b="1" i="0" dirty="0">
                <a:solidFill>
                  <a:srgbClr val="00B0F0"/>
                </a:solidFill>
                <a:effectLst/>
                <a:latin typeface="Jost"/>
              </a:rPr>
              <a:t>Velkou výhodou </a:t>
            </a:r>
            <a:r>
              <a:rPr lang="cs-CZ" sz="4000" b="1" i="0" dirty="0">
                <a:solidFill>
                  <a:srgbClr val="000000"/>
                </a:solidFill>
                <a:effectLst/>
                <a:latin typeface="Jost"/>
              </a:rPr>
              <a:t>ve srovnání s </a:t>
            </a:r>
            <a:r>
              <a:rPr lang="cs-CZ" sz="4000" b="1" i="0" dirty="0" err="1">
                <a:solidFill>
                  <a:srgbClr val="000000"/>
                </a:solidFill>
                <a:effectLst/>
                <a:latin typeface="Jost"/>
              </a:rPr>
              <a:t>Li</a:t>
            </a:r>
            <a:r>
              <a:rPr lang="cs-CZ" sz="4000" b="1" i="0" dirty="0">
                <a:solidFill>
                  <a:srgbClr val="000000"/>
                </a:solidFill>
                <a:effectLst/>
                <a:latin typeface="Jost"/>
              </a:rPr>
              <a:t>-ion baterií je </a:t>
            </a:r>
            <a:r>
              <a:rPr lang="cs-CZ" sz="4000" b="1" i="0" dirty="0">
                <a:solidFill>
                  <a:srgbClr val="00B0F0"/>
                </a:solidFill>
                <a:effectLst/>
                <a:latin typeface="Jost"/>
              </a:rPr>
              <a:t>výrazně nižší cena, vysoká rychlost nabíjení a téměř nulové riziko vzniku požáru.</a:t>
            </a:r>
          </a:p>
        </p:txBody>
      </p:sp>
    </p:spTree>
    <p:extLst>
      <p:ext uri="{BB962C8B-B14F-4D97-AF65-F5344CB8AC3E}">
        <p14:creationId xmlns:p14="http://schemas.microsoft.com/office/powerpoint/2010/main" val="4606879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D18477-7870-B8EC-4B85-A4E569EA9E1D}"/>
              </a:ext>
            </a:extLst>
          </p:cNvPr>
          <p:cNvSpPr>
            <a:spLocks noGrp="1"/>
          </p:cNvSpPr>
          <p:nvPr>
            <p:ph type="title"/>
          </p:nvPr>
        </p:nvSpPr>
        <p:spPr/>
        <p:txBody>
          <a:bodyPr/>
          <a:lstStyle/>
          <a:p>
            <a:pPr algn="ctr"/>
            <a:r>
              <a:rPr lang="cs-CZ" b="1" i="0" dirty="0">
                <a:solidFill>
                  <a:srgbClr val="FF0000"/>
                </a:solidFill>
                <a:effectLst/>
                <a:latin typeface="Jost"/>
              </a:rPr>
              <a:t>TECHNOLOGIE ČLÁNKŮ CERENERGY</a:t>
            </a:r>
            <a:endParaRPr lang="cs-CZ" dirty="0">
              <a:solidFill>
                <a:srgbClr val="FF0000"/>
              </a:solidFill>
            </a:endParaRPr>
          </a:p>
        </p:txBody>
      </p:sp>
      <p:sp>
        <p:nvSpPr>
          <p:cNvPr id="3" name="Zástupný obsah 2">
            <a:extLst>
              <a:ext uri="{FF2B5EF4-FFF2-40B4-BE49-F238E27FC236}">
                <a16:creationId xmlns:a16="http://schemas.microsoft.com/office/drawing/2014/main" id="{D97809A8-2868-0853-2BB7-485457A778BA}"/>
              </a:ext>
            </a:extLst>
          </p:cNvPr>
          <p:cNvSpPr>
            <a:spLocks noGrp="1"/>
          </p:cNvSpPr>
          <p:nvPr>
            <p:ph idx="1"/>
          </p:nvPr>
        </p:nvSpPr>
        <p:spPr>
          <a:xfrm>
            <a:off x="838200" y="1991531"/>
            <a:ext cx="10515600" cy="4185431"/>
          </a:xfrm>
        </p:spPr>
        <p:txBody>
          <a:bodyPr>
            <a:normAutofit fontScale="85000" lnSpcReduction="20000"/>
          </a:bodyPr>
          <a:lstStyle/>
          <a:p>
            <a:pPr>
              <a:spcAft>
                <a:spcPts val="1800"/>
              </a:spcAft>
            </a:pPr>
            <a:r>
              <a:rPr lang="cs-CZ" b="1" i="0" dirty="0">
                <a:solidFill>
                  <a:srgbClr val="00B0F0"/>
                </a:solidFill>
                <a:effectLst/>
                <a:latin typeface="Jost"/>
              </a:rPr>
              <a:t>Technologie článků </a:t>
            </a:r>
            <a:r>
              <a:rPr lang="cs-CZ" b="1" i="0" dirty="0" err="1">
                <a:solidFill>
                  <a:srgbClr val="00B0F0"/>
                </a:solidFill>
                <a:effectLst/>
                <a:latin typeface="Jost"/>
              </a:rPr>
              <a:t>Cerenergy</a:t>
            </a:r>
            <a:r>
              <a:rPr lang="cs-CZ" b="1" i="0" dirty="0">
                <a:solidFill>
                  <a:srgbClr val="00B0F0"/>
                </a:solidFill>
                <a:effectLst/>
                <a:latin typeface="Jost"/>
              </a:rPr>
              <a:t> </a:t>
            </a:r>
            <a:r>
              <a:rPr lang="cs-CZ" b="1" i="0" dirty="0">
                <a:solidFill>
                  <a:srgbClr val="000000"/>
                </a:solidFill>
                <a:effectLst/>
                <a:latin typeface="Jost"/>
              </a:rPr>
              <a:t>byla vyvinuta v německém </a:t>
            </a:r>
            <a:r>
              <a:rPr lang="cs-CZ" b="1" i="0" dirty="0" err="1">
                <a:solidFill>
                  <a:srgbClr val="000000"/>
                </a:solidFill>
                <a:effectLst/>
                <a:latin typeface="Jost"/>
              </a:rPr>
              <a:t>Frauhoferově</a:t>
            </a:r>
            <a:r>
              <a:rPr lang="cs-CZ" b="1" i="0" dirty="0">
                <a:solidFill>
                  <a:srgbClr val="000000"/>
                </a:solidFill>
                <a:effectLst/>
                <a:latin typeface="Jost"/>
              </a:rPr>
              <a:t> institutu pro keramické technologie. Baterie vyrobená touto technologií </a:t>
            </a:r>
            <a:r>
              <a:rPr lang="cs-CZ" b="1" i="0" dirty="0">
                <a:solidFill>
                  <a:srgbClr val="00B0F0"/>
                </a:solidFill>
                <a:effectLst/>
                <a:latin typeface="Jost"/>
              </a:rPr>
              <a:t>obsahuje lithium, kobalt,  grafit a měď, součástí je i sůl Na-NiCL2 a Na-S.</a:t>
            </a:r>
            <a:r>
              <a:rPr lang="cs-CZ" b="1" i="0" dirty="0">
                <a:solidFill>
                  <a:srgbClr val="000000"/>
                </a:solidFill>
                <a:effectLst/>
                <a:latin typeface="Jost"/>
              </a:rPr>
              <a:t> </a:t>
            </a:r>
            <a:r>
              <a:rPr lang="cs-CZ" b="1" i="0" dirty="0">
                <a:solidFill>
                  <a:srgbClr val="00B0F0"/>
                </a:solidFill>
                <a:effectLst/>
                <a:latin typeface="Jost"/>
              </a:rPr>
              <a:t>Velkou výhodou </a:t>
            </a:r>
            <a:r>
              <a:rPr lang="cs-CZ" b="1" i="0" dirty="0">
                <a:solidFill>
                  <a:srgbClr val="000000"/>
                </a:solidFill>
                <a:effectLst/>
                <a:latin typeface="Jost"/>
              </a:rPr>
              <a:t>ve srovnání s baterií </a:t>
            </a:r>
            <a:r>
              <a:rPr lang="cs-CZ" b="1" i="0" dirty="0" err="1">
                <a:solidFill>
                  <a:srgbClr val="000000"/>
                </a:solidFill>
                <a:effectLst/>
                <a:latin typeface="Jost"/>
              </a:rPr>
              <a:t>Li</a:t>
            </a:r>
            <a:r>
              <a:rPr lang="cs-CZ" b="1" i="0" dirty="0">
                <a:solidFill>
                  <a:srgbClr val="000000"/>
                </a:solidFill>
                <a:effectLst/>
                <a:latin typeface="Jost"/>
              </a:rPr>
              <a:t>-ion jsou především </a:t>
            </a:r>
            <a:r>
              <a:rPr lang="cs-CZ" b="1" i="0" dirty="0">
                <a:solidFill>
                  <a:srgbClr val="00B0F0"/>
                </a:solidFill>
                <a:effectLst/>
                <a:latin typeface="Jost"/>
              </a:rPr>
              <a:t>výrazně nižší náklady, delší životnost a nižší úroveň samovybíjení.</a:t>
            </a:r>
          </a:p>
          <a:p>
            <a:pPr>
              <a:spcAft>
                <a:spcPts val="1800"/>
              </a:spcAft>
            </a:pPr>
            <a:r>
              <a:rPr lang="cs-CZ" b="1" i="0" dirty="0">
                <a:solidFill>
                  <a:srgbClr val="000000"/>
                </a:solidFill>
                <a:effectLst/>
                <a:latin typeface="Jost"/>
              </a:rPr>
              <a:t>Nové technologie baterií </a:t>
            </a:r>
            <a:r>
              <a:rPr lang="cs-CZ" b="1" i="0" dirty="0">
                <a:solidFill>
                  <a:srgbClr val="00B0F0"/>
                </a:solidFill>
                <a:effectLst/>
                <a:latin typeface="Jost"/>
              </a:rPr>
              <a:t>se neustále vyvíjí</a:t>
            </a:r>
            <a:r>
              <a:rPr lang="cs-CZ" b="1" i="0" dirty="0">
                <a:solidFill>
                  <a:srgbClr val="000000"/>
                </a:solidFill>
                <a:effectLst/>
                <a:latin typeface="Jost"/>
              </a:rPr>
              <a:t>, za několik desítek let budou baterie dosahovat řádově úplně jiných parametrů než dnes. Je pravděpodobné, že </a:t>
            </a:r>
            <a:r>
              <a:rPr lang="cs-CZ" b="1" i="0" dirty="0">
                <a:solidFill>
                  <a:srgbClr val="00B0F0"/>
                </a:solidFill>
                <a:effectLst/>
                <a:latin typeface="Jost"/>
              </a:rPr>
              <a:t>současné </a:t>
            </a:r>
            <a:r>
              <a:rPr lang="cs-CZ" b="1" i="0" dirty="0" err="1">
                <a:solidFill>
                  <a:srgbClr val="00B0F0"/>
                </a:solidFill>
                <a:effectLst/>
                <a:latin typeface="Jost"/>
              </a:rPr>
              <a:t>Li</a:t>
            </a:r>
            <a:r>
              <a:rPr lang="cs-CZ" b="1" i="0" dirty="0">
                <a:solidFill>
                  <a:srgbClr val="00B0F0"/>
                </a:solidFill>
                <a:effectLst/>
                <a:latin typeface="Jost"/>
              </a:rPr>
              <a:t>-ion baterie budou v budoucnu postupně nahrazovány bateriemi</a:t>
            </a:r>
            <a:r>
              <a:rPr lang="cs-CZ" b="1" i="0" dirty="0">
                <a:solidFill>
                  <a:srgbClr val="000000"/>
                </a:solidFill>
                <a:effectLst/>
                <a:latin typeface="Jost"/>
              </a:rPr>
              <a:t>, které budou </a:t>
            </a:r>
            <a:r>
              <a:rPr lang="cs-CZ" b="1" i="0" dirty="0">
                <a:solidFill>
                  <a:srgbClr val="00B0F0"/>
                </a:solidFill>
                <a:effectLst/>
                <a:latin typeface="Jost"/>
              </a:rPr>
              <a:t>levnější</a:t>
            </a:r>
            <a:r>
              <a:rPr lang="cs-CZ" b="1" i="0" dirty="0">
                <a:solidFill>
                  <a:srgbClr val="000000"/>
                </a:solidFill>
                <a:effectLst/>
                <a:latin typeface="Jost"/>
              </a:rPr>
              <a:t>, budou mít </a:t>
            </a:r>
            <a:r>
              <a:rPr lang="cs-CZ" b="1" i="0" dirty="0">
                <a:solidFill>
                  <a:srgbClr val="00B0F0"/>
                </a:solidFill>
                <a:effectLst/>
                <a:latin typeface="Jost"/>
              </a:rPr>
              <a:t>vyšší energetickou kapacitu</a:t>
            </a:r>
            <a:r>
              <a:rPr lang="cs-CZ" b="1" i="0" dirty="0">
                <a:solidFill>
                  <a:srgbClr val="000000"/>
                </a:solidFill>
                <a:effectLst/>
                <a:latin typeface="Jost"/>
              </a:rPr>
              <a:t>, budou </a:t>
            </a:r>
            <a:r>
              <a:rPr lang="cs-CZ" b="1" i="0" dirty="0">
                <a:solidFill>
                  <a:srgbClr val="00B0F0"/>
                </a:solidFill>
                <a:effectLst/>
                <a:latin typeface="Jost"/>
              </a:rPr>
              <a:t>bezpečnější</a:t>
            </a:r>
            <a:r>
              <a:rPr lang="cs-CZ" b="1" i="0" dirty="0">
                <a:solidFill>
                  <a:srgbClr val="000000"/>
                </a:solidFill>
                <a:effectLst/>
                <a:latin typeface="Jost"/>
              </a:rPr>
              <a:t> a </a:t>
            </a:r>
            <a:r>
              <a:rPr lang="cs-CZ" b="1" i="0" dirty="0">
                <a:solidFill>
                  <a:srgbClr val="00B0F0"/>
                </a:solidFill>
                <a:effectLst/>
                <a:latin typeface="Jost"/>
              </a:rPr>
              <a:t>ohleduplnější k životnímu prostředí</a:t>
            </a:r>
            <a:r>
              <a:rPr lang="cs-CZ" b="1" i="0" dirty="0">
                <a:solidFill>
                  <a:srgbClr val="000000"/>
                </a:solidFill>
                <a:effectLst/>
                <a:latin typeface="Jost"/>
              </a:rPr>
              <a:t>, </a:t>
            </a:r>
            <a:r>
              <a:rPr lang="cs-CZ" b="1" i="0" dirty="0">
                <a:solidFill>
                  <a:srgbClr val="00B0F0"/>
                </a:solidFill>
                <a:effectLst/>
                <a:latin typeface="Jost"/>
              </a:rPr>
              <a:t>déle vydrží nabité </a:t>
            </a:r>
            <a:r>
              <a:rPr lang="cs-CZ" b="1" i="0" dirty="0">
                <a:solidFill>
                  <a:srgbClr val="000000"/>
                </a:solidFill>
                <a:effectLst/>
                <a:latin typeface="Jost"/>
              </a:rPr>
              <a:t>a budou se </a:t>
            </a:r>
            <a:r>
              <a:rPr lang="cs-CZ" b="1" i="0" dirty="0">
                <a:solidFill>
                  <a:srgbClr val="00B0F0"/>
                </a:solidFill>
                <a:effectLst/>
                <a:latin typeface="Jost"/>
              </a:rPr>
              <a:t>kratší dobu nabíjet.</a:t>
            </a:r>
            <a:r>
              <a:rPr lang="cs-CZ" b="1" i="0" dirty="0">
                <a:solidFill>
                  <a:srgbClr val="000000"/>
                </a:solidFill>
                <a:effectLst/>
                <a:latin typeface="Jost"/>
              </a:rPr>
              <a:t> Díky tomu dojde k velkým změnám zejména v oblasti elektromobility, která bude dostupnější a uživatelsky příjemnější, ale také v oblasti fotovoltaiky a dalších oblastech lidské činnosti, kde významnou roli hrají elektronické produkty s akumulátory.</a:t>
            </a:r>
            <a:endParaRPr lang="cs-CZ" b="1" i="0" dirty="0">
              <a:solidFill>
                <a:srgbClr val="555658"/>
              </a:solidFill>
              <a:effectLst/>
              <a:latin typeface="Jost"/>
            </a:endParaRPr>
          </a:p>
        </p:txBody>
      </p:sp>
    </p:spTree>
    <p:extLst>
      <p:ext uri="{BB962C8B-B14F-4D97-AF65-F5344CB8AC3E}">
        <p14:creationId xmlns:p14="http://schemas.microsoft.com/office/powerpoint/2010/main" val="28773391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F50FD0-2837-1D78-E1DD-EAE40021FBF0}"/>
              </a:ext>
            </a:extLst>
          </p:cNvPr>
          <p:cNvSpPr>
            <a:spLocks noGrp="1"/>
          </p:cNvSpPr>
          <p:nvPr>
            <p:ph type="title"/>
          </p:nvPr>
        </p:nvSpPr>
        <p:spPr/>
        <p:txBody>
          <a:bodyPr>
            <a:normAutofit/>
          </a:bodyPr>
          <a:lstStyle/>
          <a:p>
            <a:pPr algn="ctr"/>
            <a:r>
              <a:rPr lang="cs-CZ" b="1" i="0" dirty="0">
                <a:solidFill>
                  <a:srgbClr val="FF0000"/>
                </a:solidFill>
                <a:effectLst/>
                <a:latin typeface="Silka"/>
              </a:rPr>
              <a:t>JAK FUNGUJE KOMERČNÍ SOLÁRNÍ BATERIOVÉ </a:t>
            </a:r>
            <a:r>
              <a:rPr lang="cs-CZ" b="1" dirty="0">
                <a:solidFill>
                  <a:srgbClr val="FF0000"/>
                </a:solidFill>
                <a:latin typeface="Silka"/>
              </a:rPr>
              <a:t>ÚLOŽIŠTĚ?</a:t>
            </a:r>
            <a:endParaRPr lang="cs-CZ" dirty="0">
              <a:solidFill>
                <a:srgbClr val="FF0000"/>
              </a:solidFill>
            </a:endParaRPr>
          </a:p>
        </p:txBody>
      </p:sp>
      <p:sp>
        <p:nvSpPr>
          <p:cNvPr id="3" name="Zástupný obsah 2">
            <a:extLst>
              <a:ext uri="{FF2B5EF4-FFF2-40B4-BE49-F238E27FC236}">
                <a16:creationId xmlns:a16="http://schemas.microsoft.com/office/drawing/2014/main" id="{479CAA64-40F0-0D71-0B3F-AF16CCCE086C}"/>
              </a:ext>
            </a:extLst>
          </p:cNvPr>
          <p:cNvSpPr>
            <a:spLocks noGrp="1"/>
          </p:cNvSpPr>
          <p:nvPr>
            <p:ph idx="1"/>
          </p:nvPr>
        </p:nvSpPr>
        <p:spPr>
          <a:xfrm>
            <a:off x="838200" y="1825624"/>
            <a:ext cx="10515600" cy="4761155"/>
          </a:xfrm>
        </p:spPr>
        <p:txBody>
          <a:bodyPr>
            <a:normAutofit/>
          </a:bodyPr>
          <a:lstStyle/>
          <a:p>
            <a:r>
              <a:rPr lang="cs-CZ" sz="2600" b="1" i="0" dirty="0">
                <a:solidFill>
                  <a:srgbClr val="1F1F1F"/>
                </a:solidFill>
                <a:effectLst/>
                <a:latin typeface="Times New Roman" panose="02020603050405020304" pitchFamily="18" charset="0"/>
                <a:cs typeface="Times New Roman" panose="02020603050405020304" pitchFamily="18" charset="0"/>
              </a:rPr>
              <a:t>Komerční úložiště </a:t>
            </a:r>
            <a:r>
              <a:rPr lang="cs-CZ" sz="2600" b="1" i="0" dirty="0">
                <a:solidFill>
                  <a:srgbClr val="040C28"/>
                </a:solidFill>
                <a:effectLst/>
                <a:latin typeface="Times New Roman" panose="02020603050405020304" pitchFamily="18" charset="0"/>
                <a:cs typeface="Times New Roman" panose="02020603050405020304" pitchFamily="18" charset="0"/>
              </a:rPr>
              <a:t>dočasně uchovává energii generovanou vašim vlastním fotovoltaickým systémem</a:t>
            </a:r>
            <a:r>
              <a:rPr lang="cs-CZ" sz="2600" b="1" i="0" dirty="0">
                <a:solidFill>
                  <a:srgbClr val="1F1F1F"/>
                </a:solidFill>
                <a:effectLst/>
                <a:latin typeface="Times New Roman" panose="02020603050405020304" pitchFamily="18" charset="0"/>
                <a:cs typeface="Times New Roman" panose="02020603050405020304" pitchFamily="18" charset="0"/>
              </a:rPr>
              <a:t>, což vede k možnosti zvýšení vlastní spotřeby a snížení výdajů za odebranou elektrickou energii od distributora, zejména při růstu cen energií.</a:t>
            </a:r>
          </a:p>
          <a:p>
            <a:pPr algn="l"/>
            <a:r>
              <a:rPr lang="cs-CZ" sz="2600" b="1" i="0" dirty="0">
                <a:solidFill>
                  <a:srgbClr val="00B0F0"/>
                </a:solidFill>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Komerční úložiště</a:t>
            </a:r>
            <a:r>
              <a:rPr lang="cs-CZ" sz="2600" b="1" i="0" dirty="0">
                <a:solidFill>
                  <a:srgbClr val="00B0F0"/>
                </a:solidFill>
                <a:effectLst/>
                <a:latin typeface="Times New Roman" panose="02020603050405020304" pitchFamily="18" charset="0"/>
                <a:cs typeface="Times New Roman" panose="02020603050405020304" pitchFamily="18" charset="0"/>
              </a:rPr>
              <a:t> </a:t>
            </a:r>
            <a:r>
              <a:rPr lang="cs-CZ" sz="2600" b="1" i="0" dirty="0">
                <a:effectLst/>
                <a:latin typeface="Times New Roman" panose="02020603050405020304" pitchFamily="18" charset="0"/>
                <a:cs typeface="Times New Roman" panose="02020603050405020304" pitchFamily="18" charset="0"/>
              </a:rPr>
              <a:t>dočasně uchovává energii generovanou vlastním fotovoltaickým systémem, což vede k možnosti zvýšení vlastní spotřeby a snížení výdajů za odebranou elektrickou energii od distributora, zejména při růstu cen energií. Pokud fotovoltaický systém generuje více energie, než je aktuální spotřeba, může být uložena na večerní provoz.</a:t>
            </a:r>
          </a:p>
          <a:p>
            <a:pPr algn="l"/>
            <a:r>
              <a:rPr lang="cs-CZ" sz="2600" b="1" i="0" dirty="0">
                <a:solidFill>
                  <a:srgbClr val="00B0F0"/>
                </a:solidFill>
                <a:effectLst/>
                <a:latin typeface="Times New Roman" panose="02020603050405020304" pitchFamily="18" charset="0"/>
                <a:cs typeface="Times New Roman" panose="02020603050405020304" pitchFamily="18" charset="0"/>
              </a:rPr>
              <a:t>Výhody:</a:t>
            </a:r>
          </a:p>
          <a:p>
            <a:pPr lvl="1"/>
            <a:r>
              <a:rPr lang="cs-CZ" sz="2600" b="1" i="0" dirty="0">
                <a:solidFill>
                  <a:srgbClr val="212529"/>
                </a:solidFill>
                <a:effectLst/>
                <a:latin typeface="Times New Roman" panose="02020603050405020304" pitchFamily="18" charset="0"/>
                <a:cs typeface="Times New Roman" panose="02020603050405020304" pitchFamily="18" charset="0"/>
              </a:rPr>
              <a:t>Optimalizace vlastní spotřeby a úspora za energie</a:t>
            </a:r>
          </a:p>
          <a:p>
            <a:pPr lvl="1"/>
            <a:r>
              <a:rPr lang="cs-CZ" sz="2600" b="1" i="0" dirty="0">
                <a:solidFill>
                  <a:srgbClr val="212529"/>
                </a:solidFill>
                <a:effectLst/>
                <a:latin typeface="Times New Roman" panose="02020603050405020304" pitchFamily="18" charset="0"/>
                <a:cs typeface="Times New Roman" panose="02020603050405020304" pitchFamily="18" charset="0"/>
              </a:rPr>
              <a:t>Více soběstačnosti</a:t>
            </a:r>
          </a:p>
          <a:p>
            <a:pPr marL="0" indent="0">
              <a:buNone/>
            </a:pPr>
            <a:endParaRPr lang="cs-CZ" dirty="0"/>
          </a:p>
        </p:txBody>
      </p:sp>
    </p:spTree>
    <p:extLst>
      <p:ext uri="{BB962C8B-B14F-4D97-AF65-F5344CB8AC3E}">
        <p14:creationId xmlns:p14="http://schemas.microsoft.com/office/powerpoint/2010/main" val="15428126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8E8B74-1075-C75E-121A-EB61D9C67783}"/>
              </a:ext>
            </a:extLst>
          </p:cNvPr>
          <p:cNvSpPr>
            <a:spLocks noGrp="1"/>
          </p:cNvSpPr>
          <p:nvPr>
            <p:ph type="title"/>
          </p:nvPr>
        </p:nvSpPr>
        <p:spPr>
          <a:xfrm>
            <a:off x="838200" y="365126"/>
            <a:ext cx="10515600" cy="998726"/>
          </a:xfrm>
        </p:spPr>
        <p:txBody>
          <a:bodyPr>
            <a:normAutofit/>
          </a:bodyPr>
          <a:lstStyle/>
          <a:p>
            <a:pPr algn="ctr"/>
            <a:r>
              <a:rPr lang="cs-CZ" b="1" dirty="0">
                <a:solidFill>
                  <a:srgbClr val="FF0000"/>
                </a:solidFill>
                <a:effectLst/>
                <a:latin typeface="var(--sd-typography-heading-large-bold-font-family)"/>
              </a:rPr>
              <a:t>JAK POZNAT DOBRÉ KOMERČNÍ ÚLOŽIŠTĚ?</a:t>
            </a:r>
            <a:endParaRPr lang="cs-CZ" dirty="0">
              <a:solidFill>
                <a:srgbClr val="FF0000"/>
              </a:solidFill>
            </a:endParaRPr>
          </a:p>
        </p:txBody>
      </p:sp>
      <p:sp>
        <p:nvSpPr>
          <p:cNvPr id="3" name="Zástupný obsah 2">
            <a:extLst>
              <a:ext uri="{FF2B5EF4-FFF2-40B4-BE49-F238E27FC236}">
                <a16:creationId xmlns:a16="http://schemas.microsoft.com/office/drawing/2014/main" id="{B4FEEBCE-57CB-35E2-8DD7-4BE809F9D4EB}"/>
              </a:ext>
            </a:extLst>
          </p:cNvPr>
          <p:cNvSpPr>
            <a:spLocks noGrp="1"/>
          </p:cNvSpPr>
          <p:nvPr>
            <p:ph idx="1"/>
          </p:nvPr>
        </p:nvSpPr>
        <p:spPr>
          <a:xfrm>
            <a:off x="278969" y="1557580"/>
            <a:ext cx="11639228" cy="5044698"/>
          </a:xfrm>
        </p:spPr>
        <p:txBody>
          <a:bodyPr/>
          <a:lstStyle/>
          <a:p>
            <a:pPr>
              <a:buFont typeface="+mj-lt"/>
              <a:buAutoNum type="arabicPeriod"/>
            </a:pPr>
            <a:r>
              <a:rPr lang="cs-CZ" sz="3200" b="1" i="0" dirty="0">
                <a:solidFill>
                  <a:srgbClr val="00B0F0"/>
                </a:solidFill>
                <a:effectLst/>
                <a:latin typeface="var(--sd-typography-body-normal-regular-font-family)"/>
              </a:rPr>
              <a:t>Inteligentní systém řízení spotřeby energie </a:t>
            </a:r>
            <a:r>
              <a:rPr lang="cs-CZ" sz="3200" b="1" i="0" dirty="0">
                <a:solidFill>
                  <a:srgbClr val="212529"/>
                </a:solidFill>
                <a:effectLst/>
                <a:latin typeface="var(--sd-typography-body-normal-regular-font-family)"/>
              </a:rPr>
              <a:t>šitý na míru zákazníkovi.</a:t>
            </a:r>
          </a:p>
          <a:p>
            <a:pPr>
              <a:buFont typeface="+mj-lt"/>
              <a:buAutoNum type="arabicPeriod"/>
            </a:pPr>
            <a:r>
              <a:rPr lang="cs-CZ" sz="3200" b="1" i="0" dirty="0">
                <a:solidFill>
                  <a:srgbClr val="00B0F0"/>
                </a:solidFill>
                <a:effectLst/>
                <a:latin typeface="var(--sd-typography-body-normal-regular-font-family)"/>
              </a:rPr>
              <a:t>Profesionální servis </a:t>
            </a:r>
            <a:r>
              <a:rPr lang="cs-CZ" sz="3200" b="1" i="0" dirty="0">
                <a:solidFill>
                  <a:srgbClr val="212529"/>
                </a:solidFill>
                <a:effectLst/>
                <a:latin typeface="var(--sd-typography-body-normal-regular-font-family)"/>
              </a:rPr>
              <a:t>od výrobce pro všechny aspekty úložiště: konstrukce, údržba a školení.</a:t>
            </a:r>
          </a:p>
          <a:p>
            <a:pPr>
              <a:buFont typeface="+mj-lt"/>
              <a:buAutoNum type="arabicPeriod"/>
            </a:pPr>
            <a:r>
              <a:rPr lang="cs-CZ" sz="3200" b="1" i="0" dirty="0">
                <a:solidFill>
                  <a:srgbClr val="00B0F0"/>
                </a:solidFill>
                <a:effectLst/>
                <a:latin typeface="var(--sd-typography-body-normal-regular-font-family)"/>
              </a:rPr>
              <a:t>Dlouhé záruky a prevence, </a:t>
            </a:r>
            <a:r>
              <a:rPr lang="cs-CZ" sz="3200" b="1" i="0" dirty="0">
                <a:solidFill>
                  <a:srgbClr val="212529"/>
                </a:solidFill>
                <a:effectLst/>
                <a:latin typeface="var(--sd-typography-body-normal-regular-font-family)"/>
              </a:rPr>
              <a:t>např. prostřednictvím zabezpečení, servisu a monitorování přes cloud.</a:t>
            </a:r>
          </a:p>
          <a:p>
            <a:pPr>
              <a:buFont typeface="+mj-lt"/>
              <a:buAutoNum type="arabicPeriod"/>
            </a:pPr>
            <a:r>
              <a:rPr lang="cs-CZ" sz="3200" b="1" i="0" dirty="0">
                <a:solidFill>
                  <a:srgbClr val="00B0F0"/>
                </a:solidFill>
                <a:effectLst/>
                <a:latin typeface="var(--sd-typography-body-normal-regular-font-family)"/>
              </a:rPr>
              <a:t>Vysoká kvalita produktu, </a:t>
            </a:r>
            <a:r>
              <a:rPr lang="cs-CZ" sz="3200" b="1" i="0" dirty="0">
                <a:solidFill>
                  <a:srgbClr val="212529"/>
                </a:solidFill>
                <a:effectLst/>
                <a:latin typeface="var(--sd-typography-body-normal-regular-font-family)"/>
              </a:rPr>
              <a:t>zejména článků, v kombinaci s vysokým stupněm účinnosti a nízkými ztrátami v pohotovostním režimu.</a:t>
            </a:r>
          </a:p>
          <a:p>
            <a:pPr>
              <a:buFont typeface="+mj-lt"/>
              <a:buAutoNum type="arabicPeriod"/>
            </a:pPr>
            <a:r>
              <a:rPr lang="cs-CZ" sz="3200" b="1" i="0" dirty="0">
                <a:solidFill>
                  <a:srgbClr val="00B0F0"/>
                </a:solidFill>
                <a:effectLst/>
                <a:latin typeface="var(--sd-typography-body-normal-regular-font-family)"/>
              </a:rPr>
              <a:t>Snadné škálování a možnost budoucího rozšíření systému.</a:t>
            </a:r>
          </a:p>
          <a:p>
            <a:endParaRPr lang="cs-CZ" dirty="0"/>
          </a:p>
        </p:txBody>
      </p:sp>
    </p:spTree>
    <p:extLst>
      <p:ext uri="{BB962C8B-B14F-4D97-AF65-F5344CB8AC3E}">
        <p14:creationId xmlns:p14="http://schemas.microsoft.com/office/powerpoint/2010/main" val="6601437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DBC6133C-0615-4CE4-9132-37E609A9BD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C73B0513-1004-1288-DF0D-3585B1760D53}"/>
              </a:ext>
            </a:extLst>
          </p:cNvPr>
          <p:cNvSpPr>
            <a:spLocks noGrp="1"/>
          </p:cNvSpPr>
          <p:nvPr>
            <p:ph type="title"/>
          </p:nvPr>
        </p:nvSpPr>
        <p:spPr>
          <a:xfrm>
            <a:off x="645064" y="525982"/>
            <a:ext cx="4282983" cy="1036413"/>
          </a:xfrm>
        </p:spPr>
        <p:txBody>
          <a:bodyPr anchor="b">
            <a:normAutofit/>
          </a:bodyPr>
          <a:lstStyle/>
          <a:p>
            <a:pPr algn="ctr"/>
            <a:r>
              <a:rPr lang="cs-CZ" sz="2800" b="1" dirty="0">
                <a:solidFill>
                  <a:srgbClr val="FF0000"/>
                </a:solidFill>
                <a:effectLst/>
                <a:latin typeface="var(--sd-typography-heading-normal-bold-font-family)"/>
              </a:rPr>
              <a:t>ZVÝŠENÍ VYUŽITÍ VLASTNÍ VYROBENÉ ENERGIE</a:t>
            </a:r>
            <a:endParaRPr lang="cs-CZ" sz="2800" dirty="0">
              <a:solidFill>
                <a:srgbClr val="FF0000"/>
              </a:solidFill>
            </a:endParaRPr>
          </a:p>
        </p:txBody>
      </p:sp>
      <p:sp>
        <p:nvSpPr>
          <p:cNvPr id="17" name="Rectangle 16">
            <a:extLst>
              <a:ext uri="{FF2B5EF4-FFF2-40B4-BE49-F238E27FC236}">
                <a16:creationId xmlns:a16="http://schemas.microsoft.com/office/drawing/2014/main" id="{169CC832-2974-4E8D-90ED-3E2941BA73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16533" y="1944913"/>
            <a:ext cx="402336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ástupný obsah 2">
            <a:extLst>
              <a:ext uri="{FF2B5EF4-FFF2-40B4-BE49-F238E27FC236}">
                <a16:creationId xmlns:a16="http://schemas.microsoft.com/office/drawing/2014/main" id="{60612293-B617-AAA7-702F-7B69DD54B858}"/>
              </a:ext>
            </a:extLst>
          </p:cNvPr>
          <p:cNvSpPr>
            <a:spLocks noGrp="1"/>
          </p:cNvSpPr>
          <p:nvPr>
            <p:ph idx="1"/>
          </p:nvPr>
        </p:nvSpPr>
        <p:spPr>
          <a:xfrm>
            <a:off x="645066" y="2031101"/>
            <a:ext cx="4282984" cy="3511943"/>
          </a:xfrm>
        </p:spPr>
        <p:txBody>
          <a:bodyPr anchor="ctr">
            <a:normAutofit/>
          </a:bodyPr>
          <a:lstStyle/>
          <a:p>
            <a:pPr algn="l"/>
            <a:r>
              <a:rPr lang="cs-CZ" sz="1600" b="1" i="0" u="sng" dirty="0">
                <a:solidFill>
                  <a:srgbClr val="00B0F0"/>
                </a:solidFill>
                <a:effectLst/>
                <a:latin typeface="var(--sd-typography-body-normal-regular-font-family)"/>
                <a:hlinkClick r:id="rId2">
                  <a:extLst>
                    <a:ext uri="{A12FA001-AC4F-418D-AE19-62706E023703}">
                      <ahyp:hlinkClr xmlns:ahyp="http://schemas.microsoft.com/office/drawing/2018/hyperlinkcolor" val="tx"/>
                    </a:ext>
                  </a:extLst>
                </a:hlinkClick>
              </a:rPr>
              <a:t>Komerční úložiště</a:t>
            </a:r>
            <a:r>
              <a:rPr lang="cs-CZ" sz="1600" b="1" i="0" dirty="0">
                <a:solidFill>
                  <a:srgbClr val="00B0F0"/>
                </a:solidFill>
                <a:effectLst/>
                <a:latin typeface="Open Sans" panose="020B0606030504020204" pitchFamily="34" charset="0"/>
              </a:rPr>
              <a:t> </a:t>
            </a:r>
            <a:r>
              <a:rPr lang="cs-CZ" sz="1600" b="1" i="0" dirty="0">
                <a:effectLst/>
                <a:latin typeface="Open Sans" panose="020B0606030504020204" pitchFamily="34" charset="0"/>
              </a:rPr>
              <a:t>dočasně uchovává energii generovanou vašim vlastním fotovoltaickým systémem, což vede</a:t>
            </a:r>
            <a:br>
              <a:rPr lang="cs-CZ" sz="1600" b="1" i="0" dirty="0">
                <a:effectLst/>
                <a:latin typeface="Open Sans" panose="020B0606030504020204" pitchFamily="34" charset="0"/>
              </a:rPr>
            </a:br>
            <a:r>
              <a:rPr lang="cs-CZ" sz="1600" b="1" i="0" dirty="0">
                <a:effectLst/>
                <a:latin typeface="Open Sans" panose="020B0606030504020204" pitchFamily="34" charset="0"/>
              </a:rPr>
              <a:t>k možnosti zvýšení vlastní spotřeby</a:t>
            </a:r>
            <a:br>
              <a:rPr lang="cs-CZ" sz="1600" b="1" i="0" dirty="0">
                <a:effectLst/>
                <a:latin typeface="Open Sans" panose="020B0606030504020204" pitchFamily="34" charset="0"/>
              </a:rPr>
            </a:br>
            <a:r>
              <a:rPr lang="cs-CZ" sz="1600" b="1" i="0" dirty="0">
                <a:effectLst/>
                <a:latin typeface="Open Sans" panose="020B0606030504020204" pitchFamily="34" charset="0"/>
              </a:rPr>
              <a:t>a snížení výdajů za odebranou elektrickou energii od distributora, zejména při růstu cen energií. Pokud fotovoltaický systém generuje více energie, než je aktuální spotřeba, může být uložena na večerní provoz.</a:t>
            </a:r>
          </a:p>
          <a:p>
            <a:pPr algn="l"/>
            <a:r>
              <a:rPr lang="cs-CZ" sz="1600" b="1" i="0" dirty="0">
                <a:solidFill>
                  <a:srgbClr val="00B0F0"/>
                </a:solidFill>
                <a:effectLst/>
                <a:latin typeface="Open Sans" panose="020B0606030504020204" pitchFamily="34" charset="0"/>
              </a:rPr>
              <a:t>Výhody:</a:t>
            </a:r>
          </a:p>
          <a:p>
            <a:pPr lvl="1"/>
            <a:r>
              <a:rPr lang="cs-CZ" sz="1600" b="1" i="0" dirty="0">
                <a:solidFill>
                  <a:srgbClr val="212529"/>
                </a:solidFill>
                <a:effectLst/>
                <a:latin typeface="var(--sd-typography-body-normal-regular-font-family)"/>
              </a:rPr>
              <a:t>Optimalizace vlastní spotřeby a úspora za energie.</a:t>
            </a:r>
          </a:p>
          <a:p>
            <a:pPr lvl="1"/>
            <a:r>
              <a:rPr lang="cs-CZ" sz="1600" b="1" i="0" dirty="0">
                <a:solidFill>
                  <a:srgbClr val="212529"/>
                </a:solidFill>
                <a:effectLst/>
                <a:latin typeface="var(--sd-typography-body-normal-regular-font-family)"/>
              </a:rPr>
              <a:t>Více soběstačnosti.</a:t>
            </a:r>
          </a:p>
        </p:txBody>
      </p:sp>
      <p:sp>
        <p:nvSpPr>
          <p:cNvPr id="19" name="Rectangle 18">
            <a:extLst>
              <a:ext uri="{FF2B5EF4-FFF2-40B4-BE49-F238E27FC236}">
                <a16:creationId xmlns:a16="http://schemas.microsoft.com/office/drawing/2014/main" id="{55222F96-971A-4F90-B841-6BAB416C7A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25843" y="6053360"/>
            <a:ext cx="740664" cy="15412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08980754-6F4B-43C9-B9BE-127B6BED65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904923" y="215201"/>
            <a:ext cx="740664" cy="118334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6793" y="354959"/>
            <a:ext cx="6184973" cy="59152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Obrázek 9" descr="Obsah obrázku text, diagram, snímek obrazovky, řada/pruh&#10;&#10;Popis byl vytvořen automaticky">
            <a:extLst>
              <a:ext uri="{FF2B5EF4-FFF2-40B4-BE49-F238E27FC236}">
                <a16:creationId xmlns:a16="http://schemas.microsoft.com/office/drawing/2014/main" id="{6FF0E26C-6C45-A1A7-F60E-05E6CF7F00D6}"/>
              </a:ext>
            </a:extLst>
          </p:cNvPr>
          <p:cNvPicPr>
            <a:picLocks noChangeAspect="1"/>
          </p:cNvPicPr>
          <p:nvPr/>
        </p:nvPicPr>
        <p:blipFill>
          <a:blip r:embed="rId3"/>
          <a:stretch>
            <a:fillRect/>
          </a:stretch>
        </p:blipFill>
        <p:spPr>
          <a:xfrm>
            <a:off x="5987738" y="1659335"/>
            <a:ext cx="5628018" cy="3306460"/>
          </a:xfrm>
          <a:prstGeom prst="rect">
            <a:avLst/>
          </a:prstGeom>
        </p:spPr>
      </p:pic>
    </p:spTree>
    <p:extLst>
      <p:ext uri="{BB962C8B-B14F-4D97-AF65-F5344CB8AC3E}">
        <p14:creationId xmlns:p14="http://schemas.microsoft.com/office/powerpoint/2010/main" val="38601151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DBC6133C-0615-4CE4-9132-37E609A9BD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77DD520E-B228-79AC-8A9E-5286F71098EC}"/>
              </a:ext>
            </a:extLst>
          </p:cNvPr>
          <p:cNvSpPr>
            <a:spLocks noGrp="1"/>
          </p:cNvSpPr>
          <p:nvPr>
            <p:ph type="title"/>
          </p:nvPr>
        </p:nvSpPr>
        <p:spPr>
          <a:xfrm>
            <a:off x="645064" y="525982"/>
            <a:ext cx="4282983" cy="1200361"/>
          </a:xfrm>
        </p:spPr>
        <p:txBody>
          <a:bodyPr anchor="b">
            <a:normAutofit/>
          </a:bodyPr>
          <a:lstStyle/>
          <a:p>
            <a:pPr algn="ctr"/>
            <a:r>
              <a:rPr lang="cs-CZ" sz="3600" b="1" i="0" dirty="0">
                <a:solidFill>
                  <a:srgbClr val="FF0000"/>
                </a:solidFill>
                <a:effectLst/>
                <a:latin typeface="var(--sd-typography-heading-normal-bold-font-family)"/>
              </a:rPr>
              <a:t>ŠPIČKOVÁNÍ</a:t>
            </a:r>
            <a:br>
              <a:rPr lang="cs-CZ" sz="3600" b="1" i="0" dirty="0">
                <a:solidFill>
                  <a:srgbClr val="FF0000"/>
                </a:solidFill>
                <a:effectLst/>
                <a:latin typeface="var(--sd-typography-heading-normal-bold-font-family)"/>
              </a:rPr>
            </a:br>
            <a:r>
              <a:rPr lang="cs-CZ" sz="3600" b="1" i="0" dirty="0">
                <a:solidFill>
                  <a:srgbClr val="FF0000"/>
                </a:solidFill>
                <a:effectLst/>
                <a:latin typeface="var(--sd-typography-heading-normal-bold-font-family)"/>
              </a:rPr>
              <a:t>(PEAK-SHAVING)</a:t>
            </a:r>
            <a:endParaRPr lang="cs-CZ" sz="3600" dirty="0">
              <a:solidFill>
                <a:srgbClr val="FF0000"/>
              </a:solidFill>
            </a:endParaRPr>
          </a:p>
        </p:txBody>
      </p:sp>
      <p:sp>
        <p:nvSpPr>
          <p:cNvPr id="25" name="Rectangle 24">
            <a:extLst>
              <a:ext uri="{FF2B5EF4-FFF2-40B4-BE49-F238E27FC236}">
                <a16:creationId xmlns:a16="http://schemas.microsoft.com/office/drawing/2014/main" id="{169CC832-2974-4E8D-90ED-3E2941BA73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16533" y="1944913"/>
            <a:ext cx="402336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ástupný obsah 2">
            <a:extLst>
              <a:ext uri="{FF2B5EF4-FFF2-40B4-BE49-F238E27FC236}">
                <a16:creationId xmlns:a16="http://schemas.microsoft.com/office/drawing/2014/main" id="{38E52E40-B14F-CCEF-A026-8165B8A1346E}"/>
              </a:ext>
            </a:extLst>
          </p:cNvPr>
          <p:cNvSpPr>
            <a:spLocks noGrp="1"/>
          </p:cNvSpPr>
          <p:nvPr>
            <p:ph idx="1"/>
          </p:nvPr>
        </p:nvSpPr>
        <p:spPr>
          <a:xfrm>
            <a:off x="645066" y="2031101"/>
            <a:ext cx="4282984" cy="3511943"/>
          </a:xfrm>
        </p:spPr>
        <p:txBody>
          <a:bodyPr anchor="ctr">
            <a:normAutofit/>
          </a:bodyPr>
          <a:lstStyle/>
          <a:p>
            <a:r>
              <a:rPr lang="cs-CZ" sz="1400" b="1" i="0" dirty="0">
                <a:effectLst/>
                <a:latin typeface="Open Sans" panose="020B0606030504020204" pitchFamily="34" charset="0"/>
              </a:rPr>
              <a:t>Kdykoli jsou zapnuty další stroje, které vyžadují vysoký výkon po krátkou dobu promítne se to i do ceny za elektřinu. Akumulátor poskytuje další energii</a:t>
            </a:r>
            <a:br>
              <a:rPr lang="cs-CZ" sz="1400" b="1" i="0" dirty="0">
                <a:effectLst/>
                <a:latin typeface="Open Sans" panose="020B0606030504020204" pitchFamily="34" charset="0"/>
              </a:rPr>
            </a:br>
            <a:r>
              <a:rPr lang="cs-CZ" sz="1400" b="1" i="0" dirty="0">
                <a:effectLst/>
                <a:latin typeface="Open Sans" panose="020B0606030504020204" pitchFamily="34" charset="0"/>
              </a:rPr>
              <a:t>a vykryje tím krátkodobé špičky v odběru. Rezervovaný příkon si podnik poté může snížit a ušetřit.</a:t>
            </a:r>
          </a:p>
          <a:p>
            <a:r>
              <a:rPr lang="cs-CZ" sz="1400" b="1" i="0" dirty="0">
                <a:solidFill>
                  <a:srgbClr val="00B0F0"/>
                </a:solidFill>
                <a:effectLst/>
                <a:latin typeface="Open Sans" panose="020B0606030504020204" pitchFamily="34" charset="0"/>
              </a:rPr>
              <a:t>Výhody:</a:t>
            </a:r>
          </a:p>
          <a:p>
            <a:pPr lvl="1"/>
            <a:r>
              <a:rPr lang="cs-CZ" sz="1400" b="1" i="0" dirty="0">
                <a:effectLst/>
                <a:latin typeface="var(--sd-typography-body-normal-regular-font-family)"/>
              </a:rPr>
              <a:t>Snížení rezervovaného příkonu</a:t>
            </a:r>
          </a:p>
          <a:p>
            <a:pPr lvl="1"/>
            <a:r>
              <a:rPr lang="cs-CZ" sz="1400" b="1" i="0" dirty="0">
                <a:effectLst/>
                <a:latin typeface="var(--sd-typography-body-normal-regular-font-family)"/>
              </a:rPr>
              <a:t>Více soběstačnosti</a:t>
            </a:r>
          </a:p>
          <a:p>
            <a:pPr lvl="1"/>
            <a:r>
              <a:rPr lang="cs-CZ" sz="1400" b="1" i="0" dirty="0">
                <a:effectLst/>
                <a:latin typeface="var(--sd-typography-body-normal-regular-font-family)"/>
              </a:rPr>
              <a:t>Snížení sankcí za překročení odběrových limitů</a:t>
            </a:r>
          </a:p>
          <a:p>
            <a:r>
              <a:rPr lang="cs-CZ" sz="1400" b="1" i="0" dirty="0">
                <a:solidFill>
                  <a:srgbClr val="00B0F0"/>
                </a:solidFill>
                <a:effectLst/>
                <a:latin typeface="Open Sans" panose="020B0606030504020204" pitchFamily="34" charset="0"/>
              </a:rPr>
              <a:t>Hodí se pro průmyslové podniky, zejména výrobní a energeticky náročné společnosti a komunální společnosti.</a:t>
            </a:r>
          </a:p>
        </p:txBody>
      </p:sp>
      <p:sp>
        <p:nvSpPr>
          <p:cNvPr id="27" name="Rectangle 26">
            <a:extLst>
              <a:ext uri="{FF2B5EF4-FFF2-40B4-BE49-F238E27FC236}">
                <a16:creationId xmlns:a16="http://schemas.microsoft.com/office/drawing/2014/main" id="{55222F96-971A-4F90-B841-6BAB416C7A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25843" y="6053360"/>
            <a:ext cx="740664" cy="15412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08980754-6F4B-43C9-B9BE-127B6BED65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904923" y="215201"/>
            <a:ext cx="740664" cy="118334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6793" y="354959"/>
            <a:ext cx="6184973" cy="59152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Obrázek 6">
            <a:extLst>
              <a:ext uri="{FF2B5EF4-FFF2-40B4-BE49-F238E27FC236}">
                <a16:creationId xmlns:a16="http://schemas.microsoft.com/office/drawing/2014/main" id="{608CEF88-702E-AB95-F343-7DDCC5485F0F}"/>
              </a:ext>
            </a:extLst>
          </p:cNvPr>
          <p:cNvPicPr>
            <a:picLocks noChangeAspect="1"/>
          </p:cNvPicPr>
          <p:nvPr/>
        </p:nvPicPr>
        <p:blipFill>
          <a:blip r:embed="rId2"/>
          <a:stretch>
            <a:fillRect/>
          </a:stretch>
        </p:blipFill>
        <p:spPr>
          <a:xfrm>
            <a:off x="5987738" y="1659335"/>
            <a:ext cx="5628018" cy="3306460"/>
          </a:xfrm>
          <a:prstGeom prst="rect">
            <a:avLst/>
          </a:prstGeom>
        </p:spPr>
      </p:pic>
    </p:spTree>
    <p:extLst>
      <p:ext uri="{BB962C8B-B14F-4D97-AF65-F5344CB8AC3E}">
        <p14:creationId xmlns:p14="http://schemas.microsoft.com/office/powerpoint/2010/main" val="20976464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BC6133C-0615-4CE4-9132-37E609A9BD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FE61C9C1-C131-D6B8-5797-F2565768B54B}"/>
              </a:ext>
            </a:extLst>
          </p:cNvPr>
          <p:cNvSpPr>
            <a:spLocks noGrp="1"/>
          </p:cNvSpPr>
          <p:nvPr>
            <p:ph type="title"/>
          </p:nvPr>
        </p:nvSpPr>
        <p:spPr>
          <a:xfrm>
            <a:off x="645064" y="354960"/>
            <a:ext cx="4282983" cy="1371384"/>
          </a:xfrm>
        </p:spPr>
        <p:txBody>
          <a:bodyPr anchor="b">
            <a:noAutofit/>
          </a:bodyPr>
          <a:lstStyle/>
          <a:p>
            <a:pPr algn="ctr"/>
            <a:r>
              <a:rPr lang="cs-CZ" sz="2800" b="1" i="0" dirty="0">
                <a:solidFill>
                  <a:srgbClr val="FF0000"/>
                </a:solidFill>
                <a:effectLst/>
                <a:latin typeface="var(--sd-typography-heading-normal-bold-font-family)"/>
              </a:rPr>
              <a:t>NAVÝŠENÍ VÝKONOVÉ KAPACITY/NABÍJECÍ STANICE</a:t>
            </a:r>
            <a:endParaRPr lang="cs-CZ" sz="2800" b="1" dirty="0">
              <a:solidFill>
                <a:srgbClr val="FF0000"/>
              </a:solidFill>
            </a:endParaRPr>
          </a:p>
        </p:txBody>
      </p:sp>
      <p:sp>
        <p:nvSpPr>
          <p:cNvPr id="12" name="Rectangle 11">
            <a:extLst>
              <a:ext uri="{FF2B5EF4-FFF2-40B4-BE49-F238E27FC236}">
                <a16:creationId xmlns:a16="http://schemas.microsoft.com/office/drawing/2014/main" id="{169CC832-2974-4E8D-90ED-3E2941BA73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16533" y="1944913"/>
            <a:ext cx="402336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ástupný obsah 2">
            <a:extLst>
              <a:ext uri="{FF2B5EF4-FFF2-40B4-BE49-F238E27FC236}">
                <a16:creationId xmlns:a16="http://schemas.microsoft.com/office/drawing/2014/main" id="{6C562AC9-5789-91AE-53AE-CFD08565B9C4}"/>
              </a:ext>
            </a:extLst>
          </p:cNvPr>
          <p:cNvSpPr>
            <a:spLocks noGrp="1"/>
          </p:cNvSpPr>
          <p:nvPr>
            <p:ph idx="1"/>
          </p:nvPr>
        </p:nvSpPr>
        <p:spPr>
          <a:xfrm>
            <a:off x="645066" y="2031101"/>
            <a:ext cx="4282984" cy="3511943"/>
          </a:xfrm>
        </p:spPr>
        <p:txBody>
          <a:bodyPr anchor="ctr">
            <a:noAutofit/>
          </a:bodyPr>
          <a:lstStyle/>
          <a:p>
            <a:pPr algn="l"/>
            <a:r>
              <a:rPr lang="cs-CZ" sz="1600" b="1" i="0" dirty="0">
                <a:effectLst/>
                <a:latin typeface="Open Sans" panose="020B0606030504020204" pitchFamily="34" charset="0"/>
              </a:rPr>
              <a:t>Pro rozšíření výrobních kapacit, rozšíření podniku nebo provoz elektrických nabíjecích stanic nestačí běžné připojení k síti. Komerční úložiště poskytne požadovaný výkon bez dalšího nákladného rozšíření síťového připojení.</a:t>
            </a:r>
          </a:p>
          <a:p>
            <a:pPr algn="l"/>
            <a:r>
              <a:rPr lang="cs-CZ" sz="1600" b="1" i="0" dirty="0">
                <a:solidFill>
                  <a:srgbClr val="00B0F0"/>
                </a:solidFill>
                <a:effectLst/>
                <a:latin typeface="Open Sans" panose="020B0606030504020204" pitchFamily="34" charset="0"/>
              </a:rPr>
              <a:t>Což umožňuje:</a:t>
            </a:r>
          </a:p>
          <a:p>
            <a:pPr lvl="1"/>
            <a:r>
              <a:rPr lang="cs-CZ" sz="1600" b="1" i="0" dirty="0">
                <a:solidFill>
                  <a:srgbClr val="212529"/>
                </a:solidFill>
                <a:effectLst/>
                <a:latin typeface="var(--sd-typography-body-normal-regular-font-family)"/>
              </a:rPr>
              <a:t>Snížení nákladů za dodanou energii</a:t>
            </a:r>
          </a:p>
          <a:p>
            <a:pPr lvl="1"/>
            <a:r>
              <a:rPr lang="cs-CZ" sz="1600" b="1" i="0" dirty="0">
                <a:solidFill>
                  <a:srgbClr val="212529"/>
                </a:solidFill>
                <a:effectLst/>
                <a:latin typeface="var(--sd-typography-body-normal-regular-font-family)"/>
              </a:rPr>
              <a:t>Rychlejší a snazší vybudování nabíjecí infrastruktury</a:t>
            </a:r>
          </a:p>
          <a:p>
            <a:pPr algn="l"/>
            <a:r>
              <a:rPr lang="cs-CZ" sz="1600" b="1" i="0" dirty="0">
                <a:solidFill>
                  <a:srgbClr val="00B0F0"/>
                </a:solidFill>
                <a:effectLst/>
                <a:latin typeface="Open Sans" panose="020B0606030504020204" pitchFamily="34" charset="0"/>
              </a:rPr>
              <a:t>Hodí se pro parkoviště, dobíjecí parky, hotely, supermarkety nebo zpracovatelský průmysl.</a:t>
            </a:r>
          </a:p>
        </p:txBody>
      </p:sp>
      <p:sp>
        <p:nvSpPr>
          <p:cNvPr id="14" name="Rectangle 13">
            <a:extLst>
              <a:ext uri="{FF2B5EF4-FFF2-40B4-BE49-F238E27FC236}">
                <a16:creationId xmlns:a16="http://schemas.microsoft.com/office/drawing/2014/main" id="{55222F96-971A-4F90-B841-6BAB416C7A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25843" y="6053360"/>
            <a:ext cx="740664" cy="15412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8980754-6F4B-43C9-B9BE-127B6BED65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904923" y="215201"/>
            <a:ext cx="740664" cy="118334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6793" y="354959"/>
            <a:ext cx="6184973" cy="59152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Obrázek 4" descr="Obsah obrázku text, diagram, snímek obrazovky, řada/pruh&#10;&#10;Popis byl vytvořen automaticky">
            <a:extLst>
              <a:ext uri="{FF2B5EF4-FFF2-40B4-BE49-F238E27FC236}">
                <a16:creationId xmlns:a16="http://schemas.microsoft.com/office/drawing/2014/main" id="{395763A7-3FAB-1DF9-F2AF-07E465C09D48}"/>
              </a:ext>
            </a:extLst>
          </p:cNvPr>
          <p:cNvPicPr>
            <a:picLocks noChangeAspect="1"/>
          </p:cNvPicPr>
          <p:nvPr/>
        </p:nvPicPr>
        <p:blipFill>
          <a:blip r:embed="rId2"/>
          <a:stretch>
            <a:fillRect/>
          </a:stretch>
        </p:blipFill>
        <p:spPr>
          <a:xfrm>
            <a:off x="5987738" y="1631194"/>
            <a:ext cx="5628018" cy="3362741"/>
          </a:xfrm>
          <a:prstGeom prst="rect">
            <a:avLst/>
          </a:prstGeom>
        </p:spPr>
      </p:pic>
    </p:spTree>
    <p:extLst>
      <p:ext uri="{BB962C8B-B14F-4D97-AF65-F5344CB8AC3E}">
        <p14:creationId xmlns:p14="http://schemas.microsoft.com/office/powerpoint/2010/main" val="1157517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44777007-7F28-8287-81B5-3E0ADEFBBE18}"/>
              </a:ext>
            </a:extLst>
          </p:cNvPr>
          <p:cNvSpPr>
            <a:spLocks noGrp="1"/>
          </p:cNvSpPr>
          <p:nvPr>
            <p:ph type="title"/>
          </p:nvPr>
        </p:nvSpPr>
        <p:spPr>
          <a:xfrm>
            <a:off x="793662" y="386930"/>
            <a:ext cx="10066122" cy="1298448"/>
          </a:xfrm>
        </p:spPr>
        <p:txBody>
          <a:bodyPr anchor="b">
            <a:normAutofit/>
          </a:bodyPr>
          <a:lstStyle/>
          <a:p>
            <a:pPr algn="ctr"/>
            <a:r>
              <a:rPr lang="cs-CZ" sz="4100" b="1" i="0" dirty="0">
                <a:solidFill>
                  <a:srgbClr val="FF0000"/>
                </a:solidFill>
                <a:effectLst/>
                <a:latin typeface="-apple-system"/>
              </a:rPr>
              <a:t>BUDOUCNOST ENERGETIKY JE VE SKLADOVÁNÍ ELEKTŘINY - NEJEN V BATERIÍCH</a:t>
            </a:r>
            <a:endParaRPr lang="cs-CZ" sz="4100" b="1" dirty="0">
              <a:solidFill>
                <a:srgbClr val="FF0000"/>
              </a:solidFill>
            </a:endParaRPr>
          </a:p>
        </p:txBody>
      </p:sp>
      <p:sp>
        <p:nvSpPr>
          <p:cNvPr id="1033" name="Rectangle 1032">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1034">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ástupný obsah 2">
            <a:extLst>
              <a:ext uri="{FF2B5EF4-FFF2-40B4-BE49-F238E27FC236}">
                <a16:creationId xmlns:a16="http://schemas.microsoft.com/office/drawing/2014/main" id="{FF9C92B5-4D23-7D09-6DBF-1A734CC1D6AE}"/>
              </a:ext>
            </a:extLst>
          </p:cNvPr>
          <p:cNvSpPr>
            <a:spLocks noGrp="1"/>
          </p:cNvSpPr>
          <p:nvPr>
            <p:ph idx="1"/>
          </p:nvPr>
        </p:nvSpPr>
        <p:spPr>
          <a:xfrm>
            <a:off x="793661" y="2599509"/>
            <a:ext cx="4530898" cy="3639450"/>
          </a:xfrm>
        </p:spPr>
        <p:txBody>
          <a:bodyPr anchor="ctr">
            <a:noAutofit/>
          </a:bodyPr>
          <a:lstStyle/>
          <a:p>
            <a:r>
              <a:rPr lang="cs-CZ" sz="2000" b="1" i="0" dirty="0">
                <a:solidFill>
                  <a:srgbClr val="404040"/>
                </a:solidFill>
                <a:effectLst/>
                <a:latin typeface="-apple-system"/>
              </a:rPr>
              <a:t>Kromě </a:t>
            </a:r>
            <a:r>
              <a:rPr lang="cs-CZ" sz="2000" b="1" i="0" dirty="0">
                <a:solidFill>
                  <a:srgbClr val="00B0F0"/>
                </a:solidFill>
                <a:effectLst/>
                <a:latin typeface="-apple-system"/>
              </a:rPr>
              <a:t>bateriových úložišť, přečerpávacích elektráren, výroby vodíku nebo metanu, ukládání tepla do chemických sloučenin nebo kinetické energie do různých mechanických systémů, </a:t>
            </a:r>
            <a:r>
              <a:rPr lang="cs-CZ" sz="2000" b="1" i="0" dirty="0">
                <a:solidFill>
                  <a:srgbClr val="404040"/>
                </a:solidFill>
                <a:effectLst/>
                <a:latin typeface="-apple-system"/>
              </a:rPr>
              <a:t>se řada firem zabývá i technologiemi, které ještě před pár lety vypadaly jako sci-fi. Slibně dnes vypadá například kryogenní skladování energie, další společnosti zkoumají možnosti podzemních přečerpávacích elektráren nebo gravitačních úložišť.</a:t>
            </a:r>
            <a:endParaRPr lang="cs-CZ" sz="2000" b="1" dirty="0"/>
          </a:p>
        </p:txBody>
      </p:sp>
      <p:pic>
        <p:nvPicPr>
          <p:cNvPr id="1026" name="Picture 2" descr="baterie pro elektrárny Tesla Megapack">
            <a:extLst>
              <a:ext uri="{FF2B5EF4-FFF2-40B4-BE49-F238E27FC236}">
                <a16:creationId xmlns:a16="http://schemas.microsoft.com/office/drawing/2014/main" id="{BDEAD508-4907-A6CF-533C-665A2513BCB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911532" y="2731915"/>
            <a:ext cx="5150277" cy="3218923"/>
          </a:xfrm>
          <a:prstGeom prst="rect">
            <a:avLst/>
          </a:prstGeom>
          <a:noFill/>
          <a:extLst>
            <a:ext uri="{909E8E84-426E-40DD-AFC4-6F175D3DCCD1}">
              <a14:hiddenFill xmlns:a14="http://schemas.microsoft.com/office/drawing/2010/main">
                <a:solidFill>
                  <a:srgbClr val="FFFFFF"/>
                </a:solidFill>
              </a14:hiddenFill>
            </a:ext>
          </a:extLst>
        </p:spPr>
      </p:pic>
      <p:sp>
        <p:nvSpPr>
          <p:cNvPr id="1037" name="Rectangle 1036">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427622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D40768A-3D3A-9CFA-0D38-BF430EF19FA8}"/>
              </a:ext>
            </a:extLst>
          </p:cNvPr>
          <p:cNvSpPr>
            <a:spLocks noGrp="1"/>
          </p:cNvSpPr>
          <p:nvPr>
            <p:ph type="title"/>
          </p:nvPr>
        </p:nvSpPr>
        <p:spPr>
          <a:xfrm>
            <a:off x="6096000" y="365125"/>
            <a:ext cx="5257800" cy="1006475"/>
          </a:xfrm>
        </p:spPr>
        <p:txBody>
          <a:bodyPr>
            <a:normAutofit/>
          </a:bodyPr>
          <a:lstStyle/>
          <a:p>
            <a:pPr algn="ctr"/>
            <a:r>
              <a:rPr lang="cs-CZ" b="1" dirty="0">
                <a:solidFill>
                  <a:srgbClr val="FF0000"/>
                </a:solidFill>
                <a:effectLst/>
                <a:latin typeface="var(--sd-typography-heading-normal-bold-font-family)"/>
              </a:rPr>
              <a:t>ZÁLOŽNÍ NAPÁJENÍ</a:t>
            </a:r>
            <a:endParaRPr lang="cs-CZ" dirty="0">
              <a:solidFill>
                <a:srgbClr val="FF0000"/>
              </a:solidFill>
            </a:endParaRPr>
          </a:p>
        </p:txBody>
      </p:sp>
      <p:sp>
        <p:nvSpPr>
          <p:cNvPr id="3" name="Zástupný obsah 2">
            <a:extLst>
              <a:ext uri="{FF2B5EF4-FFF2-40B4-BE49-F238E27FC236}">
                <a16:creationId xmlns:a16="http://schemas.microsoft.com/office/drawing/2014/main" id="{76E37142-E4BD-D945-93D6-2B2813BB7103}"/>
              </a:ext>
            </a:extLst>
          </p:cNvPr>
          <p:cNvSpPr>
            <a:spLocks noGrp="1"/>
          </p:cNvSpPr>
          <p:nvPr>
            <p:ph idx="1"/>
          </p:nvPr>
        </p:nvSpPr>
        <p:spPr>
          <a:xfrm>
            <a:off x="838200" y="1371600"/>
            <a:ext cx="5582265" cy="4805363"/>
          </a:xfrm>
        </p:spPr>
        <p:txBody>
          <a:bodyPr>
            <a:normAutofit fontScale="77500" lnSpcReduction="20000"/>
          </a:bodyPr>
          <a:lstStyle/>
          <a:p>
            <a:pPr algn="l"/>
            <a:r>
              <a:rPr lang="cs-CZ" b="1" i="0" dirty="0">
                <a:effectLst/>
                <a:latin typeface="Open Sans" panose="020B0606030504020204" pitchFamily="34" charset="0"/>
              </a:rPr>
              <a:t>V případě výpadku elektrické energie může akumulátor i nadále zásobovat základní výrobní technologie elektřinou a to (částečným) odpojením sítě</a:t>
            </a:r>
            <a:br>
              <a:rPr lang="cs-CZ" b="1" i="0" dirty="0">
                <a:effectLst/>
                <a:latin typeface="Open Sans" panose="020B0606030504020204" pitchFamily="34" charset="0"/>
              </a:rPr>
            </a:br>
            <a:r>
              <a:rPr lang="cs-CZ" b="1" i="0" dirty="0">
                <a:effectLst/>
                <a:latin typeface="Open Sans" panose="020B0606030504020204" pitchFamily="34" charset="0"/>
              </a:rPr>
              <a:t>a poskytnutím náhradního zdroje. Zabraňuje tím nadměrnému opotřebení nebo poškození technologických zařízení, ke kterému může dojít při neřízeném vypnutí.</a:t>
            </a:r>
          </a:p>
          <a:p>
            <a:pPr algn="l"/>
            <a:r>
              <a:rPr lang="cs-CZ" b="1" i="0" dirty="0">
                <a:solidFill>
                  <a:srgbClr val="00B0F0"/>
                </a:solidFill>
                <a:effectLst/>
                <a:latin typeface="Open Sans" panose="020B0606030504020204" pitchFamily="34" charset="0"/>
              </a:rPr>
              <a:t>Výhody:</a:t>
            </a:r>
          </a:p>
          <a:p>
            <a:pPr lvl="1"/>
            <a:r>
              <a:rPr lang="cs-CZ" b="1" i="0" dirty="0">
                <a:solidFill>
                  <a:srgbClr val="212529"/>
                </a:solidFill>
                <a:effectLst/>
                <a:latin typeface="var(--sd-typography-body-normal-regular-font-family)"/>
              </a:rPr>
              <a:t>Nezávislé zásobování energií.</a:t>
            </a:r>
          </a:p>
          <a:p>
            <a:pPr lvl="1"/>
            <a:r>
              <a:rPr lang="cs-CZ" b="1" i="0" dirty="0">
                <a:solidFill>
                  <a:srgbClr val="212529"/>
                </a:solidFill>
                <a:effectLst/>
                <a:latin typeface="var(--sd-typography-body-normal-regular-font-family)"/>
              </a:rPr>
              <a:t>Ochrana technologického zařízení.</a:t>
            </a:r>
          </a:p>
          <a:p>
            <a:pPr lvl="1"/>
            <a:r>
              <a:rPr lang="cs-CZ" b="1" i="0" dirty="0">
                <a:solidFill>
                  <a:srgbClr val="212529"/>
                </a:solidFill>
                <a:effectLst/>
                <a:latin typeface="var(--sd-typography-body-normal-regular-font-family)"/>
              </a:rPr>
              <a:t>Snížení nákladů za dodanou energii.</a:t>
            </a:r>
          </a:p>
          <a:p>
            <a:pPr algn="l"/>
            <a:r>
              <a:rPr lang="cs-CZ" b="1" i="0" dirty="0">
                <a:solidFill>
                  <a:srgbClr val="00B0F0"/>
                </a:solidFill>
                <a:effectLst/>
                <a:latin typeface="Open Sans" panose="020B0606030504020204" pitchFamily="34" charset="0"/>
              </a:rPr>
              <a:t>Hodí se pro nemocnice, speciální sklady a podniky s potřebou nepřetržitého provozu.</a:t>
            </a:r>
          </a:p>
          <a:p>
            <a:pPr marL="0" indent="0">
              <a:buNone/>
            </a:pPr>
            <a:endParaRPr lang="cs-CZ" dirty="0"/>
          </a:p>
        </p:txBody>
      </p:sp>
      <p:pic>
        <p:nvPicPr>
          <p:cNvPr id="5" name="Obrázek 4">
            <a:extLst>
              <a:ext uri="{FF2B5EF4-FFF2-40B4-BE49-F238E27FC236}">
                <a16:creationId xmlns:a16="http://schemas.microsoft.com/office/drawing/2014/main" id="{07391C7E-3AE8-732A-FC44-1A3C637622F1}"/>
              </a:ext>
            </a:extLst>
          </p:cNvPr>
          <p:cNvPicPr>
            <a:picLocks noChangeAspect="1"/>
          </p:cNvPicPr>
          <p:nvPr/>
        </p:nvPicPr>
        <p:blipFill>
          <a:blip r:embed="rId2"/>
          <a:stretch>
            <a:fillRect/>
          </a:stretch>
        </p:blipFill>
        <p:spPr>
          <a:xfrm>
            <a:off x="6758542" y="1962023"/>
            <a:ext cx="4595258" cy="2933954"/>
          </a:xfrm>
          <a:prstGeom prst="rect">
            <a:avLst/>
          </a:prstGeom>
        </p:spPr>
      </p:pic>
    </p:spTree>
    <p:extLst>
      <p:ext uri="{BB962C8B-B14F-4D97-AF65-F5344CB8AC3E}">
        <p14:creationId xmlns:p14="http://schemas.microsoft.com/office/powerpoint/2010/main" val="9424592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46" name="Rectangle 5137">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2B6C8824-82A2-E558-A27F-68833E28344D}"/>
              </a:ext>
            </a:extLst>
          </p:cNvPr>
          <p:cNvSpPr>
            <a:spLocks noGrp="1"/>
          </p:cNvSpPr>
          <p:nvPr>
            <p:ph type="title"/>
          </p:nvPr>
        </p:nvSpPr>
        <p:spPr>
          <a:xfrm>
            <a:off x="793662" y="386930"/>
            <a:ext cx="10066122" cy="1298448"/>
          </a:xfrm>
        </p:spPr>
        <p:txBody>
          <a:bodyPr anchor="b">
            <a:normAutofit/>
          </a:bodyPr>
          <a:lstStyle/>
          <a:p>
            <a:pPr algn="ctr"/>
            <a:r>
              <a:rPr lang="cs-CZ" sz="4100" b="1" i="0" dirty="0">
                <a:solidFill>
                  <a:srgbClr val="FF0000"/>
                </a:solidFill>
                <a:effectLst/>
                <a:latin typeface="Roboto Slab" panose="020F0502020204030204" pitchFamily="2" charset="0"/>
              </a:rPr>
              <a:t>PŘEHLED, JAK SOLÁRNÍ BATERIE FUNGUJÍ KROK ZA KROKEM</a:t>
            </a:r>
            <a:endParaRPr lang="cs-CZ" sz="4100" dirty="0">
              <a:solidFill>
                <a:srgbClr val="FF0000"/>
              </a:solidFill>
            </a:endParaRPr>
          </a:p>
        </p:txBody>
      </p:sp>
      <p:sp>
        <p:nvSpPr>
          <p:cNvPr id="5147" name="Rectangle 5139">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48" name="Rectangle 514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ástupný obsah 2">
            <a:extLst>
              <a:ext uri="{FF2B5EF4-FFF2-40B4-BE49-F238E27FC236}">
                <a16:creationId xmlns:a16="http://schemas.microsoft.com/office/drawing/2014/main" id="{5F65C455-87F3-DDBB-D221-C1259555187D}"/>
              </a:ext>
            </a:extLst>
          </p:cNvPr>
          <p:cNvSpPr>
            <a:spLocks noGrp="1"/>
          </p:cNvSpPr>
          <p:nvPr>
            <p:ph idx="1"/>
          </p:nvPr>
        </p:nvSpPr>
        <p:spPr>
          <a:xfrm>
            <a:off x="793661" y="2599509"/>
            <a:ext cx="4530898" cy="3639450"/>
          </a:xfrm>
        </p:spPr>
        <p:txBody>
          <a:bodyPr anchor="ctr">
            <a:normAutofit/>
          </a:bodyPr>
          <a:lstStyle/>
          <a:p>
            <a:pPr>
              <a:spcAft>
                <a:spcPts val="900"/>
              </a:spcAft>
            </a:pPr>
            <a:r>
              <a:rPr lang="cs-CZ" sz="1400" b="1" i="0" dirty="0">
                <a:effectLst/>
                <a:latin typeface="Roboto" panose="02000000000000000000" pitchFamily="2" charset="0"/>
              </a:rPr>
              <a:t>Na nejvyšší úrovni solární baterie uchovávají energii pro pozdější použití. Pokud máte domácí systém solárních panelů, je třeba pochopit několik obecných kroků:</a:t>
            </a:r>
          </a:p>
          <a:p>
            <a:pPr>
              <a:spcAft>
                <a:spcPts val="900"/>
              </a:spcAft>
              <a:buFont typeface="Arial" panose="020B0604020202020204" pitchFamily="34" charset="0"/>
              <a:buChar char="•"/>
            </a:pPr>
            <a:r>
              <a:rPr lang="cs-CZ" sz="1400" b="1" i="0" dirty="0">
                <a:effectLst/>
                <a:latin typeface="Roboto" panose="02000000000000000000" pitchFamily="2" charset="0"/>
              </a:rPr>
              <a:t>Solární panely vyrábějí elektřinu ze slunce.</a:t>
            </a:r>
          </a:p>
          <a:p>
            <a:pPr>
              <a:spcAft>
                <a:spcPts val="900"/>
              </a:spcAft>
              <a:buFont typeface="Arial" panose="020B0604020202020204" pitchFamily="34" charset="0"/>
              <a:buChar char="•"/>
            </a:pPr>
            <a:r>
              <a:rPr lang="cs-CZ" sz="1400" b="1" i="0" dirty="0">
                <a:effectLst/>
                <a:latin typeface="Roboto" panose="02000000000000000000" pitchFamily="2" charset="0"/>
              </a:rPr>
              <a:t>Tato stejnosměrná elektřina prochází střídačem</a:t>
            </a:r>
            <a:br>
              <a:rPr lang="cs-CZ" sz="1400" b="1" i="0" dirty="0">
                <a:effectLst/>
                <a:latin typeface="Roboto" panose="02000000000000000000" pitchFamily="2" charset="0"/>
              </a:rPr>
            </a:br>
            <a:r>
              <a:rPr lang="cs-CZ" sz="1400" b="1" i="0" dirty="0">
                <a:effectLst/>
                <a:latin typeface="Roboto" panose="02000000000000000000" pitchFamily="2" charset="0"/>
              </a:rPr>
              <a:t>a vytváří střídavou elektřinu.</a:t>
            </a:r>
          </a:p>
          <a:p>
            <a:pPr>
              <a:spcAft>
                <a:spcPts val="900"/>
              </a:spcAft>
              <a:buFont typeface="Arial" panose="020B0604020202020204" pitchFamily="34" charset="0"/>
              <a:buChar char="•"/>
            </a:pPr>
            <a:r>
              <a:rPr lang="cs-CZ" sz="1400" b="1" i="0" dirty="0">
                <a:effectLst/>
                <a:latin typeface="Roboto" panose="02000000000000000000" pitchFamily="2" charset="0"/>
              </a:rPr>
              <a:t>Střídavá elektřina napájí spotřebiče</a:t>
            </a:r>
          </a:p>
          <a:p>
            <a:pPr>
              <a:spcAft>
                <a:spcPts val="900"/>
              </a:spcAft>
              <a:buFont typeface="Arial" panose="020B0604020202020204" pitchFamily="34" charset="0"/>
              <a:buChar char="•"/>
            </a:pPr>
            <a:r>
              <a:rPr lang="cs-CZ" sz="1400" b="1" i="0" dirty="0">
                <a:effectLst/>
                <a:latin typeface="Roboto" panose="02000000000000000000" pitchFamily="2" charset="0"/>
              </a:rPr>
              <a:t>Přebytečná elektřina, kterou spotřebiče nespotřebují, nabíjí baterie.</a:t>
            </a:r>
          </a:p>
          <a:p>
            <a:pPr>
              <a:spcAft>
                <a:spcPts val="900"/>
              </a:spcAft>
              <a:buFont typeface="Arial" panose="020B0604020202020204" pitchFamily="34" charset="0"/>
              <a:buChar char="•"/>
            </a:pPr>
            <a:r>
              <a:rPr lang="cs-CZ" sz="1400" b="1" i="0" dirty="0">
                <a:effectLst/>
                <a:latin typeface="Roboto" panose="02000000000000000000" pitchFamily="2" charset="0"/>
              </a:rPr>
              <a:t>Když slunce zapadne, spotřebiče jsou napájeny energií uloženou v bateriích.</a:t>
            </a:r>
          </a:p>
        </p:txBody>
      </p:sp>
      <p:pic>
        <p:nvPicPr>
          <p:cNvPr id="5126" name="Picture 6" descr="skladovani energie baterie 2021 3">
            <a:extLst>
              <a:ext uri="{FF2B5EF4-FFF2-40B4-BE49-F238E27FC236}">
                <a16:creationId xmlns:a16="http://schemas.microsoft.com/office/drawing/2014/main" id="{4A42493D-DAF4-5713-DE44-A22AD795D23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478971" y="2484255"/>
            <a:ext cx="4015398" cy="3714244"/>
          </a:xfrm>
          <a:prstGeom prst="rect">
            <a:avLst/>
          </a:prstGeom>
          <a:noFill/>
          <a:extLst>
            <a:ext uri="{909E8E84-426E-40DD-AFC4-6F175D3DCCD1}">
              <a14:hiddenFill xmlns:a14="http://schemas.microsoft.com/office/drawing/2010/main">
                <a:solidFill>
                  <a:srgbClr val="FFFFFF"/>
                </a:solidFill>
              </a14:hiddenFill>
            </a:ext>
          </a:extLst>
        </p:spPr>
      </p:pic>
      <p:sp>
        <p:nvSpPr>
          <p:cNvPr id="5149" name="Rectangle 5143">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27877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730ED1C-7502-5C3B-8B78-24F0AA2B6C63}"/>
              </a:ext>
            </a:extLst>
          </p:cNvPr>
          <p:cNvSpPr>
            <a:spLocks noGrp="1"/>
          </p:cNvSpPr>
          <p:nvPr>
            <p:ph type="title"/>
          </p:nvPr>
        </p:nvSpPr>
        <p:spPr/>
        <p:txBody>
          <a:bodyPr>
            <a:normAutofit/>
          </a:bodyPr>
          <a:lstStyle/>
          <a:p>
            <a:pPr algn="ctr"/>
            <a:r>
              <a:rPr lang="cs-CZ" b="1" i="0" dirty="0">
                <a:solidFill>
                  <a:srgbClr val="FF0000"/>
                </a:solidFill>
                <a:effectLst/>
                <a:latin typeface="Roboto Slab" pitchFamily="2" charset="0"/>
              </a:rPr>
              <a:t>JAK FUNGUJÍ BATERIE SE SOLÁRNÍMI PANELY?</a:t>
            </a:r>
            <a:endParaRPr lang="cs-CZ" dirty="0">
              <a:solidFill>
                <a:srgbClr val="FF0000"/>
              </a:solidFill>
            </a:endParaRPr>
          </a:p>
        </p:txBody>
      </p:sp>
      <p:sp>
        <p:nvSpPr>
          <p:cNvPr id="3" name="Zástupný obsah 2">
            <a:extLst>
              <a:ext uri="{FF2B5EF4-FFF2-40B4-BE49-F238E27FC236}">
                <a16:creationId xmlns:a16="http://schemas.microsoft.com/office/drawing/2014/main" id="{C3F57F62-8F34-37C4-84A5-EBDEEC1FF301}"/>
              </a:ext>
            </a:extLst>
          </p:cNvPr>
          <p:cNvSpPr>
            <a:spLocks noGrp="1"/>
          </p:cNvSpPr>
          <p:nvPr>
            <p:ph idx="1"/>
          </p:nvPr>
        </p:nvSpPr>
        <p:spPr>
          <a:xfrm>
            <a:off x="232475" y="1898541"/>
            <a:ext cx="11693471" cy="4726983"/>
          </a:xfrm>
        </p:spPr>
        <p:txBody>
          <a:bodyPr>
            <a:normAutofit fontScale="92500" lnSpcReduction="10000"/>
          </a:bodyPr>
          <a:lstStyle/>
          <a:p>
            <a:pPr algn="l">
              <a:spcAft>
                <a:spcPts val="900"/>
              </a:spcAft>
            </a:pPr>
            <a:r>
              <a:rPr lang="cs-CZ" b="1" i="0" dirty="0">
                <a:solidFill>
                  <a:srgbClr val="333333"/>
                </a:solidFill>
                <a:effectLst/>
                <a:latin typeface="Roboto" panose="02000000000000000000" pitchFamily="2" charset="0"/>
              </a:rPr>
              <a:t>Abychom pochopili, jak funguje </a:t>
            </a:r>
            <a:r>
              <a:rPr lang="cs-CZ" b="1" i="0" dirty="0">
                <a:solidFill>
                  <a:srgbClr val="00B0F0"/>
                </a:solidFill>
                <a:effectLst/>
                <a:latin typeface="Roboto" panose="02000000000000000000" pitchFamily="2" charset="0"/>
              </a:rPr>
              <a:t>skladování energie se solárními panely, </a:t>
            </a:r>
            <a:r>
              <a:rPr lang="cs-CZ" b="1" i="0" dirty="0">
                <a:solidFill>
                  <a:srgbClr val="333333"/>
                </a:solidFill>
                <a:effectLst/>
                <a:latin typeface="Roboto" panose="02000000000000000000" pitchFamily="2" charset="0"/>
              </a:rPr>
              <a:t>stojí za to si nejprve krátce osvěžit, jak fungují systémy solárních panelů.</a:t>
            </a:r>
            <a:br>
              <a:rPr lang="cs-CZ" b="1" i="0" dirty="0">
                <a:solidFill>
                  <a:srgbClr val="333333"/>
                </a:solidFill>
                <a:effectLst/>
                <a:latin typeface="Roboto" panose="02000000000000000000" pitchFamily="2" charset="0"/>
              </a:rPr>
            </a:br>
            <a:r>
              <a:rPr lang="cs-CZ" b="1" i="0" dirty="0">
                <a:solidFill>
                  <a:srgbClr val="333333"/>
                </a:solidFill>
                <a:effectLst/>
                <a:latin typeface="Roboto" panose="02000000000000000000" pitchFamily="2" charset="0"/>
              </a:rPr>
              <a:t>Při </a:t>
            </a:r>
            <a:r>
              <a:rPr lang="cs-CZ" b="1" i="0" dirty="0">
                <a:solidFill>
                  <a:srgbClr val="00B0F0"/>
                </a:solidFill>
                <a:effectLst/>
                <a:latin typeface="Roboto" panose="02000000000000000000" pitchFamily="2" charset="0"/>
              </a:rPr>
              <a:t>instalaci solárních panelů </a:t>
            </a:r>
            <a:r>
              <a:rPr lang="cs-CZ" b="1" i="0" dirty="0">
                <a:solidFill>
                  <a:srgbClr val="333333"/>
                </a:solidFill>
                <a:effectLst/>
                <a:latin typeface="Roboto" panose="02000000000000000000" pitchFamily="2" charset="0"/>
              </a:rPr>
              <a:t>se obvykle instaluje </a:t>
            </a:r>
            <a:r>
              <a:rPr lang="cs-CZ" b="1" i="0" dirty="0">
                <a:solidFill>
                  <a:srgbClr val="00B0F0"/>
                </a:solidFill>
                <a:effectLst/>
                <a:latin typeface="Roboto" panose="02000000000000000000" pitchFamily="2" charset="0"/>
              </a:rPr>
              <a:t>systém </a:t>
            </a:r>
            <a:r>
              <a:rPr lang="cs-CZ" b="1" i="0" u="sng" dirty="0">
                <a:solidFill>
                  <a:srgbClr val="00B0F0"/>
                </a:solidFill>
                <a:effectLst/>
                <a:latin typeface="Roboto" panose="02000000000000000000" pitchFamily="2" charset="0"/>
              </a:rPr>
              <a:t>"</a:t>
            </a:r>
            <a:r>
              <a:rPr lang="cs-CZ" b="1" i="0" u="sng" dirty="0" err="1">
                <a:solidFill>
                  <a:srgbClr val="00B0F0"/>
                </a:solidFill>
                <a:effectLst/>
                <a:latin typeface="Roboto" panose="02000000000000000000" pitchFamily="2" charset="0"/>
              </a:rPr>
              <a:t>grid-tied</a:t>
            </a:r>
            <a:r>
              <a:rPr lang="cs-CZ" b="1" i="0" u="sng" dirty="0">
                <a:solidFill>
                  <a:srgbClr val="00B0F0"/>
                </a:solidFill>
                <a:effectLst/>
                <a:latin typeface="Roboto" panose="02000000000000000000" pitchFamily="2" charset="0"/>
              </a:rPr>
              <a:t>". </a:t>
            </a:r>
            <a:r>
              <a:rPr lang="cs-CZ" b="1" i="0" dirty="0">
                <a:solidFill>
                  <a:srgbClr val="333333"/>
                </a:solidFill>
                <a:effectLst/>
                <a:latin typeface="Roboto" panose="02000000000000000000" pitchFamily="2" charset="0"/>
              </a:rPr>
              <a:t>To znamená, že </a:t>
            </a:r>
            <a:r>
              <a:rPr lang="cs-CZ" b="1" i="0" dirty="0">
                <a:solidFill>
                  <a:srgbClr val="00B0F0"/>
                </a:solidFill>
                <a:effectLst/>
                <a:latin typeface="Roboto" panose="02000000000000000000" pitchFamily="2" charset="0"/>
              </a:rPr>
              <a:t>když solární panely vyrábějí více elektřiny, než potřebujete, můžete tuto přebytečnou elektřinu exportovat zpět do sítě, a naopak, když spotřebováváte více elektřiny, než vaše panely vyrábějí, můžete elektřinu odebírat přímo ze sítě. </a:t>
            </a:r>
            <a:r>
              <a:rPr lang="cs-CZ" b="1" i="0" u="sng" dirty="0">
                <a:solidFill>
                  <a:srgbClr val="00B0F0"/>
                </a:solidFill>
                <a:effectLst/>
                <a:latin typeface="Roboto" panose="02000000000000000000" pitchFamily="2" charset="0"/>
              </a:rPr>
              <a:t>Net </a:t>
            </a:r>
            <a:r>
              <a:rPr lang="cs-CZ" b="1" i="0" u="sng" dirty="0" err="1">
                <a:solidFill>
                  <a:srgbClr val="00B0F0"/>
                </a:solidFill>
                <a:effectLst/>
                <a:latin typeface="Roboto" panose="02000000000000000000" pitchFamily="2" charset="0"/>
              </a:rPr>
              <a:t>metering</a:t>
            </a:r>
            <a:r>
              <a:rPr lang="cs-CZ" b="1" i="0" u="sng" dirty="0">
                <a:solidFill>
                  <a:srgbClr val="00B0F0"/>
                </a:solidFill>
                <a:effectLst/>
                <a:latin typeface="Roboto" panose="02000000000000000000" pitchFamily="2" charset="0"/>
              </a:rPr>
              <a:t> </a:t>
            </a:r>
            <a:r>
              <a:rPr lang="cs-CZ" b="1" i="0" dirty="0">
                <a:solidFill>
                  <a:srgbClr val="333333"/>
                </a:solidFill>
                <a:effectLst/>
                <a:latin typeface="Roboto" panose="02000000000000000000" pitchFamily="2" charset="0"/>
              </a:rPr>
              <a:t>funguje tak, že </a:t>
            </a:r>
            <a:r>
              <a:rPr lang="cs-CZ" b="1" i="0" dirty="0">
                <a:solidFill>
                  <a:srgbClr val="00B0F0"/>
                </a:solidFill>
                <a:effectLst/>
                <a:latin typeface="Roboto" panose="02000000000000000000" pitchFamily="2" charset="0"/>
              </a:rPr>
              <a:t>když dodáváte do sítě přebytečnou energii, elektroměr běží obráceně, a když ze sítě odebíráte, běží dopředu, přičemž energetická společnost účtuje spotřebovanou elektřinu v čistém stavu.</a:t>
            </a:r>
            <a:br>
              <a:rPr lang="cs-CZ" b="1" i="0" dirty="0">
                <a:solidFill>
                  <a:srgbClr val="00B0F0"/>
                </a:solidFill>
                <a:effectLst/>
                <a:latin typeface="Roboto" panose="02000000000000000000" pitchFamily="2" charset="0"/>
              </a:rPr>
            </a:br>
            <a:r>
              <a:rPr lang="cs-CZ" b="1" i="0" dirty="0">
                <a:solidFill>
                  <a:srgbClr val="333333"/>
                </a:solidFill>
                <a:effectLst/>
                <a:latin typeface="Roboto" panose="02000000000000000000" pitchFamily="2" charset="0"/>
              </a:rPr>
              <a:t>V případě </a:t>
            </a:r>
            <a:r>
              <a:rPr lang="cs-CZ" b="1" i="0" u="sng" dirty="0">
                <a:solidFill>
                  <a:srgbClr val="00B0F0"/>
                </a:solidFill>
                <a:effectLst/>
                <a:latin typeface="Roboto" panose="02000000000000000000" pitchFamily="2" charset="0"/>
              </a:rPr>
              <a:t>solárního systému a systému skladování energie </a:t>
            </a:r>
            <a:r>
              <a:rPr lang="cs-CZ" b="1" i="0" dirty="0">
                <a:solidFill>
                  <a:srgbClr val="333333"/>
                </a:solidFill>
                <a:effectLst/>
                <a:latin typeface="Roboto" panose="02000000000000000000" pitchFamily="2" charset="0"/>
              </a:rPr>
              <a:t>můžete </a:t>
            </a:r>
            <a:r>
              <a:rPr lang="cs-CZ" b="1" i="0" dirty="0">
                <a:solidFill>
                  <a:srgbClr val="00B0F0"/>
                </a:solidFill>
                <a:effectLst/>
                <a:latin typeface="Roboto" panose="02000000000000000000" pitchFamily="2" charset="0"/>
              </a:rPr>
              <a:t>místo exportu přebytečné solární produkce do sítě tuto elektřinu nejprve použít</a:t>
            </a:r>
            <a:br>
              <a:rPr lang="cs-CZ" b="1" i="0" dirty="0">
                <a:solidFill>
                  <a:srgbClr val="00B0F0"/>
                </a:solidFill>
                <a:effectLst/>
                <a:latin typeface="Roboto" panose="02000000000000000000" pitchFamily="2" charset="0"/>
              </a:rPr>
            </a:br>
            <a:r>
              <a:rPr lang="cs-CZ" b="1" i="0" dirty="0">
                <a:solidFill>
                  <a:srgbClr val="00B0F0"/>
                </a:solidFill>
                <a:effectLst/>
                <a:latin typeface="Roboto" panose="02000000000000000000" pitchFamily="2" charset="0"/>
              </a:rPr>
              <a:t>k nabíjení systému skladování energie.</a:t>
            </a:r>
            <a:r>
              <a:rPr lang="cs-CZ" b="1" i="0" dirty="0">
                <a:solidFill>
                  <a:srgbClr val="333333"/>
                </a:solidFill>
                <a:effectLst/>
                <a:latin typeface="Roboto" panose="02000000000000000000" pitchFamily="2" charset="0"/>
              </a:rPr>
              <a:t> Když pak budete </a:t>
            </a:r>
            <a:r>
              <a:rPr lang="cs-CZ" b="1" i="0" dirty="0">
                <a:solidFill>
                  <a:srgbClr val="00B0F0"/>
                </a:solidFill>
                <a:effectLst/>
                <a:latin typeface="Roboto" panose="02000000000000000000" pitchFamily="2" charset="0"/>
              </a:rPr>
              <a:t>elektřinu využívat </a:t>
            </a:r>
            <a:r>
              <a:rPr lang="cs-CZ" b="1" i="0" dirty="0">
                <a:solidFill>
                  <a:srgbClr val="333333"/>
                </a:solidFill>
                <a:effectLst/>
                <a:latin typeface="Roboto" panose="02000000000000000000" pitchFamily="2" charset="0"/>
              </a:rPr>
              <a:t>po západu slunce, můžete </a:t>
            </a:r>
            <a:r>
              <a:rPr lang="cs-CZ" b="1" i="0" dirty="0">
                <a:solidFill>
                  <a:srgbClr val="00B0F0"/>
                </a:solidFill>
                <a:effectLst/>
                <a:latin typeface="Roboto" panose="02000000000000000000" pitchFamily="2" charset="0"/>
              </a:rPr>
              <a:t>čerpat ze solární baterie místo z elektrické sítě.</a:t>
            </a:r>
          </a:p>
        </p:txBody>
      </p:sp>
    </p:spTree>
    <p:extLst>
      <p:ext uri="{BB962C8B-B14F-4D97-AF65-F5344CB8AC3E}">
        <p14:creationId xmlns:p14="http://schemas.microsoft.com/office/powerpoint/2010/main" val="18334030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9990FD-4A63-843C-CEB4-7A81A586B954}"/>
              </a:ext>
            </a:extLst>
          </p:cNvPr>
          <p:cNvSpPr>
            <a:spLocks noGrp="1"/>
          </p:cNvSpPr>
          <p:nvPr>
            <p:ph type="title"/>
          </p:nvPr>
        </p:nvSpPr>
        <p:spPr/>
        <p:txBody>
          <a:bodyPr>
            <a:normAutofit/>
          </a:bodyPr>
          <a:lstStyle/>
          <a:p>
            <a:pPr algn="ctr"/>
            <a:r>
              <a:rPr lang="cs-CZ" b="1" i="0" dirty="0">
                <a:solidFill>
                  <a:srgbClr val="FF0000"/>
                </a:solidFill>
                <a:effectLst/>
                <a:latin typeface="Roboto" panose="02000000000000000000" pitchFamily="2" charset="0"/>
              </a:rPr>
              <a:t>BATERIE POSKYTUJÍ ZÁLOŽNÍ NAPÁJENÍ</a:t>
            </a:r>
            <a:endParaRPr lang="cs-CZ" dirty="0">
              <a:solidFill>
                <a:srgbClr val="FF0000"/>
              </a:solidFill>
            </a:endParaRPr>
          </a:p>
        </p:txBody>
      </p:sp>
      <p:sp>
        <p:nvSpPr>
          <p:cNvPr id="3" name="Zástupný obsah 2">
            <a:extLst>
              <a:ext uri="{FF2B5EF4-FFF2-40B4-BE49-F238E27FC236}">
                <a16:creationId xmlns:a16="http://schemas.microsoft.com/office/drawing/2014/main" id="{6B8A0313-E577-C2DE-99FD-2338819D28BD}"/>
              </a:ext>
            </a:extLst>
          </p:cNvPr>
          <p:cNvSpPr>
            <a:spLocks noGrp="1"/>
          </p:cNvSpPr>
          <p:nvPr>
            <p:ph idx="1"/>
          </p:nvPr>
        </p:nvSpPr>
        <p:spPr>
          <a:xfrm>
            <a:off x="255722" y="1825624"/>
            <a:ext cx="11646976" cy="4792151"/>
          </a:xfrm>
        </p:spPr>
        <p:txBody>
          <a:bodyPr>
            <a:normAutofit fontScale="85000" lnSpcReduction="20000"/>
          </a:bodyPr>
          <a:lstStyle/>
          <a:p>
            <a:r>
              <a:rPr lang="cs-CZ" b="1" i="0" dirty="0">
                <a:solidFill>
                  <a:srgbClr val="333333"/>
                </a:solidFill>
                <a:effectLst/>
                <a:latin typeface="Roboto" panose="02000000000000000000" pitchFamily="2" charset="0"/>
              </a:rPr>
              <a:t>Přestože budete stále připojeni k síti, můžete </a:t>
            </a:r>
            <a:r>
              <a:rPr lang="cs-CZ" b="1" i="0" dirty="0">
                <a:solidFill>
                  <a:srgbClr val="00B0F0"/>
                </a:solidFill>
                <a:effectLst/>
                <a:latin typeface="Roboto" panose="02000000000000000000" pitchFamily="2" charset="0"/>
              </a:rPr>
              <a:t>pracovat "</a:t>
            </a:r>
            <a:r>
              <a:rPr lang="cs-CZ" b="1" i="0" dirty="0" err="1">
                <a:solidFill>
                  <a:srgbClr val="00B0F0"/>
                </a:solidFill>
                <a:effectLst/>
                <a:latin typeface="Roboto" panose="02000000000000000000" pitchFamily="2" charset="0"/>
              </a:rPr>
              <a:t>off-grid</a:t>
            </a:r>
            <a:r>
              <a:rPr lang="cs-CZ" b="1" i="0" dirty="0">
                <a:solidFill>
                  <a:srgbClr val="00B0F0"/>
                </a:solidFill>
                <a:effectLst/>
                <a:latin typeface="Roboto" panose="02000000000000000000" pitchFamily="2" charset="0"/>
              </a:rPr>
              <a:t>", </a:t>
            </a:r>
            <a:r>
              <a:rPr lang="cs-CZ" b="1" i="0" dirty="0">
                <a:solidFill>
                  <a:srgbClr val="333333"/>
                </a:solidFill>
                <a:effectLst/>
                <a:latin typeface="Roboto" panose="02000000000000000000" pitchFamily="2" charset="0"/>
              </a:rPr>
              <a:t>protože </a:t>
            </a:r>
            <a:r>
              <a:rPr lang="cs-CZ" b="1" i="0" dirty="0">
                <a:solidFill>
                  <a:srgbClr val="00B0F0"/>
                </a:solidFill>
                <a:effectLst/>
                <a:latin typeface="Roboto" panose="02000000000000000000" pitchFamily="2" charset="0"/>
              </a:rPr>
              <a:t>spárování solární baterie a úložiště vytvoří malý energetický ostrov. </a:t>
            </a:r>
            <a:r>
              <a:rPr lang="cs-CZ" b="1" i="0" dirty="0">
                <a:solidFill>
                  <a:srgbClr val="333333"/>
                </a:solidFill>
                <a:effectLst/>
                <a:latin typeface="Roboto" panose="02000000000000000000" pitchFamily="2" charset="0"/>
              </a:rPr>
              <a:t>Takže</a:t>
            </a:r>
            <a:br>
              <a:rPr lang="cs-CZ" b="1" i="0" dirty="0">
                <a:solidFill>
                  <a:srgbClr val="333333"/>
                </a:solidFill>
                <a:effectLst/>
                <a:latin typeface="Roboto" panose="02000000000000000000" pitchFamily="2" charset="0"/>
              </a:rPr>
            </a:br>
            <a:r>
              <a:rPr lang="cs-CZ" b="1" i="0" dirty="0">
                <a:solidFill>
                  <a:srgbClr val="333333"/>
                </a:solidFill>
                <a:effectLst/>
                <a:latin typeface="Roboto" panose="02000000000000000000" pitchFamily="2" charset="0"/>
              </a:rPr>
              <a:t>v případě výpadku, ať už v důsledku extrémního počasí, nebo vypnutí dodávky energie, budete moci stále svítit.</a:t>
            </a:r>
          </a:p>
          <a:p>
            <a:r>
              <a:rPr lang="cs-CZ" b="1" i="0" dirty="0">
                <a:solidFill>
                  <a:srgbClr val="333333"/>
                </a:solidFill>
                <a:effectLst/>
                <a:latin typeface="Roboto" panose="02000000000000000000" pitchFamily="2" charset="0"/>
              </a:rPr>
              <a:t>K </a:t>
            </a:r>
            <a:r>
              <a:rPr lang="cs-CZ" b="1" i="0" dirty="0">
                <a:solidFill>
                  <a:srgbClr val="00B0F0"/>
                </a:solidFill>
                <a:effectLst/>
                <a:latin typeface="Roboto" panose="02000000000000000000" pitchFamily="2" charset="0"/>
              </a:rPr>
              <a:t>záložnímu napájení </a:t>
            </a:r>
            <a:r>
              <a:rPr lang="cs-CZ" b="1" i="0" dirty="0">
                <a:solidFill>
                  <a:srgbClr val="333333"/>
                </a:solidFill>
                <a:effectLst/>
                <a:latin typeface="Roboto" panose="02000000000000000000" pitchFamily="2" charset="0"/>
              </a:rPr>
              <a:t>je třeba poznamenat dvě věci:</a:t>
            </a:r>
          </a:p>
          <a:p>
            <a:pPr marL="0" indent="0">
              <a:buNone/>
            </a:pPr>
            <a:endParaRPr lang="cs-CZ" b="1" i="0" dirty="0">
              <a:solidFill>
                <a:srgbClr val="333333"/>
              </a:solidFill>
              <a:effectLst/>
              <a:latin typeface="Roboto" panose="02000000000000000000" pitchFamily="2" charset="0"/>
            </a:endParaRPr>
          </a:p>
          <a:p>
            <a:pPr lvl="1"/>
            <a:r>
              <a:rPr lang="cs-CZ" b="1" i="0" dirty="0">
                <a:solidFill>
                  <a:srgbClr val="333333"/>
                </a:solidFill>
                <a:effectLst/>
                <a:latin typeface="Roboto" panose="02000000000000000000" pitchFamily="2" charset="0"/>
              </a:rPr>
              <a:t>Zaprvé, pokud máte pouze systém solárních panelů bez baterie, nebudete mít v případě výpadku proud, i když bude slunečný den. Je to proto, že váš systém solárních panelů se</a:t>
            </a:r>
            <a:br>
              <a:rPr lang="cs-CZ" b="1" i="0" dirty="0">
                <a:solidFill>
                  <a:srgbClr val="333333"/>
                </a:solidFill>
                <a:effectLst/>
                <a:latin typeface="Roboto" panose="02000000000000000000" pitchFamily="2" charset="0"/>
              </a:rPr>
            </a:br>
            <a:r>
              <a:rPr lang="cs-CZ" b="1" i="0" dirty="0">
                <a:solidFill>
                  <a:srgbClr val="333333"/>
                </a:solidFill>
                <a:effectLst/>
                <a:latin typeface="Roboto" panose="02000000000000000000" pitchFamily="2" charset="0"/>
              </a:rPr>
              <a:t>v případě výpadku proudu vypne, aby neposílal elektřinu do přenosových linek, zatímco se je pracovníci energetických služeb snaží opravit, což by představovalo bezpečnostní riziko.</a:t>
            </a:r>
          </a:p>
          <a:p>
            <a:pPr lvl="1"/>
            <a:r>
              <a:rPr lang="cs-CZ" b="1" i="0" dirty="0">
                <a:solidFill>
                  <a:srgbClr val="333333"/>
                </a:solidFill>
                <a:effectLst/>
                <a:latin typeface="Roboto" panose="02000000000000000000" pitchFamily="2" charset="0"/>
              </a:rPr>
              <a:t>Za druhé, většina baterií poskytuje záložní napájení pouze pro část, nikoli pro celou domácnost. Pokud si s baterií nenainstalujete také inteligentní elektrický panel (což je skvělý způsob, jak ze skladovacího systému vytěžit maximum), většina bateriových instalací vyžaduje, abyste si vybrali, které části domu chcete baterií zálohovat, a tyto zátěže stáhli na panel kritické zátěže. Mnoho baterií však lze "stohovat", což znamená, že můžete přidávat další baterie, dokud nedosáhnete požadované skladovací kapacity. I když je tedy možné dosáhnout zálohování celého domu, může být nákup dostatečného množství baterií pro zajištění takové úrovně zálohování finančně neúnosný.</a:t>
            </a:r>
            <a:endParaRPr lang="cs-CZ" b="1" dirty="0"/>
          </a:p>
        </p:txBody>
      </p:sp>
    </p:spTree>
    <p:extLst>
      <p:ext uri="{BB962C8B-B14F-4D97-AF65-F5344CB8AC3E}">
        <p14:creationId xmlns:p14="http://schemas.microsoft.com/office/powerpoint/2010/main" val="31041604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5CB7FD-A4A1-29B8-4D90-AF69A6BF52CC}"/>
              </a:ext>
            </a:extLst>
          </p:cNvPr>
          <p:cNvSpPr>
            <a:spLocks noGrp="1"/>
          </p:cNvSpPr>
          <p:nvPr>
            <p:ph type="title"/>
          </p:nvPr>
        </p:nvSpPr>
        <p:spPr/>
        <p:txBody>
          <a:bodyPr>
            <a:normAutofit/>
          </a:bodyPr>
          <a:lstStyle/>
          <a:p>
            <a:pPr algn="ctr"/>
            <a:r>
              <a:rPr lang="cs-CZ" b="1" i="0" dirty="0">
                <a:solidFill>
                  <a:srgbClr val="FF0000"/>
                </a:solidFill>
                <a:effectLst/>
                <a:latin typeface="Roboto" panose="02000000000000000000" pitchFamily="2" charset="0"/>
              </a:rPr>
              <a:t>BATERIE MOHOU POMOCI VYHNOUT SE VYSOKÝM SAZBÁM ZA ENERGIE</a:t>
            </a:r>
            <a:endParaRPr lang="cs-CZ" dirty="0">
              <a:solidFill>
                <a:srgbClr val="FF0000"/>
              </a:solidFill>
            </a:endParaRPr>
          </a:p>
        </p:txBody>
      </p:sp>
      <p:sp>
        <p:nvSpPr>
          <p:cNvPr id="3" name="Zástupný obsah 2">
            <a:extLst>
              <a:ext uri="{FF2B5EF4-FFF2-40B4-BE49-F238E27FC236}">
                <a16:creationId xmlns:a16="http://schemas.microsoft.com/office/drawing/2014/main" id="{4D2E9CF8-B97E-1AE6-0D2C-07AB62AD8870}"/>
              </a:ext>
            </a:extLst>
          </p:cNvPr>
          <p:cNvSpPr>
            <a:spLocks noGrp="1"/>
          </p:cNvSpPr>
          <p:nvPr>
            <p:ph idx="1"/>
          </p:nvPr>
        </p:nvSpPr>
        <p:spPr/>
        <p:txBody>
          <a:bodyPr>
            <a:normAutofit/>
          </a:bodyPr>
          <a:lstStyle/>
          <a:p>
            <a:pPr algn="l">
              <a:spcAft>
                <a:spcPts val="900"/>
              </a:spcAft>
            </a:pPr>
            <a:r>
              <a:rPr lang="cs-CZ" b="1" i="0" dirty="0">
                <a:solidFill>
                  <a:srgbClr val="333333"/>
                </a:solidFill>
                <a:effectLst/>
                <a:latin typeface="Roboto" panose="02000000000000000000" pitchFamily="2" charset="0"/>
              </a:rPr>
              <a:t>Díky tomu, že můžete čerpat energii z baterie místo z elektrické sítě, vám spojení úložného systému se solárními panely může pomoci vyhnout se vysokým sazbám za energie. Toho lze dosáhnout dvěma způsoby:</a:t>
            </a:r>
          </a:p>
          <a:p>
            <a:pPr lvl="1">
              <a:spcAft>
                <a:spcPts val="900"/>
              </a:spcAft>
            </a:pPr>
            <a:r>
              <a:rPr lang="cs-CZ" b="1" i="0" dirty="0">
                <a:solidFill>
                  <a:srgbClr val="333333"/>
                </a:solidFill>
                <a:effectLst/>
                <a:latin typeface="Roboto" panose="02000000000000000000" pitchFamily="2" charset="0"/>
              </a:rPr>
              <a:t>Zaprvé, pokud máte časovou sazbu nebo jinou časově proměnlivou sazbu, můžete čerpat z baterie v době, kdy se účtují vyšší poplatky za elektřinu, tj. v době špičky.</a:t>
            </a:r>
          </a:p>
          <a:p>
            <a:pPr lvl="1">
              <a:spcAft>
                <a:spcPts val="900"/>
              </a:spcAft>
            </a:pPr>
            <a:r>
              <a:rPr lang="cs-CZ" b="1" i="0" dirty="0">
                <a:solidFill>
                  <a:srgbClr val="333333"/>
                </a:solidFill>
                <a:effectLst/>
                <a:latin typeface="Roboto" panose="02000000000000000000" pitchFamily="2" charset="0"/>
              </a:rPr>
              <a:t>Za druhé, pokud máte sazbu s poplatkem za odběr, což je typičtější pro komerční a průmyslové společnosti než pro majitele domů, baterie vám může pomoci snížit měsíční poplatek za odběr, což je významný finanční přínos.</a:t>
            </a:r>
          </a:p>
        </p:txBody>
      </p:sp>
    </p:spTree>
    <p:extLst>
      <p:ext uri="{BB962C8B-B14F-4D97-AF65-F5344CB8AC3E}">
        <p14:creationId xmlns:p14="http://schemas.microsoft.com/office/powerpoint/2010/main" val="20762170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DC8DE4-31A3-8FC3-CA8D-4979DC0037AB}"/>
              </a:ext>
            </a:extLst>
          </p:cNvPr>
          <p:cNvSpPr>
            <a:spLocks noGrp="1"/>
          </p:cNvSpPr>
          <p:nvPr>
            <p:ph type="title"/>
          </p:nvPr>
        </p:nvSpPr>
        <p:spPr/>
        <p:txBody>
          <a:bodyPr>
            <a:normAutofit/>
          </a:bodyPr>
          <a:lstStyle/>
          <a:p>
            <a:pPr algn="ctr"/>
            <a:r>
              <a:rPr lang="cs-CZ" b="1" i="0" dirty="0">
                <a:solidFill>
                  <a:srgbClr val="FF0000"/>
                </a:solidFill>
                <a:effectLst/>
                <a:latin typeface="Roboto Slab" pitchFamily="2" charset="0"/>
              </a:rPr>
              <a:t>JAK BATERIE UCHOVÁVAJÍ ENERGII?</a:t>
            </a:r>
            <a:endParaRPr lang="cs-CZ" dirty="0">
              <a:solidFill>
                <a:srgbClr val="FF0000"/>
              </a:solidFill>
            </a:endParaRPr>
          </a:p>
        </p:txBody>
      </p:sp>
      <p:sp>
        <p:nvSpPr>
          <p:cNvPr id="3" name="Zástupný obsah 2">
            <a:extLst>
              <a:ext uri="{FF2B5EF4-FFF2-40B4-BE49-F238E27FC236}">
                <a16:creationId xmlns:a16="http://schemas.microsoft.com/office/drawing/2014/main" id="{230F168D-A3F9-156B-02AC-2DA88AF1A14B}"/>
              </a:ext>
            </a:extLst>
          </p:cNvPr>
          <p:cNvSpPr>
            <a:spLocks noGrp="1"/>
          </p:cNvSpPr>
          <p:nvPr>
            <p:ph idx="1"/>
          </p:nvPr>
        </p:nvSpPr>
        <p:spPr>
          <a:xfrm>
            <a:off x="240223" y="1991531"/>
            <a:ext cx="11693471" cy="4641743"/>
          </a:xfrm>
        </p:spPr>
        <p:txBody>
          <a:bodyPr>
            <a:normAutofit fontScale="70000" lnSpcReduction="20000"/>
          </a:bodyPr>
          <a:lstStyle/>
          <a:p>
            <a:pPr algn="l">
              <a:spcAft>
                <a:spcPts val="900"/>
              </a:spcAft>
            </a:pPr>
            <a:r>
              <a:rPr lang="cs-CZ" b="1" i="0" dirty="0">
                <a:solidFill>
                  <a:srgbClr val="333333"/>
                </a:solidFill>
                <a:effectLst/>
                <a:latin typeface="Roboto" panose="02000000000000000000" pitchFamily="2" charset="0"/>
              </a:rPr>
              <a:t>Nejtypičtějším typem baterií pro ukládání solární energie v domácnostech, které jsou dnes na trhu, jsou </a:t>
            </a:r>
            <a:r>
              <a:rPr lang="cs-CZ" b="1" i="0" dirty="0">
                <a:solidFill>
                  <a:srgbClr val="00B0F0"/>
                </a:solidFill>
                <a:effectLst/>
                <a:latin typeface="Roboto" panose="02000000000000000000" pitchFamily="2" charset="0"/>
              </a:rPr>
              <a:t>lithium-iontové baterie. </a:t>
            </a:r>
            <a:r>
              <a:rPr lang="cs-CZ" b="1" i="0" dirty="0">
                <a:solidFill>
                  <a:srgbClr val="333333"/>
                </a:solidFill>
                <a:effectLst/>
                <a:latin typeface="Roboto" panose="02000000000000000000" pitchFamily="2" charset="0"/>
              </a:rPr>
              <a:t>Lithium-iontové baterie napájejí nejrůznější každodenní spotřebiče, od mobilních telefonů po automobily, takže se jedná o </a:t>
            </a:r>
            <a:r>
              <a:rPr lang="cs-CZ" b="1" i="0" dirty="0">
                <a:solidFill>
                  <a:srgbClr val="00B0F0"/>
                </a:solidFill>
                <a:effectLst/>
                <a:latin typeface="Roboto" panose="02000000000000000000" pitchFamily="2" charset="0"/>
              </a:rPr>
              <a:t>velmi dobře pochopenou a bezpečnou technologii.</a:t>
            </a:r>
            <a:br>
              <a:rPr lang="cs-CZ" b="1" i="0" dirty="0">
                <a:solidFill>
                  <a:srgbClr val="00B0F0"/>
                </a:solidFill>
                <a:effectLst/>
                <a:latin typeface="Roboto" panose="02000000000000000000" pitchFamily="2" charset="0"/>
              </a:rPr>
            </a:br>
            <a:r>
              <a:rPr lang="cs-CZ" b="1" i="0" dirty="0">
                <a:solidFill>
                  <a:srgbClr val="333333"/>
                </a:solidFill>
                <a:effectLst/>
                <a:latin typeface="Roboto" panose="02000000000000000000" pitchFamily="2" charset="0"/>
              </a:rPr>
              <a:t>Lithium-iontové baterie se tak nazývají proto, že </a:t>
            </a:r>
            <a:r>
              <a:rPr lang="cs-CZ" b="1" i="0" dirty="0">
                <a:solidFill>
                  <a:srgbClr val="00B0F0"/>
                </a:solidFill>
                <a:effectLst/>
                <a:latin typeface="Roboto" panose="02000000000000000000" pitchFamily="2" charset="0"/>
              </a:rPr>
              <a:t>fungují na základě pohybu iontů lithia prostřednictvím elektrolytu uvnitř baterie. </a:t>
            </a:r>
            <a:r>
              <a:rPr lang="cs-CZ" b="1" i="0" dirty="0">
                <a:solidFill>
                  <a:srgbClr val="333333"/>
                </a:solidFill>
                <a:effectLst/>
                <a:latin typeface="Roboto" panose="02000000000000000000" pitchFamily="2" charset="0"/>
              </a:rPr>
              <a:t>Protože ionty jsou částice, které získaly nebo ztratily elektron, pohybem iontů lithia od anody ke katodě vznikají volné elektrony, tj. elektrony, které byly uvolněny z atomů lithia. Hromadění těchto volných elektronů je způsob, jakým se baterie nakonec nabíjejí a uchovávají elektrickou energii. Při vybíjení elektřiny uložené v baterii se tok iontů lithia obrátí, což znamená, že proces je opakovatelný: lithium-iontové baterie můžete nabíjet a vybíjet stokrát nebo dokonce tisíckrát.</a:t>
            </a:r>
            <a:br>
              <a:rPr lang="cs-CZ" b="1" i="0" dirty="0">
                <a:solidFill>
                  <a:srgbClr val="333333"/>
                </a:solidFill>
                <a:effectLst/>
                <a:latin typeface="Roboto" panose="02000000000000000000" pitchFamily="2" charset="0"/>
              </a:rPr>
            </a:br>
            <a:r>
              <a:rPr lang="cs-CZ" b="1" i="0" dirty="0">
                <a:solidFill>
                  <a:srgbClr val="333333"/>
                </a:solidFill>
                <a:effectLst/>
                <a:latin typeface="Roboto" panose="02000000000000000000" pitchFamily="2" charset="0"/>
              </a:rPr>
              <a:t>Lithium-iontové baterie používané v domácích systémech pro ukládání energie kombinují několik lithium-iontových bateriových článků se složitou výkonovou elektronikou, která řídí výkon</a:t>
            </a:r>
            <a:br>
              <a:rPr lang="cs-CZ" b="1" i="0" dirty="0">
                <a:solidFill>
                  <a:srgbClr val="333333"/>
                </a:solidFill>
                <a:effectLst/>
                <a:latin typeface="Roboto" panose="02000000000000000000" pitchFamily="2" charset="0"/>
              </a:rPr>
            </a:br>
            <a:r>
              <a:rPr lang="cs-CZ" b="1" i="0" dirty="0">
                <a:solidFill>
                  <a:srgbClr val="333333"/>
                </a:solidFill>
                <a:effectLst/>
                <a:latin typeface="Roboto" panose="02000000000000000000" pitchFamily="2" charset="0"/>
              </a:rPr>
              <a:t>a bezpečnost celého bateriového systému. Existuje několik různých typů lithium-iontových baterií, které využívají mírně odlišné chemické složení a nabízejí tak různé vlastnosti, od vyšší hustoty výkonu po delší životnost.</a:t>
            </a:r>
            <a:br>
              <a:rPr lang="cs-CZ" b="1" i="0" dirty="0">
                <a:solidFill>
                  <a:srgbClr val="333333"/>
                </a:solidFill>
                <a:effectLst/>
                <a:latin typeface="Roboto" panose="02000000000000000000" pitchFamily="2" charset="0"/>
              </a:rPr>
            </a:br>
            <a:r>
              <a:rPr lang="cs-CZ" b="1" i="0" dirty="0">
                <a:solidFill>
                  <a:srgbClr val="333333"/>
                </a:solidFill>
                <a:effectLst/>
                <a:latin typeface="Roboto" panose="02000000000000000000" pitchFamily="2" charset="0"/>
              </a:rPr>
              <a:t>Pozoruhodné je, že lithium-iontové baterie nejsou jediným typem baterií, které se používají</a:t>
            </a:r>
            <a:br>
              <a:rPr lang="cs-CZ" b="1" i="0" dirty="0">
                <a:solidFill>
                  <a:srgbClr val="333333"/>
                </a:solidFill>
                <a:effectLst/>
                <a:latin typeface="Roboto" panose="02000000000000000000" pitchFamily="2" charset="0"/>
              </a:rPr>
            </a:br>
            <a:r>
              <a:rPr lang="cs-CZ" b="1" i="0" dirty="0">
                <a:solidFill>
                  <a:srgbClr val="333333"/>
                </a:solidFill>
                <a:effectLst/>
                <a:latin typeface="Roboto" panose="02000000000000000000" pitchFamily="2" charset="0"/>
              </a:rPr>
              <a:t>v aplikacích pro skladování energie v domácnostech, firmách nebo veřejných službách. Ostatní typy baterií uchovávají energii prostřednictvím podobných mechanismů, které mají zcela odlišný soubor výhod a nevýhod.</a:t>
            </a:r>
          </a:p>
        </p:txBody>
      </p:sp>
    </p:spTree>
    <p:extLst>
      <p:ext uri="{BB962C8B-B14F-4D97-AF65-F5344CB8AC3E}">
        <p14:creationId xmlns:p14="http://schemas.microsoft.com/office/powerpoint/2010/main" val="16963019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D7DF9C-50EA-9B25-D7A9-407DC21F00CD}"/>
              </a:ext>
            </a:extLst>
          </p:cNvPr>
          <p:cNvSpPr>
            <a:spLocks noGrp="1"/>
          </p:cNvSpPr>
          <p:nvPr>
            <p:ph type="title"/>
          </p:nvPr>
        </p:nvSpPr>
        <p:spPr>
          <a:xfrm>
            <a:off x="255722" y="178231"/>
            <a:ext cx="11724468" cy="1512457"/>
          </a:xfrm>
        </p:spPr>
        <p:txBody>
          <a:bodyPr>
            <a:noAutofit/>
          </a:bodyPr>
          <a:lstStyle/>
          <a:p>
            <a:pPr algn="ctr"/>
            <a:r>
              <a:rPr lang="cs-CZ" sz="3600" b="1" i="0" u="sng" strike="noStrike" dirty="0">
                <a:solidFill>
                  <a:srgbClr val="FF0000"/>
                </a:solidFill>
                <a:effectLst/>
                <a:latin typeface="var(--font-noto-serif)"/>
              </a:rPr>
              <a:t>JAK UCHOVAT ENERGII?</a:t>
            </a:r>
            <a:br>
              <a:rPr lang="cs-CZ" sz="3600" b="1" i="0" u="sng" strike="noStrike" dirty="0">
                <a:solidFill>
                  <a:srgbClr val="FF0000"/>
                </a:solidFill>
                <a:effectLst/>
                <a:latin typeface="var(--font-noto-serif)"/>
              </a:rPr>
            </a:br>
            <a:r>
              <a:rPr lang="cs-CZ" sz="3600" b="1" i="0" u="none" strike="noStrike" dirty="0">
                <a:solidFill>
                  <a:srgbClr val="FF0000"/>
                </a:solidFill>
                <a:effectLst/>
                <a:latin typeface="var(--font-noto-serif)"/>
              </a:rPr>
              <a:t>PĚT TECHNOLOGIÍ, KTERÉ MOHOU ZMĚNIT BUDOUCNOST LIDSTVA</a:t>
            </a:r>
            <a:endParaRPr lang="cs-CZ" sz="3600" dirty="0">
              <a:solidFill>
                <a:srgbClr val="FF0000"/>
              </a:solidFill>
            </a:endParaRPr>
          </a:p>
        </p:txBody>
      </p:sp>
      <p:sp>
        <p:nvSpPr>
          <p:cNvPr id="3" name="Zástupný obsah 2">
            <a:extLst>
              <a:ext uri="{FF2B5EF4-FFF2-40B4-BE49-F238E27FC236}">
                <a16:creationId xmlns:a16="http://schemas.microsoft.com/office/drawing/2014/main" id="{70DDE6C7-7DB1-8A9A-77F0-541596DE1CAE}"/>
              </a:ext>
            </a:extLst>
          </p:cNvPr>
          <p:cNvSpPr>
            <a:spLocks noGrp="1"/>
          </p:cNvSpPr>
          <p:nvPr>
            <p:ph idx="1"/>
          </p:nvPr>
        </p:nvSpPr>
        <p:spPr>
          <a:xfrm>
            <a:off x="838200" y="2019354"/>
            <a:ext cx="10515600" cy="4351338"/>
          </a:xfrm>
        </p:spPr>
        <p:txBody>
          <a:bodyPr>
            <a:normAutofit fontScale="85000" lnSpcReduction="10000"/>
          </a:bodyPr>
          <a:lstStyle/>
          <a:p>
            <a:pPr algn="l">
              <a:lnSpc>
                <a:spcPts val="2160"/>
              </a:lnSpc>
            </a:pPr>
            <a:r>
              <a:rPr lang="cs-CZ" b="1" i="0" dirty="0">
                <a:solidFill>
                  <a:srgbClr val="00B0F0"/>
                </a:solidFill>
                <a:effectLst/>
                <a:latin typeface="Archivo"/>
              </a:rPr>
              <a:t>Přechod na obnovitelné zdroje energie už není jen zbožným přáním ekologů, nýbrž nutností pro průmysl, byznys i státy. Evropská unie se v rámci Green </a:t>
            </a:r>
            <a:r>
              <a:rPr lang="cs-CZ" b="1" i="0" dirty="0" err="1">
                <a:solidFill>
                  <a:srgbClr val="00B0F0"/>
                </a:solidFill>
                <a:effectLst/>
                <a:latin typeface="Archivo"/>
              </a:rPr>
              <a:t>Dealu</a:t>
            </a:r>
            <a:r>
              <a:rPr lang="cs-CZ" b="1" i="0" dirty="0">
                <a:solidFill>
                  <a:srgbClr val="00B0F0"/>
                </a:solidFill>
                <a:effectLst/>
                <a:latin typeface="Archivo"/>
              </a:rPr>
              <a:t> zavázala, že od roku 2050 nebude produkovat žádné emise skleníkových plynů. K tomu však potřebuje vyřešit jeden problém: jak energii efektivně uchovávat a používat.</a:t>
            </a:r>
            <a:endParaRPr lang="cs-CZ" b="0" i="0" dirty="0">
              <a:solidFill>
                <a:srgbClr val="00B0F0"/>
              </a:solidFill>
              <a:effectLst/>
              <a:latin typeface="var(--font-noto-serif)"/>
            </a:endParaRPr>
          </a:p>
          <a:p>
            <a:pPr algn="l">
              <a:lnSpc>
                <a:spcPts val="2160"/>
              </a:lnSpc>
            </a:pPr>
            <a:r>
              <a:rPr lang="cs-CZ" b="1" i="0" dirty="0">
                <a:solidFill>
                  <a:srgbClr val="020617"/>
                </a:solidFill>
                <a:effectLst/>
                <a:latin typeface="var(--font-noto-serif)"/>
              </a:rPr>
              <a:t>Celosvětová poptávka po elektřině by měla v letošním roce růst nejrychleji za téměř dvacet let, a to především v Asii. V Evropě za tím stojí rostoucí zájem o klimatizace a to především v jižních zemích kvůli dlouhým vlnám veder, ale také čím dál tím častějšímu využívání nových technologií závislých na elektřině, jako jsou elektromobily nebo umělá inteligence.</a:t>
            </a:r>
          </a:p>
          <a:p>
            <a:pPr algn="l">
              <a:lnSpc>
                <a:spcPts val="2160"/>
              </a:lnSpc>
            </a:pPr>
            <a:r>
              <a:rPr lang="cs-CZ" b="1" i="0" dirty="0">
                <a:solidFill>
                  <a:srgbClr val="020617"/>
                </a:solidFill>
                <a:effectLst/>
                <a:latin typeface="var(--font-noto-serif)"/>
              </a:rPr>
              <a:t>Letošní zpráva nezávislého </a:t>
            </a:r>
            <a:r>
              <a:rPr lang="cs-CZ" b="1" i="0" dirty="0" err="1">
                <a:solidFill>
                  <a:srgbClr val="020617"/>
                </a:solidFill>
                <a:effectLst/>
                <a:latin typeface="var(--font-noto-serif)"/>
              </a:rPr>
              <a:t>think</a:t>
            </a:r>
            <a:r>
              <a:rPr lang="cs-CZ" b="1" i="0" dirty="0">
                <a:solidFill>
                  <a:srgbClr val="020617"/>
                </a:solidFill>
                <a:effectLst/>
                <a:latin typeface="var(--font-noto-serif)"/>
              </a:rPr>
              <a:t> </a:t>
            </a:r>
            <a:r>
              <a:rPr lang="cs-CZ" b="1" i="0" dirty="0" err="1">
                <a:solidFill>
                  <a:srgbClr val="020617"/>
                </a:solidFill>
                <a:effectLst/>
                <a:latin typeface="var(--font-noto-serif)"/>
              </a:rPr>
              <a:t>thanku</a:t>
            </a:r>
            <a:r>
              <a:rPr lang="cs-CZ" b="1" i="0" dirty="0">
                <a:solidFill>
                  <a:srgbClr val="020617"/>
                </a:solidFill>
                <a:effectLst/>
                <a:latin typeface="var(--font-noto-serif)"/>
              </a:rPr>
              <a:t> </a:t>
            </a:r>
            <a:r>
              <a:rPr lang="cs-CZ" b="1" i="0" dirty="0" err="1">
                <a:solidFill>
                  <a:srgbClr val="020617"/>
                </a:solidFill>
                <a:effectLst/>
                <a:latin typeface="var(--font-noto-serif)"/>
              </a:rPr>
              <a:t>Ember</a:t>
            </a:r>
            <a:r>
              <a:rPr lang="cs-CZ" b="1" i="0" dirty="0">
                <a:solidFill>
                  <a:srgbClr val="020617"/>
                </a:solidFill>
                <a:effectLst/>
                <a:latin typeface="var(--font-noto-serif)"/>
              </a:rPr>
              <a:t> předpokládá, že se opět zvýší podíl energie vyrobené z obnovitelných zdrojů a naopak sníží výroba elektřiny z fosilních paliv. Ta se na globální výrobě elektřiny poprvé od roku 2000, kdy </a:t>
            </a:r>
            <a:r>
              <a:rPr lang="cs-CZ" b="1" i="0" dirty="0" err="1">
                <a:solidFill>
                  <a:srgbClr val="020617"/>
                </a:solidFill>
                <a:effectLst/>
                <a:latin typeface="var(--font-noto-serif)"/>
              </a:rPr>
              <a:t>Ember</a:t>
            </a:r>
            <a:r>
              <a:rPr lang="cs-CZ" b="1" i="0" dirty="0">
                <a:solidFill>
                  <a:srgbClr val="020617"/>
                </a:solidFill>
                <a:effectLst/>
                <a:latin typeface="var(--font-noto-serif)"/>
              </a:rPr>
              <a:t> začal tyto údaje sledovat, bude podílet méně než šedesáti procenty. </a:t>
            </a:r>
          </a:p>
        </p:txBody>
      </p:sp>
    </p:spTree>
    <p:extLst>
      <p:ext uri="{BB962C8B-B14F-4D97-AF65-F5344CB8AC3E}">
        <p14:creationId xmlns:p14="http://schemas.microsoft.com/office/powerpoint/2010/main" val="20867698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3842C21-7B0A-0AAD-E816-38934905CBBA}"/>
              </a:ext>
            </a:extLst>
          </p:cNvPr>
          <p:cNvSpPr>
            <a:spLocks noGrp="1"/>
          </p:cNvSpPr>
          <p:nvPr>
            <p:ph type="title"/>
          </p:nvPr>
        </p:nvSpPr>
        <p:spPr/>
        <p:txBody>
          <a:bodyPr/>
          <a:lstStyle/>
          <a:p>
            <a:pPr algn="ctr"/>
            <a:r>
              <a:rPr lang="cs-CZ" b="1" dirty="0">
                <a:solidFill>
                  <a:srgbClr val="FF0000"/>
                </a:solidFill>
              </a:rPr>
              <a:t>ZÁKLADNÍ PROBLÉMY K ŘEŠENÍ</a:t>
            </a:r>
          </a:p>
        </p:txBody>
      </p:sp>
      <p:sp>
        <p:nvSpPr>
          <p:cNvPr id="3" name="Zástupný obsah 2">
            <a:extLst>
              <a:ext uri="{FF2B5EF4-FFF2-40B4-BE49-F238E27FC236}">
                <a16:creationId xmlns:a16="http://schemas.microsoft.com/office/drawing/2014/main" id="{2722D2EC-9BB3-2B81-2895-345B94699435}"/>
              </a:ext>
            </a:extLst>
          </p:cNvPr>
          <p:cNvSpPr>
            <a:spLocks noGrp="1"/>
          </p:cNvSpPr>
          <p:nvPr>
            <p:ph idx="1"/>
          </p:nvPr>
        </p:nvSpPr>
        <p:spPr>
          <a:xfrm>
            <a:off x="247973" y="1825624"/>
            <a:ext cx="11708969" cy="4761155"/>
          </a:xfrm>
        </p:spPr>
        <p:txBody>
          <a:bodyPr>
            <a:normAutofit fontScale="77500" lnSpcReduction="20000"/>
          </a:bodyPr>
          <a:lstStyle/>
          <a:p>
            <a:pPr algn="l">
              <a:lnSpc>
                <a:spcPct val="100000"/>
              </a:lnSpc>
            </a:pPr>
            <a:r>
              <a:rPr lang="cs-CZ" sz="3600" b="1" i="0" dirty="0">
                <a:solidFill>
                  <a:srgbClr val="020617"/>
                </a:solidFill>
                <a:effectLst/>
                <a:latin typeface="Arial" panose="020B0604020202020204" pitchFamily="34" charset="0"/>
                <a:cs typeface="Arial" panose="020B0604020202020204" pitchFamily="34" charset="0"/>
              </a:rPr>
              <a:t>Ačkoli jsou obnovitelné zdroje nyní hlavní zásobárnou energie v Evropě, značnou nevýhodou zůstává jejich nestabilita závislá na proměnách počasí. Vědci a vědkyně proto potřebují </a:t>
            </a:r>
            <a:r>
              <a:rPr lang="cs-CZ" sz="3600" b="1" i="0" dirty="0">
                <a:solidFill>
                  <a:srgbClr val="00B0F0"/>
                </a:solidFill>
                <a:effectLst/>
                <a:latin typeface="Arial" panose="020B0604020202020204" pitchFamily="34" charset="0"/>
                <a:cs typeface="Arial" panose="020B0604020202020204" pitchFamily="34" charset="0"/>
              </a:rPr>
              <a:t>najít způsob, jak energii dlouhodobě uchovávat jednak krátkodobě mezi dnem a nocí a také dlouhodobě mezi létem a zimou.</a:t>
            </a:r>
          </a:p>
          <a:p>
            <a:pPr marL="0" indent="0" algn="l">
              <a:lnSpc>
                <a:spcPct val="100000"/>
              </a:lnSpc>
              <a:buNone/>
            </a:pPr>
            <a:endParaRPr lang="cs-CZ" sz="3600" b="1" i="0" dirty="0">
              <a:solidFill>
                <a:srgbClr val="020617"/>
              </a:solidFill>
              <a:effectLst/>
              <a:latin typeface="Arial" panose="020B0604020202020204" pitchFamily="34" charset="0"/>
              <a:cs typeface="Arial" panose="020B0604020202020204" pitchFamily="34" charset="0"/>
            </a:endParaRPr>
          </a:p>
          <a:p>
            <a:pPr algn="l">
              <a:lnSpc>
                <a:spcPct val="100000"/>
              </a:lnSpc>
            </a:pPr>
            <a:r>
              <a:rPr lang="cs-CZ" sz="3600" b="1" i="0" dirty="0">
                <a:solidFill>
                  <a:srgbClr val="00B0F0"/>
                </a:solidFill>
                <a:effectLst/>
                <a:latin typeface="Arial" panose="020B0604020202020204" pitchFamily="34" charset="0"/>
                <a:cs typeface="Arial" panose="020B0604020202020204" pitchFamily="34" charset="0"/>
              </a:rPr>
              <a:t>Největší problém máme v sezonní nevyváženosti. </a:t>
            </a:r>
            <a:r>
              <a:rPr lang="cs-CZ" sz="3600" b="1" i="0" dirty="0">
                <a:solidFill>
                  <a:srgbClr val="020617"/>
                </a:solidFill>
                <a:effectLst/>
                <a:latin typeface="Arial" panose="020B0604020202020204" pitchFamily="34" charset="0"/>
                <a:cs typeface="Arial" panose="020B0604020202020204" pitchFamily="34" charset="0"/>
              </a:rPr>
              <a:t>Během léta dokážeme vyrábět obrovské množství energie a ve své podstatě i platit za to, že ji někdo spotřebuje. Naopak v zimě ale máme energie nedostatek a její cena roste. V ideálním světě bychom tedy potřebovali ukládat energii z léta na zimu, což je zatím vzhledem k ceně za uchovávání nereálné</a:t>
            </a:r>
            <a:r>
              <a:rPr lang="cs-CZ" sz="3600" b="1" dirty="0">
                <a:solidFill>
                  <a:srgbClr val="020617"/>
                </a:solidFill>
                <a:latin typeface="Arial" panose="020B0604020202020204" pitchFamily="34" charset="0"/>
                <a:cs typeface="Arial" panose="020B0604020202020204" pitchFamily="34" charset="0"/>
              </a:rPr>
              <a:t>.</a:t>
            </a:r>
            <a:endParaRPr lang="cs-CZ" sz="3600" b="1" i="0" dirty="0">
              <a:solidFill>
                <a:srgbClr val="020617"/>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16906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6C2863-B121-82FF-17C0-3A81B9AF5E0E}"/>
              </a:ext>
            </a:extLst>
          </p:cNvPr>
          <p:cNvSpPr>
            <a:spLocks noGrp="1"/>
          </p:cNvSpPr>
          <p:nvPr>
            <p:ph type="title"/>
          </p:nvPr>
        </p:nvSpPr>
        <p:spPr/>
        <p:txBody>
          <a:bodyPr>
            <a:normAutofit/>
          </a:bodyPr>
          <a:lstStyle/>
          <a:p>
            <a:pPr algn="ctr"/>
            <a:r>
              <a:rPr lang="cs-CZ" b="1" i="0" u="none" strike="noStrike" dirty="0">
                <a:solidFill>
                  <a:srgbClr val="FF0000"/>
                </a:solidFill>
                <a:effectLst/>
                <a:latin typeface="var(--font-noto-serif)"/>
              </a:rPr>
              <a:t>AGREGACE FLEXIBILITY – CENTRÁLNÍ ENERGETICKÝ MOZEK LIDSTVA</a:t>
            </a:r>
            <a:endParaRPr lang="cs-CZ" dirty="0">
              <a:solidFill>
                <a:srgbClr val="FF0000"/>
              </a:solidFill>
            </a:endParaRPr>
          </a:p>
        </p:txBody>
      </p:sp>
      <p:sp>
        <p:nvSpPr>
          <p:cNvPr id="3" name="Zástupný obsah 2">
            <a:extLst>
              <a:ext uri="{FF2B5EF4-FFF2-40B4-BE49-F238E27FC236}">
                <a16:creationId xmlns:a16="http://schemas.microsoft.com/office/drawing/2014/main" id="{4CA8DC48-D33C-66AB-098C-5022AA1F7835}"/>
              </a:ext>
            </a:extLst>
          </p:cNvPr>
          <p:cNvSpPr>
            <a:spLocks noGrp="1"/>
          </p:cNvSpPr>
          <p:nvPr>
            <p:ph idx="1"/>
          </p:nvPr>
        </p:nvSpPr>
        <p:spPr>
          <a:xfrm>
            <a:off x="247973" y="1825625"/>
            <a:ext cx="11670224" cy="4823148"/>
          </a:xfrm>
        </p:spPr>
        <p:txBody>
          <a:bodyPr>
            <a:normAutofit fontScale="85000" lnSpcReduction="10000"/>
          </a:bodyPr>
          <a:lstStyle/>
          <a:p>
            <a:pPr algn="l">
              <a:lnSpc>
                <a:spcPct val="100000"/>
              </a:lnSpc>
            </a:pPr>
            <a:r>
              <a:rPr lang="cs-CZ" sz="3200" b="1" i="0" dirty="0">
                <a:solidFill>
                  <a:srgbClr val="020617"/>
                </a:solidFill>
                <a:effectLst/>
                <a:latin typeface="var(--font-noto-serif)"/>
              </a:rPr>
              <a:t>Centrálně řídí více spotřebičů a malých zdrojů energie tak, aby bylo možné vyrovnat poptávku a nabídku v distribuční síti. To se hodí pro krátkodobé uchovávání energie, když je potřeba snížit zátěž ve špičce nebo reagovat na kolísání obnovitelných zdrojů. Na trhu existuje například domácí baterie </a:t>
            </a:r>
            <a:r>
              <a:rPr lang="cs-CZ" sz="3200" b="1" i="0" dirty="0" err="1">
                <a:solidFill>
                  <a:srgbClr val="020617"/>
                </a:solidFill>
                <a:effectLst/>
                <a:latin typeface="var(--font-noto-serif)"/>
              </a:rPr>
              <a:t>Powerwall</a:t>
            </a:r>
            <a:r>
              <a:rPr lang="cs-CZ" sz="3200" b="1" i="0" dirty="0">
                <a:solidFill>
                  <a:srgbClr val="020617"/>
                </a:solidFill>
                <a:effectLst/>
                <a:latin typeface="var(--font-noto-serif)"/>
              </a:rPr>
              <a:t> od americké společnosti Tesla. </a:t>
            </a:r>
          </a:p>
          <a:p>
            <a:pPr algn="l">
              <a:lnSpc>
                <a:spcPct val="100000"/>
              </a:lnSpc>
            </a:pPr>
            <a:r>
              <a:rPr lang="cs-CZ" sz="3200" b="1" i="0" dirty="0">
                <a:solidFill>
                  <a:srgbClr val="020617"/>
                </a:solidFill>
                <a:effectLst/>
                <a:latin typeface="var(--font-noto-serif)"/>
              </a:rPr>
              <a:t>Pomáhá vyrovnávat výkyvy v dodávkách obnovitelné energie, a může tak snížit náklady na energii. Celkově pak potenciálně nabízí efektivnější využívání zdrojů energie. Na druhou stranu vyžaduje pokročilé technologie a software pro řízení a analýzu dat, čímž se vystavuje riziku kybernetických útoků. </a:t>
            </a:r>
          </a:p>
          <a:p>
            <a:pPr algn="l">
              <a:lnSpc>
                <a:spcPct val="100000"/>
              </a:lnSpc>
            </a:pPr>
            <a:r>
              <a:rPr lang="cs-CZ" sz="3200" b="1" i="0" dirty="0">
                <a:solidFill>
                  <a:srgbClr val="020617"/>
                </a:solidFill>
                <a:effectLst/>
                <a:latin typeface="var(--font-noto-serif)"/>
              </a:rPr>
              <a:t>Agregace flexibility pomáhá stabilizovat dodávky energie obecně, nejen obnovitelné, pomáhá k tomu, že nemusíte zapínat plynové elektrárny na každý malý výkyv, a tudíž částečně řeší problém krátkodobého ukládání</a:t>
            </a:r>
            <a:r>
              <a:rPr lang="cs-CZ" sz="3200" b="1" dirty="0">
                <a:solidFill>
                  <a:srgbClr val="020617"/>
                </a:solidFill>
                <a:latin typeface="var(--font-noto-serif)"/>
              </a:rPr>
              <a:t>.</a:t>
            </a:r>
            <a:endParaRPr lang="cs-CZ" sz="3200" b="1" i="0" dirty="0">
              <a:solidFill>
                <a:srgbClr val="020617"/>
              </a:solidFill>
              <a:effectLst/>
              <a:latin typeface="var(--font-noto-serif)"/>
            </a:endParaRPr>
          </a:p>
          <a:p>
            <a:endParaRPr lang="cs-CZ" dirty="0"/>
          </a:p>
        </p:txBody>
      </p:sp>
    </p:spTree>
    <p:extLst>
      <p:ext uri="{BB962C8B-B14F-4D97-AF65-F5344CB8AC3E}">
        <p14:creationId xmlns:p14="http://schemas.microsoft.com/office/powerpoint/2010/main" val="12175272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2F6ABDA-41DE-7F7E-BF13-1E0DDC8D0C6D}"/>
              </a:ext>
            </a:extLst>
          </p:cNvPr>
          <p:cNvSpPr>
            <a:spLocks noGrp="1"/>
          </p:cNvSpPr>
          <p:nvPr>
            <p:ph type="title"/>
          </p:nvPr>
        </p:nvSpPr>
        <p:spPr>
          <a:xfrm>
            <a:off x="326755" y="310882"/>
            <a:ext cx="11538489" cy="959980"/>
          </a:xfrm>
        </p:spPr>
        <p:txBody>
          <a:bodyPr/>
          <a:lstStyle/>
          <a:p>
            <a:pPr algn="ctr"/>
            <a:r>
              <a:rPr lang="cs-CZ" b="1" i="0" u="none" strike="noStrike" dirty="0">
                <a:solidFill>
                  <a:srgbClr val="FF0000"/>
                </a:solidFill>
                <a:effectLst/>
                <a:latin typeface="var(--font-noto-serif)"/>
              </a:rPr>
              <a:t>AKUMULACE TEPLA – STRČ TEPLO DO PÍSKU!</a:t>
            </a:r>
            <a:endParaRPr lang="cs-CZ" dirty="0">
              <a:solidFill>
                <a:srgbClr val="FF0000"/>
              </a:solidFill>
            </a:endParaRPr>
          </a:p>
        </p:txBody>
      </p:sp>
      <p:sp>
        <p:nvSpPr>
          <p:cNvPr id="3" name="Zástupný obsah 2">
            <a:extLst>
              <a:ext uri="{FF2B5EF4-FFF2-40B4-BE49-F238E27FC236}">
                <a16:creationId xmlns:a16="http://schemas.microsoft.com/office/drawing/2014/main" id="{E01CD35F-26E2-DCC2-CB3E-C378F95BEB98}"/>
              </a:ext>
            </a:extLst>
          </p:cNvPr>
          <p:cNvSpPr>
            <a:spLocks noGrp="1"/>
          </p:cNvSpPr>
          <p:nvPr>
            <p:ph idx="1"/>
          </p:nvPr>
        </p:nvSpPr>
        <p:spPr/>
        <p:txBody>
          <a:bodyPr>
            <a:normAutofit fontScale="77500" lnSpcReduction="20000"/>
          </a:bodyPr>
          <a:lstStyle/>
          <a:p>
            <a:pPr algn="l">
              <a:lnSpc>
                <a:spcPts val="2160"/>
              </a:lnSpc>
            </a:pPr>
            <a:r>
              <a:rPr lang="cs-CZ" b="1" i="0" dirty="0">
                <a:solidFill>
                  <a:srgbClr val="00B0F0"/>
                </a:solidFill>
                <a:effectLst/>
                <a:latin typeface="var(--font-noto-serif)"/>
              </a:rPr>
              <a:t>Funguje na jednoduchém principu zachycování a uchovávání tepla, které se může použít později.</a:t>
            </a:r>
            <a:r>
              <a:rPr lang="cs-CZ" b="1" i="0" dirty="0">
                <a:solidFill>
                  <a:srgbClr val="020617"/>
                </a:solidFill>
                <a:effectLst/>
                <a:latin typeface="var(--font-noto-serif)"/>
              </a:rPr>
              <a:t> K tomu se </a:t>
            </a:r>
            <a:r>
              <a:rPr lang="cs-CZ" b="1" i="0" dirty="0">
                <a:solidFill>
                  <a:srgbClr val="00B0F0"/>
                </a:solidFill>
                <a:effectLst/>
                <a:latin typeface="var(--font-noto-serif)"/>
              </a:rPr>
              <a:t>používají různé materiály</a:t>
            </a:r>
            <a:r>
              <a:rPr lang="cs-CZ" b="1" i="0" dirty="0">
                <a:solidFill>
                  <a:srgbClr val="020617"/>
                </a:solidFill>
                <a:effectLst/>
                <a:latin typeface="var(--font-noto-serif)"/>
              </a:rPr>
              <a:t>, jako je </a:t>
            </a:r>
            <a:r>
              <a:rPr lang="cs-CZ" b="1" i="0" dirty="0">
                <a:solidFill>
                  <a:srgbClr val="00B0F0"/>
                </a:solidFill>
                <a:effectLst/>
                <a:latin typeface="var(--font-noto-serif)"/>
              </a:rPr>
              <a:t>voda</a:t>
            </a:r>
            <a:r>
              <a:rPr lang="cs-CZ" b="1" i="0" dirty="0">
                <a:solidFill>
                  <a:srgbClr val="020617"/>
                </a:solidFill>
                <a:effectLst/>
                <a:latin typeface="var(--font-noto-serif)"/>
              </a:rPr>
              <a:t>, </a:t>
            </a:r>
            <a:r>
              <a:rPr lang="cs-CZ" b="1" i="0" dirty="0">
                <a:solidFill>
                  <a:srgbClr val="00B0F0"/>
                </a:solidFill>
                <a:effectLst/>
                <a:latin typeface="var(--font-noto-serif)"/>
              </a:rPr>
              <a:t>písek</a:t>
            </a:r>
            <a:r>
              <a:rPr lang="cs-CZ" b="1" i="0" dirty="0">
                <a:solidFill>
                  <a:srgbClr val="020617"/>
                </a:solidFill>
                <a:effectLst/>
                <a:latin typeface="var(--font-noto-serif)"/>
              </a:rPr>
              <a:t> nebo </a:t>
            </a:r>
            <a:r>
              <a:rPr lang="cs-CZ" b="1" i="0" dirty="0">
                <a:solidFill>
                  <a:srgbClr val="00B0F0"/>
                </a:solidFill>
                <a:effectLst/>
                <a:latin typeface="var(--font-noto-serif)"/>
              </a:rPr>
              <a:t>speciální soli</a:t>
            </a:r>
            <a:r>
              <a:rPr lang="cs-CZ" b="1" i="0" dirty="0">
                <a:solidFill>
                  <a:srgbClr val="020617"/>
                </a:solidFill>
                <a:effectLst/>
                <a:latin typeface="var(--font-noto-serif)"/>
              </a:rPr>
              <a:t>. Tato technologie se už </a:t>
            </a:r>
            <a:r>
              <a:rPr lang="cs-CZ" b="1" i="0" dirty="0">
                <a:solidFill>
                  <a:srgbClr val="00B0F0"/>
                </a:solidFill>
                <a:effectLst/>
                <a:latin typeface="var(--font-noto-serif)"/>
              </a:rPr>
              <a:t>dnes běžně používá v centrálních systémech zásobování teplem. </a:t>
            </a:r>
          </a:p>
          <a:p>
            <a:pPr algn="l">
              <a:lnSpc>
                <a:spcPts val="2160"/>
              </a:lnSpc>
            </a:pPr>
            <a:r>
              <a:rPr lang="cs-CZ" b="1" i="0" dirty="0">
                <a:solidFill>
                  <a:srgbClr val="020617"/>
                </a:solidFill>
                <a:effectLst/>
                <a:latin typeface="var(--font-noto-serif)"/>
              </a:rPr>
              <a:t>S ukládáním přebytečné energie z obnovitelných zdrojů v současnosti experimentují například Finové v rámci projektu </a:t>
            </a:r>
            <a:r>
              <a:rPr lang="cs-CZ" b="1" i="0" dirty="0" err="1">
                <a:solidFill>
                  <a:srgbClr val="020617"/>
                </a:solidFill>
                <a:effectLst/>
                <a:latin typeface="var(--font-noto-serif)"/>
              </a:rPr>
              <a:t>Sand</a:t>
            </a:r>
            <a:r>
              <a:rPr lang="cs-CZ" b="1" i="0" dirty="0">
                <a:solidFill>
                  <a:srgbClr val="020617"/>
                </a:solidFill>
                <a:effectLst/>
                <a:latin typeface="var(--font-noto-serif)"/>
              </a:rPr>
              <a:t> </a:t>
            </a:r>
            <a:r>
              <a:rPr lang="cs-CZ" b="1" i="0" dirty="0" err="1">
                <a:solidFill>
                  <a:srgbClr val="020617"/>
                </a:solidFill>
                <a:effectLst/>
                <a:latin typeface="var(--font-noto-serif)"/>
              </a:rPr>
              <a:t>Battery</a:t>
            </a:r>
            <a:r>
              <a:rPr lang="cs-CZ" b="1" i="0" dirty="0">
                <a:solidFill>
                  <a:srgbClr val="020617"/>
                </a:solidFill>
                <a:effectLst/>
                <a:latin typeface="var(--font-noto-serif)"/>
              </a:rPr>
              <a:t>. Teplo uložené do písku se využívá k vytápění budov. Německý projekt </a:t>
            </a:r>
            <a:r>
              <a:rPr lang="cs-CZ" b="1" i="0" dirty="0" err="1">
                <a:solidFill>
                  <a:srgbClr val="020617"/>
                </a:solidFill>
                <a:effectLst/>
                <a:latin typeface="var(--font-noto-serif)"/>
              </a:rPr>
              <a:t>Dresden</a:t>
            </a:r>
            <a:r>
              <a:rPr lang="cs-CZ" b="1" i="0" dirty="0">
                <a:solidFill>
                  <a:srgbClr val="020617"/>
                </a:solidFill>
                <a:effectLst/>
                <a:latin typeface="var(--font-noto-serif)"/>
              </a:rPr>
              <a:t> </a:t>
            </a:r>
            <a:r>
              <a:rPr lang="cs-CZ" b="1" i="0" dirty="0" err="1">
                <a:solidFill>
                  <a:srgbClr val="020617"/>
                </a:solidFill>
                <a:effectLst/>
                <a:latin typeface="var(--font-noto-serif)"/>
              </a:rPr>
              <a:t>Lava</a:t>
            </a:r>
            <a:r>
              <a:rPr lang="cs-CZ" b="1" i="0" dirty="0">
                <a:solidFill>
                  <a:srgbClr val="020617"/>
                </a:solidFill>
                <a:effectLst/>
                <a:latin typeface="var(--font-noto-serif)"/>
              </a:rPr>
              <a:t> zase zkoumá, jak využít vulkanické kameny pro ukládání přebytečné energie obnovitelných zdrojů v průmyslu.</a:t>
            </a:r>
          </a:p>
          <a:p>
            <a:pPr algn="l">
              <a:lnSpc>
                <a:spcPts val="2160"/>
              </a:lnSpc>
            </a:pPr>
            <a:r>
              <a:rPr lang="cs-CZ" b="1" i="0" dirty="0">
                <a:solidFill>
                  <a:srgbClr val="020617"/>
                </a:solidFill>
                <a:effectLst/>
                <a:latin typeface="var(--font-noto-serif)"/>
              </a:rPr>
              <a:t>Akumulace tepla je již poměrně osvědčená technologie, díky níž může být teplo uchováváno po delší dobu. Nevýhodou je, že kapacita akumulace může být omezena velikostí a typem použitého média. Navíc čím delší skladování, tím roste pravděpodobnost ztrát. </a:t>
            </a:r>
          </a:p>
          <a:p>
            <a:pPr algn="l">
              <a:lnSpc>
                <a:spcPts val="2160"/>
              </a:lnSpc>
            </a:pPr>
            <a:r>
              <a:rPr lang="cs-CZ" b="1" i="0" dirty="0">
                <a:solidFill>
                  <a:srgbClr val="020617"/>
                </a:solidFill>
                <a:effectLst/>
                <a:latin typeface="var(--font-noto-serif)"/>
              </a:rPr>
              <a:t>Velkou část energie stejně spotřebováváme ve formě tepla</a:t>
            </a:r>
            <a:r>
              <a:rPr lang="cs-CZ" b="1" dirty="0">
                <a:solidFill>
                  <a:srgbClr val="020617"/>
                </a:solidFill>
                <a:latin typeface="var(--font-noto-serif)"/>
              </a:rPr>
              <a:t>.</a:t>
            </a:r>
            <a:endParaRPr lang="cs-CZ" b="1" i="0" dirty="0">
              <a:solidFill>
                <a:srgbClr val="020617"/>
              </a:solidFill>
              <a:effectLst/>
              <a:latin typeface="var(--font-noto-serif)"/>
            </a:endParaRPr>
          </a:p>
        </p:txBody>
      </p:sp>
    </p:spTree>
    <p:extLst>
      <p:ext uri="{BB962C8B-B14F-4D97-AF65-F5344CB8AC3E}">
        <p14:creationId xmlns:p14="http://schemas.microsoft.com/office/powerpoint/2010/main" val="4283874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265ACA3-3113-535E-0CE7-ED6503CD9BB3}"/>
              </a:ext>
            </a:extLst>
          </p:cNvPr>
          <p:cNvSpPr>
            <a:spLocks noGrp="1"/>
          </p:cNvSpPr>
          <p:nvPr>
            <p:ph type="title"/>
          </p:nvPr>
        </p:nvSpPr>
        <p:spPr/>
        <p:txBody>
          <a:bodyPr/>
          <a:lstStyle/>
          <a:p>
            <a:pPr algn="ctr"/>
            <a:r>
              <a:rPr lang="cs-CZ" b="1" i="0" dirty="0">
                <a:solidFill>
                  <a:srgbClr val="FF0000"/>
                </a:solidFill>
                <a:effectLst/>
                <a:latin typeface="-apple-system"/>
              </a:rPr>
              <a:t>KRYOGENNÍ SKLADOVÁNÍ (1)</a:t>
            </a:r>
            <a:endParaRPr lang="cs-CZ" b="1" dirty="0">
              <a:solidFill>
                <a:srgbClr val="FF0000"/>
              </a:solidFill>
            </a:endParaRPr>
          </a:p>
        </p:txBody>
      </p:sp>
      <p:sp>
        <p:nvSpPr>
          <p:cNvPr id="3" name="Zástupný obsah 2">
            <a:extLst>
              <a:ext uri="{FF2B5EF4-FFF2-40B4-BE49-F238E27FC236}">
                <a16:creationId xmlns:a16="http://schemas.microsoft.com/office/drawing/2014/main" id="{1894F8E0-1A4D-8A8B-30C3-5464E0273BD7}"/>
              </a:ext>
            </a:extLst>
          </p:cNvPr>
          <p:cNvSpPr>
            <a:spLocks noGrp="1"/>
          </p:cNvSpPr>
          <p:nvPr>
            <p:ph idx="1"/>
          </p:nvPr>
        </p:nvSpPr>
        <p:spPr/>
        <p:txBody>
          <a:bodyPr/>
          <a:lstStyle/>
          <a:p>
            <a:pPr algn="l"/>
            <a:r>
              <a:rPr lang="cs-CZ" b="1" i="0" dirty="0">
                <a:solidFill>
                  <a:srgbClr val="404040"/>
                </a:solidFill>
                <a:effectLst/>
                <a:latin typeface="-apple-system"/>
              </a:rPr>
              <a:t>Patentovaná technologie britské společnosti </a:t>
            </a:r>
            <a:r>
              <a:rPr lang="cs-CZ" b="1" i="0" dirty="0" err="1">
                <a:solidFill>
                  <a:srgbClr val="404040"/>
                </a:solidFill>
                <a:effectLst/>
                <a:latin typeface="-apple-system"/>
              </a:rPr>
              <a:t>Highview</a:t>
            </a:r>
            <a:r>
              <a:rPr lang="cs-CZ" b="1" i="0" dirty="0">
                <a:solidFill>
                  <a:srgbClr val="404040"/>
                </a:solidFill>
                <a:effectLst/>
                <a:latin typeface="-apple-system"/>
              </a:rPr>
              <a:t> </a:t>
            </a:r>
            <a:r>
              <a:rPr lang="cs-CZ" b="1" i="0" dirty="0" err="1">
                <a:solidFill>
                  <a:srgbClr val="404040"/>
                </a:solidFill>
                <a:effectLst/>
                <a:latin typeface="-apple-system"/>
              </a:rPr>
              <a:t>Power</a:t>
            </a:r>
            <a:r>
              <a:rPr lang="cs-CZ" b="1" i="0" dirty="0">
                <a:solidFill>
                  <a:srgbClr val="404040"/>
                </a:solidFill>
                <a:effectLst/>
                <a:latin typeface="-apple-system"/>
              </a:rPr>
              <a:t>, světového lídra v oblasti dlouhodobého ukládání energie, </a:t>
            </a:r>
            <a:r>
              <a:rPr lang="cs-CZ" b="1" i="0" dirty="0">
                <a:solidFill>
                  <a:srgbClr val="00B0F0"/>
                </a:solidFill>
                <a:effectLst/>
                <a:latin typeface="-apple-system"/>
              </a:rPr>
              <a:t>využívá elektřinu z fotovoltaických a větrných zdrojů ke zkapalňování vzduchu.</a:t>
            </a:r>
            <a:r>
              <a:rPr lang="cs-CZ" b="1" i="0" dirty="0">
                <a:solidFill>
                  <a:srgbClr val="404040"/>
                </a:solidFill>
                <a:effectLst/>
                <a:latin typeface="-apple-system"/>
              </a:rPr>
              <a:t> Ten je ochlazován a při teplotě minus 196 stupňů Celsia přeměňován na kapalinu, která je skladována při nízkém tlaku</a:t>
            </a:r>
            <a:br>
              <a:rPr lang="cs-CZ" b="1" i="0" dirty="0">
                <a:solidFill>
                  <a:srgbClr val="404040"/>
                </a:solidFill>
                <a:effectLst/>
                <a:latin typeface="-apple-system"/>
              </a:rPr>
            </a:br>
            <a:r>
              <a:rPr lang="cs-CZ" b="1" i="0" dirty="0">
                <a:solidFill>
                  <a:srgbClr val="404040"/>
                </a:solidFill>
                <a:effectLst/>
                <a:latin typeface="-apple-system"/>
              </a:rPr>
              <a:t>a později ohřívána a přiváděna do turbíny, kde vyrábí energii.</a:t>
            </a:r>
          </a:p>
          <a:p>
            <a:pPr algn="l"/>
            <a:r>
              <a:rPr lang="cs-CZ" b="1" i="0" dirty="0">
                <a:solidFill>
                  <a:srgbClr val="404040"/>
                </a:solidFill>
                <a:effectLst/>
                <a:latin typeface="-apple-system"/>
              </a:rPr>
              <a:t>První komerční projekt připravuje </a:t>
            </a:r>
            <a:r>
              <a:rPr lang="cs-CZ" b="1" i="0" dirty="0" err="1">
                <a:solidFill>
                  <a:srgbClr val="404040"/>
                </a:solidFill>
                <a:effectLst/>
                <a:latin typeface="-apple-system"/>
              </a:rPr>
              <a:t>Highview</a:t>
            </a:r>
            <a:r>
              <a:rPr lang="cs-CZ" b="1" i="0" dirty="0">
                <a:solidFill>
                  <a:srgbClr val="404040"/>
                </a:solidFill>
                <a:effectLst/>
                <a:latin typeface="-apple-system"/>
              </a:rPr>
              <a:t> </a:t>
            </a:r>
            <a:r>
              <a:rPr lang="cs-CZ" b="1" i="0" dirty="0" err="1">
                <a:solidFill>
                  <a:srgbClr val="404040"/>
                </a:solidFill>
                <a:effectLst/>
                <a:latin typeface="-apple-system"/>
              </a:rPr>
              <a:t>Power</a:t>
            </a:r>
            <a:br>
              <a:rPr lang="cs-CZ" b="1" i="0" dirty="0">
                <a:solidFill>
                  <a:srgbClr val="404040"/>
                </a:solidFill>
                <a:effectLst/>
                <a:latin typeface="-apple-system"/>
              </a:rPr>
            </a:br>
            <a:r>
              <a:rPr lang="cs-CZ" b="1" i="0" dirty="0">
                <a:solidFill>
                  <a:srgbClr val="404040"/>
                </a:solidFill>
                <a:effectLst/>
                <a:latin typeface="-apple-system"/>
              </a:rPr>
              <a:t>v Chile. </a:t>
            </a:r>
            <a:r>
              <a:rPr lang="cs-CZ" b="1" i="0" dirty="0" err="1">
                <a:solidFill>
                  <a:srgbClr val="00B0F0"/>
                </a:solidFill>
                <a:effectLst/>
                <a:latin typeface="-apple-system"/>
              </a:rPr>
              <a:t>Kryosystém</a:t>
            </a:r>
            <a:r>
              <a:rPr lang="cs-CZ" b="1" i="0" dirty="0">
                <a:solidFill>
                  <a:srgbClr val="00B0F0"/>
                </a:solidFill>
                <a:effectLst/>
                <a:latin typeface="-apple-system"/>
              </a:rPr>
              <a:t> s parametry 50MW/500MWh bude umístěn</a:t>
            </a:r>
            <a:br>
              <a:rPr lang="cs-CZ" b="1" i="0" dirty="0">
                <a:solidFill>
                  <a:srgbClr val="00B0F0"/>
                </a:solidFill>
                <a:effectLst/>
                <a:latin typeface="-apple-system"/>
              </a:rPr>
            </a:br>
            <a:r>
              <a:rPr lang="cs-CZ" b="1" i="0" dirty="0">
                <a:solidFill>
                  <a:srgbClr val="00B0F0"/>
                </a:solidFill>
                <a:effectLst/>
                <a:latin typeface="-apple-system"/>
              </a:rPr>
              <a:t>v Diegu de </a:t>
            </a:r>
            <a:r>
              <a:rPr lang="cs-CZ" b="1" i="0" dirty="0" err="1">
                <a:solidFill>
                  <a:srgbClr val="00B0F0"/>
                </a:solidFill>
                <a:effectLst/>
                <a:latin typeface="-apple-system"/>
              </a:rPr>
              <a:t>Almagro</a:t>
            </a:r>
            <a:r>
              <a:rPr lang="cs-CZ" b="1" i="0" dirty="0">
                <a:solidFill>
                  <a:srgbClr val="00B0F0"/>
                </a:solidFill>
                <a:effectLst/>
                <a:latin typeface="-apple-system"/>
              </a:rPr>
              <a:t> asi 800 km severně od Santiaga v oblasti </a:t>
            </a:r>
            <a:r>
              <a:rPr lang="cs-CZ" b="1" i="0" dirty="0" err="1">
                <a:solidFill>
                  <a:srgbClr val="00B0F0"/>
                </a:solidFill>
                <a:effectLst/>
                <a:latin typeface="-apple-system"/>
              </a:rPr>
              <a:t>Atacama</a:t>
            </a:r>
            <a:r>
              <a:rPr lang="cs-CZ" b="1" i="0" dirty="0">
                <a:solidFill>
                  <a:srgbClr val="00B0F0"/>
                </a:solidFill>
                <a:effectLst/>
                <a:latin typeface="-apple-system"/>
              </a:rPr>
              <a:t>. </a:t>
            </a:r>
            <a:r>
              <a:rPr lang="cs-CZ" b="1" i="0" dirty="0">
                <a:solidFill>
                  <a:srgbClr val="404040"/>
                </a:solidFill>
                <a:effectLst/>
                <a:latin typeface="-apple-system"/>
              </a:rPr>
              <a:t>Napájet ho budou výhradně solární články.</a:t>
            </a:r>
          </a:p>
        </p:txBody>
      </p:sp>
    </p:spTree>
    <p:extLst>
      <p:ext uri="{BB962C8B-B14F-4D97-AF65-F5344CB8AC3E}">
        <p14:creationId xmlns:p14="http://schemas.microsoft.com/office/powerpoint/2010/main" val="39975233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5B84A7-0CE6-F9EC-5B04-6AB15FF15B71}"/>
              </a:ext>
            </a:extLst>
          </p:cNvPr>
          <p:cNvSpPr>
            <a:spLocks noGrp="1"/>
          </p:cNvSpPr>
          <p:nvPr>
            <p:ph type="title"/>
          </p:nvPr>
        </p:nvSpPr>
        <p:spPr/>
        <p:txBody>
          <a:bodyPr>
            <a:normAutofit/>
          </a:bodyPr>
          <a:lstStyle/>
          <a:p>
            <a:pPr algn="ctr"/>
            <a:r>
              <a:rPr lang="cs-CZ" b="1" i="0" u="none" strike="noStrike" dirty="0">
                <a:solidFill>
                  <a:srgbClr val="FF0000"/>
                </a:solidFill>
                <a:effectLst/>
                <a:latin typeface="var(--font-noto-serif)"/>
              </a:rPr>
              <a:t>KOGENERACE ENERGIE (KVET) –</a:t>
            </a:r>
            <a:br>
              <a:rPr lang="cs-CZ" b="1" i="0" u="none" strike="noStrike" dirty="0">
                <a:solidFill>
                  <a:srgbClr val="FF0000"/>
                </a:solidFill>
                <a:effectLst/>
                <a:latin typeface="var(--font-noto-serif)"/>
              </a:rPr>
            </a:br>
            <a:r>
              <a:rPr lang="cs-CZ" b="1" i="0" u="none" strike="noStrike" dirty="0">
                <a:solidFill>
                  <a:srgbClr val="FF0000"/>
                </a:solidFill>
                <a:effectLst/>
                <a:latin typeface="var(--font-noto-serif)"/>
              </a:rPr>
              <a:t>ANI JOULE NAZMAR!</a:t>
            </a:r>
            <a:endParaRPr lang="cs-CZ" dirty="0">
              <a:solidFill>
                <a:srgbClr val="FF0000"/>
              </a:solidFill>
            </a:endParaRPr>
          </a:p>
        </p:txBody>
      </p:sp>
      <p:sp>
        <p:nvSpPr>
          <p:cNvPr id="3" name="Zástupný obsah 2">
            <a:extLst>
              <a:ext uri="{FF2B5EF4-FFF2-40B4-BE49-F238E27FC236}">
                <a16:creationId xmlns:a16="http://schemas.microsoft.com/office/drawing/2014/main" id="{A0836DFB-6C55-5A9E-C1BD-711CFC0121FF}"/>
              </a:ext>
            </a:extLst>
          </p:cNvPr>
          <p:cNvSpPr>
            <a:spLocks noGrp="1"/>
          </p:cNvSpPr>
          <p:nvPr>
            <p:ph idx="1"/>
          </p:nvPr>
        </p:nvSpPr>
        <p:spPr>
          <a:xfrm>
            <a:off x="232475" y="1825625"/>
            <a:ext cx="11685722" cy="4768904"/>
          </a:xfrm>
        </p:spPr>
        <p:txBody>
          <a:bodyPr>
            <a:normAutofit fontScale="77500" lnSpcReduction="20000"/>
          </a:bodyPr>
          <a:lstStyle/>
          <a:p>
            <a:pPr algn="l">
              <a:lnSpc>
                <a:spcPct val="100000"/>
              </a:lnSpc>
            </a:pPr>
            <a:r>
              <a:rPr lang="cs-CZ" sz="3600" b="1" i="0" dirty="0">
                <a:solidFill>
                  <a:srgbClr val="00B0F0"/>
                </a:solidFill>
                <a:effectLst/>
                <a:latin typeface="var(--font-noto-serif)"/>
              </a:rPr>
              <a:t>Kombinovaná výroba tepla a elektrické energie </a:t>
            </a:r>
            <a:r>
              <a:rPr lang="cs-CZ" sz="3600" b="1" i="0" dirty="0">
                <a:solidFill>
                  <a:srgbClr val="020617"/>
                </a:solidFill>
                <a:effectLst/>
                <a:latin typeface="var(--font-noto-serif)"/>
              </a:rPr>
              <a:t>neboli </a:t>
            </a:r>
            <a:r>
              <a:rPr lang="cs-CZ" sz="3600" b="1" i="0" dirty="0">
                <a:solidFill>
                  <a:srgbClr val="00B0F0"/>
                </a:solidFill>
                <a:effectLst/>
                <a:latin typeface="var(--font-noto-serif)"/>
              </a:rPr>
              <a:t>KVET spaluje palivo jako zemní plyn nebo biomasu k výrobě elektřiny.</a:t>
            </a:r>
            <a:r>
              <a:rPr lang="cs-CZ" sz="3600" b="1" i="0" dirty="0">
                <a:solidFill>
                  <a:srgbClr val="020617"/>
                </a:solidFill>
                <a:effectLst/>
                <a:latin typeface="var(--font-noto-serif)"/>
              </a:rPr>
              <a:t> Vzniklé teplo se ale neztratí – naopak se využije dál pro vytápění nebo jako technologická pára. Tím se dosahuje celkové účinnosti přeměny energie až devadesát procent. Pro srovnání – uhelné elektrárny mají účinnost přeměny energie zhruba poloviční.</a:t>
            </a:r>
          </a:p>
          <a:p>
            <a:pPr algn="l">
              <a:lnSpc>
                <a:spcPct val="100000"/>
              </a:lnSpc>
            </a:pPr>
            <a:r>
              <a:rPr lang="cs-CZ" sz="3600" b="1" i="0" dirty="0">
                <a:solidFill>
                  <a:srgbClr val="020617"/>
                </a:solidFill>
                <a:effectLst/>
                <a:latin typeface="var(--font-noto-serif)"/>
              </a:rPr>
              <a:t>Výroba tepla je největším žroutem energie. KVET se běžně používá v energeticky náročném průmyslu, jako je papírenství nebo potravinářství. Dánsko je průkopníkem v kogeneraci, díky níž zásobuje své městské teplárenské sítě.</a:t>
            </a:r>
          </a:p>
          <a:p>
            <a:pPr algn="l">
              <a:lnSpc>
                <a:spcPct val="100000"/>
              </a:lnSpc>
            </a:pPr>
            <a:r>
              <a:rPr lang="cs-CZ" sz="3600" b="1" i="0" dirty="0">
                <a:solidFill>
                  <a:srgbClr val="020617"/>
                </a:solidFill>
                <a:effectLst/>
                <a:latin typeface="var(--font-noto-serif)"/>
              </a:rPr>
              <a:t>Vadou na kráse této technologie jsou vysoké počáteční investice a potenciální komplikace s regulacemi.</a:t>
            </a:r>
          </a:p>
        </p:txBody>
      </p:sp>
    </p:spTree>
    <p:extLst>
      <p:ext uri="{BB962C8B-B14F-4D97-AF65-F5344CB8AC3E}">
        <p14:creationId xmlns:p14="http://schemas.microsoft.com/office/powerpoint/2010/main" val="19886386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6D19DA-E08E-AFA1-9FC9-2A798CE2DA17}"/>
              </a:ext>
            </a:extLst>
          </p:cNvPr>
          <p:cNvSpPr>
            <a:spLocks noGrp="1"/>
          </p:cNvSpPr>
          <p:nvPr>
            <p:ph type="title"/>
          </p:nvPr>
        </p:nvSpPr>
        <p:spPr/>
        <p:txBody>
          <a:bodyPr>
            <a:normAutofit/>
          </a:bodyPr>
          <a:lstStyle/>
          <a:p>
            <a:pPr algn="ctr"/>
            <a:r>
              <a:rPr lang="cs-CZ" b="1" i="0" u="none" strike="noStrike" dirty="0">
                <a:solidFill>
                  <a:srgbClr val="FF0000"/>
                </a:solidFill>
                <a:effectLst/>
                <a:latin typeface="var(--font-noto-serif)"/>
              </a:rPr>
              <a:t>PŘEVOD DO VODÍKU –</a:t>
            </a:r>
            <a:br>
              <a:rPr lang="cs-CZ" b="1" i="0" u="none" strike="noStrike" dirty="0">
                <a:solidFill>
                  <a:srgbClr val="FF0000"/>
                </a:solidFill>
                <a:effectLst/>
                <a:latin typeface="var(--font-noto-serif)"/>
              </a:rPr>
            </a:br>
            <a:r>
              <a:rPr lang="cs-CZ" b="1" i="0" u="none" strike="noStrike" dirty="0">
                <a:solidFill>
                  <a:srgbClr val="FF0000"/>
                </a:solidFill>
                <a:effectLst/>
                <a:latin typeface="var(--font-noto-serif)"/>
              </a:rPr>
              <a:t>JEDNIČKA VŠECH PRVKŮ</a:t>
            </a:r>
            <a:endParaRPr lang="cs-CZ" dirty="0">
              <a:solidFill>
                <a:srgbClr val="FF0000"/>
              </a:solidFill>
            </a:endParaRPr>
          </a:p>
        </p:txBody>
      </p:sp>
      <p:sp>
        <p:nvSpPr>
          <p:cNvPr id="3" name="Zástupný obsah 2">
            <a:extLst>
              <a:ext uri="{FF2B5EF4-FFF2-40B4-BE49-F238E27FC236}">
                <a16:creationId xmlns:a16="http://schemas.microsoft.com/office/drawing/2014/main" id="{A9F1A916-D0DA-A8DA-F303-DB6FF0B1AEAB}"/>
              </a:ext>
            </a:extLst>
          </p:cNvPr>
          <p:cNvSpPr>
            <a:spLocks noGrp="1"/>
          </p:cNvSpPr>
          <p:nvPr>
            <p:ph idx="1"/>
          </p:nvPr>
        </p:nvSpPr>
        <p:spPr>
          <a:xfrm>
            <a:off x="271219" y="1825624"/>
            <a:ext cx="11623729" cy="4737907"/>
          </a:xfrm>
        </p:spPr>
        <p:txBody>
          <a:bodyPr>
            <a:normAutofit fontScale="85000" lnSpcReduction="10000"/>
          </a:bodyPr>
          <a:lstStyle/>
          <a:p>
            <a:pPr algn="l">
              <a:lnSpc>
                <a:spcPct val="100000"/>
              </a:lnSpc>
            </a:pPr>
            <a:r>
              <a:rPr lang="cs-CZ" sz="3600" b="1" i="0" dirty="0">
                <a:solidFill>
                  <a:srgbClr val="00B0F0"/>
                </a:solidFill>
                <a:effectLst/>
                <a:latin typeface="var(--font-noto-serif)"/>
              </a:rPr>
              <a:t>Zásadní technologie pro dlouhodobé ukládání energie. </a:t>
            </a:r>
            <a:r>
              <a:rPr lang="cs-CZ" sz="3600" b="1" i="0" dirty="0">
                <a:solidFill>
                  <a:srgbClr val="020617"/>
                </a:solidFill>
                <a:effectLst/>
                <a:latin typeface="var(--font-noto-serif)"/>
              </a:rPr>
              <a:t>Nejčastěji se </a:t>
            </a:r>
            <a:r>
              <a:rPr lang="cs-CZ" sz="3600" b="1" i="0" dirty="0">
                <a:solidFill>
                  <a:srgbClr val="00B0F0"/>
                </a:solidFill>
                <a:effectLst/>
                <a:latin typeface="var(--font-noto-serif)"/>
              </a:rPr>
              <a:t>využívá elektrolýzy vody</a:t>
            </a:r>
            <a:r>
              <a:rPr lang="cs-CZ" sz="3600" b="1" i="0" dirty="0">
                <a:solidFill>
                  <a:srgbClr val="020617"/>
                </a:solidFill>
                <a:effectLst/>
                <a:latin typeface="var(--font-noto-serif)"/>
              </a:rPr>
              <a:t>, kde se </a:t>
            </a:r>
            <a:r>
              <a:rPr lang="cs-CZ" sz="3600" b="1" i="0" dirty="0">
                <a:solidFill>
                  <a:srgbClr val="00B0F0"/>
                </a:solidFill>
                <a:effectLst/>
                <a:latin typeface="var(--font-noto-serif)"/>
              </a:rPr>
              <a:t>elektrická energie mění na chemickou energii ve formě vodíku. </a:t>
            </a:r>
            <a:r>
              <a:rPr lang="cs-CZ" sz="3600" b="1" i="0" dirty="0">
                <a:solidFill>
                  <a:srgbClr val="020617"/>
                </a:solidFill>
                <a:effectLst/>
                <a:latin typeface="var(--font-noto-serif)"/>
              </a:rPr>
              <a:t>Spadá tím pod </a:t>
            </a:r>
            <a:r>
              <a:rPr lang="cs-CZ" sz="3600" b="1" i="0" dirty="0">
                <a:solidFill>
                  <a:srgbClr val="00B0F0"/>
                </a:solidFill>
                <a:effectLst/>
                <a:latin typeface="var(--font-noto-serif)"/>
              </a:rPr>
              <a:t>vědecký směr </a:t>
            </a:r>
            <a:r>
              <a:rPr lang="cs-CZ" sz="3600" b="1" i="0" dirty="0" err="1">
                <a:solidFill>
                  <a:srgbClr val="00B0F0"/>
                </a:solidFill>
                <a:effectLst/>
                <a:latin typeface="var(--font-noto-serif)"/>
              </a:rPr>
              <a:t>power</a:t>
            </a:r>
            <a:r>
              <a:rPr lang="cs-CZ" sz="3600" b="1" i="0" dirty="0">
                <a:solidFill>
                  <a:srgbClr val="00B0F0"/>
                </a:solidFill>
                <a:effectLst/>
                <a:latin typeface="var(--font-noto-serif)"/>
              </a:rPr>
              <a:t>-to-X (P2X)</a:t>
            </a:r>
            <a:r>
              <a:rPr lang="cs-CZ" sz="3600" b="1" i="0" dirty="0">
                <a:solidFill>
                  <a:srgbClr val="020617"/>
                </a:solidFill>
                <a:effectLst/>
                <a:latin typeface="var(--font-noto-serif)"/>
              </a:rPr>
              <a:t>, který se </a:t>
            </a:r>
            <a:r>
              <a:rPr lang="cs-CZ" sz="3600" b="1" i="0" dirty="0">
                <a:solidFill>
                  <a:srgbClr val="00B0F0"/>
                </a:solidFill>
                <a:effectLst/>
                <a:latin typeface="var(--font-noto-serif)"/>
              </a:rPr>
              <a:t>zabývá přeměnou energie z obnovitelných zdrojů na různé formy paliv a chemikálií.</a:t>
            </a:r>
          </a:p>
          <a:p>
            <a:pPr algn="l">
              <a:lnSpc>
                <a:spcPct val="100000"/>
              </a:lnSpc>
            </a:pPr>
            <a:r>
              <a:rPr lang="cs-CZ" sz="3600" b="1" i="0" dirty="0">
                <a:solidFill>
                  <a:srgbClr val="00B0F0"/>
                </a:solidFill>
                <a:effectLst/>
                <a:latin typeface="var(--font-noto-serif)"/>
              </a:rPr>
              <a:t>Vodík má všestranné použití </a:t>
            </a:r>
            <a:r>
              <a:rPr lang="cs-CZ" sz="3600" b="1" i="0" dirty="0">
                <a:solidFill>
                  <a:srgbClr val="020617"/>
                </a:solidFill>
                <a:effectLst/>
                <a:latin typeface="var(--font-noto-serif)"/>
              </a:rPr>
              <a:t>od palivových článků pro elektromobily (používá je například Toyota </a:t>
            </a:r>
            <a:r>
              <a:rPr lang="cs-CZ" sz="3600" b="1" i="0" dirty="0" err="1">
                <a:solidFill>
                  <a:srgbClr val="020617"/>
                </a:solidFill>
                <a:effectLst/>
                <a:latin typeface="var(--font-noto-serif)"/>
              </a:rPr>
              <a:t>Mirai</a:t>
            </a:r>
            <a:r>
              <a:rPr lang="cs-CZ" sz="3600" b="1" i="0" dirty="0">
                <a:solidFill>
                  <a:srgbClr val="020617"/>
                </a:solidFill>
                <a:effectLst/>
                <a:latin typeface="var(--font-noto-serif)"/>
              </a:rPr>
              <a:t>) přes vytápění, průmyslové procesy až po chemický průmysl (výroba amoniaku).</a:t>
            </a:r>
          </a:p>
          <a:p>
            <a:pPr algn="l">
              <a:lnSpc>
                <a:spcPct val="100000"/>
              </a:lnSpc>
            </a:pPr>
            <a:r>
              <a:rPr lang="cs-CZ" sz="3600" b="1" i="0" dirty="0">
                <a:solidFill>
                  <a:srgbClr val="00B0F0"/>
                </a:solidFill>
                <a:effectLst/>
                <a:latin typeface="var(--font-noto-serif)"/>
              </a:rPr>
              <a:t>Podle stupně udržitelnosti </a:t>
            </a:r>
            <a:r>
              <a:rPr lang="cs-CZ" sz="3600" b="1" i="0" dirty="0">
                <a:solidFill>
                  <a:srgbClr val="020617"/>
                </a:solidFill>
                <a:effectLst/>
                <a:latin typeface="var(--font-noto-serif)"/>
              </a:rPr>
              <a:t>se získaný prvek dělí na </a:t>
            </a:r>
            <a:r>
              <a:rPr lang="cs-CZ" sz="3600" b="1" i="0" dirty="0">
                <a:solidFill>
                  <a:srgbClr val="00B0F0"/>
                </a:solidFill>
                <a:effectLst/>
                <a:latin typeface="var(--font-noto-serif)"/>
              </a:rPr>
              <a:t>zelený</a:t>
            </a:r>
            <a:r>
              <a:rPr lang="cs-CZ" sz="3600" b="1" i="0" dirty="0">
                <a:solidFill>
                  <a:srgbClr val="020617"/>
                </a:solidFill>
                <a:effectLst/>
                <a:latin typeface="var(--font-noto-serif)"/>
              </a:rPr>
              <a:t>, </a:t>
            </a:r>
            <a:r>
              <a:rPr lang="cs-CZ" sz="3600" b="1" i="0" dirty="0">
                <a:solidFill>
                  <a:srgbClr val="00B0F0"/>
                </a:solidFill>
                <a:effectLst/>
                <a:latin typeface="var(--font-noto-serif)"/>
              </a:rPr>
              <a:t>modrý</a:t>
            </a:r>
            <a:r>
              <a:rPr lang="cs-CZ" sz="3600" b="1" i="0" dirty="0">
                <a:solidFill>
                  <a:srgbClr val="020617"/>
                </a:solidFill>
                <a:effectLst/>
                <a:latin typeface="var(--font-noto-serif)"/>
              </a:rPr>
              <a:t> nebo </a:t>
            </a:r>
            <a:r>
              <a:rPr lang="cs-CZ" sz="3600" b="1" i="0" dirty="0">
                <a:solidFill>
                  <a:srgbClr val="00B0F0"/>
                </a:solidFill>
                <a:effectLst/>
                <a:latin typeface="var(--font-noto-serif)"/>
              </a:rPr>
              <a:t>šedý vodík</a:t>
            </a:r>
            <a:r>
              <a:rPr lang="cs-CZ" sz="3600" b="1" i="0" dirty="0">
                <a:solidFill>
                  <a:srgbClr val="020617"/>
                </a:solidFill>
                <a:effectLst/>
                <a:latin typeface="var(--font-noto-serif)"/>
              </a:rPr>
              <a:t>.</a:t>
            </a:r>
          </a:p>
        </p:txBody>
      </p:sp>
    </p:spTree>
    <p:extLst>
      <p:ext uri="{BB962C8B-B14F-4D97-AF65-F5344CB8AC3E}">
        <p14:creationId xmlns:p14="http://schemas.microsoft.com/office/powerpoint/2010/main" val="32551967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0B7EC7-D103-6C50-EE66-C7241D791398}"/>
              </a:ext>
            </a:extLst>
          </p:cNvPr>
          <p:cNvSpPr>
            <a:spLocks noGrp="1"/>
          </p:cNvSpPr>
          <p:nvPr>
            <p:ph type="title"/>
          </p:nvPr>
        </p:nvSpPr>
        <p:spPr/>
        <p:txBody>
          <a:bodyPr>
            <a:normAutofit fontScale="90000"/>
          </a:bodyPr>
          <a:lstStyle/>
          <a:p>
            <a:pPr algn="ctr"/>
            <a:r>
              <a:rPr kumimoji="0" lang="cs-CZ" altLang="cs-CZ" sz="4400" b="1" i="0" u="none" strike="noStrike" cap="none" normalizeH="0" baseline="0" dirty="0">
                <a:ln>
                  <a:noFill/>
                </a:ln>
                <a:solidFill>
                  <a:srgbClr val="FF0000"/>
                </a:solidFill>
                <a:effectLst/>
                <a:latin typeface="var(--font-archivo)"/>
              </a:rPr>
              <a:t>VODÍKOVÉ STANICE V ČESKU PRAVDĚPODOBNĚ NEBUDOU, TUDÍŽ TO BUDE ASI SLEPÁ CESTA</a:t>
            </a:r>
            <a:endParaRPr lang="cs-CZ" dirty="0">
              <a:solidFill>
                <a:srgbClr val="FF0000"/>
              </a:solidFill>
            </a:endParaRPr>
          </a:p>
        </p:txBody>
      </p:sp>
      <p:sp>
        <p:nvSpPr>
          <p:cNvPr id="5" name="Rectangle 2">
            <a:extLst>
              <a:ext uri="{FF2B5EF4-FFF2-40B4-BE49-F238E27FC236}">
                <a16:creationId xmlns:a16="http://schemas.microsoft.com/office/drawing/2014/main" id="{B68E5BD6-3EBB-F072-09BB-A603E4B850CD}"/>
              </a:ext>
            </a:extLst>
          </p:cNvPr>
          <p:cNvSpPr>
            <a:spLocks noGrp="1" noChangeArrowheads="1"/>
          </p:cNvSpPr>
          <p:nvPr>
            <p:ph idx="1"/>
          </p:nvPr>
        </p:nvSpPr>
        <p:spPr bwMode="auto">
          <a:xfrm>
            <a:off x="838200" y="1968560"/>
            <a:ext cx="10515599"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3200" b="1" i="0" u="none" strike="noStrike" cap="none" normalizeH="0" baseline="0" dirty="0">
                <a:ln>
                  <a:noFill/>
                </a:ln>
                <a:solidFill>
                  <a:srgbClr val="00B0F0"/>
                </a:solidFill>
                <a:effectLst/>
                <a:latin typeface="+mn-lt"/>
              </a:rPr>
              <a:t>Hlavní výhodou vodíku </a:t>
            </a:r>
            <a:r>
              <a:rPr kumimoji="0" lang="cs-CZ" altLang="cs-CZ" sz="3200" b="1" i="0" u="none" strike="noStrike" cap="none" normalizeH="0" baseline="0" dirty="0">
                <a:ln>
                  <a:noFill/>
                </a:ln>
                <a:solidFill>
                  <a:srgbClr val="020617"/>
                </a:solidFill>
                <a:effectLst/>
                <a:latin typeface="+mn-lt"/>
              </a:rPr>
              <a:t>je, že tento základní prvek </a:t>
            </a:r>
            <a:r>
              <a:rPr kumimoji="0" lang="cs-CZ" altLang="cs-CZ" sz="3200" b="1" i="0" u="none" strike="noStrike" cap="none" normalizeH="0" baseline="0" dirty="0">
                <a:ln>
                  <a:noFill/>
                </a:ln>
                <a:solidFill>
                  <a:srgbClr val="00B0F0"/>
                </a:solidFill>
                <a:effectLst/>
                <a:latin typeface="+mn-lt"/>
              </a:rPr>
              <a:t>dokáže uchovávat energii po dlouhou dobu</a:t>
            </a:r>
            <a:r>
              <a:rPr kumimoji="0" lang="cs-CZ" altLang="cs-CZ" sz="3200" b="1" i="0" u="none" strike="noStrike" cap="none" normalizeH="0" baseline="0" dirty="0">
                <a:ln>
                  <a:noFill/>
                </a:ln>
                <a:solidFill>
                  <a:srgbClr val="020617"/>
                </a:solidFill>
                <a:effectLst/>
                <a:latin typeface="+mn-lt"/>
              </a:rPr>
              <a:t>. Ačkoli se daná technologie rychle vyvíjí, zůstává zatím výroba zeleného vodíku drahá a jeho distribuce a skladování by vyžadovala výstavbu nové infrastruktury. </a:t>
            </a:r>
            <a:endParaRPr kumimoji="0" lang="cs-CZ" altLang="cs-CZ" sz="32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3200" b="1" i="0" u="none" strike="noStrike" cap="none" normalizeH="0" baseline="0" dirty="0">
                <a:ln>
                  <a:noFill/>
                </a:ln>
                <a:solidFill>
                  <a:srgbClr val="020617"/>
                </a:solidFill>
                <a:effectLst/>
                <a:latin typeface="+mn-lt"/>
              </a:rPr>
              <a:t>Vodíkové stanice v Česku pravděpodobně nebudou, tudíž to bude asi slepá cesta. Ale naopak v dopravě nebo průmyslu je to nutná cesta, která nemá alternativu. </a:t>
            </a:r>
            <a:endParaRPr kumimoji="0" lang="cs-CZ" altLang="cs-CZ" sz="3200" b="1"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17343934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7DBA50-23CF-75EF-54DB-FDD68AA4A991}"/>
              </a:ext>
            </a:extLst>
          </p:cNvPr>
          <p:cNvSpPr>
            <a:spLocks noGrp="1"/>
          </p:cNvSpPr>
          <p:nvPr>
            <p:ph type="title"/>
          </p:nvPr>
        </p:nvSpPr>
        <p:spPr/>
        <p:txBody>
          <a:bodyPr>
            <a:normAutofit/>
          </a:bodyPr>
          <a:lstStyle/>
          <a:p>
            <a:pPr algn="ctr"/>
            <a:r>
              <a:rPr lang="cs-CZ" b="1" i="0" u="none" strike="noStrike" dirty="0">
                <a:solidFill>
                  <a:srgbClr val="FF0000"/>
                </a:solidFill>
                <a:effectLst/>
                <a:latin typeface="var(--font-noto-serif)"/>
              </a:rPr>
              <a:t>BATERIE (LITHIUM A SODÍK) – AŽ DO POSLEDNÍHO ATOMU</a:t>
            </a:r>
            <a:endParaRPr lang="cs-CZ" dirty="0">
              <a:solidFill>
                <a:srgbClr val="FF0000"/>
              </a:solidFill>
            </a:endParaRPr>
          </a:p>
        </p:txBody>
      </p:sp>
      <p:sp>
        <p:nvSpPr>
          <p:cNvPr id="3" name="Zástupný obsah 2">
            <a:extLst>
              <a:ext uri="{FF2B5EF4-FFF2-40B4-BE49-F238E27FC236}">
                <a16:creationId xmlns:a16="http://schemas.microsoft.com/office/drawing/2014/main" id="{51E789B3-8472-A1EA-DB79-47579FC3F950}"/>
              </a:ext>
            </a:extLst>
          </p:cNvPr>
          <p:cNvSpPr>
            <a:spLocks noGrp="1"/>
          </p:cNvSpPr>
          <p:nvPr>
            <p:ph idx="1"/>
          </p:nvPr>
        </p:nvSpPr>
        <p:spPr>
          <a:xfrm>
            <a:off x="838200" y="2141537"/>
            <a:ext cx="10515600" cy="4351338"/>
          </a:xfrm>
        </p:spPr>
        <p:txBody>
          <a:bodyPr>
            <a:normAutofit fontScale="85000" lnSpcReduction="20000"/>
          </a:bodyPr>
          <a:lstStyle/>
          <a:p>
            <a:pPr algn="l">
              <a:lnSpc>
                <a:spcPct val="100000"/>
              </a:lnSpc>
            </a:pPr>
            <a:r>
              <a:rPr lang="cs-CZ" sz="3600" b="1" i="0" dirty="0">
                <a:solidFill>
                  <a:srgbClr val="00B0F0"/>
                </a:solidFill>
                <a:effectLst/>
                <a:latin typeface="var(--font-noto-serif)"/>
              </a:rPr>
              <a:t>Poslední slibná technologie ukládá energii během chemických reakcí. Když je přebytečná energie dostupná, chemické látky ji do sebe absorbují.</a:t>
            </a:r>
            <a:r>
              <a:rPr lang="cs-CZ" sz="3600" b="1" i="0" dirty="0">
                <a:solidFill>
                  <a:srgbClr val="020617"/>
                </a:solidFill>
                <a:effectLst/>
                <a:latin typeface="var(--font-noto-serif)"/>
              </a:rPr>
              <a:t> Například když se vodík váže na kovové sloučeniny, je při tom pohlcováno teplo.</a:t>
            </a:r>
          </a:p>
          <a:p>
            <a:pPr algn="l">
              <a:lnSpc>
                <a:spcPct val="100000"/>
              </a:lnSpc>
            </a:pPr>
            <a:r>
              <a:rPr lang="cs-CZ" sz="3600" b="1" i="0" dirty="0">
                <a:solidFill>
                  <a:srgbClr val="00B0F0"/>
                </a:solidFill>
                <a:effectLst/>
                <a:latin typeface="var(--font-noto-serif)"/>
              </a:rPr>
              <a:t>Primární předností </a:t>
            </a:r>
            <a:r>
              <a:rPr lang="cs-CZ" sz="3600" b="1" i="0" dirty="0">
                <a:solidFill>
                  <a:srgbClr val="020617"/>
                </a:solidFill>
                <a:effectLst/>
                <a:latin typeface="var(--font-noto-serif)"/>
              </a:rPr>
              <a:t>je </a:t>
            </a:r>
            <a:r>
              <a:rPr lang="cs-CZ" sz="3600" b="1" i="0" dirty="0">
                <a:solidFill>
                  <a:srgbClr val="00B0F0"/>
                </a:solidFill>
                <a:effectLst/>
                <a:latin typeface="var(--font-noto-serif)"/>
              </a:rPr>
              <a:t>možnost uchovávat velké množství energie na malém prostoru</a:t>
            </a:r>
            <a:r>
              <a:rPr lang="cs-CZ" sz="3600" b="1" i="0" dirty="0">
                <a:solidFill>
                  <a:srgbClr val="020617"/>
                </a:solidFill>
                <a:effectLst/>
                <a:latin typeface="var(--font-noto-serif)"/>
              </a:rPr>
              <a:t> a zároveň </a:t>
            </a:r>
            <a:r>
              <a:rPr lang="cs-CZ" sz="3600" b="1" i="0" dirty="0">
                <a:solidFill>
                  <a:srgbClr val="00B0F0"/>
                </a:solidFill>
                <a:effectLst/>
                <a:latin typeface="var(--font-noto-serif)"/>
              </a:rPr>
              <a:t>její minimální ztráta během skladování</a:t>
            </a:r>
            <a:r>
              <a:rPr lang="cs-CZ" sz="3600" b="1" i="0" dirty="0">
                <a:solidFill>
                  <a:srgbClr val="020617"/>
                </a:solidFill>
                <a:effectLst/>
                <a:latin typeface="var(--font-noto-serif)"/>
              </a:rPr>
              <a:t>. To vyvažují </a:t>
            </a:r>
            <a:r>
              <a:rPr lang="cs-CZ" sz="3600" b="1" i="0" dirty="0">
                <a:solidFill>
                  <a:srgbClr val="00B0F0"/>
                </a:solidFill>
                <a:effectLst/>
                <a:latin typeface="var(--font-noto-serif)"/>
              </a:rPr>
              <a:t>vysoké nároky na speciální materiály a technologie</a:t>
            </a:r>
            <a:r>
              <a:rPr lang="cs-CZ" sz="3600" b="1" i="0" dirty="0">
                <a:solidFill>
                  <a:srgbClr val="020617"/>
                </a:solidFill>
                <a:effectLst/>
                <a:latin typeface="var(--font-noto-serif)"/>
              </a:rPr>
              <a:t>, a tím pádem </a:t>
            </a:r>
            <a:r>
              <a:rPr lang="cs-CZ" sz="3600" b="1" i="0" dirty="0">
                <a:solidFill>
                  <a:srgbClr val="00B0F0"/>
                </a:solidFill>
                <a:effectLst/>
                <a:latin typeface="var(--font-noto-serif)"/>
              </a:rPr>
              <a:t>nákladný vývoj a implementace</a:t>
            </a:r>
            <a:r>
              <a:rPr lang="cs-CZ" sz="3600" b="1" i="0" dirty="0">
                <a:solidFill>
                  <a:srgbClr val="020617"/>
                </a:solidFill>
                <a:effectLst/>
                <a:latin typeface="var(--font-noto-serif)"/>
              </a:rPr>
              <a:t>. Technologie je </a:t>
            </a:r>
            <a:r>
              <a:rPr lang="cs-CZ" sz="3600" b="1" i="0" dirty="0">
                <a:solidFill>
                  <a:srgbClr val="00B0F0"/>
                </a:solidFill>
                <a:effectLst/>
                <a:latin typeface="var(--font-noto-serif)"/>
              </a:rPr>
              <a:t>zatím ve fázi výzkumu a pilotních projektů.</a:t>
            </a:r>
          </a:p>
        </p:txBody>
      </p:sp>
    </p:spTree>
    <p:extLst>
      <p:ext uri="{BB962C8B-B14F-4D97-AF65-F5344CB8AC3E}">
        <p14:creationId xmlns:p14="http://schemas.microsoft.com/office/powerpoint/2010/main" val="20580563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7C9802-DF3A-E607-A661-9766DAEC3A29}"/>
              </a:ext>
            </a:extLst>
          </p:cNvPr>
          <p:cNvSpPr>
            <a:spLocks noGrp="1"/>
          </p:cNvSpPr>
          <p:nvPr>
            <p:ph type="title"/>
          </p:nvPr>
        </p:nvSpPr>
        <p:spPr>
          <a:xfrm>
            <a:off x="315132" y="365126"/>
            <a:ext cx="11561736" cy="921234"/>
          </a:xfrm>
        </p:spPr>
        <p:txBody>
          <a:bodyPr>
            <a:normAutofit/>
          </a:bodyPr>
          <a:lstStyle/>
          <a:p>
            <a:pPr algn="ctr"/>
            <a:r>
              <a:rPr lang="cs-CZ" b="1" i="0" dirty="0">
                <a:solidFill>
                  <a:srgbClr val="FF0000"/>
                </a:solidFill>
                <a:effectLst/>
                <a:latin typeface="var(--font-noto-serif)"/>
              </a:rPr>
              <a:t>AGREGACE FLEXIBILITY A AKUMULACE TEPLA</a:t>
            </a:r>
            <a:endParaRPr lang="cs-CZ" b="1" dirty="0">
              <a:solidFill>
                <a:srgbClr val="FF0000"/>
              </a:solidFill>
            </a:endParaRPr>
          </a:p>
        </p:txBody>
      </p:sp>
      <p:sp>
        <p:nvSpPr>
          <p:cNvPr id="3" name="Zástupný obsah 2">
            <a:extLst>
              <a:ext uri="{FF2B5EF4-FFF2-40B4-BE49-F238E27FC236}">
                <a16:creationId xmlns:a16="http://schemas.microsoft.com/office/drawing/2014/main" id="{EB24B2C5-097A-D3E4-4941-D9090955145E}"/>
              </a:ext>
            </a:extLst>
          </p:cNvPr>
          <p:cNvSpPr>
            <a:spLocks noGrp="1"/>
          </p:cNvSpPr>
          <p:nvPr>
            <p:ph idx="1"/>
          </p:nvPr>
        </p:nvSpPr>
        <p:spPr/>
        <p:txBody>
          <a:bodyPr>
            <a:normAutofit fontScale="92500" lnSpcReduction="10000"/>
          </a:bodyPr>
          <a:lstStyle/>
          <a:p>
            <a:pPr algn="l">
              <a:lnSpc>
                <a:spcPct val="100000"/>
              </a:lnSpc>
            </a:pPr>
            <a:r>
              <a:rPr lang="cs-CZ" b="1" i="0" dirty="0">
                <a:solidFill>
                  <a:srgbClr val="020617"/>
                </a:solidFill>
                <a:effectLst/>
                <a:latin typeface="var(--font-noto-serif)"/>
              </a:rPr>
              <a:t>Agregace flexibility a akumulace tepla tedy představují efektivní využívání obnovitelných zdrojů energie. Kogenerace energie zase zlepšuje energetickou účinnost a snižuje náklady. Převod do vodíku otevírá nové možnosti pro skladování energie a ekologickou dopravu. A nakonec termochemické skladování může nabídnout další možnosti pro dlouhodobé a efektivní skladování energie.</a:t>
            </a:r>
          </a:p>
          <a:p>
            <a:pPr algn="l">
              <a:lnSpc>
                <a:spcPct val="100000"/>
              </a:lnSpc>
            </a:pPr>
            <a:r>
              <a:rPr lang="cs-CZ" b="1" i="0" dirty="0">
                <a:solidFill>
                  <a:srgbClr val="020617"/>
                </a:solidFill>
                <a:effectLst/>
                <a:latin typeface="var(--font-noto-serif)"/>
              </a:rPr>
              <a:t>Tyto technologie mají potenciál změnit budoucnost lidstva, ale žádná z nich podle expertů není </a:t>
            </a:r>
            <a:r>
              <a:rPr lang="cs-CZ" b="1" i="0" dirty="0" err="1">
                <a:solidFill>
                  <a:srgbClr val="020617"/>
                </a:solidFill>
                <a:effectLst/>
                <a:latin typeface="var(--font-noto-serif)"/>
              </a:rPr>
              <a:t>samospásným</a:t>
            </a:r>
            <a:r>
              <a:rPr lang="cs-CZ" b="1" i="0" dirty="0">
                <a:solidFill>
                  <a:srgbClr val="020617"/>
                </a:solidFill>
                <a:effectLst/>
                <a:latin typeface="var(--font-noto-serif)"/>
              </a:rPr>
              <a:t> zázrakem sama o sobě. Budoucnost energetiky bude pravděpodobně závislá na kombinaci několika z nich. A to nepůjde bez velkých investic do vědeckého výzkumu, vývoje a přizpůsobení infrastruktury</a:t>
            </a:r>
            <a:r>
              <a:rPr lang="cs-CZ" b="0" i="0" dirty="0">
                <a:solidFill>
                  <a:srgbClr val="020617"/>
                </a:solidFill>
                <a:effectLst/>
                <a:latin typeface="var(--font-noto-serif)"/>
              </a:rPr>
              <a:t>.</a:t>
            </a:r>
          </a:p>
        </p:txBody>
      </p:sp>
    </p:spTree>
    <p:extLst>
      <p:ext uri="{BB962C8B-B14F-4D97-AF65-F5344CB8AC3E}">
        <p14:creationId xmlns:p14="http://schemas.microsoft.com/office/powerpoint/2010/main" val="86835819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39A736-D22A-AA30-97FC-3110AC555ADD}"/>
              </a:ext>
            </a:extLst>
          </p:cNvPr>
          <p:cNvSpPr>
            <a:spLocks noGrp="1"/>
          </p:cNvSpPr>
          <p:nvPr>
            <p:ph type="title"/>
          </p:nvPr>
        </p:nvSpPr>
        <p:spPr>
          <a:xfrm>
            <a:off x="838200" y="2030163"/>
            <a:ext cx="10515600" cy="2797673"/>
          </a:xfrm>
        </p:spPr>
        <p:txBody>
          <a:bodyPr>
            <a:noAutofit/>
          </a:bodyPr>
          <a:lstStyle/>
          <a:p>
            <a:pPr algn="ctr"/>
            <a:r>
              <a:rPr lang="cs-CZ" sz="6000" b="1" i="0" dirty="0">
                <a:solidFill>
                  <a:srgbClr val="FF0000"/>
                </a:solidFill>
                <a:effectLst/>
                <a:latin typeface="var(--vic-typo__heading)"/>
              </a:rPr>
              <a:t>MOŽNOSTI SKLADOVÁNÍ ENERGIE U FOTOVOLTAIKY (BATERIU A TUV)</a:t>
            </a:r>
            <a:endParaRPr lang="cs-CZ" sz="6000" dirty="0">
              <a:solidFill>
                <a:srgbClr val="FF0000"/>
              </a:solidFill>
            </a:endParaRPr>
          </a:p>
        </p:txBody>
      </p:sp>
    </p:spTree>
    <p:extLst>
      <p:ext uri="{BB962C8B-B14F-4D97-AF65-F5344CB8AC3E}">
        <p14:creationId xmlns:p14="http://schemas.microsoft.com/office/powerpoint/2010/main" val="340039067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520FF75E-BC8A-E447-3115-75BF55C3FC8B}"/>
              </a:ext>
            </a:extLst>
          </p:cNvPr>
          <p:cNvSpPr>
            <a:spLocks noGrp="1"/>
          </p:cNvSpPr>
          <p:nvPr>
            <p:ph type="title"/>
          </p:nvPr>
        </p:nvSpPr>
        <p:spPr/>
        <p:txBody>
          <a:bodyPr/>
          <a:lstStyle/>
          <a:p>
            <a:pPr algn="ctr"/>
            <a:r>
              <a:rPr lang="cs-CZ" b="1" i="0" dirty="0">
                <a:solidFill>
                  <a:srgbClr val="FF0000"/>
                </a:solidFill>
                <a:effectLst/>
                <a:latin typeface="var(--vic-typo__heading)"/>
              </a:rPr>
              <a:t>AKUMULÁTOROVÉ BATERIE (1)</a:t>
            </a:r>
            <a:endParaRPr lang="cs-CZ" dirty="0">
              <a:solidFill>
                <a:srgbClr val="FF0000"/>
              </a:solidFill>
            </a:endParaRPr>
          </a:p>
        </p:txBody>
      </p:sp>
      <p:sp>
        <p:nvSpPr>
          <p:cNvPr id="4" name="Zástupný obsah 3">
            <a:extLst>
              <a:ext uri="{FF2B5EF4-FFF2-40B4-BE49-F238E27FC236}">
                <a16:creationId xmlns:a16="http://schemas.microsoft.com/office/drawing/2014/main" id="{A599C3FF-B894-0543-7109-6568909F26BE}"/>
              </a:ext>
            </a:extLst>
          </p:cNvPr>
          <p:cNvSpPr>
            <a:spLocks noGrp="1"/>
          </p:cNvSpPr>
          <p:nvPr>
            <p:ph idx="1"/>
          </p:nvPr>
        </p:nvSpPr>
        <p:spPr>
          <a:xfrm>
            <a:off x="232475" y="1825624"/>
            <a:ext cx="11724467" cy="4830897"/>
          </a:xfrm>
        </p:spPr>
        <p:txBody>
          <a:bodyPr>
            <a:normAutofit fontScale="92500"/>
          </a:bodyPr>
          <a:lstStyle/>
          <a:p>
            <a:r>
              <a:rPr lang="cs-CZ" b="1" i="0" dirty="0">
                <a:solidFill>
                  <a:srgbClr val="000000"/>
                </a:solidFill>
                <a:effectLst/>
                <a:latin typeface="Inter"/>
              </a:rPr>
              <a:t>Pokud vyrobená elektrická energie ve fotovoltaické elektrárně převyšuje aktuální spotřebu, v takovém případě je vhodné elektrickou energii akumulovat. Jeden ze způsobů přímého skladování elektrické energie je uskladnění energie v elektrické akumulátorové baterii, tzv. akumulátoru. Kapacita akumulátoru je hlavní ukazatel toho, jak velké množství je možné v případě potřeby v akumulátoru uložit. Jak to funguje? Fotovoltaické panely nejsou nikdy spojeny přímo s akumulátory, ale přes tzv. polovodičové nabíječe (regulátor nabíjení). Tyto vždy zajistí optimální nabití akumulátoru se všemi požadovanými parametry tak, aby byla zajištěna maximální životnost akumulátorů. Dnes je na trhu dostupné velké množství akumulátorů</a:t>
            </a:r>
            <a:br>
              <a:rPr lang="cs-CZ" b="1" i="0" dirty="0">
                <a:solidFill>
                  <a:srgbClr val="000000"/>
                </a:solidFill>
                <a:effectLst/>
                <a:latin typeface="Inter"/>
              </a:rPr>
            </a:br>
            <a:r>
              <a:rPr lang="cs-CZ" b="1" i="0" dirty="0">
                <a:solidFill>
                  <a:srgbClr val="000000"/>
                </a:solidFill>
                <a:effectLst/>
                <a:latin typeface="Inter"/>
              </a:rPr>
              <a:t>a regulátorů nabíjení s různými parametry a v různé kvalitě. Při výběru, jakož</a:t>
            </a:r>
            <a:br>
              <a:rPr lang="cs-CZ" b="1" i="0" dirty="0">
                <a:solidFill>
                  <a:srgbClr val="000000"/>
                </a:solidFill>
                <a:effectLst/>
                <a:latin typeface="Inter"/>
              </a:rPr>
            </a:br>
            <a:r>
              <a:rPr lang="cs-CZ" b="1" i="0" dirty="0">
                <a:solidFill>
                  <a:srgbClr val="000000"/>
                </a:solidFill>
                <a:effectLst/>
                <a:latin typeface="Inter"/>
              </a:rPr>
              <a:t>i správném dimenzování, je třeba v každém případě se poradit s odborníky v dané oblasti. Správný výběr zařízení vám umožní optimalizovat životnost všech zařízení a snižuje náklady na  údržbu.</a:t>
            </a:r>
            <a:endParaRPr lang="cs-CZ" b="1" dirty="0"/>
          </a:p>
        </p:txBody>
      </p:sp>
    </p:spTree>
    <p:extLst>
      <p:ext uri="{BB962C8B-B14F-4D97-AF65-F5344CB8AC3E}">
        <p14:creationId xmlns:p14="http://schemas.microsoft.com/office/powerpoint/2010/main" val="143304130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1A85C9-118C-57A3-DCD4-1391BD096A55}"/>
              </a:ext>
            </a:extLst>
          </p:cNvPr>
          <p:cNvSpPr>
            <a:spLocks noGrp="1"/>
          </p:cNvSpPr>
          <p:nvPr>
            <p:ph type="title"/>
          </p:nvPr>
        </p:nvSpPr>
        <p:spPr/>
        <p:txBody>
          <a:bodyPr/>
          <a:lstStyle/>
          <a:p>
            <a:pPr algn="ctr"/>
            <a:r>
              <a:rPr lang="cs-CZ" b="1" i="0" dirty="0">
                <a:solidFill>
                  <a:srgbClr val="FF0000"/>
                </a:solidFill>
                <a:effectLst/>
                <a:latin typeface="var(--vic-typo__heading)"/>
              </a:rPr>
              <a:t>AKUMULÁTOROVÉ BATERIE (2)</a:t>
            </a:r>
            <a:endParaRPr lang="cs-CZ" dirty="0"/>
          </a:p>
        </p:txBody>
      </p:sp>
      <p:sp>
        <p:nvSpPr>
          <p:cNvPr id="3" name="Zástupný obsah 2">
            <a:extLst>
              <a:ext uri="{FF2B5EF4-FFF2-40B4-BE49-F238E27FC236}">
                <a16:creationId xmlns:a16="http://schemas.microsoft.com/office/drawing/2014/main" id="{975BF383-EE32-075B-EB16-AF6DFE96FD3A}"/>
              </a:ext>
            </a:extLst>
          </p:cNvPr>
          <p:cNvSpPr>
            <a:spLocks noGrp="1"/>
          </p:cNvSpPr>
          <p:nvPr>
            <p:ph idx="1"/>
          </p:nvPr>
        </p:nvSpPr>
        <p:spPr/>
        <p:txBody>
          <a:bodyPr/>
          <a:lstStyle/>
          <a:p>
            <a:r>
              <a:rPr lang="cs-CZ" b="1" i="0" dirty="0">
                <a:solidFill>
                  <a:srgbClr val="000000"/>
                </a:solidFill>
                <a:effectLst/>
                <a:latin typeface="Inter"/>
              </a:rPr>
              <a:t>Akumulátory jsou zdrojem stejnosměrného elektrického napětí, převážně s výstupním napětím na úrovni 12, resp. 24 voltů.</a:t>
            </a:r>
            <a:br>
              <a:rPr lang="cs-CZ" b="1" i="0" dirty="0">
                <a:solidFill>
                  <a:srgbClr val="000000"/>
                </a:solidFill>
                <a:effectLst/>
                <a:latin typeface="Inter"/>
              </a:rPr>
            </a:br>
            <a:r>
              <a:rPr lang="cs-CZ" b="1" i="0" dirty="0">
                <a:solidFill>
                  <a:srgbClr val="000000"/>
                </a:solidFill>
                <a:effectLst/>
                <a:latin typeface="Inter"/>
              </a:rPr>
              <a:t>V případě, že máme v domácnosti nainstalován samostatný rozvod 12, resp. 24 voltů, je možné napájet spotřebiče přímo z baterie.</a:t>
            </a:r>
            <a:br>
              <a:rPr lang="cs-CZ" b="1" i="0" dirty="0">
                <a:solidFill>
                  <a:srgbClr val="000000"/>
                </a:solidFill>
                <a:effectLst/>
                <a:latin typeface="Inter"/>
              </a:rPr>
            </a:br>
            <a:r>
              <a:rPr lang="cs-CZ" b="1" i="0" dirty="0">
                <a:solidFill>
                  <a:srgbClr val="000000"/>
                </a:solidFill>
                <a:effectLst/>
                <a:latin typeface="Inter"/>
              </a:rPr>
              <a:t>V případě, že takový rozvod v domě nemáme, je možné toto stejnosměrné napětí transformovat na standardní střídavé napětí 230 V (400 V) pomocí tzv. měničů napětí, které nám umožní napájení všech standardních spotřebičů v domácnosti přes existující elektrickou instalaci. Stejně jako u akumulátorových bateriích</a:t>
            </a:r>
            <a:br>
              <a:rPr lang="cs-CZ" b="1" i="0" dirty="0">
                <a:solidFill>
                  <a:srgbClr val="000000"/>
                </a:solidFill>
                <a:effectLst/>
                <a:latin typeface="Inter"/>
              </a:rPr>
            </a:br>
            <a:r>
              <a:rPr lang="cs-CZ" b="1" i="0" dirty="0">
                <a:solidFill>
                  <a:srgbClr val="000000"/>
                </a:solidFill>
                <a:effectLst/>
                <a:latin typeface="Inter"/>
              </a:rPr>
              <a:t>a regulátorech nabíjení, tak jistě i v případě střídačů máme</a:t>
            </a:r>
            <a:br>
              <a:rPr lang="cs-CZ" b="1" i="0" dirty="0">
                <a:solidFill>
                  <a:srgbClr val="000000"/>
                </a:solidFill>
                <a:effectLst/>
                <a:latin typeface="Inter"/>
              </a:rPr>
            </a:br>
            <a:r>
              <a:rPr lang="cs-CZ" b="1" i="0" dirty="0">
                <a:solidFill>
                  <a:srgbClr val="000000"/>
                </a:solidFill>
                <a:effectLst/>
                <a:latin typeface="Inter"/>
              </a:rPr>
              <a:t>v současnosti na trhu v nabídce velké množství různých zařízení.</a:t>
            </a:r>
            <a:endParaRPr lang="cs-CZ" b="1" dirty="0"/>
          </a:p>
        </p:txBody>
      </p:sp>
    </p:spTree>
    <p:extLst>
      <p:ext uri="{BB962C8B-B14F-4D97-AF65-F5344CB8AC3E}">
        <p14:creationId xmlns:p14="http://schemas.microsoft.com/office/powerpoint/2010/main" val="26521289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51E4DC-E684-98A7-9E08-17D6F0E474D5}"/>
              </a:ext>
            </a:extLst>
          </p:cNvPr>
          <p:cNvSpPr>
            <a:spLocks noGrp="1"/>
          </p:cNvSpPr>
          <p:nvPr>
            <p:ph type="title"/>
          </p:nvPr>
        </p:nvSpPr>
        <p:spPr/>
        <p:txBody>
          <a:bodyPr/>
          <a:lstStyle/>
          <a:p>
            <a:pPr algn="ctr"/>
            <a:r>
              <a:rPr lang="cs-CZ" b="1" dirty="0">
                <a:solidFill>
                  <a:srgbClr val="FF0000"/>
                </a:solidFill>
              </a:rPr>
              <a:t>VÝHODY A NEVÝHODY AKUMULÁTORŮ</a:t>
            </a:r>
          </a:p>
        </p:txBody>
      </p:sp>
      <p:sp>
        <p:nvSpPr>
          <p:cNvPr id="3" name="Zástupný obsah 2">
            <a:extLst>
              <a:ext uri="{FF2B5EF4-FFF2-40B4-BE49-F238E27FC236}">
                <a16:creationId xmlns:a16="http://schemas.microsoft.com/office/drawing/2014/main" id="{F1825890-39D2-C6CF-C3BD-E8BC27573B85}"/>
              </a:ext>
            </a:extLst>
          </p:cNvPr>
          <p:cNvSpPr>
            <a:spLocks noGrp="1"/>
          </p:cNvSpPr>
          <p:nvPr>
            <p:ph idx="1"/>
          </p:nvPr>
        </p:nvSpPr>
        <p:spPr/>
        <p:txBody>
          <a:bodyPr/>
          <a:lstStyle/>
          <a:p>
            <a:pPr algn="l">
              <a:lnSpc>
                <a:spcPts val="2700"/>
              </a:lnSpc>
              <a:spcAft>
                <a:spcPts val="1500"/>
              </a:spcAft>
            </a:pPr>
            <a:r>
              <a:rPr lang="cs-CZ" b="1" i="0" dirty="0">
                <a:solidFill>
                  <a:srgbClr val="00B0F0"/>
                </a:solidFill>
                <a:effectLst/>
                <a:latin typeface="var(--vic-typo__heading)"/>
              </a:rPr>
              <a:t>Výhody:</a:t>
            </a:r>
          </a:p>
          <a:p>
            <a:pPr lvl="1">
              <a:lnSpc>
                <a:spcPts val="2100"/>
              </a:lnSpc>
              <a:spcAft>
                <a:spcPts val="2250"/>
              </a:spcAft>
            </a:pPr>
            <a:r>
              <a:rPr lang="cs-CZ" b="1" i="0" dirty="0">
                <a:solidFill>
                  <a:srgbClr val="000000"/>
                </a:solidFill>
                <a:effectLst/>
                <a:latin typeface="Inter"/>
              </a:rPr>
              <a:t>Maximální využití vyrobené elektrické energie–přebytky energie</a:t>
            </a:r>
            <a:br>
              <a:rPr lang="cs-CZ" b="1" i="0" dirty="0">
                <a:solidFill>
                  <a:srgbClr val="000000"/>
                </a:solidFill>
                <a:effectLst/>
                <a:latin typeface="Inter"/>
              </a:rPr>
            </a:br>
            <a:r>
              <a:rPr lang="cs-CZ" b="1" i="0" dirty="0">
                <a:solidFill>
                  <a:srgbClr val="000000"/>
                </a:solidFill>
                <a:effectLst/>
                <a:latin typeface="Inter"/>
              </a:rPr>
              <a:t>z fotovoltaických panelů nekončí ve veřejné elektrické síti, ale jsou uskladněny v akumulátorových bateriích.</a:t>
            </a:r>
          </a:p>
          <a:p>
            <a:pPr algn="l">
              <a:lnSpc>
                <a:spcPts val="2700"/>
              </a:lnSpc>
              <a:spcAft>
                <a:spcPts val="1500"/>
              </a:spcAft>
            </a:pPr>
            <a:r>
              <a:rPr lang="cs-CZ" b="1" i="0" dirty="0">
                <a:solidFill>
                  <a:srgbClr val="00B0F0"/>
                </a:solidFill>
                <a:effectLst/>
                <a:latin typeface="var(--vic-typo__heading)"/>
              </a:rPr>
              <a:t>Nevýhody:</a:t>
            </a:r>
          </a:p>
          <a:p>
            <a:pPr lvl="1">
              <a:lnSpc>
                <a:spcPts val="2100"/>
              </a:lnSpc>
            </a:pPr>
            <a:r>
              <a:rPr lang="cs-CZ" b="1" i="0" dirty="0">
                <a:solidFill>
                  <a:srgbClr val="000000"/>
                </a:solidFill>
                <a:effectLst/>
                <a:latin typeface="Inter"/>
              </a:rPr>
              <a:t>Omezená životnost akumulátorů (od 5 do 15 let)  – životnost je dána hlavně typem použitého akumulátoru, druhém regulátoru nabíjení a klimatickými podmínkami, v nichž se akumulátor nachází – vysoké okolní teploty životnost zkracují. Pokles kapacity akumulátorů v  závislosti na jejich věku.</a:t>
            </a:r>
          </a:p>
        </p:txBody>
      </p:sp>
    </p:spTree>
    <p:extLst>
      <p:ext uri="{BB962C8B-B14F-4D97-AF65-F5344CB8AC3E}">
        <p14:creationId xmlns:p14="http://schemas.microsoft.com/office/powerpoint/2010/main" val="17317959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A935317-F4C2-2617-4849-20AE69A73237}"/>
              </a:ext>
            </a:extLst>
          </p:cNvPr>
          <p:cNvSpPr>
            <a:spLocks noGrp="1"/>
          </p:cNvSpPr>
          <p:nvPr>
            <p:ph type="title"/>
          </p:nvPr>
        </p:nvSpPr>
        <p:spPr>
          <a:xfrm>
            <a:off x="838200" y="365125"/>
            <a:ext cx="10515600" cy="952231"/>
          </a:xfrm>
        </p:spPr>
        <p:txBody>
          <a:bodyPr/>
          <a:lstStyle/>
          <a:p>
            <a:pPr algn="ctr"/>
            <a:r>
              <a:rPr lang="cs-CZ" b="1" i="0" dirty="0">
                <a:solidFill>
                  <a:srgbClr val="FF0000"/>
                </a:solidFill>
                <a:effectLst/>
                <a:latin typeface="var(--vic-typo__heading)"/>
              </a:rPr>
              <a:t>TEPELNÉ ZÁSOBNÍKY</a:t>
            </a:r>
            <a:endParaRPr lang="cs-CZ" dirty="0">
              <a:solidFill>
                <a:srgbClr val="FF0000"/>
              </a:solidFill>
            </a:endParaRPr>
          </a:p>
        </p:txBody>
      </p:sp>
      <p:sp>
        <p:nvSpPr>
          <p:cNvPr id="3" name="Zástupný obsah 2">
            <a:extLst>
              <a:ext uri="{FF2B5EF4-FFF2-40B4-BE49-F238E27FC236}">
                <a16:creationId xmlns:a16="http://schemas.microsoft.com/office/drawing/2014/main" id="{669FD7A8-4481-7821-FACE-3626B7DCE9E2}"/>
              </a:ext>
            </a:extLst>
          </p:cNvPr>
          <p:cNvSpPr>
            <a:spLocks noGrp="1"/>
          </p:cNvSpPr>
          <p:nvPr>
            <p:ph idx="1"/>
          </p:nvPr>
        </p:nvSpPr>
        <p:spPr>
          <a:xfrm>
            <a:off x="232475" y="1825624"/>
            <a:ext cx="11755464" cy="4815399"/>
          </a:xfrm>
        </p:spPr>
        <p:txBody>
          <a:bodyPr>
            <a:normAutofit fontScale="85000" lnSpcReduction="20000"/>
          </a:bodyPr>
          <a:lstStyle/>
          <a:p>
            <a:r>
              <a:rPr lang="cs-CZ" b="1" i="0" dirty="0">
                <a:solidFill>
                  <a:srgbClr val="000000"/>
                </a:solidFill>
                <a:effectLst/>
                <a:latin typeface="Inter"/>
              </a:rPr>
              <a:t>Další možností akumulace je nepřímé uskladněné elektrické energie ve formě tepelné energie v tzv. tepelných zásobnících. Přebytečná elektrická energie, kterou nelze spotřebovat v rámci okamžité spotřeby doma, je automaticky přesměrována do zásobníku, kde je prostřednictvím elektrické odporové spirály přeměněna na tepelnou energii a akumulována ve formě teplé vody v samotném zásobníku. Naopak v případě nedostatku elektrické energie pro domácnost je ohřev vody automaticky odpojen</a:t>
            </a:r>
            <a:br>
              <a:rPr lang="cs-CZ" b="1" i="0" dirty="0">
                <a:solidFill>
                  <a:srgbClr val="000000"/>
                </a:solidFill>
                <a:effectLst/>
                <a:latin typeface="Inter"/>
              </a:rPr>
            </a:br>
            <a:r>
              <a:rPr lang="cs-CZ" b="1" i="0" dirty="0">
                <a:solidFill>
                  <a:srgbClr val="000000"/>
                </a:solidFill>
                <a:effectLst/>
                <a:latin typeface="Inter"/>
              </a:rPr>
              <a:t>a prioritně je zajišťována zásobování domácnosti elektrickou energií. Prioritu na ohřev vody nebo dodávku elektrické energie pro domácnost je možné nastavit tak, aby za všech okolností bylo zajištěno co nejefektivnější využití vyrobené elektrické energie. Přeměnu elektrické energie na tepelnou zajišťuje odporová elektrická spirála, která může být konstruována na napájení přímo stejnosměrným napětím nebo standardně střídavým elektrický napětím (v takovém případě je však potřeba použít měnič napětí). V případě kombinace dostatečně velké fotovoltaické elektrárny a zásobníku s dostatečným objemem vody je možné přechodně zajišťovat i vytápění objektů. V zásobníku je totiž navinuta spirála se vstupem a výstupem pro ohřev teplé užitkové vody a další spirála pro ohřev vytápěcí vody. Pokud je tedy v zásobníku naakumulováno dostatečné teplo, je možné ohřátou vodu využívat nejen jako užitkovou, ale i jako vodu na vytápění.</a:t>
            </a:r>
            <a:endParaRPr lang="cs-CZ" b="1" dirty="0"/>
          </a:p>
        </p:txBody>
      </p:sp>
    </p:spTree>
    <p:extLst>
      <p:ext uri="{BB962C8B-B14F-4D97-AF65-F5344CB8AC3E}">
        <p14:creationId xmlns:p14="http://schemas.microsoft.com/office/powerpoint/2010/main" val="277737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070FC3-01EF-69AC-65D5-C4369F903D9D}"/>
              </a:ext>
            </a:extLst>
          </p:cNvPr>
          <p:cNvSpPr>
            <a:spLocks noGrp="1"/>
          </p:cNvSpPr>
          <p:nvPr>
            <p:ph type="title"/>
          </p:nvPr>
        </p:nvSpPr>
        <p:spPr/>
        <p:txBody>
          <a:bodyPr/>
          <a:lstStyle/>
          <a:p>
            <a:pPr algn="ctr"/>
            <a:r>
              <a:rPr lang="cs-CZ" b="1" i="0" dirty="0">
                <a:solidFill>
                  <a:srgbClr val="FF0000"/>
                </a:solidFill>
                <a:effectLst/>
                <a:latin typeface="-apple-system"/>
              </a:rPr>
              <a:t>KRYOGENNÍ SKLADOVÁNÍ (2)</a:t>
            </a:r>
            <a:endParaRPr lang="cs-CZ" dirty="0"/>
          </a:p>
        </p:txBody>
      </p:sp>
      <p:sp>
        <p:nvSpPr>
          <p:cNvPr id="3" name="Zástupný obsah 2">
            <a:extLst>
              <a:ext uri="{FF2B5EF4-FFF2-40B4-BE49-F238E27FC236}">
                <a16:creationId xmlns:a16="http://schemas.microsoft.com/office/drawing/2014/main" id="{95D366CC-49C2-F5FA-8FC2-8CADE1E59DAB}"/>
              </a:ext>
            </a:extLst>
          </p:cNvPr>
          <p:cNvSpPr>
            <a:spLocks noGrp="1"/>
          </p:cNvSpPr>
          <p:nvPr>
            <p:ph idx="1"/>
          </p:nvPr>
        </p:nvSpPr>
        <p:spPr>
          <a:xfrm>
            <a:off x="838200" y="2316997"/>
            <a:ext cx="10515600" cy="3859966"/>
          </a:xfrm>
        </p:spPr>
        <p:txBody>
          <a:bodyPr/>
          <a:lstStyle/>
          <a:p>
            <a:pPr algn="l"/>
            <a:r>
              <a:rPr lang="cs-CZ" b="1" i="0" dirty="0">
                <a:solidFill>
                  <a:srgbClr val="404040"/>
                </a:solidFill>
                <a:effectLst/>
                <a:latin typeface="-apple-system"/>
              </a:rPr>
              <a:t>Kromě Chile a Velké Británie pracuje </a:t>
            </a:r>
            <a:r>
              <a:rPr lang="cs-CZ" b="1" i="0" dirty="0" err="1">
                <a:solidFill>
                  <a:srgbClr val="404040"/>
                </a:solidFill>
                <a:effectLst/>
                <a:latin typeface="-apple-system"/>
              </a:rPr>
              <a:t>Highview</a:t>
            </a:r>
            <a:r>
              <a:rPr lang="cs-CZ" b="1" i="0" dirty="0">
                <a:solidFill>
                  <a:srgbClr val="404040"/>
                </a:solidFill>
                <a:effectLst/>
                <a:latin typeface="-apple-system"/>
              </a:rPr>
              <a:t> </a:t>
            </a:r>
            <a:r>
              <a:rPr lang="cs-CZ" b="1" i="0" dirty="0" err="1">
                <a:solidFill>
                  <a:srgbClr val="404040"/>
                </a:solidFill>
                <a:effectLst/>
                <a:latin typeface="-apple-system"/>
              </a:rPr>
              <a:t>Power</a:t>
            </a:r>
            <a:r>
              <a:rPr lang="cs-CZ" b="1" i="0" dirty="0">
                <a:solidFill>
                  <a:srgbClr val="404040"/>
                </a:solidFill>
                <a:effectLst/>
                <a:latin typeface="-apple-system"/>
              </a:rPr>
              <a:t> v současné době na projektech skladování </a:t>
            </a:r>
            <a:r>
              <a:rPr lang="cs-CZ" b="1" i="0" dirty="0" err="1">
                <a:solidFill>
                  <a:srgbClr val="404040"/>
                </a:solidFill>
                <a:effectLst/>
                <a:latin typeface="-apple-system"/>
              </a:rPr>
              <a:t>kryoenergie</a:t>
            </a:r>
            <a:r>
              <a:rPr lang="cs-CZ" b="1" i="0" dirty="0">
                <a:solidFill>
                  <a:srgbClr val="404040"/>
                </a:solidFill>
                <a:effectLst/>
                <a:latin typeface="-apple-system"/>
              </a:rPr>
              <a:t> s celkovou kapacitou až 2 </a:t>
            </a:r>
            <a:r>
              <a:rPr lang="cs-CZ" b="1" i="0" dirty="0" err="1">
                <a:solidFill>
                  <a:srgbClr val="404040"/>
                </a:solidFill>
                <a:effectLst/>
                <a:latin typeface="-apple-system"/>
              </a:rPr>
              <a:t>GWh</a:t>
            </a:r>
            <a:r>
              <a:rPr lang="cs-CZ" b="1" i="0" dirty="0">
                <a:solidFill>
                  <a:srgbClr val="404040"/>
                </a:solidFill>
                <a:effectLst/>
                <a:latin typeface="-apple-system"/>
              </a:rPr>
              <a:t> také ve Španělsku. Odhadovaná investice je kolem</a:t>
            </a:r>
            <a:br>
              <a:rPr lang="cs-CZ" b="1" i="0" dirty="0">
                <a:solidFill>
                  <a:srgbClr val="404040"/>
                </a:solidFill>
                <a:effectLst/>
                <a:latin typeface="-apple-system"/>
              </a:rPr>
            </a:br>
            <a:r>
              <a:rPr lang="cs-CZ" b="1" i="0" dirty="0">
                <a:solidFill>
                  <a:srgbClr val="404040"/>
                </a:solidFill>
                <a:effectLst/>
                <a:latin typeface="-apple-system"/>
              </a:rPr>
              <a:t>1 miliardy USD.</a:t>
            </a:r>
          </a:p>
          <a:p>
            <a:pPr algn="l"/>
            <a:r>
              <a:rPr lang="cs-CZ" b="1" i="0" dirty="0">
                <a:solidFill>
                  <a:srgbClr val="00B0F0"/>
                </a:solidFill>
                <a:effectLst/>
                <a:latin typeface="-apple-system"/>
              </a:rPr>
              <a:t>Jde o sedm jednotek 50 MW/300 </a:t>
            </a:r>
            <a:r>
              <a:rPr lang="cs-CZ" b="1" i="0" dirty="0" err="1">
                <a:solidFill>
                  <a:srgbClr val="00B0F0"/>
                </a:solidFill>
                <a:effectLst/>
                <a:latin typeface="-apple-system"/>
              </a:rPr>
              <a:t>MWh</a:t>
            </a:r>
            <a:r>
              <a:rPr lang="cs-CZ" b="1" i="0" dirty="0">
                <a:solidFill>
                  <a:srgbClr val="00B0F0"/>
                </a:solidFill>
                <a:effectLst/>
                <a:latin typeface="-apple-system"/>
              </a:rPr>
              <a:t> v Asturii, </a:t>
            </a:r>
            <a:r>
              <a:rPr lang="cs-CZ" b="1" i="0" dirty="0" err="1">
                <a:solidFill>
                  <a:srgbClr val="00B0F0"/>
                </a:solidFill>
                <a:effectLst/>
                <a:latin typeface="-apple-system"/>
              </a:rPr>
              <a:t>Kantábrii</a:t>
            </a:r>
            <a:r>
              <a:rPr lang="cs-CZ" b="1" i="0" dirty="0">
                <a:solidFill>
                  <a:srgbClr val="00B0F0"/>
                </a:solidFill>
                <a:effectLst/>
                <a:latin typeface="-apple-system"/>
              </a:rPr>
              <a:t>, Kastilii, Leonu nebo na Kanárských ostrovech. </a:t>
            </a:r>
            <a:r>
              <a:rPr lang="cs-CZ" b="1" i="0" dirty="0">
                <a:solidFill>
                  <a:srgbClr val="404040"/>
                </a:solidFill>
                <a:effectLst/>
                <a:latin typeface="-apple-system"/>
              </a:rPr>
              <a:t>Španělsko chce do roku 2030 snížit emise skleníkových plynů o 23 %, což představuje skladovací kapacitu minimálně 20 GW.</a:t>
            </a:r>
          </a:p>
        </p:txBody>
      </p:sp>
    </p:spTree>
    <p:extLst>
      <p:ext uri="{BB962C8B-B14F-4D97-AF65-F5344CB8AC3E}">
        <p14:creationId xmlns:p14="http://schemas.microsoft.com/office/powerpoint/2010/main" val="23754284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87853F-FC7F-45A5-6020-E00163885ACB}"/>
              </a:ext>
            </a:extLst>
          </p:cNvPr>
          <p:cNvSpPr>
            <a:spLocks noGrp="1"/>
          </p:cNvSpPr>
          <p:nvPr>
            <p:ph type="title"/>
          </p:nvPr>
        </p:nvSpPr>
        <p:spPr/>
        <p:txBody>
          <a:bodyPr/>
          <a:lstStyle/>
          <a:p>
            <a:pPr algn="ctr"/>
            <a:r>
              <a:rPr lang="cs-CZ" b="1" dirty="0">
                <a:solidFill>
                  <a:srgbClr val="FF0000"/>
                </a:solidFill>
              </a:rPr>
              <a:t>VÝHODY A NEVÝHODY TEPELNÝCH ZÁSOBNÍKŮ</a:t>
            </a:r>
          </a:p>
        </p:txBody>
      </p:sp>
      <p:sp>
        <p:nvSpPr>
          <p:cNvPr id="3" name="Zástupný obsah 2">
            <a:extLst>
              <a:ext uri="{FF2B5EF4-FFF2-40B4-BE49-F238E27FC236}">
                <a16:creationId xmlns:a16="http://schemas.microsoft.com/office/drawing/2014/main" id="{1441420A-4B09-A5D5-9D5A-200091CB77CF}"/>
              </a:ext>
            </a:extLst>
          </p:cNvPr>
          <p:cNvSpPr>
            <a:spLocks noGrp="1"/>
          </p:cNvSpPr>
          <p:nvPr>
            <p:ph idx="1"/>
          </p:nvPr>
        </p:nvSpPr>
        <p:spPr>
          <a:xfrm>
            <a:off x="838200" y="2332495"/>
            <a:ext cx="10515600" cy="3844468"/>
          </a:xfrm>
        </p:spPr>
        <p:txBody>
          <a:bodyPr/>
          <a:lstStyle/>
          <a:p>
            <a:pPr algn="l">
              <a:lnSpc>
                <a:spcPts val="2700"/>
              </a:lnSpc>
              <a:spcAft>
                <a:spcPts val="1500"/>
              </a:spcAft>
            </a:pPr>
            <a:r>
              <a:rPr lang="cs-CZ" b="1" i="0" dirty="0">
                <a:solidFill>
                  <a:srgbClr val="00B0F0"/>
                </a:solidFill>
                <a:effectLst/>
                <a:latin typeface="var(--vic-typo__heading)"/>
              </a:rPr>
              <a:t>Výhody:</a:t>
            </a:r>
          </a:p>
          <a:p>
            <a:pPr lvl="1">
              <a:lnSpc>
                <a:spcPts val="2100"/>
              </a:lnSpc>
              <a:spcAft>
                <a:spcPts val="2250"/>
              </a:spcAft>
            </a:pPr>
            <a:r>
              <a:rPr lang="cs-CZ" b="1" i="0" dirty="0">
                <a:solidFill>
                  <a:srgbClr val="000000"/>
                </a:solidFill>
                <a:effectLst/>
                <a:latin typeface="Inter"/>
              </a:rPr>
              <a:t>Maximální využití vyrobené elektrické energie. Přebytky energie</a:t>
            </a:r>
            <a:br>
              <a:rPr lang="cs-CZ" b="1" i="0" dirty="0">
                <a:solidFill>
                  <a:srgbClr val="000000"/>
                </a:solidFill>
                <a:effectLst/>
                <a:latin typeface="Inter"/>
              </a:rPr>
            </a:br>
            <a:r>
              <a:rPr lang="cs-CZ" b="1" i="0" dirty="0">
                <a:solidFill>
                  <a:srgbClr val="000000"/>
                </a:solidFill>
                <a:effectLst/>
                <a:latin typeface="Inter"/>
              </a:rPr>
              <a:t>z fotovoltaických panelů nekončí ve veřejné el. síti, ale jsou nepřímo uskladněny v tepelném zásobníku.</a:t>
            </a:r>
          </a:p>
          <a:p>
            <a:pPr algn="l">
              <a:lnSpc>
                <a:spcPts val="2700"/>
              </a:lnSpc>
              <a:spcAft>
                <a:spcPts val="1500"/>
              </a:spcAft>
            </a:pPr>
            <a:r>
              <a:rPr lang="cs-CZ" b="1" i="0" dirty="0">
                <a:solidFill>
                  <a:srgbClr val="00B0F0"/>
                </a:solidFill>
                <a:effectLst/>
                <a:latin typeface="var(--vic-typo__heading)"/>
              </a:rPr>
              <a:t>Nevýhody:</a:t>
            </a:r>
          </a:p>
          <a:p>
            <a:pPr lvl="1">
              <a:lnSpc>
                <a:spcPts val="2100"/>
              </a:lnSpc>
              <a:spcAft>
                <a:spcPts val="2250"/>
              </a:spcAft>
            </a:pPr>
            <a:r>
              <a:rPr lang="cs-CZ" b="1" i="0" dirty="0">
                <a:solidFill>
                  <a:srgbClr val="000000"/>
                </a:solidFill>
                <a:effectLst/>
                <a:latin typeface="Inter"/>
              </a:rPr>
              <a:t>Není možná zpětná přeměna tepelné energie na elektrickou energii. Větší prostorové nároky v závislosti na velikosti tepelného zásobníku.</a:t>
            </a:r>
          </a:p>
        </p:txBody>
      </p:sp>
    </p:spTree>
    <p:extLst>
      <p:ext uri="{BB962C8B-B14F-4D97-AF65-F5344CB8AC3E}">
        <p14:creationId xmlns:p14="http://schemas.microsoft.com/office/powerpoint/2010/main" val="193140168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5AA1F5-E308-E069-ADF2-4EF89EC16652}"/>
              </a:ext>
            </a:extLst>
          </p:cNvPr>
          <p:cNvSpPr>
            <a:spLocks noGrp="1"/>
          </p:cNvSpPr>
          <p:nvPr>
            <p:ph type="title"/>
          </p:nvPr>
        </p:nvSpPr>
        <p:spPr/>
        <p:txBody>
          <a:bodyPr/>
          <a:lstStyle/>
          <a:p>
            <a:pPr algn="ctr"/>
            <a:r>
              <a:rPr lang="cs-CZ" b="1" dirty="0">
                <a:solidFill>
                  <a:srgbClr val="FF0000"/>
                </a:solidFill>
              </a:rPr>
              <a:t>PROBLÉMY A JEJICH ŘEŠENÍ</a:t>
            </a:r>
          </a:p>
        </p:txBody>
      </p:sp>
      <p:sp>
        <p:nvSpPr>
          <p:cNvPr id="3" name="Zástupný obsah 2">
            <a:extLst>
              <a:ext uri="{FF2B5EF4-FFF2-40B4-BE49-F238E27FC236}">
                <a16:creationId xmlns:a16="http://schemas.microsoft.com/office/drawing/2014/main" id="{492AD4E0-F874-CCF8-7607-8D449D7A5D84}"/>
              </a:ext>
            </a:extLst>
          </p:cNvPr>
          <p:cNvSpPr>
            <a:spLocks noGrp="1"/>
          </p:cNvSpPr>
          <p:nvPr>
            <p:ph idx="1"/>
          </p:nvPr>
        </p:nvSpPr>
        <p:spPr>
          <a:xfrm>
            <a:off x="838200" y="2107769"/>
            <a:ext cx="10515600" cy="4069194"/>
          </a:xfrm>
        </p:spPr>
        <p:txBody>
          <a:bodyPr/>
          <a:lstStyle/>
          <a:p>
            <a:pPr algn="l"/>
            <a:r>
              <a:rPr lang="cs-CZ" b="1" i="0" dirty="0">
                <a:solidFill>
                  <a:srgbClr val="020617"/>
                </a:solidFill>
                <a:effectLst/>
                <a:latin typeface="var(--font-noto-serif)"/>
              </a:rPr>
              <a:t>Největší problém máme v sezonní nevyváženosti. Během léta dokážeme vyrábět obrovské množství energie a ve své podstatě i platit za to, že ji někdo spotřebuje. Naopak v zimě ale máme energie nedostatek a její cena roste. V ideálním světě bychom tedy potřebovali ukládat energii z léta na zimu, což je zatím vzhledem k ceně za uchovávání nereálné. </a:t>
            </a:r>
          </a:p>
          <a:p>
            <a:pPr algn="l"/>
            <a:r>
              <a:rPr lang="cs-CZ" b="1" i="0" dirty="0">
                <a:solidFill>
                  <a:srgbClr val="020617"/>
                </a:solidFill>
                <a:effectLst/>
                <a:latin typeface="var(--font-noto-serif)"/>
              </a:rPr>
              <a:t>Tento problém by mohlo vyřešit pět nejvíce diskutovaných, přitom veřejnosti ne až tak známých technologií, které pravděpodobně sehrají klíčovou roli při transformaci energetiky.</a:t>
            </a:r>
          </a:p>
        </p:txBody>
      </p:sp>
    </p:spTree>
    <p:extLst>
      <p:ext uri="{BB962C8B-B14F-4D97-AF65-F5344CB8AC3E}">
        <p14:creationId xmlns:p14="http://schemas.microsoft.com/office/powerpoint/2010/main" val="287713529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561335B-29A5-F294-990A-953AC4B1B573}"/>
              </a:ext>
            </a:extLst>
          </p:cNvPr>
          <p:cNvSpPr>
            <a:spLocks noGrp="1"/>
          </p:cNvSpPr>
          <p:nvPr>
            <p:ph type="title"/>
          </p:nvPr>
        </p:nvSpPr>
        <p:spPr>
          <a:xfrm>
            <a:off x="838200" y="365125"/>
            <a:ext cx="10515600" cy="874739"/>
          </a:xfrm>
        </p:spPr>
        <p:txBody>
          <a:bodyPr/>
          <a:lstStyle/>
          <a:p>
            <a:pPr algn="ctr"/>
            <a:r>
              <a:rPr lang="cs-CZ" b="1" i="0" dirty="0">
                <a:solidFill>
                  <a:srgbClr val="FF0000"/>
                </a:solidFill>
                <a:effectLst/>
                <a:latin typeface="Martel"/>
              </a:rPr>
              <a:t>NOVÁ METODA UKLÁDÁNÍ ENERGIE</a:t>
            </a:r>
            <a:endParaRPr lang="cs-CZ" dirty="0">
              <a:solidFill>
                <a:srgbClr val="FF0000"/>
              </a:solidFill>
            </a:endParaRPr>
          </a:p>
        </p:txBody>
      </p:sp>
      <p:sp>
        <p:nvSpPr>
          <p:cNvPr id="3" name="Zástupný obsah 2">
            <a:extLst>
              <a:ext uri="{FF2B5EF4-FFF2-40B4-BE49-F238E27FC236}">
                <a16:creationId xmlns:a16="http://schemas.microsoft.com/office/drawing/2014/main" id="{ED47C203-2149-A9F7-94B0-766A032A5855}"/>
              </a:ext>
            </a:extLst>
          </p:cNvPr>
          <p:cNvSpPr>
            <a:spLocks noGrp="1"/>
          </p:cNvSpPr>
          <p:nvPr>
            <p:ph idx="1"/>
          </p:nvPr>
        </p:nvSpPr>
        <p:spPr/>
        <p:txBody>
          <a:bodyPr>
            <a:normAutofit fontScale="92500" lnSpcReduction="20000"/>
          </a:bodyPr>
          <a:lstStyle/>
          <a:p>
            <a:pPr algn="l" fontAlgn="base"/>
            <a:r>
              <a:rPr lang="cs-CZ" b="1" i="0" dirty="0">
                <a:solidFill>
                  <a:srgbClr val="00B0F0"/>
                </a:solidFill>
                <a:effectLst/>
                <a:latin typeface="Martel"/>
              </a:rPr>
              <a:t>Globální energetika </a:t>
            </a:r>
            <a:r>
              <a:rPr lang="cs-CZ" b="1" i="0" dirty="0">
                <a:solidFill>
                  <a:srgbClr val="382C2C"/>
                </a:solidFill>
                <a:effectLst/>
                <a:latin typeface="Martel"/>
              </a:rPr>
              <a:t>se už léta snaží </a:t>
            </a:r>
            <a:r>
              <a:rPr lang="cs-CZ" b="1" i="0" dirty="0">
                <a:solidFill>
                  <a:srgbClr val="00B0F0"/>
                </a:solidFill>
                <a:effectLst/>
                <a:latin typeface="Martel"/>
              </a:rPr>
              <a:t>vyřešit zásadní problém: jak skladovat přebytečnou energii, aby se dala využít v době, kdy je po ní poptávka.</a:t>
            </a:r>
            <a:r>
              <a:rPr lang="cs-CZ" b="1" i="0" dirty="0">
                <a:solidFill>
                  <a:srgbClr val="382C2C"/>
                </a:solidFill>
                <a:effectLst/>
                <a:latin typeface="Martel"/>
              </a:rPr>
              <a:t> Po světě se testuje řada nových technologií, zatím se však nenašlo nic vhodnějšího než bateriová úložiště.</a:t>
            </a:r>
          </a:p>
          <a:p>
            <a:pPr algn="l" fontAlgn="base"/>
            <a:r>
              <a:rPr lang="cs-CZ" b="1" i="0" dirty="0">
                <a:solidFill>
                  <a:srgbClr val="382C2C"/>
                </a:solidFill>
                <a:effectLst/>
                <a:latin typeface="Martel"/>
              </a:rPr>
              <a:t>K experimentátorům s novými technologiemi se chce přidat i česká skupina </a:t>
            </a:r>
            <a:r>
              <a:rPr lang="cs-CZ" b="1" i="0" dirty="0" err="1">
                <a:solidFill>
                  <a:srgbClr val="382C2C"/>
                </a:solidFill>
                <a:effectLst/>
                <a:latin typeface="Martel"/>
              </a:rPr>
              <a:t>Solek</a:t>
            </a:r>
            <a:r>
              <a:rPr lang="cs-CZ" b="1" i="0" dirty="0">
                <a:solidFill>
                  <a:srgbClr val="382C2C"/>
                </a:solidFill>
                <a:effectLst/>
                <a:latin typeface="Martel"/>
              </a:rPr>
              <a:t> Holding.</a:t>
            </a:r>
          </a:p>
          <a:p>
            <a:pPr algn="l" fontAlgn="base"/>
            <a:r>
              <a:rPr lang="cs-CZ" b="1" i="0" dirty="0" err="1">
                <a:solidFill>
                  <a:srgbClr val="382C2C"/>
                </a:solidFill>
                <a:effectLst/>
                <a:latin typeface="Martel"/>
              </a:rPr>
              <a:t>Solek</a:t>
            </a:r>
            <a:r>
              <a:rPr lang="cs-CZ" b="1" i="0" dirty="0">
                <a:solidFill>
                  <a:srgbClr val="382C2C"/>
                </a:solidFill>
                <a:effectLst/>
                <a:latin typeface="Martel"/>
              </a:rPr>
              <a:t> se specializuje na stavby a provoz solárních elektráren, většinu aktiv má v Chile, v Evropě působí v osmi státech. Letos firma podepsala smlouvu o spolupráci s italskou firmou </a:t>
            </a:r>
            <a:r>
              <a:rPr lang="cs-CZ" b="1" i="0" dirty="0" err="1">
                <a:solidFill>
                  <a:srgbClr val="382C2C"/>
                </a:solidFill>
                <a:effectLst/>
                <a:latin typeface="Martel"/>
              </a:rPr>
              <a:t>EnergyDome</a:t>
            </a:r>
            <a:r>
              <a:rPr lang="cs-CZ" b="1" i="0" dirty="0">
                <a:solidFill>
                  <a:srgbClr val="382C2C"/>
                </a:solidFill>
                <a:effectLst/>
                <a:latin typeface="Martel"/>
              </a:rPr>
              <a:t>, která vyvinula nový typ energetického úložiště. Má se stát alternativou velkokapacitních baterií či přečerpávacích elektráren.</a:t>
            </a:r>
          </a:p>
          <a:p>
            <a:pPr algn="l" fontAlgn="base"/>
            <a:r>
              <a:rPr lang="cs-CZ" b="1" i="0" dirty="0">
                <a:solidFill>
                  <a:srgbClr val="382C2C"/>
                </a:solidFill>
                <a:effectLst/>
                <a:latin typeface="Martel"/>
              </a:rPr>
              <a:t>A </a:t>
            </a:r>
            <a:r>
              <a:rPr lang="cs-CZ" b="1" i="0" dirty="0" err="1">
                <a:solidFill>
                  <a:srgbClr val="382C2C"/>
                </a:solidFill>
                <a:effectLst/>
                <a:latin typeface="Martel"/>
              </a:rPr>
              <a:t>Solek</a:t>
            </a:r>
            <a:r>
              <a:rPr lang="cs-CZ" b="1" i="0" dirty="0">
                <a:solidFill>
                  <a:srgbClr val="382C2C"/>
                </a:solidFill>
                <a:effectLst/>
                <a:latin typeface="Martel"/>
              </a:rPr>
              <a:t> Holding zvažuje, že novátorské úložiště </a:t>
            </a:r>
            <a:r>
              <a:rPr lang="cs-CZ" b="1" i="0" dirty="0" err="1">
                <a:solidFill>
                  <a:srgbClr val="382C2C"/>
                </a:solidFill>
                <a:effectLst/>
                <a:latin typeface="Martel"/>
              </a:rPr>
              <a:t>EnergyDome</a:t>
            </a:r>
            <a:r>
              <a:rPr lang="cs-CZ" b="1" i="0" dirty="0">
                <a:solidFill>
                  <a:srgbClr val="382C2C"/>
                </a:solidFill>
                <a:effectLst/>
                <a:latin typeface="Martel"/>
              </a:rPr>
              <a:t> postaví v Česku.</a:t>
            </a:r>
          </a:p>
        </p:txBody>
      </p:sp>
    </p:spTree>
    <p:extLst>
      <p:ext uri="{BB962C8B-B14F-4D97-AF65-F5344CB8AC3E}">
        <p14:creationId xmlns:p14="http://schemas.microsoft.com/office/powerpoint/2010/main" val="211580704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2B3D45-DD12-A7B8-87B1-ADC488EDA4A5}"/>
              </a:ext>
            </a:extLst>
          </p:cNvPr>
          <p:cNvSpPr>
            <a:spLocks noGrp="1"/>
          </p:cNvSpPr>
          <p:nvPr>
            <p:ph type="title"/>
          </p:nvPr>
        </p:nvSpPr>
        <p:spPr>
          <a:xfrm>
            <a:off x="838200" y="365126"/>
            <a:ext cx="10515600" cy="975478"/>
          </a:xfrm>
        </p:spPr>
        <p:txBody>
          <a:bodyPr/>
          <a:lstStyle/>
          <a:p>
            <a:pPr algn="ctr"/>
            <a:r>
              <a:rPr lang="cs-CZ" b="1" i="0" dirty="0">
                <a:solidFill>
                  <a:srgbClr val="FF0000"/>
                </a:solidFill>
                <a:effectLst/>
                <a:latin typeface="Martel"/>
              </a:rPr>
              <a:t>PLYNOVÁ BATERIE</a:t>
            </a:r>
            <a:endParaRPr lang="cs-CZ" dirty="0">
              <a:solidFill>
                <a:srgbClr val="FF0000"/>
              </a:solidFill>
            </a:endParaRPr>
          </a:p>
        </p:txBody>
      </p:sp>
      <p:sp>
        <p:nvSpPr>
          <p:cNvPr id="3" name="Zástupný obsah 2">
            <a:extLst>
              <a:ext uri="{FF2B5EF4-FFF2-40B4-BE49-F238E27FC236}">
                <a16:creationId xmlns:a16="http://schemas.microsoft.com/office/drawing/2014/main" id="{F1D18229-9514-B8FA-8890-A7456B27C0FD}"/>
              </a:ext>
            </a:extLst>
          </p:cNvPr>
          <p:cNvSpPr>
            <a:spLocks noGrp="1"/>
          </p:cNvSpPr>
          <p:nvPr>
            <p:ph idx="1"/>
          </p:nvPr>
        </p:nvSpPr>
        <p:spPr>
          <a:xfrm>
            <a:off x="838200" y="2386739"/>
            <a:ext cx="10515600" cy="3790224"/>
          </a:xfrm>
        </p:spPr>
        <p:txBody>
          <a:bodyPr/>
          <a:lstStyle/>
          <a:p>
            <a:pPr algn="l" fontAlgn="base"/>
            <a:r>
              <a:rPr lang="cs-CZ" b="1" i="0" dirty="0">
                <a:solidFill>
                  <a:srgbClr val="00B0F0"/>
                </a:solidFill>
                <a:effectLst/>
                <a:latin typeface="Martel"/>
              </a:rPr>
              <a:t>Technologie </a:t>
            </a:r>
            <a:r>
              <a:rPr lang="cs-CZ" b="1" i="0" dirty="0" err="1">
                <a:solidFill>
                  <a:srgbClr val="00B0F0"/>
                </a:solidFill>
                <a:effectLst/>
                <a:latin typeface="Martel"/>
              </a:rPr>
              <a:t>EnergyDome</a:t>
            </a:r>
            <a:r>
              <a:rPr lang="cs-CZ" b="1" i="0" dirty="0">
                <a:solidFill>
                  <a:srgbClr val="00B0F0"/>
                </a:solidFill>
                <a:effectLst/>
                <a:latin typeface="Martel"/>
              </a:rPr>
              <a:t> </a:t>
            </a:r>
            <a:r>
              <a:rPr lang="cs-CZ" b="1" i="0" dirty="0">
                <a:solidFill>
                  <a:srgbClr val="382C2C"/>
                </a:solidFill>
                <a:effectLst/>
                <a:latin typeface="Martel"/>
              </a:rPr>
              <a:t>je založena na </a:t>
            </a:r>
            <a:r>
              <a:rPr lang="cs-CZ" b="1" i="0" dirty="0">
                <a:solidFill>
                  <a:srgbClr val="00B0F0"/>
                </a:solidFill>
                <a:effectLst/>
                <a:latin typeface="Martel"/>
              </a:rPr>
              <a:t>opakovaných přeměnách skupenství oxidu uhličitého</a:t>
            </a:r>
            <a:r>
              <a:rPr lang="cs-CZ" b="1" i="0" dirty="0">
                <a:solidFill>
                  <a:srgbClr val="382C2C"/>
                </a:solidFill>
                <a:effectLst/>
                <a:latin typeface="Martel"/>
              </a:rPr>
              <a:t>. CO</a:t>
            </a:r>
            <a:r>
              <a:rPr lang="cs-CZ" b="1" i="0" baseline="-25000" dirty="0">
                <a:solidFill>
                  <a:srgbClr val="382C2C"/>
                </a:solidFill>
                <a:effectLst/>
                <a:latin typeface="Martel"/>
              </a:rPr>
              <a:t>2</a:t>
            </a:r>
            <a:r>
              <a:rPr lang="cs-CZ" b="1" i="0" dirty="0">
                <a:solidFill>
                  <a:srgbClr val="382C2C"/>
                </a:solidFill>
                <a:effectLst/>
                <a:latin typeface="Martel"/>
              </a:rPr>
              <a:t>-baterie se nabíjí tak, že nasává ze zásobníku oxid uhličitý, který pak drží pod vysokým tlakem. Když je třeba baterii vybít, tedy vyrábět elektřinu, CO</a:t>
            </a:r>
            <a:r>
              <a:rPr lang="cs-CZ" b="1" i="0" baseline="-25000" dirty="0">
                <a:solidFill>
                  <a:srgbClr val="382C2C"/>
                </a:solidFill>
                <a:effectLst/>
                <a:latin typeface="Martel"/>
              </a:rPr>
              <a:t>2</a:t>
            </a:r>
            <a:r>
              <a:rPr lang="cs-CZ" b="1" i="0" dirty="0">
                <a:solidFill>
                  <a:srgbClr val="382C2C"/>
                </a:solidFill>
                <a:effectLst/>
                <a:latin typeface="Martel"/>
              </a:rPr>
              <a:t> se zahřívá, odpařuje, rozpíná, rozběhne turbínu a pak se shromažďuje opět v zásobníku.</a:t>
            </a:r>
          </a:p>
          <a:p>
            <a:pPr algn="l" fontAlgn="base"/>
            <a:r>
              <a:rPr lang="cs-CZ" b="1" i="0" dirty="0">
                <a:solidFill>
                  <a:srgbClr val="382C2C"/>
                </a:solidFill>
                <a:effectLst/>
                <a:latin typeface="Martel"/>
              </a:rPr>
              <a:t>Celý cyklus opakovaně probíhá v uzavřeném zařízení, takže do atmosféry neunikají žádné emise skleníkového plynu.</a:t>
            </a:r>
          </a:p>
        </p:txBody>
      </p:sp>
    </p:spTree>
    <p:extLst>
      <p:ext uri="{BB962C8B-B14F-4D97-AF65-F5344CB8AC3E}">
        <p14:creationId xmlns:p14="http://schemas.microsoft.com/office/powerpoint/2010/main" val="221932782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A00196-DF74-F82E-3294-C3F07CB48A18}"/>
              </a:ext>
            </a:extLst>
          </p:cNvPr>
          <p:cNvSpPr>
            <a:spLocks noGrp="1"/>
          </p:cNvSpPr>
          <p:nvPr>
            <p:ph type="title"/>
          </p:nvPr>
        </p:nvSpPr>
        <p:spPr>
          <a:xfrm>
            <a:off x="838200" y="365125"/>
            <a:ext cx="10515600" cy="874739"/>
          </a:xfrm>
        </p:spPr>
        <p:txBody>
          <a:bodyPr/>
          <a:lstStyle/>
          <a:p>
            <a:pPr algn="ctr"/>
            <a:r>
              <a:rPr lang="cs-CZ" b="1" i="0" dirty="0">
                <a:solidFill>
                  <a:srgbClr val="FF0000"/>
                </a:solidFill>
                <a:effectLst/>
                <a:latin typeface="Martel"/>
              </a:rPr>
              <a:t>BARIÉRA: VYSOKÁ CENA</a:t>
            </a:r>
            <a:endParaRPr lang="cs-CZ" dirty="0">
              <a:solidFill>
                <a:srgbClr val="FF0000"/>
              </a:solidFill>
            </a:endParaRPr>
          </a:p>
        </p:txBody>
      </p:sp>
      <p:sp>
        <p:nvSpPr>
          <p:cNvPr id="3" name="Zástupný obsah 2">
            <a:extLst>
              <a:ext uri="{FF2B5EF4-FFF2-40B4-BE49-F238E27FC236}">
                <a16:creationId xmlns:a16="http://schemas.microsoft.com/office/drawing/2014/main" id="{1C8BFE4C-45A6-1C83-9F36-7806DB7DDEB1}"/>
              </a:ext>
            </a:extLst>
          </p:cNvPr>
          <p:cNvSpPr>
            <a:spLocks noGrp="1"/>
          </p:cNvSpPr>
          <p:nvPr>
            <p:ph idx="1"/>
          </p:nvPr>
        </p:nvSpPr>
        <p:spPr/>
        <p:txBody>
          <a:bodyPr>
            <a:normAutofit lnSpcReduction="10000"/>
          </a:bodyPr>
          <a:lstStyle/>
          <a:p>
            <a:pPr algn="l" fontAlgn="base"/>
            <a:r>
              <a:rPr lang="cs-CZ" b="1" i="0" dirty="0" err="1">
                <a:solidFill>
                  <a:srgbClr val="382C2C"/>
                </a:solidFill>
                <a:effectLst/>
                <a:latin typeface="Martel"/>
              </a:rPr>
              <a:t>Solek</a:t>
            </a:r>
            <a:r>
              <a:rPr lang="cs-CZ" b="1" i="0" dirty="0">
                <a:solidFill>
                  <a:srgbClr val="382C2C"/>
                </a:solidFill>
                <a:effectLst/>
                <a:latin typeface="Martel"/>
              </a:rPr>
              <a:t> jedná o instalaci elektrárny </a:t>
            </a:r>
            <a:r>
              <a:rPr lang="cs-CZ" b="1" i="0" dirty="0" err="1">
                <a:solidFill>
                  <a:srgbClr val="382C2C"/>
                </a:solidFill>
                <a:effectLst/>
                <a:latin typeface="Martel"/>
              </a:rPr>
              <a:t>EnergyDome</a:t>
            </a:r>
            <a:r>
              <a:rPr lang="cs-CZ" b="1" i="0" dirty="0">
                <a:solidFill>
                  <a:srgbClr val="382C2C"/>
                </a:solidFill>
                <a:effectLst/>
                <a:latin typeface="Martel"/>
              </a:rPr>
              <a:t> zatím s nejmenovaným tuzemským partnerem. Hlavním hendikepem projektu je však vysoká cena.</a:t>
            </a:r>
          </a:p>
          <a:p>
            <a:pPr algn="l" fontAlgn="base"/>
            <a:r>
              <a:rPr lang="cs-CZ" b="1" i="0" dirty="0">
                <a:solidFill>
                  <a:srgbClr val="382C2C"/>
                </a:solidFill>
                <a:effectLst/>
                <a:latin typeface="Martel"/>
              </a:rPr>
              <a:t>Cena je zatím srovnatelná s bateriovými úložišti, což vypadá dobře jen na první pohled. U baterií očekáváme pokles ceny, zatímco </a:t>
            </a:r>
            <a:r>
              <a:rPr lang="cs-CZ" b="1" i="0" dirty="0" err="1">
                <a:solidFill>
                  <a:srgbClr val="382C2C"/>
                </a:solidFill>
                <a:effectLst/>
                <a:latin typeface="Martel"/>
              </a:rPr>
              <a:t>EnergyDome</a:t>
            </a:r>
            <a:r>
              <a:rPr lang="cs-CZ" b="1" i="0" dirty="0">
                <a:solidFill>
                  <a:srgbClr val="382C2C"/>
                </a:solidFill>
                <a:effectLst/>
                <a:latin typeface="Martel"/>
              </a:rPr>
              <a:t> stojí na standardizované, lety odzkoušené technologii, tam se tak silný pokles ceny očekávat nedá.</a:t>
            </a:r>
          </a:p>
          <a:p>
            <a:pPr algn="l" fontAlgn="base"/>
            <a:r>
              <a:rPr lang="cs-CZ" b="1" i="0" dirty="0">
                <a:solidFill>
                  <a:srgbClr val="382C2C"/>
                </a:solidFill>
                <a:effectLst/>
                <a:latin typeface="Martel"/>
              </a:rPr>
              <a:t>Technologie má také o něco nižší účinnost než baterie. Účinnost je podobná jako u vodních přečerpávacích elektráren, kolem 75 až 80 procent. Podle zkušenosti z ČVUT bývá účinnost bateriových systémů v praxi zhruba 85procentní.</a:t>
            </a:r>
          </a:p>
        </p:txBody>
      </p:sp>
    </p:spTree>
    <p:extLst>
      <p:ext uri="{BB962C8B-B14F-4D97-AF65-F5344CB8AC3E}">
        <p14:creationId xmlns:p14="http://schemas.microsoft.com/office/powerpoint/2010/main" val="123147638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F7513D-624D-378A-B693-C2A3E1C4472F}"/>
              </a:ext>
            </a:extLst>
          </p:cNvPr>
          <p:cNvSpPr>
            <a:spLocks noGrp="1"/>
          </p:cNvSpPr>
          <p:nvPr>
            <p:ph type="title"/>
          </p:nvPr>
        </p:nvSpPr>
        <p:spPr>
          <a:xfrm>
            <a:off x="838200" y="365125"/>
            <a:ext cx="10515600" cy="952231"/>
          </a:xfrm>
        </p:spPr>
        <p:txBody>
          <a:bodyPr/>
          <a:lstStyle/>
          <a:p>
            <a:pPr algn="ctr"/>
            <a:r>
              <a:rPr lang="cs-CZ" b="1" i="0" dirty="0">
                <a:solidFill>
                  <a:srgbClr val="FF0000"/>
                </a:solidFill>
                <a:effectLst/>
                <a:latin typeface="Martel"/>
              </a:rPr>
              <a:t>AKUMULACE NUTNÁ!</a:t>
            </a:r>
            <a:endParaRPr lang="cs-CZ" dirty="0">
              <a:solidFill>
                <a:srgbClr val="FF0000"/>
              </a:solidFill>
            </a:endParaRPr>
          </a:p>
        </p:txBody>
      </p:sp>
      <p:sp>
        <p:nvSpPr>
          <p:cNvPr id="3" name="Zástupný obsah 2">
            <a:extLst>
              <a:ext uri="{FF2B5EF4-FFF2-40B4-BE49-F238E27FC236}">
                <a16:creationId xmlns:a16="http://schemas.microsoft.com/office/drawing/2014/main" id="{B0C2FAA1-4857-A41B-1CAB-6A341D012F70}"/>
              </a:ext>
            </a:extLst>
          </p:cNvPr>
          <p:cNvSpPr>
            <a:spLocks noGrp="1"/>
          </p:cNvSpPr>
          <p:nvPr>
            <p:ph idx="1"/>
          </p:nvPr>
        </p:nvSpPr>
        <p:spPr/>
        <p:txBody>
          <a:bodyPr>
            <a:normAutofit fontScale="85000" lnSpcReduction="20000"/>
          </a:bodyPr>
          <a:lstStyle/>
          <a:p>
            <a:pPr algn="l" fontAlgn="base"/>
            <a:r>
              <a:rPr lang="cs-CZ" b="1" i="0" dirty="0">
                <a:solidFill>
                  <a:srgbClr val="382C2C"/>
                </a:solidFill>
                <a:effectLst/>
                <a:latin typeface="Martel"/>
              </a:rPr>
              <a:t>Energetici upozorňují, že rozvoj obnovitelné energetiky v Česku by měl být provázen obdobně rychlým rozvojem akumulačních technologií, které pomáhají vyrovnávat výkyvy ve výrobě solárů a větrníků a snižují zátěž rozvodných sítí. Jejich výstavbu má povzbudit chystaná novela Energetického zákona, takzvaný lex OZE III, který už schválila vláda a míří do Sněmovny.</a:t>
            </a:r>
          </a:p>
          <a:p>
            <a:pPr algn="l" fontAlgn="base"/>
            <a:r>
              <a:rPr lang="cs-CZ" b="1" dirty="0">
                <a:solidFill>
                  <a:srgbClr val="382C2C"/>
                </a:solidFill>
                <a:latin typeface="Martel"/>
              </a:rPr>
              <a:t>V </a:t>
            </a:r>
            <a:r>
              <a:rPr lang="cs-CZ" b="1" i="0" dirty="0">
                <a:solidFill>
                  <a:srgbClr val="382C2C"/>
                </a:solidFill>
                <a:effectLst/>
                <a:latin typeface="Martel"/>
              </a:rPr>
              <a:t>energetickém mixu České republiky budou dominovat klasická lithium-iontová bateriová úložiště. Ve světě se vyvíjí řada dalších technologií, které zpracovávají energetické přebytky a dokáží posílat elektřinu do sítě, když obnovitelné zdroje stojí a cena elektřiny na trhu stoupá. Zatím se však alternativy klasických baterií neprosazují do praxe, vesměs kvůli vysokým nákladům – bez dotací je pořízení akumulačních systémů neekonomické.</a:t>
            </a:r>
          </a:p>
          <a:p>
            <a:pPr algn="l" fontAlgn="base"/>
            <a:r>
              <a:rPr lang="cs-CZ" b="1" i="0" dirty="0">
                <a:solidFill>
                  <a:srgbClr val="382C2C"/>
                </a:solidFill>
                <a:effectLst/>
                <a:latin typeface="Martel"/>
              </a:rPr>
              <a:t>Ani největší úložiště navíc nejsou schopná pojmout takové objemy energie, aby sloužila k sezonní akumulaci. Tedy aby dokázala uchovávat třeba přebytky solární energie z léta na zimu.</a:t>
            </a:r>
          </a:p>
          <a:p>
            <a:pPr marL="0" indent="0">
              <a:buNone/>
            </a:pPr>
            <a:endParaRPr lang="cs-CZ" dirty="0"/>
          </a:p>
        </p:txBody>
      </p:sp>
    </p:spTree>
    <p:extLst>
      <p:ext uri="{BB962C8B-B14F-4D97-AF65-F5344CB8AC3E}">
        <p14:creationId xmlns:p14="http://schemas.microsoft.com/office/powerpoint/2010/main" val="250733488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27FD58-F311-D1E2-53BB-6A8155D0C268}"/>
              </a:ext>
            </a:extLst>
          </p:cNvPr>
          <p:cNvSpPr>
            <a:spLocks noGrp="1"/>
          </p:cNvSpPr>
          <p:nvPr>
            <p:ph type="title"/>
          </p:nvPr>
        </p:nvSpPr>
        <p:spPr>
          <a:xfrm>
            <a:off x="838200" y="365126"/>
            <a:ext cx="10515600" cy="998726"/>
          </a:xfrm>
        </p:spPr>
        <p:txBody>
          <a:bodyPr/>
          <a:lstStyle/>
          <a:p>
            <a:pPr algn="ctr"/>
            <a:r>
              <a:rPr lang="cs-CZ" b="1" i="0" dirty="0">
                <a:solidFill>
                  <a:srgbClr val="FF0000"/>
                </a:solidFill>
                <a:effectLst/>
                <a:latin typeface="Martel"/>
              </a:rPr>
              <a:t>DRAHÝ VODÍK!</a:t>
            </a:r>
            <a:endParaRPr lang="cs-CZ" dirty="0">
              <a:solidFill>
                <a:srgbClr val="FF0000"/>
              </a:solidFill>
            </a:endParaRPr>
          </a:p>
        </p:txBody>
      </p:sp>
      <p:sp>
        <p:nvSpPr>
          <p:cNvPr id="3" name="Zástupný obsah 2">
            <a:extLst>
              <a:ext uri="{FF2B5EF4-FFF2-40B4-BE49-F238E27FC236}">
                <a16:creationId xmlns:a16="http://schemas.microsoft.com/office/drawing/2014/main" id="{3E27D623-AC76-64B1-576D-5CDEDE8BDC27}"/>
              </a:ext>
            </a:extLst>
          </p:cNvPr>
          <p:cNvSpPr>
            <a:spLocks noGrp="1"/>
          </p:cNvSpPr>
          <p:nvPr>
            <p:ph idx="1"/>
          </p:nvPr>
        </p:nvSpPr>
        <p:spPr/>
        <p:txBody>
          <a:bodyPr>
            <a:normAutofit/>
          </a:bodyPr>
          <a:lstStyle/>
          <a:p>
            <a:pPr algn="l" fontAlgn="base"/>
            <a:r>
              <a:rPr lang="cs-CZ" b="1" i="0" dirty="0" err="1">
                <a:solidFill>
                  <a:srgbClr val="382C2C"/>
                </a:solidFill>
                <a:effectLst/>
                <a:latin typeface="Martel"/>
              </a:rPr>
              <a:t>Solek</a:t>
            </a:r>
            <a:r>
              <a:rPr lang="cs-CZ" b="1" i="0" dirty="0">
                <a:solidFill>
                  <a:srgbClr val="382C2C"/>
                </a:solidFill>
                <a:effectLst/>
                <a:latin typeface="Martel"/>
              </a:rPr>
              <a:t> zkouší i další akumulační technologii. Už před dvěma lety oznámil, že vybuduje vodíkovou elektrárnu napojenou na fotovoltaický park v chilském přístavu </a:t>
            </a:r>
            <a:r>
              <a:rPr lang="cs-CZ" b="1" i="0" dirty="0" err="1">
                <a:solidFill>
                  <a:srgbClr val="382C2C"/>
                </a:solidFill>
                <a:effectLst/>
                <a:latin typeface="Martel"/>
              </a:rPr>
              <a:t>Puerto</a:t>
            </a:r>
            <a:r>
              <a:rPr lang="cs-CZ" b="1" i="0" dirty="0">
                <a:solidFill>
                  <a:srgbClr val="382C2C"/>
                </a:solidFill>
                <a:effectLst/>
                <a:latin typeface="Martel"/>
              </a:rPr>
              <a:t> San Antonio. Projekt je však od té doby stále v přípravě.</a:t>
            </a:r>
          </a:p>
          <a:p>
            <a:pPr algn="l" fontAlgn="base"/>
            <a:r>
              <a:rPr lang="cs-CZ" b="1" i="0" dirty="0">
                <a:solidFill>
                  <a:srgbClr val="382C2C"/>
                </a:solidFill>
                <a:effectLst/>
                <a:latin typeface="Martel"/>
              </a:rPr>
              <a:t>Jde o pilotní projekt, na kterém se zkouší možnosti vodíku. Ale také vodíkové technologie narážejí na ekonomickou realitu. Místním provozovatelům přístavu se do toho bez dotací moc nechce, protože bateriová konkurence pořád vychází lépe než vodík. </a:t>
            </a:r>
            <a:r>
              <a:rPr lang="cs-CZ" b="1" dirty="0">
                <a:solidFill>
                  <a:srgbClr val="382C2C"/>
                </a:solidFill>
                <a:latin typeface="Martel"/>
              </a:rPr>
              <a:t>V</a:t>
            </a:r>
            <a:r>
              <a:rPr lang="cs-CZ" b="1" i="0" dirty="0">
                <a:solidFill>
                  <a:srgbClr val="382C2C"/>
                </a:solidFill>
                <a:effectLst/>
                <a:latin typeface="Martel"/>
              </a:rPr>
              <a:t>odíkové investice může povzbudit silná podpora, kterou v USA přislíbil</a:t>
            </a:r>
            <a:br>
              <a:rPr lang="cs-CZ" b="1" i="0" dirty="0">
                <a:solidFill>
                  <a:srgbClr val="382C2C"/>
                </a:solidFill>
                <a:effectLst/>
                <a:latin typeface="Martel"/>
              </a:rPr>
            </a:br>
            <a:r>
              <a:rPr lang="cs-CZ" b="1" i="0" dirty="0">
                <a:solidFill>
                  <a:srgbClr val="382C2C"/>
                </a:solidFill>
                <a:effectLst/>
                <a:latin typeface="Martel"/>
              </a:rPr>
              <a:t>i prezident. I díky tomu se svět k vodíku může překlopit.</a:t>
            </a:r>
          </a:p>
        </p:txBody>
      </p:sp>
    </p:spTree>
    <p:extLst>
      <p:ext uri="{BB962C8B-B14F-4D97-AF65-F5344CB8AC3E}">
        <p14:creationId xmlns:p14="http://schemas.microsoft.com/office/powerpoint/2010/main" val="138535649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71A210-1370-16C8-6BB3-3FF2B12E9DB3}"/>
              </a:ext>
            </a:extLst>
          </p:cNvPr>
          <p:cNvSpPr>
            <a:spLocks noGrp="1"/>
          </p:cNvSpPr>
          <p:nvPr>
            <p:ph type="title"/>
          </p:nvPr>
        </p:nvSpPr>
        <p:spPr>
          <a:xfrm>
            <a:off x="838200" y="365126"/>
            <a:ext cx="10515600" cy="944482"/>
          </a:xfrm>
        </p:spPr>
        <p:txBody>
          <a:bodyPr/>
          <a:lstStyle/>
          <a:p>
            <a:pPr algn="ctr"/>
            <a:r>
              <a:rPr lang="cs-CZ" b="1" i="0" dirty="0">
                <a:solidFill>
                  <a:srgbClr val="FF0000"/>
                </a:solidFill>
                <a:effectLst/>
                <a:latin typeface="Martel"/>
              </a:rPr>
              <a:t>REKORDNÍ LEYDA</a:t>
            </a:r>
            <a:endParaRPr lang="cs-CZ" dirty="0">
              <a:solidFill>
                <a:srgbClr val="FF0000"/>
              </a:solidFill>
            </a:endParaRPr>
          </a:p>
        </p:txBody>
      </p:sp>
      <p:sp>
        <p:nvSpPr>
          <p:cNvPr id="3" name="Zástupný obsah 2">
            <a:extLst>
              <a:ext uri="{FF2B5EF4-FFF2-40B4-BE49-F238E27FC236}">
                <a16:creationId xmlns:a16="http://schemas.microsoft.com/office/drawing/2014/main" id="{8AB1EF2F-7DC2-E841-A2D4-A3C560DC50DD}"/>
              </a:ext>
            </a:extLst>
          </p:cNvPr>
          <p:cNvSpPr>
            <a:spLocks noGrp="1"/>
          </p:cNvSpPr>
          <p:nvPr>
            <p:ph idx="1"/>
          </p:nvPr>
        </p:nvSpPr>
        <p:spPr>
          <a:xfrm>
            <a:off x="838200" y="2003856"/>
            <a:ext cx="10515600" cy="4351338"/>
          </a:xfrm>
        </p:spPr>
        <p:txBody>
          <a:bodyPr>
            <a:normAutofit/>
          </a:bodyPr>
          <a:lstStyle/>
          <a:p>
            <a:pPr algn="l" fontAlgn="base"/>
            <a:r>
              <a:rPr lang="cs-CZ" sz="3600" b="1" i="0" dirty="0" err="1">
                <a:solidFill>
                  <a:srgbClr val="382C2C"/>
                </a:solidFill>
                <a:effectLst/>
                <a:latin typeface="Martel"/>
              </a:rPr>
              <a:t>Solek</a:t>
            </a:r>
            <a:r>
              <a:rPr lang="cs-CZ" sz="3600" b="1" i="0" dirty="0">
                <a:solidFill>
                  <a:srgbClr val="382C2C"/>
                </a:solidFill>
                <a:effectLst/>
                <a:latin typeface="Martel"/>
              </a:rPr>
              <a:t> začínal v Česku v dobách solárního boomu před 13 lety. Po útlumu veřejné podpory od roku 2011 se zaměřil na zahraničí a budoval fotovoltaické parky hlavně v Chile. Tam také nyní chystá svou zatím největší instalaci, elektrárnu s instalovanou kapacitou 96 megawattů ve městě </a:t>
            </a:r>
            <a:r>
              <a:rPr lang="cs-CZ" sz="3600" b="1" i="0" dirty="0" err="1">
                <a:solidFill>
                  <a:srgbClr val="382C2C"/>
                </a:solidFill>
                <a:effectLst/>
                <a:latin typeface="Martel"/>
              </a:rPr>
              <a:t>Leyda</a:t>
            </a:r>
            <a:r>
              <a:rPr lang="cs-CZ" sz="3600" b="1" i="0" dirty="0">
                <a:solidFill>
                  <a:srgbClr val="382C2C"/>
                </a:solidFill>
                <a:effectLst/>
                <a:latin typeface="Martel"/>
              </a:rPr>
              <a:t>, necelých 100 kilometrů na západ od hlavního města Santiago de Chile.</a:t>
            </a:r>
          </a:p>
        </p:txBody>
      </p:sp>
    </p:spTree>
    <p:extLst>
      <p:ext uri="{BB962C8B-B14F-4D97-AF65-F5344CB8AC3E}">
        <p14:creationId xmlns:p14="http://schemas.microsoft.com/office/powerpoint/2010/main" val="227301646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974843-DB8D-94BF-BA40-8C48E9E7507D}"/>
              </a:ext>
            </a:extLst>
          </p:cNvPr>
          <p:cNvSpPr>
            <a:spLocks noGrp="1"/>
          </p:cNvSpPr>
          <p:nvPr>
            <p:ph type="title"/>
          </p:nvPr>
        </p:nvSpPr>
        <p:spPr/>
        <p:txBody>
          <a:bodyPr>
            <a:normAutofit fontScale="90000"/>
          </a:bodyPr>
          <a:lstStyle/>
          <a:p>
            <a:pPr algn="ctr"/>
            <a:r>
              <a:rPr lang="cs-CZ" b="1" i="0" dirty="0">
                <a:solidFill>
                  <a:srgbClr val="FF0000"/>
                </a:solidFill>
                <a:effectLst/>
                <a:latin typeface="OpenSans"/>
              </a:rPr>
              <a:t>NOVÝ ČESKÝ VYNÁLEZ UKLÁDÁ ENERGII DO PÍSMU A ZASE JI Z NĚJ ZÍSKÁVÁ -</a:t>
            </a:r>
            <a:br>
              <a:rPr lang="cs-CZ" b="1" i="0" dirty="0">
                <a:solidFill>
                  <a:srgbClr val="FF0000"/>
                </a:solidFill>
                <a:effectLst/>
                <a:latin typeface="OpenSans"/>
              </a:rPr>
            </a:br>
            <a:r>
              <a:rPr lang="cs-CZ" b="1" i="0" dirty="0">
                <a:solidFill>
                  <a:srgbClr val="FF0000"/>
                </a:solidFill>
                <a:effectLst/>
                <a:latin typeface="OpenSans"/>
              </a:rPr>
              <a:t>SLIBUJE NULOVÉ PROVOZNÍ NÁKLADY</a:t>
            </a:r>
            <a:endParaRPr lang="cs-CZ" dirty="0">
              <a:solidFill>
                <a:srgbClr val="FF0000"/>
              </a:solidFill>
            </a:endParaRPr>
          </a:p>
        </p:txBody>
      </p:sp>
      <p:sp>
        <p:nvSpPr>
          <p:cNvPr id="3" name="Zástupný obsah 2">
            <a:extLst>
              <a:ext uri="{FF2B5EF4-FFF2-40B4-BE49-F238E27FC236}">
                <a16:creationId xmlns:a16="http://schemas.microsoft.com/office/drawing/2014/main" id="{9062E02D-3C33-4F5D-CC97-044761D55CEA}"/>
              </a:ext>
            </a:extLst>
          </p:cNvPr>
          <p:cNvSpPr>
            <a:spLocks noGrp="1"/>
          </p:cNvSpPr>
          <p:nvPr>
            <p:ph idx="1"/>
          </p:nvPr>
        </p:nvSpPr>
        <p:spPr>
          <a:xfrm>
            <a:off x="838200" y="2141537"/>
            <a:ext cx="10515600" cy="4351338"/>
          </a:xfrm>
        </p:spPr>
        <p:txBody>
          <a:bodyPr>
            <a:normAutofit lnSpcReduction="10000"/>
          </a:bodyPr>
          <a:lstStyle/>
          <a:p>
            <a:r>
              <a:rPr lang="cs-CZ" b="1" dirty="0"/>
              <a:t>Čeští vývojáři vyvinuli unikátní řešení vytápění. A nejen vytápění. Nový otopný a energetický systém pro rodinné domy i velké průmyslové podniky </a:t>
            </a:r>
            <a:r>
              <a:rPr lang="cs-CZ" b="1" dirty="0">
                <a:solidFill>
                  <a:srgbClr val="00B0F0"/>
                </a:solidFill>
              </a:rPr>
              <a:t>funguje na principu akumulace tepla v písku</a:t>
            </a:r>
            <a:r>
              <a:rPr lang="cs-CZ" b="1" dirty="0"/>
              <a:t>. </a:t>
            </a:r>
            <a:r>
              <a:rPr lang="cs-CZ" b="1" dirty="0">
                <a:solidFill>
                  <a:srgbClr val="00B0F0"/>
                </a:solidFill>
              </a:rPr>
              <a:t>Takto akumulovaná energie prý dovede za určitých podmínek vytápět vnitřní prostory a ohřívat teplou užitkovou vodu prakticky za nulových provozních nákladů po dobu životnosti zařízení v délce padesát let.</a:t>
            </a:r>
            <a:r>
              <a:rPr lang="cs-CZ" b="1" dirty="0"/>
              <a:t> Ovšem </a:t>
            </a:r>
            <a:r>
              <a:rPr lang="cs-CZ" b="1" dirty="0">
                <a:solidFill>
                  <a:srgbClr val="00B0F0"/>
                </a:solidFill>
              </a:rPr>
              <a:t>počáteční investice není malá</a:t>
            </a:r>
            <a:r>
              <a:rPr lang="cs-CZ" b="1" dirty="0"/>
              <a:t>. Je otázkou, zda jde o další příspěvek</a:t>
            </a:r>
            <a:br>
              <a:rPr lang="cs-CZ" b="1" dirty="0"/>
            </a:br>
            <a:r>
              <a:rPr lang="cs-CZ" b="1" dirty="0"/>
              <a:t>v panoptiku možností, nebo o řešení, které obrazně řečeno dobude svět.</a:t>
            </a:r>
          </a:p>
          <a:p>
            <a:r>
              <a:rPr lang="cs-CZ" b="1" dirty="0">
                <a:solidFill>
                  <a:srgbClr val="00B0F0"/>
                </a:solidFill>
              </a:rPr>
              <a:t>Základní problémy </a:t>
            </a:r>
            <a:r>
              <a:rPr lang="cs-CZ" b="1" dirty="0"/>
              <a:t>má nyní dva: </a:t>
            </a:r>
            <a:r>
              <a:rPr lang="cs-CZ" b="1" dirty="0">
                <a:solidFill>
                  <a:srgbClr val="00B0F0"/>
                </a:solidFill>
              </a:rPr>
              <a:t>pořizovací cenu </a:t>
            </a:r>
            <a:r>
              <a:rPr lang="cs-CZ" b="1" dirty="0"/>
              <a:t>a... </a:t>
            </a:r>
            <a:r>
              <a:rPr lang="cs-CZ" b="1" dirty="0">
                <a:solidFill>
                  <a:srgbClr val="00B0F0"/>
                </a:solidFill>
              </a:rPr>
              <a:t>samotný písek.</a:t>
            </a:r>
          </a:p>
        </p:txBody>
      </p:sp>
    </p:spTree>
    <p:extLst>
      <p:ext uri="{BB962C8B-B14F-4D97-AF65-F5344CB8AC3E}">
        <p14:creationId xmlns:p14="http://schemas.microsoft.com/office/powerpoint/2010/main" val="357695497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C862FE-33D9-8138-C2A4-2A8303858A56}"/>
              </a:ext>
            </a:extLst>
          </p:cNvPr>
          <p:cNvSpPr>
            <a:spLocks noGrp="1"/>
          </p:cNvSpPr>
          <p:nvPr>
            <p:ph type="title"/>
          </p:nvPr>
        </p:nvSpPr>
        <p:spPr/>
        <p:txBody>
          <a:bodyPr>
            <a:normAutofit/>
          </a:bodyPr>
          <a:lstStyle/>
          <a:p>
            <a:pPr algn="ctr"/>
            <a:r>
              <a:rPr lang="cs-CZ" b="1" dirty="0">
                <a:solidFill>
                  <a:srgbClr val="FF0000"/>
                </a:solidFill>
              </a:rPr>
              <a:t>DO PÍSKU LZE UKLÁDAT ENERGII TEPELNOU I ELEKTRICKOU</a:t>
            </a:r>
          </a:p>
        </p:txBody>
      </p:sp>
      <p:sp>
        <p:nvSpPr>
          <p:cNvPr id="3" name="Zástupný obsah 2">
            <a:extLst>
              <a:ext uri="{FF2B5EF4-FFF2-40B4-BE49-F238E27FC236}">
                <a16:creationId xmlns:a16="http://schemas.microsoft.com/office/drawing/2014/main" id="{AE7DEE03-628B-28D4-2293-A18342F91990}"/>
              </a:ext>
            </a:extLst>
          </p:cNvPr>
          <p:cNvSpPr>
            <a:spLocks noGrp="1"/>
          </p:cNvSpPr>
          <p:nvPr>
            <p:ph idx="1"/>
          </p:nvPr>
        </p:nvSpPr>
        <p:spPr>
          <a:xfrm>
            <a:off x="838200" y="2050350"/>
            <a:ext cx="10515600" cy="4351338"/>
          </a:xfrm>
        </p:spPr>
        <p:txBody>
          <a:bodyPr>
            <a:normAutofit/>
          </a:bodyPr>
          <a:lstStyle/>
          <a:p>
            <a:r>
              <a:rPr lang="cs-CZ" b="1" dirty="0"/>
              <a:t>Do písku lze dokonce ukládat nejen energii tepelnou, ale i elektrickou, funguje pak jako bateriové úložiště. Buď zcela nebo jen částečně. Písek přitom lze nahřívat z vlastní fotovoltaiky nebo ze sítě v době nulových či dokonce záporných cen elektřiny na spotovém trhu. Vznikla tak vlastně alternativa k tradičním bateriím a současným energetickým systémům domů. Pískové úložiště prostě a jednoduše funguje jako akumulátor energie, pokud písek v případě využití v rodinných domech ohřejeme na teplotu cca 400 stupňů Celsia. Pro průmyslové aplikace je dle vývojů a výrobce zařízení potřebné nahřátí písku na cca 480 stupňů Celsia.</a:t>
            </a:r>
          </a:p>
        </p:txBody>
      </p:sp>
    </p:spTree>
    <p:extLst>
      <p:ext uri="{BB962C8B-B14F-4D97-AF65-F5344CB8AC3E}">
        <p14:creationId xmlns:p14="http://schemas.microsoft.com/office/powerpoint/2010/main" val="113053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B4E62A-A3EE-9878-3E5E-1DB0E4EC6473}"/>
              </a:ext>
            </a:extLst>
          </p:cNvPr>
          <p:cNvSpPr>
            <a:spLocks noGrp="1"/>
          </p:cNvSpPr>
          <p:nvPr>
            <p:ph type="title"/>
          </p:nvPr>
        </p:nvSpPr>
        <p:spPr>
          <a:xfrm>
            <a:off x="838200" y="365126"/>
            <a:ext cx="10515600" cy="975478"/>
          </a:xfrm>
        </p:spPr>
        <p:txBody>
          <a:bodyPr/>
          <a:lstStyle/>
          <a:p>
            <a:pPr algn="ctr"/>
            <a:r>
              <a:rPr lang="cs-CZ" b="1" i="0" dirty="0">
                <a:solidFill>
                  <a:srgbClr val="FF0000"/>
                </a:solidFill>
                <a:effectLst/>
                <a:latin typeface="-apple-system"/>
              </a:rPr>
              <a:t>PŘEČERPÁVÁNÍ VODY</a:t>
            </a:r>
            <a:endParaRPr lang="cs-CZ" b="1" dirty="0">
              <a:solidFill>
                <a:srgbClr val="FF0000"/>
              </a:solidFill>
            </a:endParaRPr>
          </a:p>
        </p:txBody>
      </p:sp>
      <p:sp>
        <p:nvSpPr>
          <p:cNvPr id="3" name="Zástupný obsah 2">
            <a:extLst>
              <a:ext uri="{FF2B5EF4-FFF2-40B4-BE49-F238E27FC236}">
                <a16:creationId xmlns:a16="http://schemas.microsoft.com/office/drawing/2014/main" id="{FEA0EA2C-98B9-BEF6-00B3-00B81B009D13}"/>
              </a:ext>
            </a:extLst>
          </p:cNvPr>
          <p:cNvSpPr>
            <a:spLocks noGrp="1"/>
          </p:cNvSpPr>
          <p:nvPr>
            <p:ph idx="1"/>
          </p:nvPr>
        </p:nvSpPr>
        <p:spPr/>
        <p:txBody>
          <a:bodyPr>
            <a:normAutofit fontScale="70000" lnSpcReduction="20000"/>
          </a:bodyPr>
          <a:lstStyle/>
          <a:p>
            <a:r>
              <a:rPr lang="cs-CZ" b="1" i="0" dirty="0">
                <a:solidFill>
                  <a:srgbClr val="404040"/>
                </a:solidFill>
                <a:effectLst/>
                <a:latin typeface="-apple-system"/>
              </a:rPr>
              <a:t>Koncept ukládání energie přečerpáváním vody v přečerpávacích elektrárnách je známý</a:t>
            </a:r>
            <a:br>
              <a:rPr lang="cs-CZ" b="1" i="0" dirty="0">
                <a:solidFill>
                  <a:srgbClr val="404040"/>
                </a:solidFill>
                <a:effectLst/>
                <a:latin typeface="-apple-system"/>
              </a:rPr>
            </a:br>
            <a:r>
              <a:rPr lang="cs-CZ" b="1" i="0" dirty="0">
                <a:solidFill>
                  <a:srgbClr val="404040"/>
                </a:solidFill>
                <a:effectLst/>
                <a:latin typeface="-apple-system"/>
              </a:rPr>
              <a:t>a používaný. </a:t>
            </a:r>
            <a:r>
              <a:rPr lang="cs-CZ" b="1" i="0" dirty="0">
                <a:solidFill>
                  <a:srgbClr val="00B0F0"/>
                </a:solidFill>
                <a:effectLst/>
                <a:latin typeface="-apple-system"/>
              </a:rPr>
              <a:t>Největší česká přečerpávací elektrárna Dlouhé Stráně svým výkonem 2 x 325 </a:t>
            </a:r>
            <a:r>
              <a:rPr lang="cs-CZ" b="1" i="0" dirty="0" err="1">
                <a:solidFill>
                  <a:srgbClr val="00B0F0"/>
                </a:solidFill>
                <a:effectLst/>
                <a:latin typeface="-apple-system"/>
              </a:rPr>
              <a:t>MWe</a:t>
            </a:r>
            <a:r>
              <a:rPr lang="cs-CZ" b="1" i="0" dirty="0">
                <a:solidFill>
                  <a:srgbClr val="00B0F0"/>
                </a:solidFill>
                <a:effectLst/>
                <a:latin typeface="-apple-system"/>
              </a:rPr>
              <a:t> významně pomáhá ke stabilizaci energetické soustavy </a:t>
            </a:r>
            <a:r>
              <a:rPr lang="cs-CZ" b="1" i="0" dirty="0">
                <a:solidFill>
                  <a:srgbClr val="404040"/>
                </a:solidFill>
                <a:effectLst/>
                <a:latin typeface="-apple-system"/>
              </a:rPr>
              <a:t>a je největší reverzní vodní turbínou</a:t>
            </a:r>
            <a:br>
              <a:rPr lang="cs-CZ" b="1" i="0" dirty="0">
                <a:solidFill>
                  <a:srgbClr val="404040"/>
                </a:solidFill>
                <a:effectLst/>
                <a:latin typeface="-apple-system"/>
              </a:rPr>
            </a:br>
            <a:r>
              <a:rPr lang="cs-CZ" b="1" i="0" dirty="0">
                <a:solidFill>
                  <a:srgbClr val="404040"/>
                </a:solidFill>
                <a:effectLst/>
                <a:latin typeface="-apple-system"/>
              </a:rPr>
              <a:t>v Evropě. Vhodných lokalit je však z nejrůznějších důvodů málo.</a:t>
            </a:r>
          </a:p>
          <a:p>
            <a:pPr algn="l"/>
            <a:r>
              <a:rPr lang="cs-CZ" b="1" i="0" dirty="0">
                <a:solidFill>
                  <a:srgbClr val="404040"/>
                </a:solidFill>
                <a:effectLst/>
                <a:latin typeface="-apple-system"/>
              </a:rPr>
              <a:t>Proto se v posledních letech objevují řešení, při kterých je </a:t>
            </a:r>
            <a:r>
              <a:rPr lang="cs-CZ" b="1" i="0" dirty="0">
                <a:solidFill>
                  <a:srgbClr val="00B0F0"/>
                </a:solidFill>
                <a:effectLst/>
                <a:latin typeface="-apple-system"/>
              </a:rPr>
              <a:t>voda ukládána pod zemí. </a:t>
            </a:r>
            <a:r>
              <a:rPr lang="cs-CZ" b="1" i="0" dirty="0">
                <a:solidFill>
                  <a:srgbClr val="404040"/>
                </a:solidFill>
                <a:effectLst/>
                <a:latin typeface="-apple-system"/>
              </a:rPr>
              <a:t>Jedním</a:t>
            </a:r>
            <a:br>
              <a:rPr lang="cs-CZ" b="1" i="0" dirty="0">
                <a:solidFill>
                  <a:srgbClr val="404040"/>
                </a:solidFill>
                <a:effectLst/>
                <a:latin typeface="-apple-system"/>
              </a:rPr>
            </a:br>
            <a:r>
              <a:rPr lang="cs-CZ" b="1" i="0" dirty="0">
                <a:solidFill>
                  <a:srgbClr val="404040"/>
                </a:solidFill>
                <a:effectLst/>
                <a:latin typeface="-apple-system"/>
              </a:rPr>
              <a:t>z nejznámějších je </a:t>
            </a:r>
            <a:r>
              <a:rPr lang="cs-CZ" b="1" i="0" dirty="0" err="1">
                <a:solidFill>
                  <a:srgbClr val="404040"/>
                </a:solidFill>
                <a:effectLst/>
                <a:latin typeface="-apple-system"/>
              </a:rPr>
              <a:t>Elmhurst</a:t>
            </a:r>
            <a:r>
              <a:rPr lang="cs-CZ" b="1" i="0" dirty="0">
                <a:solidFill>
                  <a:srgbClr val="404040"/>
                </a:solidFill>
                <a:effectLst/>
                <a:latin typeface="-apple-system"/>
              </a:rPr>
              <a:t> </a:t>
            </a:r>
            <a:r>
              <a:rPr lang="cs-CZ" b="1" i="0" dirty="0" err="1">
                <a:solidFill>
                  <a:srgbClr val="404040"/>
                </a:solidFill>
                <a:effectLst/>
                <a:latin typeface="-apple-system"/>
              </a:rPr>
              <a:t>Quarry</a:t>
            </a:r>
            <a:r>
              <a:rPr lang="cs-CZ" b="1" i="0" dirty="0">
                <a:solidFill>
                  <a:srgbClr val="404040"/>
                </a:solidFill>
                <a:effectLst/>
                <a:latin typeface="-apple-system"/>
              </a:rPr>
              <a:t> </a:t>
            </a:r>
            <a:r>
              <a:rPr lang="cs-CZ" b="1" i="0" dirty="0" err="1">
                <a:solidFill>
                  <a:srgbClr val="404040"/>
                </a:solidFill>
                <a:effectLst/>
                <a:latin typeface="-apple-system"/>
              </a:rPr>
              <a:t>Pumped</a:t>
            </a:r>
            <a:r>
              <a:rPr lang="cs-CZ" b="1" i="0" dirty="0">
                <a:solidFill>
                  <a:srgbClr val="404040"/>
                </a:solidFill>
                <a:effectLst/>
                <a:latin typeface="-apple-system"/>
              </a:rPr>
              <a:t> </a:t>
            </a:r>
            <a:r>
              <a:rPr lang="cs-CZ" b="1" i="0" dirty="0" err="1">
                <a:solidFill>
                  <a:srgbClr val="404040"/>
                </a:solidFill>
                <a:effectLst/>
                <a:latin typeface="-apple-system"/>
              </a:rPr>
              <a:t>Storage</a:t>
            </a:r>
            <a:r>
              <a:rPr lang="cs-CZ" b="1" i="0" dirty="0">
                <a:solidFill>
                  <a:srgbClr val="404040"/>
                </a:solidFill>
                <a:effectLst/>
                <a:latin typeface="-apple-system"/>
              </a:rPr>
              <a:t> Project v Illinois poblíž Chicaga, který hodlá využít podzemní infrastruktury opuštěného dolu poblíž Chicaga.</a:t>
            </a:r>
          </a:p>
          <a:p>
            <a:pPr algn="l"/>
            <a:r>
              <a:rPr lang="cs-CZ" b="1" i="0" dirty="0">
                <a:solidFill>
                  <a:srgbClr val="404040"/>
                </a:solidFill>
                <a:effectLst/>
                <a:latin typeface="-apple-system"/>
              </a:rPr>
              <a:t>Kalifornská společnost </a:t>
            </a:r>
            <a:r>
              <a:rPr lang="cs-CZ" b="1" i="0" dirty="0" err="1">
                <a:solidFill>
                  <a:srgbClr val="404040"/>
                </a:solidFill>
                <a:effectLst/>
                <a:latin typeface="-apple-system"/>
              </a:rPr>
              <a:t>Graveta</a:t>
            </a:r>
            <a:r>
              <a:rPr lang="cs-CZ" b="1" i="0" dirty="0">
                <a:solidFill>
                  <a:srgbClr val="404040"/>
                </a:solidFill>
                <a:effectLst/>
                <a:latin typeface="-apple-system"/>
              </a:rPr>
              <a:t> </a:t>
            </a:r>
            <a:r>
              <a:rPr lang="cs-CZ" b="1" i="0" dirty="0" err="1">
                <a:solidFill>
                  <a:srgbClr val="404040"/>
                </a:solidFill>
                <a:effectLst/>
                <a:latin typeface="-apple-system"/>
              </a:rPr>
              <a:t>Power</a:t>
            </a:r>
            <a:r>
              <a:rPr lang="cs-CZ" b="1" i="0" dirty="0">
                <a:solidFill>
                  <a:srgbClr val="404040"/>
                </a:solidFill>
                <a:effectLst/>
                <a:latin typeface="-apple-system"/>
              </a:rPr>
              <a:t> zase staví testovací závod s výkonem 1 MW v Německu. Speciální píst je zde zavěšený v </a:t>
            </a:r>
            <a:r>
              <a:rPr lang="cs-CZ" b="1" i="0" dirty="0">
                <a:solidFill>
                  <a:srgbClr val="00B0F0"/>
                </a:solidFill>
                <a:effectLst/>
                <a:latin typeface="-apple-system"/>
              </a:rPr>
              <a:t>šachtě naplněné vodou.</a:t>
            </a:r>
          </a:p>
          <a:p>
            <a:pPr algn="l"/>
            <a:r>
              <a:rPr lang="cs-CZ" b="1" i="0" dirty="0">
                <a:solidFill>
                  <a:srgbClr val="404040"/>
                </a:solidFill>
                <a:effectLst/>
                <a:latin typeface="-apple-system"/>
              </a:rPr>
              <a:t>Čerpaná voda tlačí píst nahoru při skladování, poté píst tlačí vodu dolů přes turbínu, která vyrábí energii. Společnost tvrdí, že zařízení může být uložené kdekoliv na světě. Na podobné technologii pracuje také německá společnost New </a:t>
            </a:r>
            <a:r>
              <a:rPr lang="cs-CZ" b="1" i="0" dirty="0" err="1">
                <a:solidFill>
                  <a:srgbClr val="404040"/>
                </a:solidFill>
                <a:effectLst/>
                <a:latin typeface="-apple-system"/>
              </a:rPr>
              <a:t>Energy</a:t>
            </a:r>
            <a:r>
              <a:rPr lang="cs-CZ" b="1" i="0" dirty="0">
                <a:solidFill>
                  <a:srgbClr val="404040"/>
                </a:solidFill>
                <a:effectLst/>
                <a:latin typeface="-apple-system"/>
              </a:rPr>
              <a:t> </a:t>
            </a:r>
            <a:r>
              <a:rPr lang="cs-CZ" b="1" i="0" dirty="0" err="1">
                <a:solidFill>
                  <a:srgbClr val="404040"/>
                </a:solidFill>
                <a:effectLst/>
                <a:latin typeface="-apple-system"/>
              </a:rPr>
              <a:t>Let’s</a:t>
            </a:r>
            <a:r>
              <a:rPr lang="cs-CZ" b="1" i="0" dirty="0">
                <a:solidFill>
                  <a:srgbClr val="404040"/>
                </a:solidFill>
                <a:effectLst/>
                <a:latin typeface="-apple-system"/>
              </a:rPr>
              <a:t> Go.</a:t>
            </a:r>
          </a:p>
          <a:p>
            <a:pPr algn="l"/>
            <a:r>
              <a:rPr lang="cs-CZ" b="1" i="0" dirty="0">
                <a:solidFill>
                  <a:srgbClr val="404040"/>
                </a:solidFill>
                <a:effectLst/>
                <a:latin typeface="-apple-system"/>
              </a:rPr>
              <a:t>Společnost </a:t>
            </a:r>
            <a:r>
              <a:rPr lang="cs-CZ" b="1" i="0" dirty="0" err="1">
                <a:solidFill>
                  <a:srgbClr val="404040"/>
                </a:solidFill>
                <a:effectLst/>
                <a:latin typeface="-apple-system"/>
              </a:rPr>
              <a:t>Quidnet</a:t>
            </a:r>
            <a:r>
              <a:rPr lang="cs-CZ" b="1" i="0" dirty="0">
                <a:solidFill>
                  <a:srgbClr val="404040"/>
                </a:solidFill>
                <a:effectLst/>
                <a:latin typeface="-apple-system"/>
              </a:rPr>
              <a:t> </a:t>
            </a:r>
            <a:r>
              <a:rPr lang="cs-CZ" b="1" i="0" dirty="0" err="1">
                <a:solidFill>
                  <a:srgbClr val="404040"/>
                </a:solidFill>
                <a:effectLst/>
                <a:latin typeface="-apple-system"/>
              </a:rPr>
              <a:t>Energy</a:t>
            </a:r>
            <a:r>
              <a:rPr lang="cs-CZ" b="1" i="0" dirty="0">
                <a:solidFill>
                  <a:srgbClr val="404040"/>
                </a:solidFill>
                <a:effectLst/>
                <a:latin typeface="-apple-system"/>
              </a:rPr>
              <a:t> se sídlem v Houstonu zase experimentuje s technologií </a:t>
            </a:r>
            <a:r>
              <a:rPr lang="cs-CZ" b="1" i="0" dirty="0">
                <a:solidFill>
                  <a:srgbClr val="00B0F0"/>
                </a:solidFill>
                <a:effectLst/>
                <a:latin typeface="-apple-system"/>
              </a:rPr>
              <a:t>geomechanického přečerpávacího zařízení</a:t>
            </a:r>
            <a:r>
              <a:rPr lang="cs-CZ" b="1" i="0" dirty="0">
                <a:solidFill>
                  <a:srgbClr val="404040"/>
                </a:solidFill>
                <a:effectLst/>
                <a:latin typeface="-apple-system"/>
              </a:rPr>
              <a:t>, která </a:t>
            </a:r>
            <a:r>
              <a:rPr lang="cs-CZ" b="1" i="0" dirty="0">
                <a:solidFill>
                  <a:srgbClr val="00B0F0"/>
                </a:solidFill>
                <a:effectLst/>
                <a:latin typeface="-apple-system"/>
              </a:rPr>
              <a:t>ukládá vodu mezi vrstvami břidlicových hornin.</a:t>
            </a:r>
            <a:r>
              <a:rPr lang="cs-CZ" b="1" i="0" dirty="0">
                <a:solidFill>
                  <a:srgbClr val="404040"/>
                </a:solidFill>
                <a:effectLst/>
                <a:latin typeface="-apple-system"/>
              </a:rPr>
              <a:t> Vývojáři již podepsali smlouvu na vybudování testovacího 2 MW zařízení ve státě New York.</a:t>
            </a:r>
          </a:p>
        </p:txBody>
      </p:sp>
    </p:spTree>
    <p:extLst>
      <p:ext uri="{BB962C8B-B14F-4D97-AF65-F5344CB8AC3E}">
        <p14:creationId xmlns:p14="http://schemas.microsoft.com/office/powerpoint/2010/main" val="420316512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889C21-039B-2311-5CE6-EA6CFBFE0F3A}"/>
              </a:ext>
            </a:extLst>
          </p:cNvPr>
          <p:cNvSpPr>
            <a:spLocks noGrp="1"/>
          </p:cNvSpPr>
          <p:nvPr>
            <p:ph type="title"/>
          </p:nvPr>
        </p:nvSpPr>
        <p:spPr>
          <a:xfrm>
            <a:off x="838200" y="365126"/>
            <a:ext cx="10515600" cy="905736"/>
          </a:xfrm>
        </p:spPr>
        <p:txBody>
          <a:bodyPr/>
          <a:lstStyle/>
          <a:p>
            <a:pPr algn="ctr"/>
            <a:r>
              <a:rPr lang="cs-CZ" b="1" dirty="0">
                <a:solidFill>
                  <a:srgbClr val="FF0000"/>
                </a:solidFill>
              </a:rPr>
              <a:t>ZA VŠÍM HLEDEJ PÍSEK!</a:t>
            </a:r>
          </a:p>
        </p:txBody>
      </p:sp>
      <p:sp>
        <p:nvSpPr>
          <p:cNvPr id="3" name="Zástupný obsah 2">
            <a:extLst>
              <a:ext uri="{FF2B5EF4-FFF2-40B4-BE49-F238E27FC236}">
                <a16:creationId xmlns:a16="http://schemas.microsoft.com/office/drawing/2014/main" id="{B3042D23-56D7-B4D7-2136-D1A10AFA3743}"/>
              </a:ext>
            </a:extLst>
          </p:cNvPr>
          <p:cNvSpPr>
            <a:spLocks noGrp="1"/>
          </p:cNvSpPr>
          <p:nvPr>
            <p:ph idx="1"/>
          </p:nvPr>
        </p:nvSpPr>
        <p:spPr/>
        <p:txBody>
          <a:bodyPr>
            <a:normAutofit lnSpcReduction="10000"/>
          </a:bodyPr>
          <a:lstStyle/>
          <a:p>
            <a:r>
              <a:rPr lang="cs-CZ" b="1" dirty="0"/>
              <a:t>Písek je směs různých drobných kamínků. Podle složení rozlišujeme písek křemenný, arkózový, drobový, glaukonitový, vápencový, korálový a žulový. Podle původu pak písek mořský, jezerní, říční, </a:t>
            </a:r>
            <a:r>
              <a:rPr lang="cs-CZ" b="1" dirty="0" err="1"/>
              <a:t>glaciofluviální</a:t>
            </a:r>
            <a:r>
              <a:rPr lang="cs-CZ" b="1" dirty="0"/>
              <a:t>, reziduální a </a:t>
            </a:r>
            <a:r>
              <a:rPr lang="cs-CZ" b="1" dirty="0" err="1"/>
              <a:t>vátý</a:t>
            </a:r>
            <a:r>
              <a:rPr lang="cs-CZ" b="1" dirty="0"/>
              <a:t>. Hustota písku je závislá především na obsažené vlhkosti, pohybuje se přibližně od 1500 do 1700 kg/m</a:t>
            </a:r>
            <a:r>
              <a:rPr lang="cs-CZ" b="1" baseline="30000" dirty="0"/>
              <a:t>3</a:t>
            </a:r>
            <a:r>
              <a:rPr lang="cs-CZ" b="1" dirty="0"/>
              <a:t>. Podle velikosti zrn se pak písek dělí do frakcí (jemnozrnný, středně zrnitý a hrubozrnný). Hlavní využití písku je ve stavebnictví při výrobě betonů, tradičních omítek a malt, dále při výrobě skla a ve slévárenství. To je všeobecně známé.</a:t>
            </a:r>
          </a:p>
          <a:p>
            <a:r>
              <a:rPr lang="cs-CZ" b="1" dirty="0"/>
              <a:t>Ovšem využití písku v energetice?</a:t>
            </a:r>
          </a:p>
        </p:txBody>
      </p:sp>
    </p:spTree>
    <p:extLst>
      <p:ext uri="{BB962C8B-B14F-4D97-AF65-F5344CB8AC3E}">
        <p14:creationId xmlns:p14="http://schemas.microsoft.com/office/powerpoint/2010/main" val="184222912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2FEDC3-0439-D91A-8E64-142179BDF413}"/>
              </a:ext>
            </a:extLst>
          </p:cNvPr>
          <p:cNvSpPr>
            <a:spLocks noGrp="1"/>
          </p:cNvSpPr>
          <p:nvPr>
            <p:ph type="title"/>
          </p:nvPr>
        </p:nvSpPr>
        <p:spPr/>
        <p:txBody>
          <a:bodyPr/>
          <a:lstStyle/>
          <a:p>
            <a:pPr algn="ctr"/>
            <a:r>
              <a:rPr lang="cs-CZ" b="1" dirty="0">
                <a:solidFill>
                  <a:srgbClr val="FF0000"/>
                </a:solidFill>
              </a:rPr>
              <a:t>PÍSEK V ENERGETICE</a:t>
            </a:r>
          </a:p>
        </p:txBody>
      </p:sp>
      <p:sp>
        <p:nvSpPr>
          <p:cNvPr id="3" name="Zástupný obsah 2">
            <a:extLst>
              <a:ext uri="{FF2B5EF4-FFF2-40B4-BE49-F238E27FC236}">
                <a16:creationId xmlns:a16="http://schemas.microsoft.com/office/drawing/2014/main" id="{12B11FC9-5055-4D49-9AAC-EB5CD8E8EF86}"/>
              </a:ext>
            </a:extLst>
          </p:cNvPr>
          <p:cNvSpPr>
            <a:spLocks noGrp="1"/>
          </p:cNvSpPr>
          <p:nvPr>
            <p:ph idx="1"/>
          </p:nvPr>
        </p:nvSpPr>
        <p:spPr>
          <a:xfrm>
            <a:off x="838200" y="2058099"/>
            <a:ext cx="10515600" cy="4351338"/>
          </a:xfrm>
        </p:spPr>
        <p:txBody>
          <a:bodyPr>
            <a:normAutofit/>
          </a:bodyPr>
          <a:lstStyle/>
          <a:p>
            <a:r>
              <a:rPr lang="cs-CZ" b="1" dirty="0"/>
              <a:t>Jde o to, že vlastnosti písku zůstávají dlouhodobě stabilní. Písek vydrží neporušený tisíce let, pokud teplota nepřekročí 1300 °C. V tu chvíli se písek taví. Pokud ale teploty písku využijeme ve svůj prospěch stejně jako jeho schopnost akumulace tepla, schopnosti písku se nemění. A měřením bylo zjištěno, že pro průměrný rodinný dům je třeba sto metrů krychlových písku, abychom z této hmoty získali 10 </a:t>
            </a:r>
            <a:r>
              <a:rPr lang="cs-CZ" b="1" dirty="0" err="1"/>
              <a:t>MWh</a:t>
            </a:r>
            <a:r>
              <a:rPr lang="cs-CZ" b="1" dirty="0"/>
              <a:t> uloženého tepla (10 m</a:t>
            </a:r>
            <a:r>
              <a:rPr lang="cs-CZ" b="1" baseline="30000" dirty="0"/>
              <a:t>3</a:t>
            </a:r>
            <a:r>
              <a:rPr lang="cs-CZ" b="1" dirty="0"/>
              <a:t> = až 1 </a:t>
            </a:r>
            <a:r>
              <a:rPr lang="cs-CZ" b="1" dirty="0" err="1"/>
              <a:t>MWh</a:t>
            </a:r>
            <a:r>
              <a:rPr lang="cs-CZ" b="1" dirty="0"/>
              <a:t> energie). Z písku se ztratí pouze pět až deset procent tepla za sedm měsíců. Proto vystačí toto množství tepla na vytápění po celou zimu.</a:t>
            </a:r>
          </a:p>
        </p:txBody>
      </p:sp>
    </p:spTree>
    <p:extLst>
      <p:ext uri="{BB962C8B-B14F-4D97-AF65-F5344CB8AC3E}">
        <p14:creationId xmlns:p14="http://schemas.microsoft.com/office/powerpoint/2010/main" val="291674117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17364E5-DE8B-FA70-B2A1-A11B0F5F50F4}"/>
              </a:ext>
            </a:extLst>
          </p:cNvPr>
          <p:cNvSpPr>
            <a:spLocks noGrp="1"/>
          </p:cNvSpPr>
          <p:nvPr>
            <p:ph type="title"/>
          </p:nvPr>
        </p:nvSpPr>
        <p:spPr/>
        <p:txBody>
          <a:bodyPr>
            <a:normAutofit/>
          </a:bodyPr>
          <a:lstStyle/>
          <a:p>
            <a:pPr algn="ctr"/>
            <a:r>
              <a:rPr lang="cs-CZ" b="1" dirty="0">
                <a:solidFill>
                  <a:srgbClr val="FF0000"/>
                </a:solidFill>
              </a:rPr>
              <a:t>ULOŽENÍ ENERGETICKÉHO PÍSKU A DALŠÍ SOUČÁSTI SYSTÉMU</a:t>
            </a:r>
          </a:p>
        </p:txBody>
      </p:sp>
      <p:sp>
        <p:nvSpPr>
          <p:cNvPr id="3" name="Zástupný obsah 2">
            <a:extLst>
              <a:ext uri="{FF2B5EF4-FFF2-40B4-BE49-F238E27FC236}">
                <a16:creationId xmlns:a16="http://schemas.microsoft.com/office/drawing/2014/main" id="{881A10A8-879C-C40D-A308-F26BD70B0DF1}"/>
              </a:ext>
            </a:extLst>
          </p:cNvPr>
          <p:cNvSpPr>
            <a:spLocks noGrp="1"/>
          </p:cNvSpPr>
          <p:nvPr>
            <p:ph idx="1"/>
          </p:nvPr>
        </p:nvSpPr>
        <p:spPr>
          <a:xfrm>
            <a:off x="271219" y="1937287"/>
            <a:ext cx="11662475" cy="4695987"/>
          </a:xfrm>
        </p:spPr>
        <p:txBody>
          <a:bodyPr>
            <a:normAutofit lnSpcReduction="10000"/>
          </a:bodyPr>
          <a:lstStyle/>
          <a:p>
            <a:r>
              <a:rPr lang="cs-CZ" b="1" dirty="0"/>
              <a:t>Písek je dle argumentací výrobce možné umístit na zahradu do kontejneru, do země či do sklepa. Ovšem mít v zahradě kontejner se sto kubíky písku, případně takový kontejner dostat do sklepa, to si nedovedu vůbec představit. Jako řešení vidím jedině pořádnou jámu v zemi. Nádoba na písek je pak prý izolována speciálním materiálem, který má schopnost odrazit většinu sálavé složky unikajícího tepla zpět do úložiště. Součástí systému je pak též tepelný výměník a kompaktní předávací stanice. Toto zařízení není větší než tradiční kotel, který plně nahradí. Stejně jako jiný původní zdroj stejného výkonu. Pokud tedy jste ochotni investovat do systému pro svůj rodinný dům cca 1,5 miliónu korun, výrobce tvrdí, že vaše provozní náklady budou minimální nebo žádné. Systém přitom neprodukuje žádné emise a není potřebná ani žádná provozní chemie.</a:t>
            </a:r>
          </a:p>
        </p:txBody>
      </p:sp>
    </p:spTree>
    <p:extLst>
      <p:ext uri="{BB962C8B-B14F-4D97-AF65-F5344CB8AC3E}">
        <p14:creationId xmlns:p14="http://schemas.microsoft.com/office/powerpoint/2010/main" val="158341744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194D28-D206-93C8-EB0E-ECD8A4306FE4}"/>
              </a:ext>
            </a:extLst>
          </p:cNvPr>
          <p:cNvSpPr>
            <a:spLocks noGrp="1"/>
          </p:cNvSpPr>
          <p:nvPr>
            <p:ph type="title"/>
          </p:nvPr>
        </p:nvSpPr>
        <p:spPr/>
        <p:txBody>
          <a:bodyPr>
            <a:normAutofit/>
          </a:bodyPr>
          <a:lstStyle/>
          <a:p>
            <a:pPr algn="ctr"/>
            <a:r>
              <a:rPr lang="cs-CZ" b="1" dirty="0">
                <a:solidFill>
                  <a:srgbClr val="FF0000"/>
                </a:solidFill>
              </a:rPr>
              <a:t>PROBLÉMEM JSOU FINANCE!</a:t>
            </a:r>
            <a:br>
              <a:rPr lang="cs-CZ" b="1" dirty="0">
                <a:solidFill>
                  <a:srgbClr val="FF0000"/>
                </a:solidFill>
              </a:rPr>
            </a:br>
            <a:r>
              <a:rPr lang="cs-CZ" b="1" dirty="0">
                <a:solidFill>
                  <a:srgbClr val="FF0000"/>
                </a:solidFill>
              </a:rPr>
              <a:t>A PÍSEK? TEN ALE AŽ POZDĚJI!</a:t>
            </a:r>
          </a:p>
        </p:txBody>
      </p:sp>
      <p:sp>
        <p:nvSpPr>
          <p:cNvPr id="3" name="Zástupný obsah 2">
            <a:extLst>
              <a:ext uri="{FF2B5EF4-FFF2-40B4-BE49-F238E27FC236}">
                <a16:creationId xmlns:a16="http://schemas.microsoft.com/office/drawing/2014/main" id="{002C4369-C22C-47EB-F6FA-6E4BA18930B5}"/>
              </a:ext>
            </a:extLst>
          </p:cNvPr>
          <p:cNvSpPr>
            <a:spLocks noGrp="1"/>
          </p:cNvSpPr>
          <p:nvPr>
            <p:ph idx="1"/>
          </p:nvPr>
        </p:nvSpPr>
        <p:spPr>
          <a:xfrm>
            <a:off x="838200" y="2285999"/>
            <a:ext cx="10515600" cy="3890963"/>
          </a:xfrm>
        </p:spPr>
        <p:txBody>
          <a:bodyPr>
            <a:normAutofit/>
          </a:bodyPr>
          <a:lstStyle/>
          <a:p>
            <a:r>
              <a:rPr lang="cs-CZ" sz="4000" b="1" dirty="0"/>
              <a:t>Problémem však je, že Čechy sice zajímají investice do úspor energií, většinou si to ale nemohou dovolit.</a:t>
            </a:r>
          </a:p>
          <a:p>
            <a:r>
              <a:rPr lang="cs-CZ" sz="4000" b="1" dirty="0"/>
              <a:t>Pořizovací náklady jsou pro většinu lidí příliš vysoké, pro mnohé pak u některých technologií i náklady provozní.</a:t>
            </a:r>
          </a:p>
        </p:txBody>
      </p:sp>
    </p:spTree>
    <p:extLst>
      <p:ext uri="{BB962C8B-B14F-4D97-AF65-F5344CB8AC3E}">
        <p14:creationId xmlns:p14="http://schemas.microsoft.com/office/powerpoint/2010/main" val="271118525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819C73D-DB0D-BB7B-AB3A-8A8BDB9D31DF}"/>
              </a:ext>
            </a:extLst>
          </p:cNvPr>
          <p:cNvSpPr>
            <a:spLocks noGrp="1"/>
          </p:cNvSpPr>
          <p:nvPr>
            <p:ph type="title"/>
          </p:nvPr>
        </p:nvSpPr>
        <p:spPr>
          <a:xfrm>
            <a:off x="838200" y="365125"/>
            <a:ext cx="10515600" cy="967729"/>
          </a:xfrm>
        </p:spPr>
        <p:txBody>
          <a:bodyPr/>
          <a:lstStyle/>
          <a:p>
            <a:pPr algn="ctr"/>
            <a:r>
              <a:rPr lang="cs-CZ" b="1" dirty="0">
                <a:solidFill>
                  <a:srgbClr val="FF0000"/>
                </a:solidFill>
              </a:rPr>
              <a:t>PÍSKOVÉ ENERGETICKÉ ULOŽIŠTĚ</a:t>
            </a:r>
          </a:p>
        </p:txBody>
      </p:sp>
      <p:sp>
        <p:nvSpPr>
          <p:cNvPr id="3" name="Zástupný obsah 2">
            <a:extLst>
              <a:ext uri="{FF2B5EF4-FFF2-40B4-BE49-F238E27FC236}">
                <a16:creationId xmlns:a16="http://schemas.microsoft.com/office/drawing/2014/main" id="{9164F417-5327-EFBB-611B-8689A920CCD2}"/>
              </a:ext>
            </a:extLst>
          </p:cNvPr>
          <p:cNvSpPr>
            <a:spLocks noGrp="1"/>
          </p:cNvSpPr>
          <p:nvPr>
            <p:ph idx="1"/>
          </p:nvPr>
        </p:nvSpPr>
        <p:spPr>
          <a:xfrm>
            <a:off x="255721" y="2038027"/>
            <a:ext cx="11693471" cy="4533254"/>
          </a:xfrm>
        </p:spPr>
        <p:txBody>
          <a:bodyPr>
            <a:normAutofit fontScale="92500" lnSpcReduction="20000"/>
          </a:bodyPr>
          <a:lstStyle/>
          <a:p>
            <a:r>
              <a:rPr lang="cs-CZ" b="1" dirty="0"/>
              <a:t>Přesto výrobce pískového energetického úložiště čiší optimismem, přijímá i při dosud nízké výrobní kapacitě předobjednávky a dokončuje certifikace. Čekací lhůty jsou prý nyní v řádech měsíců. Pro české zájemce by to dosud mělo stačit, pro potřeby globálního trhu bude nezbytné zapojit další výrobce. Více méně pro tuzemské prostředí nelze nyní hovořit o masovém využití systému, pořizovací náklady jsou příliš vysoké. Další stinnou stránkou je samotný písek, jehož zásoby se při enormní světové spotřebě tenčí a cena roste. Tedy alespoň co se týká písku stavebního, sklářského a hutního. Samotná myšlenka využití písku k ukládání energie je tedy sice geniálně jednoduchá, ale do budoucna, jak je dnes módní říkat, trvale neudržitelná. Tedy až na výjimku. Pokud lze pro nový systém využít jakýkoli písek, tedy například i písek pouštní, lze nikoli jen přimhouřit, ale i zavřít obě oči. Ne však u nás, přeprava z nejbližších pouští by byla příliš drahá a energeticky náročná. O samotném písku však na webu výrobce ani v médiích podrobnější informace dosud nejsou k dispozici.</a:t>
            </a:r>
          </a:p>
        </p:txBody>
      </p:sp>
    </p:spTree>
    <p:extLst>
      <p:ext uri="{BB962C8B-B14F-4D97-AF65-F5344CB8AC3E}">
        <p14:creationId xmlns:p14="http://schemas.microsoft.com/office/powerpoint/2010/main" val="394445194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E7C0D9-24E7-C621-4D2D-3BE385B42F36}"/>
              </a:ext>
            </a:extLst>
          </p:cNvPr>
          <p:cNvSpPr>
            <a:spLocks noGrp="1"/>
          </p:cNvSpPr>
          <p:nvPr>
            <p:ph type="title"/>
          </p:nvPr>
        </p:nvSpPr>
        <p:spPr/>
        <p:txBody>
          <a:bodyPr>
            <a:normAutofit/>
          </a:bodyPr>
          <a:lstStyle/>
          <a:p>
            <a:pPr algn="ctr"/>
            <a:r>
              <a:rPr lang="cs-CZ" b="1" dirty="0">
                <a:solidFill>
                  <a:srgbClr val="FF0000"/>
                </a:solidFill>
              </a:rPr>
              <a:t>AMBICE: SPOLUPRÁCE SE STÁTEM</a:t>
            </a:r>
            <a:br>
              <a:rPr lang="cs-CZ" b="1" dirty="0">
                <a:solidFill>
                  <a:srgbClr val="FF0000"/>
                </a:solidFill>
              </a:rPr>
            </a:br>
            <a:r>
              <a:rPr lang="cs-CZ" b="1" dirty="0">
                <a:solidFill>
                  <a:srgbClr val="FF0000"/>
                </a:solidFill>
              </a:rPr>
              <a:t>A ZPĚTNÁ VÝROBA ELEKTŘINY</a:t>
            </a:r>
          </a:p>
        </p:txBody>
      </p:sp>
      <p:sp>
        <p:nvSpPr>
          <p:cNvPr id="3" name="Zástupný obsah 2">
            <a:extLst>
              <a:ext uri="{FF2B5EF4-FFF2-40B4-BE49-F238E27FC236}">
                <a16:creationId xmlns:a16="http://schemas.microsoft.com/office/drawing/2014/main" id="{01DA46E5-2D78-F3A3-4FA3-134630CA51B1}"/>
              </a:ext>
            </a:extLst>
          </p:cNvPr>
          <p:cNvSpPr>
            <a:spLocks noGrp="1"/>
          </p:cNvSpPr>
          <p:nvPr>
            <p:ph idx="1"/>
          </p:nvPr>
        </p:nvSpPr>
        <p:spPr>
          <a:xfrm>
            <a:off x="245390" y="2141537"/>
            <a:ext cx="11701220" cy="4351338"/>
          </a:xfrm>
        </p:spPr>
        <p:txBody>
          <a:bodyPr>
            <a:normAutofit/>
          </a:bodyPr>
          <a:lstStyle/>
          <a:p>
            <a:r>
              <a:rPr lang="cs-CZ" b="1" dirty="0"/>
              <a:t>Vedle toho jsou dle výrobce připravovány i projekty spolu se státem pro zabezpečení kritické infrastruktury energiemi, pokud by došlo k nenadálého ohrožení či blackoutu. Kontejnery s pískem a celé zařízení lze totiž kdykoli kamkoli přemístit, jsou plně mobilní. Kvůli riziku kopírování si výrobce zajistil patentovou ochranu na jednotlivé části systému, nikoli na celek. Systém je navíc vždy konfigurován individuálně, při okopírování by proto zřejmě nefungoval správně. Vyvinuta byla i nová turbína, která dokáže z tepla uloženého v písku zpětně generovat elektřinu s účinností až 51 procent. Zařízení je prý několikanásobně efektivnější, než kdyby se elektřina ukládala do vodíku (při předpokládané ceně sto korun za litr vodíku).</a:t>
            </a:r>
          </a:p>
        </p:txBody>
      </p:sp>
    </p:spTree>
    <p:extLst>
      <p:ext uri="{BB962C8B-B14F-4D97-AF65-F5344CB8AC3E}">
        <p14:creationId xmlns:p14="http://schemas.microsoft.com/office/powerpoint/2010/main" val="3871451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6F4429E-5413-536C-59F8-EFB4C4AA0D5C}"/>
              </a:ext>
            </a:extLst>
          </p:cNvPr>
          <p:cNvSpPr>
            <a:spLocks noGrp="1"/>
          </p:cNvSpPr>
          <p:nvPr>
            <p:ph type="title"/>
          </p:nvPr>
        </p:nvSpPr>
        <p:spPr/>
        <p:txBody>
          <a:bodyPr/>
          <a:lstStyle/>
          <a:p>
            <a:pPr algn="ctr"/>
            <a:r>
              <a:rPr lang="cs-CZ" b="1" i="0" dirty="0">
                <a:solidFill>
                  <a:srgbClr val="FF0000"/>
                </a:solidFill>
                <a:effectLst/>
                <a:latin typeface="-apple-system"/>
              </a:rPr>
              <a:t>GRAVITAČNÍ ENERGIE</a:t>
            </a:r>
            <a:endParaRPr lang="cs-CZ" b="1" dirty="0">
              <a:solidFill>
                <a:srgbClr val="FF0000"/>
              </a:solidFill>
            </a:endParaRPr>
          </a:p>
        </p:txBody>
      </p:sp>
      <p:sp>
        <p:nvSpPr>
          <p:cNvPr id="3" name="Zástupný obsah 2">
            <a:extLst>
              <a:ext uri="{FF2B5EF4-FFF2-40B4-BE49-F238E27FC236}">
                <a16:creationId xmlns:a16="http://schemas.microsoft.com/office/drawing/2014/main" id="{7EAD9F7C-80E7-AE63-012B-8485F4E68D2B}"/>
              </a:ext>
            </a:extLst>
          </p:cNvPr>
          <p:cNvSpPr>
            <a:spLocks noGrp="1"/>
          </p:cNvSpPr>
          <p:nvPr>
            <p:ph idx="1"/>
          </p:nvPr>
        </p:nvSpPr>
        <p:spPr/>
        <p:txBody>
          <a:bodyPr>
            <a:normAutofit fontScale="92500" lnSpcReduction="10000"/>
          </a:bodyPr>
          <a:lstStyle/>
          <a:p>
            <a:pPr algn="l"/>
            <a:r>
              <a:rPr lang="cs-CZ" b="1" i="0" dirty="0">
                <a:solidFill>
                  <a:srgbClr val="404040"/>
                </a:solidFill>
                <a:effectLst/>
                <a:latin typeface="-apple-system"/>
              </a:rPr>
              <a:t>Systémy využívající přečerpávání vody pracují v principu díky gravitaci. Existují ale i další gravitační projekty, které místo vody využívají </a:t>
            </a:r>
            <a:r>
              <a:rPr lang="cs-CZ" b="1" i="0" dirty="0">
                <a:solidFill>
                  <a:srgbClr val="00B0F0"/>
                </a:solidFill>
                <a:effectLst/>
                <a:latin typeface="-apple-system"/>
              </a:rPr>
              <a:t>zvedání</a:t>
            </a:r>
            <a:br>
              <a:rPr lang="cs-CZ" b="1" i="0" dirty="0">
                <a:solidFill>
                  <a:srgbClr val="00B0F0"/>
                </a:solidFill>
                <a:effectLst/>
                <a:latin typeface="-apple-system"/>
              </a:rPr>
            </a:br>
            <a:r>
              <a:rPr lang="cs-CZ" b="1" i="0" dirty="0">
                <a:solidFill>
                  <a:srgbClr val="00B0F0"/>
                </a:solidFill>
                <a:effectLst/>
                <a:latin typeface="-apple-system"/>
              </a:rPr>
              <a:t>a spouštění obřích cihel nebo kamenných desek.</a:t>
            </a:r>
          </a:p>
          <a:p>
            <a:pPr algn="l"/>
            <a:r>
              <a:rPr lang="cs-CZ" b="1" i="0" dirty="0">
                <a:solidFill>
                  <a:srgbClr val="404040"/>
                </a:solidFill>
                <a:effectLst/>
                <a:latin typeface="-apple-system"/>
              </a:rPr>
              <a:t>Švýcarská společnost </a:t>
            </a:r>
            <a:r>
              <a:rPr lang="cs-CZ" b="1" i="0" dirty="0" err="1">
                <a:solidFill>
                  <a:srgbClr val="404040"/>
                </a:solidFill>
                <a:effectLst/>
                <a:latin typeface="-apple-system"/>
              </a:rPr>
              <a:t>Energy</a:t>
            </a:r>
            <a:r>
              <a:rPr lang="cs-CZ" b="1" i="0" dirty="0">
                <a:solidFill>
                  <a:srgbClr val="404040"/>
                </a:solidFill>
                <a:effectLst/>
                <a:latin typeface="-apple-system"/>
              </a:rPr>
              <a:t> </a:t>
            </a:r>
            <a:r>
              <a:rPr lang="cs-CZ" b="1" i="0" dirty="0" err="1">
                <a:solidFill>
                  <a:srgbClr val="404040"/>
                </a:solidFill>
                <a:effectLst/>
                <a:latin typeface="-apple-system"/>
              </a:rPr>
              <a:t>Vault</a:t>
            </a:r>
            <a:r>
              <a:rPr lang="cs-CZ" b="1" i="0" dirty="0">
                <a:solidFill>
                  <a:srgbClr val="404040"/>
                </a:solidFill>
                <a:effectLst/>
                <a:latin typeface="-apple-system"/>
              </a:rPr>
              <a:t> v loňském roce dokončila demonstrační závod ve švýcarském </a:t>
            </a:r>
            <a:r>
              <a:rPr lang="cs-CZ" b="1" i="0" dirty="0" err="1">
                <a:solidFill>
                  <a:srgbClr val="404040"/>
                </a:solidFill>
                <a:effectLst/>
                <a:latin typeface="-apple-system"/>
              </a:rPr>
              <a:t>Luganu</a:t>
            </a:r>
            <a:r>
              <a:rPr lang="cs-CZ" b="1" i="0" dirty="0">
                <a:solidFill>
                  <a:srgbClr val="404040"/>
                </a:solidFill>
                <a:effectLst/>
                <a:latin typeface="-apple-system"/>
              </a:rPr>
              <a:t> o výkonu 35 MW. Systém jeřábů připomínající obřího pavouka je nyní ve fázi závěrečného testování. Společnost </a:t>
            </a:r>
            <a:r>
              <a:rPr lang="cs-CZ" b="1" i="0" dirty="0" err="1">
                <a:solidFill>
                  <a:srgbClr val="404040"/>
                </a:solidFill>
                <a:effectLst/>
                <a:latin typeface="-apple-system"/>
              </a:rPr>
              <a:t>Gravitricity</a:t>
            </a:r>
            <a:r>
              <a:rPr lang="cs-CZ" b="1" i="0" dirty="0">
                <a:solidFill>
                  <a:srgbClr val="404040"/>
                </a:solidFill>
                <a:effectLst/>
                <a:latin typeface="-apple-system"/>
              </a:rPr>
              <a:t> se sídlem ve Skotsku zase využívá závaží o hmotnosti až 5 000 tun v hluboké šachtě.</a:t>
            </a:r>
          </a:p>
          <a:p>
            <a:pPr algn="l"/>
            <a:r>
              <a:rPr lang="cs-CZ" b="1" i="0" dirty="0">
                <a:solidFill>
                  <a:srgbClr val="404040"/>
                </a:solidFill>
                <a:effectLst/>
                <a:latin typeface="-apple-system"/>
              </a:rPr>
              <a:t>V Edinburghu nyní staví testovací závod o výkonu 250 kW, který by měl být dokončený ještě v letošním roce. Analytici z Imperial </a:t>
            </a:r>
            <a:r>
              <a:rPr lang="cs-CZ" b="1" i="0" dirty="0" err="1">
                <a:solidFill>
                  <a:srgbClr val="404040"/>
                </a:solidFill>
                <a:effectLst/>
                <a:latin typeface="-apple-system"/>
              </a:rPr>
              <a:t>College</a:t>
            </a:r>
            <a:r>
              <a:rPr lang="cs-CZ" b="1" i="0" dirty="0">
                <a:solidFill>
                  <a:srgbClr val="404040"/>
                </a:solidFill>
                <a:effectLst/>
                <a:latin typeface="-apple-system"/>
              </a:rPr>
              <a:t> tvrdí, že tento systém dokáže skladovat elektřinu o polovinu levněji než </a:t>
            </a:r>
            <a:r>
              <a:rPr lang="cs-CZ" b="1" i="0" dirty="0" err="1">
                <a:solidFill>
                  <a:srgbClr val="404040"/>
                </a:solidFill>
                <a:effectLst/>
                <a:latin typeface="-apple-system"/>
              </a:rPr>
              <a:t>li</a:t>
            </a:r>
            <a:r>
              <a:rPr lang="cs-CZ" b="1" i="0" dirty="0">
                <a:solidFill>
                  <a:srgbClr val="404040"/>
                </a:solidFill>
                <a:effectLst/>
                <a:latin typeface="-apple-system"/>
              </a:rPr>
              <a:t>-ion baterie.</a:t>
            </a:r>
          </a:p>
        </p:txBody>
      </p:sp>
    </p:spTree>
    <p:extLst>
      <p:ext uri="{BB962C8B-B14F-4D97-AF65-F5344CB8AC3E}">
        <p14:creationId xmlns:p14="http://schemas.microsoft.com/office/powerpoint/2010/main" val="3332936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BB6E38-B854-230F-3A60-08D028497E2E}"/>
              </a:ext>
            </a:extLst>
          </p:cNvPr>
          <p:cNvSpPr>
            <a:spLocks noGrp="1"/>
          </p:cNvSpPr>
          <p:nvPr>
            <p:ph type="title"/>
          </p:nvPr>
        </p:nvSpPr>
        <p:spPr/>
        <p:txBody>
          <a:bodyPr/>
          <a:lstStyle/>
          <a:p>
            <a:pPr algn="ctr"/>
            <a:r>
              <a:rPr lang="cs-CZ" b="1" i="0" dirty="0" err="1">
                <a:solidFill>
                  <a:srgbClr val="FF0000"/>
                </a:solidFill>
                <a:effectLst/>
                <a:latin typeface="Arial" panose="020B0604020202020204" pitchFamily="34" charset="0"/>
              </a:rPr>
              <a:t>xSTORAGE</a:t>
            </a:r>
            <a:r>
              <a:rPr lang="cs-CZ" b="1" i="0" dirty="0">
                <a:solidFill>
                  <a:srgbClr val="FF0000"/>
                </a:solidFill>
                <a:effectLst/>
                <a:latin typeface="Arial" panose="020B0604020202020204" pitchFamily="34" charset="0"/>
              </a:rPr>
              <a:t> HOME</a:t>
            </a:r>
            <a:endParaRPr lang="cs-CZ" b="1" dirty="0">
              <a:solidFill>
                <a:srgbClr val="FF0000"/>
              </a:solidFill>
            </a:endParaRPr>
          </a:p>
        </p:txBody>
      </p:sp>
      <p:sp>
        <p:nvSpPr>
          <p:cNvPr id="3" name="Zástupný obsah 2">
            <a:extLst>
              <a:ext uri="{FF2B5EF4-FFF2-40B4-BE49-F238E27FC236}">
                <a16:creationId xmlns:a16="http://schemas.microsoft.com/office/drawing/2014/main" id="{9E1F9C4A-679A-40C1-2EAD-B316503E8155}"/>
              </a:ext>
            </a:extLst>
          </p:cNvPr>
          <p:cNvSpPr>
            <a:spLocks noGrp="1"/>
          </p:cNvSpPr>
          <p:nvPr>
            <p:ph idx="1"/>
          </p:nvPr>
        </p:nvSpPr>
        <p:spPr/>
        <p:txBody>
          <a:bodyPr>
            <a:normAutofit lnSpcReduction="10000"/>
          </a:bodyPr>
          <a:lstStyle/>
          <a:p>
            <a:r>
              <a:rPr lang="cs-CZ" b="1" dirty="0">
                <a:solidFill>
                  <a:srgbClr val="00B0F0"/>
                </a:solidFill>
                <a:effectLst/>
                <a:latin typeface="Arial" panose="020B0604020202020204" pitchFamily="34" charset="0"/>
              </a:rPr>
              <a:t>Průměrná domácnost spotřebuje přibližně 30 % energie generované vlastními fotovoltaickými panely. </a:t>
            </a:r>
            <a:r>
              <a:rPr lang="cs-CZ" b="1" dirty="0">
                <a:solidFill>
                  <a:srgbClr val="333F48"/>
                </a:solidFill>
                <a:effectLst/>
                <a:latin typeface="Arial" panose="020B0604020202020204" pitchFamily="34" charset="0"/>
              </a:rPr>
              <a:t>Systém skladování elektrické energie jako je </a:t>
            </a:r>
            <a:r>
              <a:rPr lang="cs-CZ" b="1" dirty="0" err="1">
                <a:solidFill>
                  <a:srgbClr val="333F48"/>
                </a:solidFill>
                <a:effectLst/>
                <a:latin typeface="Arial" panose="020B0604020202020204" pitchFamily="34" charset="0"/>
              </a:rPr>
              <a:t>xStorage</a:t>
            </a:r>
            <a:r>
              <a:rPr lang="cs-CZ" b="1" dirty="0">
                <a:solidFill>
                  <a:srgbClr val="333F48"/>
                </a:solidFill>
                <a:effectLst/>
                <a:latin typeface="Arial" panose="020B0604020202020204" pitchFamily="34" charset="0"/>
              </a:rPr>
              <a:t> </a:t>
            </a:r>
            <a:r>
              <a:rPr lang="cs-CZ" b="1" dirty="0" err="1">
                <a:solidFill>
                  <a:srgbClr val="333F48"/>
                </a:solidFill>
                <a:effectLst/>
                <a:latin typeface="Arial" panose="020B0604020202020204" pitchFamily="34" charset="0"/>
              </a:rPr>
              <a:t>Home</a:t>
            </a:r>
            <a:r>
              <a:rPr lang="cs-CZ" b="1" dirty="0">
                <a:solidFill>
                  <a:srgbClr val="333F48"/>
                </a:solidFill>
                <a:effectLst/>
                <a:latin typeface="Arial" panose="020B0604020202020204" pitchFamily="34" charset="0"/>
              </a:rPr>
              <a:t> dokáže </a:t>
            </a:r>
            <a:r>
              <a:rPr lang="cs-CZ" b="1" dirty="0">
                <a:solidFill>
                  <a:srgbClr val="00B0F0"/>
                </a:solidFill>
                <a:effectLst/>
                <a:latin typeface="Arial" panose="020B0604020202020204" pitchFamily="34" charset="0"/>
              </a:rPr>
              <a:t>zvýšit využití vyrobené energie na 70 %.</a:t>
            </a:r>
          </a:p>
          <a:p>
            <a:r>
              <a:rPr lang="cs-CZ" b="1" dirty="0" err="1">
                <a:solidFill>
                  <a:srgbClr val="333F48"/>
                </a:solidFill>
                <a:effectLst/>
                <a:latin typeface="Arial" panose="020B0604020202020204" pitchFamily="34" charset="0"/>
              </a:rPr>
              <a:t>xStorage</a:t>
            </a:r>
            <a:r>
              <a:rPr lang="cs-CZ" b="1" dirty="0">
                <a:solidFill>
                  <a:srgbClr val="333F48"/>
                </a:solidFill>
                <a:effectLst/>
                <a:latin typeface="Arial" panose="020B0604020202020204" pitchFamily="34" charset="0"/>
              </a:rPr>
              <a:t> </a:t>
            </a:r>
            <a:r>
              <a:rPr lang="cs-CZ" b="1" dirty="0" err="1">
                <a:solidFill>
                  <a:srgbClr val="333F48"/>
                </a:solidFill>
                <a:effectLst/>
                <a:latin typeface="Arial" panose="020B0604020202020204" pitchFamily="34" charset="0"/>
              </a:rPr>
              <a:t>Home</a:t>
            </a:r>
            <a:r>
              <a:rPr lang="cs-CZ" b="1" dirty="0">
                <a:solidFill>
                  <a:srgbClr val="333F48"/>
                </a:solidFill>
                <a:effectLst/>
                <a:latin typeface="Arial" panose="020B0604020202020204" pitchFamily="34" charset="0"/>
              </a:rPr>
              <a:t> je systém ukládání energie – jediné zařízení zahrnuje sadu baterií a hybridní invertor. </a:t>
            </a:r>
            <a:r>
              <a:rPr lang="cs-CZ" b="1" dirty="0" err="1">
                <a:solidFill>
                  <a:srgbClr val="333F48"/>
                </a:solidFill>
                <a:effectLst/>
                <a:latin typeface="Arial" panose="020B0604020202020204" pitchFamily="34" charset="0"/>
              </a:rPr>
              <a:t>xStorage</a:t>
            </a:r>
            <a:r>
              <a:rPr lang="cs-CZ" b="1" dirty="0">
                <a:solidFill>
                  <a:srgbClr val="333F48"/>
                </a:solidFill>
                <a:effectLst/>
                <a:latin typeface="Arial" panose="020B0604020202020204" pitchFamily="34" charset="0"/>
              </a:rPr>
              <a:t> </a:t>
            </a:r>
            <a:r>
              <a:rPr lang="cs-CZ" b="1" dirty="0" err="1">
                <a:solidFill>
                  <a:srgbClr val="333F48"/>
                </a:solidFill>
                <a:effectLst/>
                <a:latin typeface="Arial" panose="020B0604020202020204" pitchFamily="34" charset="0"/>
              </a:rPr>
              <a:t>Home</a:t>
            </a:r>
            <a:r>
              <a:rPr lang="cs-CZ" b="1" dirty="0">
                <a:solidFill>
                  <a:srgbClr val="333F48"/>
                </a:solidFill>
                <a:effectLst/>
                <a:latin typeface="Arial" panose="020B0604020202020204" pitchFamily="34" charset="0"/>
              </a:rPr>
              <a:t> vám nabízí </a:t>
            </a:r>
            <a:r>
              <a:rPr lang="cs-CZ" b="1" dirty="0">
                <a:solidFill>
                  <a:srgbClr val="00B0F0"/>
                </a:solidFill>
                <a:effectLst/>
                <a:latin typeface="Arial" panose="020B0604020202020204" pitchFamily="34" charset="0"/>
              </a:rPr>
              <a:t>ukládání solární energie, obnovitelnou energii vyprodukovanou v průběhu dne k využití ráno, v poledne i večer.</a:t>
            </a:r>
            <a:r>
              <a:rPr lang="cs-CZ" b="1" dirty="0">
                <a:solidFill>
                  <a:srgbClr val="333F48"/>
                </a:solidFill>
                <a:effectLst/>
                <a:latin typeface="Arial" panose="020B0604020202020204" pitchFamily="34" charset="0"/>
              </a:rPr>
              <a:t> Také v případě výpadku sítě poskytuje systém </a:t>
            </a:r>
            <a:r>
              <a:rPr lang="cs-CZ" b="1" dirty="0" err="1">
                <a:solidFill>
                  <a:srgbClr val="333F48"/>
                </a:solidFill>
                <a:effectLst/>
                <a:latin typeface="Arial" panose="020B0604020202020204" pitchFamily="34" charset="0"/>
              </a:rPr>
              <a:t>xStorage</a:t>
            </a:r>
            <a:r>
              <a:rPr lang="cs-CZ" b="1" dirty="0">
                <a:solidFill>
                  <a:srgbClr val="333F48"/>
                </a:solidFill>
                <a:effectLst/>
                <a:latin typeface="Arial" panose="020B0604020202020204" pitchFamily="34" charset="0"/>
              </a:rPr>
              <a:t> </a:t>
            </a:r>
            <a:r>
              <a:rPr lang="cs-CZ" b="1" dirty="0" err="1">
                <a:solidFill>
                  <a:srgbClr val="333F48"/>
                </a:solidFill>
                <a:effectLst/>
                <a:latin typeface="Arial" panose="020B0604020202020204" pitchFamily="34" charset="0"/>
              </a:rPr>
              <a:t>Home</a:t>
            </a:r>
            <a:r>
              <a:rPr lang="cs-CZ" b="1" dirty="0">
                <a:solidFill>
                  <a:srgbClr val="333F48"/>
                </a:solidFill>
                <a:effectLst/>
                <a:latin typeface="Arial" panose="020B0604020202020204" pitchFamily="34" charset="0"/>
              </a:rPr>
              <a:t> energii domácnostem, například pro osvětlení a bezpečnostní systémy.</a:t>
            </a:r>
            <a:endParaRPr lang="cs-CZ" b="1" dirty="0"/>
          </a:p>
        </p:txBody>
      </p:sp>
    </p:spTree>
    <p:extLst>
      <p:ext uri="{BB962C8B-B14F-4D97-AF65-F5344CB8AC3E}">
        <p14:creationId xmlns:p14="http://schemas.microsoft.com/office/powerpoint/2010/main" val="1580947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6" name="Rectangle 1030">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9F759D65-B2FE-8693-AE1A-861F6F9919EE}"/>
              </a:ext>
            </a:extLst>
          </p:cNvPr>
          <p:cNvSpPr>
            <a:spLocks noGrp="1"/>
          </p:cNvSpPr>
          <p:nvPr>
            <p:ph type="title"/>
          </p:nvPr>
        </p:nvSpPr>
        <p:spPr>
          <a:xfrm>
            <a:off x="793662" y="178231"/>
            <a:ext cx="10066122" cy="1663231"/>
          </a:xfrm>
        </p:spPr>
        <p:txBody>
          <a:bodyPr anchor="b">
            <a:noAutofit/>
          </a:bodyPr>
          <a:lstStyle/>
          <a:p>
            <a:pPr algn="ctr"/>
            <a:r>
              <a:rPr lang="cs-CZ" sz="3600" b="1" i="0" dirty="0">
                <a:solidFill>
                  <a:srgbClr val="FF0000"/>
                </a:solidFill>
                <a:effectLst/>
                <a:latin typeface="-apple-system"/>
              </a:rPr>
              <a:t>UNIKÁTNÍ VÝZKUMNÉ CENTRUM, </a:t>
            </a:r>
            <a:r>
              <a:rPr lang="cs-CZ" sz="3600" b="1" i="0" dirty="0" err="1">
                <a:solidFill>
                  <a:srgbClr val="FF0000"/>
                </a:solidFill>
                <a:effectLst/>
                <a:latin typeface="-apple-system"/>
              </a:rPr>
              <a:t>CEETe</a:t>
            </a:r>
            <a:r>
              <a:rPr lang="cs-CZ" sz="3600" b="1" i="0" dirty="0">
                <a:solidFill>
                  <a:srgbClr val="FF0000"/>
                </a:solidFill>
                <a:effectLst/>
                <a:latin typeface="-apple-system"/>
              </a:rPr>
              <a:t> VŠB-TUO V OSTRAVĚ – ENERGETICKÝ ŘÍDICÍ SYSTÉM MICROGRID</a:t>
            </a:r>
            <a:endParaRPr lang="cs-CZ" sz="3600" dirty="0">
              <a:solidFill>
                <a:srgbClr val="FF0000"/>
              </a:solidFill>
            </a:endParaRPr>
          </a:p>
        </p:txBody>
      </p:sp>
      <p:sp>
        <p:nvSpPr>
          <p:cNvPr id="1038" name="Rectangle 1032">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1034">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ástupný obsah 2">
            <a:extLst>
              <a:ext uri="{FF2B5EF4-FFF2-40B4-BE49-F238E27FC236}">
                <a16:creationId xmlns:a16="http://schemas.microsoft.com/office/drawing/2014/main" id="{2F9C9186-CD36-8671-92CE-6C411E4374F4}"/>
              </a:ext>
            </a:extLst>
          </p:cNvPr>
          <p:cNvSpPr>
            <a:spLocks noGrp="1"/>
          </p:cNvSpPr>
          <p:nvPr>
            <p:ph idx="1"/>
          </p:nvPr>
        </p:nvSpPr>
        <p:spPr>
          <a:xfrm>
            <a:off x="793661" y="2599509"/>
            <a:ext cx="4530898" cy="3639450"/>
          </a:xfrm>
        </p:spPr>
        <p:txBody>
          <a:bodyPr anchor="ctr">
            <a:normAutofit/>
          </a:bodyPr>
          <a:lstStyle/>
          <a:p>
            <a:pPr algn="l"/>
            <a:r>
              <a:rPr lang="cs-CZ" sz="1400" b="1" i="0" dirty="0">
                <a:solidFill>
                  <a:srgbClr val="00B0F0"/>
                </a:solidFill>
                <a:effectLst/>
                <a:latin typeface="-apple-system"/>
              </a:rPr>
              <a:t>Společnost Schneider Electric, světový lídr v oblasti energetického managementu, se podílí na významném českém projektu. V unikátním výzkumném centru, </a:t>
            </a:r>
            <a:r>
              <a:rPr lang="cs-CZ" sz="1400" b="1" i="0" dirty="0" err="1">
                <a:solidFill>
                  <a:srgbClr val="00B0F0"/>
                </a:solidFill>
                <a:effectLst/>
                <a:latin typeface="-apple-system"/>
              </a:rPr>
              <a:t>CEETe</a:t>
            </a:r>
            <a:r>
              <a:rPr lang="cs-CZ" sz="1400" b="1" i="0" dirty="0">
                <a:solidFill>
                  <a:srgbClr val="00B0F0"/>
                </a:solidFill>
                <a:effectLst/>
                <a:latin typeface="-apple-system"/>
              </a:rPr>
              <a:t> VŠB-TUO v Ostravě instaloval pokročilý energetický řídicí systém </a:t>
            </a:r>
            <a:r>
              <a:rPr lang="cs-CZ" sz="1400" b="1" i="0" dirty="0" err="1">
                <a:solidFill>
                  <a:srgbClr val="00B0F0"/>
                </a:solidFill>
                <a:effectLst/>
                <a:latin typeface="-apple-system"/>
              </a:rPr>
              <a:t>Microgrid</a:t>
            </a:r>
            <a:r>
              <a:rPr lang="cs-CZ" sz="1400" b="1" i="0" dirty="0">
                <a:solidFill>
                  <a:srgbClr val="00B0F0"/>
                </a:solidFill>
                <a:effectLst/>
                <a:latin typeface="-apple-system"/>
              </a:rPr>
              <a:t>.</a:t>
            </a:r>
            <a:endParaRPr lang="cs-CZ" sz="1400" b="0" i="0" dirty="0">
              <a:solidFill>
                <a:srgbClr val="00B0F0"/>
              </a:solidFill>
              <a:effectLst/>
              <a:latin typeface="-apple-system"/>
            </a:endParaRPr>
          </a:p>
          <a:p>
            <a:pPr algn="l"/>
            <a:r>
              <a:rPr lang="cs-CZ" sz="1400" b="1" i="0" dirty="0">
                <a:solidFill>
                  <a:srgbClr val="404040"/>
                </a:solidFill>
                <a:effectLst/>
                <a:latin typeface="-apple-system"/>
              </a:rPr>
              <a:t>Tato technologie dohlíží nad celým energetickým provozem budovy a efektivně spravuje výrobu, distribuci, ukládání i spotřebu elektřiny z různých zdrojů včetně těch obnovitelných. Je schopná </a:t>
            </a:r>
            <a:r>
              <a:rPr lang="cs-CZ" sz="1400" b="1" i="0" dirty="0">
                <a:solidFill>
                  <a:srgbClr val="00B0F0"/>
                </a:solidFill>
                <a:effectLst/>
                <a:latin typeface="-apple-system"/>
              </a:rPr>
              <a:t>napájet jednotlivé budovy, ale i celé městské čtvrti nebo průmyslové oblasti nezávisle na hlavní síti,</a:t>
            </a:r>
            <a:r>
              <a:rPr lang="cs-CZ" sz="1400" b="1" i="0" dirty="0">
                <a:solidFill>
                  <a:srgbClr val="404040"/>
                </a:solidFill>
                <a:effectLst/>
                <a:latin typeface="-apple-system"/>
              </a:rPr>
              <a:t> představuje budoucnost komunitního zásobování elektřinou a může přispět k rozvoji udržitelné energetiky v České republice.</a:t>
            </a:r>
          </a:p>
        </p:txBody>
      </p:sp>
      <p:pic>
        <p:nvPicPr>
          <p:cNvPr id="1026" name="Picture 2" descr="Unikátní výzkumné centrum CEETe VŠB-TUO v Ostravě. foto: Schneider Electric">
            <a:extLst>
              <a:ext uri="{FF2B5EF4-FFF2-40B4-BE49-F238E27FC236}">
                <a16:creationId xmlns:a16="http://schemas.microsoft.com/office/drawing/2014/main" id="{7F8DB74A-33FB-B420-C41F-A8E3328981C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911532" y="2937927"/>
            <a:ext cx="5150277" cy="2806900"/>
          </a:xfrm>
          <a:prstGeom prst="rect">
            <a:avLst/>
          </a:prstGeom>
          <a:noFill/>
          <a:extLst>
            <a:ext uri="{909E8E84-426E-40DD-AFC4-6F175D3DCCD1}">
              <a14:hiddenFill xmlns:a14="http://schemas.microsoft.com/office/drawing/2010/main">
                <a:solidFill>
                  <a:srgbClr val="FFFFFF"/>
                </a:solidFill>
              </a14:hiddenFill>
            </a:ext>
          </a:extLst>
        </p:spPr>
      </p:pic>
      <p:sp>
        <p:nvSpPr>
          <p:cNvPr id="1037" name="Rectangle 1036">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763785"/>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322</TotalTime>
  <Words>7394</Words>
  <Application>Microsoft Office PowerPoint</Application>
  <PresentationFormat>Širokoúhlá obrazovka</PresentationFormat>
  <Paragraphs>220</Paragraphs>
  <Slides>65</Slides>
  <Notes>0</Notes>
  <HiddenSlides>0</HiddenSlides>
  <MMClips>0</MMClips>
  <ScaleCrop>false</ScaleCrop>
  <HeadingPairs>
    <vt:vector size="6" baseType="variant">
      <vt:variant>
        <vt:lpstr>Použitá písma</vt:lpstr>
      </vt:variant>
      <vt:variant>
        <vt:i4>22</vt:i4>
      </vt:variant>
      <vt:variant>
        <vt:lpstr>Motiv</vt:lpstr>
      </vt:variant>
      <vt:variant>
        <vt:i4>1</vt:i4>
      </vt:variant>
      <vt:variant>
        <vt:lpstr>Nadpisy snímků</vt:lpstr>
      </vt:variant>
      <vt:variant>
        <vt:i4>65</vt:i4>
      </vt:variant>
    </vt:vector>
  </HeadingPairs>
  <TitlesOfParts>
    <vt:vector size="88" baseType="lpstr">
      <vt:lpstr>-apple-system</vt:lpstr>
      <vt:lpstr>Aptos</vt:lpstr>
      <vt:lpstr>Aptos Display</vt:lpstr>
      <vt:lpstr>Archivo</vt:lpstr>
      <vt:lpstr>Arial</vt:lpstr>
      <vt:lpstr>Inter</vt:lpstr>
      <vt:lpstr>Jost</vt:lpstr>
      <vt:lpstr>Martel</vt:lpstr>
      <vt:lpstr>Open Sans</vt:lpstr>
      <vt:lpstr>OpenSans</vt:lpstr>
      <vt:lpstr>Roboto</vt:lpstr>
      <vt:lpstr>Roboto Slab</vt:lpstr>
      <vt:lpstr>Silka</vt:lpstr>
      <vt:lpstr>Tabac Sans</vt:lpstr>
      <vt:lpstr>Times New Roman</vt:lpstr>
      <vt:lpstr>var( --e-global-typography-primary-font-family )</vt:lpstr>
      <vt:lpstr>var(--font-archivo)</vt:lpstr>
      <vt:lpstr>var(--font-noto-serif)</vt:lpstr>
      <vt:lpstr>var(--sd-typography-body-normal-regular-font-family)</vt:lpstr>
      <vt:lpstr>var(--sd-typography-heading-large-bold-font-family)</vt:lpstr>
      <vt:lpstr>var(--sd-typography-heading-normal-bold-font-family)</vt:lpstr>
      <vt:lpstr>var(--vic-typo__heading)</vt:lpstr>
      <vt:lpstr>Motiv Office</vt:lpstr>
      <vt:lpstr>ENERGETICKÝ MANAGEMENT  7. INVESTICE DO SKLADOVÁNÍ ENERGIE</vt:lpstr>
      <vt:lpstr>AKUMULACE ELEKTŘINY V ČESKÉM PRÁVNÍM ŘÁDU</vt:lpstr>
      <vt:lpstr>BUDOUCNOST ENERGETIKY JE VE SKLADOVÁNÍ ELEKTŘINY - NEJEN V BATERIÍCH</vt:lpstr>
      <vt:lpstr>KRYOGENNÍ SKLADOVÁNÍ (1)</vt:lpstr>
      <vt:lpstr>KRYOGENNÍ SKLADOVÁNÍ (2)</vt:lpstr>
      <vt:lpstr>PŘEČERPÁVÁNÍ VODY</vt:lpstr>
      <vt:lpstr>GRAVITAČNÍ ENERGIE</vt:lpstr>
      <vt:lpstr>xSTORAGE HOME</vt:lpstr>
      <vt:lpstr>UNIKÁTNÍ VÝZKUMNÉ CENTRUM, CEETe VŠB-TUO V OSTRAVĚ – ENERGETICKÝ ŘÍDICÍ SYSTÉM MICROGRID</vt:lpstr>
      <vt:lpstr>SCHNEIDER ELECTRIC</vt:lpstr>
      <vt:lpstr>CO JE TO SOLÁRNÍ BATERIE?</vt:lpstr>
      <vt:lpstr>CO JE TO SOLÁRNÍ BATERIOVÉ ULOŽIŠTĚ?</vt:lpstr>
      <vt:lpstr>NOVÉ TECHNOLOGIE A TRENDY V OBLASTI BATERIÍ</vt:lpstr>
      <vt:lpstr>BATERIE AGM A EFB</vt:lpstr>
      <vt:lpstr>BATERIE GELOVÉ</vt:lpstr>
      <vt:lpstr>BATERIE LITHIOVÉ</vt:lpstr>
      <vt:lpstr>NOVÉ BATERIE LFP A Li-ion BATERIE PRO ELEKTRICKÉ AUTOMOBILY</vt:lpstr>
      <vt:lpstr>TECHNOLOGIE NA BÁZI VODNÝCH ELEKTRONŮ A STABILNÍCH RADIKÁLŮ</vt:lpstr>
      <vt:lpstr>TECHNOLOGIE NA BÁZI LITHIUM-SÍRA</vt:lpstr>
      <vt:lpstr>TECHNOLOGIE TITAN SILICON</vt:lpstr>
      <vt:lpstr>NOVÁ TECHNOLOGIE BATERIÍ S PEVNÝM ELEKTROLYTEM (SSB)</vt:lpstr>
      <vt:lpstr>TECHNOLOGIE SODÍKO-IONTOVÝCH (Na-ion) AKUMULÁTORŮ</vt:lpstr>
      <vt:lpstr>TECHNOLOGIE HLINÍKO-SIRNÁ (Al-S)</vt:lpstr>
      <vt:lpstr>TECHNOLOGIE ČLÁNKŮ CERENERGY</vt:lpstr>
      <vt:lpstr>JAK FUNGUJE KOMERČNÍ SOLÁRNÍ BATERIOVÉ ÚLOŽIŠTĚ?</vt:lpstr>
      <vt:lpstr>JAK POZNAT DOBRÉ KOMERČNÍ ÚLOŽIŠTĚ?</vt:lpstr>
      <vt:lpstr>ZVÝŠENÍ VYUŽITÍ VLASTNÍ VYROBENÉ ENERGIE</vt:lpstr>
      <vt:lpstr>ŠPIČKOVÁNÍ (PEAK-SHAVING)</vt:lpstr>
      <vt:lpstr>NAVÝŠENÍ VÝKONOVÉ KAPACITY/NABÍJECÍ STANICE</vt:lpstr>
      <vt:lpstr>ZÁLOŽNÍ NAPÁJENÍ</vt:lpstr>
      <vt:lpstr>PŘEHLED, JAK SOLÁRNÍ BATERIE FUNGUJÍ KROK ZA KROKEM</vt:lpstr>
      <vt:lpstr>JAK FUNGUJÍ BATERIE SE SOLÁRNÍMI PANELY?</vt:lpstr>
      <vt:lpstr>BATERIE POSKYTUJÍ ZÁLOŽNÍ NAPÁJENÍ</vt:lpstr>
      <vt:lpstr>BATERIE MOHOU POMOCI VYHNOUT SE VYSOKÝM SAZBÁM ZA ENERGIE</vt:lpstr>
      <vt:lpstr>JAK BATERIE UCHOVÁVAJÍ ENERGII?</vt:lpstr>
      <vt:lpstr>JAK UCHOVAT ENERGII? PĚT TECHNOLOGIÍ, KTERÉ MOHOU ZMĚNIT BUDOUCNOST LIDSTVA</vt:lpstr>
      <vt:lpstr>ZÁKLADNÍ PROBLÉMY K ŘEŠENÍ</vt:lpstr>
      <vt:lpstr>AGREGACE FLEXIBILITY – CENTRÁLNÍ ENERGETICKÝ MOZEK LIDSTVA</vt:lpstr>
      <vt:lpstr>AKUMULACE TEPLA – STRČ TEPLO DO PÍSKU!</vt:lpstr>
      <vt:lpstr>KOGENERACE ENERGIE (KVET) – ANI JOULE NAZMAR!</vt:lpstr>
      <vt:lpstr>PŘEVOD DO VODÍKU – JEDNIČKA VŠECH PRVKŮ</vt:lpstr>
      <vt:lpstr>VODÍKOVÉ STANICE V ČESKU PRAVDĚPODOBNĚ NEBUDOU, TUDÍŽ TO BUDE ASI SLEPÁ CESTA</vt:lpstr>
      <vt:lpstr>BATERIE (LITHIUM A SODÍK) – AŽ DO POSLEDNÍHO ATOMU</vt:lpstr>
      <vt:lpstr>AGREGACE FLEXIBILITY A AKUMULACE TEPLA</vt:lpstr>
      <vt:lpstr>MOŽNOSTI SKLADOVÁNÍ ENERGIE U FOTOVOLTAIKY (BATERIU A TUV)</vt:lpstr>
      <vt:lpstr>AKUMULÁTOROVÉ BATERIE (1)</vt:lpstr>
      <vt:lpstr>AKUMULÁTOROVÉ BATERIE (2)</vt:lpstr>
      <vt:lpstr>VÝHODY A NEVÝHODY AKUMULÁTORŮ</vt:lpstr>
      <vt:lpstr>TEPELNÉ ZÁSOBNÍKY</vt:lpstr>
      <vt:lpstr>VÝHODY A NEVÝHODY TEPELNÝCH ZÁSOBNÍKŮ</vt:lpstr>
      <vt:lpstr>PROBLÉMY A JEJICH ŘEŠENÍ</vt:lpstr>
      <vt:lpstr>NOVÁ METODA UKLÁDÁNÍ ENERGIE</vt:lpstr>
      <vt:lpstr>PLYNOVÁ BATERIE</vt:lpstr>
      <vt:lpstr>BARIÉRA: VYSOKÁ CENA</vt:lpstr>
      <vt:lpstr>AKUMULACE NUTNÁ!</vt:lpstr>
      <vt:lpstr>DRAHÝ VODÍK!</vt:lpstr>
      <vt:lpstr>REKORDNÍ LEYDA</vt:lpstr>
      <vt:lpstr>NOVÝ ČESKÝ VYNÁLEZ UKLÁDÁ ENERGII DO PÍSMU A ZASE JI Z NĚJ ZÍSKÁVÁ - SLIBUJE NULOVÉ PROVOZNÍ NÁKLADY</vt:lpstr>
      <vt:lpstr>DO PÍSKU LZE UKLÁDAT ENERGII TEPELNOU I ELEKTRICKOU</vt:lpstr>
      <vt:lpstr>ZA VŠÍM HLEDEJ PÍSEK!</vt:lpstr>
      <vt:lpstr>PÍSEK V ENERGETICE</vt:lpstr>
      <vt:lpstr>ULOŽENÍ ENERGETICKÉHO PÍSKU A DALŠÍ SOUČÁSTI SYSTÉMU</vt:lpstr>
      <vt:lpstr>PROBLÉMEM JSOU FINANCE! A PÍSEK? TEN ALE AŽ POZDĚJI!</vt:lpstr>
      <vt:lpstr>PÍSKOVÉ ENERGETICKÉ ULOŽIŠTĚ</vt:lpstr>
      <vt:lpstr>AMBICE: SPOLUPRÁCE SE STÁTEM A ZPĚTNÁ VÝROBA ELEKTŘINY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ENERGETICKÝ MANAGEMENT  7. INVESTICE DO SKLADOVÁNÍ ENERGIE</dc:title>
  <dc:creator>Rössler Miroslav</dc:creator>
  <cp:lastModifiedBy>Rössler Miroslav</cp:lastModifiedBy>
  <cp:revision>4</cp:revision>
  <dcterms:created xsi:type="dcterms:W3CDTF">2024-09-24T19:58:06Z</dcterms:created>
  <dcterms:modified xsi:type="dcterms:W3CDTF">2024-11-11T08:37:43Z</dcterms:modified>
</cp:coreProperties>
</file>