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30" r:id="rId5"/>
    <p:sldId id="331" r:id="rId6"/>
    <p:sldId id="332" r:id="rId7"/>
    <p:sldId id="333" r:id="rId8"/>
    <p:sldId id="334" r:id="rId9"/>
    <p:sldId id="335" r:id="rId10"/>
    <p:sldId id="336" r:id="rId11"/>
    <p:sldId id="337" r:id="rId12"/>
    <p:sldId id="338" r:id="rId13"/>
    <p:sldId id="339" r:id="rId14"/>
    <p:sldId id="340" r:id="rId15"/>
    <p:sldId id="355" r:id="rId16"/>
    <p:sldId id="341" r:id="rId17"/>
    <p:sldId id="342" r:id="rId18"/>
    <p:sldId id="343" r:id="rId19"/>
    <p:sldId id="344" r:id="rId20"/>
    <p:sldId id="345" r:id="rId21"/>
    <p:sldId id="329" r:id="rId22"/>
    <p:sldId id="273" r:id="rId23"/>
    <p:sldId id="275" r:id="rId24"/>
    <p:sldId id="276" r:id="rId25"/>
    <p:sldId id="277" r:id="rId26"/>
    <p:sldId id="278" r:id="rId27"/>
    <p:sldId id="279" r:id="rId28"/>
    <p:sldId id="280" r:id="rId29"/>
    <p:sldId id="281" r:id="rId30"/>
    <p:sldId id="282" r:id="rId31"/>
    <p:sldId id="283" r:id="rId32"/>
    <p:sldId id="284" r:id="rId33"/>
    <p:sldId id="286" r:id="rId34"/>
    <p:sldId id="285" r:id="rId35"/>
    <p:sldId id="287" r:id="rId36"/>
    <p:sldId id="290" r:id="rId37"/>
    <p:sldId id="288" r:id="rId38"/>
    <p:sldId id="291" r:id="rId39"/>
    <p:sldId id="294" r:id="rId40"/>
    <p:sldId id="296" r:id="rId41"/>
    <p:sldId id="297" r:id="rId42"/>
    <p:sldId id="298" r:id="rId43"/>
    <p:sldId id="299" r:id="rId44"/>
    <p:sldId id="300" r:id="rId45"/>
    <p:sldId id="289" r:id="rId46"/>
    <p:sldId id="292" r:id="rId47"/>
    <p:sldId id="301" r:id="rId48"/>
    <p:sldId id="302" r:id="rId49"/>
    <p:sldId id="303" r:id="rId50"/>
    <p:sldId id="304" r:id="rId51"/>
    <p:sldId id="305" r:id="rId52"/>
    <p:sldId id="293" r:id="rId53"/>
    <p:sldId id="351" r:id="rId54"/>
    <p:sldId id="352" r:id="rId55"/>
    <p:sldId id="353" r:id="rId56"/>
    <p:sldId id="356" r:id="rId57"/>
    <p:sldId id="357" r:id="rId58"/>
    <p:sldId id="354" r:id="rId59"/>
    <p:sldId id="274" r:id="rId60"/>
    <p:sldId id="306" r:id="rId61"/>
    <p:sldId id="349" r:id="rId62"/>
    <p:sldId id="350" r:id="rId63"/>
    <p:sldId id="347" r:id="rId64"/>
    <p:sldId id="348" r:id="rId65"/>
    <p:sldId id="319" r:id="rId66"/>
    <p:sldId id="318" r:id="rId67"/>
    <p:sldId id="346" r:id="rId68"/>
    <p:sldId id="322" r:id="rId69"/>
    <p:sldId id="323" r:id="rId70"/>
    <p:sldId id="324" r:id="rId71"/>
    <p:sldId id="325" r:id="rId72"/>
    <p:sldId id="326" r:id="rId73"/>
    <p:sldId id="327" r:id="rId74"/>
    <p:sldId id="328" r:id="rId75"/>
    <p:sldId id="321" r:id="rId76"/>
    <p:sldId id="307" r:id="rId77"/>
    <p:sldId id="308" r:id="rId78"/>
    <p:sldId id="309" r:id="rId79"/>
    <p:sldId id="310" r:id="rId80"/>
    <p:sldId id="311" r:id="rId81"/>
    <p:sldId id="312" r:id="rId82"/>
    <p:sldId id="313" r:id="rId83"/>
    <p:sldId id="314" r:id="rId84"/>
    <p:sldId id="315" r:id="rId85"/>
    <p:sldId id="316" r:id="rId86"/>
    <p:sldId id="317" r:id="rId8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123" d="100"/>
          <a:sy n="123" d="100"/>
        </p:scale>
        <p:origin x="114" y="102"/>
      </p:cViewPr>
      <p:guideLst/>
    </p:cSldViewPr>
  </p:slideViewPr>
  <p:notesTextViewPr>
    <p:cViewPr>
      <p:scale>
        <a:sx n="1" d="1"/>
        <a:sy n="1" d="1"/>
      </p:scale>
      <p:origin x="0" y="0"/>
    </p:cViewPr>
  </p:notesTextViewPr>
  <p:sorterViewPr>
    <p:cViewPr>
      <p:scale>
        <a:sx n="100" d="100"/>
        <a:sy n="100" d="100"/>
      </p:scale>
      <p:origin x="0" y="-194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A96F11-FA60-4975-70C6-B564065446B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F5485C7-4D0A-2077-F000-C5D1D9982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8975774-E015-A856-12B4-BD1E401489E6}"/>
              </a:ext>
            </a:extLst>
          </p:cNvPr>
          <p:cNvSpPr>
            <a:spLocks noGrp="1"/>
          </p:cNvSpPr>
          <p:nvPr>
            <p:ph type="dt" sz="half" idx="10"/>
          </p:nvPr>
        </p:nvSpPr>
        <p:spPr/>
        <p:txBody>
          <a:bodyPr/>
          <a:lstStyle/>
          <a:p>
            <a:fld id="{5144BF41-685D-4313-A06A-12550DAB4231}" type="datetimeFigureOut">
              <a:rPr lang="cs-CZ" smtClean="0"/>
              <a:t>14.10.2024</a:t>
            </a:fld>
            <a:endParaRPr lang="cs-CZ"/>
          </a:p>
        </p:txBody>
      </p:sp>
      <p:sp>
        <p:nvSpPr>
          <p:cNvPr id="5" name="Zástupný symbol pro zápatí 4">
            <a:extLst>
              <a:ext uri="{FF2B5EF4-FFF2-40B4-BE49-F238E27FC236}">
                <a16:creationId xmlns:a16="http://schemas.microsoft.com/office/drawing/2014/main" id="{11D0D4D9-B135-162F-F1A2-605B704EBB3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29B6707-3FCB-23C2-8D7C-5E77E993CF9C}"/>
              </a:ext>
            </a:extLst>
          </p:cNvPr>
          <p:cNvSpPr>
            <a:spLocks noGrp="1"/>
          </p:cNvSpPr>
          <p:nvPr>
            <p:ph type="sldNum" sz="quarter" idx="12"/>
          </p:nvPr>
        </p:nvSpPr>
        <p:spPr/>
        <p:txBody>
          <a:bodyPr/>
          <a:lstStyle/>
          <a:p>
            <a:fld id="{F5771EA0-B92F-4B35-B55A-966351F54F36}" type="slidenum">
              <a:rPr lang="cs-CZ" smtClean="0"/>
              <a:t>‹#›</a:t>
            </a:fld>
            <a:endParaRPr lang="cs-CZ"/>
          </a:p>
        </p:txBody>
      </p:sp>
    </p:spTree>
    <p:extLst>
      <p:ext uri="{BB962C8B-B14F-4D97-AF65-F5344CB8AC3E}">
        <p14:creationId xmlns:p14="http://schemas.microsoft.com/office/powerpoint/2010/main" val="345504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898505-0DBB-748E-9690-C54ECEE40C5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E3377DA-8B7A-DD94-5128-96F2E0A8C4F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B4085B9-DE65-19BB-AB50-BFD51761E049}"/>
              </a:ext>
            </a:extLst>
          </p:cNvPr>
          <p:cNvSpPr>
            <a:spLocks noGrp="1"/>
          </p:cNvSpPr>
          <p:nvPr>
            <p:ph type="dt" sz="half" idx="10"/>
          </p:nvPr>
        </p:nvSpPr>
        <p:spPr/>
        <p:txBody>
          <a:bodyPr/>
          <a:lstStyle/>
          <a:p>
            <a:fld id="{5144BF41-685D-4313-A06A-12550DAB4231}" type="datetimeFigureOut">
              <a:rPr lang="cs-CZ" smtClean="0"/>
              <a:t>14.10.2024</a:t>
            </a:fld>
            <a:endParaRPr lang="cs-CZ"/>
          </a:p>
        </p:txBody>
      </p:sp>
      <p:sp>
        <p:nvSpPr>
          <p:cNvPr id="5" name="Zástupný symbol pro zápatí 4">
            <a:extLst>
              <a:ext uri="{FF2B5EF4-FFF2-40B4-BE49-F238E27FC236}">
                <a16:creationId xmlns:a16="http://schemas.microsoft.com/office/drawing/2014/main" id="{0FCCB745-278B-9710-3A7F-4DE5E907165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B4ADF2D-0AB3-2065-5D77-9A8CC771D693}"/>
              </a:ext>
            </a:extLst>
          </p:cNvPr>
          <p:cNvSpPr>
            <a:spLocks noGrp="1"/>
          </p:cNvSpPr>
          <p:nvPr>
            <p:ph type="sldNum" sz="quarter" idx="12"/>
          </p:nvPr>
        </p:nvSpPr>
        <p:spPr/>
        <p:txBody>
          <a:bodyPr/>
          <a:lstStyle/>
          <a:p>
            <a:fld id="{F5771EA0-B92F-4B35-B55A-966351F54F36}" type="slidenum">
              <a:rPr lang="cs-CZ" smtClean="0"/>
              <a:t>‹#›</a:t>
            </a:fld>
            <a:endParaRPr lang="cs-CZ"/>
          </a:p>
        </p:txBody>
      </p:sp>
    </p:spTree>
    <p:extLst>
      <p:ext uri="{BB962C8B-B14F-4D97-AF65-F5344CB8AC3E}">
        <p14:creationId xmlns:p14="http://schemas.microsoft.com/office/powerpoint/2010/main" val="261918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BC1E701-DB3A-6C4C-4EFF-101C35E0A20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3FF2A12-CEE0-26C0-5813-B68A0B7FAC1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3570435-D544-7419-8438-5C37EBD2CC03}"/>
              </a:ext>
            </a:extLst>
          </p:cNvPr>
          <p:cNvSpPr>
            <a:spLocks noGrp="1"/>
          </p:cNvSpPr>
          <p:nvPr>
            <p:ph type="dt" sz="half" idx="10"/>
          </p:nvPr>
        </p:nvSpPr>
        <p:spPr/>
        <p:txBody>
          <a:bodyPr/>
          <a:lstStyle/>
          <a:p>
            <a:fld id="{5144BF41-685D-4313-A06A-12550DAB4231}" type="datetimeFigureOut">
              <a:rPr lang="cs-CZ" smtClean="0"/>
              <a:t>14.10.2024</a:t>
            </a:fld>
            <a:endParaRPr lang="cs-CZ"/>
          </a:p>
        </p:txBody>
      </p:sp>
      <p:sp>
        <p:nvSpPr>
          <p:cNvPr id="5" name="Zástupný symbol pro zápatí 4">
            <a:extLst>
              <a:ext uri="{FF2B5EF4-FFF2-40B4-BE49-F238E27FC236}">
                <a16:creationId xmlns:a16="http://schemas.microsoft.com/office/drawing/2014/main" id="{755BD6C4-4134-8917-5E05-C96EC112BDB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D7B08E0-8BA2-096A-BA84-118E4BAFE704}"/>
              </a:ext>
            </a:extLst>
          </p:cNvPr>
          <p:cNvSpPr>
            <a:spLocks noGrp="1"/>
          </p:cNvSpPr>
          <p:nvPr>
            <p:ph type="sldNum" sz="quarter" idx="12"/>
          </p:nvPr>
        </p:nvSpPr>
        <p:spPr/>
        <p:txBody>
          <a:bodyPr/>
          <a:lstStyle/>
          <a:p>
            <a:fld id="{F5771EA0-B92F-4B35-B55A-966351F54F36}" type="slidenum">
              <a:rPr lang="cs-CZ" smtClean="0"/>
              <a:t>‹#›</a:t>
            </a:fld>
            <a:endParaRPr lang="cs-CZ"/>
          </a:p>
        </p:txBody>
      </p:sp>
    </p:spTree>
    <p:extLst>
      <p:ext uri="{BB962C8B-B14F-4D97-AF65-F5344CB8AC3E}">
        <p14:creationId xmlns:p14="http://schemas.microsoft.com/office/powerpoint/2010/main" val="251854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74C751-78DE-4D65-BA23-0A77DD6ADB6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85B8CEF-42B3-6990-397A-969B05F7D088}"/>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C08BCDF-E9CE-91CC-0A3E-C102B56D4BB2}"/>
              </a:ext>
            </a:extLst>
          </p:cNvPr>
          <p:cNvSpPr>
            <a:spLocks noGrp="1"/>
          </p:cNvSpPr>
          <p:nvPr>
            <p:ph type="dt" sz="half" idx="10"/>
          </p:nvPr>
        </p:nvSpPr>
        <p:spPr/>
        <p:txBody>
          <a:bodyPr/>
          <a:lstStyle/>
          <a:p>
            <a:fld id="{5144BF41-685D-4313-A06A-12550DAB4231}" type="datetimeFigureOut">
              <a:rPr lang="cs-CZ" smtClean="0"/>
              <a:t>14.10.2024</a:t>
            </a:fld>
            <a:endParaRPr lang="cs-CZ"/>
          </a:p>
        </p:txBody>
      </p:sp>
      <p:sp>
        <p:nvSpPr>
          <p:cNvPr id="5" name="Zástupný symbol pro zápatí 4">
            <a:extLst>
              <a:ext uri="{FF2B5EF4-FFF2-40B4-BE49-F238E27FC236}">
                <a16:creationId xmlns:a16="http://schemas.microsoft.com/office/drawing/2014/main" id="{E1216220-8085-F373-D74B-9E89B91FC6A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C4906CD-4560-5588-EC35-367FE9708656}"/>
              </a:ext>
            </a:extLst>
          </p:cNvPr>
          <p:cNvSpPr>
            <a:spLocks noGrp="1"/>
          </p:cNvSpPr>
          <p:nvPr>
            <p:ph type="sldNum" sz="quarter" idx="12"/>
          </p:nvPr>
        </p:nvSpPr>
        <p:spPr/>
        <p:txBody>
          <a:bodyPr/>
          <a:lstStyle/>
          <a:p>
            <a:fld id="{F5771EA0-B92F-4B35-B55A-966351F54F36}" type="slidenum">
              <a:rPr lang="cs-CZ" smtClean="0"/>
              <a:t>‹#›</a:t>
            </a:fld>
            <a:endParaRPr lang="cs-CZ"/>
          </a:p>
        </p:txBody>
      </p:sp>
    </p:spTree>
    <p:extLst>
      <p:ext uri="{BB962C8B-B14F-4D97-AF65-F5344CB8AC3E}">
        <p14:creationId xmlns:p14="http://schemas.microsoft.com/office/powerpoint/2010/main" val="170499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4CBC2C-08B1-B708-21BC-6278618BA90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E77B27DA-BA29-5AF0-2A05-08414ECBBB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C3E874F-2027-A37F-7694-BD0FC83378E3}"/>
              </a:ext>
            </a:extLst>
          </p:cNvPr>
          <p:cNvSpPr>
            <a:spLocks noGrp="1"/>
          </p:cNvSpPr>
          <p:nvPr>
            <p:ph type="dt" sz="half" idx="10"/>
          </p:nvPr>
        </p:nvSpPr>
        <p:spPr/>
        <p:txBody>
          <a:bodyPr/>
          <a:lstStyle/>
          <a:p>
            <a:fld id="{5144BF41-685D-4313-A06A-12550DAB4231}" type="datetimeFigureOut">
              <a:rPr lang="cs-CZ" smtClean="0"/>
              <a:t>14.10.2024</a:t>
            </a:fld>
            <a:endParaRPr lang="cs-CZ"/>
          </a:p>
        </p:txBody>
      </p:sp>
      <p:sp>
        <p:nvSpPr>
          <p:cNvPr id="5" name="Zástupný symbol pro zápatí 4">
            <a:extLst>
              <a:ext uri="{FF2B5EF4-FFF2-40B4-BE49-F238E27FC236}">
                <a16:creationId xmlns:a16="http://schemas.microsoft.com/office/drawing/2014/main" id="{1C881F8E-3254-107B-67AE-590B52C7279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F6E9A87-4FBE-F467-9EE8-855925889973}"/>
              </a:ext>
            </a:extLst>
          </p:cNvPr>
          <p:cNvSpPr>
            <a:spLocks noGrp="1"/>
          </p:cNvSpPr>
          <p:nvPr>
            <p:ph type="sldNum" sz="quarter" idx="12"/>
          </p:nvPr>
        </p:nvSpPr>
        <p:spPr/>
        <p:txBody>
          <a:bodyPr/>
          <a:lstStyle/>
          <a:p>
            <a:fld id="{F5771EA0-B92F-4B35-B55A-966351F54F36}" type="slidenum">
              <a:rPr lang="cs-CZ" smtClean="0"/>
              <a:t>‹#›</a:t>
            </a:fld>
            <a:endParaRPr lang="cs-CZ"/>
          </a:p>
        </p:txBody>
      </p:sp>
    </p:spTree>
    <p:extLst>
      <p:ext uri="{BB962C8B-B14F-4D97-AF65-F5344CB8AC3E}">
        <p14:creationId xmlns:p14="http://schemas.microsoft.com/office/powerpoint/2010/main" val="90577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8A5AC3-2EA0-B57C-7AF4-4CDA0F5FABA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47A8C54-4FA5-7F38-7473-9AF7F7099B6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36F4F3C-D88D-7838-FCA2-46596B88AADF}"/>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C2C7DFC-FBB7-F4D6-929B-C836E9F0F002}"/>
              </a:ext>
            </a:extLst>
          </p:cNvPr>
          <p:cNvSpPr>
            <a:spLocks noGrp="1"/>
          </p:cNvSpPr>
          <p:nvPr>
            <p:ph type="dt" sz="half" idx="10"/>
          </p:nvPr>
        </p:nvSpPr>
        <p:spPr/>
        <p:txBody>
          <a:bodyPr/>
          <a:lstStyle/>
          <a:p>
            <a:fld id="{5144BF41-685D-4313-A06A-12550DAB4231}" type="datetimeFigureOut">
              <a:rPr lang="cs-CZ" smtClean="0"/>
              <a:t>14.10.2024</a:t>
            </a:fld>
            <a:endParaRPr lang="cs-CZ"/>
          </a:p>
        </p:txBody>
      </p:sp>
      <p:sp>
        <p:nvSpPr>
          <p:cNvPr id="6" name="Zástupný symbol pro zápatí 5">
            <a:extLst>
              <a:ext uri="{FF2B5EF4-FFF2-40B4-BE49-F238E27FC236}">
                <a16:creationId xmlns:a16="http://schemas.microsoft.com/office/drawing/2014/main" id="{EADD0E27-E934-D940-9F8F-D13A8D8AAD7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1AA7E69-1DE5-ABEA-D6BE-85A0ACE81017}"/>
              </a:ext>
            </a:extLst>
          </p:cNvPr>
          <p:cNvSpPr>
            <a:spLocks noGrp="1"/>
          </p:cNvSpPr>
          <p:nvPr>
            <p:ph type="sldNum" sz="quarter" idx="12"/>
          </p:nvPr>
        </p:nvSpPr>
        <p:spPr/>
        <p:txBody>
          <a:bodyPr/>
          <a:lstStyle/>
          <a:p>
            <a:fld id="{F5771EA0-B92F-4B35-B55A-966351F54F36}" type="slidenum">
              <a:rPr lang="cs-CZ" smtClean="0"/>
              <a:t>‹#›</a:t>
            </a:fld>
            <a:endParaRPr lang="cs-CZ"/>
          </a:p>
        </p:txBody>
      </p:sp>
    </p:spTree>
    <p:extLst>
      <p:ext uri="{BB962C8B-B14F-4D97-AF65-F5344CB8AC3E}">
        <p14:creationId xmlns:p14="http://schemas.microsoft.com/office/powerpoint/2010/main" val="380266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B844A8-9843-5976-0C51-4D660FAE9AC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246D4DD-12D0-6BD6-7010-F5F49E9C0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6771886-327A-27C7-652C-45DA3D3F489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9E36A74D-A1F2-BB68-BB61-2AC5D3FFED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B312AC7E-97F6-D030-28EE-F128D95A993B}"/>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09A2016-2D47-8411-BDD3-D5E5B4215E98}"/>
              </a:ext>
            </a:extLst>
          </p:cNvPr>
          <p:cNvSpPr>
            <a:spLocks noGrp="1"/>
          </p:cNvSpPr>
          <p:nvPr>
            <p:ph type="dt" sz="half" idx="10"/>
          </p:nvPr>
        </p:nvSpPr>
        <p:spPr/>
        <p:txBody>
          <a:bodyPr/>
          <a:lstStyle/>
          <a:p>
            <a:fld id="{5144BF41-685D-4313-A06A-12550DAB4231}" type="datetimeFigureOut">
              <a:rPr lang="cs-CZ" smtClean="0"/>
              <a:t>14.10.2024</a:t>
            </a:fld>
            <a:endParaRPr lang="cs-CZ"/>
          </a:p>
        </p:txBody>
      </p:sp>
      <p:sp>
        <p:nvSpPr>
          <p:cNvPr id="8" name="Zástupný symbol pro zápatí 7">
            <a:extLst>
              <a:ext uri="{FF2B5EF4-FFF2-40B4-BE49-F238E27FC236}">
                <a16:creationId xmlns:a16="http://schemas.microsoft.com/office/drawing/2014/main" id="{F123C52A-4788-F5A1-CF3D-624457B23E2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FC9B818-7429-EE14-B72A-1BFC978CA93F}"/>
              </a:ext>
            </a:extLst>
          </p:cNvPr>
          <p:cNvSpPr>
            <a:spLocks noGrp="1"/>
          </p:cNvSpPr>
          <p:nvPr>
            <p:ph type="sldNum" sz="quarter" idx="12"/>
          </p:nvPr>
        </p:nvSpPr>
        <p:spPr/>
        <p:txBody>
          <a:bodyPr/>
          <a:lstStyle/>
          <a:p>
            <a:fld id="{F5771EA0-B92F-4B35-B55A-966351F54F36}" type="slidenum">
              <a:rPr lang="cs-CZ" smtClean="0"/>
              <a:t>‹#›</a:t>
            </a:fld>
            <a:endParaRPr lang="cs-CZ"/>
          </a:p>
        </p:txBody>
      </p:sp>
    </p:spTree>
    <p:extLst>
      <p:ext uri="{BB962C8B-B14F-4D97-AF65-F5344CB8AC3E}">
        <p14:creationId xmlns:p14="http://schemas.microsoft.com/office/powerpoint/2010/main" val="314352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52EE9-E860-3225-E439-1F56D99C050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FA949C8-286B-BA74-26E7-5B76E3038C0E}"/>
              </a:ext>
            </a:extLst>
          </p:cNvPr>
          <p:cNvSpPr>
            <a:spLocks noGrp="1"/>
          </p:cNvSpPr>
          <p:nvPr>
            <p:ph type="dt" sz="half" idx="10"/>
          </p:nvPr>
        </p:nvSpPr>
        <p:spPr/>
        <p:txBody>
          <a:bodyPr/>
          <a:lstStyle/>
          <a:p>
            <a:fld id="{5144BF41-685D-4313-A06A-12550DAB4231}" type="datetimeFigureOut">
              <a:rPr lang="cs-CZ" smtClean="0"/>
              <a:t>14.10.2024</a:t>
            </a:fld>
            <a:endParaRPr lang="cs-CZ"/>
          </a:p>
        </p:txBody>
      </p:sp>
      <p:sp>
        <p:nvSpPr>
          <p:cNvPr id="4" name="Zástupný symbol pro zápatí 3">
            <a:extLst>
              <a:ext uri="{FF2B5EF4-FFF2-40B4-BE49-F238E27FC236}">
                <a16:creationId xmlns:a16="http://schemas.microsoft.com/office/drawing/2014/main" id="{F5F15DFA-0F52-DC60-7AE7-17CCC3D4F40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A5D0E49-6580-31DF-FD4C-849A043656B5}"/>
              </a:ext>
            </a:extLst>
          </p:cNvPr>
          <p:cNvSpPr>
            <a:spLocks noGrp="1"/>
          </p:cNvSpPr>
          <p:nvPr>
            <p:ph type="sldNum" sz="quarter" idx="12"/>
          </p:nvPr>
        </p:nvSpPr>
        <p:spPr/>
        <p:txBody>
          <a:bodyPr/>
          <a:lstStyle/>
          <a:p>
            <a:fld id="{F5771EA0-B92F-4B35-B55A-966351F54F36}" type="slidenum">
              <a:rPr lang="cs-CZ" smtClean="0"/>
              <a:t>‹#›</a:t>
            </a:fld>
            <a:endParaRPr lang="cs-CZ"/>
          </a:p>
        </p:txBody>
      </p:sp>
    </p:spTree>
    <p:extLst>
      <p:ext uri="{BB962C8B-B14F-4D97-AF65-F5344CB8AC3E}">
        <p14:creationId xmlns:p14="http://schemas.microsoft.com/office/powerpoint/2010/main" val="287073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A701868-B477-9A20-FF4F-C3B5BA9CE92D}"/>
              </a:ext>
            </a:extLst>
          </p:cNvPr>
          <p:cNvSpPr>
            <a:spLocks noGrp="1"/>
          </p:cNvSpPr>
          <p:nvPr>
            <p:ph type="dt" sz="half" idx="10"/>
          </p:nvPr>
        </p:nvSpPr>
        <p:spPr/>
        <p:txBody>
          <a:bodyPr/>
          <a:lstStyle/>
          <a:p>
            <a:fld id="{5144BF41-685D-4313-A06A-12550DAB4231}" type="datetimeFigureOut">
              <a:rPr lang="cs-CZ" smtClean="0"/>
              <a:t>14.10.2024</a:t>
            </a:fld>
            <a:endParaRPr lang="cs-CZ"/>
          </a:p>
        </p:txBody>
      </p:sp>
      <p:sp>
        <p:nvSpPr>
          <p:cNvPr id="3" name="Zástupný symbol pro zápatí 2">
            <a:extLst>
              <a:ext uri="{FF2B5EF4-FFF2-40B4-BE49-F238E27FC236}">
                <a16:creationId xmlns:a16="http://schemas.microsoft.com/office/drawing/2014/main" id="{97BCA969-5E81-659E-416C-CB6B7635856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A2DCF2C7-5373-CC71-FFB5-CBE6BEF045B3}"/>
              </a:ext>
            </a:extLst>
          </p:cNvPr>
          <p:cNvSpPr>
            <a:spLocks noGrp="1"/>
          </p:cNvSpPr>
          <p:nvPr>
            <p:ph type="sldNum" sz="quarter" idx="12"/>
          </p:nvPr>
        </p:nvSpPr>
        <p:spPr/>
        <p:txBody>
          <a:bodyPr/>
          <a:lstStyle/>
          <a:p>
            <a:fld id="{F5771EA0-B92F-4B35-B55A-966351F54F36}" type="slidenum">
              <a:rPr lang="cs-CZ" smtClean="0"/>
              <a:t>‹#›</a:t>
            </a:fld>
            <a:endParaRPr lang="cs-CZ"/>
          </a:p>
        </p:txBody>
      </p:sp>
    </p:spTree>
    <p:extLst>
      <p:ext uri="{BB962C8B-B14F-4D97-AF65-F5344CB8AC3E}">
        <p14:creationId xmlns:p14="http://schemas.microsoft.com/office/powerpoint/2010/main" val="396537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52B609-02DF-7617-DF17-B38E2AA7398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95B2067-BA44-CC60-E974-84C5AA47C6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92F1DA2-E293-1E2F-BF22-3B43B3F93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A60F085-00F3-0F50-8ADD-422F3DECCCEF}"/>
              </a:ext>
            </a:extLst>
          </p:cNvPr>
          <p:cNvSpPr>
            <a:spLocks noGrp="1"/>
          </p:cNvSpPr>
          <p:nvPr>
            <p:ph type="dt" sz="half" idx="10"/>
          </p:nvPr>
        </p:nvSpPr>
        <p:spPr/>
        <p:txBody>
          <a:bodyPr/>
          <a:lstStyle/>
          <a:p>
            <a:fld id="{5144BF41-685D-4313-A06A-12550DAB4231}" type="datetimeFigureOut">
              <a:rPr lang="cs-CZ" smtClean="0"/>
              <a:t>14.10.2024</a:t>
            </a:fld>
            <a:endParaRPr lang="cs-CZ"/>
          </a:p>
        </p:txBody>
      </p:sp>
      <p:sp>
        <p:nvSpPr>
          <p:cNvPr id="6" name="Zástupný symbol pro zápatí 5">
            <a:extLst>
              <a:ext uri="{FF2B5EF4-FFF2-40B4-BE49-F238E27FC236}">
                <a16:creationId xmlns:a16="http://schemas.microsoft.com/office/drawing/2014/main" id="{5F02394F-6E40-67F7-8B02-8A4177CA1BF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5C928BE-405A-A6C0-3124-AB6925A47F8E}"/>
              </a:ext>
            </a:extLst>
          </p:cNvPr>
          <p:cNvSpPr>
            <a:spLocks noGrp="1"/>
          </p:cNvSpPr>
          <p:nvPr>
            <p:ph type="sldNum" sz="quarter" idx="12"/>
          </p:nvPr>
        </p:nvSpPr>
        <p:spPr/>
        <p:txBody>
          <a:bodyPr/>
          <a:lstStyle/>
          <a:p>
            <a:fld id="{F5771EA0-B92F-4B35-B55A-966351F54F36}" type="slidenum">
              <a:rPr lang="cs-CZ" smtClean="0"/>
              <a:t>‹#›</a:t>
            </a:fld>
            <a:endParaRPr lang="cs-CZ"/>
          </a:p>
        </p:txBody>
      </p:sp>
    </p:spTree>
    <p:extLst>
      <p:ext uri="{BB962C8B-B14F-4D97-AF65-F5344CB8AC3E}">
        <p14:creationId xmlns:p14="http://schemas.microsoft.com/office/powerpoint/2010/main" val="225980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E4380C-BFA8-FE23-D22A-8FAF6C6DDC7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68B82E3B-D788-539A-63D7-50743B3899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B5C31C3-BC45-085A-D20C-F0C9F2CC2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7BF7219-3066-85A9-6510-61685DF5E1DD}"/>
              </a:ext>
            </a:extLst>
          </p:cNvPr>
          <p:cNvSpPr>
            <a:spLocks noGrp="1"/>
          </p:cNvSpPr>
          <p:nvPr>
            <p:ph type="dt" sz="half" idx="10"/>
          </p:nvPr>
        </p:nvSpPr>
        <p:spPr/>
        <p:txBody>
          <a:bodyPr/>
          <a:lstStyle/>
          <a:p>
            <a:fld id="{5144BF41-685D-4313-A06A-12550DAB4231}" type="datetimeFigureOut">
              <a:rPr lang="cs-CZ" smtClean="0"/>
              <a:t>14.10.2024</a:t>
            </a:fld>
            <a:endParaRPr lang="cs-CZ"/>
          </a:p>
        </p:txBody>
      </p:sp>
      <p:sp>
        <p:nvSpPr>
          <p:cNvPr id="6" name="Zástupný symbol pro zápatí 5">
            <a:extLst>
              <a:ext uri="{FF2B5EF4-FFF2-40B4-BE49-F238E27FC236}">
                <a16:creationId xmlns:a16="http://schemas.microsoft.com/office/drawing/2014/main" id="{CC45D1E2-7C33-A88C-B191-45B3B8D3526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74FE24E-43B8-5BF8-7383-4BA031A858CD}"/>
              </a:ext>
            </a:extLst>
          </p:cNvPr>
          <p:cNvSpPr>
            <a:spLocks noGrp="1"/>
          </p:cNvSpPr>
          <p:nvPr>
            <p:ph type="sldNum" sz="quarter" idx="12"/>
          </p:nvPr>
        </p:nvSpPr>
        <p:spPr/>
        <p:txBody>
          <a:bodyPr/>
          <a:lstStyle/>
          <a:p>
            <a:fld id="{F5771EA0-B92F-4B35-B55A-966351F54F36}" type="slidenum">
              <a:rPr lang="cs-CZ" smtClean="0"/>
              <a:t>‹#›</a:t>
            </a:fld>
            <a:endParaRPr lang="cs-CZ"/>
          </a:p>
        </p:txBody>
      </p:sp>
    </p:spTree>
    <p:extLst>
      <p:ext uri="{BB962C8B-B14F-4D97-AF65-F5344CB8AC3E}">
        <p14:creationId xmlns:p14="http://schemas.microsoft.com/office/powerpoint/2010/main" val="843764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9018931-FA36-2E07-B504-B1E312775A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341EB7BE-9D15-24A3-CD8E-5962EA3AFE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6D2DE0A-E153-9C4F-0099-A828E642CA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44BF41-685D-4313-A06A-12550DAB4231}" type="datetimeFigureOut">
              <a:rPr lang="cs-CZ" smtClean="0"/>
              <a:t>14.10.2024</a:t>
            </a:fld>
            <a:endParaRPr lang="cs-CZ"/>
          </a:p>
        </p:txBody>
      </p:sp>
      <p:sp>
        <p:nvSpPr>
          <p:cNvPr id="5" name="Zástupný symbol pro zápatí 4">
            <a:extLst>
              <a:ext uri="{FF2B5EF4-FFF2-40B4-BE49-F238E27FC236}">
                <a16:creationId xmlns:a16="http://schemas.microsoft.com/office/drawing/2014/main" id="{A3C583C3-2963-B11D-680D-BFD83659E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AF114CFD-6AF3-C915-6E81-6A016FE97D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771EA0-B92F-4B35-B55A-966351F54F36}" type="slidenum">
              <a:rPr lang="cs-CZ" smtClean="0"/>
              <a:t>‹#›</a:t>
            </a:fld>
            <a:endParaRPr lang="cs-CZ"/>
          </a:p>
        </p:txBody>
      </p:sp>
    </p:spTree>
    <p:extLst>
      <p:ext uri="{BB962C8B-B14F-4D97-AF65-F5344CB8AC3E}">
        <p14:creationId xmlns:p14="http://schemas.microsoft.com/office/powerpoint/2010/main" val="2831390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fyzika.jreichl.com/main.article/view/570-teplota-a-jeji-mereni" TargetMode="External"/><Relationship Id="rId2" Type="http://schemas.openxmlformats.org/officeDocument/2006/relationships/hyperlink" Target="http://fyzika.jreichl.com/main.article/view/909-termoelektricke-clanky" TargetMode="Externa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fyzika.jreichl.com/main.article/view/238-elektricky-proud-jako-dej-a-jako-fyzikalni-velicina" TargetMode="External"/><Relationship Id="rId4" Type="http://schemas.openxmlformats.org/officeDocument/2006/relationships/hyperlink" Target="http://fyzika.jreichl.com/main.article/view/224-potencialni-energie-elektrostatickeho-pole-elektricky-potencia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remko.cz/tepelna-cerpadla-vzduch-vzduch" TargetMode="External"/><Relationship Id="rId2" Type="http://schemas.openxmlformats.org/officeDocument/2006/relationships/hyperlink" Target="https://www.remko.cz/tepelna-cerpadla-ws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remko.cz/tepelna-cerpadla"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srovnejto.cz/slovnik-pojmu/energie/blackout/"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5F4B9D-6D16-9276-17F8-0BD5BC461BB3}"/>
              </a:ext>
            </a:extLst>
          </p:cNvPr>
          <p:cNvSpPr>
            <a:spLocks noGrp="1"/>
          </p:cNvSpPr>
          <p:nvPr>
            <p:ph type="ctrTitle"/>
          </p:nvPr>
        </p:nvSpPr>
        <p:spPr>
          <a:xfrm>
            <a:off x="1524000" y="137652"/>
            <a:ext cx="9144000" cy="4798141"/>
          </a:xfrm>
        </p:spPr>
        <p:txBody>
          <a:bodyPr>
            <a:normAutofit fontScale="90000"/>
          </a:bodyPr>
          <a:lstStyle/>
          <a:p>
            <a:r>
              <a:rPr lang="cs-CZ" sz="8900" b="1" dirty="0">
                <a:solidFill>
                  <a:srgbClr val="FF0000"/>
                </a:solidFill>
              </a:rPr>
              <a:t>ENERGETICKÝ MANAGEMENT</a:t>
            </a:r>
            <a:br>
              <a:rPr lang="cs-CZ" b="1" dirty="0">
                <a:solidFill>
                  <a:srgbClr val="FF0000"/>
                </a:solidFill>
              </a:rPr>
            </a:br>
            <a:br>
              <a:rPr lang="cs-CZ" b="1" dirty="0">
                <a:solidFill>
                  <a:srgbClr val="FF0000"/>
                </a:solidFill>
              </a:rPr>
            </a:br>
            <a:r>
              <a:rPr lang="cs-CZ" sz="6700" b="1" dirty="0">
                <a:solidFill>
                  <a:srgbClr val="FF0000"/>
                </a:solidFill>
              </a:rPr>
              <a:t>4. MANAGEMENT VÝROBY ENERGIE</a:t>
            </a:r>
          </a:p>
        </p:txBody>
      </p:sp>
      <p:sp>
        <p:nvSpPr>
          <p:cNvPr id="3" name="Podnadpis 2">
            <a:extLst>
              <a:ext uri="{FF2B5EF4-FFF2-40B4-BE49-F238E27FC236}">
                <a16:creationId xmlns:a16="http://schemas.microsoft.com/office/drawing/2014/main" id="{7EF6853F-053B-E18F-8D28-4447FF3EB112}"/>
              </a:ext>
            </a:extLst>
          </p:cNvPr>
          <p:cNvSpPr>
            <a:spLocks noGrp="1"/>
          </p:cNvSpPr>
          <p:nvPr>
            <p:ph type="subTitle" idx="1"/>
          </p:nvPr>
        </p:nvSpPr>
        <p:spPr>
          <a:xfrm>
            <a:off x="1524000" y="5643715"/>
            <a:ext cx="9144000" cy="577645"/>
          </a:xfrm>
        </p:spPr>
        <p:txBody>
          <a:bodyPr>
            <a:normAutofit lnSpcReduction="10000"/>
          </a:bodyPr>
          <a:lstStyle/>
          <a:p>
            <a:r>
              <a:rPr lang="cs-CZ" sz="3600" b="1" dirty="0"/>
              <a:t>M. Rössler</a:t>
            </a:r>
          </a:p>
        </p:txBody>
      </p:sp>
    </p:spTree>
    <p:extLst>
      <p:ext uri="{BB962C8B-B14F-4D97-AF65-F5344CB8AC3E}">
        <p14:creationId xmlns:p14="http://schemas.microsoft.com/office/powerpoint/2010/main" val="1940457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6A1D77-C538-FCF2-4A23-8F14466E47F3}"/>
              </a:ext>
            </a:extLst>
          </p:cNvPr>
          <p:cNvSpPr>
            <a:spLocks noGrp="1"/>
          </p:cNvSpPr>
          <p:nvPr>
            <p:ph type="title"/>
          </p:nvPr>
        </p:nvSpPr>
        <p:spPr>
          <a:xfrm>
            <a:off x="838200" y="365125"/>
            <a:ext cx="10515600" cy="844243"/>
          </a:xfrm>
        </p:spPr>
        <p:txBody>
          <a:bodyPr/>
          <a:lstStyle/>
          <a:p>
            <a:pPr algn="ctr"/>
            <a:r>
              <a:rPr lang="cs-CZ" b="1" dirty="0">
                <a:solidFill>
                  <a:srgbClr val="FF0000"/>
                </a:solidFill>
              </a:rPr>
              <a:t>TEPLÁRNA/ELEKTRÁRNA</a:t>
            </a:r>
          </a:p>
        </p:txBody>
      </p:sp>
      <p:sp>
        <p:nvSpPr>
          <p:cNvPr id="3" name="Zástupný obsah 2">
            <a:extLst>
              <a:ext uri="{FF2B5EF4-FFF2-40B4-BE49-F238E27FC236}">
                <a16:creationId xmlns:a16="http://schemas.microsoft.com/office/drawing/2014/main" id="{E0C38A55-58CA-0CE2-530B-761C2093310B}"/>
              </a:ext>
            </a:extLst>
          </p:cNvPr>
          <p:cNvSpPr>
            <a:spLocks noGrp="1"/>
          </p:cNvSpPr>
          <p:nvPr>
            <p:ph idx="1"/>
          </p:nvPr>
        </p:nvSpPr>
        <p:spPr>
          <a:xfrm>
            <a:off x="838200" y="1825624"/>
            <a:ext cx="10515600" cy="4791485"/>
          </a:xfrm>
        </p:spPr>
        <p:txBody>
          <a:bodyPr>
            <a:normAutofit lnSpcReduction="10000"/>
          </a:bodyPr>
          <a:lstStyle/>
          <a:p>
            <a:r>
              <a:rPr lang="cs-CZ" b="1" dirty="0"/>
              <a:t>Teplárna je především od toho, aby vyráběla tepelnou energii</a:t>
            </a:r>
            <a:br>
              <a:rPr lang="cs-CZ" b="1" dirty="0"/>
            </a:br>
            <a:r>
              <a:rPr lang="cs-CZ" b="1" dirty="0"/>
              <a:t>a druhotná energie je zde elektrická energie, což je hlavní rozdíl oproti elektrárnám. Konstrukce hlavních výrobních zařízení je podobná jako u elektrárny. Společná zařízení teplárny jsou shodná jako u elektrárny. Rozdíl mezi teplárnou</a:t>
            </a:r>
            <a:br>
              <a:rPr lang="cs-CZ" b="1" dirty="0"/>
            </a:br>
            <a:r>
              <a:rPr lang="cs-CZ" b="1" dirty="0"/>
              <a:t>a elektrárnou je v konstrukci parní turbíny. V teplárnách jsou instalovány protitlakové parní turbíny, jedná se o stroje, v nichž expanze páry končí na tlaku vyšším, než je atmosférický tlak. Veškerá energie vodní páry není využita pro výrobu elektrické energie, ale expanze páry končí na takových parametrech páry. Ty umožňují využití tepelné energie v dalších technologických procesech, nebo umožňují dopravu páry jako teplovodního média.</a:t>
            </a:r>
          </a:p>
        </p:txBody>
      </p:sp>
    </p:spTree>
    <p:extLst>
      <p:ext uri="{BB962C8B-B14F-4D97-AF65-F5344CB8AC3E}">
        <p14:creationId xmlns:p14="http://schemas.microsoft.com/office/powerpoint/2010/main" val="271855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693CED-83DD-48A7-7783-30882E5B66AB}"/>
              </a:ext>
            </a:extLst>
          </p:cNvPr>
          <p:cNvSpPr>
            <a:spLocks noGrp="1"/>
          </p:cNvSpPr>
          <p:nvPr>
            <p:ph type="title"/>
          </p:nvPr>
        </p:nvSpPr>
        <p:spPr>
          <a:xfrm>
            <a:off x="838200" y="365125"/>
            <a:ext cx="10515600" cy="1070385"/>
          </a:xfrm>
        </p:spPr>
        <p:txBody>
          <a:bodyPr/>
          <a:lstStyle/>
          <a:p>
            <a:pPr algn="ctr"/>
            <a:r>
              <a:rPr lang="cs-CZ" b="1" dirty="0">
                <a:solidFill>
                  <a:srgbClr val="FF0000"/>
                </a:solidFill>
              </a:rPr>
              <a:t>TEPELNÁ ELEKTRÁRNA</a:t>
            </a:r>
          </a:p>
        </p:txBody>
      </p:sp>
      <p:sp>
        <p:nvSpPr>
          <p:cNvPr id="3" name="Zástupný obsah 2">
            <a:extLst>
              <a:ext uri="{FF2B5EF4-FFF2-40B4-BE49-F238E27FC236}">
                <a16:creationId xmlns:a16="http://schemas.microsoft.com/office/drawing/2014/main" id="{956C5079-FC69-CD49-58CC-D53CC8F28C87}"/>
              </a:ext>
            </a:extLst>
          </p:cNvPr>
          <p:cNvSpPr>
            <a:spLocks noGrp="1"/>
          </p:cNvSpPr>
          <p:nvPr>
            <p:ph idx="1"/>
          </p:nvPr>
        </p:nvSpPr>
        <p:spPr/>
        <p:txBody>
          <a:bodyPr>
            <a:normAutofit fontScale="85000" lnSpcReduction="20000"/>
          </a:bodyPr>
          <a:lstStyle/>
          <a:p>
            <a:r>
              <a:rPr lang="cs-CZ" b="1" dirty="0"/>
              <a:t>Představa, že tepelná elektrárna je klasickou elektrárnou, která spaluje fosilní paliva, nejčastěji uhlí, je mylná. Jedná se o soubor zařízení, který je schopen vyrábět elektřinu pomocí přeměny tepelné energie. Zdroj tepelné energie může být např.:</a:t>
            </a:r>
          </a:p>
          <a:p>
            <a:pPr marL="0" indent="0">
              <a:buNone/>
            </a:pPr>
            <a:r>
              <a:rPr lang="cs-CZ" b="1" dirty="0"/>
              <a:t>	• proces spalování – spalováno může být fosilní palivo 	(neobnovitelná zdroj) nebo biopalivo (obnovitelný zdroj);</a:t>
            </a:r>
          </a:p>
          <a:p>
            <a:pPr marL="0" indent="0">
              <a:buNone/>
            </a:pPr>
            <a:r>
              <a:rPr lang="cs-CZ" b="1" dirty="0"/>
              <a:t>	• jaderné reakce štěpení nebo fúze;</a:t>
            </a:r>
          </a:p>
          <a:p>
            <a:pPr marL="0" indent="0">
              <a:buNone/>
            </a:pPr>
            <a:r>
              <a:rPr lang="cs-CZ" b="1" dirty="0"/>
              <a:t>	• tepelná energie jádra Země (geotermální zdroj);</a:t>
            </a:r>
          </a:p>
          <a:p>
            <a:pPr marL="0" indent="0">
              <a:buNone/>
            </a:pPr>
            <a:r>
              <a:rPr lang="cs-CZ" b="1" dirty="0"/>
              <a:t>	• energie vody;</a:t>
            </a:r>
          </a:p>
          <a:p>
            <a:pPr marL="0" indent="0">
              <a:buNone/>
            </a:pPr>
            <a:r>
              <a:rPr lang="cs-CZ" b="1" dirty="0"/>
              <a:t>	• sluneční energie.</a:t>
            </a:r>
          </a:p>
          <a:p>
            <a:pPr marL="0" indent="0">
              <a:buNone/>
            </a:pPr>
            <a:r>
              <a:rPr lang="cs-CZ" b="1" dirty="0"/>
              <a:t>Výše uvedené informace potvrzují fakt, že pojem obnovitelný zdroj by se neměl používat pro pojmenování energetické výrobny. Měl by se používat pouze pro primární zdroj energie.</a:t>
            </a:r>
          </a:p>
        </p:txBody>
      </p:sp>
    </p:spTree>
    <p:extLst>
      <p:ext uri="{BB962C8B-B14F-4D97-AF65-F5344CB8AC3E}">
        <p14:creationId xmlns:p14="http://schemas.microsoft.com/office/powerpoint/2010/main" val="257285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F263E6-E85A-3A41-3CAE-6402AB596AEF}"/>
              </a:ext>
            </a:extLst>
          </p:cNvPr>
          <p:cNvSpPr>
            <a:spLocks noGrp="1"/>
          </p:cNvSpPr>
          <p:nvPr>
            <p:ph type="title"/>
          </p:nvPr>
        </p:nvSpPr>
        <p:spPr>
          <a:xfrm>
            <a:off x="838200" y="365126"/>
            <a:ext cx="10515600" cy="873740"/>
          </a:xfrm>
        </p:spPr>
        <p:txBody>
          <a:bodyPr/>
          <a:lstStyle/>
          <a:p>
            <a:pPr algn="ctr"/>
            <a:r>
              <a:rPr lang="cs-CZ" b="1" dirty="0">
                <a:solidFill>
                  <a:srgbClr val="FF0000"/>
                </a:solidFill>
              </a:rPr>
              <a:t>JADERNÁ A GEOTERMÁLNÍ ELEKTRÁRNA</a:t>
            </a:r>
          </a:p>
        </p:txBody>
      </p:sp>
      <p:sp>
        <p:nvSpPr>
          <p:cNvPr id="3" name="Zástupný obsah 2">
            <a:extLst>
              <a:ext uri="{FF2B5EF4-FFF2-40B4-BE49-F238E27FC236}">
                <a16:creationId xmlns:a16="http://schemas.microsoft.com/office/drawing/2014/main" id="{CC4643D2-1F80-006D-1DD6-C8A792F72224}"/>
              </a:ext>
            </a:extLst>
          </p:cNvPr>
          <p:cNvSpPr>
            <a:spLocks noGrp="1"/>
          </p:cNvSpPr>
          <p:nvPr>
            <p:ph idx="1"/>
          </p:nvPr>
        </p:nvSpPr>
        <p:spPr/>
        <p:txBody>
          <a:bodyPr>
            <a:normAutofit fontScale="85000" lnSpcReduction="10000"/>
          </a:bodyPr>
          <a:lstStyle/>
          <a:p>
            <a:r>
              <a:rPr lang="cs-CZ" b="1" dirty="0"/>
              <a:t>V tomto typu elektrárny se získává tepelná energie buď jaderným štěpením (dosud jediný způsob) nebo jadernou fúzí (laboratorní zkoušky a vývoj). </a:t>
            </a:r>
            <a:r>
              <a:rPr lang="cs-CZ" b="1" dirty="0">
                <a:solidFill>
                  <a:srgbClr val="00B0F0"/>
                </a:solidFill>
              </a:rPr>
              <a:t>Jaderná elektrárna </a:t>
            </a:r>
            <a:r>
              <a:rPr lang="cs-CZ" b="1" dirty="0"/>
              <a:t>má zdroj nahrazen jaderným reaktorem. Princip výroby elektrické energie je v jaderné elektrárně stejný jako</a:t>
            </a:r>
            <a:br>
              <a:rPr lang="cs-CZ" b="1" dirty="0"/>
            </a:br>
            <a:r>
              <a:rPr lang="cs-CZ" b="1" dirty="0"/>
              <a:t>v uhelné. Tyto zdroje energie lze rozdělit na tři skupiny (</a:t>
            </a:r>
            <a:r>
              <a:rPr lang="cs-CZ" b="1" dirty="0">
                <a:solidFill>
                  <a:srgbClr val="00B0F0"/>
                </a:solidFill>
              </a:rPr>
              <a:t>Geotermální elektrárna</a:t>
            </a:r>
            <a:r>
              <a:rPr lang="cs-CZ" b="1" dirty="0"/>
              <a:t>):</a:t>
            </a:r>
          </a:p>
          <a:p>
            <a:pPr marL="0" indent="0">
              <a:buNone/>
            </a:pPr>
            <a:r>
              <a:rPr lang="cs-CZ" b="1" dirty="0"/>
              <a:t>	• </a:t>
            </a:r>
            <a:r>
              <a:rPr lang="cs-CZ" b="1" dirty="0">
                <a:solidFill>
                  <a:srgbClr val="00B0F0"/>
                </a:solidFill>
              </a:rPr>
              <a:t>Pole suchých par </a:t>
            </a:r>
            <a:r>
              <a:rPr lang="cs-CZ" b="1" dirty="0"/>
              <a:t>– jedná se o nejjednodušší typ těchto elektráren;</a:t>
            </a:r>
          </a:p>
          <a:p>
            <a:pPr marL="0" indent="0">
              <a:buNone/>
            </a:pPr>
            <a:r>
              <a:rPr lang="cs-CZ" b="1" dirty="0"/>
              <a:t>	• </a:t>
            </a:r>
            <a:r>
              <a:rPr lang="cs-CZ" b="1" dirty="0">
                <a:solidFill>
                  <a:srgbClr val="00B0F0"/>
                </a:solidFill>
              </a:rPr>
              <a:t>Pole mokrých par </a:t>
            </a:r>
            <a:r>
              <a:rPr lang="cs-CZ" b="1" dirty="0"/>
              <a:t>– tyto zdroje pracují především v Japonsku, 	Islandu a karibské oblasti;</a:t>
            </a:r>
          </a:p>
          <a:p>
            <a:pPr marL="0" indent="0">
              <a:buNone/>
            </a:pPr>
            <a:r>
              <a:rPr lang="cs-CZ" b="1" dirty="0"/>
              <a:t>	• </a:t>
            </a:r>
            <a:r>
              <a:rPr lang="cs-CZ" b="1" dirty="0">
                <a:solidFill>
                  <a:srgbClr val="00B0F0"/>
                </a:solidFill>
              </a:rPr>
              <a:t>Nízkoteplotní pole </a:t>
            </a:r>
            <a:r>
              <a:rPr lang="cs-CZ" b="1" dirty="0"/>
              <a:t>(pomocí tepelných čerpadel) – Jedná se</a:t>
            </a:r>
            <a:br>
              <a:rPr lang="cs-CZ" b="1" dirty="0"/>
            </a:br>
            <a:r>
              <a:rPr lang="cs-CZ" b="1" dirty="0"/>
              <a:t>	o metodu „Hot-Dry-Rock“, kde se do vrtů o hloubce cca 8-10 km 	vhání voda, která se zde ohřeje, velkým negativem je ztráta 	vodního 	média, okolo 2/3.</a:t>
            </a:r>
          </a:p>
        </p:txBody>
      </p:sp>
    </p:spTree>
    <p:extLst>
      <p:ext uri="{BB962C8B-B14F-4D97-AF65-F5344CB8AC3E}">
        <p14:creationId xmlns:p14="http://schemas.microsoft.com/office/powerpoint/2010/main" val="1257397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928523-F5D0-24B4-CE49-72AF0B229277}"/>
              </a:ext>
            </a:extLst>
          </p:cNvPr>
          <p:cNvSpPr>
            <a:spLocks noGrp="1"/>
          </p:cNvSpPr>
          <p:nvPr>
            <p:ph type="title"/>
          </p:nvPr>
        </p:nvSpPr>
        <p:spPr/>
        <p:txBody>
          <a:bodyPr/>
          <a:lstStyle/>
          <a:p>
            <a:pPr algn="ctr"/>
            <a:r>
              <a:rPr lang="cs-CZ" b="1" dirty="0">
                <a:solidFill>
                  <a:srgbClr val="FF0000"/>
                </a:solidFill>
              </a:rPr>
              <a:t>VODNÍ ELEKTRÁRNA</a:t>
            </a:r>
          </a:p>
        </p:txBody>
      </p:sp>
      <p:sp>
        <p:nvSpPr>
          <p:cNvPr id="3" name="Zástupný obsah 2">
            <a:extLst>
              <a:ext uri="{FF2B5EF4-FFF2-40B4-BE49-F238E27FC236}">
                <a16:creationId xmlns:a16="http://schemas.microsoft.com/office/drawing/2014/main" id="{22455AC9-6B7C-9393-0C21-BBB8BB130664}"/>
              </a:ext>
            </a:extLst>
          </p:cNvPr>
          <p:cNvSpPr>
            <a:spLocks noGrp="1"/>
          </p:cNvSpPr>
          <p:nvPr>
            <p:ph idx="1"/>
          </p:nvPr>
        </p:nvSpPr>
        <p:spPr>
          <a:xfrm>
            <a:off x="838200" y="2713703"/>
            <a:ext cx="10515600" cy="2281084"/>
          </a:xfrm>
        </p:spPr>
        <p:txBody>
          <a:bodyPr/>
          <a:lstStyle/>
          <a:p>
            <a:r>
              <a:rPr lang="cs-CZ" b="1" dirty="0"/>
              <a:t>Tato elektrárna pracuje na principu využití teplotního rozdílu mořské vody. Teplárny lze již využít při 20 °C rozdílu mezi teplotou povrchové a hlubinné vody. Teplonosným médiem je zde použita kapalina, která je ohřátá nad bod varu.</a:t>
            </a:r>
          </a:p>
        </p:txBody>
      </p:sp>
    </p:spTree>
    <p:extLst>
      <p:ext uri="{BB962C8B-B14F-4D97-AF65-F5344CB8AC3E}">
        <p14:creationId xmlns:p14="http://schemas.microsoft.com/office/powerpoint/2010/main" val="284427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8B3A24-1D64-55C1-AD54-2B00B375406D}"/>
              </a:ext>
            </a:extLst>
          </p:cNvPr>
          <p:cNvSpPr>
            <a:spLocks noGrp="1"/>
          </p:cNvSpPr>
          <p:nvPr>
            <p:ph type="title"/>
          </p:nvPr>
        </p:nvSpPr>
        <p:spPr>
          <a:xfrm>
            <a:off x="838200" y="365125"/>
            <a:ext cx="10515600" cy="913069"/>
          </a:xfrm>
        </p:spPr>
        <p:txBody>
          <a:bodyPr/>
          <a:lstStyle/>
          <a:p>
            <a:pPr algn="ctr"/>
            <a:r>
              <a:rPr lang="cs-CZ" b="1" dirty="0">
                <a:solidFill>
                  <a:srgbClr val="FF0000"/>
                </a:solidFill>
              </a:rPr>
              <a:t>SLUNEČNÍ ELEKTRÁRNA</a:t>
            </a:r>
          </a:p>
        </p:txBody>
      </p:sp>
      <p:sp>
        <p:nvSpPr>
          <p:cNvPr id="3" name="Zástupný obsah 2">
            <a:extLst>
              <a:ext uri="{FF2B5EF4-FFF2-40B4-BE49-F238E27FC236}">
                <a16:creationId xmlns:a16="http://schemas.microsoft.com/office/drawing/2014/main" id="{65DC4977-45AF-C137-892F-D644906F20DF}"/>
              </a:ext>
            </a:extLst>
          </p:cNvPr>
          <p:cNvSpPr>
            <a:spLocks noGrp="1"/>
          </p:cNvSpPr>
          <p:nvPr>
            <p:ph idx="1"/>
          </p:nvPr>
        </p:nvSpPr>
        <p:spPr/>
        <p:txBody>
          <a:bodyPr>
            <a:normAutofit/>
          </a:bodyPr>
          <a:lstStyle/>
          <a:p>
            <a:pPr marL="0" indent="0">
              <a:buNone/>
            </a:pPr>
            <a:r>
              <a:rPr lang="cs-CZ" b="1" dirty="0"/>
              <a:t>Elektřinu lze získat ze sluneční energie metodu přímo i nepřímo.</a:t>
            </a:r>
          </a:p>
          <a:p>
            <a:pPr marL="0" indent="0">
              <a:buNone/>
            </a:pPr>
            <a:r>
              <a:rPr lang="cs-CZ" b="1" dirty="0"/>
              <a:t>	• přímá přeměna využívá fotovoltaického jevu, při kterém 	se v určité látce působením světla uvolňují elektrony, 	nepřímá je 	založena na získání tepla, zástupcem přímého 	získávání elektřiny z energie Slunce jsou sluneční články;</a:t>
            </a:r>
          </a:p>
          <a:p>
            <a:pPr marL="0" indent="0">
              <a:buNone/>
            </a:pPr>
            <a:r>
              <a:rPr lang="cs-CZ" b="1" dirty="0"/>
              <a:t>	• nepřímá přeměna je založena na získání tepla pomocí 	slunečních sběračů, kde v ohnisku sběračů jsou umístěny 	termočlánky, které mění teplo v elektřinu (v tzv. 	</a:t>
            </a:r>
            <a:r>
              <a:rPr lang="cs-CZ" b="1" dirty="0" err="1">
                <a:solidFill>
                  <a:srgbClr val="00B0F0"/>
                </a:solidFill>
              </a:rPr>
              <a:t>Seebeckově</a:t>
            </a:r>
            <a:r>
              <a:rPr lang="cs-CZ" b="1" dirty="0">
                <a:solidFill>
                  <a:srgbClr val="00B0F0"/>
                </a:solidFill>
              </a:rPr>
              <a:t> jevu </a:t>
            </a:r>
            <a:r>
              <a:rPr lang="cs-CZ" b="1" dirty="0"/>
              <a:t>– v obvodu ze dvou různých vodičů vzniká 	proud, pokud jejich spoje mají různou teplotu).</a:t>
            </a:r>
          </a:p>
        </p:txBody>
      </p:sp>
    </p:spTree>
    <p:extLst>
      <p:ext uri="{BB962C8B-B14F-4D97-AF65-F5344CB8AC3E}">
        <p14:creationId xmlns:p14="http://schemas.microsoft.com/office/powerpoint/2010/main" val="275501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329200-0DD1-A017-333F-841FF80602CE}"/>
              </a:ext>
            </a:extLst>
          </p:cNvPr>
          <p:cNvSpPr>
            <a:spLocks noGrp="1"/>
          </p:cNvSpPr>
          <p:nvPr>
            <p:ph type="title"/>
          </p:nvPr>
        </p:nvSpPr>
        <p:spPr>
          <a:xfrm>
            <a:off x="761840" y="1138266"/>
            <a:ext cx="4544762" cy="543300"/>
          </a:xfrm>
        </p:spPr>
        <p:txBody>
          <a:bodyPr anchor="t">
            <a:normAutofit/>
          </a:bodyPr>
          <a:lstStyle/>
          <a:p>
            <a:pPr algn="ctr"/>
            <a:r>
              <a:rPr lang="cs-CZ" sz="3200" b="1" dirty="0">
                <a:solidFill>
                  <a:srgbClr val="FF0000"/>
                </a:solidFill>
              </a:rPr>
              <a:t>SEEBECKŮV JEV</a:t>
            </a:r>
          </a:p>
        </p:txBody>
      </p:sp>
      <p:cxnSp>
        <p:nvCxnSpPr>
          <p:cNvPr id="14" name="Straight Connector 13">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167D405A-F47B-D4F9-7C9B-C98CDEA27138}"/>
              </a:ext>
            </a:extLst>
          </p:cNvPr>
          <p:cNvSpPr>
            <a:spLocks noGrp="1"/>
          </p:cNvSpPr>
          <p:nvPr>
            <p:ph idx="1"/>
          </p:nvPr>
        </p:nvSpPr>
        <p:spPr>
          <a:xfrm>
            <a:off x="761840" y="2551176"/>
            <a:ext cx="4544762" cy="3602935"/>
          </a:xfrm>
        </p:spPr>
        <p:txBody>
          <a:bodyPr>
            <a:normAutofit/>
          </a:bodyPr>
          <a:lstStyle/>
          <a:p>
            <a:r>
              <a:rPr lang="cs-CZ" sz="2000" b="1" dirty="0"/>
              <a:t>Mají-li dva spoje dvou kovů, které tvoří </a:t>
            </a:r>
            <a:r>
              <a:rPr lang="cs-CZ" sz="2000" b="1" dirty="0">
                <a:solidFill>
                  <a:srgbClr val="00B0F0"/>
                </a:solidFill>
                <a:hlinkClick r:id="rId2" tooltip="Odkazuje na: Termoelektrické články">
                  <a:extLst>
                    <a:ext uri="{A12FA001-AC4F-418D-AE19-62706E023703}">
                      <ahyp:hlinkClr xmlns:ahyp="http://schemas.microsoft.com/office/drawing/2018/hyperlinkcolor" val="tx"/>
                    </a:ext>
                  </a:extLst>
                </a:hlinkClick>
              </a:rPr>
              <a:t>termočlánek</a:t>
            </a:r>
            <a:r>
              <a:rPr lang="cs-CZ" sz="2000" b="1" dirty="0">
                <a:solidFill>
                  <a:srgbClr val="00B0F0"/>
                </a:solidFill>
              </a:rPr>
              <a:t>,</a:t>
            </a:r>
            <a:r>
              <a:rPr lang="cs-CZ" sz="2000" b="1" dirty="0"/>
              <a:t> rozdílnou </a:t>
            </a:r>
            <a:r>
              <a:rPr lang="cs-CZ" sz="2000" b="1" dirty="0">
                <a:solidFill>
                  <a:srgbClr val="00B0F0"/>
                </a:solidFill>
                <a:hlinkClick r:id="rId3" tooltip="Odkazuje na: Teplota a její měření">
                  <a:extLst>
                    <a:ext uri="{A12FA001-AC4F-418D-AE19-62706E023703}">
                      <ahyp:hlinkClr xmlns:ahyp="http://schemas.microsoft.com/office/drawing/2018/hyperlinkcolor" val="tx"/>
                    </a:ext>
                  </a:extLst>
                </a:hlinkClick>
              </a:rPr>
              <a:t>teplotu</a:t>
            </a:r>
            <a:r>
              <a:rPr lang="cs-CZ" sz="2000" b="1" dirty="0">
                <a:solidFill>
                  <a:srgbClr val="00B0F0"/>
                </a:solidFill>
              </a:rPr>
              <a:t>,</a:t>
            </a:r>
            <a:r>
              <a:rPr lang="cs-CZ" sz="2000" b="1" dirty="0"/>
              <a:t> jsou i </a:t>
            </a:r>
            <a:r>
              <a:rPr lang="cs-CZ" sz="2000" b="1" dirty="0">
                <a:solidFill>
                  <a:srgbClr val="00B0F0"/>
                </a:solidFill>
                <a:hlinkClick r:id="rId2" tooltip="Odkazuje na: Termoelektrické články">
                  <a:extLst>
                    <a:ext uri="{A12FA001-AC4F-418D-AE19-62706E023703}">
                      <ahyp:hlinkClr xmlns:ahyp="http://schemas.microsoft.com/office/drawing/2018/hyperlinkcolor" val="tx"/>
                    </a:ext>
                  </a:extLst>
                </a:hlinkClick>
              </a:rPr>
              <a:t>kontaktní napětí</a:t>
            </a:r>
            <a:r>
              <a:rPr lang="cs-CZ" sz="2000" b="1" dirty="0">
                <a:solidFill>
                  <a:srgbClr val="00B0F0"/>
                </a:solidFill>
              </a:rPr>
              <a:t> </a:t>
            </a:r>
            <a:r>
              <a:rPr lang="cs-CZ" sz="2000" b="1" dirty="0"/>
              <a:t>obou rozhraní různá. Proto výsledné napětí měřené mezi těmito rozhraními je nenulové a termočlánek lze využít jako zdroj </a:t>
            </a:r>
            <a:r>
              <a:rPr lang="cs-CZ" sz="2000" b="1" dirty="0">
                <a:solidFill>
                  <a:srgbClr val="00B0F0"/>
                </a:solidFill>
                <a:hlinkClick r:id="rId4" tooltip="Odkazuje na: Potenciální energie elektrostatického pole, elektrický potenciál">
                  <a:extLst>
                    <a:ext uri="{A12FA001-AC4F-418D-AE19-62706E023703}">
                      <ahyp:hlinkClr xmlns:ahyp="http://schemas.microsoft.com/office/drawing/2018/hyperlinkcolor" val="tx"/>
                    </a:ext>
                  </a:extLst>
                </a:hlinkClick>
              </a:rPr>
              <a:t>elektrického napětí</a:t>
            </a:r>
            <a:r>
              <a:rPr lang="cs-CZ" sz="2000" b="1" dirty="0">
                <a:solidFill>
                  <a:srgbClr val="00B0F0"/>
                </a:solidFill>
              </a:rPr>
              <a:t> </a:t>
            </a:r>
            <a:r>
              <a:rPr lang="cs-CZ" sz="2000" b="1" dirty="0"/>
              <a:t>(viz obr vpravo) Obvodem prochází </a:t>
            </a:r>
            <a:r>
              <a:rPr lang="cs-CZ" sz="2000" b="1" dirty="0">
                <a:solidFill>
                  <a:srgbClr val="00B0F0"/>
                </a:solidFill>
                <a:hlinkClick r:id="rId5" tooltip="Odkazuje na: Elektrický proud jako děj a jako fyzikální veličina">
                  <a:extLst>
                    <a:ext uri="{A12FA001-AC4F-418D-AE19-62706E023703}">
                      <ahyp:hlinkClr xmlns:ahyp="http://schemas.microsoft.com/office/drawing/2018/hyperlinkcolor" val="tx"/>
                    </a:ext>
                  </a:extLst>
                </a:hlinkClick>
              </a:rPr>
              <a:t>elektrický proud</a:t>
            </a:r>
            <a:r>
              <a:rPr lang="cs-CZ" sz="2000" b="1" dirty="0">
                <a:solidFill>
                  <a:srgbClr val="00B0F0"/>
                </a:solidFill>
              </a:rPr>
              <a:t> </a:t>
            </a:r>
            <a:r>
              <a:rPr lang="cs-CZ" sz="2000" b="1" dirty="0"/>
              <a:t>a nastává tzv. </a:t>
            </a:r>
            <a:r>
              <a:rPr lang="cs-CZ" sz="2000" b="1" dirty="0" err="1">
                <a:solidFill>
                  <a:srgbClr val="00B0F0"/>
                </a:solidFill>
              </a:rPr>
              <a:t>Seebeckův</a:t>
            </a:r>
            <a:r>
              <a:rPr lang="cs-CZ" sz="2000" b="1" dirty="0">
                <a:solidFill>
                  <a:srgbClr val="00B0F0"/>
                </a:solidFill>
              </a:rPr>
              <a:t> jev. </a:t>
            </a:r>
          </a:p>
          <a:p>
            <a:endParaRPr lang="en-US" sz="2000" dirty="0"/>
          </a:p>
        </p:txBody>
      </p:sp>
      <p:pic>
        <p:nvPicPr>
          <p:cNvPr id="5" name="Zástupný obsah 4" descr="Obsah obrázku text, řada/pruh, diagram, Vykreslený graf&#10;&#10;Popis byl vytvořen automaticky">
            <a:extLst>
              <a:ext uri="{FF2B5EF4-FFF2-40B4-BE49-F238E27FC236}">
                <a16:creationId xmlns:a16="http://schemas.microsoft.com/office/drawing/2014/main" id="{845E3F99-19FB-FFF3-DE1E-2C22AE9AFD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2748" y="2076116"/>
            <a:ext cx="5334160" cy="2707368"/>
          </a:xfrm>
          <a:prstGeom prst="rect">
            <a:avLst/>
          </a:prstGeom>
        </p:spPr>
      </p:pic>
    </p:spTree>
    <p:extLst>
      <p:ext uri="{BB962C8B-B14F-4D97-AF65-F5344CB8AC3E}">
        <p14:creationId xmlns:p14="http://schemas.microsoft.com/office/powerpoint/2010/main" val="2196209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E34A61-7D4D-0A37-F411-4C99E0F68AA0}"/>
              </a:ext>
            </a:extLst>
          </p:cNvPr>
          <p:cNvSpPr>
            <a:spLocks noGrp="1"/>
          </p:cNvSpPr>
          <p:nvPr>
            <p:ph type="title"/>
          </p:nvPr>
        </p:nvSpPr>
        <p:spPr/>
        <p:txBody>
          <a:bodyPr>
            <a:normAutofit/>
          </a:bodyPr>
          <a:lstStyle/>
          <a:p>
            <a:pPr algn="ctr"/>
            <a:r>
              <a:rPr lang="cs-CZ" b="1" dirty="0">
                <a:solidFill>
                  <a:srgbClr val="FF0000"/>
                </a:solidFill>
              </a:rPr>
              <a:t>KOMBINOVANÁ VÝROBA ELEKTŘINY</a:t>
            </a:r>
            <a:br>
              <a:rPr lang="cs-CZ" b="1" dirty="0">
                <a:solidFill>
                  <a:srgbClr val="FF0000"/>
                </a:solidFill>
              </a:rPr>
            </a:br>
            <a:r>
              <a:rPr lang="cs-CZ" b="1" dirty="0">
                <a:solidFill>
                  <a:srgbClr val="FF0000"/>
                </a:solidFill>
              </a:rPr>
              <a:t>A TEPLA</a:t>
            </a:r>
          </a:p>
        </p:txBody>
      </p:sp>
      <p:sp>
        <p:nvSpPr>
          <p:cNvPr id="3" name="Zástupný obsah 2">
            <a:extLst>
              <a:ext uri="{FF2B5EF4-FFF2-40B4-BE49-F238E27FC236}">
                <a16:creationId xmlns:a16="http://schemas.microsoft.com/office/drawing/2014/main" id="{2BC35F5A-50C6-C817-3FC0-FE58AC7B0F4B}"/>
              </a:ext>
            </a:extLst>
          </p:cNvPr>
          <p:cNvSpPr>
            <a:spLocks noGrp="1"/>
          </p:cNvSpPr>
          <p:nvPr>
            <p:ph idx="1"/>
          </p:nvPr>
        </p:nvSpPr>
        <p:spPr>
          <a:xfrm>
            <a:off x="838200" y="2802193"/>
            <a:ext cx="10515600" cy="2084439"/>
          </a:xfrm>
        </p:spPr>
        <p:txBody>
          <a:bodyPr/>
          <a:lstStyle/>
          <a:p>
            <a:r>
              <a:rPr lang="cs-CZ" b="1" dirty="0"/>
              <a:t>Uskutečňuje se teplárnami, paroplynovými cykly nebo kogeneračními jednotkami. Do této skupiny se řadí zařízení na termické zneškodňování odpadů pyrolýzou nebo spalováním</a:t>
            </a:r>
            <a:br>
              <a:rPr lang="cs-CZ" b="1" dirty="0"/>
            </a:br>
            <a:r>
              <a:rPr lang="cs-CZ" b="1" dirty="0"/>
              <a:t>a zplyňování biomasy.</a:t>
            </a:r>
          </a:p>
        </p:txBody>
      </p:sp>
    </p:spTree>
    <p:extLst>
      <p:ext uri="{BB962C8B-B14F-4D97-AF65-F5344CB8AC3E}">
        <p14:creationId xmlns:p14="http://schemas.microsoft.com/office/powerpoint/2010/main" val="2989237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97866D-E4EE-19F9-0957-842EB36C4311}"/>
              </a:ext>
            </a:extLst>
          </p:cNvPr>
          <p:cNvSpPr>
            <a:spLocks noGrp="1"/>
          </p:cNvSpPr>
          <p:nvPr>
            <p:ph type="title"/>
          </p:nvPr>
        </p:nvSpPr>
        <p:spPr/>
        <p:txBody>
          <a:bodyPr/>
          <a:lstStyle/>
          <a:p>
            <a:pPr algn="ctr"/>
            <a:r>
              <a:rPr lang="cs-CZ" b="1" dirty="0">
                <a:solidFill>
                  <a:srgbClr val="FF0000"/>
                </a:solidFill>
              </a:rPr>
              <a:t>PARNÍ PROTITLAKOVÁ TURBÍNA</a:t>
            </a:r>
          </a:p>
        </p:txBody>
      </p:sp>
      <p:sp>
        <p:nvSpPr>
          <p:cNvPr id="3" name="Zástupný obsah 2">
            <a:extLst>
              <a:ext uri="{FF2B5EF4-FFF2-40B4-BE49-F238E27FC236}">
                <a16:creationId xmlns:a16="http://schemas.microsoft.com/office/drawing/2014/main" id="{7455B541-0685-70A2-D851-BBAA90203D6F}"/>
              </a:ext>
            </a:extLst>
          </p:cNvPr>
          <p:cNvSpPr>
            <a:spLocks noGrp="1"/>
          </p:cNvSpPr>
          <p:nvPr>
            <p:ph idx="1"/>
          </p:nvPr>
        </p:nvSpPr>
        <p:spPr>
          <a:xfrm>
            <a:off x="838200" y="2163097"/>
            <a:ext cx="10515600" cy="4013866"/>
          </a:xfrm>
        </p:spPr>
        <p:txBody>
          <a:bodyPr/>
          <a:lstStyle/>
          <a:p>
            <a:r>
              <a:rPr lang="cs-CZ" b="1" dirty="0"/>
              <a:t>Jedná se o nejvíce rozšířený zdroj kombinované výroby. Princip výroby vychází z cyklu tepelné elektrárny. Rozdílem je, že</a:t>
            </a:r>
            <a:br>
              <a:rPr lang="cs-CZ" b="1" dirty="0"/>
            </a:br>
            <a:r>
              <a:rPr lang="cs-CZ" b="1" dirty="0"/>
              <a:t>v tomto zdroji je instalována protitlaková turbína. Na rozdíl od kondenzační turbíny, ve které je expanze páry ukončována při co nejnižších parametrech (teplota a tlak), je expanze páry</a:t>
            </a:r>
            <a:br>
              <a:rPr lang="cs-CZ" b="1" dirty="0"/>
            </a:br>
            <a:r>
              <a:rPr lang="cs-CZ" b="1" dirty="0"/>
              <a:t>v protitlakové turbíně ukončena při vyšší teplotě a tlaku. Tyto vyšší parametry páry potom umožňují další dopravu</a:t>
            </a:r>
            <a:br>
              <a:rPr lang="cs-CZ" b="1" dirty="0"/>
            </a:br>
            <a:r>
              <a:rPr lang="cs-CZ" b="1" dirty="0"/>
              <a:t>a zpracování tepelné energie.</a:t>
            </a:r>
          </a:p>
        </p:txBody>
      </p:sp>
    </p:spTree>
    <p:extLst>
      <p:ext uri="{BB962C8B-B14F-4D97-AF65-F5344CB8AC3E}">
        <p14:creationId xmlns:p14="http://schemas.microsoft.com/office/powerpoint/2010/main" val="784430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5666AE-387C-CAB3-C2D8-D17ECE2510D6}"/>
              </a:ext>
            </a:extLst>
          </p:cNvPr>
          <p:cNvSpPr>
            <a:spLocks noGrp="1"/>
          </p:cNvSpPr>
          <p:nvPr>
            <p:ph type="title"/>
          </p:nvPr>
        </p:nvSpPr>
        <p:spPr>
          <a:xfrm>
            <a:off x="838200" y="365125"/>
            <a:ext cx="10515600" cy="991727"/>
          </a:xfrm>
        </p:spPr>
        <p:txBody>
          <a:bodyPr/>
          <a:lstStyle/>
          <a:p>
            <a:pPr algn="ctr"/>
            <a:r>
              <a:rPr lang="cs-CZ" b="1" dirty="0">
                <a:solidFill>
                  <a:srgbClr val="FF0000"/>
                </a:solidFill>
              </a:rPr>
              <a:t>PARNÍ ODBĚROVÁ TURBÍNA</a:t>
            </a:r>
          </a:p>
        </p:txBody>
      </p:sp>
      <p:sp>
        <p:nvSpPr>
          <p:cNvPr id="3" name="Zástupný obsah 2">
            <a:extLst>
              <a:ext uri="{FF2B5EF4-FFF2-40B4-BE49-F238E27FC236}">
                <a16:creationId xmlns:a16="http://schemas.microsoft.com/office/drawing/2014/main" id="{3EFD6468-9B18-346C-CE1F-9F025864EAF0}"/>
              </a:ext>
            </a:extLst>
          </p:cNvPr>
          <p:cNvSpPr>
            <a:spLocks noGrp="1"/>
          </p:cNvSpPr>
          <p:nvPr>
            <p:ph idx="1"/>
          </p:nvPr>
        </p:nvSpPr>
        <p:spPr/>
        <p:txBody>
          <a:bodyPr>
            <a:normAutofit lnSpcReduction="10000"/>
          </a:bodyPr>
          <a:lstStyle/>
          <a:p>
            <a:r>
              <a:rPr lang="cs-CZ" b="1" dirty="0"/>
              <a:t>Konstrukce parní odběrové turbíny je stejná jako</a:t>
            </a:r>
            <a:br>
              <a:rPr lang="cs-CZ" b="1" dirty="0"/>
            </a:br>
            <a:r>
              <a:rPr lang="cs-CZ" b="1" dirty="0"/>
              <a:t>u kondenzační turbíny. Postupně jak na klesá tlak, tak</a:t>
            </a:r>
            <a:br>
              <a:rPr lang="cs-CZ" b="1" dirty="0"/>
            </a:br>
            <a:r>
              <a:rPr lang="cs-CZ" b="1" dirty="0"/>
              <a:t>v určitém místě, podle potřebného tlaku, je v tělese turbíny uskutečněn odběr páry. Tento odběr je regulovatelný</a:t>
            </a:r>
            <a:br>
              <a:rPr lang="cs-CZ" b="1" dirty="0"/>
            </a:br>
            <a:r>
              <a:rPr lang="cs-CZ" b="1" dirty="0"/>
              <a:t>a odebraná pára slouží pro dopravu tepla pro další účely odběratelům. Regulovat velikost odběru je možné už od nulové hodnoty (čistě kondenzační provoz) až po takovou velikost, aby mezi místem odběru a výstupem z turbíny protékalo takové množství páry, při kterém nevznikne kavitace - vznik dutin</a:t>
            </a:r>
            <a:br>
              <a:rPr lang="cs-CZ" b="1" dirty="0"/>
            </a:br>
            <a:r>
              <a:rPr lang="cs-CZ" b="1" dirty="0"/>
              <a:t>v kapalině při lokálním poklesu tlaku, způsobuje hluk, snižuje účinnost strojů a může způsobit i jejich mechanické poškození.</a:t>
            </a:r>
          </a:p>
        </p:txBody>
      </p:sp>
    </p:spTree>
    <p:extLst>
      <p:ext uri="{BB962C8B-B14F-4D97-AF65-F5344CB8AC3E}">
        <p14:creationId xmlns:p14="http://schemas.microsoft.com/office/powerpoint/2010/main" val="4102484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A2A3F2-FB0E-2EC6-583B-BB4C597A0651}"/>
              </a:ext>
            </a:extLst>
          </p:cNvPr>
          <p:cNvSpPr>
            <a:spLocks noGrp="1"/>
          </p:cNvSpPr>
          <p:nvPr>
            <p:ph type="title"/>
          </p:nvPr>
        </p:nvSpPr>
        <p:spPr>
          <a:xfrm>
            <a:off x="838200" y="365126"/>
            <a:ext cx="10515600" cy="921234"/>
          </a:xfrm>
        </p:spPr>
        <p:txBody>
          <a:bodyPr>
            <a:normAutofit/>
          </a:bodyPr>
          <a:lstStyle/>
          <a:p>
            <a:pPr algn="ctr"/>
            <a:r>
              <a:rPr lang="cs-CZ" b="1" dirty="0">
                <a:solidFill>
                  <a:srgbClr val="FF0000"/>
                </a:solidFill>
              </a:rPr>
              <a:t>PLYNOVÁ TURBÍNA S REKUPERACÍ TEPLA</a:t>
            </a:r>
          </a:p>
        </p:txBody>
      </p:sp>
      <p:sp>
        <p:nvSpPr>
          <p:cNvPr id="3" name="Zástupný obsah 2">
            <a:extLst>
              <a:ext uri="{FF2B5EF4-FFF2-40B4-BE49-F238E27FC236}">
                <a16:creationId xmlns:a16="http://schemas.microsoft.com/office/drawing/2014/main" id="{5AC7F460-1143-2C6D-E73A-07530423EEA3}"/>
              </a:ext>
            </a:extLst>
          </p:cNvPr>
          <p:cNvSpPr>
            <a:spLocks noGrp="1"/>
          </p:cNvSpPr>
          <p:nvPr>
            <p:ph idx="1"/>
          </p:nvPr>
        </p:nvSpPr>
        <p:spPr/>
        <p:txBody>
          <a:bodyPr/>
          <a:lstStyle/>
          <a:p>
            <a:r>
              <a:rPr lang="cs-CZ" b="1" dirty="0"/>
              <a:t>Je zdrojem mechanického pohybu, jedná se o zařízení, které spaluje zemní plyn. Plynová turbína je výkonný zdroj, který spotřebovává palivo vysoké kvality. Nevýhodou je kromě drahého paliva ještě skutečnost, že musí startovat</a:t>
            </a:r>
            <a:br>
              <a:rPr lang="cs-CZ" b="1" dirty="0"/>
            </a:br>
            <a:r>
              <a:rPr lang="cs-CZ" b="1" dirty="0"/>
              <a:t>s pomocným pohonem. Termín plynová turbína s rekuperací tepla znamená tepelný uzavřený okruh. Výstupní plyny</a:t>
            </a:r>
            <a:br>
              <a:rPr lang="cs-CZ" b="1" dirty="0"/>
            </a:br>
            <a:r>
              <a:rPr lang="cs-CZ" b="1" dirty="0"/>
              <a:t>z plynové turbíny mají velmi vysokou teplotu, proto jsou vedeny do tepelného výměníku, v němž ohřejí teplo-nosné médium (vodní pára nebo horká voda), které dopraví tepelnou energii k dalším odběratelům. </a:t>
            </a:r>
          </a:p>
        </p:txBody>
      </p:sp>
    </p:spTree>
    <p:extLst>
      <p:ext uri="{BB962C8B-B14F-4D97-AF65-F5344CB8AC3E}">
        <p14:creationId xmlns:p14="http://schemas.microsoft.com/office/powerpoint/2010/main" val="778822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2C7AF63-D565-C88B-8F38-8B1561EB7495}"/>
              </a:ext>
            </a:extLst>
          </p:cNvPr>
          <p:cNvSpPr>
            <a:spLocks noGrp="1"/>
          </p:cNvSpPr>
          <p:nvPr>
            <p:ph type="title"/>
          </p:nvPr>
        </p:nvSpPr>
        <p:spPr>
          <a:xfrm>
            <a:off x="793662" y="386930"/>
            <a:ext cx="10066122" cy="1298448"/>
          </a:xfrm>
        </p:spPr>
        <p:txBody>
          <a:bodyPr anchor="b">
            <a:normAutofit fontScale="90000"/>
          </a:bodyPr>
          <a:lstStyle/>
          <a:p>
            <a:pPr algn="ctr"/>
            <a:r>
              <a:rPr lang="cs-CZ" sz="4800" b="1" dirty="0">
                <a:solidFill>
                  <a:srgbClr val="FF0000"/>
                </a:solidFill>
              </a:rPr>
              <a:t>ROZSAH MANAGEMENTU ENERGETICKÝCH ZDROJŮ</a:t>
            </a:r>
          </a:p>
        </p:txBody>
      </p:sp>
      <p:sp>
        <p:nvSpPr>
          <p:cNvPr id="1033" name="Rectangle 10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1C9D3CB9-BA98-C975-7B8C-E885CE7D58DE}"/>
              </a:ext>
            </a:extLst>
          </p:cNvPr>
          <p:cNvSpPr>
            <a:spLocks noGrp="1"/>
          </p:cNvSpPr>
          <p:nvPr>
            <p:ph idx="1"/>
          </p:nvPr>
        </p:nvSpPr>
        <p:spPr>
          <a:xfrm>
            <a:off x="793661" y="2599509"/>
            <a:ext cx="4530898" cy="3639450"/>
          </a:xfrm>
        </p:spPr>
        <p:txBody>
          <a:bodyPr anchor="ctr">
            <a:normAutofit/>
          </a:bodyPr>
          <a:lstStyle/>
          <a:p>
            <a:r>
              <a:rPr lang="cs-CZ" sz="1100" b="1" i="0" dirty="0">
                <a:effectLst/>
                <a:latin typeface="-apple-system"/>
              </a:rPr>
              <a:t>Realizace systémů řízení výroby a spotřeby elektrické energie</a:t>
            </a:r>
          </a:p>
          <a:p>
            <a:pPr>
              <a:buFont typeface="Arial" panose="020B0604020202020204" pitchFamily="34" charset="0"/>
              <a:buChar char="•"/>
            </a:pPr>
            <a:r>
              <a:rPr lang="cs-CZ" sz="1100" b="1" i="0" dirty="0">
                <a:effectLst/>
                <a:latin typeface="-apple-system"/>
              </a:rPr>
              <a:t>Efektivní výroba elektrické energie (fotovoltaika, generátory, větrné elektrárny)</a:t>
            </a:r>
          </a:p>
          <a:p>
            <a:pPr>
              <a:buFont typeface="Arial" panose="020B0604020202020204" pitchFamily="34" charset="0"/>
              <a:buChar char="•"/>
            </a:pPr>
            <a:r>
              <a:rPr lang="cs-CZ" sz="1100" b="1" i="0" dirty="0">
                <a:effectLst/>
                <a:latin typeface="-apple-system"/>
              </a:rPr>
              <a:t>Optimalizace zásoby a její spotřeby (baterie, teplá voda, topení, rekuperace, stínění)</a:t>
            </a:r>
          </a:p>
          <a:p>
            <a:pPr>
              <a:buFont typeface="Arial" panose="020B0604020202020204" pitchFamily="34" charset="0"/>
              <a:buChar char="•"/>
            </a:pPr>
            <a:r>
              <a:rPr lang="cs-CZ" sz="1100" b="1" i="0" dirty="0">
                <a:effectLst/>
                <a:latin typeface="-apple-system"/>
              </a:rPr>
              <a:t>Predikce spotřeby a výroby energie s využitím </a:t>
            </a:r>
            <a:r>
              <a:rPr lang="cs-CZ" sz="1100" b="1" i="0" dirty="0" err="1">
                <a:effectLst/>
                <a:latin typeface="-apple-system"/>
              </a:rPr>
              <a:t>meteopředpovědi</a:t>
            </a:r>
            <a:endParaRPr lang="cs-CZ" sz="1100" b="1" i="0" dirty="0">
              <a:effectLst/>
              <a:latin typeface="-apple-system"/>
            </a:endParaRPr>
          </a:p>
          <a:p>
            <a:pPr>
              <a:buFont typeface="Arial" panose="020B0604020202020204" pitchFamily="34" charset="0"/>
              <a:buChar char="•"/>
            </a:pPr>
            <a:r>
              <a:rPr lang="cs-CZ" sz="1100" b="1" i="0" dirty="0">
                <a:effectLst/>
                <a:latin typeface="-apple-system"/>
              </a:rPr>
              <a:t>Efektivní využití bateriových úložišť (baterie, elektromobil)</a:t>
            </a:r>
          </a:p>
          <a:p>
            <a:pPr>
              <a:buFont typeface="Arial" panose="020B0604020202020204" pitchFamily="34" charset="0"/>
              <a:buChar char="•"/>
            </a:pPr>
            <a:r>
              <a:rPr lang="cs-CZ" sz="1100" b="1" i="0" dirty="0">
                <a:effectLst/>
                <a:latin typeface="-apple-system"/>
              </a:rPr>
              <a:t>Připravenost na distribuovanou výrobu elektrické energie</a:t>
            </a:r>
          </a:p>
          <a:p>
            <a:pPr>
              <a:buFont typeface="Arial" panose="020B0604020202020204" pitchFamily="34" charset="0"/>
              <a:buChar char="•"/>
            </a:pPr>
            <a:r>
              <a:rPr lang="cs-CZ" sz="1100" b="1" i="0" dirty="0">
                <a:effectLst/>
                <a:latin typeface="-apple-system"/>
              </a:rPr>
              <a:t>Sofistikovaný model využití výroby solární energie</a:t>
            </a:r>
          </a:p>
          <a:p>
            <a:pPr>
              <a:buFont typeface="Arial" panose="020B0604020202020204" pitchFamily="34" charset="0"/>
              <a:buChar char="•"/>
            </a:pPr>
            <a:r>
              <a:rPr lang="cs-CZ" sz="1100" b="1" i="0" dirty="0">
                <a:effectLst/>
                <a:latin typeface="-apple-system"/>
              </a:rPr>
              <a:t>Predikce výroby EE - </a:t>
            </a:r>
            <a:r>
              <a:rPr lang="cs-CZ" sz="1100" b="1" i="0" dirty="0" err="1">
                <a:effectLst/>
                <a:latin typeface="-apple-system"/>
              </a:rPr>
              <a:t>meteopředpovědi</a:t>
            </a:r>
            <a:endParaRPr lang="cs-CZ" sz="1100" b="1" i="0" dirty="0">
              <a:effectLst/>
              <a:latin typeface="-apple-system"/>
            </a:endParaRPr>
          </a:p>
          <a:p>
            <a:pPr>
              <a:buFont typeface="Arial" panose="020B0604020202020204" pitchFamily="34" charset="0"/>
              <a:buChar char="•"/>
            </a:pPr>
            <a:r>
              <a:rPr lang="cs-CZ" sz="1100" b="1" i="0" dirty="0">
                <a:effectLst/>
                <a:latin typeface="-apple-system"/>
              </a:rPr>
              <a:t>Predikce spotřeby objektu</a:t>
            </a:r>
          </a:p>
          <a:p>
            <a:pPr>
              <a:buFont typeface="Arial" panose="020B0604020202020204" pitchFamily="34" charset="0"/>
              <a:buChar char="•"/>
            </a:pPr>
            <a:r>
              <a:rPr lang="cs-CZ" sz="1100" b="1" i="0" dirty="0">
                <a:effectLst/>
                <a:latin typeface="-apple-system"/>
              </a:rPr>
              <a:t>Akumulace - baterie, akumulace teplá voda, elektromobil</a:t>
            </a:r>
          </a:p>
          <a:p>
            <a:pPr>
              <a:buFont typeface="Arial" panose="020B0604020202020204" pitchFamily="34" charset="0"/>
              <a:buChar char="•"/>
            </a:pPr>
            <a:r>
              <a:rPr lang="cs-CZ" sz="1100" b="1" i="0" dirty="0">
                <a:effectLst/>
                <a:latin typeface="-apple-system"/>
              </a:rPr>
              <a:t>Prodej - prodej energie do sítě</a:t>
            </a:r>
          </a:p>
        </p:txBody>
      </p:sp>
      <p:pic>
        <p:nvPicPr>
          <p:cNvPr id="1026" name="Picture 2">
            <a:extLst>
              <a:ext uri="{FF2B5EF4-FFF2-40B4-BE49-F238E27FC236}">
                <a16:creationId xmlns:a16="http://schemas.microsoft.com/office/drawing/2014/main" id="{0BD431FF-8DD9-0783-E0B9-6D565C9ED2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29548" y="2484255"/>
            <a:ext cx="3714244" cy="3714244"/>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715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218028-9055-8B75-5B75-DCE339BEA564}"/>
              </a:ext>
            </a:extLst>
          </p:cNvPr>
          <p:cNvSpPr>
            <a:spLocks noGrp="1"/>
          </p:cNvSpPr>
          <p:nvPr>
            <p:ph type="title"/>
          </p:nvPr>
        </p:nvSpPr>
        <p:spPr>
          <a:xfrm>
            <a:off x="838200" y="365126"/>
            <a:ext cx="10515600" cy="959980"/>
          </a:xfrm>
        </p:spPr>
        <p:txBody>
          <a:bodyPr/>
          <a:lstStyle/>
          <a:p>
            <a:pPr algn="ctr"/>
            <a:r>
              <a:rPr lang="cs-CZ" b="1" dirty="0">
                <a:solidFill>
                  <a:srgbClr val="FF0000"/>
                </a:solidFill>
              </a:rPr>
              <a:t>SPALOVACÍ PÍSTOVÝ MOTOR</a:t>
            </a:r>
          </a:p>
        </p:txBody>
      </p:sp>
      <p:sp>
        <p:nvSpPr>
          <p:cNvPr id="3" name="Zástupný obsah 2">
            <a:extLst>
              <a:ext uri="{FF2B5EF4-FFF2-40B4-BE49-F238E27FC236}">
                <a16:creationId xmlns:a16="http://schemas.microsoft.com/office/drawing/2014/main" id="{91D20C84-C7E9-E7EC-A85F-8950118F51F9}"/>
              </a:ext>
            </a:extLst>
          </p:cNvPr>
          <p:cNvSpPr>
            <a:spLocks noGrp="1"/>
          </p:cNvSpPr>
          <p:nvPr>
            <p:ph idx="1"/>
          </p:nvPr>
        </p:nvSpPr>
        <p:spPr>
          <a:xfrm>
            <a:off x="838200" y="2115519"/>
            <a:ext cx="10515600" cy="4061444"/>
          </a:xfrm>
        </p:spPr>
        <p:txBody>
          <a:bodyPr/>
          <a:lstStyle/>
          <a:p>
            <a:r>
              <a:rPr lang="cs-CZ" b="1" dirty="0"/>
              <a:t>Kromě výše uvedených turbín mohou být jako zdroj mechanického pohybu pro pohon elektrického generátoru využity pístové spalovací motory. Naftové motory s ohledem na cenu paliva jsou používány v energetice pouze jako záložní nebo mobilní zdroje elektrické energie. Pro využití při kombinované výrobě elektřiny a tepla jsou tyto motory upraveny takovým způsobem, aby mohly spalovat levnější paliva, skládkové plyny nebo biopaliva. Tato zařízení nacházejí uplatnění především při zpracování odpadů ze zemědělství.</a:t>
            </a:r>
          </a:p>
        </p:txBody>
      </p:sp>
    </p:spTree>
    <p:extLst>
      <p:ext uri="{BB962C8B-B14F-4D97-AF65-F5344CB8AC3E}">
        <p14:creationId xmlns:p14="http://schemas.microsoft.com/office/powerpoint/2010/main" val="2203590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2A6AB4F-F18E-BAA7-1E6A-C5A26CC4C76B}"/>
              </a:ext>
            </a:extLst>
          </p:cNvPr>
          <p:cNvSpPr>
            <a:spLocks noGrp="1"/>
          </p:cNvSpPr>
          <p:nvPr>
            <p:ph type="title"/>
          </p:nvPr>
        </p:nvSpPr>
        <p:spPr>
          <a:xfrm>
            <a:off x="838200" y="2766218"/>
            <a:ext cx="10515600" cy="1325563"/>
          </a:xfrm>
        </p:spPr>
        <p:txBody>
          <a:bodyPr>
            <a:normAutofit/>
          </a:bodyPr>
          <a:lstStyle/>
          <a:p>
            <a:pPr algn="ctr"/>
            <a:r>
              <a:rPr lang="cs-CZ" sz="6000" b="1" dirty="0">
                <a:solidFill>
                  <a:srgbClr val="FF0000"/>
                </a:solidFill>
              </a:rPr>
              <a:t>KOMUNITNÍ ENERGETIKA</a:t>
            </a:r>
          </a:p>
        </p:txBody>
      </p:sp>
    </p:spTree>
    <p:extLst>
      <p:ext uri="{BB962C8B-B14F-4D97-AF65-F5344CB8AC3E}">
        <p14:creationId xmlns:p14="http://schemas.microsoft.com/office/powerpoint/2010/main" val="2329910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E6DED028-28E6-369A-DE05-564F67934242}"/>
              </a:ext>
            </a:extLst>
          </p:cNvPr>
          <p:cNvSpPr>
            <a:spLocks noGrp="1"/>
          </p:cNvSpPr>
          <p:nvPr>
            <p:ph type="title"/>
          </p:nvPr>
        </p:nvSpPr>
        <p:spPr>
          <a:xfrm>
            <a:off x="1028700" y="1967266"/>
            <a:ext cx="2628900" cy="2547257"/>
          </a:xfrm>
          <a:noFill/>
        </p:spPr>
        <p:txBody>
          <a:bodyPr anchor="ctr">
            <a:normAutofit/>
          </a:bodyPr>
          <a:lstStyle/>
          <a:p>
            <a:pPr algn="ctr"/>
            <a:r>
              <a:rPr lang="cs-CZ" sz="3200" b="1" dirty="0">
                <a:solidFill>
                  <a:srgbClr val="FF0000"/>
                </a:solidFill>
              </a:rPr>
              <a:t>KOMUNITNÍ ENERGETIKA</a:t>
            </a:r>
          </a:p>
        </p:txBody>
      </p:sp>
      <p:pic>
        <p:nvPicPr>
          <p:cNvPr id="7" name="Obrázek 6">
            <a:extLst>
              <a:ext uri="{FF2B5EF4-FFF2-40B4-BE49-F238E27FC236}">
                <a16:creationId xmlns:a16="http://schemas.microsoft.com/office/drawing/2014/main" id="{61C98378-2700-E5BE-181A-A6E407CF9C8D}"/>
              </a:ext>
            </a:extLst>
          </p:cNvPr>
          <p:cNvPicPr>
            <a:picLocks noChangeAspect="1"/>
          </p:cNvPicPr>
          <p:nvPr/>
        </p:nvPicPr>
        <p:blipFill>
          <a:blip r:embed="rId2"/>
          <a:stretch>
            <a:fillRect/>
          </a:stretch>
        </p:blipFill>
        <p:spPr>
          <a:xfrm>
            <a:off x="4777316" y="1241060"/>
            <a:ext cx="6780700" cy="4373551"/>
          </a:xfrm>
          <a:prstGeom prst="rect">
            <a:avLst/>
          </a:prstGeom>
        </p:spPr>
      </p:pic>
      <p:sp>
        <p:nvSpPr>
          <p:cNvPr id="5" name="AutoShape 2">
            <a:extLst>
              <a:ext uri="{FF2B5EF4-FFF2-40B4-BE49-F238E27FC236}">
                <a16:creationId xmlns:a16="http://schemas.microsoft.com/office/drawing/2014/main" id="{53FEEFD5-17BA-0744-638E-1F4AA8F74D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084207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B08E70BC-6048-B264-6E51-587D3B43FA69}"/>
              </a:ext>
            </a:extLst>
          </p:cNvPr>
          <p:cNvSpPr>
            <a:spLocks noGrp="1"/>
          </p:cNvSpPr>
          <p:nvPr>
            <p:ph type="title"/>
          </p:nvPr>
        </p:nvSpPr>
        <p:spPr>
          <a:xfrm>
            <a:off x="838200" y="365125"/>
            <a:ext cx="10515600" cy="952231"/>
          </a:xfrm>
        </p:spPr>
        <p:txBody>
          <a:bodyPr/>
          <a:lstStyle/>
          <a:p>
            <a:pPr algn="ctr"/>
            <a:r>
              <a:rPr lang="cs-CZ" b="1" dirty="0">
                <a:solidFill>
                  <a:srgbClr val="FF0000"/>
                </a:solidFill>
              </a:rPr>
              <a:t>KOMUNITNÍ ENERGETIKA </a:t>
            </a:r>
          </a:p>
        </p:txBody>
      </p:sp>
      <p:sp>
        <p:nvSpPr>
          <p:cNvPr id="4" name="Zástupný obsah 3">
            <a:extLst>
              <a:ext uri="{FF2B5EF4-FFF2-40B4-BE49-F238E27FC236}">
                <a16:creationId xmlns:a16="http://schemas.microsoft.com/office/drawing/2014/main" id="{F902EA47-CE36-8958-B7F0-0B7041DD7444}"/>
              </a:ext>
            </a:extLst>
          </p:cNvPr>
          <p:cNvSpPr>
            <a:spLocks noGrp="1"/>
          </p:cNvSpPr>
          <p:nvPr>
            <p:ph idx="1"/>
          </p:nvPr>
        </p:nvSpPr>
        <p:spPr>
          <a:xfrm>
            <a:off x="838200" y="2255003"/>
            <a:ext cx="10515600" cy="3921960"/>
          </a:xfrm>
        </p:spPr>
        <p:txBody>
          <a:bodyPr/>
          <a:lstStyle/>
          <a:p>
            <a:pPr algn="l" fontAlgn="base"/>
            <a:r>
              <a:rPr lang="cs-CZ" b="1" i="0" dirty="0">
                <a:solidFill>
                  <a:srgbClr val="00B0F0"/>
                </a:solidFill>
                <a:effectLst/>
                <a:latin typeface="Jost"/>
              </a:rPr>
              <a:t>Neprodávejte elektřinu, když ji dokážete využít v jiné nemovitosti!</a:t>
            </a:r>
          </a:p>
          <a:p>
            <a:pPr algn="l" fontAlgn="base"/>
            <a:r>
              <a:rPr lang="cs-CZ" b="1" i="0" dirty="0">
                <a:solidFill>
                  <a:srgbClr val="373737"/>
                </a:solidFill>
                <a:effectLst/>
                <a:latin typeface="Jost"/>
              </a:rPr>
              <a:t>Komunitní energetika po novelizaci energetického zákona od</a:t>
            </a:r>
            <a:br>
              <a:rPr lang="cs-CZ" b="1" i="0" dirty="0">
                <a:solidFill>
                  <a:srgbClr val="373737"/>
                </a:solidFill>
                <a:effectLst/>
                <a:latin typeface="Jost"/>
              </a:rPr>
            </a:br>
            <a:r>
              <a:rPr lang="cs-CZ" b="1" i="0" dirty="0">
                <a:solidFill>
                  <a:srgbClr val="373737"/>
                </a:solidFill>
                <a:effectLst/>
                <a:latin typeface="Jost"/>
              </a:rPr>
              <a:t>1. 7. 2024 dává každému svobodu volně sdílet elektřinu, kterou vyrobí. Může ji spotřebovat sám jinde (třeba si temperovat přes zimu chalupu), darovat ji v rodině (ohřívat rodičům vodu v bojleru) nebo ji prodávat ostatním členům komunity. Je to revoluční změna výhodná pro všechny - snad kromě zavedených velkovýrobců elektřiny. Díky </a:t>
            </a:r>
            <a:r>
              <a:rPr lang="cs-CZ" b="1" i="0" dirty="0" err="1">
                <a:solidFill>
                  <a:srgbClr val="373737"/>
                </a:solidFill>
                <a:effectLst/>
                <a:latin typeface="Jost"/>
              </a:rPr>
              <a:t>Sophistiu</a:t>
            </a:r>
            <a:r>
              <a:rPr lang="cs-CZ" b="1" i="0" dirty="0">
                <a:solidFill>
                  <a:srgbClr val="373737"/>
                </a:solidFill>
                <a:effectLst/>
                <a:latin typeface="Jost"/>
              </a:rPr>
              <a:t> u toho můžete být od začátku!</a:t>
            </a:r>
          </a:p>
        </p:txBody>
      </p:sp>
    </p:spTree>
    <p:extLst>
      <p:ext uri="{BB962C8B-B14F-4D97-AF65-F5344CB8AC3E}">
        <p14:creationId xmlns:p14="http://schemas.microsoft.com/office/powerpoint/2010/main" val="423093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D10A17-F8E0-FE5F-B8CC-76B1DDCC94CA}"/>
              </a:ext>
            </a:extLst>
          </p:cNvPr>
          <p:cNvSpPr>
            <a:spLocks noGrp="1"/>
          </p:cNvSpPr>
          <p:nvPr>
            <p:ph type="title"/>
          </p:nvPr>
        </p:nvSpPr>
        <p:spPr>
          <a:xfrm>
            <a:off x="838200" y="365125"/>
            <a:ext cx="10515600" cy="928983"/>
          </a:xfrm>
        </p:spPr>
        <p:txBody>
          <a:bodyPr/>
          <a:lstStyle/>
          <a:p>
            <a:pPr algn="ctr"/>
            <a:r>
              <a:rPr lang="cs-CZ" b="1" dirty="0">
                <a:solidFill>
                  <a:srgbClr val="FF0000"/>
                </a:solidFill>
              </a:rPr>
              <a:t>SOPHISTIO – ŘÍZENÍ PRO SDÍLENÍ</a:t>
            </a:r>
          </a:p>
        </p:txBody>
      </p:sp>
      <p:sp>
        <p:nvSpPr>
          <p:cNvPr id="3" name="Zástupný obsah 2">
            <a:extLst>
              <a:ext uri="{FF2B5EF4-FFF2-40B4-BE49-F238E27FC236}">
                <a16:creationId xmlns:a16="http://schemas.microsoft.com/office/drawing/2014/main" id="{7A83F1E5-3B0C-2084-918E-AB3DBA24EE3D}"/>
              </a:ext>
            </a:extLst>
          </p:cNvPr>
          <p:cNvSpPr>
            <a:spLocks noGrp="1"/>
          </p:cNvSpPr>
          <p:nvPr>
            <p:ph idx="1"/>
          </p:nvPr>
        </p:nvSpPr>
        <p:spPr/>
        <p:txBody>
          <a:bodyPr/>
          <a:lstStyle/>
          <a:p>
            <a:pPr algn="l" fontAlgn="base"/>
            <a:r>
              <a:rPr lang="cs-CZ" b="1" i="0" dirty="0">
                <a:solidFill>
                  <a:srgbClr val="00B0F0"/>
                </a:solidFill>
                <a:effectLst/>
                <a:latin typeface="Jost"/>
              </a:rPr>
              <a:t>Bez řízení není sdílení</a:t>
            </a:r>
          </a:p>
          <a:p>
            <a:pPr algn="l" fontAlgn="base"/>
            <a:r>
              <a:rPr lang="cs-CZ" b="1" i="0" dirty="0">
                <a:solidFill>
                  <a:srgbClr val="373737"/>
                </a:solidFill>
                <a:effectLst/>
                <a:latin typeface="Jost"/>
              </a:rPr>
              <a:t>Většina domácností má největší spotřebu energie ráno a večer, solární elektrárny naopak vyrábějí hlavně v průběhu dne. Abyste tenhle základní časový nesoulad vyřešili, bez řízení se neobejdete –</a:t>
            </a:r>
            <a:br>
              <a:rPr lang="cs-CZ" b="1" i="0" dirty="0">
                <a:solidFill>
                  <a:srgbClr val="373737"/>
                </a:solidFill>
                <a:effectLst/>
                <a:latin typeface="Jost"/>
              </a:rPr>
            </a:br>
            <a:r>
              <a:rPr lang="cs-CZ" b="1" i="0" dirty="0">
                <a:solidFill>
                  <a:srgbClr val="373737"/>
                </a:solidFill>
                <a:effectLst/>
                <a:latin typeface="Jost"/>
              </a:rPr>
              <a:t>a při sdílení energií to platí dvojnásob. </a:t>
            </a:r>
            <a:r>
              <a:rPr lang="cs-CZ" b="1" i="0" dirty="0" err="1">
                <a:solidFill>
                  <a:srgbClr val="373737"/>
                </a:solidFill>
                <a:effectLst/>
                <a:latin typeface="Jost"/>
              </a:rPr>
              <a:t>Sophistio</a:t>
            </a:r>
            <a:r>
              <a:rPr lang="cs-CZ" b="1" i="0" dirty="0">
                <a:solidFill>
                  <a:srgbClr val="373737"/>
                </a:solidFill>
                <a:effectLst/>
                <a:latin typeface="Jost"/>
              </a:rPr>
              <a:t> optimalizuje spínání spotřebičů v místě výroby i těch vzdálených tak, aby se vyrobená energie využila na maximum a minimum energie jste levně prodali do sítě (a později draze nakoupili).</a:t>
            </a:r>
          </a:p>
        </p:txBody>
      </p:sp>
    </p:spTree>
    <p:extLst>
      <p:ext uri="{BB962C8B-B14F-4D97-AF65-F5344CB8AC3E}">
        <p14:creationId xmlns:p14="http://schemas.microsoft.com/office/powerpoint/2010/main" val="4008466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64B12C-67F8-A0CC-E664-1C967C2C1EA7}"/>
              </a:ext>
            </a:extLst>
          </p:cNvPr>
          <p:cNvSpPr>
            <a:spLocks noGrp="1"/>
          </p:cNvSpPr>
          <p:nvPr>
            <p:ph type="title"/>
          </p:nvPr>
        </p:nvSpPr>
        <p:spPr>
          <a:xfrm>
            <a:off x="838200" y="365126"/>
            <a:ext cx="10515600" cy="975478"/>
          </a:xfrm>
        </p:spPr>
        <p:txBody>
          <a:bodyPr/>
          <a:lstStyle/>
          <a:p>
            <a:pPr algn="ctr"/>
            <a:r>
              <a:rPr lang="cs-CZ" b="1" dirty="0">
                <a:solidFill>
                  <a:srgbClr val="FF0000"/>
                </a:solidFill>
              </a:rPr>
              <a:t>TŘI DOBRÉ DŮVODY PRO ŘÍZENÉ SDÍLENÍ</a:t>
            </a:r>
          </a:p>
        </p:txBody>
      </p:sp>
      <p:sp>
        <p:nvSpPr>
          <p:cNvPr id="3" name="Zástupný obsah 2">
            <a:extLst>
              <a:ext uri="{FF2B5EF4-FFF2-40B4-BE49-F238E27FC236}">
                <a16:creationId xmlns:a16="http://schemas.microsoft.com/office/drawing/2014/main" id="{591023D9-3B85-1886-A104-654BF0F46C11}"/>
              </a:ext>
            </a:extLst>
          </p:cNvPr>
          <p:cNvSpPr>
            <a:spLocks noGrp="1"/>
          </p:cNvSpPr>
          <p:nvPr>
            <p:ph idx="1"/>
          </p:nvPr>
        </p:nvSpPr>
        <p:spPr>
          <a:xfrm>
            <a:off x="838200" y="2371241"/>
            <a:ext cx="10515600" cy="2859437"/>
          </a:xfrm>
        </p:spPr>
        <p:txBody>
          <a:bodyPr/>
          <a:lstStyle/>
          <a:p>
            <a:pPr algn="l" fontAlgn="base"/>
            <a:r>
              <a:rPr lang="cs-CZ" b="1" i="0" dirty="0">
                <a:solidFill>
                  <a:srgbClr val="00B0F0"/>
                </a:solidFill>
                <a:effectLst/>
                <a:latin typeface="Jost"/>
              </a:rPr>
              <a:t>3 dobré důvody</a:t>
            </a:r>
          </a:p>
          <a:p>
            <a:pPr algn="l" fontAlgn="base"/>
            <a:r>
              <a:rPr lang="cs-CZ" b="1" i="0" dirty="0">
                <a:solidFill>
                  <a:srgbClr val="373737"/>
                </a:solidFill>
                <a:effectLst/>
                <a:latin typeface="Jost"/>
              </a:rPr>
              <a:t>Komunitní energetika zvyšuje nezávislost na tradičních dodavatelích, při dobrém řízení dokáže významně snížit náklady a podporuje využití čistých obnovitelných zdrojů. Jednoduše řečeno, sdílení elektřiny přináší víc soběstačnosti, víc peněz pro život a víc udržitelnosti.</a:t>
            </a:r>
          </a:p>
        </p:txBody>
      </p:sp>
    </p:spTree>
    <p:extLst>
      <p:ext uri="{BB962C8B-B14F-4D97-AF65-F5344CB8AC3E}">
        <p14:creationId xmlns:p14="http://schemas.microsoft.com/office/powerpoint/2010/main" val="3042374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137254-91A5-36EF-64F2-193B972AE0BC}"/>
              </a:ext>
            </a:extLst>
          </p:cNvPr>
          <p:cNvSpPr>
            <a:spLocks noGrp="1"/>
          </p:cNvSpPr>
          <p:nvPr>
            <p:ph type="title"/>
          </p:nvPr>
        </p:nvSpPr>
        <p:spPr>
          <a:xfrm>
            <a:off x="838200" y="365125"/>
            <a:ext cx="10515600" cy="928983"/>
          </a:xfrm>
        </p:spPr>
        <p:txBody>
          <a:bodyPr/>
          <a:lstStyle/>
          <a:p>
            <a:pPr algn="ctr"/>
            <a:r>
              <a:rPr lang="cs-CZ" b="1" dirty="0">
                <a:solidFill>
                  <a:srgbClr val="FF0000"/>
                </a:solidFill>
              </a:rPr>
              <a:t>NYNÍ</a:t>
            </a:r>
          </a:p>
        </p:txBody>
      </p:sp>
      <p:sp>
        <p:nvSpPr>
          <p:cNvPr id="3" name="Zástupný obsah 2">
            <a:extLst>
              <a:ext uri="{FF2B5EF4-FFF2-40B4-BE49-F238E27FC236}">
                <a16:creationId xmlns:a16="http://schemas.microsoft.com/office/drawing/2014/main" id="{1DD490C7-9012-974C-5C37-69BD342F89C0}"/>
              </a:ext>
            </a:extLst>
          </p:cNvPr>
          <p:cNvSpPr>
            <a:spLocks noGrp="1"/>
          </p:cNvSpPr>
          <p:nvPr>
            <p:ph idx="1"/>
          </p:nvPr>
        </p:nvSpPr>
        <p:spPr>
          <a:xfrm>
            <a:off x="838200" y="2216258"/>
            <a:ext cx="10515600" cy="2836190"/>
          </a:xfrm>
        </p:spPr>
        <p:txBody>
          <a:bodyPr/>
          <a:lstStyle/>
          <a:p>
            <a:pPr algn="l" fontAlgn="base"/>
            <a:r>
              <a:rPr lang="cs-CZ" b="1" i="0" dirty="0">
                <a:solidFill>
                  <a:srgbClr val="00B0F0"/>
                </a:solidFill>
                <a:effectLst/>
                <a:latin typeface="Jost"/>
              </a:rPr>
              <a:t>Teď je ten správný čas</a:t>
            </a:r>
          </a:p>
          <a:p>
            <a:pPr algn="l" fontAlgn="base"/>
            <a:r>
              <a:rPr lang="cs-CZ" b="1" i="0" dirty="0">
                <a:solidFill>
                  <a:srgbClr val="373737"/>
                </a:solidFill>
                <a:effectLst/>
                <a:latin typeface="Jost"/>
              </a:rPr>
              <a:t>Nejdřív začněte přes </a:t>
            </a:r>
            <a:r>
              <a:rPr lang="cs-CZ" b="1" i="0" dirty="0" err="1">
                <a:solidFill>
                  <a:srgbClr val="373737"/>
                </a:solidFill>
                <a:effectLst/>
                <a:latin typeface="Jost"/>
              </a:rPr>
              <a:t>Sophistio</a:t>
            </a:r>
            <a:r>
              <a:rPr lang="cs-CZ" b="1" i="0" dirty="0">
                <a:solidFill>
                  <a:srgbClr val="373737"/>
                </a:solidFill>
                <a:effectLst/>
                <a:latin typeface="Jost"/>
              </a:rPr>
              <a:t> řídit svou vlastní fotovoltaiku, tepelné čerpadlo či další spotřebiče v místě elektrárny. Legislativa je připravena od 1. 7. 2024. Až budete připraveni sdílet energie i vy, zapojíte do systému spotřebiče v dalších lokalitách. Na geografické vzdálenosti nezáleží.</a:t>
            </a:r>
          </a:p>
        </p:txBody>
      </p:sp>
    </p:spTree>
    <p:extLst>
      <p:ext uri="{BB962C8B-B14F-4D97-AF65-F5344CB8AC3E}">
        <p14:creationId xmlns:p14="http://schemas.microsoft.com/office/powerpoint/2010/main" val="1707201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353767-0D99-CA33-4895-C27127416CFE}"/>
              </a:ext>
            </a:extLst>
          </p:cNvPr>
          <p:cNvSpPr>
            <a:spLocks noGrp="1"/>
          </p:cNvSpPr>
          <p:nvPr>
            <p:ph type="title"/>
          </p:nvPr>
        </p:nvSpPr>
        <p:spPr>
          <a:xfrm>
            <a:off x="838200" y="365126"/>
            <a:ext cx="10515600" cy="975478"/>
          </a:xfrm>
        </p:spPr>
        <p:txBody>
          <a:bodyPr/>
          <a:lstStyle/>
          <a:p>
            <a:pPr algn="ctr"/>
            <a:r>
              <a:rPr lang="cs-CZ" b="1" dirty="0">
                <a:solidFill>
                  <a:srgbClr val="FF0000"/>
                </a:solidFill>
              </a:rPr>
              <a:t>SNADNÝ START</a:t>
            </a:r>
          </a:p>
        </p:txBody>
      </p:sp>
      <p:sp>
        <p:nvSpPr>
          <p:cNvPr id="3" name="Zástupný obsah 2">
            <a:extLst>
              <a:ext uri="{FF2B5EF4-FFF2-40B4-BE49-F238E27FC236}">
                <a16:creationId xmlns:a16="http://schemas.microsoft.com/office/drawing/2014/main" id="{4ABFC7F7-D087-98FB-3A78-524AB5E64433}"/>
              </a:ext>
            </a:extLst>
          </p:cNvPr>
          <p:cNvSpPr>
            <a:spLocks noGrp="1"/>
          </p:cNvSpPr>
          <p:nvPr>
            <p:ph idx="1"/>
          </p:nvPr>
        </p:nvSpPr>
        <p:spPr>
          <a:xfrm>
            <a:off x="838200" y="2061275"/>
            <a:ext cx="10515600" cy="3161654"/>
          </a:xfrm>
        </p:spPr>
        <p:txBody>
          <a:bodyPr/>
          <a:lstStyle/>
          <a:p>
            <a:pPr algn="l" fontAlgn="base"/>
            <a:r>
              <a:rPr lang="cs-CZ" b="1" i="0" dirty="0">
                <a:solidFill>
                  <a:srgbClr val="00B0F0"/>
                </a:solidFill>
                <a:effectLst/>
                <a:latin typeface="Jost"/>
              </a:rPr>
              <a:t>Snadný start</a:t>
            </a:r>
          </a:p>
          <a:p>
            <a:pPr algn="l" fontAlgn="base"/>
            <a:r>
              <a:rPr lang="cs-CZ" b="1" i="0" dirty="0" err="1">
                <a:solidFill>
                  <a:srgbClr val="373737"/>
                </a:solidFill>
                <a:effectLst/>
                <a:latin typeface="Jost"/>
              </a:rPr>
              <a:t>Sophistio</a:t>
            </a:r>
            <a:r>
              <a:rPr lang="cs-CZ" b="1" i="0" dirty="0">
                <a:solidFill>
                  <a:srgbClr val="373737"/>
                </a:solidFill>
                <a:effectLst/>
                <a:latin typeface="Jost"/>
              </a:rPr>
              <a:t> funguje kompletně on-line, do začátku vám stačí </a:t>
            </a:r>
            <a:r>
              <a:rPr lang="cs-CZ" b="1" i="0" dirty="0" err="1">
                <a:solidFill>
                  <a:srgbClr val="373737"/>
                </a:solidFill>
                <a:effectLst/>
                <a:latin typeface="Jost"/>
              </a:rPr>
              <a:t>WiFi</a:t>
            </a:r>
            <a:r>
              <a:rPr lang="cs-CZ" b="1" i="0" dirty="0">
                <a:solidFill>
                  <a:srgbClr val="373737"/>
                </a:solidFill>
                <a:effectLst/>
                <a:latin typeface="Jost"/>
              </a:rPr>
              <a:t> zásuvka a napojení měniče elektrárny. Později přidáte ještě měřiče spotřeby. Počítejte s investicemi v řádu jednotek tisíc korun na každé odběrné místo. Drobný měsíční paušál za provoz služby zatím není účtován.</a:t>
            </a:r>
          </a:p>
        </p:txBody>
      </p:sp>
    </p:spTree>
    <p:extLst>
      <p:ext uri="{BB962C8B-B14F-4D97-AF65-F5344CB8AC3E}">
        <p14:creationId xmlns:p14="http://schemas.microsoft.com/office/powerpoint/2010/main" val="3347041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825FC9-1BAE-232C-8284-E000DA6B7305}"/>
              </a:ext>
            </a:extLst>
          </p:cNvPr>
          <p:cNvSpPr>
            <a:spLocks noGrp="1"/>
          </p:cNvSpPr>
          <p:nvPr>
            <p:ph type="title"/>
          </p:nvPr>
        </p:nvSpPr>
        <p:spPr>
          <a:xfrm>
            <a:off x="838200" y="365126"/>
            <a:ext cx="10515600" cy="975478"/>
          </a:xfrm>
        </p:spPr>
        <p:txBody>
          <a:bodyPr/>
          <a:lstStyle/>
          <a:p>
            <a:pPr algn="ctr"/>
            <a:r>
              <a:rPr lang="cs-CZ" b="1" i="0" dirty="0">
                <a:solidFill>
                  <a:srgbClr val="FF0000"/>
                </a:solidFill>
                <a:effectLst/>
                <a:latin typeface="inherit"/>
              </a:rPr>
              <a:t>CO TO JE KOMUNITNÍ ENERGETIKA?</a:t>
            </a:r>
            <a:endParaRPr lang="cs-CZ" b="1" dirty="0">
              <a:solidFill>
                <a:srgbClr val="FF0000"/>
              </a:solidFill>
            </a:endParaRPr>
          </a:p>
        </p:txBody>
      </p:sp>
      <p:sp>
        <p:nvSpPr>
          <p:cNvPr id="3" name="Zástupný obsah 2">
            <a:extLst>
              <a:ext uri="{FF2B5EF4-FFF2-40B4-BE49-F238E27FC236}">
                <a16:creationId xmlns:a16="http://schemas.microsoft.com/office/drawing/2014/main" id="{4EE67B89-00F3-40CE-2573-6C93B3B5ED22}"/>
              </a:ext>
            </a:extLst>
          </p:cNvPr>
          <p:cNvSpPr>
            <a:spLocks noGrp="1"/>
          </p:cNvSpPr>
          <p:nvPr>
            <p:ph idx="1"/>
          </p:nvPr>
        </p:nvSpPr>
        <p:spPr>
          <a:xfrm>
            <a:off x="838200" y="2332495"/>
            <a:ext cx="10515600" cy="2975674"/>
          </a:xfrm>
        </p:spPr>
        <p:txBody>
          <a:bodyPr/>
          <a:lstStyle/>
          <a:p>
            <a:pPr algn="l" fontAlgn="base"/>
            <a:r>
              <a:rPr lang="cs-CZ" b="1" i="0" dirty="0">
                <a:solidFill>
                  <a:srgbClr val="373737"/>
                </a:solidFill>
                <a:effectLst/>
                <a:latin typeface="inherit"/>
              </a:rPr>
              <a:t>Komunitní energetiku si můžete představit jako takovou sousedskou výpomoc s elektřinou. Když mám sám elektřiny ze svých solárních panelů nadbytek, zdarma nebo za úplatu ji poskytnu někomu jinému. Je přitom jedno, jak daleko se můj "soused" nachází. Sdílení elektřiny funguje skvěle i v případě, že máte více vlastních nemovitostí.</a:t>
            </a:r>
          </a:p>
        </p:txBody>
      </p:sp>
    </p:spTree>
    <p:extLst>
      <p:ext uri="{BB962C8B-B14F-4D97-AF65-F5344CB8AC3E}">
        <p14:creationId xmlns:p14="http://schemas.microsoft.com/office/powerpoint/2010/main" val="3825151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1D07F0-6F79-AE58-1C38-3D6E6C53CD27}"/>
              </a:ext>
            </a:extLst>
          </p:cNvPr>
          <p:cNvSpPr>
            <a:spLocks noGrp="1"/>
          </p:cNvSpPr>
          <p:nvPr>
            <p:ph type="title"/>
          </p:nvPr>
        </p:nvSpPr>
        <p:spPr>
          <a:xfrm>
            <a:off x="838200" y="365125"/>
            <a:ext cx="10515600" cy="952231"/>
          </a:xfrm>
        </p:spPr>
        <p:txBody>
          <a:bodyPr/>
          <a:lstStyle/>
          <a:p>
            <a:pPr algn="ctr"/>
            <a:r>
              <a:rPr lang="cs-CZ" b="1" i="0" dirty="0">
                <a:solidFill>
                  <a:srgbClr val="FF0000"/>
                </a:solidFill>
                <a:effectLst/>
                <a:latin typeface="inherit"/>
              </a:rPr>
              <a:t>JAK KOMUNITNÍ ENERGETIKA FUNGUJE?</a:t>
            </a:r>
            <a:endParaRPr lang="cs-CZ" b="1" dirty="0">
              <a:solidFill>
                <a:srgbClr val="FF0000"/>
              </a:solidFill>
            </a:endParaRPr>
          </a:p>
        </p:txBody>
      </p:sp>
      <p:sp>
        <p:nvSpPr>
          <p:cNvPr id="3" name="Zástupný obsah 2">
            <a:extLst>
              <a:ext uri="{FF2B5EF4-FFF2-40B4-BE49-F238E27FC236}">
                <a16:creationId xmlns:a16="http://schemas.microsoft.com/office/drawing/2014/main" id="{65A687D6-B9E5-FE0E-3C46-FDDEE4AC588B}"/>
              </a:ext>
            </a:extLst>
          </p:cNvPr>
          <p:cNvSpPr>
            <a:spLocks noGrp="1"/>
          </p:cNvSpPr>
          <p:nvPr>
            <p:ph idx="1"/>
          </p:nvPr>
        </p:nvSpPr>
        <p:spPr>
          <a:xfrm>
            <a:off x="838200" y="2286000"/>
            <a:ext cx="10515600" cy="2712204"/>
          </a:xfrm>
        </p:spPr>
        <p:txBody>
          <a:bodyPr/>
          <a:lstStyle/>
          <a:p>
            <a:pPr algn="l" fontAlgn="base"/>
            <a:r>
              <a:rPr lang="cs-CZ" b="1" i="0" dirty="0">
                <a:solidFill>
                  <a:srgbClr val="373737"/>
                </a:solidFill>
                <a:effectLst/>
                <a:latin typeface="inherit"/>
              </a:rPr>
              <a:t>Aby v komunitě sdílená elektřina "</a:t>
            </a:r>
            <a:r>
              <a:rPr lang="cs-CZ" b="1" i="0" dirty="0" err="1">
                <a:solidFill>
                  <a:srgbClr val="373737"/>
                </a:solidFill>
                <a:effectLst/>
                <a:latin typeface="inherit"/>
              </a:rPr>
              <a:t>vyzbyla</a:t>
            </a:r>
            <a:r>
              <a:rPr lang="cs-CZ" b="1" i="0" dirty="0">
                <a:solidFill>
                  <a:srgbClr val="373737"/>
                </a:solidFill>
                <a:effectLst/>
                <a:latin typeface="inherit"/>
              </a:rPr>
              <a:t> na všechny", potřebuje komunitní energetika sofistikovaný řídící systém, jako je právě </a:t>
            </a:r>
            <a:r>
              <a:rPr lang="cs-CZ" b="1" i="0" dirty="0" err="1">
                <a:solidFill>
                  <a:srgbClr val="373737"/>
                </a:solidFill>
                <a:effectLst/>
                <a:latin typeface="inherit"/>
              </a:rPr>
              <a:t>Sophistio</a:t>
            </a:r>
            <a:r>
              <a:rPr lang="cs-CZ" b="1" i="0" dirty="0">
                <a:solidFill>
                  <a:srgbClr val="373737"/>
                </a:solidFill>
                <a:effectLst/>
                <a:latin typeface="inherit"/>
              </a:rPr>
              <a:t>. To vzdáleně ovládá spotřebiče v rámci celé komunity, má plán priorit a přídělů pro jejich spouštění (tzv. alokační klíče). Sběr dat i samotné řízení probíhají přes internet, takže nezáleží, kde je zdroj energie a kde spotřebič.</a:t>
            </a:r>
          </a:p>
        </p:txBody>
      </p:sp>
    </p:spTree>
    <p:extLst>
      <p:ext uri="{BB962C8B-B14F-4D97-AF65-F5344CB8AC3E}">
        <p14:creationId xmlns:p14="http://schemas.microsoft.com/office/powerpoint/2010/main" val="103845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AFE9FE4-52CC-1716-1334-14DF300C85AA}"/>
              </a:ext>
            </a:extLst>
          </p:cNvPr>
          <p:cNvSpPr>
            <a:spLocks noGrp="1"/>
          </p:cNvSpPr>
          <p:nvPr>
            <p:ph type="title"/>
          </p:nvPr>
        </p:nvSpPr>
        <p:spPr>
          <a:xfrm>
            <a:off x="838200" y="365126"/>
            <a:ext cx="10515600" cy="962230"/>
          </a:xfrm>
        </p:spPr>
        <p:txBody>
          <a:bodyPr/>
          <a:lstStyle/>
          <a:p>
            <a:pPr algn="ctr"/>
            <a:r>
              <a:rPr lang="cs-CZ" b="1" i="0" dirty="0">
                <a:solidFill>
                  <a:srgbClr val="FF0000"/>
                </a:solidFill>
                <a:effectLst/>
                <a:latin typeface="Barlow Semi Condensed" panose="020F0502020204030204" pitchFamily="2" charset="-18"/>
              </a:rPr>
              <a:t>EMS – ENERGY MANAGEMENT SYSTEM</a:t>
            </a:r>
            <a:endParaRPr lang="cs-CZ" dirty="0">
              <a:solidFill>
                <a:srgbClr val="FF0000"/>
              </a:solidFill>
            </a:endParaRPr>
          </a:p>
        </p:txBody>
      </p:sp>
      <p:sp>
        <p:nvSpPr>
          <p:cNvPr id="6" name="Zástupný obsah 5">
            <a:extLst>
              <a:ext uri="{FF2B5EF4-FFF2-40B4-BE49-F238E27FC236}">
                <a16:creationId xmlns:a16="http://schemas.microsoft.com/office/drawing/2014/main" id="{39CF8214-A9DC-5DBF-0664-C8C776055C1D}"/>
              </a:ext>
            </a:extLst>
          </p:cNvPr>
          <p:cNvSpPr>
            <a:spLocks noGrp="1"/>
          </p:cNvSpPr>
          <p:nvPr>
            <p:ph idx="1"/>
          </p:nvPr>
        </p:nvSpPr>
        <p:spPr>
          <a:xfrm>
            <a:off x="838200" y="1825625"/>
            <a:ext cx="5424948" cy="4351338"/>
          </a:xfrm>
        </p:spPr>
        <p:txBody>
          <a:bodyPr>
            <a:normAutofit fontScale="70000" lnSpcReduction="20000"/>
          </a:bodyPr>
          <a:lstStyle/>
          <a:p>
            <a:r>
              <a:rPr lang="cs-CZ" b="1" i="0" dirty="0">
                <a:solidFill>
                  <a:srgbClr val="00B0F0"/>
                </a:solidFill>
                <a:effectLst/>
                <a:latin typeface="Barlow Semi Condensed" panose="020F0502020204030204" pitchFamily="2" charset="-18"/>
              </a:rPr>
              <a:t>EMS – Systém řízení energie, výrazně rozšiřuje možnost řízení zdrojů a toků elektrické energie.</a:t>
            </a:r>
          </a:p>
          <a:p>
            <a:pPr marL="0" indent="0">
              <a:buNone/>
            </a:pPr>
            <a:br>
              <a:rPr lang="cs-CZ" dirty="0"/>
            </a:br>
            <a:r>
              <a:rPr lang="cs-CZ" b="1" i="0" dirty="0">
                <a:solidFill>
                  <a:srgbClr val="00B0F0"/>
                </a:solidFill>
                <a:effectLst/>
                <a:latin typeface="Barlow Semi Condensed" panose="020F0502020204030204" pitchFamily="2" charset="-18"/>
              </a:rPr>
              <a:t>Rozšířené možnosti:</a:t>
            </a:r>
          </a:p>
          <a:p>
            <a:pPr algn="l">
              <a:buFont typeface="Arial" panose="020B0604020202020204" pitchFamily="34" charset="0"/>
              <a:buChar char="•"/>
            </a:pPr>
            <a:r>
              <a:rPr lang="cs-CZ" b="1" i="0" dirty="0">
                <a:solidFill>
                  <a:srgbClr val="000000"/>
                </a:solidFill>
                <a:effectLst/>
                <a:latin typeface="Barlow Semi Condensed" panose="020F0502020204030204" pitchFamily="2" charset="-18"/>
              </a:rPr>
              <a:t>řízení výroby a spotřeby elektrické energie</a:t>
            </a:r>
          </a:p>
          <a:p>
            <a:pPr algn="l">
              <a:buFont typeface="Arial" panose="020B0604020202020204" pitchFamily="34" charset="0"/>
              <a:buChar char="•"/>
            </a:pPr>
            <a:r>
              <a:rPr lang="cs-CZ" b="1" i="0" dirty="0" err="1">
                <a:solidFill>
                  <a:srgbClr val="000000"/>
                </a:solidFill>
                <a:effectLst/>
                <a:latin typeface="Barlow Semi Condensed" panose="020F0502020204030204" pitchFamily="2" charset="-18"/>
              </a:rPr>
              <a:t>Peak</a:t>
            </a:r>
            <a:r>
              <a:rPr lang="cs-CZ" b="1" i="0" dirty="0">
                <a:solidFill>
                  <a:srgbClr val="000000"/>
                </a:solidFill>
                <a:effectLst/>
                <a:latin typeface="Barlow Semi Condensed" panose="020F0502020204030204" pitchFamily="2" charset="-18"/>
              </a:rPr>
              <a:t> </a:t>
            </a:r>
            <a:r>
              <a:rPr lang="cs-CZ" b="1" i="0" dirty="0" err="1">
                <a:solidFill>
                  <a:srgbClr val="000000"/>
                </a:solidFill>
                <a:effectLst/>
                <a:latin typeface="Barlow Semi Condensed" panose="020F0502020204030204" pitchFamily="2" charset="-18"/>
              </a:rPr>
              <a:t>Shaving</a:t>
            </a:r>
            <a:r>
              <a:rPr lang="cs-CZ" b="1" i="0" dirty="0">
                <a:solidFill>
                  <a:srgbClr val="000000"/>
                </a:solidFill>
                <a:effectLst/>
                <a:latin typeface="Barlow Semi Condensed" panose="020F0502020204030204" pitchFamily="2" charset="-18"/>
              </a:rPr>
              <a:t> – MRK (maximální rezervovaná kapacita)</a:t>
            </a:r>
          </a:p>
          <a:p>
            <a:pPr algn="l">
              <a:buFont typeface="Arial" panose="020B0604020202020204" pitchFamily="34" charset="0"/>
              <a:buChar char="•"/>
            </a:pPr>
            <a:r>
              <a:rPr lang="cs-CZ" b="1" i="0" dirty="0">
                <a:solidFill>
                  <a:srgbClr val="000000"/>
                </a:solidFill>
                <a:effectLst/>
                <a:latin typeface="Barlow Semi Condensed" panose="020F0502020204030204" pitchFamily="2" charset="-18"/>
              </a:rPr>
              <a:t>kompenzace</a:t>
            </a:r>
          </a:p>
          <a:p>
            <a:pPr algn="l">
              <a:buFont typeface="Arial" panose="020B0604020202020204" pitchFamily="34" charset="0"/>
              <a:buChar char="•"/>
            </a:pPr>
            <a:r>
              <a:rPr lang="cs-CZ" b="1" i="0" dirty="0">
                <a:solidFill>
                  <a:srgbClr val="000000"/>
                </a:solidFill>
                <a:effectLst/>
                <a:latin typeface="Barlow Semi Condensed" panose="020F0502020204030204" pitchFamily="2" charset="-18"/>
              </a:rPr>
              <a:t>stabilita sítě</a:t>
            </a:r>
          </a:p>
          <a:p>
            <a:pPr algn="l">
              <a:buFont typeface="Arial" panose="020B0604020202020204" pitchFamily="34" charset="0"/>
              <a:buChar char="•"/>
            </a:pPr>
            <a:r>
              <a:rPr lang="cs-CZ" b="1" i="0" dirty="0">
                <a:solidFill>
                  <a:srgbClr val="000000"/>
                </a:solidFill>
                <a:effectLst/>
                <a:latin typeface="Barlow Semi Condensed" panose="020F0502020204030204" pitchFamily="2" charset="-18"/>
              </a:rPr>
              <a:t>řízený nákup/prodej elektrické energie</a:t>
            </a:r>
          </a:p>
          <a:p>
            <a:pPr algn="l">
              <a:buFont typeface="Arial" panose="020B0604020202020204" pitchFamily="34" charset="0"/>
              <a:buChar char="•"/>
            </a:pPr>
            <a:r>
              <a:rPr lang="cs-CZ" b="1" i="0" dirty="0">
                <a:solidFill>
                  <a:srgbClr val="000000"/>
                </a:solidFill>
                <a:effectLst/>
                <a:latin typeface="Barlow Semi Condensed" panose="020F0502020204030204" pitchFamily="2" charset="-18"/>
              </a:rPr>
              <a:t>zvýšení podílu vlastní vyrobené energie</a:t>
            </a:r>
          </a:p>
          <a:p>
            <a:pPr algn="l">
              <a:buFont typeface="Arial" panose="020B0604020202020204" pitchFamily="34" charset="0"/>
              <a:buChar char="•"/>
            </a:pPr>
            <a:r>
              <a:rPr lang="cs-CZ" b="1" i="0" dirty="0">
                <a:solidFill>
                  <a:srgbClr val="000000"/>
                </a:solidFill>
                <a:effectLst/>
                <a:latin typeface="Barlow Semi Condensed" panose="020F0502020204030204" pitchFamily="2" charset="-18"/>
              </a:rPr>
              <a:t>možnost předimenzování FVE</a:t>
            </a:r>
          </a:p>
          <a:p>
            <a:pPr algn="l">
              <a:buFont typeface="Arial" panose="020B0604020202020204" pitchFamily="34" charset="0"/>
              <a:buChar char="•"/>
            </a:pPr>
            <a:r>
              <a:rPr lang="cs-CZ" b="1" i="0" dirty="0">
                <a:solidFill>
                  <a:srgbClr val="000000"/>
                </a:solidFill>
                <a:effectLst/>
                <a:latin typeface="Barlow Semi Condensed" panose="020F0502020204030204" pitchFamily="2" charset="-18"/>
              </a:rPr>
              <a:t>monitoring EE – elektrické energie</a:t>
            </a:r>
          </a:p>
        </p:txBody>
      </p:sp>
      <p:pic>
        <p:nvPicPr>
          <p:cNvPr id="2050" name="Picture 2">
            <a:extLst>
              <a:ext uri="{FF2B5EF4-FFF2-40B4-BE49-F238E27FC236}">
                <a16:creationId xmlns:a16="http://schemas.microsoft.com/office/drawing/2014/main" id="{7C62D778-39FF-0F1F-3E40-22275FF618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8752" y="2241559"/>
            <a:ext cx="5499287" cy="309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270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D1E486-C826-6DC1-0547-7A285EB7920F}"/>
              </a:ext>
            </a:extLst>
          </p:cNvPr>
          <p:cNvSpPr>
            <a:spLocks noGrp="1"/>
          </p:cNvSpPr>
          <p:nvPr>
            <p:ph type="title"/>
          </p:nvPr>
        </p:nvSpPr>
        <p:spPr/>
        <p:txBody>
          <a:bodyPr>
            <a:normAutofit/>
          </a:bodyPr>
          <a:lstStyle/>
          <a:p>
            <a:pPr algn="ctr"/>
            <a:r>
              <a:rPr lang="cs-CZ" b="1" i="0" dirty="0">
                <a:solidFill>
                  <a:srgbClr val="FF0000"/>
                </a:solidFill>
                <a:effectLst/>
                <a:latin typeface="inherit"/>
              </a:rPr>
              <a:t>MŮŽE BÝT V KOMUNITĚ I VÍCE ZDROJŮ ENERGIE?</a:t>
            </a:r>
            <a:endParaRPr lang="cs-CZ" b="1" dirty="0">
              <a:solidFill>
                <a:srgbClr val="FF0000"/>
              </a:solidFill>
            </a:endParaRPr>
          </a:p>
        </p:txBody>
      </p:sp>
      <p:sp>
        <p:nvSpPr>
          <p:cNvPr id="3" name="Zástupný obsah 2">
            <a:extLst>
              <a:ext uri="{FF2B5EF4-FFF2-40B4-BE49-F238E27FC236}">
                <a16:creationId xmlns:a16="http://schemas.microsoft.com/office/drawing/2014/main" id="{3B3C299F-85D1-03F2-6B41-BAAC7F9AA26F}"/>
              </a:ext>
            </a:extLst>
          </p:cNvPr>
          <p:cNvSpPr>
            <a:spLocks noGrp="1"/>
          </p:cNvSpPr>
          <p:nvPr>
            <p:ph idx="1"/>
          </p:nvPr>
        </p:nvSpPr>
        <p:spPr>
          <a:xfrm>
            <a:off x="838200" y="2758697"/>
            <a:ext cx="10515600" cy="2402239"/>
          </a:xfrm>
        </p:spPr>
        <p:txBody>
          <a:bodyPr/>
          <a:lstStyle/>
          <a:p>
            <a:pPr algn="l" fontAlgn="base"/>
            <a:r>
              <a:rPr lang="cs-CZ" b="1" i="0" dirty="0" err="1">
                <a:solidFill>
                  <a:srgbClr val="373737"/>
                </a:solidFill>
                <a:effectLst/>
                <a:latin typeface="inherit"/>
              </a:rPr>
              <a:t>Sophistio</a:t>
            </a:r>
            <a:r>
              <a:rPr lang="cs-CZ" b="1" i="0" dirty="0">
                <a:solidFill>
                  <a:srgbClr val="373737"/>
                </a:solidFill>
                <a:effectLst/>
                <a:latin typeface="inherit"/>
              </a:rPr>
              <a:t> je připraveno řídit i komunitní systémy s více zdroji, obvykle několika solárními elektrárnami. Veškeré výpočty sdílení energií se neustále provádějí na centrálních serverech a spotřebiče jen přes internet dostávají pokyny, kdy se zapnout a kdy vypnout.</a:t>
            </a:r>
          </a:p>
        </p:txBody>
      </p:sp>
    </p:spTree>
    <p:extLst>
      <p:ext uri="{BB962C8B-B14F-4D97-AF65-F5344CB8AC3E}">
        <p14:creationId xmlns:p14="http://schemas.microsoft.com/office/powerpoint/2010/main" val="310468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7D09E4-7796-65F5-202A-C02C4DE1AECD}"/>
              </a:ext>
            </a:extLst>
          </p:cNvPr>
          <p:cNvSpPr>
            <a:spLocks noGrp="1"/>
          </p:cNvSpPr>
          <p:nvPr>
            <p:ph type="title"/>
          </p:nvPr>
        </p:nvSpPr>
        <p:spPr>
          <a:xfrm>
            <a:off x="838200" y="365125"/>
            <a:ext cx="10515600" cy="1223451"/>
          </a:xfrm>
        </p:spPr>
        <p:txBody>
          <a:bodyPr>
            <a:normAutofit fontScale="90000"/>
          </a:bodyPr>
          <a:lstStyle/>
          <a:p>
            <a:pPr algn="ctr"/>
            <a:r>
              <a:rPr lang="cs-CZ" b="1" i="0" dirty="0">
                <a:solidFill>
                  <a:srgbClr val="FF0000"/>
                </a:solidFill>
                <a:effectLst/>
                <a:latin typeface="inherit"/>
              </a:rPr>
              <a:t>JAK PROBÍHÁ ŘÍZENÍ V RÁMCI KOMUNITNÍ ENERGETIKY?</a:t>
            </a:r>
            <a:endParaRPr lang="cs-CZ" b="1" dirty="0">
              <a:solidFill>
                <a:srgbClr val="FF0000"/>
              </a:solidFill>
            </a:endParaRPr>
          </a:p>
        </p:txBody>
      </p:sp>
      <p:sp>
        <p:nvSpPr>
          <p:cNvPr id="3" name="Zástupný obsah 2">
            <a:extLst>
              <a:ext uri="{FF2B5EF4-FFF2-40B4-BE49-F238E27FC236}">
                <a16:creationId xmlns:a16="http://schemas.microsoft.com/office/drawing/2014/main" id="{407F4261-B85E-19A6-5558-DEDDEDE1C0C9}"/>
              </a:ext>
            </a:extLst>
          </p:cNvPr>
          <p:cNvSpPr>
            <a:spLocks noGrp="1"/>
          </p:cNvSpPr>
          <p:nvPr>
            <p:ph idx="1"/>
          </p:nvPr>
        </p:nvSpPr>
        <p:spPr>
          <a:xfrm>
            <a:off x="838200" y="2355741"/>
            <a:ext cx="10515600" cy="2657961"/>
          </a:xfrm>
        </p:spPr>
        <p:txBody>
          <a:bodyPr/>
          <a:lstStyle/>
          <a:p>
            <a:pPr algn="l" fontAlgn="base"/>
            <a:r>
              <a:rPr lang="cs-CZ" b="1" i="0" dirty="0">
                <a:solidFill>
                  <a:srgbClr val="373737"/>
                </a:solidFill>
                <a:effectLst/>
                <a:latin typeface="inherit"/>
              </a:rPr>
              <a:t>V komunitní energetice se provádí odečet z chytrých elektroměrů každých 15 minut. V těchto 15 minutách je nejlepší, pokud se výroba a spotřeba v rámci komunity rovná. </a:t>
            </a:r>
            <a:r>
              <a:rPr lang="cs-CZ" b="1" i="0" dirty="0" err="1">
                <a:solidFill>
                  <a:srgbClr val="373737"/>
                </a:solidFill>
                <a:effectLst/>
                <a:latin typeface="inherit"/>
              </a:rPr>
              <a:t>Sophistio</a:t>
            </a:r>
            <a:r>
              <a:rPr lang="cs-CZ" b="1" i="0" dirty="0">
                <a:solidFill>
                  <a:srgbClr val="373737"/>
                </a:solidFill>
                <a:effectLst/>
                <a:latin typeface="inherit"/>
              </a:rPr>
              <a:t> hlídá množství vyráběné energie v komunitě a vhodným zapínáním a vypínáním spotřebičů udržuje rovnováhu.</a:t>
            </a:r>
          </a:p>
        </p:txBody>
      </p:sp>
    </p:spTree>
    <p:extLst>
      <p:ext uri="{BB962C8B-B14F-4D97-AF65-F5344CB8AC3E}">
        <p14:creationId xmlns:p14="http://schemas.microsoft.com/office/powerpoint/2010/main" val="1287083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CAEB48-4004-7F9E-FF11-9E96E2CCA71F}"/>
              </a:ext>
            </a:extLst>
          </p:cNvPr>
          <p:cNvSpPr>
            <a:spLocks noGrp="1"/>
          </p:cNvSpPr>
          <p:nvPr>
            <p:ph type="title"/>
          </p:nvPr>
        </p:nvSpPr>
        <p:spPr/>
        <p:txBody>
          <a:bodyPr>
            <a:normAutofit/>
          </a:bodyPr>
          <a:lstStyle/>
          <a:p>
            <a:pPr algn="ctr"/>
            <a:r>
              <a:rPr lang="cs-CZ" b="1" i="0" dirty="0">
                <a:solidFill>
                  <a:srgbClr val="FF0000"/>
                </a:solidFill>
                <a:effectLst/>
                <a:latin typeface="Jost"/>
              </a:rPr>
              <a:t>JAK SE MŮŽU DO KOMUNITNÍ ENERGETIKY ZAPOJIT?</a:t>
            </a:r>
            <a:endParaRPr lang="cs-CZ" dirty="0">
              <a:solidFill>
                <a:srgbClr val="FF0000"/>
              </a:solidFill>
            </a:endParaRPr>
          </a:p>
        </p:txBody>
      </p:sp>
      <p:sp>
        <p:nvSpPr>
          <p:cNvPr id="3" name="Zástupný obsah 2">
            <a:extLst>
              <a:ext uri="{FF2B5EF4-FFF2-40B4-BE49-F238E27FC236}">
                <a16:creationId xmlns:a16="http://schemas.microsoft.com/office/drawing/2014/main" id="{1018D9B7-3B98-FE4F-D5D0-343960C5A607}"/>
              </a:ext>
            </a:extLst>
          </p:cNvPr>
          <p:cNvSpPr>
            <a:spLocks noGrp="1"/>
          </p:cNvSpPr>
          <p:nvPr>
            <p:ph idx="1"/>
          </p:nvPr>
        </p:nvSpPr>
        <p:spPr>
          <a:xfrm>
            <a:off x="838200" y="2479729"/>
            <a:ext cx="10515600" cy="2820691"/>
          </a:xfrm>
        </p:spPr>
        <p:txBody>
          <a:bodyPr/>
          <a:lstStyle/>
          <a:p>
            <a:pPr algn="l" fontAlgn="base"/>
            <a:r>
              <a:rPr lang="cs-CZ" b="1" i="0" dirty="0">
                <a:solidFill>
                  <a:srgbClr val="373737"/>
                </a:solidFill>
                <a:effectLst/>
                <a:latin typeface="Jost"/>
              </a:rPr>
              <a:t>Nejsnazší cestou je stát se tzv. aktivním zákazníkem a sám v jiném místě nebo v rodině spotřebovávat přebytky energie vyrobené typicky solární elektrárnou. Druhou možností, kterou novela energetického zákona zavádí, je tzv. energetické společenství založené nejčastěji pro sdílení "obecní" elektřiny z obnovitelných zdrojů. Už z dřívějška je možné sdílet energii uvnitř bytového domu.</a:t>
            </a:r>
          </a:p>
        </p:txBody>
      </p:sp>
    </p:spTree>
    <p:extLst>
      <p:ext uri="{BB962C8B-B14F-4D97-AF65-F5344CB8AC3E}">
        <p14:creationId xmlns:p14="http://schemas.microsoft.com/office/powerpoint/2010/main" val="1064420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036BD33-56E7-BF13-7D2C-808E94F5CB50}"/>
              </a:ext>
            </a:extLst>
          </p:cNvPr>
          <p:cNvSpPr>
            <a:spLocks noGrp="1"/>
          </p:cNvSpPr>
          <p:nvPr>
            <p:ph type="title"/>
          </p:nvPr>
        </p:nvSpPr>
        <p:spPr>
          <a:xfrm>
            <a:off x="838200" y="2766218"/>
            <a:ext cx="10515600" cy="1325563"/>
          </a:xfrm>
        </p:spPr>
        <p:txBody>
          <a:bodyPr>
            <a:normAutofit/>
          </a:bodyPr>
          <a:lstStyle/>
          <a:p>
            <a:pPr algn="ctr"/>
            <a:r>
              <a:rPr lang="cs-CZ" sz="6000" b="1" dirty="0">
                <a:solidFill>
                  <a:srgbClr val="FF0000"/>
                </a:solidFill>
              </a:rPr>
              <a:t>TEPELNÉ ČERPADLO</a:t>
            </a:r>
          </a:p>
        </p:txBody>
      </p:sp>
    </p:spTree>
    <p:extLst>
      <p:ext uri="{BB962C8B-B14F-4D97-AF65-F5344CB8AC3E}">
        <p14:creationId xmlns:p14="http://schemas.microsoft.com/office/powerpoint/2010/main" val="1149363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E90909-83B4-935A-99C3-B8D2B1D9C7D0}"/>
              </a:ext>
            </a:extLst>
          </p:cNvPr>
          <p:cNvSpPr>
            <a:spLocks noGrp="1"/>
          </p:cNvSpPr>
          <p:nvPr>
            <p:ph type="title"/>
          </p:nvPr>
        </p:nvSpPr>
        <p:spPr>
          <a:xfrm>
            <a:off x="838200" y="365126"/>
            <a:ext cx="10515600" cy="975478"/>
          </a:xfrm>
        </p:spPr>
        <p:txBody>
          <a:bodyPr/>
          <a:lstStyle/>
          <a:p>
            <a:pPr algn="ctr"/>
            <a:r>
              <a:rPr lang="cs-CZ" b="1" i="0" dirty="0">
                <a:solidFill>
                  <a:srgbClr val="FF0000"/>
                </a:solidFill>
                <a:effectLst/>
                <a:latin typeface="Open Sans" panose="020B0606030504020204" pitchFamily="34" charset="0"/>
              </a:rPr>
              <a:t>PRINCIP TEPELNÉHO ČERPADLA</a:t>
            </a:r>
            <a:endParaRPr lang="cs-CZ" b="1" dirty="0">
              <a:solidFill>
                <a:srgbClr val="FF0000"/>
              </a:solidFill>
            </a:endParaRPr>
          </a:p>
        </p:txBody>
      </p:sp>
      <p:sp>
        <p:nvSpPr>
          <p:cNvPr id="3" name="Zástupný obsah 2">
            <a:extLst>
              <a:ext uri="{FF2B5EF4-FFF2-40B4-BE49-F238E27FC236}">
                <a16:creationId xmlns:a16="http://schemas.microsoft.com/office/drawing/2014/main" id="{E7D1C41E-A732-31A4-1E8E-6458136E7D2A}"/>
              </a:ext>
            </a:extLst>
          </p:cNvPr>
          <p:cNvSpPr>
            <a:spLocks noGrp="1"/>
          </p:cNvSpPr>
          <p:nvPr>
            <p:ph idx="1"/>
          </p:nvPr>
        </p:nvSpPr>
        <p:spPr/>
        <p:txBody>
          <a:bodyPr>
            <a:normAutofit fontScale="92500" lnSpcReduction="10000"/>
          </a:bodyPr>
          <a:lstStyle/>
          <a:p>
            <a:pPr algn="l"/>
            <a:r>
              <a:rPr lang="cs-CZ" b="1" i="0" dirty="0">
                <a:solidFill>
                  <a:srgbClr val="222222"/>
                </a:solidFill>
                <a:effectLst/>
                <a:latin typeface="Open Sans" panose="020B0606030504020204" pitchFamily="34" charset="0"/>
              </a:rPr>
              <a:t>Tepelná čerpadla prochází obdobím velmi silné poptávky. Důvodem jsou rostoucí náklady na energie, ekologické normy i nabídka dotací z programu Nová Zelená úsporám pro tepelná čerpadla. Všichni stále mluví o tepelných čerpadlech a Vás zatím možná napadla otázka: "Jak ten zázrak vlastně funguje?". Pravdou je, že</a:t>
            </a:r>
            <a:r>
              <a:rPr lang="cs-CZ" b="1" i="0" dirty="0">
                <a:solidFill>
                  <a:srgbClr val="009946"/>
                </a:solidFill>
                <a:effectLst/>
                <a:latin typeface="Open Sans" panose="020B0606030504020204" pitchFamily="34" charset="0"/>
              </a:rPr>
              <a:t> </a:t>
            </a:r>
            <a:r>
              <a:rPr lang="cs-CZ" b="1" i="0" dirty="0">
                <a:solidFill>
                  <a:srgbClr val="222222"/>
                </a:solidFill>
                <a:effectLst/>
                <a:latin typeface="Open Sans" panose="020B0606030504020204" pitchFamily="34" charset="0"/>
              </a:rPr>
              <a:t>zařízení postavené na principu tepelného čerpadla už velmi dobře znáte, máte ho doma</a:t>
            </a:r>
            <a:br>
              <a:rPr lang="cs-CZ" b="1" i="0" dirty="0">
                <a:solidFill>
                  <a:srgbClr val="222222"/>
                </a:solidFill>
                <a:effectLst/>
                <a:latin typeface="Open Sans" panose="020B0606030504020204" pitchFamily="34" charset="0"/>
              </a:rPr>
            </a:br>
            <a:r>
              <a:rPr lang="cs-CZ" b="1" i="0" dirty="0">
                <a:solidFill>
                  <a:srgbClr val="222222"/>
                </a:solidFill>
                <a:effectLst/>
                <a:latin typeface="Open Sans" panose="020B0606030504020204" pitchFamily="34" charset="0"/>
              </a:rPr>
              <a:t>a běžně ho používáte. </a:t>
            </a:r>
            <a:r>
              <a:rPr lang="cs-CZ" b="1" i="0" dirty="0">
                <a:solidFill>
                  <a:srgbClr val="00B0F0"/>
                </a:solidFill>
                <a:effectLst/>
                <a:latin typeface="Open Sans" panose="020B0606030504020204" pitchFamily="34" charset="0"/>
              </a:rPr>
              <a:t>Tepelné čerpadlo totiž funguje podobně jako chladnička, jen celý proces běží naopak. </a:t>
            </a:r>
            <a:r>
              <a:rPr lang="cs-CZ" b="1" i="0" dirty="0">
                <a:solidFill>
                  <a:srgbClr val="222222"/>
                </a:solidFill>
                <a:effectLst/>
                <a:latin typeface="Open Sans" panose="020B0606030504020204" pitchFamily="34" charset="0"/>
              </a:rPr>
              <a:t>Chladnička odebírá teplo ze svého interiéru a vyzařuje ho přes zadní stranu ven do místnosti. Tepelné čerpadlo čerpá teplo ze svého okolí (vzduch – voda - země) a převádí jej na energii, která vytápí domácnost.</a:t>
            </a:r>
          </a:p>
        </p:txBody>
      </p:sp>
    </p:spTree>
    <p:extLst>
      <p:ext uri="{BB962C8B-B14F-4D97-AF65-F5344CB8AC3E}">
        <p14:creationId xmlns:p14="http://schemas.microsoft.com/office/powerpoint/2010/main" val="1573212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A4A60CE-E20E-AFB3-DD66-E3A8365C0C4D}"/>
              </a:ext>
            </a:extLst>
          </p:cNvPr>
          <p:cNvSpPr>
            <a:spLocks noGrp="1"/>
          </p:cNvSpPr>
          <p:nvPr>
            <p:ph type="title"/>
          </p:nvPr>
        </p:nvSpPr>
        <p:spPr>
          <a:xfrm>
            <a:off x="838200" y="365126"/>
            <a:ext cx="10515600" cy="998726"/>
          </a:xfrm>
        </p:spPr>
        <p:txBody>
          <a:bodyPr>
            <a:normAutofit/>
          </a:bodyPr>
          <a:lstStyle/>
          <a:p>
            <a:pPr algn="ctr"/>
            <a:r>
              <a:rPr lang="cs-CZ" b="1" i="0" dirty="0">
                <a:solidFill>
                  <a:srgbClr val="FF0000"/>
                </a:solidFill>
                <a:effectLst/>
                <a:latin typeface="Open Sans" panose="020B0606030504020204" pitchFamily="34" charset="0"/>
              </a:rPr>
              <a:t>TEPELNÉ ČERPADLO VZDUCH - VODA</a:t>
            </a:r>
            <a:endParaRPr lang="cs-CZ" dirty="0">
              <a:solidFill>
                <a:srgbClr val="FF0000"/>
              </a:solidFill>
            </a:endParaRPr>
          </a:p>
        </p:txBody>
      </p:sp>
      <p:sp>
        <p:nvSpPr>
          <p:cNvPr id="6" name="Zástupný obsah 5">
            <a:extLst>
              <a:ext uri="{FF2B5EF4-FFF2-40B4-BE49-F238E27FC236}">
                <a16:creationId xmlns:a16="http://schemas.microsoft.com/office/drawing/2014/main" id="{AE412B3E-BBC8-2860-DE5A-B2EE07D1015D}"/>
              </a:ext>
            </a:extLst>
          </p:cNvPr>
          <p:cNvSpPr>
            <a:spLocks noGrp="1"/>
          </p:cNvSpPr>
          <p:nvPr>
            <p:ph idx="1"/>
          </p:nvPr>
        </p:nvSpPr>
        <p:spPr>
          <a:xfrm>
            <a:off x="265471" y="1950568"/>
            <a:ext cx="4336025" cy="3808009"/>
          </a:xfrm>
        </p:spPr>
        <p:txBody>
          <a:bodyPr>
            <a:normAutofit fontScale="92500" lnSpcReduction="10000"/>
          </a:bodyPr>
          <a:lstStyle/>
          <a:p>
            <a:r>
              <a:rPr lang="cs-CZ" b="1" i="0" dirty="0">
                <a:solidFill>
                  <a:srgbClr val="222222"/>
                </a:solidFill>
                <a:effectLst/>
                <a:latin typeface="Open Sans" panose="020B0606030504020204" pitchFamily="34" charset="0"/>
              </a:rPr>
              <a:t>Princip tepelného čerpadla vzduch - voda je odvozen od klimatizačních zařízení vzduch - vzduch. Tepelné čerpadlo vzduch - voda je doplněno</a:t>
            </a:r>
            <a:br>
              <a:rPr lang="cs-CZ" b="1" i="0" dirty="0">
                <a:solidFill>
                  <a:srgbClr val="222222"/>
                </a:solidFill>
                <a:effectLst/>
                <a:latin typeface="Open Sans" panose="020B0606030504020204" pitchFamily="34" charset="0"/>
              </a:rPr>
            </a:br>
            <a:r>
              <a:rPr lang="cs-CZ" b="1" i="0" dirty="0">
                <a:solidFill>
                  <a:srgbClr val="222222"/>
                </a:solidFill>
                <a:effectLst/>
                <a:latin typeface="Open Sans" panose="020B0606030504020204" pitchFamily="34" charset="0"/>
              </a:rPr>
              <a:t>o tzv. </a:t>
            </a:r>
            <a:r>
              <a:rPr lang="cs-CZ" b="1" i="0" dirty="0" err="1">
                <a:solidFill>
                  <a:srgbClr val="00B0F0"/>
                </a:solidFill>
                <a:effectLst/>
                <a:latin typeface="Open Sans" panose="020B0606030504020204" pitchFamily="34" charset="0"/>
              </a:rPr>
              <a:t>hydrobox</a:t>
            </a:r>
            <a:r>
              <a:rPr lang="cs-CZ" b="1" i="0" dirty="0">
                <a:solidFill>
                  <a:srgbClr val="00B0F0"/>
                </a:solidFill>
                <a:effectLst/>
                <a:latin typeface="Open Sans" panose="020B0606030504020204" pitchFamily="34" charset="0"/>
              </a:rPr>
              <a:t>, </a:t>
            </a:r>
            <a:r>
              <a:rPr lang="cs-CZ" b="1" i="0" dirty="0">
                <a:solidFill>
                  <a:srgbClr val="222222"/>
                </a:solidFill>
                <a:effectLst/>
                <a:latin typeface="Open Sans" panose="020B0606030504020204" pitchFamily="34" charset="0"/>
              </a:rPr>
              <a:t>který převádí tepelnou energii do topné vody. </a:t>
            </a:r>
          </a:p>
        </p:txBody>
      </p:sp>
      <p:pic>
        <p:nvPicPr>
          <p:cNvPr id="3074" name="Picture 2">
            <a:extLst>
              <a:ext uri="{FF2B5EF4-FFF2-40B4-BE49-F238E27FC236}">
                <a16:creationId xmlns:a16="http://schemas.microsoft.com/office/drawing/2014/main" id="{7831FF29-0E37-FCAB-B2B0-A9772D1CA0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2311" y="1532184"/>
            <a:ext cx="6780700" cy="464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364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2" name="Rectangle 514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4" name="Right Triangle 514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46" name="Rectangle 514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CC83FC48-5C95-2524-FFDE-26B15EE61777}"/>
              </a:ext>
            </a:extLst>
          </p:cNvPr>
          <p:cNvSpPr>
            <a:spLocks noGrp="1"/>
          </p:cNvSpPr>
          <p:nvPr>
            <p:ph type="title"/>
          </p:nvPr>
        </p:nvSpPr>
        <p:spPr>
          <a:xfrm>
            <a:off x="965201" y="1036673"/>
            <a:ext cx="3689096" cy="4931507"/>
          </a:xfrm>
        </p:spPr>
        <p:txBody>
          <a:bodyPr vert="horz" lIns="91440" tIns="45720" rIns="91440" bIns="45720" rtlCol="0" anchor="b">
            <a:normAutofit/>
          </a:bodyPr>
          <a:lstStyle/>
          <a:p>
            <a:r>
              <a:rPr lang="cs-CZ" sz="2800" b="1" i="0" dirty="0">
                <a:solidFill>
                  <a:srgbClr val="222222"/>
                </a:solidFill>
                <a:effectLst/>
                <a:latin typeface="Open Sans" panose="020B0606030504020204" pitchFamily="34" charset="0"/>
              </a:rPr>
              <a:t>Je dobré pamatovat na to, že pokud dojde k výpadku nebo odstávce elektřiny, čerpadlo zůstane vypnuté. Jednoduchá kamna na dřevo jsou proto vítaným společníkem tepelných čerpadel. </a:t>
            </a:r>
            <a:endParaRPr lang="en-US" sz="2800" b="1" kern="1200" dirty="0">
              <a:solidFill>
                <a:schemeClr val="tx1"/>
              </a:solidFill>
              <a:latin typeface="+mj-lt"/>
              <a:ea typeface="+mj-ea"/>
              <a:cs typeface="+mj-cs"/>
            </a:endParaRPr>
          </a:p>
        </p:txBody>
      </p:sp>
      <p:pic>
        <p:nvPicPr>
          <p:cNvPr id="5122" name="Picture 2" descr="jak funguje tepelné čerpadlo voda vzduch">
            <a:extLst>
              <a:ext uri="{FF2B5EF4-FFF2-40B4-BE49-F238E27FC236}">
                <a16:creationId xmlns:a16="http://schemas.microsoft.com/office/drawing/2014/main" id="{F3602529-6243-FE96-3446-F6F956516B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9627" y="1424763"/>
            <a:ext cx="4698341" cy="344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30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B775A88-380A-690E-78AC-27E61F6AB52A}"/>
              </a:ext>
            </a:extLst>
          </p:cNvPr>
          <p:cNvSpPr>
            <a:spLocks noGrp="1"/>
          </p:cNvSpPr>
          <p:nvPr>
            <p:ph type="title"/>
          </p:nvPr>
        </p:nvSpPr>
        <p:spPr/>
        <p:txBody>
          <a:bodyPr>
            <a:normAutofit/>
          </a:bodyPr>
          <a:lstStyle/>
          <a:p>
            <a:pPr algn="ctr"/>
            <a:r>
              <a:rPr lang="cs-CZ" b="1" i="0" cap="all" dirty="0">
                <a:solidFill>
                  <a:srgbClr val="FF0000"/>
                </a:solidFill>
                <a:effectLst/>
                <a:latin typeface="Open Sans" panose="020B0606030504020204" pitchFamily="34" charset="0"/>
              </a:rPr>
              <a:t>Kde se bere energie pro tepelné čerpadlo?</a:t>
            </a:r>
            <a:endParaRPr lang="cs-CZ" dirty="0">
              <a:solidFill>
                <a:srgbClr val="FF0000"/>
              </a:solidFill>
            </a:endParaRPr>
          </a:p>
        </p:txBody>
      </p:sp>
      <p:sp>
        <p:nvSpPr>
          <p:cNvPr id="4" name="Zástupný obsah 3">
            <a:extLst>
              <a:ext uri="{FF2B5EF4-FFF2-40B4-BE49-F238E27FC236}">
                <a16:creationId xmlns:a16="http://schemas.microsoft.com/office/drawing/2014/main" id="{A1769E2E-164D-725E-E9FC-FF8919BEF886}"/>
              </a:ext>
            </a:extLst>
          </p:cNvPr>
          <p:cNvSpPr>
            <a:spLocks noGrp="1"/>
          </p:cNvSpPr>
          <p:nvPr>
            <p:ph idx="1"/>
          </p:nvPr>
        </p:nvSpPr>
        <p:spPr>
          <a:xfrm>
            <a:off x="838200" y="1968285"/>
            <a:ext cx="10515600" cy="4409268"/>
          </a:xfrm>
        </p:spPr>
        <p:txBody>
          <a:bodyPr>
            <a:normAutofit fontScale="92500" lnSpcReduction="20000"/>
          </a:bodyPr>
          <a:lstStyle/>
          <a:p>
            <a:pPr algn="l"/>
            <a:r>
              <a:rPr lang="cs-CZ" b="1" i="0" dirty="0">
                <a:solidFill>
                  <a:srgbClr val="222222"/>
                </a:solidFill>
                <a:effectLst/>
                <a:latin typeface="Open Sans" panose="020B0606030504020204" pitchFamily="34" charset="0"/>
              </a:rPr>
              <a:t>Tepelné čerpadlo využívá teplo </a:t>
            </a:r>
            <a:r>
              <a:rPr lang="cs-CZ" b="1" i="0" dirty="0">
                <a:solidFill>
                  <a:srgbClr val="00B0F0"/>
                </a:solidFill>
                <a:effectLst/>
                <a:latin typeface="Open Sans" panose="020B0606030504020204" pitchFamily="34" charset="0"/>
              </a:rPr>
              <a:t>ze vzduchu, země</a:t>
            </a:r>
            <a:br>
              <a:rPr lang="cs-CZ" b="1" i="0" dirty="0">
                <a:solidFill>
                  <a:srgbClr val="00B0F0"/>
                </a:solidFill>
                <a:effectLst/>
                <a:latin typeface="Open Sans" panose="020B0606030504020204" pitchFamily="34" charset="0"/>
              </a:rPr>
            </a:br>
            <a:r>
              <a:rPr lang="cs-CZ" b="1" i="0" dirty="0">
                <a:solidFill>
                  <a:srgbClr val="00B0F0"/>
                </a:solidFill>
                <a:effectLst/>
                <a:latin typeface="Open Sans" panose="020B0606030504020204" pitchFamily="34" charset="0"/>
              </a:rPr>
              <a:t>a vody. </a:t>
            </a:r>
            <a:r>
              <a:rPr lang="cs-CZ" b="1" i="0" dirty="0">
                <a:solidFill>
                  <a:srgbClr val="222222"/>
                </a:solidFill>
                <a:effectLst/>
                <a:latin typeface="Open Sans" panose="020B0606030504020204" pitchFamily="34" charset="0"/>
              </a:rPr>
              <a:t>Vzduch totiž přirozeně přenáší energii ze slunečního záření, země se ohřívá od vzduchu (a přejímá geotermální energii) a podzemní voda má svou více méně konstantní teplotu také geotermálního původu (z jádra Země). Tepelné čerpadlo přijímá tuto energii a přenáší ji do topného systému. Aby mohlo "čerpat", potřebuje čerpadlo ke svému provozu dodávat elektrickou energii. </a:t>
            </a:r>
          </a:p>
          <a:p>
            <a:pPr algn="l"/>
            <a:r>
              <a:rPr lang="cs-CZ" b="1" i="0" dirty="0">
                <a:solidFill>
                  <a:srgbClr val="222222"/>
                </a:solidFill>
                <a:effectLst/>
                <a:latin typeface="Open Sans" panose="020B0606030504020204" pitchFamily="34" charset="0"/>
              </a:rPr>
              <a:t>Uveďme si příklad na nejběžnějším</a:t>
            </a:r>
            <a:r>
              <a:rPr lang="cs-CZ" b="1" i="0" dirty="0">
                <a:solidFill>
                  <a:srgbClr val="009946"/>
                </a:solidFill>
                <a:effectLst/>
                <a:latin typeface="Open Sans" panose="020B0606030504020204" pitchFamily="34" charset="0"/>
              </a:rPr>
              <a:t> </a:t>
            </a:r>
            <a:r>
              <a:rPr lang="cs-CZ" b="1" i="0" dirty="0">
                <a:solidFill>
                  <a:srgbClr val="222222"/>
                </a:solidFill>
                <a:effectLst/>
                <a:latin typeface="Open Sans" panose="020B0606030504020204" pitchFamily="34" charset="0"/>
              </a:rPr>
              <a:t>tepelném čerpadlu typu vzduch/voda, které volíme tehdy, pokud nelze na pozemku vrtat hlubinný vrt nebo instalovat zemní kolektory. Tento typ tepelného čerpadla získává tepelnou energii ze vzduchu přes výparník (venkovní jednotku). Princip odčerpávání tepla ze vzduchu funguje překvapivě i v teplotách pod bodem mrazu.</a:t>
            </a:r>
            <a:endParaRPr lang="cs-CZ" b="1" dirty="0"/>
          </a:p>
        </p:txBody>
      </p:sp>
    </p:spTree>
    <p:extLst>
      <p:ext uri="{BB962C8B-B14F-4D97-AF65-F5344CB8AC3E}">
        <p14:creationId xmlns:p14="http://schemas.microsoft.com/office/powerpoint/2010/main" val="820380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FE8767-AADD-FD37-C62A-449856876E32}"/>
              </a:ext>
            </a:extLst>
          </p:cNvPr>
          <p:cNvSpPr>
            <a:spLocks noGrp="1"/>
          </p:cNvSpPr>
          <p:nvPr>
            <p:ph type="title"/>
          </p:nvPr>
        </p:nvSpPr>
        <p:spPr/>
        <p:txBody>
          <a:bodyPr>
            <a:normAutofit/>
          </a:bodyPr>
          <a:lstStyle/>
          <a:p>
            <a:pPr algn="ctr"/>
            <a:r>
              <a:rPr lang="cs-CZ" b="1" i="0" cap="all" dirty="0">
                <a:solidFill>
                  <a:srgbClr val="FF0000"/>
                </a:solidFill>
                <a:effectLst/>
                <a:latin typeface="Open Sans" panose="020B0606030504020204" pitchFamily="34" charset="0"/>
              </a:rPr>
              <a:t>Jak fungují jiné typy tepelných čerpadel?</a:t>
            </a:r>
            <a:endParaRPr lang="cs-CZ" dirty="0">
              <a:solidFill>
                <a:srgbClr val="FF0000"/>
              </a:solidFill>
            </a:endParaRPr>
          </a:p>
        </p:txBody>
      </p:sp>
      <p:sp>
        <p:nvSpPr>
          <p:cNvPr id="3" name="Zástupný obsah 2">
            <a:extLst>
              <a:ext uri="{FF2B5EF4-FFF2-40B4-BE49-F238E27FC236}">
                <a16:creationId xmlns:a16="http://schemas.microsoft.com/office/drawing/2014/main" id="{7F0401BB-02E4-6343-868D-AC1997A08136}"/>
              </a:ext>
            </a:extLst>
          </p:cNvPr>
          <p:cNvSpPr>
            <a:spLocks noGrp="1"/>
          </p:cNvSpPr>
          <p:nvPr>
            <p:ph idx="1"/>
          </p:nvPr>
        </p:nvSpPr>
        <p:spPr>
          <a:xfrm>
            <a:off x="838200" y="2177511"/>
            <a:ext cx="10515600" cy="3999451"/>
          </a:xfrm>
        </p:spPr>
        <p:txBody>
          <a:bodyPr>
            <a:normAutofit fontScale="77500" lnSpcReduction="20000"/>
          </a:bodyPr>
          <a:lstStyle/>
          <a:p>
            <a:pPr algn="l">
              <a:buFont typeface="Arial" panose="020B0604020202020204" pitchFamily="34" charset="0"/>
              <a:buChar char="•"/>
            </a:pPr>
            <a:r>
              <a:rPr lang="cs-CZ" b="1" i="0" u="sng" dirty="0">
                <a:solidFill>
                  <a:srgbClr val="00B0F0"/>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Tepelná čerpadla země - voda</a:t>
            </a:r>
            <a:r>
              <a:rPr lang="cs-CZ" b="1" i="0" dirty="0">
                <a:solidFill>
                  <a:srgbClr val="00B0F0"/>
                </a:solidFill>
                <a:effectLst/>
                <a:latin typeface="Open Sans" panose="020B0606030504020204" pitchFamily="34" charset="0"/>
              </a:rPr>
              <a:t> </a:t>
            </a:r>
            <a:r>
              <a:rPr lang="cs-CZ" b="1" i="0" dirty="0">
                <a:solidFill>
                  <a:srgbClr val="222222"/>
                </a:solidFill>
                <a:effectLst/>
                <a:latin typeface="Open Sans" panose="020B0606030504020204" pitchFamily="34" charset="0"/>
              </a:rPr>
              <a:t>pracují velmi podobně jako čerpadla typu vzduch - voda. Místo venkovní jednotky, která by nasávala okolní vzduch, však přenáší energii s pomocí trubek, ve kterých koluje například roztok solanky. Roztok se ohřívá v trubkách v zemi nebo ve vrtu.</a:t>
            </a:r>
          </a:p>
          <a:p>
            <a:pPr algn="l">
              <a:buFont typeface="Arial" panose="020B0604020202020204" pitchFamily="34" charset="0"/>
              <a:buChar char="•"/>
            </a:pPr>
            <a:r>
              <a:rPr lang="cs-CZ" b="1" i="0" u="sng" dirty="0">
                <a:solidFill>
                  <a:srgbClr val="00B0F0"/>
                </a:solidFill>
                <a:effectLst/>
                <a:latin typeface="Open Sans" panose="020B0606030504020204" pitchFamily="34" charset="0"/>
              </a:rPr>
              <a:t>Tepelná čerpadla voda - voda </a:t>
            </a:r>
            <a:r>
              <a:rPr lang="cs-CZ" b="1" i="0" dirty="0">
                <a:solidFill>
                  <a:srgbClr val="222222"/>
                </a:solidFill>
                <a:effectLst/>
                <a:latin typeface="Open Sans" panose="020B0606030504020204" pitchFamily="34" charset="0"/>
              </a:rPr>
              <a:t>využívají jako zdroj tepla zemní vodu, kterou nasávají ze zdrojové studny a odebírají z ní tepelnou energii. Ochlazenou vodu pak vrací zpět do druhé tzv. vsakovací studny. </a:t>
            </a:r>
          </a:p>
          <a:p>
            <a:pPr algn="l">
              <a:buFont typeface="Arial" panose="020B0604020202020204" pitchFamily="34" charset="0"/>
              <a:buChar char="•"/>
            </a:pPr>
            <a:r>
              <a:rPr lang="cs-CZ" b="1" i="0" u="sng" dirty="0">
                <a:solidFill>
                  <a:srgbClr val="00B0F0"/>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Tepelná čerpadla vzduch - vzduch</a:t>
            </a:r>
            <a:r>
              <a:rPr lang="cs-CZ" b="1" i="0" dirty="0">
                <a:solidFill>
                  <a:srgbClr val="00B0F0"/>
                </a:solidFill>
                <a:effectLst/>
                <a:latin typeface="Open Sans" panose="020B0606030504020204" pitchFamily="34" charset="0"/>
              </a:rPr>
              <a:t> </a:t>
            </a:r>
            <a:r>
              <a:rPr lang="cs-CZ" b="1" i="0" dirty="0">
                <a:solidFill>
                  <a:srgbClr val="222222"/>
                </a:solidFill>
                <a:effectLst/>
                <a:latin typeface="Open Sans" panose="020B0606030504020204" pitchFamily="34" charset="0"/>
              </a:rPr>
              <a:t>mají shodný princip s čerpadly typu vzduch - voda, získaná energie se však nepředává do topné vody, ale médium (chladivo) ji přenáší do vnitřních jednotek. Pokud si pořídíte tepelné čerpadlo vzduch - vzduch, pak na zahradě budete mít venkovní jednotku s ventilátorem a v interiéru se instalují vnitřní jednotky, které vypadají jako nástěnná klimatizace.</a:t>
            </a:r>
          </a:p>
        </p:txBody>
      </p:sp>
    </p:spTree>
    <p:extLst>
      <p:ext uri="{BB962C8B-B14F-4D97-AF65-F5344CB8AC3E}">
        <p14:creationId xmlns:p14="http://schemas.microsoft.com/office/powerpoint/2010/main" val="2652574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B36D758-4658-09CC-8E2F-23C5C27D09D1}"/>
              </a:ext>
            </a:extLst>
          </p:cNvPr>
          <p:cNvSpPr>
            <a:spLocks noGrp="1"/>
          </p:cNvSpPr>
          <p:nvPr>
            <p:ph type="title"/>
          </p:nvPr>
        </p:nvSpPr>
        <p:spPr>
          <a:xfrm>
            <a:off x="1136397" y="380842"/>
            <a:ext cx="5323715" cy="1350027"/>
          </a:xfrm>
        </p:spPr>
        <p:txBody>
          <a:bodyPr anchor="b">
            <a:normAutofit/>
          </a:bodyPr>
          <a:lstStyle/>
          <a:p>
            <a:pPr algn="ctr"/>
            <a:r>
              <a:rPr lang="cs-CZ" sz="4000" b="1" i="0" dirty="0">
                <a:solidFill>
                  <a:srgbClr val="FF0000"/>
                </a:solidFill>
                <a:effectLst/>
                <a:latin typeface="Open Sans" panose="020B0606030504020204" pitchFamily="34" charset="0"/>
              </a:rPr>
              <a:t>TEPELNÉ ČERPADLO VODA - VODA</a:t>
            </a:r>
            <a:endParaRPr lang="cs-CZ" sz="4000" dirty="0">
              <a:solidFill>
                <a:srgbClr val="FF0000"/>
              </a:solidFill>
            </a:endParaRPr>
          </a:p>
        </p:txBody>
      </p:sp>
      <p:sp>
        <p:nvSpPr>
          <p:cNvPr id="3" name="Zástupný obsah 2">
            <a:extLst>
              <a:ext uri="{FF2B5EF4-FFF2-40B4-BE49-F238E27FC236}">
                <a16:creationId xmlns:a16="http://schemas.microsoft.com/office/drawing/2014/main" id="{01C43A41-F128-88C4-3E9C-DFB1FF0E9D73}"/>
              </a:ext>
            </a:extLst>
          </p:cNvPr>
          <p:cNvSpPr>
            <a:spLocks noGrp="1"/>
          </p:cNvSpPr>
          <p:nvPr>
            <p:ph idx="1"/>
          </p:nvPr>
        </p:nvSpPr>
        <p:spPr>
          <a:xfrm>
            <a:off x="371959" y="1999282"/>
            <a:ext cx="6088153" cy="3941696"/>
          </a:xfrm>
        </p:spPr>
        <p:txBody>
          <a:bodyPr anchor="t">
            <a:noAutofit/>
          </a:bodyPr>
          <a:lstStyle/>
          <a:p>
            <a:r>
              <a:rPr lang="cs-CZ" sz="2000" b="1" i="0" dirty="0">
                <a:effectLst/>
                <a:latin typeface="Open Sans" panose="020B0606030504020204" pitchFamily="34" charset="0"/>
              </a:rPr>
              <a:t>Tepelné čerpadlo voda - voda dokáže čerpat teplo z podzemní vody, které dále předává do vody ve vašem topném systému. Pokud máte k dispozici podzemní vodu v přijatelné hloubce, tak při vhodné teplotě dosahuje tento typ čerpadel nejvyšších ročních výkonnostních faktorů (konstantní teplota</a:t>
            </a:r>
            <a:br>
              <a:rPr lang="cs-CZ" sz="2000" b="1" i="0" dirty="0">
                <a:effectLst/>
                <a:latin typeface="Open Sans" panose="020B0606030504020204" pitchFamily="34" charset="0"/>
              </a:rPr>
            </a:br>
            <a:r>
              <a:rPr lang="cs-CZ" sz="2000" b="1" i="0" dirty="0">
                <a:effectLst/>
                <a:latin typeface="Open Sans" panose="020B0606030504020204" pitchFamily="34" charset="0"/>
              </a:rPr>
              <a:t>8-12 °C zaručuje optimální provoz). Tepelné čerpadlo voda - voda potřebuje dvě studny.</a:t>
            </a:r>
            <a:br>
              <a:rPr lang="cs-CZ" sz="2000" b="1" i="0" dirty="0">
                <a:effectLst/>
                <a:latin typeface="Open Sans" panose="020B0606030504020204" pitchFamily="34" charset="0"/>
              </a:rPr>
            </a:br>
            <a:r>
              <a:rPr lang="cs-CZ" sz="2000" b="1" i="0" dirty="0">
                <a:effectLst/>
                <a:latin typeface="Open Sans" panose="020B0606030504020204" pitchFamily="34" charset="0"/>
              </a:rPr>
              <a:t>Z první zdrojové studny se voda vytahuje</a:t>
            </a:r>
            <a:br>
              <a:rPr lang="cs-CZ" sz="2000" b="1" i="0" dirty="0">
                <a:effectLst/>
                <a:latin typeface="Open Sans" panose="020B0606030504020204" pitchFamily="34" charset="0"/>
              </a:rPr>
            </a:br>
            <a:r>
              <a:rPr lang="cs-CZ" sz="2000" b="1" i="0" dirty="0">
                <a:effectLst/>
                <a:latin typeface="Open Sans" panose="020B0606030504020204" pitchFamily="34" charset="0"/>
              </a:rPr>
              <a:t>a do druhé vsakovací studny se voda vrací. Vzdálenost mezi oběma studnami by měla být nejméně 15 m a </a:t>
            </a:r>
            <a:r>
              <a:rPr lang="cs-CZ" sz="2000" b="1" i="0" dirty="0">
                <a:solidFill>
                  <a:srgbClr val="00B0F0"/>
                </a:solidFill>
                <a:effectLst/>
                <a:latin typeface="Open Sans" panose="020B0606030504020204" pitchFamily="34" charset="0"/>
              </a:rPr>
              <a:t>pro topný výkon 1 kW potřebujete průtok vody 250 litrů za hodinu.</a:t>
            </a:r>
          </a:p>
        </p:txBody>
      </p:sp>
      <p:sp>
        <p:nvSpPr>
          <p:cNvPr id="7177" name="Rectangle 717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1" name="Rectangle 718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3" name="Rectangle 718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a:extLst>
              <a:ext uri="{FF2B5EF4-FFF2-40B4-BE49-F238E27FC236}">
                <a16:creationId xmlns:a16="http://schemas.microsoft.com/office/drawing/2014/main" id="{3B52767B-6F83-41A4-8B3D-5AAB13B9C0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47187" y="1674451"/>
            <a:ext cx="4170530" cy="426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49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044EC8-0BC0-DE80-D380-9F8F330181F3}"/>
              </a:ext>
            </a:extLst>
          </p:cNvPr>
          <p:cNvSpPr>
            <a:spLocks noGrp="1"/>
          </p:cNvSpPr>
          <p:nvPr>
            <p:ph type="title"/>
          </p:nvPr>
        </p:nvSpPr>
        <p:spPr>
          <a:xfrm>
            <a:off x="838200" y="325796"/>
            <a:ext cx="10515600" cy="1099881"/>
          </a:xfrm>
        </p:spPr>
        <p:txBody>
          <a:bodyPr/>
          <a:lstStyle/>
          <a:p>
            <a:pPr algn="ctr"/>
            <a:r>
              <a:rPr lang="cs-CZ" b="1" dirty="0">
                <a:solidFill>
                  <a:srgbClr val="FF0000"/>
                </a:solidFill>
              </a:rPr>
              <a:t>TECHNOLOGIE PŘEMĚNY ENERGIE</a:t>
            </a:r>
          </a:p>
        </p:txBody>
      </p:sp>
      <p:sp>
        <p:nvSpPr>
          <p:cNvPr id="3" name="Zástupný obsah 2">
            <a:extLst>
              <a:ext uri="{FF2B5EF4-FFF2-40B4-BE49-F238E27FC236}">
                <a16:creationId xmlns:a16="http://schemas.microsoft.com/office/drawing/2014/main" id="{4D59D4A1-3323-2CA3-E80F-EA7A725ADB70}"/>
              </a:ext>
            </a:extLst>
          </p:cNvPr>
          <p:cNvSpPr>
            <a:spLocks noGrp="1"/>
          </p:cNvSpPr>
          <p:nvPr>
            <p:ph idx="1"/>
          </p:nvPr>
        </p:nvSpPr>
        <p:spPr>
          <a:xfrm>
            <a:off x="226141" y="1710813"/>
            <a:ext cx="11710219" cy="4965290"/>
          </a:xfrm>
        </p:spPr>
        <p:txBody>
          <a:bodyPr>
            <a:normAutofit/>
          </a:bodyPr>
          <a:lstStyle/>
          <a:p>
            <a:r>
              <a:rPr lang="cs-CZ" sz="3200" b="1" dirty="0"/>
              <a:t>Popis technologické přeměny energie bude proveden u všech známých technologických zařízení, protože ve stejném zařízení je možno získávat požadovanou energii jak</a:t>
            </a:r>
            <a:br>
              <a:rPr lang="cs-CZ" sz="3200" b="1" dirty="0"/>
            </a:br>
            <a:r>
              <a:rPr lang="cs-CZ" sz="3200" b="1" dirty="0"/>
              <a:t>z fosilních, neobnovitelných, ale i obnovitelných zdrojů. Výše bylo uvedeno, že podle zákona o zachování energie nelze energii ani vyrobit ani zničit, ale pouze přeměnit jednu formu energie na druhou. Obecně se používá velmi zažitý nesprávný výraz o výrobě energie, ale jde jen o přeměnu jedné formy energie na druhou. Velmi často se používá také formulace zdroje elektřiny a tepla.</a:t>
            </a:r>
          </a:p>
        </p:txBody>
      </p:sp>
    </p:spTree>
    <p:extLst>
      <p:ext uri="{BB962C8B-B14F-4D97-AF65-F5344CB8AC3E}">
        <p14:creationId xmlns:p14="http://schemas.microsoft.com/office/powerpoint/2010/main" val="1064713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28A877-0F0D-5CE2-466F-46A605E472D4}"/>
              </a:ext>
            </a:extLst>
          </p:cNvPr>
          <p:cNvSpPr>
            <a:spLocks noGrp="1"/>
          </p:cNvSpPr>
          <p:nvPr>
            <p:ph type="title"/>
          </p:nvPr>
        </p:nvSpPr>
        <p:spPr/>
        <p:txBody>
          <a:bodyPr>
            <a:noAutofit/>
          </a:bodyPr>
          <a:lstStyle/>
          <a:p>
            <a:pPr algn="ctr"/>
            <a:r>
              <a:rPr lang="cs-CZ" sz="9600" b="1" dirty="0">
                <a:solidFill>
                  <a:srgbClr val="FF0000"/>
                </a:solidFill>
              </a:rPr>
              <a:t>!</a:t>
            </a:r>
          </a:p>
        </p:txBody>
      </p:sp>
      <p:sp>
        <p:nvSpPr>
          <p:cNvPr id="3" name="Zástupný obsah 2">
            <a:extLst>
              <a:ext uri="{FF2B5EF4-FFF2-40B4-BE49-F238E27FC236}">
                <a16:creationId xmlns:a16="http://schemas.microsoft.com/office/drawing/2014/main" id="{EB1ADD73-6AEC-CEF8-B807-8B6947C85CCB}"/>
              </a:ext>
            </a:extLst>
          </p:cNvPr>
          <p:cNvSpPr>
            <a:spLocks noGrp="1"/>
          </p:cNvSpPr>
          <p:nvPr>
            <p:ph idx="1"/>
          </p:nvPr>
        </p:nvSpPr>
        <p:spPr>
          <a:xfrm>
            <a:off x="838200" y="2580467"/>
            <a:ext cx="10515600" cy="2774197"/>
          </a:xfrm>
        </p:spPr>
        <p:txBody>
          <a:bodyPr/>
          <a:lstStyle/>
          <a:p>
            <a:r>
              <a:rPr lang="cs-CZ" b="1" i="0" dirty="0">
                <a:solidFill>
                  <a:srgbClr val="222222"/>
                </a:solidFill>
                <a:effectLst/>
                <a:latin typeface="Open Sans" panose="020B0606030504020204" pitchFamily="34" charset="0"/>
              </a:rPr>
              <a:t>Pokud uvažujete o tom, že si pořídíte tepelné čerpadlo voda - voda, pak otestujte průtok vody a hodnoty látek obsažených ve vodě (železitá, vápenná, tvrdá voda atp. čerpadlu nesvědčí).</a:t>
            </a:r>
          </a:p>
          <a:p>
            <a:r>
              <a:rPr lang="cs-CZ" b="1" i="0" dirty="0">
                <a:solidFill>
                  <a:srgbClr val="00B0F0"/>
                </a:solidFill>
                <a:effectLst/>
                <a:latin typeface="Open Sans" panose="020B0606030504020204" pitchFamily="34" charset="0"/>
              </a:rPr>
              <a:t>Nezapomeňte také na povolení dle vodního zákona.</a:t>
            </a:r>
          </a:p>
        </p:txBody>
      </p:sp>
    </p:spTree>
    <p:extLst>
      <p:ext uri="{BB962C8B-B14F-4D97-AF65-F5344CB8AC3E}">
        <p14:creationId xmlns:p14="http://schemas.microsoft.com/office/powerpoint/2010/main" val="3765139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1" name="Rectangle 820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dpis 1">
            <a:extLst>
              <a:ext uri="{FF2B5EF4-FFF2-40B4-BE49-F238E27FC236}">
                <a16:creationId xmlns:a16="http://schemas.microsoft.com/office/drawing/2014/main" id="{447178AB-03D2-519B-33F2-412870FF6417}"/>
              </a:ext>
            </a:extLst>
          </p:cNvPr>
          <p:cNvSpPr>
            <a:spLocks noGrp="1"/>
          </p:cNvSpPr>
          <p:nvPr>
            <p:ph type="title"/>
          </p:nvPr>
        </p:nvSpPr>
        <p:spPr>
          <a:xfrm>
            <a:off x="1295400" y="182859"/>
            <a:ext cx="4800600" cy="1812629"/>
          </a:xfrm>
        </p:spPr>
        <p:txBody>
          <a:bodyPr anchor="b">
            <a:normAutofit fontScale="90000"/>
          </a:bodyPr>
          <a:lstStyle/>
          <a:p>
            <a:pPr algn="ctr"/>
            <a:r>
              <a:rPr lang="cs-CZ" sz="4400" b="1" i="0" dirty="0">
                <a:solidFill>
                  <a:srgbClr val="FF0000"/>
                </a:solidFill>
                <a:effectLst/>
                <a:latin typeface="Open Sans" panose="020B0606030504020204" pitchFamily="34" charset="0"/>
              </a:rPr>
              <a:t>TEPELNÉ ČERPADLO ZEMĚ - VODA</a:t>
            </a:r>
            <a:endParaRPr lang="cs-CZ" dirty="0">
              <a:solidFill>
                <a:srgbClr val="FF0000"/>
              </a:solidFill>
            </a:endParaRPr>
          </a:p>
        </p:txBody>
      </p:sp>
      <p:cxnSp>
        <p:nvCxnSpPr>
          <p:cNvPr id="8203" name="Straight Connector 820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92BA1F76-EFF0-4294-AD25-52089D5EE647}"/>
              </a:ext>
            </a:extLst>
          </p:cNvPr>
          <p:cNvSpPr>
            <a:spLocks noGrp="1"/>
          </p:cNvSpPr>
          <p:nvPr>
            <p:ph idx="1"/>
          </p:nvPr>
        </p:nvSpPr>
        <p:spPr>
          <a:xfrm>
            <a:off x="944176" y="2374074"/>
            <a:ext cx="4800600" cy="3711571"/>
          </a:xfrm>
        </p:spPr>
        <p:txBody>
          <a:bodyPr>
            <a:normAutofit/>
          </a:bodyPr>
          <a:lstStyle/>
          <a:p>
            <a:r>
              <a:rPr lang="cs-CZ" sz="1400" b="1" i="0" dirty="0">
                <a:solidFill>
                  <a:srgbClr val="00B0F0"/>
                </a:solidFill>
                <a:effectLst/>
                <a:latin typeface="Open Sans" panose="020B0606030504020204" pitchFamily="34" charset="0"/>
              </a:rPr>
              <a:t>Tepelné čerpadlo země-voda </a:t>
            </a:r>
            <a:r>
              <a:rPr lang="cs-CZ" sz="1400" b="1" i="0" dirty="0">
                <a:solidFill>
                  <a:schemeClr val="bg1"/>
                </a:solidFill>
                <a:effectLst/>
                <a:latin typeface="Open Sans" panose="020B0606030504020204" pitchFamily="34" charset="0"/>
              </a:rPr>
              <a:t>čerpá teplo ze země a dále ho předává do vody</a:t>
            </a:r>
            <a:br>
              <a:rPr lang="cs-CZ" sz="1400" b="1" i="0" dirty="0">
                <a:solidFill>
                  <a:schemeClr val="bg1"/>
                </a:solidFill>
                <a:effectLst/>
                <a:latin typeface="Open Sans" panose="020B0606030504020204" pitchFamily="34" charset="0"/>
              </a:rPr>
            </a:br>
            <a:r>
              <a:rPr lang="cs-CZ" sz="1400" b="1" i="0" dirty="0">
                <a:solidFill>
                  <a:schemeClr val="bg1"/>
                </a:solidFill>
                <a:effectLst/>
                <a:latin typeface="Open Sans" panose="020B0606030504020204" pitchFamily="34" charset="0"/>
              </a:rPr>
              <a:t>v topném systému. Tato čerpadla disponují vysokým topným faktorem a vyrovnaným výkonem. Existují dvě varianty provedení.</a:t>
            </a:r>
            <a:br>
              <a:rPr lang="cs-CZ" sz="1400" b="1" i="0" dirty="0">
                <a:solidFill>
                  <a:schemeClr val="bg1"/>
                </a:solidFill>
                <a:effectLst/>
                <a:latin typeface="Open Sans" panose="020B0606030504020204" pitchFamily="34" charset="0"/>
              </a:rPr>
            </a:br>
            <a:r>
              <a:rPr lang="cs-CZ" sz="1400" b="1" i="0" dirty="0">
                <a:solidFill>
                  <a:schemeClr val="bg1"/>
                </a:solidFill>
                <a:effectLst/>
                <a:latin typeface="Open Sans" panose="020B0606030504020204" pitchFamily="34" charset="0"/>
              </a:rPr>
              <a:t>V případě omezeného prostoru pro instalaci zvolte</a:t>
            </a:r>
            <a:r>
              <a:rPr lang="cs-CZ" sz="1400" b="1" i="0" dirty="0">
                <a:solidFill>
                  <a:srgbClr val="00B0F0"/>
                </a:solidFill>
                <a:effectLst/>
                <a:latin typeface="Open Sans" panose="020B0606030504020204" pitchFamily="34" charset="0"/>
              </a:rPr>
              <a:t> tepelné čerpadlo s geotermálním vrtem. </a:t>
            </a:r>
            <a:r>
              <a:rPr lang="cs-CZ" sz="1400" b="1" i="0" dirty="0">
                <a:solidFill>
                  <a:schemeClr val="bg1"/>
                </a:solidFill>
                <a:effectLst/>
                <a:latin typeface="Open Sans" panose="020B0606030504020204" pitchFamily="34" charset="0"/>
              </a:rPr>
              <a:t>To znamená, že do země necháte umístit sondy, které odvádí teplo z půdy. Vrt pro sondu musí provést certifikovaná firma a budete potřebovat i stavební povolení pro vodní stavbu. Druhou variantou provedení tepelného čerpadla země - voda jsou plošné kolektory, které se instalují</a:t>
            </a:r>
            <a:br>
              <a:rPr lang="cs-CZ" sz="1400" b="1" i="0" dirty="0">
                <a:solidFill>
                  <a:schemeClr val="bg1"/>
                </a:solidFill>
                <a:effectLst/>
                <a:latin typeface="Open Sans" panose="020B0606030504020204" pitchFamily="34" charset="0"/>
              </a:rPr>
            </a:br>
            <a:r>
              <a:rPr lang="cs-CZ" sz="1400" b="1" i="0" dirty="0">
                <a:solidFill>
                  <a:schemeClr val="bg1"/>
                </a:solidFill>
                <a:effectLst/>
                <a:latin typeface="Open Sans" panose="020B0606030504020204" pitchFamily="34" charset="0"/>
              </a:rPr>
              <a:t>120 - 150 cm pod terén. V kolektorech proudí roztok solanky, který se ohřívá energií v půdě</a:t>
            </a:r>
            <a:br>
              <a:rPr lang="cs-CZ" sz="1400" b="1" i="0" dirty="0">
                <a:solidFill>
                  <a:schemeClr val="bg1"/>
                </a:solidFill>
                <a:effectLst/>
                <a:latin typeface="Open Sans" panose="020B0606030504020204" pitchFamily="34" charset="0"/>
              </a:rPr>
            </a:br>
            <a:r>
              <a:rPr lang="cs-CZ" sz="1400" b="1" i="0" dirty="0">
                <a:solidFill>
                  <a:schemeClr val="bg1"/>
                </a:solidFill>
                <a:effectLst/>
                <a:latin typeface="Open Sans" panose="020B0606030504020204" pitchFamily="34" charset="0"/>
              </a:rPr>
              <a:t>a tuto energii přenáší tepelné čerpadlo do topné soustavy.</a:t>
            </a:r>
          </a:p>
        </p:txBody>
      </p:sp>
      <p:pic>
        <p:nvPicPr>
          <p:cNvPr id="8194" name="Picture 2">
            <a:extLst>
              <a:ext uri="{FF2B5EF4-FFF2-40B4-BE49-F238E27FC236}">
                <a16:creationId xmlns:a16="http://schemas.microsoft.com/office/drawing/2014/main" id="{CCFCCE55-2C84-332A-B835-B83EDA1E1B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1612" y="369913"/>
            <a:ext cx="2735802" cy="2784532"/>
          </a:xfrm>
          <a:prstGeom prst="rect">
            <a:avLst/>
          </a:prstGeom>
          <a:noFill/>
          <a:extLst>
            <a:ext uri="{909E8E84-426E-40DD-AFC4-6F175D3DCCD1}">
              <a14:hiddenFill xmlns:a14="http://schemas.microsoft.com/office/drawing/2010/main">
                <a:solidFill>
                  <a:srgbClr val="FFFFFF"/>
                </a:solidFill>
              </a14:hiddenFill>
            </a:ext>
          </a:extLst>
        </p:spPr>
      </p:pic>
      <p:sp>
        <p:nvSpPr>
          <p:cNvPr id="8205" name="Rectangle 8204">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a:extLst>
              <a:ext uri="{FF2B5EF4-FFF2-40B4-BE49-F238E27FC236}">
                <a16:creationId xmlns:a16="http://schemas.microsoft.com/office/drawing/2014/main" id="{C0320834-E230-CBB7-5CAB-862910D4C29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65080" y="3730267"/>
            <a:ext cx="2735802" cy="2784532"/>
          </a:xfrm>
          <a:prstGeom prst="rect">
            <a:avLst/>
          </a:prstGeom>
          <a:noFill/>
          <a:extLst>
            <a:ext uri="{909E8E84-426E-40DD-AFC4-6F175D3DCCD1}">
              <a14:hiddenFill xmlns:a14="http://schemas.microsoft.com/office/drawing/2010/main">
                <a:solidFill>
                  <a:srgbClr val="FFFFFF"/>
                </a:solidFill>
              </a14:hiddenFill>
            </a:ext>
          </a:extLst>
        </p:spPr>
      </p:pic>
      <p:sp>
        <p:nvSpPr>
          <p:cNvPr id="8207" name="Rectangle 8206">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412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B6C852-593E-F452-D22A-A80E537E6155}"/>
              </a:ext>
            </a:extLst>
          </p:cNvPr>
          <p:cNvSpPr>
            <a:spLocks noGrp="1"/>
          </p:cNvSpPr>
          <p:nvPr>
            <p:ph type="title"/>
          </p:nvPr>
        </p:nvSpPr>
        <p:spPr/>
        <p:txBody>
          <a:bodyPr>
            <a:noAutofit/>
          </a:bodyPr>
          <a:lstStyle/>
          <a:p>
            <a:pPr algn="ctr"/>
            <a:r>
              <a:rPr lang="cs-CZ" sz="9600" b="1" dirty="0">
                <a:solidFill>
                  <a:srgbClr val="FF0000"/>
                </a:solidFill>
              </a:rPr>
              <a:t>!</a:t>
            </a:r>
          </a:p>
        </p:txBody>
      </p:sp>
      <p:sp>
        <p:nvSpPr>
          <p:cNvPr id="3" name="Zástupný obsah 2">
            <a:extLst>
              <a:ext uri="{FF2B5EF4-FFF2-40B4-BE49-F238E27FC236}">
                <a16:creationId xmlns:a16="http://schemas.microsoft.com/office/drawing/2014/main" id="{42E544A7-540B-51F4-1038-6934370B02C4}"/>
              </a:ext>
            </a:extLst>
          </p:cNvPr>
          <p:cNvSpPr>
            <a:spLocks noGrp="1"/>
          </p:cNvSpPr>
          <p:nvPr>
            <p:ph idx="1"/>
          </p:nvPr>
        </p:nvSpPr>
        <p:spPr>
          <a:xfrm>
            <a:off x="838200" y="2580468"/>
            <a:ext cx="10515600" cy="2402238"/>
          </a:xfrm>
        </p:spPr>
        <p:txBody>
          <a:bodyPr/>
          <a:lstStyle/>
          <a:p>
            <a:r>
              <a:rPr lang="cs-CZ" b="1" i="0" dirty="0">
                <a:solidFill>
                  <a:srgbClr val="00B0F0"/>
                </a:solidFill>
                <a:effectLst/>
                <a:latin typeface="Open Sans" panose="020B0606030504020204" pitchFamily="34" charset="0"/>
              </a:rPr>
              <a:t>Velikost plochy kolektorů by měla být asi 2x větší než plocha, kterou vytápí topná soustava.</a:t>
            </a:r>
          </a:p>
          <a:p>
            <a:r>
              <a:rPr lang="cs-CZ" b="1" i="0" dirty="0">
                <a:solidFill>
                  <a:srgbClr val="222222"/>
                </a:solidFill>
                <a:effectLst/>
                <a:latin typeface="Open Sans" panose="020B0606030504020204" pitchFamily="34" charset="0"/>
              </a:rPr>
              <a:t>Je také dobré vědět, že pokud z půdy pod svou zahradou odvádíte teplo, pak rostliny na zahradě mohou stagnovat.</a:t>
            </a:r>
          </a:p>
        </p:txBody>
      </p:sp>
    </p:spTree>
    <p:extLst>
      <p:ext uri="{BB962C8B-B14F-4D97-AF65-F5344CB8AC3E}">
        <p14:creationId xmlns:p14="http://schemas.microsoft.com/office/powerpoint/2010/main" val="136612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571B12E-2AF8-4B89-C5BE-603BAF7D5E3B}"/>
              </a:ext>
            </a:extLst>
          </p:cNvPr>
          <p:cNvSpPr>
            <a:spLocks noGrp="1"/>
          </p:cNvSpPr>
          <p:nvPr>
            <p:ph type="title"/>
          </p:nvPr>
        </p:nvSpPr>
        <p:spPr>
          <a:xfrm>
            <a:off x="938939" y="581187"/>
            <a:ext cx="4391024" cy="1653734"/>
          </a:xfrm>
        </p:spPr>
        <p:txBody>
          <a:bodyPr anchor="t">
            <a:normAutofit fontScale="90000"/>
          </a:bodyPr>
          <a:lstStyle/>
          <a:p>
            <a:pPr algn="ctr"/>
            <a:r>
              <a:rPr lang="cs-CZ" sz="4000" b="1" i="0" dirty="0">
                <a:solidFill>
                  <a:srgbClr val="FF0000"/>
                </a:solidFill>
                <a:effectLst/>
                <a:latin typeface="Open Sans" panose="020B0606030504020204" pitchFamily="34" charset="0"/>
              </a:rPr>
              <a:t>TEPELNÉ ČERPADLO VZDUCH - VODA</a:t>
            </a:r>
            <a:endParaRPr lang="cs-CZ" sz="4000" dirty="0">
              <a:solidFill>
                <a:srgbClr val="FF0000"/>
              </a:solidFill>
            </a:endParaRPr>
          </a:p>
        </p:txBody>
      </p:sp>
      <p:sp>
        <p:nvSpPr>
          <p:cNvPr id="3" name="Zástupný obsah 2">
            <a:extLst>
              <a:ext uri="{FF2B5EF4-FFF2-40B4-BE49-F238E27FC236}">
                <a16:creationId xmlns:a16="http://schemas.microsoft.com/office/drawing/2014/main" id="{76BBC37F-F917-E3F5-8647-6D387750AC25}"/>
              </a:ext>
            </a:extLst>
          </p:cNvPr>
          <p:cNvSpPr>
            <a:spLocks noGrp="1"/>
          </p:cNvSpPr>
          <p:nvPr>
            <p:ph idx="1"/>
          </p:nvPr>
        </p:nvSpPr>
        <p:spPr>
          <a:xfrm>
            <a:off x="838200" y="2355742"/>
            <a:ext cx="4391024" cy="3652946"/>
          </a:xfrm>
        </p:spPr>
        <p:txBody>
          <a:bodyPr>
            <a:normAutofit/>
          </a:bodyPr>
          <a:lstStyle/>
          <a:p>
            <a:r>
              <a:rPr lang="cs-CZ" sz="1600" b="1" i="0" dirty="0">
                <a:solidFill>
                  <a:schemeClr val="bg1">
                    <a:alpha val="80000"/>
                  </a:schemeClr>
                </a:solidFill>
                <a:effectLst/>
                <a:latin typeface="Open Sans" panose="020B0606030504020204" pitchFamily="34" charset="0"/>
              </a:rPr>
              <a:t>Tepelné čerpadlo vzduch - voda je zřejmě nejprodávanější typ tepelného čerpadla. Pro jeho provoz totiž nepotřebujete žádné složité přípravy na pozemku (studna, vrt). Využívá energii z okolního vzduchu</a:t>
            </a:r>
            <a:br>
              <a:rPr lang="cs-CZ" sz="1600" b="1" i="0" dirty="0">
                <a:solidFill>
                  <a:schemeClr val="bg1">
                    <a:alpha val="80000"/>
                  </a:schemeClr>
                </a:solidFill>
                <a:effectLst/>
                <a:latin typeface="Open Sans" panose="020B0606030504020204" pitchFamily="34" charset="0"/>
              </a:rPr>
            </a:br>
            <a:r>
              <a:rPr lang="cs-CZ" sz="1600" b="1" i="0" dirty="0">
                <a:solidFill>
                  <a:schemeClr val="bg1">
                    <a:alpha val="80000"/>
                  </a:schemeClr>
                </a:solidFill>
                <a:effectLst/>
                <a:latin typeface="Open Sans" panose="020B0606030504020204" pitchFamily="34" charset="0"/>
              </a:rPr>
              <a:t>a získané teplo dále předává vodě v topném systému. Tepelná čerpadla vzduch - voda fungují bezproblémově</a:t>
            </a:r>
            <a:br>
              <a:rPr lang="cs-CZ" sz="1600" b="1" i="0" dirty="0">
                <a:solidFill>
                  <a:schemeClr val="bg1">
                    <a:alpha val="80000"/>
                  </a:schemeClr>
                </a:solidFill>
                <a:effectLst/>
                <a:latin typeface="Open Sans" panose="020B0606030504020204" pitchFamily="34" charset="0"/>
              </a:rPr>
            </a:br>
            <a:r>
              <a:rPr lang="cs-CZ" sz="1600" b="1" i="0" dirty="0">
                <a:solidFill>
                  <a:schemeClr val="bg1">
                    <a:alpha val="80000"/>
                  </a:schemeClr>
                </a:solidFill>
                <a:effectLst/>
                <a:latin typeface="Open Sans" panose="020B0606030504020204" pitchFamily="34" charset="0"/>
              </a:rPr>
              <a:t>i při zimních venkovních teplotách. Můžete na ně napojit podlahové topení, radiátory i ohřev teplé vody</a:t>
            </a:r>
            <a:br>
              <a:rPr lang="cs-CZ" sz="1600" b="1" i="0" dirty="0">
                <a:solidFill>
                  <a:schemeClr val="bg1">
                    <a:alpha val="80000"/>
                  </a:schemeClr>
                </a:solidFill>
                <a:effectLst/>
                <a:latin typeface="Open Sans" panose="020B0606030504020204" pitchFamily="34" charset="0"/>
              </a:rPr>
            </a:br>
            <a:r>
              <a:rPr lang="cs-CZ" sz="1600" b="1" i="0" dirty="0">
                <a:solidFill>
                  <a:schemeClr val="bg1">
                    <a:alpha val="80000"/>
                  </a:schemeClr>
                </a:solidFill>
                <a:effectLst/>
                <a:latin typeface="Open Sans" panose="020B0606030504020204" pitchFamily="34" charset="0"/>
              </a:rPr>
              <a:t>v akumulační nádrži. Mezi přední dodavatele v oblasti těchto čerpadel patří značka REMKO.</a:t>
            </a:r>
          </a:p>
        </p:txBody>
      </p:sp>
      <p:pic>
        <p:nvPicPr>
          <p:cNvPr id="9218" name="Picture 2">
            <a:extLst>
              <a:ext uri="{FF2B5EF4-FFF2-40B4-BE49-F238E27FC236}">
                <a16:creationId xmlns:a16="http://schemas.microsoft.com/office/drawing/2014/main" id="{EF7F7266-908D-C22D-D2A5-AB0421779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42" r="1" b="1"/>
          <a:stretch/>
        </p:blipFill>
        <p:spPr bwMode="auto">
          <a:xfrm>
            <a:off x="6096000" y="911481"/>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9225" name="Group 9224">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9226" name="Freeform: Shape 9225">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27" name="Freeform: Shape 9226">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792195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DD6FA2-A1F9-A4E6-F581-F25BA66336F7}"/>
              </a:ext>
            </a:extLst>
          </p:cNvPr>
          <p:cNvSpPr>
            <a:spLocks noGrp="1"/>
          </p:cNvSpPr>
          <p:nvPr>
            <p:ph type="title"/>
          </p:nvPr>
        </p:nvSpPr>
        <p:spPr>
          <a:xfrm>
            <a:off x="838200" y="365125"/>
            <a:ext cx="10515600" cy="990977"/>
          </a:xfrm>
        </p:spPr>
        <p:txBody>
          <a:bodyPr/>
          <a:lstStyle/>
          <a:p>
            <a:pPr algn="ctr"/>
            <a:r>
              <a:rPr lang="cs-CZ" b="1" dirty="0">
                <a:solidFill>
                  <a:srgbClr val="FF0000"/>
                </a:solidFill>
              </a:rPr>
              <a:t>DOPORUČENÍ</a:t>
            </a:r>
          </a:p>
        </p:txBody>
      </p:sp>
      <p:sp>
        <p:nvSpPr>
          <p:cNvPr id="3" name="Zástupný obsah 2">
            <a:extLst>
              <a:ext uri="{FF2B5EF4-FFF2-40B4-BE49-F238E27FC236}">
                <a16:creationId xmlns:a16="http://schemas.microsoft.com/office/drawing/2014/main" id="{6514E659-6FB6-E8EB-7C66-8DC0F6283949}"/>
              </a:ext>
            </a:extLst>
          </p:cNvPr>
          <p:cNvSpPr>
            <a:spLocks noGrp="1"/>
          </p:cNvSpPr>
          <p:nvPr>
            <p:ph idx="1"/>
          </p:nvPr>
        </p:nvSpPr>
        <p:spPr>
          <a:xfrm>
            <a:off x="838200" y="2185261"/>
            <a:ext cx="10515600" cy="2719953"/>
          </a:xfrm>
        </p:spPr>
        <p:txBody>
          <a:bodyPr/>
          <a:lstStyle/>
          <a:p>
            <a:r>
              <a:rPr lang="cs-CZ" b="1" i="0" dirty="0">
                <a:solidFill>
                  <a:srgbClr val="222222"/>
                </a:solidFill>
                <a:effectLst/>
                <a:latin typeface="Open Sans" panose="020B0606030504020204" pitchFamily="34" charset="0"/>
              </a:rPr>
              <a:t>Vytápění nižší teplotou vody je výrazně úspornější. Pokud v domě plánujete instalaci radiátorů, zvolte</a:t>
            </a:r>
            <a:r>
              <a:rPr lang="cs-CZ" b="1" i="0" dirty="0">
                <a:solidFill>
                  <a:srgbClr val="009946"/>
                </a:solidFill>
                <a:effectLst/>
                <a:latin typeface="Open Sans" panose="020B0606030504020204" pitchFamily="34" charset="0"/>
              </a:rPr>
              <a:t> </a:t>
            </a:r>
            <a:r>
              <a:rPr lang="cs-CZ" b="1" i="0" dirty="0">
                <a:solidFill>
                  <a:srgbClr val="00B0F0"/>
                </a:solidFill>
                <a:effectLst/>
                <a:latin typeface="Open Sans" panose="020B0606030504020204" pitchFamily="34" charset="0"/>
              </a:rPr>
              <a:t>raději delší a víceřadé provedení pro nízkoteplotní vytápění (35-40°C). </a:t>
            </a:r>
            <a:r>
              <a:rPr lang="cs-CZ" b="1" i="0" dirty="0">
                <a:solidFill>
                  <a:srgbClr val="222222"/>
                </a:solidFill>
                <a:effectLst/>
                <a:latin typeface="Open Sans" panose="020B0606030504020204" pitchFamily="34" charset="0"/>
              </a:rPr>
              <a:t>Komfort v domácnosti bude přesto lepší než s menším radiátorem zásobeným vysokými teplotami.</a:t>
            </a:r>
            <a:endParaRPr lang="cs-CZ" b="1" dirty="0"/>
          </a:p>
        </p:txBody>
      </p:sp>
    </p:spTree>
    <p:extLst>
      <p:ext uri="{BB962C8B-B14F-4D97-AF65-F5344CB8AC3E}">
        <p14:creationId xmlns:p14="http://schemas.microsoft.com/office/powerpoint/2010/main" val="809762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6AC4ACB-6CBD-B36B-205F-5EDEFB1E057D}"/>
              </a:ext>
            </a:extLst>
          </p:cNvPr>
          <p:cNvSpPr>
            <a:spLocks noGrp="1"/>
          </p:cNvSpPr>
          <p:nvPr>
            <p:ph type="title"/>
          </p:nvPr>
        </p:nvSpPr>
        <p:spPr>
          <a:xfrm>
            <a:off x="843160" y="262996"/>
            <a:ext cx="5251316" cy="1807305"/>
          </a:xfrm>
        </p:spPr>
        <p:txBody>
          <a:bodyPr>
            <a:normAutofit fontScale="90000"/>
          </a:bodyPr>
          <a:lstStyle/>
          <a:p>
            <a:pPr algn="ctr"/>
            <a:r>
              <a:rPr lang="cs-CZ" sz="4400" b="1" i="0" cap="all" dirty="0">
                <a:solidFill>
                  <a:srgbClr val="FF0000"/>
                </a:solidFill>
                <a:effectLst/>
                <a:latin typeface="Open Sans" panose="020B0606030504020204" pitchFamily="34" charset="0"/>
              </a:rPr>
              <a:t>Jak funguje tepelné čerpadlo vzduch - voda?</a:t>
            </a:r>
            <a:endParaRPr lang="cs-CZ" dirty="0">
              <a:solidFill>
                <a:srgbClr val="FF0000"/>
              </a:solidFill>
            </a:endParaRPr>
          </a:p>
        </p:txBody>
      </p:sp>
      <p:sp>
        <p:nvSpPr>
          <p:cNvPr id="3" name="Zástupný obsah 2">
            <a:extLst>
              <a:ext uri="{FF2B5EF4-FFF2-40B4-BE49-F238E27FC236}">
                <a16:creationId xmlns:a16="http://schemas.microsoft.com/office/drawing/2014/main" id="{0C9FC611-3161-3188-1D2A-CFF53CCE9F81}"/>
              </a:ext>
            </a:extLst>
          </p:cNvPr>
          <p:cNvSpPr>
            <a:spLocks noGrp="1"/>
          </p:cNvSpPr>
          <p:nvPr>
            <p:ph idx="1"/>
          </p:nvPr>
        </p:nvSpPr>
        <p:spPr>
          <a:xfrm>
            <a:off x="838200" y="2333297"/>
            <a:ext cx="4619621" cy="3843666"/>
          </a:xfrm>
        </p:spPr>
        <p:txBody>
          <a:bodyPr>
            <a:normAutofit/>
          </a:bodyPr>
          <a:lstStyle/>
          <a:p>
            <a:r>
              <a:rPr lang="cs-CZ" sz="1300" b="1" i="0" dirty="0">
                <a:effectLst/>
                <a:latin typeface="Open Sans" panose="020B0606030504020204" pitchFamily="34" charset="0"/>
              </a:rPr>
              <a:t>Tepelné čerpadlo vzduch - voda nasává přes výparník (venkovní jednotku) venkovní vzduch. Přivedený vzduch ohřívá médium (chladivo), které se odpařuje a následně komprimuje (stlačuje). Stlačením média se jeho teplota ještě zvýší. V dalším kroku probíhá naopak chladnutí média, během kterého se získaná energie uvolní a médium přejde zpět do kapalného stavu. Energie získaná během chladnutí média je právě ta energie, která vytápí domácnost a ohřívá vodu. Topný výkon čerpadla vzduch - voda je závislý na teplotě okolního vzduchu a efektivně pracuje až do – 15°C. V případě, že tepelné čerpadlo nestačí ohřívat vodu do topného systému na požadovanou hodnotu, pomáhají mu na přechodnou dobu vestavěné topné tyče. To znamená, že </a:t>
            </a:r>
            <a:r>
              <a:rPr lang="cs-CZ" sz="1300" b="1" i="0" dirty="0">
                <a:solidFill>
                  <a:srgbClr val="00B0F0"/>
                </a:solidFill>
                <a:effectLst/>
                <a:latin typeface="Open Sans" panose="020B0606030504020204" pitchFamily="34" charset="0"/>
              </a:rPr>
              <a:t>pokud máte správně navržený výkon tepelného čerpadla, nepotřebujete žádný záložní přímotop ani v zimních měsících.</a:t>
            </a:r>
          </a:p>
        </p:txBody>
      </p:sp>
      <p:pic>
        <p:nvPicPr>
          <p:cNvPr id="11266" name="Picture 2">
            <a:extLst>
              <a:ext uri="{FF2B5EF4-FFF2-40B4-BE49-F238E27FC236}">
                <a16:creationId xmlns:a16="http://schemas.microsoft.com/office/drawing/2014/main" id="{34354FCA-6287-923D-9368-CDC7F7EBA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753" r="30817"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019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773EF0-6112-1D63-3D03-63FCF4D3190C}"/>
              </a:ext>
            </a:extLst>
          </p:cNvPr>
          <p:cNvSpPr>
            <a:spLocks noGrp="1"/>
          </p:cNvSpPr>
          <p:nvPr>
            <p:ph type="title"/>
          </p:nvPr>
        </p:nvSpPr>
        <p:spPr>
          <a:xfrm>
            <a:off x="838200" y="185981"/>
            <a:ext cx="10515600" cy="1473712"/>
          </a:xfrm>
        </p:spPr>
        <p:txBody>
          <a:bodyPr>
            <a:normAutofit/>
          </a:bodyPr>
          <a:lstStyle/>
          <a:p>
            <a:pPr algn="ctr"/>
            <a:r>
              <a:rPr lang="cs-CZ" b="1" i="0" cap="all" dirty="0">
                <a:solidFill>
                  <a:srgbClr val="FF0000"/>
                </a:solidFill>
                <a:effectLst/>
                <a:latin typeface="Open Sans" panose="020B0606030504020204" pitchFamily="34" charset="0"/>
              </a:rPr>
              <a:t>Proč je nejběžnější tepelné čerpadlo vzduch - voda?</a:t>
            </a:r>
            <a:endParaRPr lang="cs-CZ" dirty="0">
              <a:solidFill>
                <a:srgbClr val="FF0000"/>
              </a:solidFill>
            </a:endParaRPr>
          </a:p>
        </p:txBody>
      </p:sp>
      <p:sp>
        <p:nvSpPr>
          <p:cNvPr id="3" name="Zástupný obsah 2">
            <a:extLst>
              <a:ext uri="{FF2B5EF4-FFF2-40B4-BE49-F238E27FC236}">
                <a16:creationId xmlns:a16="http://schemas.microsoft.com/office/drawing/2014/main" id="{C951241C-E89F-F3BD-9C03-D2A83218B63C}"/>
              </a:ext>
            </a:extLst>
          </p:cNvPr>
          <p:cNvSpPr>
            <a:spLocks noGrp="1"/>
          </p:cNvSpPr>
          <p:nvPr>
            <p:ph idx="1"/>
          </p:nvPr>
        </p:nvSpPr>
        <p:spPr>
          <a:xfrm>
            <a:off x="838200" y="2065849"/>
            <a:ext cx="10515600" cy="4351338"/>
          </a:xfrm>
        </p:spPr>
        <p:txBody>
          <a:bodyPr>
            <a:normAutofit fontScale="92500" lnSpcReduction="20000"/>
          </a:bodyPr>
          <a:lstStyle/>
          <a:p>
            <a:pPr algn="l"/>
            <a:r>
              <a:rPr lang="cs-CZ" b="1" i="0" dirty="0">
                <a:solidFill>
                  <a:srgbClr val="222222"/>
                </a:solidFill>
                <a:effectLst/>
                <a:latin typeface="Open Sans" panose="020B0606030504020204" pitchFamily="34" charset="0"/>
              </a:rPr>
              <a:t>Výhodou tepelného čerpadla vzduch - voda oproti ostatním systémům jsou nízké pořizovací náklady a nenáročná instalace. Tento komplexní způsob vytápění a ohřevu užitkové vody je v současné době považován za jeden z nejoptimálnějších a tím i nejlevnějších.</a:t>
            </a:r>
          </a:p>
          <a:p>
            <a:pPr algn="l"/>
            <a:r>
              <a:rPr lang="cs-CZ" b="1" i="0" dirty="0">
                <a:solidFill>
                  <a:srgbClr val="222222"/>
                </a:solidFill>
                <a:effectLst/>
                <a:latin typeface="Open Sans" panose="020B0606030504020204" pitchFamily="34" charset="0"/>
              </a:rPr>
              <a:t>Sluneční energie odebíraná ze vzduchu je jedna z nejekologičtějších možností vytápění. Tepelná čerpadla vzduch-voda </a:t>
            </a:r>
            <a:r>
              <a:rPr lang="cs-CZ" b="1" i="0" dirty="0">
                <a:solidFill>
                  <a:srgbClr val="00B0F0"/>
                </a:solidFill>
                <a:effectLst/>
                <a:latin typeface="Open Sans" panose="020B0606030504020204" pitchFamily="34" charset="0"/>
              </a:rPr>
              <a:t>získávají až  75% energie z okolního prostředí </a:t>
            </a:r>
            <a:r>
              <a:rPr lang="cs-CZ" b="1" i="0" dirty="0">
                <a:solidFill>
                  <a:srgbClr val="222222"/>
                </a:solidFill>
                <a:effectLst/>
                <a:latin typeface="Open Sans" panose="020B0606030504020204" pitchFamily="34" charset="0"/>
              </a:rPr>
              <a:t>a pouze 25% dodatkové energie odebírají ze sítě.</a:t>
            </a:r>
          </a:p>
          <a:p>
            <a:pPr algn="l"/>
            <a:r>
              <a:rPr lang="cs-CZ" b="1" i="0" u="sng" dirty="0">
                <a:solidFill>
                  <a:srgbClr val="00B0F0"/>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Tepelná čerpadla REMKO</a:t>
            </a:r>
            <a:r>
              <a:rPr lang="cs-CZ" b="1" i="0" dirty="0">
                <a:solidFill>
                  <a:srgbClr val="00B0F0"/>
                </a:solidFill>
                <a:effectLst/>
                <a:latin typeface="Open Sans" panose="020B0606030504020204" pitchFamily="34" charset="0"/>
              </a:rPr>
              <a:t> </a:t>
            </a:r>
            <a:r>
              <a:rPr lang="cs-CZ" b="1" i="0" dirty="0">
                <a:solidFill>
                  <a:srgbClr val="222222"/>
                </a:solidFill>
                <a:effectLst/>
                <a:latin typeface="Open Sans" panose="020B0606030504020204" pitchFamily="34" charset="0"/>
              </a:rPr>
              <a:t>mají zabudovanou invertorovou technologií, která pomocí přesné a jemné regulace otáček dosahuje v porovnání s ostatními systémy energeticky úsporného a účinného provozu.</a:t>
            </a:r>
          </a:p>
        </p:txBody>
      </p:sp>
    </p:spTree>
    <p:extLst>
      <p:ext uri="{BB962C8B-B14F-4D97-AF65-F5344CB8AC3E}">
        <p14:creationId xmlns:p14="http://schemas.microsoft.com/office/powerpoint/2010/main" val="3914679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D5C094D-B1B0-F9A9-09A3-4B34F7C9CD74}"/>
              </a:ext>
            </a:extLst>
          </p:cNvPr>
          <p:cNvSpPr>
            <a:spLocks noGrp="1"/>
          </p:cNvSpPr>
          <p:nvPr>
            <p:ph type="title"/>
          </p:nvPr>
        </p:nvSpPr>
        <p:spPr>
          <a:xfrm>
            <a:off x="869951" y="841375"/>
            <a:ext cx="4391024" cy="1640086"/>
          </a:xfrm>
        </p:spPr>
        <p:txBody>
          <a:bodyPr anchor="t">
            <a:normAutofit fontScale="90000"/>
          </a:bodyPr>
          <a:lstStyle/>
          <a:p>
            <a:pPr algn="ctr"/>
            <a:r>
              <a:rPr lang="cs-CZ" sz="4000" b="1" i="0" dirty="0">
                <a:solidFill>
                  <a:srgbClr val="FF0000"/>
                </a:solidFill>
                <a:effectLst/>
                <a:latin typeface="Open Sans" panose="020B0606030504020204" pitchFamily="34" charset="0"/>
              </a:rPr>
              <a:t>TEPELNÉ ČERPADLO VZDUCH - VZDUCH</a:t>
            </a:r>
            <a:endParaRPr lang="cs-CZ" sz="4000" dirty="0">
              <a:solidFill>
                <a:srgbClr val="FF0000"/>
              </a:solidFill>
            </a:endParaRPr>
          </a:p>
        </p:txBody>
      </p:sp>
      <p:sp>
        <p:nvSpPr>
          <p:cNvPr id="3" name="Zástupný obsah 2">
            <a:extLst>
              <a:ext uri="{FF2B5EF4-FFF2-40B4-BE49-F238E27FC236}">
                <a16:creationId xmlns:a16="http://schemas.microsoft.com/office/drawing/2014/main" id="{94E36E95-6E01-DC25-F52F-521E4E3F3231}"/>
              </a:ext>
            </a:extLst>
          </p:cNvPr>
          <p:cNvSpPr>
            <a:spLocks noGrp="1"/>
          </p:cNvSpPr>
          <p:nvPr>
            <p:ph idx="1"/>
          </p:nvPr>
        </p:nvSpPr>
        <p:spPr>
          <a:xfrm>
            <a:off x="838200" y="2719953"/>
            <a:ext cx="4391024" cy="3673098"/>
          </a:xfrm>
        </p:spPr>
        <p:txBody>
          <a:bodyPr>
            <a:noAutofit/>
          </a:bodyPr>
          <a:lstStyle/>
          <a:p>
            <a:r>
              <a:rPr lang="cs-CZ" sz="1600" b="1" i="0" dirty="0">
                <a:solidFill>
                  <a:schemeClr val="bg1">
                    <a:alpha val="80000"/>
                  </a:schemeClr>
                </a:solidFill>
                <a:effectLst/>
                <a:latin typeface="Open Sans" panose="020B0606030504020204" pitchFamily="34" charset="0"/>
              </a:rPr>
              <a:t>Tepelné čerpadlo vzduch-vzduch funguje na stejném principu jako čerpadla vzduch - voda. Také využívá energii z okolního vzduchu a získané teplo dále přenáší do domácnosti. V interiéru však netopí přes radiátory, ale přes vnitřní jednotky vzhledově podobné například nástěnné klimatizaci. Výhodou může být například úspora místa, protože klasické radiátory kolem sebe potřebují nezastavěný prostor. Tepelná čerpadla </a:t>
            </a:r>
            <a:r>
              <a:rPr lang="cs-CZ" sz="1600" b="1" i="0" dirty="0" err="1">
                <a:solidFill>
                  <a:schemeClr val="bg1">
                    <a:alpha val="80000"/>
                  </a:schemeClr>
                </a:solidFill>
                <a:effectLst/>
                <a:latin typeface="Open Sans" panose="020B0606030504020204" pitchFamily="34" charset="0"/>
              </a:rPr>
              <a:t>Remko</a:t>
            </a:r>
            <a:r>
              <a:rPr lang="cs-CZ" sz="1600" b="1" i="0" dirty="0">
                <a:solidFill>
                  <a:schemeClr val="bg1">
                    <a:alpha val="80000"/>
                  </a:schemeClr>
                </a:solidFill>
                <a:effectLst/>
                <a:latin typeface="Open Sans" panose="020B0606030504020204" pitchFamily="34" charset="0"/>
              </a:rPr>
              <a:t> s principem vzduch  -vzduch </a:t>
            </a:r>
            <a:r>
              <a:rPr lang="cs-CZ" sz="1600" b="1" i="0" dirty="0">
                <a:solidFill>
                  <a:srgbClr val="00B0F0">
                    <a:alpha val="80000"/>
                  </a:srgbClr>
                </a:solidFill>
                <a:effectLst/>
                <a:latin typeface="Open Sans" panose="020B0606030504020204" pitchFamily="34" charset="0"/>
              </a:rPr>
              <a:t>využívají invertorovou technologii, která zabraňuje kolísání teploty v interiéru.</a:t>
            </a:r>
          </a:p>
        </p:txBody>
      </p:sp>
      <p:pic>
        <p:nvPicPr>
          <p:cNvPr id="10242" name="Picture 2">
            <a:extLst>
              <a:ext uri="{FF2B5EF4-FFF2-40B4-BE49-F238E27FC236}">
                <a16:creationId xmlns:a16="http://schemas.microsoft.com/office/drawing/2014/main" id="{FFE435A6-AEFE-4775-FB7E-5F239CD9A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42" r="1" b="1"/>
          <a:stretch/>
        </p:blipFill>
        <p:spPr bwMode="auto">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10249" name="Group 10248">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0250" name="Freeform: Shape 10249">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51" name="Freeform: Shape 10250">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34870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1154A6-B3FD-863F-2239-45176CE4D5BD}"/>
              </a:ext>
            </a:extLst>
          </p:cNvPr>
          <p:cNvSpPr>
            <a:spLocks noGrp="1"/>
          </p:cNvSpPr>
          <p:nvPr>
            <p:ph type="title"/>
          </p:nvPr>
        </p:nvSpPr>
        <p:spPr>
          <a:xfrm>
            <a:off x="838200" y="365125"/>
            <a:ext cx="10515600" cy="1045221"/>
          </a:xfrm>
        </p:spPr>
        <p:txBody>
          <a:bodyPr/>
          <a:lstStyle/>
          <a:p>
            <a:pPr algn="ctr"/>
            <a:r>
              <a:rPr lang="cs-CZ" b="1" dirty="0">
                <a:solidFill>
                  <a:srgbClr val="FF0000"/>
                </a:solidFill>
              </a:rPr>
              <a:t>POZNÁMKA</a:t>
            </a:r>
          </a:p>
        </p:txBody>
      </p:sp>
      <p:sp>
        <p:nvSpPr>
          <p:cNvPr id="3" name="Zástupný obsah 2">
            <a:extLst>
              <a:ext uri="{FF2B5EF4-FFF2-40B4-BE49-F238E27FC236}">
                <a16:creationId xmlns:a16="http://schemas.microsoft.com/office/drawing/2014/main" id="{60B9A4DD-1D56-2B1D-6113-26160560BD76}"/>
              </a:ext>
            </a:extLst>
          </p:cNvPr>
          <p:cNvSpPr>
            <a:spLocks noGrp="1"/>
          </p:cNvSpPr>
          <p:nvPr>
            <p:ph idx="1"/>
          </p:nvPr>
        </p:nvSpPr>
        <p:spPr>
          <a:xfrm>
            <a:off x="838200" y="2433233"/>
            <a:ext cx="10515600" cy="2340245"/>
          </a:xfrm>
        </p:spPr>
        <p:txBody>
          <a:bodyPr/>
          <a:lstStyle/>
          <a:p>
            <a:r>
              <a:rPr lang="cs-CZ" b="1" i="0" dirty="0">
                <a:solidFill>
                  <a:srgbClr val="222222"/>
                </a:solidFill>
                <a:effectLst/>
                <a:latin typeface="Open Sans" panose="020B0606030504020204" pitchFamily="34" charset="0"/>
              </a:rPr>
              <a:t>Invertorová technologie tepelných čerpadel vzduch - vzduch nahrazuje "starý dobrý" přepínač zapnuto/vypnuto. Čerpadlo plynule reguluje svůj výkon</a:t>
            </a:r>
            <a:br>
              <a:rPr lang="cs-CZ" b="1" i="0" dirty="0">
                <a:solidFill>
                  <a:srgbClr val="222222"/>
                </a:solidFill>
                <a:effectLst/>
                <a:latin typeface="Open Sans" panose="020B0606030504020204" pitchFamily="34" charset="0"/>
              </a:rPr>
            </a:br>
            <a:r>
              <a:rPr lang="cs-CZ" b="1" i="0" dirty="0">
                <a:solidFill>
                  <a:srgbClr val="222222"/>
                </a:solidFill>
                <a:effectLst/>
                <a:latin typeface="Open Sans" panose="020B0606030504020204" pitchFamily="34" charset="0"/>
              </a:rPr>
              <a:t>a tím snižuje spotřebu energie.</a:t>
            </a:r>
            <a:endParaRPr lang="cs-CZ" b="1" dirty="0"/>
          </a:p>
        </p:txBody>
      </p:sp>
    </p:spTree>
    <p:extLst>
      <p:ext uri="{BB962C8B-B14F-4D97-AF65-F5344CB8AC3E}">
        <p14:creationId xmlns:p14="http://schemas.microsoft.com/office/powerpoint/2010/main" val="1305218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85DB8C-78C0-8B40-2766-837E3D39FC83}"/>
              </a:ext>
            </a:extLst>
          </p:cNvPr>
          <p:cNvSpPr>
            <a:spLocks noGrp="1"/>
          </p:cNvSpPr>
          <p:nvPr>
            <p:ph type="title"/>
          </p:nvPr>
        </p:nvSpPr>
        <p:spPr/>
        <p:txBody>
          <a:bodyPr>
            <a:normAutofit/>
          </a:bodyPr>
          <a:lstStyle/>
          <a:p>
            <a:pPr algn="ctr"/>
            <a:r>
              <a:rPr lang="cs-CZ" b="1" i="0" cap="all" dirty="0">
                <a:solidFill>
                  <a:srgbClr val="FF0000"/>
                </a:solidFill>
                <a:effectLst/>
                <a:latin typeface="Open Sans" panose="020B0606030504020204" pitchFamily="34" charset="0"/>
              </a:rPr>
              <a:t>Zorientujte se v označení účinnosti</a:t>
            </a:r>
            <a:endParaRPr lang="cs-CZ" dirty="0">
              <a:solidFill>
                <a:srgbClr val="FF0000"/>
              </a:solidFill>
            </a:endParaRPr>
          </a:p>
        </p:txBody>
      </p:sp>
      <p:sp>
        <p:nvSpPr>
          <p:cNvPr id="3" name="Zástupný obsah 2">
            <a:extLst>
              <a:ext uri="{FF2B5EF4-FFF2-40B4-BE49-F238E27FC236}">
                <a16:creationId xmlns:a16="http://schemas.microsoft.com/office/drawing/2014/main" id="{F43E03DC-F878-1699-DF9B-95B9CD6745FA}"/>
              </a:ext>
            </a:extLst>
          </p:cNvPr>
          <p:cNvSpPr>
            <a:spLocks noGrp="1"/>
          </p:cNvSpPr>
          <p:nvPr>
            <p:ph idx="1"/>
          </p:nvPr>
        </p:nvSpPr>
        <p:spPr>
          <a:xfrm>
            <a:off x="838200" y="2030277"/>
            <a:ext cx="10515600" cy="4146685"/>
          </a:xfrm>
        </p:spPr>
        <p:txBody>
          <a:bodyPr>
            <a:normAutofit fontScale="77500" lnSpcReduction="20000"/>
          </a:bodyPr>
          <a:lstStyle/>
          <a:p>
            <a:pPr algn="l"/>
            <a:r>
              <a:rPr lang="cs-CZ" b="1" i="0" dirty="0">
                <a:solidFill>
                  <a:srgbClr val="222222"/>
                </a:solidFill>
                <a:effectLst/>
                <a:latin typeface="Open Sans" panose="020B0606030504020204" pitchFamily="34" charset="0"/>
              </a:rPr>
              <a:t>Každé tepelné čerpadlo má určitý výkon, který vyjadřuje, kolik tepla je čerpadlo schopné dodat. Výkon je to první, podle čeho budete tepelné čerpadlo vybírat. Druhý rozhodující parametr při výběru pro vás bude nejspíše účinnost, přesněji takzvaný</a:t>
            </a:r>
            <a:r>
              <a:rPr lang="cs-CZ" b="1" i="0" dirty="0">
                <a:solidFill>
                  <a:srgbClr val="009946"/>
                </a:solidFill>
                <a:effectLst/>
                <a:latin typeface="Open Sans" panose="020B0606030504020204" pitchFamily="34" charset="0"/>
              </a:rPr>
              <a:t> </a:t>
            </a:r>
            <a:r>
              <a:rPr lang="cs-CZ" b="1" i="0" dirty="0">
                <a:solidFill>
                  <a:srgbClr val="00B0F0"/>
                </a:solidFill>
                <a:effectLst/>
                <a:latin typeface="Open Sans" panose="020B0606030504020204" pitchFamily="34" charset="0"/>
              </a:rPr>
              <a:t>topný faktor COP či SCOP.</a:t>
            </a:r>
            <a:r>
              <a:rPr lang="cs-CZ" b="1" i="0" dirty="0">
                <a:solidFill>
                  <a:srgbClr val="222222"/>
                </a:solidFill>
                <a:effectLst/>
                <a:latin typeface="Open Sans" panose="020B0606030504020204" pitchFamily="34" charset="0"/>
              </a:rPr>
              <a:t> Ten totiž popisuje, </a:t>
            </a:r>
            <a:r>
              <a:rPr lang="cs-CZ" b="1" i="0" dirty="0">
                <a:solidFill>
                  <a:srgbClr val="00B0F0"/>
                </a:solidFill>
                <a:effectLst/>
                <a:latin typeface="Open Sans" panose="020B0606030504020204" pitchFamily="34" charset="0"/>
              </a:rPr>
              <a:t>kolik elektřiny čerpadlo spotřebuje pro výrobu daného množství tepla.</a:t>
            </a:r>
            <a:r>
              <a:rPr lang="cs-CZ" b="1" i="0" dirty="0">
                <a:solidFill>
                  <a:srgbClr val="222222"/>
                </a:solidFill>
                <a:effectLst/>
                <a:latin typeface="Open Sans" panose="020B0606030504020204" pitchFamily="34" charset="0"/>
              </a:rPr>
              <a:t> Čím vyšší je hodnota topného faktoru, tím efektivnější je tepelné čerpadlo.</a:t>
            </a:r>
          </a:p>
          <a:p>
            <a:pPr algn="l">
              <a:buFont typeface="Arial" panose="020B0604020202020204" pitchFamily="34" charset="0"/>
              <a:buChar char="•"/>
            </a:pPr>
            <a:r>
              <a:rPr lang="cs-CZ" b="1" i="0" dirty="0">
                <a:solidFill>
                  <a:srgbClr val="00B0F0"/>
                </a:solidFill>
                <a:effectLst/>
                <a:latin typeface="Open Sans" panose="020B0606030504020204" pitchFamily="34" charset="0"/>
              </a:rPr>
              <a:t>COP = topný faktor </a:t>
            </a:r>
            <a:r>
              <a:rPr lang="cs-CZ" b="1" i="0" dirty="0">
                <a:solidFill>
                  <a:srgbClr val="222222"/>
                </a:solidFill>
                <a:effectLst/>
                <a:latin typeface="Open Sans" panose="020B0606030504020204" pitchFamily="34" charset="0"/>
              </a:rPr>
              <a:t>vyjadřuje, poměr mezi okamžitým odebraným</a:t>
            </a:r>
            <a:br>
              <a:rPr lang="cs-CZ" b="1" i="0" dirty="0">
                <a:solidFill>
                  <a:srgbClr val="222222"/>
                </a:solidFill>
                <a:effectLst/>
                <a:latin typeface="Open Sans" panose="020B0606030504020204" pitchFamily="34" charset="0"/>
              </a:rPr>
            </a:br>
            <a:r>
              <a:rPr lang="cs-CZ" b="1" i="0" dirty="0">
                <a:solidFill>
                  <a:srgbClr val="222222"/>
                </a:solidFill>
                <a:effectLst/>
                <a:latin typeface="Open Sans" panose="020B0606030504020204" pitchFamily="34" charset="0"/>
              </a:rPr>
              <a:t>a dodaným výkonem. COP 4 znamená, že čerpadlo spotřebovává 1 kW (ze zásuvky) a dodává 4 kW. V běžném provozu tato hodnota kolísá podle aktuálních podmínek (teplota, odběr). </a:t>
            </a:r>
          </a:p>
          <a:p>
            <a:pPr algn="l">
              <a:buFont typeface="Arial" panose="020B0604020202020204" pitchFamily="34" charset="0"/>
              <a:buChar char="•"/>
            </a:pPr>
            <a:r>
              <a:rPr lang="cs-CZ" b="1" i="0" dirty="0">
                <a:solidFill>
                  <a:srgbClr val="00B0F0"/>
                </a:solidFill>
                <a:effectLst/>
                <a:latin typeface="Open Sans" panose="020B0606030504020204" pitchFamily="34" charset="0"/>
              </a:rPr>
              <a:t>SCOP = průměrný topný faktor </a:t>
            </a:r>
            <a:r>
              <a:rPr lang="cs-CZ" b="1" i="0" dirty="0">
                <a:solidFill>
                  <a:srgbClr val="222222"/>
                </a:solidFill>
                <a:effectLst/>
                <a:latin typeface="Open Sans" panose="020B0606030504020204" pitchFamily="34" charset="0"/>
              </a:rPr>
              <a:t>je při výběru užitečnější, protože ukazuje zprůměrovanou hodnotu COP za celou topnou sezónu. Zatímco se COP měří v konkrétním okamžiku (podmínky se mohou lišit), SCOP shrnuje výsledky účinnosti v různých teplotních podmínkách.</a:t>
            </a:r>
          </a:p>
        </p:txBody>
      </p:sp>
    </p:spTree>
    <p:extLst>
      <p:ext uri="{BB962C8B-B14F-4D97-AF65-F5344CB8AC3E}">
        <p14:creationId xmlns:p14="http://schemas.microsoft.com/office/powerpoint/2010/main" val="3488541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5C5C79-5395-0EE1-EDC6-E0639BFFAB59}"/>
              </a:ext>
            </a:extLst>
          </p:cNvPr>
          <p:cNvSpPr>
            <a:spLocks noGrp="1"/>
          </p:cNvSpPr>
          <p:nvPr>
            <p:ph type="title"/>
          </p:nvPr>
        </p:nvSpPr>
        <p:spPr/>
        <p:txBody>
          <a:bodyPr>
            <a:normAutofit/>
          </a:bodyPr>
          <a:lstStyle/>
          <a:p>
            <a:pPr algn="ctr"/>
            <a:r>
              <a:rPr lang="cs-CZ" b="1" dirty="0">
                <a:solidFill>
                  <a:srgbClr val="FF0000"/>
                </a:solidFill>
              </a:rPr>
              <a:t>ROZDĚLENÍ ENERGETICKÝCH ZDROJŮ PODLE HLAVNÍ ČINNOSTI</a:t>
            </a:r>
          </a:p>
        </p:txBody>
      </p:sp>
      <p:sp>
        <p:nvSpPr>
          <p:cNvPr id="3" name="Zástupný obsah 2">
            <a:extLst>
              <a:ext uri="{FF2B5EF4-FFF2-40B4-BE49-F238E27FC236}">
                <a16:creationId xmlns:a16="http://schemas.microsoft.com/office/drawing/2014/main" id="{6D5F6D10-4617-5DA2-E43E-9B249E6CCB62}"/>
              </a:ext>
            </a:extLst>
          </p:cNvPr>
          <p:cNvSpPr>
            <a:spLocks noGrp="1"/>
          </p:cNvSpPr>
          <p:nvPr>
            <p:ph idx="1"/>
          </p:nvPr>
        </p:nvSpPr>
        <p:spPr>
          <a:xfrm>
            <a:off x="838200" y="2251587"/>
            <a:ext cx="10515600" cy="3925376"/>
          </a:xfrm>
        </p:spPr>
        <p:txBody>
          <a:bodyPr/>
          <a:lstStyle/>
          <a:p>
            <a:r>
              <a:rPr lang="cs-CZ" b="1" dirty="0"/>
              <a:t>Energetické zdroje jsou rozděleny podle hlavního produktu nebo činnosti na:</a:t>
            </a:r>
          </a:p>
          <a:p>
            <a:pPr marL="0" indent="0">
              <a:buNone/>
            </a:pPr>
            <a:r>
              <a:rPr lang="cs-CZ" b="1" dirty="0"/>
              <a:t>	• výtopny;</a:t>
            </a:r>
          </a:p>
          <a:p>
            <a:pPr marL="0" indent="0">
              <a:buNone/>
            </a:pPr>
            <a:r>
              <a:rPr lang="cs-CZ" b="1" dirty="0"/>
              <a:t>	• spalovny;</a:t>
            </a:r>
          </a:p>
          <a:p>
            <a:pPr marL="0" indent="0">
              <a:buNone/>
            </a:pPr>
            <a:r>
              <a:rPr lang="cs-CZ" b="1" dirty="0"/>
              <a:t>	• teplárny;</a:t>
            </a:r>
          </a:p>
          <a:p>
            <a:pPr marL="0" indent="0">
              <a:buNone/>
            </a:pPr>
            <a:r>
              <a:rPr lang="cs-CZ" b="1" dirty="0"/>
              <a:t>	•elektrárny.</a:t>
            </a:r>
          </a:p>
        </p:txBody>
      </p:sp>
    </p:spTree>
    <p:extLst>
      <p:ext uri="{BB962C8B-B14F-4D97-AF65-F5344CB8AC3E}">
        <p14:creationId xmlns:p14="http://schemas.microsoft.com/office/powerpoint/2010/main" val="462441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4A8C72-C2D7-F917-1D80-FCAE8237EE08}"/>
              </a:ext>
            </a:extLst>
          </p:cNvPr>
          <p:cNvSpPr>
            <a:spLocks noGrp="1"/>
          </p:cNvSpPr>
          <p:nvPr>
            <p:ph type="title"/>
          </p:nvPr>
        </p:nvSpPr>
        <p:spPr>
          <a:xfrm>
            <a:off x="838200" y="365125"/>
            <a:ext cx="10515600" cy="1021973"/>
          </a:xfrm>
        </p:spPr>
        <p:txBody>
          <a:bodyPr/>
          <a:lstStyle/>
          <a:p>
            <a:pPr algn="ctr"/>
            <a:r>
              <a:rPr lang="cs-CZ" b="1" i="0" cap="all" dirty="0">
                <a:solidFill>
                  <a:srgbClr val="FF0000"/>
                </a:solidFill>
                <a:effectLst/>
                <a:latin typeface="Open Sans" panose="020B0606030504020204" pitchFamily="34" charset="0"/>
              </a:rPr>
              <a:t>Najděte správný výkon</a:t>
            </a:r>
            <a:endParaRPr lang="cs-CZ" dirty="0">
              <a:solidFill>
                <a:srgbClr val="FF0000"/>
              </a:solidFill>
            </a:endParaRPr>
          </a:p>
        </p:txBody>
      </p:sp>
      <p:sp>
        <p:nvSpPr>
          <p:cNvPr id="3" name="Zástupný obsah 2">
            <a:extLst>
              <a:ext uri="{FF2B5EF4-FFF2-40B4-BE49-F238E27FC236}">
                <a16:creationId xmlns:a16="http://schemas.microsoft.com/office/drawing/2014/main" id="{A454C6FD-F78A-E50A-EBBA-99943C00F45B}"/>
              </a:ext>
            </a:extLst>
          </p:cNvPr>
          <p:cNvSpPr>
            <a:spLocks noGrp="1"/>
          </p:cNvSpPr>
          <p:nvPr>
            <p:ph idx="1"/>
          </p:nvPr>
        </p:nvSpPr>
        <p:spPr/>
        <p:txBody>
          <a:bodyPr>
            <a:normAutofit fontScale="92500" lnSpcReduction="10000"/>
          </a:bodyPr>
          <a:lstStyle/>
          <a:p>
            <a:pPr algn="l"/>
            <a:r>
              <a:rPr lang="cs-CZ" b="1" i="0" dirty="0">
                <a:solidFill>
                  <a:srgbClr val="222222"/>
                </a:solidFill>
                <a:effectLst/>
                <a:latin typeface="Open Sans" panose="020B0606030504020204" pitchFamily="34" charset="0"/>
              </a:rPr>
              <a:t>Jak zjistit, který výkon tepelného čerpadla bude ten pravý? </a:t>
            </a:r>
            <a:r>
              <a:rPr lang="cs-CZ" b="1" i="0" dirty="0">
                <a:solidFill>
                  <a:srgbClr val="00B0F0"/>
                </a:solidFill>
                <a:effectLst/>
                <a:latin typeface="Open Sans" panose="020B0606030504020204" pitchFamily="34" charset="0"/>
              </a:rPr>
              <a:t>Nejsnazším řešením je získat tuto informaci z průkazu energetické náročnosti budovy (PENB), </a:t>
            </a:r>
            <a:r>
              <a:rPr lang="cs-CZ" b="1" i="0" dirty="0">
                <a:solidFill>
                  <a:srgbClr val="222222"/>
                </a:solidFill>
                <a:effectLst/>
                <a:latin typeface="Open Sans" panose="020B0606030504020204" pitchFamily="34" charset="0"/>
              </a:rPr>
              <a:t>který vám zpracuje energetický specialista. Pokud chcete žádat o dotaci na pořízení tepelného čerpadla, pak je takový dokument přímo vyžadován.</a:t>
            </a:r>
          </a:p>
          <a:p>
            <a:pPr algn="l"/>
            <a:r>
              <a:rPr lang="cs-CZ" b="1" i="0" dirty="0">
                <a:solidFill>
                  <a:srgbClr val="222222"/>
                </a:solidFill>
                <a:effectLst/>
                <a:latin typeface="Open Sans" panose="020B0606030504020204" pitchFamily="34" charset="0"/>
              </a:rPr>
              <a:t>Pro předběžný výběr nebo nákup bez dotací je vhodné připravit si k ruce projektovou dokumentaci domu (nebo alespoň půdorysy), počet osob v domácnosti (kvůli ohřevu vody) a základní popis konstrukce budovy (z čeho jsou zdi, střecha, má dům zateplení atp.). Důležitou roli hraje také lokalita, protože průměrné teplotní podmínky v horských oblastech se budou od slunné jižní Moravy výrazně lišit. </a:t>
            </a:r>
          </a:p>
        </p:txBody>
      </p:sp>
    </p:spTree>
    <p:extLst>
      <p:ext uri="{BB962C8B-B14F-4D97-AF65-F5344CB8AC3E}">
        <p14:creationId xmlns:p14="http://schemas.microsoft.com/office/powerpoint/2010/main" val="3987847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6DA863-C004-A2F5-A201-3510F00DD007}"/>
              </a:ext>
            </a:extLst>
          </p:cNvPr>
          <p:cNvSpPr>
            <a:spLocks noGrp="1"/>
          </p:cNvSpPr>
          <p:nvPr>
            <p:ph type="title"/>
          </p:nvPr>
        </p:nvSpPr>
        <p:spPr>
          <a:xfrm>
            <a:off x="838200" y="216977"/>
            <a:ext cx="10515600" cy="1473712"/>
          </a:xfrm>
        </p:spPr>
        <p:txBody>
          <a:bodyPr>
            <a:normAutofit/>
          </a:bodyPr>
          <a:lstStyle/>
          <a:p>
            <a:pPr algn="ctr"/>
            <a:r>
              <a:rPr lang="cs-CZ" b="1" i="0" dirty="0">
                <a:solidFill>
                  <a:srgbClr val="FF0000"/>
                </a:solidFill>
                <a:effectLst/>
                <a:latin typeface="Open Sans" panose="020B0606030504020204" pitchFamily="34" charset="0"/>
              </a:rPr>
              <a:t>PŘEHLED AKTUÁLNÍCH DOTACÍ NA TEPELNÁ ČERPADLA</a:t>
            </a:r>
            <a:endParaRPr lang="cs-CZ" b="1" dirty="0">
              <a:solidFill>
                <a:srgbClr val="FF0000"/>
              </a:solidFill>
            </a:endParaRPr>
          </a:p>
        </p:txBody>
      </p:sp>
      <p:sp>
        <p:nvSpPr>
          <p:cNvPr id="3" name="Zástupný obsah 2">
            <a:extLst>
              <a:ext uri="{FF2B5EF4-FFF2-40B4-BE49-F238E27FC236}">
                <a16:creationId xmlns:a16="http://schemas.microsoft.com/office/drawing/2014/main" id="{A628C3BC-81D8-5E9D-B4A6-F91911FF58C8}"/>
              </a:ext>
            </a:extLst>
          </p:cNvPr>
          <p:cNvSpPr>
            <a:spLocks noGrp="1"/>
          </p:cNvSpPr>
          <p:nvPr>
            <p:ph idx="1"/>
          </p:nvPr>
        </p:nvSpPr>
        <p:spPr>
          <a:xfrm>
            <a:off x="838200" y="2169763"/>
            <a:ext cx="10515600" cy="4007200"/>
          </a:xfrm>
        </p:spPr>
        <p:txBody>
          <a:bodyPr/>
          <a:lstStyle/>
          <a:p>
            <a:pPr algn="l">
              <a:buFont typeface="Arial" panose="020B0604020202020204" pitchFamily="34" charset="0"/>
              <a:buChar char="•"/>
            </a:pPr>
            <a:r>
              <a:rPr lang="cs-CZ" b="1" i="0" dirty="0">
                <a:solidFill>
                  <a:srgbClr val="222222"/>
                </a:solidFill>
                <a:effectLst/>
                <a:latin typeface="Open Sans" panose="020B0606030504020204" pitchFamily="34" charset="0"/>
              </a:rPr>
              <a:t>Tepelné čerpadlo s teplovodním systémem vytápění</a:t>
            </a:r>
            <a:br>
              <a:rPr lang="cs-CZ" b="1" i="0" dirty="0">
                <a:solidFill>
                  <a:srgbClr val="222222"/>
                </a:solidFill>
                <a:effectLst/>
                <a:latin typeface="Open Sans" panose="020B0606030504020204" pitchFamily="34" charset="0"/>
              </a:rPr>
            </a:br>
            <a:r>
              <a:rPr lang="cs-CZ" b="1" i="0" dirty="0">
                <a:solidFill>
                  <a:srgbClr val="222222"/>
                </a:solidFill>
                <a:effectLst/>
                <a:latin typeface="Open Sans" panose="020B0606030504020204" pitchFamily="34" charset="0"/>
              </a:rPr>
              <a:t>a přípravou teplé vody: 100 000 Kč</a:t>
            </a:r>
          </a:p>
          <a:p>
            <a:pPr algn="l">
              <a:buFont typeface="Arial" panose="020B0604020202020204" pitchFamily="34" charset="0"/>
              <a:buChar char="•"/>
            </a:pPr>
            <a:r>
              <a:rPr lang="cs-CZ" b="1" i="0" dirty="0">
                <a:solidFill>
                  <a:srgbClr val="222222"/>
                </a:solidFill>
                <a:effectLst/>
                <a:latin typeface="Open Sans" panose="020B0606030504020204" pitchFamily="34" charset="0"/>
              </a:rPr>
              <a:t>Tepelné čerpadlo s teplovodním systémem vytápění bez přípravy teplé vody: 80 000 Kč</a:t>
            </a:r>
          </a:p>
          <a:p>
            <a:pPr algn="l">
              <a:buFont typeface="Arial" panose="020B0604020202020204" pitchFamily="34" charset="0"/>
              <a:buChar char="•"/>
            </a:pPr>
            <a:r>
              <a:rPr lang="cs-CZ" b="1" i="0" dirty="0">
                <a:solidFill>
                  <a:srgbClr val="222222"/>
                </a:solidFill>
                <a:effectLst/>
                <a:latin typeface="Open Sans" panose="020B0606030504020204" pitchFamily="34" charset="0"/>
              </a:rPr>
              <a:t>Tepelné čerpadlo s teplovodním systémem vytápění</a:t>
            </a:r>
            <a:br>
              <a:rPr lang="cs-CZ" b="1" i="0" dirty="0">
                <a:solidFill>
                  <a:srgbClr val="222222"/>
                </a:solidFill>
                <a:effectLst/>
                <a:latin typeface="Open Sans" panose="020B0606030504020204" pitchFamily="34" charset="0"/>
              </a:rPr>
            </a:br>
            <a:r>
              <a:rPr lang="cs-CZ" b="1" i="0" dirty="0">
                <a:solidFill>
                  <a:srgbClr val="222222"/>
                </a:solidFill>
                <a:effectLst/>
                <a:latin typeface="Open Sans" panose="020B0606030504020204" pitchFamily="34" charset="0"/>
              </a:rPr>
              <a:t>a přípravou teplé vody připojení k fotovoltaickému systému: 140 000 Kč</a:t>
            </a:r>
          </a:p>
          <a:p>
            <a:pPr algn="l">
              <a:buFont typeface="Arial" panose="020B0604020202020204" pitchFamily="34" charset="0"/>
              <a:buChar char="•"/>
            </a:pPr>
            <a:r>
              <a:rPr lang="cs-CZ" b="1" i="0" dirty="0">
                <a:solidFill>
                  <a:srgbClr val="222222"/>
                </a:solidFill>
                <a:effectLst/>
                <a:latin typeface="Open Sans" panose="020B0606030504020204" pitchFamily="34" charset="0"/>
              </a:rPr>
              <a:t>Tepelné čerpadlo vzduch – vzduch: 60 000 Kč.</a:t>
            </a:r>
          </a:p>
        </p:txBody>
      </p:sp>
    </p:spTree>
    <p:extLst>
      <p:ext uri="{BB962C8B-B14F-4D97-AF65-F5344CB8AC3E}">
        <p14:creationId xmlns:p14="http://schemas.microsoft.com/office/powerpoint/2010/main" val="2531415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4DC10970-DC2D-25B0-520C-76CD9DFE786C}"/>
              </a:ext>
            </a:extLst>
          </p:cNvPr>
          <p:cNvSpPr>
            <a:spLocks noGrp="1"/>
          </p:cNvSpPr>
          <p:nvPr>
            <p:ph type="title"/>
          </p:nvPr>
        </p:nvSpPr>
        <p:spPr>
          <a:xfrm>
            <a:off x="838200" y="2766218"/>
            <a:ext cx="10515600" cy="1325563"/>
          </a:xfrm>
        </p:spPr>
        <p:txBody>
          <a:bodyPr>
            <a:normAutofit/>
          </a:bodyPr>
          <a:lstStyle/>
          <a:p>
            <a:pPr algn="ctr"/>
            <a:r>
              <a:rPr lang="cs-CZ" sz="6000" b="1" dirty="0">
                <a:solidFill>
                  <a:srgbClr val="FF0000"/>
                </a:solidFill>
              </a:rPr>
              <a:t>SMART GRID</a:t>
            </a:r>
          </a:p>
        </p:txBody>
      </p:sp>
    </p:spTree>
    <p:extLst>
      <p:ext uri="{BB962C8B-B14F-4D97-AF65-F5344CB8AC3E}">
        <p14:creationId xmlns:p14="http://schemas.microsoft.com/office/powerpoint/2010/main" val="851496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3ECBE7C5-1867-4AEC-985D-0F95B2AED0AD}"/>
              </a:ext>
            </a:extLst>
          </p:cNvPr>
          <p:cNvSpPr>
            <a:spLocks noGrp="1"/>
          </p:cNvSpPr>
          <p:nvPr>
            <p:ph type="title"/>
          </p:nvPr>
        </p:nvSpPr>
        <p:spPr>
          <a:xfrm>
            <a:off x="6513788" y="365125"/>
            <a:ext cx="4840010" cy="1807305"/>
          </a:xfrm>
        </p:spPr>
        <p:txBody>
          <a:bodyPr>
            <a:normAutofit/>
          </a:bodyPr>
          <a:lstStyle/>
          <a:p>
            <a:pPr algn="ctr"/>
            <a:r>
              <a:rPr lang="cs-CZ" b="1" dirty="0">
                <a:solidFill>
                  <a:srgbClr val="FF0000"/>
                </a:solidFill>
              </a:rPr>
              <a:t>SMART GRID</a:t>
            </a:r>
          </a:p>
        </p:txBody>
      </p:sp>
      <p:pic>
        <p:nvPicPr>
          <p:cNvPr id="6" name="Obrázek 5" descr="Obsah obrázku budova, věž, obloha, stožár&#10;&#10;Popis byl vytvořen automaticky">
            <a:extLst>
              <a:ext uri="{FF2B5EF4-FFF2-40B4-BE49-F238E27FC236}">
                <a16:creationId xmlns:a16="http://schemas.microsoft.com/office/drawing/2014/main" id="{7D2ABB26-05E1-B911-62B2-01DC993FCC76}"/>
              </a:ext>
            </a:extLst>
          </p:cNvPr>
          <p:cNvPicPr>
            <a:picLocks noChangeAspect="1"/>
          </p:cNvPicPr>
          <p:nvPr/>
        </p:nvPicPr>
        <p:blipFill>
          <a:blip r:embed="rId2">
            <a:extLst>
              <a:ext uri="{28A0092B-C50C-407E-A947-70E740481C1C}">
                <a14:useLocalDpi xmlns:a14="http://schemas.microsoft.com/office/drawing/2010/main" val="0"/>
              </a:ext>
            </a:extLst>
          </a:blip>
          <a:srcRect l="3003" r="30043"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Zástupný obsah 3">
            <a:extLst>
              <a:ext uri="{FF2B5EF4-FFF2-40B4-BE49-F238E27FC236}">
                <a16:creationId xmlns:a16="http://schemas.microsoft.com/office/drawing/2014/main" id="{18279C2C-FB6F-1FB1-F216-A2493148E45C}"/>
              </a:ext>
            </a:extLst>
          </p:cNvPr>
          <p:cNvSpPr>
            <a:spLocks noGrp="1"/>
          </p:cNvSpPr>
          <p:nvPr>
            <p:ph idx="1"/>
          </p:nvPr>
        </p:nvSpPr>
        <p:spPr>
          <a:xfrm>
            <a:off x="6513788" y="2333297"/>
            <a:ext cx="4840010" cy="3843666"/>
          </a:xfrm>
        </p:spPr>
        <p:txBody>
          <a:bodyPr>
            <a:normAutofit lnSpcReduction="10000"/>
          </a:bodyPr>
          <a:lstStyle/>
          <a:p>
            <a:r>
              <a:rPr lang="cs-CZ" sz="1700" b="1" i="1" dirty="0">
                <a:effectLst/>
              </a:rPr>
              <a:t>Výrazem </a:t>
            </a:r>
            <a:r>
              <a:rPr lang="cs-CZ" sz="1700" b="1" i="1" dirty="0">
                <a:solidFill>
                  <a:srgbClr val="00B0F0"/>
                </a:solidFill>
                <a:effectLst/>
              </a:rPr>
              <a:t>„SMART GRID“, </a:t>
            </a:r>
            <a:r>
              <a:rPr lang="cs-CZ" sz="1700" b="1" i="1" dirty="0">
                <a:effectLst/>
              </a:rPr>
              <a:t>nebo také česky </a:t>
            </a:r>
            <a:r>
              <a:rPr lang="cs-CZ" sz="1700" b="1" i="1" dirty="0">
                <a:solidFill>
                  <a:srgbClr val="00B0F0"/>
                </a:solidFill>
                <a:effectLst/>
              </a:rPr>
              <a:t>„INTELIGENTNÍ SÍŤ“, </a:t>
            </a:r>
            <a:r>
              <a:rPr lang="cs-CZ" sz="1700" b="1" i="1" dirty="0">
                <a:effectLst/>
              </a:rPr>
              <a:t>bývají označovány komunikační sítě, které umožňují regulovat výrobu a spotřebu elektrické energie</a:t>
            </a:r>
            <a:br>
              <a:rPr lang="cs-CZ" sz="1700" b="1" i="1" dirty="0">
                <a:effectLst/>
              </a:rPr>
            </a:br>
            <a:r>
              <a:rPr lang="cs-CZ" sz="1700" b="1" i="1" dirty="0">
                <a:effectLst/>
              </a:rPr>
              <a:t>v reálném čase.</a:t>
            </a:r>
          </a:p>
          <a:p>
            <a:r>
              <a:rPr lang="cs-CZ" sz="1700" b="1" i="1" dirty="0">
                <a:solidFill>
                  <a:srgbClr val="00B0F0"/>
                </a:solidFill>
                <a:effectLst/>
              </a:rPr>
              <a:t>Základním principem SMART GRID </a:t>
            </a:r>
            <a:r>
              <a:rPr lang="cs-CZ" sz="1700" b="1" i="1" dirty="0">
                <a:effectLst/>
              </a:rPr>
              <a:t>je vzájemná obousměrná komunikace mezi výrobními zdroji elektrické energie</a:t>
            </a:r>
            <a:br>
              <a:rPr lang="cs-CZ" sz="1700" b="1" i="1" dirty="0">
                <a:effectLst/>
              </a:rPr>
            </a:br>
            <a:r>
              <a:rPr lang="cs-CZ" sz="1700" b="1" i="1" dirty="0">
                <a:effectLst/>
              </a:rPr>
              <a:t>a spotřebiči nebo spotřebiteli o okamžitých možnostech výroby a spotřeby energie.</a:t>
            </a:r>
          </a:p>
          <a:p>
            <a:r>
              <a:rPr lang="cs-CZ" sz="1700" b="1" dirty="0">
                <a:solidFill>
                  <a:srgbClr val="00B0F0"/>
                </a:solidFill>
              </a:rPr>
              <a:t>SMART GRID </a:t>
            </a:r>
            <a:r>
              <a:rPr lang="cs-CZ" sz="1700" b="1" dirty="0"/>
              <a:t>má tři </a:t>
            </a:r>
            <a:r>
              <a:rPr lang="cs-CZ" sz="1700" b="1" dirty="0">
                <a:solidFill>
                  <a:srgbClr val="00B0F0"/>
                </a:solidFill>
              </a:rPr>
              <a:t>základní znaky:</a:t>
            </a:r>
            <a:br>
              <a:rPr lang="cs-CZ" sz="1700" b="1" dirty="0">
                <a:solidFill>
                  <a:srgbClr val="00B0F0"/>
                </a:solidFill>
              </a:rPr>
            </a:br>
            <a:r>
              <a:rPr lang="cs-CZ" sz="1700" b="1" dirty="0"/>
              <a:t>	•    plná automatizace,</a:t>
            </a:r>
            <a:br>
              <a:rPr lang="cs-CZ" sz="1700" b="1" dirty="0"/>
            </a:br>
            <a:r>
              <a:rPr lang="cs-CZ" sz="1700" b="1" dirty="0"/>
              <a:t>	•    plná integrace (začlenění) 	zákazníků,</a:t>
            </a:r>
            <a:br>
              <a:rPr lang="cs-CZ" sz="1700" b="1" dirty="0"/>
            </a:br>
            <a:r>
              <a:rPr lang="cs-CZ" sz="1700" b="1" dirty="0"/>
              <a:t>	•    adaptace na různé způsoby výroby 	elektřiny. </a:t>
            </a:r>
          </a:p>
        </p:txBody>
      </p:sp>
    </p:spTree>
    <p:extLst>
      <p:ext uri="{BB962C8B-B14F-4D97-AF65-F5344CB8AC3E}">
        <p14:creationId xmlns:p14="http://schemas.microsoft.com/office/powerpoint/2010/main" val="1310271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5E1FC6-4265-54B2-75E2-DECF8FA492EA}"/>
              </a:ext>
            </a:extLst>
          </p:cNvPr>
          <p:cNvSpPr>
            <a:spLocks noGrp="1"/>
          </p:cNvSpPr>
          <p:nvPr>
            <p:ph type="title"/>
          </p:nvPr>
        </p:nvSpPr>
        <p:spPr>
          <a:xfrm>
            <a:off x="838200" y="365125"/>
            <a:ext cx="10515600" cy="967729"/>
          </a:xfrm>
        </p:spPr>
        <p:txBody>
          <a:bodyPr/>
          <a:lstStyle/>
          <a:p>
            <a:pPr algn="ctr"/>
            <a:r>
              <a:rPr lang="cs-CZ" b="1" dirty="0">
                <a:solidFill>
                  <a:srgbClr val="FF0000"/>
                </a:solidFill>
                <a:effectLst/>
              </a:rPr>
              <a:t>PLNÁ AUTOMATIZACE</a:t>
            </a:r>
            <a:endParaRPr lang="cs-CZ" dirty="0">
              <a:solidFill>
                <a:srgbClr val="FF0000"/>
              </a:solidFill>
            </a:endParaRPr>
          </a:p>
        </p:txBody>
      </p:sp>
      <p:sp>
        <p:nvSpPr>
          <p:cNvPr id="3" name="Zástupný obsah 2">
            <a:extLst>
              <a:ext uri="{FF2B5EF4-FFF2-40B4-BE49-F238E27FC236}">
                <a16:creationId xmlns:a16="http://schemas.microsoft.com/office/drawing/2014/main" id="{68EEBF78-F5CC-EDC2-72B5-E08A6B14F630}"/>
              </a:ext>
            </a:extLst>
          </p:cNvPr>
          <p:cNvSpPr>
            <a:spLocks noGrp="1"/>
          </p:cNvSpPr>
          <p:nvPr>
            <p:ph idx="1"/>
          </p:nvPr>
        </p:nvSpPr>
        <p:spPr>
          <a:xfrm>
            <a:off x="838200" y="2549471"/>
            <a:ext cx="10515600" cy="3627492"/>
          </a:xfrm>
        </p:spPr>
        <p:txBody>
          <a:bodyPr>
            <a:normAutofit/>
          </a:bodyPr>
          <a:lstStyle/>
          <a:p>
            <a:r>
              <a:rPr lang="cs-CZ" b="1" dirty="0">
                <a:solidFill>
                  <a:srgbClr val="00B0F0"/>
                </a:solidFill>
                <a:effectLst/>
              </a:rPr>
              <a:t>Plnou automatizací</a:t>
            </a:r>
            <a:r>
              <a:rPr lang="cs-CZ" b="1" dirty="0">
                <a:solidFill>
                  <a:srgbClr val="00B0F0"/>
                </a:solidFill>
              </a:rPr>
              <a:t> </a:t>
            </a:r>
            <a:r>
              <a:rPr lang="cs-CZ" b="1" dirty="0"/>
              <a:t>se rozumí zapojení digitálního kontrolního a řídicího systému spolu se senzory (čidly), které monitorují chování sítě, a automatické obnovování provozu po případné poruše. Díky plné automatizaci jsou v reálném čase k dispozici informace o zatížení sítě, kvalitě dodávky elektřiny, přerušení dodávky apod.</a:t>
            </a:r>
          </a:p>
        </p:txBody>
      </p:sp>
    </p:spTree>
    <p:extLst>
      <p:ext uri="{BB962C8B-B14F-4D97-AF65-F5344CB8AC3E}">
        <p14:creationId xmlns:p14="http://schemas.microsoft.com/office/powerpoint/2010/main" val="3725119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22FAD5-0268-E2FA-5491-C955C4206225}"/>
              </a:ext>
            </a:extLst>
          </p:cNvPr>
          <p:cNvSpPr>
            <a:spLocks noGrp="1"/>
          </p:cNvSpPr>
          <p:nvPr>
            <p:ph type="title"/>
          </p:nvPr>
        </p:nvSpPr>
        <p:spPr>
          <a:xfrm>
            <a:off x="838200" y="365126"/>
            <a:ext cx="10515600" cy="975478"/>
          </a:xfrm>
        </p:spPr>
        <p:txBody>
          <a:bodyPr/>
          <a:lstStyle/>
          <a:p>
            <a:pPr algn="ctr"/>
            <a:r>
              <a:rPr lang="cs-CZ" b="1" dirty="0">
                <a:solidFill>
                  <a:srgbClr val="FF0000"/>
                </a:solidFill>
                <a:effectLst/>
              </a:rPr>
              <a:t>PLNÁ INTEGRACE</a:t>
            </a:r>
            <a:endParaRPr lang="cs-CZ" dirty="0">
              <a:solidFill>
                <a:srgbClr val="FF0000"/>
              </a:solidFill>
            </a:endParaRPr>
          </a:p>
        </p:txBody>
      </p:sp>
      <p:sp>
        <p:nvSpPr>
          <p:cNvPr id="3" name="Zástupný obsah 2">
            <a:extLst>
              <a:ext uri="{FF2B5EF4-FFF2-40B4-BE49-F238E27FC236}">
                <a16:creationId xmlns:a16="http://schemas.microsoft.com/office/drawing/2014/main" id="{08A3A68D-544A-BADF-0FE1-C7801C74A00B}"/>
              </a:ext>
            </a:extLst>
          </p:cNvPr>
          <p:cNvSpPr>
            <a:spLocks noGrp="1"/>
          </p:cNvSpPr>
          <p:nvPr>
            <p:ph idx="1"/>
          </p:nvPr>
        </p:nvSpPr>
        <p:spPr>
          <a:xfrm>
            <a:off x="838200" y="2154263"/>
            <a:ext cx="10515600" cy="4022699"/>
          </a:xfrm>
        </p:spPr>
        <p:txBody>
          <a:bodyPr>
            <a:normAutofit/>
          </a:bodyPr>
          <a:lstStyle/>
          <a:p>
            <a:r>
              <a:rPr lang="cs-CZ" b="1" dirty="0"/>
              <a:t>Podstatou </a:t>
            </a:r>
            <a:r>
              <a:rPr lang="cs-CZ" b="1" dirty="0">
                <a:solidFill>
                  <a:srgbClr val="00B0F0"/>
                </a:solidFill>
                <a:effectLst/>
              </a:rPr>
              <a:t>plné integrace</a:t>
            </a:r>
            <a:r>
              <a:rPr lang="cs-CZ" b="1" dirty="0">
                <a:solidFill>
                  <a:srgbClr val="00B0F0"/>
                </a:solidFill>
              </a:rPr>
              <a:t> </a:t>
            </a:r>
            <a:r>
              <a:rPr lang="cs-CZ" b="1" dirty="0"/>
              <a:t>zákazníků je vybavení zákazníků digitálními měřidly s obousměrným tokem informací v reálném čase, což umožňuje tvorbu cenových tarifů (tedy ceníků</a:t>
            </a:r>
            <a:br>
              <a:rPr lang="cs-CZ" b="1" dirty="0"/>
            </a:br>
            <a:r>
              <a:rPr lang="cs-CZ" b="1" dirty="0"/>
              <a:t>a podmínek jejich použití) podle aktuální situace v síti. V této souvislosti se zpravidla hovoří o tzv. </a:t>
            </a:r>
            <a:r>
              <a:rPr lang="cs-CZ" b="1" dirty="0">
                <a:solidFill>
                  <a:srgbClr val="00B0F0"/>
                </a:solidFill>
                <a:effectLst/>
              </a:rPr>
              <a:t>chytrých</a:t>
            </a:r>
            <a:r>
              <a:rPr lang="cs-CZ" b="1" dirty="0"/>
              <a:t> nebo též </a:t>
            </a:r>
            <a:r>
              <a:rPr lang="cs-CZ" b="1" dirty="0">
                <a:solidFill>
                  <a:srgbClr val="00B0F0"/>
                </a:solidFill>
                <a:effectLst/>
              </a:rPr>
              <a:t>inteligentních elektroměrech</a:t>
            </a:r>
            <a:r>
              <a:rPr lang="cs-CZ" b="1" dirty="0">
                <a:solidFill>
                  <a:srgbClr val="00B0F0"/>
                </a:solidFill>
              </a:rPr>
              <a:t> </a:t>
            </a:r>
            <a:r>
              <a:rPr lang="cs-CZ" b="1" dirty="0"/>
              <a:t>(</a:t>
            </a:r>
            <a:r>
              <a:rPr lang="cs-CZ" b="1" dirty="0">
                <a:solidFill>
                  <a:srgbClr val="00B0F0"/>
                </a:solidFill>
              </a:rPr>
              <a:t>SMART METERING</a:t>
            </a:r>
            <a:r>
              <a:rPr lang="cs-CZ" b="1" dirty="0"/>
              <a:t>). Plná integrace umožňuje zákazníkům efektivně řídit spotřebu, např. ohřev vody, praní prádla či dobíjení baterií v době s volnou výrobní kapacitou.</a:t>
            </a:r>
          </a:p>
        </p:txBody>
      </p:sp>
    </p:spTree>
    <p:extLst>
      <p:ext uri="{BB962C8B-B14F-4D97-AF65-F5344CB8AC3E}">
        <p14:creationId xmlns:p14="http://schemas.microsoft.com/office/powerpoint/2010/main" val="675689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AA0256-F1E9-266D-051D-41CC72A342E3}"/>
              </a:ext>
            </a:extLst>
          </p:cNvPr>
          <p:cNvSpPr>
            <a:spLocks noGrp="1"/>
          </p:cNvSpPr>
          <p:nvPr>
            <p:ph type="title"/>
          </p:nvPr>
        </p:nvSpPr>
        <p:spPr>
          <a:xfrm>
            <a:off x="838200" y="365125"/>
            <a:ext cx="10515600" cy="897987"/>
          </a:xfrm>
        </p:spPr>
        <p:txBody>
          <a:bodyPr/>
          <a:lstStyle/>
          <a:p>
            <a:pPr algn="ctr"/>
            <a:r>
              <a:rPr lang="cs-CZ" b="1" dirty="0">
                <a:solidFill>
                  <a:srgbClr val="FF0000"/>
                </a:solidFill>
              </a:rPr>
              <a:t>SMART METERING SYSTEM</a:t>
            </a:r>
          </a:p>
        </p:txBody>
      </p:sp>
      <p:sp>
        <p:nvSpPr>
          <p:cNvPr id="3" name="Zástupný obsah 2">
            <a:extLst>
              <a:ext uri="{FF2B5EF4-FFF2-40B4-BE49-F238E27FC236}">
                <a16:creationId xmlns:a16="http://schemas.microsoft.com/office/drawing/2014/main" id="{56543BE0-603F-9BED-1108-C7A155604DFD}"/>
              </a:ext>
            </a:extLst>
          </p:cNvPr>
          <p:cNvSpPr>
            <a:spLocks noGrp="1"/>
          </p:cNvSpPr>
          <p:nvPr>
            <p:ph idx="1"/>
          </p:nvPr>
        </p:nvSpPr>
        <p:spPr/>
        <p:txBody>
          <a:bodyPr>
            <a:normAutofit fontScale="92500" lnSpcReduction="20000"/>
          </a:bodyPr>
          <a:lstStyle/>
          <a:p>
            <a:r>
              <a:rPr lang="cs-CZ" b="1" dirty="0"/>
              <a:t>Obecně poučky (třeba právě ve zdrojích EU) uvádí, že </a:t>
            </a:r>
            <a:r>
              <a:rPr lang="cs-CZ" b="1" dirty="0" err="1">
                <a:solidFill>
                  <a:srgbClr val="00B0F0"/>
                </a:solidFill>
              </a:rPr>
              <a:t>smart</a:t>
            </a:r>
            <a:r>
              <a:rPr lang="cs-CZ" b="1" dirty="0">
                <a:solidFill>
                  <a:srgbClr val="00B0F0"/>
                </a:solidFill>
              </a:rPr>
              <a:t> </a:t>
            </a:r>
            <a:r>
              <a:rPr lang="cs-CZ" b="1" dirty="0" err="1">
                <a:solidFill>
                  <a:srgbClr val="00B0F0"/>
                </a:solidFill>
              </a:rPr>
              <a:t>metering</a:t>
            </a:r>
            <a:r>
              <a:rPr lang="cs-CZ" b="1" dirty="0">
                <a:solidFill>
                  <a:srgbClr val="00B0F0"/>
                </a:solidFill>
              </a:rPr>
              <a:t> </a:t>
            </a:r>
            <a:r>
              <a:rPr lang="cs-CZ" b="1" dirty="0" err="1">
                <a:solidFill>
                  <a:srgbClr val="00B0F0"/>
                </a:solidFill>
              </a:rPr>
              <a:t>system</a:t>
            </a:r>
            <a:r>
              <a:rPr lang="cs-CZ" b="1" dirty="0">
                <a:solidFill>
                  <a:srgbClr val="00B0F0"/>
                </a:solidFill>
              </a:rPr>
              <a:t> </a:t>
            </a:r>
            <a:r>
              <a:rPr lang="cs-CZ" b="1" dirty="0"/>
              <a:t>přináší úspory, zvyšuje efektivitu, podporuje obnovitelné zdroje a ochranu životního prostředí.</a:t>
            </a:r>
          </a:p>
          <a:p>
            <a:r>
              <a:rPr lang="cs-CZ" b="1" dirty="0"/>
              <a:t>Provozovatelé velkých budov rozumí jiné řeči. V praxi potřebují, aby:</a:t>
            </a:r>
          </a:p>
          <a:p>
            <a:pPr lvl="1"/>
            <a:r>
              <a:rPr lang="cs-CZ" b="1" dirty="0"/>
              <a:t>znali data a mohli optimalizovat energie pro snížení provozních nákladů,</a:t>
            </a:r>
          </a:p>
          <a:p>
            <a:pPr lvl="1"/>
            <a:r>
              <a:rPr lang="cs-CZ" b="1" dirty="0"/>
              <a:t>dokázali energie řídit,</a:t>
            </a:r>
          </a:p>
          <a:p>
            <a:pPr lvl="1"/>
            <a:r>
              <a:rPr lang="cs-CZ" b="1" dirty="0"/>
              <a:t>byla budova udržitelnější,</a:t>
            </a:r>
          </a:p>
          <a:p>
            <a:pPr lvl="1"/>
            <a:r>
              <a:rPr lang="cs-CZ" b="1" dirty="0"/>
              <a:t>znali potřebu údržby,</a:t>
            </a:r>
          </a:p>
          <a:p>
            <a:pPr lvl="1"/>
            <a:r>
              <a:rPr lang="cs-CZ" b="1" dirty="0"/>
              <a:t>dodržovali předpisy a prováděli odečty,</a:t>
            </a:r>
          </a:p>
          <a:p>
            <a:pPr lvl="1"/>
            <a:r>
              <a:rPr lang="cs-CZ" b="1" dirty="0"/>
              <a:t>dosahovali cílů energetické náročnosti,</a:t>
            </a:r>
          </a:p>
          <a:p>
            <a:pPr lvl="1"/>
            <a:r>
              <a:rPr lang="cs-CZ" b="1" dirty="0"/>
              <a:t>správně rozdělovali náklady mezi nájemníky,</a:t>
            </a:r>
          </a:p>
          <a:p>
            <a:pPr lvl="1"/>
            <a:r>
              <a:rPr lang="cs-CZ" b="1" dirty="0"/>
              <a:t>mohli dělat „informovaná rozhodnutí“ o investicích, provozních úpravách apod.</a:t>
            </a:r>
          </a:p>
        </p:txBody>
      </p:sp>
    </p:spTree>
    <p:extLst>
      <p:ext uri="{BB962C8B-B14F-4D97-AF65-F5344CB8AC3E}">
        <p14:creationId xmlns:p14="http://schemas.microsoft.com/office/powerpoint/2010/main" val="3533024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27A517-28C0-33F0-BD8A-C4EE6F1F8C8D}"/>
              </a:ext>
            </a:extLst>
          </p:cNvPr>
          <p:cNvSpPr>
            <a:spLocks noGrp="1"/>
          </p:cNvSpPr>
          <p:nvPr>
            <p:ph type="title"/>
          </p:nvPr>
        </p:nvSpPr>
        <p:spPr>
          <a:xfrm>
            <a:off x="838200" y="365126"/>
            <a:ext cx="10515600" cy="944482"/>
          </a:xfrm>
        </p:spPr>
        <p:txBody>
          <a:bodyPr/>
          <a:lstStyle/>
          <a:p>
            <a:pPr algn="ctr"/>
            <a:r>
              <a:rPr lang="cs-CZ" b="1" dirty="0">
                <a:solidFill>
                  <a:srgbClr val="FF0000"/>
                </a:solidFill>
              </a:rPr>
              <a:t>SMART METERING</a:t>
            </a:r>
          </a:p>
        </p:txBody>
      </p:sp>
      <p:sp>
        <p:nvSpPr>
          <p:cNvPr id="3" name="Zástupný obsah 2">
            <a:extLst>
              <a:ext uri="{FF2B5EF4-FFF2-40B4-BE49-F238E27FC236}">
                <a16:creationId xmlns:a16="http://schemas.microsoft.com/office/drawing/2014/main" id="{90ECC750-3A3A-590A-B867-9A5F4221B722}"/>
              </a:ext>
            </a:extLst>
          </p:cNvPr>
          <p:cNvSpPr>
            <a:spLocks noGrp="1"/>
          </p:cNvSpPr>
          <p:nvPr>
            <p:ph idx="1"/>
          </p:nvPr>
        </p:nvSpPr>
        <p:spPr>
          <a:xfrm>
            <a:off x="838200" y="2495227"/>
            <a:ext cx="10515600" cy="3681736"/>
          </a:xfrm>
        </p:spPr>
        <p:txBody>
          <a:bodyPr/>
          <a:lstStyle/>
          <a:p>
            <a:r>
              <a:rPr lang="cs-CZ" b="1" dirty="0">
                <a:solidFill>
                  <a:srgbClr val="00B0F0"/>
                </a:solidFill>
              </a:rPr>
              <a:t>SMART METERING označuje sofistikovanou infrastrukturu měřících </a:t>
            </a:r>
            <a:r>
              <a:rPr lang="cs-CZ" b="1" dirty="0" err="1">
                <a:solidFill>
                  <a:srgbClr val="00B0F0"/>
                </a:solidFill>
              </a:rPr>
              <a:t>smart</a:t>
            </a:r>
            <a:r>
              <a:rPr lang="cs-CZ" b="1" dirty="0">
                <a:solidFill>
                  <a:srgbClr val="00B0F0"/>
                </a:solidFill>
              </a:rPr>
              <a:t> zařízení, která jsou schopná efektivnější komunikace a většího množství způsobů využití. </a:t>
            </a:r>
            <a:r>
              <a:rPr lang="cs-CZ" b="1" dirty="0"/>
              <a:t>Na rozdíl od běžných residenčních elektroměrů jsou tyto elektroměry většinou vybaveny vestavěným odpojovačem, případně ovládacím relé pro řízení zátěže.</a:t>
            </a:r>
          </a:p>
        </p:txBody>
      </p:sp>
    </p:spTree>
    <p:extLst>
      <p:ext uri="{BB962C8B-B14F-4D97-AF65-F5344CB8AC3E}">
        <p14:creationId xmlns:p14="http://schemas.microsoft.com/office/powerpoint/2010/main" val="2064507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241D04-EA6A-27D9-57FB-64F0D09A045E}"/>
              </a:ext>
            </a:extLst>
          </p:cNvPr>
          <p:cNvSpPr>
            <a:spLocks noGrp="1"/>
          </p:cNvSpPr>
          <p:nvPr>
            <p:ph type="title"/>
          </p:nvPr>
        </p:nvSpPr>
        <p:spPr>
          <a:xfrm>
            <a:off x="838200" y="240225"/>
            <a:ext cx="10515600" cy="1450464"/>
          </a:xfrm>
        </p:spPr>
        <p:txBody>
          <a:bodyPr>
            <a:normAutofit/>
          </a:bodyPr>
          <a:lstStyle/>
          <a:p>
            <a:pPr algn="ctr"/>
            <a:r>
              <a:rPr lang="cs-CZ" b="1" dirty="0">
                <a:solidFill>
                  <a:srgbClr val="FF0000"/>
                </a:solidFill>
                <a:effectLst/>
              </a:rPr>
              <a:t>ADAPTACE NA RŮZNÉ ZPŮSOBY VÝROBY ELEKTŘINY</a:t>
            </a:r>
            <a:endParaRPr lang="cs-CZ" dirty="0">
              <a:solidFill>
                <a:srgbClr val="FF0000"/>
              </a:solidFill>
            </a:endParaRPr>
          </a:p>
        </p:txBody>
      </p:sp>
      <p:sp>
        <p:nvSpPr>
          <p:cNvPr id="3" name="Zástupný obsah 2">
            <a:extLst>
              <a:ext uri="{FF2B5EF4-FFF2-40B4-BE49-F238E27FC236}">
                <a16:creationId xmlns:a16="http://schemas.microsoft.com/office/drawing/2014/main" id="{576681FB-DEB2-12D7-F7C3-80DBA65E3A65}"/>
              </a:ext>
            </a:extLst>
          </p:cNvPr>
          <p:cNvSpPr>
            <a:spLocks noGrp="1"/>
          </p:cNvSpPr>
          <p:nvPr>
            <p:ph idx="1"/>
          </p:nvPr>
        </p:nvSpPr>
        <p:spPr>
          <a:xfrm>
            <a:off x="838200" y="2789695"/>
            <a:ext cx="10515600" cy="3387267"/>
          </a:xfrm>
        </p:spPr>
        <p:txBody>
          <a:bodyPr/>
          <a:lstStyle/>
          <a:p>
            <a:r>
              <a:rPr lang="cs-CZ" b="1" dirty="0">
                <a:solidFill>
                  <a:srgbClr val="00B0F0"/>
                </a:solidFill>
                <a:effectLst/>
              </a:rPr>
              <a:t>Adaptace na různé způsoby výroby elektřiny</a:t>
            </a:r>
            <a:r>
              <a:rPr lang="cs-CZ" b="1" dirty="0">
                <a:solidFill>
                  <a:srgbClr val="00B0F0"/>
                </a:solidFill>
              </a:rPr>
              <a:t> </a:t>
            </a:r>
            <a:r>
              <a:rPr lang="cs-CZ" b="1" dirty="0"/>
              <a:t>umožňuje zapojení např. solárních a větrných elektráren, plynových mikroturbín a dalších decentralizovaných výrobních technologií, což dává příležitost zákazníkům vyrábět elektřinu z vlastních zdrojů a její přebytky prodávat do sítě.</a:t>
            </a:r>
          </a:p>
        </p:txBody>
      </p:sp>
    </p:spTree>
    <p:extLst>
      <p:ext uri="{BB962C8B-B14F-4D97-AF65-F5344CB8AC3E}">
        <p14:creationId xmlns:p14="http://schemas.microsoft.com/office/powerpoint/2010/main" val="13315534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C6E8DF1-CF35-1984-0189-37F3900665C5}"/>
              </a:ext>
            </a:extLst>
          </p:cNvPr>
          <p:cNvSpPr>
            <a:spLocks noGrp="1"/>
          </p:cNvSpPr>
          <p:nvPr>
            <p:ph type="title"/>
          </p:nvPr>
        </p:nvSpPr>
        <p:spPr>
          <a:xfrm>
            <a:off x="1028700" y="1967266"/>
            <a:ext cx="2628900" cy="2547257"/>
          </a:xfrm>
          <a:noFill/>
        </p:spPr>
        <p:txBody>
          <a:bodyPr anchor="ctr">
            <a:normAutofit/>
          </a:bodyPr>
          <a:lstStyle/>
          <a:p>
            <a:pPr algn="ctr"/>
            <a:r>
              <a:rPr lang="cs-CZ" b="1" dirty="0">
                <a:solidFill>
                  <a:srgbClr val="FF0000"/>
                </a:solidFill>
              </a:rPr>
              <a:t>SMART GRID</a:t>
            </a:r>
          </a:p>
        </p:txBody>
      </p:sp>
      <p:pic>
        <p:nvPicPr>
          <p:cNvPr id="2050" name="Picture 2" descr="undefined">
            <a:extLst>
              <a:ext uri="{FF2B5EF4-FFF2-40B4-BE49-F238E27FC236}">
                <a16:creationId xmlns:a16="http://schemas.microsoft.com/office/drawing/2014/main" id="{1B6EB21B-FAFE-E9BD-2081-3E1883218D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1020687"/>
            <a:ext cx="6780700" cy="481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853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2B434E-C201-9401-7A3C-DD2946D744C8}"/>
              </a:ext>
            </a:extLst>
          </p:cNvPr>
          <p:cNvSpPr>
            <a:spLocks noGrp="1"/>
          </p:cNvSpPr>
          <p:nvPr>
            <p:ph type="title"/>
          </p:nvPr>
        </p:nvSpPr>
        <p:spPr/>
        <p:txBody>
          <a:bodyPr/>
          <a:lstStyle/>
          <a:p>
            <a:pPr algn="ctr"/>
            <a:r>
              <a:rPr lang="cs-CZ" b="1" dirty="0">
                <a:solidFill>
                  <a:srgbClr val="FF0000"/>
                </a:solidFill>
              </a:rPr>
              <a:t>VÝTOPNA</a:t>
            </a:r>
          </a:p>
        </p:txBody>
      </p:sp>
      <p:sp>
        <p:nvSpPr>
          <p:cNvPr id="3" name="Zástupný obsah 2">
            <a:extLst>
              <a:ext uri="{FF2B5EF4-FFF2-40B4-BE49-F238E27FC236}">
                <a16:creationId xmlns:a16="http://schemas.microsoft.com/office/drawing/2014/main" id="{B65534BA-F12E-7508-1426-DA30D3C7CD7A}"/>
              </a:ext>
            </a:extLst>
          </p:cNvPr>
          <p:cNvSpPr>
            <a:spLocks noGrp="1"/>
          </p:cNvSpPr>
          <p:nvPr>
            <p:ph idx="1"/>
          </p:nvPr>
        </p:nvSpPr>
        <p:spPr>
          <a:xfrm>
            <a:off x="838200" y="2040398"/>
            <a:ext cx="10515600" cy="3080672"/>
          </a:xfrm>
        </p:spPr>
        <p:txBody>
          <a:bodyPr>
            <a:normAutofit/>
          </a:bodyPr>
          <a:lstStyle/>
          <a:p>
            <a:r>
              <a:rPr lang="cs-CZ" sz="3600" b="1" dirty="0"/>
              <a:t>Výtopny jsou tepelné zdroje, které zajišťují pouze výrobu tepla spalováním. Lokace výtopen je především v centru zásobované oblasti nebo na jejím okraji. V podmínkách České republiky dosah výtopen je přibližně 2 km.</a:t>
            </a:r>
          </a:p>
        </p:txBody>
      </p:sp>
    </p:spTree>
    <p:extLst>
      <p:ext uri="{BB962C8B-B14F-4D97-AF65-F5344CB8AC3E}">
        <p14:creationId xmlns:p14="http://schemas.microsoft.com/office/powerpoint/2010/main" val="425124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B218A0E-41FB-3C3A-039C-D54C28884B57}"/>
              </a:ext>
            </a:extLst>
          </p:cNvPr>
          <p:cNvSpPr>
            <a:spLocks noGrp="1"/>
          </p:cNvSpPr>
          <p:nvPr>
            <p:ph type="title"/>
          </p:nvPr>
        </p:nvSpPr>
        <p:spPr>
          <a:xfrm>
            <a:off x="1028700" y="1967266"/>
            <a:ext cx="2628900" cy="2547257"/>
          </a:xfrm>
          <a:noFill/>
        </p:spPr>
        <p:txBody>
          <a:bodyPr anchor="ctr">
            <a:normAutofit/>
          </a:bodyPr>
          <a:lstStyle/>
          <a:p>
            <a:pPr algn="ctr"/>
            <a:r>
              <a:rPr lang="cs-CZ" sz="3600" b="1" dirty="0">
                <a:solidFill>
                  <a:srgbClr val="FF0000"/>
                </a:solidFill>
              </a:rPr>
              <a:t>SMART GRID</a:t>
            </a:r>
          </a:p>
        </p:txBody>
      </p:sp>
      <p:pic>
        <p:nvPicPr>
          <p:cNvPr id="12290" name="Picture 2" descr="Inteligentní síť a technologie">
            <a:extLst>
              <a:ext uri="{FF2B5EF4-FFF2-40B4-BE49-F238E27FC236}">
                <a16:creationId xmlns:a16="http://schemas.microsoft.com/office/drawing/2014/main" id="{DF612C2E-9DF1-ACAB-DF78-4E1616705B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885073"/>
            <a:ext cx="6780700" cy="508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5929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3733BD-1099-FBEF-939E-E437262753B1}"/>
              </a:ext>
            </a:extLst>
          </p:cNvPr>
          <p:cNvSpPr>
            <a:spLocks noGrp="1"/>
          </p:cNvSpPr>
          <p:nvPr>
            <p:ph type="title"/>
          </p:nvPr>
        </p:nvSpPr>
        <p:spPr>
          <a:xfrm>
            <a:off x="838200" y="2766218"/>
            <a:ext cx="10515600" cy="1325563"/>
          </a:xfrm>
        </p:spPr>
        <p:txBody>
          <a:bodyPr>
            <a:normAutofit/>
          </a:bodyPr>
          <a:lstStyle/>
          <a:p>
            <a:pPr algn="ctr"/>
            <a:r>
              <a:rPr lang="cs-CZ" sz="6600" b="1" dirty="0">
                <a:solidFill>
                  <a:srgbClr val="FF0000"/>
                </a:solidFill>
              </a:rPr>
              <a:t>SMART CITY</a:t>
            </a:r>
          </a:p>
        </p:txBody>
      </p:sp>
    </p:spTree>
    <p:extLst>
      <p:ext uri="{BB962C8B-B14F-4D97-AF65-F5344CB8AC3E}">
        <p14:creationId xmlns:p14="http://schemas.microsoft.com/office/powerpoint/2010/main" val="9912612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E44C46C-D5EF-0C45-A901-10500ED528EB}"/>
              </a:ext>
            </a:extLst>
          </p:cNvPr>
          <p:cNvSpPr>
            <a:spLocks noGrp="1"/>
          </p:cNvSpPr>
          <p:nvPr>
            <p:ph type="title"/>
          </p:nvPr>
        </p:nvSpPr>
        <p:spPr/>
        <p:txBody>
          <a:bodyPr/>
          <a:lstStyle/>
          <a:p>
            <a:pPr algn="ctr"/>
            <a:r>
              <a:rPr lang="cs-CZ" b="1" dirty="0">
                <a:solidFill>
                  <a:srgbClr val="FF0000"/>
                </a:solidFill>
              </a:rPr>
              <a:t>ZÁKLADNÍ SCHÉMA SMART CITY</a:t>
            </a:r>
          </a:p>
        </p:txBody>
      </p:sp>
      <p:pic>
        <p:nvPicPr>
          <p:cNvPr id="6" name="Zástupný obsah 5" descr="Obsah obrázku text, snímek obrazovky, řada/pruh, Písmo&#10;&#10;Popis byl vytvořen automaticky">
            <a:extLst>
              <a:ext uri="{FF2B5EF4-FFF2-40B4-BE49-F238E27FC236}">
                <a16:creationId xmlns:a16="http://schemas.microsoft.com/office/drawing/2014/main" id="{94B9940F-C051-6022-2517-449F522B24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0516" y="1690688"/>
            <a:ext cx="8630967" cy="4989777"/>
          </a:xfrm>
        </p:spPr>
      </p:pic>
    </p:spTree>
    <p:extLst>
      <p:ext uri="{BB962C8B-B14F-4D97-AF65-F5344CB8AC3E}">
        <p14:creationId xmlns:p14="http://schemas.microsoft.com/office/powerpoint/2010/main" val="775840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DFCED2DA-AB9F-1BED-4F6A-E3501027DFE7}"/>
              </a:ext>
            </a:extLst>
          </p:cNvPr>
          <p:cNvSpPr>
            <a:spLocks noGrp="1"/>
          </p:cNvSpPr>
          <p:nvPr>
            <p:ph type="title"/>
          </p:nvPr>
        </p:nvSpPr>
        <p:spPr>
          <a:xfrm>
            <a:off x="869949" y="835840"/>
            <a:ext cx="4391025" cy="1323439"/>
          </a:xfrm>
        </p:spPr>
        <p:txBody>
          <a:bodyPr anchor="t">
            <a:normAutofit/>
          </a:bodyPr>
          <a:lstStyle/>
          <a:p>
            <a:pPr algn="ctr"/>
            <a:r>
              <a:rPr lang="cs-CZ" sz="4000" b="1" dirty="0">
                <a:solidFill>
                  <a:srgbClr val="FF0000"/>
                </a:solidFill>
              </a:rPr>
              <a:t>SMART CITY</a:t>
            </a:r>
            <a:br>
              <a:rPr lang="cs-CZ" sz="4000" b="1" dirty="0">
                <a:solidFill>
                  <a:srgbClr val="FF0000"/>
                </a:solidFill>
              </a:rPr>
            </a:br>
            <a:r>
              <a:rPr lang="cs-CZ" sz="4000" b="1" dirty="0">
                <a:solidFill>
                  <a:srgbClr val="FF0000"/>
                </a:solidFill>
              </a:rPr>
              <a:t>V PRAXI</a:t>
            </a:r>
          </a:p>
        </p:txBody>
      </p:sp>
      <p:sp>
        <p:nvSpPr>
          <p:cNvPr id="4" name="Zástupný obsah 3">
            <a:extLst>
              <a:ext uri="{FF2B5EF4-FFF2-40B4-BE49-F238E27FC236}">
                <a16:creationId xmlns:a16="http://schemas.microsoft.com/office/drawing/2014/main" id="{AFA480B7-F859-3614-881E-2E77C2759E03}"/>
              </a:ext>
            </a:extLst>
          </p:cNvPr>
          <p:cNvSpPr>
            <a:spLocks noGrp="1"/>
          </p:cNvSpPr>
          <p:nvPr>
            <p:ph idx="1"/>
          </p:nvPr>
        </p:nvSpPr>
        <p:spPr>
          <a:xfrm>
            <a:off x="838200" y="2487478"/>
            <a:ext cx="4391025" cy="3657600"/>
          </a:xfrm>
        </p:spPr>
        <p:txBody>
          <a:bodyPr>
            <a:normAutofit/>
          </a:bodyPr>
          <a:lstStyle/>
          <a:p>
            <a:r>
              <a:rPr lang="cs-CZ" sz="2400" b="1" dirty="0">
                <a:solidFill>
                  <a:schemeClr val="bg1">
                    <a:alpha val="80000"/>
                  </a:schemeClr>
                </a:solidFill>
              </a:rPr>
              <a:t>Pojmem </a:t>
            </a:r>
            <a:r>
              <a:rPr lang="cs-CZ" sz="2400" b="1" dirty="0">
                <a:solidFill>
                  <a:srgbClr val="FF0000"/>
                </a:solidFill>
              </a:rPr>
              <a:t>SMART CITY </a:t>
            </a:r>
            <a:r>
              <a:rPr lang="cs-CZ" sz="2400" b="1" dirty="0">
                <a:solidFill>
                  <a:schemeClr val="bg1">
                    <a:alpha val="80000"/>
                  </a:schemeClr>
                </a:solidFill>
              </a:rPr>
              <a:t>rozumíme koncept strategického řízení města, resp. obce nebo regionu (pro jednoduchost hovořme dále pouze o </a:t>
            </a:r>
            <a:r>
              <a:rPr lang="cs-CZ" sz="2400" b="1" dirty="0">
                <a:solidFill>
                  <a:srgbClr val="FF0000">
                    <a:alpha val="80000"/>
                  </a:srgbClr>
                </a:solidFill>
              </a:rPr>
              <a:t>„SMART CITY“ </a:t>
            </a:r>
            <a:r>
              <a:rPr lang="cs-CZ" sz="2400" b="1" dirty="0">
                <a:solidFill>
                  <a:schemeClr val="bg1">
                    <a:alpha val="80000"/>
                  </a:schemeClr>
                </a:solidFill>
              </a:rPr>
              <a:t>bez dalšího rozlišení), při němž jsou využívány moderní technologie pro ovlivňování kvality života ve městě.</a:t>
            </a:r>
          </a:p>
        </p:txBody>
      </p:sp>
      <p:pic>
        <p:nvPicPr>
          <p:cNvPr id="6" name="Obrázek 5">
            <a:extLst>
              <a:ext uri="{FF2B5EF4-FFF2-40B4-BE49-F238E27FC236}">
                <a16:creationId xmlns:a16="http://schemas.microsoft.com/office/drawing/2014/main" id="{3C504CB4-33E8-C4A4-24D2-53FA976FC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804890"/>
            <a:ext cx="5260976" cy="3209195"/>
          </a:xfrm>
          <a:prstGeom prst="rect">
            <a:avLst/>
          </a:prstGeom>
        </p:spPr>
      </p:pic>
    </p:spTree>
    <p:extLst>
      <p:ext uri="{BB962C8B-B14F-4D97-AF65-F5344CB8AC3E}">
        <p14:creationId xmlns:p14="http://schemas.microsoft.com/office/powerpoint/2010/main" val="10150766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53FFF9B8-6362-D3E6-9D75-B733AC71B91F}"/>
              </a:ext>
            </a:extLst>
          </p:cNvPr>
          <p:cNvSpPr>
            <a:spLocks noGrp="1"/>
          </p:cNvSpPr>
          <p:nvPr>
            <p:ph type="title"/>
          </p:nvPr>
        </p:nvSpPr>
        <p:spPr>
          <a:xfrm>
            <a:off x="938906" y="209228"/>
            <a:ext cx="5217172" cy="1710362"/>
          </a:xfrm>
        </p:spPr>
        <p:txBody>
          <a:bodyPr anchor="b">
            <a:normAutofit fontScale="90000"/>
          </a:bodyPr>
          <a:lstStyle/>
          <a:p>
            <a:pPr algn="ctr"/>
            <a:r>
              <a:rPr lang="cs-CZ" sz="4100" b="1" dirty="0">
                <a:solidFill>
                  <a:srgbClr val="FF0000"/>
                </a:solidFill>
              </a:rPr>
              <a:t>SMART CITY – SPRÁVA PARKOVIŠŤ, ŘÍZENÍ DOPRAVY</a:t>
            </a:r>
          </a:p>
        </p:txBody>
      </p:sp>
      <p:sp>
        <p:nvSpPr>
          <p:cNvPr id="3" name="Zástupný obsah 2">
            <a:extLst>
              <a:ext uri="{FF2B5EF4-FFF2-40B4-BE49-F238E27FC236}">
                <a16:creationId xmlns:a16="http://schemas.microsoft.com/office/drawing/2014/main" id="{26F85EC8-57FC-BAA4-B214-AB11A0AF34AC}"/>
              </a:ext>
            </a:extLst>
          </p:cNvPr>
          <p:cNvSpPr>
            <a:spLocks noGrp="1"/>
          </p:cNvSpPr>
          <p:nvPr>
            <p:ph idx="1"/>
          </p:nvPr>
        </p:nvSpPr>
        <p:spPr>
          <a:xfrm>
            <a:off x="938906" y="2154263"/>
            <a:ext cx="5217173" cy="3912225"/>
          </a:xfrm>
        </p:spPr>
        <p:txBody>
          <a:bodyPr>
            <a:normAutofit/>
          </a:bodyPr>
          <a:lstStyle/>
          <a:p>
            <a:r>
              <a:rPr lang="cs-CZ" sz="2400" b="1" dirty="0">
                <a:solidFill>
                  <a:schemeClr val="bg1"/>
                </a:solidFill>
              </a:rPr>
              <a:t>Pro každý pak existuje nějaké řešení, které je chytré – tedy takové, kdy se </a:t>
            </a:r>
            <a:r>
              <a:rPr lang="cs-CZ" sz="2400" b="1" dirty="0">
                <a:solidFill>
                  <a:srgbClr val="00B0F0"/>
                </a:solidFill>
              </a:rPr>
              <a:t>„zabijí dvě mouchy jednou ranou“ </a:t>
            </a:r>
            <a:r>
              <a:rPr lang="cs-CZ" sz="2400" b="1" dirty="0">
                <a:solidFill>
                  <a:schemeClr val="bg1"/>
                </a:solidFill>
              </a:rPr>
              <a:t>a radnici finančně nezruinují. Přehled tedy vypadá nestravitelně, ovšem jen ukazuje, čím vším se radnice musí zabývat. To, co je výše uvedeno, nazýváme strategickými oblastmi, strategickými</a:t>
            </a:r>
            <a:br>
              <a:rPr lang="cs-CZ" sz="2400" b="1" dirty="0">
                <a:solidFill>
                  <a:schemeClr val="bg1"/>
                </a:solidFill>
              </a:rPr>
            </a:br>
            <a:r>
              <a:rPr lang="cs-CZ" sz="2400" b="1" dirty="0">
                <a:solidFill>
                  <a:schemeClr val="bg1"/>
                </a:solidFill>
              </a:rPr>
              <a:t>a specifickými cíli.</a:t>
            </a:r>
          </a:p>
        </p:txBody>
      </p:sp>
      <p:grpSp>
        <p:nvGrpSpPr>
          <p:cNvPr id="17" name="Graphic 4">
            <a:extLst>
              <a:ext uri="{FF2B5EF4-FFF2-40B4-BE49-F238E27FC236}">
                <a16:creationId xmlns:a16="http://schemas.microsoft.com/office/drawing/2014/main" id="{D92F9A1A-77F4-4E16-958B-64BB489FFE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2349" y="739986"/>
            <a:ext cx="975169" cy="975171"/>
            <a:chOff x="5829300" y="3162300"/>
            <a:chExt cx="532256" cy="532257"/>
          </a:xfrm>
          <a:solidFill>
            <a:schemeClr val="bg1"/>
          </a:solidFill>
        </p:grpSpPr>
        <p:sp>
          <p:nvSpPr>
            <p:cNvPr id="18" name="Freeform: Shape 17">
              <a:extLst>
                <a:ext uri="{FF2B5EF4-FFF2-40B4-BE49-F238E27FC236}">
                  <a16:creationId xmlns:a16="http://schemas.microsoft.com/office/drawing/2014/main" id="{819A42ED-6B91-49E6-9BDB-6339893E9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B732C3B-202D-4B4E-9C2B-283338B2A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38433EC-2142-4B86-B9BA-25AFE26299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F3A02D8-E8AA-47DC-B215-ED01D604E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1A156CC-0ACD-4554-947F-A9FD30B6A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BACA1F0-7581-48CC-BB3D-29D84E66B1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8C34CDB-6796-4AA3-9001-DA5B717D7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9D783F9-0F69-4135-9961-9BAB1C1A6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FFBBC22-B7E4-49E9-9BD1-36B5F6299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E179D1A-1F7F-41FF-A993-7DB78E9EB3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565B3A8-B9D8-4EA9-B3DA-DDB2A574B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891E65D-798E-4741-A582-606A9152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8BAB8E0-D711-471F-8EB7-6F8C42092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5" name="Obrázek 4" descr="Obsah obrázku text, snímek obrazovky, diagram, design&#10;&#10;Popis byl vytvořen automaticky">
            <a:extLst>
              <a:ext uri="{FF2B5EF4-FFF2-40B4-BE49-F238E27FC236}">
                <a16:creationId xmlns:a16="http://schemas.microsoft.com/office/drawing/2014/main" id="{EB022F52-4E66-C8ED-5303-3356B1C0B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5447" y="322504"/>
            <a:ext cx="2454743" cy="2931037"/>
          </a:xfrm>
          <a:prstGeom prst="rect">
            <a:avLst/>
          </a:prstGeom>
        </p:spPr>
      </p:pic>
      <p:pic>
        <p:nvPicPr>
          <p:cNvPr id="7" name="Obrázek 6" descr="Obsah obrázku text, snímek obrazovky, kruh, Písmo&#10;&#10;Popis byl vytvořen automaticky">
            <a:extLst>
              <a:ext uri="{FF2B5EF4-FFF2-40B4-BE49-F238E27FC236}">
                <a16:creationId xmlns:a16="http://schemas.microsoft.com/office/drawing/2014/main" id="{A08CCA7E-31EE-8158-55E6-E0AECD06F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388" y="3853188"/>
            <a:ext cx="4763801" cy="1976977"/>
          </a:xfrm>
          <a:prstGeom prst="rect">
            <a:avLst/>
          </a:prstGeom>
        </p:spPr>
      </p:pic>
      <p:sp>
        <p:nvSpPr>
          <p:cNvPr id="32" name="Oval 31">
            <a:extLst>
              <a:ext uri="{FF2B5EF4-FFF2-40B4-BE49-F238E27FC236}">
                <a16:creationId xmlns:a16="http://schemas.microsoft.com/office/drawing/2014/main" id="{C4C270DE-0BEB-4372-B440-7EADA6FAF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3877" y="4618784"/>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Oval 33">
            <a:extLst>
              <a:ext uri="{FF2B5EF4-FFF2-40B4-BE49-F238E27FC236}">
                <a16:creationId xmlns:a16="http://schemas.microsoft.com/office/drawing/2014/main" id="{757ACA0C-8702-4043-8D4D-582EAEDF1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3877" y="4618784"/>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2609691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3DAC7F2-AD9C-59E8-D566-362ED360F6D8}"/>
              </a:ext>
            </a:extLst>
          </p:cNvPr>
          <p:cNvSpPr>
            <a:spLocks noGrp="1"/>
          </p:cNvSpPr>
          <p:nvPr>
            <p:ph type="title"/>
          </p:nvPr>
        </p:nvSpPr>
        <p:spPr>
          <a:xfrm>
            <a:off x="838200" y="2766218"/>
            <a:ext cx="10515600" cy="1325563"/>
          </a:xfrm>
        </p:spPr>
        <p:txBody>
          <a:bodyPr>
            <a:normAutofit/>
          </a:bodyPr>
          <a:lstStyle/>
          <a:p>
            <a:pPr algn="ctr"/>
            <a:r>
              <a:rPr lang="cs-CZ" sz="6000" b="1" dirty="0">
                <a:solidFill>
                  <a:srgbClr val="FF0000"/>
                </a:solidFill>
              </a:rPr>
              <a:t>SMART HOME</a:t>
            </a:r>
          </a:p>
        </p:txBody>
      </p:sp>
    </p:spTree>
    <p:extLst>
      <p:ext uri="{BB962C8B-B14F-4D97-AF65-F5344CB8AC3E}">
        <p14:creationId xmlns:p14="http://schemas.microsoft.com/office/powerpoint/2010/main" val="27417102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61F74CF-3660-3E7F-DEC6-9A66794115F3}"/>
              </a:ext>
            </a:extLst>
          </p:cNvPr>
          <p:cNvSpPr>
            <a:spLocks noGrp="1"/>
          </p:cNvSpPr>
          <p:nvPr>
            <p:ph type="title"/>
          </p:nvPr>
        </p:nvSpPr>
        <p:spPr>
          <a:xfrm>
            <a:off x="838200" y="365126"/>
            <a:ext cx="10515600" cy="998726"/>
          </a:xfrm>
        </p:spPr>
        <p:txBody>
          <a:bodyPr/>
          <a:lstStyle/>
          <a:p>
            <a:pPr algn="ctr"/>
            <a:r>
              <a:rPr lang="cs-CZ" b="1" dirty="0">
                <a:solidFill>
                  <a:srgbClr val="FF0000"/>
                </a:solidFill>
              </a:rPr>
              <a:t>SMART HOME</a:t>
            </a:r>
          </a:p>
        </p:txBody>
      </p:sp>
      <p:sp>
        <p:nvSpPr>
          <p:cNvPr id="4" name="Zástupný obsah 3">
            <a:extLst>
              <a:ext uri="{FF2B5EF4-FFF2-40B4-BE49-F238E27FC236}">
                <a16:creationId xmlns:a16="http://schemas.microsoft.com/office/drawing/2014/main" id="{39CE4BAA-3ED1-1E9E-540A-E3CEA826FCD8}"/>
              </a:ext>
            </a:extLst>
          </p:cNvPr>
          <p:cNvSpPr>
            <a:spLocks noGrp="1"/>
          </p:cNvSpPr>
          <p:nvPr>
            <p:ph idx="1"/>
          </p:nvPr>
        </p:nvSpPr>
        <p:spPr>
          <a:xfrm>
            <a:off x="838200" y="2673457"/>
            <a:ext cx="10515600" cy="3503505"/>
          </a:xfrm>
        </p:spPr>
        <p:txBody>
          <a:bodyPr>
            <a:normAutofit/>
          </a:bodyPr>
          <a:lstStyle/>
          <a:p>
            <a:pPr algn="l"/>
            <a:r>
              <a:rPr lang="cs-CZ" b="1" i="0" dirty="0">
                <a:solidFill>
                  <a:srgbClr val="201C46"/>
                </a:solidFill>
                <a:effectLst/>
                <a:latin typeface="Poppins" panose="00000500000000000000" pitchFamily="2" charset="-18"/>
              </a:rPr>
              <a:t>Chytrá domácnost není jen o zvýšeném pohodlí. Při správném užívání vám přinese významnou úsporu za energie. Co ke </a:t>
            </a:r>
            <a:r>
              <a:rPr lang="cs-CZ" b="1" i="0" dirty="0" err="1">
                <a:solidFill>
                  <a:srgbClr val="201C46"/>
                </a:solidFill>
                <a:effectLst/>
                <a:latin typeface="Poppins" panose="00000500000000000000" pitchFamily="2" charset="-18"/>
              </a:rPr>
              <a:t>smart</a:t>
            </a:r>
            <a:r>
              <a:rPr lang="cs-CZ" b="1" i="0" dirty="0">
                <a:solidFill>
                  <a:srgbClr val="201C46"/>
                </a:solidFill>
                <a:effectLst/>
                <a:latin typeface="Poppins" panose="00000500000000000000" pitchFamily="2" charset="-18"/>
              </a:rPr>
              <a:t> </a:t>
            </a:r>
            <a:r>
              <a:rPr lang="cs-CZ" b="1" i="0" dirty="0" err="1">
                <a:solidFill>
                  <a:srgbClr val="201C46"/>
                </a:solidFill>
                <a:effectLst/>
                <a:latin typeface="Poppins" panose="00000500000000000000" pitchFamily="2" charset="-18"/>
              </a:rPr>
              <a:t>home</a:t>
            </a:r>
            <a:r>
              <a:rPr lang="cs-CZ" b="1" i="0" dirty="0">
                <a:solidFill>
                  <a:srgbClr val="201C46"/>
                </a:solidFill>
                <a:effectLst/>
                <a:latin typeface="Poppins" panose="00000500000000000000" pitchFamily="2" charset="-18"/>
              </a:rPr>
              <a:t> potřebujete a v jakých oblastech díky tomuto systému ušetříte?</a:t>
            </a:r>
            <a:endParaRPr lang="cs-CZ" b="0" i="0" dirty="0">
              <a:solidFill>
                <a:srgbClr val="201C46"/>
              </a:solidFill>
              <a:effectLst/>
              <a:latin typeface="Poppins" panose="00000500000000000000" pitchFamily="2" charset="-18"/>
            </a:endParaRPr>
          </a:p>
        </p:txBody>
      </p:sp>
    </p:spTree>
    <p:extLst>
      <p:ext uri="{BB962C8B-B14F-4D97-AF65-F5344CB8AC3E}">
        <p14:creationId xmlns:p14="http://schemas.microsoft.com/office/powerpoint/2010/main" val="32255656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9D2ADA-689F-4C74-AC06-76453C60D52F}"/>
              </a:ext>
            </a:extLst>
          </p:cNvPr>
          <p:cNvSpPr>
            <a:spLocks noGrp="1"/>
          </p:cNvSpPr>
          <p:nvPr>
            <p:ph type="title"/>
          </p:nvPr>
        </p:nvSpPr>
        <p:spPr>
          <a:xfrm>
            <a:off x="838200" y="365126"/>
            <a:ext cx="10515600" cy="921234"/>
          </a:xfrm>
        </p:spPr>
        <p:txBody>
          <a:bodyPr/>
          <a:lstStyle/>
          <a:p>
            <a:pPr algn="ctr"/>
            <a:r>
              <a:rPr lang="cs-CZ" b="1" i="0" dirty="0">
                <a:solidFill>
                  <a:srgbClr val="FF0000"/>
                </a:solidFill>
                <a:effectLst/>
                <a:latin typeface="Poppins" panose="00000500000000000000" pitchFamily="2" charset="-18"/>
              </a:rPr>
              <a:t>CO JE CHYTRÁ DOMÁCNOST?</a:t>
            </a:r>
            <a:endParaRPr lang="cs-CZ" dirty="0">
              <a:solidFill>
                <a:srgbClr val="FF0000"/>
              </a:solidFill>
            </a:endParaRPr>
          </a:p>
        </p:txBody>
      </p:sp>
      <p:sp>
        <p:nvSpPr>
          <p:cNvPr id="3" name="Zástupný obsah 2">
            <a:extLst>
              <a:ext uri="{FF2B5EF4-FFF2-40B4-BE49-F238E27FC236}">
                <a16:creationId xmlns:a16="http://schemas.microsoft.com/office/drawing/2014/main" id="{404271E5-E64B-10EC-8D30-E9278A5A4A8F}"/>
              </a:ext>
            </a:extLst>
          </p:cNvPr>
          <p:cNvSpPr>
            <a:spLocks noGrp="1"/>
          </p:cNvSpPr>
          <p:nvPr>
            <p:ph idx="1"/>
          </p:nvPr>
        </p:nvSpPr>
        <p:spPr>
          <a:xfrm>
            <a:off x="838200" y="2224007"/>
            <a:ext cx="10515600" cy="3262393"/>
          </a:xfrm>
        </p:spPr>
        <p:txBody>
          <a:bodyPr/>
          <a:lstStyle/>
          <a:p>
            <a:pPr algn="l"/>
            <a:r>
              <a:rPr lang="cs-CZ" b="1" i="0" dirty="0">
                <a:solidFill>
                  <a:srgbClr val="201C46"/>
                </a:solidFill>
                <a:effectLst/>
                <a:latin typeface="Poppins" panose="00000500000000000000" pitchFamily="2" charset="-18"/>
              </a:rPr>
              <a:t>Chytrá domácnost (SMART HOME) zajišťuje za pomoci informačních technologií </a:t>
            </a:r>
            <a:r>
              <a:rPr lang="cs-CZ" b="1" i="0" dirty="0">
                <a:solidFill>
                  <a:srgbClr val="00B0F0"/>
                </a:solidFill>
                <a:effectLst/>
                <a:latin typeface="Poppins" panose="00000500000000000000" pitchFamily="2" charset="-18"/>
              </a:rPr>
              <a:t>ovládání a propojení různých prvků domácnosti </a:t>
            </a:r>
            <a:r>
              <a:rPr lang="cs-CZ" b="1" i="0" dirty="0">
                <a:solidFill>
                  <a:srgbClr val="201C46"/>
                </a:solidFill>
                <a:effectLst/>
                <a:latin typeface="Poppins" panose="00000500000000000000" pitchFamily="2" charset="-18"/>
              </a:rPr>
              <a:t>– například vytápění, osvětlení, zabezpečení nebo domácích spotřebičů. Koncept chytré domácnosti je velmi široký. Řadí se do něj jednoduchá řešení jako ovládání světel telefonem</a:t>
            </a:r>
            <a:br>
              <a:rPr lang="cs-CZ" b="1" i="0" dirty="0">
                <a:solidFill>
                  <a:srgbClr val="201C46"/>
                </a:solidFill>
                <a:effectLst/>
                <a:latin typeface="Poppins" panose="00000500000000000000" pitchFamily="2" charset="-18"/>
              </a:rPr>
            </a:br>
            <a:r>
              <a:rPr lang="cs-CZ" b="1" i="0" dirty="0">
                <a:solidFill>
                  <a:srgbClr val="201C46"/>
                </a:solidFill>
                <a:effectLst/>
                <a:latin typeface="Poppins" panose="00000500000000000000" pitchFamily="2" charset="-18"/>
              </a:rPr>
              <a:t>i sofistikované systémy s automatizovanými procesy.</a:t>
            </a:r>
          </a:p>
        </p:txBody>
      </p:sp>
    </p:spTree>
    <p:extLst>
      <p:ext uri="{BB962C8B-B14F-4D97-AF65-F5344CB8AC3E}">
        <p14:creationId xmlns:p14="http://schemas.microsoft.com/office/powerpoint/2010/main" val="24976126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919359AB-D836-B769-EA93-C491B7DBE489}"/>
              </a:ext>
            </a:extLst>
          </p:cNvPr>
          <p:cNvSpPr>
            <a:spLocks noGrp="1"/>
          </p:cNvSpPr>
          <p:nvPr>
            <p:ph type="title"/>
          </p:nvPr>
        </p:nvSpPr>
        <p:spPr>
          <a:xfrm>
            <a:off x="1028699" y="1967266"/>
            <a:ext cx="2745137" cy="2547257"/>
          </a:xfrm>
          <a:noFill/>
        </p:spPr>
        <p:txBody>
          <a:bodyPr anchor="ctr">
            <a:normAutofit/>
          </a:bodyPr>
          <a:lstStyle/>
          <a:p>
            <a:pPr algn="ctr"/>
            <a:r>
              <a:rPr lang="cs-CZ" sz="3200" b="1" dirty="0">
                <a:solidFill>
                  <a:srgbClr val="FF0000"/>
                </a:solidFill>
              </a:rPr>
              <a:t>CHYTRÁ DOMÁCNOST</a:t>
            </a:r>
          </a:p>
        </p:txBody>
      </p:sp>
      <p:pic>
        <p:nvPicPr>
          <p:cNvPr id="13314" name="Picture 2" descr="co umí chytrá domácnost grafika srovnejto.cz">
            <a:extLst>
              <a:ext uri="{FF2B5EF4-FFF2-40B4-BE49-F238E27FC236}">
                <a16:creationId xmlns:a16="http://schemas.microsoft.com/office/drawing/2014/main" id="{88463101-1EA6-8403-999C-5B2C235416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92673" y="643466"/>
            <a:ext cx="6749986"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608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991CDEA-7CC3-6C9B-A9FD-463E9A208973}"/>
              </a:ext>
            </a:extLst>
          </p:cNvPr>
          <p:cNvSpPr>
            <a:spLocks noGrp="1"/>
          </p:cNvSpPr>
          <p:nvPr>
            <p:ph type="title"/>
          </p:nvPr>
        </p:nvSpPr>
        <p:spPr/>
        <p:txBody>
          <a:bodyPr>
            <a:normAutofit/>
          </a:bodyPr>
          <a:lstStyle/>
          <a:p>
            <a:pPr algn="ctr"/>
            <a:r>
              <a:rPr lang="cs-CZ" b="1" i="0" dirty="0">
                <a:solidFill>
                  <a:srgbClr val="FF0000"/>
                </a:solidFill>
                <a:effectLst/>
                <a:latin typeface="Poppins" panose="00000500000000000000" pitchFamily="2" charset="-18"/>
              </a:rPr>
              <a:t>JAK FUNGUJE CHYTRÁ DOMÁCNOST?</a:t>
            </a:r>
            <a:endParaRPr lang="cs-CZ" dirty="0">
              <a:solidFill>
                <a:srgbClr val="FF0000"/>
              </a:solidFill>
            </a:endParaRPr>
          </a:p>
        </p:txBody>
      </p:sp>
      <p:sp>
        <p:nvSpPr>
          <p:cNvPr id="4" name="Zástupný obsah 3">
            <a:extLst>
              <a:ext uri="{FF2B5EF4-FFF2-40B4-BE49-F238E27FC236}">
                <a16:creationId xmlns:a16="http://schemas.microsoft.com/office/drawing/2014/main" id="{252E6CD2-CDC6-CD03-1FCF-9460D46EEA9C}"/>
              </a:ext>
            </a:extLst>
          </p:cNvPr>
          <p:cNvSpPr>
            <a:spLocks noGrp="1"/>
          </p:cNvSpPr>
          <p:nvPr>
            <p:ph idx="1"/>
          </p:nvPr>
        </p:nvSpPr>
        <p:spPr>
          <a:xfrm>
            <a:off x="838200" y="2053525"/>
            <a:ext cx="10515600" cy="4123438"/>
          </a:xfrm>
        </p:spPr>
        <p:txBody>
          <a:bodyPr>
            <a:normAutofit fontScale="77500" lnSpcReduction="20000"/>
          </a:bodyPr>
          <a:lstStyle/>
          <a:p>
            <a:pPr algn="l"/>
            <a:r>
              <a:rPr lang="cs-CZ" b="1" i="0" dirty="0">
                <a:solidFill>
                  <a:srgbClr val="201C46"/>
                </a:solidFill>
                <a:effectLst/>
                <a:latin typeface="Poppins" panose="00000500000000000000" pitchFamily="2" charset="-18"/>
              </a:rPr>
              <a:t>Základem </a:t>
            </a:r>
            <a:r>
              <a:rPr lang="cs-CZ" b="1" i="0" dirty="0">
                <a:solidFill>
                  <a:srgbClr val="00B0F0"/>
                </a:solidFill>
                <a:effectLst/>
                <a:latin typeface="Poppins" panose="00000500000000000000" pitchFamily="2" charset="-18"/>
              </a:rPr>
              <a:t>SMART HOME </a:t>
            </a:r>
            <a:r>
              <a:rPr lang="cs-CZ" b="1" i="0" dirty="0">
                <a:solidFill>
                  <a:srgbClr val="201C46"/>
                </a:solidFill>
                <a:effectLst/>
                <a:latin typeface="Poppins" panose="00000500000000000000" pitchFamily="2" charset="-18"/>
              </a:rPr>
              <a:t>je rychlé a stabilní připojení k </a:t>
            </a:r>
            <a:r>
              <a:rPr lang="cs-CZ" b="1" i="0" dirty="0">
                <a:solidFill>
                  <a:srgbClr val="00B0F0"/>
                </a:solidFill>
                <a:effectLst/>
                <a:latin typeface="Poppins" panose="00000500000000000000" pitchFamily="2" charset="-18"/>
              </a:rPr>
              <a:t>INTERNETU</a:t>
            </a:r>
            <a:r>
              <a:rPr lang="cs-CZ" b="1" i="0" dirty="0">
                <a:solidFill>
                  <a:srgbClr val="201C46"/>
                </a:solidFill>
                <a:effectLst/>
                <a:latin typeface="Poppins" panose="00000500000000000000" pitchFamily="2" charset="-18"/>
              </a:rPr>
              <a:t>. Další vybavení závisí na tom, </a:t>
            </a:r>
            <a:r>
              <a:rPr lang="cs-CZ" b="1" i="0" dirty="0">
                <a:solidFill>
                  <a:srgbClr val="00B0F0"/>
                </a:solidFill>
                <a:effectLst/>
                <a:latin typeface="Poppins" panose="00000500000000000000" pitchFamily="2" charset="-18"/>
              </a:rPr>
              <a:t>jakým způsobem chytrou domácnost budujete</a:t>
            </a:r>
            <a:r>
              <a:rPr lang="cs-CZ" b="1" i="0" dirty="0">
                <a:solidFill>
                  <a:srgbClr val="201C46"/>
                </a:solidFill>
                <a:effectLst/>
                <a:latin typeface="Poppins" panose="00000500000000000000" pitchFamily="2" charset="-18"/>
              </a:rPr>
              <a:t>. Pokud vytváříte komplexní chytrou domácnost, neobejdete se bez centrální jednotky, která zajistí propojení všech prvků. Jestli se s chytrou domácností chcete nejprve seznámit, vystačí vám spolupráce několika zařízení s mobilním telefonem.</a:t>
            </a:r>
          </a:p>
          <a:p>
            <a:pPr algn="l"/>
            <a:r>
              <a:rPr lang="cs-CZ" b="1" i="0" dirty="0">
                <a:solidFill>
                  <a:srgbClr val="201C46"/>
                </a:solidFill>
                <a:effectLst/>
                <a:latin typeface="Poppins" panose="00000500000000000000" pitchFamily="2" charset="-18"/>
              </a:rPr>
              <a:t>Chytrá domácnost se pochopitelně neobejde bez chytrých zařízení. Ta spolu komunikují v některém z používaných protokolů (Z-</a:t>
            </a:r>
            <a:r>
              <a:rPr lang="cs-CZ" b="1" i="0" dirty="0" err="1">
                <a:solidFill>
                  <a:srgbClr val="201C46"/>
                </a:solidFill>
                <a:effectLst/>
                <a:latin typeface="Poppins" panose="00000500000000000000" pitchFamily="2" charset="-18"/>
              </a:rPr>
              <a:t>Wave</a:t>
            </a:r>
            <a:r>
              <a:rPr lang="cs-CZ" b="1" i="0" dirty="0">
                <a:solidFill>
                  <a:srgbClr val="201C46"/>
                </a:solidFill>
                <a:effectLst/>
                <a:latin typeface="Poppins" panose="00000500000000000000" pitchFamily="2" charset="-18"/>
              </a:rPr>
              <a:t>, </a:t>
            </a:r>
            <a:r>
              <a:rPr lang="cs-CZ" b="1" i="0" dirty="0" err="1">
                <a:solidFill>
                  <a:srgbClr val="201C46"/>
                </a:solidFill>
                <a:effectLst/>
                <a:latin typeface="Poppins" panose="00000500000000000000" pitchFamily="2" charset="-18"/>
              </a:rPr>
              <a:t>ZigBee</a:t>
            </a:r>
            <a:r>
              <a:rPr lang="cs-CZ" b="1" i="0" dirty="0">
                <a:solidFill>
                  <a:srgbClr val="201C46"/>
                </a:solidFill>
                <a:effectLst/>
                <a:latin typeface="Poppins" panose="00000500000000000000" pitchFamily="2" charset="-18"/>
              </a:rPr>
              <a:t>, Wi-Fi, Bluetooth apod.). Aby jednotlivé prvky mohly spolupracovat, </a:t>
            </a:r>
            <a:r>
              <a:rPr lang="cs-CZ" b="1" i="0" dirty="0">
                <a:solidFill>
                  <a:srgbClr val="00B0F0"/>
                </a:solidFill>
                <a:effectLst/>
                <a:latin typeface="Poppins" panose="00000500000000000000" pitchFamily="2" charset="-18"/>
              </a:rPr>
              <a:t>musí komunikovat stejným protokolem</a:t>
            </a:r>
            <a:r>
              <a:rPr lang="cs-CZ" b="1" i="0" dirty="0">
                <a:solidFill>
                  <a:srgbClr val="201C46"/>
                </a:solidFill>
                <a:effectLst/>
                <a:latin typeface="Poppins" panose="00000500000000000000" pitchFamily="2" charset="-18"/>
              </a:rPr>
              <a:t>. Zařízení jich ale často zvládají více, což vytvoření chytré domácnosti ulehčuje. Pokud to se SMART HOME myslíte opravdu vážně, zvažte zavedení tzv. </a:t>
            </a:r>
            <a:r>
              <a:rPr lang="cs-CZ" b="1" i="0" dirty="0">
                <a:solidFill>
                  <a:srgbClr val="00B0F0"/>
                </a:solidFill>
                <a:effectLst/>
                <a:latin typeface="Poppins" panose="00000500000000000000" pitchFamily="2" charset="-18"/>
              </a:rPr>
              <a:t>inteligentní elektroinstalace</a:t>
            </a:r>
            <a:r>
              <a:rPr lang="cs-CZ" b="1" i="0" dirty="0">
                <a:solidFill>
                  <a:srgbClr val="201C46"/>
                </a:solidFill>
                <a:effectLst/>
                <a:latin typeface="Poppins" panose="00000500000000000000" pitchFamily="2" charset="-18"/>
              </a:rPr>
              <a:t>. Na rozdíl od chytré domácnosti nespoléhá na bezdrátové řešení, ale na kabeláž, která je stabilnější</a:t>
            </a:r>
            <a:br>
              <a:rPr lang="cs-CZ" b="1" i="0" dirty="0">
                <a:solidFill>
                  <a:srgbClr val="201C46"/>
                </a:solidFill>
                <a:effectLst/>
                <a:latin typeface="Poppins" panose="00000500000000000000" pitchFamily="2" charset="-18"/>
              </a:rPr>
            </a:br>
            <a:r>
              <a:rPr lang="cs-CZ" b="1" i="0" dirty="0">
                <a:solidFill>
                  <a:srgbClr val="201C46"/>
                </a:solidFill>
                <a:effectLst/>
                <a:latin typeface="Poppins" panose="00000500000000000000" pitchFamily="2" charset="-18"/>
              </a:rPr>
              <a:t>a bezpečnější. Inteligentní elektroinstalace se projektuje především</a:t>
            </a:r>
            <a:br>
              <a:rPr lang="cs-CZ" b="1" i="0" dirty="0">
                <a:solidFill>
                  <a:srgbClr val="201C46"/>
                </a:solidFill>
                <a:effectLst/>
                <a:latin typeface="Poppins" panose="00000500000000000000" pitchFamily="2" charset="-18"/>
              </a:rPr>
            </a:br>
            <a:r>
              <a:rPr lang="cs-CZ" b="1" i="0" dirty="0">
                <a:solidFill>
                  <a:srgbClr val="201C46"/>
                </a:solidFill>
                <a:effectLst/>
                <a:latin typeface="Poppins" panose="00000500000000000000" pitchFamily="2" charset="-18"/>
              </a:rPr>
              <a:t>u nových domů, jinde by znamenala značné stavební úpravy.</a:t>
            </a:r>
          </a:p>
        </p:txBody>
      </p:sp>
    </p:spTree>
    <p:extLst>
      <p:ext uri="{BB962C8B-B14F-4D97-AF65-F5344CB8AC3E}">
        <p14:creationId xmlns:p14="http://schemas.microsoft.com/office/powerpoint/2010/main" val="1136746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2134C2AB-15F1-7AE4-55CD-5F6DA8041766}"/>
              </a:ext>
            </a:extLst>
          </p:cNvPr>
          <p:cNvSpPr>
            <a:spLocks noGrp="1"/>
          </p:cNvSpPr>
          <p:nvPr>
            <p:ph type="title"/>
          </p:nvPr>
        </p:nvSpPr>
        <p:spPr>
          <a:xfrm>
            <a:off x="1028700" y="1967266"/>
            <a:ext cx="2628900" cy="2547257"/>
          </a:xfrm>
          <a:noFill/>
        </p:spPr>
        <p:txBody>
          <a:bodyPr anchor="ctr">
            <a:normAutofit/>
          </a:bodyPr>
          <a:lstStyle/>
          <a:p>
            <a:pPr algn="ctr"/>
            <a:r>
              <a:rPr lang="cs-CZ" sz="3600" b="1" dirty="0">
                <a:solidFill>
                  <a:srgbClr val="FF0000"/>
                </a:solidFill>
              </a:rPr>
              <a:t>ROZDĚLENÍ VÝTOPEN</a:t>
            </a:r>
          </a:p>
        </p:txBody>
      </p:sp>
      <p:pic>
        <p:nvPicPr>
          <p:cNvPr id="6" name="Obrázek 5">
            <a:extLst>
              <a:ext uri="{FF2B5EF4-FFF2-40B4-BE49-F238E27FC236}">
                <a16:creationId xmlns:a16="http://schemas.microsoft.com/office/drawing/2014/main" id="{62BE76B8-F1B5-9A4C-4988-480AC6416DDC}"/>
              </a:ext>
            </a:extLst>
          </p:cNvPr>
          <p:cNvPicPr>
            <a:picLocks noChangeAspect="1"/>
          </p:cNvPicPr>
          <p:nvPr/>
        </p:nvPicPr>
        <p:blipFill>
          <a:blip r:embed="rId2"/>
          <a:stretch>
            <a:fillRect/>
          </a:stretch>
        </p:blipFill>
        <p:spPr>
          <a:xfrm>
            <a:off x="4777316" y="1419053"/>
            <a:ext cx="6780700" cy="4017564"/>
          </a:xfrm>
          <a:prstGeom prst="rect">
            <a:avLst/>
          </a:prstGeom>
        </p:spPr>
      </p:pic>
    </p:spTree>
    <p:extLst>
      <p:ext uri="{BB962C8B-B14F-4D97-AF65-F5344CB8AC3E}">
        <p14:creationId xmlns:p14="http://schemas.microsoft.com/office/powerpoint/2010/main" val="42927737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CC8059-CB5F-7E25-4F19-D350DEF6B94E}"/>
              </a:ext>
            </a:extLst>
          </p:cNvPr>
          <p:cNvSpPr>
            <a:spLocks noGrp="1"/>
          </p:cNvSpPr>
          <p:nvPr>
            <p:ph type="title"/>
          </p:nvPr>
        </p:nvSpPr>
        <p:spPr>
          <a:xfrm>
            <a:off x="838200" y="170481"/>
            <a:ext cx="10515600" cy="1520207"/>
          </a:xfrm>
        </p:spPr>
        <p:txBody>
          <a:bodyPr>
            <a:normAutofit/>
          </a:bodyPr>
          <a:lstStyle/>
          <a:p>
            <a:pPr algn="ctr"/>
            <a:r>
              <a:rPr lang="cs-CZ" b="1" i="0" dirty="0">
                <a:solidFill>
                  <a:srgbClr val="FF0000"/>
                </a:solidFill>
                <a:effectLst/>
                <a:latin typeface="Poppins" panose="00000500000000000000" pitchFamily="2" charset="-18"/>
              </a:rPr>
              <a:t>JAK MŮŽE CHYTRÁ DOMÁCNOST ULEHČIT ŽIVOT?</a:t>
            </a:r>
            <a:endParaRPr lang="cs-CZ" dirty="0">
              <a:solidFill>
                <a:srgbClr val="FF0000"/>
              </a:solidFill>
            </a:endParaRPr>
          </a:p>
        </p:txBody>
      </p:sp>
      <p:sp>
        <p:nvSpPr>
          <p:cNvPr id="3" name="Zástupný obsah 2">
            <a:extLst>
              <a:ext uri="{FF2B5EF4-FFF2-40B4-BE49-F238E27FC236}">
                <a16:creationId xmlns:a16="http://schemas.microsoft.com/office/drawing/2014/main" id="{1779C996-E8AA-3812-447B-C525EADFE5A1}"/>
              </a:ext>
            </a:extLst>
          </p:cNvPr>
          <p:cNvSpPr>
            <a:spLocks noGrp="1"/>
          </p:cNvSpPr>
          <p:nvPr>
            <p:ph idx="1"/>
          </p:nvPr>
        </p:nvSpPr>
        <p:spPr/>
        <p:txBody>
          <a:bodyPr>
            <a:normAutofit fontScale="55000" lnSpcReduction="20000"/>
          </a:bodyPr>
          <a:lstStyle/>
          <a:p>
            <a:pPr algn="l">
              <a:buFont typeface="Arial" panose="020B0604020202020204" pitchFamily="34" charset="0"/>
              <a:buChar char="•"/>
            </a:pPr>
            <a:r>
              <a:rPr lang="cs-CZ" b="1" i="0" dirty="0">
                <a:solidFill>
                  <a:srgbClr val="00B0F0"/>
                </a:solidFill>
                <a:effectLst/>
                <a:latin typeface="Poppins" panose="00000500000000000000" pitchFamily="2" charset="-18"/>
              </a:rPr>
              <a:t>Chytré vytápění: </a:t>
            </a:r>
            <a:r>
              <a:rPr lang="cs-CZ" b="1" i="0" dirty="0">
                <a:solidFill>
                  <a:srgbClr val="201C46"/>
                </a:solidFill>
                <a:effectLst/>
                <a:latin typeface="Poppins" panose="00000500000000000000" pitchFamily="2" charset="-18"/>
              </a:rPr>
              <a:t>Ráno vstanete do vyhřáté místnosti, která se začala vytápět půl hodiny před zazvoněním budíku. Topení se zapnulo i v koupelně, kam vedou vaše první kroky. Naopak v obývacím pokoji a kuchyni, kam před odjezdem do práce nevkročíte, zůstaly radiátory vypnuté. Poté, co odjedete, se v domě netopí nebo jen temperuje. Těsně před večerním příjezdem si vyhřejete obývací pokoj, kde trávíte večer.</a:t>
            </a:r>
            <a:br>
              <a:rPr lang="cs-CZ" b="1" i="0" dirty="0">
                <a:solidFill>
                  <a:srgbClr val="201C46"/>
                </a:solidFill>
                <a:effectLst/>
                <a:latin typeface="Poppins" panose="00000500000000000000" pitchFamily="2" charset="-18"/>
              </a:rPr>
            </a:br>
            <a:br>
              <a:rPr lang="cs-CZ" b="1" i="0" dirty="0">
                <a:solidFill>
                  <a:srgbClr val="201C46"/>
                </a:solidFill>
                <a:effectLst/>
                <a:latin typeface="Poppins" panose="00000500000000000000" pitchFamily="2" charset="-18"/>
              </a:rPr>
            </a:br>
            <a:endParaRPr lang="cs-CZ" b="1" i="0" dirty="0">
              <a:solidFill>
                <a:srgbClr val="201C46"/>
              </a:solidFill>
              <a:effectLst/>
              <a:latin typeface="Poppins" panose="00000500000000000000" pitchFamily="2" charset="-18"/>
            </a:endParaRPr>
          </a:p>
          <a:p>
            <a:pPr algn="l">
              <a:buFont typeface="Arial" panose="020B0604020202020204" pitchFamily="34" charset="0"/>
              <a:buChar char="•"/>
            </a:pPr>
            <a:r>
              <a:rPr lang="cs-CZ" b="1" i="0" dirty="0">
                <a:solidFill>
                  <a:srgbClr val="00B0F0"/>
                </a:solidFill>
                <a:effectLst/>
                <a:latin typeface="Poppins" panose="00000500000000000000" pitchFamily="2" charset="-18"/>
              </a:rPr>
              <a:t>Chytré osvětlení: </a:t>
            </a:r>
            <a:r>
              <a:rPr lang="cs-CZ" b="1" i="0" dirty="0">
                <a:solidFill>
                  <a:srgbClr val="201C46"/>
                </a:solidFill>
                <a:effectLst/>
                <a:latin typeface="Poppins" panose="00000500000000000000" pitchFamily="2" charset="-18"/>
              </a:rPr>
              <a:t>Po zazvonění budíku se světla v ložnici pomalu rozsvítí a svým charakterem simulují východ slunce. Jak procházíte domem, automaticky se rozsvěcují a zhasínají podle vašeho pohybu. Večer se osvětlení automaticky ztlumí a vytváří příjemnou atmosféru pro relaxaci. Když jdete spát, všechna světla v domě zhasnou – až na tlumené noční osvětlení na chodbě.</a:t>
            </a:r>
            <a:br>
              <a:rPr lang="cs-CZ" b="1" i="0" dirty="0">
                <a:solidFill>
                  <a:srgbClr val="201C46"/>
                </a:solidFill>
                <a:effectLst/>
                <a:latin typeface="Poppins" panose="00000500000000000000" pitchFamily="2" charset="-18"/>
              </a:rPr>
            </a:br>
            <a:br>
              <a:rPr lang="cs-CZ" b="1" i="0" dirty="0">
                <a:solidFill>
                  <a:srgbClr val="201C46"/>
                </a:solidFill>
                <a:effectLst/>
                <a:latin typeface="Poppins" panose="00000500000000000000" pitchFamily="2" charset="-18"/>
              </a:rPr>
            </a:br>
            <a:endParaRPr lang="cs-CZ" b="1" i="0" dirty="0">
              <a:solidFill>
                <a:srgbClr val="201C46"/>
              </a:solidFill>
              <a:effectLst/>
              <a:latin typeface="Poppins" panose="00000500000000000000" pitchFamily="2" charset="-18"/>
            </a:endParaRPr>
          </a:p>
          <a:p>
            <a:pPr algn="l">
              <a:buFont typeface="Arial" panose="020B0604020202020204" pitchFamily="34" charset="0"/>
              <a:buChar char="•"/>
            </a:pPr>
            <a:r>
              <a:rPr lang="cs-CZ" b="1" i="0" dirty="0">
                <a:solidFill>
                  <a:srgbClr val="00B0F0"/>
                </a:solidFill>
                <a:effectLst/>
                <a:latin typeface="Poppins" panose="00000500000000000000" pitchFamily="2" charset="-18"/>
              </a:rPr>
              <a:t>Chytrá kuchyně: </a:t>
            </a:r>
            <a:r>
              <a:rPr lang="cs-CZ" b="1" i="0" dirty="0">
                <a:solidFill>
                  <a:srgbClr val="201C46"/>
                </a:solidFill>
                <a:effectLst/>
                <a:latin typeface="Poppins" panose="00000500000000000000" pitchFamily="2" charset="-18"/>
              </a:rPr>
              <a:t>Ráno se v kuchyni sám zapne kávovar a připraví vaši oblíbenou kávu přesně ve chvíli, kdy vstáváte. Když otevřete ledničku, zobrazí se vám na displeji seznam potravin, které dochází. Zobrazit si můžete i návrhy receptů z dostupných ingrediencí. Během vaření vám hlasový asistent předčítá recept a časovač na troubě se automaticky nastaví podle zvoleného pokrmu.</a:t>
            </a:r>
            <a:br>
              <a:rPr lang="cs-CZ" b="1" i="0" dirty="0">
                <a:solidFill>
                  <a:srgbClr val="201C46"/>
                </a:solidFill>
                <a:effectLst/>
                <a:latin typeface="Poppins" panose="00000500000000000000" pitchFamily="2" charset="-18"/>
              </a:rPr>
            </a:br>
            <a:br>
              <a:rPr lang="cs-CZ" b="1" i="0" dirty="0">
                <a:solidFill>
                  <a:srgbClr val="201C46"/>
                </a:solidFill>
                <a:effectLst/>
                <a:latin typeface="Poppins" panose="00000500000000000000" pitchFamily="2" charset="-18"/>
              </a:rPr>
            </a:br>
            <a:endParaRPr lang="cs-CZ" b="1" i="0" dirty="0">
              <a:solidFill>
                <a:srgbClr val="201C46"/>
              </a:solidFill>
              <a:effectLst/>
              <a:latin typeface="Poppins" panose="00000500000000000000" pitchFamily="2" charset="-18"/>
            </a:endParaRPr>
          </a:p>
          <a:p>
            <a:pPr algn="l">
              <a:buFont typeface="Arial" panose="020B0604020202020204" pitchFamily="34" charset="0"/>
              <a:buChar char="•"/>
            </a:pPr>
            <a:r>
              <a:rPr lang="cs-CZ" b="1" i="0" dirty="0">
                <a:solidFill>
                  <a:srgbClr val="00B0F0"/>
                </a:solidFill>
                <a:effectLst/>
                <a:latin typeface="Poppins" panose="00000500000000000000" pitchFamily="2" charset="-18"/>
              </a:rPr>
              <a:t>Chytrá péče o domácí mazlíčky: </a:t>
            </a:r>
            <a:r>
              <a:rPr lang="cs-CZ" b="1" i="0" dirty="0">
                <a:solidFill>
                  <a:srgbClr val="201C46"/>
                </a:solidFill>
                <a:effectLst/>
                <a:latin typeface="Poppins" panose="00000500000000000000" pitchFamily="2" charset="-18"/>
              </a:rPr>
              <a:t>Automatický dávkovač krmiva nakrmí vašeho mazlíčka</a:t>
            </a:r>
            <a:br>
              <a:rPr lang="cs-CZ" b="1" i="0" dirty="0">
                <a:solidFill>
                  <a:srgbClr val="201C46"/>
                </a:solidFill>
                <a:effectLst/>
                <a:latin typeface="Poppins" panose="00000500000000000000" pitchFamily="2" charset="-18"/>
              </a:rPr>
            </a:br>
            <a:r>
              <a:rPr lang="cs-CZ" b="1" i="0" dirty="0">
                <a:solidFill>
                  <a:srgbClr val="201C46"/>
                </a:solidFill>
                <a:effectLst/>
                <a:latin typeface="Poppins" panose="00000500000000000000" pitchFamily="2" charset="-18"/>
              </a:rPr>
              <a:t>v nastavených časech. Kamera s obousměrným zvukem vám umožní komunikovat s mazlíčkem</a:t>
            </a:r>
            <a:br>
              <a:rPr lang="cs-CZ" b="1" i="0" dirty="0">
                <a:solidFill>
                  <a:srgbClr val="201C46"/>
                </a:solidFill>
                <a:effectLst/>
                <a:latin typeface="Poppins" panose="00000500000000000000" pitchFamily="2" charset="-18"/>
              </a:rPr>
            </a:br>
            <a:r>
              <a:rPr lang="cs-CZ" b="1" i="0" dirty="0">
                <a:solidFill>
                  <a:srgbClr val="201C46"/>
                </a:solidFill>
                <a:effectLst/>
                <a:latin typeface="Poppins" panose="00000500000000000000" pitchFamily="2" charset="-18"/>
              </a:rPr>
              <a:t>a sledovat ho, i když nejste doma. Díky chytrým dvířkům se mazlíček může pohybovat uvnitř i venku podle aktuální nálady.</a:t>
            </a:r>
          </a:p>
        </p:txBody>
      </p:sp>
    </p:spTree>
    <p:extLst>
      <p:ext uri="{BB962C8B-B14F-4D97-AF65-F5344CB8AC3E}">
        <p14:creationId xmlns:p14="http://schemas.microsoft.com/office/powerpoint/2010/main" val="12438214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101CCF-0E22-2E6A-5BF1-85609E6505E1}"/>
              </a:ext>
            </a:extLst>
          </p:cNvPr>
          <p:cNvSpPr>
            <a:spLocks noGrp="1"/>
          </p:cNvSpPr>
          <p:nvPr>
            <p:ph type="title"/>
          </p:nvPr>
        </p:nvSpPr>
        <p:spPr>
          <a:xfrm>
            <a:off x="838200" y="365126"/>
            <a:ext cx="10515600" cy="905736"/>
          </a:xfrm>
        </p:spPr>
        <p:txBody>
          <a:bodyPr>
            <a:normAutofit/>
          </a:bodyPr>
          <a:lstStyle/>
          <a:p>
            <a:pPr algn="ctr"/>
            <a:r>
              <a:rPr lang="cs-CZ" b="1" i="0" dirty="0">
                <a:solidFill>
                  <a:srgbClr val="FF0000"/>
                </a:solidFill>
                <a:effectLst/>
                <a:latin typeface="Poppins" panose="00000500000000000000" pitchFamily="2" charset="-18"/>
              </a:rPr>
              <a:t>VÝHODY CHYTRÉ DOMÁCNOSTI</a:t>
            </a:r>
            <a:endParaRPr lang="cs-CZ" dirty="0">
              <a:solidFill>
                <a:srgbClr val="FF0000"/>
              </a:solidFill>
            </a:endParaRPr>
          </a:p>
        </p:txBody>
      </p:sp>
      <p:sp>
        <p:nvSpPr>
          <p:cNvPr id="3" name="Zástupný obsah 2">
            <a:extLst>
              <a:ext uri="{FF2B5EF4-FFF2-40B4-BE49-F238E27FC236}">
                <a16:creationId xmlns:a16="http://schemas.microsoft.com/office/drawing/2014/main" id="{B534734D-4B13-7DDF-78ED-2FA27D941629}"/>
              </a:ext>
            </a:extLst>
          </p:cNvPr>
          <p:cNvSpPr>
            <a:spLocks noGrp="1"/>
          </p:cNvSpPr>
          <p:nvPr>
            <p:ph idx="1"/>
          </p:nvPr>
        </p:nvSpPr>
        <p:spPr/>
        <p:txBody>
          <a:bodyPr>
            <a:normAutofit fontScale="70000" lnSpcReduction="20000"/>
          </a:bodyPr>
          <a:lstStyle/>
          <a:p>
            <a:pPr algn="l"/>
            <a:r>
              <a:rPr lang="cs-CZ" b="1" i="0" dirty="0">
                <a:solidFill>
                  <a:srgbClr val="201C46"/>
                </a:solidFill>
                <a:effectLst/>
                <a:latin typeface="Poppins" panose="00000500000000000000" pitchFamily="2" charset="-18"/>
              </a:rPr>
              <a:t>Technologie chytré domácnosti mění moderní bydlení. Svým uživatelům </a:t>
            </a:r>
            <a:r>
              <a:rPr lang="cs-CZ" b="1" i="0" dirty="0">
                <a:solidFill>
                  <a:srgbClr val="00B0F0"/>
                </a:solidFill>
                <a:effectLst/>
                <a:latin typeface="Poppins" panose="00000500000000000000" pitchFamily="2" charset="-18"/>
              </a:rPr>
              <a:t>přináší několik zásadních výhod</a:t>
            </a:r>
            <a:r>
              <a:rPr lang="cs-CZ" b="1" dirty="0">
                <a:solidFill>
                  <a:srgbClr val="00B0F0"/>
                </a:solidFill>
                <a:latin typeface="Poppins" panose="00000500000000000000" pitchFamily="2" charset="-18"/>
              </a:rPr>
              <a:t>:</a:t>
            </a:r>
            <a:br>
              <a:rPr lang="cs-CZ" b="1" i="0" dirty="0">
                <a:solidFill>
                  <a:srgbClr val="00B0F0"/>
                </a:solidFill>
                <a:effectLst/>
                <a:latin typeface="Poppins" panose="00000500000000000000" pitchFamily="2" charset="-18"/>
              </a:rPr>
            </a:br>
            <a:br>
              <a:rPr lang="cs-CZ" b="1" i="0" dirty="0">
                <a:solidFill>
                  <a:srgbClr val="201C46"/>
                </a:solidFill>
                <a:effectLst/>
                <a:latin typeface="Poppins" panose="00000500000000000000" pitchFamily="2" charset="-18"/>
              </a:rPr>
            </a:br>
            <a:endParaRPr lang="cs-CZ" b="1" i="0" dirty="0">
              <a:solidFill>
                <a:srgbClr val="201C46"/>
              </a:solidFill>
              <a:effectLst/>
              <a:latin typeface="Poppins" panose="00000500000000000000" pitchFamily="2" charset="-18"/>
            </a:endParaRPr>
          </a:p>
          <a:p>
            <a:pPr lvl="1"/>
            <a:r>
              <a:rPr lang="cs-CZ" b="1" i="0" dirty="0">
                <a:solidFill>
                  <a:srgbClr val="00B0F0"/>
                </a:solidFill>
                <a:effectLst/>
                <a:latin typeface="Poppins" panose="00000500000000000000" pitchFamily="2" charset="-18"/>
              </a:rPr>
              <a:t>Úspora energií: </a:t>
            </a:r>
            <a:r>
              <a:rPr lang="cs-CZ" b="1" i="0" dirty="0">
                <a:solidFill>
                  <a:srgbClr val="201C46"/>
                </a:solidFill>
                <a:effectLst/>
                <a:latin typeface="Poppins" panose="00000500000000000000" pitchFamily="2" charset="-18"/>
              </a:rPr>
              <a:t>Jedna z hlavních motivací pro pořízení chytré domácnosti. Optimalizací vytápění, ohřevu vody, osvětlení či provozu domácích spotřebičů můžete ušetřit významnou část rodinného rozpočtu.</a:t>
            </a:r>
            <a:br>
              <a:rPr lang="cs-CZ" b="1" i="0" dirty="0">
                <a:solidFill>
                  <a:srgbClr val="201C46"/>
                </a:solidFill>
                <a:effectLst/>
                <a:latin typeface="Poppins" panose="00000500000000000000" pitchFamily="2" charset="-18"/>
              </a:rPr>
            </a:br>
            <a:br>
              <a:rPr lang="cs-CZ" b="1" i="0" dirty="0">
                <a:solidFill>
                  <a:srgbClr val="201C46"/>
                </a:solidFill>
                <a:effectLst/>
                <a:latin typeface="Poppins" panose="00000500000000000000" pitchFamily="2" charset="-18"/>
              </a:rPr>
            </a:br>
            <a:endParaRPr lang="cs-CZ" b="1" i="0" dirty="0">
              <a:solidFill>
                <a:srgbClr val="201C46"/>
              </a:solidFill>
              <a:effectLst/>
              <a:latin typeface="Poppins" panose="00000500000000000000" pitchFamily="2" charset="-18"/>
            </a:endParaRPr>
          </a:p>
          <a:p>
            <a:pPr lvl="1"/>
            <a:r>
              <a:rPr lang="cs-CZ" b="1" i="0" dirty="0">
                <a:solidFill>
                  <a:srgbClr val="00B0F0"/>
                </a:solidFill>
                <a:effectLst/>
                <a:latin typeface="Poppins" panose="00000500000000000000" pitchFamily="2" charset="-18"/>
              </a:rPr>
              <a:t>Komfort a pohodlí: </a:t>
            </a:r>
            <a:r>
              <a:rPr lang="cs-CZ" b="1" i="0" dirty="0">
                <a:solidFill>
                  <a:srgbClr val="201C46"/>
                </a:solidFill>
                <a:effectLst/>
                <a:latin typeface="Poppins" panose="00000500000000000000" pitchFamily="2" charset="-18"/>
              </a:rPr>
              <a:t>Chytrá domácnost usnadňuje každodenní úkoly. Obsluhu chytrých zařízení zvládnete pomocí hlasového asistenta či v mobilní aplikaci klidně z druhého konce světa. Procesy navíc můžete automatizovat. Po zazvonění budíku se vám mohou automaticky vytáhnout rolety nebo spustit oblíbená muzika.</a:t>
            </a:r>
            <a:br>
              <a:rPr lang="cs-CZ" b="1" i="0" dirty="0">
                <a:solidFill>
                  <a:srgbClr val="201C46"/>
                </a:solidFill>
                <a:effectLst/>
                <a:latin typeface="Poppins" panose="00000500000000000000" pitchFamily="2" charset="-18"/>
              </a:rPr>
            </a:br>
            <a:br>
              <a:rPr lang="cs-CZ" b="1" i="0" dirty="0">
                <a:solidFill>
                  <a:srgbClr val="201C46"/>
                </a:solidFill>
                <a:effectLst/>
                <a:latin typeface="Poppins" panose="00000500000000000000" pitchFamily="2" charset="-18"/>
              </a:rPr>
            </a:br>
            <a:endParaRPr lang="cs-CZ" b="1" i="0" dirty="0">
              <a:solidFill>
                <a:srgbClr val="201C46"/>
              </a:solidFill>
              <a:effectLst/>
              <a:latin typeface="Poppins" panose="00000500000000000000" pitchFamily="2" charset="-18"/>
            </a:endParaRPr>
          </a:p>
          <a:p>
            <a:pPr lvl="1"/>
            <a:r>
              <a:rPr lang="cs-CZ" b="1" i="0" dirty="0">
                <a:solidFill>
                  <a:srgbClr val="00B0F0"/>
                </a:solidFill>
                <a:effectLst/>
                <a:latin typeface="Poppins" panose="00000500000000000000" pitchFamily="2" charset="-18"/>
              </a:rPr>
              <a:t>Bezpečnost:</a:t>
            </a:r>
            <a:r>
              <a:rPr lang="cs-CZ" b="1" i="0" dirty="0">
                <a:solidFill>
                  <a:srgbClr val="201C46"/>
                </a:solidFill>
                <a:effectLst/>
                <a:latin typeface="Poppins" panose="00000500000000000000" pitchFamily="2" charset="-18"/>
              </a:rPr>
              <a:t> K bezpečnosti může přispět celá řada prvků chytré domácnosti. Kamery či senzory vám umožní sledovat dům v reálném čase prostřednictvím mobilní aplikace. Při detekci podezřelého pohybu obdržíte okamžitě notifikaci. Díky možnosti ovládání na dálku ale podpoří bezpečnost i další zařízení. Můžete totiž snadno vytvářet dojem, že je někdo doma například ovládáním světel, televize nebo žaluzií.</a:t>
            </a:r>
          </a:p>
        </p:txBody>
      </p:sp>
    </p:spTree>
    <p:extLst>
      <p:ext uri="{BB962C8B-B14F-4D97-AF65-F5344CB8AC3E}">
        <p14:creationId xmlns:p14="http://schemas.microsoft.com/office/powerpoint/2010/main" val="15695459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CE75FB-04C4-AFF1-6DC8-FC099445300D}"/>
              </a:ext>
            </a:extLst>
          </p:cNvPr>
          <p:cNvSpPr>
            <a:spLocks noGrp="1"/>
          </p:cNvSpPr>
          <p:nvPr>
            <p:ph type="title"/>
          </p:nvPr>
        </p:nvSpPr>
        <p:spPr>
          <a:xfrm>
            <a:off x="838200" y="170481"/>
            <a:ext cx="10515600" cy="1520207"/>
          </a:xfrm>
        </p:spPr>
        <p:txBody>
          <a:bodyPr>
            <a:normAutofit/>
          </a:bodyPr>
          <a:lstStyle/>
          <a:p>
            <a:pPr algn="ctr"/>
            <a:r>
              <a:rPr lang="cs-CZ" b="1" i="0" dirty="0">
                <a:solidFill>
                  <a:srgbClr val="FF0000"/>
                </a:solidFill>
                <a:effectLst/>
                <a:latin typeface="Poppins" panose="00000500000000000000" pitchFamily="2" charset="-18"/>
              </a:rPr>
              <a:t>ÚSPORA ENERGIÍ V DOMÁCNOSTI: KOLIK SMART HOME UŠETŘÍ?</a:t>
            </a:r>
            <a:endParaRPr lang="cs-CZ" dirty="0">
              <a:solidFill>
                <a:srgbClr val="FF0000"/>
              </a:solidFill>
            </a:endParaRPr>
          </a:p>
        </p:txBody>
      </p:sp>
      <p:sp>
        <p:nvSpPr>
          <p:cNvPr id="3" name="Zástupný obsah 2">
            <a:extLst>
              <a:ext uri="{FF2B5EF4-FFF2-40B4-BE49-F238E27FC236}">
                <a16:creationId xmlns:a16="http://schemas.microsoft.com/office/drawing/2014/main" id="{C7CD8F6F-1952-FAAE-68D8-387EA103DE42}"/>
              </a:ext>
            </a:extLst>
          </p:cNvPr>
          <p:cNvSpPr>
            <a:spLocks noGrp="1"/>
          </p:cNvSpPr>
          <p:nvPr>
            <p:ph idx="1"/>
          </p:nvPr>
        </p:nvSpPr>
        <p:spPr/>
        <p:txBody>
          <a:bodyPr>
            <a:normAutofit fontScale="70000" lnSpcReduction="20000"/>
          </a:bodyPr>
          <a:lstStyle/>
          <a:p>
            <a:pPr algn="l"/>
            <a:r>
              <a:rPr lang="cs-CZ" b="1" i="0" dirty="0">
                <a:solidFill>
                  <a:srgbClr val="201C46"/>
                </a:solidFill>
                <a:effectLst/>
                <a:latin typeface="Poppins" panose="00000500000000000000" pitchFamily="2" charset="-18"/>
              </a:rPr>
              <a:t>Nejvýznamnější položku na faktuře za energie představuje v ČR vytápění, které tvoří </a:t>
            </a:r>
            <a:r>
              <a:rPr lang="cs-CZ" b="1" i="0" dirty="0">
                <a:solidFill>
                  <a:srgbClr val="00B0F0"/>
                </a:solidFill>
                <a:effectLst/>
                <a:latin typeface="Poppins" panose="00000500000000000000" pitchFamily="2" charset="-18"/>
              </a:rPr>
              <a:t>cca 60–70 % celkových nákladů.</a:t>
            </a:r>
            <a:r>
              <a:rPr lang="cs-CZ" b="1" i="0" dirty="0">
                <a:solidFill>
                  <a:srgbClr val="201C46"/>
                </a:solidFill>
                <a:effectLst/>
                <a:latin typeface="Poppins" panose="00000500000000000000" pitchFamily="2" charset="-18"/>
              </a:rPr>
              <a:t> Významnou položkou je také ohřev vody (zpravidla 15–20 % nákladů za energie). Pokud o chytré domácnosti uvažujete kvůli úsporám, soustřeďte se primárně na tyto dvě oblasti. Optimalizaci vytápění vám přinesou například:</a:t>
            </a:r>
          </a:p>
          <a:p>
            <a:pPr lvl="1"/>
            <a:r>
              <a:rPr lang="cs-CZ" b="1" i="0" dirty="0">
                <a:solidFill>
                  <a:srgbClr val="201C46"/>
                </a:solidFill>
                <a:effectLst/>
                <a:latin typeface="Poppins" panose="00000500000000000000" pitchFamily="2" charset="-18"/>
              </a:rPr>
              <a:t>chytré termostaty,</a:t>
            </a:r>
          </a:p>
          <a:p>
            <a:pPr lvl="1"/>
            <a:r>
              <a:rPr lang="cs-CZ" b="1" i="0" dirty="0">
                <a:solidFill>
                  <a:srgbClr val="201C46"/>
                </a:solidFill>
                <a:effectLst/>
                <a:latin typeface="Poppins" panose="00000500000000000000" pitchFamily="2" charset="-18"/>
              </a:rPr>
              <a:t>chytré termostatické hlavice,</a:t>
            </a:r>
          </a:p>
          <a:p>
            <a:pPr lvl="1"/>
            <a:r>
              <a:rPr lang="cs-CZ" b="1" i="0" dirty="0">
                <a:solidFill>
                  <a:srgbClr val="201C46"/>
                </a:solidFill>
                <a:effectLst/>
                <a:latin typeface="Poppins" panose="00000500000000000000" pitchFamily="2" charset="-18"/>
              </a:rPr>
              <a:t>systémy pro detekci otevřených oken,</a:t>
            </a:r>
          </a:p>
          <a:p>
            <a:pPr lvl="1"/>
            <a:r>
              <a:rPr lang="cs-CZ" b="1" i="0" dirty="0">
                <a:solidFill>
                  <a:srgbClr val="201C46"/>
                </a:solidFill>
                <a:effectLst/>
                <a:latin typeface="Poppins" panose="00000500000000000000" pitchFamily="2" charset="-18"/>
              </a:rPr>
              <a:t>chytré žaluzie a rolety,</a:t>
            </a:r>
          </a:p>
          <a:p>
            <a:pPr lvl="1"/>
            <a:r>
              <a:rPr lang="cs-CZ" b="1" i="0" dirty="0">
                <a:solidFill>
                  <a:srgbClr val="201C46"/>
                </a:solidFill>
                <a:effectLst/>
                <a:latin typeface="Poppins" panose="00000500000000000000" pitchFamily="2" charset="-18"/>
              </a:rPr>
              <a:t>senzory přítomnosti,</a:t>
            </a:r>
          </a:p>
          <a:p>
            <a:pPr lvl="1"/>
            <a:r>
              <a:rPr lang="cs-CZ" b="1" i="0" dirty="0">
                <a:solidFill>
                  <a:srgbClr val="201C46"/>
                </a:solidFill>
                <a:effectLst/>
                <a:latin typeface="Poppins" panose="00000500000000000000" pitchFamily="2" charset="-18"/>
              </a:rPr>
              <a:t>chytré ventilační systémy s rekuperací.</a:t>
            </a:r>
          </a:p>
          <a:p>
            <a:pPr algn="l"/>
            <a:r>
              <a:rPr lang="cs-CZ" b="1" i="0" dirty="0">
                <a:solidFill>
                  <a:srgbClr val="201C46"/>
                </a:solidFill>
                <a:effectLst/>
                <a:latin typeface="Poppins" panose="00000500000000000000" pitchFamily="2" charset="-18"/>
              </a:rPr>
              <a:t>S </a:t>
            </a:r>
            <a:r>
              <a:rPr lang="cs-CZ" b="1" i="0" dirty="0">
                <a:solidFill>
                  <a:srgbClr val="00B0F0"/>
                </a:solidFill>
                <a:effectLst/>
                <a:latin typeface="Poppins" panose="00000500000000000000" pitchFamily="2" charset="-18"/>
              </a:rPr>
              <a:t>úsporami u ohřevu vody </a:t>
            </a:r>
            <a:r>
              <a:rPr lang="cs-CZ" b="1" i="0" dirty="0">
                <a:solidFill>
                  <a:srgbClr val="201C46"/>
                </a:solidFill>
                <a:effectLst/>
                <a:latin typeface="Poppins" panose="00000500000000000000" pitchFamily="2" charset="-18"/>
              </a:rPr>
              <a:t>vám pomohou chytré sprchové hlavice, chytrý bojler či senzory úniku vody. Dálkové ovládání spotřebičů nebo osvětlení je sice velmi lákavé a efektní, úspora energií v domácnosti ale v těchto případech není tak zásadní. Nezapomínejte, že provoz domácích spotřebičů a osvětlení většinou tvoří </a:t>
            </a:r>
            <a:r>
              <a:rPr lang="cs-CZ" b="1" i="0" dirty="0">
                <a:solidFill>
                  <a:srgbClr val="00B0F0"/>
                </a:solidFill>
                <a:effectLst/>
                <a:latin typeface="Poppins" panose="00000500000000000000" pitchFamily="2" charset="-18"/>
              </a:rPr>
              <a:t>jen 10–15 % nákladů za energie.</a:t>
            </a:r>
            <a:r>
              <a:rPr lang="cs-CZ" b="1" i="0" dirty="0">
                <a:solidFill>
                  <a:srgbClr val="201C46"/>
                </a:solidFill>
                <a:effectLst/>
                <a:latin typeface="Poppins" panose="00000500000000000000" pitchFamily="2" charset="-18"/>
              </a:rPr>
              <a:t> Tato oblast vám přinese spíše komfort a pohodlí. Poslouží také jako vhodné seznámení</a:t>
            </a:r>
            <a:br>
              <a:rPr lang="cs-CZ" b="1" i="0" dirty="0">
                <a:solidFill>
                  <a:srgbClr val="201C46"/>
                </a:solidFill>
                <a:effectLst/>
                <a:latin typeface="Poppins" panose="00000500000000000000" pitchFamily="2" charset="-18"/>
              </a:rPr>
            </a:br>
            <a:r>
              <a:rPr lang="cs-CZ" b="1" i="0" dirty="0">
                <a:solidFill>
                  <a:srgbClr val="201C46"/>
                </a:solidFill>
                <a:effectLst/>
                <a:latin typeface="Poppins" panose="00000500000000000000" pitchFamily="2" charset="-18"/>
              </a:rPr>
              <a:t>s konceptem chytré domácnosti.</a:t>
            </a:r>
          </a:p>
        </p:txBody>
      </p:sp>
    </p:spTree>
    <p:extLst>
      <p:ext uri="{BB962C8B-B14F-4D97-AF65-F5344CB8AC3E}">
        <p14:creationId xmlns:p14="http://schemas.microsoft.com/office/powerpoint/2010/main" val="27069762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D5AA9-46ED-EE99-C6ED-5EDA61EE7929}"/>
              </a:ext>
            </a:extLst>
          </p:cNvPr>
          <p:cNvSpPr>
            <a:spLocks noGrp="1"/>
          </p:cNvSpPr>
          <p:nvPr>
            <p:ph type="title"/>
          </p:nvPr>
        </p:nvSpPr>
        <p:spPr>
          <a:xfrm>
            <a:off x="838200" y="365125"/>
            <a:ext cx="10515600" cy="882489"/>
          </a:xfrm>
        </p:spPr>
        <p:txBody>
          <a:bodyPr/>
          <a:lstStyle/>
          <a:p>
            <a:pPr algn="ctr"/>
            <a:r>
              <a:rPr lang="cs-CZ" b="1" dirty="0">
                <a:solidFill>
                  <a:srgbClr val="FF0000"/>
                </a:solidFill>
              </a:rPr>
              <a:t>MODELOVÝ PŘÍKLAD</a:t>
            </a:r>
          </a:p>
        </p:txBody>
      </p:sp>
      <p:sp>
        <p:nvSpPr>
          <p:cNvPr id="3" name="Zástupný obsah 2">
            <a:extLst>
              <a:ext uri="{FF2B5EF4-FFF2-40B4-BE49-F238E27FC236}">
                <a16:creationId xmlns:a16="http://schemas.microsoft.com/office/drawing/2014/main" id="{4A69C930-10AD-19D1-7E48-CC265793C292}"/>
              </a:ext>
            </a:extLst>
          </p:cNvPr>
          <p:cNvSpPr>
            <a:spLocks noGrp="1"/>
          </p:cNvSpPr>
          <p:nvPr>
            <p:ph idx="1"/>
          </p:nvPr>
        </p:nvSpPr>
        <p:spPr>
          <a:xfrm>
            <a:off x="838200" y="1410347"/>
            <a:ext cx="10515600" cy="4929349"/>
          </a:xfrm>
        </p:spPr>
        <p:txBody>
          <a:bodyPr>
            <a:normAutofit fontScale="55000" lnSpcReduction="20000"/>
          </a:bodyPr>
          <a:lstStyle/>
          <a:p>
            <a:pPr algn="l"/>
            <a:r>
              <a:rPr lang="cs-CZ" b="1" i="0" dirty="0">
                <a:solidFill>
                  <a:srgbClr val="201C46"/>
                </a:solidFill>
                <a:effectLst/>
                <a:latin typeface="Poppins" panose="00000500000000000000" pitchFamily="2" charset="-18"/>
              </a:rPr>
              <a:t>Pan Novotný se rozhodl pořídit několik prvků chytré domácnosti. Jeho hlavní motivací byla úspora za energie, proto investoval do chytrého termostatu a termostatických hlavic. Koupil také chytrý bojler.</a:t>
            </a:r>
          </a:p>
          <a:p>
            <a:pPr algn="l"/>
            <a:r>
              <a:rPr lang="cs-CZ" b="1" i="0" dirty="0">
                <a:solidFill>
                  <a:srgbClr val="00B0F0"/>
                </a:solidFill>
                <a:effectLst/>
                <a:latin typeface="Poppins" panose="00000500000000000000" pitchFamily="2" charset="-18"/>
              </a:rPr>
              <a:t>Pořizovací náklady</a:t>
            </a:r>
          </a:p>
          <a:p>
            <a:pPr lvl="1"/>
            <a:r>
              <a:rPr lang="cs-CZ" b="1" i="0" dirty="0">
                <a:solidFill>
                  <a:srgbClr val="201C46"/>
                </a:solidFill>
                <a:effectLst/>
                <a:latin typeface="Poppins" panose="00000500000000000000" pitchFamily="2" charset="-18"/>
              </a:rPr>
              <a:t>Chytrý termostat: 1 500 Kč</a:t>
            </a:r>
          </a:p>
          <a:p>
            <a:pPr lvl="1"/>
            <a:r>
              <a:rPr lang="cs-CZ" b="1" i="0" dirty="0">
                <a:solidFill>
                  <a:srgbClr val="201C46"/>
                </a:solidFill>
                <a:effectLst/>
                <a:latin typeface="Poppins" panose="00000500000000000000" pitchFamily="2" charset="-18"/>
              </a:rPr>
              <a:t>Chytré termostatické hlavice (4 ks): 4 000 Kč</a:t>
            </a:r>
          </a:p>
          <a:p>
            <a:pPr lvl="1"/>
            <a:r>
              <a:rPr lang="cs-CZ" b="1" i="0" dirty="0">
                <a:solidFill>
                  <a:srgbClr val="201C46"/>
                </a:solidFill>
                <a:effectLst/>
                <a:latin typeface="Poppins" panose="00000500000000000000" pitchFamily="2" charset="-18"/>
              </a:rPr>
              <a:t>Chytrý bojler: 10 000 Kč</a:t>
            </a:r>
          </a:p>
          <a:p>
            <a:pPr lvl="1"/>
            <a:r>
              <a:rPr lang="cs-CZ" b="1" i="0" dirty="0">
                <a:solidFill>
                  <a:srgbClr val="00B0F0"/>
                </a:solidFill>
                <a:effectLst/>
                <a:latin typeface="Poppins" panose="00000500000000000000" pitchFamily="2" charset="-18"/>
              </a:rPr>
              <a:t>Celkem: 15 500 Kč</a:t>
            </a:r>
          </a:p>
          <a:p>
            <a:pPr algn="l"/>
            <a:r>
              <a:rPr lang="cs-CZ" b="1" i="0" dirty="0">
                <a:solidFill>
                  <a:srgbClr val="201C46"/>
                </a:solidFill>
                <a:effectLst/>
                <a:latin typeface="Poppins" panose="00000500000000000000" pitchFamily="2" charset="-18"/>
              </a:rPr>
              <a:t>U vytápění se panu Novotnému podařilo ušetřit 25 % nákladů ročně. V případě ohřevu vody činila úspora energie 15 %.</a:t>
            </a:r>
          </a:p>
          <a:p>
            <a:pPr algn="l"/>
            <a:r>
              <a:rPr lang="cs-CZ" b="1" i="0" dirty="0">
                <a:solidFill>
                  <a:srgbClr val="00B0F0"/>
                </a:solidFill>
                <a:effectLst/>
                <a:latin typeface="Poppins" panose="00000500000000000000" pitchFamily="2" charset="-18"/>
              </a:rPr>
              <a:t>Úspory</a:t>
            </a:r>
          </a:p>
          <a:p>
            <a:pPr lvl="1"/>
            <a:r>
              <a:rPr lang="cs-CZ" b="1" i="0" dirty="0">
                <a:solidFill>
                  <a:srgbClr val="201C46"/>
                </a:solidFill>
                <a:effectLst/>
                <a:latin typeface="Poppins" panose="00000500000000000000" pitchFamily="2" charset="-18"/>
              </a:rPr>
              <a:t>Původní roční náklady za vytápění: 30 000 Kč</a:t>
            </a:r>
          </a:p>
          <a:p>
            <a:pPr lvl="1"/>
            <a:r>
              <a:rPr lang="cs-CZ" b="1" i="0" dirty="0">
                <a:solidFill>
                  <a:srgbClr val="201C46"/>
                </a:solidFill>
                <a:effectLst/>
                <a:latin typeface="Poppins" panose="00000500000000000000" pitchFamily="2" charset="-18"/>
              </a:rPr>
              <a:t>Roční náklady za vytápění v chytré domácnosti: 22 500 Kč</a:t>
            </a:r>
          </a:p>
          <a:p>
            <a:pPr lvl="1"/>
            <a:r>
              <a:rPr lang="cs-CZ" b="1" i="0" dirty="0">
                <a:solidFill>
                  <a:srgbClr val="00B0F0"/>
                </a:solidFill>
                <a:effectLst/>
                <a:latin typeface="Poppins" panose="00000500000000000000" pitchFamily="2" charset="-18"/>
              </a:rPr>
              <a:t>Roční úspora za vytápění: 7 500 Kč</a:t>
            </a:r>
            <a:br>
              <a:rPr lang="cs-CZ" b="1" i="0" dirty="0">
                <a:solidFill>
                  <a:srgbClr val="00B0F0"/>
                </a:solidFill>
                <a:effectLst/>
                <a:latin typeface="Poppins" panose="00000500000000000000" pitchFamily="2" charset="-18"/>
              </a:rPr>
            </a:br>
            <a:br>
              <a:rPr lang="cs-CZ" b="1" i="0" dirty="0">
                <a:solidFill>
                  <a:srgbClr val="201C46"/>
                </a:solidFill>
                <a:effectLst/>
                <a:latin typeface="Poppins" panose="00000500000000000000" pitchFamily="2" charset="-18"/>
              </a:rPr>
            </a:br>
            <a:endParaRPr lang="cs-CZ" b="1" i="0" dirty="0">
              <a:solidFill>
                <a:srgbClr val="201C46"/>
              </a:solidFill>
              <a:effectLst/>
              <a:latin typeface="Poppins" panose="00000500000000000000" pitchFamily="2" charset="-18"/>
            </a:endParaRPr>
          </a:p>
          <a:p>
            <a:pPr algn="l">
              <a:buFont typeface="Arial" panose="020B0604020202020204" pitchFamily="34" charset="0"/>
              <a:buChar char="•"/>
            </a:pPr>
            <a:r>
              <a:rPr lang="cs-CZ" b="1" i="0" dirty="0">
                <a:solidFill>
                  <a:srgbClr val="201C46"/>
                </a:solidFill>
                <a:effectLst/>
                <a:latin typeface="Poppins" panose="00000500000000000000" pitchFamily="2" charset="-18"/>
              </a:rPr>
              <a:t>Původní roční náklady za ohřev vody: 15 000 Kč</a:t>
            </a:r>
          </a:p>
          <a:p>
            <a:pPr algn="l">
              <a:buFont typeface="Arial" panose="020B0604020202020204" pitchFamily="34" charset="0"/>
              <a:buChar char="•"/>
            </a:pPr>
            <a:r>
              <a:rPr lang="cs-CZ" b="1" i="0" dirty="0">
                <a:solidFill>
                  <a:srgbClr val="201C46"/>
                </a:solidFill>
                <a:effectLst/>
                <a:latin typeface="Poppins" panose="00000500000000000000" pitchFamily="2" charset="-18"/>
              </a:rPr>
              <a:t>Roční náklady za ohřev vody v chytré domácnosti: 12 750 Kč</a:t>
            </a:r>
          </a:p>
          <a:p>
            <a:pPr algn="l">
              <a:buFont typeface="Arial" panose="020B0604020202020204" pitchFamily="34" charset="0"/>
              <a:buChar char="•"/>
            </a:pPr>
            <a:r>
              <a:rPr lang="cs-CZ" b="1" i="0" dirty="0">
                <a:solidFill>
                  <a:srgbClr val="00B0F0"/>
                </a:solidFill>
                <a:effectLst/>
                <a:latin typeface="Poppins" panose="00000500000000000000" pitchFamily="2" charset="-18"/>
              </a:rPr>
              <a:t>Roční úspora za ohřev vody: 2 250 Kč</a:t>
            </a:r>
          </a:p>
          <a:p>
            <a:pPr algn="l"/>
            <a:r>
              <a:rPr lang="cs-CZ" b="1" i="0" dirty="0">
                <a:solidFill>
                  <a:srgbClr val="00B0F0"/>
                </a:solidFill>
                <a:effectLst/>
                <a:latin typeface="Poppins" panose="00000500000000000000" pitchFamily="2" charset="-18"/>
              </a:rPr>
              <a:t>Celková roční úspora energií v domácnosti: 9 750 Kč</a:t>
            </a:r>
          </a:p>
          <a:p>
            <a:pPr algn="l"/>
            <a:r>
              <a:rPr lang="cs-CZ" b="1" i="0" dirty="0">
                <a:solidFill>
                  <a:srgbClr val="201C46"/>
                </a:solidFill>
                <a:effectLst/>
                <a:latin typeface="Poppins" panose="00000500000000000000" pitchFamily="2" charset="-18"/>
              </a:rPr>
              <a:t>Počáteční náklady se panu Novotnému vrátí za méně než dva roky. Poté mu pořízené prvky chytré domácnosti ušetří téměř 10 000 Kč ročně</a:t>
            </a:r>
          </a:p>
        </p:txBody>
      </p:sp>
    </p:spTree>
    <p:extLst>
      <p:ext uri="{BB962C8B-B14F-4D97-AF65-F5344CB8AC3E}">
        <p14:creationId xmlns:p14="http://schemas.microsoft.com/office/powerpoint/2010/main" val="22993665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CD32E2-4F74-0E4D-4D0A-9AD5D6B49C50}"/>
              </a:ext>
            </a:extLst>
          </p:cNvPr>
          <p:cNvSpPr>
            <a:spLocks noGrp="1"/>
          </p:cNvSpPr>
          <p:nvPr>
            <p:ph type="title"/>
          </p:nvPr>
        </p:nvSpPr>
        <p:spPr>
          <a:xfrm>
            <a:off x="838200" y="365126"/>
            <a:ext cx="10515600" cy="905736"/>
          </a:xfrm>
        </p:spPr>
        <p:txBody>
          <a:bodyPr>
            <a:normAutofit/>
          </a:bodyPr>
          <a:lstStyle/>
          <a:p>
            <a:pPr algn="ctr"/>
            <a:r>
              <a:rPr lang="cs-CZ" b="1" i="0" dirty="0">
                <a:solidFill>
                  <a:srgbClr val="FF0000"/>
                </a:solidFill>
                <a:effectLst/>
                <a:latin typeface="Poppins" panose="00000500000000000000" pitchFamily="2" charset="-18"/>
              </a:rPr>
              <a:t>NEVÝHODY CHYTRÉ DOMÁCNOSTI</a:t>
            </a:r>
            <a:endParaRPr lang="cs-CZ" dirty="0">
              <a:solidFill>
                <a:srgbClr val="FF0000"/>
              </a:solidFill>
            </a:endParaRPr>
          </a:p>
        </p:txBody>
      </p:sp>
      <p:sp>
        <p:nvSpPr>
          <p:cNvPr id="3" name="Zástupný obsah 2">
            <a:extLst>
              <a:ext uri="{FF2B5EF4-FFF2-40B4-BE49-F238E27FC236}">
                <a16:creationId xmlns:a16="http://schemas.microsoft.com/office/drawing/2014/main" id="{D85B7C22-3B87-24A5-2E40-4BC1797120FD}"/>
              </a:ext>
            </a:extLst>
          </p:cNvPr>
          <p:cNvSpPr>
            <a:spLocks noGrp="1"/>
          </p:cNvSpPr>
          <p:nvPr>
            <p:ph idx="1"/>
          </p:nvPr>
        </p:nvSpPr>
        <p:spPr/>
        <p:txBody>
          <a:bodyPr>
            <a:normAutofit fontScale="70000" lnSpcReduction="20000"/>
          </a:bodyPr>
          <a:lstStyle/>
          <a:p>
            <a:pPr algn="l"/>
            <a:r>
              <a:rPr lang="cs-CZ" b="1" i="0" dirty="0">
                <a:solidFill>
                  <a:srgbClr val="201C46"/>
                </a:solidFill>
                <a:effectLst/>
                <a:latin typeface="Poppins" panose="00000500000000000000" pitchFamily="2" charset="-18"/>
              </a:rPr>
              <a:t>I ta nejlepší chytrá domácnost přináší několik nevýhod. Při dostatečné přípravě a obezřetnosti se ale dají do značné míry eliminovat. Stále je však lepší </a:t>
            </a:r>
            <a:r>
              <a:rPr lang="cs-CZ" b="1" i="0" dirty="0">
                <a:solidFill>
                  <a:srgbClr val="00B0F0"/>
                </a:solidFill>
                <a:effectLst/>
                <a:latin typeface="Poppins" panose="00000500000000000000" pitchFamily="2" charset="-18"/>
              </a:rPr>
              <a:t>mít na paměti následující rizika:</a:t>
            </a:r>
            <a:br>
              <a:rPr lang="cs-CZ" b="1" i="0" dirty="0">
                <a:solidFill>
                  <a:srgbClr val="00B0F0"/>
                </a:solidFill>
                <a:effectLst/>
                <a:latin typeface="Poppins" panose="00000500000000000000" pitchFamily="2" charset="-18"/>
              </a:rPr>
            </a:br>
            <a:br>
              <a:rPr lang="cs-CZ" b="1" i="0" dirty="0">
                <a:solidFill>
                  <a:srgbClr val="201C46"/>
                </a:solidFill>
                <a:effectLst/>
                <a:latin typeface="Poppins" panose="00000500000000000000" pitchFamily="2" charset="-18"/>
              </a:rPr>
            </a:br>
            <a:endParaRPr lang="cs-CZ" b="1" i="0" dirty="0">
              <a:solidFill>
                <a:srgbClr val="201C46"/>
              </a:solidFill>
              <a:effectLst/>
              <a:latin typeface="Poppins" panose="00000500000000000000" pitchFamily="2" charset="-18"/>
            </a:endParaRPr>
          </a:p>
          <a:p>
            <a:pPr lvl="1"/>
            <a:r>
              <a:rPr lang="cs-CZ" b="1" i="0" dirty="0">
                <a:solidFill>
                  <a:srgbClr val="00B0F0"/>
                </a:solidFill>
                <a:effectLst/>
                <a:latin typeface="Poppins" panose="00000500000000000000" pitchFamily="2" charset="-18"/>
              </a:rPr>
              <a:t>Závislost na internetu: </a:t>
            </a:r>
            <a:r>
              <a:rPr lang="cs-CZ" b="1" i="0" dirty="0">
                <a:solidFill>
                  <a:srgbClr val="201C46"/>
                </a:solidFill>
                <a:effectLst/>
                <a:latin typeface="Poppins" panose="00000500000000000000" pitchFamily="2" charset="-18"/>
              </a:rPr>
              <a:t>Zařízení vyžadují stabilní připojení. Případný výpadek může narušit funkčnost celé domácnosti.</a:t>
            </a:r>
            <a:br>
              <a:rPr lang="cs-CZ" b="1" i="0" dirty="0">
                <a:solidFill>
                  <a:srgbClr val="201C46"/>
                </a:solidFill>
                <a:effectLst/>
                <a:latin typeface="Poppins" panose="00000500000000000000" pitchFamily="2" charset="-18"/>
              </a:rPr>
            </a:br>
            <a:br>
              <a:rPr lang="cs-CZ" b="1" i="0" dirty="0">
                <a:solidFill>
                  <a:srgbClr val="201C46"/>
                </a:solidFill>
                <a:effectLst/>
                <a:latin typeface="Poppins" panose="00000500000000000000" pitchFamily="2" charset="-18"/>
              </a:rPr>
            </a:br>
            <a:endParaRPr lang="cs-CZ" b="1" i="0" dirty="0">
              <a:solidFill>
                <a:srgbClr val="201C46"/>
              </a:solidFill>
              <a:effectLst/>
              <a:latin typeface="Poppins" panose="00000500000000000000" pitchFamily="2" charset="-18"/>
            </a:endParaRPr>
          </a:p>
          <a:p>
            <a:pPr lvl="1"/>
            <a:r>
              <a:rPr lang="cs-CZ" b="1" i="0" dirty="0">
                <a:solidFill>
                  <a:srgbClr val="00B0F0"/>
                </a:solidFill>
                <a:effectLst/>
                <a:latin typeface="Poppins" panose="00000500000000000000" pitchFamily="2" charset="-18"/>
              </a:rPr>
              <a:t>Bezpečnost a ochrana dat: </a:t>
            </a:r>
            <a:r>
              <a:rPr lang="cs-CZ" b="1" i="0" dirty="0">
                <a:solidFill>
                  <a:srgbClr val="201C46"/>
                </a:solidFill>
                <a:effectLst/>
                <a:latin typeface="Poppins" panose="00000500000000000000" pitchFamily="2" charset="-18"/>
              </a:rPr>
              <a:t>Chytrá zařízení sbírají a ukládají velké množství osobních údajů, což může představovat riziko v případě hackerského útoku nebo úniku dat.</a:t>
            </a:r>
            <a:br>
              <a:rPr lang="cs-CZ" b="1" i="0" dirty="0">
                <a:solidFill>
                  <a:srgbClr val="201C46"/>
                </a:solidFill>
                <a:effectLst/>
                <a:latin typeface="Poppins" panose="00000500000000000000" pitchFamily="2" charset="-18"/>
              </a:rPr>
            </a:br>
            <a:br>
              <a:rPr lang="cs-CZ" b="1" i="0" dirty="0">
                <a:solidFill>
                  <a:srgbClr val="201C46"/>
                </a:solidFill>
                <a:effectLst/>
                <a:latin typeface="Poppins" panose="00000500000000000000" pitchFamily="2" charset="-18"/>
              </a:rPr>
            </a:br>
            <a:endParaRPr lang="cs-CZ" b="1" i="0" dirty="0">
              <a:solidFill>
                <a:srgbClr val="201C46"/>
              </a:solidFill>
              <a:effectLst/>
              <a:latin typeface="Poppins" panose="00000500000000000000" pitchFamily="2" charset="-18"/>
            </a:endParaRPr>
          </a:p>
          <a:p>
            <a:pPr lvl="1"/>
            <a:r>
              <a:rPr lang="cs-CZ" b="1" i="0" dirty="0">
                <a:solidFill>
                  <a:srgbClr val="00B0F0"/>
                </a:solidFill>
                <a:effectLst/>
                <a:latin typeface="Poppins" panose="00000500000000000000" pitchFamily="2" charset="-18"/>
              </a:rPr>
              <a:t>(Ne)kompatibilita: </a:t>
            </a:r>
            <a:r>
              <a:rPr lang="cs-CZ" b="1" i="0" dirty="0">
                <a:solidFill>
                  <a:srgbClr val="201C46"/>
                </a:solidFill>
                <a:effectLst/>
                <a:latin typeface="Poppins" panose="00000500000000000000" pitchFamily="2" charset="-18"/>
              </a:rPr>
              <a:t>Ne všechna chytrá zařízení dokážou spolupracovat, což může vést ke komplikacím a omezeným možnostem při výběru produktů.</a:t>
            </a:r>
            <a:br>
              <a:rPr lang="cs-CZ" b="1" i="0" dirty="0">
                <a:solidFill>
                  <a:srgbClr val="201C46"/>
                </a:solidFill>
                <a:effectLst/>
                <a:latin typeface="Poppins" panose="00000500000000000000" pitchFamily="2" charset="-18"/>
              </a:rPr>
            </a:br>
            <a:br>
              <a:rPr lang="cs-CZ" b="1" i="0" dirty="0">
                <a:solidFill>
                  <a:srgbClr val="201C46"/>
                </a:solidFill>
                <a:effectLst/>
                <a:latin typeface="Poppins" panose="00000500000000000000" pitchFamily="2" charset="-18"/>
              </a:rPr>
            </a:br>
            <a:endParaRPr lang="cs-CZ" b="1" i="0" dirty="0">
              <a:solidFill>
                <a:srgbClr val="201C46"/>
              </a:solidFill>
              <a:effectLst/>
              <a:latin typeface="Poppins" panose="00000500000000000000" pitchFamily="2" charset="-18"/>
            </a:endParaRPr>
          </a:p>
          <a:p>
            <a:pPr lvl="1"/>
            <a:r>
              <a:rPr lang="cs-CZ" b="1" i="0" dirty="0">
                <a:solidFill>
                  <a:srgbClr val="00B0F0"/>
                </a:solidFill>
                <a:effectLst/>
                <a:latin typeface="Poppins" panose="00000500000000000000" pitchFamily="2" charset="-18"/>
              </a:rPr>
              <a:t>Počáteční náklady: </a:t>
            </a:r>
            <a:r>
              <a:rPr lang="cs-CZ" b="1" i="0" dirty="0">
                <a:solidFill>
                  <a:srgbClr val="201C46"/>
                </a:solidFill>
                <a:effectLst/>
                <a:latin typeface="Poppins" panose="00000500000000000000" pitchFamily="2" charset="-18"/>
              </a:rPr>
              <a:t>I když se vám investice do chytré domácnosti časem vrátí, počáteční náklady mohou být pro rodinný rozpočet citelné – zejména v případě komplexních systémů.</a:t>
            </a:r>
          </a:p>
        </p:txBody>
      </p:sp>
    </p:spTree>
    <p:extLst>
      <p:ext uri="{BB962C8B-B14F-4D97-AF65-F5344CB8AC3E}">
        <p14:creationId xmlns:p14="http://schemas.microsoft.com/office/powerpoint/2010/main" val="17191729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388608B-EA3E-D896-6E2D-D141F876B0DC}"/>
              </a:ext>
            </a:extLst>
          </p:cNvPr>
          <p:cNvSpPr>
            <a:spLocks noGrp="1"/>
          </p:cNvSpPr>
          <p:nvPr>
            <p:ph type="title"/>
          </p:nvPr>
        </p:nvSpPr>
        <p:spPr>
          <a:xfrm>
            <a:off x="838200" y="2766218"/>
            <a:ext cx="10515600" cy="1325563"/>
          </a:xfrm>
        </p:spPr>
        <p:txBody>
          <a:bodyPr>
            <a:normAutofit/>
          </a:bodyPr>
          <a:lstStyle/>
          <a:p>
            <a:pPr algn="ctr"/>
            <a:r>
              <a:rPr lang="cs-CZ" sz="6000" b="1" dirty="0">
                <a:solidFill>
                  <a:srgbClr val="FF0000"/>
                </a:solidFill>
              </a:rPr>
              <a:t>BLACKOUT</a:t>
            </a:r>
          </a:p>
        </p:txBody>
      </p:sp>
    </p:spTree>
    <p:extLst>
      <p:ext uri="{BB962C8B-B14F-4D97-AF65-F5344CB8AC3E}">
        <p14:creationId xmlns:p14="http://schemas.microsoft.com/office/powerpoint/2010/main" val="22310462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DD4D03E-D4DC-DEB0-7049-DDBABF09FF00}"/>
              </a:ext>
            </a:extLst>
          </p:cNvPr>
          <p:cNvSpPr>
            <a:spLocks noGrp="1"/>
          </p:cNvSpPr>
          <p:nvPr>
            <p:ph type="title"/>
          </p:nvPr>
        </p:nvSpPr>
        <p:spPr>
          <a:xfrm>
            <a:off x="838200" y="365126"/>
            <a:ext cx="10515600" cy="921234"/>
          </a:xfrm>
        </p:spPr>
        <p:txBody>
          <a:bodyPr/>
          <a:lstStyle/>
          <a:p>
            <a:pPr algn="ctr"/>
            <a:r>
              <a:rPr lang="cs-CZ" b="1" dirty="0">
                <a:solidFill>
                  <a:srgbClr val="FF0000"/>
                </a:solidFill>
              </a:rPr>
              <a:t>ZMĚNY A PROBLÉMY</a:t>
            </a:r>
          </a:p>
        </p:txBody>
      </p:sp>
      <p:sp>
        <p:nvSpPr>
          <p:cNvPr id="4" name="Zástupný obsah 3">
            <a:extLst>
              <a:ext uri="{FF2B5EF4-FFF2-40B4-BE49-F238E27FC236}">
                <a16:creationId xmlns:a16="http://schemas.microsoft.com/office/drawing/2014/main" id="{8EA35239-F211-6844-4C99-47AB7B50162B}"/>
              </a:ext>
            </a:extLst>
          </p:cNvPr>
          <p:cNvSpPr>
            <a:spLocks noGrp="1"/>
          </p:cNvSpPr>
          <p:nvPr>
            <p:ph idx="1"/>
          </p:nvPr>
        </p:nvSpPr>
        <p:spPr>
          <a:xfrm>
            <a:off x="838200" y="1976033"/>
            <a:ext cx="10515600" cy="4200929"/>
          </a:xfrm>
        </p:spPr>
        <p:txBody>
          <a:bodyPr>
            <a:normAutofit fontScale="77500" lnSpcReduction="20000"/>
          </a:bodyPr>
          <a:lstStyle/>
          <a:p>
            <a:pPr algn="l"/>
            <a:r>
              <a:rPr lang="cs-CZ" b="1" i="0" dirty="0">
                <a:solidFill>
                  <a:srgbClr val="00B0F0"/>
                </a:solidFill>
                <a:effectLst/>
                <a:latin typeface="Poppins" panose="00000500000000000000" pitchFamily="2" charset="-18"/>
              </a:rPr>
              <a:t>Elektřina je hybatelem moderní společnosti. Když zčistajasna přijde tma, zhasnou a ztichnou celá města, nastává očividná i skrytá panika. Elektronické zámky nejdou otevřít, přestává fungovat klimatizace i vytápění, ve výškových budovách se zastaví výtahy, kolabuje doprava. Nastává apokalypsa hodná hollywoodských filmů – skutečnost ovšem bývá prozaičtější. Vybrali jsme 5 největších blackoutů v dějinách lidstva, které vám ukážou, na co se připravit.</a:t>
            </a:r>
          </a:p>
          <a:p>
            <a:pPr algn="l"/>
            <a:r>
              <a:rPr lang="cs-CZ" b="1" i="0" dirty="0">
                <a:solidFill>
                  <a:srgbClr val="201C46"/>
                </a:solidFill>
                <a:effectLst/>
                <a:latin typeface="Poppins" panose="00000500000000000000" pitchFamily="2" charset="-18"/>
              </a:rPr>
              <a:t>Krátkodobý výpadek elektřiny si během života prožije třeba</a:t>
            </a:r>
            <a:br>
              <a:rPr lang="cs-CZ" b="1" i="0" dirty="0">
                <a:solidFill>
                  <a:srgbClr val="201C46"/>
                </a:solidFill>
                <a:effectLst/>
                <a:latin typeface="Poppins" panose="00000500000000000000" pitchFamily="2" charset="-18"/>
              </a:rPr>
            </a:br>
            <a:r>
              <a:rPr lang="cs-CZ" b="1" i="0" dirty="0">
                <a:solidFill>
                  <a:srgbClr val="201C46"/>
                </a:solidFill>
                <a:effectLst/>
                <a:latin typeface="Poppins" panose="00000500000000000000" pitchFamily="2" charset="-18"/>
              </a:rPr>
              <a:t>i několikrát každý z nás. Stačí vichřice, letní bouřka nebo sněhová vánice, aby měli </a:t>
            </a:r>
            <a:r>
              <a:rPr lang="cs-CZ" b="1" i="0" dirty="0">
                <a:solidFill>
                  <a:srgbClr val="00B0F0"/>
                </a:solidFill>
                <a:effectLst/>
                <a:latin typeface="Poppins" panose="00000500000000000000" pitchFamily="2" charset="-18"/>
              </a:rPr>
              <a:t>distributoři elektřiny </a:t>
            </a:r>
            <a:r>
              <a:rPr lang="cs-CZ" b="1" i="0" dirty="0">
                <a:solidFill>
                  <a:srgbClr val="201C46"/>
                </a:solidFill>
                <a:effectLst/>
                <a:latin typeface="Poppins" panose="00000500000000000000" pitchFamily="2" charset="-18"/>
              </a:rPr>
              <a:t>a jejich technici plné ruce práce. Například pracovníci největšího distributora na českém území, společnosti ČEZ Distribuce, měli v roce 2020 okolo 70 tisíc výjezdů, kdy mimo jiné odstraňovali následky přírodních kalamit. </a:t>
            </a:r>
            <a:r>
              <a:rPr lang="cs-CZ" b="1" i="0" dirty="0">
                <a:solidFill>
                  <a:srgbClr val="00B0F0"/>
                </a:solidFill>
                <a:effectLst/>
                <a:latin typeface="Poppins" panose="00000500000000000000" pitchFamily="2" charset="-18"/>
              </a:rPr>
              <a:t>Počet zásahů zcela logicky narůstá hlavně v zimě, </a:t>
            </a:r>
            <a:r>
              <a:rPr lang="cs-CZ" b="1" i="0" dirty="0">
                <a:solidFill>
                  <a:srgbClr val="201C46"/>
                </a:solidFill>
                <a:effectLst/>
                <a:latin typeface="Poppins" panose="00000500000000000000" pitchFamily="2" charset="-18"/>
              </a:rPr>
              <a:t>kdy do elektrického vedení kvůli sněhu, námrazám nebo vichřicím padají stromy. Takové poruchy mají ale za následek pouze krátkodobější a lokální výpadky proudu.</a:t>
            </a:r>
          </a:p>
        </p:txBody>
      </p:sp>
    </p:spTree>
    <p:extLst>
      <p:ext uri="{BB962C8B-B14F-4D97-AF65-F5344CB8AC3E}">
        <p14:creationId xmlns:p14="http://schemas.microsoft.com/office/powerpoint/2010/main" val="7255100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9AE8596B-4FD2-A136-9CB6-8A9DBF49D416}"/>
              </a:ext>
            </a:extLst>
          </p:cNvPr>
          <p:cNvSpPr>
            <a:spLocks noGrp="1"/>
          </p:cNvSpPr>
          <p:nvPr>
            <p:ph type="title"/>
          </p:nvPr>
        </p:nvSpPr>
        <p:spPr>
          <a:xfrm>
            <a:off x="838200" y="365126"/>
            <a:ext cx="10515600" cy="921234"/>
          </a:xfrm>
        </p:spPr>
        <p:txBody>
          <a:bodyPr/>
          <a:lstStyle/>
          <a:p>
            <a:pPr algn="ctr"/>
            <a:r>
              <a:rPr lang="cs-CZ" b="1" i="0" dirty="0">
                <a:solidFill>
                  <a:srgbClr val="FF0000"/>
                </a:solidFill>
                <a:effectLst/>
                <a:latin typeface="Poppins" panose="00000500000000000000" pitchFamily="2" charset="-18"/>
              </a:rPr>
              <a:t>CO ZNAMENÁ BLACKOUT?</a:t>
            </a:r>
            <a:endParaRPr lang="cs-CZ" dirty="0">
              <a:solidFill>
                <a:srgbClr val="FF0000"/>
              </a:solidFill>
            </a:endParaRPr>
          </a:p>
        </p:txBody>
      </p:sp>
      <p:sp>
        <p:nvSpPr>
          <p:cNvPr id="6" name="Zástupný obsah 5">
            <a:extLst>
              <a:ext uri="{FF2B5EF4-FFF2-40B4-BE49-F238E27FC236}">
                <a16:creationId xmlns:a16="http://schemas.microsoft.com/office/drawing/2014/main" id="{168238B0-8827-DAFF-EFFC-B13F4F5E52A6}"/>
              </a:ext>
            </a:extLst>
          </p:cNvPr>
          <p:cNvSpPr>
            <a:spLocks noGrp="1"/>
          </p:cNvSpPr>
          <p:nvPr>
            <p:ph idx="1"/>
          </p:nvPr>
        </p:nvSpPr>
        <p:spPr/>
        <p:txBody>
          <a:bodyPr>
            <a:normAutofit fontScale="85000" lnSpcReduction="20000"/>
          </a:bodyPr>
          <a:lstStyle/>
          <a:p>
            <a:pPr algn="l"/>
            <a:r>
              <a:rPr lang="cs-CZ" b="1" i="0" u="sng" dirty="0">
                <a:solidFill>
                  <a:srgbClr val="00B0F0"/>
                </a:solidFill>
                <a:effectLst/>
                <a:latin typeface="Poppins" panose="00000500000000000000" pitchFamily="2" charset="-18"/>
                <a:hlinkClick r:id="rId2">
                  <a:extLst>
                    <a:ext uri="{A12FA001-AC4F-418D-AE19-62706E023703}">
                      <ahyp:hlinkClr xmlns:ahyp="http://schemas.microsoft.com/office/drawing/2018/hyperlinkcolor" val="tx"/>
                    </a:ext>
                  </a:extLst>
                </a:hlinkClick>
              </a:rPr>
              <a:t>BLACKOUT</a:t>
            </a:r>
            <a:r>
              <a:rPr lang="cs-CZ" b="1" i="0" dirty="0">
                <a:solidFill>
                  <a:srgbClr val="00B0F0"/>
                </a:solidFill>
                <a:effectLst/>
                <a:latin typeface="Poppins" panose="00000500000000000000" pitchFamily="2" charset="-18"/>
              </a:rPr>
              <a:t> </a:t>
            </a:r>
            <a:r>
              <a:rPr lang="cs-CZ" b="1" i="0" dirty="0">
                <a:solidFill>
                  <a:srgbClr val="201C46"/>
                </a:solidFill>
                <a:effectLst/>
                <a:latin typeface="Poppins" panose="00000500000000000000" pitchFamily="2" charset="-18"/>
              </a:rPr>
              <a:t>je oproti tomu </a:t>
            </a:r>
            <a:r>
              <a:rPr lang="cs-CZ" b="1" i="0" dirty="0">
                <a:solidFill>
                  <a:srgbClr val="00B0F0"/>
                </a:solidFill>
                <a:effectLst/>
                <a:latin typeface="Poppins" panose="00000500000000000000" pitchFamily="2" charset="-18"/>
              </a:rPr>
              <a:t>rozsáhlý výpadek elektřiny, který si může vyžádat i lidské životy a zásadní ekonomické ztráty, </a:t>
            </a:r>
            <a:r>
              <a:rPr lang="cs-CZ" b="1" i="0" dirty="0">
                <a:solidFill>
                  <a:srgbClr val="201C46"/>
                </a:solidFill>
                <a:effectLst/>
                <a:latin typeface="Poppins" panose="00000500000000000000" pitchFamily="2" charset="-18"/>
              </a:rPr>
              <a:t>protože hladký chod moderní společnosti do velké míry závisí právě na nepřerušovaných a stabilních dodávkách elektřiny.</a:t>
            </a:r>
            <a:r>
              <a:rPr lang="cs-CZ" b="1" i="0" dirty="0">
                <a:solidFill>
                  <a:srgbClr val="00B0F0"/>
                </a:solidFill>
                <a:effectLst/>
                <a:latin typeface="Poppins" panose="00000500000000000000" pitchFamily="2" charset="-18"/>
              </a:rPr>
              <a:t> Výpadky elektřiny mohou vznikat kvůli mimořádným událostem v přenosové soustavě,</a:t>
            </a:r>
            <a:r>
              <a:rPr lang="cs-CZ" b="1" i="0" dirty="0">
                <a:solidFill>
                  <a:srgbClr val="201C46"/>
                </a:solidFill>
                <a:effectLst/>
                <a:latin typeface="Poppins" panose="00000500000000000000" pitchFamily="2" charset="-18"/>
              </a:rPr>
              <a:t> nejsou výjimkou při válečném stavu nebo teroristickém útoku.</a:t>
            </a:r>
          </a:p>
          <a:p>
            <a:pPr algn="l"/>
            <a:r>
              <a:rPr lang="cs-CZ" b="1" i="0" dirty="0">
                <a:solidFill>
                  <a:srgbClr val="201C46"/>
                </a:solidFill>
                <a:effectLst/>
                <a:latin typeface="Poppins" panose="00000500000000000000" pitchFamily="2" charset="-18"/>
              </a:rPr>
              <a:t>Někdy stačí opravdu málo. Přenosová soustava je totiž citlivá</a:t>
            </a:r>
            <a:br>
              <a:rPr lang="cs-CZ" b="1" i="0" dirty="0">
                <a:solidFill>
                  <a:srgbClr val="201C46"/>
                </a:solidFill>
                <a:effectLst/>
                <a:latin typeface="Poppins" panose="00000500000000000000" pitchFamily="2" charset="-18"/>
              </a:rPr>
            </a:br>
            <a:r>
              <a:rPr lang="cs-CZ" b="1" i="0" dirty="0">
                <a:solidFill>
                  <a:srgbClr val="201C46"/>
                </a:solidFill>
                <a:effectLst/>
                <a:latin typeface="Poppins" panose="00000500000000000000" pitchFamily="2" charset="-18"/>
              </a:rPr>
              <a:t>a na rozdíl od jiných komodit musí být dodávka elektřiny</a:t>
            </a:r>
            <a:br>
              <a:rPr lang="cs-CZ" b="1" i="0" dirty="0">
                <a:solidFill>
                  <a:srgbClr val="201C46"/>
                </a:solidFill>
                <a:effectLst/>
                <a:latin typeface="Poppins" panose="00000500000000000000" pitchFamily="2" charset="-18"/>
              </a:rPr>
            </a:br>
            <a:r>
              <a:rPr lang="cs-CZ" b="1" i="0" dirty="0">
                <a:solidFill>
                  <a:srgbClr val="201C46"/>
                </a:solidFill>
                <a:effectLst/>
                <a:latin typeface="Poppins" panose="00000500000000000000" pitchFamily="2" charset="-18"/>
              </a:rPr>
              <a:t>v každém okamžiku vyrovnaná. Jinými slovy, </a:t>
            </a:r>
            <a:r>
              <a:rPr lang="cs-CZ" b="1" i="0" dirty="0">
                <a:solidFill>
                  <a:srgbClr val="00B0F0"/>
                </a:solidFill>
                <a:effectLst/>
                <a:latin typeface="Poppins" panose="00000500000000000000" pitchFamily="2" charset="-18"/>
              </a:rPr>
              <a:t>bilance spotřeby a výroby energie musí být vždy v rovnováze.</a:t>
            </a:r>
            <a:r>
              <a:rPr lang="cs-CZ" b="1" i="0" dirty="0">
                <a:solidFill>
                  <a:srgbClr val="201C46"/>
                </a:solidFill>
                <a:effectLst/>
                <a:latin typeface="Poppins" panose="00000500000000000000" pitchFamily="2" charset="-18"/>
              </a:rPr>
              <a:t> Když například</a:t>
            </a:r>
            <a:br>
              <a:rPr lang="cs-CZ" b="1" i="0" dirty="0">
                <a:solidFill>
                  <a:srgbClr val="201C46"/>
                </a:solidFill>
                <a:effectLst/>
                <a:latin typeface="Poppins" panose="00000500000000000000" pitchFamily="2" charset="-18"/>
              </a:rPr>
            </a:br>
            <a:r>
              <a:rPr lang="cs-CZ" b="1" i="0" dirty="0">
                <a:solidFill>
                  <a:srgbClr val="201C46"/>
                </a:solidFill>
                <a:effectLst/>
                <a:latin typeface="Poppins" panose="00000500000000000000" pitchFamily="2" charset="-18"/>
              </a:rPr>
              <a:t>v části přenosové soustavy dojde k poruše, může to vyvolat dominový efekt, kdy je na jedné straně automaticky omezována </a:t>
            </a:r>
            <a:r>
              <a:rPr lang="cs-CZ" b="1" i="0" dirty="0">
                <a:solidFill>
                  <a:srgbClr val="00B0F0"/>
                </a:solidFill>
                <a:effectLst/>
                <a:latin typeface="Poppins" panose="00000500000000000000" pitchFamily="2" charset="-18"/>
              </a:rPr>
              <a:t>spotřeba elektřiny </a:t>
            </a:r>
            <a:r>
              <a:rPr lang="cs-CZ" b="1" i="0" dirty="0">
                <a:solidFill>
                  <a:srgbClr val="201C46"/>
                </a:solidFill>
                <a:effectLst/>
                <a:latin typeface="Poppins" panose="00000500000000000000" pitchFamily="2" charset="-18"/>
              </a:rPr>
              <a:t>z důvodu přetížení soustavy a na druhé straně jsou v důsledku jejího odlehčení od sítě odpojovány nezatížené výrobní zdroje.</a:t>
            </a:r>
          </a:p>
        </p:txBody>
      </p:sp>
    </p:spTree>
    <p:extLst>
      <p:ext uri="{BB962C8B-B14F-4D97-AF65-F5344CB8AC3E}">
        <p14:creationId xmlns:p14="http://schemas.microsoft.com/office/powerpoint/2010/main" val="27271061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4C729E-92AC-9262-3164-4C92ACF01FD4}"/>
              </a:ext>
            </a:extLst>
          </p:cNvPr>
          <p:cNvSpPr>
            <a:spLocks noGrp="1"/>
          </p:cNvSpPr>
          <p:nvPr>
            <p:ph type="title"/>
          </p:nvPr>
        </p:nvSpPr>
        <p:spPr>
          <a:xfrm>
            <a:off x="838200" y="365125"/>
            <a:ext cx="10515600" cy="936733"/>
          </a:xfrm>
        </p:spPr>
        <p:txBody>
          <a:bodyPr/>
          <a:lstStyle/>
          <a:p>
            <a:pPr algn="ctr"/>
            <a:r>
              <a:rPr lang="cs-CZ" b="1" dirty="0">
                <a:solidFill>
                  <a:srgbClr val="FF0000"/>
                </a:solidFill>
              </a:rPr>
              <a:t>BLACKOUT – DŮSLEDKY (1)</a:t>
            </a:r>
          </a:p>
        </p:txBody>
      </p:sp>
      <p:sp>
        <p:nvSpPr>
          <p:cNvPr id="3" name="Zástupný obsah 2">
            <a:extLst>
              <a:ext uri="{FF2B5EF4-FFF2-40B4-BE49-F238E27FC236}">
                <a16:creationId xmlns:a16="http://schemas.microsoft.com/office/drawing/2014/main" id="{6713FCAA-CFFB-E39C-9759-C62587177682}"/>
              </a:ext>
            </a:extLst>
          </p:cNvPr>
          <p:cNvSpPr>
            <a:spLocks noGrp="1"/>
          </p:cNvSpPr>
          <p:nvPr>
            <p:ph idx="1"/>
          </p:nvPr>
        </p:nvSpPr>
        <p:spPr/>
        <p:txBody>
          <a:bodyPr>
            <a:normAutofit fontScale="92500" lnSpcReduction="10000"/>
          </a:bodyPr>
          <a:lstStyle/>
          <a:p>
            <a:r>
              <a:rPr lang="cs-CZ" b="1" i="0" dirty="0">
                <a:solidFill>
                  <a:srgbClr val="201C46"/>
                </a:solidFill>
                <a:effectLst/>
                <a:latin typeface="Poppins" panose="00000500000000000000" pitchFamily="2" charset="-18"/>
              </a:rPr>
              <a:t>Když zemi postihne blackout, téměř okamžitě se zastavuje vše, co není připojeno na záložní zdroje. </a:t>
            </a:r>
            <a:r>
              <a:rPr lang="cs-CZ" b="1" i="0" dirty="0">
                <a:solidFill>
                  <a:srgbClr val="00B0F0"/>
                </a:solidFill>
                <a:effectLst/>
                <a:latin typeface="Poppins" panose="00000500000000000000" pitchFamily="2" charset="-18"/>
              </a:rPr>
              <a:t>Výpadek elektřiny tak představuje problém pro průmysl, vlakovou dopravu, ale i telekomunikační sítě včetně internetu a mobilního signálu.</a:t>
            </a:r>
            <a:r>
              <a:rPr lang="cs-CZ" b="1" i="0" dirty="0">
                <a:solidFill>
                  <a:srgbClr val="201C46"/>
                </a:solidFill>
                <a:effectLst/>
                <a:latin typeface="Poppins" panose="00000500000000000000" pitchFamily="2" charset="-18"/>
              </a:rPr>
              <a:t> Masivní výpadek elektřiny znamená, že chytrý telefon je najednou hluchý – nedovoláte se a neodešlete ani e-mail. Při výpadku elektřiny si také kvůli elektronickým pokladnám nenakoupíte a nenatankujete</a:t>
            </a:r>
            <a:br>
              <a:rPr lang="cs-CZ" b="1" i="0" dirty="0">
                <a:solidFill>
                  <a:srgbClr val="201C46"/>
                </a:solidFill>
                <a:effectLst/>
                <a:latin typeface="Poppins" panose="00000500000000000000" pitchFamily="2" charset="-18"/>
              </a:rPr>
            </a:br>
            <a:r>
              <a:rPr lang="cs-CZ" b="1" i="0" dirty="0">
                <a:solidFill>
                  <a:srgbClr val="201C46"/>
                </a:solidFill>
                <a:effectLst/>
                <a:latin typeface="Poppins" panose="00000500000000000000" pitchFamily="2" charset="-18"/>
              </a:rPr>
              <a:t>u čerpacích stanic, což může způsobit nedostatek pohonných hmot. Pokud by blackout trval delší dobu, bude ohrožena i doprava. </a:t>
            </a:r>
            <a:r>
              <a:rPr lang="cs-CZ" b="1" i="0" dirty="0">
                <a:solidFill>
                  <a:srgbClr val="00B0F0"/>
                </a:solidFill>
                <a:effectLst/>
                <a:latin typeface="Poppins" panose="00000500000000000000" pitchFamily="2" charset="-18"/>
              </a:rPr>
              <a:t>Mimo provoz zůstávají rovněž některé elektrárny – například uhelné nebo jaderné. Naopak lze spustit vodní elektrárny.</a:t>
            </a:r>
            <a:endParaRPr lang="cs-CZ" b="1" dirty="0">
              <a:solidFill>
                <a:srgbClr val="00B0F0"/>
              </a:solidFill>
            </a:endParaRPr>
          </a:p>
        </p:txBody>
      </p:sp>
    </p:spTree>
    <p:extLst>
      <p:ext uri="{BB962C8B-B14F-4D97-AF65-F5344CB8AC3E}">
        <p14:creationId xmlns:p14="http://schemas.microsoft.com/office/powerpoint/2010/main" val="21664298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0180FE-E123-2C3D-A2D0-3360993F1733}"/>
              </a:ext>
            </a:extLst>
          </p:cNvPr>
          <p:cNvSpPr>
            <a:spLocks noGrp="1"/>
          </p:cNvSpPr>
          <p:nvPr>
            <p:ph type="title"/>
          </p:nvPr>
        </p:nvSpPr>
        <p:spPr>
          <a:xfrm>
            <a:off x="838200" y="365126"/>
            <a:ext cx="10515600" cy="975478"/>
          </a:xfrm>
        </p:spPr>
        <p:txBody>
          <a:bodyPr/>
          <a:lstStyle/>
          <a:p>
            <a:pPr algn="ctr"/>
            <a:r>
              <a:rPr lang="cs-CZ" b="1" dirty="0">
                <a:solidFill>
                  <a:srgbClr val="FF0000"/>
                </a:solidFill>
              </a:rPr>
              <a:t>BLACKOUT – DŮSLEDKY (2)</a:t>
            </a:r>
          </a:p>
        </p:txBody>
      </p:sp>
      <p:sp>
        <p:nvSpPr>
          <p:cNvPr id="3" name="Zástupný obsah 2">
            <a:extLst>
              <a:ext uri="{FF2B5EF4-FFF2-40B4-BE49-F238E27FC236}">
                <a16:creationId xmlns:a16="http://schemas.microsoft.com/office/drawing/2014/main" id="{E31D9F47-05D5-BE5D-65F9-F15034B335CA}"/>
              </a:ext>
            </a:extLst>
          </p:cNvPr>
          <p:cNvSpPr>
            <a:spLocks noGrp="1"/>
          </p:cNvSpPr>
          <p:nvPr>
            <p:ph idx="1"/>
          </p:nvPr>
        </p:nvSpPr>
        <p:spPr>
          <a:xfrm>
            <a:off x="838200" y="1825624"/>
            <a:ext cx="10515600" cy="4667249"/>
          </a:xfrm>
        </p:spPr>
        <p:txBody>
          <a:bodyPr>
            <a:normAutofit fontScale="70000" lnSpcReduction="20000"/>
          </a:bodyPr>
          <a:lstStyle/>
          <a:p>
            <a:pPr algn="l"/>
            <a:r>
              <a:rPr lang="cs-CZ" b="1" i="0" dirty="0">
                <a:solidFill>
                  <a:srgbClr val="00B0F0"/>
                </a:solidFill>
                <a:effectLst/>
                <a:latin typeface="Poppins" panose="00000500000000000000" pitchFamily="2" charset="-18"/>
              </a:rPr>
              <a:t>Ve svém nejzazším důsledku znamená blackout ochromení a ohrožení státu. </a:t>
            </a:r>
            <a:r>
              <a:rPr lang="cs-CZ" b="1" i="0" dirty="0">
                <a:solidFill>
                  <a:srgbClr val="201C46"/>
                </a:solidFill>
                <a:effectLst/>
                <a:latin typeface="Poppins" panose="00000500000000000000" pitchFamily="2" charset="-18"/>
              </a:rPr>
              <a:t>Proto se každá země snaží maximálně zabezpečit svoji přenosovou soustavu i klíčové zdroje energie. V České republice je toto</a:t>
            </a:r>
            <a:br>
              <a:rPr lang="cs-CZ" b="1" i="0" dirty="0">
                <a:solidFill>
                  <a:srgbClr val="201C46"/>
                </a:solidFill>
                <a:effectLst/>
                <a:latin typeface="Poppins" panose="00000500000000000000" pitchFamily="2" charset="-18"/>
              </a:rPr>
            </a:br>
            <a:r>
              <a:rPr lang="cs-CZ" b="1" i="0" dirty="0">
                <a:solidFill>
                  <a:srgbClr val="201C46"/>
                </a:solidFill>
                <a:effectLst/>
                <a:latin typeface="Poppins" panose="00000500000000000000" pitchFamily="2" charset="-18"/>
              </a:rPr>
              <a:t>v kompetenci státní společnost ČEPS, která se </a:t>
            </a:r>
            <a:r>
              <a:rPr lang="cs-CZ" b="1" i="0" dirty="0">
                <a:solidFill>
                  <a:srgbClr val="00B0F0"/>
                </a:solidFill>
                <a:effectLst/>
                <a:latin typeface="Poppins" panose="00000500000000000000" pitchFamily="2" charset="-18"/>
              </a:rPr>
              <a:t>stará o stabilitu elektrické sítě </a:t>
            </a:r>
            <a:r>
              <a:rPr lang="cs-CZ" b="1" i="0" dirty="0">
                <a:solidFill>
                  <a:srgbClr val="201C46"/>
                </a:solidFill>
                <a:effectLst/>
                <a:latin typeface="Poppins" panose="00000500000000000000" pitchFamily="2" charset="-18"/>
              </a:rPr>
              <a:t>a spolupracuje na cvičeních, které simulují blackouty a během nichž záchranné složky nacvičují odstraňování následků rozsáhlých výpadků elektřiny.</a:t>
            </a:r>
          </a:p>
          <a:p>
            <a:pPr algn="l"/>
            <a:r>
              <a:rPr lang="cs-CZ" b="1" i="0" dirty="0">
                <a:solidFill>
                  <a:srgbClr val="00B0F0"/>
                </a:solidFill>
                <a:effectLst/>
                <a:latin typeface="Poppins" panose="00000500000000000000" pitchFamily="2" charset="-18"/>
              </a:rPr>
              <a:t>V České republice zatím k žádnému rozsáhlému výpadku elektřiny nedošlo, </a:t>
            </a:r>
            <a:r>
              <a:rPr lang="cs-CZ" b="1" i="0" dirty="0">
                <a:solidFill>
                  <a:srgbClr val="201C46"/>
                </a:solidFill>
                <a:effectLst/>
                <a:latin typeface="Poppins" panose="00000500000000000000" pitchFamily="2" charset="-18"/>
              </a:rPr>
              <a:t>ale země se mu několikrát přiblížila. Například v roce 2006, kdy dodávky energie ohrozil souběh situací, jako byly nízké teploty a výpadek jednoho bloku Temelína. </a:t>
            </a:r>
            <a:r>
              <a:rPr lang="cs-CZ" b="1" i="0" dirty="0">
                <a:solidFill>
                  <a:srgbClr val="00B0F0"/>
                </a:solidFill>
                <a:effectLst/>
                <a:latin typeface="Poppins" panose="00000500000000000000" pitchFamily="2" charset="-18"/>
              </a:rPr>
              <a:t>Čeští dispečeři tak museli požádat o pomoc ze zahraničí. </a:t>
            </a:r>
            <a:r>
              <a:rPr lang="cs-CZ" b="1" i="0" dirty="0">
                <a:solidFill>
                  <a:srgbClr val="201C46"/>
                </a:solidFill>
                <a:effectLst/>
                <a:latin typeface="Poppins" panose="00000500000000000000" pitchFamily="2" charset="-18"/>
              </a:rPr>
              <a:t>Tehdy jsme dodávky elektřiny získali od Poláků a Němců. Další reálný výpadek elektřiny hrozil České republice i dalším evropským státům 8. ledna 2021, kdy měly středoevropské a západoevropské země nedostatek vlastní energie a spoléhaly na dodávky z Balkánu, kde však došlo k sérii poruch. </a:t>
            </a:r>
            <a:r>
              <a:rPr lang="cs-CZ" b="1" i="0" dirty="0">
                <a:solidFill>
                  <a:srgbClr val="00B0F0"/>
                </a:solidFill>
                <a:effectLst/>
                <a:latin typeface="Poppins" panose="00000500000000000000" pitchFamily="2" charset="-18"/>
              </a:rPr>
              <a:t>Nakonec byly zapojeny záložní zdroje a blackout se nekonal.</a:t>
            </a:r>
            <a:r>
              <a:rPr lang="cs-CZ" b="1" i="0" dirty="0">
                <a:solidFill>
                  <a:srgbClr val="201C46"/>
                </a:solidFill>
                <a:effectLst/>
                <a:latin typeface="Poppins" panose="00000500000000000000" pitchFamily="2" charset="-18"/>
              </a:rPr>
              <a:t> Dispečeři si setřeli pot z čela, aniž by domácnosti a podniky cokoli zaznamenaly.</a:t>
            </a:r>
          </a:p>
          <a:p>
            <a:pPr algn="l"/>
            <a:r>
              <a:rPr lang="cs-CZ" b="1" dirty="0">
                <a:solidFill>
                  <a:srgbClr val="00B0F0"/>
                </a:solidFill>
                <a:latin typeface="Poppins" panose="00000500000000000000" pitchFamily="2" charset="-18"/>
              </a:rPr>
              <a:t>Medicína!</a:t>
            </a:r>
            <a:endParaRPr lang="cs-CZ" b="1" i="0" dirty="0">
              <a:solidFill>
                <a:srgbClr val="00B0F0"/>
              </a:solidFill>
              <a:effectLst/>
              <a:latin typeface="Poppins" panose="00000500000000000000" pitchFamily="2" charset="-18"/>
            </a:endParaRPr>
          </a:p>
        </p:txBody>
      </p:sp>
    </p:spTree>
    <p:extLst>
      <p:ext uri="{BB962C8B-B14F-4D97-AF65-F5344CB8AC3E}">
        <p14:creationId xmlns:p14="http://schemas.microsoft.com/office/powerpoint/2010/main" val="1354937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D34F6EA-8F24-4793-768C-6D60B742B020}"/>
              </a:ext>
            </a:extLst>
          </p:cNvPr>
          <p:cNvSpPr>
            <a:spLocks noGrp="1"/>
          </p:cNvSpPr>
          <p:nvPr>
            <p:ph type="title"/>
          </p:nvPr>
        </p:nvSpPr>
        <p:spPr/>
        <p:txBody>
          <a:bodyPr/>
          <a:lstStyle/>
          <a:p>
            <a:pPr algn="ctr"/>
            <a:r>
              <a:rPr lang="cs-CZ" b="1" dirty="0">
                <a:solidFill>
                  <a:srgbClr val="FF0000"/>
                </a:solidFill>
              </a:rPr>
              <a:t>SPALOVNA</a:t>
            </a:r>
          </a:p>
        </p:txBody>
      </p:sp>
      <p:sp>
        <p:nvSpPr>
          <p:cNvPr id="4" name="Zástupný obsah 3">
            <a:extLst>
              <a:ext uri="{FF2B5EF4-FFF2-40B4-BE49-F238E27FC236}">
                <a16:creationId xmlns:a16="http://schemas.microsoft.com/office/drawing/2014/main" id="{D48B9F9F-67DF-52A3-938B-0B8DB91483D6}"/>
              </a:ext>
            </a:extLst>
          </p:cNvPr>
          <p:cNvSpPr>
            <a:spLocks noGrp="1"/>
          </p:cNvSpPr>
          <p:nvPr>
            <p:ph idx="1"/>
          </p:nvPr>
        </p:nvSpPr>
        <p:spPr/>
        <p:txBody>
          <a:bodyPr>
            <a:normAutofit fontScale="92500" lnSpcReduction="10000"/>
          </a:bodyPr>
          <a:lstStyle/>
          <a:p>
            <a:r>
              <a:rPr lang="cs-CZ" b="1" dirty="0"/>
              <a:t>V dnešní době je pojem spalovna hojně skloňován v souvislosti</a:t>
            </a:r>
            <a:br>
              <a:rPr lang="cs-CZ" b="1" dirty="0"/>
            </a:br>
            <a:r>
              <a:rPr lang="cs-CZ" b="1" dirty="0"/>
              <a:t>s produkcí a likvidací odpadů. Odstraňování odpadů v souvislosti se zákazem skládkování po roce 2024. Odpady, které nejsou dále využitelné, mohou být redukovány o cca 60 % pomocí spalování. Tento odpad je druhotným zdrojem energie. Menší spalovny komunálního odpadu se podobají výtopnám, kdy palivem je komunální odpad a tepelnou energii vzniklou ze spalování lze využít pro vytápění nebo přípravu teplé vody pro domácnosti nebo firmy. Ve velkých spalovnách jsou instalovány parní turbogenerátory</a:t>
            </a:r>
            <a:br>
              <a:rPr lang="cs-CZ" b="1" dirty="0"/>
            </a:br>
            <a:r>
              <a:rPr lang="cs-CZ" b="1" dirty="0"/>
              <a:t>a produkují kromě tepelné energie i energii elektrickou. Podstatou spalovny a jejím hlavním účelem je spalování komunálního odpadu a přeměněné energie jsou doprovodným médiem, proto má spalovna jiný režim než výtopna.</a:t>
            </a:r>
          </a:p>
        </p:txBody>
      </p:sp>
    </p:spTree>
    <p:extLst>
      <p:ext uri="{BB962C8B-B14F-4D97-AF65-F5344CB8AC3E}">
        <p14:creationId xmlns:p14="http://schemas.microsoft.com/office/powerpoint/2010/main" val="24244764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583097-F085-E9BF-09CD-D3F9C908C720}"/>
              </a:ext>
            </a:extLst>
          </p:cNvPr>
          <p:cNvSpPr>
            <a:spLocks noGrp="1"/>
          </p:cNvSpPr>
          <p:nvPr>
            <p:ph type="title"/>
          </p:nvPr>
        </p:nvSpPr>
        <p:spPr>
          <a:xfrm>
            <a:off x="838200" y="216977"/>
            <a:ext cx="10515600" cy="1473712"/>
          </a:xfrm>
        </p:spPr>
        <p:txBody>
          <a:bodyPr>
            <a:normAutofit/>
          </a:bodyPr>
          <a:lstStyle/>
          <a:p>
            <a:pPr algn="ctr"/>
            <a:r>
              <a:rPr lang="cs-CZ" b="1" i="0" dirty="0">
                <a:solidFill>
                  <a:srgbClr val="FF0000"/>
                </a:solidFill>
                <a:effectLst/>
                <a:latin typeface="Poppins" panose="00000500000000000000" pitchFamily="2" charset="-18"/>
              </a:rPr>
              <a:t>PĚT MASIVNÍCH BLACKOUTŮ VE SVĚTĚ</a:t>
            </a:r>
            <a:endParaRPr lang="cs-CZ" dirty="0">
              <a:solidFill>
                <a:srgbClr val="FF0000"/>
              </a:solidFill>
            </a:endParaRPr>
          </a:p>
        </p:txBody>
      </p:sp>
      <p:sp>
        <p:nvSpPr>
          <p:cNvPr id="3" name="Zástupný obsah 2">
            <a:extLst>
              <a:ext uri="{FF2B5EF4-FFF2-40B4-BE49-F238E27FC236}">
                <a16:creationId xmlns:a16="http://schemas.microsoft.com/office/drawing/2014/main" id="{A94DDFB9-AB17-E948-FCBE-B5FD22739A37}"/>
              </a:ext>
            </a:extLst>
          </p:cNvPr>
          <p:cNvSpPr>
            <a:spLocks noGrp="1"/>
          </p:cNvSpPr>
          <p:nvPr>
            <p:ph idx="1"/>
          </p:nvPr>
        </p:nvSpPr>
        <p:spPr>
          <a:xfrm>
            <a:off x="838200" y="2409985"/>
            <a:ext cx="10515600" cy="3146157"/>
          </a:xfrm>
        </p:spPr>
        <p:txBody>
          <a:bodyPr/>
          <a:lstStyle/>
          <a:p>
            <a:pPr algn="l"/>
            <a:r>
              <a:rPr lang="cs-CZ" b="1" i="0" dirty="0">
                <a:solidFill>
                  <a:srgbClr val="201C46"/>
                </a:solidFill>
                <a:effectLst/>
                <a:latin typeface="Poppins" panose="00000500000000000000" pitchFamily="2" charset="-18"/>
              </a:rPr>
              <a:t>Evropská přenosová soustava je </a:t>
            </a:r>
            <a:r>
              <a:rPr lang="cs-CZ" b="1" i="0" dirty="0">
                <a:solidFill>
                  <a:srgbClr val="00B0F0"/>
                </a:solidFill>
                <a:effectLst/>
                <a:latin typeface="Poppins" panose="00000500000000000000" pitchFamily="2" charset="-18"/>
              </a:rPr>
              <a:t>poměrně dobře zabezpečena proti výpadkům proudu </a:t>
            </a:r>
            <a:r>
              <a:rPr lang="cs-CZ" b="1" i="0" dirty="0">
                <a:solidFill>
                  <a:srgbClr val="201C46"/>
                </a:solidFill>
                <a:effectLst/>
                <a:latin typeface="Poppins" panose="00000500000000000000" pitchFamily="2" charset="-18"/>
              </a:rPr>
              <a:t>a státy EU spolu kooperují. Proto byla řada blackoutů zažehnána (krom italského v roce 2003 a holandského v roce 2005).</a:t>
            </a:r>
            <a:br>
              <a:rPr lang="cs-CZ" b="1" i="0" dirty="0">
                <a:solidFill>
                  <a:srgbClr val="201C46"/>
                </a:solidFill>
                <a:effectLst/>
                <a:latin typeface="Poppins" panose="00000500000000000000" pitchFamily="2" charset="-18"/>
              </a:rPr>
            </a:br>
            <a:r>
              <a:rPr lang="cs-CZ" b="1" i="0" dirty="0">
                <a:solidFill>
                  <a:srgbClr val="201C46"/>
                </a:solidFill>
                <a:effectLst/>
                <a:latin typeface="Poppins" panose="00000500000000000000" pitchFamily="2" charset="-18"/>
              </a:rPr>
              <a:t>V jiných částech světa však mají s blackouty přímé zkušenosti a vědí, co to je, když ze vteřiny na vteřinu přestane jít elektřina.</a:t>
            </a:r>
          </a:p>
        </p:txBody>
      </p:sp>
    </p:spTree>
    <p:extLst>
      <p:ext uri="{BB962C8B-B14F-4D97-AF65-F5344CB8AC3E}">
        <p14:creationId xmlns:p14="http://schemas.microsoft.com/office/powerpoint/2010/main" val="18536994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45E940-5BED-8DDF-F101-28D9A084E83B}"/>
              </a:ext>
            </a:extLst>
          </p:cNvPr>
          <p:cNvSpPr>
            <a:spLocks noGrp="1"/>
          </p:cNvSpPr>
          <p:nvPr>
            <p:ph type="title"/>
          </p:nvPr>
        </p:nvSpPr>
        <p:spPr>
          <a:xfrm>
            <a:off x="838200" y="365125"/>
            <a:ext cx="10515600" cy="897987"/>
          </a:xfrm>
        </p:spPr>
        <p:txBody>
          <a:bodyPr/>
          <a:lstStyle/>
          <a:p>
            <a:pPr algn="ctr"/>
            <a:r>
              <a:rPr lang="cs-CZ" b="1" dirty="0">
                <a:solidFill>
                  <a:srgbClr val="FF0000"/>
                </a:solidFill>
              </a:rPr>
              <a:t>TURECKO, 2015</a:t>
            </a:r>
          </a:p>
        </p:txBody>
      </p:sp>
      <p:sp>
        <p:nvSpPr>
          <p:cNvPr id="3" name="Zástupný obsah 2">
            <a:extLst>
              <a:ext uri="{FF2B5EF4-FFF2-40B4-BE49-F238E27FC236}">
                <a16:creationId xmlns:a16="http://schemas.microsoft.com/office/drawing/2014/main" id="{BF245BD8-D537-3A1C-70A1-70E3FE632728}"/>
              </a:ext>
            </a:extLst>
          </p:cNvPr>
          <p:cNvSpPr>
            <a:spLocks noGrp="1"/>
          </p:cNvSpPr>
          <p:nvPr>
            <p:ph idx="1"/>
          </p:nvPr>
        </p:nvSpPr>
        <p:spPr/>
        <p:txBody>
          <a:bodyPr>
            <a:normAutofit lnSpcReduction="10000"/>
          </a:bodyPr>
          <a:lstStyle/>
          <a:p>
            <a:pPr algn="l"/>
            <a:r>
              <a:rPr lang="cs-CZ" b="1" i="0" dirty="0">
                <a:solidFill>
                  <a:srgbClr val="201C46"/>
                </a:solidFill>
                <a:effectLst/>
                <a:latin typeface="Poppins" panose="00000500000000000000" pitchFamily="2" charset="-18"/>
              </a:rPr>
              <a:t>Elektrizační soustava je jednou z klíčových, tedy</a:t>
            </a:r>
            <a:br>
              <a:rPr lang="cs-CZ" b="1" i="0" dirty="0">
                <a:solidFill>
                  <a:srgbClr val="201C46"/>
                </a:solidFill>
                <a:effectLst/>
                <a:latin typeface="Poppins" panose="00000500000000000000" pitchFamily="2" charset="-18"/>
              </a:rPr>
            </a:br>
            <a:r>
              <a:rPr lang="cs-CZ" b="1" i="0" dirty="0">
                <a:solidFill>
                  <a:srgbClr val="201C46"/>
                </a:solidFill>
                <a:effectLst/>
                <a:latin typeface="Poppins" panose="00000500000000000000" pitchFamily="2" charset="-18"/>
              </a:rPr>
              <a:t>i slabých míst moderní společnosti. Proto je ohrožena teroristickými útoky. Když </a:t>
            </a:r>
            <a:r>
              <a:rPr lang="cs-CZ" b="1" i="0" dirty="0">
                <a:solidFill>
                  <a:srgbClr val="00B0F0"/>
                </a:solidFill>
                <a:effectLst/>
                <a:latin typeface="Poppins" panose="00000500000000000000" pitchFamily="2" charset="-18"/>
              </a:rPr>
              <a:t>v roce 2015 vypadla</a:t>
            </a:r>
            <a:br>
              <a:rPr lang="cs-CZ" b="1" i="0" dirty="0">
                <a:solidFill>
                  <a:srgbClr val="00B0F0"/>
                </a:solidFill>
                <a:effectLst/>
                <a:latin typeface="Poppins" panose="00000500000000000000" pitchFamily="2" charset="-18"/>
              </a:rPr>
            </a:br>
            <a:r>
              <a:rPr lang="cs-CZ" b="1" i="0" dirty="0">
                <a:solidFill>
                  <a:srgbClr val="00B0F0"/>
                </a:solidFill>
                <a:effectLst/>
                <a:latin typeface="Poppins" panose="00000500000000000000" pitchFamily="2" charset="-18"/>
              </a:rPr>
              <a:t>v Turecku elektřina a 70 milionů lidí bylo bez proudu, </a:t>
            </a:r>
            <a:r>
              <a:rPr lang="cs-CZ" b="1" i="0" dirty="0">
                <a:solidFill>
                  <a:srgbClr val="201C46"/>
                </a:solidFill>
                <a:effectLst/>
                <a:latin typeface="Poppins" panose="00000500000000000000" pitchFamily="2" charset="-18"/>
              </a:rPr>
              <a:t>turecká vláda podezírala teroristy. Nakonec ale vyšlo najevo, že dělníci, kteří prováděli údržbu, odstavili linku spojující vodní elektrárny na východě země</a:t>
            </a:r>
            <a:br>
              <a:rPr lang="cs-CZ" b="1" i="0" dirty="0">
                <a:solidFill>
                  <a:srgbClr val="201C46"/>
                </a:solidFill>
                <a:effectLst/>
                <a:latin typeface="Poppins" panose="00000500000000000000" pitchFamily="2" charset="-18"/>
              </a:rPr>
            </a:br>
            <a:r>
              <a:rPr lang="cs-CZ" b="1" i="0" dirty="0">
                <a:solidFill>
                  <a:srgbClr val="201C46"/>
                </a:solidFill>
                <a:effectLst/>
                <a:latin typeface="Poppins" panose="00000500000000000000" pitchFamily="2" charset="-18"/>
              </a:rPr>
              <a:t>s nejhustěji osídlenými oblastmi na západě. Ostatní elektrárny nedokázaly výpadek pokrýt a elektrická síť situaci neustála. Linku se podařilo opět připojit po šesti a půl hodinách a až za osm hodin mohli lidé znovu svítit.</a:t>
            </a:r>
          </a:p>
        </p:txBody>
      </p:sp>
    </p:spTree>
    <p:extLst>
      <p:ext uri="{BB962C8B-B14F-4D97-AF65-F5344CB8AC3E}">
        <p14:creationId xmlns:p14="http://schemas.microsoft.com/office/powerpoint/2010/main" val="34335856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1893F3-87AA-EC6A-D4AC-25682F23F0B0}"/>
              </a:ext>
            </a:extLst>
          </p:cNvPr>
          <p:cNvSpPr>
            <a:spLocks noGrp="1"/>
          </p:cNvSpPr>
          <p:nvPr>
            <p:ph type="title"/>
          </p:nvPr>
        </p:nvSpPr>
        <p:spPr>
          <a:xfrm>
            <a:off x="838200" y="365125"/>
            <a:ext cx="10515600" cy="936733"/>
          </a:xfrm>
        </p:spPr>
        <p:txBody>
          <a:bodyPr/>
          <a:lstStyle/>
          <a:p>
            <a:pPr algn="ctr"/>
            <a:r>
              <a:rPr lang="cs-CZ" b="1" dirty="0">
                <a:solidFill>
                  <a:srgbClr val="FF0000"/>
                </a:solidFill>
              </a:rPr>
              <a:t>USA, 2003</a:t>
            </a:r>
          </a:p>
        </p:txBody>
      </p:sp>
      <p:sp>
        <p:nvSpPr>
          <p:cNvPr id="3" name="Zástupný obsah 2">
            <a:extLst>
              <a:ext uri="{FF2B5EF4-FFF2-40B4-BE49-F238E27FC236}">
                <a16:creationId xmlns:a16="http://schemas.microsoft.com/office/drawing/2014/main" id="{64E41964-B698-A8FA-E9C4-01DDCD3A77B2}"/>
              </a:ext>
            </a:extLst>
          </p:cNvPr>
          <p:cNvSpPr>
            <a:spLocks noGrp="1"/>
          </p:cNvSpPr>
          <p:nvPr>
            <p:ph idx="1"/>
          </p:nvPr>
        </p:nvSpPr>
        <p:spPr/>
        <p:txBody>
          <a:bodyPr>
            <a:normAutofit fontScale="77500" lnSpcReduction="20000"/>
          </a:bodyPr>
          <a:lstStyle/>
          <a:p>
            <a:pPr algn="l"/>
            <a:r>
              <a:rPr lang="cs-CZ" b="1" i="0" dirty="0">
                <a:solidFill>
                  <a:srgbClr val="201C46"/>
                </a:solidFill>
                <a:effectLst/>
                <a:latin typeface="Poppins" panose="00000500000000000000" pitchFamily="2" charset="-18"/>
              </a:rPr>
              <a:t>Výpadek elektřiny se nevyhnul ani tak technologicky vyspělé zemi, jako jsou Spojené státy. Stalo se to v srpnu 2003 a byl to zatím </a:t>
            </a:r>
            <a:r>
              <a:rPr lang="cs-CZ" b="1" i="0" dirty="0">
                <a:solidFill>
                  <a:srgbClr val="00B0F0"/>
                </a:solidFill>
                <a:effectLst/>
                <a:latin typeface="Poppins" panose="00000500000000000000" pitchFamily="2" charset="-18"/>
              </a:rPr>
              <a:t>největší blackout v historii USA – bez elektřiny se ocitlo 55 milionů lidí,</a:t>
            </a:r>
            <a:r>
              <a:rPr lang="cs-CZ" b="1" i="0" dirty="0">
                <a:solidFill>
                  <a:srgbClr val="201C46"/>
                </a:solidFill>
                <a:effectLst/>
                <a:latin typeface="Poppins" panose="00000500000000000000" pitchFamily="2" charset="-18"/>
              </a:rPr>
              <a:t> zejména ve státech Connecticut, Massachusetts, Michigan nebo Pensylvánie. Postižena byla i kanadská provincie Ontario. Blackout nastal po čtvrté hodině odpoledne. Řada lidí uvízla ve výtazích, zastavilo se metro, přestaly fungovat pouliční semafory, uzavřena byla letiště, nemocnice jely na nouzové generátory. Kvůli bezpečnosti byly odstaveny </a:t>
            </a:r>
            <a:r>
              <a:rPr lang="cs-CZ" b="1" i="0" dirty="0">
                <a:solidFill>
                  <a:srgbClr val="00B0F0"/>
                </a:solidFill>
                <a:effectLst/>
                <a:latin typeface="Poppins" panose="00000500000000000000" pitchFamily="2" charset="-18"/>
              </a:rPr>
              <a:t>jaderné elektrárny.</a:t>
            </a:r>
            <a:r>
              <a:rPr lang="cs-CZ" b="1" i="0" dirty="0">
                <a:solidFill>
                  <a:srgbClr val="201C46"/>
                </a:solidFill>
                <a:effectLst/>
                <a:latin typeface="Poppins" panose="00000500000000000000" pitchFamily="2" charset="-18"/>
              </a:rPr>
              <a:t> Lidé si ve večerních hodinách svítili svíčkami, a tak přibylo požárů. Místy docházelo k rabování. </a:t>
            </a:r>
            <a:r>
              <a:rPr lang="cs-CZ" b="1" i="0" dirty="0">
                <a:solidFill>
                  <a:srgbClr val="00B0F0"/>
                </a:solidFill>
                <a:effectLst/>
                <a:latin typeface="Poppins" panose="00000500000000000000" pitchFamily="2" charset="-18"/>
              </a:rPr>
              <a:t>Dodávka začala být obnovována až druhý den večer </a:t>
            </a:r>
            <a:r>
              <a:rPr lang="cs-CZ" b="1" i="0" dirty="0">
                <a:solidFill>
                  <a:srgbClr val="201C46"/>
                </a:solidFill>
                <a:effectLst/>
                <a:latin typeface="Poppins" panose="00000500000000000000" pitchFamily="2" charset="-18"/>
              </a:rPr>
              <a:t>a některé průmyslové podniky se elektřiny dočkaly až po dvou týdnech! Podle zprávy vyšetřovací komise byla příčinou výpadku programátorská chyba systému EMS v elektrárně firmy </a:t>
            </a:r>
            <a:r>
              <a:rPr lang="cs-CZ" b="1" i="0" dirty="0" err="1">
                <a:solidFill>
                  <a:srgbClr val="201C46"/>
                </a:solidFill>
                <a:effectLst/>
                <a:latin typeface="Poppins" panose="00000500000000000000" pitchFamily="2" charset="-18"/>
              </a:rPr>
              <a:t>FirstEnergy</a:t>
            </a:r>
            <a:r>
              <a:rPr lang="cs-CZ" b="1" i="0" dirty="0">
                <a:solidFill>
                  <a:srgbClr val="201C46"/>
                </a:solidFill>
                <a:effectLst/>
                <a:latin typeface="Poppins" panose="00000500000000000000" pitchFamily="2" charset="-18"/>
              </a:rPr>
              <a:t> v </a:t>
            </a:r>
            <a:r>
              <a:rPr lang="cs-CZ" b="1" i="0" dirty="0" err="1">
                <a:solidFill>
                  <a:srgbClr val="201C46"/>
                </a:solidFill>
                <a:effectLst/>
                <a:latin typeface="Poppins" panose="00000500000000000000" pitchFamily="2" charset="-18"/>
              </a:rPr>
              <a:t>Eastlake</a:t>
            </a:r>
            <a:r>
              <a:rPr lang="cs-CZ" b="1" i="0" dirty="0">
                <a:solidFill>
                  <a:srgbClr val="201C46"/>
                </a:solidFill>
                <a:effectLst/>
                <a:latin typeface="Poppins" panose="00000500000000000000" pitchFamily="2" charset="-18"/>
              </a:rPr>
              <a:t> ve státě Ohio. Závada nebyla včas oznámena a kvůli špatné komunikaci nastal dominový efekt. </a:t>
            </a:r>
            <a:r>
              <a:rPr lang="cs-CZ" b="1" i="0" dirty="0">
                <a:solidFill>
                  <a:srgbClr val="00B0F0"/>
                </a:solidFill>
                <a:effectLst/>
                <a:latin typeface="Poppins" panose="00000500000000000000" pitchFamily="2" charset="-18"/>
              </a:rPr>
              <a:t>Zatím největší blackout v USA vyšel na šest miliard korun a vyžádal si asi sto lidských životů.</a:t>
            </a:r>
          </a:p>
        </p:txBody>
      </p:sp>
    </p:spTree>
    <p:extLst>
      <p:ext uri="{BB962C8B-B14F-4D97-AF65-F5344CB8AC3E}">
        <p14:creationId xmlns:p14="http://schemas.microsoft.com/office/powerpoint/2010/main" val="9648898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40155B-0E5A-0E0F-1C79-FA29EFCCF750}"/>
              </a:ext>
            </a:extLst>
          </p:cNvPr>
          <p:cNvSpPr>
            <a:spLocks noGrp="1"/>
          </p:cNvSpPr>
          <p:nvPr>
            <p:ph type="title"/>
          </p:nvPr>
        </p:nvSpPr>
        <p:spPr>
          <a:xfrm>
            <a:off x="838200" y="365126"/>
            <a:ext cx="10515600" cy="890238"/>
          </a:xfrm>
        </p:spPr>
        <p:txBody>
          <a:bodyPr/>
          <a:lstStyle/>
          <a:p>
            <a:pPr algn="ctr"/>
            <a:r>
              <a:rPr lang="cs-CZ" b="1" dirty="0">
                <a:solidFill>
                  <a:srgbClr val="FF0000"/>
                </a:solidFill>
              </a:rPr>
              <a:t>INDIE, 2012</a:t>
            </a:r>
          </a:p>
        </p:txBody>
      </p:sp>
      <p:sp>
        <p:nvSpPr>
          <p:cNvPr id="3" name="Zástupný obsah 2">
            <a:extLst>
              <a:ext uri="{FF2B5EF4-FFF2-40B4-BE49-F238E27FC236}">
                <a16:creationId xmlns:a16="http://schemas.microsoft.com/office/drawing/2014/main" id="{E2F3CF3F-7A13-8229-9470-722B6A1D2894}"/>
              </a:ext>
            </a:extLst>
          </p:cNvPr>
          <p:cNvSpPr>
            <a:spLocks noGrp="1"/>
          </p:cNvSpPr>
          <p:nvPr>
            <p:ph idx="1"/>
          </p:nvPr>
        </p:nvSpPr>
        <p:spPr/>
        <p:txBody>
          <a:bodyPr>
            <a:normAutofit fontScale="77500" lnSpcReduction="20000"/>
          </a:bodyPr>
          <a:lstStyle/>
          <a:p>
            <a:pPr algn="l"/>
            <a:r>
              <a:rPr lang="cs-CZ" b="1" i="0" dirty="0">
                <a:solidFill>
                  <a:srgbClr val="201C46"/>
                </a:solidFill>
                <a:effectLst/>
                <a:latin typeface="Poppins" panose="00000500000000000000" pitchFamily="2" charset="-18"/>
              </a:rPr>
              <a:t>Zatímco ve vyspělých státech jsou blackouty spíše výjimkou, větší zkušenosti s nimi mají méně bohaté země se zastaralejší infrastrukturou. Například Indie. Ta zažila masivní blackout v roce 2001 a o jedenáct let později si ho zopakovala.</a:t>
            </a:r>
            <a:r>
              <a:rPr lang="cs-CZ" b="1" i="0" dirty="0">
                <a:solidFill>
                  <a:srgbClr val="00B0F0"/>
                </a:solidFill>
                <a:effectLst/>
                <a:latin typeface="Poppins" panose="00000500000000000000" pitchFamily="2" charset="-18"/>
              </a:rPr>
              <a:t> V červenci 2012 se tu odehrál pravděpodobně největší výpadek energie v dějinách lidstva, kdy bez proudu zůstalo přes 600 milionů obyvatel.</a:t>
            </a:r>
            <a:r>
              <a:rPr lang="cs-CZ" b="1" i="0" dirty="0">
                <a:solidFill>
                  <a:srgbClr val="201C46"/>
                </a:solidFill>
                <a:effectLst/>
                <a:latin typeface="Poppins" panose="00000500000000000000" pitchFamily="2" charset="-18"/>
              </a:rPr>
              <a:t> Ve skutečnosti ale blackout zasáhl asi polovinu z tohoto množství, protože ne každá domácnost v Indii má k elektřině přístup. Začátek výpadku měla na svědomí přenosová soustava, v níž došlo k poruše. Následně přestaly fungovat další linky a elektrárny. Ačkoli se za několik hodin podařilo většinu dodávek obnovit, </a:t>
            </a:r>
            <a:r>
              <a:rPr lang="cs-CZ" b="1" i="0" dirty="0">
                <a:solidFill>
                  <a:srgbClr val="00B0F0"/>
                </a:solidFill>
                <a:effectLst/>
                <a:latin typeface="Poppins" panose="00000500000000000000" pitchFamily="2" charset="-18"/>
              </a:rPr>
              <a:t>příští den nastal blackout znovu </a:t>
            </a:r>
            <a:r>
              <a:rPr lang="cs-CZ" b="1" i="0" dirty="0">
                <a:solidFill>
                  <a:srgbClr val="201C46"/>
                </a:solidFill>
                <a:effectLst/>
                <a:latin typeface="Poppins" panose="00000500000000000000" pitchFamily="2" charset="-18"/>
              </a:rPr>
              <a:t>a měl ještě dalekosáhlejší důsledky: stovky milionů lidí bez proudu, chaos, kolabující doprava a zastavené metro v Dillí. Když se Indie po úsilí techniků znovu rozsvítila, vyšlo najevo, že </a:t>
            </a:r>
            <a:r>
              <a:rPr lang="cs-CZ" b="1" i="0" dirty="0">
                <a:solidFill>
                  <a:srgbClr val="00B0F0"/>
                </a:solidFill>
                <a:effectLst/>
                <a:latin typeface="Poppins" panose="00000500000000000000" pitchFamily="2" charset="-18"/>
              </a:rPr>
              <a:t>důvodem blackoutu byla rychle narůstající spotřeba elektřiny, kterou nestačila výroba pokrýt, </a:t>
            </a:r>
            <a:r>
              <a:rPr lang="cs-CZ" b="1" i="0" dirty="0">
                <a:solidFill>
                  <a:srgbClr val="201C46"/>
                </a:solidFill>
                <a:effectLst/>
                <a:latin typeface="Poppins" panose="00000500000000000000" pitchFamily="2" charset="-18"/>
              </a:rPr>
              <a:t>a s tím související nadměrné zatížené zastaralé přenosové soustavy. O výpadku informovaly přední světová média, například</a:t>
            </a:r>
            <a:br>
              <a:rPr lang="cs-CZ" b="1" i="0" dirty="0">
                <a:solidFill>
                  <a:srgbClr val="201C46"/>
                </a:solidFill>
                <a:effectLst/>
                <a:latin typeface="Poppins" panose="00000500000000000000" pitchFamily="2" charset="-18"/>
              </a:rPr>
            </a:br>
            <a:r>
              <a:rPr lang="cs-CZ" b="1" i="0" dirty="0" err="1">
                <a:solidFill>
                  <a:srgbClr val="00B0F0"/>
                </a:solidFill>
                <a:effectLst/>
                <a:latin typeface="Poppins" panose="00000500000000000000" pitchFamily="2" charset="-18"/>
              </a:rPr>
              <a:t>The</a:t>
            </a:r>
            <a:r>
              <a:rPr lang="cs-CZ" b="1" i="0" dirty="0">
                <a:solidFill>
                  <a:srgbClr val="00B0F0"/>
                </a:solidFill>
                <a:effectLst/>
                <a:latin typeface="Poppins" panose="00000500000000000000" pitchFamily="2" charset="-18"/>
              </a:rPr>
              <a:t> Guardian.</a:t>
            </a:r>
          </a:p>
        </p:txBody>
      </p:sp>
    </p:spTree>
    <p:extLst>
      <p:ext uri="{BB962C8B-B14F-4D97-AF65-F5344CB8AC3E}">
        <p14:creationId xmlns:p14="http://schemas.microsoft.com/office/powerpoint/2010/main" val="2724745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7DCDA2-E6A7-7090-F357-EF304885E96C}"/>
              </a:ext>
            </a:extLst>
          </p:cNvPr>
          <p:cNvSpPr>
            <a:spLocks noGrp="1"/>
          </p:cNvSpPr>
          <p:nvPr>
            <p:ph type="title"/>
          </p:nvPr>
        </p:nvSpPr>
        <p:spPr>
          <a:xfrm>
            <a:off x="838200" y="365125"/>
            <a:ext cx="10515600" cy="928983"/>
          </a:xfrm>
        </p:spPr>
        <p:txBody>
          <a:bodyPr/>
          <a:lstStyle/>
          <a:p>
            <a:pPr algn="ctr"/>
            <a:r>
              <a:rPr lang="cs-CZ" b="1" dirty="0">
                <a:solidFill>
                  <a:srgbClr val="FF0000"/>
                </a:solidFill>
              </a:rPr>
              <a:t>PÁKISTÁN, 2015</a:t>
            </a:r>
          </a:p>
        </p:txBody>
      </p:sp>
      <p:sp>
        <p:nvSpPr>
          <p:cNvPr id="3" name="Zástupný obsah 2">
            <a:extLst>
              <a:ext uri="{FF2B5EF4-FFF2-40B4-BE49-F238E27FC236}">
                <a16:creationId xmlns:a16="http://schemas.microsoft.com/office/drawing/2014/main" id="{BA7A04AC-9E5F-D6D1-3A8E-D9222E8B031F}"/>
              </a:ext>
            </a:extLst>
          </p:cNvPr>
          <p:cNvSpPr>
            <a:spLocks noGrp="1"/>
          </p:cNvSpPr>
          <p:nvPr>
            <p:ph idx="1"/>
          </p:nvPr>
        </p:nvSpPr>
        <p:spPr/>
        <p:txBody>
          <a:bodyPr>
            <a:normAutofit/>
          </a:bodyPr>
          <a:lstStyle/>
          <a:p>
            <a:pPr algn="l"/>
            <a:r>
              <a:rPr lang="cs-CZ" b="1" i="0" dirty="0">
                <a:solidFill>
                  <a:srgbClr val="201C46"/>
                </a:solidFill>
                <a:effectLst/>
                <a:latin typeface="Poppins" panose="00000500000000000000" pitchFamily="2" charset="-18"/>
              </a:rPr>
              <a:t>Své si s výpadky proudu zažil také Pákistán. V tomto případě nebyla důvodem zastaralá přenosová soustava nebo chyba dispečerů. </a:t>
            </a:r>
            <a:r>
              <a:rPr lang="cs-CZ" b="1" i="0" dirty="0">
                <a:solidFill>
                  <a:srgbClr val="00B0F0"/>
                </a:solidFill>
                <a:effectLst/>
                <a:latin typeface="Poppins" panose="00000500000000000000" pitchFamily="2" charset="-18"/>
              </a:rPr>
              <a:t>Jeden z největších blackout v dějinách lidstva měli na svědomí vzbouřenci,</a:t>
            </a:r>
            <a:r>
              <a:rPr lang="cs-CZ" b="1" i="0" dirty="0">
                <a:solidFill>
                  <a:srgbClr val="201C46"/>
                </a:solidFill>
                <a:effectLst/>
                <a:latin typeface="Poppins" panose="00000500000000000000" pitchFamily="2" charset="-18"/>
              </a:rPr>
              <a:t> kteří na jihozápadě země poškodili přenosovou soustavu dopravující elektřinu z místní elektrárny k domácnostem a firmám. Výpadek způsobil deficit mezi dodávkami a odběry ze sítě</a:t>
            </a:r>
            <a:br>
              <a:rPr lang="cs-CZ" b="1" i="0" dirty="0">
                <a:solidFill>
                  <a:srgbClr val="201C46"/>
                </a:solidFill>
                <a:effectLst/>
                <a:latin typeface="Poppins" panose="00000500000000000000" pitchFamily="2" charset="-18"/>
              </a:rPr>
            </a:br>
            <a:r>
              <a:rPr lang="cs-CZ" b="1" i="0" dirty="0">
                <a:solidFill>
                  <a:srgbClr val="201C46"/>
                </a:solidFill>
                <a:effectLst/>
                <a:latin typeface="Poppins" panose="00000500000000000000" pitchFamily="2" charset="-18"/>
              </a:rPr>
              <a:t>a nastal výpadek. </a:t>
            </a:r>
            <a:r>
              <a:rPr lang="cs-CZ" b="1" i="0" dirty="0">
                <a:solidFill>
                  <a:srgbClr val="00B0F0"/>
                </a:solidFill>
                <a:effectLst/>
                <a:latin typeface="Poppins" panose="00000500000000000000" pitchFamily="2" charset="-18"/>
              </a:rPr>
              <a:t>Bez elektřiny zůstalo asi 140 milionů lidí. </a:t>
            </a:r>
            <a:r>
              <a:rPr lang="cs-CZ" b="1" i="0" dirty="0">
                <a:solidFill>
                  <a:srgbClr val="201C46"/>
                </a:solidFill>
                <a:effectLst/>
                <a:latin typeface="Poppins" panose="00000500000000000000" pitchFamily="2" charset="-18"/>
              </a:rPr>
              <a:t>Dodávky se podařilo obnovit po několika hodinách.</a:t>
            </a:r>
          </a:p>
        </p:txBody>
      </p:sp>
    </p:spTree>
    <p:extLst>
      <p:ext uri="{BB962C8B-B14F-4D97-AF65-F5344CB8AC3E}">
        <p14:creationId xmlns:p14="http://schemas.microsoft.com/office/powerpoint/2010/main" val="38681925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7208C5-9B4B-D3A8-CA98-E249E467C951}"/>
              </a:ext>
            </a:extLst>
          </p:cNvPr>
          <p:cNvSpPr>
            <a:spLocks noGrp="1"/>
          </p:cNvSpPr>
          <p:nvPr>
            <p:ph type="title"/>
          </p:nvPr>
        </p:nvSpPr>
        <p:spPr>
          <a:xfrm>
            <a:off x="838200" y="365126"/>
            <a:ext cx="10515600" cy="944482"/>
          </a:xfrm>
        </p:spPr>
        <p:txBody>
          <a:bodyPr/>
          <a:lstStyle/>
          <a:p>
            <a:pPr algn="ctr"/>
            <a:r>
              <a:rPr lang="cs-CZ" b="1" dirty="0">
                <a:solidFill>
                  <a:srgbClr val="FF0000"/>
                </a:solidFill>
              </a:rPr>
              <a:t>BANGLADÉŠ, 2014</a:t>
            </a:r>
          </a:p>
        </p:txBody>
      </p:sp>
      <p:sp>
        <p:nvSpPr>
          <p:cNvPr id="3" name="Zástupný obsah 2">
            <a:extLst>
              <a:ext uri="{FF2B5EF4-FFF2-40B4-BE49-F238E27FC236}">
                <a16:creationId xmlns:a16="http://schemas.microsoft.com/office/drawing/2014/main" id="{3876838A-FEE2-81FA-17A6-744F93DB3F9B}"/>
              </a:ext>
            </a:extLst>
          </p:cNvPr>
          <p:cNvSpPr>
            <a:spLocks noGrp="1"/>
          </p:cNvSpPr>
          <p:nvPr>
            <p:ph idx="1"/>
          </p:nvPr>
        </p:nvSpPr>
        <p:spPr>
          <a:xfrm>
            <a:off x="838200" y="2270501"/>
            <a:ext cx="10515600" cy="3906461"/>
          </a:xfrm>
        </p:spPr>
        <p:txBody>
          <a:bodyPr/>
          <a:lstStyle/>
          <a:p>
            <a:pPr algn="l"/>
            <a:r>
              <a:rPr lang="cs-CZ" b="1" i="0" dirty="0">
                <a:solidFill>
                  <a:srgbClr val="201C46"/>
                </a:solidFill>
                <a:effectLst/>
                <a:latin typeface="Poppins" panose="00000500000000000000" pitchFamily="2" charset="-18"/>
              </a:rPr>
              <a:t>Rok před tím zažil velký blackout Bangladéš, kde se </a:t>
            </a:r>
            <a:r>
              <a:rPr lang="cs-CZ" b="1" i="0" dirty="0">
                <a:solidFill>
                  <a:srgbClr val="00B0F0"/>
                </a:solidFill>
                <a:effectLst/>
                <a:latin typeface="Poppins" panose="00000500000000000000" pitchFamily="2" charset="-18"/>
              </a:rPr>
              <a:t>bez proudu ocitlo asi 150 milionů lidí.</a:t>
            </a:r>
            <a:r>
              <a:rPr lang="cs-CZ" b="1" i="0" dirty="0">
                <a:solidFill>
                  <a:srgbClr val="201C46"/>
                </a:solidFill>
                <a:effectLst/>
                <a:latin typeface="Poppins" panose="00000500000000000000" pitchFamily="2" charset="-18"/>
              </a:rPr>
              <a:t> Bez elektřiny tak najednou bylo téměř 90 procent populace. </a:t>
            </a:r>
            <a:r>
              <a:rPr lang="cs-CZ" b="1" i="0" dirty="0">
                <a:solidFill>
                  <a:srgbClr val="00B0F0"/>
                </a:solidFill>
                <a:effectLst/>
                <a:latin typeface="Poppins" panose="00000500000000000000" pitchFamily="2" charset="-18"/>
              </a:rPr>
              <a:t>Výpadek způsobila odstávka přenosového vedení,</a:t>
            </a:r>
            <a:r>
              <a:rPr lang="cs-CZ" b="1" i="0" dirty="0">
                <a:solidFill>
                  <a:srgbClr val="201C46"/>
                </a:solidFill>
                <a:effectLst/>
                <a:latin typeface="Poppins" panose="00000500000000000000" pitchFamily="2" charset="-18"/>
              </a:rPr>
              <a:t> jež přivádí energii ze sousední Indie. V zemi přestaly fungovat veřejné služby, kolabovala doprava. Na situaci se snažili vydělat prodejci svíček, kteří zdvojnásobili ceny. Dodávky byly obnoveny po několika hodinách.</a:t>
            </a:r>
          </a:p>
        </p:txBody>
      </p:sp>
    </p:spTree>
    <p:extLst>
      <p:ext uri="{BB962C8B-B14F-4D97-AF65-F5344CB8AC3E}">
        <p14:creationId xmlns:p14="http://schemas.microsoft.com/office/powerpoint/2010/main" val="2161910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EFEC32-9FE4-C5DE-A914-06B0451CCB8D}"/>
              </a:ext>
            </a:extLst>
          </p:cNvPr>
          <p:cNvSpPr>
            <a:spLocks noGrp="1"/>
          </p:cNvSpPr>
          <p:nvPr>
            <p:ph type="title"/>
          </p:nvPr>
        </p:nvSpPr>
        <p:spPr/>
        <p:txBody>
          <a:bodyPr>
            <a:normAutofit/>
          </a:bodyPr>
          <a:lstStyle/>
          <a:p>
            <a:pPr algn="ctr"/>
            <a:r>
              <a:rPr lang="cs-CZ" b="1" i="0" dirty="0">
                <a:solidFill>
                  <a:srgbClr val="FF0000"/>
                </a:solidFill>
                <a:effectLst/>
                <a:latin typeface="Poppins" panose="00000500000000000000" pitchFamily="2" charset="-18"/>
              </a:rPr>
              <a:t>CO DĚLAT V PŘÍPADĚ BLACKOUTU?</a:t>
            </a:r>
            <a:endParaRPr lang="cs-CZ" b="1" dirty="0">
              <a:solidFill>
                <a:srgbClr val="FF0000"/>
              </a:solidFill>
            </a:endParaRPr>
          </a:p>
        </p:txBody>
      </p:sp>
      <p:sp>
        <p:nvSpPr>
          <p:cNvPr id="3" name="Zástupný obsah 2">
            <a:extLst>
              <a:ext uri="{FF2B5EF4-FFF2-40B4-BE49-F238E27FC236}">
                <a16:creationId xmlns:a16="http://schemas.microsoft.com/office/drawing/2014/main" id="{5F02E766-EAC5-002D-83A0-B3C674F7485F}"/>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cs-CZ" b="1" i="0" dirty="0">
                <a:solidFill>
                  <a:srgbClr val="201C46"/>
                </a:solidFill>
                <a:effectLst/>
                <a:latin typeface="Poppins" panose="00000500000000000000" pitchFamily="2" charset="-18"/>
              </a:rPr>
              <a:t>Zachovejte klid a </a:t>
            </a:r>
            <a:r>
              <a:rPr lang="cs-CZ" b="1" i="0" dirty="0">
                <a:solidFill>
                  <a:srgbClr val="00B0F0"/>
                </a:solidFill>
                <a:effectLst/>
                <a:latin typeface="Poppins" panose="00000500000000000000" pitchFamily="2" charset="-18"/>
              </a:rPr>
              <a:t>vypněte elektrická zařízení.</a:t>
            </a:r>
          </a:p>
          <a:p>
            <a:pPr algn="l">
              <a:buFont typeface="Arial" panose="020B0604020202020204" pitchFamily="34" charset="0"/>
              <a:buChar char="•"/>
            </a:pPr>
            <a:r>
              <a:rPr lang="cs-CZ" b="1" i="0" dirty="0">
                <a:solidFill>
                  <a:srgbClr val="00B0F0"/>
                </a:solidFill>
                <a:effectLst/>
                <a:latin typeface="Poppins" panose="00000500000000000000" pitchFamily="2" charset="-18"/>
              </a:rPr>
              <a:t>Sviťte baterkou</a:t>
            </a:r>
            <a:r>
              <a:rPr lang="cs-CZ" b="1" i="0" dirty="0">
                <a:solidFill>
                  <a:srgbClr val="201C46"/>
                </a:solidFill>
                <a:effectLst/>
                <a:latin typeface="Poppins" panose="00000500000000000000" pitchFamily="2" charset="-18"/>
              </a:rPr>
              <a:t>, u svíčky hrozí požár.</a:t>
            </a:r>
          </a:p>
          <a:p>
            <a:pPr algn="l">
              <a:buFont typeface="Arial" panose="020B0604020202020204" pitchFamily="34" charset="0"/>
              <a:buChar char="•"/>
            </a:pPr>
            <a:r>
              <a:rPr lang="cs-CZ" b="1" i="0" dirty="0">
                <a:solidFill>
                  <a:srgbClr val="00B0F0"/>
                </a:solidFill>
                <a:effectLst/>
                <a:latin typeface="Poppins" panose="00000500000000000000" pitchFamily="2" charset="-18"/>
              </a:rPr>
              <a:t>Mobilní telefon používejte jen pro případ nouze </a:t>
            </a:r>
            <a:r>
              <a:rPr lang="cs-CZ" b="1" i="0" dirty="0">
                <a:solidFill>
                  <a:srgbClr val="201C46"/>
                </a:solidFill>
                <a:effectLst/>
                <a:latin typeface="Poppins" panose="00000500000000000000" pitchFamily="2" charset="-18"/>
              </a:rPr>
              <a:t>(tísňová linka).</a:t>
            </a:r>
          </a:p>
          <a:p>
            <a:pPr algn="l">
              <a:buFont typeface="Arial" panose="020B0604020202020204" pitchFamily="34" charset="0"/>
              <a:buChar char="•"/>
            </a:pPr>
            <a:r>
              <a:rPr lang="cs-CZ" b="1" i="0" dirty="0">
                <a:solidFill>
                  <a:srgbClr val="201C46"/>
                </a:solidFill>
                <a:effectLst/>
                <a:latin typeface="Poppins" panose="00000500000000000000" pitchFamily="2" charset="-18"/>
              </a:rPr>
              <a:t>Pokud máte rádio na baterky, zkuste </a:t>
            </a:r>
            <a:r>
              <a:rPr lang="cs-CZ" b="1" i="0" dirty="0">
                <a:solidFill>
                  <a:srgbClr val="00B0F0"/>
                </a:solidFill>
                <a:effectLst/>
                <a:latin typeface="Poppins" panose="00000500000000000000" pitchFamily="2" charset="-18"/>
              </a:rPr>
              <a:t>naladit Český rozhlas </a:t>
            </a:r>
            <a:r>
              <a:rPr lang="cs-CZ" b="1" i="0" dirty="0">
                <a:solidFill>
                  <a:srgbClr val="201C46"/>
                </a:solidFill>
                <a:effectLst/>
                <a:latin typeface="Poppins" panose="00000500000000000000" pitchFamily="2" charset="-18"/>
              </a:rPr>
              <a:t>(má záložní zdroj pro případ výpadku).</a:t>
            </a:r>
          </a:p>
          <a:p>
            <a:pPr algn="l">
              <a:buFont typeface="Arial" panose="020B0604020202020204" pitchFamily="34" charset="0"/>
              <a:buChar char="•"/>
            </a:pPr>
            <a:r>
              <a:rPr lang="cs-CZ" b="1" i="0" dirty="0">
                <a:solidFill>
                  <a:srgbClr val="00B0F0"/>
                </a:solidFill>
                <a:effectLst/>
                <a:latin typeface="Poppins" panose="00000500000000000000" pitchFamily="2" charset="-18"/>
              </a:rPr>
              <a:t>Lednici a mrazáky nechte zavřené</a:t>
            </a:r>
            <a:r>
              <a:rPr lang="cs-CZ" b="1" i="0" dirty="0">
                <a:solidFill>
                  <a:srgbClr val="201C46"/>
                </a:solidFill>
                <a:effectLst/>
                <a:latin typeface="Poppins" panose="00000500000000000000" pitchFamily="2" charset="-18"/>
              </a:rPr>
              <a:t>, aby se potraviny co nejdéle nekazily.</a:t>
            </a:r>
          </a:p>
          <a:p>
            <a:pPr algn="l">
              <a:buFont typeface="Arial" panose="020B0604020202020204" pitchFamily="34" charset="0"/>
              <a:buChar char="•"/>
            </a:pPr>
            <a:r>
              <a:rPr lang="cs-CZ" b="1" i="0" dirty="0">
                <a:solidFill>
                  <a:srgbClr val="201C46"/>
                </a:solidFill>
                <a:effectLst/>
                <a:latin typeface="Poppins" panose="00000500000000000000" pitchFamily="2" charset="-18"/>
              </a:rPr>
              <a:t>Omezte cestování autem, </a:t>
            </a:r>
            <a:r>
              <a:rPr lang="cs-CZ" b="1" i="0" dirty="0">
                <a:solidFill>
                  <a:srgbClr val="00B0F0"/>
                </a:solidFill>
                <a:effectLst/>
                <a:latin typeface="Poppins" panose="00000500000000000000" pitchFamily="2" charset="-18"/>
              </a:rPr>
              <a:t>šetřete palivo.</a:t>
            </a:r>
          </a:p>
          <a:p>
            <a:pPr algn="l">
              <a:buFont typeface="Arial" panose="020B0604020202020204" pitchFamily="34" charset="0"/>
              <a:buChar char="•"/>
            </a:pPr>
            <a:r>
              <a:rPr lang="cs-CZ" b="1" i="0" dirty="0">
                <a:solidFill>
                  <a:srgbClr val="00B0F0"/>
                </a:solidFill>
                <a:effectLst/>
                <a:latin typeface="Poppins" panose="00000500000000000000" pitchFamily="2" charset="-18"/>
              </a:rPr>
              <a:t>Vyčkejte na další informace </a:t>
            </a:r>
            <a:r>
              <a:rPr lang="cs-CZ" b="1" i="0" dirty="0">
                <a:solidFill>
                  <a:srgbClr val="201C46"/>
                </a:solidFill>
                <a:effectLst/>
                <a:latin typeface="Poppins" panose="00000500000000000000" pitchFamily="2" charset="-18"/>
              </a:rPr>
              <a:t>(obecní rozhlas).</a:t>
            </a:r>
          </a:p>
        </p:txBody>
      </p:sp>
    </p:spTree>
    <p:extLst>
      <p:ext uri="{BB962C8B-B14F-4D97-AF65-F5344CB8AC3E}">
        <p14:creationId xmlns:p14="http://schemas.microsoft.com/office/powerpoint/2010/main" val="174977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3241A0-CB26-6B63-E78E-40DC242247F2}"/>
              </a:ext>
            </a:extLst>
          </p:cNvPr>
          <p:cNvSpPr>
            <a:spLocks noGrp="1"/>
          </p:cNvSpPr>
          <p:nvPr>
            <p:ph type="title"/>
          </p:nvPr>
        </p:nvSpPr>
        <p:spPr/>
        <p:txBody>
          <a:bodyPr/>
          <a:lstStyle/>
          <a:p>
            <a:pPr algn="ctr"/>
            <a:r>
              <a:rPr lang="cs-CZ" b="1" dirty="0">
                <a:solidFill>
                  <a:srgbClr val="FF0000"/>
                </a:solidFill>
              </a:rPr>
              <a:t>TEPLÁRNA</a:t>
            </a:r>
          </a:p>
        </p:txBody>
      </p:sp>
      <p:sp>
        <p:nvSpPr>
          <p:cNvPr id="3" name="Zástupný obsah 2">
            <a:extLst>
              <a:ext uri="{FF2B5EF4-FFF2-40B4-BE49-F238E27FC236}">
                <a16:creationId xmlns:a16="http://schemas.microsoft.com/office/drawing/2014/main" id="{E1A9ADCD-2D61-1819-8B5D-0EFB45E656D3}"/>
              </a:ext>
            </a:extLst>
          </p:cNvPr>
          <p:cNvSpPr>
            <a:spLocks noGrp="1"/>
          </p:cNvSpPr>
          <p:nvPr>
            <p:ph idx="1"/>
          </p:nvPr>
        </p:nvSpPr>
        <p:spPr>
          <a:xfrm>
            <a:off x="838200" y="1602658"/>
            <a:ext cx="10515600" cy="4574305"/>
          </a:xfrm>
        </p:spPr>
        <p:txBody>
          <a:bodyPr>
            <a:noAutofit/>
          </a:bodyPr>
          <a:lstStyle/>
          <a:p>
            <a:r>
              <a:rPr lang="cs-CZ" sz="3200" b="1" dirty="0"/>
              <a:t>Elektrárna je energetickým zdrojem a jejím hlavním produktem je elektrická energie, tepelná energie je do jisté míry vedlejším produktem. Klasický model elektrárny má hlavní výrobní zařízení uspořádána do bloků. Pokud elektrárna slouží i jako zdroj tepelné energie tak, část přehřáté vodní páry v turbíně neexpanduje až do konečného tlaku, ale je z turbíny odvedena pro další využití. Tepelná energie získaná</a:t>
            </a:r>
            <a:br>
              <a:rPr lang="cs-CZ" sz="3200" b="1" dirty="0"/>
            </a:br>
            <a:r>
              <a:rPr lang="cs-CZ" sz="3200" b="1" dirty="0"/>
              <a:t>v tomto typu elektrárny slouží pro potřeby centralizovaného zásobování teplem (CZT).</a:t>
            </a:r>
          </a:p>
        </p:txBody>
      </p:sp>
    </p:spTree>
    <p:extLst>
      <p:ext uri="{BB962C8B-B14F-4D97-AF65-F5344CB8AC3E}">
        <p14:creationId xmlns:p14="http://schemas.microsoft.com/office/powerpoint/2010/main" val="386429560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3521</TotalTime>
  <Words>7032</Words>
  <Application>Microsoft Office PowerPoint</Application>
  <PresentationFormat>Širokoúhlá obrazovka</PresentationFormat>
  <Paragraphs>265</Paragraphs>
  <Slides>86</Slides>
  <Notes>0</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86</vt:i4>
      </vt:variant>
    </vt:vector>
  </HeadingPairs>
  <TitlesOfParts>
    <vt:vector size="96" baseType="lpstr">
      <vt:lpstr>-apple-system</vt:lpstr>
      <vt:lpstr>Aptos</vt:lpstr>
      <vt:lpstr>Aptos Display</vt:lpstr>
      <vt:lpstr>Arial</vt:lpstr>
      <vt:lpstr>Barlow Semi Condensed</vt:lpstr>
      <vt:lpstr>inherit</vt:lpstr>
      <vt:lpstr>Jost</vt:lpstr>
      <vt:lpstr>Open Sans</vt:lpstr>
      <vt:lpstr>Poppins</vt:lpstr>
      <vt:lpstr>Motiv Office</vt:lpstr>
      <vt:lpstr>ENERGETICKÝ MANAGEMENT  4. MANAGEMENT VÝROBY ENERGIE</vt:lpstr>
      <vt:lpstr>ROZSAH MANAGEMENTU ENERGETICKÝCH ZDROJŮ</vt:lpstr>
      <vt:lpstr>EMS – ENERGY MANAGEMENT SYSTEM</vt:lpstr>
      <vt:lpstr>TECHNOLOGIE PŘEMĚNY ENERGIE</vt:lpstr>
      <vt:lpstr>ROZDĚLENÍ ENERGETICKÝCH ZDROJŮ PODLE HLAVNÍ ČINNOSTI</vt:lpstr>
      <vt:lpstr>VÝTOPNA</vt:lpstr>
      <vt:lpstr>ROZDĚLENÍ VÝTOPEN</vt:lpstr>
      <vt:lpstr>SPALOVNA</vt:lpstr>
      <vt:lpstr>TEPLÁRNA</vt:lpstr>
      <vt:lpstr>TEPLÁRNA/ELEKTRÁRNA</vt:lpstr>
      <vt:lpstr>TEPELNÁ ELEKTRÁRNA</vt:lpstr>
      <vt:lpstr>JADERNÁ A GEOTERMÁLNÍ ELEKTRÁRNA</vt:lpstr>
      <vt:lpstr>VODNÍ ELEKTRÁRNA</vt:lpstr>
      <vt:lpstr>SLUNEČNÍ ELEKTRÁRNA</vt:lpstr>
      <vt:lpstr>SEEBECKŮV JEV</vt:lpstr>
      <vt:lpstr>KOMBINOVANÁ VÝROBA ELEKTŘINY A TEPLA</vt:lpstr>
      <vt:lpstr>PARNÍ PROTITLAKOVÁ TURBÍNA</vt:lpstr>
      <vt:lpstr>PARNÍ ODBĚROVÁ TURBÍNA</vt:lpstr>
      <vt:lpstr>PLYNOVÁ TURBÍNA S REKUPERACÍ TEPLA</vt:lpstr>
      <vt:lpstr>SPALOVACÍ PÍSTOVÝ MOTOR</vt:lpstr>
      <vt:lpstr>KOMUNITNÍ ENERGETIKA</vt:lpstr>
      <vt:lpstr>KOMUNITNÍ ENERGETIKA</vt:lpstr>
      <vt:lpstr>KOMUNITNÍ ENERGETIKA </vt:lpstr>
      <vt:lpstr>SOPHISTIO – ŘÍZENÍ PRO SDÍLENÍ</vt:lpstr>
      <vt:lpstr>TŘI DOBRÉ DŮVODY PRO ŘÍZENÉ SDÍLENÍ</vt:lpstr>
      <vt:lpstr>NYNÍ</vt:lpstr>
      <vt:lpstr>SNADNÝ START</vt:lpstr>
      <vt:lpstr>CO TO JE KOMUNITNÍ ENERGETIKA?</vt:lpstr>
      <vt:lpstr>JAK KOMUNITNÍ ENERGETIKA FUNGUJE?</vt:lpstr>
      <vt:lpstr>MŮŽE BÝT V KOMUNITĚ I VÍCE ZDROJŮ ENERGIE?</vt:lpstr>
      <vt:lpstr>JAK PROBÍHÁ ŘÍZENÍ V RÁMCI KOMUNITNÍ ENERGETIKY?</vt:lpstr>
      <vt:lpstr>JAK SE MŮŽU DO KOMUNITNÍ ENERGETIKY ZAPOJIT?</vt:lpstr>
      <vt:lpstr>TEPELNÉ ČERPADLO</vt:lpstr>
      <vt:lpstr>PRINCIP TEPELNÉHO ČERPADLA</vt:lpstr>
      <vt:lpstr>TEPELNÉ ČERPADLO VZDUCH - VODA</vt:lpstr>
      <vt:lpstr>Je dobré pamatovat na to, že pokud dojde k výpadku nebo odstávce elektřiny, čerpadlo zůstane vypnuté. Jednoduchá kamna na dřevo jsou proto vítaným společníkem tepelných čerpadel. </vt:lpstr>
      <vt:lpstr>Kde se bere energie pro tepelné čerpadlo?</vt:lpstr>
      <vt:lpstr>Jak fungují jiné typy tepelných čerpadel?</vt:lpstr>
      <vt:lpstr>TEPELNÉ ČERPADLO VODA - VODA</vt:lpstr>
      <vt:lpstr>!</vt:lpstr>
      <vt:lpstr>TEPELNÉ ČERPADLO ZEMĚ - VODA</vt:lpstr>
      <vt:lpstr>!</vt:lpstr>
      <vt:lpstr>TEPELNÉ ČERPADLO VZDUCH - VODA</vt:lpstr>
      <vt:lpstr>DOPORUČENÍ</vt:lpstr>
      <vt:lpstr>Jak funguje tepelné čerpadlo vzduch - voda?</vt:lpstr>
      <vt:lpstr>Proč je nejběžnější tepelné čerpadlo vzduch - voda?</vt:lpstr>
      <vt:lpstr>TEPELNÉ ČERPADLO VZDUCH - VZDUCH</vt:lpstr>
      <vt:lpstr>POZNÁMKA</vt:lpstr>
      <vt:lpstr>Zorientujte se v označení účinnosti</vt:lpstr>
      <vt:lpstr>Najděte správný výkon</vt:lpstr>
      <vt:lpstr>PŘEHLED AKTUÁLNÍCH DOTACÍ NA TEPELNÁ ČERPADLA</vt:lpstr>
      <vt:lpstr>SMART GRID</vt:lpstr>
      <vt:lpstr>SMART GRID</vt:lpstr>
      <vt:lpstr>PLNÁ AUTOMATIZACE</vt:lpstr>
      <vt:lpstr>PLNÁ INTEGRACE</vt:lpstr>
      <vt:lpstr>SMART METERING SYSTEM</vt:lpstr>
      <vt:lpstr>SMART METERING</vt:lpstr>
      <vt:lpstr>ADAPTACE NA RŮZNÉ ZPŮSOBY VÝROBY ELEKTŘINY</vt:lpstr>
      <vt:lpstr>SMART GRID</vt:lpstr>
      <vt:lpstr>SMART GRID</vt:lpstr>
      <vt:lpstr>SMART CITY</vt:lpstr>
      <vt:lpstr>ZÁKLADNÍ SCHÉMA SMART CITY</vt:lpstr>
      <vt:lpstr>SMART CITY V PRAXI</vt:lpstr>
      <vt:lpstr>SMART CITY – SPRÁVA PARKOVIŠŤ, ŘÍZENÍ DOPRAVY</vt:lpstr>
      <vt:lpstr>SMART HOME</vt:lpstr>
      <vt:lpstr>SMART HOME</vt:lpstr>
      <vt:lpstr>CO JE CHYTRÁ DOMÁCNOST?</vt:lpstr>
      <vt:lpstr>CHYTRÁ DOMÁCNOST</vt:lpstr>
      <vt:lpstr>JAK FUNGUJE CHYTRÁ DOMÁCNOST?</vt:lpstr>
      <vt:lpstr>JAK MŮŽE CHYTRÁ DOMÁCNOST ULEHČIT ŽIVOT?</vt:lpstr>
      <vt:lpstr>VÝHODY CHYTRÉ DOMÁCNOSTI</vt:lpstr>
      <vt:lpstr>ÚSPORA ENERGIÍ V DOMÁCNOSTI: KOLIK SMART HOME UŠETŘÍ?</vt:lpstr>
      <vt:lpstr>MODELOVÝ PŘÍKLAD</vt:lpstr>
      <vt:lpstr>NEVÝHODY CHYTRÉ DOMÁCNOSTI</vt:lpstr>
      <vt:lpstr>BLACKOUT</vt:lpstr>
      <vt:lpstr>ZMĚNY A PROBLÉMY</vt:lpstr>
      <vt:lpstr>CO ZNAMENÁ BLACKOUT?</vt:lpstr>
      <vt:lpstr>BLACKOUT – DŮSLEDKY (1)</vt:lpstr>
      <vt:lpstr>BLACKOUT – DŮSLEDKY (2)</vt:lpstr>
      <vt:lpstr>PĚT MASIVNÍCH BLACKOUTŮ VE SVĚTĚ</vt:lpstr>
      <vt:lpstr>TURECKO, 2015</vt:lpstr>
      <vt:lpstr>USA, 2003</vt:lpstr>
      <vt:lpstr>INDIE, 2012</vt:lpstr>
      <vt:lpstr>PÁKISTÁN, 2015</vt:lpstr>
      <vt:lpstr>BANGLADÉŠ, 2014</vt:lpstr>
      <vt:lpstr>CO DĚLAT V PŘÍPADĚ BLACKOUTU?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ENERGETICKÝ MANAGEMENT  4. MANAGEMENT VÝROBY ENERGIE</dc:title>
  <dc:creator>Rössler Miroslav</dc:creator>
  <cp:lastModifiedBy>Rössler Miroslav</cp:lastModifiedBy>
  <cp:revision>6</cp:revision>
  <dcterms:created xsi:type="dcterms:W3CDTF">2024-09-24T19:42:18Z</dcterms:created>
  <dcterms:modified xsi:type="dcterms:W3CDTF">2024-10-14T07:51:18Z</dcterms:modified>
</cp:coreProperties>
</file>