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8" r:id="rId5"/>
    <p:sldId id="256" r:id="rId6"/>
    <p:sldId id="259" r:id="rId7"/>
    <p:sldId id="260" r:id="rId8"/>
    <p:sldId id="261" r:id="rId9"/>
    <p:sldId id="262" r:id="rId10"/>
    <p:sldId id="257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6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2163-0D5C-4887-8032-62A86D37B63D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3E2C-4EAE-497E-BA98-0530F47D36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55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E3E2C-4EAE-497E-BA98-0530F47D360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11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454ED-3B53-EFF3-7073-F6AA1AF61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B51D2C-9B6F-BBB4-F389-218888B5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1D60AD-A97B-42B6-327F-A18B9F0A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B0140-A44B-ED48-6A23-9F1DA82C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F87B38-90D7-44F7-3D89-0BEED84B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14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F1792-F896-8B83-7349-35B79DBF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3095D9-1E11-1136-BB76-9B32A6A6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B2CEF3-5A89-8345-61C5-9853ECF6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8929F1-B9E3-20F7-D4B9-571B891D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3F4F74-3283-B689-258F-501C20E6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44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403DE8-3BDE-FBF4-AA87-8286D3A61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21D6AC-5286-CFF5-06CE-DB5BDFFD4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5F2976-CC38-F453-3AFF-AD68163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78CB91-079B-B1B8-7D4C-1DC093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2A3C4-9C70-F2B8-12F4-EC43886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1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E8AC4-3622-9972-2798-350B1EDA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957D1-A8CD-5158-A27F-994857CC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3850B-9670-3F2B-757E-1624FBD4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E74727-0F3E-CC14-47F5-D3283CBB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D796D4-DD82-6485-B70C-AE350B90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92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D6094-B819-7198-94A9-1383B08D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4E723F-E981-C944-14EF-0A50CED0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8C267-614F-8689-9A7D-802AA7E0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41BDD-FE0C-43E3-AA7C-9CAE081D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53F0D6-B40A-B84B-B49A-8086932F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17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1B1F3-8AFF-7714-E832-FB0EB70F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56C9D0-BC08-7E26-4DEF-9C7DCDB53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AEFBD6-D640-BDC0-EE00-7E86B91B8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12A04A-F751-3B2F-F813-B8559D5F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B4A2CB-F326-D2B9-389B-5F30F853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174E33-72D4-F40D-F330-A15C1503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6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683D-14D3-FA5A-2D00-B0DDFC60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B06D88-447F-E851-908F-C8E5CB7D6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DF71F8-BDD6-3912-C468-88F802016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3DD702-296D-F6D6-6B62-E28211393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FAB480-3DC4-7D05-977B-0AF159C0A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A27EE0-41A8-2F85-8AEF-34A15FA0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B7818C-93B4-97C7-81B1-FD298A80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22B610-7159-33BA-AE98-6926D77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85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5325F-73DC-8FEB-DAFF-40E3A1EA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FE6139-F3B4-AF77-57FC-9A6C311D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EEA146-F95C-FA5D-71D5-FA336B2B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02382C-C25A-5F45-9327-20D41896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9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32C50A-1DD5-31B9-A9A0-D35D3F0F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1A056D-01DB-3D83-6167-020DEFEB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8EBE4-8B87-C307-61D9-04A76C86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5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2EBB9-21BF-B4BC-8F59-55511185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549AA-F2A3-A7FF-3B5D-A984CD47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6E5294-69A0-C901-4903-FE081C32A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5B2B9A-5CFC-5267-6272-3B10BE79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C32CED-949F-251F-A69B-EA93972A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891FBF-0739-035E-1042-5202F8D1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8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979C1-3AD8-EB79-B194-726F1984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AFAB08-11A9-35AE-E831-CCBE40514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EC42A2-27AA-30EF-4E2C-F7F4BA4E9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8DAB27-5C82-9691-D10B-904A97A2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8407C8-6695-A3AD-F5B1-AA7F4B6A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B5202E-4B48-605B-6C60-34EB8085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2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01413F-DD91-DBAC-F679-91708BF2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480C7D-ADE7-18BC-8806-E80FC036F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D3D18-4F99-7C33-A227-13F5AB45F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722B9-6474-414A-A826-E9C813BAE356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60F2B-3A8F-7665-C1C4-06AE21E24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8DF083-9AE5-AA57-709E-E18A3DD41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98C68-ADA4-4461-A623-CADF69D1E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5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61FE2-F209-EC3D-EBC7-ADB147F6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5791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>
                <a:solidFill>
                  <a:srgbClr val="FF0000"/>
                </a:solidFill>
              </a:rPr>
              <a:t>ENERGETICKÝ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0A4F4-9065-7998-E744-5F34B672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3461"/>
            <a:ext cx="10515600" cy="1114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FF0000"/>
                </a:solidFill>
              </a:rPr>
              <a:t>1A. FYZIKÁLNÍ ZÁKLADY</a:t>
            </a:r>
          </a:p>
        </p:txBody>
      </p:sp>
    </p:spTree>
    <p:extLst>
      <p:ext uri="{BB962C8B-B14F-4D97-AF65-F5344CB8AC3E}">
        <p14:creationId xmlns:p14="http://schemas.microsoft.com/office/powerpoint/2010/main" val="11712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C3706-5BA9-5603-D52B-3D4F755C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TERMODYNAMIKA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E6634E-6167-48FE-2D60-037F715B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B0F0"/>
                </a:solidFill>
              </a:rPr>
              <a:t>Termodynamika</a:t>
            </a:r>
            <a:r>
              <a:rPr lang="cs-CZ" sz="3600" b="1" dirty="0"/>
              <a:t> studuje vztahy mezi:</a:t>
            </a:r>
          </a:p>
          <a:p>
            <a:endParaRPr lang="cs-CZ" sz="3600" b="1" dirty="0"/>
          </a:p>
          <a:p>
            <a:pPr lvl="1"/>
            <a:r>
              <a:rPr lang="cs-CZ" sz="3600" b="1" dirty="0">
                <a:solidFill>
                  <a:srgbClr val="00B0F0"/>
                </a:solidFill>
              </a:rPr>
              <a:t>TEPLEM</a:t>
            </a:r>
          </a:p>
          <a:p>
            <a:pPr marL="457200" lvl="1" indent="0">
              <a:buNone/>
            </a:pPr>
            <a:endParaRPr lang="cs-CZ" sz="3600" b="1" dirty="0">
              <a:solidFill>
                <a:srgbClr val="00B0F0"/>
              </a:solidFill>
            </a:endParaRPr>
          </a:p>
          <a:p>
            <a:pPr lvl="1"/>
            <a:r>
              <a:rPr lang="cs-CZ" sz="3600" b="1" dirty="0">
                <a:solidFill>
                  <a:srgbClr val="00B0F0"/>
                </a:solidFill>
              </a:rPr>
              <a:t>PRACÍ</a:t>
            </a:r>
          </a:p>
          <a:p>
            <a:pPr marL="457200" lvl="1" indent="0">
              <a:buNone/>
            </a:pPr>
            <a:endParaRPr lang="cs-CZ" sz="3600" b="1" dirty="0">
              <a:solidFill>
                <a:srgbClr val="00B0F0"/>
              </a:solidFill>
            </a:endParaRPr>
          </a:p>
          <a:p>
            <a:pPr lvl="1"/>
            <a:r>
              <a:rPr lang="cs-CZ" sz="3600" b="1" dirty="0">
                <a:solidFill>
                  <a:srgbClr val="00B0F0"/>
                </a:solidFill>
              </a:rPr>
              <a:t>VNITŘNÍ ENERGIÍ SYSTÉMU</a:t>
            </a:r>
          </a:p>
        </p:txBody>
      </p:sp>
    </p:spTree>
    <p:extLst>
      <p:ext uri="{BB962C8B-B14F-4D97-AF65-F5344CB8AC3E}">
        <p14:creationId xmlns:p14="http://schemas.microsoft.com/office/powerpoint/2010/main" val="195747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EC833-81B4-36A0-CCB4-08841F92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TEPLO - ZÁKLADNÍ DEFINICE: FORMA ENERGIE KTERÁ VYCHÁZÍ ZE SÍLY ZPŮSOBUJÍCÍ POHYB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610D0-DDCD-B4E8-E14D-F92F7FB0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000" b="1" dirty="0"/>
              <a:t>JEDNOTKY: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B0F0"/>
                </a:solidFill>
              </a:rPr>
              <a:t>BTU - </a:t>
            </a:r>
            <a:r>
              <a:rPr lang="cs-CZ" b="1" dirty="0" err="1">
                <a:solidFill>
                  <a:srgbClr val="00B0F0"/>
                </a:solidFill>
              </a:rPr>
              <a:t>British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thermal</a:t>
            </a:r>
            <a:r>
              <a:rPr lang="cs-CZ" b="1" dirty="0">
                <a:solidFill>
                  <a:srgbClr val="00B0F0"/>
                </a:solidFill>
              </a:rPr>
              <a:t> unit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b="1" dirty="0"/>
              <a:t>• množství tepla potřebné k ohřátí jedné libry vody o 1°F při hladině moře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B0F0"/>
                </a:solidFill>
              </a:rPr>
              <a:t>kalorie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b="1" dirty="0"/>
              <a:t>• množství tepla potřebné pro ohřátí jednoho gramu vody</a:t>
            </a:r>
            <a:br>
              <a:rPr lang="cs-CZ" b="1" dirty="0"/>
            </a:br>
            <a:r>
              <a:rPr lang="cs-CZ" b="1" dirty="0"/>
              <a:t>o jeden °C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B0F0"/>
                </a:solidFill>
              </a:rPr>
              <a:t>joule</a:t>
            </a:r>
            <a:r>
              <a:rPr lang="cs-CZ" b="1" dirty="0"/>
              <a:t> (jednotka soustavy SI):</a:t>
            </a:r>
          </a:p>
          <a:p>
            <a:pPr marL="0" indent="0">
              <a:buNone/>
            </a:pPr>
            <a:r>
              <a:rPr lang="cs-CZ" b="1" dirty="0"/>
              <a:t>• mechanická energie, která je potřebná k posunu tělesa po dráze</a:t>
            </a:r>
            <a:br>
              <a:rPr lang="cs-CZ" b="1" dirty="0"/>
            </a:br>
            <a:r>
              <a:rPr lang="cs-CZ" b="1" dirty="0"/>
              <a:t>1 m silou 1 N ve směru pohybu</a:t>
            </a:r>
          </a:p>
        </p:txBody>
      </p:sp>
    </p:spTree>
    <p:extLst>
      <p:ext uri="{BB962C8B-B14F-4D97-AF65-F5344CB8AC3E}">
        <p14:creationId xmlns:p14="http://schemas.microsoft.com/office/powerpoint/2010/main" val="18526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E8010-BFD9-B17B-6257-AA1063BC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VÝKON: PRÁCE ZA ČAS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055CE9-E749-67CE-F91F-7BAE652A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b="1" dirty="0"/>
              <a:t>JEDNOTKA VÝKONU:</a:t>
            </a:r>
          </a:p>
          <a:p>
            <a:endParaRPr lang="cs-CZ" b="1" dirty="0"/>
          </a:p>
          <a:p>
            <a:pPr marL="0" indent="0" algn="ctr">
              <a:buNone/>
            </a:pPr>
            <a:r>
              <a:rPr lang="cs-CZ" b="1" dirty="0">
                <a:solidFill>
                  <a:srgbClr val="00B0F0"/>
                </a:solidFill>
              </a:rPr>
              <a:t>Watt </a:t>
            </a:r>
            <a:r>
              <a:rPr lang="cs-CZ" b="1" dirty="0"/>
              <a:t>... J/s = W</a:t>
            </a:r>
          </a:p>
          <a:p>
            <a:endParaRPr lang="cs-CZ" b="1" dirty="0"/>
          </a:p>
          <a:p>
            <a:pPr marL="0" indent="0" algn="ctr">
              <a:buNone/>
            </a:pPr>
            <a:r>
              <a:rPr lang="cs-CZ" b="1" dirty="0"/>
              <a:t>1 Watt je také výkon proudu 1 A při úbytku 1 V</a:t>
            </a:r>
          </a:p>
        </p:txBody>
      </p:sp>
    </p:spTree>
    <p:extLst>
      <p:ext uri="{BB962C8B-B14F-4D97-AF65-F5344CB8AC3E}">
        <p14:creationId xmlns:p14="http://schemas.microsoft.com/office/powerpoint/2010/main" val="208579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EBDCB-99EF-CC26-FF73-9BF7E652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VNITŘNÍ ENERGIE - ZÁKLADNÍ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96205-18C2-A2E8-375C-2E6C4FE0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3515"/>
            <a:ext cx="10515600" cy="1890969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Vnitřní energie </a:t>
            </a:r>
            <a:r>
              <a:rPr lang="cs-CZ" b="1" dirty="0"/>
              <a:t>je definována jako energie související</a:t>
            </a:r>
            <a:br>
              <a:rPr lang="cs-CZ" b="1" dirty="0"/>
            </a:br>
            <a:r>
              <a:rPr lang="cs-CZ" b="1" dirty="0"/>
              <a:t>s náhodným neuspořádaným pohybem molekul</a:t>
            </a:r>
          </a:p>
          <a:p>
            <a:r>
              <a:rPr lang="cs-CZ" b="1" dirty="0"/>
              <a:t>Vnitřní energie systému je úměrná jeho </a:t>
            </a:r>
            <a:r>
              <a:rPr lang="cs-CZ" b="1" dirty="0">
                <a:solidFill>
                  <a:srgbClr val="00B0F0"/>
                </a:solidFill>
              </a:rPr>
              <a:t>teplotě </a:t>
            </a:r>
          </a:p>
        </p:txBody>
      </p:sp>
    </p:spTree>
    <p:extLst>
      <p:ext uri="{BB962C8B-B14F-4D97-AF65-F5344CB8AC3E}">
        <p14:creationId xmlns:p14="http://schemas.microsoft.com/office/powerpoint/2010/main" val="116663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DDC18-5401-748C-E029-555B5888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E2C928-1724-24FD-917D-B92FBD300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oblast v prostoru obsahující množství látky, jejíž chování zkoumáme</a:t>
            </a:r>
          </a:p>
          <a:p>
            <a:endParaRPr lang="cs-CZ" b="1" dirty="0"/>
          </a:p>
          <a:p>
            <a:r>
              <a:rPr lang="cs-CZ" b="1" dirty="0"/>
              <a:t>je oddělený od svého okolí hranicemi, které mohou být fyzikální nebo imaginární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UZAVŘENÝ SYSTÉM </a:t>
            </a:r>
            <a:r>
              <a:rPr lang="cs-CZ" b="1" dirty="0"/>
              <a:t>– hranicemi prochází pouze teplo a práce</a:t>
            </a:r>
          </a:p>
          <a:p>
            <a:r>
              <a:rPr lang="cs-CZ" b="1" dirty="0">
                <a:solidFill>
                  <a:srgbClr val="00B0F0"/>
                </a:solidFill>
              </a:rPr>
              <a:t>OTEVŘENÝ SYSTÉM </a:t>
            </a:r>
            <a:r>
              <a:rPr lang="cs-CZ" b="1" dirty="0"/>
              <a:t>– hranicemi může procházet také hmota</a:t>
            </a:r>
          </a:p>
        </p:txBody>
      </p:sp>
    </p:spTree>
    <p:extLst>
      <p:ext uri="{BB962C8B-B14F-4D97-AF65-F5344CB8AC3E}">
        <p14:creationId xmlns:p14="http://schemas.microsoft.com/office/powerpoint/2010/main" val="261026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ABFF681-9AEC-8576-2E76-74F47D0C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285"/>
            <a:ext cx="10515600" cy="2181430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>
                <a:solidFill>
                  <a:srgbClr val="FF0000"/>
                </a:solidFill>
              </a:rPr>
              <a:t>ZÁKONY TERMODYNAMIKY</a:t>
            </a:r>
          </a:p>
        </p:txBody>
      </p:sp>
    </p:spTree>
    <p:extLst>
      <p:ext uri="{BB962C8B-B14F-4D97-AF65-F5344CB8AC3E}">
        <p14:creationId xmlns:p14="http://schemas.microsoft.com/office/powerpoint/2010/main" val="126241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36DFBA7-A8BB-09D3-7EF0-05B32E90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PRVNÍ TERMODYNAMICKÝ ZÁKON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F2E1DC-1352-7033-1384-C38DE569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870"/>
            <a:ext cx="10515600" cy="221226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Zákon zachování energie: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dirty="0"/>
              <a:t>energie je vždy zachována, nemůže vznikat ani být zničena</a:t>
            </a:r>
          </a:p>
          <a:p>
            <a:pPr lvl="1"/>
            <a:r>
              <a:rPr lang="cs-CZ" b="1" dirty="0"/>
              <a:t>energie může být přeměňována z jedné formy do druhé</a:t>
            </a:r>
          </a:p>
        </p:txBody>
      </p:sp>
    </p:spTree>
    <p:extLst>
      <p:ext uri="{BB962C8B-B14F-4D97-AF65-F5344CB8AC3E}">
        <p14:creationId xmlns:p14="http://schemas.microsoft.com/office/powerpoint/2010/main" val="384972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70E59-2331-FC00-F4D4-315C3530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DRUHÝ TERMODYNAMICKÝ ZÁKON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F12B2-6501-A7C5-BB0D-274EB676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1245"/>
            <a:ext cx="10515600" cy="1435509"/>
          </a:xfrm>
        </p:spPr>
        <p:txBody>
          <a:bodyPr/>
          <a:lstStyle/>
          <a:p>
            <a:r>
              <a:rPr lang="cs-CZ" b="1" dirty="0"/>
              <a:t>pokud není do systému přidávána, ani ubírána energie, bude při všech přeměnách energie potenciální energie stavu vždy menší než ve stavu počátečním</a:t>
            </a:r>
          </a:p>
        </p:txBody>
      </p:sp>
    </p:spTree>
    <p:extLst>
      <p:ext uri="{BB962C8B-B14F-4D97-AF65-F5344CB8AC3E}">
        <p14:creationId xmlns:p14="http://schemas.microsoft.com/office/powerpoint/2010/main" val="412248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8D370-9753-121C-8D6D-903017CB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TŘETÍ TERMODYNAMICKÝ ZÁKON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E6454-3F3D-0D62-C321-38CBB7D8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cs-CZ" b="1" dirty="0"/>
              <a:t>čistou pevnou látku nelze konečným pochodem ochladit na teplotu absolutní nuly</a:t>
            </a:r>
          </a:p>
        </p:txBody>
      </p:sp>
    </p:spTree>
    <p:extLst>
      <p:ext uri="{BB962C8B-B14F-4D97-AF65-F5344CB8AC3E}">
        <p14:creationId xmlns:p14="http://schemas.microsoft.com/office/powerpoint/2010/main" val="157101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AF8CB-DB58-E407-56FD-C3DA2742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C. P. SNOW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F2187-6E71-8A8C-77CC-9F1B0727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B0F0"/>
                </a:solidFill>
              </a:rPr>
              <a:t>NEMŮŽETE VYHRÁT</a:t>
            </a:r>
          </a:p>
          <a:p>
            <a:pPr lvl="1"/>
            <a:r>
              <a:rPr lang="cs-CZ" sz="3200" b="1" dirty="0"/>
              <a:t>tj. nemůžete získat něco z ničeho, protože platí zákon zachování hmoty a </a:t>
            </a:r>
            <a:r>
              <a:rPr lang="cs-CZ" sz="3200" b="1" dirty="0">
                <a:solidFill>
                  <a:srgbClr val="00B0F0"/>
                </a:solidFill>
              </a:rPr>
              <a:t>energie</a:t>
            </a:r>
          </a:p>
          <a:p>
            <a:r>
              <a:rPr lang="cs-CZ" sz="3200" b="1" dirty="0">
                <a:solidFill>
                  <a:srgbClr val="00B0F0"/>
                </a:solidFill>
              </a:rPr>
              <a:t>NEMŮŽETE REMIZOVAT</a:t>
            </a:r>
          </a:p>
          <a:p>
            <a:pPr lvl="1"/>
            <a:r>
              <a:rPr lang="cs-CZ" sz="3200" b="1" dirty="0"/>
              <a:t>nemůžete se vrátit do stejného energetického stavu, protože vždy vzroste neuspořádanost systému, vždy vzroste </a:t>
            </a:r>
            <a:r>
              <a:rPr lang="cs-CZ" sz="3200" b="1" dirty="0">
                <a:solidFill>
                  <a:srgbClr val="00B0F0"/>
                </a:solidFill>
              </a:rPr>
              <a:t>entropie</a:t>
            </a:r>
          </a:p>
          <a:p>
            <a:r>
              <a:rPr lang="cs-CZ" sz="3200" b="1" dirty="0">
                <a:solidFill>
                  <a:srgbClr val="00B0F0"/>
                </a:solidFill>
              </a:rPr>
              <a:t>NEMŮŽETE OPUSTIT HRU</a:t>
            </a:r>
          </a:p>
          <a:p>
            <a:pPr lvl="1"/>
            <a:r>
              <a:rPr lang="cs-CZ" sz="3200" b="1" dirty="0"/>
              <a:t>absolutní nula je nedosažitelná</a:t>
            </a:r>
          </a:p>
        </p:txBody>
      </p:sp>
    </p:spTree>
    <p:extLst>
      <p:ext uri="{BB962C8B-B14F-4D97-AF65-F5344CB8AC3E}">
        <p14:creationId xmlns:p14="http://schemas.microsoft.com/office/powerpoint/2010/main" val="11960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AFFD41-9AD9-0326-A1AB-55475BFF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rgbClr val="FF0000"/>
                </a:solidFill>
              </a:rPr>
              <a:t>FYZIKÁLNÍ ZÁKLADY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EB8744-33BE-FA7E-D4A5-6EFCA27A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0013"/>
            <a:ext cx="10515600" cy="2497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>
                <a:solidFill>
                  <a:srgbClr val="FF0000"/>
                </a:solidFill>
              </a:rPr>
              <a:t>POROZUMĚNÍ ZÁKLADNÍM FYZIKÁLNÍM ZÁKONŮM A JEJICH PLATNOST PRO ENERGII</a:t>
            </a:r>
          </a:p>
        </p:txBody>
      </p:sp>
    </p:spTree>
    <p:extLst>
      <p:ext uri="{BB962C8B-B14F-4D97-AF65-F5344CB8AC3E}">
        <p14:creationId xmlns:p14="http://schemas.microsoft.com/office/powerpoint/2010/main" val="37767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79371-5B28-D51A-D36E-2DFCEEA0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23" y="1166454"/>
            <a:ext cx="3134032" cy="80491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ENTROPIE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239845-1C67-E3B0-B457-BF1F471E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85" y="4886632"/>
            <a:ext cx="9235900" cy="16062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C5B6C7-81CD-89CA-FBE8-F224F9F5A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1" y="207809"/>
            <a:ext cx="6092261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CBEA91A-E9B2-6422-FDBC-406EB1D8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CHARLES PERCY SNOW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2DE4A7-D26A-C530-0FBE-A16A75E9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4941"/>
            <a:ext cx="5181600" cy="4122021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Charles Percy Snow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Baron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Snow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(15 October 1905 – 1 July 1980)</a:t>
            </a:r>
            <a:endParaRPr lang="cs-CZ" b="1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cs-CZ" b="1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cs-CZ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britský prozaik</a:t>
            </a:r>
          </a:p>
          <a:p>
            <a:endParaRPr lang="cs-CZ" b="1" dirty="0">
              <a:solidFill>
                <a:srgbClr val="474747"/>
              </a:solidFill>
              <a:latin typeface="Arial" panose="020B0604020202020204" pitchFamily="34" charset="0"/>
            </a:endParaRPr>
          </a:p>
          <a:p>
            <a:r>
              <a:rPr lang="cs-CZ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dokázal především podat detailní popis sociálního prostředí, v němž se příběh odehrával</a:t>
            </a:r>
            <a:endParaRPr lang="cs-CZ" b="1" dirty="0"/>
          </a:p>
        </p:txBody>
      </p:sp>
      <p:pic>
        <p:nvPicPr>
          <p:cNvPr id="1026" name="Picture 2" descr="C. P. Snow - Wikipedia">
            <a:extLst>
              <a:ext uri="{FF2B5EF4-FFF2-40B4-BE49-F238E27FC236}">
                <a16:creationId xmlns:a16="http://schemas.microsoft.com/office/drawing/2014/main" id="{35F59899-5D15-5350-B4DE-D38B517D21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7" y="2050316"/>
            <a:ext cx="2475578" cy="30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2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BF557-0ED3-DF5A-CE04-65B35621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PRÁCE - ZÁKLADNÍ DEFINICE: FORMA ENERGIE PŘENÁŠENÁ ROZDÍLEM TEPLOT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86694-2BE0-C0E2-3CE8-CA4F13AC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4000" b="1" dirty="0"/>
              <a:t>J</a:t>
            </a:r>
            <a:r>
              <a:rPr lang="cs-CZ" sz="4000" b="1" dirty="0"/>
              <a:t>EDNOTKA:</a:t>
            </a:r>
          </a:p>
          <a:p>
            <a:endParaRPr lang="cs-CZ" b="1" dirty="0"/>
          </a:p>
          <a:p>
            <a:pPr algn="ctr"/>
            <a:r>
              <a:rPr lang="fi-FI" b="1" dirty="0">
                <a:solidFill>
                  <a:srgbClr val="00B0F0"/>
                </a:solidFill>
              </a:rPr>
              <a:t>Joule</a:t>
            </a:r>
            <a:endParaRPr lang="cs-CZ" b="1" dirty="0">
              <a:solidFill>
                <a:srgbClr val="00B0F0"/>
              </a:solidFill>
            </a:endParaRPr>
          </a:p>
          <a:p>
            <a:pPr algn="ctr"/>
            <a:endParaRPr lang="cs-CZ" b="1" dirty="0"/>
          </a:p>
          <a:p>
            <a:pPr algn="ctr"/>
            <a:r>
              <a:rPr lang="fi-FI" b="1" dirty="0"/>
              <a:t>1 Newton * 1 metr = 1 Joule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380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501A665-F796-50CE-3FA2-303FA343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TRANSFORMACE ENERGIE A ÚČINNOST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ED9E91-3FAA-66E5-DD3D-41A26342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79" y="2114597"/>
            <a:ext cx="6950042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7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C44451-49BA-B484-432F-ECF6EE15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STAVOVÁ ROVNICE IDEÁLNÍHO PLYNU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B56CDF-441A-55BD-E34A-69ABC933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73" y="1675227"/>
            <a:ext cx="9569854" cy="48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2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D57A0-2DD2-9174-B712-B2C0DBF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TERMODYNAMICKÉ DĚJE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255A3A-6D1D-9616-EFC4-BAE4B055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57" y="1445342"/>
            <a:ext cx="8967085" cy="52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E5D1F-0E3E-C90C-C7EB-B0026864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13"/>
            <a:ext cx="10515600" cy="87507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IDEÁLNÍ PLYN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B0D21B-FFB5-BFE7-C205-0D30B1DD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54" y="1258529"/>
            <a:ext cx="9274891" cy="51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090B7-3055-724F-BB49-11E36BDD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28746"/>
            <a:ext cx="3806729" cy="1305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ZÁKLADNÍ JEDNOTKY</a:t>
            </a:r>
            <a:endParaRPr lang="en-US" sz="40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09CC76-D2B8-EA1B-5F98-7821D94E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91" y="1337960"/>
            <a:ext cx="7658796" cy="520798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098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DC106-B2DD-5974-9B89-AB39FCA5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PŘEVODY JEDNOTEK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ACEDB-F9CE-8937-F642-CF3742B0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9" y="1651819"/>
            <a:ext cx="11090781" cy="48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BD45E-C51D-ED10-22C6-8E8D8550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VÝHŘEVNOST A PRODUKCE EMISÍ CO</a:t>
            </a:r>
            <a:r>
              <a:rPr lang="pl-PL" b="1" baseline="-25000" dirty="0">
                <a:solidFill>
                  <a:srgbClr val="FF0000"/>
                </a:solidFill>
              </a:rPr>
              <a:t>2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924C85-18F4-881D-D7E8-E1D1F597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8129"/>
            <a:ext cx="10482952" cy="48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FF24724-72EF-5B7B-13D4-3FFC869E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OSNOVA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155C47-1722-CA2E-D991-A221316D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b="1" dirty="0">
                <a:solidFill>
                  <a:srgbClr val="00B0F0"/>
                </a:solidFill>
              </a:rPr>
              <a:t>Energie</a:t>
            </a:r>
          </a:p>
          <a:p>
            <a:pPr marL="0" indent="0">
              <a:buNone/>
            </a:pPr>
            <a:r>
              <a:rPr lang="cs-CZ" b="1" dirty="0"/>
              <a:t>	• Formy, transformace, jednotky</a:t>
            </a:r>
          </a:p>
          <a:p>
            <a:pPr marL="0" indent="0">
              <a:buNone/>
            </a:pPr>
            <a:r>
              <a:rPr lang="cs-CZ" b="1" dirty="0"/>
              <a:t>2. </a:t>
            </a:r>
            <a:r>
              <a:rPr lang="cs-CZ" b="1" dirty="0">
                <a:solidFill>
                  <a:srgbClr val="00B0F0"/>
                </a:solidFill>
              </a:rPr>
              <a:t>Termodynamika</a:t>
            </a:r>
          </a:p>
          <a:p>
            <a:pPr marL="0" indent="0">
              <a:buNone/>
            </a:pPr>
            <a:r>
              <a:rPr lang="cs-CZ" b="1" dirty="0"/>
              <a:t>	• Zákony</a:t>
            </a:r>
          </a:p>
          <a:p>
            <a:pPr marL="0" indent="0">
              <a:buNone/>
            </a:pPr>
            <a:r>
              <a:rPr lang="cs-CZ" b="1" dirty="0"/>
              <a:t>	• Stavová rovnice ideálního plynu</a:t>
            </a:r>
          </a:p>
          <a:p>
            <a:pPr marL="0" indent="0">
              <a:buNone/>
            </a:pPr>
            <a:r>
              <a:rPr lang="cs-CZ" b="1" dirty="0"/>
              <a:t>	• Způsoby přenosu tepla</a:t>
            </a:r>
          </a:p>
          <a:p>
            <a:pPr marL="0" indent="0">
              <a:buNone/>
            </a:pPr>
            <a:r>
              <a:rPr lang="cs-CZ" b="1" dirty="0"/>
              <a:t>	• Veličiny, jednotky, výpočty</a:t>
            </a:r>
          </a:p>
          <a:p>
            <a:pPr marL="0" indent="0">
              <a:buNone/>
            </a:pPr>
            <a:r>
              <a:rPr lang="cs-CZ" b="1" dirty="0"/>
              <a:t>3. </a:t>
            </a:r>
            <a:r>
              <a:rPr lang="cs-CZ" b="1" dirty="0">
                <a:solidFill>
                  <a:srgbClr val="00B0F0"/>
                </a:solidFill>
              </a:rPr>
              <a:t>Optimalizace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803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0A150-60A9-367E-3762-13B0787B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39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TEPELNÁ KAPACITA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B21A84-AE28-E4CB-EF2A-BECB7AC9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18" y="1661652"/>
            <a:ext cx="10605764" cy="49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38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134C-8722-81CB-1313-4487D369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231" y="129152"/>
            <a:ext cx="3399503" cy="74592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PŘÍKLAD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E36188-8468-C753-7BBF-9AB0E1B5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35" y="953729"/>
            <a:ext cx="9922685" cy="55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2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1FB9-9710-B260-634D-E5DAD828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67" y="197977"/>
            <a:ext cx="2848897" cy="83441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PŘÍKLAD 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9B2B39-3AA1-CFBE-4FD3-8B16DE446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9" y="863291"/>
            <a:ext cx="8765283" cy="56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8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45142-ACB4-4802-7547-A443D7D5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981"/>
            <a:ext cx="10515600" cy="8849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TEPELNÝ TOK MEZI DVĚMA OBJEKTY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A80C1F-3841-2CBF-3A71-8AB3BE72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01" y="1061884"/>
            <a:ext cx="10042397" cy="5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7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73E94-C600-2861-23D7-FDDC5F15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48"/>
            <a:ext cx="10515600" cy="93406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ZPŮSOBY PŘENOSU TEPLA – VEDENÍ (1)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7EBDE2-6F56-8CB6-82CD-26611EEC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34" y="1101215"/>
            <a:ext cx="9354532" cy="53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D8936-4FA3-3161-77FE-D6F24A54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5"/>
            <a:ext cx="10515600" cy="89340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ZPŮSOBY PŘENOSU TEPLA – VEDENÍ (2)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03CABA-D8C2-1E73-003A-852E82F5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79" y="1258529"/>
            <a:ext cx="9946441" cy="5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0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E7365-6598-FEE7-196E-7C4A47F4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ZPŮSOBY PŘENOSU TEPLA – VEDENÍ (3)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6BD7B7-E346-97C7-32D4-DCB10B446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01" y="1225008"/>
            <a:ext cx="8482997" cy="52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17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58319-2EF0-0DE4-6103-9EE6BA3B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70"/>
            <a:ext cx="10515600" cy="76558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ZPŮSOBY PŘENOSU TEPLA - PROUDĚNÍ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2A66FC-AF02-C10F-B61A-9275F150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92" y="1140542"/>
            <a:ext cx="9176616" cy="5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D4581-93A2-E153-3079-296A729C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07"/>
            <a:ext cx="10515600" cy="83574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ZPŮSOBY PŘENOSU TEPLA - SÁLÁNÍ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70B9F0-850F-6E45-5CBA-C089B3821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5" y="1081549"/>
            <a:ext cx="9841230" cy="5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4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B214A-19F9-D038-8925-0AF0F82C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9" y="99654"/>
            <a:ext cx="4441723" cy="71642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ZTRÁTY IZOLACÍ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1959AC-1777-4502-C7B0-E3BD7272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35" y="884903"/>
            <a:ext cx="9902729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A0A3F-6439-4D43-00F9-85FDA318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VZNIK POJMU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D34FD-9108-1BFE-D240-30E3AF0B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pojetí bylo vytvořeno v polovině 19. století</a:t>
            </a:r>
          </a:p>
          <a:p>
            <a:r>
              <a:rPr lang="cs-CZ" b="1" dirty="0"/>
              <a:t>vědci a filozofové hledali</a:t>
            </a:r>
          </a:p>
          <a:p>
            <a:pPr marL="0" indent="0">
              <a:buNone/>
            </a:pPr>
            <a:r>
              <a:rPr lang="cs-CZ" b="1" dirty="0"/>
              <a:t>	– představu sjednocující všechny jevy,</a:t>
            </a:r>
          </a:p>
          <a:p>
            <a:pPr marL="0" indent="0">
              <a:buNone/>
            </a:pPr>
            <a:r>
              <a:rPr lang="cs-CZ" b="1" dirty="0"/>
              <a:t>	– nějakou neměnnou vlastnost světa popisující skrytou 	jednotu neustálého procesu změn</a:t>
            </a:r>
          </a:p>
          <a:p>
            <a:r>
              <a:rPr lang="cs-CZ" b="1" dirty="0"/>
              <a:t>1840 byla odhalena neměnná vlastnost světa nazvaná</a:t>
            </a:r>
          </a:p>
          <a:p>
            <a:endParaRPr lang="cs-CZ" b="1" dirty="0"/>
          </a:p>
          <a:p>
            <a:pPr marL="0" indent="0" algn="ctr">
              <a:buNone/>
            </a:pPr>
            <a:r>
              <a:rPr lang="cs-CZ" b="1" dirty="0">
                <a:solidFill>
                  <a:srgbClr val="00B0F0"/>
                </a:solidFill>
              </a:rPr>
              <a:t>ENERGIE</a:t>
            </a:r>
          </a:p>
        </p:txBody>
      </p:sp>
    </p:spTree>
    <p:extLst>
      <p:ext uri="{BB962C8B-B14F-4D97-AF65-F5344CB8AC3E}">
        <p14:creationId xmlns:p14="http://schemas.microsoft.com/office/powerpoint/2010/main" val="859324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14435-3BFC-D12C-F00D-203160C5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19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VEDENÍ A PŘESTUP TEPLA – ANALOGIE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S ELEKTRICKÝM OBVODEM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E4382A-B055-6242-D12D-6698BFA0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03" y="1444882"/>
            <a:ext cx="8735594" cy="50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6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62E03-ADFC-8266-E3BE-877DC5E3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83" y="158649"/>
            <a:ext cx="2711245" cy="736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PŘÍKLAD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310EB0-040F-9DF9-0209-328EFDEE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07" y="1061885"/>
            <a:ext cx="9525186" cy="5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7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FA481-DC88-8ED9-D356-B70C81CE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652"/>
            <a:ext cx="10515600" cy="90456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OPTIMALIZACE - CHLAZENÍ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C5F647-688C-5D58-C341-546BCF58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5" y="1140542"/>
            <a:ext cx="10376649" cy="54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81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3DFC1-28BE-91A6-2C79-A6B0FD73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88357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OPTIMALIZACE - KOTEL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FEBD02-7FD9-A660-6CF8-572A4034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85" y="963562"/>
            <a:ext cx="9898629" cy="55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16E70-1B77-8FFA-A2A2-977755F8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CO JE TO ENERGIE?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B32DB-7CDB-C306-C643-53B9D212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6723"/>
            <a:ext cx="10515600" cy="364024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Energii </a:t>
            </a:r>
            <a:r>
              <a:rPr lang="cs-CZ" b="1" dirty="0"/>
              <a:t>je těžké definovat jako abstraktní pojem, takže si pomůžeme příkladem: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způsobilost konat práci je vyjádřena</a:t>
            </a:r>
          </a:p>
          <a:p>
            <a:pPr marL="0" indent="0">
              <a:buNone/>
            </a:pPr>
            <a:r>
              <a:rPr lang="cs-CZ" b="1" dirty="0"/>
              <a:t>	– schopností konat práci (</a:t>
            </a:r>
            <a:r>
              <a:rPr lang="cs-CZ" b="1" dirty="0">
                <a:solidFill>
                  <a:srgbClr val="00B0F0"/>
                </a:solidFill>
              </a:rPr>
              <a:t>potenciální energie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/>
              <a:t>	– přeměnou této schopnosti na pohyb (</a:t>
            </a:r>
            <a:r>
              <a:rPr lang="cs-CZ" b="1" dirty="0">
                <a:solidFill>
                  <a:srgbClr val="00B0F0"/>
                </a:solidFill>
              </a:rPr>
              <a:t>kinetická energie</a:t>
            </a:r>
            <a:r>
              <a:rPr lang="cs-CZ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494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9DDAC-E276-5014-1EFF-8406A2F3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FORMY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F10AD-9883-C6DD-5048-15DE4C77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7226"/>
            <a:ext cx="10515600" cy="3028336"/>
          </a:xfrm>
        </p:spPr>
        <p:txBody>
          <a:bodyPr/>
          <a:lstStyle/>
          <a:p>
            <a:r>
              <a:rPr lang="cs-CZ" b="1" dirty="0"/>
              <a:t>Mechanická energie</a:t>
            </a:r>
          </a:p>
          <a:p>
            <a:r>
              <a:rPr lang="cs-CZ" b="1" dirty="0"/>
              <a:t>Tepelná energie</a:t>
            </a:r>
          </a:p>
          <a:p>
            <a:r>
              <a:rPr lang="cs-CZ" b="1" dirty="0"/>
              <a:t>Chemicky vázaná energie</a:t>
            </a:r>
          </a:p>
          <a:p>
            <a:r>
              <a:rPr lang="cs-CZ" b="1" dirty="0"/>
              <a:t>Energie elektromagnetického záření (pole)</a:t>
            </a:r>
          </a:p>
          <a:p>
            <a:r>
              <a:rPr lang="cs-CZ" b="1" dirty="0"/>
              <a:t>Elektrická energie</a:t>
            </a:r>
          </a:p>
        </p:txBody>
      </p:sp>
    </p:spTree>
    <p:extLst>
      <p:ext uri="{BB962C8B-B14F-4D97-AF65-F5344CB8AC3E}">
        <p14:creationId xmlns:p14="http://schemas.microsoft.com/office/powerpoint/2010/main" val="1189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A9D4D2-84BA-883D-5260-296CD556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95" y="2751681"/>
            <a:ext cx="2853170" cy="1354638"/>
          </a:xfrm>
          <a:prstGeom prst="rect">
            <a:avLst/>
          </a:prstGeom>
          <a:solidFill>
            <a:srgbClr val="614A69"/>
          </a:solidFill>
          <a:ln>
            <a:solidFill>
              <a:srgbClr val="614A69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TRANSFORMACE ENERGIE</a:t>
            </a:r>
          </a:p>
        </p:txBody>
      </p:sp>
      <p:pic>
        <p:nvPicPr>
          <p:cNvPr id="6" name="Obrázek 5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1C28CF06-FEBB-2778-22FC-0421E568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44" y="609601"/>
            <a:ext cx="8775655" cy="58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9C058-636E-57E2-B464-0AA61774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14" y="2074363"/>
            <a:ext cx="2752354" cy="2709275"/>
          </a:xfrm>
          <a:prstGeom prst="rect">
            <a:avLst/>
          </a:prstGeom>
          <a:solidFill>
            <a:srgbClr val="2A2F4F"/>
          </a:solidFill>
          <a:ln>
            <a:solidFill>
              <a:srgbClr val="2A2F4F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rgbClr val="FFFFFF"/>
                </a:solidFill>
              </a:rPr>
              <a:t>TRANSFORMACE ENERGIE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BF224C-7E49-3E45-7723-CD21B504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62" y="563779"/>
            <a:ext cx="7208101" cy="57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B47B8F1-B8DC-A76A-4B6B-A44D7F2C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4819A8-8AC7-F333-110A-EC35253C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00B0F0"/>
                </a:solidFill>
              </a:rPr>
              <a:t>Energie</a:t>
            </a:r>
            <a:r>
              <a:rPr lang="pl-PL" sz="4000" b="1" dirty="0"/>
              <a:t> se projevuje jako</a:t>
            </a:r>
          </a:p>
          <a:p>
            <a:pPr lvl="1"/>
            <a:endParaRPr lang="pl-PL" sz="4000" b="1" dirty="0"/>
          </a:p>
          <a:p>
            <a:pPr lvl="1"/>
            <a:r>
              <a:rPr lang="pl-PL" sz="4000" b="1" dirty="0">
                <a:solidFill>
                  <a:srgbClr val="00B0F0"/>
                </a:solidFill>
              </a:rPr>
              <a:t>PRÁCE</a:t>
            </a:r>
          </a:p>
          <a:p>
            <a:pPr marL="457200" lvl="1" indent="0">
              <a:buNone/>
            </a:pPr>
            <a:endParaRPr lang="pl-PL" sz="4000" b="1" dirty="0">
              <a:solidFill>
                <a:srgbClr val="00B0F0"/>
              </a:solidFill>
            </a:endParaRPr>
          </a:p>
          <a:p>
            <a:pPr lvl="1"/>
            <a:r>
              <a:rPr lang="pl-PL" sz="4000" b="1" dirty="0">
                <a:solidFill>
                  <a:srgbClr val="00B0F0"/>
                </a:solidFill>
              </a:rPr>
              <a:t>TEPLO</a:t>
            </a:r>
            <a:endParaRPr lang="cs-CZ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8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E21FB94326A94D92B318F68A096CD0" ma:contentTypeVersion="9" ma:contentTypeDescription="Vytvoří nový dokument" ma:contentTypeScope="" ma:versionID="cb0cf5c214eeed82bc19f7d2215603da">
  <xsd:schema xmlns:xsd="http://www.w3.org/2001/XMLSchema" xmlns:xs="http://www.w3.org/2001/XMLSchema" xmlns:p="http://schemas.microsoft.com/office/2006/metadata/properties" xmlns:ns3="9f5b46c7-958e-48ac-acc0-7314f8014dc9" targetNamespace="http://schemas.microsoft.com/office/2006/metadata/properties" ma:root="true" ma:fieldsID="fff2ed993ee1dd14e98d8ddb27f83ca1" ns3:_="">
    <xsd:import namespace="9f5b46c7-958e-48ac-acc0-7314f8014d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b46c7-958e-48ac-acc0-7314f8014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A93B2-AE04-4CA9-80F1-107C750E837E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9f5b46c7-958e-48ac-acc0-7314f8014dc9"/>
  </ds:schemaRefs>
</ds:datastoreItem>
</file>

<file path=customXml/itemProps2.xml><?xml version="1.0" encoding="utf-8"?>
<ds:datastoreItem xmlns:ds="http://schemas.openxmlformats.org/officeDocument/2006/customXml" ds:itemID="{2098AA40-9326-4F73-B194-773BAB01E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b46c7-958e-48ac-acc0-7314f8014d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50317F-9E18-43CF-B55A-7A483DCAD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613</Words>
  <Application>Microsoft Office PowerPoint</Application>
  <PresentationFormat>Širokoúhlá obrazovka</PresentationFormat>
  <Paragraphs>125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Motiv Office</vt:lpstr>
      <vt:lpstr>ENERGETICKÝ MANAGEMENT</vt:lpstr>
      <vt:lpstr>FYZIKÁLNÍ ZÁKLADY</vt:lpstr>
      <vt:lpstr>OSNOVA</vt:lpstr>
      <vt:lpstr>VZNIK POJMU ENERGIE</vt:lpstr>
      <vt:lpstr>CO JE TO ENERGIE?</vt:lpstr>
      <vt:lpstr>FORMY ENERGIE</vt:lpstr>
      <vt:lpstr>TRANSFORMACE ENERGIE</vt:lpstr>
      <vt:lpstr>TRANSFORMACE ENERGIE</vt:lpstr>
      <vt:lpstr>ENERGIE</vt:lpstr>
      <vt:lpstr>TERMODYNAMIKA</vt:lpstr>
      <vt:lpstr>TEPLO - ZÁKLADNÍ DEFINICE: FORMA ENERGIE KTERÁ VYCHÁZÍ ZE SÍLY ZPŮSOBUJÍCÍ POHYB </vt:lpstr>
      <vt:lpstr>VÝKON: PRÁCE ZA ČAS</vt:lpstr>
      <vt:lpstr>VNITŘNÍ ENERGIE - ZÁKLADNÍ DEFINICE</vt:lpstr>
      <vt:lpstr>SYSTÉM</vt:lpstr>
      <vt:lpstr>ZÁKONY TERMODYNAMIKY</vt:lpstr>
      <vt:lpstr>PRVNÍ TERMODYNAMICKÝ ZÁKON</vt:lpstr>
      <vt:lpstr>DRUHÝ TERMODYNAMICKÝ ZÁKON</vt:lpstr>
      <vt:lpstr>TŘETÍ TERMODYNAMICKÝ ZÁKON</vt:lpstr>
      <vt:lpstr>C. P. SNOW</vt:lpstr>
      <vt:lpstr>ENTROPIE</vt:lpstr>
      <vt:lpstr>CHARLES PERCY SNOW</vt:lpstr>
      <vt:lpstr>PRÁCE - ZÁKLADNÍ DEFINICE: FORMA ENERGIE PŘENÁŠENÁ ROZDÍLEM TEPLOT</vt:lpstr>
      <vt:lpstr>TRANSFORMACE ENERGIE A ÚČINNOST</vt:lpstr>
      <vt:lpstr>STAVOVÁ ROVNICE IDEÁLNÍHO PLYNU</vt:lpstr>
      <vt:lpstr>TERMODYNAMICKÉ DĚJE</vt:lpstr>
      <vt:lpstr>IDEÁLNÍ PLYN</vt:lpstr>
      <vt:lpstr>ZÁKLADNÍ JEDNOTKY</vt:lpstr>
      <vt:lpstr>PŘEVODY JEDNOTEK</vt:lpstr>
      <vt:lpstr>VÝHŘEVNOST A PRODUKCE EMISÍ CO2</vt:lpstr>
      <vt:lpstr>TEPELNÁ KAPACITA</vt:lpstr>
      <vt:lpstr>PŘÍKLAD 1</vt:lpstr>
      <vt:lpstr>PŘÍKLAD 2</vt:lpstr>
      <vt:lpstr>TEPELNÝ TOK MEZI DVĚMA OBJEKTY</vt:lpstr>
      <vt:lpstr>ZPŮSOBY PŘENOSU TEPLA – VEDENÍ (1)</vt:lpstr>
      <vt:lpstr>ZPŮSOBY PŘENOSU TEPLA – VEDENÍ (2)</vt:lpstr>
      <vt:lpstr>ZPŮSOBY PŘENOSU TEPLA – VEDENÍ (3)</vt:lpstr>
      <vt:lpstr>ZPŮSOBY PŘENOSU TEPLA - PROUDĚNÍ</vt:lpstr>
      <vt:lpstr>ZPŮSOBY PŘENOSU TEPLA - SÁLÁNÍ</vt:lpstr>
      <vt:lpstr>ZTRÁTY IZOLACÍ</vt:lpstr>
      <vt:lpstr>VEDENÍ A PŘESTUP TEPLA – ANALOGIE S ELEKTRICKÝM OBVODEM</vt:lpstr>
      <vt:lpstr>PŘÍKLAD</vt:lpstr>
      <vt:lpstr>OPTIMALIZACE - CHLAZENÍ</vt:lpstr>
      <vt:lpstr>OPTIMALIZACE - KOTEL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Rössler Miroslav</dc:creator>
  <cp:lastModifiedBy>Rössler Miroslav</cp:lastModifiedBy>
  <cp:revision>2</cp:revision>
  <dcterms:created xsi:type="dcterms:W3CDTF">2024-09-22T01:01:35Z</dcterms:created>
  <dcterms:modified xsi:type="dcterms:W3CDTF">2024-09-22T15:40:40Z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0x010100EEE21FB94326A94D92B318F68A096CD0</vt:lpwstr>
  </property>
</Properties>
</file>