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70" r:id="rId23"/>
    <p:sldId id="272" r:id="rId24"/>
    <p:sldId id="263" r:id="rId25"/>
    <p:sldId id="273" r:id="rId26"/>
    <p:sldId id="274" r:id="rId27"/>
    <p:sldId id="288" r:id="rId28"/>
    <p:sldId id="289" r:id="rId29"/>
    <p:sldId id="290" r:id="rId30"/>
    <p:sldId id="311" r:id="rId31"/>
    <p:sldId id="312" r:id="rId32"/>
    <p:sldId id="313" r:id="rId33"/>
    <p:sldId id="314" r:id="rId34"/>
    <p:sldId id="315" r:id="rId35"/>
    <p:sldId id="316" r:id="rId36"/>
    <p:sldId id="317" r:id="rId37"/>
    <p:sldId id="318" r:id="rId38"/>
    <p:sldId id="319" r:id="rId39"/>
    <p:sldId id="320" r:id="rId40"/>
    <p:sldId id="321" r:id="rId41"/>
    <p:sldId id="322" r:id="rId42"/>
    <p:sldId id="324" r:id="rId43"/>
    <p:sldId id="325" r:id="rId44"/>
    <p:sldId id="326" r:id="rId45"/>
    <p:sldId id="327" r:id="rId46"/>
    <p:sldId id="328" r:id="rId47"/>
    <p:sldId id="329" r:id="rId48"/>
    <p:sldId id="330" r:id="rId49"/>
    <p:sldId id="275" r:id="rId50"/>
    <p:sldId id="276" r:id="rId51"/>
    <p:sldId id="285" r:id="rId52"/>
    <p:sldId id="287" r:id="rId53"/>
    <p:sldId id="286" r:id="rId54"/>
    <p:sldId id="291" r:id="rId55"/>
    <p:sldId id="292" r:id="rId56"/>
    <p:sldId id="293" r:id="rId57"/>
    <p:sldId id="294" r:id="rId58"/>
    <p:sldId id="295" r:id="rId59"/>
    <p:sldId id="296" r:id="rId60"/>
    <p:sldId id="297" r:id="rId61"/>
    <p:sldId id="298" r:id="rId62"/>
    <p:sldId id="299" r:id="rId63"/>
    <p:sldId id="300" r:id="rId64"/>
    <p:sldId id="301" r:id="rId65"/>
    <p:sldId id="302" r:id="rId66"/>
    <p:sldId id="303" r:id="rId67"/>
    <p:sldId id="304" r:id="rId68"/>
    <p:sldId id="305" r:id="rId69"/>
    <p:sldId id="306" r:id="rId70"/>
    <p:sldId id="307" r:id="rId71"/>
    <p:sldId id="308" r:id="rId72"/>
    <p:sldId id="309" r:id="rId73"/>
    <p:sldId id="310" r:id="rId7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0202"/>
    <a:srgbClr val="D5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2656" y="2057757"/>
            <a:ext cx="6718685" cy="1806319"/>
          </a:xfrm>
        </p:spPr>
        <p:txBody>
          <a:bodyPr lIns="0" tIns="0" rIns="0" bIns="0" anchor="t" anchorCtr="0">
            <a:noAutofit/>
          </a:bodyPr>
          <a:lstStyle/>
          <a:p>
            <a:r>
              <a:rPr lang="cs-CZ" sz="6000" b="1" dirty="0">
                <a:solidFill>
                  <a:srgbClr val="D10202"/>
                </a:solidFill>
                <a:cs typeface="Arial"/>
              </a:rPr>
              <a:t>ENERGETICKÝ MANAGEMENT</a:t>
            </a:r>
            <a:endParaRPr lang="en-US" sz="6000" b="1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212657" y="4403294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 dirty="0">
                <a:cs typeface="Arial"/>
              </a:rPr>
              <a:t>7. ENERGETICKÁ POLITIKA</a:t>
            </a:r>
            <a:br>
              <a:rPr lang="cs-CZ" sz="3600" b="1" dirty="0">
                <a:cs typeface="Arial"/>
              </a:rPr>
            </a:br>
            <a:r>
              <a:rPr lang="cs-CZ" sz="3600" b="1" dirty="0">
                <a:cs typeface="Arial"/>
              </a:rPr>
              <a:t>A LEGISLATIVA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735084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31A9AC-725E-E605-6104-25FE6987B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9264"/>
            <a:ext cx="8229600" cy="788373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Konkurenceschopnost a sociální přijatelnost</a:t>
            </a:r>
            <a:endParaRPr lang="cs-CZ" sz="3200" dirty="0">
              <a:solidFill>
                <a:srgbClr val="FF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B2DC36-BE48-9090-45D7-96B1A838A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122000"/>
              </a:lnSpc>
              <a:spcAft>
                <a:spcPts val="1000"/>
              </a:spcAft>
            </a:pPr>
            <a:r>
              <a:rPr lang="cs-CZ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Zajistit cenovou dostupnost energie pro všechny konečné spotřebitele, předvídatelnost regulačního prostředí a kvalitu vzdělávání a výzkumu a vývoje v energetice podporující konkurenceschopnost hospodářství, ekonomickou stabilitu energetických podniků a jejich schopnost dlouhodobě vytvářet ekonomickou přidanou hodnotu, zapojení všech skupin obyvatel a všech regionů do transformace a umožnění maximálního snížení energetické náročnosti i nízkopříjmovým domácnostem a zvyšování životní úrovně obyvatelstva. Dlouhodobými opatřeními zejména v oblasti energetických úspor a využívání OZE snižovat energetickou chudobu. Podpořit decentralizaci, digitalizaci</a:t>
            </a:r>
            <a:br>
              <a:rPr lang="cs-CZ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demokratizaci energetiky, Zajistit rozvoj energetických komunit</a:t>
            </a:r>
            <a:br>
              <a:rPr lang="cs-CZ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 oblasti výroby, sdílení, akumulace a digitalizace.</a:t>
            </a:r>
            <a:endParaRPr lang="cs-CZ" sz="20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653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290C76-6D70-0E48-89FE-E8E4469D4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75071"/>
            <a:ext cx="8229600" cy="857199"/>
          </a:xfrm>
        </p:spPr>
        <p:txBody>
          <a:bodyPr>
            <a:normAutofit/>
          </a:bodyPr>
          <a:lstStyle/>
          <a:p>
            <a:r>
              <a:rPr lang="cs-CZ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Udržitelnost nakládání s energií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69E829-BB7F-D0FC-3BED-12ABD2F6B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54481"/>
            <a:ext cx="8229600" cy="2271250"/>
          </a:xfrm>
        </p:spPr>
        <p:txBody>
          <a:bodyPr/>
          <a:lstStyle/>
          <a:p>
            <a:pPr algn="just">
              <a:lnSpc>
                <a:spcPct val="122000"/>
              </a:lnSpc>
              <a:spcAft>
                <a:spcPts val="1000"/>
              </a:spcAft>
            </a:pPr>
            <a:r>
              <a:rPr lang="cs-CZ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Zajistit snižování emisí skleníkových plynů v ČR v souladu se schválenými cíli EU a  environmentálně udržitelný rozvoj celého systému výroby, přenosu, přepravy, distribuce, rozvodu, uskladňování a spotřeby energie, včetně souvisejících činností, s minimálními negativními ekonomickými, sociálními</a:t>
            </a:r>
            <a:br>
              <a:rPr lang="cs-CZ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bezpečnostními dopady.</a:t>
            </a:r>
            <a:endParaRPr lang="cs-CZ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380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6D39D4-0967-C741-A8F6-3A4CEAE42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22" y="731837"/>
            <a:ext cx="8947355" cy="685801"/>
          </a:xfrm>
        </p:spPr>
        <p:txBody>
          <a:bodyPr>
            <a:normAutofit fontScale="90000"/>
          </a:bodyPr>
          <a:lstStyle/>
          <a:p>
            <a:r>
              <a:rPr lang="cs-CZ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Společné vymezení ze strany cílů a legislativy EU (1)</a:t>
            </a: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28410F-369C-0F49-499D-23A33D37B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71253"/>
            <a:ext cx="8229600" cy="3372464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22000"/>
              </a:lnSpc>
              <a:buFont typeface="Times New Roman" panose="02020603050405020304" pitchFamily="18" charset="0"/>
              <a:buChar char="˗"/>
            </a:pPr>
            <a:r>
              <a:rPr lang="cs-CZ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Dosažení cíle klimatické neutrality na úrovni EU i ČR do roku 2050</a:t>
            </a:r>
            <a:endParaRPr lang="cs-CZ" sz="20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2000"/>
              </a:lnSpc>
              <a:buFont typeface="Times New Roman" panose="02020603050405020304" pitchFamily="18" charset="0"/>
              <a:buChar char="˗"/>
            </a:pPr>
            <a:r>
              <a:rPr lang="cs-CZ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Adekvátně přispět k cíli EU snížit emise skleníkových plynů do roku 2030 o alespoň 55 % v porovnání s rokem 2005 (reflektovat cíle pro sektory ESR (-26 %), ETS a LULUCF v podmínkách ČR)</a:t>
            </a:r>
            <a:endParaRPr lang="cs-CZ" sz="20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2000"/>
              </a:lnSpc>
              <a:buFont typeface="Times New Roman" panose="02020603050405020304" pitchFamily="18" charset="0"/>
              <a:buChar char="˗"/>
            </a:pPr>
            <a:r>
              <a:rPr lang="cs-CZ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Adekvátně přispět k cíli EU dosáhnout podílu OZE na konečné spotřebě na úrovni 40/45 % do roku 2030  V rámci následných analýz a modelování definovat rozpad a příspěvky OZE na jednotlivé kategorie (elektřina, teplo, doprava) a specifický cíl pro biometan.</a:t>
            </a:r>
            <a:endParaRPr lang="cs-CZ" sz="20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542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D687E0-5C36-0D84-B5DB-48D59A4F5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836"/>
            <a:ext cx="8229600" cy="685801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Společné vymezení ze strany cílů a legislativy EU (2)</a:t>
            </a:r>
            <a:endParaRPr lang="cs-CZ" sz="28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8A9791-D2D4-41F0-07C5-8DEFF3796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 fontScale="70000" lnSpcReduction="20000"/>
          </a:bodyPr>
          <a:lstStyle/>
          <a:p>
            <a:pPr marL="342900" lvl="0" indent="-342900" algn="just">
              <a:lnSpc>
                <a:spcPct val="122000"/>
              </a:lnSpc>
              <a:buFont typeface="Times New Roman" panose="02020603050405020304" pitchFamily="18" charset="0"/>
              <a:buChar char="˗"/>
            </a:pPr>
            <a:r>
              <a:rPr lang="cs-CZ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Adekvátně přispět k cíli EU v oblasti energetické účinnosti. EED: spotřeba primární energie – pokles podle Fit </a:t>
            </a:r>
            <a:r>
              <a:rPr lang="cs-CZ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cs-CZ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55: snížení spotřeby energie o dodatečných 11,7  % oproti 2020 BAU scénáři,</a:t>
            </a:r>
            <a:endParaRPr lang="cs-CZ" sz="32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2000"/>
              </a:lnSpc>
              <a:buFont typeface="Times New Roman" panose="02020603050405020304" pitchFamily="18" charset="0"/>
              <a:buChar char="˗"/>
            </a:pPr>
            <a:r>
              <a:rPr lang="cs-CZ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Adekvátně přispět k cíli </a:t>
            </a:r>
            <a:r>
              <a:rPr lang="cs-CZ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RePowerEU</a:t>
            </a:r>
            <a:r>
              <a:rPr lang="cs-CZ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dosáhnout ukončení využívání fosilních paliv z RF ještě před rokem 2030.</a:t>
            </a:r>
            <a:endParaRPr lang="cs-CZ" sz="32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2000"/>
              </a:lnSpc>
              <a:buFont typeface="Times New Roman" panose="02020603050405020304" pitchFamily="18" charset="0"/>
              <a:buChar char="˗"/>
            </a:pPr>
            <a:r>
              <a:rPr lang="cs-CZ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100% využití výnosů z aukcí emisních povolenek na transformaci české ekonomiky směrem k nízkoemisní v souladu s legislativou a cíli EU do 2030 a 2050.</a:t>
            </a:r>
            <a:endParaRPr lang="cs-CZ" sz="32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2000"/>
              </a:lnSpc>
              <a:spcAft>
                <a:spcPts val="800"/>
              </a:spcAft>
              <a:buFont typeface="Times New Roman" panose="02020603050405020304" pitchFamily="18" charset="0"/>
              <a:buChar char="˗"/>
            </a:pPr>
            <a:r>
              <a:rPr lang="cs-CZ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Rovněž přispět k naplňování cíle snížení emisí metanu o 30 % mezi roky 2020 a 2030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3271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6F7EAC-A249-5A61-1C61-BD86FCEF1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11507"/>
            <a:ext cx="8229600" cy="1143000"/>
          </a:xfrm>
        </p:spPr>
        <p:txBody>
          <a:bodyPr>
            <a:normAutofit/>
          </a:bodyPr>
          <a:lstStyle/>
          <a:p>
            <a:r>
              <a:rPr lang="cs-CZ" sz="2800" b="1" i="0" dirty="0">
                <a:solidFill>
                  <a:srgbClr val="FF0000"/>
                </a:solidFill>
                <a:effectLst/>
                <a:latin typeface="Google Sans"/>
              </a:rPr>
              <a:t>Evropský systém pro obchodování s emisemi (</a:t>
            </a:r>
            <a:r>
              <a:rPr lang="cs-CZ" sz="2800" b="1" i="0" dirty="0" err="1">
                <a:solidFill>
                  <a:srgbClr val="FF0000"/>
                </a:solidFill>
                <a:effectLst/>
                <a:latin typeface="Google Sans"/>
              </a:rPr>
              <a:t>European</a:t>
            </a:r>
            <a:r>
              <a:rPr lang="cs-CZ" sz="2800" b="1" i="0" dirty="0">
                <a:solidFill>
                  <a:srgbClr val="FF0000"/>
                </a:solidFill>
                <a:effectLst/>
                <a:latin typeface="Google Sans"/>
              </a:rPr>
              <a:t> Union </a:t>
            </a:r>
            <a:r>
              <a:rPr lang="cs-CZ" sz="2800" b="1" i="0" dirty="0" err="1">
                <a:solidFill>
                  <a:srgbClr val="FF0000"/>
                </a:solidFill>
                <a:effectLst/>
                <a:latin typeface="Google Sans"/>
              </a:rPr>
              <a:t>Emissions</a:t>
            </a:r>
            <a:r>
              <a:rPr lang="cs-CZ" sz="2800" b="1" i="0" dirty="0">
                <a:solidFill>
                  <a:srgbClr val="FF0000"/>
                </a:solidFill>
                <a:effectLst/>
                <a:latin typeface="Google Sans"/>
              </a:rPr>
              <a:t> </a:t>
            </a:r>
            <a:r>
              <a:rPr lang="cs-CZ" sz="2800" b="1" i="0" dirty="0" err="1">
                <a:solidFill>
                  <a:srgbClr val="FF0000"/>
                </a:solidFill>
                <a:effectLst/>
                <a:latin typeface="Google Sans"/>
              </a:rPr>
              <a:t>Trading</a:t>
            </a:r>
            <a:r>
              <a:rPr lang="cs-CZ" sz="2800" b="1" i="0" dirty="0">
                <a:solidFill>
                  <a:srgbClr val="FF0000"/>
                </a:solidFill>
                <a:effectLst/>
                <a:latin typeface="Google Sans"/>
              </a:rPr>
              <a:t> </a:t>
            </a:r>
            <a:r>
              <a:rPr lang="cs-CZ" sz="2800" b="1" i="0" dirty="0" err="1">
                <a:solidFill>
                  <a:srgbClr val="FF0000"/>
                </a:solidFill>
                <a:effectLst/>
                <a:latin typeface="Google Sans"/>
              </a:rPr>
              <a:t>System</a:t>
            </a:r>
            <a:r>
              <a:rPr lang="cs-CZ" sz="2800" b="1" i="0" dirty="0">
                <a:solidFill>
                  <a:srgbClr val="FF0000"/>
                </a:solidFill>
                <a:effectLst/>
                <a:latin typeface="Google Sans"/>
              </a:rPr>
              <a:t>)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FA54F5-A937-6C28-50CD-BE86F5B23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477" y="2281084"/>
            <a:ext cx="8750710" cy="3845079"/>
          </a:xfrm>
        </p:spPr>
        <p:txBody>
          <a:bodyPr>
            <a:normAutofit/>
          </a:bodyPr>
          <a:lstStyle/>
          <a:p>
            <a:pPr algn="l"/>
            <a:r>
              <a:rPr lang="cs-CZ" b="1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Evropský systém pro obchodování</a:t>
            </a:r>
            <a:br>
              <a:rPr lang="cs-CZ" b="1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</a:br>
            <a:r>
              <a:rPr lang="cs-CZ" b="1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s emisemi je nástrojem politiky EU</a:t>
            </a:r>
            <a:br>
              <a:rPr lang="cs-CZ" b="1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</a:br>
            <a:r>
              <a:rPr lang="cs-CZ" b="1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v oblasti klimatu, jehož cílem je snížit emise skleníkových plynů s co nejnižšími ekonomickými náklady vydáním omezeného počtu emisních povolenek</a:t>
            </a:r>
            <a:br>
              <a:rPr lang="cs-CZ" b="1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</a:br>
            <a:r>
              <a:rPr lang="cs-CZ" b="1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a jejich následným obchodováním na trhu</a:t>
            </a:r>
          </a:p>
        </p:txBody>
      </p:sp>
    </p:spTree>
    <p:extLst>
      <p:ext uri="{BB962C8B-B14F-4D97-AF65-F5344CB8AC3E}">
        <p14:creationId xmlns:p14="http://schemas.microsoft.com/office/powerpoint/2010/main" val="4177020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7765702-7368-E993-7BE9-16CF30BE2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4805"/>
            <a:ext cx="7886700" cy="1505883"/>
          </a:xfrm>
        </p:spPr>
        <p:txBody>
          <a:bodyPr anchor="ctr">
            <a:normAutofit/>
          </a:bodyPr>
          <a:lstStyle/>
          <a:p>
            <a:r>
              <a:rPr lang="en-US" sz="45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Land use, land-use change and forestry (LULUCF).</a:t>
            </a:r>
            <a:endParaRPr lang="cs-CZ" sz="4500" b="1" dirty="0">
              <a:solidFill>
                <a:srgbClr val="FF0000"/>
              </a:solidFill>
            </a:endParaRPr>
          </a:p>
        </p:txBody>
      </p:sp>
      <p:pic>
        <p:nvPicPr>
          <p:cNvPr id="5" name="Obrázek 4" descr="Obsah obrázku text, design, ilustrace&#10;&#10;Popis byl vytvořen automaticky">
            <a:extLst>
              <a:ext uri="{FF2B5EF4-FFF2-40B4-BE49-F238E27FC236}">
                <a16:creationId xmlns:a16="http://schemas.microsoft.com/office/drawing/2014/main" id="{F7C3199E-E611-98B7-540F-AD65EC291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217741"/>
            <a:ext cx="7884410" cy="370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093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83356" y="1928731"/>
            <a:ext cx="3333749" cy="2624327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6051EE3-1FDB-1B73-B6EC-05A216344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1967266"/>
            <a:ext cx="1971675" cy="2547257"/>
          </a:xfrm>
          <a:noFill/>
        </p:spPr>
        <p:txBody>
          <a:bodyPr anchor="ctr">
            <a:normAutofit/>
          </a:bodyPr>
          <a:lstStyle/>
          <a:p>
            <a:r>
              <a:rPr lang="cs-CZ" sz="3100" dirty="0">
                <a:solidFill>
                  <a:srgbClr val="FFFFFF"/>
                </a:solidFill>
              </a:rPr>
              <a:t>Emise</a:t>
            </a:r>
            <a:br>
              <a:rPr lang="cs-CZ" sz="3100" dirty="0">
                <a:solidFill>
                  <a:srgbClr val="FFFFFF"/>
                </a:solidFill>
              </a:rPr>
            </a:br>
            <a:r>
              <a:rPr lang="cs-CZ" sz="3100" dirty="0">
                <a:solidFill>
                  <a:srgbClr val="FFFFFF"/>
                </a:solidFill>
              </a:rPr>
              <a:t>a pohlcování v EU (mil. tun CO</a:t>
            </a:r>
            <a:r>
              <a:rPr lang="cs-CZ" sz="2800" baseline="-25000" dirty="0">
                <a:solidFill>
                  <a:srgbClr val="FFFFFF"/>
                </a:solidFill>
              </a:rPr>
              <a:t>2</a:t>
            </a:r>
            <a:r>
              <a:rPr lang="cs-CZ" sz="2800" dirty="0">
                <a:solidFill>
                  <a:srgbClr val="FFFFFF"/>
                </a:solidFill>
              </a:rPr>
              <a:t>)</a:t>
            </a:r>
            <a:endParaRPr lang="cs-CZ" sz="3100" dirty="0">
              <a:solidFill>
                <a:srgbClr val="FFFFFF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718655C-EEEC-7FC8-3A38-280866B08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2987" y="1012211"/>
            <a:ext cx="5085525" cy="483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1940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989DC78-BF9E-70A0-1839-CD34C14C3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148" y="184805"/>
            <a:ext cx="8750710" cy="1505883"/>
          </a:xfrm>
        </p:spPr>
        <p:txBody>
          <a:bodyPr anchor="ctr">
            <a:normAutofit fontScale="90000"/>
          </a:bodyPr>
          <a:lstStyle/>
          <a:p>
            <a:r>
              <a:rPr lang="cs-CZ" sz="4500" b="1" dirty="0">
                <a:solidFill>
                  <a:srgbClr val="FF0000"/>
                </a:solidFill>
              </a:rPr>
              <a:t>Nový ambicióznější cíl EU pro pohlcování úniku uhlíku do roku 2030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E2CF051-6994-88D0-5F65-B908E314D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590" y="1845426"/>
            <a:ext cx="4684529" cy="445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377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044495-922B-A4B5-6041-BB1C7D0E5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837"/>
            <a:ext cx="8229600" cy="685801"/>
          </a:xfrm>
        </p:spPr>
        <p:txBody>
          <a:bodyPr>
            <a:normAutofit/>
          </a:bodyPr>
          <a:lstStyle/>
          <a:p>
            <a:r>
              <a:rPr lang="cs-CZ" sz="2800" b="1" i="0" dirty="0">
                <a:solidFill>
                  <a:srgbClr val="FF0000"/>
                </a:solidFill>
                <a:effectLst/>
                <a:latin typeface="work-sans-custom"/>
              </a:rPr>
              <a:t>Směrnice Evropské unie o energetické účinnosti (EED)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070C69-8AE8-7005-51A6-404F8BF59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148" y="1809135"/>
            <a:ext cx="8809704" cy="4317028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cs-CZ" b="1" i="0" dirty="0">
                <a:solidFill>
                  <a:srgbClr val="3C3C3B"/>
                </a:solidFill>
                <a:effectLst/>
                <a:latin typeface="work-sans-custom"/>
              </a:rPr>
              <a:t>EED tedy znamená změnu ve třech konkrétních oblastech: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3C3C3B"/>
                </a:solidFill>
                <a:effectLst/>
                <a:latin typeface="work-sans-custom"/>
              </a:rPr>
              <a:t>dálkový odečet měřičů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3C3C3B"/>
                </a:solidFill>
                <a:effectLst/>
                <a:latin typeface="work-sans-custom"/>
              </a:rPr>
              <a:t>sběr dat a spravedlivé vyúčtování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3C3C3B"/>
                </a:solidFill>
                <a:effectLst/>
                <a:latin typeface="work-sans-custom"/>
              </a:rPr>
              <a:t>informovaní a zplnomocnění nájemníci</a:t>
            </a:r>
          </a:p>
          <a:p>
            <a:pPr algn="l"/>
            <a:r>
              <a:rPr lang="cs-CZ" b="1" i="0" dirty="0">
                <a:solidFill>
                  <a:srgbClr val="3C3C3B"/>
                </a:solidFill>
                <a:effectLst/>
                <a:latin typeface="work-sans-custom"/>
              </a:rPr>
              <a:t>Cílem směrnice je, aby inteligentní měřiče poskytly nájemníkům nový a kompletní pohled na jejich spotřebu a umožnily jim tak optimalizovat spotřebu energie a teplé vody. To vše s cílem šetřit zdroje nejen finanční, ale i přírodní. Zodpovědnost je tedy na straně SVJ.</a:t>
            </a:r>
          </a:p>
        </p:txBody>
      </p:sp>
    </p:spTree>
    <p:extLst>
      <p:ext uri="{BB962C8B-B14F-4D97-AF65-F5344CB8AC3E}">
        <p14:creationId xmlns:p14="http://schemas.microsoft.com/office/powerpoint/2010/main" val="13706610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413F8FF6-4D2A-2D8C-8ED8-151E55D90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17591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i="0" dirty="0">
                <a:solidFill>
                  <a:srgbClr val="FF0000"/>
                </a:solidFill>
                <a:effectLst/>
                <a:latin typeface="work-sans-custom"/>
              </a:rPr>
              <a:t>Měsíční informovanost koncových uživatelů</a:t>
            </a:r>
            <a:br>
              <a:rPr lang="cs-CZ" sz="3200" b="1" i="0" dirty="0">
                <a:solidFill>
                  <a:srgbClr val="FF0000"/>
                </a:solidFill>
                <a:effectLst/>
                <a:latin typeface="work-sans-custom"/>
              </a:rPr>
            </a:br>
            <a:r>
              <a:rPr lang="cs-CZ" sz="3200" b="1" i="0" dirty="0">
                <a:solidFill>
                  <a:srgbClr val="FF0000"/>
                </a:solidFill>
                <a:effectLst/>
                <a:latin typeface="work-sans-custom"/>
              </a:rPr>
              <a:t>o spotřebě</a:t>
            </a:r>
            <a:r>
              <a:rPr lang="cs-CZ" sz="3200" b="1" dirty="0">
                <a:solidFill>
                  <a:srgbClr val="FF0000"/>
                </a:solidFill>
                <a:latin typeface="work-sans-custom"/>
              </a:rPr>
              <a:t> – intenzivnější digitalizace</a:t>
            </a:r>
            <a:endParaRPr lang="cs-CZ" sz="3200" b="1" dirty="0">
              <a:solidFill>
                <a:srgbClr val="FF0000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48F0B36-4F5B-4748-DEE4-4D1FA4D37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143432"/>
            <a:ext cx="8281607" cy="400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780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ouř z továrny">
            <a:extLst>
              <a:ext uri="{FF2B5EF4-FFF2-40B4-BE49-F238E27FC236}">
                <a16:creationId xmlns:a16="http://schemas.microsoft.com/office/drawing/2014/main" id="{D2C2320B-AADD-8968-3CDD-341495764B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8" r="8643" b="-1"/>
          <a:stretch/>
        </p:blipFill>
        <p:spPr>
          <a:xfrm>
            <a:off x="20" y="-11728"/>
            <a:ext cx="9143980" cy="686972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3306540-870A-7346-8CFF-A1B08DE5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327563" y="49183"/>
            <a:ext cx="4488873" cy="9144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8739">
                <a:srgbClr val="000000">
                  <a:alpha val="61000"/>
                </a:srgbClr>
              </a:gs>
              <a:gs pos="72000">
                <a:srgbClr val="000000">
                  <a:alpha val="43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736" y="315654"/>
            <a:ext cx="4913029" cy="1855734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3500" b="1" i="0" dirty="0">
                <a:solidFill>
                  <a:srgbClr val="FFFFFF"/>
                </a:solidFill>
                <a:effectLst/>
              </a:rPr>
              <a:t>STÁTNÍ ENERGETICKÁ KONCEPCE </a:t>
            </a:r>
            <a:r>
              <a:rPr lang="en-US" sz="3500" b="1" dirty="0">
                <a:solidFill>
                  <a:srgbClr val="FFFFFF"/>
                </a:solidFill>
              </a:rPr>
              <a:t>ČR</a:t>
            </a:r>
            <a:br>
              <a:rPr lang="en-US" sz="3500" b="1" dirty="0">
                <a:solidFill>
                  <a:srgbClr val="FFFFFF"/>
                </a:solidFill>
              </a:rPr>
            </a:br>
            <a:r>
              <a:rPr lang="en-US" sz="3500" b="1" dirty="0">
                <a:solidFill>
                  <a:srgbClr val="FFFFFF"/>
                </a:solidFill>
              </a:rPr>
              <a:t>(12. DUBNA 2023)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7A9D39-0AFA-32B6-688E-CD8F1FA60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78661" y="-22480"/>
            <a:ext cx="1627834" cy="2557051"/>
            <a:chOff x="9547551" y="-22480"/>
            <a:chExt cx="2588229" cy="3049251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EBB2E2F-F378-A1C1-E5D4-B1E0183EB6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3423100" flipV="1">
              <a:off x="10961210" y="1361485"/>
              <a:ext cx="1555088" cy="794052"/>
            </a:xfrm>
            <a:custGeom>
              <a:avLst/>
              <a:gdLst>
                <a:gd name="connsiteX0" fmla="*/ 0 w 1555088"/>
                <a:gd name="connsiteY0" fmla="*/ 792656 h 794052"/>
                <a:gd name="connsiteX1" fmla="*/ 360263 w 1555088"/>
                <a:gd name="connsiteY1" fmla="*/ 772355 h 794052"/>
                <a:gd name="connsiteX2" fmla="*/ 424380 w 1555088"/>
                <a:gd name="connsiteY2" fmla="*/ 553254 h 794052"/>
                <a:gd name="connsiteX3" fmla="*/ 640314 w 1555088"/>
                <a:gd name="connsiteY3" fmla="*/ 389706 h 794052"/>
                <a:gd name="connsiteX4" fmla="*/ 897018 w 1555088"/>
                <a:gd name="connsiteY4" fmla="*/ 361433 h 794052"/>
                <a:gd name="connsiteX5" fmla="*/ 1171282 w 1555088"/>
                <a:gd name="connsiteY5" fmla="*/ 531394 h 794052"/>
                <a:gd name="connsiteX6" fmla="*/ 1203881 w 1555088"/>
                <a:gd name="connsiteY6" fmla="*/ 589407 h 794052"/>
                <a:gd name="connsiteX7" fmla="*/ 1220200 w 1555088"/>
                <a:gd name="connsiteY7" fmla="*/ 650247 h 794052"/>
                <a:gd name="connsiteX8" fmla="*/ 1555088 w 1555088"/>
                <a:gd name="connsiteY8" fmla="*/ 433197 h 794052"/>
                <a:gd name="connsiteX9" fmla="*/ 1545852 w 1555088"/>
                <a:gd name="connsiteY9" fmla="*/ 414406 h 794052"/>
                <a:gd name="connsiteX10" fmla="*/ 1296812 w 1555088"/>
                <a:gd name="connsiteY10" fmla="*/ 151663 h 794052"/>
                <a:gd name="connsiteX11" fmla="*/ 948685 w 1555088"/>
                <a:gd name="connsiteY11" fmla="*/ 6956 h 794052"/>
                <a:gd name="connsiteX12" fmla="*/ 296689 w 1555088"/>
                <a:gd name="connsiteY12" fmla="*/ 150277 h 794052"/>
                <a:gd name="connsiteX13" fmla="*/ 23951 w 1555088"/>
                <a:gd name="connsiteY13" fmla="*/ 574644 h 794052"/>
                <a:gd name="connsiteX14" fmla="*/ 0 w 1555088"/>
                <a:gd name="connsiteY14" fmla="*/ 792656 h 794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55088" h="794052">
                  <a:moveTo>
                    <a:pt x="0" y="792656"/>
                  </a:moveTo>
                  <a:cubicBezTo>
                    <a:pt x="34112" y="799329"/>
                    <a:pt x="243308" y="780350"/>
                    <a:pt x="360263" y="772355"/>
                  </a:cubicBezTo>
                  <a:cubicBezTo>
                    <a:pt x="385999" y="655876"/>
                    <a:pt x="377705" y="617030"/>
                    <a:pt x="424380" y="553254"/>
                  </a:cubicBezTo>
                  <a:cubicBezTo>
                    <a:pt x="471055" y="489480"/>
                    <a:pt x="561540" y="421675"/>
                    <a:pt x="640314" y="389706"/>
                  </a:cubicBezTo>
                  <a:cubicBezTo>
                    <a:pt x="719087" y="357735"/>
                    <a:pt x="808524" y="337819"/>
                    <a:pt x="897018" y="361433"/>
                  </a:cubicBezTo>
                  <a:cubicBezTo>
                    <a:pt x="985513" y="385048"/>
                    <a:pt x="1116722" y="467302"/>
                    <a:pt x="1171282" y="531394"/>
                  </a:cubicBezTo>
                  <a:cubicBezTo>
                    <a:pt x="1184921" y="547417"/>
                    <a:pt x="1195632" y="567705"/>
                    <a:pt x="1203881" y="589407"/>
                  </a:cubicBezTo>
                  <a:lnTo>
                    <a:pt x="1220200" y="650247"/>
                  </a:lnTo>
                  <a:lnTo>
                    <a:pt x="1555088" y="433197"/>
                  </a:lnTo>
                  <a:lnTo>
                    <a:pt x="1545852" y="414406"/>
                  </a:lnTo>
                  <a:cubicBezTo>
                    <a:pt x="1492372" y="323555"/>
                    <a:pt x="1396340" y="219571"/>
                    <a:pt x="1296812" y="151663"/>
                  </a:cubicBezTo>
                  <a:cubicBezTo>
                    <a:pt x="1197284" y="83755"/>
                    <a:pt x="1087818" y="9043"/>
                    <a:pt x="948685" y="6956"/>
                  </a:cubicBezTo>
                  <a:cubicBezTo>
                    <a:pt x="689060" y="-21685"/>
                    <a:pt x="481405" y="40459"/>
                    <a:pt x="296689" y="150277"/>
                  </a:cubicBezTo>
                  <a:cubicBezTo>
                    <a:pt x="149862" y="246054"/>
                    <a:pt x="42815" y="487442"/>
                    <a:pt x="23951" y="574644"/>
                  </a:cubicBezTo>
                  <a:cubicBezTo>
                    <a:pt x="4278" y="706729"/>
                    <a:pt x="3603" y="710594"/>
                    <a:pt x="0" y="792656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2968223-B72F-92CD-EEBC-BAF04E053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5315536" flipV="1">
              <a:off x="11226903" y="2582485"/>
              <a:ext cx="442769" cy="445803"/>
            </a:xfrm>
            <a:custGeom>
              <a:avLst/>
              <a:gdLst>
                <a:gd name="connsiteX0" fmla="*/ 2531073 w 4828010"/>
                <a:gd name="connsiteY0" fmla="*/ 0 h 4873559"/>
                <a:gd name="connsiteX1" fmla="*/ 3937963 w 4828010"/>
                <a:gd name="connsiteY1" fmla="*/ 437433 h 4873559"/>
                <a:gd name="connsiteX2" fmla="*/ 4806231 w 4828010"/>
                <a:gd name="connsiteY2" fmla="*/ 1773180 h 4873559"/>
                <a:gd name="connsiteX3" fmla="*/ 4448644 w 4828010"/>
                <a:gd name="connsiteY3" fmla="*/ 3933235 h 4873559"/>
                <a:gd name="connsiteX4" fmla="*/ 3192542 w 4828010"/>
                <a:gd name="connsiteY4" fmla="*/ 4716168 h 4873559"/>
                <a:gd name="connsiteX5" fmla="*/ 937448 w 4828010"/>
                <a:gd name="connsiteY5" fmla="*/ 4547691 h 4873559"/>
                <a:gd name="connsiteX6" fmla="*/ 12348 w 4828010"/>
                <a:gd name="connsiteY6" fmla="*/ 3026750 h 4873559"/>
                <a:gd name="connsiteX7" fmla="*/ 553508 w 4828010"/>
                <a:gd name="connsiteY7" fmla="*/ 740383 h 4873559"/>
                <a:gd name="connsiteX8" fmla="*/ 2531073 w 4828010"/>
                <a:gd name="connsiteY8" fmla="*/ 0 h 4873559"/>
                <a:gd name="connsiteX0" fmla="*/ 2531073 w 4828010"/>
                <a:gd name="connsiteY0" fmla="*/ 0 h 4853896"/>
                <a:gd name="connsiteX1" fmla="*/ 3937963 w 4828010"/>
                <a:gd name="connsiteY1" fmla="*/ 437433 h 4853896"/>
                <a:gd name="connsiteX2" fmla="*/ 4806231 w 4828010"/>
                <a:gd name="connsiteY2" fmla="*/ 1773180 h 4853896"/>
                <a:gd name="connsiteX3" fmla="*/ 4448644 w 4828010"/>
                <a:gd name="connsiteY3" fmla="*/ 3933235 h 4853896"/>
                <a:gd name="connsiteX4" fmla="*/ 3192542 w 4828010"/>
                <a:gd name="connsiteY4" fmla="*/ 4716168 h 4853896"/>
                <a:gd name="connsiteX5" fmla="*/ 1075671 w 4828010"/>
                <a:gd name="connsiteY5" fmla="*/ 4473263 h 4853896"/>
                <a:gd name="connsiteX6" fmla="*/ 12348 w 4828010"/>
                <a:gd name="connsiteY6" fmla="*/ 3026750 h 4853896"/>
                <a:gd name="connsiteX7" fmla="*/ 553508 w 4828010"/>
                <a:gd name="connsiteY7" fmla="*/ 740383 h 4853896"/>
                <a:gd name="connsiteX8" fmla="*/ 2531073 w 4828010"/>
                <a:gd name="connsiteY8" fmla="*/ 0 h 4853896"/>
                <a:gd name="connsiteX0" fmla="*/ 2531073 w 4828010"/>
                <a:gd name="connsiteY0" fmla="*/ 0 h 4852652"/>
                <a:gd name="connsiteX1" fmla="*/ 3937963 w 4828010"/>
                <a:gd name="connsiteY1" fmla="*/ 437433 h 4852652"/>
                <a:gd name="connsiteX2" fmla="*/ 4806231 w 4828010"/>
                <a:gd name="connsiteY2" fmla="*/ 1773180 h 4852652"/>
                <a:gd name="connsiteX3" fmla="*/ 4448644 w 4828010"/>
                <a:gd name="connsiteY3" fmla="*/ 3933235 h 4852652"/>
                <a:gd name="connsiteX4" fmla="*/ 3192542 w 4828010"/>
                <a:gd name="connsiteY4" fmla="*/ 4716168 h 4852652"/>
                <a:gd name="connsiteX5" fmla="*/ 1160732 w 4828010"/>
                <a:gd name="connsiteY5" fmla="*/ 4467947 h 4852652"/>
                <a:gd name="connsiteX6" fmla="*/ 12348 w 4828010"/>
                <a:gd name="connsiteY6" fmla="*/ 3026750 h 4852652"/>
                <a:gd name="connsiteX7" fmla="*/ 553508 w 4828010"/>
                <a:gd name="connsiteY7" fmla="*/ 740383 h 4852652"/>
                <a:gd name="connsiteX8" fmla="*/ 2531073 w 4828010"/>
                <a:gd name="connsiteY8" fmla="*/ 0 h 4852652"/>
                <a:gd name="connsiteX0" fmla="*/ 2531073 w 4828010"/>
                <a:gd name="connsiteY0" fmla="*/ 0 h 4852652"/>
                <a:gd name="connsiteX1" fmla="*/ 3937963 w 4828010"/>
                <a:gd name="connsiteY1" fmla="*/ 437433 h 4852652"/>
                <a:gd name="connsiteX2" fmla="*/ 4806231 w 4828010"/>
                <a:gd name="connsiteY2" fmla="*/ 1773180 h 4852652"/>
                <a:gd name="connsiteX3" fmla="*/ 4448644 w 4828010"/>
                <a:gd name="connsiteY3" fmla="*/ 3933235 h 4852652"/>
                <a:gd name="connsiteX4" fmla="*/ 3192542 w 4828010"/>
                <a:gd name="connsiteY4" fmla="*/ 4716168 h 4852652"/>
                <a:gd name="connsiteX5" fmla="*/ 1160732 w 4828010"/>
                <a:gd name="connsiteY5" fmla="*/ 4467947 h 4852652"/>
                <a:gd name="connsiteX6" fmla="*/ 12348 w 4828010"/>
                <a:gd name="connsiteY6" fmla="*/ 3026750 h 4852652"/>
                <a:gd name="connsiteX7" fmla="*/ 553508 w 4828010"/>
                <a:gd name="connsiteY7" fmla="*/ 740383 h 4852652"/>
                <a:gd name="connsiteX8" fmla="*/ 2531073 w 4828010"/>
                <a:gd name="connsiteY8" fmla="*/ 0 h 4852652"/>
                <a:gd name="connsiteX0" fmla="*/ 2460239 w 4757176"/>
                <a:gd name="connsiteY0" fmla="*/ 0 h 4850182"/>
                <a:gd name="connsiteX1" fmla="*/ 3867129 w 4757176"/>
                <a:gd name="connsiteY1" fmla="*/ 437433 h 4850182"/>
                <a:gd name="connsiteX2" fmla="*/ 4735397 w 4757176"/>
                <a:gd name="connsiteY2" fmla="*/ 1773180 h 4850182"/>
                <a:gd name="connsiteX3" fmla="*/ 4377810 w 4757176"/>
                <a:gd name="connsiteY3" fmla="*/ 3933235 h 4850182"/>
                <a:gd name="connsiteX4" fmla="*/ 3121708 w 4757176"/>
                <a:gd name="connsiteY4" fmla="*/ 4716168 h 4850182"/>
                <a:gd name="connsiteX5" fmla="*/ 1089898 w 4757176"/>
                <a:gd name="connsiteY5" fmla="*/ 4467947 h 4850182"/>
                <a:gd name="connsiteX6" fmla="*/ 15942 w 4757176"/>
                <a:gd name="connsiteY6" fmla="*/ 3101178 h 4850182"/>
                <a:gd name="connsiteX7" fmla="*/ 482674 w 4757176"/>
                <a:gd name="connsiteY7" fmla="*/ 740383 h 4850182"/>
                <a:gd name="connsiteX8" fmla="*/ 2460239 w 4757176"/>
                <a:gd name="connsiteY8" fmla="*/ 0 h 4850182"/>
                <a:gd name="connsiteX0" fmla="*/ 2460239 w 4757176"/>
                <a:gd name="connsiteY0" fmla="*/ 0 h 4850182"/>
                <a:gd name="connsiteX1" fmla="*/ 3867129 w 4757176"/>
                <a:gd name="connsiteY1" fmla="*/ 437433 h 4850182"/>
                <a:gd name="connsiteX2" fmla="*/ 4735397 w 4757176"/>
                <a:gd name="connsiteY2" fmla="*/ 1773180 h 4850182"/>
                <a:gd name="connsiteX3" fmla="*/ 4377810 w 4757176"/>
                <a:gd name="connsiteY3" fmla="*/ 3933235 h 4850182"/>
                <a:gd name="connsiteX4" fmla="*/ 3121708 w 4757176"/>
                <a:gd name="connsiteY4" fmla="*/ 4716168 h 4850182"/>
                <a:gd name="connsiteX5" fmla="*/ 1089898 w 4757176"/>
                <a:gd name="connsiteY5" fmla="*/ 4467947 h 4850182"/>
                <a:gd name="connsiteX6" fmla="*/ 15942 w 4757176"/>
                <a:gd name="connsiteY6" fmla="*/ 3101178 h 4850182"/>
                <a:gd name="connsiteX7" fmla="*/ 482674 w 4757176"/>
                <a:gd name="connsiteY7" fmla="*/ 740383 h 4850182"/>
                <a:gd name="connsiteX8" fmla="*/ 2460239 w 4757176"/>
                <a:gd name="connsiteY8" fmla="*/ 0 h 4850182"/>
                <a:gd name="connsiteX0" fmla="*/ 2484014 w 4780951"/>
                <a:gd name="connsiteY0" fmla="*/ 0 h 4850182"/>
                <a:gd name="connsiteX1" fmla="*/ 3890904 w 4780951"/>
                <a:gd name="connsiteY1" fmla="*/ 437433 h 4850182"/>
                <a:gd name="connsiteX2" fmla="*/ 4759172 w 4780951"/>
                <a:gd name="connsiteY2" fmla="*/ 1773180 h 4850182"/>
                <a:gd name="connsiteX3" fmla="*/ 4401585 w 4780951"/>
                <a:gd name="connsiteY3" fmla="*/ 3933235 h 4850182"/>
                <a:gd name="connsiteX4" fmla="*/ 3145483 w 4780951"/>
                <a:gd name="connsiteY4" fmla="*/ 4716168 h 4850182"/>
                <a:gd name="connsiteX5" fmla="*/ 1113673 w 4780951"/>
                <a:gd name="connsiteY5" fmla="*/ 4467947 h 4850182"/>
                <a:gd name="connsiteX6" fmla="*/ 39717 w 4780951"/>
                <a:gd name="connsiteY6" fmla="*/ 3101178 h 4850182"/>
                <a:gd name="connsiteX7" fmla="*/ 506449 w 4780951"/>
                <a:gd name="connsiteY7" fmla="*/ 740383 h 4850182"/>
                <a:gd name="connsiteX8" fmla="*/ 2484014 w 4780951"/>
                <a:gd name="connsiteY8" fmla="*/ 0 h 4850182"/>
                <a:gd name="connsiteX0" fmla="*/ 2484014 w 4780127"/>
                <a:gd name="connsiteY0" fmla="*/ 0 h 4850182"/>
                <a:gd name="connsiteX1" fmla="*/ 3890904 w 4780127"/>
                <a:gd name="connsiteY1" fmla="*/ 437433 h 4850182"/>
                <a:gd name="connsiteX2" fmla="*/ 4759172 w 4780127"/>
                <a:gd name="connsiteY2" fmla="*/ 1773180 h 4850182"/>
                <a:gd name="connsiteX3" fmla="*/ 4390953 w 4780127"/>
                <a:gd name="connsiteY3" fmla="*/ 3805644 h 4850182"/>
                <a:gd name="connsiteX4" fmla="*/ 3145483 w 4780127"/>
                <a:gd name="connsiteY4" fmla="*/ 4716168 h 4850182"/>
                <a:gd name="connsiteX5" fmla="*/ 1113673 w 4780127"/>
                <a:gd name="connsiteY5" fmla="*/ 4467947 h 4850182"/>
                <a:gd name="connsiteX6" fmla="*/ 39717 w 4780127"/>
                <a:gd name="connsiteY6" fmla="*/ 3101178 h 4850182"/>
                <a:gd name="connsiteX7" fmla="*/ 506449 w 4780127"/>
                <a:gd name="connsiteY7" fmla="*/ 740383 h 4850182"/>
                <a:gd name="connsiteX8" fmla="*/ 2484014 w 4780127"/>
                <a:gd name="connsiteY8" fmla="*/ 0 h 4850182"/>
                <a:gd name="connsiteX0" fmla="*/ 2484014 w 4778010"/>
                <a:gd name="connsiteY0" fmla="*/ 0 h 4846926"/>
                <a:gd name="connsiteX1" fmla="*/ 3890904 w 4778010"/>
                <a:gd name="connsiteY1" fmla="*/ 437433 h 4846926"/>
                <a:gd name="connsiteX2" fmla="*/ 4759172 w 4778010"/>
                <a:gd name="connsiteY2" fmla="*/ 1773180 h 4846926"/>
                <a:gd name="connsiteX3" fmla="*/ 4390953 w 4778010"/>
                <a:gd name="connsiteY3" fmla="*/ 3805644 h 4846926"/>
                <a:gd name="connsiteX4" fmla="*/ 3343914 w 4778010"/>
                <a:gd name="connsiteY4" fmla="*/ 4712128 h 4846926"/>
                <a:gd name="connsiteX5" fmla="*/ 1113673 w 4778010"/>
                <a:gd name="connsiteY5" fmla="*/ 4467947 h 4846926"/>
                <a:gd name="connsiteX6" fmla="*/ 39717 w 4778010"/>
                <a:gd name="connsiteY6" fmla="*/ 3101178 h 4846926"/>
                <a:gd name="connsiteX7" fmla="*/ 506449 w 4778010"/>
                <a:gd name="connsiteY7" fmla="*/ 740383 h 4846926"/>
                <a:gd name="connsiteX8" fmla="*/ 2484014 w 4778010"/>
                <a:gd name="connsiteY8" fmla="*/ 0 h 4846926"/>
                <a:gd name="connsiteX0" fmla="*/ 2484014 w 4782503"/>
                <a:gd name="connsiteY0" fmla="*/ 0 h 4846926"/>
                <a:gd name="connsiteX1" fmla="*/ 3890904 w 4782503"/>
                <a:gd name="connsiteY1" fmla="*/ 437433 h 4846926"/>
                <a:gd name="connsiteX2" fmla="*/ 4759172 w 4782503"/>
                <a:gd name="connsiteY2" fmla="*/ 1773180 h 4846926"/>
                <a:gd name="connsiteX3" fmla="*/ 4450482 w 4782503"/>
                <a:gd name="connsiteY3" fmla="*/ 3688481 h 4846926"/>
                <a:gd name="connsiteX4" fmla="*/ 3343914 w 4782503"/>
                <a:gd name="connsiteY4" fmla="*/ 4712128 h 4846926"/>
                <a:gd name="connsiteX5" fmla="*/ 1113673 w 4782503"/>
                <a:gd name="connsiteY5" fmla="*/ 4467947 h 4846926"/>
                <a:gd name="connsiteX6" fmla="*/ 39717 w 4782503"/>
                <a:gd name="connsiteY6" fmla="*/ 3101178 h 4846926"/>
                <a:gd name="connsiteX7" fmla="*/ 506449 w 4782503"/>
                <a:gd name="connsiteY7" fmla="*/ 740383 h 4846926"/>
                <a:gd name="connsiteX8" fmla="*/ 2484014 w 4782503"/>
                <a:gd name="connsiteY8" fmla="*/ 0 h 4846926"/>
                <a:gd name="connsiteX0" fmla="*/ 2484014 w 4784889"/>
                <a:gd name="connsiteY0" fmla="*/ 0 h 4846926"/>
                <a:gd name="connsiteX1" fmla="*/ 3890904 w 4784889"/>
                <a:gd name="connsiteY1" fmla="*/ 437433 h 4846926"/>
                <a:gd name="connsiteX2" fmla="*/ 4759172 w 4784889"/>
                <a:gd name="connsiteY2" fmla="*/ 1773180 h 4846926"/>
                <a:gd name="connsiteX3" fmla="*/ 4474294 w 4784889"/>
                <a:gd name="connsiteY3" fmla="*/ 3676361 h 4846926"/>
                <a:gd name="connsiteX4" fmla="*/ 3343914 w 4784889"/>
                <a:gd name="connsiteY4" fmla="*/ 4712128 h 4846926"/>
                <a:gd name="connsiteX5" fmla="*/ 1113673 w 4784889"/>
                <a:gd name="connsiteY5" fmla="*/ 4467947 h 4846926"/>
                <a:gd name="connsiteX6" fmla="*/ 39717 w 4784889"/>
                <a:gd name="connsiteY6" fmla="*/ 3101178 h 4846926"/>
                <a:gd name="connsiteX7" fmla="*/ 506449 w 4784889"/>
                <a:gd name="connsiteY7" fmla="*/ 740383 h 4846926"/>
                <a:gd name="connsiteX8" fmla="*/ 2484014 w 4784889"/>
                <a:gd name="connsiteY8" fmla="*/ 0 h 4846926"/>
                <a:gd name="connsiteX0" fmla="*/ 2484014 w 4784889"/>
                <a:gd name="connsiteY0" fmla="*/ 0 h 4860980"/>
                <a:gd name="connsiteX1" fmla="*/ 3890904 w 4784889"/>
                <a:gd name="connsiteY1" fmla="*/ 437433 h 4860980"/>
                <a:gd name="connsiteX2" fmla="*/ 4759172 w 4784889"/>
                <a:gd name="connsiteY2" fmla="*/ 1773180 h 4860980"/>
                <a:gd name="connsiteX3" fmla="*/ 4474294 w 4784889"/>
                <a:gd name="connsiteY3" fmla="*/ 3676361 h 4860980"/>
                <a:gd name="connsiteX4" fmla="*/ 3343914 w 4784889"/>
                <a:gd name="connsiteY4" fmla="*/ 4712128 h 4860980"/>
                <a:gd name="connsiteX5" fmla="*/ 1097799 w 4784889"/>
                <a:gd name="connsiteY5" fmla="*/ 4524510 h 4860980"/>
                <a:gd name="connsiteX6" fmla="*/ 39717 w 4784889"/>
                <a:gd name="connsiteY6" fmla="*/ 3101178 h 4860980"/>
                <a:gd name="connsiteX7" fmla="*/ 506449 w 4784889"/>
                <a:gd name="connsiteY7" fmla="*/ 740383 h 4860980"/>
                <a:gd name="connsiteX8" fmla="*/ 2484014 w 4784889"/>
                <a:gd name="connsiteY8" fmla="*/ 0 h 4860980"/>
                <a:gd name="connsiteX0" fmla="*/ 2484014 w 4783308"/>
                <a:gd name="connsiteY0" fmla="*/ 0 h 4860981"/>
                <a:gd name="connsiteX1" fmla="*/ 3890904 w 4783308"/>
                <a:gd name="connsiteY1" fmla="*/ 437433 h 4860981"/>
                <a:gd name="connsiteX2" fmla="*/ 4759172 w 4783308"/>
                <a:gd name="connsiteY2" fmla="*/ 1773180 h 4860981"/>
                <a:gd name="connsiteX3" fmla="*/ 4474294 w 4783308"/>
                <a:gd name="connsiteY3" fmla="*/ 3676361 h 4860981"/>
                <a:gd name="connsiteX4" fmla="*/ 3443129 w 4783308"/>
                <a:gd name="connsiteY4" fmla="*/ 4712129 h 4860981"/>
                <a:gd name="connsiteX5" fmla="*/ 1097799 w 4783308"/>
                <a:gd name="connsiteY5" fmla="*/ 4524510 h 4860981"/>
                <a:gd name="connsiteX6" fmla="*/ 39717 w 4783308"/>
                <a:gd name="connsiteY6" fmla="*/ 3101178 h 4860981"/>
                <a:gd name="connsiteX7" fmla="*/ 506449 w 4783308"/>
                <a:gd name="connsiteY7" fmla="*/ 740383 h 4860981"/>
                <a:gd name="connsiteX8" fmla="*/ 2484014 w 4783308"/>
                <a:gd name="connsiteY8" fmla="*/ 0 h 4860981"/>
                <a:gd name="connsiteX0" fmla="*/ 2484014 w 4783308"/>
                <a:gd name="connsiteY0" fmla="*/ 0 h 4821502"/>
                <a:gd name="connsiteX1" fmla="*/ 3890904 w 4783308"/>
                <a:gd name="connsiteY1" fmla="*/ 437433 h 4821502"/>
                <a:gd name="connsiteX2" fmla="*/ 4759172 w 4783308"/>
                <a:gd name="connsiteY2" fmla="*/ 1773180 h 4821502"/>
                <a:gd name="connsiteX3" fmla="*/ 4474294 w 4783308"/>
                <a:gd name="connsiteY3" fmla="*/ 3676361 h 4821502"/>
                <a:gd name="connsiteX4" fmla="*/ 3443129 w 4783308"/>
                <a:gd name="connsiteY4" fmla="*/ 4712129 h 4821502"/>
                <a:gd name="connsiteX5" fmla="*/ 1097799 w 4783308"/>
                <a:gd name="connsiteY5" fmla="*/ 4524510 h 4821502"/>
                <a:gd name="connsiteX6" fmla="*/ 39717 w 4783308"/>
                <a:gd name="connsiteY6" fmla="*/ 3101178 h 4821502"/>
                <a:gd name="connsiteX7" fmla="*/ 506449 w 4783308"/>
                <a:gd name="connsiteY7" fmla="*/ 740383 h 4821502"/>
                <a:gd name="connsiteX8" fmla="*/ 2484014 w 4783308"/>
                <a:gd name="connsiteY8" fmla="*/ 0 h 4821502"/>
                <a:gd name="connsiteX0" fmla="*/ 2484014 w 4783308"/>
                <a:gd name="connsiteY0" fmla="*/ 0 h 4821502"/>
                <a:gd name="connsiteX1" fmla="*/ 3890904 w 4783308"/>
                <a:gd name="connsiteY1" fmla="*/ 437433 h 4821502"/>
                <a:gd name="connsiteX2" fmla="*/ 4759172 w 4783308"/>
                <a:gd name="connsiteY2" fmla="*/ 1773180 h 4821502"/>
                <a:gd name="connsiteX3" fmla="*/ 4474294 w 4783308"/>
                <a:gd name="connsiteY3" fmla="*/ 3676361 h 4821502"/>
                <a:gd name="connsiteX4" fmla="*/ 3443129 w 4783308"/>
                <a:gd name="connsiteY4" fmla="*/ 4712129 h 4821502"/>
                <a:gd name="connsiteX5" fmla="*/ 1097799 w 4783308"/>
                <a:gd name="connsiteY5" fmla="*/ 4524510 h 4821502"/>
                <a:gd name="connsiteX6" fmla="*/ 39717 w 4783308"/>
                <a:gd name="connsiteY6" fmla="*/ 3101178 h 4821502"/>
                <a:gd name="connsiteX7" fmla="*/ 506449 w 4783308"/>
                <a:gd name="connsiteY7" fmla="*/ 740383 h 4821502"/>
                <a:gd name="connsiteX8" fmla="*/ 2484014 w 4783308"/>
                <a:gd name="connsiteY8" fmla="*/ 0 h 4821502"/>
                <a:gd name="connsiteX0" fmla="*/ 2532073 w 4784141"/>
                <a:gd name="connsiteY0" fmla="*/ 0 h 4773425"/>
                <a:gd name="connsiteX1" fmla="*/ 3891737 w 4784141"/>
                <a:gd name="connsiteY1" fmla="*/ 389356 h 4773425"/>
                <a:gd name="connsiteX2" fmla="*/ 4760005 w 4784141"/>
                <a:gd name="connsiteY2" fmla="*/ 1725103 h 4773425"/>
                <a:gd name="connsiteX3" fmla="*/ 4475127 w 4784141"/>
                <a:gd name="connsiteY3" fmla="*/ 3628284 h 4773425"/>
                <a:gd name="connsiteX4" fmla="*/ 3443962 w 4784141"/>
                <a:gd name="connsiteY4" fmla="*/ 4664052 h 4773425"/>
                <a:gd name="connsiteX5" fmla="*/ 1098632 w 4784141"/>
                <a:gd name="connsiteY5" fmla="*/ 4476433 h 4773425"/>
                <a:gd name="connsiteX6" fmla="*/ 40550 w 4784141"/>
                <a:gd name="connsiteY6" fmla="*/ 3053101 h 4773425"/>
                <a:gd name="connsiteX7" fmla="*/ 507282 w 4784141"/>
                <a:gd name="connsiteY7" fmla="*/ 692306 h 4773425"/>
                <a:gd name="connsiteX8" fmla="*/ 2532073 w 4784141"/>
                <a:gd name="connsiteY8" fmla="*/ 0 h 4773425"/>
                <a:gd name="connsiteX0" fmla="*/ 2532073 w 4784141"/>
                <a:gd name="connsiteY0" fmla="*/ 491 h 4773916"/>
                <a:gd name="connsiteX1" fmla="*/ 3891737 w 4784141"/>
                <a:gd name="connsiteY1" fmla="*/ 389847 h 4773916"/>
                <a:gd name="connsiteX2" fmla="*/ 4760005 w 4784141"/>
                <a:gd name="connsiteY2" fmla="*/ 1725594 h 4773916"/>
                <a:gd name="connsiteX3" fmla="*/ 4475127 w 4784141"/>
                <a:gd name="connsiteY3" fmla="*/ 3628775 h 4773916"/>
                <a:gd name="connsiteX4" fmla="*/ 3443962 w 4784141"/>
                <a:gd name="connsiteY4" fmla="*/ 4664543 h 4773916"/>
                <a:gd name="connsiteX5" fmla="*/ 1098632 w 4784141"/>
                <a:gd name="connsiteY5" fmla="*/ 4476924 h 4773916"/>
                <a:gd name="connsiteX6" fmla="*/ 40550 w 4784141"/>
                <a:gd name="connsiteY6" fmla="*/ 3053592 h 4773916"/>
                <a:gd name="connsiteX7" fmla="*/ 507282 w 4784141"/>
                <a:gd name="connsiteY7" fmla="*/ 692797 h 4773916"/>
                <a:gd name="connsiteX8" fmla="*/ 2532073 w 4784141"/>
                <a:gd name="connsiteY8" fmla="*/ 491 h 4773916"/>
                <a:gd name="connsiteX0" fmla="*/ 2532073 w 4784141"/>
                <a:gd name="connsiteY0" fmla="*/ 491 h 4773916"/>
                <a:gd name="connsiteX1" fmla="*/ 3891737 w 4784141"/>
                <a:gd name="connsiteY1" fmla="*/ 389847 h 4773916"/>
                <a:gd name="connsiteX2" fmla="*/ 4760005 w 4784141"/>
                <a:gd name="connsiteY2" fmla="*/ 1725594 h 4773916"/>
                <a:gd name="connsiteX3" fmla="*/ 4475127 w 4784141"/>
                <a:gd name="connsiteY3" fmla="*/ 3628775 h 4773916"/>
                <a:gd name="connsiteX4" fmla="*/ 3443962 w 4784141"/>
                <a:gd name="connsiteY4" fmla="*/ 4664543 h 4773916"/>
                <a:gd name="connsiteX5" fmla="*/ 1098632 w 4784141"/>
                <a:gd name="connsiteY5" fmla="*/ 4476924 h 4773916"/>
                <a:gd name="connsiteX6" fmla="*/ 40550 w 4784141"/>
                <a:gd name="connsiteY6" fmla="*/ 3053592 h 4773916"/>
                <a:gd name="connsiteX7" fmla="*/ 507282 w 4784141"/>
                <a:gd name="connsiteY7" fmla="*/ 692797 h 4773916"/>
                <a:gd name="connsiteX8" fmla="*/ 2532073 w 4784141"/>
                <a:gd name="connsiteY8" fmla="*/ 491 h 4773916"/>
                <a:gd name="connsiteX0" fmla="*/ 2558783 w 4784614"/>
                <a:gd name="connsiteY0" fmla="*/ 525 h 4757924"/>
                <a:gd name="connsiteX1" fmla="*/ 3892210 w 4784614"/>
                <a:gd name="connsiteY1" fmla="*/ 373855 h 4757924"/>
                <a:gd name="connsiteX2" fmla="*/ 4760478 w 4784614"/>
                <a:gd name="connsiteY2" fmla="*/ 1709602 h 4757924"/>
                <a:gd name="connsiteX3" fmla="*/ 4475600 w 4784614"/>
                <a:gd name="connsiteY3" fmla="*/ 3612783 h 4757924"/>
                <a:gd name="connsiteX4" fmla="*/ 3444435 w 4784614"/>
                <a:gd name="connsiteY4" fmla="*/ 4648551 h 4757924"/>
                <a:gd name="connsiteX5" fmla="*/ 1099105 w 4784614"/>
                <a:gd name="connsiteY5" fmla="*/ 4460932 h 4757924"/>
                <a:gd name="connsiteX6" fmla="*/ 41023 w 4784614"/>
                <a:gd name="connsiteY6" fmla="*/ 3037600 h 4757924"/>
                <a:gd name="connsiteX7" fmla="*/ 507755 w 4784614"/>
                <a:gd name="connsiteY7" fmla="*/ 676805 h 4757924"/>
                <a:gd name="connsiteX8" fmla="*/ 2558783 w 4784614"/>
                <a:gd name="connsiteY8" fmla="*/ 525 h 4757924"/>
                <a:gd name="connsiteX0" fmla="*/ 2558783 w 4784614"/>
                <a:gd name="connsiteY0" fmla="*/ 408 h 4757807"/>
                <a:gd name="connsiteX1" fmla="*/ 3907953 w 4784614"/>
                <a:gd name="connsiteY1" fmla="*/ 443183 h 4757807"/>
                <a:gd name="connsiteX2" fmla="*/ 4760478 w 4784614"/>
                <a:gd name="connsiteY2" fmla="*/ 1709485 h 4757807"/>
                <a:gd name="connsiteX3" fmla="*/ 4475600 w 4784614"/>
                <a:gd name="connsiteY3" fmla="*/ 3612666 h 4757807"/>
                <a:gd name="connsiteX4" fmla="*/ 3444435 w 4784614"/>
                <a:gd name="connsiteY4" fmla="*/ 4648434 h 4757807"/>
                <a:gd name="connsiteX5" fmla="*/ 1099105 w 4784614"/>
                <a:gd name="connsiteY5" fmla="*/ 4460815 h 4757807"/>
                <a:gd name="connsiteX6" fmla="*/ 41023 w 4784614"/>
                <a:gd name="connsiteY6" fmla="*/ 3037483 h 4757807"/>
                <a:gd name="connsiteX7" fmla="*/ 507755 w 4784614"/>
                <a:gd name="connsiteY7" fmla="*/ 676688 h 4757807"/>
                <a:gd name="connsiteX8" fmla="*/ 2558783 w 4784614"/>
                <a:gd name="connsiteY8" fmla="*/ 408 h 4757807"/>
                <a:gd name="connsiteX0" fmla="*/ 2675744 w 4786788"/>
                <a:gd name="connsiteY0" fmla="*/ 250 h 4954478"/>
                <a:gd name="connsiteX1" fmla="*/ 3910127 w 4786788"/>
                <a:gd name="connsiteY1" fmla="*/ 639854 h 4954478"/>
                <a:gd name="connsiteX2" fmla="*/ 4762652 w 4786788"/>
                <a:gd name="connsiteY2" fmla="*/ 1906156 h 4954478"/>
                <a:gd name="connsiteX3" fmla="*/ 4477774 w 4786788"/>
                <a:gd name="connsiteY3" fmla="*/ 3809337 h 4954478"/>
                <a:gd name="connsiteX4" fmla="*/ 3446609 w 4786788"/>
                <a:gd name="connsiteY4" fmla="*/ 4845105 h 4954478"/>
                <a:gd name="connsiteX5" fmla="*/ 1101279 w 4786788"/>
                <a:gd name="connsiteY5" fmla="*/ 4657486 h 4954478"/>
                <a:gd name="connsiteX6" fmla="*/ 43197 w 4786788"/>
                <a:gd name="connsiteY6" fmla="*/ 3234154 h 4954478"/>
                <a:gd name="connsiteX7" fmla="*/ 509929 w 4786788"/>
                <a:gd name="connsiteY7" fmla="*/ 873359 h 4954478"/>
                <a:gd name="connsiteX8" fmla="*/ 2675744 w 4786788"/>
                <a:gd name="connsiteY8" fmla="*/ 250 h 4954478"/>
                <a:gd name="connsiteX0" fmla="*/ 2675744 w 4786788"/>
                <a:gd name="connsiteY0" fmla="*/ 250 h 4954478"/>
                <a:gd name="connsiteX1" fmla="*/ 3910127 w 4786788"/>
                <a:gd name="connsiteY1" fmla="*/ 639854 h 4954478"/>
                <a:gd name="connsiteX2" fmla="*/ 4762652 w 4786788"/>
                <a:gd name="connsiteY2" fmla="*/ 1906156 h 4954478"/>
                <a:gd name="connsiteX3" fmla="*/ 4477774 w 4786788"/>
                <a:gd name="connsiteY3" fmla="*/ 3809337 h 4954478"/>
                <a:gd name="connsiteX4" fmla="*/ 3446609 w 4786788"/>
                <a:gd name="connsiteY4" fmla="*/ 4845105 h 4954478"/>
                <a:gd name="connsiteX5" fmla="*/ 1101279 w 4786788"/>
                <a:gd name="connsiteY5" fmla="*/ 4657486 h 4954478"/>
                <a:gd name="connsiteX6" fmla="*/ 43197 w 4786788"/>
                <a:gd name="connsiteY6" fmla="*/ 3234154 h 4954478"/>
                <a:gd name="connsiteX7" fmla="*/ 509929 w 4786788"/>
                <a:gd name="connsiteY7" fmla="*/ 873359 h 4954478"/>
                <a:gd name="connsiteX8" fmla="*/ 2675744 w 4786788"/>
                <a:gd name="connsiteY8" fmla="*/ 250 h 4954478"/>
                <a:gd name="connsiteX0" fmla="*/ 2675744 w 4786788"/>
                <a:gd name="connsiteY0" fmla="*/ 290 h 4954518"/>
                <a:gd name="connsiteX1" fmla="*/ 3910127 w 4786788"/>
                <a:gd name="connsiteY1" fmla="*/ 639894 h 4954518"/>
                <a:gd name="connsiteX2" fmla="*/ 4762652 w 4786788"/>
                <a:gd name="connsiteY2" fmla="*/ 1906196 h 4954518"/>
                <a:gd name="connsiteX3" fmla="*/ 4477774 w 4786788"/>
                <a:gd name="connsiteY3" fmla="*/ 3809377 h 4954518"/>
                <a:gd name="connsiteX4" fmla="*/ 3446609 w 4786788"/>
                <a:gd name="connsiteY4" fmla="*/ 4845145 h 4954518"/>
                <a:gd name="connsiteX5" fmla="*/ 1101279 w 4786788"/>
                <a:gd name="connsiteY5" fmla="*/ 4657526 h 4954518"/>
                <a:gd name="connsiteX6" fmla="*/ 43197 w 4786788"/>
                <a:gd name="connsiteY6" fmla="*/ 3234194 h 4954518"/>
                <a:gd name="connsiteX7" fmla="*/ 509929 w 4786788"/>
                <a:gd name="connsiteY7" fmla="*/ 873399 h 4954518"/>
                <a:gd name="connsiteX8" fmla="*/ 2675744 w 4786788"/>
                <a:gd name="connsiteY8" fmla="*/ 290 h 4954518"/>
                <a:gd name="connsiteX0" fmla="*/ 2675744 w 4786788"/>
                <a:gd name="connsiteY0" fmla="*/ 326 h 4954554"/>
                <a:gd name="connsiteX1" fmla="*/ 3990884 w 4786788"/>
                <a:gd name="connsiteY1" fmla="*/ 591130 h 4954554"/>
                <a:gd name="connsiteX2" fmla="*/ 4762652 w 4786788"/>
                <a:gd name="connsiteY2" fmla="*/ 1906232 h 4954554"/>
                <a:gd name="connsiteX3" fmla="*/ 4477774 w 4786788"/>
                <a:gd name="connsiteY3" fmla="*/ 3809413 h 4954554"/>
                <a:gd name="connsiteX4" fmla="*/ 3446609 w 4786788"/>
                <a:gd name="connsiteY4" fmla="*/ 4845181 h 4954554"/>
                <a:gd name="connsiteX5" fmla="*/ 1101279 w 4786788"/>
                <a:gd name="connsiteY5" fmla="*/ 4657562 h 4954554"/>
                <a:gd name="connsiteX6" fmla="*/ 43197 w 4786788"/>
                <a:gd name="connsiteY6" fmla="*/ 3234230 h 4954554"/>
                <a:gd name="connsiteX7" fmla="*/ 509929 w 4786788"/>
                <a:gd name="connsiteY7" fmla="*/ 873435 h 4954554"/>
                <a:gd name="connsiteX8" fmla="*/ 2675744 w 4786788"/>
                <a:gd name="connsiteY8" fmla="*/ 326 h 4954554"/>
                <a:gd name="connsiteX0" fmla="*/ 2662196 w 4773240"/>
                <a:gd name="connsiteY0" fmla="*/ 326 h 4954554"/>
                <a:gd name="connsiteX1" fmla="*/ 3977336 w 4773240"/>
                <a:gd name="connsiteY1" fmla="*/ 591130 h 4954554"/>
                <a:gd name="connsiteX2" fmla="*/ 4749104 w 4773240"/>
                <a:gd name="connsiteY2" fmla="*/ 1906232 h 4954554"/>
                <a:gd name="connsiteX3" fmla="*/ 4464226 w 4773240"/>
                <a:gd name="connsiteY3" fmla="*/ 3809413 h 4954554"/>
                <a:gd name="connsiteX4" fmla="*/ 3433061 w 4773240"/>
                <a:gd name="connsiteY4" fmla="*/ 4845181 h 4954554"/>
                <a:gd name="connsiteX5" fmla="*/ 1087731 w 4773240"/>
                <a:gd name="connsiteY5" fmla="*/ 4657562 h 4954554"/>
                <a:gd name="connsiteX6" fmla="*/ 29649 w 4773240"/>
                <a:gd name="connsiteY6" fmla="*/ 3234230 h 4954554"/>
                <a:gd name="connsiteX7" fmla="*/ 640977 w 4773240"/>
                <a:gd name="connsiteY7" fmla="*/ 730117 h 4954554"/>
                <a:gd name="connsiteX8" fmla="*/ 2662196 w 4773240"/>
                <a:gd name="connsiteY8" fmla="*/ 326 h 4954554"/>
                <a:gd name="connsiteX0" fmla="*/ 2664762 w 4775806"/>
                <a:gd name="connsiteY0" fmla="*/ 326 h 4954554"/>
                <a:gd name="connsiteX1" fmla="*/ 3979902 w 4775806"/>
                <a:gd name="connsiteY1" fmla="*/ 591130 h 4954554"/>
                <a:gd name="connsiteX2" fmla="*/ 4751670 w 4775806"/>
                <a:gd name="connsiteY2" fmla="*/ 1906232 h 4954554"/>
                <a:gd name="connsiteX3" fmla="*/ 4466792 w 4775806"/>
                <a:gd name="connsiteY3" fmla="*/ 3809413 h 4954554"/>
                <a:gd name="connsiteX4" fmla="*/ 3435627 w 4775806"/>
                <a:gd name="connsiteY4" fmla="*/ 4845181 h 4954554"/>
                <a:gd name="connsiteX5" fmla="*/ 1090297 w 4775806"/>
                <a:gd name="connsiteY5" fmla="*/ 4657562 h 4954554"/>
                <a:gd name="connsiteX6" fmla="*/ 32215 w 4775806"/>
                <a:gd name="connsiteY6" fmla="*/ 3234230 h 4954554"/>
                <a:gd name="connsiteX7" fmla="*/ 607899 w 4775806"/>
                <a:gd name="connsiteY7" fmla="*/ 806182 h 4954554"/>
                <a:gd name="connsiteX8" fmla="*/ 2664762 w 4775806"/>
                <a:gd name="connsiteY8" fmla="*/ 326 h 4954554"/>
                <a:gd name="connsiteX0" fmla="*/ 2673549 w 4784593"/>
                <a:gd name="connsiteY0" fmla="*/ 326 h 4954554"/>
                <a:gd name="connsiteX1" fmla="*/ 3988689 w 4784593"/>
                <a:gd name="connsiteY1" fmla="*/ 591130 h 4954554"/>
                <a:gd name="connsiteX2" fmla="*/ 4760457 w 4784593"/>
                <a:gd name="connsiteY2" fmla="*/ 1906232 h 4954554"/>
                <a:gd name="connsiteX3" fmla="*/ 4475579 w 4784593"/>
                <a:gd name="connsiteY3" fmla="*/ 3809413 h 4954554"/>
                <a:gd name="connsiteX4" fmla="*/ 3444414 w 4784593"/>
                <a:gd name="connsiteY4" fmla="*/ 4845181 h 4954554"/>
                <a:gd name="connsiteX5" fmla="*/ 1099084 w 4784593"/>
                <a:gd name="connsiteY5" fmla="*/ 4657562 h 4954554"/>
                <a:gd name="connsiteX6" fmla="*/ 41002 w 4784593"/>
                <a:gd name="connsiteY6" fmla="*/ 3234230 h 4954554"/>
                <a:gd name="connsiteX7" fmla="*/ 616686 w 4784593"/>
                <a:gd name="connsiteY7" fmla="*/ 806182 h 4954554"/>
                <a:gd name="connsiteX8" fmla="*/ 2673549 w 4784593"/>
                <a:gd name="connsiteY8" fmla="*/ 326 h 4954554"/>
                <a:gd name="connsiteX0" fmla="*/ 2649000 w 4760044"/>
                <a:gd name="connsiteY0" fmla="*/ 326 h 4964273"/>
                <a:gd name="connsiteX1" fmla="*/ 3964140 w 4760044"/>
                <a:gd name="connsiteY1" fmla="*/ 591130 h 4964273"/>
                <a:gd name="connsiteX2" fmla="*/ 4735908 w 4760044"/>
                <a:gd name="connsiteY2" fmla="*/ 1906232 h 4964273"/>
                <a:gd name="connsiteX3" fmla="*/ 4451030 w 4760044"/>
                <a:gd name="connsiteY3" fmla="*/ 3809413 h 4964273"/>
                <a:gd name="connsiteX4" fmla="*/ 3419865 w 4760044"/>
                <a:gd name="connsiteY4" fmla="*/ 4845181 h 4964273"/>
                <a:gd name="connsiteX5" fmla="*/ 1074535 w 4760044"/>
                <a:gd name="connsiteY5" fmla="*/ 4657562 h 4964273"/>
                <a:gd name="connsiteX6" fmla="*/ 33359 w 4760044"/>
                <a:gd name="connsiteY6" fmla="*/ 2995991 h 4964273"/>
                <a:gd name="connsiteX7" fmla="*/ 592137 w 4760044"/>
                <a:gd name="connsiteY7" fmla="*/ 806182 h 4964273"/>
                <a:gd name="connsiteX8" fmla="*/ 2649000 w 4760044"/>
                <a:gd name="connsiteY8" fmla="*/ 326 h 4964273"/>
                <a:gd name="connsiteX0" fmla="*/ 2649000 w 4468508"/>
                <a:gd name="connsiteY0" fmla="*/ 326 h 4964273"/>
                <a:gd name="connsiteX1" fmla="*/ 3964140 w 4468508"/>
                <a:gd name="connsiteY1" fmla="*/ 591130 h 4964273"/>
                <a:gd name="connsiteX2" fmla="*/ 4451030 w 4468508"/>
                <a:gd name="connsiteY2" fmla="*/ 3809413 h 4964273"/>
                <a:gd name="connsiteX3" fmla="*/ 3419865 w 4468508"/>
                <a:gd name="connsiteY3" fmla="*/ 4845181 h 4964273"/>
                <a:gd name="connsiteX4" fmla="*/ 1074535 w 4468508"/>
                <a:gd name="connsiteY4" fmla="*/ 4657562 h 4964273"/>
                <a:gd name="connsiteX5" fmla="*/ 33359 w 4468508"/>
                <a:gd name="connsiteY5" fmla="*/ 2995991 h 4964273"/>
                <a:gd name="connsiteX6" fmla="*/ 592137 w 4468508"/>
                <a:gd name="connsiteY6" fmla="*/ 806182 h 4964273"/>
                <a:gd name="connsiteX7" fmla="*/ 2649000 w 4468508"/>
                <a:gd name="connsiteY7" fmla="*/ 326 h 4964273"/>
                <a:gd name="connsiteX0" fmla="*/ 2788684 w 4608192"/>
                <a:gd name="connsiteY0" fmla="*/ 326 h 4845177"/>
                <a:gd name="connsiteX1" fmla="*/ 4103824 w 4608192"/>
                <a:gd name="connsiteY1" fmla="*/ 591130 h 4845177"/>
                <a:gd name="connsiteX2" fmla="*/ 4590714 w 4608192"/>
                <a:gd name="connsiteY2" fmla="*/ 3809413 h 4845177"/>
                <a:gd name="connsiteX3" fmla="*/ 3559549 w 4608192"/>
                <a:gd name="connsiteY3" fmla="*/ 4845181 h 4845177"/>
                <a:gd name="connsiteX4" fmla="*/ 173043 w 4608192"/>
                <a:gd name="connsiteY4" fmla="*/ 2995991 h 4845177"/>
                <a:gd name="connsiteX5" fmla="*/ 731821 w 4608192"/>
                <a:gd name="connsiteY5" fmla="*/ 806182 h 4845177"/>
                <a:gd name="connsiteX6" fmla="*/ 2788684 w 4608192"/>
                <a:gd name="connsiteY6" fmla="*/ 326 h 4845177"/>
                <a:gd name="connsiteX0" fmla="*/ 2788684 w 4656382"/>
                <a:gd name="connsiteY0" fmla="*/ 326 h 4593408"/>
                <a:gd name="connsiteX1" fmla="*/ 4103824 w 4656382"/>
                <a:gd name="connsiteY1" fmla="*/ 591130 h 4593408"/>
                <a:gd name="connsiteX2" fmla="*/ 4590714 w 4656382"/>
                <a:gd name="connsiteY2" fmla="*/ 3809413 h 4593408"/>
                <a:gd name="connsiteX3" fmla="*/ 2737164 w 4656382"/>
                <a:gd name="connsiteY3" fmla="*/ 4593410 h 4593408"/>
                <a:gd name="connsiteX4" fmla="*/ 173043 w 4656382"/>
                <a:gd name="connsiteY4" fmla="*/ 2995991 h 4593408"/>
                <a:gd name="connsiteX5" fmla="*/ 731821 w 4656382"/>
                <a:gd name="connsiteY5" fmla="*/ 806182 h 4593408"/>
                <a:gd name="connsiteX6" fmla="*/ 2788684 w 4656382"/>
                <a:gd name="connsiteY6" fmla="*/ 326 h 4593408"/>
                <a:gd name="connsiteX0" fmla="*/ 2788684 w 4720632"/>
                <a:gd name="connsiteY0" fmla="*/ 326 h 4593408"/>
                <a:gd name="connsiteX1" fmla="*/ 4103824 w 4720632"/>
                <a:gd name="connsiteY1" fmla="*/ 591130 h 4593408"/>
                <a:gd name="connsiteX2" fmla="*/ 4661706 w 4720632"/>
                <a:gd name="connsiteY2" fmla="*/ 3597011 h 4593408"/>
                <a:gd name="connsiteX3" fmla="*/ 2737164 w 4720632"/>
                <a:gd name="connsiteY3" fmla="*/ 4593410 h 4593408"/>
                <a:gd name="connsiteX4" fmla="*/ 173043 w 4720632"/>
                <a:gd name="connsiteY4" fmla="*/ 2995991 h 4593408"/>
                <a:gd name="connsiteX5" fmla="*/ 731821 w 4720632"/>
                <a:gd name="connsiteY5" fmla="*/ 806182 h 4593408"/>
                <a:gd name="connsiteX6" fmla="*/ 2788684 w 4720632"/>
                <a:gd name="connsiteY6" fmla="*/ 326 h 4593408"/>
                <a:gd name="connsiteX0" fmla="*/ 2615637 w 4547585"/>
                <a:gd name="connsiteY0" fmla="*/ 326 h 4593408"/>
                <a:gd name="connsiteX1" fmla="*/ 3930777 w 4547585"/>
                <a:gd name="connsiteY1" fmla="*/ 591130 h 4593408"/>
                <a:gd name="connsiteX2" fmla="*/ 4488659 w 4547585"/>
                <a:gd name="connsiteY2" fmla="*/ 3597011 h 4593408"/>
                <a:gd name="connsiteX3" fmla="*/ 2564117 w 4547585"/>
                <a:gd name="connsiteY3" fmla="*/ 4593410 h 4593408"/>
                <a:gd name="connsiteX4" fmla="*/ -4 w 4547585"/>
                <a:gd name="connsiteY4" fmla="*/ 2995991 h 4593408"/>
                <a:gd name="connsiteX5" fmla="*/ 2615637 w 4547585"/>
                <a:gd name="connsiteY5" fmla="*/ 326 h 4593408"/>
                <a:gd name="connsiteX0" fmla="*/ 1599114 w 4547585"/>
                <a:gd name="connsiteY0" fmla="*/ 673 h 4392722"/>
                <a:gd name="connsiteX1" fmla="*/ 3930777 w 4547585"/>
                <a:gd name="connsiteY1" fmla="*/ 390444 h 4392722"/>
                <a:gd name="connsiteX2" fmla="*/ 4488659 w 4547585"/>
                <a:gd name="connsiteY2" fmla="*/ 3396325 h 4392722"/>
                <a:gd name="connsiteX3" fmla="*/ 2564117 w 4547585"/>
                <a:gd name="connsiteY3" fmla="*/ 4392724 h 4392722"/>
                <a:gd name="connsiteX4" fmla="*/ -4 w 4547585"/>
                <a:gd name="connsiteY4" fmla="*/ 2795305 h 4392722"/>
                <a:gd name="connsiteX5" fmla="*/ 1599114 w 4547585"/>
                <a:gd name="connsiteY5" fmla="*/ 673 h 4392722"/>
                <a:gd name="connsiteX0" fmla="*/ 1599114 w 4556102"/>
                <a:gd name="connsiteY0" fmla="*/ 673 h 4345138"/>
                <a:gd name="connsiteX1" fmla="*/ 3930777 w 4556102"/>
                <a:gd name="connsiteY1" fmla="*/ 390444 h 4345138"/>
                <a:gd name="connsiteX2" fmla="*/ 4488659 w 4556102"/>
                <a:gd name="connsiteY2" fmla="*/ 3396325 h 4345138"/>
                <a:gd name="connsiteX3" fmla="*/ 2425030 w 4556102"/>
                <a:gd name="connsiteY3" fmla="*/ 4345136 h 4345138"/>
                <a:gd name="connsiteX4" fmla="*/ -4 w 4556102"/>
                <a:gd name="connsiteY4" fmla="*/ 2795305 h 4345138"/>
                <a:gd name="connsiteX5" fmla="*/ 1599114 w 4556102"/>
                <a:gd name="connsiteY5" fmla="*/ 673 h 4345138"/>
                <a:gd name="connsiteX0" fmla="*/ 1308676 w 4265664"/>
                <a:gd name="connsiteY0" fmla="*/ 673 h 4345138"/>
                <a:gd name="connsiteX1" fmla="*/ 3640339 w 4265664"/>
                <a:gd name="connsiteY1" fmla="*/ 390444 h 4345138"/>
                <a:gd name="connsiteX2" fmla="*/ 4198221 w 4265664"/>
                <a:gd name="connsiteY2" fmla="*/ 3396325 h 4345138"/>
                <a:gd name="connsiteX3" fmla="*/ 2134592 w 4265664"/>
                <a:gd name="connsiteY3" fmla="*/ 4345136 h 4345138"/>
                <a:gd name="connsiteX4" fmla="*/ 2 w 4265664"/>
                <a:gd name="connsiteY4" fmla="*/ 2737868 h 4345138"/>
                <a:gd name="connsiteX5" fmla="*/ 1308676 w 4265664"/>
                <a:gd name="connsiteY5" fmla="*/ 673 h 434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5664" h="4345138">
                  <a:moveTo>
                    <a:pt x="1308676" y="673"/>
                  </a:moveTo>
                  <a:cubicBezTo>
                    <a:pt x="1850442" y="-12337"/>
                    <a:pt x="3307336" y="165670"/>
                    <a:pt x="3640339" y="390444"/>
                  </a:cubicBezTo>
                  <a:cubicBezTo>
                    <a:pt x="3940677" y="1025292"/>
                    <a:pt x="4449179" y="2737210"/>
                    <a:pt x="4198221" y="3396325"/>
                  </a:cubicBezTo>
                  <a:cubicBezTo>
                    <a:pt x="3947263" y="4055440"/>
                    <a:pt x="2447418" y="4230167"/>
                    <a:pt x="2134592" y="4345136"/>
                  </a:cubicBezTo>
                  <a:cubicBezTo>
                    <a:pt x="1398314" y="4209566"/>
                    <a:pt x="471290" y="3411035"/>
                    <a:pt x="2" y="2737868"/>
                  </a:cubicBezTo>
                  <a:cubicBezTo>
                    <a:pt x="8589" y="1972354"/>
                    <a:pt x="653546" y="401483"/>
                    <a:pt x="1308676" y="673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6D3A327-F6AC-503E-D21F-D4B3FE3C1E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683933">
              <a:off x="9928975" y="-403904"/>
              <a:ext cx="1174562" cy="1937410"/>
            </a:xfrm>
            <a:custGeom>
              <a:avLst/>
              <a:gdLst>
                <a:gd name="connsiteX0" fmla="*/ 1174562 w 1174562"/>
                <a:gd name="connsiteY0" fmla="*/ 1160117 h 1937410"/>
                <a:gd name="connsiteX1" fmla="*/ 953368 w 1174562"/>
                <a:gd name="connsiteY1" fmla="*/ 1406344 h 1937410"/>
                <a:gd name="connsiteX2" fmla="*/ 894128 w 1174562"/>
                <a:gd name="connsiteY2" fmla="*/ 1419701 h 1937410"/>
                <a:gd name="connsiteX3" fmla="*/ 830886 w 1174562"/>
                <a:gd name="connsiteY3" fmla="*/ 1430049 h 1937410"/>
                <a:gd name="connsiteX4" fmla="*/ 625381 w 1174562"/>
                <a:gd name="connsiteY4" fmla="*/ 1421724 h 1937410"/>
                <a:gd name="connsiteX5" fmla="*/ 394115 w 1174562"/>
                <a:gd name="connsiteY5" fmla="*/ 1353019 h 1937410"/>
                <a:gd name="connsiteX6" fmla="*/ 227806 w 1174562"/>
                <a:gd name="connsiteY6" fmla="*/ 1262594 h 1937410"/>
                <a:gd name="connsiteX7" fmla="*/ 222077 w 1174562"/>
                <a:gd name="connsiteY7" fmla="*/ 1293937 h 1937410"/>
                <a:gd name="connsiteX8" fmla="*/ 257021 w 1174562"/>
                <a:gd name="connsiteY8" fmla="*/ 1521425 h 1937410"/>
                <a:gd name="connsiteX9" fmla="*/ 329717 w 1174562"/>
                <a:gd name="connsiteY9" fmla="*/ 1788933 h 1937410"/>
                <a:gd name="connsiteX10" fmla="*/ 358171 w 1174562"/>
                <a:gd name="connsiteY10" fmla="*/ 1866809 h 1937410"/>
                <a:gd name="connsiteX11" fmla="*/ 162274 w 1174562"/>
                <a:gd name="connsiteY11" fmla="*/ 1937410 h 1937410"/>
                <a:gd name="connsiteX12" fmla="*/ 40999 w 1174562"/>
                <a:gd name="connsiteY12" fmla="*/ 1530780 h 1937410"/>
                <a:gd name="connsiteX13" fmla="*/ 130 w 1174562"/>
                <a:gd name="connsiteY13" fmla="*/ 1094880 h 1937410"/>
                <a:gd name="connsiteX14" fmla="*/ 77747 w 1174562"/>
                <a:gd name="connsiteY14" fmla="*/ 588060 h 1937410"/>
                <a:gd name="connsiteX15" fmla="*/ 199588 w 1174562"/>
                <a:gd name="connsiteY15" fmla="*/ 280523 h 1937410"/>
                <a:gd name="connsiteX16" fmla="*/ 306776 w 1174562"/>
                <a:gd name="connsiteY16" fmla="*/ 111727 h 1937410"/>
                <a:gd name="connsiteX17" fmla="*/ 416130 w 1174562"/>
                <a:gd name="connsiteY17" fmla="*/ 0 h 1937410"/>
                <a:gd name="connsiteX18" fmla="*/ 493343 w 1174562"/>
                <a:gd name="connsiteY18" fmla="*/ 215052 h 1937410"/>
                <a:gd name="connsiteX19" fmla="*/ 488735 w 1174562"/>
                <a:gd name="connsiteY19" fmla="*/ 439153 h 1937410"/>
                <a:gd name="connsiteX20" fmla="*/ 374038 w 1174562"/>
                <a:gd name="connsiteY20" fmla="*/ 651386 h 1937410"/>
                <a:gd name="connsiteX21" fmla="*/ 375640 w 1174562"/>
                <a:gd name="connsiteY21" fmla="*/ 679924 h 1937410"/>
                <a:gd name="connsiteX22" fmla="*/ 646830 w 1174562"/>
                <a:gd name="connsiteY22" fmla="*/ 526785 h 1937410"/>
                <a:gd name="connsiteX23" fmla="*/ 965722 w 1174562"/>
                <a:gd name="connsiteY23" fmla="*/ 454195 h 1937410"/>
                <a:gd name="connsiteX24" fmla="*/ 973884 w 1174562"/>
                <a:gd name="connsiteY24" fmla="*/ 458787 h 1937410"/>
                <a:gd name="connsiteX25" fmla="*/ 933346 w 1174562"/>
                <a:gd name="connsiteY25" fmla="*/ 595705 h 1937410"/>
                <a:gd name="connsiteX26" fmla="*/ 790087 w 1174562"/>
                <a:gd name="connsiteY26" fmla="*/ 785667 h 1937410"/>
                <a:gd name="connsiteX27" fmla="*/ 608178 w 1174562"/>
                <a:gd name="connsiteY27" fmla="*/ 939447 h 1937410"/>
                <a:gd name="connsiteX28" fmla="*/ 386518 w 1174562"/>
                <a:gd name="connsiteY28" fmla="*/ 1057102 h 1937410"/>
                <a:gd name="connsiteX29" fmla="*/ 496842 w 1174562"/>
                <a:gd name="connsiteY29" fmla="*/ 1070816 h 1937410"/>
                <a:gd name="connsiteX30" fmla="*/ 845020 w 1174562"/>
                <a:gd name="connsiteY30" fmla="*/ 1072001 h 1937410"/>
                <a:gd name="connsiteX31" fmla="*/ 1104134 w 1174562"/>
                <a:gd name="connsiteY31" fmla="*/ 1133246 h 1937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74562" h="1937410">
                  <a:moveTo>
                    <a:pt x="1174562" y="1160117"/>
                  </a:moveTo>
                  <a:lnTo>
                    <a:pt x="953368" y="1406344"/>
                  </a:lnTo>
                  <a:lnTo>
                    <a:pt x="894128" y="1419701"/>
                  </a:lnTo>
                  <a:cubicBezTo>
                    <a:pt x="871713" y="1424108"/>
                    <a:pt x="850245" y="1427648"/>
                    <a:pt x="830886" y="1430049"/>
                  </a:cubicBezTo>
                  <a:cubicBezTo>
                    <a:pt x="753449" y="1439654"/>
                    <a:pt x="698175" y="1434563"/>
                    <a:pt x="625381" y="1421724"/>
                  </a:cubicBezTo>
                  <a:cubicBezTo>
                    <a:pt x="552586" y="1408886"/>
                    <a:pt x="460377" y="1379541"/>
                    <a:pt x="394115" y="1353019"/>
                  </a:cubicBezTo>
                  <a:cubicBezTo>
                    <a:pt x="327853" y="1326498"/>
                    <a:pt x="238957" y="1270351"/>
                    <a:pt x="227806" y="1262594"/>
                  </a:cubicBezTo>
                  <a:cubicBezTo>
                    <a:pt x="216655" y="1254838"/>
                    <a:pt x="217208" y="1250798"/>
                    <a:pt x="222077" y="1293937"/>
                  </a:cubicBezTo>
                  <a:cubicBezTo>
                    <a:pt x="226946" y="1337075"/>
                    <a:pt x="239080" y="1438926"/>
                    <a:pt x="257021" y="1521425"/>
                  </a:cubicBezTo>
                  <a:cubicBezTo>
                    <a:pt x="274961" y="1603923"/>
                    <a:pt x="302922" y="1709751"/>
                    <a:pt x="329717" y="1788933"/>
                  </a:cubicBezTo>
                  <a:lnTo>
                    <a:pt x="358171" y="1866809"/>
                  </a:lnTo>
                  <a:cubicBezTo>
                    <a:pt x="306835" y="1903849"/>
                    <a:pt x="211686" y="1922195"/>
                    <a:pt x="162274" y="1937410"/>
                  </a:cubicBezTo>
                  <a:cubicBezTo>
                    <a:pt x="110713" y="1802684"/>
                    <a:pt x="68023" y="1671202"/>
                    <a:pt x="40999" y="1530780"/>
                  </a:cubicBezTo>
                  <a:cubicBezTo>
                    <a:pt x="13975" y="1390358"/>
                    <a:pt x="-1594" y="1249609"/>
                    <a:pt x="130" y="1094880"/>
                  </a:cubicBezTo>
                  <a:cubicBezTo>
                    <a:pt x="1851" y="940151"/>
                    <a:pt x="44504" y="723787"/>
                    <a:pt x="77747" y="588060"/>
                  </a:cubicBezTo>
                  <a:cubicBezTo>
                    <a:pt x="110990" y="452334"/>
                    <a:pt x="161416" y="359911"/>
                    <a:pt x="199588" y="280523"/>
                  </a:cubicBezTo>
                  <a:cubicBezTo>
                    <a:pt x="237760" y="201134"/>
                    <a:pt x="268654" y="158776"/>
                    <a:pt x="306776" y="111727"/>
                  </a:cubicBezTo>
                  <a:cubicBezTo>
                    <a:pt x="340134" y="70559"/>
                    <a:pt x="385416" y="11405"/>
                    <a:pt x="416130" y="0"/>
                  </a:cubicBezTo>
                  <a:cubicBezTo>
                    <a:pt x="459534" y="74706"/>
                    <a:pt x="477949" y="136046"/>
                    <a:pt x="493343" y="215052"/>
                  </a:cubicBezTo>
                  <a:cubicBezTo>
                    <a:pt x="505786" y="309500"/>
                    <a:pt x="505982" y="354742"/>
                    <a:pt x="488735" y="439153"/>
                  </a:cubicBezTo>
                  <a:cubicBezTo>
                    <a:pt x="471153" y="525202"/>
                    <a:pt x="392887" y="611256"/>
                    <a:pt x="374038" y="651386"/>
                  </a:cubicBezTo>
                  <a:cubicBezTo>
                    <a:pt x="355189" y="691513"/>
                    <a:pt x="330176" y="700690"/>
                    <a:pt x="375640" y="679924"/>
                  </a:cubicBezTo>
                  <a:cubicBezTo>
                    <a:pt x="421106" y="659157"/>
                    <a:pt x="548482" y="564409"/>
                    <a:pt x="646830" y="526785"/>
                  </a:cubicBezTo>
                  <a:cubicBezTo>
                    <a:pt x="745176" y="489165"/>
                    <a:pt x="936630" y="451490"/>
                    <a:pt x="965722" y="454195"/>
                  </a:cubicBezTo>
                  <a:cubicBezTo>
                    <a:pt x="969359" y="454533"/>
                    <a:pt x="972038" y="456135"/>
                    <a:pt x="973884" y="458787"/>
                  </a:cubicBezTo>
                  <a:cubicBezTo>
                    <a:pt x="986811" y="477348"/>
                    <a:pt x="958959" y="547365"/>
                    <a:pt x="933346" y="595705"/>
                  </a:cubicBezTo>
                  <a:cubicBezTo>
                    <a:pt x="904074" y="650950"/>
                    <a:pt x="844282" y="728377"/>
                    <a:pt x="790087" y="785667"/>
                  </a:cubicBezTo>
                  <a:cubicBezTo>
                    <a:pt x="735893" y="842958"/>
                    <a:pt x="675440" y="894207"/>
                    <a:pt x="608178" y="939447"/>
                  </a:cubicBezTo>
                  <a:cubicBezTo>
                    <a:pt x="540917" y="984686"/>
                    <a:pt x="392691" y="1049620"/>
                    <a:pt x="386518" y="1057102"/>
                  </a:cubicBezTo>
                  <a:cubicBezTo>
                    <a:pt x="380344" y="1064584"/>
                    <a:pt x="420424" y="1068333"/>
                    <a:pt x="496842" y="1070816"/>
                  </a:cubicBezTo>
                  <a:cubicBezTo>
                    <a:pt x="573258" y="1073300"/>
                    <a:pt x="743804" y="1061596"/>
                    <a:pt x="845020" y="1072001"/>
                  </a:cubicBezTo>
                  <a:cubicBezTo>
                    <a:pt x="946235" y="1082406"/>
                    <a:pt x="1033176" y="1110476"/>
                    <a:pt x="1104134" y="1133246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81906DB-D3BD-9D2A-0467-35F796D7C3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683933">
              <a:off x="9928975" y="-403904"/>
              <a:ext cx="1174562" cy="1937410"/>
            </a:xfrm>
            <a:custGeom>
              <a:avLst/>
              <a:gdLst>
                <a:gd name="connsiteX0" fmla="*/ 1174562 w 1174562"/>
                <a:gd name="connsiteY0" fmla="*/ 1160117 h 1937410"/>
                <a:gd name="connsiteX1" fmla="*/ 953369 w 1174562"/>
                <a:gd name="connsiteY1" fmla="*/ 1406343 h 1937410"/>
                <a:gd name="connsiteX2" fmla="*/ 894128 w 1174562"/>
                <a:gd name="connsiteY2" fmla="*/ 1419701 h 1937410"/>
                <a:gd name="connsiteX3" fmla="*/ 830886 w 1174562"/>
                <a:gd name="connsiteY3" fmla="*/ 1430049 h 1937410"/>
                <a:gd name="connsiteX4" fmla="*/ 625381 w 1174562"/>
                <a:gd name="connsiteY4" fmla="*/ 1421724 h 1937410"/>
                <a:gd name="connsiteX5" fmla="*/ 394115 w 1174562"/>
                <a:gd name="connsiteY5" fmla="*/ 1353019 h 1937410"/>
                <a:gd name="connsiteX6" fmla="*/ 227806 w 1174562"/>
                <a:gd name="connsiteY6" fmla="*/ 1262594 h 1937410"/>
                <a:gd name="connsiteX7" fmla="*/ 222077 w 1174562"/>
                <a:gd name="connsiteY7" fmla="*/ 1293937 h 1937410"/>
                <a:gd name="connsiteX8" fmla="*/ 257021 w 1174562"/>
                <a:gd name="connsiteY8" fmla="*/ 1521425 h 1937410"/>
                <a:gd name="connsiteX9" fmla="*/ 329717 w 1174562"/>
                <a:gd name="connsiteY9" fmla="*/ 1788933 h 1937410"/>
                <a:gd name="connsiteX10" fmla="*/ 358171 w 1174562"/>
                <a:gd name="connsiteY10" fmla="*/ 1866809 h 1937410"/>
                <a:gd name="connsiteX11" fmla="*/ 162274 w 1174562"/>
                <a:gd name="connsiteY11" fmla="*/ 1937410 h 1937410"/>
                <a:gd name="connsiteX12" fmla="*/ 40999 w 1174562"/>
                <a:gd name="connsiteY12" fmla="*/ 1530780 h 1937410"/>
                <a:gd name="connsiteX13" fmla="*/ 130 w 1174562"/>
                <a:gd name="connsiteY13" fmla="*/ 1094880 h 1937410"/>
                <a:gd name="connsiteX14" fmla="*/ 77747 w 1174562"/>
                <a:gd name="connsiteY14" fmla="*/ 588060 h 1937410"/>
                <a:gd name="connsiteX15" fmla="*/ 199588 w 1174562"/>
                <a:gd name="connsiteY15" fmla="*/ 280523 h 1937410"/>
                <a:gd name="connsiteX16" fmla="*/ 306776 w 1174562"/>
                <a:gd name="connsiteY16" fmla="*/ 111727 h 1937410"/>
                <a:gd name="connsiteX17" fmla="*/ 416130 w 1174562"/>
                <a:gd name="connsiteY17" fmla="*/ 0 h 1937410"/>
                <a:gd name="connsiteX18" fmla="*/ 493343 w 1174562"/>
                <a:gd name="connsiteY18" fmla="*/ 215052 h 1937410"/>
                <a:gd name="connsiteX19" fmla="*/ 488735 w 1174562"/>
                <a:gd name="connsiteY19" fmla="*/ 439153 h 1937410"/>
                <a:gd name="connsiteX20" fmla="*/ 374038 w 1174562"/>
                <a:gd name="connsiteY20" fmla="*/ 651385 h 1937410"/>
                <a:gd name="connsiteX21" fmla="*/ 375640 w 1174562"/>
                <a:gd name="connsiteY21" fmla="*/ 679924 h 1937410"/>
                <a:gd name="connsiteX22" fmla="*/ 646830 w 1174562"/>
                <a:gd name="connsiteY22" fmla="*/ 526785 h 1937410"/>
                <a:gd name="connsiteX23" fmla="*/ 965722 w 1174562"/>
                <a:gd name="connsiteY23" fmla="*/ 454195 h 1937410"/>
                <a:gd name="connsiteX24" fmla="*/ 973884 w 1174562"/>
                <a:gd name="connsiteY24" fmla="*/ 458787 h 1937410"/>
                <a:gd name="connsiteX25" fmla="*/ 933346 w 1174562"/>
                <a:gd name="connsiteY25" fmla="*/ 595705 h 1937410"/>
                <a:gd name="connsiteX26" fmla="*/ 790087 w 1174562"/>
                <a:gd name="connsiteY26" fmla="*/ 785667 h 1937410"/>
                <a:gd name="connsiteX27" fmla="*/ 608178 w 1174562"/>
                <a:gd name="connsiteY27" fmla="*/ 939447 h 1937410"/>
                <a:gd name="connsiteX28" fmla="*/ 386518 w 1174562"/>
                <a:gd name="connsiteY28" fmla="*/ 1057102 h 1937410"/>
                <a:gd name="connsiteX29" fmla="*/ 496842 w 1174562"/>
                <a:gd name="connsiteY29" fmla="*/ 1070816 h 1937410"/>
                <a:gd name="connsiteX30" fmla="*/ 845020 w 1174562"/>
                <a:gd name="connsiteY30" fmla="*/ 1072001 h 1937410"/>
                <a:gd name="connsiteX31" fmla="*/ 1104133 w 1174562"/>
                <a:gd name="connsiteY31" fmla="*/ 1133245 h 1937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74562" h="1937410">
                  <a:moveTo>
                    <a:pt x="1174562" y="1160117"/>
                  </a:moveTo>
                  <a:lnTo>
                    <a:pt x="953369" y="1406343"/>
                  </a:lnTo>
                  <a:lnTo>
                    <a:pt x="894128" y="1419701"/>
                  </a:lnTo>
                  <a:cubicBezTo>
                    <a:pt x="871713" y="1424107"/>
                    <a:pt x="850245" y="1427648"/>
                    <a:pt x="830886" y="1430049"/>
                  </a:cubicBezTo>
                  <a:cubicBezTo>
                    <a:pt x="753449" y="1439654"/>
                    <a:pt x="698175" y="1434563"/>
                    <a:pt x="625381" y="1421724"/>
                  </a:cubicBezTo>
                  <a:cubicBezTo>
                    <a:pt x="552586" y="1408886"/>
                    <a:pt x="460377" y="1379541"/>
                    <a:pt x="394115" y="1353019"/>
                  </a:cubicBezTo>
                  <a:cubicBezTo>
                    <a:pt x="327853" y="1326498"/>
                    <a:pt x="238957" y="1270351"/>
                    <a:pt x="227806" y="1262594"/>
                  </a:cubicBezTo>
                  <a:cubicBezTo>
                    <a:pt x="216655" y="1254838"/>
                    <a:pt x="217208" y="1250798"/>
                    <a:pt x="222077" y="1293937"/>
                  </a:cubicBezTo>
                  <a:cubicBezTo>
                    <a:pt x="226946" y="1337075"/>
                    <a:pt x="239080" y="1438926"/>
                    <a:pt x="257021" y="1521425"/>
                  </a:cubicBezTo>
                  <a:cubicBezTo>
                    <a:pt x="274961" y="1603923"/>
                    <a:pt x="302922" y="1709751"/>
                    <a:pt x="329717" y="1788933"/>
                  </a:cubicBezTo>
                  <a:lnTo>
                    <a:pt x="358171" y="1866809"/>
                  </a:lnTo>
                  <a:cubicBezTo>
                    <a:pt x="306835" y="1903849"/>
                    <a:pt x="211686" y="1922195"/>
                    <a:pt x="162274" y="1937410"/>
                  </a:cubicBezTo>
                  <a:cubicBezTo>
                    <a:pt x="110713" y="1802684"/>
                    <a:pt x="68023" y="1671202"/>
                    <a:pt x="40999" y="1530780"/>
                  </a:cubicBezTo>
                  <a:cubicBezTo>
                    <a:pt x="13975" y="1390358"/>
                    <a:pt x="-1594" y="1249609"/>
                    <a:pt x="130" y="1094880"/>
                  </a:cubicBezTo>
                  <a:cubicBezTo>
                    <a:pt x="1851" y="940151"/>
                    <a:pt x="44503" y="723787"/>
                    <a:pt x="77747" y="588060"/>
                  </a:cubicBezTo>
                  <a:cubicBezTo>
                    <a:pt x="110990" y="452334"/>
                    <a:pt x="161416" y="359911"/>
                    <a:pt x="199588" y="280523"/>
                  </a:cubicBezTo>
                  <a:cubicBezTo>
                    <a:pt x="237760" y="201134"/>
                    <a:pt x="268654" y="158776"/>
                    <a:pt x="306776" y="111727"/>
                  </a:cubicBezTo>
                  <a:cubicBezTo>
                    <a:pt x="340134" y="70559"/>
                    <a:pt x="385416" y="11405"/>
                    <a:pt x="416130" y="0"/>
                  </a:cubicBezTo>
                  <a:cubicBezTo>
                    <a:pt x="459534" y="74706"/>
                    <a:pt x="477949" y="136046"/>
                    <a:pt x="493343" y="215052"/>
                  </a:cubicBezTo>
                  <a:cubicBezTo>
                    <a:pt x="505786" y="309500"/>
                    <a:pt x="505982" y="354742"/>
                    <a:pt x="488735" y="439153"/>
                  </a:cubicBezTo>
                  <a:cubicBezTo>
                    <a:pt x="471153" y="525202"/>
                    <a:pt x="392887" y="611256"/>
                    <a:pt x="374038" y="651385"/>
                  </a:cubicBezTo>
                  <a:cubicBezTo>
                    <a:pt x="355188" y="691513"/>
                    <a:pt x="330176" y="700690"/>
                    <a:pt x="375640" y="679924"/>
                  </a:cubicBezTo>
                  <a:cubicBezTo>
                    <a:pt x="421106" y="659157"/>
                    <a:pt x="548482" y="564408"/>
                    <a:pt x="646830" y="526785"/>
                  </a:cubicBezTo>
                  <a:cubicBezTo>
                    <a:pt x="745176" y="489165"/>
                    <a:pt x="936630" y="451490"/>
                    <a:pt x="965722" y="454195"/>
                  </a:cubicBezTo>
                  <a:cubicBezTo>
                    <a:pt x="969359" y="454533"/>
                    <a:pt x="972038" y="456135"/>
                    <a:pt x="973884" y="458787"/>
                  </a:cubicBezTo>
                  <a:cubicBezTo>
                    <a:pt x="986811" y="477347"/>
                    <a:pt x="958959" y="547365"/>
                    <a:pt x="933346" y="595705"/>
                  </a:cubicBezTo>
                  <a:cubicBezTo>
                    <a:pt x="904074" y="650950"/>
                    <a:pt x="844282" y="728377"/>
                    <a:pt x="790087" y="785667"/>
                  </a:cubicBezTo>
                  <a:cubicBezTo>
                    <a:pt x="735893" y="842958"/>
                    <a:pt x="675440" y="894207"/>
                    <a:pt x="608178" y="939447"/>
                  </a:cubicBezTo>
                  <a:cubicBezTo>
                    <a:pt x="540917" y="984685"/>
                    <a:pt x="392691" y="1049620"/>
                    <a:pt x="386518" y="1057102"/>
                  </a:cubicBezTo>
                  <a:cubicBezTo>
                    <a:pt x="380344" y="1064584"/>
                    <a:pt x="420424" y="1068333"/>
                    <a:pt x="496842" y="1070816"/>
                  </a:cubicBezTo>
                  <a:cubicBezTo>
                    <a:pt x="573258" y="1073300"/>
                    <a:pt x="743804" y="1061596"/>
                    <a:pt x="845020" y="1072001"/>
                  </a:cubicBezTo>
                  <a:cubicBezTo>
                    <a:pt x="946235" y="1082405"/>
                    <a:pt x="1033176" y="1110476"/>
                    <a:pt x="1104133" y="1133245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676426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030123E3-B420-D821-5F90-6CAFBA4CD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RePowerEU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628556C-BB1C-CDD9-750F-9C161BB89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i="0" dirty="0">
                <a:solidFill>
                  <a:srgbClr val="191919"/>
                </a:solidFill>
                <a:effectLst/>
                <a:latin typeface="PT Sans" panose="020B0503020203020204" pitchFamily="34" charset="-18"/>
              </a:rPr>
              <a:t>Evropa by měla do roku 2030 zvýšit podíl obnovitelných zdrojů nejméně na 32 procent. Shodly se na tom dnes nad ránem členské státy, Evropská komise a Evropský parlament. Výsledné cíle jsou vyšší v porovnání s původními návrhy. V České republice se přitom podíl alternativních zdrojů energie pohybuje kolem 15 procent a roste jen nepatrně.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76193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383E60A-9F8D-0A15-BC06-5C6A1BA7D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chemeClr val="bg1"/>
                </a:solidFill>
              </a:rPr>
              <a:t>PLÁN </a:t>
            </a:r>
            <a:r>
              <a:rPr lang="cs-CZ" sz="2800" b="1" dirty="0" err="1">
                <a:solidFill>
                  <a:schemeClr val="bg1"/>
                </a:solidFill>
              </a:rPr>
              <a:t>RePowerEU</a:t>
            </a:r>
            <a:endParaRPr lang="cs-CZ" sz="2800" b="1" dirty="0">
              <a:solidFill>
                <a:schemeClr val="bg1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4081CA8-10C9-8EDB-52BE-69581987F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54" y="1581970"/>
            <a:ext cx="7595891" cy="514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1897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91D8DF-1EC6-5007-8F0C-5FED91311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836"/>
            <a:ext cx="8229600" cy="685801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Vstupní a vymezující podmínky na úrovni ČR (1)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F3D828-0921-4041-A2D3-C1F534EA28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0" indent="-342900" algn="just">
              <a:lnSpc>
                <a:spcPct val="122000"/>
              </a:lnSpc>
              <a:buFont typeface="Times New Roman" panose="02020603050405020304" pitchFamily="18" charset="0"/>
              <a:buChar char="˗"/>
            </a:pPr>
            <a:r>
              <a:rPr lang="cs-CZ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Vytváření podmínek pro ukončení využívání uhlí k roku 2033  </a:t>
            </a:r>
            <a:endParaRPr lang="cs-CZ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2000"/>
              </a:lnSpc>
              <a:buFont typeface="Times New Roman" panose="02020603050405020304" pitchFamily="18" charset="0"/>
              <a:buChar char="˗"/>
            </a:pPr>
            <a:r>
              <a:rPr lang="cs-CZ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Transformace teplárenství a odchod od využívání uhlí </a:t>
            </a:r>
            <a:endParaRPr lang="cs-CZ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2000"/>
              </a:lnSpc>
              <a:buFont typeface="Times New Roman" panose="02020603050405020304" pitchFamily="18" charset="0"/>
              <a:buChar char="˗"/>
            </a:pPr>
            <a:r>
              <a:rPr lang="cs-CZ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Energetická bezpečnost: ve všech scénářích vyhodnotit snížení dovozu ropy a plynu, do r. 2030 (a ukončení dovozu ropy a plynu z RF do 2025)</a:t>
            </a:r>
            <a:endParaRPr lang="cs-CZ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2000"/>
              </a:lnSpc>
              <a:buFont typeface="Times New Roman" panose="02020603050405020304" pitchFamily="18" charset="0"/>
              <a:buChar char="˗"/>
            </a:pPr>
            <a:r>
              <a:rPr lang="cs-CZ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Minimálně v jednom z navrhovaných scénářů zachování podmínky dovozní nezávislosti v oblasti elektrické energie na úrovni zajištění pokrytí 90 % tuzemské spotřeby ze zdrojů lokalizovaných v ČR</a:t>
            </a:r>
            <a:endParaRPr lang="cs-CZ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2000"/>
              </a:lnSpc>
              <a:buFont typeface="Times New Roman" panose="02020603050405020304" pitchFamily="18" charset="0"/>
              <a:buChar char="˗"/>
            </a:pPr>
            <a:r>
              <a:rPr lang="cs-CZ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Dokončení výstavby nového jaderného zdroje v Dukovanech 2036 a dalších JZ v lokalitách Dukovany a Temelín do 40. let a udržení instalovaného výkonu na minimálně stávající úrovni a usilovat o navýšení podílu jádra v energetickém mixu do roku 2050 a využití tepla z JE Temelín a JE Dukovany</a:t>
            </a:r>
            <a:endParaRPr lang="cs-CZ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2000"/>
              </a:lnSpc>
              <a:buFont typeface="Times New Roman" panose="02020603050405020304" pitchFamily="18" charset="0"/>
              <a:buChar char="˗"/>
            </a:pPr>
            <a:r>
              <a:rPr lang="cs-CZ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Zajištění dlouhodobého provozu stávajících jaderných bloků – JE Dukovany do roku 2047 a JE Temelín do roku 2062</a:t>
            </a:r>
            <a:endParaRPr lang="cs-CZ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2035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FB8BBD-2219-EBF2-D136-438EDDA9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87" y="639096"/>
            <a:ext cx="8927689" cy="778541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Vstupní a vymezující podmínky na úrovni ČR (2)</a:t>
            </a:r>
            <a:endParaRPr lang="cs-CZ" sz="28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9778BA-847A-CC15-3BAD-E83167CC5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87" y="1750142"/>
            <a:ext cx="8927690" cy="4376021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22000"/>
              </a:lnSpc>
              <a:buFont typeface="Times New Roman" panose="02020603050405020304" pitchFamily="18" charset="0"/>
              <a:buChar char="˗"/>
            </a:pPr>
            <a:r>
              <a:rPr lang="cs-CZ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 základě strategie koncepce rozvoje malých a středních modulárních reaktorů (SMR) v ČR zařazení této technologie do SEK pro výrobu elektřiny, tepla a vodíku; a připravení podmínek pro první projekt SMR v ČR ve 30. letech</a:t>
            </a:r>
            <a:endParaRPr lang="cs-CZ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2000"/>
              </a:lnSpc>
              <a:buFont typeface="Times New Roman" panose="02020603050405020304" pitchFamily="18" charset="0"/>
              <a:buChar char="˗"/>
            </a:pPr>
            <a:r>
              <a:rPr lang="cs-CZ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Stanovení role infrastruktury pro – zemní plyn, vodík a ropu. Definování cílů produkce nízkoemisního vodíku do 2030</a:t>
            </a:r>
            <a:endParaRPr lang="cs-CZ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2000"/>
              </a:lnSpc>
              <a:buFont typeface="Times New Roman" panose="02020603050405020304" pitchFamily="18" charset="0"/>
              <a:buChar char="˗"/>
            </a:pPr>
            <a:r>
              <a:rPr lang="cs-CZ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Minimalizování negativních hospodářských a sociálních dopadů (využití Sociálně klimatického fondu v ČR a dalších zdrojů financování pro minimalizaci sociálních dopadů a transformaci energeticky náročných odvětví)</a:t>
            </a:r>
            <a:endParaRPr lang="cs-CZ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2000"/>
              </a:lnSpc>
              <a:buFont typeface="Times New Roman" panose="02020603050405020304" pitchFamily="18" charset="0"/>
              <a:buChar char="˗"/>
            </a:pPr>
            <a:r>
              <a:rPr lang="cs-CZ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Modernizace sítí ve vazbě na rozvoj OZE, elektromobility a energetických komunit</a:t>
            </a:r>
            <a:endParaRPr lang="cs-CZ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2000"/>
              </a:lnSpc>
              <a:buFont typeface="Times New Roman" panose="02020603050405020304" pitchFamily="18" charset="0"/>
              <a:buChar char="˗"/>
            </a:pPr>
            <a:r>
              <a:rPr lang="cs-CZ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Nárůst čisté mobility, především bateriové elektromobility (ale i vodíkové). Integrace bateriové mobility a související infrastruktury do distribučních soustav</a:t>
            </a:r>
            <a:endParaRPr lang="cs-CZ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2000"/>
              </a:lnSpc>
              <a:spcAft>
                <a:spcPts val="800"/>
              </a:spcAft>
              <a:buFont typeface="Times New Roman" panose="02020603050405020304" pitchFamily="18" charset="0"/>
              <a:buChar char="˗"/>
            </a:pPr>
            <a:r>
              <a:rPr lang="cs-CZ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Zahrnutí strategického rámce cirkulární ekonomiky České republiky 2040</a:t>
            </a:r>
            <a:endParaRPr lang="cs-CZ" sz="1800" b="1" dirty="0"/>
          </a:p>
        </p:txBody>
      </p:sp>
    </p:spTree>
    <p:extLst>
      <p:ext uri="{BB962C8B-B14F-4D97-AF65-F5344CB8AC3E}">
        <p14:creationId xmlns:p14="http://schemas.microsoft.com/office/powerpoint/2010/main" val="21981233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79C681-2718-4FE5-B6CA-17FF73AA4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06244"/>
            <a:ext cx="8229600" cy="837535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Klíčové technologie v rámci širších trendů</a:t>
            </a:r>
            <a:endParaRPr lang="cs-CZ" sz="3200" b="1" dirty="0">
              <a:solidFill>
                <a:srgbClr val="FF0000"/>
              </a:solidFill>
            </a:endParaRP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D0E8241-868D-C4AB-1AA3-011500E7D8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1210" y="2091222"/>
            <a:ext cx="8235590" cy="3471968"/>
          </a:xfrm>
        </p:spPr>
      </p:pic>
    </p:spTree>
    <p:extLst>
      <p:ext uri="{BB962C8B-B14F-4D97-AF65-F5344CB8AC3E}">
        <p14:creationId xmlns:p14="http://schemas.microsoft.com/office/powerpoint/2010/main" val="12422720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1051E9-CAEF-E3A6-DA53-5C3A5B71F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7586"/>
            <a:ext cx="8229600" cy="861551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OBLAST DEKARBONIZACE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648DDF-B1F6-51A5-2E78-7822AE65A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44330"/>
            <a:ext cx="8229600" cy="3896032"/>
          </a:xfrm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 ohledem na oblast dekarbonizace se jedná zejména</a:t>
            </a:r>
            <a:br>
              <a:rPr lang="cs-CZ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cs-CZ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 rozvoj nízkoemisních technologií na straně výroby, ale</a:t>
            </a:r>
            <a:br>
              <a:rPr lang="cs-CZ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cs-CZ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 na straně spotřeby. Zde se jedná zejména o obnovitelné zdroje energie (fotovoltaické zdroje, větrné zdroje, ale</a:t>
            </a:r>
            <a:br>
              <a:rPr lang="cs-CZ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cs-CZ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 kupříkladu technologie umožňující efektivní využití bioenergie, využití geotermální energie atd.) a jaderné zdroje (malé modulární reaktory, reaktory IV. generace atd.) a důležité jsou v tomto ohledu i technologie umožňující snížení spotřeby energie, respektive zvýšení energetické účinnosti. 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7992730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73A456-B2E7-29BF-A70F-C85053187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9102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OBLAST DECENTRALIZACE</a:t>
            </a:r>
            <a:r>
              <a:rPr lang="cs-CZ" sz="3200" b="1">
                <a:solidFill>
                  <a:srgbClr val="FF0000"/>
                </a:solidFill>
              </a:rPr>
              <a:t>, DIGITALIZACE</a:t>
            </a:r>
            <a:br>
              <a:rPr lang="cs-CZ" sz="3200" b="1">
                <a:solidFill>
                  <a:srgbClr val="FF0000"/>
                </a:solidFill>
              </a:rPr>
            </a:br>
            <a:r>
              <a:rPr lang="cs-CZ" sz="3200" b="1">
                <a:solidFill>
                  <a:srgbClr val="FF0000"/>
                </a:solidFill>
              </a:rPr>
              <a:t>A </a:t>
            </a:r>
            <a:r>
              <a:rPr lang="cs-CZ" sz="3200" b="1" dirty="0">
                <a:solidFill>
                  <a:srgbClr val="FF0000"/>
                </a:solidFill>
              </a:rPr>
              <a:t>DEMOKRATIZACE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454073-6221-2A9E-443C-FB0EBAC12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27123"/>
            <a:ext cx="8229600" cy="4199040"/>
          </a:xfrm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 oblasti decentralizace, digitalizace a demokratizace hraje důležitou roli pokrok v oblasti akumulace energie, energetické infrastruktury (mimo jiné rozvoje tzv. chytrých sítí), ale také socio-ekonomické inovace, tedy spíše inovativní řešení umožňující odlišné vzorce chování (kupříkladu decentralizovaného sdílení elektřiny atd.). V tomto ohledu jsou také důležité tzv. „</a:t>
            </a:r>
            <a:r>
              <a:rPr lang="cs-CZ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enabling</a:t>
            </a:r>
            <a:r>
              <a:rPr lang="cs-CZ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 technologie, které umožňují rozvoj nízkoemisních technologií, zde je možné zmínit zejména akumulaci energie, a to i kupříkladu s využitím vodíku, nebo jiných syntetických plynů.</a:t>
            </a:r>
            <a:endParaRPr lang="cs-CZ" sz="24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3574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83356" y="1928731"/>
            <a:ext cx="3333749" cy="2624327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BF250D6-588D-4129-81A1-73C52FB1E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1967266"/>
            <a:ext cx="1971675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cs-CZ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CHYTRÁ SÍŤ</a:t>
            </a:r>
            <a:endParaRPr lang="en-US" sz="4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1C96EA0-4384-7025-0124-13636D943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6256" y="1130710"/>
            <a:ext cx="5769901" cy="460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6492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8">
            <a:extLst>
              <a:ext uri="{FF2B5EF4-FFF2-40B4-BE49-F238E27FC236}">
                <a16:creationId xmlns:a16="http://schemas.microsoft.com/office/drawing/2014/main" id="{AC477752-ACCA-41C1-9B1D-D0CED1F9CB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1DD9772-47D0-70C7-9A51-94E8987F8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47664"/>
            <a:ext cx="8043402" cy="13064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cs-CZ" sz="2000" b="1" i="0" dirty="0">
                <a:solidFill>
                  <a:srgbClr val="FF0000"/>
                </a:solidFill>
                <a:effectLst/>
                <a:latin typeface="nimbus_cez"/>
              </a:rPr>
              <a:t>Základem chytrých sítí je vzájemná provázanost a komunikace mezi zdroji elektrické energie a jejími spotřebiteli</a:t>
            </a:r>
            <a:endParaRPr lang="en-US" sz="4500" b="1" kern="12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Obrázek 3" descr="Obsah obrázku snímek obrazovky, diagram&#10;&#10;Popis byl vytvořen automaticky">
            <a:extLst>
              <a:ext uri="{FF2B5EF4-FFF2-40B4-BE49-F238E27FC236}">
                <a16:creationId xmlns:a16="http://schemas.microsoft.com/office/drawing/2014/main" id="{9D2E96D0-CEC1-C3D4-9202-4869EC1E6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694" y="2428568"/>
            <a:ext cx="8710643" cy="420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5118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E34089E6-602C-7E5E-1E15-3990F330F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0489" y="274638"/>
            <a:ext cx="4232787" cy="1111710"/>
          </a:xfrm>
        </p:spPr>
        <p:txBody>
          <a:bodyPr>
            <a:normAutofit/>
          </a:bodyPr>
          <a:lstStyle/>
          <a:p>
            <a:r>
              <a:rPr lang="cs-CZ" sz="6000" b="1" dirty="0">
                <a:solidFill>
                  <a:srgbClr val="FF0000"/>
                </a:solidFill>
              </a:rPr>
              <a:t>VÝKLAD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3ABC48A-23EC-D4CB-0161-2CECD116D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484" y="1600200"/>
            <a:ext cx="8829368" cy="4525963"/>
          </a:xfrm>
        </p:spPr>
        <p:txBody>
          <a:bodyPr>
            <a:normAutofit fontScale="85000" lnSpcReduction="20000"/>
          </a:bodyPr>
          <a:lstStyle/>
          <a:p>
            <a:r>
              <a:rPr lang="cs-CZ" b="1" i="0" dirty="0">
                <a:solidFill>
                  <a:srgbClr val="000000"/>
                </a:solidFill>
                <a:effectLst/>
                <a:latin typeface="nimbus_cez"/>
              </a:rPr>
              <a:t>Původní klasické pojetí distribuce elektrické energie počítalo s centrálně řízenou produkcí elektřiny a její neznámou spotřebou. S nárůstem podílu menších, především alternativních zdrojů, u kterých je výroba značně kolísavá a nepředvídatelná (ohrožuje stabilitu sítě), vyvstává potřeba nového způsobu řízení energetických sítí s optimalizací jak na straně výroby, tak</a:t>
            </a:r>
            <a:br>
              <a:rPr lang="cs-CZ" b="1" i="0" dirty="0">
                <a:solidFill>
                  <a:srgbClr val="000000"/>
                </a:solidFill>
                <a:effectLst/>
                <a:latin typeface="nimbus_cez"/>
              </a:rPr>
            </a:br>
            <a:r>
              <a:rPr lang="cs-CZ" b="1" i="0" dirty="0">
                <a:solidFill>
                  <a:srgbClr val="000000"/>
                </a:solidFill>
                <a:effectLst/>
                <a:latin typeface="nimbus_cez"/>
              </a:rPr>
              <a:t>i na straně spotřeby. Koncept takových distribučních sítí dostal název Smart </a:t>
            </a:r>
            <a:r>
              <a:rPr lang="cs-CZ" b="1" i="0" dirty="0" err="1">
                <a:solidFill>
                  <a:srgbClr val="000000"/>
                </a:solidFill>
                <a:effectLst/>
                <a:latin typeface="nimbus_cez"/>
              </a:rPr>
              <a:t>Grid</a:t>
            </a:r>
            <a:r>
              <a:rPr lang="cs-CZ" b="1" i="0" dirty="0">
                <a:solidFill>
                  <a:srgbClr val="000000"/>
                </a:solidFill>
                <a:effectLst/>
                <a:latin typeface="nimbus_cez"/>
              </a:rPr>
              <a:t> (Inteligentní síť) a je založen na digitalizaci a plné automatizaci řízení sítě, na obousměrné komunikaci mezi výrobními zdroji, </a:t>
            </a:r>
            <a:r>
              <a:rPr lang="cs-CZ" b="1" i="0">
                <a:solidFill>
                  <a:srgbClr val="000000"/>
                </a:solidFill>
                <a:effectLst/>
                <a:latin typeface="nimbus_cez"/>
              </a:rPr>
              <a:t>distribuční sítí</a:t>
            </a:r>
            <a:br>
              <a:rPr lang="cs-CZ" b="1" i="0">
                <a:solidFill>
                  <a:srgbClr val="000000"/>
                </a:solidFill>
                <a:effectLst/>
                <a:latin typeface="nimbus_cez"/>
              </a:rPr>
            </a:br>
            <a:r>
              <a:rPr lang="cs-CZ" b="1" i="0">
                <a:solidFill>
                  <a:srgbClr val="000000"/>
                </a:solidFill>
                <a:effectLst/>
                <a:latin typeface="nimbus_cez"/>
              </a:rPr>
              <a:t>a </a:t>
            </a:r>
            <a:r>
              <a:rPr lang="cs-CZ" b="1" i="0" dirty="0">
                <a:solidFill>
                  <a:srgbClr val="000000"/>
                </a:solidFill>
                <a:effectLst/>
                <a:latin typeface="nimbus_cez"/>
              </a:rPr>
              <a:t>spotřebiči a na možnosti větší decentralizace sítě zapojením alternativních zdrojů.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634973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04492895-6419-1526-9EF9-635718D72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43897"/>
            <a:ext cx="8229600" cy="808038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LEGISLATIVNÍ RÁMEC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9DA154E-FCA7-143A-ECE0-8D16D2348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98059"/>
            <a:ext cx="8229600" cy="897194"/>
          </a:xfrm>
        </p:spPr>
        <p:txBody>
          <a:bodyPr>
            <a:normAutofit/>
          </a:bodyPr>
          <a:lstStyle/>
          <a:p>
            <a:r>
              <a:rPr lang="cs-CZ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Legislativní rámec Státní energetické koncepce ČR je dán </a:t>
            </a:r>
            <a:r>
              <a:rPr lang="cs-CZ" sz="20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zákonem</a:t>
            </a:r>
            <a:br>
              <a:rPr lang="cs-CZ" sz="20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cs-CZ" sz="20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č. 406/2000 Sb. o hospodaření energií</a:t>
            </a:r>
            <a:endParaRPr lang="cs-CZ" sz="2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3670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CEB045-81E6-A7E6-96A8-D900F9601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83" y="731836"/>
            <a:ext cx="8765457" cy="935395"/>
          </a:xfrm>
        </p:spPr>
        <p:txBody>
          <a:bodyPr>
            <a:no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CHYTRÉ MĚŘENÍ</a:t>
            </a:r>
            <a:br>
              <a:rPr lang="cs-CZ" sz="3200" b="1" dirty="0">
                <a:solidFill>
                  <a:srgbClr val="FF0000"/>
                </a:solidFill>
              </a:rPr>
            </a:br>
            <a:r>
              <a:rPr lang="cs-CZ" sz="3200" b="1" dirty="0">
                <a:solidFill>
                  <a:srgbClr val="FF0000"/>
                </a:solidFill>
              </a:rPr>
              <a:t>Inteligentní měření (AMM, </a:t>
            </a:r>
            <a:r>
              <a:rPr lang="cs-CZ" sz="3200" b="1" dirty="0" err="1">
                <a:solidFill>
                  <a:srgbClr val="FF0000"/>
                </a:solidFill>
              </a:rPr>
              <a:t>smart</a:t>
            </a:r>
            <a:r>
              <a:rPr lang="cs-CZ" sz="3200" b="1" dirty="0">
                <a:solidFill>
                  <a:srgbClr val="FF0000"/>
                </a:solidFill>
              </a:rPr>
              <a:t> </a:t>
            </a:r>
            <a:r>
              <a:rPr lang="cs-CZ" sz="3200" b="1" dirty="0" err="1">
                <a:solidFill>
                  <a:srgbClr val="FF0000"/>
                </a:solidFill>
              </a:rPr>
              <a:t>metering</a:t>
            </a:r>
            <a:r>
              <a:rPr lang="cs-CZ" sz="32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326779-C14C-1C8F-6C89-9667831878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483" y="2054942"/>
            <a:ext cx="8834283" cy="4071222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/>
              <a:t>Legislativní rámec EU: směrnice 2019/944 o společných pravidlech pro vnitřní trh s elektřinou (čl. 19 Inteligentní měřicí systémy, č. 20 Funkce inteligentních měřicích systémů, čl. 21 Nárok na inteligentní elektroměr, příloha II)</a:t>
            </a:r>
            <a:br>
              <a:rPr lang="cs-CZ" b="1" dirty="0"/>
            </a:br>
            <a:r>
              <a:rPr lang="cs-CZ" b="1" dirty="0"/>
              <a:t>Požadavky směrnice: inteligentní měřicí systémy přesně měří skutečnou spotřebu elektřiny, poskytují zákazníkům informace o spotřebě</a:t>
            </a:r>
            <a:br>
              <a:rPr lang="cs-CZ" b="1" dirty="0"/>
            </a:br>
            <a:r>
              <a:rPr lang="cs-CZ" b="1" dirty="0"/>
              <a:t>v pásmech časově rozlišeného tarifu ověřené údaje o historické spotřebě jsou na požádání snadno a zdarma dostupné ve vizuálním znázornění neověřené údaje o spotřebě dostupné v reálném čase, zdarma, bezpečně prostřednictvím standardizovaného rozhraní nebo dálkovým přístupem kybernetická bezpečnost, ochrana soukromí</a:t>
            </a:r>
            <a:br>
              <a:rPr lang="cs-CZ" b="1" dirty="0"/>
            </a:br>
            <a:r>
              <a:rPr lang="cs-CZ" b="1" dirty="0"/>
              <a:t>a osobních údajů zákazníků údaje o spotřebě a příp. výrobě na žádost zákazníka zpřístupnit třetí osobě měření a vypořádání se stejným časovým rozlišením, jako je interval zúčtování odchylek </a:t>
            </a:r>
          </a:p>
        </p:txBody>
      </p:sp>
    </p:spTree>
    <p:extLst>
      <p:ext uri="{BB962C8B-B14F-4D97-AF65-F5344CB8AC3E}">
        <p14:creationId xmlns:p14="http://schemas.microsoft.com/office/powerpoint/2010/main" val="20002894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09C289-B9EE-F013-7ADA-5D18FFAF2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2232" y="274638"/>
            <a:ext cx="5004620" cy="875736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Inteligentní měření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215075-790A-DE79-D611-48806002F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148" y="1514168"/>
            <a:ext cx="8809704" cy="4611995"/>
          </a:xfrm>
        </p:spPr>
        <p:txBody>
          <a:bodyPr>
            <a:normAutofit fontScale="62500" lnSpcReduction="20000"/>
          </a:bodyPr>
          <a:lstStyle/>
          <a:p>
            <a:r>
              <a:rPr lang="cs-CZ" b="1" dirty="0"/>
              <a:t>Budoucí uspořádání evropského trhu s elektřinou vyžaduje řádově vyšší míru flexibility spotřeby zákazníka</a:t>
            </a:r>
            <a:br>
              <a:rPr lang="cs-CZ" b="1" dirty="0"/>
            </a:br>
            <a:r>
              <a:rPr lang="cs-CZ" b="1" dirty="0"/>
              <a:t>Potřebnou flexibilitu a přímé zapojení zákazníka do trhu s elektřinou již dosavadní systémy HDO nemohou v požadované míře zajistit, a proto je nutné přistoupit k postupnému zavedení inteligentního měření</a:t>
            </a:r>
            <a:br>
              <a:rPr lang="cs-CZ" b="1" dirty="0"/>
            </a:br>
            <a:r>
              <a:rPr lang="cs-CZ" b="1" dirty="0"/>
              <a:t>AMM bude klíčovým nástrojem, který zákazníkům pomůže optimalizovat náklady na elektřinu dle svých spotřebitelských preferencí na základě informací o spotřebě elektřiny (</a:t>
            </a:r>
            <a:r>
              <a:rPr lang="cs-CZ" b="1" dirty="0" err="1"/>
              <a:t>demand</a:t>
            </a:r>
            <a:r>
              <a:rPr lang="cs-CZ" b="1" dirty="0"/>
              <a:t> </a:t>
            </a:r>
            <a:r>
              <a:rPr lang="cs-CZ" b="1" dirty="0" err="1"/>
              <a:t>side</a:t>
            </a:r>
            <a:r>
              <a:rPr lang="cs-CZ" b="1" dirty="0"/>
              <a:t> response)</a:t>
            </a:r>
            <a:br>
              <a:rPr lang="cs-CZ" b="1" dirty="0"/>
            </a:br>
            <a:r>
              <a:rPr lang="cs-CZ" b="1" dirty="0"/>
              <a:t>AMM je nutnou podmínkou pro zavedení obchodních dynamických tarifů reagujících na cenu elektřiny na krátkodobém trhu</a:t>
            </a:r>
            <a:br>
              <a:rPr lang="cs-CZ" b="1" dirty="0"/>
            </a:br>
            <a:r>
              <a:rPr lang="cs-CZ" b="1" dirty="0"/>
              <a:t>AMM umožní rozvoj agregace Přínosy pro distributora elektřiny (snížení nákladů na manuální odečty elektroměrů, efektivnější odhalení netechnických ztrát, zjednodušení odpojení)</a:t>
            </a:r>
            <a:br>
              <a:rPr lang="cs-CZ" b="1" dirty="0"/>
            </a:br>
            <a:r>
              <a:rPr lang="cs-CZ" b="1" dirty="0"/>
              <a:t>MPO ve spolupráci s PDS provedlo technické a ekonomické posouzení plošného zavedení inteligentního měření s negativním výsledkem, proto bylo rozhodnuto o jeho selektivním zavedení pro zákazníky na hladině nízkého napětí s ročním odběrem nad 6 </a:t>
            </a:r>
            <a:r>
              <a:rPr lang="cs-CZ" b="1" dirty="0" err="1"/>
              <a:t>MWh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5163278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20CB41A-415A-A6D6-CB9E-C9C74D6E3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458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Nová vyhláška o měření elektřiny</a:t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b="1" dirty="0">
                <a:solidFill>
                  <a:srgbClr val="FF0000"/>
                </a:solidFill>
              </a:rPr>
              <a:t>č. 359/2020 Sb.</a:t>
            </a:r>
          </a:p>
        </p:txBody>
      </p:sp>
    </p:spTree>
    <p:extLst>
      <p:ext uri="{BB962C8B-B14F-4D97-AF65-F5344CB8AC3E}">
        <p14:creationId xmlns:p14="http://schemas.microsoft.com/office/powerpoint/2010/main" val="2922529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B09A835B-B08D-06B5-5D19-C7563CBA8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>
            <a:normAutofit/>
          </a:bodyPr>
          <a:lstStyle/>
          <a:p>
            <a:r>
              <a:rPr lang="cs-CZ" b="1" i="0" dirty="0">
                <a:solidFill>
                  <a:srgbClr val="FF0000"/>
                </a:solidFill>
                <a:effectLst/>
                <a:latin typeface="Google Sans"/>
              </a:rPr>
              <a:t>Chytré město (Smart city)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6EF3F32-79BD-19C5-636F-C5E9F15EB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57" y="2379407"/>
            <a:ext cx="8947355" cy="3254478"/>
          </a:xfrm>
        </p:spPr>
        <p:txBody>
          <a:bodyPr/>
          <a:lstStyle/>
          <a:p>
            <a:pPr algn="l"/>
            <a:r>
              <a:rPr lang="cs-CZ" b="1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Chytré město, někdy také digitální město nebo inteligentní město, je koncept fungování města, které využívá digitální, informační a komunikační technologie za účelem efektivnějšího využití své infrastruktury a snížení spotřeby energií.</a:t>
            </a:r>
          </a:p>
        </p:txBody>
      </p:sp>
    </p:spTree>
    <p:extLst>
      <p:ext uri="{BB962C8B-B14F-4D97-AF65-F5344CB8AC3E}">
        <p14:creationId xmlns:p14="http://schemas.microsoft.com/office/powerpoint/2010/main" val="29656762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B47FC9C-2ED3-4100-A4EF-E8CDFEE10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D022881-AD4F-30FC-0F12-486D246F4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58141"/>
            <a:ext cx="7886700" cy="942664"/>
          </a:xfrm>
        </p:spPr>
        <p:txBody>
          <a:bodyPr>
            <a:normAutofit/>
          </a:bodyPr>
          <a:lstStyle/>
          <a:p>
            <a:r>
              <a:rPr lang="cs-CZ" sz="4500" b="1" dirty="0"/>
              <a:t>SMART CITY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E0494A5-5063-713A-0CF8-074260F94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948" y="116422"/>
            <a:ext cx="8526104" cy="535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4876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B6BBD213-A06B-9076-A0B6-EE8AF3ED4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26" y="711507"/>
            <a:ext cx="8229600" cy="1143000"/>
          </a:xfrm>
        </p:spPr>
        <p:txBody>
          <a:bodyPr>
            <a:normAutofit/>
          </a:bodyPr>
          <a:lstStyle/>
          <a:p>
            <a:r>
              <a:rPr lang="cs-CZ" b="1" i="0" dirty="0">
                <a:solidFill>
                  <a:srgbClr val="FF0000"/>
                </a:solidFill>
                <a:effectLst/>
                <a:latin typeface="Google Sans"/>
              </a:rPr>
              <a:t>Positive </a:t>
            </a:r>
            <a:r>
              <a:rPr lang="cs-CZ" b="1" i="0" dirty="0" err="1">
                <a:solidFill>
                  <a:srgbClr val="FF0000"/>
                </a:solidFill>
                <a:effectLst/>
                <a:latin typeface="Google Sans"/>
              </a:rPr>
              <a:t>Energy</a:t>
            </a:r>
            <a:r>
              <a:rPr lang="cs-CZ" b="1" i="0" dirty="0">
                <a:solidFill>
                  <a:srgbClr val="FF0000"/>
                </a:solidFill>
                <a:effectLst/>
                <a:latin typeface="Google Sans"/>
              </a:rPr>
              <a:t> </a:t>
            </a:r>
            <a:r>
              <a:rPr lang="cs-CZ" b="1" i="0" dirty="0" err="1">
                <a:solidFill>
                  <a:srgbClr val="FF0000"/>
                </a:solidFill>
                <a:effectLst/>
                <a:latin typeface="Google Sans"/>
              </a:rPr>
              <a:t>District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01B5150-FAB5-3A45-89C3-69E4C6F22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973" y="2241755"/>
            <a:ext cx="8799871" cy="3884408"/>
          </a:xfrm>
        </p:spPr>
        <p:txBody>
          <a:bodyPr>
            <a:normAutofit/>
          </a:bodyPr>
          <a:lstStyle/>
          <a:p>
            <a:pPr algn="l"/>
            <a:r>
              <a:rPr lang="cs-CZ" b="1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Pozitivní energetická čtvrť je městská oblast, která ročně vyprodukuje minimálně tolik energie, kolik spotřebuje.</a:t>
            </a:r>
            <a:br>
              <a:rPr lang="cs-CZ" b="1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</a:br>
            <a:r>
              <a:rPr lang="cs-CZ" b="1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Účelem PED není být ostrůvkem izolovaným od zbytku energetického systému, ale spíše funkční a flexibilní součástí většího celku.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8898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FEBB424-2D78-62DB-9F86-2B08EB9F4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160" y="417576"/>
            <a:ext cx="8182230" cy="1249394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en-US" b="1" i="0" dirty="0">
                <a:solidFill>
                  <a:srgbClr val="053541"/>
                </a:solidFill>
                <a:effectLst/>
                <a:latin typeface="Trueno"/>
              </a:rPr>
              <a:t>The Positive Energy Districts Transition Pathway (PED)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55776" y="1733454"/>
            <a:ext cx="3429000" cy="18288"/>
          </a:xfrm>
          <a:custGeom>
            <a:avLst/>
            <a:gdLst>
              <a:gd name="connsiteX0" fmla="*/ 0 w 3429000"/>
              <a:gd name="connsiteY0" fmla="*/ 0 h 18288"/>
              <a:gd name="connsiteX1" fmla="*/ 685800 w 3429000"/>
              <a:gd name="connsiteY1" fmla="*/ 0 h 18288"/>
              <a:gd name="connsiteX2" fmla="*/ 1371600 w 3429000"/>
              <a:gd name="connsiteY2" fmla="*/ 0 h 18288"/>
              <a:gd name="connsiteX3" fmla="*/ 2057400 w 3429000"/>
              <a:gd name="connsiteY3" fmla="*/ 0 h 18288"/>
              <a:gd name="connsiteX4" fmla="*/ 2674620 w 3429000"/>
              <a:gd name="connsiteY4" fmla="*/ 0 h 18288"/>
              <a:gd name="connsiteX5" fmla="*/ 3429000 w 3429000"/>
              <a:gd name="connsiteY5" fmla="*/ 0 h 18288"/>
              <a:gd name="connsiteX6" fmla="*/ 3429000 w 3429000"/>
              <a:gd name="connsiteY6" fmla="*/ 18288 h 18288"/>
              <a:gd name="connsiteX7" fmla="*/ 2811780 w 3429000"/>
              <a:gd name="connsiteY7" fmla="*/ 18288 h 18288"/>
              <a:gd name="connsiteX8" fmla="*/ 2228850 w 3429000"/>
              <a:gd name="connsiteY8" fmla="*/ 18288 h 18288"/>
              <a:gd name="connsiteX9" fmla="*/ 1543050 w 3429000"/>
              <a:gd name="connsiteY9" fmla="*/ 18288 h 18288"/>
              <a:gd name="connsiteX10" fmla="*/ 925830 w 3429000"/>
              <a:gd name="connsiteY10" fmla="*/ 18288 h 18288"/>
              <a:gd name="connsiteX11" fmla="*/ 0 w 3429000"/>
              <a:gd name="connsiteY11" fmla="*/ 18288 h 18288"/>
              <a:gd name="connsiteX12" fmla="*/ 0 w 3429000"/>
              <a:gd name="connsiteY12" fmla="*/ 0 h 18288"/>
              <a:gd name="connsiteX0" fmla="*/ 0 w 3429000"/>
              <a:gd name="connsiteY0" fmla="*/ 0 h 18288"/>
              <a:gd name="connsiteX1" fmla="*/ 617220 w 3429000"/>
              <a:gd name="connsiteY1" fmla="*/ 0 h 18288"/>
              <a:gd name="connsiteX2" fmla="*/ 1200150 w 3429000"/>
              <a:gd name="connsiteY2" fmla="*/ 0 h 18288"/>
              <a:gd name="connsiteX3" fmla="*/ 1817370 w 3429000"/>
              <a:gd name="connsiteY3" fmla="*/ 0 h 18288"/>
              <a:gd name="connsiteX4" fmla="*/ 2503170 w 3429000"/>
              <a:gd name="connsiteY4" fmla="*/ 0 h 18288"/>
              <a:gd name="connsiteX5" fmla="*/ 3429000 w 3429000"/>
              <a:gd name="connsiteY5" fmla="*/ 0 h 18288"/>
              <a:gd name="connsiteX6" fmla="*/ 3429000 w 3429000"/>
              <a:gd name="connsiteY6" fmla="*/ 18288 h 18288"/>
              <a:gd name="connsiteX7" fmla="*/ 2743200 w 3429000"/>
              <a:gd name="connsiteY7" fmla="*/ 18288 h 18288"/>
              <a:gd name="connsiteX8" fmla="*/ 1988820 w 3429000"/>
              <a:gd name="connsiteY8" fmla="*/ 18288 h 18288"/>
              <a:gd name="connsiteX9" fmla="*/ 1405890 w 3429000"/>
              <a:gd name="connsiteY9" fmla="*/ 18288 h 18288"/>
              <a:gd name="connsiteX10" fmla="*/ 651510 w 3429000"/>
              <a:gd name="connsiteY10" fmla="*/ 18288 h 18288"/>
              <a:gd name="connsiteX11" fmla="*/ 0 w 3429000"/>
              <a:gd name="connsiteY11" fmla="*/ 18288 h 18288"/>
              <a:gd name="connsiteX12" fmla="*/ 0 w 342900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29000" h="18288" fill="none" extrusionOk="0">
                <a:moveTo>
                  <a:pt x="0" y="0"/>
                </a:moveTo>
                <a:cubicBezTo>
                  <a:pt x="207705" y="23860"/>
                  <a:pt x="509323" y="68036"/>
                  <a:pt x="685800" y="0"/>
                </a:cubicBezTo>
                <a:cubicBezTo>
                  <a:pt x="881422" y="-43910"/>
                  <a:pt x="1129204" y="-58858"/>
                  <a:pt x="1371600" y="0"/>
                </a:cubicBezTo>
                <a:cubicBezTo>
                  <a:pt x="1611115" y="-12848"/>
                  <a:pt x="1887211" y="-6418"/>
                  <a:pt x="2057400" y="0"/>
                </a:cubicBezTo>
                <a:cubicBezTo>
                  <a:pt x="2233905" y="-53439"/>
                  <a:pt x="2400311" y="-9735"/>
                  <a:pt x="2674620" y="0"/>
                </a:cubicBezTo>
                <a:cubicBezTo>
                  <a:pt x="2899369" y="50175"/>
                  <a:pt x="3197952" y="-27603"/>
                  <a:pt x="3429000" y="0"/>
                </a:cubicBezTo>
                <a:cubicBezTo>
                  <a:pt x="3428966" y="4844"/>
                  <a:pt x="3428590" y="11009"/>
                  <a:pt x="3429000" y="18288"/>
                </a:cubicBezTo>
                <a:cubicBezTo>
                  <a:pt x="3212354" y="28872"/>
                  <a:pt x="3083619" y="-836"/>
                  <a:pt x="2811780" y="18288"/>
                </a:cubicBezTo>
                <a:cubicBezTo>
                  <a:pt x="2533576" y="25058"/>
                  <a:pt x="2477440" y="20531"/>
                  <a:pt x="2228850" y="18288"/>
                </a:cubicBezTo>
                <a:cubicBezTo>
                  <a:pt x="2003657" y="-1843"/>
                  <a:pt x="1810789" y="18294"/>
                  <a:pt x="1543050" y="18288"/>
                </a:cubicBezTo>
                <a:cubicBezTo>
                  <a:pt x="1286635" y="-21162"/>
                  <a:pt x="1189418" y="22290"/>
                  <a:pt x="925830" y="18288"/>
                </a:cubicBezTo>
                <a:cubicBezTo>
                  <a:pt x="678389" y="-2387"/>
                  <a:pt x="367033" y="43234"/>
                  <a:pt x="0" y="18288"/>
                </a:cubicBezTo>
                <a:cubicBezTo>
                  <a:pt x="-649" y="11698"/>
                  <a:pt x="663" y="5413"/>
                  <a:pt x="0" y="0"/>
                </a:cubicBezTo>
                <a:close/>
              </a:path>
              <a:path w="3429000" h="18288" stroke="0" extrusionOk="0">
                <a:moveTo>
                  <a:pt x="0" y="0"/>
                </a:moveTo>
                <a:cubicBezTo>
                  <a:pt x="169914" y="-16656"/>
                  <a:pt x="469790" y="-24030"/>
                  <a:pt x="617220" y="0"/>
                </a:cubicBezTo>
                <a:cubicBezTo>
                  <a:pt x="786601" y="24467"/>
                  <a:pt x="1085311" y="15192"/>
                  <a:pt x="1200150" y="0"/>
                </a:cubicBezTo>
                <a:cubicBezTo>
                  <a:pt x="1340195" y="-5060"/>
                  <a:pt x="1552999" y="41254"/>
                  <a:pt x="1817370" y="0"/>
                </a:cubicBezTo>
                <a:cubicBezTo>
                  <a:pt x="2086739" y="-377"/>
                  <a:pt x="2228603" y="31972"/>
                  <a:pt x="2503170" y="0"/>
                </a:cubicBezTo>
                <a:cubicBezTo>
                  <a:pt x="2794334" y="-14173"/>
                  <a:pt x="3002837" y="-13310"/>
                  <a:pt x="3429000" y="0"/>
                </a:cubicBezTo>
                <a:cubicBezTo>
                  <a:pt x="3428475" y="5049"/>
                  <a:pt x="3429193" y="12044"/>
                  <a:pt x="3429000" y="18288"/>
                </a:cubicBezTo>
                <a:cubicBezTo>
                  <a:pt x="3101445" y="-3440"/>
                  <a:pt x="2879434" y="34023"/>
                  <a:pt x="2743200" y="18288"/>
                </a:cubicBezTo>
                <a:cubicBezTo>
                  <a:pt x="2609544" y="13915"/>
                  <a:pt x="2334178" y="48649"/>
                  <a:pt x="1988820" y="18288"/>
                </a:cubicBezTo>
                <a:cubicBezTo>
                  <a:pt x="1620184" y="18423"/>
                  <a:pt x="1586822" y="-1871"/>
                  <a:pt x="1405890" y="18288"/>
                </a:cubicBezTo>
                <a:cubicBezTo>
                  <a:pt x="1266239" y="28547"/>
                  <a:pt x="867500" y="15208"/>
                  <a:pt x="651510" y="18288"/>
                </a:cubicBezTo>
                <a:cubicBezTo>
                  <a:pt x="445459" y="40105"/>
                  <a:pt x="119818" y="-23744"/>
                  <a:pt x="0" y="18288"/>
                </a:cubicBezTo>
                <a:cubicBezTo>
                  <a:pt x="-39" y="12511"/>
                  <a:pt x="-381" y="8039"/>
                  <a:pt x="0" y="0"/>
                </a:cubicBezTo>
                <a:close/>
              </a:path>
              <a:path w="3429000" h="18288" fill="none" stroke="0" extrusionOk="0">
                <a:moveTo>
                  <a:pt x="0" y="0"/>
                </a:moveTo>
                <a:cubicBezTo>
                  <a:pt x="199661" y="29771"/>
                  <a:pt x="488726" y="20925"/>
                  <a:pt x="685800" y="0"/>
                </a:cubicBezTo>
                <a:cubicBezTo>
                  <a:pt x="835372" y="-29710"/>
                  <a:pt x="1088413" y="6369"/>
                  <a:pt x="1371600" y="0"/>
                </a:cubicBezTo>
                <a:cubicBezTo>
                  <a:pt x="1631865" y="6637"/>
                  <a:pt x="1839907" y="52251"/>
                  <a:pt x="2057400" y="0"/>
                </a:cubicBezTo>
                <a:cubicBezTo>
                  <a:pt x="2266442" y="-8132"/>
                  <a:pt x="2461070" y="-4034"/>
                  <a:pt x="2674620" y="0"/>
                </a:cubicBezTo>
                <a:cubicBezTo>
                  <a:pt x="2940120" y="30498"/>
                  <a:pt x="3202681" y="-54357"/>
                  <a:pt x="3429000" y="0"/>
                </a:cubicBezTo>
                <a:cubicBezTo>
                  <a:pt x="3429314" y="4158"/>
                  <a:pt x="3428021" y="12539"/>
                  <a:pt x="3429000" y="18288"/>
                </a:cubicBezTo>
                <a:cubicBezTo>
                  <a:pt x="3250522" y="56023"/>
                  <a:pt x="3056248" y="-1557"/>
                  <a:pt x="2811780" y="18288"/>
                </a:cubicBezTo>
                <a:cubicBezTo>
                  <a:pt x="2534418" y="26558"/>
                  <a:pt x="2483107" y="19890"/>
                  <a:pt x="2228850" y="18288"/>
                </a:cubicBezTo>
                <a:cubicBezTo>
                  <a:pt x="1996093" y="-20362"/>
                  <a:pt x="1790611" y="35096"/>
                  <a:pt x="1543050" y="18288"/>
                </a:cubicBezTo>
                <a:cubicBezTo>
                  <a:pt x="1276188" y="-29727"/>
                  <a:pt x="1196665" y="1050"/>
                  <a:pt x="925830" y="18288"/>
                </a:cubicBezTo>
                <a:cubicBezTo>
                  <a:pt x="718623" y="61416"/>
                  <a:pt x="374628" y="25039"/>
                  <a:pt x="0" y="18288"/>
                </a:cubicBezTo>
                <a:cubicBezTo>
                  <a:pt x="20" y="11469"/>
                  <a:pt x="-29" y="515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3429000"/>
                      <a:gd name="connsiteY0" fmla="*/ 0 h 18288"/>
                      <a:gd name="connsiteX1" fmla="*/ 685800 w 3429000"/>
                      <a:gd name="connsiteY1" fmla="*/ 0 h 18288"/>
                      <a:gd name="connsiteX2" fmla="*/ 1371600 w 3429000"/>
                      <a:gd name="connsiteY2" fmla="*/ 0 h 18288"/>
                      <a:gd name="connsiteX3" fmla="*/ 2057400 w 3429000"/>
                      <a:gd name="connsiteY3" fmla="*/ 0 h 18288"/>
                      <a:gd name="connsiteX4" fmla="*/ 2674620 w 3429000"/>
                      <a:gd name="connsiteY4" fmla="*/ 0 h 18288"/>
                      <a:gd name="connsiteX5" fmla="*/ 3429000 w 3429000"/>
                      <a:gd name="connsiteY5" fmla="*/ 0 h 18288"/>
                      <a:gd name="connsiteX6" fmla="*/ 3429000 w 3429000"/>
                      <a:gd name="connsiteY6" fmla="*/ 18288 h 18288"/>
                      <a:gd name="connsiteX7" fmla="*/ 2811780 w 3429000"/>
                      <a:gd name="connsiteY7" fmla="*/ 18288 h 18288"/>
                      <a:gd name="connsiteX8" fmla="*/ 2228850 w 3429000"/>
                      <a:gd name="connsiteY8" fmla="*/ 18288 h 18288"/>
                      <a:gd name="connsiteX9" fmla="*/ 1543050 w 3429000"/>
                      <a:gd name="connsiteY9" fmla="*/ 18288 h 18288"/>
                      <a:gd name="connsiteX10" fmla="*/ 925830 w 3429000"/>
                      <a:gd name="connsiteY10" fmla="*/ 18288 h 18288"/>
                      <a:gd name="connsiteX11" fmla="*/ 0 w 3429000"/>
                      <a:gd name="connsiteY11" fmla="*/ 18288 h 18288"/>
                      <a:gd name="connsiteX12" fmla="*/ 0 w 3429000"/>
                      <a:gd name="connsiteY12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429000" h="18288" fill="none" extrusionOk="0">
                        <a:moveTo>
                          <a:pt x="0" y="0"/>
                        </a:moveTo>
                        <a:cubicBezTo>
                          <a:pt x="219865" y="20479"/>
                          <a:pt x="493281" y="26186"/>
                          <a:pt x="685800" y="0"/>
                        </a:cubicBezTo>
                        <a:cubicBezTo>
                          <a:pt x="878319" y="-26186"/>
                          <a:pt x="1121382" y="-11869"/>
                          <a:pt x="1371600" y="0"/>
                        </a:cubicBezTo>
                        <a:cubicBezTo>
                          <a:pt x="1621818" y="11869"/>
                          <a:pt x="1878793" y="32281"/>
                          <a:pt x="2057400" y="0"/>
                        </a:cubicBezTo>
                        <a:cubicBezTo>
                          <a:pt x="2236007" y="-32281"/>
                          <a:pt x="2433797" y="-18251"/>
                          <a:pt x="2674620" y="0"/>
                        </a:cubicBezTo>
                        <a:cubicBezTo>
                          <a:pt x="2915443" y="18251"/>
                          <a:pt x="3205923" y="-1443"/>
                          <a:pt x="3429000" y="0"/>
                        </a:cubicBezTo>
                        <a:cubicBezTo>
                          <a:pt x="3429442" y="4516"/>
                          <a:pt x="3428173" y="12266"/>
                          <a:pt x="3429000" y="18288"/>
                        </a:cubicBezTo>
                        <a:cubicBezTo>
                          <a:pt x="3221081" y="48608"/>
                          <a:pt x="3088001" y="8066"/>
                          <a:pt x="2811780" y="18288"/>
                        </a:cubicBezTo>
                        <a:cubicBezTo>
                          <a:pt x="2535559" y="28510"/>
                          <a:pt x="2481355" y="24898"/>
                          <a:pt x="2228850" y="18288"/>
                        </a:cubicBezTo>
                        <a:cubicBezTo>
                          <a:pt x="1976345" y="11679"/>
                          <a:pt x="1807520" y="48356"/>
                          <a:pt x="1543050" y="18288"/>
                        </a:cubicBezTo>
                        <a:cubicBezTo>
                          <a:pt x="1278580" y="-11780"/>
                          <a:pt x="1181944" y="5123"/>
                          <a:pt x="925830" y="18288"/>
                        </a:cubicBezTo>
                        <a:cubicBezTo>
                          <a:pt x="669716" y="31453"/>
                          <a:pt x="410304" y="34815"/>
                          <a:pt x="0" y="18288"/>
                        </a:cubicBezTo>
                        <a:cubicBezTo>
                          <a:pt x="-306" y="11477"/>
                          <a:pt x="485" y="4355"/>
                          <a:pt x="0" y="0"/>
                        </a:cubicBezTo>
                        <a:close/>
                      </a:path>
                      <a:path w="3429000" h="18288" stroke="0" extrusionOk="0">
                        <a:moveTo>
                          <a:pt x="0" y="0"/>
                        </a:moveTo>
                        <a:cubicBezTo>
                          <a:pt x="174095" y="-12874"/>
                          <a:pt x="443087" y="-14090"/>
                          <a:pt x="617220" y="0"/>
                        </a:cubicBezTo>
                        <a:cubicBezTo>
                          <a:pt x="791353" y="14090"/>
                          <a:pt x="1072677" y="8451"/>
                          <a:pt x="1200150" y="0"/>
                        </a:cubicBezTo>
                        <a:cubicBezTo>
                          <a:pt x="1327623" y="-8451"/>
                          <a:pt x="1526638" y="19866"/>
                          <a:pt x="1817370" y="0"/>
                        </a:cubicBezTo>
                        <a:cubicBezTo>
                          <a:pt x="2108102" y="-19866"/>
                          <a:pt x="2221289" y="26161"/>
                          <a:pt x="2503170" y="0"/>
                        </a:cubicBezTo>
                        <a:cubicBezTo>
                          <a:pt x="2785051" y="-26161"/>
                          <a:pt x="3022134" y="39178"/>
                          <a:pt x="3429000" y="0"/>
                        </a:cubicBezTo>
                        <a:cubicBezTo>
                          <a:pt x="3429577" y="4624"/>
                          <a:pt x="3429819" y="11191"/>
                          <a:pt x="3429000" y="18288"/>
                        </a:cubicBezTo>
                        <a:cubicBezTo>
                          <a:pt x="3103464" y="593"/>
                          <a:pt x="2887909" y="22940"/>
                          <a:pt x="2743200" y="18288"/>
                        </a:cubicBezTo>
                        <a:cubicBezTo>
                          <a:pt x="2598491" y="13636"/>
                          <a:pt x="2362615" y="10656"/>
                          <a:pt x="1988820" y="18288"/>
                        </a:cubicBezTo>
                        <a:cubicBezTo>
                          <a:pt x="1615025" y="25920"/>
                          <a:pt x="1580494" y="3693"/>
                          <a:pt x="1405890" y="18288"/>
                        </a:cubicBezTo>
                        <a:cubicBezTo>
                          <a:pt x="1231286" y="32884"/>
                          <a:pt x="885259" y="-16285"/>
                          <a:pt x="651510" y="18288"/>
                        </a:cubicBezTo>
                        <a:cubicBezTo>
                          <a:pt x="417761" y="52861"/>
                          <a:pt x="138362" y="-13856"/>
                          <a:pt x="0" y="18288"/>
                        </a:cubicBezTo>
                        <a:cubicBezTo>
                          <a:pt x="-171" y="12755"/>
                          <a:pt x="-690" y="793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ek 5" descr="Obsah obrázku kresba, diagram, Plán, design&#10;&#10;Popis byl vytvořen automaticky">
            <a:extLst>
              <a:ext uri="{FF2B5EF4-FFF2-40B4-BE49-F238E27FC236}">
                <a16:creationId xmlns:a16="http://schemas.microsoft.com/office/drawing/2014/main" id="{8DF359B0-2217-6AFF-B125-36000A380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30" y="2867551"/>
            <a:ext cx="8661654" cy="311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3142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9A84B49B-1E7E-EFFB-4C2C-4E3C888F7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>
            <a:normAutofit/>
          </a:bodyPr>
          <a:lstStyle/>
          <a:p>
            <a:r>
              <a:rPr lang="cs-CZ" b="1" i="0" dirty="0">
                <a:solidFill>
                  <a:srgbClr val="FF0000"/>
                </a:solidFill>
                <a:effectLst/>
                <a:latin typeface="Google Sans"/>
              </a:rPr>
              <a:t>Internet věcí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53DD219-75B0-44C8-B4D5-D97C1C06F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315" y="2143432"/>
            <a:ext cx="8868697" cy="3982731"/>
          </a:xfrm>
        </p:spPr>
        <p:txBody>
          <a:bodyPr>
            <a:normAutofit/>
          </a:bodyPr>
          <a:lstStyle/>
          <a:p>
            <a:pPr algn="l"/>
            <a:r>
              <a:rPr lang="cs-CZ" b="1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Internet věcí je v informatice označení pro síť fyzických zařízení, vozidel, domácích spotřebičů a dalších zařízení, která jsou vybavena elektronikou, softwarem, senzory, pohyblivými částmi a síťovou konektivitou, která umožňuje těmto zařízením se propojit a vyměňovat si data.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4889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0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0E86A64-A3BD-4735-AAD0-44EC7D338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7947"/>
            <a:ext cx="7886700" cy="878773"/>
          </a:xfrm>
        </p:spPr>
        <p:txBody>
          <a:bodyPr anchor="ctr">
            <a:normAutofit/>
          </a:bodyPr>
          <a:lstStyle/>
          <a:p>
            <a:r>
              <a:rPr lang="cs-CZ" sz="4500" b="1" dirty="0">
                <a:solidFill>
                  <a:srgbClr val="FF0000"/>
                </a:solidFill>
              </a:rPr>
              <a:t>INTERNET VĚCÍ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70F8B60-1DA5-745E-62E5-C06E400B3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02" y="996720"/>
            <a:ext cx="8766756" cy="56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7620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270DB8F5-1C7F-211C-5B91-E0146001F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2064" y="274638"/>
            <a:ext cx="4704735" cy="924897"/>
          </a:xfrm>
        </p:spPr>
        <p:txBody>
          <a:bodyPr>
            <a:normAutofit fontScale="90000"/>
          </a:bodyPr>
          <a:lstStyle/>
          <a:p>
            <a:r>
              <a:rPr lang="cs-CZ" b="1" i="0" dirty="0">
                <a:solidFill>
                  <a:srgbClr val="FF0000"/>
                </a:solidFill>
                <a:effectLst/>
                <a:latin typeface="Google Sans"/>
              </a:rPr>
              <a:t>Obnovitelná energie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BDD220E-3DAE-3167-2434-3C6D0750C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813" y="1600200"/>
            <a:ext cx="8799871" cy="4525963"/>
          </a:xfrm>
        </p:spPr>
        <p:txBody>
          <a:bodyPr>
            <a:normAutofit/>
          </a:bodyPr>
          <a:lstStyle/>
          <a:p>
            <a:pPr algn="l"/>
            <a:r>
              <a:rPr lang="cs-CZ" b="1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Obnovitelná energie je energie</a:t>
            </a:r>
            <a:br>
              <a:rPr lang="cs-CZ" b="1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</a:br>
            <a:r>
              <a:rPr lang="cs-CZ" b="1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z obnovitelných zdrojů, které se přirozeně obnovují v lidském časovém měřítku.</a:t>
            </a:r>
            <a:br>
              <a:rPr lang="cs-CZ" b="1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</a:br>
            <a:r>
              <a:rPr lang="cs-CZ" b="1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Mezi obnovitelné zdroje patří sluneční záření, vítr, pohyb vody a geotermální teplo.</a:t>
            </a:r>
            <a:br>
              <a:rPr lang="cs-CZ" b="1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</a:br>
            <a:r>
              <a:rPr lang="cs-CZ" b="1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Přestože většina obnovitelných zdrojů energie je udržitelná, některé nejsou.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2194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F63DD-1ED6-7B12-C7C0-881170229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568" y="274638"/>
            <a:ext cx="5058697" cy="885568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ŠIRŠÍ SOUVISLOSTI (1)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89E280-E31A-CF6B-E0E5-4533994F8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84439"/>
            <a:ext cx="8229600" cy="4041724"/>
          </a:xfrm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Nutnost provázanosti s Politikou ochrany klimatu v ČR</a:t>
            </a:r>
          </a:p>
          <a:p>
            <a:r>
              <a:rPr lang="cs-CZ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Provázanost s Vnitrostátním plánem ČR v oblasti energetiky a klimatu</a:t>
            </a:r>
            <a:endParaRPr lang="cs-CZ" sz="24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cs-CZ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Nařízení EU 2018/1999 o správě energetické unie</a:t>
            </a:r>
          </a:p>
          <a:p>
            <a:r>
              <a:rPr lang="cs-CZ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Reflektovat zvýšené ambice na úrovni EU s ohledem na zvýšení závazku snížení emisí o alespoň 55 % do roku 2030 v porovnání s rokem 1990 a související zvýšení ambicí v jednotlivých dílčích oblastech (kupříkladu v oblasti energetické účinnosti, obnovitelných zdrojů energie atd.)</a:t>
            </a:r>
            <a:endParaRPr lang="cs-CZ" sz="24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0287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B46A6FA-CE75-ACC4-6EDB-82B68042D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>
            <a:normAutofit/>
          </a:bodyPr>
          <a:lstStyle/>
          <a:p>
            <a:r>
              <a:rPr lang="cs-CZ" sz="2800" b="1">
                <a:solidFill>
                  <a:schemeClr val="bg1"/>
                </a:solidFill>
              </a:rPr>
              <a:t>ČESKÁ ENERGETIKA – SOUČASNÝ STAV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B8CE4E8-6FF7-E394-DFE8-9052F5933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015" y="1828823"/>
            <a:ext cx="6887969" cy="499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6457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7F5EAFE-D141-44FD-1FA5-5F2DCF490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chemeClr val="bg1"/>
                </a:solidFill>
              </a:rPr>
              <a:t>ČESKÁ ENERGETIKA V ROCE 2030 – ZÁKLADNÍ SCÉNÁŘ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D3F02FF-D9B6-9C6D-C09A-A15878D5C4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633" y="1537283"/>
            <a:ext cx="7605724" cy="51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7404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540BCC7-01CE-9040-10D5-6F280FD3F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chemeClr val="bg1"/>
                </a:solidFill>
              </a:rPr>
              <a:t>ČESKÁ ENERGETIKA V ROCE 2030 – POKROČILÝ SCÉNÁŘ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E0A7F10-0A7F-8D10-3107-27C08EA88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539" y="1612490"/>
            <a:ext cx="7824922" cy="508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6362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463EDDD8-AA3D-22BD-8C3A-77B08734E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837"/>
            <a:ext cx="8229600" cy="1143000"/>
          </a:xfrm>
        </p:spPr>
        <p:txBody>
          <a:bodyPr>
            <a:normAutofit/>
          </a:bodyPr>
          <a:lstStyle/>
          <a:p>
            <a:r>
              <a:rPr lang="cs-CZ" b="1" i="0" dirty="0">
                <a:solidFill>
                  <a:srgbClr val="FF0000"/>
                </a:solidFill>
                <a:effectLst/>
                <a:latin typeface="Google Sans"/>
              </a:rPr>
              <a:t>Jak funguje vodíková elektrárna?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DB3B991-8B10-2942-F51E-11DB0B06D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155" y="2212258"/>
            <a:ext cx="8937522" cy="3913905"/>
          </a:xfrm>
        </p:spPr>
        <p:txBody>
          <a:bodyPr/>
          <a:lstStyle/>
          <a:p>
            <a:pPr algn="l"/>
            <a:r>
              <a:rPr lang="cs-CZ" b="1" i="0" dirty="0">
                <a:solidFill>
                  <a:srgbClr val="4D5156"/>
                </a:solidFill>
                <a:effectLst/>
                <a:latin typeface="Google Sans"/>
              </a:rPr>
              <a:t>Při elektrolýze vody se průchodem elektrického proudu roztokem štěpí vazby mezi </a:t>
            </a:r>
            <a:r>
              <a:rPr lang="cs-CZ" b="1" i="0" dirty="0">
                <a:solidFill>
                  <a:srgbClr val="040C28"/>
                </a:solidFill>
                <a:effectLst/>
                <a:latin typeface="Google Sans"/>
              </a:rPr>
              <a:t>vodíkem</a:t>
            </a:r>
            <a:r>
              <a:rPr lang="cs-CZ" b="1" i="0" dirty="0">
                <a:solidFill>
                  <a:srgbClr val="4D5156"/>
                </a:solidFill>
                <a:effectLst/>
                <a:latin typeface="Google Sans"/>
              </a:rPr>
              <a:t> a kyslíkem a voda se tak rozkládá na tyto dva plyny. Celková účinnost tohoto procesu se pohybuje okolo 55–60 %. Na výrobu 1 kg vodíku elektrolýzou je zapotřebí 9 l vody a 60 kWh elektrické energie.</a:t>
            </a:r>
            <a:endParaRPr lang="cs-CZ" b="1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59218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E8288E5-FBE7-7EF8-A011-639DBF23E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chemeClr val="bg1"/>
                </a:solidFill>
              </a:rPr>
              <a:t>ZÁKLADNÍ PRINCIPY ELEKTROLÝZY VODY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37CE04D-2749-D6F1-C4B1-73A97AB4F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095" y="1988464"/>
            <a:ext cx="8178799" cy="390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5779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0337BC54-5793-9E5C-8D5B-801D63285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KVET – Kombinovaná výroba elektřiny a tepla (kogenerace)</a:t>
            </a:r>
          </a:p>
        </p:txBody>
      </p:sp>
    </p:spTree>
    <p:extLst>
      <p:ext uri="{BB962C8B-B14F-4D97-AF65-F5344CB8AC3E}">
        <p14:creationId xmlns:p14="http://schemas.microsoft.com/office/powerpoint/2010/main" val="40727412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CCC7CF-5FD7-D323-3522-1F44CDD39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58096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KOGENERACE - PRINCIP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3214398-074C-CC7D-E047-7EA740520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67" y="2129286"/>
            <a:ext cx="8858865" cy="362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1722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7FB744A7-B169-DBF2-E8C8-D7B23260A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7703" y="224811"/>
            <a:ext cx="4704735" cy="875736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KOGENERACE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F0EAA3C-2F18-24DB-28F8-B570367D9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484" y="1740310"/>
            <a:ext cx="8794954" cy="4385853"/>
          </a:xfrm>
        </p:spPr>
        <p:txBody>
          <a:bodyPr>
            <a:normAutofit fontScale="92500" lnSpcReduction="20000"/>
          </a:bodyPr>
          <a:lstStyle/>
          <a:p>
            <a:r>
              <a:rPr lang="cs-CZ" b="1" i="0" dirty="0">
                <a:solidFill>
                  <a:srgbClr val="757779"/>
                </a:solidFill>
                <a:effectLst/>
                <a:latin typeface="sana_sans"/>
              </a:rPr>
              <a:t>Kombinovaná výroba elektřiny a tepla neboli kogenerace je způsob výroby elektrické energie, při kterém se užitečným způsobem využije teplo, jež se při procesu výroby elektřiny uvolňuje. Tím se dosahuje velmi vysoké účinnosti využití energie v palivu. Zároveň se díky tomuto procesu minimalizují ztráty, které při tradiční výrobě elektrické energie vznikají. Díky efektivnímu využití „odpadního tepla“ se při kombinované výrobě elektřiny a tepla ušetří až 70 % energie obsažené v palivu oproti oddělené výrobě elektřiny a tepla.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0388882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B43E76-F601-D5A9-88CF-A4C712CF2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4516" y="274638"/>
            <a:ext cx="4262284" cy="816743"/>
          </a:xfrm>
        </p:spPr>
        <p:txBody>
          <a:bodyPr>
            <a:normAutofit/>
          </a:bodyPr>
          <a:lstStyle/>
          <a:p>
            <a:r>
              <a:rPr lang="cs-CZ" b="1" i="0" dirty="0" err="1">
                <a:solidFill>
                  <a:srgbClr val="FF0000"/>
                </a:solidFill>
                <a:effectLst/>
                <a:latin typeface="futura-pt-bold"/>
              </a:rPr>
              <a:t>Trigenerace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A53E37-E3C6-05E3-F8FB-9A1641452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315" y="1887794"/>
            <a:ext cx="8888361" cy="4238369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cs-CZ" b="1" i="0" dirty="0">
                <a:solidFill>
                  <a:srgbClr val="0C0C0C"/>
                </a:solidFill>
                <a:effectLst/>
                <a:latin typeface="futura-pt"/>
              </a:rPr>
              <a:t>Použití </a:t>
            </a:r>
            <a:r>
              <a:rPr lang="cs-CZ" b="1" i="0" dirty="0" err="1">
                <a:solidFill>
                  <a:srgbClr val="0C0C0C"/>
                </a:solidFill>
                <a:effectLst/>
                <a:latin typeface="futura-pt"/>
              </a:rPr>
              <a:t>trigeneračního</a:t>
            </a:r>
            <a:r>
              <a:rPr lang="cs-CZ" b="1" i="0" dirty="0">
                <a:solidFill>
                  <a:srgbClr val="0C0C0C"/>
                </a:solidFill>
                <a:effectLst/>
                <a:latin typeface="futura-pt"/>
              </a:rPr>
              <a:t> přístupu je relativně novou věcí.</a:t>
            </a:r>
            <a:br>
              <a:rPr lang="cs-CZ" b="1" i="0" dirty="0">
                <a:solidFill>
                  <a:srgbClr val="0C0C0C"/>
                </a:solidFill>
                <a:effectLst/>
                <a:latin typeface="futura-pt"/>
              </a:rPr>
            </a:br>
            <a:r>
              <a:rPr lang="cs-CZ" b="1" i="0" dirty="0">
                <a:solidFill>
                  <a:srgbClr val="0C0C0C"/>
                </a:solidFill>
                <a:effectLst/>
                <a:latin typeface="futura-pt"/>
              </a:rPr>
              <a:t>Nejedná se o nějaký převratně nový fyzikální princip, ale o spojení kogenerační jednotky a absorpční chladicí jednotky za účelem maximálního využití kogenerace a zužitkování části vyrobeného tepla na výrobu chladu absorpčním způsobem. Novotvar </a:t>
            </a:r>
            <a:r>
              <a:rPr lang="cs-CZ" b="1" i="0" dirty="0" err="1">
                <a:solidFill>
                  <a:srgbClr val="0C0C0C"/>
                </a:solidFill>
                <a:effectLst/>
                <a:latin typeface="futura-pt"/>
              </a:rPr>
              <a:t>trigenerace</a:t>
            </a:r>
            <a:r>
              <a:rPr lang="cs-CZ" b="1" i="0" dirty="0">
                <a:solidFill>
                  <a:srgbClr val="0C0C0C"/>
                </a:solidFill>
                <a:effectLst/>
                <a:latin typeface="futura-pt"/>
              </a:rPr>
              <a:t> lze tedy přeložit srozumitelně jako </a:t>
            </a:r>
            <a:r>
              <a:rPr lang="cs-CZ" b="1" i="0" dirty="0">
                <a:solidFill>
                  <a:srgbClr val="00B0F0"/>
                </a:solidFill>
                <a:effectLst/>
                <a:latin typeface="futura-pt"/>
              </a:rPr>
              <a:t>"kombinovaná výroba elektřiny, tepla a chladu"</a:t>
            </a:r>
            <a:r>
              <a:rPr lang="cs-CZ" b="1" i="0" dirty="0">
                <a:solidFill>
                  <a:srgbClr val="0C0C0C"/>
                </a:solidFill>
                <a:effectLst/>
                <a:latin typeface="futura-pt"/>
              </a:rPr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10663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2F56FD-12A7-DAF6-DABB-36EB42728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147" y="731837"/>
            <a:ext cx="8770375" cy="847367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Státní energetická koncepce obsahuje (1)</a:t>
            </a:r>
            <a:endParaRPr lang="cs-CZ" sz="3600" b="1" dirty="0">
              <a:solidFill>
                <a:srgbClr val="FF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A8A431-49D5-ED21-B376-4F5F62843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147" y="1600200"/>
            <a:ext cx="8868698" cy="4525963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cs-CZ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analýzu stávajícího energetického systému státu a stanovení hlavních trendů vývoje energetiky, poptávky po energii, použitelnosti jednotlivých primárních energetických zdrojů, relativního zastoupení jednotlivých primárních a sekundárních zdrojů energie v energetickém systému včetně analýzy možných budoucích změn</a:t>
            </a:r>
            <a:br>
              <a:rPr lang="cs-CZ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 tomto zastoupení a problematiky energetické infrastruktury,</a:t>
            </a:r>
            <a:endParaRPr lang="cs-CZ" sz="14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cs-CZ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analýzu silných a slabých stránek energetiky České republiky a příležitostí a hrozeb pro energetický sektor České republiky,</a:t>
            </a:r>
            <a:endParaRPr lang="cs-CZ" sz="14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cs-CZ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komplexní rozbor vnějších a vnitřních podmínek ovlivňujících energetiku České republiky v dlouhodobém časovém horizontu, </a:t>
            </a:r>
            <a:endParaRPr lang="cs-CZ" sz="14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cs-CZ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stanovení vrcholových strategických cílů a cílových hodnot pro celý energetický sektor, včetně procentně vyjádřeného zastoupení jednotlivých zdrojů energie v rámci primárních a sekundárních zdrojů se stanoveným maximem a minimem, kterého může daný zdroj energie v cílovém roce, popřípadě dílčích letech, dosáhnout,</a:t>
            </a:r>
            <a:endParaRPr lang="cs-CZ" sz="14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cs-CZ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výstupy očekávaného vývoje energetiky České republiky s využitím energetického modelování s ohledem na vytyčené cílové hodnoty a s důrazem na snižování emisí znečišťujících látek a skleníkových plynů, zvyšování energetické účinnosti, ekonomickou efektivnost a maximální ekologickou přijatelnost,</a:t>
            </a:r>
            <a:endParaRPr lang="cs-CZ" sz="14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954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4B06EE-1A04-1C96-52FF-6E0E960DB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3910" y="274638"/>
            <a:ext cx="5102942" cy="846239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ŠIRŠÍ SOUVISLOSTI (2)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893F4D-6CEB-6C77-5821-148A56791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Vazba na legislativní balíček „Fit </a:t>
            </a:r>
            <a:r>
              <a:rPr lang="cs-CZ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for</a:t>
            </a:r>
            <a:r>
              <a:rPr lang="cs-CZ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55“, který byl zveřejněn ze strany Evropské komise v červenci 2021</a:t>
            </a:r>
          </a:p>
          <a:p>
            <a:r>
              <a:rPr lang="cs-CZ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Právo členských států na volbu energetického mixu</a:t>
            </a:r>
          </a:p>
          <a:p>
            <a:r>
              <a:rPr lang="cs-CZ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Akceptovat realitu řady oblastí (emise skleníkových plynů, podíl obnovitelných zdrojů energie, výše končené spotřeby, úroveň </a:t>
            </a:r>
            <a:r>
              <a:rPr lang="cs-CZ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interkonektivity</a:t>
            </a:r>
            <a:r>
              <a:rPr lang="cs-CZ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atd.)</a:t>
            </a:r>
          </a:p>
          <a:p>
            <a:r>
              <a:rPr lang="cs-CZ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Významněji reflektovat energetickou politiku ostatních členských států, zejména sousedních,</a:t>
            </a:r>
            <a:br>
              <a:rPr lang="cs-CZ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zasadit strategické směřování ČR do regionálního kontextu.</a:t>
            </a:r>
            <a:endParaRPr lang="cs-CZ" sz="32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1596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7A6E39-4CF3-3246-91C4-09FB833F0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45" y="619432"/>
            <a:ext cx="8750710" cy="798206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Státní energetická koncepce obsahuje (2)</a:t>
            </a:r>
            <a:endParaRPr lang="cs-CZ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22E0BC-4B5C-F58D-6E24-6A4E6F9FF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155" y="1759974"/>
            <a:ext cx="8957187" cy="4366189"/>
          </a:xfrm>
        </p:spPr>
        <p:txBody>
          <a:bodyPr>
            <a:noAutofit/>
          </a:bodyPr>
          <a:lstStyle/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cs-CZ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kvantifikaci ukazatelů bezpečnosti dodávek energie, konkurenceschopnosti a sociální přijatelnosti</a:t>
            </a:r>
            <a:br>
              <a:rPr lang="cs-CZ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udržitelnosti nakládání s energií a stanovení jejich cílových hodnot,</a:t>
            </a:r>
            <a:endParaRPr lang="cs-CZ" sz="16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cs-CZ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optimalizaci scénáře vývoje energetiky České republiky a ukazatelů bezpečnosti dodávek energie, konkurenceschopnosti a sociální přijatelnosti a udržitelnosti nakládání s energií na základě hodnocení prováděného podle většího počtu různorodých parametrů, přičemž parametry a nastavení se stanoví se zohledněním kvantifikovaných vstupních předpokladů a vyrovnaného naplňování strategických cílů,</a:t>
            </a:r>
            <a:endParaRPr lang="cs-CZ" sz="16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cs-CZ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dílčí rozvojové strategie jednotlivých oblastí sektoru energetiky a navazujících sektorů, obsahující jednotlivé priority a opatření, ve vztahu k optimalizačním propočtům a k celkovému strategickému zadání v návaznosti na výstupy z energetického modelování</a:t>
            </a:r>
            <a:endParaRPr lang="cs-CZ" sz="16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cs-CZ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postup a nástroje pro realizaci cílů a priorit včetně harmonogramu obsahujícího termín realizace</a:t>
            </a:r>
            <a:br>
              <a:rPr lang="cs-CZ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instituce, které jsou za realizaci odpovědné, a v relevantních případech také nároků na financování.</a:t>
            </a:r>
            <a:endParaRPr lang="cs-CZ" sz="16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0979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C6FC42E6-6C25-4922-95D2-B97B1E123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295F874-A8A5-4A14-8CFC-828968DE6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4065" y="0"/>
            <a:ext cx="3548836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4D7E747-1029-3165-94BD-45AD7E3CC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59" y="4916129"/>
            <a:ext cx="3165987" cy="1563329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2400" b="1" kern="1200" dirty="0" err="1">
                <a:solidFill>
                  <a:srgbClr val="595959"/>
                </a:solidFill>
                <a:latin typeface="+mj-lt"/>
                <a:ea typeface="+mj-ea"/>
                <a:cs typeface="+mj-cs"/>
              </a:rPr>
              <a:t>Grafické</a:t>
            </a:r>
            <a:r>
              <a:rPr lang="en-US" sz="2400" b="1" kern="1200" dirty="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dirty="0" err="1">
                <a:solidFill>
                  <a:srgbClr val="595959"/>
                </a:solidFill>
                <a:latin typeface="+mj-lt"/>
                <a:ea typeface="+mj-ea"/>
                <a:cs typeface="+mj-cs"/>
              </a:rPr>
              <a:t>znázornění</a:t>
            </a:r>
            <a:r>
              <a:rPr lang="en-US" sz="2400" b="1" kern="1200" dirty="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dirty="0" err="1">
                <a:solidFill>
                  <a:srgbClr val="595959"/>
                </a:solidFill>
                <a:latin typeface="+mj-lt"/>
                <a:ea typeface="+mj-ea"/>
                <a:cs typeface="+mj-cs"/>
              </a:rPr>
              <a:t>transformace</a:t>
            </a:r>
            <a:br>
              <a:rPr lang="cs-CZ" sz="2400" b="1" kern="1200" dirty="0">
                <a:solidFill>
                  <a:srgbClr val="595959"/>
                </a:solidFill>
                <a:latin typeface="+mj-lt"/>
                <a:ea typeface="+mj-ea"/>
                <a:cs typeface="+mj-cs"/>
              </a:rPr>
            </a:br>
            <a:r>
              <a:rPr lang="en-US" sz="2400" b="1" kern="1200" dirty="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a </a:t>
            </a:r>
            <a:r>
              <a:rPr lang="en-US" sz="2400" b="1" kern="1200" dirty="0" err="1">
                <a:solidFill>
                  <a:srgbClr val="595959"/>
                </a:solidFill>
                <a:latin typeface="+mj-lt"/>
                <a:ea typeface="+mj-ea"/>
                <a:cs typeface="+mj-cs"/>
              </a:rPr>
              <a:t>základní</a:t>
            </a:r>
            <a:r>
              <a:rPr lang="en-US" sz="2400" b="1" kern="1200" dirty="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dirty="0" err="1">
                <a:solidFill>
                  <a:srgbClr val="595959"/>
                </a:solidFill>
                <a:latin typeface="+mj-lt"/>
                <a:ea typeface="+mj-ea"/>
                <a:cs typeface="+mj-cs"/>
              </a:rPr>
              <a:t>energetické</a:t>
            </a:r>
            <a:r>
              <a:rPr lang="en-US" sz="2400" b="1" kern="1200" dirty="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dirty="0" err="1">
                <a:solidFill>
                  <a:srgbClr val="595959"/>
                </a:solidFill>
                <a:latin typeface="+mj-lt"/>
                <a:ea typeface="+mj-ea"/>
                <a:cs typeface="+mj-cs"/>
              </a:rPr>
              <a:t>ukazatele</a:t>
            </a:r>
            <a:r>
              <a:rPr lang="en-US" sz="2400" b="1" kern="1200" dirty="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 v ČR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A5F10BF-1B2F-202F-B2CE-E8F361A2D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130" y="671603"/>
            <a:ext cx="5371379" cy="361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8924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83356" y="1928731"/>
            <a:ext cx="3333749" cy="2624327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B9834FD-2F52-7BDB-8A67-378141A70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1967266"/>
            <a:ext cx="1971675" cy="2547257"/>
          </a:xfrm>
          <a:noFill/>
        </p:spPr>
        <p:txBody>
          <a:bodyPr anchor="ctr">
            <a:normAutofit/>
          </a:bodyPr>
          <a:lstStyle/>
          <a:p>
            <a:r>
              <a:rPr lang="cs-CZ" sz="3100" dirty="0">
                <a:solidFill>
                  <a:srgbClr val="FFFFFF"/>
                </a:solidFill>
              </a:rPr>
              <a:t>Situace</a:t>
            </a:r>
            <a:br>
              <a:rPr lang="cs-CZ" sz="3100" dirty="0">
                <a:solidFill>
                  <a:srgbClr val="FFFFFF"/>
                </a:solidFill>
              </a:rPr>
            </a:br>
            <a:r>
              <a:rPr lang="cs-CZ" sz="3100" dirty="0">
                <a:solidFill>
                  <a:srgbClr val="FFFFFF"/>
                </a:solidFill>
              </a:rPr>
              <a:t>v ČR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267F83E-09AD-A645-DED8-10D4598B6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2987" y="1196431"/>
            <a:ext cx="5085525" cy="446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91012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6B2CA11A-E910-84E0-D40E-32F9EB1A1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8928"/>
            <a:ext cx="8229600" cy="768709"/>
          </a:xfrm>
        </p:spPr>
        <p:txBody>
          <a:bodyPr/>
          <a:lstStyle/>
          <a:p>
            <a:r>
              <a:rPr lang="cs-CZ" b="1" i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Jak číst grafické znázornění?</a:t>
            </a:r>
            <a:r>
              <a:rPr lang="cs-CZ" b="0" i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 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D82C40E-5ACB-45CF-F350-1F1ADFBCE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310" y="1600200"/>
            <a:ext cx="8691716" cy="4525963"/>
          </a:xfrm>
        </p:spPr>
        <p:txBody>
          <a:bodyPr>
            <a:normAutofit lnSpcReduction="10000"/>
          </a:bodyPr>
          <a:lstStyle/>
          <a:p>
            <a:r>
              <a:rPr lang="cs-CZ" b="1" i="0">
                <a:solidFill>
                  <a:srgbClr val="3A3A45"/>
                </a:solidFill>
                <a:effectLst/>
                <a:latin typeface="Source Sans Pro" panose="020B0503030403020204" pitchFamily="34" charset="0"/>
              </a:rPr>
              <a:t>Čím blíže je bod vrcholu trojúhelníku (</a:t>
            </a:r>
            <a:r>
              <a:rPr lang="cs-CZ" b="1" i="0">
                <a:solidFill>
                  <a:srgbClr val="AF69A6"/>
                </a:solidFill>
                <a:effectLst/>
                <a:latin typeface="Source Sans Pro" panose="020B0503030403020204" pitchFamily="34" charset="0"/>
              </a:rPr>
              <a:t>⬤</a:t>
            </a:r>
            <a:r>
              <a:rPr lang="cs-CZ" b="1" i="0">
                <a:solidFill>
                  <a:srgbClr val="3A3A45"/>
                </a:solidFill>
                <a:effectLst/>
                <a:latin typeface="Source Sans Pro" panose="020B0503030403020204" pitchFamily="34" charset="0"/>
              </a:rPr>
              <a:t> fialová část), tím více jsou v daném roce v mixu výroby elektřiny zastoupena fosilní paliva (uhlí a zemní plyn). Čím blíže je bod levému rohu trojúhelníku (</a:t>
            </a:r>
            <a:r>
              <a:rPr lang="cs-CZ" b="1" i="0">
                <a:solidFill>
                  <a:srgbClr val="5988BF"/>
                </a:solidFill>
                <a:effectLst/>
                <a:latin typeface="Source Sans Pro" panose="020B0503030403020204" pitchFamily="34" charset="0"/>
              </a:rPr>
              <a:t>⬤</a:t>
            </a:r>
            <a:r>
              <a:rPr lang="cs-CZ" b="1" i="0">
                <a:solidFill>
                  <a:srgbClr val="3A3A45"/>
                </a:solidFill>
                <a:effectLst/>
                <a:latin typeface="Source Sans Pro" panose="020B0503030403020204" pitchFamily="34" charset="0"/>
              </a:rPr>
              <a:t> modrá část), tím větší podíl má v mixu jaderná energie. Čím blíže je bod pravému rohu trojúhelníku (</a:t>
            </a:r>
            <a:r>
              <a:rPr lang="cs-CZ" b="1" i="0">
                <a:solidFill>
                  <a:srgbClr val="FCC679"/>
                </a:solidFill>
                <a:effectLst/>
                <a:latin typeface="Source Sans Pro" panose="020B0503030403020204" pitchFamily="34" charset="0"/>
              </a:rPr>
              <a:t>⬤</a:t>
            </a:r>
            <a:r>
              <a:rPr lang="cs-CZ" b="1" i="0">
                <a:solidFill>
                  <a:srgbClr val="3A3A45"/>
                </a:solidFill>
                <a:effectLst/>
                <a:latin typeface="Source Sans Pro" panose="020B0503030403020204" pitchFamily="34" charset="0"/>
              </a:rPr>
              <a:t> žlutá část), tím více jsou v mixu zastoupeny obnovitelné zdroje energie (vítr, slunce, voda a biomasa).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80831133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72F1931-B812-0C07-0535-BD13AC295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00980"/>
            <a:ext cx="8229600" cy="3108787"/>
          </a:xfrm>
        </p:spPr>
        <p:txBody>
          <a:bodyPr>
            <a:noAutofit/>
          </a:bodyPr>
          <a:lstStyle/>
          <a:p>
            <a:r>
              <a:rPr lang="cs-CZ" sz="4800" b="1" i="0" dirty="0">
                <a:solidFill>
                  <a:srgbClr val="FF0000"/>
                </a:solidFill>
                <a:effectLst/>
                <a:latin typeface="Slabo 27px"/>
              </a:rPr>
              <a:t>Zákon č. 406/2000 Sb.</a:t>
            </a:r>
            <a:br>
              <a:rPr lang="cs-CZ" sz="4800" b="1" i="0" dirty="0">
                <a:solidFill>
                  <a:srgbClr val="FF0000"/>
                </a:solidFill>
                <a:effectLst/>
                <a:latin typeface="Slabo 27px"/>
              </a:rPr>
            </a:br>
            <a:br>
              <a:rPr lang="cs-CZ" sz="4800" b="1" i="0" dirty="0">
                <a:solidFill>
                  <a:srgbClr val="FF0000"/>
                </a:solidFill>
                <a:effectLst/>
                <a:latin typeface="Slabo 27px"/>
              </a:rPr>
            </a:br>
            <a:r>
              <a:rPr lang="cs-CZ" sz="48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Zákon o hospodaření energií</a:t>
            </a:r>
            <a:endParaRPr lang="cs-CZ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02646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1495DF8E-F65D-AD1C-6393-3A02B22FC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9884" y="274638"/>
            <a:ext cx="4576916" cy="797078"/>
          </a:xfrm>
        </p:spPr>
        <p:txBody>
          <a:bodyPr>
            <a:normAutofit/>
          </a:bodyPr>
          <a:lstStyle/>
          <a:p>
            <a:r>
              <a:rPr lang="cs-CZ" sz="44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Předmět zákona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9CD8266-096F-7FC6-FAF2-79523A0CA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819" y="1563330"/>
            <a:ext cx="8917858" cy="4562834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Tento zákon zapracovává příslušné předpisy Evropské unie</a:t>
            </a:r>
            <a:b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 návaznosti na přímo použitelný předpis Unie upravující požadavky na štítkování stanoví:</a:t>
            </a:r>
          </a:p>
          <a:p>
            <a:pPr lvl="1"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a) některá opatření pro zvyšování hospodárnosti užití energie</a:t>
            </a:r>
            <a:b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povinnosti fyzických a právnických osob při nakládání s energií,</a:t>
            </a:r>
          </a:p>
          <a:p>
            <a:pPr lvl="1"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b) pravidla pro tvorbu Státní energetické koncepce, Územní energetické koncepce a Státního programu na podporu úspor energie,</a:t>
            </a:r>
          </a:p>
          <a:p>
            <a:pPr lvl="1"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c) požadavky na ekodesign výrobků spojených se spotřebou energie,</a:t>
            </a:r>
          </a:p>
          <a:p>
            <a:pPr lvl="1"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d) požadavky na uvádění spotřeby energie a jiných hlavních zdrojů na energetických štítcích výrobků spojených se spotřebou energie,</a:t>
            </a:r>
          </a:p>
          <a:p>
            <a:pPr lvl="1"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e) požadavky na informování a vzdělávání v oblasti úspor energie a využití obnovitelných a druhotných zdrojů,</a:t>
            </a:r>
          </a:p>
          <a:p>
            <a:pPr lvl="1"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f) některá pravidla pro poskytování energetických služeb.</a:t>
            </a:r>
          </a:p>
        </p:txBody>
      </p:sp>
    </p:spTree>
    <p:extLst>
      <p:ext uri="{BB962C8B-B14F-4D97-AF65-F5344CB8AC3E}">
        <p14:creationId xmlns:p14="http://schemas.microsoft.com/office/powerpoint/2010/main" val="285730194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B64E25-55AE-13F3-297D-6B633D1A6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3407" y="275303"/>
            <a:ext cx="5019368" cy="766916"/>
          </a:xfrm>
        </p:spPr>
        <p:txBody>
          <a:bodyPr>
            <a:normAutofit fontScale="90000"/>
          </a:bodyPr>
          <a:lstStyle/>
          <a:p>
            <a:r>
              <a:rPr lang="cs-CZ" sz="44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Základní pojmy (1)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360C8D-CDBC-CA47-B463-2E18CDB49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23" y="1111046"/>
            <a:ext cx="8937522" cy="5015118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(1) Pro účely tohoto zákona se rozumí:</a:t>
            </a:r>
          </a:p>
          <a:p>
            <a:pPr marL="0" indent="0" algn="just">
              <a:buNone/>
            </a:pPr>
            <a:endParaRPr lang="cs-CZ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a) nakládáním s energií výroba, přenos, přeprava, distribuce, rozvod, spotřeba energie a uskladňování energie, včetně souvisejících činností,</a:t>
            </a:r>
          </a:p>
          <a:p>
            <a:pPr lvl="1"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b) systémem hospodaření s energií soubor vzájemně souvisejících nebo vzájemně působících prvků plánu, který stanoví cíl v oblasti účinnosti užití energie a strategii k dosažení tohoto cíle,</a:t>
            </a:r>
          </a:p>
          <a:p>
            <a:pPr lvl="1"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c) tepelným čerpadlem zařízení, které přenáší teplo ze vzduchu, vody nebo půdy do budov nebo průmyslových zařízení nebo z budov nebo průmyslových zařízení do okolního prostředí tak, že odebírá teplou</a:t>
            </a:r>
            <a:b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z prostředí s nižší teplotou a předává jej do prostředí s vyšší teplotou proti směru jeho přirozeného sdílení,</a:t>
            </a:r>
          </a:p>
          <a:p>
            <a:pPr lvl="1"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d) energetickým hospodářstvím budova nebo provoz, jestliže lze u nich stanovit spotřebu energie na základě měřitelného vstupu a výstupu; ucelenou částí energetického hospodářství je územně nebo procesně oddělená část energetického hospodářství, kterou je možno na základě měřitelného vstupu a výstupu energie vyčlenit,</a:t>
            </a:r>
          </a:p>
          <a:p>
            <a:pPr lvl="1"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e) účinností užití energie míra efektivnosti nakládání s energií, vyjádřená poměrem mezi úhrnnými energetickými výstupy a vstupy téhož způsobu nakládání s energií, vyjádřená v procentech,</a:t>
            </a:r>
          </a:p>
        </p:txBody>
      </p:sp>
    </p:spTree>
    <p:extLst>
      <p:ext uri="{BB962C8B-B14F-4D97-AF65-F5344CB8AC3E}">
        <p14:creationId xmlns:p14="http://schemas.microsoft.com/office/powerpoint/2010/main" val="86981602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A22B0A-69C0-E8DB-216C-837C71684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1057" y="274638"/>
            <a:ext cx="4925961" cy="698756"/>
          </a:xfrm>
        </p:spPr>
        <p:txBody>
          <a:bodyPr>
            <a:normAutofit fontScale="90000"/>
          </a:bodyPr>
          <a:lstStyle/>
          <a:p>
            <a:r>
              <a:rPr lang="cs-CZ" sz="44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Základní pojmy (2)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478F0C-A249-D726-8179-7CDB18CBB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819" y="2025446"/>
            <a:ext cx="8839199" cy="3451122"/>
          </a:xfrm>
        </p:spPr>
        <p:txBody>
          <a:bodyPr>
            <a:normAutofit/>
          </a:bodyPr>
          <a:lstStyle/>
          <a:p>
            <a:pPr lvl="1" algn="just"/>
            <a:r>
              <a:rPr lang="cs-CZ" sz="1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f) energetickou náročností budovy vypočtené množství energie nutné pro pokrytí potřeby energie spojené s užíváním budovy, zejména na vytápění, chlazení, větrání, úpravu vlhkosti vzduchu, přípravu teplé vody a osvětlení,</a:t>
            </a:r>
          </a:p>
          <a:p>
            <a:pPr lvl="1" algn="just"/>
            <a:r>
              <a:rPr lang="cs-CZ" sz="1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g) automatizačním a řídicím systémem budovy systém sestávající ze všech výrobků, softwaru a inženýrských služeb, které podporují energeticky účinný, hospodárný a bezpečný provoz technických systémů budovy pomocí automatického ovládání a umožňují ruční zásah pro nastavení některých vstupních parametrů,</a:t>
            </a:r>
          </a:p>
          <a:p>
            <a:pPr lvl="1" algn="just"/>
            <a:r>
              <a:rPr lang="cs-CZ" sz="1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h) systémem klimatizace zařízení sloužící pro úpravu vnitřního prostředí chlazením nebo úpravou vlhkosti, které je součástí budovy,</a:t>
            </a:r>
          </a:p>
          <a:p>
            <a:pPr lvl="1" algn="just"/>
            <a:r>
              <a:rPr lang="cs-CZ" sz="1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i) systémem vytápění zařízení sloužící pro úpravu vnitřního prostředí, při níž dochází ke zvyšování teploty, které je součástí budovy,</a:t>
            </a:r>
          </a:p>
          <a:p>
            <a:pPr lvl="1" algn="just"/>
            <a:r>
              <a:rPr lang="cs-CZ" sz="1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j) ústředním vytápěním nebo chlazením vytápění nebo chlazení, kde zdroj tepla nebo chladu je umístěn mimo vytápěné nebo chlazené prostory a slouží pro vytápění nebo chlazení více bytových či nebytových prostor,</a:t>
            </a:r>
          </a:p>
        </p:txBody>
      </p:sp>
    </p:spTree>
    <p:extLst>
      <p:ext uri="{BB962C8B-B14F-4D97-AF65-F5344CB8AC3E}">
        <p14:creationId xmlns:p14="http://schemas.microsoft.com/office/powerpoint/2010/main" val="161714176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A4F3F8-BB14-D407-67F7-B0824A519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1560" y="274638"/>
            <a:ext cx="4906298" cy="826575"/>
          </a:xfrm>
        </p:spPr>
        <p:txBody>
          <a:bodyPr>
            <a:normAutofit fontScale="90000"/>
          </a:bodyPr>
          <a:lstStyle/>
          <a:p>
            <a:r>
              <a:rPr lang="cs-CZ" sz="44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Základní pojmy (3)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5F1466-BABE-3420-DB1A-962D8A297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155" y="1927123"/>
            <a:ext cx="8898193" cy="3451122"/>
          </a:xfrm>
        </p:spPr>
        <p:txBody>
          <a:bodyPr>
            <a:normAutofit fontScale="55000" lnSpcReduction="20000"/>
          </a:bodyPr>
          <a:lstStyle/>
          <a:p>
            <a:pPr lvl="1"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k) jmenovitým výkonem nejvyšší tepelný výkon, vyjádřený v kW, uvedený výrobcem, kterého lze dosáhnout při trvalém provozu a při účinnosti uvedené výrobcem,</a:t>
            </a:r>
          </a:p>
          <a:p>
            <a:pPr lvl="1"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l) jmenovitým chladicím výkonem systému klimatizace jmenovitý elektrický příkon pohonu zdroje chladu udaný výrobcem,</a:t>
            </a:r>
          </a:p>
          <a:p>
            <a:pPr lvl="1"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m) průkazem energetické náročnosti dokument, který obsahuje stanovené informace</a:t>
            </a:r>
            <a:b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 energetické náročnosti budovy nebo ucelené části budovy,</a:t>
            </a:r>
          </a:p>
          <a:p>
            <a:pPr lvl="1"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n) energetickým auditem systematická kontrola a analýza spotřeby energie za účelem získání dostatečných znalostí o stávajícím nakládání s energií v energetickém hospodářství, která identifikuje a kvantifikuje možnosti nákladově efektivních úspor energie a podává zprávy o zjištěních,</a:t>
            </a:r>
          </a:p>
          <a:p>
            <a:pPr lvl="1"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o) energetickým posudkem písemná zpráva obsahující informace o posouzení plnění předem stanovených technických, ekologických a ekonomických parametrů určených zadavatelem energetického posudku včetně výsledků a vyhodnocení,</a:t>
            </a:r>
          </a:p>
          <a:p>
            <a:pPr lvl="1"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p) budovou nadzemní stavba a její podzemní části, prostorově soustředěná a navenek převážně uzavřená obvodovými stěnami a střešní konstrukcí, v níž se používá energie</a:t>
            </a:r>
            <a:b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 úpravě vnitřního prostředí za účelem vytápění nebo chlazení,</a:t>
            </a:r>
          </a:p>
        </p:txBody>
      </p:sp>
    </p:spTree>
    <p:extLst>
      <p:ext uri="{BB962C8B-B14F-4D97-AF65-F5344CB8AC3E}">
        <p14:creationId xmlns:p14="http://schemas.microsoft.com/office/powerpoint/2010/main" val="46708491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5AEB81-B021-2A84-212A-9A576FA8E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0722" y="274638"/>
            <a:ext cx="4906297" cy="806910"/>
          </a:xfrm>
        </p:spPr>
        <p:txBody>
          <a:bodyPr>
            <a:normAutofit fontScale="90000"/>
          </a:bodyPr>
          <a:lstStyle/>
          <a:p>
            <a:r>
              <a:rPr lang="cs-CZ" sz="44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Základní pojmy (4)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F95E04-7ADF-23F8-E316-034E6202C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750142"/>
            <a:ext cx="8839200" cy="4051557"/>
          </a:xfrm>
        </p:spPr>
        <p:txBody>
          <a:bodyPr>
            <a:normAutofit fontScale="62500" lnSpcReduction="20000"/>
          </a:bodyPr>
          <a:lstStyle/>
          <a:p>
            <a:pPr lvl="1"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q) ucelenou částí budovy podlaží, byt nebo jiná část budovy, která je určena k samostatnému používání nebo byla za tímto účelem upravena,</a:t>
            </a:r>
          </a:p>
          <a:p>
            <a:pPr lvl="1"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r) celkovou energeticky vztažnou plochou budovy nebo ucelené části budovy vnější půdorysná plocha všech prostorů s upravovaným vnitřním prostředím ve všech podlažích budovy nebo její ucelené části,</a:t>
            </a:r>
          </a:p>
          <a:p>
            <a:pPr lvl="1"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s) větší změnou dokončené budovy změna dokončené budovy na více než 25 % celkové plochy obálky budovy,</a:t>
            </a:r>
          </a:p>
          <a:p>
            <a:pPr lvl="1"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t) obálkou budovy soubor všech teplosměnných konstrukcí na systémové hranici celé budovy, které jsou vystaveny přilehlému prostředí, jež tvoří venkovní vzduch, přilehlá zemina, vnitřní vzduch</a:t>
            </a:r>
            <a:b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 přilehlém nevytápěném prostoru nebo sousední budově,</a:t>
            </a:r>
          </a:p>
          <a:p>
            <a:pPr lvl="1"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u) technickým systémem budovy zařízení určené k prostorovému vytápění, prostorovému chlazení, větrání, úpravě vlhkosti vzduchu</a:t>
            </a:r>
            <a:b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osvětlení vnitřního prostoru budovy, přípravě teplé vody, automatizaci a řízení, místní výrobě elektřiny nebo kombinace těchto systémů včetně těch, které využívají energii z obnovitelných zdrojů,</a:t>
            </a:r>
          </a:p>
        </p:txBody>
      </p:sp>
    </p:spTree>
    <p:extLst>
      <p:ext uri="{BB962C8B-B14F-4D97-AF65-F5344CB8AC3E}">
        <p14:creationId xmlns:p14="http://schemas.microsoft.com/office/powerpoint/2010/main" val="341029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4F4080-C4E0-1C0F-D953-89522EBAE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OBSAH DOKUMENTU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01B6CA-A832-74B9-BFD8-4C81A211CA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lphaLcParenR"/>
            </a:pPr>
            <a:r>
              <a:rPr lang="cs-CZ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analýza současného stavu a možných budoucích změn</a:t>
            </a:r>
            <a:endParaRPr lang="cs-CZ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lphaLcParenR"/>
            </a:pPr>
            <a:r>
              <a:rPr lang="cs-CZ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SWOT analýza</a:t>
            </a:r>
            <a:endParaRPr lang="cs-CZ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lphaLcParenR"/>
            </a:pPr>
            <a:r>
              <a:rPr lang="cs-CZ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rozbor vnějších a vnitřních podmínek</a:t>
            </a:r>
            <a:endParaRPr lang="cs-CZ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lphaLcParenR"/>
            </a:pPr>
            <a:r>
              <a:rPr lang="cs-CZ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vrcholové cíle včetně koridorů</a:t>
            </a:r>
            <a:endParaRPr lang="cs-CZ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lphaLcParenR"/>
            </a:pPr>
            <a:r>
              <a:rPr lang="cs-CZ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očekávaný vývoj energetiky na základě energetického modelování</a:t>
            </a:r>
            <a:endParaRPr lang="cs-CZ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lphaLcParenR"/>
            </a:pPr>
            <a:r>
              <a:rPr lang="cs-CZ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kvantifikace ukazatelů a stanovení jejich cílových hodnot</a:t>
            </a:r>
            <a:endParaRPr lang="cs-CZ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lphaLcParenR"/>
            </a:pPr>
            <a:r>
              <a:rPr lang="cs-CZ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optimalizovaný scénář</a:t>
            </a:r>
            <a:endParaRPr lang="cs-CZ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lphaLcParenR"/>
            </a:pPr>
            <a:r>
              <a:rPr lang="cs-CZ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rozvojovou strategii a priority v jednotlivých oblastech/sektorech</a:t>
            </a:r>
            <a:endParaRPr lang="cs-CZ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lphaLcParenR"/>
            </a:pPr>
            <a:r>
              <a:rPr lang="cs-CZ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nástroje realizace</a:t>
            </a:r>
            <a:endParaRPr lang="cs-CZ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87031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18EB6A-0D6D-0D76-17B3-4D1591DF7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1896" y="274638"/>
            <a:ext cx="5083278" cy="767581"/>
          </a:xfrm>
        </p:spPr>
        <p:txBody>
          <a:bodyPr>
            <a:normAutofit fontScale="90000"/>
          </a:bodyPr>
          <a:lstStyle/>
          <a:p>
            <a:r>
              <a:rPr lang="cs-CZ" sz="44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Základní pojmy (5)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67C0C7-7D60-2527-DC47-9A3719F80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652" y="1789471"/>
            <a:ext cx="8839200" cy="4336692"/>
          </a:xfrm>
        </p:spPr>
        <p:txBody>
          <a:bodyPr>
            <a:normAutofit fontScale="62500" lnSpcReduction="20000"/>
          </a:bodyPr>
          <a:lstStyle/>
          <a:p>
            <a:pPr lvl="1"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v) nákladově optimální úrovní stanovené požadavky na energetickou náročnost budov nebo jejich stavebních nebo technických prvků, která vede k nejnižším nákladům na investice v oblasti užití energií, na údržbu, provoz a likvidaci budov nebo jejich prvků v průběhu odhadovaného ekonomického životního cyklu,</a:t>
            </a:r>
          </a:p>
          <a:p>
            <a:pPr lvl="1"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w) budovou s téměř nulovou spotřebou energie budova s velmi nízkou energetickou náročností, jejíž spotřeba energie by měla být ve značném rozsahu pokryta z obnovitelných zdrojů,</a:t>
            </a:r>
          </a:p>
          <a:p>
            <a:pPr lvl="1"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x) upravovaným vnitřním prostředím prostředí uvnitř obálky budovy, které je definováno návrhovými hodnotami teploty na vytápění nebo chlazení,</a:t>
            </a:r>
          </a:p>
          <a:p>
            <a:pPr lvl="1"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y) podstatnou rekonstrukcí změna dokončené stavby, jejíž předpokládané náklady by přesáhly 50 % investičních nákladů na novou srovnatelnou stavbu,</a:t>
            </a:r>
          </a:p>
          <a:p>
            <a:pPr lvl="1"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z) ústřední institucí ministerstvo, jiný ústřední správní úřad, Česká národní banka, Poslanecká sněmovna, Senát, Ústavní soud, Nejvyšší soud, Nejvyšší správní soud, Nejvyšší státní zastupitelství a Vězeňská služba.</a:t>
            </a:r>
          </a:p>
        </p:txBody>
      </p:sp>
    </p:spTree>
    <p:extLst>
      <p:ext uri="{BB962C8B-B14F-4D97-AF65-F5344CB8AC3E}">
        <p14:creationId xmlns:p14="http://schemas.microsoft.com/office/powerpoint/2010/main" val="360580443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FFB972B-BDE8-829D-EE64-3A913C82F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/>
          <a:p>
            <a:r>
              <a:rPr lang="cs-CZ" sz="4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ENERGETICKÉ KONCEPCE</a:t>
            </a:r>
            <a:endParaRPr lang="cs-CZ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72345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97C58B-28FD-C802-F285-B507B773E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/>
          <a:p>
            <a:r>
              <a:rPr lang="cs-CZ" b="1" i="0" dirty="0">
                <a:solidFill>
                  <a:srgbClr val="08A8F8"/>
                </a:solidFill>
                <a:effectLst/>
                <a:latin typeface="Arial" panose="020B0604020202020204" pitchFamily="34" charset="0"/>
              </a:rPr>
              <a:t>Státní energetická koncepce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335282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7895FF0B-A33F-8F1F-DE53-A0EDA544E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Státní energetická koncepce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86E4CD2-C0D7-B709-90EE-1210FD8AD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316" y="2172929"/>
            <a:ext cx="8908026" cy="3953234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(1) Státní energetická koncepce je strategickým dokumentem vyjadřujícím cíle státu</a:t>
            </a:r>
            <a:b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 nakládání s energií v souladu se zásadami trvale udržitelného rozvoje, zajištěním bezpečnosti dodávek energie, konkurenceschopnosti hospodářství a sociální přijatelnosti pro obyvatelstvo a je přijímána na období 25 let.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(2) Státní energetická koncepce je závazná pro výkon státní správy v oblasti nakládání</a:t>
            </a:r>
            <a:b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 energií.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(3) Státní energetickou koncepci schvaluje na návrh Ministerstva průmyslu a obchodu (dále jen „ministerstvo“) vláda. Vláda předkládá pro informaci státní energetickou koncepci Poslanecké sněmovně a Senátu Parlamentu České republiky.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(4) Naplňování státní energetické koncepce vyhodnocuje ministerstvo nejméně jedenkrát za 5 let a o vyhodnocení informuje vládu. Vyhodnocení je podkladem pro případnou aktualizaci státní energetické koncepce.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(5) Podklady v rozsahu nezbytném pro zpracování a vyhodnocení státní energetické koncepce poskytuje bezplatně ministerstvu, pokud je k tomu vyzván, ústřední orgán státní správy, vlastník energetického zařízení nebo držitel licence na podnikání v energetických odvětvích.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(6) Státní energetická koncepce je podkladem pro politiku územního rozvoje.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(7) Obsah a způsob zpracování státní energetické koncepce a obsah a strukturu podkladů pro její zpracování a vyhodnocení stanoví vláda nařízením.</a:t>
            </a:r>
          </a:p>
        </p:txBody>
      </p:sp>
    </p:spTree>
    <p:extLst>
      <p:ext uri="{BB962C8B-B14F-4D97-AF65-F5344CB8AC3E}">
        <p14:creationId xmlns:p14="http://schemas.microsoft.com/office/powerpoint/2010/main" val="262749196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3CD1B793-2EDE-3402-CC3C-7A671441E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/>
          <a:p>
            <a:r>
              <a:rPr lang="cs-CZ" b="1" i="0" dirty="0">
                <a:solidFill>
                  <a:srgbClr val="08A8F8"/>
                </a:solidFill>
                <a:effectLst/>
                <a:latin typeface="Arial" panose="020B0604020202020204" pitchFamily="34" charset="0"/>
              </a:rPr>
              <a:t>Územní energetická koncepce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603279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E6EA4E1B-80C5-F73D-ADEC-4792FC575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593" y="648929"/>
            <a:ext cx="8568813" cy="660552"/>
          </a:xfrm>
        </p:spPr>
        <p:txBody>
          <a:bodyPr>
            <a:normAutofit fontScale="90000"/>
          </a:bodyPr>
          <a:lstStyle/>
          <a:p>
            <a:r>
              <a:rPr lang="cs-CZ" sz="40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Územní energetická koncepce (1)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E3FEA44-BCA6-6570-0755-13072D200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87" y="1417636"/>
            <a:ext cx="8839200" cy="4708527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(1) Územní energetická koncepce stanoví cíle a zásady nakládání s energií na území kraje, hlavního města Prahy, jeho městských částí nebo obce. Územní energetická koncepce vytváří podmínky pro hospodárné nakládání s energií v souladu s potřebami hospodářského a společenského rozvoje včetně ochrany životního prostředí a šetrného nakládání s přírodními zdroji energie. Územní energetická koncepce obsahuje vymezené a předpokládané plochy nebo koridory pro veřejně prospěšné stavby pro rozvoj energetického hospodářství, přitom zohledňuje potenciál využití systémů účinného vytápění a chlazení, zejména pokud využívají vysokoúčinnou kombinovanou výrobu elektřiny a tepla, a vytápění a chlazení využívající obnovitelné zdroje energie tam, kde je to vhodné. Součástí územní energetické koncepce je vyhodnocení ukazatelů bezpečnosti, konkurenceschopnosti a udržitelnosti nakládání s energií. Územní energetická koncepce se zpracovává na období 25 let a vychází ze státní energetické koncepce.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(2) Územní energetická koncepce v širších územních souvislostech řešeného území zpřesňuje a rozvíjí cíle státní energetické koncepce a určuje strategii pro jejich naplňování.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(3) Územní energetickou koncepci jsou povinni přijmout na vlastní náklady pro svůj územní obvod kraj a hlavní město Praha.</a:t>
            </a:r>
          </a:p>
        </p:txBody>
      </p:sp>
    </p:spTree>
    <p:extLst>
      <p:ext uri="{BB962C8B-B14F-4D97-AF65-F5344CB8AC3E}">
        <p14:creationId xmlns:p14="http://schemas.microsoft.com/office/powerpoint/2010/main" val="312183225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3EE675-E3B2-8AC4-650D-A4E53DC22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2066" y="317984"/>
            <a:ext cx="4773560" cy="1099654"/>
          </a:xfrm>
        </p:spPr>
        <p:txBody>
          <a:bodyPr>
            <a:noAutofit/>
          </a:bodyPr>
          <a:lstStyle/>
          <a:p>
            <a:r>
              <a:rPr lang="cs-CZ" sz="3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Územní energetická koncepce (2)</a:t>
            </a:r>
            <a:endParaRPr lang="cs-CZ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2FE8FA-CF20-BBC9-623F-55920DFBE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87" y="2035277"/>
            <a:ext cx="8888361" cy="3618272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(4) Návrh územní energetické koncepce zpracovaný podle odstavce 3 posuzuje před jejím vydáním ministerstvo. Ministerstvo posoudí, zda návrh územní energetické koncepce splňuje požadavky tohoto zákona a je v souladu se státní energetickou koncepcí a sdělí předkladateli své stanovisko do 90 dnů ode dne předložení návrhu. Pokud ministerstvo nesdělí své stanovisko ve stanovené lhůtě, platí, že s předloženým návrhem územní energetické koncepce souhlasí.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(5) Územní energetickou koncepci může, pokud se nejedná o povinnost podle odstavce 3, přijmout obec pro svůj územní obvod nebo jeho část nebo městská část hlavního města Prahy. Územní energetická koncepce přijatá obcí musí být v souladu s územní energetickou koncepcí přijatou krajem nebo hlavním městem Prahou.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(6) Územní energetická koncepce je podkladem pro zpracování zásad územního rozvoje nebo územního plánu.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(7) Kraj a hlavní město Praha nejméně jednou za 5 let zpracuje zprávu o uplatňování územní energetické koncepce v uplynulém období a předloží ji ministerstvu, které ji použije pro vyhodnocení nebo aktualizaci státní energetické koncepce. Obec v případě, že územní energetickou koncepci přijala, zpracuje nejméně jednou za 5 let zprávu o jejím uplatňování</a:t>
            </a:r>
            <a:b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 uplynulém období a předloží ji kraji. Zpráva je podkladem pro případnou aktualizaci příslušné územní energetické koncepce.</a:t>
            </a:r>
          </a:p>
        </p:txBody>
      </p:sp>
    </p:spTree>
    <p:extLst>
      <p:ext uri="{BB962C8B-B14F-4D97-AF65-F5344CB8AC3E}">
        <p14:creationId xmlns:p14="http://schemas.microsoft.com/office/powerpoint/2010/main" val="208507651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4A1891-9ED1-2D32-D2F7-7FC03C037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206479"/>
            <a:ext cx="4449097" cy="1152166"/>
          </a:xfrm>
        </p:spPr>
        <p:txBody>
          <a:bodyPr>
            <a:noAutofit/>
          </a:bodyPr>
          <a:lstStyle/>
          <a:p>
            <a:r>
              <a:rPr lang="cs-CZ" sz="32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Územní energetická koncepce (3)</a:t>
            </a:r>
            <a:endParaRPr lang="cs-CZ" sz="32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11AC43-4C10-92B8-7DA0-1C12CD862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813" y="1600200"/>
            <a:ext cx="8839200" cy="4525963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(8) Zpráva o uplatňování územní energetické koncepce zpracovaná krajem nebo hlavním městem Prahou obsahuje vyhodnocení souladu územní energetické koncepce s právními předpisy, vyhodnocení souladu územní energetické koncepce se státní energetickou koncepcí, vyhodnocení změn podmínek, na jejichž základě byla územní energetická koncepce vydána, a vyhodnocení naplňování cílů, nástrojů a opatření územní energetické koncepce v uplynulém období. Zpráva dále obsahuje požadavky na zpracování návrhu aktualizace územní energetické koncepce. Přílohou zprávy jsou podklady použité pro její zpracování.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(9) Zpráva o uplatňování územní energetické koncepce zpracovaná obcí obsahuje vyhodnocení souladu územní energetické koncepce s právními předpisy, vyhodnocení souladu územní energetické koncepce s územní energetickou koncepcí přijatou krajem, vyhodnocení změn podmínek, na jejichž základě byla územní energetická koncepce vydána, a vyhodnocení naplňování cílů, nástrojů a opatření územní energetické koncepce</a:t>
            </a:r>
            <a:b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 uplynulém období. Zpráva dále obsahuje požadavky na zpracování návrhu aktualizace územní energetické koncepce. Přílohou zprávy jsou podklady použité pro její zpracování.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(10) Podklady v rozsahu nezbytném pro zpracování územní energetické koncepce</a:t>
            </a:r>
            <a:b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zpracování zprávy o uplatňování územní energetické koncepce v uplynulém období</a:t>
            </a:r>
            <a:b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 řešeném území bezplatně poskytuje ústřední orgán státní správy nebo vlastník energetického zařízení nebo držitel licence na podnikání v energetických odvětvích, pokud je k tomu vyzván.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(11) Obsah a způsob zpracování územní energetické koncepce a obsah a strukturu podkladů pro zpracování územní energetické koncepce a zprávy o uplatňování územní energetické koncepce stanoví vláda nařízením.</a:t>
            </a:r>
          </a:p>
        </p:txBody>
      </p:sp>
    </p:spTree>
    <p:extLst>
      <p:ext uri="{BB962C8B-B14F-4D97-AF65-F5344CB8AC3E}">
        <p14:creationId xmlns:p14="http://schemas.microsoft.com/office/powerpoint/2010/main" val="73756129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1A1FE55-C758-F001-21C9-3E872DB80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045" y="28575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STÁTNÍ PROGRAM NA PODPORU ÚSPOR ENERGIE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0763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84670AC4-C554-5A02-59EC-6FA26B9C8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19431"/>
            <a:ext cx="8229600" cy="906361"/>
          </a:xfrm>
        </p:spPr>
        <p:txBody>
          <a:bodyPr>
            <a:normAutofit fontScale="90000"/>
          </a:bodyPr>
          <a:lstStyle/>
          <a:p>
            <a:r>
              <a:rPr lang="cs-CZ" sz="32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STÁTNÍ PROGRAM NA PODPORU ÚSPOR ENERGIE (1)</a:t>
            </a:r>
            <a:endParaRPr lang="cs-CZ" sz="3200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616FE07-2548-2EEC-47F3-2A7691C00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297" y="1600200"/>
            <a:ext cx="8672051" cy="4525963"/>
          </a:xfrm>
        </p:spPr>
        <p:txBody>
          <a:bodyPr>
            <a:normAutofit fontScale="92500" lnSpcReduction="20000"/>
          </a:bodyPr>
          <a:lstStyle/>
          <a:p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 uskutečnění Programu mohou být poskytovány dotace ze státního rozpočtu na</a:t>
            </a:r>
          </a:p>
          <a:p>
            <a:pPr lvl="1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a) energeticky úsporná opatření ke zvyšování účinnosti užití energie a snižování energetické náročnosti budov včetně rozvoje budov s téměř nulovou spotřebou energie,</a:t>
            </a:r>
          </a:p>
          <a:p>
            <a:pPr lvl="1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b) rozvoj využívání vysokoúčinné kombinované výroby elektřiny a tepla,</a:t>
            </a:r>
          </a:p>
          <a:p>
            <a:pPr lvl="1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c) modernizaci výrobních a rozvodných zařízení energie,</a:t>
            </a:r>
          </a:p>
          <a:p>
            <a:pPr lvl="1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d) moderní technologie a materiály pro energeticky úsporná opatření,</a:t>
            </a:r>
          </a:p>
        </p:txBody>
      </p:sp>
    </p:spTree>
    <p:extLst>
      <p:ext uri="{BB962C8B-B14F-4D97-AF65-F5344CB8AC3E}">
        <p14:creationId xmlns:p14="http://schemas.microsoft.com/office/powerpoint/2010/main" val="3003214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3771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E9395F1-7997-F23E-E061-7D9AFD1FA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7646" y="3083810"/>
            <a:ext cx="3604497" cy="678426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35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STRATEGICKÉ CÍLE</a:t>
            </a:r>
          </a:p>
        </p:txBody>
      </p:sp>
      <p:pic>
        <p:nvPicPr>
          <p:cNvPr id="6" name="Graphic 5" descr="Trefa do černého">
            <a:extLst>
              <a:ext uri="{FF2B5EF4-FFF2-40B4-BE49-F238E27FC236}">
                <a16:creationId xmlns:a16="http://schemas.microsoft.com/office/drawing/2014/main" id="{337C7AE8-BB3D-318B-87AD-9AF31EC7B2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5352" y="2333040"/>
            <a:ext cx="3106320" cy="310632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89" y="-5977"/>
            <a:ext cx="4679005" cy="6863979"/>
            <a:chOff x="305" y="-5977"/>
            <a:chExt cx="6238675" cy="6863979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7731295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EEAC8D-2F5A-BE75-C49D-798B1EF60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39097"/>
            <a:ext cx="8229600" cy="886696"/>
          </a:xfrm>
        </p:spPr>
        <p:txBody>
          <a:bodyPr>
            <a:normAutofit fontScale="90000"/>
          </a:bodyPr>
          <a:lstStyle/>
          <a:p>
            <a:r>
              <a:rPr lang="cs-CZ" sz="32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STÁTNÍ PROGRAM NA PODPORU ÚSPOR ENERGIE (2)</a:t>
            </a:r>
            <a:endParaRPr lang="cs-CZ" sz="32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027F37-417F-DF27-87F0-65C54E238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819" y="1759974"/>
            <a:ext cx="8868697" cy="4366189"/>
          </a:xfrm>
        </p:spPr>
        <p:txBody>
          <a:bodyPr>
            <a:normAutofit fontScale="92500"/>
          </a:bodyPr>
          <a:lstStyle/>
          <a:p>
            <a:pPr lvl="1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e) rozvoj využívání obnovitelných a druhotných zdrojů energie,</a:t>
            </a:r>
          </a:p>
          <a:p>
            <a:pPr lvl="1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f) osvětu, výchovu, vzdělávání a poradenství</a:t>
            </a:r>
            <a:b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 oblasti nakládání s energií, využívání a přínosů obnovitelných a druhotných zdrojů energie,</a:t>
            </a:r>
          </a:p>
          <a:p>
            <a:pPr lvl="1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g) vědu, výzkum a vývoj v oblasti nakládání</a:t>
            </a:r>
            <a:b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 energií, energetických úspor a využití obnovitelných a druhotných zdrojů energie,</a:t>
            </a:r>
          </a:p>
          <a:p>
            <a:pPr lvl="1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h) zpracování územní energetické koncepce</a:t>
            </a:r>
            <a:b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nástrojů na její realizaci,</a:t>
            </a:r>
          </a:p>
        </p:txBody>
      </p:sp>
    </p:spTree>
    <p:extLst>
      <p:ext uri="{BB962C8B-B14F-4D97-AF65-F5344CB8AC3E}">
        <p14:creationId xmlns:p14="http://schemas.microsoft.com/office/powerpoint/2010/main" val="104757555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59195C-C95E-EA22-4C06-A1462B582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9266"/>
            <a:ext cx="8229600" cy="1179870"/>
          </a:xfrm>
        </p:spPr>
        <p:txBody>
          <a:bodyPr>
            <a:noAutofit/>
          </a:bodyPr>
          <a:lstStyle/>
          <a:p>
            <a:r>
              <a:rPr lang="cs-CZ" sz="32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STÁTNÍ PROGRAM NA PODPORU ÚSPOR ENERGIE (3)</a:t>
            </a:r>
            <a:endParaRPr lang="cs-CZ" sz="32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D4CE0A-473D-BFBB-30C7-6B2378794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819" y="1956619"/>
            <a:ext cx="8927691" cy="4169544"/>
          </a:xfrm>
        </p:spPr>
        <p:txBody>
          <a:bodyPr>
            <a:normAutofit fontScale="70000" lnSpcReduction="20000"/>
          </a:bodyPr>
          <a:lstStyle/>
          <a:p>
            <a:pPr lvl="1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i) zavádění systémů hospodaření s energií, průkazu energetické náročnosti budov a provádění energetických auditů</a:t>
            </a:r>
            <a:b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energetických posudků,</a:t>
            </a:r>
          </a:p>
          <a:p>
            <a:pPr lvl="1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j) pobídky malým a středním podnikatelům vyrábějícím výrobky spojené se spotřebou energie k zavádění nových postupů vedoucích ke splnění požadavků na ekodesign,</a:t>
            </a:r>
          </a:p>
          <a:p>
            <a:pPr lvl="1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k) přípravu energeticky úsporných projektů zaměřených na snižování energetické náročnosti budov a energetického hospodářství,</a:t>
            </a:r>
          </a:p>
          <a:p>
            <a:pPr lvl="1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l) podporu informování domácností o přínosech energetických auditů, průkazů energetické náročnosti a energetických posudků,</a:t>
            </a:r>
          </a:p>
          <a:p>
            <a:pPr lvl="1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m) podporu účinného užití energie pro malé a střední podnikatele a domácnosti,</a:t>
            </a:r>
          </a:p>
          <a:p>
            <a:pPr lvl="1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n) poradenství a propagaci energetických služeb a energetických služeb se zaručeným výsledkem.</a:t>
            </a:r>
          </a:p>
        </p:txBody>
      </p:sp>
    </p:spTree>
    <p:extLst>
      <p:ext uri="{BB962C8B-B14F-4D97-AF65-F5344CB8AC3E}">
        <p14:creationId xmlns:p14="http://schemas.microsoft.com/office/powerpoint/2010/main" val="196706329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5D28DD-71CF-9FC3-25F1-9BD003B06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837"/>
            <a:ext cx="8229600" cy="934065"/>
          </a:xfrm>
        </p:spPr>
        <p:txBody>
          <a:bodyPr>
            <a:normAutofit fontScale="90000"/>
          </a:bodyPr>
          <a:lstStyle/>
          <a:p>
            <a:r>
              <a:rPr lang="cs-CZ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NĚKTERÁ OPATŘENÍ PRO ZVYŠOVÁNÍ HOSPODÁRNOSTI UŽITÍ ENERGIE (1)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39101E-15D2-5C7A-B6F3-4C78294F3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568" y="1936955"/>
            <a:ext cx="8858864" cy="4189208"/>
          </a:xfrm>
        </p:spPr>
        <p:txBody>
          <a:bodyPr>
            <a:normAutofit/>
          </a:bodyPr>
          <a:lstStyle/>
          <a:p>
            <a:r>
              <a:rPr lang="cs-CZ" sz="2000" b="1" i="0" dirty="0">
                <a:solidFill>
                  <a:srgbClr val="08A8F8"/>
                </a:solidFill>
                <a:effectLst/>
                <a:latin typeface="Arial" panose="020B0604020202020204" pitchFamily="34" charset="0"/>
              </a:rPr>
              <a:t>Účinnost užití energie zdrojů a rozvodů energie</a:t>
            </a:r>
          </a:p>
          <a:p>
            <a:r>
              <a:rPr lang="cs-CZ" sz="2000" b="1" i="0" dirty="0">
                <a:solidFill>
                  <a:srgbClr val="08A8F8"/>
                </a:solidFill>
                <a:effectLst/>
                <a:latin typeface="Arial" panose="020B0604020202020204" pitchFamily="34" charset="0"/>
              </a:rPr>
              <a:t>Kontrola systémů vytápění a systémů klimatizace</a:t>
            </a:r>
          </a:p>
          <a:p>
            <a:r>
              <a:rPr lang="cs-CZ" sz="2000" b="1" i="0" dirty="0">
                <a:solidFill>
                  <a:srgbClr val="08A8F8"/>
                </a:solidFill>
                <a:effectLst/>
                <a:latin typeface="Arial" panose="020B0604020202020204" pitchFamily="34" charset="0"/>
              </a:rPr>
              <a:t>Snižování energetické náročnosti budov</a:t>
            </a:r>
          </a:p>
          <a:p>
            <a:r>
              <a:rPr lang="cs-CZ" sz="2000" b="1" i="0" dirty="0">
                <a:solidFill>
                  <a:srgbClr val="08A8F8"/>
                </a:solidFill>
                <a:effectLst/>
                <a:latin typeface="Arial" panose="020B0604020202020204" pitchFamily="34" charset="0"/>
              </a:rPr>
              <a:t>Průkaz energetické náročnosti</a:t>
            </a:r>
          </a:p>
          <a:p>
            <a:r>
              <a:rPr lang="cs-CZ" sz="2000" b="1" i="0" dirty="0">
                <a:solidFill>
                  <a:srgbClr val="08A8F8"/>
                </a:solidFill>
                <a:effectLst/>
                <a:latin typeface="Arial" panose="020B0604020202020204" pitchFamily="34" charset="0"/>
              </a:rPr>
              <a:t>Energetické štítky</a:t>
            </a:r>
          </a:p>
          <a:p>
            <a:r>
              <a:rPr lang="cs-CZ" sz="2000" b="1" i="0" dirty="0">
                <a:solidFill>
                  <a:srgbClr val="08A8F8"/>
                </a:solidFill>
                <a:effectLst/>
                <a:latin typeface="Arial" panose="020B0604020202020204" pitchFamily="34" charset="0"/>
              </a:rPr>
              <a:t>Ekodesign</a:t>
            </a:r>
          </a:p>
          <a:p>
            <a:r>
              <a:rPr lang="cs-CZ" sz="2000" b="1" i="0" dirty="0">
                <a:solidFill>
                  <a:srgbClr val="08A8F8"/>
                </a:solidFill>
                <a:effectLst/>
                <a:latin typeface="Arial" panose="020B0604020202020204" pitchFamily="34" charset="0"/>
              </a:rPr>
              <a:t>Energetický audit</a:t>
            </a:r>
          </a:p>
          <a:p>
            <a:r>
              <a:rPr lang="cs-CZ" sz="2000" b="1" i="0" dirty="0">
                <a:solidFill>
                  <a:srgbClr val="08A8F8"/>
                </a:solidFill>
                <a:effectLst/>
                <a:latin typeface="Arial" panose="020B0604020202020204" pitchFamily="34" charset="0"/>
              </a:rPr>
              <a:t>Energetický posudek</a:t>
            </a:r>
          </a:p>
          <a:p>
            <a:r>
              <a:rPr lang="cs-CZ" sz="2000" b="1" i="0" dirty="0">
                <a:solidFill>
                  <a:srgbClr val="08A8F8"/>
                </a:solidFill>
                <a:effectLst/>
                <a:latin typeface="Arial" panose="020B0604020202020204" pitchFamily="34" charset="0"/>
              </a:rPr>
              <a:t>Hospodárné užití energie ústředními institucemi</a:t>
            </a:r>
          </a:p>
          <a:p>
            <a:r>
              <a:rPr lang="cs-CZ" sz="2000" b="1" i="0" dirty="0">
                <a:solidFill>
                  <a:srgbClr val="08A8F8"/>
                </a:solidFill>
                <a:effectLst/>
                <a:latin typeface="Arial" panose="020B0604020202020204" pitchFamily="34" charset="0"/>
              </a:rPr>
              <a:t>Energetický specialista</a:t>
            </a:r>
          </a:p>
          <a:p>
            <a:r>
              <a:rPr lang="cs-CZ" sz="2000" b="1" i="0" dirty="0">
                <a:solidFill>
                  <a:srgbClr val="08A8F8"/>
                </a:solidFill>
                <a:effectLst/>
                <a:latin typeface="Arial" panose="020B0604020202020204" pitchFamily="34" charset="0"/>
              </a:rPr>
              <a:t>Odborná zkouška a průběžné vzdělávání energetických specialistů</a:t>
            </a:r>
          </a:p>
        </p:txBody>
      </p:sp>
    </p:spTree>
    <p:extLst>
      <p:ext uri="{BB962C8B-B14F-4D97-AF65-F5344CB8AC3E}">
        <p14:creationId xmlns:p14="http://schemas.microsoft.com/office/powerpoint/2010/main" val="25671439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01B9C6-0A5B-A9A1-C5B6-5B2A34CC3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9936"/>
            <a:ext cx="8229600" cy="827702"/>
          </a:xfrm>
        </p:spPr>
        <p:txBody>
          <a:bodyPr>
            <a:noAutofit/>
          </a:bodyPr>
          <a:lstStyle/>
          <a:p>
            <a:r>
              <a:rPr lang="cs-CZ" sz="24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NĚKTERÁ OPATŘENÍ PRO ZVYŠOVÁNÍ HOSPODÁRNOSTI UŽITÍ ENERGIE (2)</a:t>
            </a:r>
            <a:endParaRPr lang="cs-CZ" sz="24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BBEA54-0FFD-476B-9435-8FA6BA9DE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23" y="1600200"/>
            <a:ext cx="8937522" cy="4525963"/>
          </a:xfrm>
        </p:spPr>
        <p:txBody>
          <a:bodyPr>
            <a:normAutofit fontScale="70000" lnSpcReduction="20000"/>
          </a:bodyPr>
          <a:lstStyle/>
          <a:p>
            <a:r>
              <a:rPr lang="cs-CZ" sz="3200" b="1" i="0" dirty="0">
                <a:solidFill>
                  <a:srgbClr val="08A8F8"/>
                </a:solidFill>
                <a:effectLst/>
                <a:latin typeface="Arial" panose="020B0604020202020204" pitchFamily="34" charset="0"/>
              </a:rPr>
              <a:t>Udělení a zrušení oprávnění k výkonu činnosti energetického specialisty a zápis energetického specialisty do seznamu energetických specialistů</a:t>
            </a:r>
          </a:p>
          <a:p>
            <a:r>
              <a:rPr lang="cs-CZ" sz="3200" b="1" i="0" dirty="0">
                <a:solidFill>
                  <a:srgbClr val="08A8F8"/>
                </a:solidFill>
                <a:effectLst/>
                <a:latin typeface="Arial" panose="020B0604020202020204" pitchFamily="34" charset="0"/>
              </a:rPr>
              <a:t>Seznam energetických specialistů</a:t>
            </a:r>
          </a:p>
          <a:p>
            <a:r>
              <a:rPr lang="cs-CZ" sz="3200" b="1" i="0" dirty="0">
                <a:solidFill>
                  <a:srgbClr val="08A8F8"/>
                </a:solidFill>
                <a:effectLst/>
                <a:latin typeface="Arial" panose="020B0604020202020204" pitchFamily="34" charset="0"/>
              </a:rPr>
              <a:t>Osoba oprávněná provádět instalaci vybraných zařízení vyrábějících energii z obnovitelných zdrojů</a:t>
            </a:r>
          </a:p>
          <a:p>
            <a:r>
              <a:rPr lang="cs-CZ" sz="3200" b="1" i="0" dirty="0">
                <a:solidFill>
                  <a:srgbClr val="08A8F8"/>
                </a:solidFill>
                <a:effectLst/>
                <a:latin typeface="Arial" panose="020B0604020202020204" pitchFamily="34" charset="0"/>
              </a:rPr>
              <a:t>Energetická služba</a:t>
            </a:r>
          </a:p>
          <a:p>
            <a:r>
              <a:rPr lang="cs-CZ" sz="3200" b="1" i="0" dirty="0">
                <a:solidFill>
                  <a:srgbClr val="08A8F8"/>
                </a:solidFill>
                <a:effectLst/>
                <a:latin typeface="Arial" panose="020B0604020202020204" pitchFamily="34" charset="0"/>
              </a:rPr>
              <a:t>Seznam poskytovatelů energetických služeb</a:t>
            </a:r>
          </a:p>
          <a:p>
            <a:r>
              <a:rPr lang="cs-CZ" sz="3200" b="1" i="0" dirty="0">
                <a:solidFill>
                  <a:srgbClr val="08A8F8"/>
                </a:solidFill>
                <a:effectLst/>
                <a:latin typeface="Arial" panose="020B0604020202020204" pitchFamily="34" charset="0"/>
              </a:rPr>
              <a:t>Výmaz ze seznamu poskytovatelů energetických služeb</a:t>
            </a:r>
          </a:p>
          <a:p>
            <a:r>
              <a:rPr lang="cs-CZ" sz="3200" b="1" i="0" dirty="0">
                <a:solidFill>
                  <a:srgbClr val="08A8F8"/>
                </a:solidFill>
                <a:effectLst/>
                <a:latin typeface="Arial" panose="020B0604020202020204" pitchFamily="34" charset="0"/>
              </a:rPr>
              <a:t>Působnost ministerstva</a:t>
            </a:r>
          </a:p>
          <a:p>
            <a:r>
              <a:rPr lang="cs-CZ" sz="3200" b="1" i="0" dirty="0">
                <a:solidFill>
                  <a:srgbClr val="08A8F8"/>
                </a:solidFill>
                <a:effectLst/>
                <a:latin typeface="Arial" panose="020B0604020202020204" pitchFamily="34" charset="0"/>
              </a:rPr>
              <a:t>Přestupky fyzických osob</a:t>
            </a:r>
          </a:p>
          <a:p>
            <a:r>
              <a:rPr lang="cs-CZ" sz="3200" b="1" i="0" dirty="0">
                <a:solidFill>
                  <a:srgbClr val="08A8F8"/>
                </a:solidFill>
                <a:effectLst/>
                <a:latin typeface="Arial" panose="020B0604020202020204" pitchFamily="34" charset="0"/>
              </a:rPr>
              <a:t>Přestupky právnických a podnikajících fyzických osob</a:t>
            </a:r>
          </a:p>
          <a:p>
            <a:r>
              <a:rPr lang="cs-CZ" sz="3200" b="1" i="0" dirty="0">
                <a:solidFill>
                  <a:srgbClr val="08A8F8"/>
                </a:solidFill>
                <a:effectLst/>
                <a:latin typeface="Arial" panose="020B0604020202020204" pitchFamily="34" charset="0"/>
              </a:rPr>
              <a:t>Ochrana zvláštních zájmů</a:t>
            </a:r>
          </a:p>
          <a:p>
            <a:r>
              <a:rPr lang="cs-CZ" sz="3200" b="1" i="0" dirty="0">
                <a:solidFill>
                  <a:srgbClr val="08A8F8"/>
                </a:solidFill>
                <a:effectLst/>
                <a:latin typeface="Arial" panose="020B0604020202020204" pitchFamily="34" charset="0"/>
              </a:rPr>
              <a:t>STÁTNÍ ENERGETICKÁ INSPEKCE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813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8DC9C0-A10F-E037-50FD-1AEA9F610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837"/>
            <a:ext cx="8229600" cy="768709"/>
          </a:xfrm>
        </p:spPr>
        <p:txBody>
          <a:bodyPr>
            <a:normAutofit/>
          </a:bodyPr>
          <a:lstStyle/>
          <a:p>
            <a:r>
              <a:rPr lang="cs-CZ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Vrcholové strategické cíle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19B82D-B17B-A80A-5BDD-1EF287CC0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76284"/>
            <a:ext cx="8229600" cy="4149879"/>
          </a:xfrm>
        </p:spPr>
        <p:txBody>
          <a:bodyPr>
            <a:normAutofit/>
          </a:bodyPr>
          <a:lstStyle/>
          <a:p>
            <a:r>
              <a:rPr lang="cs-CZ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Ve Státní energetické koncepci ČR z roku 2015 byly zakotveny vrcholové strategické cíle na úrovni:</a:t>
            </a:r>
          </a:p>
          <a:p>
            <a:endParaRPr lang="cs-CZ" sz="20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1"/>
            <a:r>
              <a:rPr lang="cs-CZ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i) bezpečnosti,</a:t>
            </a:r>
          </a:p>
          <a:p>
            <a:endParaRPr lang="cs-CZ" sz="20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1"/>
            <a:r>
              <a:rPr lang="cs-CZ" sz="1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ii</a:t>
            </a:r>
            <a:r>
              <a:rPr lang="cs-CZ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konkurenceschopnosti,</a:t>
            </a:r>
          </a:p>
          <a:p>
            <a:endParaRPr lang="cs-CZ" sz="20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1"/>
            <a:r>
              <a:rPr lang="cs-CZ" sz="1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iii</a:t>
            </a:r>
            <a:r>
              <a:rPr lang="cs-CZ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udržitelnosti.</a:t>
            </a:r>
          </a:p>
          <a:p>
            <a:endParaRPr lang="cs-CZ" sz="20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cs-CZ" sz="20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cs-CZ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Tyto vrcholové strategické cíle je možné označit za trvale platné. 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1926330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7398A4-DBDA-569F-AB9D-DAF8D691F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84901"/>
            <a:ext cx="8229600" cy="827703"/>
          </a:xfrm>
        </p:spPr>
        <p:txBody>
          <a:bodyPr>
            <a:normAutofit/>
          </a:bodyPr>
          <a:lstStyle/>
          <a:p>
            <a:r>
              <a:rPr lang="cs-CZ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Bezpečnost dodávek energie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CC5576-5266-CDA2-8B52-EAC02DB3D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20413"/>
            <a:ext cx="8229600" cy="3805750"/>
          </a:xfrm>
        </p:spPr>
        <p:txBody>
          <a:bodyPr>
            <a:normAutofit/>
          </a:bodyPr>
          <a:lstStyle/>
          <a:p>
            <a:pPr algn="just">
              <a:lnSpc>
                <a:spcPct val="122000"/>
              </a:lnSpc>
              <a:spcAft>
                <a:spcPts val="1000"/>
              </a:spcAft>
            </a:pPr>
            <a:r>
              <a:rPr lang="cs-CZ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Zajistit dodávky všech druhů energie v plném rozsahu při běžném provozu a v rozsahu nezbytném pro nouzové fungování ekonomiky</a:t>
            </a:r>
            <a:br>
              <a:rPr lang="cs-CZ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pokrytí základních potřeb obyvatelstva při skokové změně vnějších podmínek způsobených narušením dodávek primárních energetických zdrojů, cenovými výkyvy na trzích, poruchami, živelními pohromami nebo útoky a garantovat rychlé obnovení dodávek energie v případě jejich výpadku a posilovat energetickou soběstačnost domácností, obcí a firem jako způsob snížení zranitelnosti. V rámci bezpečnosti podpořit diverzifikaci dovážených primárních energetických zdrojů.</a:t>
            </a:r>
            <a:endParaRPr lang="cs-CZ" sz="20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957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5024</Words>
  <Application>Microsoft Office PowerPoint</Application>
  <PresentationFormat>Předvádění na obrazovce (4:3)</PresentationFormat>
  <Paragraphs>243</Paragraphs>
  <Slides>73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73</vt:i4>
      </vt:variant>
    </vt:vector>
  </HeadingPairs>
  <TitlesOfParts>
    <vt:vector size="88" baseType="lpstr">
      <vt:lpstr>Arial</vt:lpstr>
      <vt:lpstr>Arial</vt:lpstr>
      <vt:lpstr>Calibri</vt:lpstr>
      <vt:lpstr>futura-pt</vt:lpstr>
      <vt:lpstr>futura-pt-bold</vt:lpstr>
      <vt:lpstr>Google Sans</vt:lpstr>
      <vt:lpstr>nimbus_cez</vt:lpstr>
      <vt:lpstr>PT Sans</vt:lpstr>
      <vt:lpstr>sana_sans</vt:lpstr>
      <vt:lpstr>Slabo 27px</vt:lpstr>
      <vt:lpstr>Source Sans Pro</vt:lpstr>
      <vt:lpstr>Times New Roman</vt:lpstr>
      <vt:lpstr>Trueno</vt:lpstr>
      <vt:lpstr>work-sans-custom</vt:lpstr>
      <vt:lpstr>Office Theme</vt:lpstr>
      <vt:lpstr>ENERGETICKÝ MANAGEMENT</vt:lpstr>
      <vt:lpstr>STÁTNÍ ENERGETICKÁ KONCEPCE ČR (12. DUBNA 2023)</vt:lpstr>
      <vt:lpstr>LEGISLATIVNÍ RÁMEC</vt:lpstr>
      <vt:lpstr>ŠIRŠÍ SOUVISLOSTI (1)</vt:lpstr>
      <vt:lpstr>ŠIRŠÍ SOUVISLOSTI (2)</vt:lpstr>
      <vt:lpstr>OBSAH DOKUMENTU</vt:lpstr>
      <vt:lpstr>STRATEGICKÉ CÍLE</vt:lpstr>
      <vt:lpstr>Vrcholové strategické cíle</vt:lpstr>
      <vt:lpstr>Bezpečnost dodávek energie</vt:lpstr>
      <vt:lpstr>Konkurenceschopnost a sociální přijatelnost</vt:lpstr>
      <vt:lpstr>Udržitelnost nakládání s energií</vt:lpstr>
      <vt:lpstr>Společné vymezení ze strany cílů a legislativy EU (1)</vt:lpstr>
      <vt:lpstr>Společné vymezení ze strany cílů a legislativy EU (2)</vt:lpstr>
      <vt:lpstr>Evropský systém pro obchodování s emisemi (European Union Emissions Trading System)</vt:lpstr>
      <vt:lpstr>Land use, land-use change and forestry (LULUCF).</vt:lpstr>
      <vt:lpstr>Emise a pohlcování v EU (mil. tun CO2)</vt:lpstr>
      <vt:lpstr>Nový ambicióznější cíl EU pro pohlcování úniku uhlíku do roku 2030</vt:lpstr>
      <vt:lpstr>Směrnice Evropské unie o energetické účinnosti (EED)</vt:lpstr>
      <vt:lpstr>Měsíční informovanost koncových uživatelů o spotřebě – intenzivnější digitalizace</vt:lpstr>
      <vt:lpstr>RePowerEU</vt:lpstr>
      <vt:lpstr>PLÁN RePowerEU</vt:lpstr>
      <vt:lpstr>Vstupní a vymezující podmínky na úrovni ČR (1)</vt:lpstr>
      <vt:lpstr>Vstupní a vymezující podmínky na úrovni ČR (2)</vt:lpstr>
      <vt:lpstr>Klíčové technologie v rámci širších trendů</vt:lpstr>
      <vt:lpstr>OBLAST DEKARBONIZACE</vt:lpstr>
      <vt:lpstr>OBLAST DECENTRALIZACE, DIGITALIZACE A DEMOKRATIZACE</vt:lpstr>
      <vt:lpstr>CHYTRÁ SÍŤ</vt:lpstr>
      <vt:lpstr>Základem chytrých sítí je vzájemná provázanost a komunikace mezi zdroji elektrické energie a jejími spotřebiteli</vt:lpstr>
      <vt:lpstr>VÝKLAD</vt:lpstr>
      <vt:lpstr>CHYTRÉ MĚŘENÍ Inteligentní měření (AMM, smart metering)</vt:lpstr>
      <vt:lpstr>Inteligentní měření</vt:lpstr>
      <vt:lpstr>Nová vyhláška o měření elektřiny č. 359/2020 Sb.</vt:lpstr>
      <vt:lpstr>Chytré město (Smart city)</vt:lpstr>
      <vt:lpstr>SMART CITY</vt:lpstr>
      <vt:lpstr>Positive Energy District</vt:lpstr>
      <vt:lpstr>The Positive Energy Districts Transition Pathway (PED)</vt:lpstr>
      <vt:lpstr>Internet věcí</vt:lpstr>
      <vt:lpstr>INTERNET VĚCÍ</vt:lpstr>
      <vt:lpstr>Obnovitelná energie</vt:lpstr>
      <vt:lpstr>ČESKÁ ENERGETIKA – SOUČASNÝ STAV</vt:lpstr>
      <vt:lpstr>ČESKÁ ENERGETIKA V ROCE 2030 – ZÁKLADNÍ SCÉNÁŘ</vt:lpstr>
      <vt:lpstr>ČESKÁ ENERGETIKA V ROCE 2030 – POKROČILÝ SCÉNÁŘ</vt:lpstr>
      <vt:lpstr>Jak funguje vodíková elektrárna?</vt:lpstr>
      <vt:lpstr>ZÁKLADNÍ PRINCIPY ELEKTROLÝZY VODY</vt:lpstr>
      <vt:lpstr>KVET – Kombinovaná výroba elektřiny a tepla (kogenerace)</vt:lpstr>
      <vt:lpstr>KOGENERACE - PRINCIP</vt:lpstr>
      <vt:lpstr>KOGENERACE</vt:lpstr>
      <vt:lpstr>Trigenerace</vt:lpstr>
      <vt:lpstr>Státní energetická koncepce obsahuje (1)</vt:lpstr>
      <vt:lpstr>Státní energetická koncepce obsahuje (2)</vt:lpstr>
      <vt:lpstr>Grafické znázornění transformace a základní energetické ukazatele v ČR</vt:lpstr>
      <vt:lpstr>Situace v ČR</vt:lpstr>
      <vt:lpstr>Jak číst grafické znázornění? </vt:lpstr>
      <vt:lpstr>Zákon č. 406/2000 Sb.  Zákon o hospodaření energií</vt:lpstr>
      <vt:lpstr>Předmět zákona</vt:lpstr>
      <vt:lpstr>Základní pojmy (1)</vt:lpstr>
      <vt:lpstr>Základní pojmy (2)</vt:lpstr>
      <vt:lpstr>Základní pojmy (3)</vt:lpstr>
      <vt:lpstr>Základní pojmy (4)</vt:lpstr>
      <vt:lpstr>Základní pojmy (5)</vt:lpstr>
      <vt:lpstr>ENERGETICKÉ KONCEPCE</vt:lpstr>
      <vt:lpstr>Státní energetická koncepce</vt:lpstr>
      <vt:lpstr>Státní energetická koncepce</vt:lpstr>
      <vt:lpstr>Územní energetická koncepce</vt:lpstr>
      <vt:lpstr>Územní energetická koncepce (1)</vt:lpstr>
      <vt:lpstr>Územní energetická koncepce (2)</vt:lpstr>
      <vt:lpstr>Územní energetická koncepce (3)</vt:lpstr>
      <vt:lpstr>STÁTNÍ PROGRAM NA PODPORU ÚSPOR ENERGIE</vt:lpstr>
      <vt:lpstr>STÁTNÍ PROGRAM NA PODPORU ÚSPOR ENERGIE (1)</vt:lpstr>
      <vt:lpstr>STÁTNÍ PROGRAM NA PODPORU ÚSPOR ENERGIE (2)</vt:lpstr>
      <vt:lpstr>STÁTNÍ PROGRAM NA PODPORU ÚSPOR ENERGIE (3)</vt:lpstr>
      <vt:lpstr>NĚKTERÁ OPATŘENÍ PRO ZVYŠOVÁNÍ HOSPODÁRNOSTI UŽITÍ ENERGIE (1)</vt:lpstr>
      <vt:lpstr>NĚKTERÁ OPATŘENÍ PRO ZVYŠOVÁNÍ HOSPODÁRNOSTI UŽITÍ ENERGIE (2)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Rössler Miroslav</dc:creator>
  <cp:lastModifiedBy>Rössler Miroslav</cp:lastModifiedBy>
  <cp:revision>13</cp:revision>
  <dcterms:created xsi:type="dcterms:W3CDTF">2012-07-19T22:32:54Z</dcterms:created>
  <dcterms:modified xsi:type="dcterms:W3CDTF">2023-11-06T23:25:41Z</dcterms:modified>
</cp:coreProperties>
</file>