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handoutMasterIdLst>
    <p:handoutMasterId r:id="rId68"/>
  </p:handoutMasterIdLst>
  <p:sldIdLst>
    <p:sldId id="256" r:id="rId2"/>
    <p:sldId id="314" r:id="rId3"/>
    <p:sldId id="319" r:id="rId4"/>
    <p:sldId id="315" r:id="rId5"/>
    <p:sldId id="311" r:id="rId6"/>
    <p:sldId id="316" r:id="rId7"/>
    <p:sldId id="313" r:id="rId8"/>
    <p:sldId id="312" r:id="rId9"/>
    <p:sldId id="317" r:id="rId10"/>
    <p:sldId id="318" r:id="rId11"/>
    <p:sldId id="302" r:id="rId12"/>
    <p:sldId id="303" r:id="rId13"/>
    <p:sldId id="307" r:id="rId14"/>
    <p:sldId id="308" r:id="rId15"/>
    <p:sldId id="309" r:id="rId16"/>
    <p:sldId id="304" r:id="rId17"/>
    <p:sldId id="305" r:id="rId18"/>
    <p:sldId id="306" r:id="rId19"/>
    <p:sldId id="258" r:id="rId20"/>
    <p:sldId id="261" r:id="rId21"/>
    <p:sldId id="297" r:id="rId22"/>
    <p:sldId id="260" r:id="rId23"/>
    <p:sldId id="298" r:id="rId24"/>
    <p:sldId id="269" r:id="rId25"/>
    <p:sldId id="299" r:id="rId26"/>
    <p:sldId id="288" r:id="rId27"/>
    <p:sldId id="300" r:id="rId28"/>
    <p:sldId id="289" r:id="rId29"/>
    <p:sldId id="310" r:id="rId30"/>
    <p:sldId id="290" r:id="rId31"/>
    <p:sldId id="295" r:id="rId32"/>
    <p:sldId id="291" r:id="rId33"/>
    <p:sldId id="296" r:id="rId34"/>
    <p:sldId id="292" r:id="rId35"/>
    <p:sldId id="293" r:id="rId36"/>
    <p:sldId id="294" r:id="rId37"/>
    <p:sldId id="264" r:id="rId38"/>
    <p:sldId id="265" r:id="rId39"/>
    <p:sldId id="266" r:id="rId40"/>
    <p:sldId id="262" r:id="rId41"/>
    <p:sldId id="267" r:id="rId42"/>
    <p:sldId id="268" r:id="rId43"/>
    <p:sldId id="287" r:id="rId44"/>
    <p:sldId id="263" r:id="rId45"/>
    <p:sldId id="259" r:id="rId46"/>
    <p:sldId id="270" r:id="rId47"/>
    <p:sldId id="273" r:id="rId48"/>
    <p:sldId id="271" r:id="rId49"/>
    <p:sldId id="272" r:id="rId50"/>
    <p:sldId id="275" r:id="rId51"/>
    <p:sldId id="274" r:id="rId52"/>
    <p:sldId id="276" r:id="rId53"/>
    <p:sldId id="277" r:id="rId54"/>
    <p:sldId id="278" r:id="rId55"/>
    <p:sldId id="279" r:id="rId56"/>
    <p:sldId id="280" r:id="rId57"/>
    <p:sldId id="281" r:id="rId58"/>
    <p:sldId id="282" r:id="rId59"/>
    <p:sldId id="283" r:id="rId60"/>
    <p:sldId id="301" r:id="rId61"/>
    <p:sldId id="284" r:id="rId62"/>
    <p:sldId id="285" r:id="rId63"/>
    <p:sldId id="286" r:id="rId64"/>
    <p:sldId id="257" r:id="rId65"/>
    <p:sldId id="320"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ddíl bez názvu" id="{5187D307-035A-4D4F-B386-0A836F67469B}">
          <p14:sldIdLst>
            <p14:sldId id="256"/>
            <p14:sldId id="314"/>
            <p14:sldId id="319"/>
            <p14:sldId id="315"/>
            <p14:sldId id="311"/>
            <p14:sldId id="316"/>
            <p14:sldId id="313"/>
            <p14:sldId id="312"/>
            <p14:sldId id="317"/>
            <p14:sldId id="318"/>
            <p14:sldId id="302"/>
            <p14:sldId id="303"/>
            <p14:sldId id="307"/>
            <p14:sldId id="308"/>
            <p14:sldId id="309"/>
            <p14:sldId id="304"/>
            <p14:sldId id="305"/>
            <p14:sldId id="306"/>
            <p14:sldId id="258"/>
            <p14:sldId id="261"/>
            <p14:sldId id="297"/>
            <p14:sldId id="260"/>
            <p14:sldId id="298"/>
            <p14:sldId id="269"/>
            <p14:sldId id="299"/>
            <p14:sldId id="288"/>
            <p14:sldId id="300"/>
            <p14:sldId id="289"/>
            <p14:sldId id="310"/>
            <p14:sldId id="290"/>
            <p14:sldId id="295"/>
            <p14:sldId id="291"/>
            <p14:sldId id="296"/>
            <p14:sldId id="292"/>
            <p14:sldId id="293"/>
            <p14:sldId id="294"/>
            <p14:sldId id="264"/>
            <p14:sldId id="265"/>
            <p14:sldId id="266"/>
            <p14:sldId id="262"/>
            <p14:sldId id="267"/>
            <p14:sldId id="268"/>
            <p14:sldId id="287"/>
            <p14:sldId id="263"/>
            <p14:sldId id="259"/>
            <p14:sldId id="270"/>
            <p14:sldId id="273"/>
            <p14:sldId id="271"/>
            <p14:sldId id="272"/>
            <p14:sldId id="275"/>
            <p14:sldId id="274"/>
            <p14:sldId id="276"/>
            <p14:sldId id="277"/>
            <p14:sldId id="278"/>
            <p14:sldId id="279"/>
            <p14:sldId id="280"/>
            <p14:sldId id="281"/>
            <p14:sldId id="282"/>
            <p14:sldId id="283"/>
            <p14:sldId id="301"/>
            <p14:sldId id="284"/>
            <p14:sldId id="285"/>
            <p14:sldId id="286"/>
            <p14:sldId id="257"/>
            <p14:sldId id="3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471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EEAADAE3-6433-DCAE-E358-9739EE27DF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53417F40-4B06-8A13-E447-84D10B154E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CE5D6C-ADB5-4CD9-9658-E29AD2507139}" type="datetimeFigureOut">
              <a:rPr lang="cs-CZ" smtClean="0"/>
              <a:t>30.10.2023</a:t>
            </a:fld>
            <a:endParaRPr lang="cs-CZ"/>
          </a:p>
        </p:txBody>
      </p:sp>
      <p:sp>
        <p:nvSpPr>
          <p:cNvPr id="4" name="Zástupný symbol pro zápatí 3">
            <a:extLst>
              <a:ext uri="{FF2B5EF4-FFF2-40B4-BE49-F238E27FC236}">
                <a16:creationId xmlns:a16="http://schemas.microsoft.com/office/drawing/2014/main" id="{A5CEB78A-ED34-71D7-5932-81219D6732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cs-CZ"/>
              <a:t>M. Rössler, ZS 2023</a:t>
            </a:r>
          </a:p>
        </p:txBody>
      </p:sp>
      <p:sp>
        <p:nvSpPr>
          <p:cNvPr id="5" name="Zástupný symbol pro číslo snímku 4">
            <a:extLst>
              <a:ext uri="{FF2B5EF4-FFF2-40B4-BE49-F238E27FC236}">
                <a16:creationId xmlns:a16="http://schemas.microsoft.com/office/drawing/2014/main" id="{23B2EE51-91A1-FBC4-0DF2-A271A883AD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FE4885-38C6-48ED-B31C-D6EFA1CDA6F1}" type="slidenum">
              <a:rPr lang="cs-CZ" smtClean="0"/>
              <a:t>‹#›</a:t>
            </a:fld>
            <a:endParaRPr lang="cs-CZ"/>
          </a:p>
        </p:txBody>
      </p:sp>
    </p:spTree>
    <p:extLst>
      <p:ext uri="{BB962C8B-B14F-4D97-AF65-F5344CB8AC3E}">
        <p14:creationId xmlns:p14="http://schemas.microsoft.com/office/powerpoint/2010/main" val="205257217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1D428-9398-4753-8492-00C0B7B27AF3}" type="datetimeFigureOut">
              <a:rPr lang="cs-CZ" smtClean="0"/>
              <a:t>30.10.2023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cs-CZ"/>
              <a:t>M. Rössler, ZS 2023</a:t>
            </a:r>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12BF7-A8EB-4E31-8193-BAB2EF4626DB}" type="slidenum">
              <a:rPr lang="cs-CZ" smtClean="0"/>
              <a:t>‹#›</a:t>
            </a:fld>
            <a:endParaRPr lang="cs-CZ"/>
          </a:p>
        </p:txBody>
      </p:sp>
    </p:spTree>
    <p:extLst>
      <p:ext uri="{BB962C8B-B14F-4D97-AF65-F5344CB8AC3E}">
        <p14:creationId xmlns:p14="http://schemas.microsoft.com/office/powerpoint/2010/main" val="164056742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B8452FC4-1DF4-49FE-9CF5-A1499206D097}" type="datetime1">
              <a:rPr lang="en-US" smtClean="0"/>
              <a:t>10/30/2023</a:t>
            </a:fld>
            <a:endParaRPr lang="en-US"/>
          </a:p>
        </p:txBody>
      </p:sp>
      <p:sp>
        <p:nvSpPr>
          <p:cNvPr id="5" name="Footer Placeholder 4"/>
          <p:cNvSpPr>
            <a:spLocks noGrp="1"/>
          </p:cNvSpPr>
          <p:nvPr>
            <p:ph type="ftr" sz="quarter" idx="11"/>
          </p:nvPr>
        </p:nvSpPr>
        <p:spPr/>
        <p:txBody>
          <a:bodyPr/>
          <a:lstStyle/>
          <a:p>
            <a:r>
              <a:rPr lang="en-US"/>
              <a:t>M. Rössler, ZS 2023</a:t>
            </a:r>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0A7A74D-EE91-4EEE-9745-D8822CF5C4DA}" type="datetime1">
              <a:rPr lang="en-US" smtClean="0"/>
              <a:t>10/30/2023</a:t>
            </a:fld>
            <a:endParaRPr lang="en-US"/>
          </a:p>
        </p:txBody>
      </p:sp>
      <p:sp>
        <p:nvSpPr>
          <p:cNvPr id="5" name="Footer Placeholder 4"/>
          <p:cNvSpPr>
            <a:spLocks noGrp="1"/>
          </p:cNvSpPr>
          <p:nvPr>
            <p:ph type="ftr" sz="quarter" idx="11"/>
          </p:nvPr>
        </p:nvSpPr>
        <p:spPr/>
        <p:txBody>
          <a:bodyPr/>
          <a:lstStyle/>
          <a:p>
            <a:r>
              <a:rPr lang="en-US"/>
              <a:t>M. Rössler, ZS 2023</a:t>
            </a:r>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6988AFD-2121-496A-A6E6-65DE83E16A99}" type="datetime1">
              <a:rPr lang="en-US" smtClean="0"/>
              <a:t>10/30/2023</a:t>
            </a:fld>
            <a:endParaRPr lang="en-US"/>
          </a:p>
        </p:txBody>
      </p:sp>
      <p:sp>
        <p:nvSpPr>
          <p:cNvPr id="5" name="Footer Placeholder 4"/>
          <p:cNvSpPr>
            <a:spLocks noGrp="1"/>
          </p:cNvSpPr>
          <p:nvPr>
            <p:ph type="ftr" sz="quarter" idx="11"/>
          </p:nvPr>
        </p:nvSpPr>
        <p:spPr/>
        <p:txBody>
          <a:bodyPr/>
          <a:lstStyle/>
          <a:p>
            <a:r>
              <a:rPr lang="en-US"/>
              <a:t>M. Rössler, ZS 2023</a:t>
            </a:r>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8E70CB4-FBB2-461C-A86F-F146A0F90E5F}" type="datetime1">
              <a:rPr lang="en-US" smtClean="0"/>
              <a:t>10/30/2023</a:t>
            </a:fld>
            <a:endParaRPr lang="en-US"/>
          </a:p>
        </p:txBody>
      </p:sp>
      <p:sp>
        <p:nvSpPr>
          <p:cNvPr id="5" name="Footer Placeholder 4"/>
          <p:cNvSpPr>
            <a:spLocks noGrp="1"/>
          </p:cNvSpPr>
          <p:nvPr>
            <p:ph type="ftr" sz="quarter" idx="11"/>
          </p:nvPr>
        </p:nvSpPr>
        <p:spPr/>
        <p:txBody>
          <a:bodyPr/>
          <a:lstStyle/>
          <a:p>
            <a:r>
              <a:rPr lang="en-US"/>
              <a:t>M. Rössler, ZS 2023</a:t>
            </a:r>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74B9D9FD-8AAB-4489-964B-C933E9D3D09C}" type="datetime1">
              <a:rPr lang="en-US" smtClean="0"/>
              <a:t>10/30/2023</a:t>
            </a:fld>
            <a:endParaRPr lang="en-US"/>
          </a:p>
        </p:txBody>
      </p:sp>
      <p:sp>
        <p:nvSpPr>
          <p:cNvPr id="5" name="Footer Placeholder 4"/>
          <p:cNvSpPr>
            <a:spLocks noGrp="1"/>
          </p:cNvSpPr>
          <p:nvPr>
            <p:ph type="ftr" sz="quarter" idx="11"/>
          </p:nvPr>
        </p:nvSpPr>
        <p:spPr/>
        <p:txBody>
          <a:bodyPr/>
          <a:lstStyle/>
          <a:p>
            <a:r>
              <a:rPr lang="en-US"/>
              <a:t>M. Rössler, ZS 2023</a:t>
            </a:r>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8A5BD843-5B53-427F-B652-B392A63EC304}" type="datetime1">
              <a:rPr lang="en-US" smtClean="0"/>
              <a:t>10/30/2023</a:t>
            </a:fld>
            <a:endParaRPr lang="en-US"/>
          </a:p>
        </p:txBody>
      </p:sp>
      <p:sp>
        <p:nvSpPr>
          <p:cNvPr id="6" name="Footer Placeholder 5"/>
          <p:cNvSpPr>
            <a:spLocks noGrp="1"/>
          </p:cNvSpPr>
          <p:nvPr>
            <p:ph type="ftr" sz="quarter" idx="11"/>
          </p:nvPr>
        </p:nvSpPr>
        <p:spPr/>
        <p:txBody>
          <a:bodyPr/>
          <a:lstStyle/>
          <a:p>
            <a:r>
              <a:rPr lang="en-US"/>
              <a:t>M. Rössler, ZS 2023</a:t>
            </a:r>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E25AE390-9900-4831-AD4D-392C1C38B1DC}" type="datetime1">
              <a:rPr lang="en-US" smtClean="0"/>
              <a:t>10/30/2023</a:t>
            </a:fld>
            <a:endParaRPr lang="en-US"/>
          </a:p>
        </p:txBody>
      </p:sp>
      <p:sp>
        <p:nvSpPr>
          <p:cNvPr id="8" name="Footer Placeholder 7"/>
          <p:cNvSpPr>
            <a:spLocks noGrp="1"/>
          </p:cNvSpPr>
          <p:nvPr>
            <p:ph type="ftr" sz="quarter" idx="11"/>
          </p:nvPr>
        </p:nvSpPr>
        <p:spPr/>
        <p:txBody>
          <a:bodyPr/>
          <a:lstStyle/>
          <a:p>
            <a:r>
              <a:rPr lang="en-US"/>
              <a:t>M. Rössler, ZS 2023</a:t>
            </a:r>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6510315F-5EB5-43C4-B796-AB3A895A898F}" type="datetime1">
              <a:rPr lang="en-US" smtClean="0"/>
              <a:t>10/30/2023</a:t>
            </a:fld>
            <a:endParaRPr lang="en-US"/>
          </a:p>
        </p:txBody>
      </p:sp>
      <p:sp>
        <p:nvSpPr>
          <p:cNvPr id="4" name="Footer Placeholder 3"/>
          <p:cNvSpPr>
            <a:spLocks noGrp="1"/>
          </p:cNvSpPr>
          <p:nvPr>
            <p:ph type="ftr" sz="quarter" idx="11"/>
          </p:nvPr>
        </p:nvSpPr>
        <p:spPr/>
        <p:txBody>
          <a:bodyPr/>
          <a:lstStyle/>
          <a:p>
            <a:r>
              <a:rPr lang="en-US"/>
              <a:t>M. Rössler, ZS 2023</a:t>
            </a:r>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B5504-D060-49FB-AC2B-105721325CCC}" type="datetime1">
              <a:rPr lang="en-US" smtClean="0"/>
              <a:t>10/30/2023</a:t>
            </a:fld>
            <a:endParaRPr lang="en-US"/>
          </a:p>
        </p:txBody>
      </p:sp>
      <p:sp>
        <p:nvSpPr>
          <p:cNvPr id="3" name="Footer Placeholder 2"/>
          <p:cNvSpPr>
            <a:spLocks noGrp="1"/>
          </p:cNvSpPr>
          <p:nvPr>
            <p:ph type="ftr" sz="quarter" idx="11"/>
          </p:nvPr>
        </p:nvSpPr>
        <p:spPr/>
        <p:txBody>
          <a:bodyPr/>
          <a:lstStyle/>
          <a:p>
            <a:r>
              <a:rPr lang="en-US"/>
              <a:t>M. Rössler, ZS 2023</a:t>
            </a:r>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B534C20-22B4-4D0F-B7AE-3ABB2010088E}" type="datetime1">
              <a:rPr lang="en-US" smtClean="0"/>
              <a:t>10/30/2023</a:t>
            </a:fld>
            <a:endParaRPr lang="en-US"/>
          </a:p>
        </p:txBody>
      </p:sp>
      <p:sp>
        <p:nvSpPr>
          <p:cNvPr id="6" name="Footer Placeholder 5"/>
          <p:cNvSpPr>
            <a:spLocks noGrp="1"/>
          </p:cNvSpPr>
          <p:nvPr>
            <p:ph type="ftr" sz="quarter" idx="11"/>
          </p:nvPr>
        </p:nvSpPr>
        <p:spPr/>
        <p:txBody>
          <a:bodyPr/>
          <a:lstStyle/>
          <a:p>
            <a:r>
              <a:rPr lang="en-US"/>
              <a:t>M. Rössler, ZS 2023</a:t>
            </a:r>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EC1CD5C4-32ED-45CF-BBF2-9C9A15010306}" type="datetime1">
              <a:rPr lang="en-US" smtClean="0"/>
              <a:t>10/30/2023</a:t>
            </a:fld>
            <a:endParaRPr lang="en-US"/>
          </a:p>
        </p:txBody>
      </p:sp>
      <p:sp>
        <p:nvSpPr>
          <p:cNvPr id="6" name="Footer Placeholder 5"/>
          <p:cNvSpPr>
            <a:spLocks noGrp="1"/>
          </p:cNvSpPr>
          <p:nvPr>
            <p:ph type="ftr" sz="quarter" idx="11"/>
          </p:nvPr>
        </p:nvSpPr>
        <p:spPr/>
        <p:txBody>
          <a:bodyPr/>
          <a:lstStyle/>
          <a:p>
            <a:r>
              <a:rPr lang="en-US"/>
              <a:t>M. Rössler, ZS 2023</a:t>
            </a:r>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A8E80-A59C-4335-8914-56B904CE8E50}" type="datetime1">
              <a:rPr lang="en-US" smtClean="0"/>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 Rössler, ZS 2023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earch.abb.com/library/Download.aspx?DocumentID=9AKK108467A5406&amp;LanguageCode=en&amp;DocumentPartId=&amp;Action=Launch&amp;utm_source=email&amp;utm_medium=download&amp;utm_content=whitepaper&amp;utm_campaign=energy_efficiency_push"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mzp.cz/cz/narodni_akcni_plan_2018" TargetMode="External"/><Relationship Id="rId2" Type="http://schemas.openxmlformats.org/officeDocument/2006/relationships/hyperlink" Target="https://www.mzp.cz/cz/pakt_starostu_a_primatoru" TargetMode="External"/><Relationship Id="rId1" Type="http://schemas.openxmlformats.org/officeDocument/2006/relationships/slideLayout" Target="../slideLayouts/slideLayout2.xml"/><Relationship Id="rId4" Type="http://schemas.openxmlformats.org/officeDocument/2006/relationships/hyperlink" Target="http://eur-lex.europa.eu/legal-content/CS/TXT/PDF/?uri=CELEX:32012L0027&amp;from=C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assets.kpmg.com/content/dam/kpmg/cz/pdf/ERN-pruzkum-210mm-148mm-web3.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assets.kpmg.com/content/dam/kpmg/cz/pdf/ERN-pruzkum-210mm-148mm-web3.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2657" y="2404344"/>
            <a:ext cx="6718685" cy="1892352"/>
          </a:xfrm>
        </p:spPr>
        <p:txBody>
          <a:bodyPr lIns="0" tIns="0" rIns="0" bIns="0" anchor="t" anchorCtr="0">
            <a:noAutofit/>
          </a:bodyPr>
          <a:lstStyle/>
          <a:p>
            <a:r>
              <a:rPr lang="cs-CZ" sz="6000" b="1" dirty="0">
                <a:solidFill>
                  <a:srgbClr val="D10202"/>
                </a:solidFill>
                <a:cs typeface="Arial"/>
              </a:rPr>
              <a:t>ENERGETICKÝ MANAGEMENT</a:t>
            </a:r>
            <a:endParaRPr lang="en-US" sz="6000" b="1" dirty="0"/>
          </a:p>
        </p:txBody>
      </p:sp>
      <p:sp>
        <p:nvSpPr>
          <p:cNvPr id="3" name="Title 1"/>
          <p:cNvSpPr txBox="1">
            <a:spLocks/>
          </p:cNvSpPr>
          <p:nvPr/>
        </p:nvSpPr>
        <p:spPr>
          <a:xfrm>
            <a:off x="1212656" y="4678596"/>
            <a:ext cx="6718685" cy="107168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600" b="1" dirty="0">
                <a:cs typeface="Arial"/>
              </a:rPr>
              <a:t>6. ENERGETICKÁ EFEKTIVNOST</a:t>
            </a:r>
            <a:endParaRPr lang="en-US" sz="36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19F5E7-3D8B-A4B0-8CDC-C59C7B7A7112}"/>
              </a:ext>
            </a:extLst>
          </p:cNvPr>
          <p:cNvSpPr>
            <a:spLocks noGrp="1"/>
          </p:cNvSpPr>
          <p:nvPr>
            <p:ph type="title"/>
          </p:nvPr>
        </p:nvSpPr>
        <p:spPr>
          <a:xfrm>
            <a:off x="457199" y="629793"/>
            <a:ext cx="8229600" cy="1143000"/>
          </a:xfrm>
        </p:spPr>
        <p:txBody>
          <a:bodyPr>
            <a:normAutofit fontScale="90000"/>
          </a:bodyPr>
          <a:lstStyle/>
          <a:p>
            <a:r>
              <a:rPr lang="cs-CZ" b="1" dirty="0">
                <a:solidFill>
                  <a:srgbClr val="FF0000"/>
                </a:solidFill>
              </a:rPr>
              <a:t>VODNÍ NÁDRŽE PŘEČERPÁVACÍ ELEKTRÁRNY DLOUHÉ STRÁNĚ</a:t>
            </a:r>
          </a:p>
        </p:txBody>
      </p:sp>
      <p:pic>
        <p:nvPicPr>
          <p:cNvPr id="5" name="Zástupný obsah 4">
            <a:extLst>
              <a:ext uri="{FF2B5EF4-FFF2-40B4-BE49-F238E27FC236}">
                <a16:creationId xmlns:a16="http://schemas.microsoft.com/office/drawing/2014/main" id="{2D6D7671-13B4-32C9-0637-9687BAE7E565}"/>
              </a:ext>
            </a:extLst>
          </p:cNvPr>
          <p:cNvPicPr>
            <a:picLocks noGrp="1" noChangeAspect="1"/>
          </p:cNvPicPr>
          <p:nvPr>
            <p:ph idx="1"/>
          </p:nvPr>
        </p:nvPicPr>
        <p:blipFill>
          <a:blip r:embed="rId2"/>
          <a:stretch>
            <a:fillRect/>
          </a:stretch>
        </p:blipFill>
        <p:spPr>
          <a:xfrm>
            <a:off x="361335" y="2342098"/>
            <a:ext cx="8421329" cy="3314609"/>
          </a:xfrm>
        </p:spPr>
      </p:pic>
    </p:spTree>
    <p:extLst>
      <p:ext uri="{BB962C8B-B14F-4D97-AF65-F5344CB8AC3E}">
        <p14:creationId xmlns:p14="http://schemas.microsoft.com/office/powerpoint/2010/main" val="418124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2A0218-642E-433E-ED44-0CEDDE2D5E68}"/>
              </a:ext>
            </a:extLst>
          </p:cNvPr>
          <p:cNvSpPr>
            <a:spLocks noGrp="1"/>
          </p:cNvSpPr>
          <p:nvPr>
            <p:ph type="title"/>
          </p:nvPr>
        </p:nvSpPr>
        <p:spPr>
          <a:xfrm>
            <a:off x="4001728" y="274638"/>
            <a:ext cx="4685071" cy="1143000"/>
          </a:xfrm>
        </p:spPr>
        <p:txBody>
          <a:bodyPr>
            <a:normAutofit fontScale="90000"/>
          </a:bodyPr>
          <a:lstStyle/>
          <a:p>
            <a:r>
              <a:rPr lang="cs-CZ" b="1" i="0" dirty="0">
                <a:solidFill>
                  <a:srgbClr val="FF0000"/>
                </a:solidFill>
                <a:effectLst/>
                <a:latin typeface="Fira Sans Condensed" panose="020B0503050000020004" pitchFamily="34" charset="0"/>
              </a:rPr>
              <a:t>Efektivní energetika</a:t>
            </a:r>
            <a:endParaRPr lang="cs-CZ" dirty="0">
              <a:solidFill>
                <a:srgbClr val="FF0000"/>
              </a:solidFill>
            </a:endParaRPr>
          </a:p>
        </p:txBody>
      </p:sp>
      <p:sp>
        <p:nvSpPr>
          <p:cNvPr id="3" name="Zástupný obsah 2">
            <a:extLst>
              <a:ext uri="{FF2B5EF4-FFF2-40B4-BE49-F238E27FC236}">
                <a16:creationId xmlns:a16="http://schemas.microsoft.com/office/drawing/2014/main" id="{E4913B94-66F4-6301-DE29-ECF8E501E68A}"/>
              </a:ext>
            </a:extLst>
          </p:cNvPr>
          <p:cNvSpPr>
            <a:spLocks noGrp="1"/>
          </p:cNvSpPr>
          <p:nvPr>
            <p:ph idx="1"/>
          </p:nvPr>
        </p:nvSpPr>
        <p:spPr/>
        <p:txBody>
          <a:bodyPr>
            <a:normAutofit lnSpcReduction="10000"/>
          </a:bodyPr>
          <a:lstStyle/>
          <a:p>
            <a:pPr algn="l"/>
            <a:r>
              <a:rPr lang="cs-CZ" b="1" i="0" dirty="0">
                <a:solidFill>
                  <a:srgbClr val="323232"/>
                </a:solidFill>
                <a:effectLst/>
                <a:latin typeface="Fira Sans Condensed" panose="020B0503050000020004" pitchFamily="34" charset="0"/>
              </a:rPr>
              <a:t>Základní jednotkou v reálné energetice není procento účinnosti, ale koruna.</a:t>
            </a:r>
          </a:p>
          <a:p>
            <a:r>
              <a:rPr lang="cs-CZ" b="1" i="0" dirty="0">
                <a:solidFill>
                  <a:srgbClr val="323232"/>
                </a:solidFill>
                <a:effectLst/>
                <a:latin typeface="Fira Sans Condensed" panose="020B0503050000020004" pitchFamily="34" charset="0"/>
              </a:rPr>
              <a:t>Ústředním prvkem energetické strategie EU, je energetická účinnost, důležitá pro dosažení dlouhodobých energetických a klimatických cílů a nejúčinněji zajišťující snižování emisí škodlivin, zvýšení bezpečnosti a konkurenceschopnosti v energetice a snižování nákladů na energii.</a:t>
            </a:r>
            <a:endParaRPr lang="cs-CZ" b="1" dirty="0"/>
          </a:p>
        </p:txBody>
      </p:sp>
    </p:spTree>
    <p:extLst>
      <p:ext uri="{BB962C8B-B14F-4D97-AF65-F5344CB8AC3E}">
        <p14:creationId xmlns:p14="http://schemas.microsoft.com/office/powerpoint/2010/main" val="43616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C99A33-CDFC-25FD-F00F-FF1C51434E82}"/>
              </a:ext>
            </a:extLst>
          </p:cNvPr>
          <p:cNvSpPr>
            <a:spLocks noGrp="1"/>
          </p:cNvSpPr>
          <p:nvPr>
            <p:ph type="title"/>
          </p:nvPr>
        </p:nvSpPr>
        <p:spPr>
          <a:xfrm>
            <a:off x="98323" y="589934"/>
            <a:ext cx="8898193" cy="827703"/>
          </a:xfrm>
        </p:spPr>
        <p:txBody>
          <a:bodyPr>
            <a:normAutofit fontScale="90000"/>
          </a:bodyPr>
          <a:lstStyle/>
          <a:p>
            <a:r>
              <a:rPr lang="cs-CZ" sz="2800" b="1" dirty="0">
                <a:solidFill>
                  <a:srgbClr val="FF0000"/>
                </a:solidFill>
              </a:rPr>
              <a:t>CELKOVÁ SPOTŘEBA ENERGIE VE SVĚTĚ A ŽIVOTNOST ZÁSOB</a:t>
            </a:r>
          </a:p>
        </p:txBody>
      </p:sp>
      <p:pic>
        <p:nvPicPr>
          <p:cNvPr id="1026" name="Picture 2">
            <a:extLst>
              <a:ext uri="{FF2B5EF4-FFF2-40B4-BE49-F238E27FC236}">
                <a16:creationId xmlns:a16="http://schemas.microsoft.com/office/drawing/2014/main" id="{F2303970-66A4-DD0E-9CDB-D375FD4DA9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3335" y="1769873"/>
            <a:ext cx="6897329" cy="43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57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D3A9D0-197F-99C4-3AD2-58480336B8C2}"/>
              </a:ext>
            </a:extLst>
          </p:cNvPr>
          <p:cNvSpPr>
            <a:spLocks noGrp="1"/>
          </p:cNvSpPr>
          <p:nvPr>
            <p:ph type="title"/>
          </p:nvPr>
        </p:nvSpPr>
        <p:spPr>
          <a:xfrm>
            <a:off x="4463845" y="160337"/>
            <a:ext cx="4498258" cy="1143000"/>
          </a:xfrm>
        </p:spPr>
        <p:txBody>
          <a:bodyPr>
            <a:normAutofit fontScale="90000"/>
          </a:bodyPr>
          <a:lstStyle/>
          <a:p>
            <a:r>
              <a:rPr lang="cs-CZ" b="1" i="0" dirty="0">
                <a:solidFill>
                  <a:srgbClr val="FF0000"/>
                </a:solidFill>
                <a:effectLst/>
                <a:latin typeface="Roboto Condensed" panose="02000000000000000000" pitchFamily="2" charset="0"/>
              </a:rPr>
              <a:t>Efektivita</a:t>
            </a:r>
            <a:br>
              <a:rPr lang="cs-CZ" b="1" i="0" dirty="0">
                <a:solidFill>
                  <a:srgbClr val="FF0000"/>
                </a:solidFill>
                <a:effectLst/>
                <a:latin typeface="Roboto Condensed" panose="02000000000000000000" pitchFamily="2" charset="0"/>
              </a:rPr>
            </a:br>
            <a:r>
              <a:rPr lang="cs-CZ" b="1" i="0" dirty="0">
                <a:solidFill>
                  <a:srgbClr val="FF0000"/>
                </a:solidFill>
                <a:effectLst/>
                <a:latin typeface="Roboto Condensed" panose="02000000000000000000" pitchFamily="2" charset="0"/>
              </a:rPr>
              <a:t>(</a:t>
            </a:r>
            <a:r>
              <a:rPr lang="cs-CZ" b="1" i="0" dirty="0" err="1">
                <a:solidFill>
                  <a:srgbClr val="FF0000"/>
                </a:solidFill>
                <a:effectLst/>
                <a:latin typeface="Roboto Condensed" panose="02000000000000000000" pitchFamily="2" charset="0"/>
              </a:rPr>
              <a:t>effectiveness</a:t>
            </a:r>
            <a:r>
              <a:rPr lang="cs-CZ" b="1" i="0" dirty="0">
                <a:solidFill>
                  <a:srgbClr val="FF0000"/>
                </a:solidFill>
                <a:effectLst/>
                <a:latin typeface="Roboto Condensed" panose="02000000000000000000" pitchFamily="2" charset="0"/>
              </a:rPr>
              <a:t>)</a:t>
            </a:r>
            <a:endParaRPr lang="cs-CZ" dirty="0">
              <a:solidFill>
                <a:srgbClr val="FF0000"/>
              </a:solidFill>
            </a:endParaRPr>
          </a:p>
        </p:txBody>
      </p:sp>
      <p:sp>
        <p:nvSpPr>
          <p:cNvPr id="3" name="Zástupný obsah 2">
            <a:extLst>
              <a:ext uri="{FF2B5EF4-FFF2-40B4-BE49-F238E27FC236}">
                <a16:creationId xmlns:a16="http://schemas.microsoft.com/office/drawing/2014/main" id="{02D38CA6-E0D1-4728-5CE9-9F25718EAF6B}"/>
              </a:ext>
            </a:extLst>
          </p:cNvPr>
          <p:cNvSpPr>
            <a:spLocks noGrp="1"/>
          </p:cNvSpPr>
          <p:nvPr>
            <p:ph idx="1"/>
          </p:nvPr>
        </p:nvSpPr>
        <p:spPr>
          <a:xfrm>
            <a:off x="167147" y="1917290"/>
            <a:ext cx="8868697" cy="4208873"/>
          </a:xfrm>
        </p:spPr>
        <p:txBody>
          <a:bodyPr>
            <a:normAutofit fontScale="77500" lnSpcReduction="20000"/>
          </a:bodyPr>
          <a:lstStyle/>
          <a:p>
            <a:r>
              <a:rPr lang="cs-CZ" b="1" dirty="0">
                <a:effectLst/>
              </a:rPr>
              <a:t>Označuje dosažení požadovaných výsledků s minimálním výdajem použitých zdrojů, např. energie, materiálu, času, peněz. Porovnávané veličiny nemívají stejný rozměr. Ve většině případů se jedná o ekonomické zhodnocení, kde se dosažený účinek porovnává s vynaloženými náklady. Tak můžeme například zvažovat efektivitu nákladů vynaložených za účelem snížení negativního dopadu odpadů na životní prostředí. V případě, že jsme na jednotku nákladů dosáhli požadovaného, případně ještě více než požadovaného, snížení negativního dopadu, lze vynaložení nákladů považovat za efektivní. Na rozdíl od účinnosti (viz), závisí hodnocení efektivity na postoji posuzovatele, můžeme také hovořit o určité únosnosti daného opatření z hlediska jeho provozovatele.</a:t>
            </a:r>
          </a:p>
          <a:p>
            <a:endParaRPr lang="cs-CZ" dirty="0"/>
          </a:p>
        </p:txBody>
      </p:sp>
    </p:spTree>
    <p:extLst>
      <p:ext uri="{BB962C8B-B14F-4D97-AF65-F5344CB8AC3E}">
        <p14:creationId xmlns:p14="http://schemas.microsoft.com/office/powerpoint/2010/main" val="70439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6F107-A15B-3BE8-E7D5-168279221BB2}"/>
              </a:ext>
            </a:extLst>
          </p:cNvPr>
          <p:cNvSpPr>
            <a:spLocks noGrp="1"/>
          </p:cNvSpPr>
          <p:nvPr>
            <p:ph type="title"/>
          </p:nvPr>
        </p:nvSpPr>
        <p:spPr>
          <a:xfrm>
            <a:off x="245804" y="1210036"/>
            <a:ext cx="4114801" cy="4886631"/>
          </a:xfrm>
        </p:spPr>
        <p:txBody>
          <a:bodyPr>
            <a:normAutofit/>
          </a:bodyPr>
          <a:lstStyle/>
          <a:p>
            <a:r>
              <a:rPr lang="cs-CZ" sz="3600" b="1" i="0" dirty="0">
                <a:solidFill>
                  <a:srgbClr val="FF0000"/>
                </a:solidFill>
                <a:effectLst/>
                <a:latin typeface="Roboto Condensed" panose="02000000000000000000" pitchFamily="2" charset="0"/>
              </a:rPr>
              <a:t>Vztah mezi často používanými</a:t>
            </a:r>
            <a:br>
              <a:rPr lang="cs-CZ" sz="3600" b="1" i="0" dirty="0">
                <a:solidFill>
                  <a:srgbClr val="FF0000"/>
                </a:solidFill>
                <a:effectLst/>
                <a:latin typeface="Roboto Condensed" panose="02000000000000000000" pitchFamily="2" charset="0"/>
              </a:rPr>
            </a:br>
            <a:r>
              <a:rPr lang="cs-CZ" sz="3600" b="1" i="0" dirty="0">
                <a:solidFill>
                  <a:srgbClr val="FF0000"/>
                </a:solidFill>
                <a:effectLst/>
                <a:latin typeface="Roboto Condensed" panose="02000000000000000000" pitchFamily="2" charset="0"/>
              </a:rPr>
              <a:t>a zaměňovanými pojmy: hospodárnost, účinnost</a:t>
            </a:r>
            <a:br>
              <a:rPr lang="cs-CZ" sz="3600" b="1" i="0" dirty="0">
                <a:solidFill>
                  <a:srgbClr val="FF0000"/>
                </a:solidFill>
                <a:effectLst/>
                <a:latin typeface="Roboto Condensed" panose="02000000000000000000" pitchFamily="2" charset="0"/>
              </a:rPr>
            </a:br>
            <a:r>
              <a:rPr lang="cs-CZ" sz="3600" b="1" i="0" dirty="0">
                <a:solidFill>
                  <a:srgbClr val="FF0000"/>
                </a:solidFill>
                <a:effectLst/>
                <a:latin typeface="Roboto Condensed" panose="02000000000000000000" pitchFamily="2" charset="0"/>
              </a:rPr>
              <a:t>a efektivnost ukazuje obrázek:</a:t>
            </a:r>
            <a:endParaRPr lang="cs-CZ" sz="3600" b="1" dirty="0">
              <a:solidFill>
                <a:srgbClr val="FF0000"/>
              </a:solidFill>
            </a:endParaRPr>
          </a:p>
        </p:txBody>
      </p:sp>
      <p:sp>
        <p:nvSpPr>
          <p:cNvPr id="3" name="Zástupný obsah 2">
            <a:extLst>
              <a:ext uri="{FF2B5EF4-FFF2-40B4-BE49-F238E27FC236}">
                <a16:creationId xmlns:a16="http://schemas.microsoft.com/office/drawing/2014/main" id="{5D138147-BDCD-F9B1-1FCE-326C869E16F6}"/>
              </a:ext>
            </a:extLst>
          </p:cNvPr>
          <p:cNvSpPr>
            <a:spLocks noGrp="1"/>
          </p:cNvSpPr>
          <p:nvPr>
            <p:ph idx="1"/>
          </p:nvPr>
        </p:nvSpPr>
        <p:spPr>
          <a:xfrm>
            <a:off x="4571999" y="892278"/>
            <a:ext cx="4414685" cy="5073444"/>
          </a:xfrm>
        </p:spPr>
        <p:txBody>
          <a:bodyPr>
            <a:normAutofit fontScale="47500" lnSpcReduction="20000"/>
          </a:bodyPr>
          <a:lstStyle/>
          <a:p>
            <a:pPr algn="l"/>
            <a:r>
              <a:rPr lang="cs-CZ" b="0" i="0" dirty="0">
                <a:solidFill>
                  <a:srgbClr val="000000"/>
                </a:solidFill>
                <a:effectLst/>
                <a:latin typeface="Roboto Condensed" panose="02000000000000000000" pitchFamily="2" charset="0"/>
              </a:rPr>
              <a:t>  </a:t>
            </a:r>
            <a:r>
              <a:rPr lang="cs-CZ" b="1" i="0" dirty="0">
                <a:solidFill>
                  <a:srgbClr val="000000"/>
                </a:solidFill>
                <a:effectLst/>
                <a:latin typeface="Roboto Condensed" panose="02000000000000000000" pitchFamily="2" charset="0"/>
              </a:rPr>
              <a:t>    ┌─────────────────┐</a:t>
            </a:r>
          </a:p>
          <a:p>
            <a:pPr algn="l"/>
            <a:r>
              <a:rPr lang="cs-CZ" b="1" i="0" dirty="0">
                <a:solidFill>
                  <a:srgbClr val="000000"/>
                </a:solidFill>
                <a:effectLst/>
                <a:latin typeface="Roboto Condensed" panose="02000000000000000000" pitchFamily="2" charset="0"/>
              </a:rPr>
              <a:t>                    │     Vstupy</a:t>
            </a:r>
          </a:p>
          <a:p>
            <a:pPr algn="l"/>
            <a:r>
              <a:rPr lang="cs-CZ" b="1" i="0" dirty="0">
                <a:solidFill>
                  <a:srgbClr val="000000"/>
                </a:solidFill>
                <a:effectLst/>
                <a:latin typeface="Roboto Condensed" panose="02000000000000000000" pitchFamily="2" charset="0"/>
              </a:rPr>
              <a:t>                         (</a:t>
            </a:r>
            <a:r>
              <a:rPr lang="cs-CZ" b="1" i="0" dirty="0" err="1">
                <a:solidFill>
                  <a:srgbClr val="000000"/>
                </a:solidFill>
                <a:effectLst/>
                <a:latin typeface="Roboto Condensed" panose="02000000000000000000" pitchFamily="2" charset="0"/>
              </a:rPr>
              <a:t>inputs</a:t>
            </a:r>
            <a:r>
              <a:rPr lang="cs-CZ" b="1" i="0" dirty="0">
                <a:solidFill>
                  <a:srgbClr val="000000"/>
                </a:solidFill>
                <a:effectLst/>
                <a:latin typeface="Roboto Condensed" panose="02000000000000000000" pitchFamily="2" charset="0"/>
              </a:rPr>
              <a:t>)     │</a:t>
            </a:r>
          </a:p>
          <a:p>
            <a:pPr algn="l"/>
            <a:r>
              <a:rPr lang="cs-CZ" b="1" i="0" dirty="0">
                <a:solidFill>
                  <a:srgbClr val="000000"/>
                </a:solidFill>
                <a:effectLst/>
                <a:latin typeface="Roboto Condensed" panose="02000000000000000000" pitchFamily="2" charset="0"/>
              </a:rPr>
              <a:t>                    │  Hospodárnost</a:t>
            </a:r>
          </a:p>
          <a:p>
            <a:pPr algn="l"/>
            <a:r>
              <a:rPr lang="cs-CZ" b="1" i="0" dirty="0">
                <a:solidFill>
                  <a:srgbClr val="000000"/>
                </a:solidFill>
                <a:effectLst/>
                <a:latin typeface="Roboto Condensed" panose="02000000000000000000" pitchFamily="2" charset="0"/>
              </a:rPr>
              <a:t>                        (</a:t>
            </a:r>
            <a:r>
              <a:rPr lang="cs-CZ" b="1" i="0" dirty="0" err="1">
                <a:solidFill>
                  <a:srgbClr val="000000"/>
                </a:solidFill>
                <a:effectLst/>
                <a:latin typeface="Roboto Condensed" panose="02000000000000000000" pitchFamily="2" charset="0"/>
              </a:rPr>
              <a:t>Economy</a:t>
            </a:r>
            <a:r>
              <a:rPr lang="cs-CZ" b="1" i="0" dirty="0">
                <a:solidFill>
                  <a:srgbClr val="000000"/>
                </a:solidFill>
                <a:effectLst/>
                <a:latin typeface="Roboto Condensed" panose="02000000000000000000" pitchFamily="2" charset="0"/>
              </a:rPr>
              <a:t>)</a:t>
            </a:r>
          </a:p>
          <a:p>
            <a:pPr algn="l"/>
            <a:r>
              <a:rPr lang="cs-CZ" b="1" i="0" dirty="0">
                <a:solidFill>
                  <a:srgbClr val="000000"/>
                </a:solidFill>
                <a:effectLst/>
                <a:latin typeface="Roboto Condensed" panose="02000000000000000000" pitchFamily="2" charset="0"/>
              </a:rPr>
              <a:t>                    └────────┬────────┘</a:t>
            </a:r>
          </a:p>
          <a:p>
            <a:pPr algn="l"/>
            <a:r>
              <a:rPr lang="cs-CZ" b="1" i="0" dirty="0">
                <a:solidFill>
                  <a:srgbClr val="000000"/>
                </a:solidFill>
                <a:effectLst/>
                <a:latin typeface="Roboto Condensed" panose="02000000000000000000" pitchFamily="2" charset="0"/>
              </a:rPr>
              <a:t>                             │</a:t>
            </a:r>
          </a:p>
          <a:p>
            <a:pPr algn="l"/>
            <a:r>
              <a:rPr lang="cs-CZ" b="1" i="0" dirty="0">
                <a:solidFill>
                  <a:srgbClr val="000000"/>
                </a:solidFill>
                <a:effectLst/>
                <a:latin typeface="Roboto Condensed" panose="02000000000000000000" pitchFamily="2" charset="0"/>
              </a:rPr>
              <a:t>                   ┌─────────┴────────┐</a:t>
            </a:r>
          </a:p>
          <a:p>
            <a:pPr algn="l"/>
            <a:r>
              <a:rPr lang="cs-CZ" b="1" i="0" dirty="0">
                <a:solidFill>
                  <a:srgbClr val="000000"/>
                </a:solidFill>
                <a:effectLst/>
                <a:latin typeface="Roboto Condensed" panose="02000000000000000000" pitchFamily="2" charset="0"/>
              </a:rPr>
              <a:t>                   │      Proces</a:t>
            </a:r>
          </a:p>
          <a:p>
            <a:pPr algn="l"/>
            <a:r>
              <a:rPr lang="cs-CZ" b="1" i="0" dirty="0">
                <a:solidFill>
                  <a:srgbClr val="000000"/>
                </a:solidFill>
                <a:effectLst/>
                <a:latin typeface="Roboto Condensed" panose="02000000000000000000" pitchFamily="2" charset="0"/>
              </a:rPr>
              <a:t>                        (</a:t>
            </a:r>
            <a:r>
              <a:rPr lang="cs-CZ" b="1" i="0" dirty="0" err="1">
                <a:solidFill>
                  <a:srgbClr val="000000"/>
                </a:solidFill>
                <a:effectLst/>
                <a:latin typeface="Roboto Condensed" panose="02000000000000000000" pitchFamily="2" charset="0"/>
              </a:rPr>
              <a:t>Process</a:t>
            </a:r>
            <a:r>
              <a:rPr lang="cs-CZ" b="1" i="0" dirty="0">
                <a:solidFill>
                  <a:srgbClr val="000000"/>
                </a:solidFill>
                <a:effectLst/>
                <a:latin typeface="Roboto Condensed" panose="02000000000000000000" pitchFamily="2" charset="0"/>
              </a:rPr>
              <a:t>)     │</a:t>
            </a:r>
          </a:p>
          <a:p>
            <a:pPr algn="l"/>
            <a:r>
              <a:rPr lang="cs-CZ" b="1" i="0" dirty="0">
                <a:solidFill>
                  <a:srgbClr val="000000"/>
                </a:solidFill>
                <a:effectLst/>
                <a:latin typeface="Roboto Condensed" panose="02000000000000000000" pitchFamily="2" charset="0"/>
              </a:rPr>
              <a:t>                   │     Účinnost</a:t>
            </a:r>
          </a:p>
          <a:p>
            <a:pPr algn="l"/>
            <a:r>
              <a:rPr lang="cs-CZ" b="1" i="0" dirty="0">
                <a:solidFill>
                  <a:srgbClr val="000000"/>
                </a:solidFill>
                <a:effectLst/>
                <a:latin typeface="Roboto Condensed" panose="02000000000000000000" pitchFamily="2" charset="0"/>
              </a:rPr>
              <a:t>                       (</a:t>
            </a:r>
            <a:r>
              <a:rPr lang="cs-CZ" b="1" i="0" dirty="0" err="1">
                <a:solidFill>
                  <a:srgbClr val="000000"/>
                </a:solidFill>
                <a:effectLst/>
                <a:latin typeface="Roboto Condensed" panose="02000000000000000000" pitchFamily="2" charset="0"/>
              </a:rPr>
              <a:t>Efficiency</a:t>
            </a:r>
            <a:r>
              <a:rPr lang="cs-CZ" b="1" i="0" dirty="0">
                <a:solidFill>
                  <a:srgbClr val="000000"/>
                </a:solidFill>
                <a:effectLst/>
                <a:latin typeface="Roboto Condensed" panose="02000000000000000000" pitchFamily="2" charset="0"/>
              </a:rPr>
              <a:t>)   │</a:t>
            </a:r>
          </a:p>
          <a:p>
            <a:pPr algn="l"/>
            <a:r>
              <a:rPr lang="cs-CZ" b="1" i="0" dirty="0">
                <a:solidFill>
                  <a:srgbClr val="000000"/>
                </a:solidFill>
                <a:effectLst/>
                <a:latin typeface="Roboto Condensed" panose="02000000000000000000" pitchFamily="2" charset="0"/>
              </a:rPr>
              <a:t>                   └─────────┬────────┘</a:t>
            </a:r>
          </a:p>
          <a:p>
            <a:pPr algn="l"/>
            <a:r>
              <a:rPr lang="cs-CZ" b="1" i="0" dirty="0">
                <a:solidFill>
                  <a:srgbClr val="000000"/>
                </a:solidFill>
                <a:effectLst/>
                <a:latin typeface="Roboto Condensed" panose="02000000000000000000" pitchFamily="2" charset="0"/>
              </a:rPr>
              <a:t>                             │</a:t>
            </a:r>
          </a:p>
          <a:p>
            <a:pPr algn="l"/>
            <a:r>
              <a:rPr lang="cs-CZ" b="1" i="0" dirty="0">
                <a:solidFill>
                  <a:srgbClr val="000000"/>
                </a:solidFill>
                <a:effectLst/>
                <a:latin typeface="Roboto Condensed" panose="02000000000000000000" pitchFamily="2" charset="0"/>
              </a:rPr>
              <a:t>                  ┌──────────┴─────────┐</a:t>
            </a:r>
          </a:p>
          <a:p>
            <a:pPr algn="l"/>
            <a:r>
              <a:rPr lang="cs-CZ" b="1" i="0" dirty="0">
                <a:solidFill>
                  <a:srgbClr val="000000"/>
                </a:solidFill>
                <a:effectLst/>
                <a:latin typeface="Roboto Condensed" panose="02000000000000000000" pitchFamily="2" charset="0"/>
              </a:rPr>
              <a:t>                  │       Výstupy</a:t>
            </a:r>
          </a:p>
          <a:p>
            <a:pPr algn="l"/>
            <a:r>
              <a:rPr lang="cs-CZ" b="1" i="0" dirty="0">
                <a:solidFill>
                  <a:srgbClr val="000000"/>
                </a:solidFill>
                <a:effectLst/>
                <a:latin typeface="Roboto Condensed" panose="02000000000000000000" pitchFamily="2" charset="0"/>
              </a:rPr>
              <a:t>                         (</a:t>
            </a:r>
            <a:r>
              <a:rPr lang="cs-CZ" b="1" i="0" dirty="0" err="1">
                <a:solidFill>
                  <a:srgbClr val="000000"/>
                </a:solidFill>
                <a:effectLst/>
                <a:latin typeface="Roboto Condensed" panose="02000000000000000000" pitchFamily="2" charset="0"/>
              </a:rPr>
              <a:t>Outputs</a:t>
            </a:r>
            <a:r>
              <a:rPr lang="cs-CZ" b="1" i="0" dirty="0">
                <a:solidFill>
                  <a:srgbClr val="000000"/>
                </a:solidFill>
                <a:effectLst/>
                <a:latin typeface="Roboto Condensed" panose="02000000000000000000" pitchFamily="2" charset="0"/>
              </a:rPr>
              <a:t>)     │</a:t>
            </a:r>
          </a:p>
          <a:p>
            <a:pPr algn="l"/>
            <a:r>
              <a:rPr lang="cs-CZ" b="1" i="0" dirty="0">
                <a:solidFill>
                  <a:srgbClr val="000000"/>
                </a:solidFill>
                <a:effectLst/>
                <a:latin typeface="Roboto Condensed" panose="02000000000000000000" pitchFamily="2" charset="0"/>
              </a:rPr>
              <a:t>                  │    Efektivnost</a:t>
            </a:r>
          </a:p>
          <a:p>
            <a:pPr algn="l"/>
            <a:r>
              <a:rPr lang="cs-CZ" b="1" i="0" dirty="0">
                <a:solidFill>
                  <a:srgbClr val="000000"/>
                </a:solidFill>
                <a:effectLst/>
                <a:latin typeface="Roboto Condensed" panose="02000000000000000000" pitchFamily="2" charset="0"/>
              </a:rPr>
              <a:t>                     (</a:t>
            </a:r>
            <a:r>
              <a:rPr lang="cs-CZ" b="1" i="0" dirty="0" err="1">
                <a:solidFill>
                  <a:srgbClr val="000000"/>
                </a:solidFill>
                <a:effectLst/>
                <a:latin typeface="Roboto Condensed" panose="02000000000000000000" pitchFamily="2" charset="0"/>
              </a:rPr>
              <a:t>Effectiveness</a:t>
            </a:r>
            <a:r>
              <a:rPr lang="cs-CZ" b="1" i="0" dirty="0">
                <a:solidFill>
                  <a:srgbClr val="000000"/>
                </a:solidFill>
                <a:effectLst/>
                <a:latin typeface="Roboto Condensed" panose="02000000000000000000" pitchFamily="2" charset="0"/>
              </a:rPr>
              <a:t>)   │</a:t>
            </a:r>
          </a:p>
          <a:p>
            <a:pPr algn="l"/>
            <a:r>
              <a:rPr lang="cs-CZ" b="1" i="0" dirty="0">
                <a:solidFill>
                  <a:srgbClr val="000000"/>
                </a:solidFill>
                <a:effectLst/>
                <a:latin typeface="Roboto Condensed" panose="02000000000000000000" pitchFamily="2" charset="0"/>
              </a:rPr>
              <a:t>                  └────────────────────┘</a:t>
            </a:r>
          </a:p>
          <a:p>
            <a:pPr marL="0" indent="0">
              <a:buNone/>
            </a:pPr>
            <a:endParaRPr lang="cs-CZ" dirty="0"/>
          </a:p>
        </p:txBody>
      </p:sp>
    </p:spTree>
    <p:extLst>
      <p:ext uri="{BB962C8B-B14F-4D97-AF65-F5344CB8AC3E}">
        <p14:creationId xmlns:p14="http://schemas.microsoft.com/office/powerpoint/2010/main" val="385781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CD3CA1-B952-12C3-D282-04570EE7811C}"/>
              </a:ext>
            </a:extLst>
          </p:cNvPr>
          <p:cNvSpPr>
            <a:spLocks noGrp="1"/>
          </p:cNvSpPr>
          <p:nvPr>
            <p:ph type="title"/>
          </p:nvPr>
        </p:nvSpPr>
        <p:spPr>
          <a:xfrm>
            <a:off x="5417574" y="274638"/>
            <a:ext cx="3269226" cy="1143000"/>
          </a:xfrm>
        </p:spPr>
        <p:txBody>
          <a:bodyPr>
            <a:normAutofit fontScale="90000"/>
          </a:bodyPr>
          <a:lstStyle/>
          <a:p>
            <a:r>
              <a:rPr lang="cs-CZ" b="1" i="0" dirty="0">
                <a:solidFill>
                  <a:srgbClr val="FF0000"/>
                </a:solidFill>
                <a:effectLst/>
                <a:latin typeface="Roboto Condensed" panose="02000000000000000000" pitchFamily="2" charset="0"/>
              </a:rPr>
              <a:t>Účinnost</a:t>
            </a:r>
            <a:br>
              <a:rPr lang="cs-CZ" b="1" i="0" dirty="0">
                <a:solidFill>
                  <a:srgbClr val="FF0000"/>
                </a:solidFill>
                <a:effectLst/>
                <a:latin typeface="Roboto Condensed" panose="02000000000000000000" pitchFamily="2" charset="0"/>
              </a:rPr>
            </a:br>
            <a:r>
              <a:rPr lang="cs-CZ" b="1" i="0" dirty="0">
                <a:solidFill>
                  <a:srgbClr val="FF0000"/>
                </a:solidFill>
                <a:effectLst/>
                <a:latin typeface="Roboto Condensed" panose="02000000000000000000" pitchFamily="2" charset="0"/>
              </a:rPr>
              <a:t>(</a:t>
            </a:r>
            <a:r>
              <a:rPr lang="cs-CZ" b="1" i="0" dirty="0" err="1">
                <a:solidFill>
                  <a:srgbClr val="FF0000"/>
                </a:solidFill>
                <a:effectLst/>
                <a:latin typeface="Roboto Condensed" panose="02000000000000000000" pitchFamily="2" charset="0"/>
              </a:rPr>
              <a:t>efficiency</a:t>
            </a:r>
            <a:r>
              <a:rPr lang="cs-CZ" b="1" i="0" dirty="0">
                <a:solidFill>
                  <a:srgbClr val="FF0000"/>
                </a:solidFill>
                <a:effectLst/>
                <a:latin typeface="Roboto Condensed" panose="02000000000000000000" pitchFamily="2" charset="0"/>
              </a:rPr>
              <a:t>)</a:t>
            </a:r>
            <a:endParaRPr lang="cs-CZ" b="1" dirty="0">
              <a:solidFill>
                <a:srgbClr val="FF0000"/>
              </a:solidFill>
            </a:endParaRPr>
          </a:p>
        </p:txBody>
      </p:sp>
      <p:sp>
        <p:nvSpPr>
          <p:cNvPr id="3" name="Zástupný obsah 2">
            <a:extLst>
              <a:ext uri="{FF2B5EF4-FFF2-40B4-BE49-F238E27FC236}">
                <a16:creationId xmlns:a16="http://schemas.microsoft.com/office/drawing/2014/main" id="{9FFD409D-C2B9-88C9-13B6-33CD5D1AAEC5}"/>
              </a:ext>
            </a:extLst>
          </p:cNvPr>
          <p:cNvSpPr>
            <a:spLocks noGrp="1"/>
          </p:cNvSpPr>
          <p:nvPr>
            <p:ph idx="1"/>
          </p:nvPr>
        </p:nvSpPr>
        <p:spPr>
          <a:xfrm>
            <a:off x="117987" y="2231923"/>
            <a:ext cx="8849032" cy="3894240"/>
          </a:xfrm>
        </p:spPr>
        <p:txBody>
          <a:bodyPr>
            <a:normAutofit fontScale="70000" lnSpcReduction="20000"/>
          </a:bodyPr>
          <a:lstStyle/>
          <a:p>
            <a:r>
              <a:rPr lang="cs-CZ" b="1" dirty="0">
                <a:effectLst/>
              </a:rPr>
              <a:t>Pojem označující obecně poměr všech výstupů ke všem vstupům vyjádřený v procentech. </a:t>
            </a:r>
          </a:p>
          <a:p>
            <a:r>
              <a:rPr lang="cs-CZ" b="1" dirty="0">
                <a:effectLst/>
              </a:rPr>
              <a:t>Lze také říci, že jde o dosažení buď:</a:t>
            </a:r>
          </a:p>
          <a:p>
            <a:pPr lvl="1"/>
            <a:r>
              <a:rPr lang="cs-CZ" b="1" dirty="0">
                <a:effectLst/>
              </a:rPr>
              <a:t>a) maximálního efektu ze zdrojů určených na realizaci příslušné aktivity nebo</a:t>
            </a:r>
          </a:p>
          <a:p>
            <a:pPr lvl="1"/>
            <a:r>
              <a:rPr lang="cs-CZ" b="1" dirty="0">
                <a:effectLst/>
              </a:rPr>
              <a:t>b) požadovaného výstupu s minimální spotřebou vstupů</a:t>
            </a:r>
          </a:p>
          <a:p>
            <a:r>
              <a:rPr lang="cs-CZ" b="1" dirty="0">
                <a:effectLst/>
              </a:rPr>
              <a:t>Účinnost se běžně určuje u technických zařízení, např. účinnost přeměny energie. Vstupy a výstupy bývají rozměrově stejné, ale lze hovořit i o účinnosti nějakého opatření z hlediska žádaného efektu,</a:t>
            </a:r>
            <a:br>
              <a:rPr lang="cs-CZ" b="1" dirty="0">
                <a:effectLst/>
              </a:rPr>
            </a:br>
            <a:r>
              <a:rPr lang="cs-CZ" b="1" dirty="0">
                <a:effectLst/>
              </a:rPr>
              <a:t>a v tomto případě nemusí být rozměr porovnávaných veličin stejný. Např. účinnost nějakých opatření na snížení environmentálního dopadu. Jde-li o porovnání ekonomická, používá se pojem efektivnost (efektivnost vynaložených nákladů).</a:t>
            </a:r>
          </a:p>
        </p:txBody>
      </p:sp>
    </p:spTree>
    <p:extLst>
      <p:ext uri="{BB962C8B-B14F-4D97-AF65-F5344CB8AC3E}">
        <p14:creationId xmlns:p14="http://schemas.microsoft.com/office/powerpoint/2010/main" val="368007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AA2ABA-9638-1D70-C280-860E239ADEA1}"/>
              </a:ext>
            </a:extLst>
          </p:cNvPr>
          <p:cNvSpPr>
            <a:spLocks noGrp="1"/>
          </p:cNvSpPr>
          <p:nvPr>
            <p:ph type="title"/>
          </p:nvPr>
        </p:nvSpPr>
        <p:spPr>
          <a:xfrm>
            <a:off x="3982064" y="274638"/>
            <a:ext cx="4704735" cy="1143000"/>
          </a:xfrm>
        </p:spPr>
        <p:txBody>
          <a:bodyPr>
            <a:normAutofit/>
          </a:bodyPr>
          <a:lstStyle/>
          <a:p>
            <a:r>
              <a:rPr lang="cs-CZ" sz="3200" b="1" dirty="0">
                <a:solidFill>
                  <a:srgbClr val="FF0000"/>
                </a:solidFill>
              </a:rPr>
              <a:t>EFEKTIVITA A ÚČINNOST</a:t>
            </a:r>
            <a:br>
              <a:rPr lang="cs-CZ" sz="3200" b="1" dirty="0">
                <a:solidFill>
                  <a:srgbClr val="FF0000"/>
                </a:solidFill>
              </a:rPr>
            </a:br>
            <a:r>
              <a:rPr lang="cs-CZ" sz="3200" b="1" dirty="0">
                <a:solidFill>
                  <a:srgbClr val="FF0000"/>
                </a:solidFill>
              </a:rPr>
              <a:t>V ENERGETICE</a:t>
            </a:r>
          </a:p>
        </p:txBody>
      </p:sp>
      <p:sp>
        <p:nvSpPr>
          <p:cNvPr id="3" name="Zástupný obsah 2">
            <a:extLst>
              <a:ext uri="{FF2B5EF4-FFF2-40B4-BE49-F238E27FC236}">
                <a16:creationId xmlns:a16="http://schemas.microsoft.com/office/drawing/2014/main" id="{164E3176-4BF2-462C-57B6-F3D0775D9A1F}"/>
              </a:ext>
            </a:extLst>
          </p:cNvPr>
          <p:cNvSpPr>
            <a:spLocks noGrp="1"/>
          </p:cNvSpPr>
          <p:nvPr>
            <p:ph idx="1"/>
          </p:nvPr>
        </p:nvSpPr>
        <p:spPr>
          <a:xfrm>
            <a:off x="157316" y="1600200"/>
            <a:ext cx="8898194" cy="4525963"/>
          </a:xfrm>
        </p:spPr>
        <p:txBody>
          <a:bodyPr>
            <a:noAutofit/>
          </a:bodyPr>
          <a:lstStyle/>
          <a:p>
            <a:pPr algn="l"/>
            <a:r>
              <a:rPr lang="cs-CZ" sz="1800" b="1" i="0" dirty="0">
                <a:solidFill>
                  <a:srgbClr val="323232"/>
                </a:solidFill>
                <a:effectLst/>
                <a:latin typeface="Lora" pitchFamily="2" charset="-18"/>
              </a:rPr>
              <a:t>Všechny členské státy EU zvyšují nároky na energetickou účinnost vedoucí k úsporám energie a Česká republika se zavázala zvýšit energetickou účinnost o devět procent do roku 2016. Návrh směrnice Evropské komise o energetické účinnosti z roku 2011 má za cíl pomoci členským státům zvýšit úsilí využívat energii efektivněji ve všech fázích od výroby a transformace energie až po její distribuci a spotřebu a stanovuje povinnost snížit roční spotřebu energie o jedno a půl procenta.</a:t>
            </a:r>
          </a:p>
          <a:p>
            <a:pPr algn="l"/>
            <a:r>
              <a:rPr lang="cs-CZ" sz="1800" b="1" i="0" dirty="0">
                <a:solidFill>
                  <a:srgbClr val="323232"/>
                </a:solidFill>
                <a:effectLst/>
                <a:latin typeface="Lora" pitchFamily="2" charset="-18"/>
              </a:rPr>
              <a:t>Uvedené formulace pocházejí z evropských prohlášení, směrnic a komentářů a při jejich čtení napadne průměrně technicky vzdělaného čtenáře, že přece jen měl ve škole dávat větší pozor. Tady něco nehraje.</a:t>
            </a:r>
          </a:p>
          <a:p>
            <a:pPr algn="l"/>
            <a:r>
              <a:rPr lang="cs-CZ" sz="1800" b="1" i="0" dirty="0">
                <a:solidFill>
                  <a:srgbClr val="323232"/>
                </a:solidFill>
                <a:effectLst/>
                <a:latin typeface="Lora" pitchFamily="2" charset="-18"/>
              </a:rPr>
              <a:t>Ústřední myšlenka je vcelku srozumitelná, neboť snižování energetické náročnosti a racionální hospodaření s energií bylo v celé moderní historii hybnou silou technického pokroku. Těžko však můžeme hovořit o energetické účinnosti České republiky, když takový pojem v </a:t>
            </a:r>
            <a:r>
              <a:rPr lang="cs-CZ" sz="1800" b="1" i="0" dirty="0" err="1">
                <a:solidFill>
                  <a:srgbClr val="323232"/>
                </a:solidFill>
                <a:effectLst/>
                <a:latin typeface="Lora" pitchFamily="2" charset="-18"/>
              </a:rPr>
              <a:t>technicko-ekonomické</a:t>
            </a:r>
            <a:r>
              <a:rPr lang="cs-CZ" sz="1800" b="1" i="0" dirty="0">
                <a:solidFill>
                  <a:srgbClr val="323232"/>
                </a:solidFill>
                <a:effectLst/>
                <a:latin typeface="Lora" pitchFamily="2" charset="-18"/>
              </a:rPr>
              <a:t> praxi neexistuje, není nijak definován, a proto není, jak jej změřit či stanovit.</a:t>
            </a:r>
          </a:p>
        </p:txBody>
      </p:sp>
    </p:spTree>
    <p:extLst>
      <p:ext uri="{BB962C8B-B14F-4D97-AF65-F5344CB8AC3E}">
        <p14:creationId xmlns:p14="http://schemas.microsoft.com/office/powerpoint/2010/main" val="324833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653F64-85CB-93D9-4AF4-3BB0233B8C0A}"/>
              </a:ext>
            </a:extLst>
          </p:cNvPr>
          <p:cNvSpPr>
            <a:spLocks noGrp="1"/>
          </p:cNvSpPr>
          <p:nvPr>
            <p:ph type="title"/>
          </p:nvPr>
        </p:nvSpPr>
        <p:spPr>
          <a:xfrm>
            <a:off x="457200" y="658096"/>
            <a:ext cx="8229600" cy="1143000"/>
          </a:xfrm>
        </p:spPr>
        <p:txBody>
          <a:bodyPr/>
          <a:lstStyle/>
          <a:p>
            <a:r>
              <a:rPr lang="cs-CZ" b="1" dirty="0">
                <a:solidFill>
                  <a:srgbClr val="FF0000"/>
                </a:solidFill>
              </a:rPr>
              <a:t>MATENÍ POJMŮ</a:t>
            </a:r>
          </a:p>
        </p:txBody>
      </p:sp>
      <p:sp>
        <p:nvSpPr>
          <p:cNvPr id="3" name="Zástupný obsah 2">
            <a:extLst>
              <a:ext uri="{FF2B5EF4-FFF2-40B4-BE49-F238E27FC236}">
                <a16:creationId xmlns:a16="http://schemas.microsoft.com/office/drawing/2014/main" id="{EACE4A1F-7C0A-7211-AA04-8997247B6397}"/>
              </a:ext>
            </a:extLst>
          </p:cNvPr>
          <p:cNvSpPr>
            <a:spLocks noGrp="1"/>
          </p:cNvSpPr>
          <p:nvPr>
            <p:ph idx="1"/>
          </p:nvPr>
        </p:nvSpPr>
        <p:spPr>
          <a:xfrm>
            <a:off x="78658" y="2025445"/>
            <a:ext cx="8898194" cy="4100718"/>
          </a:xfrm>
        </p:spPr>
        <p:txBody>
          <a:bodyPr>
            <a:normAutofit fontScale="62500" lnSpcReduction="20000"/>
          </a:bodyPr>
          <a:lstStyle/>
          <a:p>
            <a:r>
              <a:rPr lang="cs-CZ" b="1" i="0" dirty="0">
                <a:solidFill>
                  <a:srgbClr val="323232"/>
                </a:solidFill>
                <a:effectLst/>
                <a:latin typeface="Lora" pitchFamily="2" charset="-18"/>
              </a:rPr>
              <a:t>Nejasnosti nepochybně pocházejí z nedostatečně odborných překladů anglických textů. Anglické slovo „</a:t>
            </a:r>
            <a:r>
              <a:rPr lang="cs-CZ" b="1" i="0" dirty="0" err="1">
                <a:solidFill>
                  <a:srgbClr val="323232"/>
                </a:solidFill>
                <a:effectLst/>
                <a:latin typeface="Lora" pitchFamily="2" charset="-18"/>
              </a:rPr>
              <a:t>efficiency</a:t>
            </a:r>
            <a:r>
              <a:rPr lang="cs-CZ" b="1" i="0" dirty="0">
                <a:solidFill>
                  <a:srgbClr val="323232"/>
                </a:solidFill>
                <a:effectLst/>
                <a:latin typeface="Lora" pitchFamily="2" charset="-18"/>
              </a:rPr>
              <a:t>“ má řadu významů a v souvislosti s energetikou půjde především o efektivitu, účinnost, výkonnost, schopnost. Vzpomenutá evropská směrnice nepojednává primárně o energetické účinnosti, nýbrž o efektivitě energetického systému, kterou lze mimo jiné zvyšovat zvyšováním účinnosti jeho jednotlivých komponent. Energetickou efektivitu lze například vyjádřit roční spotřebou energie na vytápění objektu, ročními energetickými náklady na produkci továrny a podobně. V takových případech většinou hovoříme o měrné spotřebě energie či energetické náročnosti. V případě hodnocení energetické efektivity státu je k dispozici jediný použitelný měrný parametr, hrubý domácí produkt. Posuzovat energetickou efektivitu státu energetickou náročností jeho ekonomiky (</a:t>
            </a:r>
            <a:r>
              <a:rPr lang="cs-CZ" b="1" i="0" dirty="0" err="1">
                <a:solidFill>
                  <a:srgbClr val="323232"/>
                </a:solidFill>
                <a:effectLst/>
                <a:latin typeface="Lora" pitchFamily="2" charset="-18"/>
              </a:rPr>
              <a:t>energy</a:t>
            </a:r>
            <a:r>
              <a:rPr lang="cs-CZ" b="1" i="0" dirty="0">
                <a:solidFill>
                  <a:srgbClr val="323232"/>
                </a:solidFill>
                <a:effectLst/>
                <a:latin typeface="Lora" pitchFamily="2" charset="-18"/>
              </a:rPr>
              <a:t> intensity) je dnes běžně používaným způsobem hodnocení a srovnávání.</a:t>
            </a:r>
            <a:endParaRPr lang="cs-CZ" b="1" dirty="0"/>
          </a:p>
        </p:txBody>
      </p:sp>
    </p:spTree>
    <p:extLst>
      <p:ext uri="{BB962C8B-B14F-4D97-AF65-F5344CB8AC3E}">
        <p14:creationId xmlns:p14="http://schemas.microsoft.com/office/powerpoint/2010/main" val="831417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CE7B22-26CD-1BF1-218F-D1D6A38466DF}"/>
              </a:ext>
            </a:extLst>
          </p:cNvPr>
          <p:cNvSpPr>
            <a:spLocks noGrp="1"/>
          </p:cNvSpPr>
          <p:nvPr>
            <p:ph type="title"/>
          </p:nvPr>
        </p:nvSpPr>
        <p:spPr>
          <a:xfrm>
            <a:off x="457200" y="639096"/>
            <a:ext cx="8229600" cy="778541"/>
          </a:xfrm>
        </p:spPr>
        <p:txBody>
          <a:bodyPr/>
          <a:lstStyle/>
          <a:p>
            <a:r>
              <a:rPr lang="cs-CZ" b="1" dirty="0">
                <a:solidFill>
                  <a:srgbClr val="FF0000"/>
                </a:solidFill>
              </a:rPr>
              <a:t>EFEKTIVITA VERSUS ÚČINNOST</a:t>
            </a:r>
          </a:p>
        </p:txBody>
      </p:sp>
      <p:sp>
        <p:nvSpPr>
          <p:cNvPr id="3" name="Zástupný obsah 2">
            <a:extLst>
              <a:ext uri="{FF2B5EF4-FFF2-40B4-BE49-F238E27FC236}">
                <a16:creationId xmlns:a16="http://schemas.microsoft.com/office/drawing/2014/main" id="{52C4DD32-AE3C-8862-3AB1-8B6B6A711515}"/>
              </a:ext>
            </a:extLst>
          </p:cNvPr>
          <p:cNvSpPr>
            <a:spLocks noGrp="1"/>
          </p:cNvSpPr>
          <p:nvPr>
            <p:ph idx="1"/>
          </p:nvPr>
        </p:nvSpPr>
        <p:spPr>
          <a:xfrm>
            <a:off x="117987" y="1759974"/>
            <a:ext cx="8937523" cy="4366189"/>
          </a:xfrm>
        </p:spPr>
        <p:txBody>
          <a:bodyPr>
            <a:normAutofit fontScale="77500" lnSpcReduction="20000"/>
          </a:bodyPr>
          <a:lstStyle/>
          <a:p>
            <a:pPr algn="l"/>
            <a:r>
              <a:rPr lang="cs-CZ" b="1" dirty="0">
                <a:solidFill>
                  <a:srgbClr val="323232"/>
                </a:solidFill>
                <a:latin typeface="Lora" pitchFamily="2" charset="-18"/>
              </a:rPr>
              <a:t>V mnoha publikovaných </a:t>
            </a:r>
            <a:r>
              <a:rPr lang="cs-CZ" b="1" i="0" dirty="0">
                <a:solidFill>
                  <a:srgbClr val="323232"/>
                </a:solidFill>
                <a:effectLst/>
                <a:latin typeface="Lora" pitchFamily="2" charset="-18"/>
              </a:rPr>
              <a:t>příkladech samozřejmě nejde o energetickou účinnost, nýbrž o efektivitu systému, nebo ještě lépe a obecněji o racionální hospodaření s energií. Účinnost a efektivita spolu úzce souvisí, nelze je však navzájem zaměňovat. Zatímco účinnost je zcela jednoznačně definovaný technický pojem, efektivita míří více k ekonomice a její vyjádření (definice) se mění podle oblasti zaměření. Každopádně stojí za to se nad problematikou účinnosti a efektivity energetiky zamyslet. Jednak proto, že toto století by mělo být stoletím efektivity, a pak také proto, že se v poslední době pojem účinnost stal jakýmsi zaklínadlem či fetišem v debatách o energetické budoucnosti.</a:t>
            </a:r>
          </a:p>
        </p:txBody>
      </p:sp>
    </p:spTree>
    <p:extLst>
      <p:ext uri="{BB962C8B-B14F-4D97-AF65-F5344CB8AC3E}">
        <p14:creationId xmlns:p14="http://schemas.microsoft.com/office/powerpoint/2010/main" val="4225357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995D4-71EC-9926-0669-F9CE20CF9705}"/>
              </a:ext>
            </a:extLst>
          </p:cNvPr>
          <p:cNvSpPr>
            <a:spLocks noGrp="1"/>
          </p:cNvSpPr>
          <p:nvPr>
            <p:ph type="title"/>
          </p:nvPr>
        </p:nvSpPr>
        <p:spPr>
          <a:xfrm>
            <a:off x="457200" y="846138"/>
            <a:ext cx="8229600" cy="1143000"/>
          </a:xfrm>
        </p:spPr>
        <p:txBody>
          <a:bodyPr>
            <a:normAutofit/>
          </a:bodyPr>
          <a:lstStyle/>
          <a:p>
            <a:r>
              <a:rPr lang="cs-CZ" b="1" i="0" dirty="0">
                <a:solidFill>
                  <a:srgbClr val="FF0000"/>
                </a:solidFill>
                <a:effectLst/>
                <a:latin typeface="Avenir"/>
              </a:rPr>
              <a:t>Co je to energetická efektivita?</a:t>
            </a:r>
            <a:endParaRPr lang="cs-CZ" b="1" dirty="0">
              <a:solidFill>
                <a:srgbClr val="FF0000"/>
              </a:solidFill>
            </a:endParaRPr>
          </a:p>
        </p:txBody>
      </p:sp>
      <p:sp>
        <p:nvSpPr>
          <p:cNvPr id="3" name="Zástupný obsah 2">
            <a:extLst>
              <a:ext uri="{FF2B5EF4-FFF2-40B4-BE49-F238E27FC236}">
                <a16:creationId xmlns:a16="http://schemas.microsoft.com/office/drawing/2014/main" id="{F0D40761-78DE-86DF-8459-7D9BDFE290A2}"/>
              </a:ext>
            </a:extLst>
          </p:cNvPr>
          <p:cNvSpPr>
            <a:spLocks noGrp="1"/>
          </p:cNvSpPr>
          <p:nvPr>
            <p:ph idx="1"/>
          </p:nvPr>
        </p:nvSpPr>
        <p:spPr>
          <a:xfrm>
            <a:off x="457200" y="2133600"/>
            <a:ext cx="8229600" cy="3992563"/>
          </a:xfrm>
        </p:spPr>
        <p:txBody>
          <a:bodyPr>
            <a:normAutofit fontScale="92500" lnSpcReduction="10000"/>
          </a:bodyPr>
          <a:lstStyle/>
          <a:p>
            <a:pPr algn="l"/>
            <a:r>
              <a:rPr lang="cs-CZ" b="1" i="0" dirty="0">
                <a:effectLst/>
                <a:latin typeface="Avenir"/>
              </a:rPr>
              <a:t>Energetická efektivita budov je jednoduše šetření energii - nižší výroba energie znamená menší znečištění a poškozování životního prostředí a také mnohé úspory. Vzhledem</a:t>
            </a:r>
            <a:br>
              <a:rPr lang="cs-CZ" b="1" i="0" dirty="0">
                <a:effectLst/>
                <a:latin typeface="Avenir"/>
              </a:rPr>
            </a:br>
            <a:r>
              <a:rPr lang="cs-CZ" b="1" i="0" dirty="0">
                <a:effectLst/>
                <a:latin typeface="Avenir"/>
              </a:rPr>
              <a:t>k tomu, že největší spotřebu energie generuje vytápění (70%), měli bychom věnovat pozornost zateplení budov – dobrá izolace je zárukou menších provozních nákladů a také snížení emisí.</a:t>
            </a:r>
          </a:p>
        </p:txBody>
      </p:sp>
    </p:spTree>
    <p:extLst>
      <p:ext uri="{BB962C8B-B14F-4D97-AF65-F5344CB8AC3E}">
        <p14:creationId xmlns:p14="http://schemas.microsoft.com/office/powerpoint/2010/main" val="188357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F9D621-6D15-2946-8DBE-0FFB17FD81DF}"/>
              </a:ext>
            </a:extLst>
          </p:cNvPr>
          <p:cNvSpPr>
            <a:spLocks noGrp="1"/>
          </p:cNvSpPr>
          <p:nvPr>
            <p:ph type="title"/>
          </p:nvPr>
        </p:nvSpPr>
        <p:spPr>
          <a:xfrm>
            <a:off x="457200" y="2281084"/>
            <a:ext cx="8229600" cy="2006446"/>
          </a:xfrm>
        </p:spPr>
        <p:txBody>
          <a:bodyPr>
            <a:noAutofit/>
          </a:bodyPr>
          <a:lstStyle/>
          <a:p>
            <a:r>
              <a:rPr lang="cs-CZ" sz="9600" b="1" dirty="0">
                <a:solidFill>
                  <a:srgbClr val="FF0000"/>
                </a:solidFill>
              </a:rPr>
              <a:t>AKTUALITA</a:t>
            </a:r>
          </a:p>
        </p:txBody>
      </p:sp>
    </p:spTree>
    <p:extLst>
      <p:ext uri="{BB962C8B-B14F-4D97-AF65-F5344CB8AC3E}">
        <p14:creationId xmlns:p14="http://schemas.microsoft.com/office/powerpoint/2010/main" val="1354965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3D2C5-9F87-ADC7-A74D-6268DBFE0465}"/>
              </a:ext>
            </a:extLst>
          </p:cNvPr>
          <p:cNvSpPr>
            <a:spLocks noGrp="1"/>
          </p:cNvSpPr>
          <p:nvPr>
            <p:ph type="title"/>
          </p:nvPr>
        </p:nvSpPr>
        <p:spPr>
          <a:xfrm>
            <a:off x="3952568" y="274638"/>
            <a:ext cx="4734232" cy="1143000"/>
          </a:xfrm>
        </p:spPr>
        <p:txBody>
          <a:bodyPr>
            <a:noAutofit/>
          </a:bodyPr>
          <a:lstStyle/>
          <a:p>
            <a:r>
              <a:rPr lang="cs-CZ" sz="3600" b="1" i="0" dirty="0">
                <a:solidFill>
                  <a:srgbClr val="FF0000"/>
                </a:solidFill>
                <a:effectLst/>
                <a:latin typeface="Roboto" panose="02000000000000000000" pitchFamily="2" charset="0"/>
              </a:rPr>
              <a:t>Energetická efektivita a úspory energie</a:t>
            </a:r>
            <a:endParaRPr lang="cs-CZ" sz="3600" b="1" dirty="0">
              <a:solidFill>
                <a:srgbClr val="FF0000"/>
              </a:solidFill>
            </a:endParaRPr>
          </a:p>
        </p:txBody>
      </p:sp>
      <p:sp>
        <p:nvSpPr>
          <p:cNvPr id="3" name="Zástupný obsah 2">
            <a:extLst>
              <a:ext uri="{FF2B5EF4-FFF2-40B4-BE49-F238E27FC236}">
                <a16:creationId xmlns:a16="http://schemas.microsoft.com/office/drawing/2014/main" id="{F70D2B2F-4E86-9C22-66DE-98287CE30D4B}"/>
              </a:ext>
            </a:extLst>
          </p:cNvPr>
          <p:cNvSpPr>
            <a:spLocks noGrp="1"/>
          </p:cNvSpPr>
          <p:nvPr>
            <p:ph idx="1"/>
          </p:nvPr>
        </p:nvSpPr>
        <p:spPr>
          <a:xfrm>
            <a:off x="285135" y="2261419"/>
            <a:ext cx="8672052" cy="3864744"/>
          </a:xfrm>
        </p:spPr>
        <p:txBody>
          <a:bodyPr>
            <a:normAutofit fontScale="70000" lnSpcReduction="20000"/>
          </a:bodyPr>
          <a:lstStyle/>
          <a:p>
            <a:pPr algn="l"/>
            <a:r>
              <a:rPr lang="cs-CZ" b="1" i="0" dirty="0">
                <a:solidFill>
                  <a:srgbClr val="454545"/>
                </a:solidFill>
                <a:effectLst/>
                <a:latin typeface="Roboto" panose="02000000000000000000" pitchFamily="2" charset="0"/>
              </a:rPr>
              <a:t>Energetickou efektivností/účinnosti se rozumí poměr mezi energetickými výstupy a vstupy daného procesu, vyjádřený</a:t>
            </a:r>
            <a:br>
              <a:rPr lang="cs-CZ" b="1" i="0" dirty="0">
                <a:solidFill>
                  <a:srgbClr val="454545"/>
                </a:solidFill>
                <a:effectLst/>
                <a:latin typeface="Roboto" panose="02000000000000000000" pitchFamily="2" charset="0"/>
              </a:rPr>
            </a:br>
            <a:r>
              <a:rPr lang="cs-CZ" b="1" i="0" dirty="0">
                <a:solidFill>
                  <a:srgbClr val="454545"/>
                </a:solidFill>
                <a:effectLst/>
                <a:latin typeface="Roboto" panose="02000000000000000000" pitchFamily="2" charset="0"/>
              </a:rPr>
              <a:t>v procentech. Zvýšení energetické účinnosti u konečného uživatele se dosáhne technologickými či ekonomickými změnami nebo v důsledku změn v lidském chování. Úsporami energie je pak množství ušetřené energie určené měřením nebo odhadem spotřeby před provedením jednoho či více opatření ke zvýšení energetické účinnosti a po něm, při standardizovaných vnějších podmínkách, které spotřebu energie ovlivňují. Zvýšená energetická účinnost u konečného uživatele rovněž přispěje ke snížení spotřeby primární energie, ke snížení emisí CO2</a:t>
            </a:r>
            <a:br>
              <a:rPr lang="cs-CZ" b="1" i="0" dirty="0">
                <a:solidFill>
                  <a:srgbClr val="454545"/>
                </a:solidFill>
                <a:effectLst/>
                <a:latin typeface="Roboto" panose="02000000000000000000" pitchFamily="2" charset="0"/>
              </a:rPr>
            </a:br>
            <a:r>
              <a:rPr lang="cs-CZ" b="1" i="0" dirty="0">
                <a:solidFill>
                  <a:srgbClr val="454545"/>
                </a:solidFill>
                <a:effectLst/>
                <a:latin typeface="Roboto" panose="02000000000000000000" pitchFamily="2" charset="0"/>
              </a:rPr>
              <a:t>a dalších skleníkových plynů, a tím k prevenci nebezpečných klimatických změn.</a:t>
            </a:r>
          </a:p>
        </p:txBody>
      </p:sp>
    </p:spTree>
    <p:extLst>
      <p:ext uri="{BB962C8B-B14F-4D97-AF65-F5344CB8AC3E}">
        <p14:creationId xmlns:p14="http://schemas.microsoft.com/office/powerpoint/2010/main" val="30897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6CD311-5064-8E93-8A06-C4E912C667C5}"/>
              </a:ext>
            </a:extLst>
          </p:cNvPr>
          <p:cNvSpPr>
            <a:spLocks noGrp="1"/>
          </p:cNvSpPr>
          <p:nvPr>
            <p:ph type="title"/>
          </p:nvPr>
        </p:nvSpPr>
        <p:spPr>
          <a:xfrm>
            <a:off x="457200" y="731836"/>
            <a:ext cx="8229600" cy="833285"/>
          </a:xfrm>
        </p:spPr>
        <p:txBody>
          <a:bodyPr/>
          <a:lstStyle/>
          <a:p>
            <a:r>
              <a:rPr lang="cs-CZ" b="1" dirty="0">
                <a:solidFill>
                  <a:srgbClr val="FF0000"/>
                </a:solidFill>
              </a:rPr>
              <a:t>Zvyšování energetické účinnosti</a:t>
            </a:r>
          </a:p>
        </p:txBody>
      </p:sp>
      <p:sp>
        <p:nvSpPr>
          <p:cNvPr id="3" name="Zástupný obsah 2">
            <a:extLst>
              <a:ext uri="{FF2B5EF4-FFF2-40B4-BE49-F238E27FC236}">
                <a16:creationId xmlns:a16="http://schemas.microsoft.com/office/drawing/2014/main" id="{FFA477D9-9EE9-7EE7-F6E9-369E20E2E5AD}"/>
              </a:ext>
            </a:extLst>
          </p:cNvPr>
          <p:cNvSpPr>
            <a:spLocks noGrp="1"/>
          </p:cNvSpPr>
          <p:nvPr>
            <p:ph idx="1"/>
          </p:nvPr>
        </p:nvSpPr>
        <p:spPr>
          <a:xfrm>
            <a:off x="255639" y="1868129"/>
            <a:ext cx="8711380" cy="4258034"/>
          </a:xfrm>
        </p:spPr>
        <p:txBody>
          <a:bodyPr>
            <a:normAutofit fontScale="92500" lnSpcReduction="10000"/>
          </a:bodyPr>
          <a:lstStyle/>
          <a:p>
            <a:r>
              <a:rPr lang="cs-CZ" b="1" i="0" dirty="0">
                <a:solidFill>
                  <a:srgbClr val="454545"/>
                </a:solidFill>
                <a:effectLst/>
                <a:latin typeface="Roboto" panose="02000000000000000000" pitchFamily="2" charset="0"/>
              </a:rPr>
              <a:t>Zvyšování energetické účinnosti u konečného uživatele umožní využít potenciál investičně efektivních úspor energie ekonomicky vhodným způsobem. Opatření ke zvýšení energetické účinnosti vedou k úsporám energie, které napomáhají snížit závislost států na dovozu energie. Využívání energeticky účinnějších technologií zvyšuje tlak na zavádění nových inovativních technologií</a:t>
            </a:r>
            <a:br>
              <a:rPr lang="cs-CZ" b="1" i="0" dirty="0">
                <a:solidFill>
                  <a:srgbClr val="454545"/>
                </a:solidFill>
                <a:effectLst/>
                <a:latin typeface="Roboto" panose="02000000000000000000" pitchFamily="2" charset="0"/>
              </a:rPr>
            </a:br>
            <a:r>
              <a:rPr lang="cs-CZ" b="1" i="0" dirty="0">
                <a:solidFill>
                  <a:srgbClr val="454545"/>
                </a:solidFill>
                <a:effectLst/>
                <a:latin typeface="Roboto" panose="02000000000000000000" pitchFamily="2" charset="0"/>
              </a:rPr>
              <a:t>a konkurenceschopnost hospodářství.</a:t>
            </a:r>
          </a:p>
        </p:txBody>
      </p:sp>
    </p:spTree>
    <p:extLst>
      <p:ext uri="{BB962C8B-B14F-4D97-AF65-F5344CB8AC3E}">
        <p14:creationId xmlns:p14="http://schemas.microsoft.com/office/powerpoint/2010/main" val="2046337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38AC3C-B78E-D8C7-435D-ED69BE9FD400}"/>
              </a:ext>
            </a:extLst>
          </p:cNvPr>
          <p:cNvSpPr>
            <a:spLocks noGrp="1"/>
          </p:cNvSpPr>
          <p:nvPr>
            <p:ph type="title"/>
          </p:nvPr>
        </p:nvSpPr>
        <p:spPr/>
        <p:txBody>
          <a:bodyPr>
            <a:normAutofit fontScale="90000"/>
          </a:bodyPr>
          <a:lstStyle/>
          <a:p>
            <a:r>
              <a:rPr lang="cs-CZ" b="1" dirty="0">
                <a:solidFill>
                  <a:srgbClr val="FF0000"/>
                </a:solidFill>
              </a:rPr>
              <a:t>CO JE TO ENERGETICKÁ ÚČINNOST?</a:t>
            </a:r>
          </a:p>
        </p:txBody>
      </p:sp>
      <p:sp>
        <p:nvSpPr>
          <p:cNvPr id="3" name="Zástupný obsah 2">
            <a:extLst>
              <a:ext uri="{FF2B5EF4-FFF2-40B4-BE49-F238E27FC236}">
                <a16:creationId xmlns:a16="http://schemas.microsoft.com/office/drawing/2014/main" id="{D4A59BDE-AC83-81E8-060D-063C3AD22519}"/>
              </a:ext>
            </a:extLst>
          </p:cNvPr>
          <p:cNvSpPr>
            <a:spLocks noGrp="1"/>
          </p:cNvSpPr>
          <p:nvPr>
            <p:ph idx="1"/>
          </p:nvPr>
        </p:nvSpPr>
        <p:spPr>
          <a:xfrm>
            <a:off x="127819" y="1750142"/>
            <a:ext cx="8849033" cy="4376021"/>
          </a:xfrm>
        </p:spPr>
        <p:txBody>
          <a:bodyPr>
            <a:normAutofit fontScale="92500" lnSpcReduction="20000"/>
          </a:bodyPr>
          <a:lstStyle/>
          <a:p>
            <a:pPr algn="l"/>
            <a:r>
              <a:rPr lang="cs-CZ" b="1" i="0" dirty="0">
                <a:solidFill>
                  <a:srgbClr val="333333"/>
                </a:solidFill>
                <a:effectLst/>
                <a:latin typeface="ff-meta-web-pro"/>
              </a:rPr>
              <a:t>Hodnota energetické účinnosti udává množství energie potřebné k danému účelu, například</a:t>
            </a:r>
            <a:br>
              <a:rPr lang="cs-CZ" b="1" i="0" dirty="0">
                <a:solidFill>
                  <a:srgbClr val="333333"/>
                </a:solidFill>
                <a:effectLst/>
                <a:latin typeface="ff-meta-web-pro"/>
              </a:rPr>
            </a:br>
            <a:r>
              <a:rPr lang="cs-CZ" b="1" i="0" dirty="0">
                <a:solidFill>
                  <a:srgbClr val="333333"/>
                </a:solidFill>
                <a:effectLst/>
                <a:latin typeface="ff-meta-web-pro"/>
              </a:rPr>
              <a:t>k dosažení požadované prostorové teploty. Nezáleží však jen na množství potřebné energie, ale i na efektivitě jejího využití. Existují třídy energetické účinnosti pro lepší orientaci. Čím lepší tato třída, tím nižší spotřeba energie a nižší náklady, stejně tak jako méně emisí CO2, což přispívá k ochraně životního prostředí. Z tohoto důvodu je přechod na systém vytápění s lepší třídou energetické účinnosti podporován státem v rámci dotačního systému.</a:t>
            </a:r>
          </a:p>
        </p:txBody>
      </p:sp>
    </p:spTree>
    <p:extLst>
      <p:ext uri="{BB962C8B-B14F-4D97-AF65-F5344CB8AC3E}">
        <p14:creationId xmlns:p14="http://schemas.microsoft.com/office/powerpoint/2010/main" val="3409660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A9F6DA-75BA-EB1E-EBB8-25FE8E8CEFED}"/>
              </a:ext>
            </a:extLst>
          </p:cNvPr>
          <p:cNvSpPr>
            <a:spLocks noGrp="1"/>
          </p:cNvSpPr>
          <p:nvPr>
            <p:ph type="title"/>
          </p:nvPr>
        </p:nvSpPr>
        <p:spPr>
          <a:xfrm>
            <a:off x="457200" y="825909"/>
            <a:ext cx="8229600" cy="798206"/>
          </a:xfrm>
        </p:spPr>
        <p:txBody>
          <a:bodyPr/>
          <a:lstStyle/>
          <a:p>
            <a:r>
              <a:rPr lang="cs-CZ" b="1" dirty="0">
                <a:solidFill>
                  <a:srgbClr val="FF0000"/>
                </a:solidFill>
              </a:rPr>
              <a:t>TŘÍDY ENERGETICKÉ ÚČINNOSTI</a:t>
            </a:r>
          </a:p>
        </p:txBody>
      </p:sp>
      <p:sp>
        <p:nvSpPr>
          <p:cNvPr id="3" name="Zástupný obsah 2">
            <a:extLst>
              <a:ext uri="{FF2B5EF4-FFF2-40B4-BE49-F238E27FC236}">
                <a16:creationId xmlns:a16="http://schemas.microsoft.com/office/drawing/2014/main" id="{F4A57787-5640-5DD4-BC1F-C88EFC05F239}"/>
              </a:ext>
            </a:extLst>
          </p:cNvPr>
          <p:cNvSpPr>
            <a:spLocks noGrp="1"/>
          </p:cNvSpPr>
          <p:nvPr>
            <p:ph idx="1"/>
          </p:nvPr>
        </p:nvSpPr>
        <p:spPr>
          <a:xfrm>
            <a:off x="457200" y="2054942"/>
            <a:ext cx="8229600" cy="4071221"/>
          </a:xfrm>
        </p:spPr>
        <p:txBody>
          <a:bodyPr/>
          <a:lstStyle/>
          <a:p>
            <a:r>
              <a:rPr lang="cs-CZ" b="1" i="0" dirty="0">
                <a:solidFill>
                  <a:srgbClr val="333333"/>
                </a:solidFill>
                <a:effectLst/>
                <a:latin typeface="ff-meta-web-pro"/>
              </a:rPr>
              <a:t>Třídy energetické účinnosti jsou stanoveny také pro elektrická zařízení. Nejvyšší třída je označena zelenou barvou zatímco červená barva značí nejnižší energetickou účinnost. Energetická účinnost se udává také pro budovy a je kalkulována dle stavu zateplení, systému vytápění a tepelných ztrát.</a:t>
            </a:r>
          </a:p>
        </p:txBody>
      </p:sp>
    </p:spTree>
    <p:extLst>
      <p:ext uri="{BB962C8B-B14F-4D97-AF65-F5344CB8AC3E}">
        <p14:creationId xmlns:p14="http://schemas.microsoft.com/office/powerpoint/2010/main" val="236586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00FFB-DB61-143A-0CBC-0A0044C7D2A3}"/>
              </a:ext>
            </a:extLst>
          </p:cNvPr>
          <p:cNvSpPr>
            <a:spLocks noGrp="1"/>
          </p:cNvSpPr>
          <p:nvPr>
            <p:ph type="title"/>
          </p:nvPr>
        </p:nvSpPr>
        <p:spPr>
          <a:xfrm>
            <a:off x="457200" y="731836"/>
            <a:ext cx="8229600" cy="685801"/>
          </a:xfrm>
        </p:spPr>
        <p:txBody>
          <a:bodyPr>
            <a:normAutofit fontScale="90000"/>
          </a:bodyPr>
          <a:lstStyle/>
          <a:p>
            <a:r>
              <a:rPr lang="pl-PL" b="1" i="0" dirty="0">
                <a:solidFill>
                  <a:srgbClr val="FF0000"/>
                </a:solidFill>
                <a:effectLst/>
                <a:latin typeface="Vaillant16"/>
              </a:rPr>
              <a:t>Co je to energetická účinnost ?</a:t>
            </a:r>
            <a:endParaRPr lang="cs-CZ" dirty="0">
              <a:solidFill>
                <a:srgbClr val="FF0000"/>
              </a:solidFill>
            </a:endParaRPr>
          </a:p>
        </p:txBody>
      </p:sp>
      <p:sp>
        <p:nvSpPr>
          <p:cNvPr id="3" name="Zástupný obsah 2">
            <a:extLst>
              <a:ext uri="{FF2B5EF4-FFF2-40B4-BE49-F238E27FC236}">
                <a16:creationId xmlns:a16="http://schemas.microsoft.com/office/drawing/2014/main" id="{C7BD6213-7990-0620-D284-11678C88D835}"/>
              </a:ext>
            </a:extLst>
          </p:cNvPr>
          <p:cNvSpPr>
            <a:spLocks noGrp="1"/>
          </p:cNvSpPr>
          <p:nvPr>
            <p:ph idx="1"/>
          </p:nvPr>
        </p:nvSpPr>
        <p:spPr>
          <a:xfrm>
            <a:off x="147483" y="1600200"/>
            <a:ext cx="8868697" cy="4525963"/>
          </a:xfrm>
        </p:spPr>
        <p:txBody>
          <a:bodyPr>
            <a:normAutofit/>
          </a:bodyPr>
          <a:lstStyle/>
          <a:p>
            <a:pPr algn="l"/>
            <a:r>
              <a:rPr lang="cs-CZ" b="1" i="0" dirty="0">
                <a:solidFill>
                  <a:srgbClr val="1D2A39"/>
                </a:solidFill>
                <a:effectLst/>
                <a:latin typeface="Vaillant16"/>
              </a:rPr>
              <a:t>Energetická účinnost je měřítkem množství energie spotřebované k dosažení určitého účelu, například k vytápění místnosti. Energetická účinnost je optimální, pokud lze užitku dosáhnout s minimálním využitím spotřebované nebo obnovitelné energie a bez jakýchkoli ztrát. Čím je zařízení energeticky účinnější, tím více šetří energii, snižuje náklady a snižuje emise CO2, které poškozují klima.</a:t>
            </a:r>
          </a:p>
        </p:txBody>
      </p:sp>
    </p:spTree>
    <p:extLst>
      <p:ext uri="{BB962C8B-B14F-4D97-AF65-F5344CB8AC3E}">
        <p14:creationId xmlns:p14="http://schemas.microsoft.com/office/powerpoint/2010/main" val="3349608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DEBC5E-839B-75AD-B7C3-D22DFFA1E761}"/>
              </a:ext>
            </a:extLst>
          </p:cNvPr>
          <p:cNvSpPr>
            <a:spLocks noGrp="1"/>
          </p:cNvSpPr>
          <p:nvPr>
            <p:ph type="title"/>
          </p:nvPr>
        </p:nvSpPr>
        <p:spPr>
          <a:xfrm>
            <a:off x="4050890" y="274637"/>
            <a:ext cx="4635910" cy="1505001"/>
          </a:xfrm>
        </p:spPr>
        <p:txBody>
          <a:bodyPr>
            <a:noAutofit/>
          </a:bodyPr>
          <a:lstStyle/>
          <a:p>
            <a:r>
              <a:rPr lang="cs-CZ" sz="3200" b="1" dirty="0">
                <a:solidFill>
                  <a:srgbClr val="FF0000"/>
                </a:solidFill>
              </a:rPr>
              <a:t>Třídy energetické účinnosti elektrických spotřebičů</a:t>
            </a:r>
          </a:p>
        </p:txBody>
      </p:sp>
      <p:sp>
        <p:nvSpPr>
          <p:cNvPr id="3" name="Zástupný obsah 2">
            <a:extLst>
              <a:ext uri="{FF2B5EF4-FFF2-40B4-BE49-F238E27FC236}">
                <a16:creationId xmlns:a16="http://schemas.microsoft.com/office/drawing/2014/main" id="{62960A7D-26F1-BD4B-3AB4-FF4662ACB5BD}"/>
              </a:ext>
            </a:extLst>
          </p:cNvPr>
          <p:cNvSpPr>
            <a:spLocks noGrp="1"/>
          </p:cNvSpPr>
          <p:nvPr>
            <p:ph idx="1"/>
          </p:nvPr>
        </p:nvSpPr>
        <p:spPr>
          <a:xfrm>
            <a:off x="147484" y="1917290"/>
            <a:ext cx="8908026" cy="4208873"/>
          </a:xfrm>
        </p:spPr>
        <p:txBody>
          <a:bodyPr>
            <a:normAutofit fontScale="77500" lnSpcReduction="20000"/>
          </a:bodyPr>
          <a:lstStyle/>
          <a:p>
            <a:r>
              <a:rPr lang="cs-CZ" b="1" i="0" dirty="0">
                <a:solidFill>
                  <a:srgbClr val="1D2A39"/>
                </a:solidFill>
                <a:effectLst/>
                <a:latin typeface="Vaillant16"/>
              </a:rPr>
              <a:t>Elektrické spotřebiče jsou rozděleny do tříd energetické účinnosti od zelených, které označují velmi účinnou spotřebu, po červené, které označují neúčinnou spotřebu. U domů se energetická účinnost vztahuje na vztah mezi systémovou technologií, tepelnou izolací a těsněním budovy. Podobně existují třídy energetické účinnosti pro generátory energie</a:t>
            </a:r>
            <a:br>
              <a:rPr lang="cs-CZ" b="1" i="0" dirty="0">
                <a:solidFill>
                  <a:srgbClr val="1D2A39"/>
                </a:solidFill>
                <a:effectLst/>
                <a:latin typeface="Vaillant16"/>
              </a:rPr>
            </a:br>
            <a:r>
              <a:rPr lang="cs-CZ" b="1" i="0" dirty="0">
                <a:solidFill>
                  <a:srgbClr val="1D2A39"/>
                </a:solidFill>
                <a:effectLst/>
                <a:latin typeface="Vaillant16"/>
              </a:rPr>
              <a:t>a topná tělesa, které poskytují informace o tom, jak efektivně využívají svá paliva. Obnovitelné zdroje energie jsou CO2 neutrální, ale nejsou nejúčinnější formou energie. V kombinaci s konvenčními systémy vytápění výrazně snižují spotřebu fosilních paliv a snižují emise znečišťujících látek. Zákony</a:t>
            </a:r>
            <a:br>
              <a:rPr lang="cs-CZ" b="1" i="0" dirty="0">
                <a:solidFill>
                  <a:srgbClr val="1D2A39"/>
                </a:solidFill>
                <a:effectLst/>
                <a:latin typeface="Vaillant16"/>
              </a:rPr>
            </a:br>
            <a:r>
              <a:rPr lang="cs-CZ" b="1" i="0" dirty="0">
                <a:solidFill>
                  <a:srgbClr val="1D2A39"/>
                </a:solidFill>
                <a:effectLst/>
                <a:latin typeface="Vaillant16"/>
              </a:rPr>
              <a:t>o úsporách energie a státní dotace se snaží podporovat výměnu energeticky neefektivních spotřebičů za energeticky efektivní.</a:t>
            </a:r>
          </a:p>
        </p:txBody>
      </p:sp>
    </p:spTree>
    <p:extLst>
      <p:ext uri="{BB962C8B-B14F-4D97-AF65-F5344CB8AC3E}">
        <p14:creationId xmlns:p14="http://schemas.microsoft.com/office/powerpoint/2010/main" val="377048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9E9B82-AC5C-5AF1-0695-3123E8070166}"/>
              </a:ext>
            </a:extLst>
          </p:cNvPr>
          <p:cNvSpPr>
            <a:spLocks noGrp="1"/>
          </p:cNvSpPr>
          <p:nvPr>
            <p:ph type="title"/>
          </p:nvPr>
        </p:nvSpPr>
        <p:spPr>
          <a:xfrm>
            <a:off x="457200" y="619432"/>
            <a:ext cx="8229600" cy="798206"/>
          </a:xfrm>
        </p:spPr>
        <p:txBody>
          <a:bodyPr>
            <a:normAutofit/>
          </a:bodyPr>
          <a:lstStyle/>
          <a:p>
            <a:r>
              <a:rPr lang="cs-CZ" b="1" i="0" dirty="0">
                <a:solidFill>
                  <a:srgbClr val="FF0000"/>
                </a:solidFill>
                <a:effectLst/>
                <a:latin typeface="Open Sans" panose="020B0606030504020204" pitchFamily="34" charset="0"/>
              </a:rPr>
              <a:t>Energetická účinnost v praxi</a:t>
            </a:r>
            <a:endParaRPr lang="cs-CZ" b="1" dirty="0">
              <a:solidFill>
                <a:srgbClr val="FF0000"/>
              </a:solidFill>
            </a:endParaRPr>
          </a:p>
        </p:txBody>
      </p:sp>
      <p:sp>
        <p:nvSpPr>
          <p:cNvPr id="3" name="Zástupný obsah 2">
            <a:extLst>
              <a:ext uri="{FF2B5EF4-FFF2-40B4-BE49-F238E27FC236}">
                <a16:creationId xmlns:a16="http://schemas.microsoft.com/office/drawing/2014/main" id="{27A233E4-6603-05F3-FA39-6DDF048B92AB}"/>
              </a:ext>
            </a:extLst>
          </p:cNvPr>
          <p:cNvSpPr>
            <a:spLocks noGrp="1"/>
          </p:cNvSpPr>
          <p:nvPr>
            <p:ph idx="1"/>
          </p:nvPr>
        </p:nvSpPr>
        <p:spPr>
          <a:xfrm>
            <a:off x="73742" y="2104103"/>
            <a:ext cx="8996516" cy="4001730"/>
          </a:xfrm>
        </p:spPr>
        <p:txBody>
          <a:bodyPr>
            <a:normAutofit fontScale="85000" lnSpcReduction="10000"/>
          </a:bodyPr>
          <a:lstStyle/>
          <a:p>
            <a:pPr algn="l"/>
            <a:r>
              <a:rPr lang="cs-CZ" b="1" i="0" dirty="0">
                <a:solidFill>
                  <a:srgbClr val="212121"/>
                </a:solidFill>
                <a:effectLst/>
                <a:latin typeface="Open Sans" panose="020B0606030504020204" pitchFamily="34" charset="0"/>
              </a:rPr>
              <a:t>Energetická účinnost je v současné době vysoce aktuální téma, které je úzce provázáno se snahou snižovat emise skleníkových plynů</a:t>
            </a:r>
            <a:br>
              <a:rPr lang="cs-CZ" b="1" i="0" dirty="0">
                <a:solidFill>
                  <a:srgbClr val="212121"/>
                </a:solidFill>
                <a:effectLst/>
                <a:latin typeface="Open Sans" panose="020B0606030504020204" pitchFamily="34" charset="0"/>
              </a:rPr>
            </a:br>
            <a:r>
              <a:rPr lang="cs-CZ" b="1" i="0" dirty="0">
                <a:solidFill>
                  <a:srgbClr val="212121"/>
                </a:solidFill>
                <a:effectLst/>
                <a:latin typeface="Open Sans" panose="020B0606030504020204" pitchFamily="34" charset="0"/>
              </a:rPr>
              <a:t>a zvyšovat podíl obnovitelných zdrojů na výrobě energie. Zvyšování energetické účinnosti přináší především úsporu energie a nákladů a dotýká se širokého spektra oblastí, např. budov, výrobních technologií, výrobků, dopravy či zemědělství.</a:t>
            </a:r>
            <a:br>
              <a:rPr lang="cs-CZ" b="1" i="0" dirty="0">
                <a:solidFill>
                  <a:srgbClr val="212121"/>
                </a:solidFill>
                <a:effectLst/>
                <a:latin typeface="Open Sans" panose="020B0606030504020204" pitchFamily="34" charset="0"/>
              </a:rPr>
            </a:br>
            <a:br>
              <a:rPr lang="cs-CZ" b="0" i="0" dirty="0">
                <a:solidFill>
                  <a:srgbClr val="212121"/>
                </a:solidFill>
                <a:effectLst/>
                <a:latin typeface="Open Sans" panose="020B0606030504020204" pitchFamily="34" charset="0"/>
              </a:rPr>
            </a:br>
            <a:endParaRPr lang="cs-CZ" b="0" i="0" dirty="0">
              <a:solidFill>
                <a:srgbClr val="212121"/>
              </a:solidFill>
              <a:effectLst/>
              <a:latin typeface="Open Sans" panose="020B0606030504020204" pitchFamily="34" charset="0"/>
            </a:endParaRPr>
          </a:p>
        </p:txBody>
      </p:sp>
    </p:spTree>
    <p:extLst>
      <p:ext uri="{BB962C8B-B14F-4D97-AF65-F5344CB8AC3E}">
        <p14:creationId xmlns:p14="http://schemas.microsoft.com/office/powerpoint/2010/main" val="1231519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4EB5AC-CBA5-31D3-3943-F03F05559D44}"/>
              </a:ext>
            </a:extLst>
          </p:cNvPr>
          <p:cNvSpPr>
            <a:spLocks noGrp="1"/>
          </p:cNvSpPr>
          <p:nvPr>
            <p:ph type="title"/>
          </p:nvPr>
        </p:nvSpPr>
        <p:spPr>
          <a:xfrm>
            <a:off x="3962400" y="274638"/>
            <a:ext cx="4945626" cy="1143000"/>
          </a:xfrm>
        </p:spPr>
        <p:txBody>
          <a:bodyPr>
            <a:noAutofit/>
          </a:bodyPr>
          <a:lstStyle/>
          <a:p>
            <a:r>
              <a:rPr lang="cs-CZ" sz="3200" b="1" dirty="0">
                <a:solidFill>
                  <a:srgbClr val="FF0000"/>
                </a:solidFill>
              </a:rPr>
              <a:t>ENERGETICKÁ ÚČINNOST – LEGISLATIVNÍ POŽADAVKY</a:t>
            </a:r>
          </a:p>
        </p:txBody>
      </p:sp>
      <p:sp>
        <p:nvSpPr>
          <p:cNvPr id="3" name="Zástupný obsah 2">
            <a:extLst>
              <a:ext uri="{FF2B5EF4-FFF2-40B4-BE49-F238E27FC236}">
                <a16:creationId xmlns:a16="http://schemas.microsoft.com/office/drawing/2014/main" id="{857E4053-C191-D303-95B0-AEEC982BDC3D}"/>
              </a:ext>
            </a:extLst>
          </p:cNvPr>
          <p:cNvSpPr>
            <a:spLocks noGrp="1"/>
          </p:cNvSpPr>
          <p:nvPr>
            <p:ph idx="1"/>
          </p:nvPr>
        </p:nvSpPr>
        <p:spPr>
          <a:xfrm>
            <a:off x="216310" y="1600200"/>
            <a:ext cx="8691716" cy="4525963"/>
          </a:xfrm>
        </p:spPr>
        <p:txBody>
          <a:bodyPr>
            <a:normAutofit fontScale="77500" lnSpcReduction="20000"/>
          </a:bodyPr>
          <a:lstStyle/>
          <a:p>
            <a:pPr algn="l"/>
            <a:r>
              <a:rPr lang="cs-CZ" b="1" i="0" dirty="0">
                <a:solidFill>
                  <a:srgbClr val="212121"/>
                </a:solidFill>
                <a:effectLst/>
                <a:latin typeface="Open Sans" panose="020B0606030504020204" pitchFamily="34" charset="0"/>
              </a:rPr>
              <a:t>Legislativní požadavky, které se týkají energetické účinnosti, jsou stanoveny zákonem č. 406/2000 Sb., o hospodaření energií, ve znění pozdějších předpisů:</a:t>
            </a:r>
          </a:p>
          <a:p>
            <a:pPr lvl="1">
              <a:buFont typeface="Arial" panose="020B0604020202020204" pitchFamily="34" charset="0"/>
              <a:buChar char="•"/>
            </a:pPr>
            <a:r>
              <a:rPr lang="cs-CZ" b="1" i="0" dirty="0">
                <a:solidFill>
                  <a:srgbClr val="212121"/>
                </a:solidFill>
                <a:effectLst/>
                <a:latin typeface="Open Sans" panose="020B0606030504020204" pitchFamily="34" charset="0"/>
              </a:rPr>
              <a:t>Účinnost užití energie zdrojů a rozvodů energie (§ 6).</a:t>
            </a:r>
          </a:p>
          <a:p>
            <a:pPr lvl="1">
              <a:buFont typeface="Arial" panose="020B0604020202020204" pitchFamily="34" charset="0"/>
              <a:buChar char="•"/>
            </a:pPr>
            <a:r>
              <a:rPr lang="cs-CZ" b="1" i="0" dirty="0">
                <a:solidFill>
                  <a:srgbClr val="212121"/>
                </a:solidFill>
                <a:effectLst/>
                <a:latin typeface="Open Sans" panose="020B0606030504020204" pitchFamily="34" charset="0"/>
              </a:rPr>
              <a:t>Kontrola provozovaných kotlů a rozvodů tepelné energie a klimatizačních systémů (§ 6a).</a:t>
            </a:r>
          </a:p>
          <a:p>
            <a:pPr lvl="1">
              <a:buFont typeface="Arial" panose="020B0604020202020204" pitchFamily="34" charset="0"/>
              <a:buChar char="•"/>
            </a:pPr>
            <a:r>
              <a:rPr lang="cs-CZ" b="1" i="0" dirty="0">
                <a:solidFill>
                  <a:srgbClr val="212121"/>
                </a:solidFill>
                <a:effectLst/>
                <a:latin typeface="Open Sans" panose="020B0606030504020204" pitchFamily="34" charset="0"/>
              </a:rPr>
              <a:t>Snižování energetické náročnosti budov (§ 7)</a:t>
            </a:r>
            <a:br>
              <a:rPr lang="cs-CZ" b="1" i="0" dirty="0">
                <a:solidFill>
                  <a:srgbClr val="212121"/>
                </a:solidFill>
                <a:effectLst/>
                <a:latin typeface="Open Sans" panose="020B0606030504020204" pitchFamily="34" charset="0"/>
              </a:rPr>
            </a:br>
            <a:r>
              <a:rPr lang="cs-CZ" b="1" i="0" dirty="0">
                <a:solidFill>
                  <a:srgbClr val="212121"/>
                </a:solidFill>
                <a:effectLst/>
                <a:latin typeface="Open Sans" panose="020B0606030504020204" pitchFamily="34" charset="0"/>
              </a:rPr>
              <a:t>a zpracování průkazu energetické náročnosti budov</a:t>
            </a:r>
            <a:br>
              <a:rPr lang="cs-CZ" b="1" i="0" dirty="0">
                <a:solidFill>
                  <a:srgbClr val="212121"/>
                </a:solidFill>
                <a:effectLst/>
                <a:latin typeface="Open Sans" panose="020B0606030504020204" pitchFamily="34" charset="0"/>
              </a:rPr>
            </a:br>
            <a:r>
              <a:rPr lang="cs-CZ" b="1" i="0" dirty="0">
                <a:solidFill>
                  <a:srgbClr val="212121"/>
                </a:solidFill>
                <a:effectLst/>
                <a:latin typeface="Open Sans" panose="020B0606030504020204" pitchFamily="34" charset="0"/>
              </a:rPr>
              <a:t>(§ 7a).</a:t>
            </a:r>
          </a:p>
          <a:p>
            <a:pPr lvl="1">
              <a:buFont typeface="Arial" panose="020B0604020202020204" pitchFamily="34" charset="0"/>
              <a:buChar char="•"/>
            </a:pPr>
            <a:r>
              <a:rPr lang="cs-CZ" b="1" i="0" dirty="0">
                <a:solidFill>
                  <a:srgbClr val="212121"/>
                </a:solidFill>
                <a:effectLst/>
                <a:latin typeface="Open Sans" panose="020B0606030504020204" pitchFamily="34" charset="0"/>
              </a:rPr>
              <a:t>Energetické štítkování (§ 8) a ekodesign výrobků spojených se spotřebou energie (§ 8a).</a:t>
            </a:r>
          </a:p>
          <a:p>
            <a:pPr lvl="1">
              <a:buFont typeface="Arial" panose="020B0604020202020204" pitchFamily="34" charset="0"/>
              <a:buChar char="•"/>
            </a:pPr>
            <a:r>
              <a:rPr lang="cs-CZ" b="1" i="0" dirty="0">
                <a:solidFill>
                  <a:srgbClr val="212121"/>
                </a:solidFill>
                <a:effectLst/>
                <a:latin typeface="Open Sans" panose="020B0606030504020204" pitchFamily="34" charset="0"/>
              </a:rPr>
              <a:t>Zpracování energetického auditu (§ 9) a energetického posudku (§ 9a).</a:t>
            </a:r>
          </a:p>
        </p:txBody>
      </p:sp>
    </p:spTree>
    <p:extLst>
      <p:ext uri="{BB962C8B-B14F-4D97-AF65-F5344CB8AC3E}">
        <p14:creationId xmlns:p14="http://schemas.microsoft.com/office/powerpoint/2010/main" val="3313883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886DAF-0B78-11AC-2B39-4AED93236138}"/>
              </a:ext>
            </a:extLst>
          </p:cNvPr>
          <p:cNvSpPr>
            <a:spLocks noGrp="1"/>
          </p:cNvSpPr>
          <p:nvPr>
            <p:ph type="title"/>
          </p:nvPr>
        </p:nvSpPr>
        <p:spPr>
          <a:xfrm>
            <a:off x="457200" y="658096"/>
            <a:ext cx="8229600" cy="1143000"/>
          </a:xfrm>
        </p:spPr>
        <p:txBody>
          <a:bodyPr>
            <a:normAutofit fontScale="90000"/>
          </a:bodyPr>
          <a:lstStyle/>
          <a:p>
            <a:r>
              <a:rPr lang="cs-CZ" b="1" i="0" dirty="0">
                <a:solidFill>
                  <a:srgbClr val="FF0000"/>
                </a:solidFill>
                <a:effectLst/>
                <a:latin typeface="Open Sans" panose="020B0606030504020204" pitchFamily="34" charset="0"/>
              </a:rPr>
              <a:t>Cíle a opatření v oblasti energetické účinnosti</a:t>
            </a:r>
            <a:endParaRPr lang="cs-CZ" b="1" dirty="0">
              <a:solidFill>
                <a:srgbClr val="FF0000"/>
              </a:solidFill>
            </a:endParaRPr>
          </a:p>
        </p:txBody>
      </p:sp>
      <p:sp>
        <p:nvSpPr>
          <p:cNvPr id="3" name="Zástupný obsah 2">
            <a:extLst>
              <a:ext uri="{FF2B5EF4-FFF2-40B4-BE49-F238E27FC236}">
                <a16:creationId xmlns:a16="http://schemas.microsoft.com/office/drawing/2014/main" id="{E66698E7-0BA1-3CF2-FD99-C2647A2B0F9C}"/>
              </a:ext>
            </a:extLst>
          </p:cNvPr>
          <p:cNvSpPr>
            <a:spLocks noGrp="1"/>
          </p:cNvSpPr>
          <p:nvPr>
            <p:ph idx="1"/>
          </p:nvPr>
        </p:nvSpPr>
        <p:spPr>
          <a:xfrm>
            <a:off x="196645" y="2104103"/>
            <a:ext cx="8780207" cy="4022060"/>
          </a:xfrm>
        </p:spPr>
        <p:txBody>
          <a:bodyPr>
            <a:normAutofit fontScale="62500" lnSpcReduction="20000"/>
          </a:bodyPr>
          <a:lstStyle/>
          <a:p>
            <a:pPr algn="l"/>
            <a:r>
              <a:rPr lang="cs-CZ" b="1" i="0" dirty="0">
                <a:solidFill>
                  <a:srgbClr val="212121"/>
                </a:solidFill>
                <a:effectLst/>
                <a:latin typeface="Open Sans" panose="020B0606030504020204" pitchFamily="34" charset="0"/>
              </a:rPr>
              <a:t>Cíle a opatření v oblasti energetické účinnosti, které si Česká republika stanovila do roku 2030 s výhledem do roku 2050, jsou obsažena ve Vnitrostátním plánu České republiky v oblasti energetiky a klimatu. Stanoveny jsou 3 cíle pro období 2021 – 2030:</a:t>
            </a:r>
          </a:p>
          <a:p>
            <a:pPr lvl="1">
              <a:buFont typeface="+mj-lt"/>
              <a:buAutoNum type="arabicPeriod"/>
            </a:pPr>
            <a:r>
              <a:rPr lang="cs-CZ" b="1" i="0" dirty="0">
                <a:solidFill>
                  <a:srgbClr val="212121"/>
                </a:solidFill>
                <a:effectLst/>
                <a:latin typeface="Open Sans" panose="020B0606030504020204" pitchFamily="34" charset="0"/>
              </a:rPr>
              <a:t>indikativní cíl pro úroveň energetické intenzity,</a:t>
            </a:r>
          </a:p>
          <a:p>
            <a:pPr lvl="1">
              <a:buFont typeface="+mj-lt"/>
              <a:buAutoNum type="arabicPeriod"/>
            </a:pPr>
            <a:r>
              <a:rPr lang="cs-CZ" b="1" i="0" dirty="0">
                <a:solidFill>
                  <a:srgbClr val="212121"/>
                </a:solidFill>
                <a:effectLst/>
                <a:latin typeface="Open Sans" panose="020B0606030504020204" pitchFamily="34" charset="0"/>
              </a:rPr>
              <a:t>závazný cíl v oblasti energetických úspor budov veřejného sektoru</a:t>
            </a:r>
            <a:br>
              <a:rPr lang="cs-CZ" b="1" i="0" dirty="0">
                <a:solidFill>
                  <a:srgbClr val="212121"/>
                </a:solidFill>
                <a:effectLst/>
                <a:latin typeface="Open Sans" panose="020B0606030504020204" pitchFamily="34" charset="0"/>
              </a:rPr>
            </a:br>
            <a:r>
              <a:rPr lang="cs-CZ" b="1" i="0" dirty="0">
                <a:solidFill>
                  <a:srgbClr val="212121"/>
                </a:solidFill>
                <a:effectLst/>
                <a:latin typeface="Open Sans" panose="020B0606030504020204" pitchFamily="34" charset="0"/>
              </a:rPr>
              <a:t>a</a:t>
            </a:r>
          </a:p>
          <a:p>
            <a:pPr lvl="1">
              <a:buFont typeface="+mj-lt"/>
              <a:buAutoNum type="arabicPeriod"/>
            </a:pPr>
            <a:r>
              <a:rPr lang="cs-CZ" b="1" i="0" dirty="0">
                <a:solidFill>
                  <a:srgbClr val="212121"/>
                </a:solidFill>
                <a:effectLst/>
                <a:latin typeface="Open Sans" panose="020B0606030504020204" pitchFamily="34" charset="0"/>
              </a:rPr>
              <a:t>závazné meziroční tempo úspor konečné spotřeby energie.</a:t>
            </a:r>
          </a:p>
          <a:p>
            <a:pPr lvl="1">
              <a:buFont typeface="+mj-lt"/>
              <a:buAutoNum type="arabicPeriod"/>
            </a:pPr>
            <a:endParaRPr lang="cs-CZ" b="1" i="0" dirty="0">
              <a:solidFill>
                <a:srgbClr val="212121"/>
              </a:solidFill>
              <a:effectLst/>
              <a:latin typeface="Open Sans" panose="020B0606030504020204" pitchFamily="34" charset="0"/>
            </a:endParaRPr>
          </a:p>
          <a:p>
            <a:pPr algn="l"/>
            <a:r>
              <a:rPr lang="cs-CZ" b="1" i="0" dirty="0">
                <a:solidFill>
                  <a:srgbClr val="212121"/>
                </a:solidFill>
                <a:effectLst/>
                <a:latin typeface="Open Sans" panose="020B0606030504020204" pitchFamily="34" charset="0"/>
              </a:rPr>
              <a:t>Tyto cíle odpovídají článkům 3, 5 a 7 směrnice Evropského parlamentu a Rady 2012/27/EU o energetické účinnosti ve znění revize této směrnice z roku 2018 (směrnice 2018/2002). Vnitrostátní plán ČR v oblasti energetiky a klimatu schválila vláda ČR dne 13. ledna 2020.</a:t>
            </a:r>
          </a:p>
        </p:txBody>
      </p:sp>
    </p:spTree>
    <p:extLst>
      <p:ext uri="{BB962C8B-B14F-4D97-AF65-F5344CB8AC3E}">
        <p14:creationId xmlns:p14="http://schemas.microsoft.com/office/powerpoint/2010/main" val="3877816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73E9F4-E0F6-233F-9C99-2CF9665B45E9}"/>
              </a:ext>
            </a:extLst>
          </p:cNvPr>
          <p:cNvSpPr>
            <a:spLocks noGrp="1"/>
          </p:cNvSpPr>
          <p:nvPr>
            <p:ph type="title"/>
          </p:nvPr>
        </p:nvSpPr>
        <p:spPr>
          <a:xfrm>
            <a:off x="4490884" y="274637"/>
            <a:ext cx="4195916" cy="1839297"/>
          </a:xfrm>
        </p:spPr>
        <p:txBody>
          <a:bodyPr>
            <a:noAutofit/>
          </a:bodyPr>
          <a:lstStyle/>
          <a:p>
            <a:r>
              <a:rPr lang="cs-CZ" sz="3200" b="1" i="0" u="none" strike="noStrike" dirty="0">
                <a:solidFill>
                  <a:srgbClr val="FF0000"/>
                </a:solidFill>
                <a:effectLst/>
                <a:latin typeface="oneabb-font-abbvoice"/>
                <a:hlinkClick r:id="rId2">
                  <a:extLst>
                    <a:ext uri="{A12FA001-AC4F-418D-AE19-62706E023703}">
                      <ahyp:hlinkClr xmlns:ahyp="http://schemas.microsoft.com/office/drawing/2018/hyperlinkcolor" val="tx"/>
                    </a:ext>
                  </a:extLst>
                </a:hlinkClick>
              </a:rPr>
              <a:t>Příručka energetické účinnosti</a:t>
            </a:r>
            <a:br>
              <a:rPr lang="cs-CZ" sz="3200" b="1" i="0" u="none" strike="noStrike" dirty="0">
                <a:solidFill>
                  <a:srgbClr val="FF0000"/>
                </a:solidFill>
                <a:effectLst/>
                <a:latin typeface="oneabb-font-abbvoice"/>
                <a:hlinkClick r:id="rId2">
                  <a:extLst>
                    <a:ext uri="{A12FA001-AC4F-418D-AE19-62706E023703}">
                      <ahyp:hlinkClr xmlns:ahyp="http://schemas.microsoft.com/office/drawing/2018/hyperlinkcolor" val="tx"/>
                    </a:ext>
                  </a:extLst>
                </a:hlinkClick>
              </a:rPr>
            </a:br>
            <a:r>
              <a:rPr lang="cs-CZ" sz="3200" b="1" i="0" u="none" strike="noStrike" dirty="0">
                <a:solidFill>
                  <a:srgbClr val="FF0000"/>
                </a:solidFill>
                <a:effectLst/>
                <a:latin typeface="oneabb-font-abbvoice"/>
                <a:hlinkClick r:id="rId2">
                  <a:extLst>
                    <a:ext uri="{A12FA001-AC4F-418D-AE19-62706E023703}">
                      <ahyp:hlinkClr xmlns:ahyp="http://schemas.microsoft.com/office/drawing/2018/hyperlinkcolor" val="tx"/>
                    </a:ext>
                  </a:extLst>
                </a:hlinkClick>
              </a:rPr>
              <a:t>v průmyslu</a:t>
            </a:r>
            <a:r>
              <a:rPr lang="cs-CZ" sz="3200" b="0" i="0" dirty="0">
                <a:solidFill>
                  <a:srgbClr val="FF0000"/>
                </a:solidFill>
                <a:effectLst/>
                <a:latin typeface="oneabb-font-abbvoice"/>
              </a:rPr>
              <a:t> </a:t>
            </a:r>
            <a:endParaRPr lang="cs-CZ" sz="3200" dirty="0">
              <a:solidFill>
                <a:srgbClr val="FF0000"/>
              </a:solidFill>
            </a:endParaRPr>
          </a:p>
        </p:txBody>
      </p:sp>
      <p:pic>
        <p:nvPicPr>
          <p:cNvPr id="1026" name="Picture 2">
            <a:extLst>
              <a:ext uri="{FF2B5EF4-FFF2-40B4-BE49-F238E27FC236}">
                <a16:creationId xmlns:a16="http://schemas.microsoft.com/office/drawing/2014/main" id="{C22C2FDB-10B3-D526-E342-B79030E3FD5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26362" y="836348"/>
            <a:ext cx="3662180" cy="5289816"/>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obsah 6">
            <a:extLst>
              <a:ext uri="{FF2B5EF4-FFF2-40B4-BE49-F238E27FC236}">
                <a16:creationId xmlns:a16="http://schemas.microsoft.com/office/drawing/2014/main" id="{FD0B42CE-250F-16DC-E99F-57279520F3DC}"/>
              </a:ext>
            </a:extLst>
          </p:cNvPr>
          <p:cNvSpPr>
            <a:spLocks noGrp="1"/>
          </p:cNvSpPr>
          <p:nvPr>
            <p:ph sz="half" idx="2"/>
          </p:nvPr>
        </p:nvSpPr>
        <p:spPr>
          <a:xfrm>
            <a:off x="4490884" y="3067665"/>
            <a:ext cx="4038600" cy="2414151"/>
          </a:xfrm>
        </p:spPr>
        <p:txBody>
          <a:bodyPr/>
          <a:lstStyle/>
          <a:p>
            <a:r>
              <a:rPr lang="cs-CZ" b="1" i="0" dirty="0">
                <a:solidFill>
                  <a:srgbClr val="262626"/>
                </a:solidFill>
                <a:effectLst/>
                <a:latin typeface="oneabb-font-abbvoice"/>
              </a:rPr>
              <a:t>10 opatření, která mají průmyslovým podnikům pomoci okamžitě zlepšit jejich energetickou účinnost.</a:t>
            </a:r>
            <a:endParaRPr lang="cs-CZ" b="1" dirty="0"/>
          </a:p>
        </p:txBody>
      </p:sp>
    </p:spTree>
    <p:extLst>
      <p:ext uri="{BB962C8B-B14F-4D97-AF65-F5344CB8AC3E}">
        <p14:creationId xmlns:p14="http://schemas.microsoft.com/office/powerpoint/2010/main" val="92055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11147F-68F0-7D1F-D999-DE5818473DEE}"/>
              </a:ext>
            </a:extLst>
          </p:cNvPr>
          <p:cNvSpPr>
            <a:spLocks noGrp="1"/>
          </p:cNvSpPr>
          <p:nvPr>
            <p:ph type="title"/>
          </p:nvPr>
        </p:nvSpPr>
        <p:spPr>
          <a:xfrm>
            <a:off x="457200" y="2857500"/>
            <a:ext cx="8229600" cy="1143000"/>
          </a:xfrm>
        </p:spPr>
        <p:txBody>
          <a:bodyPr>
            <a:noAutofit/>
          </a:bodyPr>
          <a:lstStyle/>
          <a:p>
            <a:r>
              <a:rPr lang="cs-CZ" sz="9600" b="1" dirty="0">
                <a:solidFill>
                  <a:srgbClr val="FF0000"/>
                </a:solidFill>
              </a:rPr>
              <a:t>?</a:t>
            </a:r>
          </a:p>
        </p:txBody>
      </p:sp>
    </p:spTree>
    <p:extLst>
      <p:ext uri="{BB962C8B-B14F-4D97-AF65-F5344CB8AC3E}">
        <p14:creationId xmlns:p14="http://schemas.microsoft.com/office/powerpoint/2010/main" val="3516259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226ED6-609B-8CAB-57D4-31A882F27CC6}"/>
              </a:ext>
            </a:extLst>
          </p:cNvPr>
          <p:cNvSpPr>
            <a:spLocks noGrp="1"/>
          </p:cNvSpPr>
          <p:nvPr>
            <p:ph type="title"/>
          </p:nvPr>
        </p:nvSpPr>
        <p:spPr>
          <a:xfrm>
            <a:off x="3883742" y="274638"/>
            <a:ext cx="4803058" cy="1143000"/>
          </a:xfrm>
        </p:spPr>
        <p:txBody>
          <a:bodyPr>
            <a:normAutofit/>
          </a:bodyPr>
          <a:lstStyle/>
          <a:p>
            <a:r>
              <a:rPr lang="cs-CZ" sz="3200" b="1" i="0" dirty="0">
                <a:solidFill>
                  <a:srgbClr val="FF0000"/>
                </a:solidFill>
                <a:effectLst/>
                <a:latin typeface="Open Sans" panose="020B0606030504020204" pitchFamily="34" charset="0"/>
              </a:rPr>
              <a:t>Průkaz energetické náročnosti budov</a:t>
            </a:r>
            <a:endParaRPr lang="cs-CZ" sz="3200" b="1" dirty="0">
              <a:solidFill>
                <a:srgbClr val="FF0000"/>
              </a:solidFill>
            </a:endParaRPr>
          </a:p>
        </p:txBody>
      </p:sp>
      <p:sp>
        <p:nvSpPr>
          <p:cNvPr id="3" name="Zástupný obsah 2">
            <a:extLst>
              <a:ext uri="{FF2B5EF4-FFF2-40B4-BE49-F238E27FC236}">
                <a16:creationId xmlns:a16="http://schemas.microsoft.com/office/drawing/2014/main" id="{68F19D38-1AA9-2FA9-271A-DA26202844DA}"/>
              </a:ext>
            </a:extLst>
          </p:cNvPr>
          <p:cNvSpPr>
            <a:spLocks noGrp="1"/>
          </p:cNvSpPr>
          <p:nvPr>
            <p:ph idx="1"/>
          </p:nvPr>
        </p:nvSpPr>
        <p:spPr>
          <a:xfrm>
            <a:off x="137652" y="1740310"/>
            <a:ext cx="8858864" cy="4385853"/>
          </a:xfrm>
        </p:spPr>
        <p:txBody>
          <a:bodyPr>
            <a:normAutofit fontScale="92500" lnSpcReduction="20000"/>
          </a:bodyPr>
          <a:lstStyle/>
          <a:p>
            <a:pPr algn="l"/>
            <a:r>
              <a:rPr lang="cs-CZ" b="1" i="0" dirty="0">
                <a:solidFill>
                  <a:srgbClr val="212121"/>
                </a:solidFill>
                <a:effectLst/>
                <a:latin typeface="Open Sans" panose="020B0606030504020204" pitchFamily="34" charset="0"/>
              </a:rPr>
              <a:t>Průkaz energetické náročnosti budovy je dokument, který rozděluje budovy do kategorií (energetických tříd) A až G na základě potřeby energie pro jejich typické využití (energie potřebná pro vytápění, chlazení, ohřev vody, osvětlení, větrání</a:t>
            </a:r>
            <a:br>
              <a:rPr lang="cs-CZ" b="1" i="0" dirty="0">
                <a:solidFill>
                  <a:srgbClr val="212121"/>
                </a:solidFill>
                <a:effectLst/>
                <a:latin typeface="Open Sans" panose="020B0606030504020204" pitchFamily="34" charset="0"/>
              </a:rPr>
            </a:br>
            <a:r>
              <a:rPr lang="cs-CZ" b="1" i="0" dirty="0">
                <a:solidFill>
                  <a:srgbClr val="212121"/>
                </a:solidFill>
                <a:effectLst/>
                <a:latin typeface="Open Sans" panose="020B0606030504020204" pitchFamily="34" charset="0"/>
              </a:rPr>
              <a:t>a úpravu vlhkosti vzduchu), obdobně jako je tomu např. u žárovek, ledniček, TV apod.</a:t>
            </a:r>
          </a:p>
          <a:p>
            <a:pPr algn="l"/>
            <a:r>
              <a:rPr lang="cs-CZ" b="1" i="0" dirty="0">
                <a:solidFill>
                  <a:srgbClr val="212121"/>
                </a:solidFill>
                <a:effectLst/>
                <a:latin typeface="Open Sans" panose="020B0606030504020204" pitchFamily="34" charset="0"/>
              </a:rPr>
              <a:t>Průkaz se skládá ze dvou částí:</a:t>
            </a:r>
          </a:p>
          <a:p>
            <a:pPr lvl="1">
              <a:buFont typeface="Arial" panose="020B0604020202020204" pitchFamily="34" charset="0"/>
              <a:buChar char="•"/>
            </a:pPr>
            <a:r>
              <a:rPr lang="cs-CZ" b="1" i="0" dirty="0">
                <a:solidFill>
                  <a:srgbClr val="212121"/>
                </a:solidFill>
                <a:effectLst/>
                <a:latin typeface="Open Sans" panose="020B0606030504020204" pitchFamily="34" charset="0"/>
              </a:rPr>
              <a:t>grafická část</a:t>
            </a:r>
          </a:p>
          <a:p>
            <a:pPr lvl="1">
              <a:buFont typeface="Arial" panose="020B0604020202020204" pitchFamily="34" charset="0"/>
              <a:buChar char="•"/>
            </a:pPr>
            <a:r>
              <a:rPr lang="cs-CZ" b="1" i="0" dirty="0">
                <a:solidFill>
                  <a:srgbClr val="212121"/>
                </a:solidFill>
                <a:effectLst/>
                <a:latin typeface="Open Sans" panose="020B0606030504020204" pitchFamily="34" charset="0"/>
              </a:rPr>
              <a:t>protokol</a:t>
            </a:r>
          </a:p>
        </p:txBody>
      </p:sp>
    </p:spTree>
    <p:extLst>
      <p:ext uri="{BB962C8B-B14F-4D97-AF65-F5344CB8AC3E}">
        <p14:creationId xmlns:p14="http://schemas.microsoft.com/office/powerpoint/2010/main" val="2204697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A4C308-60DF-4300-5E37-BE9D61B15AEC}"/>
              </a:ext>
            </a:extLst>
          </p:cNvPr>
          <p:cNvSpPr>
            <a:spLocks noGrp="1"/>
          </p:cNvSpPr>
          <p:nvPr>
            <p:ph type="title"/>
          </p:nvPr>
        </p:nvSpPr>
        <p:spPr>
          <a:xfrm>
            <a:off x="4050890" y="274638"/>
            <a:ext cx="4635910" cy="1143000"/>
          </a:xfrm>
        </p:spPr>
        <p:txBody>
          <a:bodyPr/>
          <a:lstStyle/>
          <a:p>
            <a:r>
              <a:rPr lang="cs-CZ" b="1" i="0" dirty="0">
                <a:solidFill>
                  <a:srgbClr val="FF0000"/>
                </a:solidFill>
                <a:effectLst/>
                <a:latin typeface="Open Sans" panose="020B0606030504020204" pitchFamily="34" charset="0"/>
              </a:rPr>
              <a:t>Grafická část</a:t>
            </a:r>
            <a:endParaRPr lang="cs-CZ" b="1" dirty="0">
              <a:solidFill>
                <a:srgbClr val="FF0000"/>
              </a:solidFill>
            </a:endParaRPr>
          </a:p>
        </p:txBody>
      </p:sp>
      <p:sp>
        <p:nvSpPr>
          <p:cNvPr id="3" name="Zástupný obsah 2">
            <a:extLst>
              <a:ext uri="{FF2B5EF4-FFF2-40B4-BE49-F238E27FC236}">
                <a16:creationId xmlns:a16="http://schemas.microsoft.com/office/drawing/2014/main" id="{152F6886-3A76-A3A7-F8D7-F81750156CD9}"/>
              </a:ext>
            </a:extLst>
          </p:cNvPr>
          <p:cNvSpPr>
            <a:spLocks noGrp="1"/>
          </p:cNvSpPr>
          <p:nvPr>
            <p:ph idx="1"/>
          </p:nvPr>
        </p:nvSpPr>
        <p:spPr>
          <a:xfrm>
            <a:off x="216310" y="1730477"/>
            <a:ext cx="8711380" cy="4395686"/>
          </a:xfrm>
        </p:spPr>
        <p:txBody>
          <a:bodyPr>
            <a:normAutofit fontScale="92500" lnSpcReduction="10000"/>
          </a:bodyPr>
          <a:lstStyle/>
          <a:p>
            <a:r>
              <a:rPr lang="cs-CZ" b="1" i="0" dirty="0">
                <a:solidFill>
                  <a:srgbClr val="212121"/>
                </a:solidFill>
                <a:effectLst/>
                <a:latin typeface="Open Sans" panose="020B0606030504020204" pitchFamily="34" charset="0"/>
              </a:rPr>
              <a:t>Barevně zobrazuje zařazení budovy do jednotlivé třídy. Dále obsahuje doporučená opatření, tj. jakými opatřeními zlepšit budovu, aby mohla bát dosažena lepší třída a šetřit tak energii, peníze i životní prostředí. Obsahuje procentuální vyjádření dodané energii do budovy dle druhu zdroje energie (uhlí, elektřina, plyn…), ze kterého lze jednoduchým výpočtem spočítat náklady na energii.</a:t>
            </a:r>
          </a:p>
          <a:p>
            <a:endParaRPr lang="cs-CZ" dirty="0"/>
          </a:p>
        </p:txBody>
      </p:sp>
    </p:spTree>
    <p:extLst>
      <p:ext uri="{BB962C8B-B14F-4D97-AF65-F5344CB8AC3E}">
        <p14:creationId xmlns:p14="http://schemas.microsoft.com/office/powerpoint/2010/main" val="729406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E19AE9-9BB5-3E73-2776-1E656FEA2119}"/>
              </a:ext>
            </a:extLst>
          </p:cNvPr>
          <p:cNvSpPr>
            <a:spLocks noGrp="1"/>
          </p:cNvSpPr>
          <p:nvPr>
            <p:ph type="title"/>
          </p:nvPr>
        </p:nvSpPr>
        <p:spPr>
          <a:xfrm>
            <a:off x="4857134" y="274638"/>
            <a:ext cx="3829665" cy="1143000"/>
          </a:xfrm>
        </p:spPr>
        <p:txBody>
          <a:bodyPr/>
          <a:lstStyle/>
          <a:p>
            <a:r>
              <a:rPr lang="cs-CZ" b="1" dirty="0">
                <a:solidFill>
                  <a:srgbClr val="FF0000"/>
                </a:solidFill>
              </a:rPr>
              <a:t>Protokol</a:t>
            </a:r>
          </a:p>
        </p:txBody>
      </p:sp>
      <p:sp>
        <p:nvSpPr>
          <p:cNvPr id="3" name="Zástupný obsah 2">
            <a:extLst>
              <a:ext uri="{FF2B5EF4-FFF2-40B4-BE49-F238E27FC236}">
                <a16:creationId xmlns:a16="http://schemas.microsoft.com/office/drawing/2014/main" id="{7EBD1A26-AF4A-2042-DE62-FE13D0230FD4}"/>
              </a:ext>
            </a:extLst>
          </p:cNvPr>
          <p:cNvSpPr>
            <a:spLocks noGrp="1"/>
          </p:cNvSpPr>
          <p:nvPr>
            <p:ph idx="1"/>
          </p:nvPr>
        </p:nvSpPr>
        <p:spPr>
          <a:xfrm>
            <a:off x="457201" y="2313041"/>
            <a:ext cx="8229600" cy="1787012"/>
          </a:xfrm>
        </p:spPr>
        <p:txBody>
          <a:bodyPr>
            <a:normAutofit/>
          </a:bodyPr>
          <a:lstStyle/>
          <a:p>
            <a:pPr algn="l">
              <a:buFont typeface="Arial" panose="020B0604020202020204" pitchFamily="34" charset="0"/>
              <a:buChar char="•"/>
            </a:pPr>
            <a:r>
              <a:rPr lang="cs-CZ" b="1" i="0" dirty="0">
                <a:solidFill>
                  <a:srgbClr val="212121"/>
                </a:solidFill>
                <a:effectLst/>
                <a:latin typeface="Open Sans" panose="020B0606030504020204" pitchFamily="34" charset="0"/>
              </a:rPr>
              <a:t>obsahuje všechna výpočtová data potřebná ke stanovené energetické náročnosti.</a:t>
            </a:r>
          </a:p>
        </p:txBody>
      </p:sp>
    </p:spTree>
    <p:extLst>
      <p:ext uri="{BB962C8B-B14F-4D97-AF65-F5344CB8AC3E}">
        <p14:creationId xmlns:p14="http://schemas.microsoft.com/office/powerpoint/2010/main" val="1310710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633D27-AF19-FE7D-A627-061423B21945}"/>
              </a:ext>
            </a:extLst>
          </p:cNvPr>
          <p:cNvSpPr>
            <a:spLocks noGrp="1"/>
          </p:cNvSpPr>
          <p:nvPr>
            <p:ph type="title"/>
          </p:nvPr>
        </p:nvSpPr>
        <p:spPr>
          <a:xfrm>
            <a:off x="3972232" y="274638"/>
            <a:ext cx="4714568" cy="1143000"/>
          </a:xfrm>
        </p:spPr>
        <p:txBody>
          <a:bodyPr>
            <a:normAutofit fontScale="90000"/>
          </a:bodyPr>
          <a:lstStyle/>
          <a:p>
            <a:r>
              <a:rPr lang="cs-CZ" b="1" i="0" dirty="0">
                <a:solidFill>
                  <a:srgbClr val="FF0000"/>
                </a:solidFill>
                <a:effectLst/>
                <a:latin typeface="Open Sans" panose="020B0606030504020204" pitchFamily="34" charset="0"/>
              </a:rPr>
              <a:t>K čemu průkaz slouží?</a:t>
            </a:r>
            <a:endParaRPr lang="cs-CZ" dirty="0">
              <a:solidFill>
                <a:srgbClr val="FF0000"/>
              </a:solidFill>
            </a:endParaRPr>
          </a:p>
        </p:txBody>
      </p:sp>
      <p:sp>
        <p:nvSpPr>
          <p:cNvPr id="3" name="Zástupný obsah 2">
            <a:extLst>
              <a:ext uri="{FF2B5EF4-FFF2-40B4-BE49-F238E27FC236}">
                <a16:creationId xmlns:a16="http://schemas.microsoft.com/office/drawing/2014/main" id="{CA8054D6-B90F-2921-0F71-18CD4A275579}"/>
              </a:ext>
            </a:extLst>
          </p:cNvPr>
          <p:cNvSpPr>
            <a:spLocks noGrp="1"/>
          </p:cNvSpPr>
          <p:nvPr>
            <p:ph idx="1"/>
          </p:nvPr>
        </p:nvSpPr>
        <p:spPr>
          <a:xfrm>
            <a:off x="176981" y="1600200"/>
            <a:ext cx="8701548" cy="4525963"/>
          </a:xfrm>
        </p:spPr>
        <p:txBody>
          <a:bodyPr>
            <a:normAutofit/>
          </a:bodyPr>
          <a:lstStyle/>
          <a:p>
            <a:pPr algn="l"/>
            <a:r>
              <a:rPr lang="cs-CZ" b="1" i="0" dirty="0">
                <a:solidFill>
                  <a:srgbClr val="212121"/>
                </a:solidFill>
                <a:effectLst/>
                <a:latin typeface="Open Sans" panose="020B0606030504020204" pitchFamily="34" charset="0"/>
              </a:rPr>
              <a:t>Průkaz slouží k lepší orientaci na trhu s nemovitostmi, co se týče nákladů na energii. Hodnotí budovu ze stavebního hlediska (kvality obálky budovy) a zároveň z hlediska využitých technických zařízení (kotel, klimatizační zařízení aj.). Z hlediska energetické náročnosti jasně rozliší hodnotné</a:t>
            </a:r>
            <a:br>
              <a:rPr lang="cs-CZ" b="1" i="0" dirty="0">
                <a:solidFill>
                  <a:srgbClr val="212121"/>
                </a:solidFill>
                <a:effectLst/>
                <a:latin typeface="Open Sans" panose="020B0606030504020204" pitchFamily="34" charset="0"/>
              </a:rPr>
            </a:br>
            <a:r>
              <a:rPr lang="cs-CZ" b="1" i="0" dirty="0">
                <a:solidFill>
                  <a:srgbClr val="212121"/>
                </a:solidFill>
                <a:effectLst/>
                <a:latin typeface="Open Sans" panose="020B0606030504020204" pitchFamily="34" charset="0"/>
              </a:rPr>
              <a:t>a méně hodnotné budovy na trhu. </a:t>
            </a:r>
            <a:endParaRPr lang="cs-CZ" b="1" dirty="0"/>
          </a:p>
        </p:txBody>
      </p:sp>
    </p:spTree>
    <p:extLst>
      <p:ext uri="{BB962C8B-B14F-4D97-AF65-F5344CB8AC3E}">
        <p14:creationId xmlns:p14="http://schemas.microsoft.com/office/powerpoint/2010/main" val="4004842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2BE525-EFE3-01E2-BFA0-32440161A3F4}"/>
              </a:ext>
            </a:extLst>
          </p:cNvPr>
          <p:cNvSpPr>
            <a:spLocks noGrp="1"/>
          </p:cNvSpPr>
          <p:nvPr>
            <p:ph type="title"/>
          </p:nvPr>
        </p:nvSpPr>
        <p:spPr>
          <a:xfrm>
            <a:off x="3923070" y="274638"/>
            <a:ext cx="4763729" cy="1143000"/>
          </a:xfrm>
        </p:spPr>
        <p:txBody>
          <a:bodyPr>
            <a:noAutofit/>
          </a:bodyPr>
          <a:lstStyle/>
          <a:p>
            <a:r>
              <a:rPr lang="cs-CZ" sz="3600" b="1" i="0" dirty="0">
                <a:solidFill>
                  <a:srgbClr val="FF0000"/>
                </a:solidFill>
                <a:effectLst/>
                <a:latin typeface="Open Sans" panose="020B0606030504020204" pitchFamily="34" charset="0"/>
              </a:rPr>
              <a:t>Průkaz energetické náročnosti budov</a:t>
            </a:r>
            <a:endParaRPr lang="cs-CZ" sz="3600" b="1" dirty="0">
              <a:solidFill>
                <a:srgbClr val="FF0000"/>
              </a:solidFill>
            </a:endParaRPr>
          </a:p>
        </p:txBody>
      </p:sp>
      <p:pic>
        <p:nvPicPr>
          <p:cNvPr id="5" name="Zástupný obsah 4">
            <a:extLst>
              <a:ext uri="{FF2B5EF4-FFF2-40B4-BE49-F238E27FC236}">
                <a16:creationId xmlns:a16="http://schemas.microsoft.com/office/drawing/2014/main" id="{5EE88DF5-B2FB-300D-858C-4AF8264E91CB}"/>
              </a:ext>
            </a:extLst>
          </p:cNvPr>
          <p:cNvPicPr>
            <a:picLocks noGrp="1" noChangeAspect="1"/>
          </p:cNvPicPr>
          <p:nvPr>
            <p:ph idx="1"/>
          </p:nvPr>
        </p:nvPicPr>
        <p:blipFill>
          <a:blip r:embed="rId2"/>
          <a:stretch>
            <a:fillRect/>
          </a:stretch>
        </p:blipFill>
        <p:spPr>
          <a:xfrm>
            <a:off x="1467464" y="1697858"/>
            <a:ext cx="6209071" cy="4382270"/>
          </a:xfrm>
        </p:spPr>
      </p:pic>
    </p:spTree>
    <p:extLst>
      <p:ext uri="{BB962C8B-B14F-4D97-AF65-F5344CB8AC3E}">
        <p14:creationId xmlns:p14="http://schemas.microsoft.com/office/powerpoint/2010/main" val="4274858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4C668E-AB49-B115-B4A4-FE15F34ED183}"/>
              </a:ext>
            </a:extLst>
          </p:cNvPr>
          <p:cNvSpPr>
            <a:spLocks noGrp="1"/>
          </p:cNvSpPr>
          <p:nvPr>
            <p:ph type="title"/>
          </p:nvPr>
        </p:nvSpPr>
        <p:spPr>
          <a:xfrm>
            <a:off x="3893573" y="274638"/>
            <a:ext cx="4925961" cy="1143000"/>
          </a:xfrm>
        </p:spPr>
        <p:txBody>
          <a:bodyPr>
            <a:normAutofit fontScale="90000"/>
          </a:bodyPr>
          <a:lstStyle/>
          <a:p>
            <a:r>
              <a:rPr lang="cs-CZ" b="1" i="0" dirty="0">
                <a:solidFill>
                  <a:srgbClr val="FF0000"/>
                </a:solidFill>
                <a:effectLst/>
                <a:latin typeface="Open Sans" panose="020B0606030504020204" pitchFamily="34" charset="0"/>
              </a:rPr>
              <a:t>Energetické třídy</a:t>
            </a:r>
            <a:endParaRPr lang="cs-CZ" b="1" dirty="0">
              <a:solidFill>
                <a:srgbClr val="FF0000"/>
              </a:solidFill>
            </a:endParaRPr>
          </a:p>
        </p:txBody>
      </p:sp>
      <p:sp>
        <p:nvSpPr>
          <p:cNvPr id="3" name="Zástupný obsah 2">
            <a:extLst>
              <a:ext uri="{FF2B5EF4-FFF2-40B4-BE49-F238E27FC236}">
                <a16:creationId xmlns:a16="http://schemas.microsoft.com/office/drawing/2014/main" id="{43F872B9-BD05-5384-A41D-5CE3C3F6ACD3}"/>
              </a:ext>
            </a:extLst>
          </p:cNvPr>
          <p:cNvSpPr>
            <a:spLocks noGrp="1"/>
          </p:cNvSpPr>
          <p:nvPr>
            <p:ph idx="1"/>
          </p:nvPr>
        </p:nvSpPr>
        <p:spPr>
          <a:xfrm>
            <a:off x="127819" y="1789471"/>
            <a:ext cx="8849033" cy="4336692"/>
          </a:xfrm>
        </p:spPr>
        <p:txBody>
          <a:bodyPr>
            <a:normAutofit fontScale="85000" lnSpcReduction="10000"/>
          </a:bodyPr>
          <a:lstStyle/>
          <a:p>
            <a:pPr algn="l"/>
            <a:r>
              <a:rPr lang="cs-CZ" b="1" i="0" dirty="0">
                <a:solidFill>
                  <a:srgbClr val="212121"/>
                </a:solidFill>
                <a:effectLst/>
                <a:latin typeface="Open Sans" panose="020B0606030504020204" pitchFamily="34" charset="0"/>
              </a:rPr>
              <a:t>Průkaz energetické náročnosti budovy hodnotí veškeré energie potřebné pro provoz budovy, tedy energie na vytápění, přípravu teplé vody, chlazení, úpravu vzduchu větráním a klimatizací a na osvětlení. Posuzovanou budovu zařadí do jedné ze sedmi tříd (A až G) od "mimořádně úsporné" (A) až po "mimořádně nehospodárnou" (G). Požadavky na energetickou náročnost budovy splňují budovy zařazené do tříd A až C. Budovy s vyšší energetickou náročností jsou považovány za nevyhovující.</a:t>
            </a:r>
          </a:p>
          <a:p>
            <a:endParaRPr lang="cs-CZ" dirty="0"/>
          </a:p>
        </p:txBody>
      </p:sp>
    </p:spTree>
    <p:extLst>
      <p:ext uri="{BB962C8B-B14F-4D97-AF65-F5344CB8AC3E}">
        <p14:creationId xmlns:p14="http://schemas.microsoft.com/office/powerpoint/2010/main" val="1310354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9D30DA-933E-FD5D-EEC8-0D0E6BAA6250}"/>
              </a:ext>
            </a:extLst>
          </p:cNvPr>
          <p:cNvSpPr>
            <a:spLocks noGrp="1"/>
          </p:cNvSpPr>
          <p:nvPr>
            <p:ph type="title"/>
          </p:nvPr>
        </p:nvSpPr>
        <p:spPr>
          <a:xfrm>
            <a:off x="457200" y="727586"/>
            <a:ext cx="8229600" cy="943898"/>
          </a:xfrm>
        </p:spPr>
        <p:txBody>
          <a:bodyPr>
            <a:normAutofit/>
          </a:bodyPr>
          <a:lstStyle/>
          <a:p>
            <a:r>
              <a:rPr lang="cs-CZ" b="1" i="0" dirty="0">
                <a:solidFill>
                  <a:srgbClr val="FF0000"/>
                </a:solidFill>
                <a:effectLst/>
                <a:latin typeface="Open Sans" panose="020B0606030504020204" pitchFamily="34" charset="0"/>
              </a:rPr>
              <a:t>Energetické třídy</a:t>
            </a:r>
            <a:endParaRPr lang="cs-CZ" b="1" dirty="0">
              <a:solidFill>
                <a:srgbClr val="FF0000"/>
              </a:solidFill>
            </a:endParaRPr>
          </a:p>
        </p:txBody>
      </p:sp>
      <p:pic>
        <p:nvPicPr>
          <p:cNvPr id="5" name="Zástupný obsah 4">
            <a:extLst>
              <a:ext uri="{FF2B5EF4-FFF2-40B4-BE49-F238E27FC236}">
                <a16:creationId xmlns:a16="http://schemas.microsoft.com/office/drawing/2014/main" id="{BF9E4DE9-42DA-3352-E6AC-06BC4D5640DE}"/>
              </a:ext>
            </a:extLst>
          </p:cNvPr>
          <p:cNvPicPr>
            <a:picLocks noGrp="1" noChangeAspect="1"/>
          </p:cNvPicPr>
          <p:nvPr>
            <p:ph idx="1"/>
          </p:nvPr>
        </p:nvPicPr>
        <p:blipFill>
          <a:blip r:embed="rId2"/>
          <a:stretch>
            <a:fillRect/>
          </a:stretch>
        </p:blipFill>
        <p:spPr>
          <a:xfrm>
            <a:off x="457200" y="1877962"/>
            <a:ext cx="8310485" cy="4173710"/>
          </a:xfrm>
        </p:spPr>
      </p:pic>
    </p:spTree>
    <p:extLst>
      <p:ext uri="{BB962C8B-B14F-4D97-AF65-F5344CB8AC3E}">
        <p14:creationId xmlns:p14="http://schemas.microsoft.com/office/powerpoint/2010/main" val="2404368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673947-EDA1-2FE9-72C5-5D4B730D90C8}"/>
              </a:ext>
            </a:extLst>
          </p:cNvPr>
          <p:cNvSpPr>
            <a:spLocks noGrp="1"/>
          </p:cNvSpPr>
          <p:nvPr>
            <p:ph type="title"/>
          </p:nvPr>
        </p:nvSpPr>
        <p:spPr>
          <a:xfrm>
            <a:off x="4296696" y="204977"/>
            <a:ext cx="4606413" cy="1143000"/>
          </a:xfrm>
        </p:spPr>
        <p:txBody>
          <a:bodyPr>
            <a:normAutofit/>
          </a:bodyPr>
          <a:lstStyle/>
          <a:p>
            <a:r>
              <a:rPr lang="cs-CZ" sz="2400" b="1" dirty="0">
                <a:solidFill>
                  <a:srgbClr val="FF0000"/>
                </a:solidFill>
              </a:rPr>
              <a:t>Energetická účinnost budov bude stále důležitější ...</a:t>
            </a:r>
          </a:p>
        </p:txBody>
      </p:sp>
      <p:pic>
        <p:nvPicPr>
          <p:cNvPr id="6" name="Zástupný obsah 5">
            <a:extLst>
              <a:ext uri="{FF2B5EF4-FFF2-40B4-BE49-F238E27FC236}">
                <a16:creationId xmlns:a16="http://schemas.microsoft.com/office/drawing/2014/main" id="{23399AC8-E9F5-AC5D-B125-12421CA856F7}"/>
              </a:ext>
            </a:extLst>
          </p:cNvPr>
          <p:cNvPicPr>
            <a:picLocks noGrp="1" noChangeAspect="1"/>
          </p:cNvPicPr>
          <p:nvPr>
            <p:ph idx="1"/>
          </p:nvPr>
        </p:nvPicPr>
        <p:blipFill>
          <a:blip r:embed="rId2"/>
          <a:stretch>
            <a:fillRect/>
          </a:stretch>
        </p:blipFill>
        <p:spPr>
          <a:xfrm>
            <a:off x="1575619" y="1632972"/>
            <a:ext cx="5992761" cy="4448551"/>
          </a:xfrm>
        </p:spPr>
      </p:pic>
    </p:spTree>
    <p:extLst>
      <p:ext uri="{BB962C8B-B14F-4D97-AF65-F5344CB8AC3E}">
        <p14:creationId xmlns:p14="http://schemas.microsoft.com/office/powerpoint/2010/main" val="1645239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EFF4CA-09D6-E000-C4A0-D87C2724FDE2}"/>
              </a:ext>
            </a:extLst>
          </p:cNvPr>
          <p:cNvSpPr>
            <a:spLocks noGrp="1"/>
          </p:cNvSpPr>
          <p:nvPr>
            <p:ph type="title"/>
          </p:nvPr>
        </p:nvSpPr>
        <p:spPr>
          <a:xfrm>
            <a:off x="3913238" y="274638"/>
            <a:ext cx="4773561" cy="1396846"/>
          </a:xfrm>
        </p:spPr>
        <p:txBody>
          <a:bodyPr>
            <a:normAutofit fontScale="90000"/>
          </a:bodyPr>
          <a:lstStyle/>
          <a:p>
            <a:r>
              <a:rPr lang="cs-CZ" sz="2800" b="1" dirty="0">
                <a:solidFill>
                  <a:srgbClr val="FF0000"/>
                </a:solidFill>
              </a:rPr>
              <a:t>Typická slabá místa v budovách, která mohou negativně ovlivňovat energetickou účinnost (1)</a:t>
            </a:r>
          </a:p>
        </p:txBody>
      </p:sp>
      <p:sp>
        <p:nvSpPr>
          <p:cNvPr id="3" name="Zástupný obsah 2">
            <a:extLst>
              <a:ext uri="{FF2B5EF4-FFF2-40B4-BE49-F238E27FC236}">
                <a16:creationId xmlns:a16="http://schemas.microsoft.com/office/drawing/2014/main" id="{01959528-E884-787F-DD57-3B57A513C1D0}"/>
              </a:ext>
            </a:extLst>
          </p:cNvPr>
          <p:cNvSpPr>
            <a:spLocks noGrp="1"/>
          </p:cNvSpPr>
          <p:nvPr>
            <p:ph idx="1"/>
          </p:nvPr>
        </p:nvSpPr>
        <p:spPr>
          <a:xfrm>
            <a:off x="176981" y="1600200"/>
            <a:ext cx="8740877" cy="4525963"/>
          </a:xfrm>
        </p:spPr>
        <p:txBody>
          <a:bodyPr>
            <a:normAutofit/>
          </a:bodyPr>
          <a:lstStyle/>
          <a:p>
            <a:r>
              <a:rPr lang="cs-CZ" b="1" dirty="0">
                <a:solidFill>
                  <a:srgbClr val="00B0F0"/>
                </a:solidFill>
              </a:rPr>
              <a:t>Plášť budovy</a:t>
            </a:r>
          </a:p>
          <a:p>
            <a:pPr lvl="1"/>
            <a:r>
              <a:rPr lang="cs-CZ" b="1" dirty="0"/>
              <a:t>Energetické ztráty plochou střechy</a:t>
            </a:r>
          </a:p>
          <a:p>
            <a:pPr lvl="1"/>
            <a:r>
              <a:rPr lang="cs-CZ" b="1" dirty="0"/>
              <a:t>Energetické ztráty okny</a:t>
            </a:r>
          </a:p>
          <a:p>
            <a:pPr lvl="1"/>
            <a:r>
              <a:rPr lang="cs-CZ" b="1" dirty="0"/>
              <a:t>Izolace obvodových stěn</a:t>
            </a:r>
          </a:p>
          <a:p>
            <a:pPr lvl="1"/>
            <a:r>
              <a:rPr lang="cs-CZ" b="1" dirty="0"/>
              <a:t>Energetické ztráty přes strop sklepa a základovou desku</a:t>
            </a:r>
          </a:p>
          <a:p>
            <a:r>
              <a:rPr lang="cs-CZ" b="1" dirty="0">
                <a:solidFill>
                  <a:srgbClr val="00B0F0"/>
                </a:solidFill>
              </a:rPr>
              <a:t>Energetické ztráty větráním</a:t>
            </a:r>
          </a:p>
          <a:p>
            <a:r>
              <a:rPr lang="cs-CZ" b="1" dirty="0">
                <a:solidFill>
                  <a:srgbClr val="00B0F0"/>
                </a:solidFill>
              </a:rPr>
              <a:t>Energetické ztráty topného zařízení</a:t>
            </a:r>
          </a:p>
        </p:txBody>
      </p:sp>
    </p:spTree>
    <p:extLst>
      <p:ext uri="{BB962C8B-B14F-4D97-AF65-F5344CB8AC3E}">
        <p14:creationId xmlns:p14="http://schemas.microsoft.com/office/powerpoint/2010/main" val="4148958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E1788B-55AE-0515-FC55-DCA21E1026CC}"/>
              </a:ext>
            </a:extLst>
          </p:cNvPr>
          <p:cNvSpPr>
            <a:spLocks noGrp="1"/>
          </p:cNvSpPr>
          <p:nvPr>
            <p:ph type="title"/>
          </p:nvPr>
        </p:nvSpPr>
        <p:spPr>
          <a:xfrm>
            <a:off x="4011560" y="274638"/>
            <a:ext cx="4675239" cy="1143000"/>
          </a:xfrm>
        </p:spPr>
        <p:txBody>
          <a:bodyPr>
            <a:noAutofit/>
          </a:bodyPr>
          <a:lstStyle/>
          <a:p>
            <a:r>
              <a:rPr lang="cs-CZ" sz="2400" b="1" dirty="0">
                <a:solidFill>
                  <a:srgbClr val="FF0000"/>
                </a:solidFill>
              </a:rPr>
              <a:t>Typická slabá místa v budovách, která mohou negativně ovlivňovat energetickou účinnost (2)</a:t>
            </a:r>
            <a:endParaRPr lang="cs-CZ" sz="2400" dirty="0"/>
          </a:p>
        </p:txBody>
      </p:sp>
      <p:sp>
        <p:nvSpPr>
          <p:cNvPr id="3" name="Zástupný obsah 2">
            <a:extLst>
              <a:ext uri="{FF2B5EF4-FFF2-40B4-BE49-F238E27FC236}">
                <a16:creationId xmlns:a16="http://schemas.microsoft.com/office/drawing/2014/main" id="{904A04DF-4432-F6FA-03DB-F7787ADD8FEF}"/>
              </a:ext>
            </a:extLst>
          </p:cNvPr>
          <p:cNvSpPr>
            <a:spLocks noGrp="1"/>
          </p:cNvSpPr>
          <p:nvPr>
            <p:ph idx="1"/>
          </p:nvPr>
        </p:nvSpPr>
        <p:spPr>
          <a:xfrm>
            <a:off x="235973" y="1600200"/>
            <a:ext cx="8711381" cy="4525963"/>
          </a:xfrm>
        </p:spPr>
        <p:txBody>
          <a:bodyPr>
            <a:normAutofit fontScale="92500" lnSpcReduction="10000"/>
          </a:bodyPr>
          <a:lstStyle/>
          <a:p>
            <a:r>
              <a:rPr lang="cs-CZ" b="1" dirty="0">
                <a:solidFill>
                  <a:srgbClr val="00B0F0"/>
                </a:solidFill>
              </a:rPr>
              <a:t>Optimalizace chování uživatelů</a:t>
            </a:r>
          </a:p>
          <a:p>
            <a:r>
              <a:rPr lang="cs-CZ" b="1" dirty="0"/>
              <a:t>Uživatel má výrazný vliv na spotřebu energie prostřednictvím</a:t>
            </a:r>
          </a:p>
          <a:p>
            <a:pPr marL="457200" lvl="1" indent="0">
              <a:buNone/>
            </a:pPr>
            <a:r>
              <a:rPr lang="cs-CZ" b="1" dirty="0"/>
              <a:t>– nastavení vnitřní teploty</a:t>
            </a:r>
          </a:p>
          <a:p>
            <a:pPr marL="457200" lvl="1" indent="0">
              <a:buNone/>
            </a:pPr>
            <a:r>
              <a:rPr lang="cs-CZ" b="1" dirty="0"/>
              <a:t>– větrání (např. nepřiměřeným větráním)</a:t>
            </a:r>
          </a:p>
          <a:p>
            <a:pPr marL="457200" lvl="1" indent="0">
              <a:buNone/>
            </a:pPr>
            <a:r>
              <a:rPr lang="cs-CZ" b="1" dirty="0"/>
              <a:t>– rozložením tepla (nastavení ventilů topení)</a:t>
            </a:r>
          </a:p>
          <a:p>
            <a:pPr marL="457200" lvl="1" indent="0">
              <a:buNone/>
            </a:pPr>
            <a:r>
              <a:rPr lang="cs-CZ" b="1" dirty="0"/>
              <a:t>– spotřebou teplé užitkové vody</a:t>
            </a:r>
          </a:p>
          <a:p>
            <a:r>
              <a:rPr lang="cs-CZ" b="1" dirty="0"/>
              <a:t>Pokud je chování uživatelů optimalizováno, mohou být ztráty energie minimalizovány a tím ušetřeny náklady</a:t>
            </a:r>
          </a:p>
          <a:p>
            <a:endParaRPr lang="cs-CZ" dirty="0"/>
          </a:p>
        </p:txBody>
      </p:sp>
    </p:spTree>
    <p:extLst>
      <p:ext uri="{BB962C8B-B14F-4D97-AF65-F5344CB8AC3E}">
        <p14:creationId xmlns:p14="http://schemas.microsoft.com/office/powerpoint/2010/main" val="332473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C07518-0992-5E2F-8725-9E977F12A68F}"/>
              </a:ext>
            </a:extLst>
          </p:cNvPr>
          <p:cNvSpPr>
            <a:spLocks noGrp="1"/>
          </p:cNvSpPr>
          <p:nvPr>
            <p:ph type="title"/>
          </p:nvPr>
        </p:nvSpPr>
        <p:spPr>
          <a:xfrm>
            <a:off x="457200" y="2592925"/>
            <a:ext cx="8229600" cy="1672149"/>
          </a:xfrm>
        </p:spPr>
        <p:txBody>
          <a:bodyPr>
            <a:noAutofit/>
          </a:bodyPr>
          <a:lstStyle/>
          <a:p>
            <a:r>
              <a:rPr lang="cs-CZ" sz="9600" b="1" dirty="0">
                <a:solidFill>
                  <a:srgbClr val="FF0000"/>
                </a:solidFill>
              </a:rPr>
              <a:t>28. 10. 2023</a:t>
            </a:r>
          </a:p>
        </p:txBody>
      </p:sp>
    </p:spTree>
    <p:extLst>
      <p:ext uri="{BB962C8B-B14F-4D97-AF65-F5344CB8AC3E}">
        <p14:creationId xmlns:p14="http://schemas.microsoft.com/office/powerpoint/2010/main" val="873800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EF7838-7CF2-83E2-4C37-8D5BEF599851}"/>
              </a:ext>
            </a:extLst>
          </p:cNvPr>
          <p:cNvSpPr>
            <a:spLocks noGrp="1"/>
          </p:cNvSpPr>
          <p:nvPr>
            <p:ph type="title"/>
          </p:nvPr>
        </p:nvSpPr>
        <p:spPr>
          <a:xfrm>
            <a:off x="4572000" y="274638"/>
            <a:ext cx="4114800" cy="1143000"/>
          </a:xfrm>
        </p:spPr>
        <p:txBody>
          <a:bodyPr>
            <a:normAutofit fontScale="90000"/>
          </a:bodyPr>
          <a:lstStyle/>
          <a:p>
            <a:r>
              <a:rPr lang="cs-CZ" sz="4800" b="1" dirty="0">
                <a:solidFill>
                  <a:srgbClr val="FF0000"/>
                </a:solidFill>
              </a:rPr>
              <a:t>DOKUMENTY</a:t>
            </a:r>
            <a:br>
              <a:rPr lang="cs-CZ" sz="4800" b="1" dirty="0">
                <a:solidFill>
                  <a:srgbClr val="FF0000"/>
                </a:solidFill>
              </a:rPr>
            </a:br>
            <a:r>
              <a:rPr lang="cs-CZ" sz="4800" b="1" dirty="0">
                <a:solidFill>
                  <a:srgbClr val="FF0000"/>
                </a:solidFill>
              </a:rPr>
              <a:t>A ODKAZY</a:t>
            </a:r>
          </a:p>
        </p:txBody>
      </p:sp>
      <p:sp>
        <p:nvSpPr>
          <p:cNvPr id="3" name="Zástupný obsah 2">
            <a:extLst>
              <a:ext uri="{FF2B5EF4-FFF2-40B4-BE49-F238E27FC236}">
                <a16:creationId xmlns:a16="http://schemas.microsoft.com/office/drawing/2014/main" id="{3E2BB01F-CEFB-7705-7251-2666D2289F6A}"/>
              </a:ext>
            </a:extLst>
          </p:cNvPr>
          <p:cNvSpPr>
            <a:spLocks noGrp="1"/>
          </p:cNvSpPr>
          <p:nvPr>
            <p:ph idx="1"/>
          </p:nvPr>
        </p:nvSpPr>
        <p:spPr>
          <a:xfrm>
            <a:off x="235973" y="1956619"/>
            <a:ext cx="8731045" cy="4169544"/>
          </a:xfrm>
        </p:spPr>
        <p:txBody>
          <a:bodyPr>
            <a:normAutofit fontScale="55000" lnSpcReduction="20000"/>
          </a:bodyPr>
          <a:lstStyle/>
          <a:p>
            <a:pPr algn="l">
              <a:buFont typeface="Arial" panose="020B0604020202020204" pitchFamily="34" charset="0"/>
              <a:buChar char="•"/>
            </a:pPr>
            <a:r>
              <a:rPr lang="cs-CZ" b="1" i="0" dirty="0">
                <a:effectLst/>
                <a:latin typeface="Roboto" panose="02000000000000000000" pitchFamily="2" charset="0"/>
                <a:hlinkClick r:id="rId2">
                  <a:extLst>
                    <a:ext uri="{A12FA001-AC4F-418D-AE19-62706E023703}">
                      <ahyp:hlinkClr xmlns:ahyp="http://schemas.microsoft.com/office/drawing/2018/hyperlinkcolor" val="tx"/>
                    </a:ext>
                  </a:extLst>
                </a:hlinkClick>
              </a:rPr>
              <a:t>Dokumenty</a:t>
            </a:r>
          </a:p>
          <a:p>
            <a:pPr algn="l">
              <a:buFont typeface="Arial" panose="020B0604020202020204" pitchFamily="34" charset="0"/>
              <a:buChar char="•"/>
            </a:pPr>
            <a:r>
              <a:rPr lang="cs-CZ" b="1" i="0" u="sng" dirty="0">
                <a:solidFill>
                  <a:srgbClr val="0000FF"/>
                </a:solidFill>
                <a:effectLst/>
                <a:latin typeface="Roboto" panose="02000000000000000000" pitchFamily="2" charset="0"/>
                <a:hlinkClick r:id="rId2">
                  <a:extLst>
                    <a:ext uri="{A12FA001-AC4F-418D-AE19-62706E023703}">
                      <ahyp:hlinkClr xmlns:ahyp="http://schemas.microsoft.com/office/drawing/2018/hyperlinkcolor" val="tx"/>
                    </a:ext>
                  </a:extLst>
                </a:hlinkClick>
              </a:rPr>
              <a:t>Pakt starostů a primátorů pro udržitelnou energii a klima</a:t>
            </a:r>
            <a:endParaRPr lang="cs-CZ" b="1" i="0" u="sng" dirty="0">
              <a:solidFill>
                <a:srgbClr val="557B16"/>
              </a:solidFill>
              <a:effectLst/>
              <a:latin typeface="Roboto" panose="02000000000000000000" pitchFamily="2" charset="0"/>
            </a:endParaRPr>
          </a:p>
          <a:p>
            <a:pPr algn="l">
              <a:buFont typeface="Arial" panose="020B0604020202020204" pitchFamily="34" charset="0"/>
              <a:buChar char="•"/>
            </a:pPr>
            <a:r>
              <a:rPr lang="cs-CZ" b="1" i="0" dirty="0">
                <a:solidFill>
                  <a:srgbClr val="454545"/>
                </a:solidFill>
                <a:effectLst/>
                <a:latin typeface="Roboto" panose="02000000000000000000" pitchFamily="2" charset="0"/>
              </a:rPr>
              <a:t>České překlady podpůrných dokumentů Paktu starostů a primátorů pro žadatele o podporu v rámci Národního programu Životní prostředí</a:t>
            </a:r>
          </a:p>
          <a:p>
            <a:pPr algn="l">
              <a:buFont typeface="Arial" panose="020B0604020202020204" pitchFamily="34" charset="0"/>
              <a:buChar char="•"/>
            </a:pPr>
            <a:r>
              <a:rPr lang="cs-CZ" b="1" i="0" u="sng" dirty="0">
                <a:solidFill>
                  <a:srgbClr val="557B16"/>
                </a:solidFill>
                <a:effectLst/>
                <a:latin typeface="Roboto" panose="02000000000000000000" pitchFamily="2" charset="0"/>
                <a:hlinkClick r:id="rId3"/>
              </a:rPr>
              <a:t>Národní akční plán energetické účinnosti ČR</a:t>
            </a:r>
            <a:endParaRPr lang="cs-CZ" b="1" i="0" u="sng" dirty="0">
              <a:solidFill>
                <a:srgbClr val="557B16"/>
              </a:solidFill>
              <a:effectLst/>
              <a:latin typeface="Roboto" panose="02000000000000000000" pitchFamily="2" charset="0"/>
            </a:endParaRPr>
          </a:p>
          <a:p>
            <a:pPr algn="l">
              <a:buFont typeface="Arial" panose="020B0604020202020204" pitchFamily="34" charset="0"/>
              <a:buChar char="•"/>
            </a:pPr>
            <a:r>
              <a:rPr lang="cs-CZ" b="1" i="0" dirty="0">
                <a:solidFill>
                  <a:srgbClr val="454545"/>
                </a:solidFill>
                <a:effectLst/>
                <a:latin typeface="Roboto" panose="02000000000000000000" pitchFamily="2" charset="0"/>
              </a:rPr>
              <a:t>Národní akční plán energetické účinnosti popisuje plánovaná opatření zaměřená na zvýšení energetické účinnosti a očekávané nebo dosažené úspory energie, včetně úspor při dodávkách, přenosu či přepravě a distribuci energie, jakož i v konečném využití energie.</a:t>
            </a:r>
          </a:p>
          <a:p>
            <a:pPr algn="l"/>
            <a:endParaRPr lang="cs-CZ" b="1" i="0" dirty="0">
              <a:solidFill>
                <a:srgbClr val="454545"/>
              </a:solidFill>
              <a:effectLst/>
              <a:latin typeface="Roboto" panose="02000000000000000000" pitchFamily="2" charset="0"/>
            </a:endParaRPr>
          </a:p>
          <a:p>
            <a:pPr algn="l"/>
            <a:r>
              <a:rPr lang="cs-CZ" b="1" i="0" u="sng" dirty="0">
                <a:solidFill>
                  <a:srgbClr val="454545"/>
                </a:solidFill>
                <a:effectLst/>
                <a:latin typeface="Roboto" panose="02000000000000000000" pitchFamily="2" charset="0"/>
              </a:rPr>
              <a:t>Odkazy</a:t>
            </a:r>
          </a:p>
          <a:p>
            <a:pPr algn="l">
              <a:buFont typeface="Arial" panose="020B0604020202020204" pitchFamily="34" charset="0"/>
              <a:buChar char="•"/>
            </a:pPr>
            <a:r>
              <a:rPr lang="cs-CZ" b="1" i="0" u="sng" dirty="0">
                <a:solidFill>
                  <a:srgbClr val="557B16"/>
                </a:solidFill>
                <a:effectLst/>
                <a:latin typeface="Roboto" panose="02000000000000000000" pitchFamily="2" charset="0"/>
                <a:hlinkClick r:id="rId4"/>
              </a:rPr>
              <a:t>Směrnice 2012/27/EU o energetické účinnosti</a:t>
            </a:r>
            <a:endParaRPr lang="cs-CZ" b="1" i="0" u="sng" dirty="0">
              <a:solidFill>
                <a:srgbClr val="557B16"/>
              </a:solidFill>
              <a:effectLst/>
              <a:latin typeface="Roboto" panose="02000000000000000000" pitchFamily="2" charset="0"/>
            </a:endParaRPr>
          </a:p>
          <a:p>
            <a:pPr algn="l">
              <a:buFont typeface="Arial" panose="020B0604020202020204" pitchFamily="34" charset="0"/>
              <a:buChar char="•"/>
            </a:pPr>
            <a:r>
              <a:rPr lang="cs-CZ" b="1" i="0" dirty="0">
                <a:solidFill>
                  <a:srgbClr val="454545"/>
                </a:solidFill>
                <a:effectLst/>
                <a:latin typeface="Roboto" panose="02000000000000000000" pitchFamily="2" charset="0"/>
              </a:rPr>
              <a:t>Směrnice Evropského parlamentu a Rady 2012/27/EU ze dne 25. října 2012</a:t>
            </a:r>
            <a:br>
              <a:rPr lang="cs-CZ" b="1" i="0" dirty="0">
                <a:solidFill>
                  <a:srgbClr val="454545"/>
                </a:solidFill>
                <a:effectLst/>
                <a:latin typeface="Roboto" panose="02000000000000000000" pitchFamily="2" charset="0"/>
              </a:rPr>
            </a:br>
            <a:r>
              <a:rPr lang="cs-CZ" b="1" i="0" dirty="0">
                <a:solidFill>
                  <a:srgbClr val="454545"/>
                </a:solidFill>
                <a:effectLst/>
                <a:latin typeface="Roboto" panose="02000000000000000000" pitchFamily="2" charset="0"/>
              </a:rPr>
              <a:t>o energetické účinnosti, o změně směrnic 2009/125/ES a 2010/30/EU</a:t>
            </a:r>
            <a:br>
              <a:rPr lang="cs-CZ" b="1" i="0" dirty="0">
                <a:solidFill>
                  <a:srgbClr val="454545"/>
                </a:solidFill>
                <a:effectLst/>
                <a:latin typeface="Roboto" panose="02000000000000000000" pitchFamily="2" charset="0"/>
              </a:rPr>
            </a:br>
            <a:r>
              <a:rPr lang="cs-CZ" b="1" i="0" dirty="0">
                <a:solidFill>
                  <a:srgbClr val="454545"/>
                </a:solidFill>
                <a:effectLst/>
                <a:latin typeface="Roboto" panose="02000000000000000000" pitchFamily="2" charset="0"/>
              </a:rPr>
              <a:t>a o zrušení směrnic 2004/8/ES a 2006/32/ES, by měla přispět k 20% zvýšení energetické účinnosti oproti roku 1990 a zefektivnit využívání energie.</a:t>
            </a:r>
          </a:p>
        </p:txBody>
      </p:sp>
    </p:spTree>
    <p:extLst>
      <p:ext uri="{BB962C8B-B14F-4D97-AF65-F5344CB8AC3E}">
        <p14:creationId xmlns:p14="http://schemas.microsoft.com/office/powerpoint/2010/main" val="2186590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D46E80-96AC-A15F-296D-B71D364CC3CF}"/>
              </a:ext>
            </a:extLst>
          </p:cNvPr>
          <p:cNvSpPr>
            <a:spLocks noGrp="1"/>
          </p:cNvSpPr>
          <p:nvPr>
            <p:ph type="title"/>
          </p:nvPr>
        </p:nvSpPr>
        <p:spPr>
          <a:xfrm>
            <a:off x="4149212" y="274638"/>
            <a:ext cx="4537587" cy="1396846"/>
          </a:xfrm>
        </p:spPr>
        <p:txBody>
          <a:bodyPr>
            <a:noAutofit/>
          </a:bodyPr>
          <a:lstStyle/>
          <a:p>
            <a:r>
              <a:rPr lang="cs-CZ" sz="2400" b="1" i="0" dirty="0">
                <a:solidFill>
                  <a:srgbClr val="FF0000"/>
                </a:solidFill>
                <a:effectLst/>
                <a:latin typeface="Fira Sans Condensed" panose="020F0502020204030204" pitchFamily="34" charset="0"/>
              </a:rPr>
              <a:t>Dvě výzvy českého hospodářství Energetická efektivita výroby</a:t>
            </a:r>
            <a:br>
              <a:rPr lang="cs-CZ" sz="2400" b="1" i="0" dirty="0">
                <a:solidFill>
                  <a:srgbClr val="FF0000"/>
                </a:solidFill>
                <a:effectLst/>
                <a:latin typeface="Fira Sans Condensed" panose="020F0502020204030204" pitchFamily="34" charset="0"/>
              </a:rPr>
            </a:br>
            <a:r>
              <a:rPr lang="cs-CZ" sz="2400" b="1" i="0" dirty="0">
                <a:solidFill>
                  <a:srgbClr val="FF0000"/>
                </a:solidFill>
                <a:effectLst/>
                <a:latin typeface="Fira Sans Condensed" panose="020F0502020204030204" pitchFamily="34" charset="0"/>
              </a:rPr>
              <a:t>a udržitelný energetický mix (1)</a:t>
            </a:r>
            <a:endParaRPr lang="cs-CZ" sz="2400" dirty="0"/>
          </a:p>
        </p:txBody>
      </p:sp>
      <p:sp>
        <p:nvSpPr>
          <p:cNvPr id="3" name="Zástupný obsah 2">
            <a:extLst>
              <a:ext uri="{FF2B5EF4-FFF2-40B4-BE49-F238E27FC236}">
                <a16:creationId xmlns:a16="http://schemas.microsoft.com/office/drawing/2014/main" id="{A4202AEE-D29D-8FB0-B4E1-9E47B7D9C6EB}"/>
              </a:ext>
            </a:extLst>
          </p:cNvPr>
          <p:cNvSpPr>
            <a:spLocks noGrp="1"/>
          </p:cNvSpPr>
          <p:nvPr>
            <p:ph idx="1"/>
          </p:nvPr>
        </p:nvSpPr>
        <p:spPr>
          <a:xfrm>
            <a:off x="88490" y="1927123"/>
            <a:ext cx="8917858" cy="4199040"/>
          </a:xfrm>
        </p:spPr>
        <p:txBody>
          <a:bodyPr>
            <a:normAutofit fontScale="92500" lnSpcReduction="10000"/>
          </a:bodyPr>
          <a:lstStyle/>
          <a:p>
            <a:r>
              <a:rPr lang="cs-CZ" b="1" i="0" dirty="0">
                <a:solidFill>
                  <a:srgbClr val="323232"/>
                </a:solidFill>
                <a:effectLst/>
                <a:latin typeface="Lora" panose="020F0502020204030204" pitchFamily="2" charset="-18"/>
              </a:rPr>
              <a:t>Náročné technologie, na kterých je založena prosperita každé moderní společnosti, jsou závislé na dostatečné produkci energie. Energii potřebujeme v podstatě ke všemu, co každodenně děláme: k osvětlení, vytápění, zemědělství, dopravě, výrobě zboží atd. Zajištění dlouhodobé spolehlivé dodávky energie je tedy zásadním úkolem pro ty, kteří řídí chod státu.</a:t>
            </a:r>
            <a:endParaRPr lang="cs-CZ" b="1" dirty="0"/>
          </a:p>
        </p:txBody>
      </p:sp>
    </p:spTree>
    <p:extLst>
      <p:ext uri="{BB962C8B-B14F-4D97-AF65-F5344CB8AC3E}">
        <p14:creationId xmlns:p14="http://schemas.microsoft.com/office/powerpoint/2010/main" val="1693953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533D3D-5BD8-B3FF-825F-6DB04239976F}"/>
              </a:ext>
            </a:extLst>
          </p:cNvPr>
          <p:cNvSpPr>
            <a:spLocks noGrp="1"/>
          </p:cNvSpPr>
          <p:nvPr>
            <p:ph type="title"/>
          </p:nvPr>
        </p:nvSpPr>
        <p:spPr>
          <a:xfrm>
            <a:off x="4041058" y="274638"/>
            <a:ext cx="4645742" cy="1143000"/>
          </a:xfrm>
        </p:spPr>
        <p:txBody>
          <a:bodyPr>
            <a:noAutofit/>
          </a:bodyPr>
          <a:lstStyle/>
          <a:p>
            <a:r>
              <a:rPr lang="cs-CZ" sz="2400" b="1" i="0" dirty="0">
                <a:solidFill>
                  <a:srgbClr val="FF0000"/>
                </a:solidFill>
                <a:effectLst/>
                <a:latin typeface="Fira Sans Condensed" panose="020F0502020204030204" pitchFamily="34" charset="0"/>
              </a:rPr>
              <a:t>Dvě výzvy českého hospodářství Energetická efektivita výroby</a:t>
            </a:r>
            <a:br>
              <a:rPr lang="cs-CZ" sz="2400" b="1" i="0" dirty="0">
                <a:solidFill>
                  <a:srgbClr val="FF0000"/>
                </a:solidFill>
                <a:effectLst/>
                <a:latin typeface="Fira Sans Condensed" panose="020F0502020204030204" pitchFamily="34" charset="0"/>
              </a:rPr>
            </a:br>
            <a:r>
              <a:rPr lang="cs-CZ" sz="2400" b="1" i="0" dirty="0">
                <a:solidFill>
                  <a:srgbClr val="FF0000"/>
                </a:solidFill>
                <a:effectLst/>
                <a:latin typeface="Fira Sans Condensed" panose="020F0502020204030204" pitchFamily="34" charset="0"/>
              </a:rPr>
              <a:t>a udržitelný energetický mix (2)</a:t>
            </a:r>
            <a:endParaRPr lang="cs-CZ" sz="2400" dirty="0"/>
          </a:p>
        </p:txBody>
      </p:sp>
      <p:sp>
        <p:nvSpPr>
          <p:cNvPr id="3" name="Zástupný obsah 2">
            <a:extLst>
              <a:ext uri="{FF2B5EF4-FFF2-40B4-BE49-F238E27FC236}">
                <a16:creationId xmlns:a16="http://schemas.microsoft.com/office/drawing/2014/main" id="{D6B36AAC-78D2-A047-E1D1-957558BB9E86}"/>
              </a:ext>
            </a:extLst>
          </p:cNvPr>
          <p:cNvSpPr>
            <a:spLocks noGrp="1"/>
          </p:cNvSpPr>
          <p:nvPr>
            <p:ph idx="1"/>
          </p:nvPr>
        </p:nvSpPr>
        <p:spPr>
          <a:xfrm>
            <a:off x="137652" y="1600200"/>
            <a:ext cx="8770374" cy="4525963"/>
          </a:xfrm>
        </p:spPr>
        <p:txBody>
          <a:bodyPr>
            <a:normAutofit fontScale="70000" lnSpcReduction="20000"/>
          </a:bodyPr>
          <a:lstStyle/>
          <a:p>
            <a:r>
              <a:rPr lang="cs-CZ" b="1" i="0" dirty="0">
                <a:solidFill>
                  <a:srgbClr val="323232"/>
                </a:solidFill>
                <a:effectLst/>
                <a:latin typeface="Lora" pitchFamily="2" charset="-18"/>
              </a:rPr>
              <a:t>Od počátku průmyslové revoluce většina energie pochází z fosilních paliv. Uhlí, ropa a zemní plyn tvoří dnes 78 % spotřebované české primární energie. Tato paliva jsou velmi hodnotná, protože z malého objemu lze získat velké množství energie, a je možné je snadno přepravovat i skladovat. Například spálením 1 tuny ropy se vyrobí tolik energie jako průtokem 10 000 tun vody přes turbínu ve vodní elektrárně s rozdílem výšek 400 m. Fosilní paliva však mají vážné nedostatky, které mohou ohrožovat jejich použití:</a:t>
            </a:r>
          </a:p>
          <a:p>
            <a:r>
              <a:rPr lang="cs-CZ" b="1" i="0" dirty="0">
                <a:solidFill>
                  <a:srgbClr val="323232"/>
                </a:solidFill>
                <a:effectLst/>
                <a:latin typeface="Lora" pitchFamily="2" charset="-18"/>
              </a:rPr>
              <a:t>Jde o zdroje neobnovitelné, takže původní dostupné zásoby se mohou zcela vyčerpat. Nedostupné zásoby představují zdroje, jejichž získání vyžaduje více energie, než kolik by se z nich mohlo vyrobit. Je možno očekávat, že nedostatek dostupných zásob povede ke zvýšení ceny paliv.</a:t>
            </a:r>
            <a:endParaRPr lang="cs-CZ" b="1" dirty="0"/>
          </a:p>
        </p:txBody>
      </p:sp>
    </p:spTree>
    <p:extLst>
      <p:ext uri="{BB962C8B-B14F-4D97-AF65-F5344CB8AC3E}">
        <p14:creationId xmlns:p14="http://schemas.microsoft.com/office/powerpoint/2010/main" val="3141312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49B1DC-30B6-7D6C-0F66-AAE299B69CA8}"/>
              </a:ext>
            </a:extLst>
          </p:cNvPr>
          <p:cNvSpPr>
            <a:spLocks noGrp="1"/>
          </p:cNvSpPr>
          <p:nvPr>
            <p:ph type="title"/>
          </p:nvPr>
        </p:nvSpPr>
        <p:spPr>
          <a:xfrm>
            <a:off x="4070554" y="274638"/>
            <a:ext cx="4616245" cy="1143000"/>
          </a:xfrm>
        </p:spPr>
        <p:txBody>
          <a:bodyPr>
            <a:normAutofit/>
          </a:bodyPr>
          <a:lstStyle/>
          <a:p>
            <a:r>
              <a:rPr lang="cs-CZ" b="1" i="0" dirty="0">
                <a:solidFill>
                  <a:srgbClr val="FF0000"/>
                </a:solidFill>
                <a:effectLst/>
                <a:latin typeface="Noto Sans" panose="020B0502040204020203" pitchFamily="34" charset="0"/>
              </a:rPr>
              <a:t>Uhlíková stopa</a:t>
            </a:r>
            <a:endParaRPr lang="cs-CZ" b="1" dirty="0">
              <a:solidFill>
                <a:srgbClr val="FF0000"/>
              </a:solidFill>
            </a:endParaRPr>
          </a:p>
        </p:txBody>
      </p:sp>
      <p:sp>
        <p:nvSpPr>
          <p:cNvPr id="3" name="Zástupný obsah 2">
            <a:extLst>
              <a:ext uri="{FF2B5EF4-FFF2-40B4-BE49-F238E27FC236}">
                <a16:creationId xmlns:a16="http://schemas.microsoft.com/office/drawing/2014/main" id="{92A4CAC8-770B-2351-EFBF-3C2DD9144666}"/>
              </a:ext>
            </a:extLst>
          </p:cNvPr>
          <p:cNvSpPr>
            <a:spLocks noGrp="1"/>
          </p:cNvSpPr>
          <p:nvPr>
            <p:ph idx="1"/>
          </p:nvPr>
        </p:nvSpPr>
        <p:spPr>
          <a:xfrm>
            <a:off x="265471" y="1769806"/>
            <a:ext cx="8721213" cy="4356357"/>
          </a:xfrm>
        </p:spPr>
        <p:txBody>
          <a:bodyPr>
            <a:normAutofit fontScale="92500" lnSpcReduction="10000"/>
          </a:bodyPr>
          <a:lstStyle/>
          <a:p>
            <a:pPr algn="l"/>
            <a:r>
              <a:rPr lang="cs-CZ" b="1" i="0" dirty="0">
                <a:solidFill>
                  <a:srgbClr val="00B0F0"/>
                </a:solidFill>
                <a:effectLst/>
                <a:latin typeface="Vollkorn"/>
              </a:rPr>
              <a:t>Uhlíková stopa </a:t>
            </a:r>
            <a:r>
              <a:rPr lang="cs-CZ" b="1" i="0" dirty="0">
                <a:solidFill>
                  <a:srgbClr val="53504D"/>
                </a:solidFill>
                <a:effectLst/>
                <a:latin typeface="Vollkorn"/>
              </a:rPr>
              <a:t>je pojem spojovaný s ochranou životního prostředí, respektive s dopadem jakýchkoliv činností člověka na </a:t>
            </a:r>
            <a:r>
              <a:rPr lang="cs-CZ" b="1" i="0" dirty="0">
                <a:solidFill>
                  <a:srgbClr val="00B0F0"/>
                </a:solidFill>
                <a:effectLst/>
                <a:latin typeface="Vollkorn"/>
              </a:rPr>
              <a:t>globální klimatické změny</a:t>
            </a:r>
            <a:r>
              <a:rPr lang="cs-CZ" b="1" i="0" dirty="0">
                <a:solidFill>
                  <a:srgbClr val="53504D"/>
                </a:solidFill>
                <a:effectLst/>
                <a:latin typeface="Vollkorn"/>
              </a:rPr>
              <a:t>. Obecně je uhlíková stopa měřítko vlivu lidské činnosti na klimatické změny. Představuje množství </a:t>
            </a:r>
            <a:r>
              <a:rPr lang="cs-CZ" b="1" i="0" dirty="0">
                <a:solidFill>
                  <a:srgbClr val="00B0F0"/>
                </a:solidFill>
                <a:effectLst/>
                <a:latin typeface="Vollkorn"/>
              </a:rPr>
              <a:t>oxidu uhličitého </a:t>
            </a:r>
            <a:r>
              <a:rPr lang="cs-CZ" b="1" i="0" dirty="0">
                <a:solidFill>
                  <a:srgbClr val="53504D"/>
                </a:solidFill>
                <a:effectLst/>
                <a:latin typeface="Vollkorn"/>
              </a:rPr>
              <a:t>a </a:t>
            </a:r>
            <a:r>
              <a:rPr lang="cs-CZ" b="1" i="0" dirty="0">
                <a:solidFill>
                  <a:srgbClr val="00B0F0"/>
                </a:solidFill>
                <a:effectLst/>
                <a:latin typeface="Vollkorn"/>
              </a:rPr>
              <a:t>ostatních skleníkových plynů</a:t>
            </a:r>
            <a:r>
              <a:rPr lang="cs-CZ" b="1" i="0" dirty="0">
                <a:solidFill>
                  <a:srgbClr val="53504D"/>
                </a:solidFill>
                <a:effectLst/>
                <a:latin typeface="Vollkorn"/>
              </a:rPr>
              <a:t>, které se uvolní do atmosféry během životního cyklu jednotlivých produktů, výrobků</a:t>
            </a:r>
            <a:br>
              <a:rPr lang="cs-CZ" b="1" i="0" dirty="0">
                <a:solidFill>
                  <a:srgbClr val="53504D"/>
                </a:solidFill>
                <a:effectLst/>
                <a:latin typeface="Vollkorn"/>
              </a:rPr>
            </a:br>
            <a:r>
              <a:rPr lang="cs-CZ" b="1" i="0" dirty="0">
                <a:solidFill>
                  <a:srgbClr val="53504D"/>
                </a:solidFill>
                <a:effectLst/>
                <a:latin typeface="Vollkorn"/>
              </a:rPr>
              <a:t>a služeb, přičemž umožňuje porovnat vliv různých činností člověka na globální klimatické změny.</a:t>
            </a:r>
          </a:p>
        </p:txBody>
      </p:sp>
    </p:spTree>
    <p:extLst>
      <p:ext uri="{BB962C8B-B14F-4D97-AF65-F5344CB8AC3E}">
        <p14:creationId xmlns:p14="http://schemas.microsoft.com/office/powerpoint/2010/main" val="2348324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2BD9DB-872E-FBA2-71CB-F135AAF1B284}"/>
              </a:ext>
            </a:extLst>
          </p:cNvPr>
          <p:cNvSpPr>
            <a:spLocks noGrp="1"/>
          </p:cNvSpPr>
          <p:nvPr>
            <p:ph type="title"/>
          </p:nvPr>
        </p:nvSpPr>
        <p:spPr>
          <a:xfrm>
            <a:off x="4345858" y="274638"/>
            <a:ext cx="4478594" cy="875736"/>
          </a:xfrm>
        </p:spPr>
        <p:txBody>
          <a:bodyPr/>
          <a:lstStyle/>
          <a:p>
            <a:r>
              <a:rPr lang="cs-CZ" b="1" dirty="0">
                <a:solidFill>
                  <a:srgbClr val="FF0000"/>
                </a:solidFill>
              </a:rPr>
              <a:t>SITUACE VE SVĚTĚ</a:t>
            </a:r>
          </a:p>
        </p:txBody>
      </p:sp>
      <p:pic>
        <p:nvPicPr>
          <p:cNvPr id="1030" name="Picture 6">
            <a:extLst>
              <a:ext uri="{FF2B5EF4-FFF2-40B4-BE49-F238E27FC236}">
                <a16:creationId xmlns:a16="http://schemas.microsoft.com/office/drawing/2014/main" id="{08427FD9-033C-115B-AAC6-7A77105887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1555" y="1489792"/>
            <a:ext cx="7860890" cy="462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361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07C889-FB09-2A38-30EF-8CF7914BA921}"/>
              </a:ext>
            </a:extLst>
          </p:cNvPr>
          <p:cNvSpPr>
            <a:spLocks noGrp="1"/>
          </p:cNvSpPr>
          <p:nvPr>
            <p:ph type="title"/>
          </p:nvPr>
        </p:nvSpPr>
        <p:spPr>
          <a:xfrm>
            <a:off x="457200" y="615181"/>
            <a:ext cx="8229600" cy="935857"/>
          </a:xfrm>
        </p:spPr>
        <p:txBody>
          <a:bodyPr/>
          <a:lstStyle/>
          <a:p>
            <a:r>
              <a:rPr lang="cs-CZ" b="1" i="0" dirty="0">
                <a:solidFill>
                  <a:srgbClr val="FF0000"/>
                </a:solidFill>
                <a:effectLst/>
                <a:latin typeface="Avenir"/>
              </a:rPr>
              <a:t>Energeticky úsporná výstavba</a:t>
            </a:r>
            <a:endParaRPr lang="cs-CZ" b="1" dirty="0">
              <a:solidFill>
                <a:srgbClr val="FF0000"/>
              </a:solidFill>
            </a:endParaRPr>
          </a:p>
        </p:txBody>
      </p:sp>
      <p:sp>
        <p:nvSpPr>
          <p:cNvPr id="3" name="Zástupný obsah 2">
            <a:extLst>
              <a:ext uri="{FF2B5EF4-FFF2-40B4-BE49-F238E27FC236}">
                <a16:creationId xmlns:a16="http://schemas.microsoft.com/office/drawing/2014/main" id="{34976626-9721-62C1-2EDF-E6870B2E81EC}"/>
              </a:ext>
            </a:extLst>
          </p:cNvPr>
          <p:cNvSpPr>
            <a:spLocks noGrp="1"/>
          </p:cNvSpPr>
          <p:nvPr>
            <p:ph idx="1"/>
          </p:nvPr>
        </p:nvSpPr>
        <p:spPr>
          <a:xfrm>
            <a:off x="167148" y="1936955"/>
            <a:ext cx="8760542" cy="4189208"/>
          </a:xfrm>
        </p:spPr>
        <p:txBody>
          <a:bodyPr/>
          <a:lstStyle/>
          <a:p>
            <a:r>
              <a:rPr lang="cs-CZ" b="1" i="0" dirty="0">
                <a:effectLst/>
                <a:latin typeface="Avenir"/>
              </a:rPr>
              <a:t>Energeticky úsporná výstavba představuje nejen velkou peněžní úsporu, ale má rovněž velký vliv na snížení emisí nečistot a redukci smogu, tedy na zlepšení zdraví a kvality našeho života. Hlavní zásadou v energeticky úsporné výstavbě je izolace budovy odpovídajícími materiály – je to první krok k efektivnímu šetření a čistému vzduchu.</a:t>
            </a:r>
            <a:endParaRPr lang="cs-CZ" b="1" dirty="0"/>
          </a:p>
        </p:txBody>
      </p:sp>
    </p:spTree>
    <p:extLst>
      <p:ext uri="{BB962C8B-B14F-4D97-AF65-F5344CB8AC3E}">
        <p14:creationId xmlns:p14="http://schemas.microsoft.com/office/powerpoint/2010/main" val="2323627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507EFD-DC81-6187-1F93-FB7DB3ACB020}"/>
              </a:ext>
            </a:extLst>
          </p:cNvPr>
          <p:cNvSpPr>
            <a:spLocks noGrp="1"/>
          </p:cNvSpPr>
          <p:nvPr>
            <p:ph type="title"/>
          </p:nvPr>
        </p:nvSpPr>
        <p:spPr>
          <a:xfrm>
            <a:off x="3923070" y="274638"/>
            <a:ext cx="4763729" cy="1143000"/>
          </a:xfrm>
        </p:spPr>
        <p:txBody>
          <a:bodyPr>
            <a:noAutofit/>
          </a:bodyPr>
          <a:lstStyle/>
          <a:p>
            <a:r>
              <a:rPr lang="cs-CZ" sz="3600" b="1" i="0" dirty="0">
                <a:solidFill>
                  <a:srgbClr val="FF0000"/>
                </a:solidFill>
                <a:effectLst/>
                <a:latin typeface="PT Sans" panose="020F0502020204030204" pitchFamily="34" charset="-18"/>
              </a:rPr>
              <a:t>Průmysl může uspořit až 14 % energie</a:t>
            </a:r>
            <a:endParaRPr lang="cs-CZ" sz="3600" b="1" dirty="0">
              <a:solidFill>
                <a:srgbClr val="FF0000"/>
              </a:solidFill>
            </a:endParaRPr>
          </a:p>
        </p:txBody>
      </p:sp>
      <p:pic>
        <p:nvPicPr>
          <p:cNvPr id="5" name="Zástupný obsah 4">
            <a:extLst>
              <a:ext uri="{FF2B5EF4-FFF2-40B4-BE49-F238E27FC236}">
                <a16:creationId xmlns:a16="http://schemas.microsoft.com/office/drawing/2014/main" id="{64C93A0D-931A-ECD4-AF67-8F8A7AB28F8A}"/>
              </a:ext>
            </a:extLst>
          </p:cNvPr>
          <p:cNvPicPr>
            <a:picLocks noGrp="1" noChangeAspect="1"/>
          </p:cNvPicPr>
          <p:nvPr>
            <p:ph idx="1"/>
          </p:nvPr>
        </p:nvPicPr>
        <p:blipFill>
          <a:blip r:embed="rId2"/>
          <a:stretch>
            <a:fillRect/>
          </a:stretch>
        </p:blipFill>
        <p:spPr>
          <a:xfrm>
            <a:off x="393290" y="1838632"/>
            <a:ext cx="8357420" cy="4178710"/>
          </a:xfrm>
        </p:spPr>
      </p:pic>
    </p:spTree>
    <p:extLst>
      <p:ext uri="{BB962C8B-B14F-4D97-AF65-F5344CB8AC3E}">
        <p14:creationId xmlns:p14="http://schemas.microsoft.com/office/powerpoint/2010/main" val="2346576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A0EE6E-A499-4C88-F459-7357BE9A6B22}"/>
              </a:ext>
            </a:extLst>
          </p:cNvPr>
          <p:cNvSpPr>
            <a:spLocks noGrp="1"/>
          </p:cNvSpPr>
          <p:nvPr>
            <p:ph type="title"/>
          </p:nvPr>
        </p:nvSpPr>
        <p:spPr>
          <a:xfrm>
            <a:off x="457200" y="731837"/>
            <a:ext cx="8229600" cy="1143000"/>
          </a:xfrm>
        </p:spPr>
        <p:txBody>
          <a:bodyPr/>
          <a:lstStyle/>
          <a:p>
            <a:r>
              <a:rPr lang="cs-CZ" b="1" dirty="0">
                <a:solidFill>
                  <a:srgbClr val="FF0000"/>
                </a:solidFill>
              </a:rPr>
              <a:t>VÝZKUM VE FIRMÁCH ČR</a:t>
            </a:r>
          </a:p>
        </p:txBody>
      </p:sp>
      <p:sp>
        <p:nvSpPr>
          <p:cNvPr id="3" name="Zástupný obsah 2">
            <a:extLst>
              <a:ext uri="{FF2B5EF4-FFF2-40B4-BE49-F238E27FC236}">
                <a16:creationId xmlns:a16="http://schemas.microsoft.com/office/drawing/2014/main" id="{3F058B42-97E8-5319-AE86-FE1D31438D33}"/>
              </a:ext>
            </a:extLst>
          </p:cNvPr>
          <p:cNvSpPr>
            <a:spLocks noGrp="1"/>
          </p:cNvSpPr>
          <p:nvPr>
            <p:ph idx="1"/>
          </p:nvPr>
        </p:nvSpPr>
        <p:spPr>
          <a:xfrm>
            <a:off x="176981" y="2713703"/>
            <a:ext cx="8740877" cy="2359742"/>
          </a:xfrm>
        </p:spPr>
        <p:txBody>
          <a:bodyPr/>
          <a:lstStyle/>
          <a:p>
            <a:r>
              <a:rPr lang="cs-CZ" b="1" i="0" dirty="0">
                <a:solidFill>
                  <a:srgbClr val="2B3439"/>
                </a:solidFill>
                <a:effectLst/>
                <a:latin typeface="PT Serif" panose="020A0603040505020204" pitchFamily="18" charset="-18"/>
              </a:rPr>
              <a:t>České </a:t>
            </a:r>
            <a:r>
              <a:rPr lang="cs-CZ" b="1" i="1" dirty="0">
                <a:solidFill>
                  <a:srgbClr val="2B3439"/>
                </a:solidFill>
                <a:effectLst/>
                <a:latin typeface="PT Serif" panose="020A0603040505020204" pitchFamily="18" charset="-18"/>
              </a:rPr>
              <a:t>Ministerstvo průmyslu</a:t>
            </a:r>
            <a:br>
              <a:rPr lang="cs-CZ" b="1" i="1" dirty="0">
                <a:solidFill>
                  <a:srgbClr val="2B3439"/>
                </a:solidFill>
                <a:effectLst/>
                <a:latin typeface="PT Serif" panose="020A0603040505020204" pitchFamily="18" charset="-18"/>
              </a:rPr>
            </a:br>
            <a:r>
              <a:rPr lang="cs-CZ" b="1" i="1" dirty="0">
                <a:solidFill>
                  <a:srgbClr val="2B3439"/>
                </a:solidFill>
                <a:effectLst/>
                <a:latin typeface="PT Serif" panose="020A0603040505020204" pitchFamily="18" charset="-18"/>
              </a:rPr>
              <a:t>a obchodu</a:t>
            </a:r>
            <a:r>
              <a:rPr lang="cs-CZ" b="1" i="0" dirty="0">
                <a:solidFill>
                  <a:srgbClr val="2B3439"/>
                </a:solidFill>
                <a:effectLst/>
                <a:latin typeface="PT Serif" panose="020A0603040505020204" pitchFamily="18" charset="-18"/>
              </a:rPr>
              <a:t> (MPO)</a:t>
            </a:r>
          </a:p>
          <a:p>
            <a:r>
              <a:rPr lang="cs-CZ" b="1" i="1" dirty="0">
                <a:solidFill>
                  <a:srgbClr val="2B3439"/>
                </a:solidFill>
                <a:effectLst/>
                <a:latin typeface="PT Serif" panose="020A0603040505020204" pitchFamily="18" charset="-18"/>
              </a:rPr>
              <a:t>Státní energetická inspekce</a:t>
            </a:r>
            <a:r>
              <a:rPr lang="cs-CZ" b="1" i="0" dirty="0">
                <a:solidFill>
                  <a:srgbClr val="2B3439"/>
                </a:solidFill>
                <a:effectLst/>
                <a:latin typeface="PT Serif" panose="020A0603040505020204" pitchFamily="18" charset="-18"/>
              </a:rPr>
              <a:t> (SEI).</a:t>
            </a:r>
            <a:endParaRPr lang="cs-CZ" b="1" dirty="0"/>
          </a:p>
        </p:txBody>
      </p:sp>
    </p:spTree>
    <p:extLst>
      <p:ext uri="{BB962C8B-B14F-4D97-AF65-F5344CB8AC3E}">
        <p14:creationId xmlns:p14="http://schemas.microsoft.com/office/powerpoint/2010/main" val="2096708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66C5C7-96AE-EAA2-58F9-CE4D0251644A}"/>
              </a:ext>
            </a:extLst>
          </p:cNvPr>
          <p:cNvSpPr>
            <a:spLocks noGrp="1"/>
          </p:cNvSpPr>
          <p:nvPr>
            <p:ph type="title"/>
          </p:nvPr>
        </p:nvSpPr>
        <p:spPr>
          <a:xfrm>
            <a:off x="4100052" y="274638"/>
            <a:ext cx="4586748" cy="1143000"/>
          </a:xfrm>
        </p:spPr>
        <p:txBody>
          <a:bodyPr>
            <a:noAutofit/>
          </a:bodyPr>
          <a:lstStyle/>
          <a:p>
            <a:r>
              <a:rPr lang="cs-CZ" sz="2400" b="1" i="0" dirty="0">
                <a:solidFill>
                  <a:srgbClr val="FF0000"/>
                </a:solidFill>
                <a:effectLst/>
                <a:latin typeface="PT Serif" panose="020A0603040505020204" pitchFamily="18" charset="-18"/>
              </a:rPr>
              <a:t> PRŮZKUM -</a:t>
            </a:r>
            <a:r>
              <a:rPr lang="cs-CZ" sz="2400" b="1" i="1" dirty="0">
                <a:solidFill>
                  <a:srgbClr val="FF0000"/>
                </a:solidFill>
                <a:effectLst/>
                <a:latin typeface="PT Serif" panose="020A0603040505020204" pitchFamily="18" charset="-18"/>
                <a:hlinkClick r:id="rId2">
                  <a:extLst>
                    <a:ext uri="{A12FA001-AC4F-418D-AE19-62706E023703}">
                      <ahyp:hlinkClr xmlns:ahyp="http://schemas.microsoft.com/office/drawing/2018/hyperlinkcolor" val="tx"/>
                    </a:ext>
                  </a:extLst>
                </a:hlinkClick>
              </a:rPr>
              <a:t>Potenciál energetických úspor v českém průmyslu</a:t>
            </a:r>
            <a:r>
              <a:rPr lang="cs-CZ" sz="2400" b="1" i="1" dirty="0">
                <a:solidFill>
                  <a:srgbClr val="FF0000"/>
                </a:solidFill>
                <a:effectLst/>
                <a:latin typeface="PT Serif" panose="020A0603040505020204" pitchFamily="18" charset="-18"/>
              </a:rPr>
              <a:t> (1)</a:t>
            </a:r>
            <a:endParaRPr lang="cs-CZ" sz="2400" b="1" dirty="0">
              <a:solidFill>
                <a:srgbClr val="FF0000"/>
              </a:solidFill>
            </a:endParaRPr>
          </a:p>
        </p:txBody>
      </p:sp>
      <p:sp>
        <p:nvSpPr>
          <p:cNvPr id="3" name="Zástupný obsah 2">
            <a:extLst>
              <a:ext uri="{FF2B5EF4-FFF2-40B4-BE49-F238E27FC236}">
                <a16:creationId xmlns:a16="http://schemas.microsoft.com/office/drawing/2014/main" id="{910358B7-8ACA-FA60-F5B1-23A0CF8EC100}"/>
              </a:ext>
            </a:extLst>
          </p:cNvPr>
          <p:cNvSpPr>
            <a:spLocks noGrp="1"/>
          </p:cNvSpPr>
          <p:nvPr>
            <p:ph idx="1"/>
          </p:nvPr>
        </p:nvSpPr>
        <p:spPr>
          <a:xfrm>
            <a:off x="127819" y="1809135"/>
            <a:ext cx="8839200" cy="4317028"/>
          </a:xfrm>
        </p:spPr>
        <p:txBody>
          <a:bodyPr>
            <a:normAutofit/>
          </a:bodyPr>
          <a:lstStyle/>
          <a:p>
            <a:pPr algn="l"/>
            <a:r>
              <a:rPr lang="cs-CZ" sz="2000" b="1" i="0" dirty="0">
                <a:solidFill>
                  <a:srgbClr val="2B3439"/>
                </a:solidFill>
                <a:effectLst/>
                <a:latin typeface="PT Serif" panose="020F0502020204030204" pitchFamily="18" charset="-18"/>
              </a:rPr>
              <a:t>70 % respondentů průzkumu hodlá splnit minimální požadavek novelizace zákona, tedy provedení energetického auditu. </a:t>
            </a:r>
            <a:r>
              <a:rPr lang="cs-CZ" sz="2000" b="1" i="0" dirty="0" err="1">
                <a:solidFill>
                  <a:srgbClr val="2B3439"/>
                </a:solidFill>
                <a:effectLst/>
                <a:latin typeface="PT Serif" panose="020F0502020204030204" pitchFamily="18" charset="-18"/>
              </a:rPr>
              <a:t>Zbylýchu</a:t>
            </a:r>
            <a:br>
              <a:rPr lang="cs-CZ" sz="2000" b="1" i="0" dirty="0">
                <a:solidFill>
                  <a:srgbClr val="2B3439"/>
                </a:solidFill>
                <a:effectLst/>
                <a:latin typeface="PT Serif" panose="020F0502020204030204" pitchFamily="18" charset="-18"/>
              </a:rPr>
            </a:br>
            <a:r>
              <a:rPr lang="cs-CZ" sz="2000" b="1" i="0" dirty="0">
                <a:solidFill>
                  <a:srgbClr val="2B3439"/>
                </a:solidFill>
                <a:effectLst/>
                <a:latin typeface="PT Serif" panose="020F0502020204030204" pitchFamily="18" charset="-18"/>
              </a:rPr>
              <a:t>30 % plánuje zavést certifikaci environmentálního</a:t>
            </a:r>
            <a:br>
              <a:rPr lang="cs-CZ" sz="2000" b="1" i="0" dirty="0">
                <a:solidFill>
                  <a:srgbClr val="2B3439"/>
                </a:solidFill>
                <a:effectLst/>
                <a:latin typeface="PT Serif" panose="020F0502020204030204" pitchFamily="18" charset="-18"/>
              </a:rPr>
            </a:br>
            <a:r>
              <a:rPr lang="cs-CZ" sz="2000" b="1" i="0" dirty="0">
                <a:solidFill>
                  <a:srgbClr val="2B3439"/>
                </a:solidFill>
                <a:effectLst/>
                <a:latin typeface="PT Serif" panose="020F0502020204030204" pitchFamily="18" charset="-18"/>
              </a:rPr>
              <a:t>(19 %) nebo energetického managementu (11 %).</a:t>
            </a:r>
          </a:p>
          <a:p>
            <a:pPr algn="l"/>
            <a:r>
              <a:rPr lang="cs-CZ" sz="2000" b="1" i="0" dirty="0">
                <a:solidFill>
                  <a:srgbClr val="2B3439"/>
                </a:solidFill>
                <a:effectLst/>
                <a:latin typeface="PT Serif" panose="020F0502020204030204" pitchFamily="18" charset="-18"/>
              </a:rPr>
              <a:t>Firmy jsou si vědomy pozitivního vlivu úspor energie na své podnikání a čím dál více jich zvažuje implementovat energeticky efektivní opatření. Přibližně 10 % společností se domnívá, že dosahování úspor by však mělo fungovat na čistě dobrovolné bázi.</a:t>
            </a:r>
          </a:p>
          <a:p>
            <a:pPr algn="l"/>
            <a:r>
              <a:rPr lang="cs-CZ" sz="2000" b="1" i="0" dirty="0">
                <a:solidFill>
                  <a:srgbClr val="2B3439"/>
                </a:solidFill>
                <a:effectLst/>
                <a:latin typeface="PT Serif" panose="020F0502020204030204" pitchFamily="18" charset="-18"/>
              </a:rPr>
              <a:t>Většina respondentů také nepovažuje povinnost provádět opakovaně energetický audit za funkční cestu k dosažení úspor. Některé však přiznávají, že jim audit ukázal cestu, kudy se</a:t>
            </a:r>
            <a:br>
              <a:rPr lang="cs-CZ" sz="2000" b="1" i="0" dirty="0">
                <a:solidFill>
                  <a:srgbClr val="2B3439"/>
                </a:solidFill>
                <a:effectLst/>
                <a:latin typeface="PT Serif" panose="020F0502020204030204" pitchFamily="18" charset="-18"/>
              </a:rPr>
            </a:br>
            <a:r>
              <a:rPr lang="cs-CZ" sz="2000" b="1" i="0" dirty="0">
                <a:solidFill>
                  <a:srgbClr val="2B3439"/>
                </a:solidFill>
                <a:effectLst/>
                <a:latin typeface="PT Serif" panose="020F0502020204030204" pitchFamily="18" charset="-18"/>
              </a:rPr>
              <a:t>v úsporných opatřeních ubírat. Cílem průzkumu mimo jiné bylo větší propojení regulátora a průmyslových podniků.</a:t>
            </a:r>
          </a:p>
        </p:txBody>
      </p:sp>
    </p:spTree>
    <p:extLst>
      <p:ext uri="{BB962C8B-B14F-4D97-AF65-F5344CB8AC3E}">
        <p14:creationId xmlns:p14="http://schemas.microsoft.com/office/powerpoint/2010/main" val="1661392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17516E-748F-B3CF-D30E-61B682203B93}"/>
              </a:ext>
            </a:extLst>
          </p:cNvPr>
          <p:cNvSpPr>
            <a:spLocks noGrp="1"/>
          </p:cNvSpPr>
          <p:nvPr>
            <p:ph type="title"/>
          </p:nvPr>
        </p:nvSpPr>
        <p:spPr>
          <a:xfrm>
            <a:off x="4281949" y="254308"/>
            <a:ext cx="4704735" cy="1143000"/>
          </a:xfrm>
        </p:spPr>
        <p:txBody>
          <a:bodyPr>
            <a:normAutofit fontScale="90000"/>
          </a:bodyPr>
          <a:lstStyle/>
          <a:p>
            <a:r>
              <a:rPr lang="cs-CZ" b="0" i="0" dirty="0">
                <a:solidFill>
                  <a:srgbClr val="2B3439"/>
                </a:solidFill>
                <a:effectLst/>
                <a:latin typeface="PT Serif" panose="020A0603040505020204" pitchFamily="18" charset="-18"/>
              </a:rPr>
              <a:t> </a:t>
            </a:r>
            <a:r>
              <a:rPr lang="cs-CZ" sz="4400" b="1" i="0" dirty="0">
                <a:solidFill>
                  <a:srgbClr val="FF0000"/>
                </a:solidFill>
                <a:effectLst/>
                <a:latin typeface="PT Serif" panose="020A0603040505020204" pitchFamily="18" charset="-18"/>
              </a:rPr>
              <a:t> </a:t>
            </a:r>
            <a:r>
              <a:rPr lang="cs-CZ" sz="2700" b="1" i="0" dirty="0">
                <a:solidFill>
                  <a:srgbClr val="FF0000"/>
                </a:solidFill>
                <a:effectLst/>
                <a:latin typeface="PT Serif" panose="020A0603040505020204" pitchFamily="18" charset="-18"/>
              </a:rPr>
              <a:t>PRŮZKUM -</a:t>
            </a:r>
            <a:r>
              <a:rPr lang="cs-CZ" sz="2700" b="1" i="1" dirty="0">
                <a:solidFill>
                  <a:srgbClr val="FF0000"/>
                </a:solidFill>
                <a:effectLst/>
                <a:latin typeface="PT Serif" panose="020A0603040505020204" pitchFamily="18" charset="-18"/>
                <a:hlinkClick r:id="rId2">
                  <a:extLst>
                    <a:ext uri="{A12FA001-AC4F-418D-AE19-62706E023703}">
                      <ahyp:hlinkClr xmlns:ahyp="http://schemas.microsoft.com/office/drawing/2018/hyperlinkcolor" val="tx"/>
                    </a:ext>
                  </a:extLst>
                </a:hlinkClick>
              </a:rPr>
              <a:t>Potenciál energetických úspor v českém průmyslu</a:t>
            </a:r>
            <a:r>
              <a:rPr lang="cs-CZ" sz="2700" b="1" i="1" dirty="0">
                <a:solidFill>
                  <a:srgbClr val="FF0000"/>
                </a:solidFill>
                <a:effectLst/>
                <a:latin typeface="PT Serif" panose="020A0603040505020204" pitchFamily="18" charset="-18"/>
              </a:rPr>
              <a:t> (1)</a:t>
            </a:r>
            <a:endParaRPr lang="cs-CZ" sz="2700" dirty="0"/>
          </a:p>
        </p:txBody>
      </p:sp>
      <p:sp>
        <p:nvSpPr>
          <p:cNvPr id="3" name="Zástupný obsah 2">
            <a:extLst>
              <a:ext uri="{FF2B5EF4-FFF2-40B4-BE49-F238E27FC236}">
                <a16:creationId xmlns:a16="http://schemas.microsoft.com/office/drawing/2014/main" id="{061EA984-5303-4E27-D39D-ED40DD95DB98}"/>
              </a:ext>
            </a:extLst>
          </p:cNvPr>
          <p:cNvSpPr>
            <a:spLocks noGrp="1"/>
          </p:cNvSpPr>
          <p:nvPr>
            <p:ph idx="1"/>
          </p:nvPr>
        </p:nvSpPr>
        <p:spPr>
          <a:xfrm>
            <a:off x="167148" y="2104103"/>
            <a:ext cx="8819536" cy="3755923"/>
          </a:xfrm>
        </p:spPr>
        <p:txBody>
          <a:bodyPr>
            <a:normAutofit/>
          </a:bodyPr>
          <a:lstStyle/>
          <a:p>
            <a:pPr algn="l"/>
            <a:r>
              <a:rPr lang="cs-CZ" sz="2000" b="1" i="0" dirty="0">
                <a:solidFill>
                  <a:srgbClr val="2B3439"/>
                </a:solidFill>
                <a:effectLst/>
                <a:latin typeface="PT Serif" panose="020A0603040505020204" pitchFamily="18" charset="-18"/>
              </a:rPr>
              <a:t>Nejvyšší potenciál pro úspory vidí společnosti ve snížení spotřeby elektrické energie (až o 14 %) a zemního plynu (o 10 %). Z pohledu „spotřebiče energie“ mají nejvyšší potenciál úspor budovy, přibližně 16 %, provozní technologie pak 12 %. Na spotřebě ostatních technologií dokáží společnosti ušetřit až 6 % energie.</a:t>
            </a:r>
          </a:p>
          <a:p>
            <a:pPr algn="l"/>
            <a:r>
              <a:rPr lang="cs-CZ" sz="2000" b="1" i="0" dirty="0">
                <a:solidFill>
                  <a:srgbClr val="2B3439"/>
                </a:solidFill>
                <a:effectLst/>
                <a:latin typeface="PT Serif" panose="020A0603040505020204" pitchFamily="18" charset="-18"/>
              </a:rPr>
              <a:t>Nejvíce firem plánuje rekonstrukci osvětlení (22 %), dalších 18 % chystá investice do efektivnějších výrobních technologií, 17 % chce lépe využívat odpadní teplo a 14 % plánuje zateplovat objekty. 12 % firem také chystá zavést automatickou regulaci energetických zařízení a pouze 5,5 % plánuje investovat do vlastních obnovitelných zdrojů energie.</a:t>
            </a:r>
          </a:p>
        </p:txBody>
      </p:sp>
    </p:spTree>
    <p:extLst>
      <p:ext uri="{BB962C8B-B14F-4D97-AF65-F5344CB8AC3E}">
        <p14:creationId xmlns:p14="http://schemas.microsoft.com/office/powerpoint/2010/main" val="126876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00BE63-7D9F-DD44-CB51-293C4E60D025}"/>
              </a:ext>
            </a:extLst>
          </p:cNvPr>
          <p:cNvSpPr>
            <a:spLocks noGrp="1"/>
          </p:cNvSpPr>
          <p:nvPr>
            <p:ph type="title"/>
          </p:nvPr>
        </p:nvSpPr>
        <p:spPr>
          <a:xfrm>
            <a:off x="457200" y="731837"/>
            <a:ext cx="8229600" cy="900317"/>
          </a:xfrm>
        </p:spPr>
        <p:txBody>
          <a:bodyPr>
            <a:normAutofit/>
          </a:bodyPr>
          <a:lstStyle/>
          <a:p>
            <a:r>
              <a:rPr lang="cs-CZ" b="1" dirty="0">
                <a:solidFill>
                  <a:srgbClr val="FF0000"/>
                </a:solidFill>
              </a:rPr>
              <a:t>Ing. Miroslav KOPŘIVA</a:t>
            </a:r>
          </a:p>
        </p:txBody>
      </p:sp>
      <p:sp>
        <p:nvSpPr>
          <p:cNvPr id="3" name="Zástupný obsah 2">
            <a:extLst>
              <a:ext uri="{FF2B5EF4-FFF2-40B4-BE49-F238E27FC236}">
                <a16:creationId xmlns:a16="http://schemas.microsoft.com/office/drawing/2014/main" id="{56D5F522-D1C3-7709-48AF-0EBD630A732A}"/>
              </a:ext>
            </a:extLst>
          </p:cNvPr>
          <p:cNvSpPr>
            <a:spLocks noGrp="1"/>
          </p:cNvSpPr>
          <p:nvPr>
            <p:ph idx="1"/>
          </p:nvPr>
        </p:nvSpPr>
        <p:spPr>
          <a:xfrm>
            <a:off x="167148" y="2310581"/>
            <a:ext cx="8829368" cy="3815581"/>
          </a:xfrm>
        </p:spPr>
        <p:txBody>
          <a:bodyPr>
            <a:normAutofit fontScale="70000" lnSpcReduction="20000"/>
          </a:bodyPr>
          <a:lstStyle/>
          <a:p>
            <a:pPr marL="0" indent="0">
              <a:lnSpc>
                <a:spcPct val="120000"/>
              </a:lnSpc>
              <a:buNone/>
            </a:pPr>
            <a:r>
              <a:rPr lang="cs-CZ" b="1" i="0" dirty="0">
                <a:solidFill>
                  <a:srgbClr val="000000"/>
                </a:solidFill>
                <a:effectLst/>
                <a:latin typeface="rozhlas_medium"/>
              </a:rPr>
              <a:t>-	Bývalý starosta Velkých Losin dlouhá léta řídil stavbu přečerpávací 	vodní elektrárny Dlouhé stráně. V roce 2016 dostal 	medaili Za zásluhy 	o rozvoj české energetiky.</a:t>
            </a:r>
          </a:p>
          <a:p>
            <a:pPr marL="0" indent="0">
              <a:buNone/>
            </a:pPr>
            <a:r>
              <a:rPr lang="cs-CZ" b="1" dirty="0">
                <a:solidFill>
                  <a:srgbClr val="383840"/>
                </a:solidFill>
                <a:latin typeface="rozhlas_regular"/>
              </a:rPr>
              <a:t>-	</a:t>
            </a:r>
            <a:r>
              <a:rPr lang="cs-CZ" b="1" i="0" dirty="0">
                <a:solidFill>
                  <a:srgbClr val="383840"/>
                </a:solidFill>
                <a:effectLst/>
                <a:latin typeface="rozhlas_regular"/>
              </a:rPr>
              <a:t>Když se v 80. letech rozjížděla stavba elektrárny Dlouhé stráně, 	opustil 	pozici vysokoškolského pedagoga na VUT v Brně a vrátil se 	domů do 	Velkých Losin. Podílel se nejprve na koordinaci stavby, 	připravoval její 	technologické části, působil jako hlavní inženýr	a dalších sedm let jako 	ředitel výstavby. Právem mu říkají „otec elektrárny“.</a:t>
            </a:r>
          </a:p>
          <a:p>
            <a:pPr marL="0" indent="0">
              <a:buNone/>
            </a:pPr>
            <a:r>
              <a:rPr lang="cs-CZ" b="1" i="0" dirty="0">
                <a:solidFill>
                  <a:srgbClr val="383840"/>
                </a:solidFill>
                <a:effectLst/>
                <a:latin typeface="rozhlas_regular"/>
              </a:rPr>
              <a:t>-	Na vrcholu Dlouhých strání v Jeseníkách vznikl opravdový unikát. 	Tamní přečerpávací vodní elektrárna se v roce 2005 zařadila mezi 	sedm největších divů České republiky ve čtenářské anketě MF 	Dnes. 	Patří bezpochyby mezi nejvýznamnější české technické 	památky.</a:t>
            </a:r>
          </a:p>
          <a:p>
            <a:endParaRPr lang="cs-CZ" dirty="0"/>
          </a:p>
        </p:txBody>
      </p:sp>
    </p:spTree>
    <p:extLst>
      <p:ext uri="{BB962C8B-B14F-4D97-AF65-F5344CB8AC3E}">
        <p14:creationId xmlns:p14="http://schemas.microsoft.com/office/powerpoint/2010/main" val="1834309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B2D5AF-E794-25D3-B55B-AA1AD6733835}"/>
              </a:ext>
            </a:extLst>
          </p:cNvPr>
          <p:cNvSpPr>
            <a:spLocks noGrp="1"/>
          </p:cNvSpPr>
          <p:nvPr>
            <p:ph type="title"/>
          </p:nvPr>
        </p:nvSpPr>
        <p:spPr>
          <a:xfrm>
            <a:off x="4306528" y="274638"/>
            <a:ext cx="4694903" cy="1143000"/>
          </a:xfrm>
        </p:spPr>
        <p:txBody>
          <a:bodyPr>
            <a:normAutofit fontScale="90000"/>
          </a:bodyPr>
          <a:lstStyle/>
          <a:p>
            <a:r>
              <a:rPr lang="cs-CZ" b="1" i="0" dirty="0">
                <a:solidFill>
                  <a:srgbClr val="FF0000"/>
                </a:solidFill>
                <a:effectLst/>
                <a:latin typeface="Open Sans" panose="020B0606030504020204" pitchFamily="34" charset="0"/>
              </a:rPr>
              <a:t>Energetická chudoba v ČR</a:t>
            </a:r>
            <a:endParaRPr lang="cs-CZ" dirty="0">
              <a:solidFill>
                <a:srgbClr val="FF0000"/>
              </a:solidFill>
            </a:endParaRPr>
          </a:p>
        </p:txBody>
      </p:sp>
      <p:sp>
        <p:nvSpPr>
          <p:cNvPr id="3" name="Zástupný obsah 2">
            <a:extLst>
              <a:ext uri="{FF2B5EF4-FFF2-40B4-BE49-F238E27FC236}">
                <a16:creationId xmlns:a16="http://schemas.microsoft.com/office/drawing/2014/main" id="{D946C24B-F569-7161-0978-3B0B88ACD2D4}"/>
              </a:ext>
            </a:extLst>
          </p:cNvPr>
          <p:cNvSpPr>
            <a:spLocks noGrp="1"/>
          </p:cNvSpPr>
          <p:nvPr>
            <p:ph idx="1"/>
          </p:nvPr>
        </p:nvSpPr>
        <p:spPr/>
        <p:txBody>
          <a:bodyPr>
            <a:normAutofit fontScale="92500" lnSpcReduction="20000"/>
          </a:bodyPr>
          <a:lstStyle/>
          <a:p>
            <a:r>
              <a:rPr lang="cs-CZ" b="1" i="0" dirty="0">
                <a:solidFill>
                  <a:srgbClr val="212529"/>
                </a:solidFill>
                <a:effectLst/>
                <a:latin typeface="Open Sans" panose="020B0606030504020204" pitchFamily="34" charset="0"/>
              </a:rPr>
              <a:t>Domácnosti stále zvyšují svou poptávku po energii, zvyšují se nároky na množství provozovaných zařízení, nároky na udržení stabilního vnitřního prostředí, vytápění a chlazení. Zvyšující se spotřeba energie a její rostoucí cena má za následek narůstající náklady domácností vynaložené na provoz bytu. Pokud uvedené náklady vzrostou</a:t>
            </a:r>
            <a:br>
              <a:rPr lang="cs-CZ" b="1" i="0" dirty="0">
                <a:solidFill>
                  <a:srgbClr val="212529"/>
                </a:solidFill>
                <a:effectLst/>
                <a:latin typeface="Open Sans" panose="020B0606030504020204" pitchFamily="34" charset="0"/>
              </a:rPr>
            </a:br>
            <a:r>
              <a:rPr lang="cs-CZ" b="1" i="0" dirty="0">
                <a:solidFill>
                  <a:srgbClr val="212529"/>
                </a:solidFill>
                <a:effectLst/>
                <a:latin typeface="Open Sans" panose="020B0606030504020204" pitchFamily="34" charset="0"/>
              </a:rPr>
              <a:t>a překročí pro domácnost únosnou hranici, může se domácnost dostat do stavu energetické chudoby.</a:t>
            </a:r>
            <a:endParaRPr lang="cs-CZ" dirty="0"/>
          </a:p>
        </p:txBody>
      </p:sp>
    </p:spTree>
    <p:extLst>
      <p:ext uri="{BB962C8B-B14F-4D97-AF65-F5344CB8AC3E}">
        <p14:creationId xmlns:p14="http://schemas.microsoft.com/office/powerpoint/2010/main" val="3466566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DC156-5C58-3A4D-FFC4-C0EBE3916C44}"/>
              </a:ext>
            </a:extLst>
          </p:cNvPr>
          <p:cNvSpPr>
            <a:spLocks noGrp="1"/>
          </p:cNvSpPr>
          <p:nvPr>
            <p:ph type="title"/>
          </p:nvPr>
        </p:nvSpPr>
        <p:spPr>
          <a:xfrm>
            <a:off x="457200" y="639096"/>
            <a:ext cx="8229600" cy="778541"/>
          </a:xfrm>
        </p:spPr>
        <p:txBody>
          <a:bodyPr>
            <a:normAutofit/>
          </a:bodyPr>
          <a:lstStyle/>
          <a:p>
            <a:r>
              <a:rPr lang="cs-CZ" b="1" i="0" dirty="0">
                <a:solidFill>
                  <a:srgbClr val="FF0000"/>
                </a:solidFill>
                <a:effectLst/>
                <a:latin typeface="Open Sans" panose="020B0606030504020204" pitchFamily="34" charset="0"/>
              </a:rPr>
              <a:t>Energetická chudoba v ČR</a:t>
            </a:r>
            <a:endParaRPr lang="cs-CZ" dirty="0">
              <a:solidFill>
                <a:srgbClr val="FF0000"/>
              </a:solidFill>
            </a:endParaRPr>
          </a:p>
        </p:txBody>
      </p:sp>
      <p:pic>
        <p:nvPicPr>
          <p:cNvPr id="5" name="Zástupný obsah 4">
            <a:extLst>
              <a:ext uri="{FF2B5EF4-FFF2-40B4-BE49-F238E27FC236}">
                <a16:creationId xmlns:a16="http://schemas.microsoft.com/office/drawing/2014/main" id="{F98EE3F6-04ED-36D7-E137-F955C0D9310E}"/>
              </a:ext>
            </a:extLst>
          </p:cNvPr>
          <p:cNvPicPr>
            <a:picLocks noGrp="1" noChangeAspect="1"/>
          </p:cNvPicPr>
          <p:nvPr>
            <p:ph idx="1"/>
          </p:nvPr>
        </p:nvPicPr>
        <p:blipFill>
          <a:blip r:embed="rId2"/>
          <a:stretch>
            <a:fillRect/>
          </a:stretch>
        </p:blipFill>
        <p:spPr>
          <a:xfrm>
            <a:off x="2249564" y="1600200"/>
            <a:ext cx="4644872" cy="4525963"/>
          </a:xfrm>
        </p:spPr>
      </p:pic>
    </p:spTree>
    <p:extLst>
      <p:ext uri="{BB962C8B-B14F-4D97-AF65-F5344CB8AC3E}">
        <p14:creationId xmlns:p14="http://schemas.microsoft.com/office/powerpoint/2010/main" val="822059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AE0051-9F10-301D-D157-BF7522168586}"/>
              </a:ext>
            </a:extLst>
          </p:cNvPr>
          <p:cNvSpPr>
            <a:spLocks noGrp="1"/>
          </p:cNvSpPr>
          <p:nvPr>
            <p:ph type="title"/>
          </p:nvPr>
        </p:nvSpPr>
        <p:spPr>
          <a:xfrm>
            <a:off x="457200" y="658759"/>
            <a:ext cx="8229600" cy="758877"/>
          </a:xfrm>
        </p:spPr>
        <p:txBody>
          <a:bodyPr>
            <a:normAutofit fontScale="90000"/>
          </a:bodyPr>
          <a:lstStyle/>
          <a:p>
            <a:r>
              <a:rPr lang="cs-CZ" b="1" i="0" dirty="0">
                <a:solidFill>
                  <a:srgbClr val="FF0000"/>
                </a:solidFill>
                <a:effectLst/>
                <a:latin typeface="Open Sans" panose="020B0606030504020204" pitchFamily="34" charset="0"/>
              </a:rPr>
              <a:t>Co je energetická chudoba?</a:t>
            </a:r>
            <a:endParaRPr lang="cs-CZ" dirty="0">
              <a:solidFill>
                <a:srgbClr val="FF0000"/>
              </a:solidFill>
            </a:endParaRPr>
          </a:p>
        </p:txBody>
      </p:sp>
      <p:sp>
        <p:nvSpPr>
          <p:cNvPr id="3" name="Zástupný obsah 2">
            <a:extLst>
              <a:ext uri="{FF2B5EF4-FFF2-40B4-BE49-F238E27FC236}">
                <a16:creationId xmlns:a16="http://schemas.microsoft.com/office/drawing/2014/main" id="{0CCD9338-E81F-D423-D69B-C47B930902EA}"/>
              </a:ext>
            </a:extLst>
          </p:cNvPr>
          <p:cNvSpPr>
            <a:spLocks noGrp="1"/>
          </p:cNvSpPr>
          <p:nvPr>
            <p:ph idx="1"/>
          </p:nvPr>
        </p:nvSpPr>
        <p:spPr>
          <a:xfrm>
            <a:off x="108155" y="1700981"/>
            <a:ext cx="8888361" cy="4425182"/>
          </a:xfrm>
        </p:spPr>
        <p:txBody>
          <a:bodyPr>
            <a:normAutofit fontScale="62500" lnSpcReduction="20000"/>
          </a:bodyPr>
          <a:lstStyle/>
          <a:p>
            <a:r>
              <a:rPr lang="cs-CZ" b="1" i="0" dirty="0">
                <a:solidFill>
                  <a:srgbClr val="212529"/>
                </a:solidFill>
                <a:effectLst/>
                <a:latin typeface="Open Sans" panose="020B0606030504020204" pitchFamily="34" charset="0"/>
              </a:rPr>
              <a:t>Samotná definice energetické chudoby v jednotlivých státech není jednotná. Je nutné si uvědomit, že v různých částech světa jsou rozdílné životní podmínky, jiné potřeby a jiný životní standard. Není proto jednoduché najít vhodnou definici, která by platila ve všech zemích, existuje ale obecná evropská definice.</a:t>
            </a:r>
            <a:br>
              <a:rPr lang="cs-CZ" b="1" dirty="0"/>
            </a:br>
            <a:br>
              <a:rPr lang="cs-CZ" b="1" dirty="0"/>
            </a:br>
            <a:r>
              <a:rPr lang="cs-CZ" b="1" i="0" dirty="0">
                <a:solidFill>
                  <a:srgbClr val="212529"/>
                </a:solidFill>
                <a:effectLst/>
                <a:latin typeface="Open Sans" panose="020B0606030504020204" pitchFamily="34" charset="0"/>
              </a:rPr>
              <a:t>„K energetické chudobě dochází, pokud je pro domácnost obtížné nebo nemožné zajistit dostatečné vytápění bytu za přijatelnou cenu“ Za dostatečnou úroveň teploty je doporučeno Světovou zdravotnickou organizací stav, kdy je dosaženo teploty 21 °C v obývacím pokoji a v ostatních obsazených místnostech 18 °C.</a:t>
            </a:r>
            <a:br>
              <a:rPr lang="cs-CZ" b="1" dirty="0"/>
            </a:br>
            <a:br>
              <a:rPr lang="cs-CZ" b="1" dirty="0"/>
            </a:br>
            <a:r>
              <a:rPr lang="cs-CZ" b="1" i="0" dirty="0">
                <a:solidFill>
                  <a:srgbClr val="212529"/>
                </a:solidFill>
                <a:effectLst/>
                <a:latin typeface="Open Sans" panose="020B0606030504020204" pitchFamily="34" charset="0"/>
              </a:rPr>
              <a:t>Definice vystihuje podstatu problému energetické chudoby, nicméně je velmi složité pracovat s pojmy, jakými jsou „obtížné zajistit“ nebo „za přijatelnou cenu“. Pro každou domácnost bude mít tato definice jiný význam.</a:t>
            </a:r>
            <a:endParaRPr lang="cs-CZ" b="1" dirty="0"/>
          </a:p>
        </p:txBody>
      </p:sp>
    </p:spTree>
    <p:extLst>
      <p:ext uri="{BB962C8B-B14F-4D97-AF65-F5344CB8AC3E}">
        <p14:creationId xmlns:p14="http://schemas.microsoft.com/office/powerpoint/2010/main" val="1836606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24211B-631F-0CB8-EEF6-644C4D7E84EF}"/>
              </a:ext>
            </a:extLst>
          </p:cNvPr>
          <p:cNvSpPr>
            <a:spLocks noGrp="1"/>
          </p:cNvSpPr>
          <p:nvPr>
            <p:ph type="title"/>
          </p:nvPr>
        </p:nvSpPr>
        <p:spPr>
          <a:xfrm>
            <a:off x="457200" y="639096"/>
            <a:ext cx="8229600" cy="778541"/>
          </a:xfrm>
        </p:spPr>
        <p:txBody>
          <a:bodyPr/>
          <a:lstStyle/>
          <a:p>
            <a:r>
              <a:rPr lang="cs-CZ" b="1" i="0" dirty="0">
                <a:solidFill>
                  <a:srgbClr val="FF0000"/>
                </a:solidFill>
                <a:effectLst/>
                <a:latin typeface="Open Sans" panose="020B0606030504020204" pitchFamily="34" charset="0"/>
              </a:rPr>
              <a:t>Co je energetická chudoba?</a:t>
            </a:r>
            <a:endParaRPr lang="cs-CZ" dirty="0"/>
          </a:p>
        </p:txBody>
      </p:sp>
      <p:sp>
        <p:nvSpPr>
          <p:cNvPr id="3" name="Zástupný obsah 2">
            <a:extLst>
              <a:ext uri="{FF2B5EF4-FFF2-40B4-BE49-F238E27FC236}">
                <a16:creationId xmlns:a16="http://schemas.microsoft.com/office/drawing/2014/main" id="{B9871EC5-EE2E-8A5B-67C8-5AA0A294E9D9}"/>
              </a:ext>
            </a:extLst>
          </p:cNvPr>
          <p:cNvSpPr>
            <a:spLocks noGrp="1"/>
          </p:cNvSpPr>
          <p:nvPr>
            <p:ph idx="1"/>
          </p:nvPr>
        </p:nvSpPr>
        <p:spPr>
          <a:xfrm>
            <a:off x="186813" y="1828800"/>
            <a:ext cx="8740877" cy="4297363"/>
          </a:xfrm>
        </p:spPr>
        <p:txBody>
          <a:bodyPr>
            <a:normAutofit fontScale="62500" lnSpcReduction="20000"/>
          </a:bodyPr>
          <a:lstStyle/>
          <a:p>
            <a:r>
              <a:rPr lang="cs-CZ" b="1" i="0" dirty="0">
                <a:solidFill>
                  <a:srgbClr val="212529"/>
                </a:solidFill>
                <a:effectLst/>
                <a:latin typeface="Open Sans" panose="020B0606030504020204" pitchFamily="34" charset="0"/>
              </a:rPr>
              <a:t>Energetická chudoba neznamená chudobu. Nízké finanční příjmy mohou být jednou z příčin, ale ne jedinou. Na vzniku energetické chudoby se podílí více faktorů, viz níže.</a:t>
            </a:r>
            <a:br>
              <a:rPr lang="cs-CZ" b="1" dirty="0"/>
            </a:br>
            <a:br>
              <a:rPr lang="cs-CZ" b="1" dirty="0"/>
            </a:br>
            <a:r>
              <a:rPr lang="cs-CZ" b="1" i="0" dirty="0">
                <a:solidFill>
                  <a:srgbClr val="212529"/>
                </a:solidFill>
                <a:effectLst/>
                <a:latin typeface="Open Sans" panose="020B0606030504020204" pitchFamily="34" charset="0"/>
              </a:rPr>
              <a:t>Všechny tyto faktory mají vliv nejen na chod domácnosti, ale především na styl života v domácnosti a její životní úroveň. Pokud se domácnost dostane do problému energetické chudoby, bude pravděpodobně svoji situaci řešit změnou v jedné ze zobrazených oblastí. Nejsnadnějším řešením bývá omezení spotřeby energie, což má za následek přímé snížení výdajů za energii, ale zároveň dojde i ke snížení životní úrovně. </a:t>
            </a:r>
            <a:br>
              <a:rPr lang="cs-CZ" b="1" dirty="0"/>
            </a:br>
            <a:br>
              <a:rPr lang="cs-CZ" b="1" dirty="0"/>
            </a:br>
            <a:r>
              <a:rPr lang="cs-CZ" b="1" i="0" dirty="0">
                <a:solidFill>
                  <a:srgbClr val="212529"/>
                </a:solidFill>
                <a:effectLst/>
                <a:latin typeface="Open Sans" panose="020B0606030504020204" pitchFamily="34" charset="0"/>
              </a:rPr>
              <a:t>Nejběžnějšími indikátory energetické chudoby jsou nízké příjmy domácnosti, špatná energetická efektivnost budovy a vysoká cena za energii. Pokud se tyto tři faktory sejdou je možné domácnost považovat za energeticky chudou.</a:t>
            </a:r>
            <a:endParaRPr lang="cs-CZ" b="1" dirty="0"/>
          </a:p>
        </p:txBody>
      </p:sp>
    </p:spTree>
    <p:extLst>
      <p:ext uri="{BB962C8B-B14F-4D97-AF65-F5344CB8AC3E}">
        <p14:creationId xmlns:p14="http://schemas.microsoft.com/office/powerpoint/2010/main" val="3658469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135C50-A611-CB3E-95B6-3D9BCC39FF20}"/>
              </a:ext>
            </a:extLst>
          </p:cNvPr>
          <p:cNvSpPr>
            <a:spLocks noGrp="1"/>
          </p:cNvSpPr>
          <p:nvPr>
            <p:ph type="title"/>
          </p:nvPr>
        </p:nvSpPr>
        <p:spPr>
          <a:xfrm>
            <a:off x="4001728" y="274638"/>
            <a:ext cx="4886633" cy="1143000"/>
          </a:xfrm>
        </p:spPr>
        <p:txBody>
          <a:bodyPr>
            <a:normAutofit fontScale="90000"/>
          </a:bodyPr>
          <a:lstStyle/>
          <a:p>
            <a:r>
              <a:rPr lang="cs-CZ" sz="3600" b="1" i="0" dirty="0">
                <a:solidFill>
                  <a:srgbClr val="FF0000"/>
                </a:solidFill>
                <a:effectLst/>
                <a:latin typeface="Open Sans" panose="020B0606030504020204" pitchFamily="34" charset="0"/>
              </a:rPr>
              <a:t>Kolik je ohrožených domácností?</a:t>
            </a:r>
            <a:endParaRPr lang="cs-CZ" sz="3600" dirty="0">
              <a:solidFill>
                <a:srgbClr val="FF0000"/>
              </a:solidFill>
            </a:endParaRPr>
          </a:p>
        </p:txBody>
      </p:sp>
      <p:sp>
        <p:nvSpPr>
          <p:cNvPr id="3" name="Zástupný obsah 2">
            <a:extLst>
              <a:ext uri="{FF2B5EF4-FFF2-40B4-BE49-F238E27FC236}">
                <a16:creationId xmlns:a16="http://schemas.microsoft.com/office/drawing/2014/main" id="{2BD7F7A6-4A9B-C42B-691E-F2688A82E660}"/>
              </a:ext>
            </a:extLst>
          </p:cNvPr>
          <p:cNvSpPr>
            <a:spLocks noGrp="1"/>
          </p:cNvSpPr>
          <p:nvPr>
            <p:ph idx="1"/>
          </p:nvPr>
        </p:nvSpPr>
        <p:spPr>
          <a:xfrm>
            <a:off x="127819" y="1600200"/>
            <a:ext cx="8858865" cy="4525963"/>
          </a:xfrm>
        </p:spPr>
        <p:txBody>
          <a:bodyPr>
            <a:normAutofit fontScale="62500" lnSpcReduction="20000"/>
          </a:bodyPr>
          <a:lstStyle/>
          <a:p>
            <a:r>
              <a:rPr lang="cs-CZ" b="1" i="0" dirty="0">
                <a:solidFill>
                  <a:srgbClr val="212529"/>
                </a:solidFill>
                <a:effectLst/>
                <a:latin typeface="Open Sans" panose="020B0606030504020204" pitchFamily="34" charset="0"/>
              </a:rPr>
              <a:t>Pro stanovení odhadu počtu domácností zasažených energetickou chudobou bylo vytvořeno několik studií. Studie </a:t>
            </a:r>
            <a:r>
              <a:rPr lang="cs-CZ" b="1" i="0" dirty="0" err="1">
                <a:solidFill>
                  <a:srgbClr val="212529"/>
                </a:solidFill>
                <a:effectLst/>
                <a:latin typeface="Open Sans" panose="020B0606030504020204" pitchFamily="34" charset="0"/>
              </a:rPr>
              <a:t>Fuel</a:t>
            </a:r>
            <a:r>
              <a:rPr lang="cs-CZ" b="1" i="0" dirty="0">
                <a:solidFill>
                  <a:srgbClr val="212529"/>
                </a:solidFill>
                <a:effectLst/>
                <a:latin typeface="Open Sans" panose="020B0606030504020204" pitchFamily="34" charset="0"/>
              </a:rPr>
              <a:t> </a:t>
            </a:r>
            <a:r>
              <a:rPr lang="cs-CZ" b="1" i="0" dirty="0" err="1">
                <a:solidFill>
                  <a:srgbClr val="212529"/>
                </a:solidFill>
                <a:effectLst/>
                <a:latin typeface="Open Sans" panose="020B0606030504020204" pitchFamily="34" charset="0"/>
              </a:rPr>
              <a:t>Poverty</a:t>
            </a:r>
            <a:r>
              <a:rPr lang="cs-CZ" b="1" i="0" dirty="0">
                <a:solidFill>
                  <a:srgbClr val="212529"/>
                </a:solidFill>
                <a:effectLst/>
                <a:latin typeface="Open Sans" panose="020B0606030504020204" pitchFamily="34" charset="0"/>
              </a:rPr>
              <a:t> Network udává, že v České republice je až 10% domácností, které nemohou dosáhnout na požadovanou teplotu ve svém bytě až 10 % domácností, které mají problémy s placením za své účty za energii.</a:t>
            </a:r>
            <a:br>
              <a:rPr lang="cs-CZ" b="1" i="0" dirty="0">
                <a:solidFill>
                  <a:srgbClr val="212529"/>
                </a:solidFill>
                <a:effectLst/>
                <a:latin typeface="Open Sans" panose="020B0606030504020204" pitchFamily="34" charset="0"/>
              </a:rPr>
            </a:br>
            <a:br>
              <a:rPr lang="cs-CZ" b="1" i="0" dirty="0">
                <a:solidFill>
                  <a:srgbClr val="212529"/>
                </a:solidFill>
                <a:effectLst/>
                <a:latin typeface="Open Sans" panose="020B0606030504020204" pitchFamily="34" charset="0"/>
              </a:rPr>
            </a:br>
            <a:r>
              <a:rPr lang="cs-CZ" b="1" i="0" dirty="0">
                <a:solidFill>
                  <a:srgbClr val="212529"/>
                </a:solidFill>
                <a:effectLst/>
                <a:latin typeface="Open Sans" panose="020B0606030504020204" pitchFamily="34" charset="0"/>
              </a:rPr>
              <a:t>Zpráva z evropského programu </a:t>
            </a:r>
            <a:r>
              <a:rPr lang="cs-CZ" b="1" i="0" dirty="0" err="1">
                <a:solidFill>
                  <a:srgbClr val="212529"/>
                </a:solidFill>
                <a:effectLst/>
                <a:latin typeface="Open Sans" panose="020B0606030504020204" pitchFamily="34" charset="0"/>
              </a:rPr>
              <a:t>Energy</a:t>
            </a:r>
            <a:r>
              <a:rPr lang="cs-CZ" b="1" i="0" dirty="0">
                <a:solidFill>
                  <a:srgbClr val="212529"/>
                </a:solidFill>
                <a:effectLst/>
                <a:latin typeface="Open Sans" panose="020B0606030504020204" pitchFamily="34" charset="0"/>
              </a:rPr>
              <a:t> </a:t>
            </a:r>
            <a:r>
              <a:rPr lang="cs-CZ" b="1" i="0" dirty="0" err="1">
                <a:solidFill>
                  <a:srgbClr val="212529"/>
                </a:solidFill>
                <a:effectLst/>
                <a:latin typeface="Open Sans" panose="020B0606030504020204" pitchFamily="34" charset="0"/>
              </a:rPr>
              <a:t>poverty</a:t>
            </a:r>
            <a:r>
              <a:rPr lang="cs-CZ" b="1" i="0" dirty="0">
                <a:solidFill>
                  <a:srgbClr val="212529"/>
                </a:solidFill>
                <a:effectLst/>
                <a:latin typeface="Open Sans" panose="020B0606030504020204" pitchFamily="34" charset="0"/>
              </a:rPr>
              <a:t> </a:t>
            </a:r>
            <a:r>
              <a:rPr lang="cs-CZ" b="1" i="0" dirty="0" err="1">
                <a:solidFill>
                  <a:srgbClr val="212529"/>
                </a:solidFill>
                <a:effectLst/>
                <a:latin typeface="Open Sans" panose="020B0606030504020204" pitchFamily="34" charset="0"/>
              </a:rPr>
              <a:t>observatory</a:t>
            </a:r>
            <a:r>
              <a:rPr lang="cs-CZ" b="1" i="0" dirty="0">
                <a:solidFill>
                  <a:srgbClr val="212529"/>
                </a:solidFill>
                <a:effectLst/>
                <a:latin typeface="Open Sans" panose="020B0606030504020204" pitchFamily="34" charset="0"/>
              </a:rPr>
              <a:t> pro Českou republiku uvádí, že 3,1 % domácností není schopno udržet adekvátně vytopený byt a 10,7 % domácností má problémy</a:t>
            </a:r>
            <a:br>
              <a:rPr lang="cs-CZ" b="1" i="0" dirty="0">
                <a:solidFill>
                  <a:srgbClr val="212529"/>
                </a:solidFill>
                <a:effectLst/>
                <a:latin typeface="Open Sans" panose="020B0606030504020204" pitchFamily="34" charset="0"/>
              </a:rPr>
            </a:br>
            <a:r>
              <a:rPr lang="cs-CZ" b="1" i="0" dirty="0">
                <a:solidFill>
                  <a:srgbClr val="212529"/>
                </a:solidFill>
                <a:effectLst/>
                <a:latin typeface="Open Sans" panose="020B0606030504020204" pitchFamily="34" charset="0"/>
              </a:rPr>
              <a:t>s vysokými výdaji na energii.</a:t>
            </a:r>
            <a:br>
              <a:rPr lang="cs-CZ" b="1" i="0" dirty="0">
                <a:solidFill>
                  <a:srgbClr val="212529"/>
                </a:solidFill>
                <a:effectLst/>
                <a:latin typeface="Open Sans" panose="020B0606030504020204" pitchFamily="34" charset="0"/>
              </a:rPr>
            </a:br>
            <a:br>
              <a:rPr lang="cs-CZ" b="1" i="0" dirty="0">
                <a:solidFill>
                  <a:srgbClr val="212529"/>
                </a:solidFill>
                <a:effectLst/>
                <a:latin typeface="Open Sans" panose="020B0606030504020204" pitchFamily="34" charset="0"/>
              </a:rPr>
            </a:br>
            <a:r>
              <a:rPr lang="cs-CZ" b="1" i="0" dirty="0">
                <a:solidFill>
                  <a:srgbClr val="212529"/>
                </a:solidFill>
                <a:effectLst/>
                <a:latin typeface="Open Sans" panose="020B0606030504020204" pitchFamily="34" charset="0"/>
              </a:rPr>
              <a:t>Dále byla prezentována studie na základě statistických dat příjmů domácností a stavu bytového fondu v české republice.</a:t>
            </a:r>
            <a:br>
              <a:rPr lang="cs-CZ" b="1" i="0" dirty="0">
                <a:solidFill>
                  <a:srgbClr val="212529"/>
                </a:solidFill>
                <a:effectLst/>
                <a:latin typeface="Open Sans" panose="020B0606030504020204" pitchFamily="34" charset="0"/>
              </a:rPr>
            </a:br>
            <a:r>
              <a:rPr lang="cs-CZ" b="1" i="0" dirty="0">
                <a:solidFill>
                  <a:srgbClr val="212529"/>
                </a:solidFill>
                <a:effectLst/>
                <a:latin typeface="Open Sans" panose="020B0606030504020204" pitchFamily="34" charset="0"/>
              </a:rPr>
              <a:t>Z této studie vychází, že je v České republice až 16 % domácností ohrožených energetickou chudobou. Výpočty studie vychází z britské definice energetické chudoby.</a:t>
            </a:r>
          </a:p>
          <a:p>
            <a:endParaRPr lang="cs-CZ" dirty="0"/>
          </a:p>
        </p:txBody>
      </p:sp>
    </p:spTree>
    <p:extLst>
      <p:ext uri="{BB962C8B-B14F-4D97-AF65-F5344CB8AC3E}">
        <p14:creationId xmlns:p14="http://schemas.microsoft.com/office/powerpoint/2010/main" val="1896068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3415C4-4715-B66A-5E01-A33D90DA2109}"/>
              </a:ext>
            </a:extLst>
          </p:cNvPr>
          <p:cNvSpPr>
            <a:spLocks noGrp="1"/>
          </p:cNvSpPr>
          <p:nvPr>
            <p:ph type="title"/>
          </p:nvPr>
        </p:nvSpPr>
        <p:spPr>
          <a:xfrm>
            <a:off x="4149212" y="274638"/>
            <a:ext cx="4537587" cy="1143000"/>
          </a:xfrm>
        </p:spPr>
        <p:txBody>
          <a:bodyPr>
            <a:normAutofit/>
          </a:bodyPr>
          <a:lstStyle/>
          <a:p>
            <a:r>
              <a:rPr lang="cs-CZ" sz="3200" b="1" dirty="0">
                <a:solidFill>
                  <a:srgbClr val="FF0000"/>
                </a:solidFill>
              </a:rPr>
              <a:t>ENERGETICKÁ EFEKTIVITA VE STÁTECH EU</a:t>
            </a:r>
          </a:p>
        </p:txBody>
      </p:sp>
      <p:pic>
        <p:nvPicPr>
          <p:cNvPr id="3074" name="Picture 2">
            <a:extLst>
              <a:ext uri="{FF2B5EF4-FFF2-40B4-BE49-F238E27FC236}">
                <a16:creationId xmlns:a16="http://schemas.microsoft.com/office/drawing/2014/main" id="{48FEAC9F-2BC9-7BD6-ADFE-62331F7E73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7546" y="1600200"/>
            <a:ext cx="804890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94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FE568A-57E4-4E68-0D40-CC17414D160B}"/>
              </a:ext>
            </a:extLst>
          </p:cNvPr>
          <p:cNvSpPr>
            <a:spLocks noGrp="1"/>
          </p:cNvSpPr>
          <p:nvPr>
            <p:ph type="title"/>
          </p:nvPr>
        </p:nvSpPr>
        <p:spPr>
          <a:xfrm>
            <a:off x="4257368" y="274638"/>
            <a:ext cx="4429432" cy="1143000"/>
          </a:xfrm>
        </p:spPr>
        <p:txBody>
          <a:bodyPr>
            <a:noAutofit/>
          </a:bodyPr>
          <a:lstStyle/>
          <a:p>
            <a:r>
              <a:rPr lang="cs-CZ" sz="9600" dirty="0">
                <a:solidFill>
                  <a:srgbClr val="FF0000"/>
                </a:solidFill>
              </a:rPr>
              <a:t>!!!</a:t>
            </a:r>
          </a:p>
        </p:txBody>
      </p:sp>
      <p:sp>
        <p:nvSpPr>
          <p:cNvPr id="3" name="Zástupný obsah 2">
            <a:extLst>
              <a:ext uri="{FF2B5EF4-FFF2-40B4-BE49-F238E27FC236}">
                <a16:creationId xmlns:a16="http://schemas.microsoft.com/office/drawing/2014/main" id="{79E3FD5A-D60B-4120-1900-BA223AEB97FC}"/>
              </a:ext>
            </a:extLst>
          </p:cNvPr>
          <p:cNvSpPr>
            <a:spLocks noGrp="1"/>
          </p:cNvSpPr>
          <p:nvPr>
            <p:ph idx="1"/>
          </p:nvPr>
        </p:nvSpPr>
        <p:spPr>
          <a:xfrm>
            <a:off x="457200" y="2711246"/>
            <a:ext cx="8229600" cy="1828800"/>
          </a:xfrm>
        </p:spPr>
        <p:txBody>
          <a:bodyPr/>
          <a:lstStyle/>
          <a:p>
            <a:r>
              <a:rPr lang="cs-CZ" b="1" i="0" dirty="0">
                <a:solidFill>
                  <a:srgbClr val="212529"/>
                </a:solidFill>
                <a:effectLst/>
                <a:latin typeface="Roboto Condensed" panose="020F0502020204030204" pitchFamily="2" charset="0"/>
              </a:rPr>
              <a:t>Česká ekonomika má dlouhodobě vysokou energetickou náročnost. To znamená, že na to, co vytváří, potřebuje víc energie než jiné státy.</a:t>
            </a:r>
            <a:endParaRPr lang="cs-CZ" dirty="0"/>
          </a:p>
        </p:txBody>
      </p:sp>
    </p:spTree>
    <p:extLst>
      <p:ext uri="{BB962C8B-B14F-4D97-AF65-F5344CB8AC3E}">
        <p14:creationId xmlns:p14="http://schemas.microsoft.com/office/powerpoint/2010/main" val="2197701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B14C0-5B6A-8883-5E82-8D439D2CE3EA}"/>
              </a:ext>
            </a:extLst>
          </p:cNvPr>
          <p:cNvSpPr>
            <a:spLocks noGrp="1"/>
          </p:cNvSpPr>
          <p:nvPr>
            <p:ph type="title"/>
          </p:nvPr>
        </p:nvSpPr>
        <p:spPr>
          <a:xfrm>
            <a:off x="4198373" y="274638"/>
            <a:ext cx="4773561" cy="1143000"/>
          </a:xfrm>
        </p:spPr>
        <p:txBody>
          <a:bodyPr>
            <a:noAutofit/>
          </a:bodyPr>
          <a:lstStyle/>
          <a:p>
            <a:r>
              <a:rPr lang="cs-CZ" sz="2400" b="1" i="0" cap="all" dirty="0">
                <a:solidFill>
                  <a:srgbClr val="FF0000"/>
                </a:solidFill>
                <a:effectLst/>
                <a:latin typeface="Ubuntu" panose="020B0504030602030204" pitchFamily="34" charset="0"/>
              </a:rPr>
              <a:t>ENERGETICKÁ EFEKTIVNOST JAKO KLÍČOVÉ KRITÉRIUM PŘI KOUPI DOMU</a:t>
            </a:r>
            <a:endParaRPr lang="cs-CZ" sz="2400" b="1" dirty="0">
              <a:solidFill>
                <a:srgbClr val="FF0000"/>
              </a:solidFill>
            </a:endParaRPr>
          </a:p>
        </p:txBody>
      </p:sp>
      <p:pic>
        <p:nvPicPr>
          <p:cNvPr id="4098" name="Picture 2">
            <a:extLst>
              <a:ext uri="{FF2B5EF4-FFF2-40B4-BE49-F238E27FC236}">
                <a16:creationId xmlns:a16="http://schemas.microsoft.com/office/drawing/2014/main" id="{9EAEBF72-3F49-2C80-AFB5-606B8F7B60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2796" y="1600200"/>
            <a:ext cx="703840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264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D7816A-1390-93D6-6153-5A6AD687B319}"/>
              </a:ext>
            </a:extLst>
          </p:cNvPr>
          <p:cNvSpPr>
            <a:spLocks noGrp="1"/>
          </p:cNvSpPr>
          <p:nvPr>
            <p:ph type="title"/>
          </p:nvPr>
        </p:nvSpPr>
        <p:spPr>
          <a:xfrm>
            <a:off x="4011561" y="273973"/>
            <a:ext cx="4950542" cy="1143000"/>
          </a:xfrm>
        </p:spPr>
        <p:txBody>
          <a:bodyPr>
            <a:noAutofit/>
          </a:bodyPr>
          <a:lstStyle/>
          <a:p>
            <a:r>
              <a:rPr lang="cs-CZ" sz="2400" b="1" i="0" cap="all" dirty="0">
                <a:solidFill>
                  <a:srgbClr val="FF0000"/>
                </a:solidFill>
                <a:effectLst/>
                <a:latin typeface="Ubuntu" panose="020B0504030602030204" pitchFamily="34" charset="0"/>
              </a:rPr>
              <a:t>ENERGETICKÁ EFEKTIVNOST JAKO KLÍČOVÉ KRITÉRIUM PŘI KOUPI DOMU</a:t>
            </a:r>
            <a:endParaRPr lang="cs-CZ" sz="2400" dirty="0"/>
          </a:p>
        </p:txBody>
      </p:sp>
      <p:sp>
        <p:nvSpPr>
          <p:cNvPr id="3" name="Zástupný obsah 2">
            <a:extLst>
              <a:ext uri="{FF2B5EF4-FFF2-40B4-BE49-F238E27FC236}">
                <a16:creationId xmlns:a16="http://schemas.microsoft.com/office/drawing/2014/main" id="{81EF5668-45E3-FA87-535D-85E34E85D767}"/>
              </a:ext>
            </a:extLst>
          </p:cNvPr>
          <p:cNvSpPr>
            <a:spLocks noGrp="1"/>
          </p:cNvSpPr>
          <p:nvPr>
            <p:ph idx="1"/>
          </p:nvPr>
        </p:nvSpPr>
        <p:spPr>
          <a:xfrm>
            <a:off x="137651" y="1956619"/>
            <a:ext cx="8824451" cy="4169544"/>
          </a:xfrm>
        </p:spPr>
        <p:txBody>
          <a:bodyPr>
            <a:normAutofit fontScale="55000" lnSpcReduction="20000"/>
          </a:bodyPr>
          <a:lstStyle/>
          <a:p>
            <a:pPr algn="l"/>
            <a:r>
              <a:rPr lang="cs-CZ" b="1" i="0" dirty="0">
                <a:solidFill>
                  <a:srgbClr val="77838E"/>
                </a:solidFill>
                <a:effectLst/>
                <a:latin typeface="Ubuntu" panose="020B0504030602030204" pitchFamily="34" charset="0"/>
              </a:rPr>
              <a:t>Úsporné bydlení se v současné době těší stále větší oblibě. V dnešním příspěvku se proto zaměříme na efektivní využití energie jako na jednu z nejdůležitějších funkcí moderních domů.</a:t>
            </a:r>
          </a:p>
          <a:p>
            <a:pPr algn="l"/>
            <a:r>
              <a:rPr lang="cs-CZ" b="1" i="0" dirty="0">
                <a:solidFill>
                  <a:srgbClr val="77838E"/>
                </a:solidFill>
                <a:effectLst/>
                <a:latin typeface="Ubuntu" panose="020B0504030602030204" pitchFamily="34" charset="0"/>
              </a:rPr>
              <a:t>Demografie zájemců o koupi nových domů se výrazně mění. Mezi kupci se v současnosti pohybují stále mladší lidé se značným povědomým</a:t>
            </a:r>
            <a:br>
              <a:rPr lang="cs-CZ" b="1" i="0" dirty="0">
                <a:solidFill>
                  <a:srgbClr val="77838E"/>
                </a:solidFill>
                <a:effectLst/>
                <a:latin typeface="Ubuntu" panose="020B0504030602030204" pitchFamily="34" charset="0"/>
              </a:rPr>
            </a:br>
            <a:r>
              <a:rPr lang="cs-CZ" b="1" i="0" dirty="0">
                <a:solidFill>
                  <a:srgbClr val="77838E"/>
                </a:solidFill>
                <a:effectLst/>
                <a:latin typeface="Ubuntu" panose="020B0504030602030204" pitchFamily="34" charset="0"/>
              </a:rPr>
              <a:t>o energetické šetrnosti. Toho si všímají také stavební firmy, pro které se energetická efektivnost a udržitelnost stávají významnou součástí každého projektu.</a:t>
            </a:r>
          </a:p>
          <a:p>
            <a:pPr algn="l"/>
            <a:r>
              <a:rPr lang="cs-CZ" b="1" i="0" dirty="0">
                <a:solidFill>
                  <a:srgbClr val="77838E"/>
                </a:solidFill>
                <a:effectLst/>
                <a:latin typeface="Ubuntu" panose="020B0504030602030204" pitchFamily="34" charset="0"/>
              </a:rPr>
              <a:t>Americká asociace NAHB (</a:t>
            </a:r>
            <a:r>
              <a:rPr lang="cs-CZ" b="1" i="0" dirty="0" err="1">
                <a:solidFill>
                  <a:srgbClr val="77838E"/>
                </a:solidFill>
                <a:effectLst/>
                <a:latin typeface="Ubuntu" panose="020B0504030602030204" pitchFamily="34" charset="0"/>
              </a:rPr>
              <a:t>National</a:t>
            </a:r>
            <a:r>
              <a:rPr lang="cs-CZ" b="1" i="0" dirty="0">
                <a:solidFill>
                  <a:srgbClr val="77838E"/>
                </a:solidFill>
                <a:effectLst/>
                <a:latin typeface="Ubuntu" panose="020B0504030602030204" pitchFamily="34" charset="0"/>
              </a:rPr>
              <a:t> </a:t>
            </a:r>
            <a:r>
              <a:rPr lang="cs-CZ" b="1" i="0" dirty="0" err="1">
                <a:solidFill>
                  <a:srgbClr val="77838E"/>
                </a:solidFill>
                <a:effectLst/>
                <a:latin typeface="Ubuntu" panose="020B0504030602030204" pitchFamily="34" charset="0"/>
              </a:rPr>
              <a:t>Association</a:t>
            </a:r>
            <a:r>
              <a:rPr lang="cs-CZ" b="1" i="0" dirty="0">
                <a:solidFill>
                  <a:srgbClr val="77838E"/>
                </a:solidFill>
                <a:effectLst/>
                <a:latin typeface="Ubuntu" panose="020B0504030602030204" pitchFamily="34" charset="0"/>
              </a:rPr>
              <a:t> </a:t>
            </a:r>
            <a:r>
              <a:rPr lang="cs-CZ" b="1" i="0" dirty="0" err="1">
                <a:solidFill>
                  <a:srgbClr val="77838E"/>
                </a:solidFill>
                <a:effectLst/>
                <a:latin typeface="Ubuntu" panose="020B0504030602030204" pitchFamily="34" charset="0"/>
              </a:rPr>
              <a:t>of</a:t>
            </a:r>
            <a:r>
              <a:rPr lang="cs-CZ" b="1" i="0" dirty="0">
                <a:solidFill>
                  <a:srgbClr val="77838E"/>
                </a:solidFill>
                <a:effectLst/>
                <a:latin typeface="Ubuntu" panose="020B0504030602030204" pitchFamily="34" charset="0"/>
              </a:rPr>
              <a:t> </a:t>
            </a:r>
            <a:r>
              <a:rPr lang="cs-CZ" b="1" i="0" dirty="0" err="1">
                <a:solidFill>
                  <a:srgbClr val="77838E"/>
                </a:solidFill>
                <a:effectLst/>
                <a:latin typeface="Ubuntu" panose="020B0504030602030204" pitchFamily="34" charset="0"/>
              </a:rPr>
              <a:t>Home</a:t>
            </a:r>
            <a:r>
              <a:rPr lang="cs-CZ" b="1" i="0" dirty="0">
                <a:solidFill>
                  <a:srgbClr val="77838E"/>
                </a:solidFill>
                <a:effectLst/>
                <a:latin typeface="Ubuntu" panose="020B0504030602030204" pitchFamily="34" charset="0"/>
              </a:rPr>
              <a:t> </a:t>
            </a:r>
            <a:r>
              <a:rPr lang="cs-CZ" b="1" i="0" dirty="0" err="1">
                <a:solidFill>
                  <a:srgbClr val="77838E"/>
                </a:solidFill>
                <a:effectLst/>
                <a:latin typeface="Ubuntu" panose="020B0504030602030204" pitchFamily="34" charset="0"/>
              </a:rPr>
              <a:t>Builder</a:t>
            </a:r>
            <a:r>
              <a:rPr lang="cs-CZ" b="1" i="0" dirty="0">
                <a:solidFill>
                  <a:srgbClr val="77838E"/>
                </a:solidFill>
                <a:effectLst/>
                <a:latin typeface="Ubuntu" panose="020B0504030602030204" pitchFamily="34" charset="0"/>
              </a:rPr>
              <a:t>) uvádí, že energetická efektivnost budov reprezentovaná prostřednictvím úspor energie a nízkými měsíčními náklady na elektřinu jsou nejvyšší prioritou většiny zájemců při koupi nového domu.</a:t>
            </a:r>
          </a:p>
          <a:p>
            <a:pPr algn="l"/>
            <a:r>
              <a:rPr lang="cs-CZ" b="1" i="0" dirty="0">
                <a:solidFill>
                  <a:srgbClr val="77838E"/>
                </a:solidFill>
                <a:effectLst/>
                <a:latin typeface="Ubuntu" panose="020B0504030602030204" pitchFamily="34" charset="0"/>
              </a:rPr>
              <a:t>Na základě výzkumu asociace NAHB má značné procento lidí, kteří se chystají koupit nový dům zájem především o energetickou udržitelnost</a:t>
            </a:r>
            <a:br>
              <a:rPr lang="cs-CZ" b="1" i="0" dirty="0">
                <a:solidFill>
                  <a:srgbClr val="77838E"/>
                </a:solidFill>
                <a:effectLst/>
                <a:latin typeface="Ubuntu" panose="020B0504030602030204" pitchFamily="34" charset="0"/>
              </a:rPr>
            </a:br>
            <a:r>
              <a:rPr lang="cs-CZ" b="1" i="0" dirty="0">
                <a:solidFill>
                  <a:srgbClr val="77838E"/>
                </a:solidFill>
                <a:effectLst/>
                <a:latin typeface="Ubuntu" panose="020B0504030602030204" pitchFamily="34" charset="0"/>
              </a:rPr>
              <a:t>a účinnost. Za dům disponující těmito vlastnostmi jsou tak spotřebitelé ochotni zaplatit dokonce dvakrát až třikrát více než za méně energeticky účinné domy.</a:t>
            </a:r>
          </a:p>
        </p:txBody>
      </p:sp>
    </p:spTree>
    <p:extLst>
      <p:ext uri="{BB962C8B-B14F-4D97-AF65-F5344CB8AC3E}">
        <p14:creationId xmlns:p14="http://schemas.microsoft.com/office/powerpoint/2010/main" val="2689669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5E5C6-F51C-9A3E-7DAA-F10F8BE8CC86}"/>
              </a:ext>
            </a:extLst>
          </p:cNvPr>
          <p:cNvSpPr>
            <a:spLocks noGrp="1"/>
          </p:cNvSpPr>
          <p:nvPr>
            <p:ph type="title"/>
          </p:nvPr>
        </p:nvSpPr>
        <p:spPr>
          <a:xfrm>
            <a:off x="3952568" y="274638"/>
            <a:ext cx="4955458" cy="1143000"/>
          </a:xfrm>
        </p:spPr>
        <p:txBody>
          <a:bodyPr>
            <a:normAutofit fontScale="90000"/>
          </a:bodyPr>
          <a:lstStyle/>
          <a:p>
            <a:r>
              <a:rPr lang="cs-CZ" sz="2800" b="1" i="0" dirty="0">
                <a:solidFill>
                  <a:srgbClr val="FF0000"/>
                </a:solidFill>
                <a:effectLst/>
                <a:latin typeface="Ubuntu" panose="020B0504030602030204" pitchFamily="34" charset="0"/>
              </a:rPr>
              <a:t>Hlavní atributy budov zajišťující energetickou šetrnost (1)</a:t>
            </a:r>
            <a:endParaRPr lang="cs-CZ" sz="2800" b="1" dirty="0">
              <a:solidFill>
                <a:srgbClr val="FF0000"/>
              </a:solidFill>
            </a:endParaRPr>
          </a:p>
        </p:txBody>
      </p:sp>
      <p:sp>
        <p:nvSpPr>
          <p:cNvPr id="3" name="Zástupný obsah 2">
            <a:extLst>
              <a:ext uri="{FF2B5EF4-FFF2-40B4-BE49-F238E27FC236}">
                <a16:creationId xmlns:a16="http://schemas.microsoft.com/office/drawing/2014/main" id="{06D8CF5A-E5F2-4B14-6573-09E22B0149D4}"/>
              </a:ext>
            </a:extLst>
          </p:cNvPr>
          <p:cNvSpPr>
            <a:spLocks noGrp="1"/>
          </p:cNvSpPr>
          <p:nvPr>
            <p:ph idx="1"/>
          </p:nvPr>
        </p:nvSpPr>
        <p:spPr>
          <a:xfrm>
            <a:off x="157315" y="1828800"/>
            <a:ext cx="8888361" cy="4297363"/>
          </a:xfrm>
        </p:spPr>
        <p:txBody>
          <a:bodyPr>
            <a:normAutofit fontScale="77500" lnSpcReduction="20000"/>
          </a:bodyPr>
          <a:lstStyle/>
          <a:p>
            <a:pPr algn="l"/>
            <a:r>
              <a:rPr lang="cs-CZ" b="1" i="0" dirty="0" err="1">
                <a:solidFill>
                  <a:srgbClr val="00B0F0"/>
                </a:solidFill>
                <a:effectLst/>
                <a:latin typeface="Ubuntu" panose="020B0504030602030204" pitchFamily="34" charset="0"/>
              </a:rPr>
              <a:t>Energy</a:t>
            </a:r>
            <a:r>
              <a:rPr lang="cs-CZ" b="1" i="0" dirty="0">
                <a:solidFill>
                  <a:srgbClr val="00B0F0"/>
                </a:solidFill>
                <a:effectLst/>
                <a:latin typeface="Ubuntu" panose="020B0504030602030204" pitchFamily="34" charset="0"/>
              </a:rPr>
              <a:t> Star certifikace:</a:t>
            </a:r>
            <a:r>
              <a:rPr lang="cs-CZ" b="0" i="0" dirty="0">
                <a:solidFill>
                  <a:srgbClr val="00B0F0"/>
                </a:solidFill>
                <a:effectLst/>
                <a:latin typeface="Ubuntu" panose="020B0504030602030204" pitchFamily="34" charset="0"/>
              </a:rPr>
              <a:t> </a:t>
            </a:r>
            <a:r>
              <a:rPr lang="cs-CZ" b="0" i="0" dirty="0">
                <a:solidFill>
                  <a:srgbClr val="77838E"/>
                </a:solidFill>
                <a:effectLst/>
                <a:latin typeface="Ubuntu" panose="020B0504030602030204" pitchFamily="34" charset="0"/>
              </a:rPr>
              <a:t>Jedná se o jeden z nejznámějších programů energetické efektivity na světě, který byl vyvinut americkou agenturou na ochranu životního prostředí spolu s americkým ministerstvem pro energie. Označení ENERGY STAR spotřebitelům dokládá, že výrobky jsou vysoce energeticky efektivní.</a:t>
            </a:r>
          </a:p>
          <a:p>
            <a:pPr algn="l"/>
            <a:r>
              <a:rPr lang="cs-CZ" b="1" i="0" dirty="0">
                <a:solidFill>
                  <a:srgbClr val="00B0F0"/>
                </a:solidFill>
                <a:effectLst/>
                <a:latin typeface="Ubuntu" panose="020B0504030602030204" pitchFamily="34" charset="0"/>
              </a:rPr>
              <a:t>Vysoce efektivní spotřebiče a systémy HVAC: </a:t>
            </a:r>
            <a:r>
              <a:rPr lang="cs-CZ" b="0" i="0" dirty="0">
                <a:solidFill>
                  <a:srgbClr val="77838E"/>
                </a:solidFill>
                <a:effectLst/>
                <a:latin typeface="Ubuntu" panose="020B0504030602030204" pitchFamily="34" charset="0"/>
              </a:rPr>
              <a:t> Domácí spotřebiče s vysokou účinností, vytápěcí a chladící zařízení mohou zajistit značné snížení měsíčních nákladů na energii. Ve většině případů se investice do těchto zařízení vrátí díky energetickým úsporám již v polovině jejich očekáváné funkční životnosti. Mezi obzvláště efektivní způsoby patří takzvané geotermální vytápění a chlazení.</a:t>
            </a:r>
          </a:p>
        </p:txBody>
      </p:sp>
    </p:spTree>
    <p:extLst>
      <p:ext uri="{BB962C8B-B14F-4D97-AF65-F5344CB8AC3E}">
        <p14:creationId xmlns:p14="http://schemas.microsoft.com/office/powerpoint/2010/main" val="196176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D58E752-9362-1DD1-8CF8-F19E4B43FF4E}"/>
              </a:ext>
            </a:extLst>
          </p:cNvPr>
          <p:cNvSpPr>
            <a:spLocks noGrp="1"/>
          </p:cNvSpPr>
          <p:nvPr>
            <p:ph type="title"/>
          </p:nvPr>
        </p:nvSpPr>
        <p:spPr>
          <a:xfrm>
            <a:off x="457200" y="2466053"/>
            <a:ext cx="8229600" cy="1925894"/>
          </a:xfrm>
        </p:spPr>
        <p:txBody>
          <a:bodyPr>
            <a:normAutofit fontScale="90000"/>
          </a:bodyPr>
          <a:lstStyle/>
          <a:p>
            <a:r>
              <a:rPr lang="cs-CZ" b="1" i="0" dirty="0">
                <a:solidFill>
                  <a:srgbClr val="FF0000"/>
                </a:solidFill>
                <a:effectLst/>
                <a:latin typeface="PT Sans" panose="020B0503020203020204" pitchFamily="34" charset="-18"/>
              </a:rPr>
              <a:t>Medaili za zásluhy prvního stupně udělil prezident Petr Pavel Miroslavu Kopřivovi.</a:t>
            </a:r>
            <a:endParaRPr lang="cs-CZ" b="1" dirty="0">
              <a:solidFill>
                <a:srgbClr val="FF0000"/>
              </a:solidFill>
            </a:endParaRPr>
          </a:p>
        </p:txBody>
      </p:sp>
    </p:spTree>
    <p:extLst>
      <p:ext uri="{BB962C8B-B14F-4D97-AF65-F5344CB8AC3E}">
        <p14:creationId xmlns:p14="http://schemas.microsoft.com/office/powerpoint/2010/main" val="2991742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6C7C0-C91C-3D74-15AF-6825F475FCB4}"/>
              </a:ext>
            </a:extLst>
          </p:cNvPr>
          <p:cNvSpPr>
            <a:spLocks noGrp="1"/>
          </p:cNvSpPr>
          <p:nvPr>
            <p:ph type="title"/>
          </p:nvPr>
        </p:nvSpPr>
        <p:spPr>
          <a:xfrm>
            <a:off x="4218037" y="274638"/>
            <a:ext cx="4675239" cy="1143000"/>
          </a:xfrm>
        </p:spPr>
        <p:txBody>
          <a:bodyPr>
            <a:noAutofit/>
          </a:bodyPr>
          <a:lstStyle/>
          <a:p>
            <a:r>
              <a:rPr lang="cs-CZ" sz="2400" b="1" i="0" dirty="0">
                <a:solidFill>
                  <a:srgbClr val="FF0000"/>
                </a:solidFill>
                <a:effectLst/>
                <a:latin typeface="Ubuntu" panose="020B0504030602030204" pitchFamily="34" charset="0"/>
              </a:rPr>
              <a:t>Hlavní atributy budov zajišťující energetickou šetrnost (2)</a:t>
            </a:r>
            <a:endParaRPr lang="cs-CZ" sz="2400" dirty="0"/>
          </a:p>
        </p:txBody>
      </p:sp>
      <p:sp>
        <p:nvSpPr>
          <p:cNvPr id="3" name="Zástupný obsah 2">
            <a:extLst>
              <a:ext uri="{FF2B5EF4-FFF2-40B4-BE49-F238E27FC236}">
                <a16:creationId xmlns:a16="http://schemas.microsoft.com/office/drawing/2014/main" id="{DCE1EF26-784D-2E82-FE87-518ECF20ABE2}"/>
              </a:ext>
            </a:extLst>
          </p:cNvPr>
          <p:cNvSpPr>
            <a:spLocks noGrp="1"/>
          </p:cNvSpPr>
          <p:nvPr>
            <p:ph idx="1"/>
          </p:nvPr>
        </p:nvSpPr>
        <p:spPr>
          <a:xfrm>
            <a:off x="157316" y="1838632"/>
            <a:ext cx="8735960" cy="4287531"/>
          </a:xfrm>
        </p:spPr>
        <p:txBody>
          <a:bodyPr>
            <a:normAutofit fontScale="62500" lnSpcReduction="20000"/>
          </a:bodyPr>
          <a:lstStyle/>
          <a:p>
            <a:pPr algn="l"/>
            <a:r>
              <a:rPr lang="cs-CZ" b="1" i="0" dirty="0">
                <a:solidFill>
                  <a:srgbClr val="00B0F0"/>
                </a:solidFill>
                <a:effectLst/>
                <a:latin typeface="Ubuntu" panose="020B0504030602030204" pitchFamily="34" charset="0"/>
              </a:rPr>
              <a:t>Energeticky efektivní okna: </a:t>
            </a:r>
            <a:r>
              <a:rPr lang="cs-CZ" b="1" i="0" dirty="0">
                <a:solidFill>
                  <a:srgbClr val="77838E"/>
                </a:solidFill>
                <a:effectLst/>
                <a:latin typeface="Ubuntu" panose="020B0504030602030204" pitchFamily="34" charset="0"/>
              </a:rPr>
              <a:t>Okna s vysokou účinností zahrnují takzvaná </a:t>
            </a:r>
            <a:r>
              <a:rPr lang="cs-CZ" b="1" i="0" dirty="0" err="1">
                <a:solidFill>
                  <a:srgbClr val="77838E"/>
                </a:solidFill>
                <a:effectLst/>
                <a:latin typeface="Ubuntu" panose="020B0504030602030204" pitchFamily="34" charset="0"/>
              </a:rPr>
              <a:t>Low</a:t>
            </a:r>
            <a:r>
              <a:rPr lang="cs-CZ" b="1" i="0" dirty="0">
                <a:solidFill>
                  <a:srgbClr val="77838E"/>
                </a:solidFill>
                <a:effectLst/>
                <a:latin typeface="Ubuntu" panose="020B0504030602030204" pitchFamily="34" charset="0"/>
              </a:rPr>
              <a:t>-E skla, která jsou navržena tak, aby zabránila proudícímu vzduchu a ztrátě energie kolem okna v místě jeho rámu a pláště. </a:t>
            </a:r>
            <a:r>
              <a:rPr lang="cs-CZ" b="1" i="0" dirty="0" err="1">
                <a:solidFill>
                  <a:srgbClr val="77838E"/>
                </a:solidFill>
                <a:effectLst/>
                <a:latin typeface="Ubuntu" panose="020B0504030602030204" pitchFamily="34" charset="0"/>
              </a:rPr>
              <a:t>Low</a:t>
            </a:r>
            <a:r>
              <a:rPr lang="cs-CZ" b="1" i="0" dirty="0">
                <a:solidFill>
                  <a:srgbClr val="77838E"/>
                </a:solidFill>
                <a:effectLst/>
                <a:latin typeface="Ubuntu" panose="020B0504030602030204" pitchFamily="34" charset="0"/>
              </a:rPr>
              <a:t>-E skla jsou skla se zvýšenou tepelnou izolací, jenž snižují kondenzaci a tepelné ztráty na minimum za jakéhokoliv ročního období.</a:t>
            </a:r>
          </a:p>
          <a:p>
            <a:pPr algn="l"/>
            <a:r>
              <a:rPr lang="cs-CZ" b="1" i="0" dirty="0">
                <a:solidFill>
                  <a:srgbClr val="00B0F0"/>
                </a:solidFill>
                <a:effectLst/>
                <a:latin typeface="Ubuntu" panose="020B0504030602030204" pitchFamily="34" charset="0"/>
              </a:rPr>
              <a:t>Možnost využití obnovitelných energetických zdrojů: </a:t>
            </a:r>
            <a:r>
              <a:rPr lang="cs-CZ" b="1" i="0" dirty="0">
                <a:solidFill>
                  <a:srgbClr val="77838E"/>
                </a:solidFill>
                <a:effectLst/>
                <a:latin typeface="Ubuntu" panose="020B0504030602030204" pitchFamily="34" charset="0"/>
              </a:rPr>
              <a:t>Některé výstavby mohou být vybaveny solárními panely, jenž produkují značnou část vlastní energie ze slunečních paprsků.</a:t>
            </a:r>
          </a:p>
          <a:p>
            <a:pPr algn="l"/>
            <a:r>
              <a:rPr lang="cs-CZ" b="1" i="0" dirty="0">
                <a:solidFill>
                  <a:srgbClr val="00B0F0"/>
                </a:solidFill>
                <a:effectLst/>
                <a:latin typeface="Ubuntu" panose="020B0504030602030204" pitchFamily="34" charset="0"/>
              </a:rPr>
              <a:t>Programovatelné termostaty: </a:t>
            </a:r>
            <a:r>
              <a:rPr lang="cs-CZ" b="1" i="0" dirty="0">
                <a:solidFill>
                  <a:srgbClr val="77838E"/>
                </a:solidFill>
                <a:effectLst/>
                <a:latin typeface="Ubuntu" panose="020B0504030602030204" pitchFamily="34" charset="0"/>
              </a:rPr>
              <a:t>Elektronické programovatelné termostaty poskytují vysokou úroveň kontroly nad provozem systému HVAC a zajišťují významné úspory energie a nákladů.</a:t>
            </a:r>
          </a:p>
          <a:p>
            <a:pPr algn="l"/>
            <a:r>
              <a:rPr lang="cs-CZ" b="1" i="0" dirty="0">
                <a:solidFill>
                  <a:srgbClr val="00B0F0"/>
                </a:solidFill>
                <a:effectLst/>
                <a:latin typeface="Ubuntu" panose="020B0504030602030204" pitchFamily="34" charset="0"/>
              </a:rPr>
              <a:t>Instalace s nízkým průtokem: </a:t>
            </a:r>
            <a:r>
              <a:rPr lang="cs-CZ" b="1" i="0" dirty="0">
                <a:solidFill>
                  <a:srgbClr val="77838E"/>
                </a:solidFill>
                <a:effectLst/>
                <a:latin typeface="Ubuntu" panose="020B0504030602030204" pitchFamily="34" charset="0"/>
              </a:rPr>
              <a:t>Nízko průtokové kohoutky, sprchy</a:t>
            </a:r>
            <a:br>
              <a:rPr lang="cs-CZ" b="1" i="0" dirty="0">
                <a:solidFill>
                  <a:srgbClr val="77838E"/>
                </a:solidFill>
                <a:effectLst/>
                <a:latin typeface="Ubuntu" panose="020B0504030602030204" pitchFamily="34" charset="0"/>
              </a:rPr>
            </a:br>
            <a:r>
              <a:rPr lang="cs-CZ" b="1" i="0" dirty="0">
                <a:solidFill>
                  <a:srgbClr val="77838E"/>
                </a:solidFill>
                <a:effectLst/>
                <a:latin typeface="Ubuntu" panose="020B0504030602030204" pitchFamily="34" charset="0"/>
              </a:rPr>
              <a:t>a další příslušenství výrazně snižují spotřebu vody. Zároveň však toto příslušenství poskytuje dostatek vody pro každodenní užití.</a:t>
            </a:r>
          </a:p>
        </p:txBody>
      </p:sp>
    </p:spTree>
    <p:extLst>
      <p:ext uri="{BB962C8B-B14F-4D97-AF65-F5344CB8AC3E}">
        <p14:creationId xmlns:p14="http://schemas.microsoft.com/office/powerpoint/2010/main" val="1025839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5EBA79-F7EE-DDA1-8933-93FD0ED06D1B}"/>
              </a:ext>
            </a:extLst>
          </p:cNvPr>
          <p:cNvSpPr>
            <a:spLocks noGrp="1"/>
          </p:cNvSpPr>
          <p:nvPr>
            <p:ph type="title"/>
          </p:nvPr>
        </p:nvSpPr>
        <p:spPr>
          <a:xfrm>
            <a:off x="457200" y="846138"/>
            <a:ext cx="8229600" cy="1143000"/>
          </a:xfrm>
        </p:spPr>
        <p:txBody>
          <a:bodyPr>
            <a:normAutofit fontScale="90000"/>
          </a:bodyPr>
          <a:lstStyle/>
          <a:p>
            <a:r>
              <a:rPr lang="cs-CZ" b="1" i="0" dirty="0">
                <a:solidFill>
                  <a:srgbClr val="FF0000"/>
                </a:solidFill>
                <a:effectLst/>
                <a:latin typeface="Google Sans"/>
              </a:rPr>
              <a:t>Průkaz energetické náročnosti budovy </a:t>
            </a:r>
            <a:r>
              <a:rPr lang="cs-CZ" b="1" dirty="0">
                <a:solidFill>
                  <a:srgbClr val="FF0000"/>
                </a:solidFill>
                <a:latin typeface="Google Sans"/>
              </a:rPr>
              <a:t>(</a:t>
            </a:r>
            <a:r>
              <a:rPr lang="cs-CZ" b="1" i="0" dirty="0">
                <a:solidFill>
                  <a:srgbClr val="FF0000"/>
                </a:solidFill>
                <a:effectLst/>
                <a:latin typeface="Google Sans"/>
              </a:rPr>
              <a:t>energetický štítek)</a:t>
            </a:r>
            <a:endParaRPr lang="cs-CZ" b="1" dirty="0">
              <a:solidFill>
                <a:srgbClr val="FF0000"/>
              </a:solidFill>
            </a:endParaRPr>
          </a:p>
        </p:txBody>
      </p:sp>
      <p:sp>
        <p:nvSpPr>
          <p:cNvPr id="3" name="Zástupný obsah 2">
            <a:extLst>
              <a:ext uri="{FF2B5EF4-FFF2-40B4-BE49-F238E27FC236}">
                <a16:creationId xmlns:a16="http://schemas.microsoft.com/office/drawing/2014/main" id="{E4F6FDA5-9913-8888-A437-1C48467BB7B3}"/>
              </a:ext>
            </a:extLst>
          </p:cNvPr>
          <p:cNvSpPr>
            <a:spLocks noGrp="1"/>
          </p:cNvSpPr>
          <p:nvPr>
            <p:ph idx="1"/>
          </p:nvPr>
        </p:nvSpPr>
        <p:spPr>
          <a:xfrm>
            <a:off x="457200" y="2389239"/>
            <a:ext cx="8229600" cy="2133600"/>
          </a:xfrm>
        </p:spPr>
        <p:txBody>
          <a:bodyPr/>
          <a:lstStyle/>
          <a:p>
            <a:r>
              <a:rPr lang="cs-CZ" b="1" i="0" dirty="0">
                <a:solidFill>
                  <a:srgbClr val="00B0F0"/>
                </a:solidFill>
                <a:effectLst/>
                <a:latin typeface="Google Sans"/>
              </a:rPr>
              <a:t>Průkaz energetické náročnosti budovy </a:t>
            </a:r>
            <a:r>
              <a:rPr lang="cs-CZ" b="1" i="0" dirty="0">
                <a:solidFill>
                  <a:srgbClr val="4D5156"/>
                </a:solidFill>
                <a:effectLst/>
                <a:latin typeface="Google Sans"/>
              </a:rPr>
              <a:t>(PENB) </a:t>
            </a:r>
            <a:r>
              <a:rPr lang="cs-CZ" b="1" i="0" dirty="0">
                <a:solidFill>
                  <a:srgbClr val="040C28"/>
                </a:solidFill>
                <a:effectLst/>
                <a:latin typeface="Google Sans"/>
              </a:rPr>
              <a:t>udává, jak je daná stavba energeticky náročná, jinými slovy, jaké množství energie je potřeba na její provoz</a:t>
            </a:r>
            <a:r>
              <a:rPr lang="cs-CZ" b="1" i="0" dirty="0">
                <a:solidFill>
                  <a:srgbClr val="4D5156"/>
                </a:solidFill>
                <a:effectLst/>
                <a:latin typeface="Google Sans"/>
              </a:rPr>
              <a:t>.</a:t>
            </a:r>
            <a:endParaRPr lang="cs-CZ" b="1" dirty="0"/>
          </a:p>
        </p:txBody>
      </p:sp>
    </p:spTree>
    <p:extLst>
      <p:ext uri="{BB962C8B-B14F-4D97-AF65-F5344CB8AC3E}">
        <p14:creationId xmlns:p14="http://schemas.microsoft.com/office/powerpoint/2010/main" val="1763200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6B74B-5A53-0144-9B75-577AB0A912FD}"/>
              </a:ext>
            </a:extLst>
          </p:cNvPr>
          <p:cNvSpPr>
            <a:spLocks noGrp="1"/>
          </p:cNvSpPr>
          <p:nvPr>
            <p:ph type="title"/>
          </p:nvPr>
        </p:nvSpPr>
        <p:spPr>
          <a:xfrm>
            <a:off x="457200" y="618767"/>
            <a:ext cx="8229600" cy="1143000"/>
          </a:xfrm>
        </p:spPr>
        <p:txBody>
          <a:bodyPr>
            <a:normAutofit fontScale="90000"/>
          </a:bodyPr>
          <a:lstStyle/>
          <a:p>
            <a:r>
              <a:rPr lang="cs-CZ" b="1" i="0" dirty="0">
                <a:solidFill>
                  <a:srgbClr val="FF0000"/>
                </a:solidFill>
                <a:effectLst/>
                <a:latin typeface="inherit"/>
              </a:rPr>
              <a:t>Co jsou to požadavky na energetickou náročnost budovy?</a:t>
            </a:r>
            <a:endParaRPr lang="cs-CZ" b="1" dirty="0">
              <a:solidFill>
                <a:srgbClr val="FF0000"/>
              </a:solidFill>
            </a:endParaRPr>
          </a:p>
        </p:txBody>
      </p:sp>
      <p:sp>
        <p:nvSpPr>
          <p:cNvPr id="3" name="Zástupný obsah 2">
            <a:extLst>
              <a:ext uri="{FF2B5EF4-FFF2-40B4-BE49-F238E27FC236}">
                <a16:creationId xmlns:a16="http://schemas.microsoft.com/office/drawing/2014/main" id="{0C9CFF04-B603-2FFC-F269-1B29311FFC97}"/>
              </a:ext>
            </a:extLst>
          </p:cNvPr>
          <p:cNvSpPr>
            <a:spLocks noGrp="1"/>
          </p:cNvSpPr>
          <p:nvPr>
            <p:ph idx="1"/>
          </p:nvPr>
        </p:nvSpPr>
        <p:spPr>
          <a:xfrm>
            <a:off x="98324" y="2035278"/>
            <a:ext cx="8947354" cy="4090886"/>
          </a:xfrm>
        </p:spPr>
        <p:txBody>
          <a:bodyPr>
            <a:normAutofit fontScale="70000" lnSpcReduction="20000"/>
          </a:bodyPr>
          <a:lstStyle/>
          <a:p>
            <a:pPr algn="just" fontAlgn="base"/>
            <a:r>
              <a:rPr lang="cs-CZ" b="1" i="0" dirty="0">
                <a:solidFill>
                  <a:srgbClr val="404040"/>
                </a:solidFill>
                <a:effectLst/>
                <a:latin typeface="Calibri" panose="020F0502020204030204" pitchFamily="34" charset="0"/>
              </a:rPr>
              <a:t>Vyhláška stanovuje tzv. ukazatele energetické náročnosti budovy. Jsou to:</a:t>
            </a:r>
          </a:p>
          <a:p>
            <a:pPr marL="457200" lvl="1" indent="0" fontAlgn="base">
              <a:buNone/>
            </a:pPr>
            <a:r>
              <a:rPr lang="cs-CZ" b="1" i="0" dirty="0">
                <a:solidFill>
                  <a:srgbClr val="404040"/>
                </a:solidFill>
                <a:effectLst/>
                <a:latin typeface="Calibri" panose="020F0502020204030204" pitchFamily="34" charset="0"/>
              </a:rPr>
              <a:t>a) celková primární energie za rok;</a:t>
            </a:r>
            <a:br>
              <a:rPr lang="cs-CZ" b="1" i="0" dirty="0">
                <a:solidFill>
                  <a:srgbClr val="404040"/>
                </a:solidFill>
                <a:effectLst/>
                <a:latin typeface="Calibri" panose="020F0502020204030204" pitchFamily="34" charset="0"/>
              </a:rPr>
            </a:br>
            <a:r>
              <a:rPr lang="cs-CZ" b="1" i="0" dirty="0">
                <a:solidFill>
                  <a:srgbClr val="404040"/>
                </a:solidFill>
                <a:effectLst/>
                <a:latin typeface="Calibri" panose="020F0502020204030204" pitchFamily="34" charset="0"/>
              </a:rPr>
              <a:t>b) neobnovitelná primární energie za rok;</a:t>
            </a:r>
            <a:br>
              <a:rPr lang="cs-CZ" b="1" i="0" dirty="0">
                <a:solidFill>
                  <a:srgbClr val="404040"/>
                </a:solidFill>
                <a:effectLst/>
                <a:latin typeface="Calibri" panose="020F0502020204030204" pitchFamily="34" charset="0"/>
              </a:rPr>
            </a:br>
            <a:r>
              <a:rPr lang="cs-CZ" b="1" i="0" dirty="0">
                <a:solidFill>
                  <a:srgbClr val="404040"/>
                </a:solidFill>
                <a:effectLst/>
                <a:latin typeface="Calibri" panose="020F0502020204030204" pitchFamily="34" charset="0"/>
              </a:rPr>
              <a:t>c) celková dodaná energie za rok;</a:t>
            </a:r>
            <a:br>
              <a:rPr lang="cs-CZ" b="1" i="0" dirty="0">
                <a:solidFill>
                  <a:srgbClr val="404040"/>
                </a:solidFill>
                <a:effectLst/>
                <a:latin typeface="Calibri" panose="020F0502020204030204" pitchFamily="34" charset="0"/>
              </a:rPr>
            </a:br>
            <a:r>
              <a:rPr lang="cs-CZ" b="1" i="0" dirty="0">
                <a:solidFill>
                  <a:srgbClr val="404040"/>
                </a:solidFill>
                <a:effectLst/>
                <a:latin typeface="Calibri" panose="020F0502020204030204" pitchFamily="34" charset="0"/>
              </a:rPr>
              <a:t>d) dílčí dodané energie pro technické systémy vytápění, chlazení, větrání, úpravu vlhkosti vzduchu, přípravu teplé vody a osvětlení za rok;</a:t>
            </a:r>
            <a:br>
              <a:rPr lang="cs-CZ" b="1" i="0" dirty="0">
                <a:solidFill>
                  <a:srgbClr val="404040"/>
                </a:solidFill>
                <a:effectLst/>
                <a:latin typeface="Calibri" panose="020F0502020204030204" pitchFamily="34" charset="0"/>
              </a:rPr>
            </a:br>
            <a:r>
              <a:rPr lang="cs-CZ" b="1" i="0" dirty="0">
                <a:solidFill>
                  <a:srgbClr val="404040"/>
                </a:solidFill>
                <a:effectLst/>
                <a:latin typeface="Calibri" panose="020F0502020204030204" pitchFamily="34" charset="0"/>
              </a:rPr>
              <a:t>e) průměrný součinitel prostupu tepla;</a:t>
            </a:r>
            <a:br>
              <a:rPr lang="cs-CZ" b="1" i="0" dirty="0">
                <a:solidFill>
                  <a:srgbClr val="404040"/>
                </a:solidFill>
                <a:effectLst/>
                <a:latin typeface="Calibri" panose="020F0502020204030204" pitchFamily="34" charset="0"/>
              </a:rPr>
            </a:br>
            <a:r>
              <a:rPr lang="cs-CZ" b="1" i="0" dirty="0">
                <a:solidFill>
                  <a:srgbClr val="404040"/>
                </a:solidFill>
                <a:effectLst/>
                <a:latin typeface="Calibri" panose="020F0502020204030204" pitchFamily="34" charset="0"/>
              </a:rPr>
              <a:t>f) součinitele prostupu tepla jednotlivých konstrukcí na systémové hranici;</a:t>
            </a:r>
            <a:br>
              <a:rPr lang="cs-CZ" b="1" i="0" dirty="0">
                <a:solidFill>
                  <a:srgbClr val="404040"/>
                </a:solidFill>
                <a:effectLst/>
                <a:latin typeface="Calibri" panose="020F0502020204030204" pitchFamily="34" charset="0"/>
              </a:rPr>
            </a:br>
            <a:r>
              <a:rPr lang="cs-CZ" b="1" i="0" dirty="0">
                <a:solidFill>
                  <a:srgbClr val="404040"/>
                </a:solidFill>
                <a:effectLst/>
                <a:latin typeface="Calibri" panose="020F0502020204030204" pitchFamily="34" charset="0"/>
              </a:rPr>
              <a:t>g) účinnost technických systémů.</a:t>
            </a:r>
          </a:p>
          <a:p>
            <a:pPr fontAlgn="base"/>
            <a:r>
              <a:rPr lang="cs-CZ" b="1" i="0" dirty="0">
                <a:solidFill>
                  <a:srgbClr val="404040"/>
                </a:solidFill>
                <a:effectLst/>
                <a:latin typeface="Calibri" panose="020F0502020204030204" pitchFamily="34" charset="0"/>
              </a:rPr>
              <a:t>Hodnoty těchto ukazatelů pak udávají to, zda jsou plněny požadavky na energetickou náročnost budovy. Požadavky na novou výstavbu se liší od požadavků na změny dokončených budov. Zároveň se hodnoty ukazatelů porovnávají s referenčními hodnotami (stanovené pro referenční budovu).</a:t>
            </a:r>
          </a:p>
        </p:txBody>
      </p:sp>
    </p:spTree>
    <p:extLst>
      <p:ext uri="{BB962C8B-B14F-4D97-AF65-F5344CB8AC3E}">
        <p14:creationId xmlns:p14="http://schemas.microsoft.com/office/powerpoint/2010/main" val="1754657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066F03-6B88-CD91-8AC5-44D99DDBF2CA}"/>
              </a:ext>
            </a:extLst>
          </p:cNvPr>
          <p:cNvSpPr>
            <a:spLocks noGrp="1"/>
          </p:cNvSpPr>
          <p:nvPr>
            <p:ph type="title"/>
          </p:nvPr>
        </p:nvSpPr>
        <p:spPr>
          <a:xfrm>
            <a:off x="457200" y="731837"/>
            <a:ext cx="8229600" cy="1143000"/>
          </a:xfrm>
        </p:spPr>
        <p:txBody>
          <a:bodyPr>
            <a:normAutofit fontScale="90000"/>
          </a:bodyPr>
          <a:lstStyle/>
          <a:p>
            <a:r>
              <a:rPr lang="cs-CZ" b="1" i="0" dirty="0">
                <a:solidFill>
                  <a:srgbClr val="FF0000"/>
                </a:solidFill>
                <a:effectLst/>
                <a:latin typeface="inherit"/>
              </a:rPr>
              <a:t>Proč znát energetickou náročnost budovy?</a:t>
            </a:r>
            <a:endParaRPr lang="cs-CZ" dirty="0">
              <a:solidFill>
                <a:srgbClr val="FF0000"/>
              </a:solidFill>
            </a:endParaRPr>
          </a:p>
        </p:txBody>
      </p:sp>
      <p:sp>
        <p:nvSpPr>
          <p:cNvPr id="3" name="Zástupný obsah 2">
            <a:extLst>
              <a:ext uri="{FF2B5EF4-FFF2-40B4-BE49-F238E27FC236}">
                <a16:creationId xmlns:a16="http://schemas.microsoft.com/office/drawing/2014/main" id="{961EAD77-7F46-67C8-8172-638D843F7F62}"/>
              </a:ext>
            </a:extLst>
          </p:cNvPr>
          <p:cNvSpPr>
            <a:spLocks noGrp="1"/>
          </p:cNvSpPr>
          <p:nvPr>
            <p:ph idx="1"/>
          </p:nvPr>
        </p:nvSpPr>
        <p:spPr>
          <a:xfrm>
            <a:off x="108155" y="2074606"/>
            <a:ext cx="8927690" cy="4051557"/>
          </a:xfrm>
        </p:spPr>
        <p:txBody>
          <a:bodyPr>
            <a:normAutofit fontScale="70000" lnSpcReduction="20000"/>
          </a:bodyPr>
          <a:lstStyle/>
          <a:p>
            <a:pPr fontAlgn="base"/>
            <a:r>
              <a:rPr lang="cs-CZ" b="1" i="0" dirty="0">
                <a:solidFill>
                  <a:srgbClr val="404040"/>
                </a:solidFill>
                <a:effectLst/>
                <a:latin typeface="Calibri" panose="020F0502020204030204" pitchFamily="34" charset="0"/>
              </a:rPr>
              <a:t>V dnešní době, kdy je nabídka různých produktů na trhu tak rozmanitá, se většina lidí při vybírání produktů neřídí již pouze vlastním úsudkem, ale zjišťuje co nejvíce dostupných informací, na jejichž základě se může pak rozhodnout, který produkt vybere. U nákupu automobilu se každý rozhoduje podle jiných parametrů, pro někoho je prioritní barva automobilu pro někoho bezpečnost, kterou zajišťuje. Většina z nás ale jako jedno z hlavních kritérií posuzuje spotřebu paliv daného automobilu a kolik mě bude stát provoz takového automobilu. Tento parametr nevypovídá příliš o tom, jakou spotřebu budu mít konkrétně já, jelikož můžu řídit takovým způsobem, že spotřeba bude výrazně vyšší, ale i přesto dává kupujícímu určitou představu, kde leží jakýsi standart. A to stejné platí i u energetické náročnosti budovy. Při koupi domu by také mělo být jedno z hlavních rozhodovacích kritérií to, kolik mě bude stát provoz takového domu.</a:t>
            </a:r>
          </a:p>
          <a:p>
            <a:endParaRPr lang="cs-CZ" dirty="0"/>
          </a:p>
        </p:txBody>
      </p:sp>
    </p:spTree>
    <p:extLst>
      <p:ext uri="{BB962C8B-B14F-4D97-AF65-F5344CB8AC3E}">
        <p14:creationId xmlns:p14="http://schemas.microsoft.com/office/powerpoint/2010/main" val="1424765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1728" y="274638"/>
            <a:ext cx="4837472" cy="993723"/>
          </a:xfrm>
        </p:spPr>
        <p:txBody>
          <a:bodyPr lIns="36000" tIns="36000" rIns="36000" bIns="36000" anchor="t" anchorCtr="0">
            <a:normAutofit fontScale="90000"/>
          </a:bodyPr>
          <a:lstStyle/>
          <a:p>
            <a:r>
              <a:rPr lang="cs-CZ" sz="6000" b="1" dirty="0">
                <a:solidFill>
                  <a:srgbClr val="D10202"/>
                </a:solidFill>
                <a:cs typeface="Arial"/>
              </a:rPr>
              <a:t>LITERATURA (1)</a:t>
            </a:r>
            <a:endParaRPr lang="en-US" sz="6000" b="1" dirty="0">
              <a:solidFill>
                <a:srgbClr val="D10202"/>
              </a:solidFill>
              <a:cs typeface="Arial"/>
            </a:endParaRPr>
          </a:p>
        </p:txBody>
      </p:sp>
      <p:sp>
        <p:nvSpPr>
          <p:cNvPr id="3" name="Content Placeholder 2"/>
          <p:cNvSpPr>
            <a:spLocks noGrp="1"/>
          </p:cNvSpPr>
          <p:nvPr>
            <p:ph idx="1"/>
          </p:nvPr>
        </p:nvSpPr>
        <p:spPr/>
        <p:txBody>
          <a:bodyPr lIns="36000" tIns="36000" rIns="36000" bIns="36000">
            <a:normAutofit lnSpcReduction="10000"/>
          </a:bodyPr>
          <a:lstStyle/>
          <a:p>
            <a:pPr marL="0" indent="0">
              <a:buNone/>
            </a:pPr>
            <a:r>
              <a:rPr lang="cs-CZ" sz="1800" b="1" dirty="0">
                <a:latin typeface="+mj-lt"/>
                <a:cs typeface="Arial"/>
              </a:rPr>
              <a:t>BERNARDINOVÁ, A, MAREŠ, M. </a:t>
            </a:r>
            <a:r>
              <a:rPr lang="cs-CZ" sz="1800" b="1" i="1" dirty="0">
                <a:latin typeface="+mj-lt"/>
                <a:cs typeface="Arial"/>
              </a:rPr>
              <a:t>Zpracování průkazu energetické náročnosti budovy. Praktická příručka pro všechny majitele rodinných s bytových domů, bytů a pro realitní kanceláře. </a:t>
            </a:r>
            <a:r>
              <a:rPr lang="cs-CZ" sz="1800" b="1" dirty="0">
                <a:latin typeface="+mj-lt"/>
                <a:cs typeface="Arial"/>
              </a:rPr>
              <a:t>Praha: LINDE, 2013, 152 s. ISBN 978-80-7201-914-4.</a:t>
            </a:r>
          </a:p>
          <a:p>
            <a:pPr marL="0" indent="0">
              <a:buNone/>
            </a:pPr>
            <a:r>
              <a:rPr lang="cs-CZ" sz="1800" b="1" dirty="0">
                <a:latin typeface="+mj-lt"/>
                <a:cs typeface="Arial"/>
              </a:rPr>
              <a:t>DAHLSVEEN, T., PETRÁŠ, D., HIRŠ, J. </a:t>
            </a:r>
            <a:r>
              <a:rPr lang="cs-CZ" sz="1800" b="1" i="1" dirty="0">
                <a:latin typeface="+mj-lt"/>
                <a:cs typeface="Arial"/>
              </a:rPr>
              <a:t>Energetický audit budov. 1. vyd., </a:t>
            </a:r>
            <a:r>
              <a:rPr lang="cs-CZ" sz="1800" b="1" dirty="0">
                <a:latin typeface="+mj-lt"/>
                <a:cs typeface="Arial"/>
              </a:rPr>
              <a:t>Bratislava: JAGA GROUP, 2003, 295 s. ISBN 80-88905-86-9.</a:t>
            </a:r>
          </a:p>
          <a:p>
            <a:pPr marL="0" indent="0">
              <a:buNone/>
            </a:pPr>
            <a:r>
              <a:rPr lang="cs-CZ" sz="1800" b="1" dirty="0">
                <a:latin typeface="+mj-lt"/>
                <a:cs typeface="Arial"/>
              </a:rPr>
              <a:t>DVORSKÝ, E., HEJTMÁNKOVÁ, P. </a:t>
            </a:r>
            <a:r>
              <a:rPr lang="cs-CZ" sz="1800" b="1" i="1" dirty="0">
                <a:latin typeface="+mj-lt"/>
                <a:cs typeface="Arial"/>
              </a:rPr>
              <a:t>Kombinovaná výroba elektrické a tepelné energie.</a:t>
            </a:r>
            <a:br>
              <a:rPr lang="cs-CZ" sz="1800" b="1" i="1" dirty="0">
                <a:latin typeface="+mj-lt"/>
                <a:cs typeface="Arial"/>
              </a:rPr>
            </a:br>
            <a:r>
              <a:rPr lang="cs-CZ" sz="1800" b="1" dirty="0">
                <a:latin typeface="+mj-lt"/>
                <a:cs typeface="Arial"/>
              </a:rPr>
              <a:t>1. vyd., Praha: Nakladatelství BEN – technická literatura, 2005, 276 s.,</a:t>
            </a:r>
            <a:br>
              <a:rPr lang="cs-CZ" sz="1800" b="1" dirty="0">
                <a:latin typeface="+mj-lt"/>
                <a:cs typeface="Arial"/>
              </a:rPr>
            </a:br>
            <a:r>
              <a:rPr lang="cs-CZ" sz="1800" b="1" dirty="0">
                <a:latin typeface="+mj-lt"/>
                <a:cs typeface="Arial"/>
              </a:rPr>
              <a:t>ISBN 80-7300-118-7.</a:t>
            </a:r>
          </a:p>
          <a:p>
            <a:pPr marL="0" indent="0">
              <a:buNone/>
            </a:pPr>
            <a:r>
              <a:rPr lang="cs-CZ" sz="1800" b="1" dirty="0">
                <a:latin typeface="+mj-lt"/>
                <a:cs typeface="Arial"/>
              </a:rPr>
              <a:t>CHLOPECKÝ, J. </a:t>
            </a:r>
            <a:r>
              <a:rPr lang="cs-CZ" sz="1800" b="1" i="1" dirty="0">
                <a:latin typeface="+mj-lt"/>
                <a:cs typeface="Arial"/>
              </a:rPr>
              <a:t>Energetický management. </a:t>
            </a:r>
            <a:r>
              <a:rPr lang="cs-CZ" sz="1800" b="1" dirty="0">
                <a:latin typeface="+mj-lt"/>
                <a:cs typeface="Arial"/>
              </a:rPr>
              <a:t>1. vyd. Olomouc: Moravská vysoká škola Olomouc, 2018, 93 s., ISBN 978-80-7455-081-2.</a:t>
            </a:r>
          </a:p>
          <a:p>
            <a:pPr marL="0" indent="0">
              <a:buNone/>
            </a:pPr>
            <a:r>
              <a:rPr lang="cs-CZ" sz="1800" b="1" dirty="0">
                <a:latin typeface="+mj-lt"/>
                <a:cs typeface="Arial"/>
              </a:rPr>
              <a:t>IBLER, Z. a kol. </a:t>
            </a:r>
            <a:r>
              <a:rPr lang="cs-CZ" sz="1800" b="1" i="1" dirty="0">
                <a:latin typeface="+mj-lt"/>
                <a:cs typeface="Arial"/>
              </a:rPr>
              <a:t>Technický průvodce energetika. </a:t>
            </a:r>
            <a:r>
              <a:rPr lang="cs-CZ" sz="1800" b="1" dirty="0">
                <a:latin typeface="+mj-lt"/>
                <a:cs typeface="Arial"/>
              </a:rPr>
              <a:t>1. vyd., Praha: Nakladatelství BEN – technická literatura, 2002. 615 s.  ISBN 80-7300-026-1.</a:t>
            </a:r>
          </a:p>
          <a:p>
            <a:pPr marL="0" indent="0">
              <a:buNone/>
            </a:pPr>
            <a:r>
              <a:rPr lang="cs-CZ" sz="1800" b="1" dirty="0">
                <a:latin typeface="+mj-lt"/>
                <a:cs typeface="Arial"/>
              </a:rPr>
              <a:t>IBLER, Z. a kol. </a:t>
            </a:r>
            <a:r>
              <a:rPr lang="cs-CZ" sz="1800" b="1" i="1" dirty="0">
                <a:latin typeface="+mj-lt"/>
                <a:cs typeface="Arial"/>
              </a:rPr>
              <a:t>Energetika v příkladech. Technický průvodce energetika, 2. díl, </a:t>
            </a:r>
            <a:r>
              <a:rPr lang="cs-CZ" sz="1800" b="1" dirty="0">
                <a:latin typeface="+mj-lt"/>
                <a:cs typeface="Arial"/>
              </a:rPr>
              <a:t>Praha: Nakladatelství BEN – technická literatura. 1. vyd., 363 s. ISBN 80-7300-097-0.</a:t>
            </a:r>
            <a:endParaRPr lang="cs-CZ" sz="1800" b="1" i="1" dirty="0">
              <a:latin typeface="+mj-lt"/>
              <a:cs typeface="Arial"/>
            </a:endParaRPr>
          </a:p>
          <a:p>
            <a:pPr marL="0" indent="0">
              <a:buNone/>
            </a:pPr>
            <a:r>
              <a:rPr lang="cs-CZ" sz="1800" b="1" dirty="0">
                <a:latin typeface="+mj-lt"/>
                <a:cs typeface="Arial"/>
              </a:rPr>
              <a:t>MAYER, D. </a:t>
            </a:r>
            <a:r>
              <a:rPr lang="cs-CZ" sz="1800" b="1" i="1" dirty="0">
                <a:latin typeface="+mj-lt"/>
                <a:cs typeface="Arial"/>
              </a:rPr>
              <a:t>Elektrodynamika v elektroenergetice. </a:t>
            </a:r>
            <a:r>
              <a:rPr lang="cs-CZ" sz="1800" b="1" dirty="0">
                <a:latin typeface="+mj-lt"/>
                <a:cs typeface="Arial"/>
              </a:rPr>
              <a:t>1. vyd., Praha: Nakladatelství BEN – technická literatura, 2005, 278 s., ISBN 80-7300-164-0.</a:t>
            </a:r>
          </a:p>
          <a:p>
            <a:pPr marL="0" indent="0">
              <a:buNone/>
            </a:pPr>
            <a:endParaRPr lang="en-US" sz="1800" dirty="0">
              <a:latin typeface="+mj-lt"/>
              <a:cs typeface="Arial"/>
            </a:endParaRPr>
          </a:p>
        </p:txBody>
      </p:sp>
    </p:spTree>
    <p:extLst>
      <p:ext uri="{BB962C8B-B14F-4D97-AF65-F5344CB8AC3E}">
        <p14:creationId xmlns:p14="http://schemas.microsoft.com/office/powerpoint/2010/main" val="2567642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206404-C96F-F9CC-FC18-122CC501B866}"/>
              </a:ext>
            </a:extLst>
          </p:cNvPr>
          <p:cNvSpPr>
            <a:spLocks noGrp="1"/>
          </p:cNvSpPr>
          <p:nvPr>
            <p:ph type="title"/>
          </p:nvPr>
        </p:nvSpPr>
        <p:spPr/>
        <p:txBody>
          <a:bodyPr/>
          <a:lstStyle/>
          <a:p>
            <a:r>
              <a:rPr lang="cs-CZ" b="1" dirty="0">
                <a:solidFill>
                  <a:srgbClr val="FF0000"/>
                </a:solidFill>
              </a:rPr>
              <a:t>LITERATURA (2)</a:t>
            </a:r>
          </a:p>
        </p:txBody>
      </p:sp>
      <p:sp>
        <p:nvSpPr>
          <p:cNvPr id="3" name="Zástupný obsah 2">
            <a:extLst>
              <a:ext uri="{FF2B5EF4-FFF2-40B4-BE49-F238E27FC236}">
                <a16:creationId xmlns:a16="http://schemas.microsoft.com/office/drawing/2014/main" id="{617EEB93-E9AF-2959-7929-FBDB4765747C}"/>
              </a:ext>
            </a:extLst>
          </p:cNvPr>
          <p:cNvSpPr>
            <a:spLocks noGrp="1"/>
          </p:cNvSpPr>
          <p:nvPr>
            <p:ph idx="1"/>
          </p:nvPr>
        </p:nvSpPr>
        <p:spPr>
          <a:xfrm>
            <a:off x="176981" y="1600200"/>
            <a:ext cx="8770374" cy="4525963"/>
          </a:xfrm>
        </p:spPr>
        <p:txBody>
          <a:bodyPr>
            <a:normAutofit/>
          </a:bodyPr>
          <a:lstStyle/>
          <a:p>
            <a:pPr marL="0" indent="0">
              <a:buNone/>
            </a:pPr>
            <a:r>
              <a:rPr lang="cs-CZ" sz="1800" b="1" dirty="0">
                <a:latin typeface="+mj-lt"/>
                <a:cs typeface="Arial"/>
              </a:rPr>
              <a:t>PETRÁŠ, D., LULKOVIČOVÁ, O., BAŠTA, J., TAKÁCS, J., KABELE, K., HIRŠ, J. </a:t>
            </a:r>
            <a:r>
              <a:rPr lang="cs-CZ" sz="1800" b="1" i="1" dirty="0">
                <a:latin typeface="+mj-lt"/>
                <a:cs typeface="Arial"/>
              </a:rPr>
              <a:t>Vytápění rodinných a bytových domů. </a:t>
            </a:r>
            <a:r>
              <a:rPr lang="cs-CZ" sz="1800" b="1" dirty="0">
                <a:latin typeface="+mj-lt"/>
                <a:cs typeface="Arial"/>
              </a:rPr>
              <a:t>1. české vyd., Bratislava: JAGA GROUP, 2005, 246 s.,</a:t>
            </a:r>
            <a:br>
              <a:rPr lang="cs-CZ" sz="1800" b="1" dirty="0">
                <a:latin typeface="+mj-lt"/>
                <a:cs typeface="Arial"/>
              </a:rPr>
            </a:br>
            <a:r>
              <a:rPr lang="cs-CZ" sz="1800" b="1" dirty="0">
                <a:latin typeface="+mj-lt"/>
                <a:cs typeface="Arial"/>
              </a:rPr>
              <a:t>ISBN 80-8076-020-9.</a:t>
            </a:r>
            <a:br>
              <a:rPr lang="cs-CZ" sz="1800" b="1" dirty="0">
                <a:latin typeface="+mj-lt"/>
                <a:cs typeface="Arial"/>
              </a:rPr>
            </a:br>
            <a:r>
              <a:rPr lang="cs-CZ" sz="1800" b="1" dirty="0">
                <a:latin typeface="+mj-lt"/>
                <a:cs typeface="Arial"/>
              </a:rPr>
              <a:t>PETRÁŠ, D. a kol. </a:t>
            </a:r>
            <a:r>
              <a:rPr lang="cs-CZ" sz="1800" b="1" i="1" dirty="0">
                <a:latin typeface="+mj-lt"/>
                <a:cs typeface="Arial"/>
              </a:rPr>
              <a:t>Nízkoteplotní vytápění a obnovitelné zdroje energie.</a:t>
            </a:r>
            <a:br>
              <a:rPr lang="cs-CZ" sz="1800" b="1" i="1" dirty="0">
                <a:latin typeface="+mj-lt"/>
                <a:cs typeface="Arial"/>
              </a:rPr>
            </a:br>
            <a:r>
              <a:rPr lang="cs-CZ" sz="1800" b="1" i="1" dirty="0">
                <a:latin typeface="+mj-lt"/>
                <a:cs typeface="Arial"/>
              </a:rPr>
              <a:t>1. vyd., </a:t>
            </a:r>
            <a:r>
              <a:rPr lang="cs-CZ" sz="1800" b="1" dirty="0">
                <a:latin typeface="+mj-lt"/>
                <a:cs typeface="Arial"/>
              </a:rPr>
              <a:t>Bratislava: JAGA GROUP, 2008, 207 s., ISBN 978-80-8076-069-4.</a:t>
            </a:r>
          </a:p>
          <a:p>
            <a:pPr marL="0" indent="0">
              <a:buNone/>
            </a:pPr>
            <a:r>
              <a:rPr lang="cs-CZ" sz="1800" b="1" dirty="0">
                <a:latin typeface="+mj-lt"/>
                <a:cs typeface="Arial"/>
              </a:rPr>
              <a:t>STERNOVÁ, Z a kol</a:t>
            </a:r>
            <a:r>
              <a:rPr lang="cs-CZ" sz="1800" b="1" i="1" dirty="0">
                <a:latin typeface="+mj-lt"/>
                <a:cs typeface="Arial"/>
              </a:rPr>
              <a:t>. Energetická </a:t>
            </a:r>
            <a:r>
              <a:rPr lang="cs-CZ" sz="1800" b="1" i="1" dirty="0" err="1">
                <a:latin typeface="+mj-lt"/>
                <a:cs typeface="Arial"/>
              </a:rPr>
              <a:t>hospodárnosť</a:t>
            </a:r>
            <a:r>
              <a:rPr lang="cs-CZ" sz="1800" b="1" i="1" dirty="0">
                <a:latin typeface="+mj-lt"/>
                <a:cs typeface="Arial"/>
              </a:rPr>
              <a:t> a energetická </a:t>
            </a:r>
            <a:r>
              <a:rPr lang="cs-CZ" sz="1800" b="1" i="1" dirty="0" err="1">
                <a:latin typeface="+mj-lt"/>
                <a:cs typeface="Arial"/>
              </a:rPr>
              <a:t>certifikácia</a:t>
            </a:r>
            <a:r>
              <a:rPr lang="cs-CZ" sz="1800" b="1" i="1" dirty="0">
                <a:latin typeface="+mj-lt"/>
                <a:cs typeface="Arial"/>
              </a:rPr>
              <a:t> budov.1. vyd.,  </a:t>
            </a:r>
            <a:r>
              <a:rPr lang="cs-CZ" sz="1800" b="1" dirty="0">
                <a:latin typeface="+mj-lt"/>
                <a:cs typeface="Arial"/>
              </a:rPr>
              <a:t>Bratislava: JAGA GROUP, 2010, 350 s. ISBN 978-80-8076-060-1.</a:t>
            </a:r>
          </a:p>
          <a:p>
            <a:pPr marL="0" indent="0">
              <a:buNone/>
            </a:pPr>
            <a:r>
              <a:rPr lang="cs-CZ" sz="1800" b="1" dirty="0">
                <a:latin typeface="+mj-lt"/>
                <a:cs typeface="Arial"/>
              </a:rPr>
              <a:t>ŠAFAŘÍK, M., DANIŠ, P., MAZÁČEK, J., STUCHLÍKOVÁ, L., ČEJKA, M., ROSOVÁ, Š., OMÁMÍKOVÁ, D. </a:t>
            </a:r>
            <a:r>
              <a:rPr lang="cs-CZ" sz="1800" b="1" i="1" dirty="0">
                <a:latin typeface="+mj-lt"/>
                <a:cs typeface="Arial"/>
              </a:rPr>
              <a:t>Energetický management pro veřejnou správu: Příručka pro energetické manažery. </a:t>
            </a:r>
            <a:r>
              <a:rPr lang="cs-CZ" sz="1800" b="1" dirty="0">
                <a:latin typeface="+mj-lt"/>
                <a:cs typeface="Arial"/>
              </a:rPr>
              <a:t>Praha: DORSENNA, 2016, 230 s.</a:t>
            </a:r>
          </a:p>
          <a:p>
            <a:pPr marL="0" indent="0">
              <a:buNone/>
            </a:pPr>
            <a:r>
              <a:rPr lang="cs-CZ" sz="1800" b="1" dirty="0">
                <a:latin typeface="+mj-lt"/>
                <a:cs typeface="Arial"/>
              </a:rPr>
              <a:t>ŠUBRT, R. a kol. </a:t>
            </a:r>
            <a:r>
              <a:rPr lang="cs-CZ" sz="1800" b="1" i="1" dirty="0">
                <a:latin typeface="+mj-lt"/>
                <a:cs typeface="Arial"/>
              </a:rPr>
              <a:t>Učebnice energetického specialisty: Energetický audit, energetický posudek.</a:t>
            </a:r>
            <a:r>
              <a:rPr lang="cs-CZ" sz="1800" b="1" dirty="0">
                <a:latin typeface="+mj-lt"/>
                <a:cs typeface="Arial"/>
              </a:rPr>
              <a:t> Praha: Ministerstvo průmyslu a obchodu, 2018, 126 s. </a:t>
            </a:r>
          </a:p>
        </p:txBody>
      </p:sp>
    </p:spTree>
    <p:extLst>
      <p:ext uri="{BB962C8B-B14F-4D97-AF65-F5344CB8AC3E}">
        <p14:creationId xmlns:p14="http://schemas.microsoft.com/office/powerpoint/2010/main" val="7690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F5A847-A97C-514B-C01F-4A55B35C7A2B}"/>
              </a:ext>
            </a:extLst>
          </p:cNvPr>
          <p:cNvSpPr>
            <a:spLocks noGrp="1"/>
          </p:cNvSpPr>
          <p:nvPr>
            <p:ph type="title"/>
          </p:nvPr>
        </p:nvSpPr>
        <p:spPr/>
        <p:txBody>
          <a:bodyPr/>
          <a:lstStyle/>
          <a:p>
            <a:r>
              <a:rPr lang="cs-CZ" b="1" dirty="0">
                <a:solidFill>
                  <a:srgbClr val="FF0000"/>
                </a:solidFill>
              </a:rPr>
              <a:t>Ing. Miroslav KOPŘIVA</a:t>
            </a:r>
            <a:endParaRPr lang="cs-CZ" dirty="0"/>
          </a:p>
        </p:txBody>
      </p:sp>
      <p:pic>
        <p:nvPicPr>
          <p:cNvPr id="5" name="Zástupný obsah 4">
            <a:extLst>
              <a:ext uri="{FF2B5EF4-FFF2-40B4-BE49-F238E27FC236}">
                <a16:creationId xmlns:a16="http://schemas.microsoft.com/office/drawing/2014/main" id="{3A82336B-17CF-2F39-554A-7E84EAB7A3AD}"/>
              </a:ext>
            </a:extLst>
          </p:cNvPr>
          <p:cNvPicPr>
            <a:picLocks noGrp="1" noChangeAspect="1"/>
          </p:cNvPicPr>
          <p:nvPr>
            <p:ph idx="1"/>
          </p:nvPr>
        </p:nvPicPr>
        <p:blipFill>
          <a:blip r:embed="rId2"/>
          <a:stretch>
            <a:fillRect/>
          </a:stretch>
        </p:blipFill>
        <p:spPr>
          <a:xfrm>
            <a:off x="941324" y="1600200"/>
            <a:ext cx="7261351" cy="4525963"/>
          </a:xfrm>
        </p:spPr>
      </p:pic>
    </p:spTree>
    <p:extLst>
      <p:ext uri="{BB962C8B-B14F-4D97-AF65-F5344CB8AC3E}">
        <p14:creationId xmlns:p14="http://schemas.microsoft.com/office/powerpoint/2010/main" val="258512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CD33B4-36F9-CFA3-3C9D-89D7F400CEF3}"/>
              </a:ext>
            </a:extLst>
          </p:cNvPr>
          <p:cNvSpPr>
            <a:spLocks noGrp="1"/>
          </p:cNvSpPr>
          <p:nvPr>
            <p:ph type="title"/>
          </p:nvPr>
        </p:nvSpPr>
        <p:spPr>
          <a:xfrm>
            <a:off x="457200" y="658760"/>
            <a:ext cx="8229600" cy="758877"/>
          </a:xfrm>
        </p:spPr>
        <p:txBody>
          <a:bodyPr>
            <a:normAutofit fontScale="90000"/>
          </a:bodyPr>
          <a:lstStyle/>
          <a:p>
            <a:r>
              <a:rPr lang="cs-CZ" b="1" i="0" dirty="0">
                <a:solidFill>
                  <a:srgbClr val="FF0000"/>
                </a:solidFill>
                <a:effectLst/>
                <a:latin typeface="rozhlas_bold"/>
              </a:rPr>
              <a:t>Elektrárna Dlouhé stráně</a:t>
            </a:r>
            <a:endParaRPr lang="cs-CZ" b="1" dirty="0">
              <a:solidFill>
                <a:srgbClr val="FF0000"/>
              </a:solidFill>
            </a:endParaRPr>
          </a:p>
        </p:txBody>
      </p:sp>
      <p:pic>
        <p:nvPicPr>
          <p:cNvPr id="2050" name="Picture 2">
            <a:extLst>
              <a:ext uri="{FF2B5EF4-FFF2-40B4-BE49-F238E27FC236}">
                <a16:creationId xmlns:a16="http://schemas.microsoft.com/office/drawing/2014/main" id="{56D242B7-DAD0-C4FF-80CE-A4A213428A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5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53270-9E5B-9D89-4DDA-0D9DE9B4C121}"/>
              </a:ext>
            </a:extLst>
          </p:cNvPr>
          <p:cNvSpPr>
            <a:spLocks noGrp="1"/>
          </p:cNvSpPr>
          <p:nvPr>
            <p:ph type="title"/>
          </p:nvPr>
        </p:nvSpPr>
        <p:spPr>
          <a:xfrm>
            <a:off x="263012" y="629263"/>
            <a:ext cx="8617974" cy="778541"/>
          </a:xfrm>
        </p:spPr>
        <p:txBody>
          <a:bodyPr>
            <a:normAutofit fontScale="90000"/>
          </a:bodyPr>
          <a:lstStyle/>
          <a:p>
            <a:r>
              <a:rPr lang="cs-CZ" sz="2800" b="1" dirty="0">
                <a:solidFill>
                  <a:srgbClr val="FF0000"/>
                </a:solidFill>
              </a:rPr>
              <a:t>VYPUŠTĚNÁ HORNÍ NÁDRŽ ELEKTRÁRNY DLOUHÉ STRÁNĚ</a:t>
            </a:r>
          </a:p>
        </p:txBody>
      </p:sp>
      <p:pic>
        <p:nvPicPr>
          <p:cNvPr id="5" name="Zástupný obsah 4">
            <a:extLst>
              <a:ext uri="{FF2B5EF4-FFF2-40B4-BE49-F238E27FC236}">
                <a16:creationId xmlns:a16="http://schemas.microsoft.com/office/drawing/2014/main" id="{31F5064C-D735-24F4-A1AE-9569C7D05ACC}"/>
              </a:ext>
            </a:extLst>
          </p:cNvPr>
          <p:cNvPicPr>
            <a:picLocks noGrp="1" noChangeAspect="1"/>
          </p:cNvPicPr>
          <p:nvPr>
            <p:ph idx="1"/>
          </p:nvPr>
        </p:nvPicPr>
        <p:blipFill>
          <a:blip r:embed="rId2"/>
          <a:stretch>
            <a:fillRect/>
          </a:stretch>
        </p:blipFill>
        <p:spPr>
          <a:xfrm>
            <a:off x="780721" y="1744638"/>
            <a:ext cx="7582557" cy="4237087"/>
          </a:xfrm>
        </p:spPr>
      </p:pic>
    </p:spTree>
    <p:extLst>
      <p:ext uri="{BB962C8B-B14F-4D97-AF65-F5344CB8AC3E}">
        <p14:creationId xmlns:p14="http://schemas.microsoft.com/office/powerpoint/2010/main" val="4197305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4821</Words>
  <Application>Microsoft Office PowerPoint</Application>
  <PresentationFormat>Předvádění na obrazovce (4:3)</PresentationFormat>
  <Paragraphs>197</Paragraphs>
  <Slides>65</Slides>
  <Notes>0</Notes>
  <HiddenSlides>0</HiddenSlides>
  <MMClips>0</MMClips>
  <ScaleCrop>false</ScaleCrop>
  <HeadingPairs>
    <vt:vector size="6" baseType="variant">
      <vt:variant>
        <vt:lpstr>Použitá písma</vt:lpstr>
      </vt:variant>
      <vt:variant>
        <vt:i4>21</vt:i4>
      </vt:variant>
      <vt:variant>
        <vt:lpstr>Motiv</vt:lpstr>
      </vt:variant>
      <vt:variant>
        <vt:i4>1</vt:i4>
      </vt:variant>
      <vt:variant>
        <vt:lpstr>Nadpisy snímků</vt:lpstr>
      </vt:variant>
      <vt:variant>
        <vt:i4>65</vt:i4>
      </vt:variant>
    </vt:vector>
  </HeadingPairs>
  <TitlesOfParts>
    <vt:vector size="87" baseType="lpstr">
      <vt:lpstr>Arial</vt:lpstr>
      <vt:lpstr>Avenir</vt:lpstr>
      <vt:lpstr>Calibri</vt:lpstr>
      <vt:lpstr>ff-meta-web-pro</vt:lpstr>
      <vt:lpstr>Fira Sans Condensed</vt:lpstr>
      <vt:lpstr>Google Sans</vt:lpstr>
      <vt:lpstr>inherit</vt:lpstr>
      <vt:lpstr>Lora</vt:lpstr>
      <vt:lpstr>Noto Sans</vt:lpstr>
      <vt:lpstr>oneabb-font-abbvoice</vt:lpstr>
      <vt:lpstr>Open Sans</vt:lpstr>
      <vt:lpstr>PT Sans</vt:lpstr>
      <vt:lpstr>PT Serif</vt:lpstr>
      <vt:lpstr>Roboto</vt:lpstr>
      <vt:lpstr>Roboto Condensed</vt:lpstr>
      <vt:lpstr>rozhlas_bold</vt:lpstr>
      <vt:lpstr>rozhlas_medium</vt:lpstr>
      <vt:lpstr>rozhlas_regular</vt:lpstr>
      <vt:lpstr>Ubuntu</vt:lpstr>
      <vt:lpstr>Vaillant16</vt:lpstr>
      <vt:lpstr>Vollkorn</vt:lpstr>
      <vt:lpstr>Office Theme</vt:lpstr>
      <vt:lpstr>ENERGETICKÝ MANAGEMENT</vt:lpstr>
      <vt:lpstr>AKTUALITA</vt:lpstr>
      <vt:lpstr>?</vt:lpstr>
      <vt:lpstr>28. 10. 2023</vt:lpstr>
      <vt:lpstr>Ing. Miroslav KOPŘIVA</vt:lpstr>
      <vt:lpstr>Medaili za zásluhy prvního stupně udělil prezident Petr Pavel Miroslavu Kopřivovi.</vt:lpstr>
      <vt:lpstr>Ing. Miroslav KOPŘIVA</vt:lpstr>
      <vt:lpstr>Elektrárna Dlouhé stráně</vt:lpstr>
      <vt:lpstr>VYPUŠTĚNÁ HORNÍ NÁDRŽ ELEKTRÁRNY DLOUHÉ STRÁNĚ</vt:lpstr>
      <vt:lpstr>VODNÍ NÁDRŽE PŘEČERPÁVACÍ ELEKTRÁRNY DLOUHÉ STRÁNĚ</vt:lpstr>
      <vt:lpstr>Efektivní energetika</vt:lpstr>
      <vt:lpstr>CELKOVÁ SPOTŘEBA ENERGIE VE SVĚTĚ A ŽIVOTNOST ZÁSOB</vt:lpstr>
      <vt:lpstr>Efektivita (effectiveness)</vt:lpstr>
      <vt:lpstr>Vztah mezi často používanými a zaměňovanými pojmy: hospodárnost, účinnost a efektivnost ukazuje obrázek:</vt:lpstr>
      <vt:lpstr>Účinnost (efficiency)</vt:lpstr>
      <vt:lpstr>EFEKTIVITA A ÚČINNOST V ENERGETICE</vt:lpstr>
      <vt:lpstr>MATENÍ POJMŮ</vt:lpstr>
      <vt:lpstr>EFEKTIVITA VERSUS ÚČINNOST</vt:lpstr>
      <vt:lpstr>Co je to energetická efektivita?</vt:lpstr>
      <vt:lpstr>Energetická efektivita a úspory energie</vt:lpstr>
      <vt:lpstr>Zvyšování energetické účinnosti</vt:lpstr>
      <vt:lpstr>CO JE TO ENERGETICKÁ ÚČINNOST?</vt:lpstr>
      <vt:lpstr>TŘÍDY ENERGETICKÉ ÚČINNOSTI</vt:lpstr>
      <vt:lpstr>Co je to energetická účinnost ?</vt:lpstr>
      <vt:lpstr>Třídy energetické účinnosti elektrických spotřebičů</vt:lpstr>
      <vt:lpstr>Energetická účinnost v praxi</vt:lpstr>
      <vt:lpstr>ENERGETICKÁ ÚČINNOST – LEGISLATIVNÍ POŽADAVKY</vt:lpstr>
      <vt:lpstr>Cíle a opatření v oblasti energetické účinnosti</vt:lpstr>
      <vt:lpstr>Příručka energetické účinnosti v průmyslu </vt:lpstr>
      <vt:lpstr>Průkaz energetické náročnosti budov</vt:lpstr>
      <vt:lpstr>Grafická část</vt:lpstr>
      <vt:lpstr>Protokol</vt:lpstr>
      <vt:lpstr>K čemu průkaz slouží?</vt:lpstr>
      <vt:lpstr>Průkaz energetické náročnosti budov</vt:lpstr>
      <vt:lpstr>Energetické třídy</vt:lpstr>
      <vt:lpstr>Energetické třídy</vt:lpstr>
      <vt:lpstr>Energetická účinnost budov bude stále důležitější ...</vt:lpstr>
      <vt:lpstr>Typická slabá místa v budovách, která mohou negativně ovlivňovat energetickou účinnost (1)</vt:lpstr>
      <vt:lpstr>Typická slabá místa v budovách, která mohou negativně ovlivňovat energetickou účinnost (2)</vt:lpstr>
      <vt:lpstr>DOKUMENTY A ODKAZY</vt:lpstr>
      <vt:lpstr>Dvě výzvy českého hospodářství Energetická efektivita výroby a udržitelný energetický mix (1)</vt:lpstr>
      <vt:lpstr>Dvě výzvy českého hospodářství Energetická efektivita výroby a udržitelný energetický mix (2)</vt:lpstr>
      <vt:lpstr>Uhlíková stopa</vt:lpstr>
      <vt:lpstr>SITUACE VE SVĚTĚ</vt:lpstr>
      <vt:lpstr>Energeticky úsporná výstavba</vt:lpstr>
      <vt:lpstr>Průmysl může uspořit až 14 % energie</vt:lpstr>
      <vt:lpstr>VÝZKUM VE FIRMÁCH ČR</vt:lpstr>
      <vt:lpstr> PRŮZKUM -Potenciál energetických úspor v českém průmyslu (1)</vt:lpstr>
      <vt:lpstr>  PRŮZKUM -Potenciál energetických úspor v českém průmyslu (1)</vt:lpstr>
      <vt:lpstr>Energetická chudoba v ČR</vt:lpstr>
      <vt:lpstr>Energetická chudoba v ČR</vt:lpstr>
      <vt:lpstr>Co je energetická chudoba?</vt:lpstr>
      <vt:lpstr>Co je energetická chudoba?</vt:lpstr>
      <vt:lpstr>Kolik je ohrožených domácností?</vt:lpstr>
      <vt:lpstr>ENERGETICKÁ EFEKTIVITA VE STÁTECH EU</vt:lpstr>
      <vt:lpstr>!!!</vt:lpstr>
      <vt:lpstr>ENERGETICKÁ EFEKTIVNOST JAKO KLÍČOVÉ KRITÉRIUM PŘI KOUPI DOMU</vt:lpstr>
      <vt:lpstr>ENERGETICKÁ EFEKTIVNOST JAKO KLÍČOVÉ KRITÉRIUM PŘI KOUPI DOMU</vt:lpstr>
      <vt:lpstr>Hlavní atributy budov zajišťující energetickou šetrnost (1)</vt:lpstr>
      <vt:lpstr>Hlavní atributy budov zajišťující energetickou šetrnost (2)</vt:lpstr>
      <vt:lpstr>Průkaz energetické náročnosti budovy (energetický štítek)</vt:lpstr>
      <vt:lpstr>Co jsou to požadavky na energetickou náročnost budovy?</vt:lpstr>
      <vt:lpstr>Proč znát energetickou náročnost budovy?</vt:lpstr>
      <vt:lpstr>LITERATURA (1)</vt:lpstr>
      <vt:lpstr>LITERATURA (2)</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Rössler Miroslav</dc:creator>
  <cp:lastModifiedBy>Rössler Miroslav</cp:lastModifiedBy>
  <cp:revision>15</cp:revision>
  <dcterms:created xsi:type="dcterms:W3CDTF">2012-07-19T22:32:54Z</dcterms:created>
  <dcterms:modified xsi:type="dcterms:W3CDTF">2023-10-30T14:03:52Z</dcterms:modified>
</cp:coreProperties>
</file>