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96" r:id="rId11"/>
    <p:sldId id="265" r:id="rId12"/>
    <p:sldId id="266" r:id="rId13"/>
    <p:sldId id="267" r:id="rId14"/>
    <p:sldId id="268" r:id="rId15"/>
    <p:sldId id="270" r:id="rId16"/>
    <p:sldId id="269" r:id="rId17"/>
    <p:sldId id="294" r:id="rId18"/>
    <p:sldId id="271" r:id="rId19"/>
    <p:sldId id="272" r:id="rId20"/>
    <p:sldId id="295" r:id="rId21"/>
    <p:sldId id="273" r:id="rId22"/>
    <p:sldId id="274" r:id="rId23"/>
    <p:sldId id="275" r:id="rId24"/>
    <p:sldId id="276" r:id="rId25"/>
    <p:sldId id="297" r:id="rId26"/>
    <p:sldId id="278" r:id="rId27"/>
    <p:sldId id="298" r:id="rId28"/>
    <p:sldId id="279" r:id="rId29"/>
    <p:sldId id="299" r:id="rId30"/>
    <p:sldId id="280" r:id="rId31"/>
    <p:sldId id="300" r:id="rId32"/>
    <p:sldId id="281" r:id="rId33"/>
    <p:sldId id="301" r:id="rId34"/>
    <p:sldId id="282" r:id="rId35"/>
    <p:sldId id="306" r:id="rId36"/>
    <p:sldId id="283" r:id="rId37"/>
    <p:sldId id="302" r:id="rId38"/>
    <p:sldId id="303" r:id="rId39"/>
    <p:sldId id="304" r:id="rId40"/>
    <p:sldId id="307" r:id="rId41"/>
    <p:sldId id="284" r:id="rId42"/>
    <p:sldId id="290" r:id="rId43"/>
    <p:sldId id="291" r:id="rId44"/>
    <p:sldId id="292" r:id="rId45"/>
    <p:sldId id="293" r:id="rId46"/>
    <p:sldId id="285" r:id="rId47"/>
    <p:sldId id="286" r:id="rId48"/>
    <p:sldId id="287" r:id="rId49"/>
    <p:sldId id="288" r:id="rId50"/>
    <p:sldId id="289" r:id="rId51"/>
    <p:sldId id="308" r:id="rId52"/>
    <p:sldId id="315" r:id="rId53"/>
    <p:sldId id="316" r:id="rId54"/>
    <p:sldId id="317" r:id="rId55"/>
    <p:sldId id="318" r:id="rId56"/>
    <p:sldId id="319" r:id="rId57"/>
    <p:sldId id="320" r:id="rId58"/>
    <p:sldId id="309" r:id="rId59"/>
    <p:sldId id="310" r:id="rId60"/>
    <p:sldId id="311" r:id="rId61"/>
    <p:sldId id="312" r:id="rId62"/>
    <p:sldId id="313" r:id="rId63"/>
    <p:sldId id="314" r:id="rId6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varScale="1">
      <p:scale>
        <a:sx n="100" d="100"/>
        <a:sy n="100" d="100"/>
      </p:scale>
      <p:origin x="0" y="-1596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DE8C06-A51A-0FFB-07A9-3A2772A8B59B}"/>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214CD6D-E970-15FF-B559-78456F1547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7FACE84-221A-759C-984A-73CC782293BD}"/>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9F380E13-C4DC-B110-12FF-2FCB22F1E4A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7873B66-7DDC-05C5-2EE8-84BBDD1F4554}"/>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02927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E58047-1306-3E32-0520-70AF26534BB5}"/>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9AFEC36-1044-32B4-AE38-8B7C6F25D17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80466B3-63C6-594E-34FB-56E6726596B3}"/>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5BF05612-17AF-4390-31BE-9DFA9C72E9F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6DD3CD2-1492-7BF7-6F0A-11B5C062F1B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243424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AC478E36-9C68-1E11-4B6A-DF2F5A127D7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F6D41D82-E6C3-0111-4D47-98F3DC0F48A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AF1C7F8-549D-EB3D-674E-695053E06AED}"/>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1DFD5BBB-A40F-35F1-C298-F862CAD85C6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AA86585-6EE7-1218-3D36-BF9BCCD293C7}"/>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58654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279D73-43C9-5049-5F15-A2B0642E6F1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DEE6DE6-B32A-03AE-C38C-99D33832A401}"/>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91AC485-8C39-A8F3-50E1-D63BDB599C08}"/>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233E924E-EB2B-191E-597A-4EF82DD1F3E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C04F313-60AD-E1AD-B555-EF8CAA80A30C}"/>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91967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FC6A17-8ACB-679E-3D16-2155F95D6046}"/>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FA84621-AB19-BE86-5AC7-6C9AB97476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EAECDE5-9D20-68B6-52B2-CBFC75153A57}"/>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35955972-57E2-FAAF-B442-D01B6790BCE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E553D7A-C566-93B5-22F4-753E0C25A6DA}"/>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415725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BE4F7-1C2F-8281-9DBC-4543E67312C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421C6EB-EC38-4369-BF01-8E27B1CBF178}"/>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5387404F-FAFA-8AF8-9959-161CA6430203}"/>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6DDD5E66-47C5-7612-C92C-9A3C94E9FD03}"/>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6" name="Zástupný symbol pro zápatí 5">
            <a:extLst>
              <a:ext uri="{FF2B5EF4-FFF2-40B4-BE49-F238E27FC236}">
                <a16:creationId xmlns:a16="http://schemas.microsoft.com/office/drawing/2014/main" id="{11B4530E-6B9B-1567-5F9F-1C858C31215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83800B-9222-BCB8-42FD-C3CCBA309985}"/>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107262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D8A641-EFFE-8F52-FFED-BD3A199A1CC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FDDD04D-E0E5-B45E-5D19-D3AED07E1B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584E96AD-072F-5872-2274-103081EF9BF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26C184F-49F2-D27F-87CF-60C0DDC335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9FD7ED1E-77AF-8BEF-47D7-B6B05D7B1955}"/>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6FF168B-F205-37F0-3D44-E07F16173A81}"/>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8" name="Zástupný symbol pro zápatí 7">
            <a:extLst>
              <a:ext uri="{FF2B5EF4-FFF2-40B4-BE49-F238E27FC236}">
                <a16:creationId xmlns:a16="http://schemas.microsoft.com/office/drawing/2014/main" id="{AA96BA51-614C-F73B-1C18-BCD3AAF753A8}"/>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9F5DBC51-D08E-F7C9-064D-3FA6508F569D}"/>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45478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5EEA68-3128-B0FC-93DA-50FFD10BA00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C417A9FE-3442-6F3E-AF0F-16264A4829A1}"/>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4" name="Zástupný symbol pro zápatí 3">
            <a:extLst>
              <a:ext uri="{FF2B5EF4-FFF2-40B4-BE49-F238E27FC236}">
                <a16:creationId xmlns:a16="http://schemas.microsoft.com/office/drawing/2014/main" id="{586853DF-2B77-AFFA-FF5F-D6CC462BCAF3}"/>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CE23157-F933-20AF-2EFA-C3475708C62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430385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08CEC6FB-76C1-4E25-D1DE-CAF4F1173656}"/>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3" name="Zástupný symbol pro zápatí 2">
            <a:extLst>
              <a:ext uri="{FF2B5EF4-FFF2-40B4-BE49-F238E27FC236}">
                <a16:creationId xmlns:a16="http://schemas.microsoft.com/office/drawing/2014/main" id="{7903FDBF-0B70-2A56-5183-0C1C341C42C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3B156B24-C4D3-5E7E-0461-68F725E58170}"/>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320334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40F447-3A2F-6B11-17B7-1C38EE290C1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6DB7909E-5894-5832-1F5F-87A86C1391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F2FF3443-E65D-5EF7-63D7-EE508506BD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97005DD0-0E8A-059C-5987-669421DEEFD9}"/>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6" name="Zástupný symbol pro zápatí 5">
            <a:extLst>
              <a:ext uri="{FF2B5EF4-FFF2-40B4-BE49-F238E27FC236}">
                <a16:creationId xmlns:a16="http://schemas.microsoft.com/office/drawing/2014/main" id="{B708A83E-312B-FD65-0801-D8CFD073930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59B5B8E-1ECC-A00C-E866-CD0DA5515C0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2805167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45ADC7-AA9B-8079-8337-37F52CD8E1B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1630088A-3599-9171-4021-6BE943BC53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4C96352-B603-C5C8-7EE6-BE0D37A7D9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076C26B-DA40-8B95-283F-3D50C1A6083A}"/>
              </a:ext>
            </a:extLst>
          </p:cNvPr>
          <p:cNvSpPr>
            <a:spLocks noGrp="1"/>
          </p:cNvSpPr>
          <p:nvPr>
            <p:ph type="dt" sz="half" idx="10"/>
          </p:nvPr>
        </p:nvSpPr>
        <p:spPr/>
        <p:txBody>
          <a:bodyPr/>
          <a:lstStyle/>
          <a:p>
            <a:fld id="{C7DC896E-DFAE-4903-ABFE-9932DCCD2E49}" type="datetimeFigureOut">
              <a:rPr lang="cs-CZ" smtClean="0"/>
              <a:t>24.11.2024</a:t>
            </a:fld>
            <a:endParaRPr lang="cs-CZ"/>
          </a:p>
        </p:txBody>
      </p:sp>
      <p:sp>
        <p:nvSpPr>
          <p:cNvPr id="6" name="Zástupný symbol pro zápatí 5">
            <a:extLst>
              <a:ext uri="{FF2B5EF4-FFF2-40B4-BE49-F238E27FC236}">
                <a16:creationId xmlns:a16="http://schemas.microsoft.com/office/drawing/2014/main" id="{AE45BAF1-C49F-AB24-713F-DA77749A29D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8FC95EC-8762-B138-B030-C64337CAC90E}"/>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66606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861AB71-0C9F-DED7-1714-E55AE4157C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EABEA450-BA54-189D-6288-8B7DFCF79C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FEDF3B7-C719-ED3B-561E-EFE5AE1E24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DC896E-DFAE-4903-ABFE-9932DCCD2E49}" type="datetimeFigureOut">
              <a:rPr lang="cs-CZ" smtClean="0"/>
              <a:t>24.11.2024</a:t>
            </a:fld>
            <a:endParaRPr lang="cs-CZ"/>
          </a:p>
        </p:txBody>
      </p:sp>
      <p:sp>
        <p:nvSpPr>
          <p:cNvPr id="5" name="Zástupný symbol pro zápatí 4">
            <a:extLst>
              <a:ext uri="{FF2B5EF4-FFF2-40B4-BE49-F238E27FC236}">
                <a16:creationId xmlns:a16="http://schemas.microsoft.com/office/drawing/2014/main" id="{149EAFEA-DCBE-F832-1E68-288DF3372A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BCB2631F-CB8D-1A35-739C-48CA0F162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0AD3751-E12F-4344-863C-440794B22203}" type="slidenum">
              <a:rPr lang="cs-CZ" smtClean="0"/>
              <a:t>‹#›</a:t>
            </a:fld>
            <a:endParaRPr lang="cs-CZ"/>
          </a:p>
        </p:txBody>
      </p:sp>
    </p:spTree>
    <p:extLst>
      <p:ext uri="{BB962C8B-B14F-4D97-AF65-F5344CB8AC3E}">
        <p14:creationId xmlns:p14="http://schemas.microsoft.com/office/powerpoint/2010/main" val="3543199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energy.ec.europa.eu/topics/markets-and-consumers_en?prefLang=cs" TargetMode="External"/><Relationship Id="rId2" Type="http://schemas.openxmlformats.org/officeDocument/2006/relationships/hyperlink" Target="https://energy.ec.europa.eu/topics/energy-security_en" TargetMode="External"/><Relationship Id="rId1" Type="http://schemas.openxmlformats.org/officeDocument/2006/relationships/slideLayout" Target="../slideLayouts/slideLayout2.xml"/><Relationship Id="rId6" Type="http://schemas.openxmlformats.org/officeDocument/2006/relationships/hyperlink" Target="https://energy.ec.europa.eu/topics/research-technology-and-innovation_en" TargetMode="External"/><Relationship Id="rId5" Type="http://schemas.openxmlformats.org/officeDocument/2006/relationships/hyperlink" Target="https://climate.ec.europa.eu/eu-action/international-action-climate-change/global-climate-action_en" TargetMode="External"/><Relationship Id="rId4" Type="http://schemas.openxmlformats.org/officeDocument/2006/relationships/hyperlink" Target="https://energy.ec.europa.eu/topics/energy-efficiency_e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CS/TXT/?uri=COM:2015:80:FI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eur-lex.europa.eu/legal-content/EN/TXT/?uri=COM:2015:80:FI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ur-lex.europa.eu/legal-content/CS/TXT/HTML/?uri=CELEX:52022DC0230&amp;from=CS" TargetMode="External"/><Relationship Id="rId2" Type="http://schemas.openxmlformats.org/officeDocument/2006/relationships/hyperlink" Target="https://eur-lex.europa.eu/legal-content/CS/TXT/?uri=CELEX:52021DC055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ur-lex.europa.eu/legal-content/CS/TXT/HTML/?uri=CELEX:52022DC0230&amp;from=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hyperlink" Target="https://eur-lex.europa.eu/legal-content/CS/TXT/?uri=uriserv%3AOJ.L_.2018.156.01.0075.01.CES&amp;toc=OJ%3AL%3A2018%3A156%3ATOC" TargetMode="External"/><Relationship Id="rId13" Type="http://schemas.openxmlformats.org/officeDocument/2006/relationships/hyperlink" Target="https://eur-lex.europa.eu/legal-content/CS/TXT/?uri=uriserv%3AOJ.L_.2019.158.01.0022.01.CES&amp;toc=OJ%3AL%3A2019%3A158%3ATOC" TargetMode="External"/><Relationship Id="rId18" Type="http://schemas.openxmlformats.org/officeDocument/2006/relationships/hyperlink" Target="https://commission.europa.eu/energy-climate-change-environment/implementation-eu-countries/energy-and-climate-governance-and-reporting/national-long-term-strategies_en#:~:text=EU%20long%2Dterm%20strategy,-The%20Commission%20put&amp;text=The%20European%20Council%20endorsed%20in,(UNFCCC)%20in%20March%202020." TargetMode="External"/><Relationship Id="rId3" Type="http://schemas.openxmlformats.org/officeDocument/2006/relationships/hyperlink" Target="https://eur-lex.europa.eu/legal-content/CS/TXT/?uri=uriserv%3AOJ.L_.2018.328.01.0210.01.CES&amp;toc=OJ%3AL%3A2018%3A328%3ATOC" TargetMode="External"/><Relationship Id="rId7" Type="http://schemas.openxmlformats.org/officeDocument/2006/relationships/hyperlink" Target="https://eur-lex.europa.eu/legal-content/CS/TXT/?uri=uriserv%3AOJ.L_.2019.158.01.0001.01.CES&amp;toc=OJ%3AL%3A2019%3A158%3ATOC" TargetMode="External"/><Relationship Id="rId12" Type="http://schemas.openxmlformats.org/officeDocument/2006/relationships/hyperlink" Target="https://eur-lex.europa.eu/legal-content/CS/TXT/?uri=CELEX:32022R0869" TargetMode="External"/><Relationship Id="rId17" Type="http://schemas.openxmlformats.org/officeDocument/2006/relationships/hyperlink" Target="https://energy.ec.europa.eu/topics/energy-strategy/national-energy-and-climate-plans-necps_en" TargetMode="External"/><Relationship Id="rId2" Type="http://schemas.openxmlformats.org/officeDocument/2006/relationships/hyperlink" Target="https://eur-lex.europa.eu/legal-content/CS/TXT/?uri=uriserv%3AOJ.L_.2018.328.01.0082.01.CES&amp;toc=OJ%3AL%3A2018%3A328%3ATOC" TargetMode="External"/><Relationship Id="rId16" Type="http://schemas.openxmlformats.org/officeDocument/2006/relationships/hyperlink" Target="https://eur-lex.europa.eu/legal-content/CS/TXT/?uri=CELEX:32023R1805&amp;qid=1699438060510" TargetMode="External"/><Relationship Id="rId1" Type="http://schemas.openxmlformats.org/officeDocument/2006/relationships/slideLayout" Target="../slideLayouts/slideLayout2.xml"/><Relationship Id="rId6" Type="http://schemas.openxmlformats.org/officeDocument/2006/relationships/hyperlink" Target="https://eur-lex.europa.eu/legal-content/CS/TXT/?uri=uriserv%3AOJ.L_.2019.158.01.0054.01.CES&amp;toc=OJ%3AL%3A2019%3A158%3ATOC" TargetMode="External"/><Relationship Id="rId11" Type="http://schemas.openxmlformats.org/officeDocument/2006/relationships/hyperlink" Target="https://eur-lex.europa.eu/legal-content/CS/TXT/?uri=CELEX:02003L0096-20230110" TargetMode="External"/><Relationship Id="rId5" Type="http://schemas.openxmlformats.org/officeDocument/2006/relationships/hyperlink" Target="https://eur-lex.europa.eu/legal-content/CS/TXT/?uri=uriserv%3AOJ.L_.2019.158.01.0125.01.CES&amp;toc=OJ%3AL%3A2019%3A158%3ATOC" TargetMode="External"/><Relationship Id="rId15" Type="http://schemas.openxmlformats.org/officeDocument/2006/relationships/hyperlink" Target="https://eur-lex.europa.eu/legal-content/CS/TXT/?uri=CELEX:32023R2405" TargetMode="External"/><Relationship Id="rId10" Type="http://schemas.openxmlformats.org/officeDocument/2006/relationships/hyperlink" Target="https://eur-lex.europa.eu/legal-content/CS/ALL/?uri=CELEX:32009R0715" TargetMode="External"/><Relationship Id="rId4" Type="http://schemas.openxmlformats.org/officeDocument/2006/relationships/hyperlink" Target="https://eur-lex.europa.eu/legal-content/CS/TXT/?uri=uriserv%3AOJ.L_.2018.328.01.0001.01.CES&amp;toc=OJ%3AL%3A2018%3A328%3ATOC" TargetMode="External"/><Relationship Id="rId9" Type="http://schemas.openxmlformats.org/officeDocument/2006/relationships/hyperlink" Target="https://eur-lex.europa.eu/legal-content/CS/TXT/?uri=CELEX:32009L0073" TargetMode="External"/><Relationship Id="rId14" Type="http://schemas.openxmlformats.org/officeDocument/2006/relationships/hyperlink" Target="https://eur-lex.europa.eu/legal-content/CS/TXT/?uri=CELEX:32023R1542"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ur-lex.europa.eu/legal-content/CS/TXT/?uri=CELEX:32022R1369" TargetMode="External"/><Relationship Id="rId2" Type="http://schemas.openxmlformats.org/officeDocument/2006/relationships/hyperlink" Target="https://eur-lex.europa.eu/legal-content/CS/TXT/?uri=CELEX:32022R1032" TargetMode="External"/><Relationship Id="rId1" Type="http://schemas.openxmlformats.org/officeDocument/2006/relationships/slideLayout" Target="../slideLayouts/slideLayout2.xml"/><Relationship Id="rId6" Type="http://schemas.openxmlformats.org/officeDocument/2006/relationships/hyperlink" Target="https://eur-lex.europa.eu/legal-content/CS/TXT/?uri=CELEX:32022R1854&amp;qid=1699437290541" TargetMode="External"/><Relationship Id="rId5" Type="http://schemas.openxmlformats.org/officeDocument/2006/relationships/hyperlink" Target="https://eur-lex.europa.eu/legal-content/CS/TXT/?uri=CELEX:32022R2576&amp;qid=1699437601678" TargetMode="External"/><Relationship Id="rId4" Type="http://schemas.openxmlformats.org/officeDocument/2006/relationships/hyperlink" Target="https://www.consilium.europa.eu/cs/press/press-releases/2024/03/04/security-of-gas-supply-member-states-agree-on-recommendation-to-continue-voluntary-demand-reduction-measures/#:~:text=Extended%20period%20for%20voluntary%20demand,2017%20to%2031%20March%202022."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eur-lex.europa.eu/legal-content/CS/TXT/?uri=CELEX:32023L179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s://eur-lex.europa.eu/legal-content/CS/TXT/?uri=CELEX:32023L241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eur-lex.europa.eu/legal-content/CS/TXT/HTML/?uri=CELEX:52022DC0230&amp;from=CS" TargetMode="External"/><Relationship Id="rId2" Type="http://schemas.openxmlformats.org/officeDocument/2006/relationships/hyperlink" Target="https://eur-lex.europa.eu/legal-content/CS/TXT/HTML/?uri=CELEX:52022DC0108&amp;from=EN" TargetMode="External"/><Relationship Id="rId1" Type="http://schemas.openxmlformats.org/officeDocument/2006/relationships/slideLayout" Target="../slideLayouts/slideLayout2.xml"/><Relationship Id="rId5" Type="http://schemas.openxmlformats.org/officeDocument/2006/relationships/hyperlink" Target="https://eur-lex.europa.eu/legal-content/CS/TXT/?uri=CELEX:52022JC0023" TargetMode="External"/><Relationship Id="rId4" Type="http://schemas.openxmlformats.org/officeDocument/2006/relationships/hyperlink" Target="https://ec.europa.eu/commission/presscorner/detail/cs/IP_22_2387"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s://eur-lex.europa.eu/legal-content/CS/TXT/?uri=CELEX:32021R1153" TargetMode="External"/><Relationship Id="rId2" Type="http://schemas.openxmlformats.org/officeDocument/2006/relationships/hyperlink" Target="https://eur-lex.europa.eu/legal-content/CS/TXT/?uri=CELEX:32022R0869"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hyperlink" Target="https://energy.ec.europa.eu/topics/research-and-technology/strategic-energy-technology-plan_en?prefLang=cs#:~:text=The%20European%20Strategic%20Energy%20Technology%20Plan%20(SET%20Plan)%20is%20a,fast%20and%20cost%2Dcompetitive%20way." TargetMode="External"/><Relationship Id="rId2" Type="http://schemas.openxmlformats.org/officeDocument/2006/relationships/hyperlink" Target="https://eur-lex.europa.eu/eli/reg/2021/695/oj"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energy.ec.europa.eu/topics/research-and-technology/strategic-energy-technology-plan_en?prefLang=cs#:~:text=The%20European%20Strategic%20Energy%20Technology%20Plan%20(SET%20Plan)%20is%20a,fast%20and%20cost%2Dcompetitive%20way." TargetMode="Externa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setis.ec.europa.eu/implementing-actions_en"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eur-lex.europa.eu/legal-content/CS/TXT/?uri=CELEX:52020AP0253" TargetMode="External"/><Relationship Id="rId2" Type="http://schemas.openxmlformats.org/officeDocument/2006/relationships/hyperlink" Target="https://eur-lex.europa.eu/legal-content/CS/TXT/?uri=CELEX:52019IP0078(01)"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eur-lex.europa.eu/legal-content/CS/TXT/?uri=CELEX:52022IP0121" TargetMode="External"/><Relationship Id="rId2" Type="http://schemas.openxmlformats.org/officeDocument/2006/relationships/hyperlink" Target="https://eur-lex.europa.eu/legal-content/CS/TXT/?uri=CELEX:52022IP0052" TargetMode="External"/><Relationship Id="rId1" Type="http://schemas.openxmlformats.org/officeDocument/2006/relationships/slideLayout" Target="../slideLayouts/slideLayout2.xml"/><Relationship Id="rId4" Type="http://schemas.openxmlformats.org/officeDocument/2006/relationships/hyperlink" Target="https://eur-lex.europa.eu/legal-content/CS/TXT/?uri=CELEX:52022IP034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hyperlink" Target="https://cs.wikipedia.org/wiki/Evropsk%C3%A1_unie" TargetMode="External"/><Relationship Id="rId2" Type="http://schemas.openxmlformats.org/officeDocument/2006/relationships/hyperlink" Target="https://cs.wikipedia.org/wiki/Energetika"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cs.wikipedia.org/wiki/OTE" TargetMode="External"/><Relationship Id="rId2" Type="http://schemas.openxmlformats.org/officeDocument/2006/relationships/hyperlink" Target="https://cs.wikipedia.org/wiki/Energetick%C3%BD_regula%C4%8Dn%C3%AD_%C3%BA%C5%99ad"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energy.ec.europa.eu/topics/energy-strategy/energy-union_en?prefLang=c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9DD17F-4376-C04D-FF4E-A7AC7710EB8E}"/>
              </a:ext>
            </a:extLst>
          </p:cNvPr>
          <p:cNvSpPr>
            <a:spLocks noGrp="1"/>
          </p:cNvSpPr>
          <p:nvPr>
            <p:ph type="ctrTitle"/>
          </p:nvPr>
        </p:nvSpPr>
        <p:spPr>
          <a:xfrm>
            <a:off x="294967" y="265472"/>
            <a:ext cx="11572567" cy="5152102"/>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9. ENERGETICKÁ POLITIKA</a:t>
            </a:r>
            <a:br>
              <a:rPr lang="cs-CZ" b="1" dirty="0">
                <a:solidFill>
                  <a:srgbClr val="FF0000"/>
                </a:solidFill>
              </a:rPr>
            </a:br>
            <a:r>
              <a:rPr lang="cs-CZ" b="1" dirty="0">
                <a:solidFill>
                  <a:srgbClr val="FF0000"/>
                </a:solidFill>
              </a:rPr>
              <a:t>A LEGISLATIVA</a:t>
            </a:r>
          </a:p>
        </p:txBody>
      </p:sp>
      <p:sp>
        <p:nvSpPr>
          <p:cNvPr id="3" name="Podnadpis 2">
            <a:extLst>
              <a:ext uri="{FF2B5EF4-FFF2-40B4-BE49-F238E27FC236}">
                <a16:creationId xmlns:a16="http://schemas.microsoft.com/office/drawing/2014/main" id="{8E6B6732-5EA6-2751-C1B1-125E1CB154D8}"/>
              </a:ext>
            </a:extLst>
          </p:cNvPr>
          <p:cNvSpPr>
            <a:spLocks noGrp="1"/>
          </p:cNvSpPr>
          <p:nvPr>
            <p:ph type="subTitle" idx="1"/>
          </p:nvPr>
        </p:nvSpPr>
        <p:spPr>
          <a:xfrm>
            <a:off x="1524000" y="5604387"/>
            <a:ext cx="9144000" cy="626806"/>
          </a:xfrm>
        </p:spPr>
        <p:txBody>
          <a:bodyPr>
            <a:normAutofit/>
          </a:bodyPr>
          <a:lstStyle/>
          <a:p>
            <a:r>
              <a:rPr lang="cs-CZ" sz="3600" b="1" dirty="0"/>
              <a:t>M. Rössler</a:t>
            </a:r>
          </a:p>
        </p:txBody>
      </p:sp>
    </p:spTree>
    <p:extLst>
      <p:ext uri="{BB962C8B-B14F-4D97-AF65-F5344CB8AC3E}">
        <p14:creationId xmlns:p14="http://schemas.microsoft.com/office/powerpoint/2010/main" val="173549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47A1864-912B-0B92-529B-7D48C02B782D}"/>
              </a:ext>
            </a:extLst>
          </p:cNvPr>
          <p:cNvSpPr>
            <a:spLocks noGrp="1"/>
          </p:cNvSpPr>
          <p:nvPr>
            <p:ph type="title"/>
          </p:nvPr>
        </p:nvSpPr>
        <p:spPr>
          <a:xfrm>
            <a:off x="255638" y="2308788"/>
            <a:ext cx="11680723" cy="2240423"/>
          </a:xfrm>
        </p:spPr>
        <p:txBody>
          <a:bodyPr>
            <a:noAutofit/>
          </a:bodyPr>
          <a:lstStyle/>
          <a:p>
            <a:pPr algn="ctr"/>
            <a:r>
              <a:rPr lang="cs-CZ" sz="6000" b="1" i="0" dirty="0">
                <a:solidFill>
                  <a:srgbClr val="FF0000"/>
                </a:solidFill>
                <a:effectLst/>
                <a:latin typeface="arial" panose="020B0604020202020204" pitchFamily="34" charset="0"/>
              </a:rPr>
              <a:t>5 DIMENZÍ ENERGETICKÉ UNIE</a:t>
            </a:r>
            <a:endParaRPr lang="cs-CZ" sz="6000" b="1" dirty="0">
              <a:solidFill>
                <a:srgbClr val="FF0000"/>
              </a:solidFill>
            </a:endParaRPr>
          </a:p>
        </p:txBody>
      </p:sp>
    </p:spTree>
    <p:extLst>
      <p:ext uri="{BB962C8B-B14F-4D97-AF65-F5344CB8AC3E}">
        <p14:creationId xmlns:p14="http://schemas.microsoft.com/office/powerpoint/2010/main" val="3435591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C08476-8704-EA80-C1EE-CFCA38DAEDCD}"/>
              </a:ext>
            </a:extLst>
          </p:cNvPr>
          <p:cNvSpPr>
            <a:spLocks noGrp="1"/>
          </p:cNvSpPr>
          <p:nvPr>
            <p:ph type="title"/>
          </p:nvPr>
        </p:nvSpPr>
        <p:spPr/>
        <p:txBody>
          <a:bodyPr>
            <a:normAutofit/>
          </a:bodyPr>
          <a:lstStyle/>
          <a:p>
            <a:pPr algn="ctr"/>
            <a:r>
              <a:rPr lang="cs-CZ" sz="4800" b="1" dirty="0">
                <a:solidFill>
                  <a:srgbClr val="FF0000"/>
                </a:solidFill>
              </a:rPr>
              <a:t>ENERGETICKÁ UNIE</a:t>
            </a:r>
          </a:p>
        </p:txBody>
      </p:sp>
      <p:sp>
        <p:nvSpPr>
          <p:cNvPr id="3" name="Zástupný obsah 2">
            <a:extLst>
              <a:ext uri="{FF2B5EF4-FFF2-40B4-BE49-F238E27FC236}">
                <a16:creationId xmlns:a16="http://schemas.microsoft.com/office/drawing/2014/main" id="{15836F8C-ABDD-D5DD-675D-CF6479A688B0}"/>
              </a:ext>
            </a:extLst>
          </p:cNvPr>
          <p:cNvSpPr>
            <a:spLocks noGrp="1"/>
          </p:cNvSpPr>
          <p:nvPr>
            <p:ph idx="1"/>
          </p:nvPr>
        </p:nvSpPr>
        <p:spPr>
          <a:xfrm>
            <a:off x="226141" y="2054941"/>
            <a:ext cx="11680723" cy="4532671"/>
          </a:xfrm>
        </p:spPr>
        <p:txBody>
          <a:bodyPr>
            <a:normAutofit fontScale="92500" lnSpcReduction="20000"/>
          </a:bodyPr>
          <a:lstStyle/>
          <a:p>
            <a:pPr algn="l"/>
            <a:r>
              <a:rPr lang="cs-CZ" b="1" i="0" dirty="0">
                <a:solidFill>
                  <a:srgbClr val="000000"/>
                </a:solidFill>
                <a:effectLst/>
                <a:latin typeface="arial" panose="020B0604020202020204" pitchFamily="34" charset="0"/>
              </a:rPr>
              <a:t>Energetická unie buduje 5 úzce souvisejících a vzájemně se posilujících dimenzí:</a:t>
            </a:r>
          </a:p>
          <a:p>
            <a:pPr lvl="1"/>
            <a:r>
              <a:rPr lang="cs-CZ" b="1" i="0" dirty="0">
                <a:solidFill>
                  <a:srgbClr val="00B0F0"/>
                </a:solidFill>
                <a:effectLst/>
                <a:latin typeface="arial" panose="020B0604020202020204" pitchFamily="34" charset="0"/>
              </a:rPr>
              <a:t>bezpečnost, solidarita a důvěra </a:t>
            </a:r>
            <a:r>
              <a:rPr lang="cs-CZ" b="1" i="0" dirty="0">
                <a:solidFill>
                  <a:srgbClr val="000000"/>
                </a:solidFill>
                <a:effectLst/>
                <a:latin typeface="arial" panose="020B0604020202020204" pitchFamily="34" charset="0"/>
              </a:rPr>
              <a:t>– diverzifikace evropských zdrojů energie</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a zajištění </a:t>
            </a:r>
            <a:r>
              <a:rPr lang="cs-CZ" b="1" i="0"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energetické bezpečnosti</a:t>
            </a:r>
            <a:r>
              <a:rPr lang="cs-CZ" b="1" i="0" dirty="0">
                <a:solidFill>
                  <a:srgbClr val="000000"/>
                </a:solidFill>
                <a:effectLst/>
                <a:latin typeface="arial" panose="020B0604020202020204" pitchFamily="34" charset="0"/>
              </a:rPr>
              <a:t> prostřednictvím solidarity a spolupráce mezi zeměmi EU</a:t>
            </a:r>
          </a:p>
          <a:p>
            <a:pPr lvl="1"/>
            <a:r>
              <a:rPr lang="cs-CZ" b="1" i="0" dirty="0">
                <a:solidFill>
                  <a:srgbClr val="00B0F0"/>
                </a:solidFill>
                <a:effectLst/>
                <a:latin typeface="arial" panose="020B0604020202020204" pitchFamily="34" charset="0"/>
              </a:rPr>
              <a:t>plně integrovaný </a:t>
            </a:r>
            <a:r>
              <a:rPr lang="cs-CZ" b="1" i="0" u="sng" dirty="0">
                <a:solidFill>
                  <a:srgbClr val="00B0F0"/>
                </a:solidFill>
                <a:effectLst/>
                <a:latin typeface="arial" panose="020B0604020202020204" pitchFamily="34" charset="0"/>
                <a:hlinkClick r:id="rId3">
                  <a:extLst>
                    <a:ext uri="{A12FA001-AC4F-418D-AE19-62706E023703}">
                      <ahyp:hlinkClr xmlns:ahyp="http://schemas.microsoft.com/office/drawing/2018/hyperlinkcolor" val="tx"/>
                    </a:ext>
                  </a:extLst>
                </a:hlinkClick>
              </a:rPr>
              <a:t>vnitřní trh s energií</a:t>
            </a:r>
            <a:r>
              <a:rPr lang="cs-CZ" b="1" i="0"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 umožňující volný tok energie přes EU prostřednictvím odpovídající infrastruktury a bez technických či regulačních překážek</a:t>
            </a:r>
          </a:p>
          <a:p>
            <a:pPr lvl="1"/>
            <a:r>
              <a:rPr lang="cs-CZ" b="1" i="0" dirty="0">
                <a:solidFill>
                  <a:srgbClr val="00B0F0"/>
                </a:solidFill>
                <a:effectLst/>
                <a:latin typeface="arial" panose="020B0604020202020204" pitchFamily="34" charset="0"/>
              </a:rPr>
              <a:t>energetická účinnost </a:t>
            </a:r>
            <a:r>
              <a:rPr lang="cs-CZ" b="1" i="0" dirty="0">
                <a:solidFill>
                  <a:srgbClr val="000000"/>
                </a:solidFill>
                <a:effectLst/>
                <a:latin typeface="arial" panose="020B0604020202020204" pitchFamily="34" charset="0"/>
              </a:rPr>
              <a:t>– </a:t>
            </a:r>
            <a:r>
              <a:rPr lang="cs-CZ" b="1" i="0" u="sng" dirty="0">
                <a:solidFill>
                  <a:srgbClr val="00B0F0"/>
                </a:solidFill>
                <a:effectLst/>
                <a:latin typeface="arial" panose="020B0604020202020204" pitchFamily="34" charset="0"/>
              </a:rPr>
              <a:t>zlepšená </a:t>
            </a:r>
            <a:r>
              <a:rPr lang="cs-CZ" b="1" i="0" u="sng" dirty="0">
                <a:solidFill>
                  <a:srgbClr val="00B0F0"/>
                </a:solidFill>
                <a:effectLst/>
                <a:latin typeface="arial" panose="020B0604020202020204" pitchFamily="34" charset="0"/>
                <a:hlinkClick r:id="rId4">
                  <a:extLst>
                    <a:ext uri="{A12FA001-AC4F-418D-AE19-62706E023703}">
                      <ahyp:hlinkClr xmlns:ahyp="http://schemas.microsoft.com/office/drawing/2018/hyperlinkcolor" val="tx"/>
                    </a:ext>
                  </a:extLst>
                </a:hlinkClick>
              </a:rPr>
              <a:t>energetická účinnost</a:t>
            </a:r>
            <a:r>
              <a:rPr lang="cs-CZ" b="1" i="0" u="sng"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sníží závislost na dovozu energie, sníží emise a podpoří zaměstnanost a růst</a:t>
            </a:r>
          </a:p>
          <a:p>
            <a:pPr lvl="1"/>
            <a:r>
              <a:rPr lang="cs-CZ" b="1" i="0" dirty="0">
                <a:solidFill>
                  <a:srgbClr val="00B0F0"/>
                </a:solidFill>
                <a:effectLst/>
                <a:latin typeface="arial" panose="020B0604020202020204" pitchFamily="34" charset="0"/>
              </a:rPr>
              <a:t>opatření v oblasti klimatu, dekarbonizace hospodářství </a:t>
            </a:r>
            <a:r>
              <a:rPr lang="cs-CZ" b="1" i="0" dirty="0">
                <a:solidFill>
                  <a:srgbClr val="000000"/>
                </a:solidFill>
                <a:effectLst/>
                <a:latin typeface="arial" panose="020B0604020202020204" pitchFamily="34" charset="0"/>
              </a:rPr>
              <a:t>– EU je odhodlána urychleně ratifikovat </a:t>
            </a:r>
            <a:r>
              <a:rPr lang="cs-CZ" b="1" i="0" u="sng" dirty="0">
                <a:solidFill>
                  <a:srgbClr val="00B0F0"/>
                </a:solidFill>
                <a:effectLst/>
                <a:latin typeface="arial" panose="020B0604020202020204" pitchFamily="34" charset="0"/>
                <a:hlinkClick r:id="rId5">
                  <a:extLst>
                    <a:ext uri="{A12FA001-AC4F-418D-AE19-62706E023703}">
                      <ahyp:hlinkClr xmlns:ahyp="http://schemas.microsoft.com/office/drawing/2018/hyperlinkcolor" val="tx"/>
                    </a:ext>
                  </a:extLst>
                </a:hlinkClick>
              </a:rPr>
              <a:t>Pařížskou dohodu</a:t>
            </a:r>
            <a:r>
              <a:rPr lang="cs-CZ" b="1" i="0" dirty="0">
                <a:solidFill>
                  <a:srgbClr val="000000"/>
                </a:solidFill>
                <a:effectLst/>
                <a:latin typeface="arial" panose="020B0604020202020204" pitchFamily="34" charset="0"/>
              </a:rPr>
              <a:t> a udržet si vedoucí postavení</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v oblasti </a:t>
            </a:r>
            <a:r>
              <a:rPr lang="cs-CZ" b="1" i="0" u="sng" dirty="0">
                <a:solidFill>
                  <a:srgbClr val="00B0F0"/>
                </a:solidFill>
                <a:effectLst/>
                <a:latin typeface="arial" panose="020B0604020202020204" pitchFamily="34" charset="0"/>
              </a:rPr>
              <a:t>obnovitelné energie</a:t>
            </a:r>
            <a:endParaRPr lang="cs-CZ" b="1" i="0" dirty="0">
              <a:solidFill>
                <a:srgbClr val="00B0F0"/>
              </a:solidFill>
              <a:effectLst/>
              <a:latin typeface="arial" panose="020B0604020202020204" pitchFamily="34" charset="0"/>
            </a:endParaRPr>
          </a:p>
          <a:p>
            <a:pPr lvl="1"/>
            <a:r>
              <a:rPr lang="cs-CZ" b="1" i="0" dirty="0">
                <a:solidFill>
                  <a:srgbClr val="00B0F0"/>
                </a:solidFill>
                <a:effectLst/>
                <a:latin typeface="arial" panose="020B0604020202020204" pitchFamily="34" charset="0"/>
              </a:rPr>
              <a:t>výzkum, inovace a konkurenceschopnost </a:t>
            </a:r>
            <a:r>
              <a:rPr lang="cs-CZ" b="1" i="0" dirty="0">
                <a:solidFill>
                  <a:srgbClr val="000000"/>
                </a:solidFill>
                <a:effectLst/>
                <a:latin typeface="arial" panose="020B0604020202020204" pitchFamily="34" charset="0"/>
              </a:rPr>
              <a:t>– podpora průlomů v </a:t>
            </a:r>
            <a:r>
              <a:rPr lang="cs-CZ" b="1" i="0" u="sng" dirty="0">
                <a:solidFill>
                  <a:srgbClr val="00B0F0"/>
                </a:solidFill>
                <a:effectLst/>
                <a:latin typeface="arial" panose="020B0604020202020204" pitchFamily="34" charset="0"/>
                <a:hlinkClick r:id="rId6">
                  <a:extLst>
                    <a:ext uri="{A12FA001-AC4F-418D-AE19-62706E023703}">
                      <ahyp:hlinkClr xmlns:ahyp="http://schemas.microsoft.com/office/drawing/2018/hyperlinkcolor" val="tx"/>
                    </a:ext>
                  </a:extLst>
                </a:hlinkClick>
              </a:rPr>
              <a:t>nízkouhlíkových a čistých energetických technologiích</a:t>
            </a:r>
            <a:r>
              <a:rPr lang="cs-CZ" b="1" i="0"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upřednostňováním výzkumu a inovací</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s cílem podpořit energetickou transformaci a zlepšit konkurenceschopnost</a:t>
            </a:r>
          </a:p>
        </p:txBody>
      </p:sp>
    </p:spTree>
    <p:extLst>
      <p:ext uri="{BB962C8B-B14F-4D97-AF65-F5344CB8AC3E}">
        <p14:creationId xmlns:p14="http://schemas.microsoft.com/office/powerpoint/2010/main" val="2163574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D33AA0D-DFA6-C104-471E-DA0562B972F2}"/>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DOSAŽENÉ VÝSLEDKY</a:t>
            </a:r>
            <a:endParaRPr lang="cs-CZ" sz="6000" b="1" dirty="0">
              <a:solidFill>
                <a:srgbClr val="FF0000"/>
              </a:solidFill>
            </a:endParaRPr>
          </a:p>
        </p:txBody>
      </p:sp>
    </p:spTree>
    <p:extLst>
      <p:ext uri="{BB962C8B-B14F-4D97-AF65-F5344CB8AC3E}">
        <p14:creationId xmlns:p14="http://schemas.microsoft.com/office/powerpoint/2010/main" val="182208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1EA07F20-FF38-3734-B350-70190E9A0C08}"/>
              </a:ext>
            </a:extLst>
          </p:cNvPr>
          <p:cNvSpPr>
            <a:spLocks noGrp="1"/>
          </p:cNvSpPr>
          <p:nvPr>
            <p:ph type="title"/>
          </p:nvPr>
        </p:nvSpPr>
        <p:spPr>
          <a:xfrm>
            <a:off x="838200" y="2766218"/>
            <a:ext cx="10515600" cy="1325563"/>
          </a:xfrm>
        </p:spPr>
        <p:txBody>
          <a:bodyPr>
            <a:normAutofit/>
          </a:bodyPr>
          <a:lstStyle/>
          <a:p>
            <a:pPr algn="ctr"/>
            <a:r>
              <a:rPr lang="cs-CZ" sz="4800" b="1" i="0" dirty="0">
                <a:solidFill>
                  <a:srgbClr val="FF0000"/>
                </a:solidFill>
                <a:effectLst/>
                <a:latin typeface="Helvetica" panose="020B0604020202020204" pitchFamily="34" charset="0"/>
              </a:rPr>
              <a:t>A. OBECNÝ POLITICKÝ RÁMEC</a:t>
            </a:r>
            <a:endParaRPr lang="cs-CZ" sz="4800" b="1" dirty="0">
              <a:solidFill>
                <a:srgbClr val="FF0000"/>
              </a:solidFill>
            </a:endParaRPr>
          </a:p>
        </p:txBody>
      </p:sp>
    </p:spTree>
    <p:extLst>
      <p:ext uri="{BB962C8B-B14F-4D97-AF65-F5344CB8AC3E}">
        <p14:creationId xmlns:p14="http://schemas.microsoft.com/office/powerpoint/2010/main" val="2412980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23DBAEE7-CC76-9C93-EEEC-F90F6E4F3FD4}"/>
              </a:ext>
            </a:extLst>
          </p:cNvPr>
          <p:cNvSpPr>
            <a:spLocks noGrp="1"/>
          </p:cNvSpPr>
          <p:nvPr>
            <p:ph type="title"/>
          </p:nvPr>
        </p:nvSpPr>
        <p:spPr>
          <a:xfrm>
            <a:off x="329380" y="365125"/>
            <a:ext cx="11533239" cy="1325563"/>
          </a:xfrm>
        </p:spPr>
        <p:txBody>
          <a:bodyPr/>
          <a:lstStyle/>
          <a:p>
            <a:pPr algn="ctr"/>
            <a:r>
              <a:rPr lang="cs-CZ" b="1" dirty="0">
                <a:solidFill>
                  <a:srgbClr val="FF0000"/>
                </a:solidFill>
              </a:rPr>
              <a:t>SOUČASNÉ CÍLE EU V OBLASTI ENERGETIKY</a:t>
            </a:r>
          </a:p>
        </p:txBody>
      </p:sp>
      <p:sp>
        <p:nvSpPr>
          <p:cNvPr id="4" name="Zástupný obsah 3">
            <a:extLst>
              <a:ext uri="{FF2B5EF4-FFF2-40B4-BE49-F238E27FC236}">
                <a16:creationId xmlns:a16="http://schemas.microsoft.com/office/drawing/2014/main" id="{33AB32F8-4ABE-A670-547B-DD90BDDAB5B2}"/>
              </a:ext>
            </a:extLst>
          </p:cNvPr>
          <p:cNvSpPr>
            <a:spLocks noGrp="1"/>
          </p:cNvSpPr>
          <p:nvPr>
            <p:ph idx="1"/>
          </p:nvPr>
        </p:nvSpPr>
        <p:spPr>
          <a:xfrm>
            <a:off x="838200" y="2133599"/>
            <a:ext cx="10515600" cy="4601497"/>
          </a:xfrm>
        </p:spPr>
        <p:txBody>
          <a:bodyPr>
            <a:normAutofit/>
          </a:bodyPr>
          <a:lstStyle/>
          <a:p>
            <a:pPr algn="l"/>
            <a:r>
              <a:rPr lang="cs-CZ" b="1" i="0" dirty="0">
                <a:solidFill>
                  <a:srgbClr val="1E1E1F"/>
                </a:solidFill>
                <a:effectLst/>
                <a:latin typeface="Helvetica" panose="020B0604020202020204" pitchFamily="34" charset="0"/>
              </a:rPr>
              <a:t>Současná evropská energetická politika se zakládá na </a:t>
            </a:r>
            <a:r>
              <a:rPr lang="cs-CZ" b="1" i="0"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strategii energetické unie</a:t>
            </a:r>
            <a:r>
              <a:rPr lang="cs-CZ" b="1" i="0" dirty="0">
                <a:solidFill>
                  <a:srgbClr val="1E1E1F"/>
                </a:solidFill>
                <a:effectLst/>
                <a:latin typeface="Helvetica" panose="020B0604020202020204" pitchFamily="34" charset="0"/>
              </a:rPr>
              <a:t> s cílem, která měla domácnostem a podnikům v EU zajistit bezpečné, udržitelné, konkurenceschopné a cenově dostupné dodávky energie. Mezi současné cíle EU v oblasti energetiky do roku 2030 patří:</a:t>
            </a:r>
          </a:p>
          <a:p>
            <a:pPr lvl="1"/>
            <a:r>
              <a:rPr lang="cs-CZ" b="1" i="0" dirty="0">
                <a:solidFill>
                  <a:srgbClr val="1E1E1F"/>
                </a:solidFill>
                <a:effectLst/>
                <a:latin typeface="Helvetica" panose="020B0604020202020204" pitchFamily="34" charset="0"/>
              </a:rPr>
              <a:t>zvýšit podíl energie z obnovitelných zdrojů na 42,5 % konečné spotřeby energie s cílem dosáhnout až 45 %,</a:t>
            </a:r>
          </a:p>
          <a:p>
            <a:pPr lvl="1"/>
            <a:r>
              <a:rPr lang="cs-CZ" b="1" i="0" dirty="0">
                <a:solidFill>
                  <a:srgbClr val="1E1E1F"/>
                </a:solidFill>
                <a:effectLst/>
                <a:latin typeface="Helvetica" panose="020B0604020202020204" pitchFamily="34" charset="0"/>
              </a:rPr>
              <a:t>snížení primární (orientační) a konečné spotřeby energie o 11,7 % ve srovnání s prognózami pro rok 2020,</a:t>
            </a:r>
          </a:p>
          <a:p>
            <a:pPr lvl="1"/>
            <a:r>
              <a:rPr lang="cs-CZ" b="1" i="0" dirty="0">
                <a:solidFill>
                  <a:srgbClr val="1E1E1F"/>
                </a:solidFill>
                <a:effectLst/>
                <a:latin typeface="Helvetica" panose="020B0604020202020204" pitchFamily="34" charset="0"/>
              </a:rPr>
              <a:t>propojit alespoň 15 % elektrorozvodných soustav EU.</a:t>
            </a:r>
          </a:p>
        </p:txBody>
      </p:sp>
    </p:spTree>
    <p:extLst>
      <p:ext uri="{BB962C8B-B14F-4D97-AF65-F5344CB8AC3E}">
        <p14:creationId xmlns:p14="http://schemas.microsoft.com/office/powerpoint/2010/main" val="2903307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106051-D223-5F1B-B7CD-20D6710A2882}"/>
              </a:ext>
            </a:extLst>
          </p:cNvPr>
          <p:cNvSpPr>
            <a:spLocks noGrp="1"/>
          </p:cNvSpPr>
          <p:nvPr>
            <p:ph type="title"/>
          </p:nvPr>
        </p:nvSpPr>
        <p:spPr/>
        <p:txBody>
          <a:bodyPr>
            <a:normAutofit/>
          </a:bodyPr>
          <a:lstStyle/>
          <a:p>
            <a:pPr algn="ctr"/>
            <a:r>
              <a:rPr lang="cs-CZ" sz="4800" b="1" dirty="0">
                <a:solidFill>
                  <a:srgbClr val="FF0000"/>
                </a:solidFill>
              </a:rPr>
              <a:t>STRATEGIE ENERGETICKÉ UNIE </a:t>
            </a:r>
          </a:p>
        </p:txBody>
      </p:sp>
      <p:sp>
        <p:nvSpPr>
          <p:cNvPr id="3" name="Zástupný obsah 2">
            <a:extLst>
              <a:ext uri="{FF2B5EF4-FFF2-40B4-BE49-F238E27FC236}">
                <a16:creationId xmlns:a16="http://schemas.microsoft.com/office/drawing/2014/main" id="{0D708E72-160B-383E-2489-CE8571228C0C}"/>
              </a:ext>
            </a:extLst>
          </p:cNvPr>
          <p:cNvSpPr>
            <a:spLocks noGrp="1"/>
          </p:cNvSpPr>
          <p:nvPr>
            <p:ph idx="1"/>
          </p:nvPr>
        </p:nvSpPr>
        <p:spPr>
          <a:xfrm>
            <a:off x="275303" y="2141537"/>
            <a:ext cx="11641394" cy="4351338"/>
          </a:xfrm>
        </p:spPr>
        <p:txBody>
          <a:bodyPr>
            <a:normAutofit/>
          </a:bodyPr>
          <a:lstStyle/>
          <a:p>
            <a:pPr algn="l"/>
            <a:r>
              <a:rPr lang="cs-CZ" sz="3200" b="1" i="0" dirty="0">
                <a:solidFill>
                  <a:srgbClr val="26324B"/>
                </a:solidFill>
                <a:effectLst/>
                <a:latin typeface="arial" panose="020B0604020202020204" pitchFamily="34" charset="0"/>
              </a:rPr>
              <a:t>Strategie energetické unie ( </a:t>
            </a:r>
            <a:r>
              <a:rPr lang="cs-CZ" sz="3200" b="1" i="0" u="sng"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COM/2015/080</a:t>
            </a:r>
            <a:r>
              <a:rPr lang="cs-CZ" sz="3200" b="1" i="0" dirty="0">
                <a:solidFill>
                  <a:srgbClr val="00B0F0"/>
                </a:solidFill>
                <a:effectLst/>
                <a:latin typeface="arial" panose="020B0604020202020204" pitchFamily="34" charset="0"/>
              </a:rPr>
              <a:t> </a:t>
            </a:r>
            <a:r>
              <a:rPr lang="cs-CZ" sz="3200" b="1" i="0" dirty="0">
                <a:solidFill>
                  <a:srgbClr val="26324B"/>
                </a:solidFill>
                <a:effectLst/>
                <a:latin typeface="arial" panose="020B0604020202020204" pitchFamily="34" charset="0"/>
              </a:rPr>
              <a:t>), zveřejněná dne 25. února 2015, jako klíčová priorita </a:t>
            </a:r>
            <a:r>
              <a:rPr lang="cs-CZ" sz="3200" b="1" i="0" dirty="0" err="1">
                <a:solidFill>
                  <a:srgbClr val="26324B"/>
                </a:solidFill>
                <a:effectLst/>
                <a:latin typeface="arial" panose="020B0604020202020204" pitchFamily="34" charset="0"/>
              </a:rPr>
              <a:t>Junckerovy</a:t>
            </a:r>
            <a:r>
              <a:rPr lang="cs-CZ" sz="3200" b="1" i="0" dirty="0">
                <a:solidFill>
                  <a:srgbClr val="26324B"/>
                </a:solidFill>
                <a:effectLst/>
                <a:latin typeface="arial" panose="020B0604020202020204" pitchFamily="34" charset="0"/>
              </a:rPr>
              <a:t> komise (2014–2019) má za cíl vybudovat energetickou unii, která spotřebitelům v EU, včetně domácností</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podniků, zajistí udržitelná, konkurenceschopná</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cenově dostupná energie.</a:t>
            </a:r>
          </a:p>
          <a:p>
            <a:pPr algn="l"/>
            <a:r>
              <a:rPr lang="cs-CZ" sz="3200" b="1" i="0" dirty="0">
                <a:solidFill>
                  <a:srgbClr val="26324B"/>
                </a:solidFill>
                <a:effectLst/>
                <a:latin typeface="arial" panose="020B0604020202020204" pitchFamily="34" charset="0"/>
              </a:rPr>
              <a:t>Komise od roku 2015 zveřejňuje výroční zprávy, které monitorují provádění a pokrok této klíčové priority, aby zajistila dosažení strategie energetické unie.</a:t>
            </a:r>
          </a:p>
        </p:txBody>
      </p:sp>
    </p:spTree>
    <p:extLst>
      <p:ext uri="{BB962C8B-B14F-4D97-AF65-F5344CB8AC3E}">
        <p14:creationId xmlns:p14="http://schemas.microsoft.com/office/powerpoint/2010/main" val="4092714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FF7C0D-3968-E21B-A68F-33C51A8AB7DE}"/>
              </a:ext>
            </a:extLst>
          </p:cNvPr>
          <p:cNvSpPr>
            <a:spLocks noGrp="1"/>
          </p:cNvSpPr>
          <p:nvPr>
            <p:ph type="title"/>
          </p:nvPr>
        </p:nvSpPr>
        <p:spPr/>
        <p:txBody>
          <a:bodyPr/>
          <a:lstStyle/>
          <a:p>
            <a:pPr algn="ctr"/>
            <a:r>
              <a:rPr lang="cs-CZ" b="1" dirty="0">
                <a:solidFill>
                  <a:srgbClr val="FF0000"/>
                </a:solidFill>
              </a:rPr>
              <a:t>STÁVAJÍCÍ EVROPSKÝ REGULAČNÍ RÁMEC PRO ENERGETIKU</a:t>
            </a:r>
          </a:p>
        </p:txBody>
      </p:sp>
      <p:sp>
        <p:nvSpPr>
          <p:cNvPr id="3" name="Zástupný obsah 2">
            <a:extLst>
              <a:ext uri="{FF2B5EF4-FFF2-40B4-BE49-F238E27FC236}">
                <a16:creationId xmlns:a16="http://schemas.microsoft.com/office/drawing/2014/main" id="{7C904598-0553-8831-6CFA-58AB94CBA3E1}"/>
              </a:ext>
            </a:extLst>
          </p:cNvPr>
          <p:cNvSpPr>
            <a:spLocks noGrp="1"/>
          </p:cNvSpPr>
          <p:nvPr>
            <p:ph idx="1"/>
          </p:nvPr>
        </p:nvSpPr>
        <p:spPr/>
        <p:txBody>
          <a:bodyPr>
            <a:normAutofit/>
          </a:bodyPr>
          <a:lstStyle/>
          <a:p>
            <a:r>
              <a:rPr lang="cs-CZ" sz="3600" b="1" i="0" dirty="0">
                <a:solidFill>
                  <a:srgbClr val="1E1E1F"/>
                </a:solidFill>
                <a:effectLst/>
                <a:latin typeface="Helvetica" panose="020B0604020202020204" pitchFamily="34" charset="0"/>
              </a:rPr>
              <a:t>Stávající evropský regulační rámec pro energetiku byl vystavěn na rozsáhlém balíčku </a:t>
            </a:r>
            <a:r>
              <a:rPr lang="cs-CZ" sz="36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„Fit </a:t>
            </a:r>
            <a:r>
              <a:rPr lang="cs-CZ" sz="3600" b="1" i="0" u="sng" dirty="0" err="1">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for</a:t>
            </a:r>
            <a:r>
              <a:rPr lang="cs-CZ" sz="36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 55“</a:t>
            </a:r>
            <a:r>
              <a:rPr lang="cs-CZ" sz="3600" b="1" i="0" dirty="0">
                <a:solidFill>
                  <a:srgbClr val="00B0F0"/>
                </a:solidFill>
                <a:effectLst/>
                <a:latin typeface="Helvetica" panose="020B0604020202020204" pitchFamily="34" charset="0"/>
              </a:rPr>
              <a:t>, </a:t>
            </a:r>
            <a:r>
              <a:rPr lang="cs-CZ" sz="3600" b="1" i="0" dirty="0">
                <a:solidFill>
                  <a:srgbClr val="1E1E1F"/>
                </a:solidFill>
                <a:effectLst/>
                <a:latin typeface="Helvetica" panose="020B0604020202020204" pitchFamily="34" charset="0"/>
              </a:rPr>
              <a:t>který byl původně zaměřen na sladění všech cílů v oblasti klimatu a energetiky. To bylo postupně upravováno </a:t>
            </a:r>
            <a:r>
              <a:rPr lang="cs-CZ" sz="36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plánem </a:t>
            </a:r>
            <a:r>
              <a:rPr lang="cs-CZ" sz="3600" b="1" i="0" u="sng" dirty="0" err="1">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REPowerEU</a:t>
            </a:r>
            <a:r>
              <a:rPr lang="cs-CZ" sz="3600" b="1" i="0" dirty="0">
                <a:solidFill>
                  <a:srgbClr val="00B0F0"/>
                </a:solidFill>
                <a:effectLst/>
                <a:latin typeface="Helvetica" panose="020B0604020202020204" pitchFamily="34" charset="0"/>
              </a:rPr>
              <a:t>, </a:t>
            </a:r>
            <a:r>
              <a:rPr lang="cs-CZ" sz="3600" b="1" i="0" dirty="0">
                <a:solidFill>
                  <a:srgbClr val="1E1E1F"/>
                </a:solidFill>
                <a:effectLst/>
                <a:latin typeface="Helvetica" panose="020B0604020202020204" pitchFamily="34" charset="0"/>
              </a:rPr>
              <a:t>jehož cílem bylo rychle a úplně ukončit závislost na ruských fosilních palivech.</a:t>
            </a:r>
          </a:p>
        </p:txBody>
      </p:sp>
    </p:spTree>
    <p:extLst>
      <p:ext uri="{BB962C8B-B14F-4D97-AF65-F5344CB8AC3E}">
        <p14:creationId xmlns:p14="http://schemas.microsoft.com/office/powerpoint/2010/main" val="2360492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E4AE88-DF87-876F-072B-875D1422B1E1}"/>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BALÍČEK „FIT FOR 55“</a:t>
            </a:r>
            <a:endParaRPr lang="cs-CZ" sz="6000" dirty="0"/>
          </a:p>
        </p:txBody>
      </p:sp>
    </p:spTree>
    <p:extLst>
      <p:ext uri="{BB962C8B-B14F-4D97-AF65-F5344CB8AC3E}">
        <p14:creationId xmlns:p14="http://schemas.microsoft.com/office/powerpoint/2010/main" val="3831101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77ADCD-440D-F6FE-209A-AA9DC5FA9393}"/>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BALÍČEK „FIT FOR 55“ – STRUČNÝ PŘEHLED</a:t>
            </a:r>
            <a:endParaRPr lang="cs-CZ" sz="4800" b="1" dirty="0">
              <a:solidFill>
                <a:srgbClr val="FF0000"/>
              </a:solidFill>
            </a:endParaRPr>
          </a:p>
        </p:txBody>
      </p:sp>
      <p:sp>
        <p:nvSpPr>
          <p:cNvPr id="3" name="Zástupný obsah 2">
            <a:extLst>
              <a:ext uri="{FF2B5EF4-FFF2-40B4-BE49-F238E27FC236}">
                <a16:creationId xmlns:a16="http://schemas.microsoft.com/office/drawing/2014/main" id="{09BBE846-0097-46F1-8607-D846DB3D45C1}"/>
              </a:ext>
            </a:extLst>
          </p:cNvPr>
          <p:cNvSpPr>
            <a:spLocks noGrp="1"/>
          </p:cNvSpPr>
          <p:nvPr>
            <p:ph idx="1"/>
          </p:nvPr>
        </p:nvSpPr>
        <p:spPr>
          <a:xfrm>
            <a:off x="216310" y="2035277"/>
            <a:ext cx="11759380" cy="4611328"/>
          </a:xfrm>
        </p:spPr>
        <p:txBody>
          <a:bodyPr>
            <a:normAutofit fontScale="92500" lnSpcReduction="20000"/>
          </a:bodyPr>
          <a:lstStyle/>
          <a:p>
            <a:r>
              <a:rPr lang="cs-CZ" b="1" i="0" dirty="0">
                <a:solidFill>
                  <a:srgbClr val="00B0F0"/>
                </a:solidFill>
                <a:effectLst/>
                <a:latin typeface="Times New Roman" panose="02020603050405020304" pitchFamily="18" charset="0"/>
              </a:rPr>
              <a:t>Balíček „Fit </a:t>
            </a:r>
            <a:r>
              <a:rPr lang="cs-CZ" b="1" i="0" dirty="0" err="1">
                <a:solidFill>
                  <a:srgbClr val="00B0F0"/>
                </a:solidFill>
                <a:effectLst/>
                <a:latin typeface="Times New Roman" panose="02020603050405020304" pitchFamily="18" charset="0"/>
              </a:rPr>
              <a:t>for</a:t>
            </a:r>
            <a:r>
              <a:rPr lang="cs-CZ" b="1" i="0" dirty="0">
                <a:solidFill>
                  <a:srgbClr val="00B0F0"/>
                </a:solidFill>
                <a:effectLst/>
                <a:latin typeface="Times New Roman" panose="02020603050405020304" pitchFamily="18" charset="0"/>
              </a:rPr>
              <a:t> 55“ </a:t>
            </a:r>
            <a:r>
              <a:rPr lang="cs-CZ" b="1" i="0" dirty="0">
                <a:solidFill>
                  <a:srgbClr val="333333"/>
                </a:solidFill>
                <a:effectLst/>
                <a:latin typeface="Times New Roman" panose="02020603050405020304" pitchFamily="18" charset="0"/>
              </a:rPr>
              <a:t>sestává ze souboru vzájemně propojených návrhů , které všechny měří ke stejnému cíli, díky němuž je zajištěno spravedlivé, konkurenceschopné a ekologické transformace do roku 2030 a dále. Tam, kde je to možné, se stávající právní předpisy upravují tak, aby byly novější, v případě potřeby se předkládají nové návrhy. Balíček celkově posiluje osm stávajících právních předpisů a představuje pět nových iniciativ v řadě oblastí politiky</a:t>
            </a:r>
            <a:br>
              <a:rPr lang="cs-CZ" b="1" i="0" dirty="0">
                <a:solidFill>
                  <a:srgbClr val="333333"/>
                </a:solidFill>
                <a:effectLst/>
                <a:latin typeface="Times New Roman" panose="02020603050405020304" pitchFamily="18" charset="0"/>
              </a:rPr>
            </a:br>
            <a:r>
              <a:rPr lang="cs-CZ" b="1" i="0" dirty="0">
                <a:solidFill>
                  <a:srgbClr val="333333"/>
                </a:solidFill>
                <a:effectLst/>
                <a:latin typeface="Times New Roman" panose="02020603050405020304" pitchFamily="18" charset="0"/>
              </a:rPr>
              <a:t>a hospodářských odvětví: klimatu, energetiky a paliv, dopravy, budov, využívání půdy a lesnictví.</a:t>
            </a:r>
          </a:p>
          <a:p>
            <a:r>
              <a:rPr lang="cs-CZ" b="1" i="0" dirty="0">
                <a:solidFill>
                  <a:srgbClr val="333333"/>
                </a:solidFill>
                <a:effectLst/>
                <a:latin typeface="Times New Roman" panose="02020603050405020304" pitchFamily="18" charset="0"/>
              </a:rPr>
              <a:t>Legislativní návrhy jsou podloženou analýzou posouzení dopadů, která zohledňuje vnitřní propojenost celého jednoho období. Analýza ukazuje, že přílišné spoléhání se na posílenou regulační politiku vedlo ke zbytečně vysoké ekonomické zátěži, zatímco běžné stanovování cen uhlíku by neodstranilo jiné omezení trhu a netržní překážky. Zvolená kombinace politik proto představuje promyšlenou zvláště mezi stanovením cen, cíli, normami a podpůrnými opatřeními.</a:t>
            </a:r>
          </a:p>
        </p:txBody>
      </p:sp>
    </p:spTree>
    <p:extLst>
      <p:ext uri="{BB962C8B-B14F-4D97-AF65-F5344CB8AC3E}">
        <p14:creationId xmlns:p14="http://schemas.microsoft.com/office/powerpoint/2010/main" val="333913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427C4A-483E-0717-3489-0212854AE144}"/>
              </a:ext>
            </a:extLst>
          </p:cNvPr>
          <p:cNvSpPr>
            <a:spLocks noGrp="1"/>
          </p:cNvSpPr>
          <p:nvPr>
            <p:ph type="title"/>
          </p:nvPr>
        </p:nvSpPr>
        <p:spPr/>
        <p:txBody>
          <a:bodyPr>
            <a:normAutofit/>
          </a:bodyPr>
          <a:lstStyle/>
          <a:p>
            <a:pPr algn="ctr"/>
            <a:r>
              <a:rPr lang="cs-CZ" sz="4800" b="1" i="0" u="sng" dirty="0">
                <a:solidFill>
                  <a:srgbClr val="FF000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PLÁN REPOWEREU</a:t>
            </a:r>
            <a:endParaRPr lang="cs-CZ" sz="4800" u="sng" dirty="0">
              <a:solidFill>
                <a:srgbClr val="FF0000"/>
              </a:solidFill>
            </a:endParaRPr>
          </a:p>
        </p:txBody>
      </p:sp>
      <p:sp>
        <p:nvSpPr>
          <p:cNvPr id="3" name="Zástupný obsah 2">
            <a:extLst>
              <a:ext uri="{FF2B5EF4-FFF2-40B4-BE49-F238E27FC236}">
                <a16:creationId xmlns:a16="http://schemas.microsoft.com/office/drawing/2014/main" id="{DB6F8704-6F79-94FB-F35A-3CB2697B053D}"/>
              </a:ext>
            </a:extLst>
          </p:cNvPr>
          <p:cNvSpPr>
            <a:spLocks noGrp="1"/>
          </p:cNvSpPr>
          <p:nvPr>
            <p:ph idx="1"/>
          </p:nvPr>
        </p:nvSpPr>
        <p:spPr>
          <a:xfrm>
            <a:off x="304800" y="2061599"/>
            <a:ext cx="11582400" cy="4351338"/>
          </a:xfrm>
        </p:spPr>
        <p:txBody>
          <a:bodyPr>
            <a:normAutofit fontScale="92500"/>
          </a:bodyPr>
          <a:lstStyle/>
          <a:p>
            <a:pPr fontAlgn="base"/>
            <a:r>
              <a:rPr lang="cs-CZ" b="1" i="0" dirty="0">
                <a:solidFill>
                  <a:srgbClr val="00B0F0"/>
                </a:solidFill>
                <a:effectLst/>
                <a:latin typeface="Times New Roman" panose="02020603050405020304" pitchFamily="18" charset="0"/>
              </a:rPr>
              <a:t>Cílem plánu </a:t>
            </a:r>
            <a:r>
              <a:rPr lang="cs-CZ" b="1" i="0" dirty="0" err="1">
                <a:solidFill>
                  <a:srgbClr val="00B0F0"/>
                </a:solidFill>
                <a:effectLst/>
                <a:latin typeface="Times New Roman" panose="02020603050405020304" pitchFamily="18" charset="0"/>
              </a:rPr>
              <a:t>REPowerEU</a:t>
            </a:r>
            <a:r>
              <a:rPr lang="cs-CZ" b="1" i="0" dirty="0">
                <a:solidFill>
                  <a:srgbClr val="00B0F0"/>
                </a:solidFill>
                <a:effectLst/>
                <a:latin typeface="Times New Roman" panose="02020603050405020304" pitchFamily="18" charset="0"/>
              </a:rPr>
              <a:t> </a:t>
            </a:r>
            <a:r>
              <a:rPr lang="cs-CZ" b="1" i="0" dirty="0">
                <a:solidFill>
                  <a:srgbClr val="000000"/>
                </a:solidFill>
                <a:effectLst/>
                <a:latin typeface="Times New Roman" panose="02020603050405020304" pitchFamily="18" charset="0"/>
              </a:rPr>
              <a:t>je rychlé snížení naší závislosti na ruských fosilních palivech uspíšením přechodu na čistou energii a spojení s cílem dosáhnout odolnějšího energetického systému a skutečné energetické unie .</a:t>
            </a:r>
          </a:p>
          <a:p>
            <a:pPr fontAlgn="base"/>
            <a:r>
              <a:rPr lang="cs-CZ" b="1" i="0" dirty="0">
                <a:solidFill>
                  <a:srgbClr val="000000"/>
                </a:solidFill>
                <a:effectLst/>
                <a:latin typeface="Times New Roman" panose="02020603050405020304" pitchFamily="18" charset="0"/>
              </a:rPr>
              <a:t>Výrazně snížit naši závislost na ruských fosilních palivech a urychlit transformaci energetiky můžeme již letos. V návaznosti na balíček návrhů </a:t>
            </a:r>
            <a:r>
              <a:rPr lang="cs-CZ" b="1" i="0" dirty="0">
                <a:solidFill>
                  <a:srgbClr val="00B0F0"/>
                </a:solidFill>
                <a:effectLst/>
                <a:latin typeface="Times New Roman" panose="02020603050405020304" pitchFamily="18" charset="0"/>
              </a:rPr>
              <a:t>„Fit </a:t>
            </a:r>
            <a:r>
              <a:rPr lang="cs-CZ" b="1" i="0" dirty="0" err="1">
                <a:solidFill>
                  <a:srgbClr val="00B0F0"/>
                </a:solidFill>
                <a:effectLst/>
                <a:latin typeface="Times New Roman" panose="02020603050405020304" pitchFamily="18" charset="0"/>
              </a:rPr>
              <a:t>for</a:t>
            </a:r>
            <a:r>
              <a:rPr lang="cs-CZ" b="1" i="0" dirty="0">
                <a:solidFill>
                  <a:srgbClr val="00B0F0"/>
                </a:solidFill>
                <a:effectLst/>
                <a:latin typeface="Times New Roman" panose="02020603050405020304" pitchFamily="18" charset="0"/>
              </a:rPr>
              <a:t> 55“</a:t>
            </a:r>
            <a:r>
              <a:rPr lang="cs-CZ" b="1" i="0" dirty="0">
                <a:solidFill>
                  <a:srgbClr val="000000"/>
                </a:solidFill>
                <a:effectLst/>
                <a:latin typeface="Times New Roman" panose="02020603050405020304" pitchFamily="18" charset="0"/>
              </a:rPr>
              <a:t> a dokončení opatření v oblasti zabezpečení dodávek a ukládání energie tento plán </a:t>
            </a:r>
            <a:r>
              <a:rPr lang="cs-CZ" b="1" i="0" dirty="0" err="1">
                <a:solidFill>
                  <a:srgbClr val="000000"/>
                </a:solidFill>
                <a:effectLst/>
                <a:latin typeface="Times New Roman" panose="02020603050405020304" pitchFamily="18" charset="0"/>
              </a:rPr>
              <a:t>REPowerEU</a:t>
            </a:r>
            <a:r>
              <a:rPr lang="cs-CZ" b="1" i="0" dirty="0">
                <a:solidFill>
                  <a:srgbClr val="000000"/>
                </a:solidFill>
                <a:effectLst/>
                <a:latin typeface="Times New Roman" panose="02020603050405020304" pitchFamily="18" charset="0"/>
              </a:rPr>
              <a:t> navrhuje další soubor opatření, který má tyto </a:t>
            </a:r>
            <a:r>
              <a:rPr lang="cs-CZ" b="1" i="0" dirty="0">
                <a:solidFill>
                  <a:srgbClr val="00B0F0"/>
                </a:solidFill>
                <a:effectLst/>
                <a:latin typeface="Times New Roman" panose="02020603050405020304" pitchFamily="18" charset="0"/>
              </a:rPr>
              <a:t>cíle:</a:t>
            </a:r>
          </a:p>
          <a:p>
            <a:pPr lvl="1" fontAlgn="base"/>
            <a:r>
              <a:rPr lang="cs-CZ" b="1" i="0" dirty="0">
                <a:solidFill>
                  <a:srgbClr val="000000"/>
                </a:solidFill>
                <a:effectLst/>
                <a:latin typeface="Times New Roman" panose="02020603050405020304" pitchFamily="18" charset="0"/>
              </a:rPr>
              <a:t>úspory energie,</a:t>
            </a:r>
          </a:p>
          <a:p>
            <a:pPr lvl="1" fontAlgn="base"/>
            <a:r>
              <a:rPr lang="cs-CZ" b="1" i="0" dirty="0">
                <a:solidFill>
                  <a:srgbClr val="000000"/>
                </a:solidFill>
                <a:effectLst/>
                <a:latin typeface="Times New Roman" panose="02020603050405020304" pitchFamily="18" charset="0"/>
              </a:rPr>
              <a:t>diverzifikaci dodávek,</a:t>
            </a:r>
          </a:p>
          <a:p>
            <a:pPr lvl="1" fontAlgn="base"/>
            <a:r>
              <a:rPr lang="cs-CZ" b="1" i="0" dirty="0">
                <a:solidFill>
                  <a:srgbClr val="000000"/>
                </a:solidFill>
                <a:effectLst/>
                <a:latin typeface="Times New Roman" panose="02020603050405020304" pitchFamily="18" charset="0"/>
              </a:rPr>
              <a:t>rychlé nahrazení fosilních paliv urychlením přechodu Evropy na čistou energii,</a:t>
            </a:r>
          </a:p>
          <a:p>
            <a:pPr lvl="1" fontAlgn="base"/>
            <a:r>
              <a:rPr lang="cs-CZ" b="1" i="0" dirty="0">
                <a:solidFill>
                  <a:srgbClr val="000000"/>
                </a:solidFill>
                <a:effectLst/>
                <a:latin typeface="Times New Roman" panose="02020603050405020304" pitchFamily="18" charset="0"/>
              </a:rPr>
              <a:t>inteligentní kombinování investic a reformy.</a:t>
            </a:r>
          </a:p>
        </p:txBody>
      </p:sp>
    </p:spTree>
    <p:extLst>
      <p:ext uri="{BB962C8B-B14F-4D97-AF65-F5344CB8AC3E}">
        <p14:creationId xmlns:p14="http://schemas.microsoft.com/office/powerpoint/2010/main" val="41684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7F2ADA-8294-4862-438E-D0933C1566DA}"/>
              </a:ext>
            </a:extLst>
          </p:cNvPr>
          <p:cNvSpPr>
            <a:spLocks noGrp="1"/>
          </p:cNvSpPr>
          <p:nvPr>
            <p:ph type="title"/>
          </p:nvPr>
        </p:nvSpPr>
        <p:spPr/>
        <p:txBody>
          <a:bodyPr>
            <a:normAutofit/>
          </a:bodyPr>
          <a:lstStyle/>
          <a:p>
            <a:pPr algn="ctr"/>
            <a:r>
              <a:rPr lang="cs-CZ" b="1" dirty="0">
                <a:solidFill>
                  <a:srgbClr val="FF0000"/>
                </a:solidFill>
              </a:rPr>
              <a:t>ENERGETICKÁ POLITIKA V EU</a:t>
            </a:r>
          </a:p>
        </p:txBody>
      </p:sp>
      <p:sp>
        <p:nvSpPr>
          <p:cNvPr id="3" name="Zástupný obsah 2">
            <a:extLst>
              <a:ext uri="{FF2B5EF4-FFF2-40B4-BE49-F238E27FC236}">
                <a16:creationId xmlns:a16="http://schemas.microsoft.com/office/drawing/2014/main" id="{887FE05E-7298-0CFC-D500-8D84351E9C6A}"/>
              </a:ext>
            </a:extLst>
          </p:cNvPr>
          <p:cNvSpPr>
            <a:spLocks noGrp="1"/>
          </p:cNvSpPr>
          <p:nvPr>
            <p:ph idx="1"/>
          </p:nvPr>
        </p:nvSpPr>
        <p:spPr>
          <a:xfrm>
            <a:off x="838200" y="2359741"/>
            <a:ext cx="10515600" cy="3817221"/>
          </a:xfrm>
        </p:spPr>
        <p:txBody>
          <a:bodyPr>
            <a:normAutofit/>
          </a:bodyPr>
          <a:lstStyle/>
          <a:p>
            <a:r>
              <a:rPr lang="cs-CZ" sz="3600" b="1" i="0" dirty="0">
                <a:solidFill>
                  <a:srgbClr val="1F1F1F"/>
                </a:solidFill>
                <a:effectLst/>
                <a:latin typeface="Google Sans"/>
              </a:rPr>
              <a:t>Na základě ustanovení článku 194 SFEU podléhají některé oblasti </a:t>
            </a:r>
            <a:r>
              <a:rPr lang="cs-CZ" sz="3600" b="1" i="0" dirty="0">
                <a:solidFill>
                  <a:srgbClr val="00B0F0"/>
                </a:solidFill>
                <a:effectLst/>
                <a:latin typeface="Google Sans"/>
              </a:rPr>
              <a:t>energetické politiky </a:t>
            </a:r>
            <a:r>
              <a:rPr lang="cs-CZ" sz="3600" b="1" i="0" dirty="0">
                <a:solidFill>
                  <a:srgbClr val="1F1F1F"/>
                </a:solidFill>
                <a:effectLst/>
                <a:latin typeface="Google Sans"/>
              </a:rPr>
              <a:t>sdílené pravomoci, takže si každý členský stát zachovává právo „stanovit podmínky pro využívání svých energetických zdrojů, jeho volby mezi různými energetickými zdroji a základní skladby jeho zásobování energií“</a:t>
            </a:r>
            <a:endParaRPr lang="cs-CZ" sz="3600" b="1" dirty="0"/>
          </a:p>
        </p:txBody>
      </p:sp>
    </p:spTree>
    <p:extLst>
      <p:ext uri="{BB962C8B-B14F-4D97-AF65-F5344CB8AC3E}">
        <p14:creationId xmlns:p14="http://schemas.microsoft.com/office/powerpoint/2010/main" val="1792095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BDD42679-D89C-3080-D589-7D91811318B2}"/>
              </a:ext>
            </a:extLst>
          </p:cNvPr>
          <p:cNvSpPr>
            <a:spLocks noGrp="1"/>
          </p:cNvSpPr>
          <p:nvPr>
            <p:ph type="title"/>
          </p:nvPr>
        </p:nvSpPr>
        <p:spPr>
          <a:xfrm>
            <a:off x="1028700" y="1967266"/>
            <a:ext cx="2628900" cy="2547257"/>
          </a:xfrm>
          <a:noFill/>
        </p:spPr>
        <p:txBody>
          <a:bodyPr anchor="ctr">
            <a:normAutofit/>
          </a:bodyPr>
          <a:lstStyle/>
          <a:p>
            <a:pPr algn="ctr"/>
            <a:r>
              <a:rPr lang="cs-CZ" sz="3200" b="1" dirty="0">
                <a:solidFill>
                  <a:srgbClr val="FFFFFF"/>
                </a:solidFill>
              </a:rPr>
              <a:t>PLÁN REPOWEREU</a:t>
            </a:r>
          </a:p>
        </p:txBody>
      </p:sp>
      <p:pic>
        <p:nvPicPr>
          <p:cNvPr id="2050" name="Picture 2">
            <a:extLst>
              <a:ext uri="{FF2B5EF4-FFF2-40B4-BE49-F238E27FC236}">
                <a16:creationId xmlns:a16="http://schemas.microsoft.com/office/drawing/2014/main" id="{70334DD3-04B8-05D2-85D0-4286A5DD3AA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7316" y="1020687"/>
            <a:ext cx="6780700" cy="4814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441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F97DDA-3F24-4B13-AC74-BE067FB5EA5E}"/>
              </a:ext>
            </a:extLst>
          </p:cNvPr>
          <p:cNvSpPr>
            <a:spLocks noGrp="1"/>
          </p:cNvSpPr>
          <p:nvPr>
            <p:ph type="title"/>
          </p:nvPr>
        </p:nvSpPr>
        <p:spPr>
          <a:xfrm>
            <a:off x="186812" y="355293"/>
            <a:ext cx="11818375" cy="1325563"/>
          </a:xfrm>
        </p:spPr>
        <p:txBody>
          <a:bodyPr>
            <a:noAutofit/>
          </a:bodyPr>
          <a:lstStyle/>
          <a:p>
            <a:pPr algn="ctr"/>
            <a:r>
              <a:rPr lang="cs-CZ" b="1" dirty="0">
                <a:solidFill>
                  <a:srgbClr val="FF0000"/>
                </a:solidFill>
              </a:rPr>
              <a:t>STRUKTURA RÁMCE</a:t>
            </a:r>
            <a:br>
              <a:rPr lang="cs-CZ" b="1" dirty="0">
                <a:solidFill>
                  <a:srgbClr val="FF0000"/>
                </a:solidFill>
              </a:rPr>
            </a:br>
            <a:r>
              <a:rPr lang="cs-CZ" b="1" dirty="0">
                <a:solidFill>
                  <a:srgbClr val="FF0000"/>
                </a:solidFill>
              </a:rPr>
              <a:t>(STRATEGIE, PLÁNY, SMĚRNICE A NAŘÍZENÍ)</a:t>
            </a:r>
          </a:p>
        </p:txBody>
      </p:sp>
      <p:sp>
        <p:nvSpPr>
          <p:cNvPr id="3" name="Zástupný obsah 2">
            <a:extLst>
              <a:ext uri="{FF2B5EF4-FFF2-40B4-BE49-F238E27FC236}">
                <a16:creationId xmlns:a16="http://schemas.microsoft.com/office/drawing/2014/main" id="{C7EE4194-86D1-2C2D-B672-25FE080CF537}"/>
              </a:ext>
            </a:extLst>
          </p:cNvPr>
          <p:cNvSpPr>
            <a:spLocks noGrp="1"/>
          </p:cNvSpPr>
          <p:nvPr>
            <p:ph idx="1"/>
          </p:nvPr>
        </p:nvSpPr>
        <p:spPr>
          <a:xfrm>
            <a:off x="245805" y="2340077"/>
            <a:ext cx="11700388" cy="4162630"/>
          </a:xfrm>
        </p:spPr>
        <p:txBody>
          <a:bodyPr>
            <a:noAutofit/>
          </a:bodyPr>
          <a:lstStyle/>
          <a:p>
            <a:r>
              <a:rPr lang="cs-CZ" sz="2000" b="1" i="0" dirty="0">
                <a:solidFill>
                  <a:srgbClr val="1E1E1F"/>
                </a:solidFill>
                <a:effectLst/>
                <a:latin typeface="Helvetica" panose="020B0604020202020204" pitchFamily="34" charset="0"/>
              </a:rPr>
              <a:t>Rámec se skládá z několika ustanovení týkajících se podpory energie z obnovitelných zdrojů (</a:t>
            </a:r>
            <a:r>
              <a:rPr lang="cs-CZ" sz="20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(EU) 2018/2001</a:t>
            </a:r>
            <a:r>
              <a:rPr lang="cs-CZ" sz="2000" b="1" i="0" dirty="0">
                <a:solidFill>
                  <a:srgbClr val="1E1E1F"/>
                </a:solidFill>
                <a:effectLst/>
                <a:latin typeface="Helvetica" panose="020B0604020202020204" pitchFamily="34" charset="0"/>
              </a:rPr>
              <a:t>), energetické účinnosti (</a:t>
            </a:r>
            <a:r>
              <a:rPr lang="cs-CZ" sz="20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směrnice (EU) 2018/2002</a:t>
            </a:r>
            <a:r>
              <a:rPr lang="cs-CZ" sz="2000" b="1" i="0" dirty="0">
                <a:solidFill>
                  <a:srgbClr val="1E1E1F"/>
                </a:solidFill>
                <a:effectLst/>
                <a:latin typeface="Helvetica" panose="020B0604020202020204" pitchFamily="34" charset="0"/>
              </a:rPr>
              <a:t>), správy a propojení elektroenergetických soustav (</a:t>
            </a:r>
            <a:r>
              <a:rPr lang="cs-CZ" sz="2000"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nařízení (EU) 2018/1999</a:t>
            </a:r>
            <a:r>
              <a:rPr lang="cs-CZ" sz="2000" b="1" i="0" dirty="0">
                <a:solidFill>
                  <a:srgbClr val="1E1E1F"/>
                </a:solidFill>
                <a:effectLst/>
                <a:latin typeface="Helvetica" panose="020B0604020202020204" pitchFamily="34" charset="0"/>
              </a:rPr>
              <a:t>), uspořádání trhu s elektřinou (</a:t>
            </a:r>
            <a:r>
              <a:rPr lang="cs-CZ" sz="2000"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směrnice (EU) 2019/944</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6">
                  <a:extLst>
                    <a:ext uri="{A12FA001-AC4F-418D-AE19-62706E023703}">
                      <ahyp:hlinkClr xmlns:ahyp="http://schemas.microsoft.com/office/drawing/2018/hyperlinkcolor" val="tx"/>
                    </a:ext>
                  </a:extLst>
                </a:hlinkClick>
              </a:rPr>
              <a:t>nařízení (EU) 2019/943</a:t>
            </a:r>
            <a:r>
              <a:rPr lang="cs-CZ" sz="2000" b="1" i="0" dirty="0">
                <a:solidFill>
                  <a:srgbClr val="1E1E1F"/>
                </a:solidFill>
                <a:effectLst/>
                <a:latin typeface="Helvetica" panose="020B0604020202020204" pitchFamily="34" charset="0"/>
              </a:rPr>
              <a:t>), rizikové připravenosti (</a:t>
            </a:r>
            <a:r>
              <a:rPr lang="cs-CZ" sz="2000" b="1" i="0" u="sng" dirty="0">
                <a:solidFill>
                  <a:srgbClr val="3C77BD"/>
                </a:solidFill>
                <a:effectLst/>
                <a:latin typeface="Helvetica" panose="020B0604020202020204" pitchFamily="34" charset="0"/>
                <a:hlinkClick r:id="rId7"/>
              </a:rPr>
              <a:t>nařízení (EU) 2019/941</a:t>
            </a:r>
            <a:r>
              <a:rPr lang="cs-CZ" sz="2000" b="1" i="0" dirty="0">
                <a:solidFill>
                  <a:srgbClr val="1E1E1F"/>
                </a:solidFill>
                <a:effectLst/>
                <a:latin typeface="Helvetica" panose="020B0604020202020204" pitchFamily="34" charset="0"/>
              </a:rPr>
              <a:t>), energetické náročnosti budov (</a:t>
            </a:r>
            <a:r>
              <a:rPr lang="cs-CZ" sz="2000" b="1" i="0" u="sng" dirty="0">
                <a:solidFill>
                  <a:srgbClr val="00B0F0"/>
                </a:solidFill>
                <a:effectLst/>
                <a:latin typeface="Helvetica" panose="020B0604020202020204" pitchFamily="34" charset="0"/>
                <a:hlinkClick r:id="rId8">
                  <a:extLst>
                    <a:ext uri="{A12FA001-AC4F-418D-AE19-62706E023703}">
                      <ahyp:hlinkClr xmlns:ahyp="http://schemas.microsoft.com/office/drawing/2018/hyperlinkcolor" val="tx"/>
                    </a:ext>
                  </a:extLst>
                </a:hlinkClick>
              </a:rPr>
              <a:t>směrnice (EU) 2018/844</a:t>
            </a:r>
            <a:r>
              <a:rPr lang="cs-CZ" sz="2000" b="1" i="0" dirty="0">
                <a:solidFill>
                  <a:srgbClr val="1E1E1F"/>
                </a:solidFill>
                <a:effectLst/>
                <a:latin typeface="Helvetica" panose="020B0604020202020204" pitchFamily="34" charset="0"/>
              </a:rPr>
              <a:t>), trhů s dekarbonizovaným zemním plynem a vodíkem (</a:t>
            </a:r>
            <a:r>
              <a:rPr lang="cs-CZ" sz="2000" b="1" i="0" u="sng" dirty="0">
                <a:solidFill>
                  <a:srgbClr val="00B0F0"/>
                </a:solidFill>
                <a:effectLst/>
                <a:latin typeface="Helvetica" panose="020B0604020202020204" pitchFamily="34" charset="0"/>
                <a:hlinkClick r:id="rId9">
                  <a:extLst>
                    <a:ext uri="{A12FA001-AC4F-418D-AE19-62706E023703}">
                      <ahyp:hlinkClr xmlns:ahyp="http://schemas.microsoft.com/office/drawing/2018/hyperlinkcolor" val="tx"/>
                    </a:ext>
                  </a:extLst>
                </a:hlinkClick>
              </a:rPr>
              <a:t>směrnice 2009/73/ES</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10">
                  <a:extLst>
                    <a:ext uri="{A12FA001-AC4F-418D-AE19-62706E023703}">
                      <ahyp:hlinkClr xmlns:ahyp="http://schemas.microsoft.com/office/drawing/2018/hyperlinkcolor" val="tx"/>
                    </a:ext>
                  </a:extLst>
                </a:hlinkClick>
              </a:rPr>
              <a:t>nařízení (ES) č. 715/2009</a:t>
            </a:r>
            <a:r>
              <a:rPr lang="cs-CZ" sz="2000" b="1" i="0" dirty="0">
                <a:solidFill>
                  <a:srgbClr val="1E1E1F"/>
                </a:solidFill>
                <a:effectLst/>
                <a:latin typeface="Helvetica" panose="020B0604020202020204" pitchFamily="34" charset="0"/>
              </a:rPr>
              <a:t>), zdanění energie (</a:t>
            </a:r>
            <a:r>
              <a:rPr lang="cs-CZ" sz="2000" b="1" i="0" u="sng" dirty="0">
                <a:solidFill>
                  <a:srgbClr val="00B0F0"/>
                </a:solidFill>
                <a:effectLst/>
                <a:latin typeface="Helvetica" panose="020B0604020202020204" pitchFamily="34" charset="0"/>
                <a:hlinkClick r:id="rId11">
                  <a:extLst>
                    <a:ext uri="{A12FA001-AC4F-418D-AE19-62706E023703}">
                      <ahyp:hlinkClr xmlns:ahyp="http://schemas.microsoft.com/office/drawing/2018/hyperlinkcolor" val="tx"/>
                    </a:ext>
                  </a:extLst>
                </a:hlinkClick>
              </a:rPr>
              <a:t>směrnice 2003/96/ES</a:t>
            </a:r>
            <a:r>
              <a:rPr lang="cs-CZ" sz="2000" b="1" i="0" dirty="0">
                <a:solidFill>
                  <a:srgbClr val="1E1E1F"/>
                </a:solidFill>
                <a:effectLst/>
                <a:latin typeface="Helvetica" panose="020B0604020202020204" pitchFamily="34" charset="0"/>
              </a:rPr>
              <a:t>), transevropské energetické infrastruktury (</a:t>
            </a:r>
            <a:r>
              <a:rPr lang="cs-CZ" sz="2000" b="1" i="0" u="sng" dirty="0">
                <a:solidFill>
                  <a:srgbClr val="00B0F0"/>
                </a:solidFill>
                <a:effectLst/>
                <a:latin typeface="Helvetica" panose="020B0604020202020204" pitchFamily="34" charset="0"/>
                <a:hlinkClick r:id="rId12">
                  <a:extLst>
                    <a:ext uri="{A12FA001-AC4F-418D-AE19-62706E023703}">
                      <ahyp:hlinkClr xmlns:ahyp="http://schemas.microsoft.com/office/drawing/2018/hyperlinkcolor" val="tx"/>
                    </a:ext>
                  </a:extLst>
                </a:hlinkClick>
              </a:rPr>
              <a:t>nařízení (EU) 2022/869</a:t>
            </a:r>
            <a:r>
              <a:rPr lang="cs-CZ" sz="2000" b="1" i="0" dirty="0">
                <a:solidFill>
                  <a:srgbClr val="1E1E1F"/>
                </a:solidFill>
                <a:effectLst/>
                <a:latin typeface="Helvetica" panose="020B0604020202020204" pitchFamily="34" charset="0"/>
              </a:rPr>
              <a:t>), spolupráce energetických regulačních orgánů (</a:t>
            </a:r>
            <a:r>
              <a:rPr lang="cs-CZ" sz="2000" b="1" i="0" u="sng" dirty="0">
                <a:solidFill>
                  <a:srgbClr val="00B0F0"/>
                </a:solidFill>
                <a:effectLst/>
                <a:latin typeface="Helvetica" panose="020B0604020202020204" pitchFamily="34" charset="0"/>
                <a:hlinkClick r:id="rId13">
                  <a:extLst>
                    <a:ext uri="{A12FA001-AC4F-418D-AE19-62706E023703}">
                      <ahyp:hlinkClr xmlns:ahyp="http://schemas.microsoft.com/office/drawing/2018/hyperlinkcolor" val="tx"/>
                    </a:ext>
                  </a:extLst>
                </a:hlinkClick>
              </a:rPr>
              <a:t>nařízení (EU) 2019/942</a:t>
            </a:r>
            <a:r>
              <a:rPr lang="cs-CZ" sz="2000" b="1" i="0" dirty="0">
                <a:solidFill>
                  <a:srgbClr val="1E1E1F"/>
                </a:solidFill>
                <a:effectLst/>
                <a:latin typeface="Helvetica" panose="020B0604020202020204" pitchFamily="34" charset="0"/>
              </a:rPr>
              <a:t>), baterií (</a:t>
            </a:r>
            <a:r>
              <a:rPr lang="cs-CZ" sz="2000" b="1" i="0" u="sng" dirty="0">
                <a:solidFill>
                  <a:srgbClr val="00B0F0"/>
                </a:solidFill>
                <a:effectLst/>
                <a:latin typeface="Helvetica" panose="020B0604020202020204" pitchFamily="34" charset="0"/>
                <a:hlinkClick r:id="rId14">
                  <a:extLst>
                    <a:ext uri="{A12FA001-AC4F-418D-AE19-62706E023703}">
                      <ahyp:hlinkClr xmlns:ahyp="http://schemas.microsoft.com/office/drawing/2018/hyperlinkcolor" val="tx"/>
                    </a:ext>
                  </a:extLst>
                </a:hlinkClick>
              </a:rPr>
              <a:t>nařízení (EU) 2023/1542</a:t>
            </a:r>
            <a:r>
              <a:rPr lang="cs-CZ" sz="2000" b="1" i="0" dirty="0">
                <a:solidFill>
                  <a:srgbClr val="1E1E1F"/>
                </a:solidFill>
                <a:effectLst/>
                <a:latin typeface="Helvetica" panose="020B0604020202020204" pitchFamily="34" charset="0"/>
              </a:rPr>
              <a:t>), a iniciativ v oblasti letecké a námořní dopravy (</a:t>
            </a:r>
            <a:r>
              <a:rPr lang="cs-CZ" sz="2000" b="1" i="0" u="sng" dirty="0">
                <a:solidFill>
                  <a:srgbClr val="00B0F0"/>
                </a:solidFill>
                <a:effectLst/>
                <a:latin typeface="Helvetica" panose="020B0604020202020204" pitchFamily="34" charset="0"/>
                <a:hlinkClick r:id="rId15">
                  <a:extLst>
                    <a:ext uri="{A12FA001-AC4F-418D-AE19-62706E023703}">
                      <ahyp:hlinkClr xmlns:ahyp="http://schemas.microsoft.com/office/drawing/2018/hyperlinkcolor" val="tx"/>
                    </a:ext>
                  </a:extLst>
                </a:hlinkClick>
              </a:rPr>
              <a:t>nařízení (EU) 2023/2405</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16">
                  <a:extLst>
                    <a:ext uri="{A12FA001-AC4F-418D-AE19-62706E023703}">
                      <ahyp:hlinkClr xmlns:ahyp="http://schemas.microsoft.com/office/drawing/2018/hyperlinkcolor" val="tx"/>
                    </a:ext>
                  </a:extLst>
                </a:hlinkClick>
              </a:rPr>
              <a:t>nařízení (EU) 2023/1805</a:t>
            </a:r>
            <a:r>
              <a:rPr lang="cs-CZ" sz="2000" b="1" i="0" dirty="0">
                <a:solidFill>
                  <a:srgbClr val="1E1E1F"/>
                </a:solidFill>
                <a:effectLst/>
                <a:latin typeface="Helvetica" panose="020B0604020202020204" pitchFamily="34" charset="0"/>
              </a:rPr>
              <a:t>). Podle současného rámce musí členské země EU vypracovat desetileté integrované </a:t>
            </a:r>
            <a:r>
              <a:rPr lang="cs-CZ" sz="2000" b="1" i="0" u="sng" dirty="0">
                <a:solidFill>
                  <a:srgbClr val="00B0F0"/>
                </a:solidFill>
                <a:effectLst/>
                <a:latin typeface="Helvetica" panose="020B0604020202020204" pitchFamily="34" charset="0"/>
                <a:hlinkClick r:id="rId17">
                  <a:extLst>
                    <a:ext uri="{A12FA001-AC4F-418D-AE19-62706E023703}">
                      <ahyp:hlinkClr xmlns:ahyp="http://schemas.microsoft.com/office/drawing/2018/hyperlinkcolor" val="tx"/>
                    </a:ext>
                  </a:extLst>
                </a:hlinkClick>
              </a:rPr>
              <a:t>vnitrostátní plány v oblasti energetiky a klimatu</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na období od roku 2021 do roku 2030, každé dva roky předkládat zprávu o pokroku a připravit souvislé </a:t>
            </a:r>
            <a:r>
              <a:rPr lang="cs-CZ" sz="2000" b="1" i="0" u="sng" dirty="0">
                <a:solidFill>
                  <a:srgbClr val="00B0F0"/>
                </a:solidFill>
                <a:effectLst/>
                <a:latin typeface="Helvetica" panose="020B0604020202020204" pitchFamily="34" charset="0"/>
                <a:hlinkClick r:id="rId18">
                  <a:extLst>
                    <a:ext uri="{A12FA001-AC4F-418D-AE19-62706E023703}">
                      <ahyp:hlinkClr xmlns:ahyp="http://schemas.microsoft.com/office/drawing/2018/hyperlinkcolor" val="tx"/>
                    </a:ext>
                  </a:extLst>
                </a:hlinkClick>
              </a:rPr>
              <a:t>dlouhodobé vnitrostátní strategie</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pro plnění cílů Pařížské dohody.</a:t>
            </a:r>
            <a:endParaRPr lang="cs-CZ" sz="2000" b="1" dirty="0"/>
          </a:p>
        </p:txBody>
      </p:sp>
    </p:spTree>
    <p:extLst>
      <p:ext uri="{BB962C8B-B14F-4D97-AF65-F5344CB8AC3E}">
        <p14:creationId xmlns:p14="http://schemas.microsoft.com/office/powerpoint/2010/main" val="910852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0845585-5A96-9061-B61E-980235E961A3}"/>
              </a:ext>
            </a:extLst>
          </p:cNvPr>
          <p:cNvSpPr>
            <a:spLocks noGrp="1"/>
          </p:cNvSpPr>
          <p:nvPr>
            <p:ph type="title"/>
          </p:nvPr>
        </p:nvSpPr>
        <p:spPr>
          <a:xfrm>
            <a:off x="838200" y="2525098"/>
            <a:ext cx="10515600" cy="1807804"/>
          </a:xfrm>
        </p:spPr>
        <p:txBody>
          <a:bodyPr>
            <a:noAutofit/>
          </a:bodyPr>
          <a:lstStyle/>
          <a:p>
            <a:pPr algn="ctr"/>
            <a:r>
              <a:rPr lang="cs-CZ" sz="4800" b="1" i="0" dirty="0">
                <a:solidFill>
                  <a:srgbClr val="FF0000"/>
                </a:solidFill>
                <a:effectLst/>
                <a:latin typeface="Helvetica" panose="020B0604020202020204" pitchFamily="34" charset="0"/>
              </a:rPr>
              <a:t>B. DOKONČENÍ VNITŘNÍHO TRHU S ENERGIÍ</a:t>
            </a:r>
            <a:endParaRPr lang="cs-CZ" sz="4800" b="1" dirty="0">
              <a:solidFill>
                <a:srgbClr val="FF0000"/>
              </a:solidFill>
            </a:endParaRPr>
          </a:p>
        </p:txBody>
      </p:sp>
    </p:spTree>
    <p:extLst>
      <p:ext uri="{BB962C8B-B14F-4D97-AF65-F5344CB8AC3E}">
        <p14:creationId xmlns:p14="http://schemas.microsoft.com/office/powerpoint/2010/main" val="925605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2DF9E80-11F0-4599-4934-7815ADD84F89}"/>
              </a:ext>
            </a:extLst>
          </p:cNvPr>
          <p:cNvSpPr>
            <a:spLocks noGrp="1"/>
          </p:cNvSpPr>
          <p:nvPr>
            <p:ph type="title"/>
          </p:nvPr>
        </p:nvSpPr>
        <p:spPr/>
        <p:txBody>
          <a:bodyPr>
            <a:noAutofit/>
          </a:bodyPr>
          <a:lstStyle/>
          <a:p>
            <a:pPr algn="ctr"/>
            <a:r>
              <a:rPr lang="cs-CZ" sz="4800" b="1" dirty="0">
                <a:solidFill>
                  <a:srgbClr val="FF0000"/>
                </a:solidFill>
              </a:rPr>
              <a:t>ENERGETICKÝ TRH – CENOVÁ KOORDINACE</a:t>
            </a:r>
          </a:p>
        </p:txBody>
      </p:sp>
      <p:sp>
        <p:nvSpPr>
          <p:cNvPr id="4" name="Zástupný obsah 3">
            <a:extLst>
              <a:ext uri="{FF2B5EF4-FFF2-40B4-BE49-F238E27FC236}">
                <a16:creationId xmlns:a16="http://schemas.microsoft.com/office/drawing/2014/main" id="{7731EFBB-C8A1-F568-7AB5-707EB5B96F5F}"/>
              </a:ext>
            </a:extLst>
          </p:cNvPr>
          <p:cNvSpPr>
            <a:spLocks noGrp="1"/>
          </p:cNvSpPr>
          <p:nvPr>
            <p:ph idx="1"/>
          </p:nvPr>
        </p:nvSpPr>
        <p:spPr>
          <a:xfrm>
            <a:off x="838200" y="2002606"/>
            <a:ext cx="10515600" cy="4351338"/>
          </a:xfrm>
        </p:spPr>
        <p:txBody>
          <a:bodyPr/>
          <a:lstStyle/>
          <a:p>
            <a:r>
              <a:rPr lang="cs-CZ" b="1" i="0" dirty="0">
                <a:solidFill>
                  <a:srgbClr val="1E1E1F"/>
                </a:solidFill>
                <a:effectLst/>
                <a:latin typeface="Helvetica" panose="020B0604020202020204" pitchFamily="34" charset="0"/>
              </a:rPr>
              <a:t>Plně integrovaný a řádně fungující vnitřní trh s energií zajišťuje dostupné ceny energie, vysílá potřebné cenové signály pro investice do zelené energie, zabezpečuje dodávky energie a nabízí nejméně nákladnou cestu ke klimatické neutralitě. Právní předpisy týkající se vnitřního trhu s energií původně vycházely ze zásad přeshraniční spolupráce a spravedlivých maloobchodních trhů. Následující legislativa byla zaměřena na připravenost na rizika, koordinaci, pobídky pro spotřebitele, dekarbonizaci a bezpečnost dodávek energie.</a:t>
            </a:r>
            <a:endParaRPr lang="cs-CZ" b="1" dirty="0"/>
          </a:p>
        </p:txBody>
      </p:sp>
    </p:spTree>
    <p:extLst>
      <p:ext uri="{BB962C8B-B14F-4D97-AF65-F5344CB8AC3E}">
        <p14:creationId xmlns:p14="http://schemas.microsoft.com/office/powerpoint/2010/main" val="2788078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2E97CD-440E-7C54-26E2-7CBE1F74D90D}"/>
              </a:ext>
            </a:extLst>
          </p:cNvPr>
          <p:cNvSpPr>
            <a:spLocks noGrp="1"/>
          </p:cNvSpPr>
          <p:nvPr>
            <p:ph type="title"/>
          </p:nvPr>
        </p:nvSpPr>
        <p:spPr/>
        <p:txBody>
          <a:bodyPr>
            <a:normAutofit/>
          </a:bodyPr>
          <a:lstStyle/>
          <a:p>
            <a:pPr algn="ctr"/>
            <a:r>
              <a:rPr lang="cs-CZ" sz="4800" b="1" dirty="0">
                <a:solidFill>
                  <a:srgbClr val="FF0000"/>
                </a:solidFill>
              </a:rPr>
              <a:t>ROZŠÍŘENÍ ENERGETICKÉHO RÁMCE</a:t>
            </a:r>
          </a:p>
        </p:txBody>
      </p:sp>
      <p:sp>
        <p:nvSpPr>
          <p:cNvPr id="3" name="Zástupný obsah 2">
            <a:extLst>
              <a:ext uri="{FF2B5EF4-FFF2-40B4-BE49-F238E27FC236}">
                <a16:creationId xmlns:a16="http://schemas.microsoft.com/office/drawing/2014/main" id="{3456188A-D542-7340-79A5-3CB4A9F04DA0}"/>
              </a:ext>
            </a:extLst>
          </p:cNvPr>
          <p:cNvSpPr>
            <a:spLocks noGrp="1"/>
          </p:cNvSpPr>
          <p:nvPr>
            <p:ph idx="1"/>
          </p:nvPr>
        </p:nvSpPr>
        <p:spPr/>
        <p:txBody>
          <a:bodyPr>
            <a:normAutofit/>
          </a:bodyPr>
          <a:lstStyle/>
          <a:p>
            <a:r>
              <a:rPr lang="cs-CZ" b="1" i="0" dirty="0">
                <a:solidFill>
                  <a:srgbClr val="1E1E1F"/>
                </a:solidFill>
                <a:effectLst/>
                <a:latin typeface="Helvetica" panose="020B0604020202020204" pitchFamily="34" charset="0"/>
              </a:rPr>
              <a:t>V důsledku změn plánu </a:t>
            </a:r>
            <a:r>
              <a:rPr lang="cs-CZ" b="1" i="0" dirty="0" err="1">
                <a:solidFill>
                  <a:srgbClr val="1E1E1F"/>
                </a:solidFill>
                <a:effectLst/>
                <a:latin typeface="Helvetica" panose="020B0604020202020204" pitchFamily="34" charset="0"/>
              </a:rPr>
              <a:t>REPowerEU</a:t>
            </a:r>
            <a:r>
              <a:rPr lang="cs-CZ" b="1" i="0" dirty="0">
                <a:solidFill>
                  <a:srgbClr val="1E1E1F"/>
                </a:solidFill>
                <a:effectLst/>
                <a:latin typeface="Helvetica" panose="020B0604020202020204" pitchFamily="34" charset="0"/>
              </a:rPr>
              <a:t> byl energetický rámec rozšířen tak, aby zahrnoval pravidla pro minimální úrovně naplnění zásobníků plynu ve výši 90 % před zimou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nařízení (EU) 2022/1032</a:t>
            </a:r>
            <a:r>
              <a:rPr lang="cs-CZ" b="1" i="0" dirty="0">
                <a:solidFill>
                  <a:srgbClr val="1E1E1F"/>
                </a:solidFill>
                <a:effectLst/>
                <a:latin typeface="Helvetica" panose="020B0604020202020204" pitchFamily="34" charset="0"/>
              </a:rPr>
              <a:t>), dobrovolné cíle zemí EU týkající se snížení poptávky po plynu ve výši 15 % </a:t>
            </a:r>
            <a:r>
              <a:rPr lang="cs-CZ" b="1" i="0" u="sng" dirty="0">
                <a:solidFill>
                  <a:srgbClr val="467886"/>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nařízení (EU) 2022/1369</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období pro dobrovolné snížení poptávky bylo prodlouženo do března 2025</a:t>
            </a:r>
            <a:r>
              <a:rPr lang="cs-CZ" b="1" i="0" dirty="0">
                <a:solidFill>
                  <a:srgbClr val="1E1E1F"/>
                </a:solidFill>
                <a:effectLst/>
                <a:latin typeface="Helvetica" panose="020B0604020202020204" pitchFamily="34" charset="0"/>
              </a:rPr>
              <a:t>), dobrovolnou agregaci poptávky po plynu (</a:t>
            </a:r>
            <a:r>
              <a:rPr lang="cs-CZ"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nařízení (EU) 2022/2576</a:t>
            </a:r>
            <a:r>
              <a:rPr lang="cs-CZ" b="1" i="0" dirty="0">
                <a:solidFill>
                  <a:srgbClr val="1E1E1F"/>
                </a:solidFill>
                <a:effectLst/>
                <a:latin typeface="Helvetica" panose="020B0604020202020204" pitchFamily="34" charset="0"/>
              </a:rPr>
              <a:t>; </a:t>
            </a:r>
            <a:r>
              <a:rPr lang="cs-CZ" b="1" i="0" dirty="0">
                <a:solidFill>
                  <a:srgbClr val="00B0F0"/>
                </a:solidFill>
                <a:effectLst/>
                <a:latin typeface="Helvetica" panose="020B0604020202020204" pitchFamily="34" charset="0"/>
              </a:rPr>
              <a:t>Energetická platforma EU</a:t>
            </a:r>
            <a:r>
              <a:rPr lang="cs-CZ" b="1" i="0" dirty="0">
                <a:solidFill>
                  <a:srgbClr val="1E1E1F"/>
                </a:solidFill>
                <a:effectLst/>
                <a:latin typeface="Helvetica" panose="020B0604020202020204" pitchFamily="34" charset="0"/>
              </a:rPr>
              <a:t>), cíle snížení poptávky po elektřině o 10 % a 5 % během špičky a časově omezené mimořádné zásahy s cílem řešit vysoké ceny energie (</a:t>
            </a:r>
            <a:r>
              <a:rPr lang="cs-CZ" b="1" i="0" u="sng" dirty="0">
                <a:solidFill>
                  <a:srgbClr val="00B0F0"/>
                </a:solidFill>
                <a:effectLst/>
                <a:latin typeface="Helvetica" panose="020B0604020202020204" pitchFamily="34" charset="0"/>
                <a:hlinkClick r:id="rId6">
                  <a:extLst>
                    <a:ext uri="{A12FA001-AC4F-418D-AE19-62706E023703}">
                      <ahyp:hlinkClr xmlns:ahyp="http://schemas.microsoft.com/office/drawing/2018/hyperlinkcolor" val="tx"/>
                    </a:ext>
                  </a:extLst>
                </a:hlinkClick>
              </a:rPr>
              <a:t>nařízení (EU) 2022/1854</a:t>
            </a:r>
            <a:r>
              <a:rPr lang="cs-CZ" b="1" i="0" dirty="0">
                <a:solidFill>
                  <a:srgbClr val="1E1E1F"/>
                </a:solidFill>
                <a:effectLst/>
                <a:latin typeface="Helvetica" panose="020B0604020202020204" pitchFamily="34" charset="0"/>
              </a:rPr>
              <a:t>).</a:t>
            </a:r>
            <a:endParaRPr lang="cs-CZ" b="1" dirty="0"/>
          </a:p>
        </p:txBody>
      </p:sp>
    </p:spTree>
    <p:extLst>
      <p:ext uri="{BB962C8B-B14F-4D97-AF65-F5344CB8AC3E}">
        <p14:creationId xmlns:p14="http://schemas.microsoft.com/office/powerpoint/2010/main" val="2444984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0ECD178-7667-0F8D-28B7-A3DB634AD0E2}"/>
              </a:ext>
            </a:extLst>
          </p:cNvPr>
          <p:cNvSpPr>
            <a:spLocks noGrp="1"/>
          </p:cNvSpPr>
          <p:nvPr>
            <p:ph type="title"/>
          </p:nvPr>
        </p:nvSpPr>
        <p:spPr>
          <a:xfrm>
            <a:off x="838200" y="2421859"/>
            <a:ext cx="10515600" cy="2014281"/>
          </a:xfrm>
        </p:spPr>
        <p:txBody>
          <a:bodyPr>
            <a:noAutofit/>
          </a:bodyPr>
          <a:lstStyle/>
          <a:p>
            <a:pPr algn="ctr"/>
            <a:r>
              <a:rPr lang="cs-CZ" sz="6000" b="1" i="0" dirty="0">
                <a:solidFill>
                  <a:srgbClr val="FF0000"/>
                </a:solidFill>
                <a:effectLst/>
                <a:latin typeface="Helvetica" panose="020B0604020202020204" pitchFamily="34" charset="0"/>
              </a:rPr>
              <a:t>C. ENERGETICKÁ ÚČINNOST</a:t>
            </a:r>
            <a:endParaRPr lang="cs-CZ" sz="6000" dirty="0"/>
          </a:p>
        </p:txBody>
      </p:sp>
    </p:spTree>
    <p:extLst>
      <p:ext uri="{BB962C8B-B14F-4D97-AF65-F5344CB8AC3E}">
        <p14:creationId xmlns:p14="http://schemas.microsoft.com/office/powerpoint/2010/main" val="894271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A897C0-DC0C-C97D-D25B-1F90506547A3}"/>
              </a:ext>
            </a:extLst>
          </p:cNvPr>
          <p:cNvSpPr>
            <a:spLocks noGrp="1"/>
          </p:cNvSpPr>
          <p:nvPr>
            <p:ph type="title"/>
          </p:nvPr>
        </p:nvSpPr>
        <p:spPr/>
        <p:txBody>
          <a:bodyPr>
            <a:normAutofit/>
          </a:bodyPr>
          <a:lstStyle/>
          <a:p>
            <a:pPr algn="ctr"/>
            <a:r>
              <a:rPr lang="cs-CZ" sz="4800" b="1" i="0" dirty="0">
                <a:solidFill>
                  <a:srgbClr val="FF0000"/>
                </a:solidFill>
                <a:effectLst/>
                <a:latin typeface="Helvetica" panose="020B0604020202020204" pitchFamily="34" charset="0"/>
              </a:rPr>
              <a:t>ENERGETICKÁ ÚČINNOST</a:t>
            </a:r>
            <a:endParaRPr lang="cs-CZ" sz="4800" b="1" dirty="0">
              <a:solidFill>
                <a:srgbClr val="FF0000"/>
              </a:solidFill>
            </a:endParaRPr>
          </a:p>
        </p:txBody>
      </p:sp>
      <p:sp>
        <p:nvSpPr>
          <p:cNvPr id="3" name="Zástupný obsah 2">
            <a:extLst>
              <a:ext uri="{FF2B5EF4-FFF2-40B4-BE49-F238E27FC236}">
                <a16:creationId xmlns:a16="http://schemas.microsoft.com/office/drawing/2014/main" id="{48B95CA4-FF86-DEDA-A2BA-059CD85A140A}"/>
              </a:ext>
            </a:extLst>
          </p:cNvPr>
          <p:cNvSpPr>
            <a:spLocks noGrp="1"/>
          </p:cNvSpPr>
          <p:nvPr>
            <p:ph idx="1"/>
          </p:nvPr>
        </p:nvSpPr>
        <p:spPr>
          <a:xfrm>
            <a:off x="255639" y="2192593"/>
            <a:ext cx="11670890" cy="4300282"/>
          </a:xfrm>
        </p:spPr>
        <p:txBody>
          <a:bodyPr>
            <a:normAutofit/>
          </a:bodyPr>
          <a:lstStyle/>
          <a:p>
            <a:pPr algn="l"/>
            <a:r>
              <a:rPr lang="cs-CZ" b="1" i="0" dirty="0">
                <a:solidFill>
                  <a:srgbClr val="1E1E1F"/>
                </a:solidFill>
                <a:effectLst/>
                <a:latin typeface="Helvetica" panose="020B0604020202020204" pitchFamily="34" charset="0"/>
              </a:rPr>
              <a:t>Základním kamenem politiky EU v oblasti energetické účinnosti je nová směrnice o energetické účinnosti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(EU) 2023/1791</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která jako cíl EU v oblasti energetické účinnosti do roku 2030 stanovila 11,7% snížení primární (orientační) a konečné spotřeby energie v EU ve srovnání s projekcemi z roku 2020. To odpovídá nejvýše 992,5 (orientačním) a 763 (konečným) milionům tun ropného ekvivalentu. Směrnice vychází ze zásady „energetické účinnosti v první řadě“, které ukládá zemím EU povinnost zajistit, aby při rozhodování o plánování, politice a investicích byla zohledňována řešení v oblasti energetické účinnosti.</a:t>
            </a:r>
          </a:p>
          <a:p>
            <a:endParaRPr lang="cs-CZ" dirty="0"/>
          </a:p>
        </p:txBody>
      </p:sp>
    </p:spTree>
    <p:extLst>
      <p:ext uri="{BB962C8B-B14F-4D97-AF65-F5344CB8AC3E}">
        <p14:creationId xmlns:p14="http://schemas.microsoft.com/office/powerpoint/2010/main" val="3859795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109CA80-C3C4-20C8-7594-572BF214446B}"/>
              </a:ext>
            </a:extLst>
          </p:cNvPr>
          <p:cNvSpPr>
            <a:spLocks noGrp="1"/>
          </p:cNvSpPr>
          <p:nvPr>
            <p:ph type="title"/>
          </p:nvPr>
        </p:nvSpPr>
        <p:spPr>
          <a:xfrm>
            <a:off x="265471" y="2387446"/>
            <a:ext cx="11661058" cy="2083107"/>
          </a:xfrm>
        </p:spPr>
        <p:txBody>
          <a:bodyPr>
            <a:noAutofit/>
          </a:bodyPr>
          <a:lstStyle/>
          <a:p>
            <a:pPr algn="ctr"/>
            <a:r>
              <a:rPr lang="cs-CZ" sz="6000" b="1" i="0" dirty="0">
                <a:solidFill>
                  <a:srgbClr val="FF0000"/>
                </a:solidFill>
                <a:effectLst/>
                <a:latin typeface="Helvetica" panose="020B0604020202020204" pitchFamily="34" charset="0"/>
              </a:rPr>
              <a:t>D. ENERGIE</a:t>
            </a:r>
            <a:br>
              <a:rPr lang="cs-CZ" sz="6000" b="1" i="0" dirty="0">
                <a:solidFill>
                  <a:srgbClr val="FF0000"/>
                </a:solidFill>
                <a:effectLst/>
                <a:latin typeface="Helvetica" panose="020B0604020202020204" pitchFamily="34" charset="0"/>
              </a:rPr>
            </a:br>
            <a:r>
              <a:rPr lang="cs-CZ" sz="6000" b="1" i="0" dirty="0">
                <a:solidFill>
                  <a:srgbClr val="FF0000"/>
                </a:solidFill>
                <a:effectLst/>
                <a:latin typeface="Helvetica" panose="020B0604020202020204" pitchFamily="34" charset="0"/>
              </a:rPr>
              <a:t>Z OBNOVITELNÝCH ZDROJŮ</a:t>
            </a:r>
            <a:endParaRPr lang="cs-CZ" sz="6000" dirty="0"/>
          </a:p>
        </p:txBody>
      </p:sp>
    </p:spTree>
    <p:extLst>
      <p:ext uri="{BB962C8B-B14F-4D97-AF65-F5344CB8AC3E}">
        <p14:creationId xmlns:p14="http://schemas.microsoft.com/office/powerpoint/2010/main" val="6142007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B55BE6-9CC1-FD55-ED0A-A1F7BA2AAD0F}"/>
              </a:ext>
            </a:extLst>
          </p:cNvPr>
          <p:cNvSpPr>
            <a:spLocks noGrp="1"/>
          </p:cNvSpPr>
          <p:nvPr>
            <p:ph type="title"/>
          </p:nvPr>
        </p:nvSpPr>
        <p:spPr/>
        <p:txBody>
          <a:bodyPr>
            <a:normAutofit fontScale="90000"/>
          </a:bodyPr>
          <a:lstStyle/>
          <a:p>
            <a:pPr algn="ctr"/>
            <a:r>
              <a:rPr lang="cs-CZ" sz="4800" b="1" i="0" dirty="0">
                <a:solidFill>
                  <a:srgbClr val="FF0000"/>
                </a:solidFill>
                <a:effectLst/>
                <a:latin typeface="Helvetica" panose="020B0604020202020204" pitchFamily="34" charset="0"/>
              </a:rPr>
              <a:t>ENERGIE Z OBNOVITELNÝCH ZDROJŮ</a:t>
            </a:r>
            <a:endParaRPr lang="cs-CZ" sz="4800" b="1" dirty="0">
              <a:solidFill>
                <a:srgbClr val="FF0000"/>
              </a:solidFill>
            </a:endParaRPr>
          </a:p>
        </p:txBody>
      </p:sp>
      <p:sp>
        <p:nvSpPr>
          <p:cNvPr id="3" name="Zástupný obsah 2">
            <a:extLst>
              <a:ext uri="{FF2B5EF4-FFF2-40B4-BE49-F238E27FC236}">
                <a16:creationId xmlns:a16="http://schemas.microsoft.com/office/drawing/2014/main" id="{1163F253-E01A-2C3F-7C69-705F9359AA96}"/>
              </a:ext>
            </a:extLst>
          </p:cNvPr>
          <p:cNvSpPr>
            <a:spLocks noGrp="1"/>
          </p:cNvSpPr>
          <p:nvPr>
            <p:ph idx="1"/>
          </p:nvPr>
        </p:nvSpPr>
        <p:spPr>
          <a:xfrm>
            <a:off x="285135" y="1825625"/>
            <a:ext cx="11710220" cy="4771820"/>
          </a:xfrm>
        </p:spPr>
        <p:txBody>
          <a:bodyPr>
            <a:normAutofit lnSpcReduction="10000"/>
          </a:bodyPr>
          <a:lstStyle/>
          <a:p>
            <a:pPr algn="l"/>
            <a:r>
              <a:rPr lang="cs-CZ" sz="3200" b="1" i="0" dirty="0">
                <a:solidFill>
                  <a:srgbClr val="1E1E1F"/>
                </a:solidFill>
                <a:effectLst/>
                <a:latin typeface="Helvetica" panose="020B0604020202020204" pitchFamily="34" charset="0"/>
              </a:rPr>
              <a:t>Základním kamenem politiky EU v oblasti energie z obnovitelných zdrojů je nová </a:t>
            </a:r>
            <a:r>
              <a:rPr lang="cs-CZ" sz="32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o obnovitelných zdrojích energie</a:t>
            </a:r>
            <a:r>
              <a:rPr lang="cs-CZ" sz="3200" b="1" i="0" dirty="0">
                <a:solidFill>
                  <a:srgbClr val="1E1E1F"/>
                </a:solidFill>
                <a:effectLst/>
                <a:latin typeface="Helvetica" panose="020B0604020202020204" pitchFamily="34" charset="0"/>
              </a:rPr>
              <a:t>, která stanovila, aby podíl energie z obnovitelných zdrojů (solární energie, větrné energie, energie z oceánu a vodní energie, biomasy a biopaliv) na konečné spotřebě energie v EU do roku 2030 činil 42,5 %, přičemž cílem je dosáhnout 45 %. Směrnice podporuje obnovitelné zdroje energie prostřednictvím vnitrostátní podpory a režimů financování EU, neboť trhy s energií samy o sobě nemohou zajistit požadovanou úroveň obnovitelných zdrojů energie v EU.</a:t>
            </a:r>
          </a:p>
          <a:p>
            <a:endParaRPr lang="cs-CZ" dirty="0"/>
          </a:p>
        </p:txBody>
      </p:sp>
    </p:spTree>
    <p:extLst>
      <p:ext uri="{BB962C8B-B14F-4D97-AF65-F5344CB8AC3E}">
        <p14:creationId xmlns:p14="http://schemas.microsoft.com/office/powerpoint/2010/main" val="3301343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0904A74-434F-A8B7-2D5B-D3D48C9B113B}"/>
              </a:ext>
            </a:extLst>
          </p:cNvPr>
          <p:cNvSpPr>
            <a:spLocks noGrp="1"/>
          </p:cNvSpPr>
          <p:nvPr>
            <p:ph type="title"/>
          </p:nvPr>
        </p:nvSpPr>
        <p:spPr>
          <a:xfrm>
            <a:off x="838200" y="1897062"/>
            <a:ext cx="10515600" cy="3063875"/>
          </a:xfrm>
        </p:spPr>
        <p:txBody>
          <a:bodyPr>
            <a:noAutofit/>
          </a:bodyPr>
          <a:lstStyle/>
          <a:p>
            <a:pPr algn="ctr"/>
            <a:r>
              <a:rPr lang="cs-CZ" sz="6000" b="1" i="0" dirty="0">
                <a:solidFill>
                  <a:srgbClr val="FF0000"/>
                </a:solidFill>
                <a:effectLst/>
                <a:latin typeface="Helvetica" panose="020B0604020202020204" pitchFamily="34" charset="0"/>
              </a:rPr>
              <a:t>E. POSÍLENÍ VNĚJŠÍCH VZTAHŮ V OBLASTI ENERGETIKY</a:t>
            </a:r>
            <a:endParaRPr lang="cs-CZ" sz="6000" dirty="0"/>
          </a:p>
        </p:txBody>
      </p:sp>
    </p:spTree>
    <p:extLst>
      <p:ext uri="{BB962C8B-B14F-4D97-AF65-F5344CB8AC3E}">
        <p14:creationId xmlns:p14="http://schemas.microsoft.com/office/powerpoint/2010/main" val="251272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2B4198-645D-2A63-90AC-100BF70D1040}"/>
              </a:ext>
            </a:extLst>
          </p:cNvPr>
          <p:cNvSpPr>
            <a:spLocks noGrp="1"/>
          </p:cNvSpPr>
          <p:nvPr>
            <p:ph type="title"/>
          </p:nvPr>
        </p:nvSpPr>
        <p:spPr/>
        <p:txBody>
          <a:bodyPr>
            <a:normAutofit/>
          </a:bodyPr>
          <a:lstStyle/>
          <a:p>
            <a:pPr algn="ctr"/>
            <a:r>
              <a:rPr lang="cs-CZ" sz="4800" b="1" dirty="0">
                <a:solidFill>
                  <a:srgbClr val="FF0000"/>
                </a:solidFill>
              </a:rPr>
              <a:t>ZÁSADY ENERGETICKÉ POLITIKY EU</a:t>
            </a:r>
          </a:p>
        </p:txBody>
      </p:sp>
      <p:sp>
        <p:nvSpPr>
          <p:cNvPr id="3" name="Zástupný obsah 2">
            <a:extLst>
              <a:ext uri="{FF2B5EF4-FFF2-40B4-BE49-F238E27FC236}">
                <a16:creationId xmlns:a16="http://schemas.microsoft.com/office/drawing/2014/main" id="{81E56CB0-28CC-2071-F254-BAF3E1DE3D42}"/>
              </a:ext>
            </a:extLst>
          </p:cNvPr>
          <p:cNvSpPr>
            <a:spLocks noGrp="1"/>
          </p:cNvSpPr>
          <p:nvPr>
            <p:ph idx="1"/>
          </p:nvPr>
        </p:nvSpPr>
        <p:spPr>
          <a:xfrm>
            <a:off x="838200" y="1825624"/>
            <a:ext cx="10515600" cy="4486685"/>
          </a:xfrm>
        </p:spPr>
        <p:txBody>
          <a:bodyPr>
            <a:noAutofit/>
          </a:bodyPr>
          <a:lstStyle/>
          <a:p>
            <a:r>
              <a:rPr lang="cs-CZ" sz="3200" b="1" i="0" dirty="0">
                <a:solidFill>
                  <a:srgbClr val="00B0F0"/>
                </a:solidFill>
                <a:effectLst/>
                <a:latin typeface="Helvetica" panose="020B0604020202020204" pitchFamily="34" charset="0"/>
              </a:rPr>
              <a:t>Energetická politika EU </a:t>
            </a:r>
            <a:r>
              <a:rPr lang="cs-CZ" sz="3200" b="1" i="0" dirty="0">
                <a:solidFill>
                  <a:srgbClr val="1E1E1F"/>
                </a:solidFill>
                <a:effectLst/>
                <a:latin typeface="Helvetica" panose="020B0604020202020204" pitchFamily="34" charset="0"/>
              </a:rPr>
              <a:t>je založena na zásadách dekarbonizace, konkurenceschopnosti, bezpečnosti dodávek a udržitelnosti. Mezi její cíle patří zajištění fungování trhu s energií a bezpečné dodávky energie v rámci EU, jakož i podpora energetické účinnosti a úspor energie, rozvoj obnovitelných zdrojů energie a propojení energetických sítí. Vlastní jádro energetické politiky EU tvoří různá opatření zaměřená na vytvoření skutečné energetické unie.</a:t>
            </a:r>
            <a:endParaRPr lang="cs-CZ" sz="3200" b="1" dirty="0"/>
          </a:p>
        </p:txBody>
      </p:sp>
    </p:spTree>
    <p:extLst>
      <p:ext uri="{BB962C8B-B14F-4D97-AF65-F5344CB8AC3E}">
        <p14:creationId xmlns:p14="http://schemas.microsoft.com/office/powerpoint/2010/main" val="1578485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591ADC-FAFD-150C-D93E-C7DC272C80B5}"/>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POSÍLENÍ VNĚJŠÍCH VZTAHŮ</a:t>
            </a:r>
            <a:br>
              <a:rPr lang="cs-CZ" sz="4800" b="1" i="0" dirty="0">
                <a:solidFill>
                  <a:srgbClr val="FF0000"/>
                </a:solidFill>
                <a:effectLst/>
                <a:latin typeface="Helvetica" panose="020B0604020202020204" pitchFamily="34" charset="0"/>
              </a:rPr>
            </a:br>
            <a:r>
              <a:rPr lang="cs-CZ" sz="4800" b="1" i="0" dirty="0">
                <a:solidFill>
                  <a:srgbClr val="FF0000"/>
                </a:solidFill>
                <a:effectLst/>
                <a:latin typeface="Helvetica" panose="020B0604020202020204" pitchFamily="34" charset="0"/>
              </a:rPr>
              <a:t>V OBLASTI ENERGETIKY</a:t>
            </a:r>
            <a:endParaRPr lang="cs-CZ" sz="4800" b="1" dirty="0">
              <a:solidFill>
                <a:srgbClr val="FF0000"/>
              </a:solidFill>
            </a:endParaRPr>
          </a:p>
        </p:txBody>
      </p:sp>
      <p:sp>
        <p:nvSpPr>
          <p:cNvPr id="3" name="Zástupný obsah 2">
            <a:extLst>
              <a:ext uri="{FF2B5EF4-FFF2-40B4-BE49-F238E27FC236}">
                <a16:creationId xmlns:a16="http://schemas.microsoft.com/office/drawing/2014/main" id="{A756CCE7-B81E-5F99-3C6D-62BA94156F03}"/>
              </a:ext>
            </a:extLst>
          </p:cNvPr>
          <p:cNvSpPr>
            <a:spLocks noGrp="1"/>
          </p:cNvSpPr>
          <p:nvPr>
            <p:ph idx="1"/>
          </p:nvPr>
        </p:nvSpPr>
        <p:spPr>
          <a:xfrm>
            <a:off x="245805" y="1825624"/>
            <a:ext cx="11680723" cy="4791485"/>
          </a:xfrm>
        </p:spPr>
        <p:txBody>
          <a:bodyPr>
            <a:normAutofit/>
          </a:bodyPr>
          <a:lstStyle/>
          <a:p>
            <a:pPr algn="l"/>
            <a:r>
              <a:rPr lang="cs-CZ" b="1" i="0" dirty="0">
                <a:solidFill>
                  <a:srgbClr val="1E1E1F"/>
                </a:solidFill>
                <a:effectLst/>
                <a:latin typeface="Helvetica" panose="020B0604020202020204" pitchFamily="34" charset="0"/>
              </a:rPr>
              <a:t>V návaznosti na rozhodnutí o postupném ukončení dovozu ruské energie se současná vnější energetická politika EU řídí diverzifikací jejích dodávek energie. V březnu 2022 bylo ve</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sdělení </a:t>
            </a:r>
            <a:r>
              <a:rPr lang="cs-CZ" b="1" i="0" u="sng" dirty="0" err="1">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REPowerEU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navrženo masivní a rychlé snížení spotřeby fosilního plynu v EU nejméně o 155 miliard m³, což odpovídá objemu dovezenému z Ruska v roce 2021. EU spolupracovala v souladu s</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plánem </a:t>
            </a:r>
            <a:r>
              <a:rPr lang="cs-CZ" b="1" i="0" u="sng" dirty="0" err="1">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REPowerEU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s mezinárodními partnery na diverzifikaci dodávek, zabezpečení dovozu LNG a zvýšení nových dodávek plynu z plynovodu. Vytvořila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energetickou platformu EU</a:t>
            </a:r>
            <a:r>
              <a:rPr lang="cs-CZ" b="1" i="0" dirty="0">
                <a:solidFill>
                  <a:srgbClr val="1E1E1F"/>
                </a:solidFill>
                <a:effectLst/>
                <a:latin typeface="Helvetica" panose="020B0604020202020204" pitchFamily="34" charset="0"/>
              </a:rPr>
              <a:t>, dobrovolný koordinační mechanismus na podporu společného nákupu plynu a vodíku pro EU a zveřejnila </a:t>
            </a:r>
            <a:r>
              <a:rPr lang="cs-CZ"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vnější energetickou strategii 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na podporu Ukrajiny, Moldavska a dalších zemí.</a:t>
            </a:r>
          </a:p>
          <a:p>
            <a:endParaRPr lang="cs-CZ" dirty="0"/>
          </a:p>
        </p:txBody>
      </p:sp>
    </p:spTree>
    <p:extLst>
      <p:ext uri="{BB962C8B-B14F-4D97-AF65-F5344CB8AC3E}">
        <p14:creationId xmlns:p14="http://schemas.microsoft.com/office/powerpoint/2010/main" val="25582114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6E9C98A-08E4-9788-A0F8-C24EF2DFBDF3}"/>
              </a:ext>
            </a:extLst>
          </p:cNvPr>
          <p:cNvSpPr>
            <a:spLocks noGrp="1"/>
          </p:cNvSpPr>
          <p:nvPr>
            <p:ph type="title"/>
          </p:nvPr>
        </p:nvSpPr>
        <p:spPr>
          <a:xfrm>
            <a:off x="838200" y="1772930"/>
            <a:ext cx="10515600" cy="3312140"/>
          </a:xfrm>
        </p:spPr>
        <p:txBody>
          <a:bodyPr>
            <a:noAutofit/>
          </a:bodyPr>
          <a:lstStyle/>
          <a:p>
            <a:pPr algn="ctr"/>
            <a:r>
              <a:rPr lang="cs-CZ" sz="6000" b="1" i="0" dirty="0">
                <a:solidFill>
                  <a:srgbClr val="FF0000"/>
                </a:solidFill>
                <a:effectLst/>
                <a:latin typeface="Helvetica" panose="020B0604020202020204" pitchFamily="34" charset="0"/>
              </a:rPr>
              <a:t>F. ZVYŠOVÁNÍ BEZPEČNOSTI DODÁVEK ENERGIE</a:t>
            </a:r>
            <a:endParaRPr lang="cs-CZ" sz="6000" dirty="0"/>
          </a:p>
        </p:txBody>
      </p:sp>
    </p:spTree>
    <p:extLst>
      <p:ext uri="{BB962C8B-B14F-4D97-AF65-F5344CB8AC3E}">
        <p14:creationId xmlns:p14="http://schemas.microsoft.com/office/powerpoint/2010/main" val="2312515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88EE6-83E3-FC70-E71B-D8175A270E90}"/>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ZVYŠOVÁNÍ BEZPEČNOSTI DODÁVEK ENERGIE</a:t>
            </a:r>
            <a:endParaRPr lang="cs-CZ" sz="4800" b="1" dirty="0">
              <a:solidFill>
                <a:srgbClr val="FF0000"/>
              </a:solidFill>
            </a:endParaRPr>
          </a:p>
        </p:txBody>
      </p:sp>
      <p:sp>
        <p:nvSpPr>
          <p:cNvPr id="3" name="Zástupný obsah 2">
            <a:extLst>
              <a:ext uri="{FF2B5EF4-FFF2-40B4-BE49-F238E27FC236}">
                <a16:creationId xmlns:a16="http://schemas.microsoft.com/office/drawing/2014/main" id="{9531F1C5-FA09-0E3D-BC2F-515F906D6037}"/>
              </a:ext>
            </a:extLst>
          </p:cNvPr>
          <p:cNvSpPr>
            <a:spLocks noGrp="1"/>
          </p:cNvSpPr>
          <p:nvPr>
            <p:ph idx="1"/>
          </p:nvPr>
        </p:nvSpPr>
        <p:spPr>
          <a:xfrm>
            <a:off x="255639" y="1825625"/>
            <a:ext cx="11690555" cy="4909472"/>
          </a:xfrm>
        </p:spPr>
        <p:txBody>
          <a:bodyPr>
            <a:normAutofit fontScale="85000" lnSpcReduction="10000"/>
          </a:bodyPr>
          <a:lstStyle/>
          <a:p>
            <a:pPr algn="l"/>
            <a:r>
              <a:rPr lang="cs-CZ" b="1" i="0" dirty="0">
                <a:solidFill>
                  <a:srgbClr val="1E1E1F"/>
                </a:solidFill>
                <a:effectLst/>
                <a:latin typeface="Helvetica" panose="020B0604020202020204" pitchFamily="34" charset="0"/>
              </a:rPr>
              <a:t>Po ruské invazi na Ukrajinu se hlavní energetickou prioritou EU stala bezpečnost dodávek energie. Současná politika v oblasti energetické bezpečnosti zahrnuje koordinační opatření a pravidla pro předcházení haváriím na zařízeních na moři a narušením dodávek energie a nouzových zásob ropy a zemního plynu a reakci na ně, včetně licencí na průzkum a těžbu.</a:t>
            </a:r>
          </a:p>
          <a:p>
            <a:pPr algn="l"/>
            <a:r>
              <a:rPr lang="cs-CZ" b="1" i="0" dirty="0">
                <a:solidFill>
                  <a:srgbClr val="1E1E1F"/>
                </a:solidFill>
                <a:effectLst/>
                <a:latin typeface="Helvetica" panose="020B0604020202020204" pitchFamily="34" charset="0"/>
              </a:rPr>
              <a:t>Na politiku EU v oblasti transevropské infrastruktury se vztahují nařízení o transevropských sítích (TEN).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Nařízení TEN-E o transevropských energetických sítích </a:t>
            </a:r>
            <a:r>
              <a:rPr lang="cs-CZ" b="1" i="0" dirty="0">
                <a:solidFill>
                  <a:srgbClr val="1E1E1F"/>
                </a:solidFill>
                <a:effectLst/>
                <a:latin typeface="Helvetica" panose="020B0604020202020204" pitchFamily="34" charset="0"/>
              </a:rPr>
              <a:t>přijaté v červnu 2022 stanoví jedenáct prioritních koridorů v různých zeměpisných regionech pro elektrickou energii, příbřežní elektrizační soustavu a vodíkovou infrastrukturu. Definuje projekty společného zájmu EU v zemích EU a projekty společného zájmu mezi EU a zeměmi mimo EU, ukončuje podporu nových projektů v oblasti zemního plynu a ropy a zavádí povinná kritéria udržitelnosti pro všechny projekty. Politiky TEN jsou financovány z Nástroje pro propojení Evropy na období 2021–2027, zřízeného</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nařízením (EU) 2021/1153</a:t>
            </a:r>
            <a:r>
              <a:rPr lang="cs-CZ" b="1" u="sng" dirty="0">
                <a:solidFill>
                  <a:srgbClr val="00B0F0"/>
                </a:solidFill>
                <a:latin typeface="Helvetica" panose="020B0604020202020204" pitchFamily="34" charset="0"/>
              </a:rPr>
              <a:t>.</a:t>
            </a:r>
            <a:endParaRPr lang="cs-CZ" b="1" i="0" dirty="0">
              <a:solidFill>
                <a:srgbClr val="00B0F0"/>
              </a:solidFill>
              <a:effectLst/>
              <a:latin typeface="Helvetica" panose="020B0604020202020204" pitchFamily="34" charset="0"/>
            </a:endParaRPr>
          </a:p>
          <a:p>
            <a:endParaRPr lang="cs-CZ" dirty="0"/>
          </a:p>
        </p:txBody>
      </p:sp>
    </p:spTree>
    <p:extLst>
      <p:ext uri="{BB962C8B-B14F-4D97-AF65-F5344CB8AC3E}">
        <p14:creationId xmlns:p14="http://schemas.microsoft.com/office/powerpoint/2010/main" val="1106814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1631AD98-FFE0-A92C-D2C4-E9C75C126DBF}"/>
              </a:ext>
            </a:extLst>
          </p:cNvPr>
          <p:cNvSpPr>
            <a:spLocks noGrp="1"/>
          </p:cNvSpPr>
          <p:nvPr>
            <p:ph type="title"/>
          </p:nvPr>
        </p:nvSpPr>
        <p:spPr>
          <a:xfrm>
            <a:off x="838200" y="1989240"/>
            <a:ext cx="10515600" cy="2879520"/>
          </a:xfrm>
        </p:spPr>
        <p:txBody>
          <a:bodyPr>
            <a:noAutofit/>
          </a:bodyPr>
          <a:lstStyle/>
          <a:p>
            <a:pPr algn="ctr"/>
            <a:r>
              <a:rPr lang="cs-CZ" sz="6000" b="1" i="0" dirty="0">
                <a:solidFill>
                  <a:srgbClr val="FF0000"/>
                </a:solidFill>
                <a:effectLst/>
                <a:latin typeface="Helvetica" panose="020B0604020202020204" pitchFamily="34" charset="0"/>
              </a:rPr>
              <a:t>G. VÝZKUMNÉ, VÝVOJOVÉ A DEMONSTRAČNÍ PROJEKTY</a:t>
            </a:r>
            <a:endParaRPr lang="cs-CZ" sz="6000" dirty="0"/>
          </a:p>
        </p:txBody>
      </p:sp>
    </p:spTree>
    <p:extLst>
      <p:ext uri="{BB962C8B-B14F-4D97-AF65-F5344CB8AC3E}">
        <p14:creationId xmlns:p14="http://schemas.microsoft.com/office/powerpoint/2010/main" val="31325624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AAEA57-CD50-F296-8537-AE331E47A752}"/>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VÝZKUMNÉ, VÝVOJOVÉ</a:t>
            </a:r>
            <a:br>
              <a:rPr lang="cs-CZ" sz="4800" b="1" i="0" dirty="0">
                <a:solidFill>
                  <a:srgbClr val="FF0000"/>
                </a:solidFill>
                <a:effectLst/>
                <a:latin typeface="Helvetica" panose="020B0604020202020204" pitchFamily="34" charset="0"/>
              </a:rPr>
            </a:br>
            <a:r>
              <a:rPr lang="cs-CZ" sz="4800" b="1" i="0" dirty="0">
                <a:solidFill>
                  <a:srgbClr val="FF0000"/>
                </a:solidFill>
                <a:effectLst/>
                <a:latin typeface="Helvetica" panose="020B0604020202020204" pitchFamily="34" charset="0"/>
              </a:rPr>
              <a:t>A DEMONSTRAČNÍ PROJEKTY</a:t>
            </a:r>
            <a:endParaRPr lang="cs-CZ" sz="4800" b="1" dirty="0">
              <a:solidFill>
                <a:srgbClr val="FF0000"/>
              </a:solidFill>
            </a:endParaRPr>
          </a:p>
        </p:txBody>
      </p:sp>
      <p:sp>
        <p:nvSpPr>
          <p:cNvPr id="3" name="Zástupný obsah 2">
            <a:extLst>
              <a:ext uri="{FF2B5EF4-FFF2-40B4-BE49-F238E27FC236}">
                <a16:creationId xmlns:a16="http://schemas.microsoft.com/office/drawing/2014/main" id="{CBE49ECF-ABF7-8030-AEAD-6DD5A615C1AB}"/>
              </a:ext>
            </a:extLst>
          </p:cNvPr>
          <p:cNvSpPr>
            <a:spLocks noGrp="1"/>
          </p:cNvSpPr>
          <p:nvPr>
            <p:ph idx="1"/>
          </p:nvPr>
        </p:nvSpPr>
        <p:spPr>
          <a:xfrm>
            <a:off x="226142" y="1825625"/>
            <a:ext cx="11729884" cy="4761988"/>
          </a:xfrm>
        </p:spPr>
        <p:txBody>
          <a:bodyPr>
            <a:normAutofit/>
          </a:bodyPr>
          <a:lstStyle/>
          <a:p>
            <a:pPr algn="l"/>
            <a:r>
              <a:rPr lang="cs-CZ" sz="32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Horizont Evropa</a:t>
            </a:r>
            <a:r>
              <a:rPr lang="cs-CZ" sz="3200" b="1" i="0" dirty="0">
                <a:solidFill>
                  <a:srgbClr val="00B0F0"/>
                </a:solidFill>
                <a:effectLst/>
                <a:latin typeface="Helvetica" panose="020B0604020202020204" pitchFamily="34" charset="0"/>
              </a:rPr>
              <a:t> </a:t>
            </a:r>
            <a:r>
              <a:rPr lang="cs-CZ" sz="3200" b="1" i="0" dirty="0">
                <a:solidFill>
                  <a:srgbClr val="1E1E1F"/>
                </a:solidFill>
                <a:effectLst/>
                <a:latin typeface="Helvetica" panose="020B0604020202020204" pitchFamily="34" charset="0"/>
              </a:rPr>
              <a:t>je rámcový program, který probíhá od roku 2021 do roku 2027 a hlavní nástroj EU na podporu výzkumu v oblasti energetiky, jehož rozpočet činí 95,5 miliardy EUR (v cenách roku 2018), včetně 5,4 miliardy EUR z programu </a:t>
            </a:r>
            <a:r>
              <a:rPr lang="cs-CZ" sz="3200" b="1" i="0" dirty="0" err="1">
                <a:solidFill>
                  <a:srgbClr val="1E1E1F"/>
                </a:solidFill>
                <a:effectLst/>
                <a:latin typeface="Helvetica" panose="020B0604020202020204" pitchFamily="34" charset="0"/>
              </a:rPr>
              <a:t>NextGenerationEU</a:t>
            </a:r>
            <a:r>
              <a:rPr lang="cs-CZ" sz="3200" b="1" i="0" dirty="0">
                <a:solidFill>
                  <a:srgbClr val="1E1E1F"/>
                </a:solidFill>
                <a:effectLst/>
                <a:latin typeface="Helvetica" panose="020B0604020202020204" pitchFamily="34" charset="0"/>
              </a:rPr>
              <a:t>.</a:t>
            </a:r>
          </a:p>
          <a:p>
            <a:pPr algn="l"/>
            <a:r>
              <a:rPr lang="cs-CZ" sz="32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Evropský strategický plán pro energetické technologie</a:t>
            </a:r>
            <a:r>
              <a:rPr lang="cs-CZ" sz="3200" b="1" i="0" dirty="0">
                <a:solidFill>
                  <a:srgbClr val="00B0F0"/>
                </a:solidFill>
                <a:effectLst/>
                <a:latin typeface="Helvetica" panose="020B0604020202020204" pitchFamily="34" charset="0"/>
              </a:rPr>
              <a:t> </a:t>
            </a:r>
            <a:r>
              <a:rPr lang="cs-CZ" sz="3200" b="1" i="0" dirty="0">
                <a:solidFill>
                  <a:srgbClr val="1E1E1F"/>
                </a:solidFill>
                <a:effectLst/>
                <a:latin typeface="Helvetica" panose="020B0604020202020204" pitchFamily="34" charset="0"/>
              </a:rPr>
              <a:t>označil 10 technologií (k nimž patří baterie, fotovoltaika, větrná energie na moři atd.) a opatření pro výzkum a inovace, které pokrývají celý inovační řetězec zelené energie.</a:t>
            </a:r>
          </a:p>
          <a:p>
            <a:endParaRPr lang="cs-CZ" dirty="0"/>
          </a:p>
        </p:txBody>
      </p:sp>
    </p:spTree>
    <p:extLst>
      <p:ext uri="{BB962C8B-B14F-4D97-AF65-F5344CB8AC3E}">
        <p14:creationId xmlns:p14="http://schemas.microsoft.com/office/powerpoint/2010/main" val="32559814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121C289-C9EB-A83F-9BBD-BDDD24A9A27D}"/>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HORIZONT EVROPA</a:t>
            </a:r>
          </a:p>
        </p:txBody>
      </p:sp>
    </p:spTree>
    <p:extLst>
      <p:ext uri="{BB962C8B-B14F-4D97-AF65-F5344CB8AC3E}">
        <p14:creationId xmlns:p14="http://schemas.microsoft.com/office/powerpoint/2010/main" val="1486106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D31A6-9638-2CED-CE92-5BC888EB0A9C}"/>
              </a:ext>
            </a:extLst>
          </p:cNvPr>
          <p:cNvSpPr>
            <a:spLocks noGrp="1"/>
          </p:cNvSpPr>
          <p:nvPr>
            <p:ph type="title"/>
          </p:nvPr>
        </p:nvSpPr>
        <p:spPr>
          <a:xfrm>
            <a:off x="838200" y="270387"/>
            <a:ext cx="10515600" cy="962230"/>
          </a:xfrm>
        </p:spPr>
        <p:txBody>
          <a:bodyPr>
            <a:normAutofit/>
          </a:bodyPr>
          <a:lstStyle/>
          <a:p>
            <a:pPr algn="ctr"/>
            <a:r>
              <a:rPr lang="cs-CZ" sz="4800" b="1" i="0" dirty="0">
                <a:solidFill>
                  <a:srgbClr val="FF0000"/>
                </a:solidFill>
                <a:effectLst/>
                <a:latin typeface="Times New Roman" panose="02020603050405020304" pitchFamily="18" charset="0"/>
              </a:rPr>
              <a:t>PROGRAMOVÉ CÍLE</a:t>
            </a:r>
            <a:endParaRPr lang="cs-CZ" sz="4800" dirty="0">
              <a:solidFill>
                <a:srgbClr val="FF0000"/>
              </a:solidFill>
            </a:endParaRPr>
          </a:p>
        </p:txBody>
      </p:sp>
      <p:sp>
        <p:nvSpPr>
          <p:cNvPr id="3" name="Zástupný obsah 2">
            <a:extLst>
              <a:ext uri="{FF2B5EF4-FFF2-40B4-BE49-F238E27FC236}">
                <a16:creationId xmlns:a16="http://schemas.microsoft.com/office/drawing/2014/main" id="{B40AB478-605A-C787-F4BF-B552A842DCE1}"/>
              </a:ext>
            </a:extLst>
          </p:cNvPr>
          <p:cNvSpPr>
            <a:spLocks noGrp="1"/>
          </p:cNvSpPr>
          <p:nvPr>
            <p:ph idx="1"/>
          </p:nvPr>
        </p:nvSpPr>
        <p:spPr>
          <a:xfrm>
            <a:off x="250722" y="1690688"/>
            <a:ext cx="11690555" cy="4896925"/>
          </a:xfrm>
        </p:spPr>
        <p:txBody>
          <a:bodyPr>
            <a:noAutofit/>
          </a:bodyPr>
          <a:lstStyle/>
          <a:p>
            <a:pPr>
              <a:spcBef>
                <a:spcPts val="600"/>
              </a:spcBef>
            </a:pPr>
            <a:r>
              <a:rPr lang="cs-CZ" sz="3200" b="1" i="0" dirty="0">
                <a:solidFill>
                  <a:srgbClr val="333333"/>
                </a:solidFill>
                <a:effectLst/>
                <a:latin typeface="Times New Roman" panose="02020603050405020304" pitchFamily="18" charset="0"/>
              </a:rPr>
              <a:t>Obecným cílem programu je zajistit vědecký, technologický, hospodářský a společenský dopad investic Unie do výzkumu</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inovací s cílem posílit vědeckou a technologickou základnu Unie a podpořit konkurenceschopnost Unie ve všech členských státech, včetně svůj průmysl, plnit strategické priority Unie</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přispívat k realizaci cílů a politik Unie, řešit globální výzvy, včetně cílů udržitelného rozvoje, dodržováním zásad Agendy 2030 a Pařížské dohody a posilovat ERA. Program tak maximalizuje přidanou hodnotu Unie tím, že se zaměří na cíle</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činnosti, které nemohou být účinně realizovány členskými státy jednajícími samostatně, ale ve spolupráci.</a:t>
            </a:r>
          </a:p>
        </p:txBody>
      </p:sp>
    </p:spTree>
    <p:extLst>
      <p:ext uri="{BB962C8B-B14F-4D97-AF65-F5344CB8AC3E}">
        <p14:creationId xmlns:p14="http://schemas.microsoft.com/office/powerpoint/2010/main" val="32380260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98F8FC-5EE8-DF56-DEC7-DB484E938511}"/>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(1)</a:t>
            </a:r>
            <a:endParaRPr lang="cs-CZ" sz="4800" b="1" dirty="0">
              <a:solidFill>
                <a:srgbClr val="FF0000"/>
              </a:solidFill>
            </a:endParaRPr>
          </a:p>
        </p:txBody>
      </p:sp>
      <p:sp>
        <p:nvSpPr>
          <p:cNvPr id="3" name="Zástupný obsah 2">
            <a:extLst>
              <a:ext uri="{FF2B5EF4-FFF2-40B4-BE49-F238E27FC236}">
                <a16:creationId xmlns:a16="http://schemas.microsoft.com/office/drawing/2014/main" id="{51B8EC7D-E8A6-2C14-AE1F-4A990156B184}"/>
              </a:ext>
            </a:extLst>
          </p:cNvPr>
          <p:cNvSpPr>
            <a:spLocks noGrp="1"/>
          </p:cNvSpPr>
          <p:nvPr>
            <p:ph idx="1"/>
          </p:nvPr>
        </p:nvSpPr>
        <p:spPr>
          <a:xfrm>
            <a:off x="838200" y="2005781"/>
            <a:ext cx="10515600" cy="4171182"/>
          </a:xfrm>
        </p:spPr>
        <p:txBody>
          <a:bodyPr>
            <a:normAutofit/>
          </a:bodyPr>
          <a:lstStyle/>
          <a:p>
            <a:r>
              <a:rPr lang="cs-CZ" sz="3600" b="1" i="0" dirty="0">
                <a:solidFill>
                  <a:srgbClr val="333333"/>
                </a:solidFill>
                <a:effectLst/>
                <a:latin typeface="Times New Roman" panose="02020603050405020304" pitchFamily="18" charset="0"/>
              </a:rPr>
              <a:t>Rozvíjet, podporovat a posouvat vědeckou excelenci, podporovat vytváření a šíření vysoce kvalitních nových základních a aplikovaných znalostí, dovedností, technologií a řešení, podporovat školení a mobilitu výzkumných pracovníků, přitahovat talenty na všech úrovních</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přispívat k plné zapojení talentů Unie do akcí podporovaných v rámci programu.</a:t>
            </a:r>
            <a:endParaRPr lang="cs-CZ" sz="3600" b="1" dirty="0"/>
          </a:p>
        </p:txBody>
      </p:sp>
    </p:spTree>
    <p:extLst>
      <p:ext uri="{BB962C8B-B14F-4D97-AF65-F5344CB8AC3E}">
        <p14:creationId xmlns:p14="http://schemas.microsoft.com/office/powerpoint/2010/main" val="2184284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8F0EB-D8CF-F9BB-CE9A-3D05AED985E3}"/>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(2)</a:t>
            </a:r>
            <a:endParaRPr lang="cs-CZ" sz="4800" dirty="0"/>
          </a:p>
        </p:txBody>
      </p:sp>
      <p:sp>
        <p:nvSpPr>
          <p:cNvPr id="3" name="Zástupný obsah 2">
            <a:extLst>
              <a:ext uri="{FF2B5EF4-FFF2-40B4-BE49-F238E27FC236}">
                <a16:creationId xmlns:a16="http://schemas.microsoft.com/office/drawing/2014/main" id="{FAAEE244-05D6-F4E7-0014-E8B6CA5EE24E}"/>
              </a:ext>
            </a:extLst>
          </p:cNvPr>
          <p:cNvSpPr>
            <a:spLocks noGrp="1"/>
          </p:cNvSpPr>
          <p:nvPr>
            <p:ph idx="1"/>
          </p:nvPr>
        </p:nvSpPr>
        <p:spPr>
          <a:xfrm>
            <a:off x="838200" y="2320413"/>
            <a:ext cx="10515600" cy="3856550"/>
          </a:xfrm>
        </p:spPr>
        <p:txBody>
          <a:bodyPr>
            <a:normAutofit/>
          </a:bodyPr>
          <a:lstStyle/>
          <a:p>
            <a:r>
              <a:rPr lang="cs-CZ" sz="3600" b="1" i="0" dirty="0">
                <a:solidFill>
                  <a:srgbClr val="333333"/>
                </a:solidFill>
                <a:effectLst/>
                <a:latin typeface="Times New Roman" panose="02020603050405020304" pitchFamily="18" charset="0"/>
              </a:rPr>
              <a:t>Vytvářet znalosti, posilovat dopad výzkumu</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inovací při vývoji, podpoře a provádění politik Unie a podporovat přístup k inovativním řešením</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jejich zavádění v evropském průmyslu, zejména</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v malých a středních podnicích, a ve společnosti</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s cílem řešit globální výzvy, včetně změny klimatu</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cílů udržitelného rozvoje.</a:t>
            </a:r>
            <a:endParaRPr lang="cs-CZ" sz="3600" b="1" dirty="0"/>
          </a:p>
        </p:txBody>
      </p:sp>
    </p:spTree>
    <p:extLst>
      <p:ext uri="{BB962C8B-B14F-4D97-AF65-F5344CB8AC3E}">
        <p14:creationId xmlns:p14="http://schemas.microsoft.com/office/powerpoint/2010/main" val="24164870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659722-02FC-5D49-9F26-AE7DFF71E8C8}"/>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(3)</a:t>
            </a:r>
            <a:endParaRPr lang="cs-CZ" sz="4800" dirty="0"/>
          </a:p>
        </p:txBody>
      </p:sp>
      <p:sp>
        <p:nvSpPr>
          <p:cNvPr id="3" name="Zástupný obsah 2">
            <a:extLst>
              <a:ext uri="{FF2B5EF4-FFF2-40B4-BE49-F238E27FC236}">
                <a16:creationId xmlns:a16="http://schemas.microsoft.com/office/drawing/2014/main" id="{C3353E7D-C3D8-79C2-A325-08BBAC7203AA}"/>
              </a:ext>
            </a:extLst>
          </p:cNvPr>
          <p:cNvSpPr>
            <a:spLocks noGrp="1"/>
          </p:cNvSpPr>
          <p:nvPr>
            <p:ph idx="1"/>
          </p:nvPr>
        </p:nvSpPr>
        <p:spPr>
          <a:xfrm>
            <a:off x="838200" y="2546555"/>
            <a:ext cx="10515600" cy="3630408"/>
          </a:xfrm>
        </p:spPr>
        <p:txBody>
          <a:bodyPr>
            <a:normAutofit/>
          </a:bodyPr>
          <a:lstStyle/>
          <a:p>
            <a:r>
              <a:rPr lang="cs-CZ" sz="3600" b="1" i="0" dirty="0">
                <a:solidFill>
                  <a:srgbClr val="333333"/>
                </a:solidFill>
                <a:effectLst/>
                <a:latin typeface="Times New Roman" panose="02020603050405020304" pitchFamily="18" charset="0"/>
              </a:rPr>
              <a:t>Podporovat všechny formy inovací, usnadňovat technologický rozvoj, demonstrace a přenos znalostí a technologií, posilovat zavádění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využívání inovativních řešení.</a:t>
            </a:r>
            <a:endParaRPr lang="cs-CZ" sz="3600" b="1" dirty="0"/>
          </a:p>
        </p:txBody>
      </p:sp>
    </p:spTree>
    <p:extLst>
      <p:ext uri="{BB962C8B-B14F-4D97-AF65-F5344CB8AC3E}">
        <p14:creationId xmlns:p14="http://schemas.microsoft.com/office/powerpoint/2010/main" val="893444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9700CCA-077B-74DC-FB58-D9C40CFF7818}"/>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PRÁVNÍ ZÁKLAD</a:t>
            </a:r>
            <a:endParaRPr lang="cs-CZ" sz="6000" b="1" dirty="0">
              <a:solidFill>
                <a:srgbClr val="FF0000"/>
              </a:solidFill>
            </a:endParaRPr>
          </a:p>
        </p:txBody>
      </p:sp>
    </p:spTree>
    <p:extLst>
      <p:ext uri="{BB962C8B-B14F-4D97-AF65-F5344CB8AC3E}">
        <p14:creationId xmlns:p14="http://schemas.microsoft.com/office/powerpoint/2010/main" val="2921396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7F47E5-9ECC-7ADC-396D-4892676D99E9}"/>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(4)</a:t>
            </a:r>
            <a:endParaRPr lang="cs-CZ" sz="4800" dirty="0"/>
          </a:p>
        </p:txBody>
      </p:sp>
      <p:sp>
        <p:nvSpPr>
          <p:cNvPr id="3" name="Zástupný obsah 2">
            <a:extLst>
              <a:ext uri="{FF2B5EF4-FFF2-40B4-BE49-F238E27FC236}">
                <a16:creationId xmlns:a16="http://schemas.microsoft.com/office/drawing/2014/main" id="{D9E477F8-192A-8386-E7DF-A2E6055C2F2B}"/>
              </a:ext>
            </a:extLst>
          </p:cNvPr>
          <p:cNvSpPr>
            <a:spLocks noGrp="1"/>
          </p:cNvSpPr>
          <p:nvPr>
            <p:ph idx="1"/>
          </p:nvPr>
        </p:nvSpPr>
        <p:spPr>
          <a:xfrm>
            <a:off x="838200" y="2467897"/>
            <a:ext cx="10515600" cy="3709066"/>
          </a:xfrm>
        </p:spPr>
        <p:txBody>
          <a:bodyPr>
            <a:normAutofit/>
          </a:bodyPr>
          <a:lstStyle/>
          <a:p>
            <a:r>
              <a:rPr lang="cs-CZ" sz="3600" b="1" i="0" dirty="0">
                <a:solidFill>
                  <a:srgbClr val="333333"/>
                </a:solidFill>
                <a:effectLst/>
                <a:latin typeface="Times New Roman" panose="02020603050405020304" pitchFamily="18" charset="0"/>
              </a:rPr>
              <a:t>optimalizovat provádění programu s cílem posílit</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zvýšit dopad a přitažlivost EVP, podporovat účast všech členských států na excelenci, včetně zemí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s nízkou výkonností v oblasti výzkumu a inovací,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v programu a usnadnit spolupráci v oblasti evropského výzkumu a inovací.</a:t>
            </a:r>
            <a:endParaRPr lang="cs-CZ" sz="3600" b="1" dirty="0"/>
          </a:p>
        </p:txBody>
      </p:sp>
    </p:spTree>
    <p:extLst>
      <p:ext uri="{BB962C8B-B14F-4D97-AF65-F5344CB8AC3E}">
        <p14:creationId xmlns:p14="http://schemas.microsoft.com/office/powerpoint/2010/main" val="1982569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A832F4-A905-1AA1-696D-8BA4593A18AA}"/>
              </a:ext>
            </a:extLst>
          </p:cNvPr>
          <p:cNvSpPr>
            <a:spLocks noGrp="1"/>
          </p:cNvSpPr>
          <p:nvPr>
            <p:ph type="title"/>
          </p:nvPr>
        </p:nvSpPr>
        <p:spPr>
          <a:xfrm>
            <a:off x="838200" y="1684440"/>
            <a:ext cx="10515600" cy="3489120"/>
          </a:xfrm>
        </p:spPr>
        <p:txBody>
          <a:bodyPr>
            <a:noAutofit/>
          </a:bodyPr>
          <a:lstStyle/>
          <a:p>
            <a:pPr algn="ctr"/>
            <a:r>
              <a:rPr lang="cs-CZ" sz="6000" b="1" i="0" dirty="0">
                <a:solidFill>
                  <a:srgbClr val="FF000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EVROPSKÝ STRATEGICKÝ PLÁN PRO ENERGETICKÉ TECHNOLOGIE</a:t>
            </a:r>
            <a:br>
              <a:rPr lang="cs-CZ" sz="6000" b="1" i="0" dirty="0">
                <a:solidFill>
                  <a:srgbClr val="FF0000"/>
                </a:solidFill>
                <a:effectLst/>
                <a:latin typeface="Helvetica" panose="020B0604020202020204" pitchFamily="34" charset="0"/>
              </a:rPr>
            </a:br>
            <a:r>
              <a:rPr lang="cs-CZ" sz="6000" b="1" i="0" dirty="0">
                <a:solidFill>
                  <a:srgbClr val="FF0000"/>
                </a:solidFill>
                <a:effectLst/>
                <a:latin typeface="Helvetica" panose="020B0604020202020204" pitchFamily="34" charset="0"/>
              </a:rPr>
              <a:t>(PLÁN SET)</a:t>
            </a:r>
            <a:endParaRPr lang="cs-CZ" sz="6000" b="1" dirty="0">
              <a:solidFill>
                <a:srgbClr val="FF0000"/>
              </a:solidFill>
            </a:endParaRPr>
          </a:p>
        </p:txBody>
      </p:sp>
    </p:spTree>
    <p:extLst>
      <p:ext uri="{BB962C8B-B14F-4D97-AF65-F5344CB8AC3E}">
        <p14:creationId xmlns:p14="http://schemas.microsoft.com/office/powerpoint/2010/main" val="36237141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94601-2CB4-571D-52BA-2461B901A8F3}"/>
              </a:ext>
            </a:extLst>
          </p:cNvPr>
          <p:cNvSpPr>
            <a:spLocks noGrp="1"/>
          </p:cNvSpPr>
          <p:nvPr>
            <p:ph type="title"/>
          </p:nvPr>
        </p:nvSpPr>
        <p:spPr/>
        <p:txBody>
          <a:bodyPr>
            <a:normAutofit/>
          </a:bodyPr>
          <a:lstStyle/>
          <a:p>
            <a:pPr algn="ctr"/>
            <a:r>
              <a:rPr lang="cs-CZ" sz="4800" b="1" i="0" dirty="0">
                <a:solidFill>
                  <a:srgbClr val="FF0000"/>
                </a:solidFill>
                <a:effectLst/>
                <a:latin typeface="arial" panose="020B0604020202020204" pitchFamily="34" charset="0"/>
              </a:rPr>
              <a:t>PLÁN SET (1)</a:t>
            </a:r>
            <a:endParaRPr lang="cs-CZ" sz="4800" dirty="0"/>
          </a:p>
        </p:txBody>
      </p:sp>
      <p:sp>
        <p:nvSpPr>
          <p:cNvPr id="3" name="Zástupný obsah 2">
            <a:extLst>
              <a:ext uri="{FF2B5EF4-FFF2-40B4-BE49-F238E27FC236}">
                <a16:creationId xmlns:a16="http://schemas.microsoft.com/office/drawing/2014/main" id="{F26E960F-172B-E68C-82AF-A0EB9737B825}"/>
              </a:ext>
            </a:extLst>
          </p:cNvPr>
          <p:cNvSpPr>
            <a:spLocks noGrp="1"/>
          </p:cNvSpPr>
          <p:nvPr>
            <p:ph idx="1"/>
          </p:nvPr>
        </p:nvSpPr>
        <p:spPr>
          <a:xfrm>
            <a:off x="226142" y="1825625"/>
            <a:ext cx="11739716" cy="4667250"/>
          </a:xfrm>
        </p:spPr>
        <p:txBody>
          <a:bodyPr>
            <a:normAutofit/>
          </a:bodyPr>
          <a:lstStyle/>
          <a:p>
            <a:pPr algn="l">
              <a:spcBef>
                <a:spcPts val="900"/>
              </a:spcBef>
            </a:pPr>
            <a:r>
              <a:rPr lang="cs-CZ" sz="3200" b="1" i="0" dirty="0">
                <a:solidFill>
                  <a:srgbClr val="000000"/>
                </a:solidFill>
                <a:effectLst/>
                <a:latin typeface="arial" panose="020B0604020202020204" pitchFamily="34" charset="0"/>
              </a:rPr>
              <a:t>Evropský strategický plán pro energetické technologie (</a:t>
            </a:r>
            <a:r>
              <a:rPr lang="cs-CZ" sz="3200" b="1" i="0" dirty="0">
                <a:solidFill>
                  <a:srgbClr val="00B0F0"/>
                </a:solidFill>
                <a:effectLst/>
                <a:latin typeface="arial" panose="020B0604020202020204" pitchFamily="34" charset="0"/>
              </a:rPr>
              <a:t>plán SET</a:t>
            </a:r>
            <a:r>
              <a:rPr lang="cs-CZ" sz="3200" b="1" i="0" dirty="0">
                <a:solidFill>
                  <a:srgbClr val="000000"/>
                </a:solidFill>
                <a:effectLst/>
                <a:latin typeface="arial" panose="020B0604020202020204" pitchFamily="34" charset="0"/>
              </a:rPr>
              <a:t>) je klíčovým odrazovým můstkem k podpoře přechodu ke klimaticky neutrálnímu energetickému systému prostřednictvím rozvoje nízkouhlíkových technologií rychlým a nákladově konkurenceschopným způsobem.</a:t>
            </a:r>
          </a:p>
          <a:p>
            <a:pPr algn="l"/>
            <a:r>
              <a:rPr lang="cs-CZ" sz="3200" b="1" i="0" dirty="0">
                <a:solidFill>
                  <a:srgbClr val="000000"/>
                </a:solidFill>
                <a:effectLst/>
                <a:latin typeface="arial" panose="020B0604020202020204" pitchFamily="34" charset="0"/>
              </a:rPr>
              <a:t>Plán SET vznikl v roce 2007 a od vzniku </a:t>
            </a:r>
            <a:r>
              <a:rPr lang="cs-CZ" sz="3200" b="1" dirty="0">
                <a:solidFill>
                  <a:srgbClr val="000000"/>
                </a:solidFill>
                <a:latin typeface="var(--ff-d)"/>
              </a:rPr>
              <a:t>energetické unie</a:t>
            </a:r>
            <a:br>
              <a:rPr lang="cs-CZ" sz="3200" b="1" dirty="0">
                <a:solidFill>
                  <a:srgbClr val="000000"/>
                </a:solidFill>
                <a:latin typeface="var(--ff-d)"/>
              </a:rPr>
            </a:br>
            <a:r>
              <a:rPr lang="cs-CZ" sz="3200" b="1" dirty="0">
                <a:solidFill>
                  <a:srgbClr val="000000"/>
                </a:solidFill>
                <a:latin typeface="var(--ff-d)"/>
              </a:rPr>
              <a:t>v roce 2015 se stal jedním z </a:t>
            </a:r>
            <a:r>
              <a:rPr lang="cs-CZ" sz="3200" b="1" dirty="0">
                <a:solidFill>
                  <a:srgbClr val="00B0F0"/>
                </a:solidFill>
                <a:latin typeface="var(--ff-d)"/>
              </a:rPr>
              <a:t>hlavních nástrojů</a:t>
            </a:r>
            <a:r>
              <a:rPr lang="cs-CZ" sz="3200" b="1" i="0" baseline="30000" dirty="0">
                <a:solidFill>
                  <a:srgbClr val="00B0F0"/>
                </a:solidFill>
                <a:effectLst/>
                <a:latin typeface="arial" panose="020B0604020202020204" pitchFamily="34" charset="0"/>
              </a:rPr>
              <a:t>.</a:t>
            </a:r>
            <a:r>
              <a:rPr lang="cs-CZ" sz="3200" b="1" i="0" dirty="0">
                <a:solidFill>
                  <a:srgbClr val="00B0F0"/>
                </a:solidFill>
                <a:effectLst/>
                <a:latin typeface="arial" panose="020B0604020202020204" pitchFamily="34" charset="0"/>
              </a:rPr>
              <a:t> pilíře  energetické unie v oblasti výzkumu, inovací a konkurenceschopnosti.</a:t>
            </a:r>
          </a:p>
        </p:txBody>
      </p:sp>
    </p:spTree>
    <p:extLst>
      <p:ext uri="{BB962C8B-B14F-4D97-AF65-F5344CB8AC3E}">
        <p14:creationId xmlns:p14="http://schemas.microsoft.com/office/powerpoint/2010/main" val="15960201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139A77-BCDB-D8CE-600F-9D5E275179FE}"/>
              </a:ext>
            </a:extLst>
          </p:cNvPr>
          <p:cNvSpPr>
            <a:spLocks noGrp="1"/>
          </p:cNvSpPr>
          <p:nvPr>
            <p:ph type="title"/>
          </p:nvPr>
        </p:nvSpPr>
        <p:spPr/>
        <p:txBody>
          <a:bodyPr>
            <a:normAutofit/>
          </a:bodyPr>
          <a:lstStyle/>
          <a:p>
            <a:pPr algn="ctr"/>
            <a:r>
              <a:rPr lang="cs-CZ" sz="4800" b="1" i="0" dirty="0">
                <a:solidFill>
                  <a:srgbClr val="FF0000"/>
                </a:solidFill>
                <a:effectLst/>
                <a:latin typeface="arial" panose="020B0604020202020204" pitchFamily="34" charset="0"/>
              </a:rPr>
              <a:t>PLÁN SET (1)</a:t>
            </a:r>
            <a:endParaRPr lang="cs-CZ" sz="4800" dirty="0"/>
          </a:p>
        </p:txBody>
      </p:sp>
      <p:sp>
        <p:nvSpPr>
          <p:cNvPr id="3" name="Zástupný obsah 2">
            <a:extLst>
              <a:ext uri="{FF2B5EF4-FFF2-40B4-BE49-F238E27FC236}">
                <a16:creationId xmlns:a16="http://schemas.microsoft.com/office/drawing/2014/main" id="{1D5FB48B-2C43-1A81-F5D3-B37B085EC304}"/>
              </a:ext>
            </a:extLst>
          </p:cNvPr>
          <p:cNvSpPr>
            <a:spLocks noGrp="1"/>
          </p:cNvSpPr>
          <p:nvPr>
            <p:ph idx="1"/>
          </p:nvPr>
        </p:nvSpPr>
        <p:spPr>
          <a:xfrm>
            <a:off x="319548" y="2061599"/>
            <a:ext cx="11552903" cy="4351338"/>
          </a:xfrm>
        </p:spPr>
        <p:txBody>
          <a:bodyPr>
            <a:normAutofit/>
          </a:bodyPr>
          <a:lstStyle/>
          <a:p>
            <a:r>
              <a:rPr lang="cs-CZ" sz="3200" b="1" i="0" dirty="0">
                <a:solidFill>
                  <a:srgbClr val="26324B"/>
                </a:solidFill>
                <a:effectLst/>
                <a:latin typeface="arial" panose="020B0604020202020204" pitchFamily="34" charset="0"/>
              </a:rPr>
              <a:t>Zdokonalováním nových technologií a snižováním jejich nákladů prostřednictvím koordinovaného vnitrostátního výzkumného úsilí pomáhá plán SET podporovat spolupráci mezi zeměmi EU, společnostmi a výzkumnými institucemi. Činí tak tím, že pomáhá koordinovat vnitrostátní výzkumné a inovační aktivity v oblasti rozvoje nízkouhlíkové energetiky mezi zeměmi EU</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přidruženými zeměmi a rovněž slaďuje národní výzkumné a inovační programy se svou agendou.</a:t>
            </a:r>
            <a:endParaRPr lang="cs-CZ" sz="3200" b="1" dirty="0"/>
          </a:p>
        </p:txBody>
      </p:sp>
    </p:spTree>
    <p:extLst>
      <p:ext uri="{BB962C8B-B14F-4D97-AF65-F5344CB8AC3E}">
        <p14:creationId xmlns:p14="http://schemas.microsoft.com/office/powerpoint/2010/main" val="42828296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6BC303-3DF2-FDCB-2D5B-B003160CA611}"/>
              </a:ext>
            </a:extLst>
          </p:cNvPr>
          <p:cNvSpPr>
            <a:spLocks noGrp="1"/>
          </p:cNvSpPr>
          <p:nvPr>
            <p:ph type="title"/>
          </p:nvPr>
        </p:nvSpPr>
        <p:spPr>
          <a:xfrm>
            <a:off x="838200" y="365125"/>
            <a:ext cx="10515600" cy="1149043"/>
          </a:xfrm>
        </p:spPr>
        <p:txBody>
          <a:bodyPr>
            <a:normAutofit/>
          </a:bodyPr>
          <a:lstStyle/>
          <a:p>
            <a:pPr algn="ctr"/>
            <a:r>
              <a:rPr lang="cs-CZ" sz="4800" b="1" i="0" dirty="0">
                <a:solidFill>
                  <a:srgbClr val="FF0000"/>
                </a:solidFill>
                <a:effectLst/>
                <a:latin typeface="arial" panose="020B0604020202020204" pitchFamily="34" charset="0"/>
              </a:rPr>
              <a:t>STRUKTURA PLÁNU SET</a:t>
            </a:r>
            <a:endParaRPr lang="cs-CZ" sz="4800" b="1" dirty="0">
              <a:solidFill>
                <a:srgbClr val="FF0000"/>
              </a:solidFill>
            </a:endParaRPr>
          </a:p>
        </p:txBody>
      </p:sp>
      <p:sp>
        <p:nvSpPr>
          <p:cNvPr id="3" name="Zástupný obsah 2">
            <a:extLst>
              <a:ext uri="{FF2B5EF4-FFF2-40B4-BE49-F238E27FC236}">
                <a16:creationId xmlns:a16="http://schemas.microsoft.com/office/drawing/2014/main" id="{D98C864D-F680-E8F0-3650-E603BDFD9CD5}"/>
              </a:ext>
            </a:extLst>
          </p:cNvPr>
          <p:cNvSpPr>
            <a:spLocks noGrp="1"/>
          </p:cNvSpPr>
          <p:nvPr>
            <p:ph idx="1"/>
          </p:nvPr>
        </p:nvSpPr>
        <p:spPr>
          <a:xfrm>
            <a:off x="329380" y="2104103"/>
            <a:ext cx="11533239" cy="4388772"/>
          </a:xfrm>
        </p:spPr>
        <p:txBody>
          <a:bodyPr>
            <a:normAutofit fontScale="85000" lnSpcReduction="20000"/>
          </a:bodyPr>
          <a:lstStyle/>
          <a:p>
            <a:pPr algn="l"/>
            <a:r>
              <a:rPr lang="cs-CZ" b="1" i="0" dirty="0">
                <a:effectLst/>
                <a:latin typeface="arial" panose="020B0604020202020204" pitchFamily="34" charset="0"/>
              </a:rPr>
              <a:t>Aktivity  </a:t>
            </a:r>
            <a:r>
              <a:rPr lang="cs-CZ" b="1" i="0"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plánu SET</a:t>
            </a:r>
            <a:r>
              <a:rPr lang="cs-CZ" b="1" i="0" dirty="0">
                <a:solidFill>
                  <a:srgbClr val="00B0F0"/>
                </a:solidFill>
                <a:effectLst/>
                <a:latin typeface="arial" panose="020B0604020202020204" pitchFamily="34" charset="0"/>
              </a:rPr>
              <a:t>  </a:t>
            </a:r>
            <a:r>
              <a:rPr lang="cs-CZ" b="1" i="0" dirty="0">
                <a:effectLst/>
                <a:latin typeface="arial" panose="020B0604020202020204" pitchFamily="34" charset="0"/>
              </a:rPr>
              <a:t>jsou seskupeny do </a:t>
            </a:r>
            <a:r>
              <a:rPr lang="cs-CZ" b="1" i="0" dirty="0">
                <a:solidFill>
                  <a:srgbClr val="00B0F0"/>
                </a:solidFill>
                <a:effectLst/>
                <a:latin typeface="arial" panose="020B0604020202020204" pitchFamily="34" charset="0"/>
              </a:rPr>
              <a:t>10 akcí pro výzkum a inovace</a:t>
            </a:r>
            <a:r>
              <a:rPr lang="cs-CZ" b="1" i="0" dirty="0">
                <a:effectLst/>
                <a:latin typeface="arial" panose="020B0604020202020204" pitchFamily="34" charset="0"/>
              </a:rPr>
              <a:t>. Zaměřují se na celý inovační řetězec, od výzkumu po přijetí na trh, a zabývají se jak finančními, tak regulačními rámci:</a:t>
            </a:r>
          </a:p>
          <a:p>
            <a:pPr lvl="1"/>
            <a:r>
              <a:rPr lang="cs-CZ" b="1" i="0" dirty="0">
                <a:effectLst/>
                <a:latin typeface="arial" panose="020B0604020202020204" pitchFamily="34" charset="0"/>
              </a:rPr>
              <a:t>integrace obnovitelných technologií do energetických systémů</a:t>
            </a:r>
          </a:p>
          <a:p>
            <a:pPr lvl="1"/>
            <a:r>
              <a:rPr lang="cs-CZ" b="1" i="0" dirty="0">
                <a:effectLst/>
                <a:latin typeface="arial" panose="020B0604020202020204" pitchFamily="34" charset="0"/>
              </a:rPr>
              <a:t>snížení nákladů na technologie</a:t>
            </a:r>
          </a:p>
          <a:p>
            <a:pPr lvl="1"/>
            <a:r>
              <a:rPr lang="cs-CZ" b="1" i="0" dirty="0">
                <a:effectLst/>
                <a:latin typeface="arial" panose="020B0604020202020204" pitchFamily="34" charset="0"/>
              </a:rPr>
              <a:t>nové technologie a služby pro spotřebitele</a:t>
            </a:r>
          </a:p>
          <a:p>
            <a:pPr lvl="1"/>
            <a:r>
              <a:rPr lang="cs-CZ" b="1" i="0" dirty="0">
                <a:effectLst/>
                <a:latin typeface="arial" panose="020B0604020202020204" pitchFamily="34" charset="0"/>
              </a:rPr>
              <a:t>odolnost a bezpečnost energetických systémů</a:t>
            </a:r>
          </a:p>
          <a:p>
            <a:pPr lvl="1"/>
            <a:r>
              <a:rPr lang="cs-CZ" b="1" i="0" dirty="0">
                <a:effectLst/>
                <a:latin typeface="arial" panose="020B0604020202020204" pitchFamily="34" charset="0"/>
              </a:rPr>
              <a:t>nové materiály a technologie pro stavby</a:t>
            </a:r>
          </a:p>
          <a:p>
            <a:pPr lvl="1"/>
            <a:r>
              <a:rPr lang="cs-CZ" b="1" i="0" dirty="0">
                <a:effectLst/>
                <a:latin typeface="arial" panose="020B0604020202020204" pitchFamily="34" charset="0"/>
              </a:rPr>
              <a:t>energetická účinnost pro průmysl</a:t>
            </a:r>
          </a:p>
          <a:p>
            <a:pPr lvl="1"/>
            <a:r>
              <a:rPr lang="cs-CZ" b="1" i="0" dirty="0">
                <a:effectLst/>
                <a:latin typeface="arial" panose="020B0604020202020204" pitchFamily="34" charset="0"/>
              </a:rPr>
              <a:t>konkurenceschopnost v globálním sektoru baterií a e-mobility</a:t>
            </a:r>
          </a:p>
          <a:p>
            <a:pPr lvl="1"/>
            <a:r>
              <a:rPr lang="cs-CZ" b="1" i="0" dirty="0">
                <a:effectLst/>
                <a:latin typeface="arial" panose="020B0604020202020204" pitchFamily="34" charset="0"/>
              </a:rPr>
              <a:t>obnovitelná paliva a bioenergie</a:t>
            </a:r>
          </a:p>
          <a:p>
            <a:pPr lvl="1"/>
            <a:r>
              <a:rPr lang="cs-CZ" b="1" i="0" dirty="0">
                <a:effectLst/>
                <a:latin typeface="arial" panose="020B0604020202020204" pitchFamily="34" charset="0"/>
              </a:rPr>
              <a:t>zachycování a ukládání uhlíku</a:t>
            </a:r>
          </a:p>
          <a:p>
            <a:pPr lvl="1"/>
            <a:r>
              <a:rPr lang="cs-CZ" b="1" i="0" dirty="0">
                <a:effectLst/>
                <a:latin typeface="arial" panose="020B0604020202020204" pitchFamily="34" charset="0"/>
              </a:rPr>
              <a:t>jaderná bezpečnost</a:t>
            </a:r>
          </a:p>
          <a:p>
            <a:pPr algn="l"/>
            <a:r>
              <a:rPr lang="cs-CZ" b="1" i="0" dirty="0">
                <a:effectLst/>
                <a:latin typeface="arial" panose="020B0604020202020204" pitchFamily="34" charset="0"/>
              </a:rPr>
              <a:t>Tyto akce provádí </a:t>
            </a:r>
            <a:r>
              <a:rPr lang="cs-CZ" b="1" i="0" dirty="0">
                <a:solidFill>
                  <a:srgbClr val="00B0F0"/>
                </a:solidFill>
                <a:effectLst/>
                <a:latin typeface="arial" panose="020B0604020202020204" pitchFamily="34" charset="0"/>
              </a:rPr>
              <a:t>14 implementačních pracovních skupin (IWG), </a:t>
            </a:r>
            <a:r>
              <a:rPr lang="cs-CZ" b="1" i="0" dirty="0">
                <a:effectLst/>
                <a:latin typeface="arial" panose="020B0604020202020204" pitchFamily="34" charset="0"/>
              </a:rPr>
              <a:t>z nichž každá se zaměřuje na jednu klíčovou technologii.</a:t>
            </a:r>
          </a:p>
        </p:txBody>
      </p:sp>
    </p:spTree>
    <p:extLst>
      <p:ext uri="{BB962C8B-B14F-4D97-AF65-F5344CB8AC3E}">
        <p14:creationId xmlns:p14="http://schemas.microsoft.com/office/powerpoint/2010/main" val="13432150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CA3D6FA-EA7B-543C-70FE-B5D1B356562B}"/>
              </a:ext>
            </a:extLst>
          </p:cNvPr>
          <p:cNvSpPr>
            <a:spLocks noGrp="1"/>
          </p:cNvSpPr>
          <p:nvPr>
            <p:ph type="title"/>
          </p:nvPr>
        </p:nvSpPr>
        <p:spPr/>
        <p:txBody>
          <a:bodyPr/>
          <a:lstStyle/>
          <a:p>
            <a:pPr algn="ctr"/>
            <a:r>
              <a:rPr lang="cs-CZ" b="1" dirty="0">
                <a:solidFill>
                  <a:srgbClr val="FF0000"/>
                </a:solidFill>
              </a:rPr>
              <a:t>THE EUROPEAN STRATEGIC ENERGY TECHNOLOGY PLAN</a:t>
            </a:r>
          </a:p>
        </p:txBody>
      </p:sp>
      <p:pic>
        <p:nvPicPr>
          <p:cNvPr id="1026" name="Picture 2">
            <a:extLst>
              <a:ext uri="{FF2B5EF4-FFF2-40B4-BE49-F238E27FC236}">
                <a16:creationId xmlns:a16="http://schemas.microsoft.com/office/drawing/2014/main" id="{06F8A263-A3AB-02B0-F80B-55D4C78EDE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9543" y="1933595"/>
            <a:ext cx="7272913" cy="4770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9663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11C6FF2-8502-A3A5-5C98-61102ADDE609}"/>
              </a:ext>
            </a:extLst>
          </p:cNvPr>
          <p:cNvSpPr>
            <a:spLocks noGrp="1"/>
          </p:cNvSpPr>
          <p:nvPr>
            <p:ph type="title"/>
          </p:nvPr>
        </p:nvSpPr>
        <p:spPr>
          <a:xfrm>
            <a:off x="838200" y="2471020"/>
            <a:ext cx="10515600" cy="1915959"/>
          </a:xfrm>
        </p:spPr>
        <p:txBody>
          <a:bodyPr>
            <a:noAutofit/>
          </a:bodyPr>
          <a:lstStyle/>
          <a:p>
            <a:pPr algn="ctr"/>
            <a:r>
              <a:rPr lang="cs-CZ" sz="4800" b="1" i="0" dirty="0">
                <a:solidFill>
                  <a:srgbClr val="FF0000"/>
                </a:solidFill>
                <a:effectLst/>
                <a:latin typeface="Georgia" panose="02040502050405020303" pitchFamily="18" charset="0"/>
              </a:rPr>
              <a:t>ÚLOHA EVROPSKÉHO PARLAMENTU</a:t>
            </a:r>
            <a:endParaRPr lang="cs-CZ" sz="4800" b="1" dirty="0">
              <a:solidFill>
                <a:srgbClr val="FF0000"/>
              </a:solidFill>
            </a:endParaRPr>
          </a:p>
        </p:txBody>
      </p:sp>
    </p:spTree>
    <p:extLst>
      <p:ext uri="{BB962C8B-B14F-4D97-AF65-F5344CB8AC3E}">
        <p14:creationId xmlns:p14="http://schemas.microsoft.com/office/powerpoint/2010/main" val="37002148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C4E0F8F2-DEB7-F66E-4E6C-9D5C9A6F1E92}"/>
              </a:ext>
            </a:extLst>
          </p:cNvPr>
          <p:cNvSpPr>
            <a:spLocks noGrp="1"/>
          </p:cNvSpPr>
          <p:nvPr>
            <p:ph type="title"/>
          </p:nvPr>
        </p:nvSpPr>
        <p:spPr>
          <a:xfrm>
            <a:off x="522338" y="394622"/>
            <a:ext cx="11147323" cy="1325563"/>
          </a:xfrm>
        </p:spPr>
        <p:txBody>
          <a:bodyPr>
            <a:noAutofit/>
          </a:bodyPr>
          <a:lstStyle/>
          <a:p>
            <a:pPr algn="ctr"/>
            <a:r>
              <a:rPr lang="cs-CZ" sz="4800" b="1" dirty="0">
                <a:solidFill>
                  <a:srgbClr val="FF0000"/>
                </a:solidFill>
              </a:rPr>
              <a:t>ÚLOHA EVROPSKÉHO PARLAMENTU (1)</a:t>
            </a:r>
          </a:p>
        </p:txBody>
      </p:sp>
      <p:sp>
        <p:nvSpPr>
          <p:cNvPr id="4" name="Zástupný obsah 3">
            <a:extLst>
              <a:ext uri="{FF2B5EF4-FFF2-40B4-BE49-F238E27FC236}">
                <a16:creationId xmlns:a16="http://schemas.microsoft.com/office/drawing/2014/main" id="{2F2A84C3-5121-A2C7-292C-704AE7A0AB02}"/>
              </a:ext>
            </a:extLst>
          </p:cNvPr>
          <p:cNvSpPr>
            <a:spLocks noGrp="1"/>
          </p:cNvSpPr>
          <p:nvPr>
            <p:ph idx="1"/>
          </p:nvPr>
        </p:nvSpPr>
        <p:spPr>
          <a:xfrm>
            <a:off x="838200" y="2025445"/>
            <a:ext cx="10515600" cy="4151518"/>
          </a:xfrm>
        </p:spPr>
        <p:txBody>
          <a:bodyPr>
            <a:normAutofit/>
          </a:bodyPr>
          <a:lstStyle/>
          <a:p>
            <a:r>
              <a:rPr lang="cs-CZ" sz="3200" b="1" i="0" dirty="0">
                <a:solidFill>
                  <a:srgbClr val="1E1E1F"/>
                </a:solidFill>
                <a:effectLst/>
                <a:latin typeface="Helvetica" panose="020B0604020202020204" pitchFamily="34" charset="0"/>
              </a:rPr>
              <a:t>Parlament vždy zcela jednoznačně podporoval společnou energetickou politiku zaměřenou na otázky dekarbonizace, konkurenceschopnosti, bezpečnosti a udržitelnosti. V souvislosti se současnými i budoucími výzvami vnitřního trhu již mnohokrát vyzýval k soudržnosti, odhodlání, spolupráci a solidaritě mezi zeměmi EU a k politicky závaznému postoji všech členských států.</a:t>
            </a:r>
            <a:endParaRPr lang="cs-CZ" sz="3200" b="1" dirty="0"/>
          </a:p>
        </p:txBody>
      </p:sp>
    </p:spTree>
    <p:extLst>
      <p:ext uri="{BB962C8B-B14F-4D97-AF65-F5344CB8AC3E}">
        <p14:creationId xmlns:p14="http://schemas.microsoft.com/office/powerpoint/2010/main" val="10050255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E4E9D5-5FB7-8913-C29E-AC65DD44D610}"/>
              </a:ext>
            </a:extLst>
          </p:cNvPr>
          <p:cNvSpPr>
            <a:spLocks noGrp="1"/>
          </p:cNvSpPr>
          <p:nvPr>
            <p:ph type="title"/>
          </p:nvPr>
        </p:nvSpPr>
        <p:spPr>
          <a:xfrm>
            <a:off x="546919" y="325795"/>
            <a:ext cx="11098161" cy="1325563"/>
          </a:xfrm>
        </p:spPr>
        <p:txBody>
          <a:bodyPr>
            <a:normAutofit/>
          </a:bodyPr>
          <a:lstStyle/>
          <a:p>
            <a:pPr algn="ctr"/>
            <a:r>
              <a:rPr lang="cs-CZ" sz="4800" b="1" dirty="0">
                <a:solidFill>
                  <a:srgbClr val="FF0000"/>
                </a:solidFill>
              </a:rPr>
              <a:t>ÚLOHA EVROPSKÉHO PARLAMENTU (2)</a:t>
            </a:r>
            <a:endParaRPr lang="cs-CZ" sz="4800" dirty="0"/>
          </a:p>
        </p:txBody>
      </p:sp>
      <p:sp>
        <p:nvSpPr>
          <p:cNvPr id="3" name="Zástupný obsah 2">
            <a:extLst>
              <a:ext uri="{FF2B5EF4-FFF2-40B4-BE49-F238E27FC236}">
                <a16:creationId xmlns:a16="http://schemas.microsoft.com/office/drawing/2014/main" id="{08178728-5FCA-7F39-2BF5-62CE33560980}"/>
              </a:ext>
            </a:extLst>
          </p:cNvPr>
          <p:cNvSpPr>
            <a:spLocks noGrp="1"/>
          </p:cNvSpPr>
          <p:nvPr>
            <p:ph idx="1"/>
          </p:nvPr>
        </p:nvSpPr>
        <p:spPr>
          <a:xfrm>
            <a:off x="285134" y="1835457"/>
            <a:ext cx="11621729" cy="4771820"/>
          </a:xfrm>
        </p:spPr>
        <p:txBody>
          <a:bodyPr>
            <a:normAutofit lnSpcReduction="10000"/>
          </a:bodyPr>
          <a:lstStyle/>
          <a:p>
            <a:r>
              <a:rPr lang="cs-CZ" b="1" i="0" dirty="0">
                <a:solidFill>
                  <a:srgbClr val="1E1E1F"/>
                </a:solidFill>
                <a:effectLst/>
                <a:latin typeface="Helvetica" panose="020B0604020202020204" pitchFamily="34" charset="0"/>
              </a:rPr>
              <a:t>V posledních usneseních Parlamentu, která se týkala energetiky, byl kladen větší důraz na všechny klimatické a environmentální cíle, na nichž je založena energetická politika EU, a byly v nich vyjádřeny vyšší ambice. V listopadu 2019 Parlament prohlásil, že v Evropě nastala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klimatická a environmentální krize</a:t>
            </a:r>
            <a:r>
              <a:rPr lang="cs-CZ" b="1" i="0" dirty="0">
                <a:solidFill>
                  <a:srgbClr val="1E1E1F"/>
                </a:solidFill>
                <a:effectLst/>
                <a:latin typeface="Helvetica" panose="020B0604020202020204" pitchFamily="34" charset="0"/>
              </a:rPr>
              <a:t>. V říjnu 2020 vyzval v řadě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pozměňovacích návrhů k návrhu nařízení, kterým se stanoví rámec pro dosažení klimatické neutrality</a:t>
            </a:r>
            <a:r>
              <a:rPr lang="cs-CZ" b="1" i="0" dirty="0">
                <a:solidFill>
                  <a:srgbClr val="1E1E1F"/>
                </a:solidFill>
                <a:effectLst/>
                <a:latin typeface="Helvetica" panose="020B0604020202020204" pitchFamily="34" charset="0"/>
              </a:rPr>
              <a:t>, k přijetí cíle EU, jímž má být snížit do roku 2030 emise skleníkových plynů o 60 %, a k postupnému ukončení všech dotací na fosilní paliva nejpozději do roku 2025. V reakci na pandemii COVID-19 znovu potvrdil, že zelené a digitální strategie jsou základními kameny energetické unie EU. V září 2022 podpořil ambicióznější cíle v oblasti energetické účinnosti a energie z obnovitelných zdrojů.</a:t>
            </a:r>
            <a:endParaRPr lang="cs-CZ" b="1" dirty="0"/>
          </a:p>
        </p:txBody>
      </p:sp>
    </p:spTree>
    <p:extLst>
      <p:ext uri="{BB962C8B-B14F-4D97-AF65-F5344CB8AC3E}">
        <p14:creationId xmlns:p14="http://schemas.microsoft.com/office/powerpoint/2010/main" val="27304891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767E71-32CA-3815-DEA3-24F8B641EF6B}"/>
              </a:ext>
            </a:extLst>
          </p:cNvPr>
          <p:cNvSpPr>
            <a:spLocks noGrp="1"/>
          </p:cNvSpPr>
          <p:nvPr>
            <p:ph type="title"/>
          </p:nvPr>
        </p:nvSpPr>
        <p:spPr>
          <a:xfrm>
            <a:off x="610829" y="345460"/>
            <a:ext cx="10970342" cy="1325563"/>
          </a:xfrm>
        </p:spPr>
        <p:txBody>
          <a:bodyPr>
            <a:noAutofit/>
          </a:bodyPr>
          <a:lstStyle/>
          <a:p>
            <a:pPr algn="ctr"/>
            <a:r>
              <a:rPr lang="cs-CZ" sz="4800" b="1" dirty="0">
                <a:solidFill>
                  <a:srgbClr val="FF0000"/>
                </a:solidFill>
              </a:rPr>
              <a:t>ÚLOHA EVROPSKÉHO PARLAMENTU (3)</a:t>
            </a:r>
            <a:endParaRPr lang="cs-CZ" sz="4800" dirty="0"/>
          </a:p>
        </p:txBody>
      </p:sp>
      <p:sp>
        <p:nvSpPr>
          <p:cNvPr id="3" name="Zástupný obsah 2">
            <a:extLst>
              <a:ext uri="{FF2B5EF4-FFF2-40B4-BE49-F238E27FC236}">
                <a16:creationId xmlns:a16="http://schemas.microsoft.com/office/drawing/2014/main" id="{E8275650-6B62-8A4D-1412-862E038B83DD}"/>
              </a:ext>
            </a:extLst>
          </p:cNvPr>
          <p:cNvSpPr>
            <a:spLocks noGrp="1"/>
          </p:cNvSpPr>
          <p:nvPr>
            <p:ph idx="1"/>
          </p:nvPr>
        </p:nvSpPr>
        <p:spPr>
          <a:xfrm>
            <a:off x="172064" y="1825624"/>
            <a:ext cx="11847871" cy="4686915"/>
          </a:xfrm>
        </p:spPr>
        <p:txBody>
          <a:bodyPr>
            <a:normAutofit fontScale="92500" lnSpcReduction="10000"/>
          </a:bodyPr>
          <a:lstStyle/>
          <a:p>
            <a:r>
              <a:rPr lang="cs-CZ" b="1" i="0" dirty="0">
                <a:solidFill>
                  <a:srgbClr val="1E1E1F"/>
                </a:solidFill>
                <a:effectLst/>
                <a:latin typeface="Helvetica" panose="020B0604020202020204" pitchFamily="34" charset="0"/>
              </a:rPr>
              <a:t>Dne 1. března 2022 Parlament zveřejnil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usnesení o ruské agresi vůči Ukrajině</a:t>
            </a:r>
            <a:r>
              <a:rPr lang="cs-CZ" b="1" i="0" dirty="0">
                <a:solidFill>
                  <a:srgbClr val="1E1E1F"/>
                </a:solidFill>
                <a:effectLst/>
                <a:latin typeface="Helvetica" panose="020B0604020202020204" pitchFamily="34" charset="0"/>
              </a:rPr>
              <a:t>, jež odsoudilo nezákonnou, nevyprovokovanou a neodůvodněnou vojenskou invazi Ruska na Ukrajinu. V dubnu 2022</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Parlament vyzval k okamžitému úplnému embargu na ruský dovoz ropy, uhlí, jaderného paliva a plynu.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V říjnu 2022 vyzval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ve svém usnesení o reakci EU na růst cen energií v Evropě</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země EU, aby se vyhnuly odříznutí dodávek energie a vystěhování zranitelných domácností, a vyjádřil politování nad tím, že Komise předložila řadu svých návrhů v podobě nařízení Rady namísto postupu spolurozhodování. Přijal rovněž několik dalších usnesení o konkrétních aspektech konfliktu: vítá udělení statusu kandidátské země EU Ukrajině a Moldavsku a nabídku evropské perspektivy Gruzii; podporuje ochranu dětí a mladých lidí, kteří utíkají před válkou na Ukrajině, ze strany EU a zdůrazňuje dopad války na ženy.</a:t>
            </a:r>
            <a:endParaRPr lang="cs-CZ" b="1" dirty="0"/>
          </a:p>
        </p:txBody>
      </p:sp>
    </p:spTree>
    <p:extLst>
      <p:ext uri="{BB962C8B-B14F-4D97-AF65-F5344CB8AC3E}">
        <p14:creationId xmlns:p14="http://schemas.microsoft.com/office/powerpoint/2010/main" val="386892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64D794-BCF1-7CEC-F567-13D2984582C8}"/>
              </a:ext>
            </a:extLst>
          </p:cNvPr>
          <p:cNvSpPr>
            <a:spLocks noGrp="1"/>
          </p:cNvSpPr>
          <p:nvPr>
            <p:ph type="title"/>
          </p:nvPr>
        </p:nvSpPr>
        <p:spPr>
          <a:xfrm>
            <a:off x="191729" y="374957"/>
            <a:ext cx="11808542" cy="1325563"/>
          </a:xfrm>
        </p:spPr>
        <p:txBody>
          <a:bodyPr/>
          <a:lstStyle/>
          <a:p>
            <a:pPr algn="ctr"/>
            <a:r>
              <a:rPr lang="cs-CZ" b="1" dirty="0">
                <a:solidFill>
                  <a:srgbClr val="FF0000"/>
                </a:solidFill>
              </a:rPr>
              <a:t>PRÁVNÍ ZÁKLAD ENERGETICKÉ POLITIKY EU</a:t>
            </a:r>
          </a:p>
        </p:txBody>
      </p:sp>
      <p:sp>
        <p:nvSpPr>
          <p:cNvPr id="3" name="Zástupný obsah 2">
            <a:extLst>
              <a:ext uri="{FF2B5EF4-FFF2-40B4-BE49-F238E27FC236}">
                <a16:creationId xmlns:a16="http://schemas.microsoft.com/office/drawing/2014/main" id="{4ABBE120-96F6-C56D-D062-20EE7885DB22}"/>
              </a:ext>
            </a:extLst>
          </p:cNvPr>
          <p:cNvSpPr>
            <a:spLocks noGrp="1"/>
          </p:cNvSpPr>
          <p:nvPr>
            <p:ph idx="1"/>
          </p:nvPr>
        </p:nvSpPr>
        <p:spPr>
          <a:xfrm>
            <a:off x="838200" y="2762865"/>
            <a:ext cx="10515600" cy="3414098"/>
          </a:xfrm>
        </p:spPr>
        <p:txBody>
          <a:bodyPr>
            <a:normAutofit/>
          </a:bodyPr>
          <a:lstStyle/>
          <a:p>
            <a:pPr algn="l"/>
            <a:r>
              <a:rPr lang="cs-CZ" sz="3600" b="1" i="0" dirty="0">
                <a:solidFill>
                  <a:srgbClr val="1E1E1F"/>
                </a:solidFill>
                <a:effectLst/>
                <a:latin typeface="Helvetica" panose="020B0604020202020204" pitchFamily="34" charset="0"/>
              </a:rPr>
              <a:t>Článek 194 Smlouvy o fungování Evropské unie (SFEU).</a:t>
            </a:r>
          </a:p>
        </p:txBody>
      </p:sp>
    </p:spTree>
    <p:extLst>
      <p:ext uri="{BB962C8B-B14F-4D97-AF65-F5344CB8AC3E}">
        <p14:creationId xmlns:p14="http://schemas.microsoft.com/office/powerpoint/2010/main" val="1068034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8E8752-CB44-D6A6-F4D1-E60DAF932BFF}"/>
              </a:ext>
            </a:extLst>
          </p:cNvPr>
          <p:cNvSpPr>
            <a:spLocks noGrp="1"/>
          </p:cNvSpPr>
          <p:nvPr>
            <p:ph type="title"/>
          </p:nvPr>
        </p:nvSpPr>
        <p:spPr>
          <a:xfrm>
            <a:off x="546919" y="374957"/>
            <a:ext cx="11098161" cy="1325563"/>
          </a:xfrm>
        </p:spPr>
        <p:txBody>
          <a:bodyPr>
            <a:noAutofit/>
          </a:bodyPr>
          <a:lstStyle/>
          <a:p>
            <a:pPr algn="ctr"/>
            <a:r>
              <a:rPr lang="cs-CZ" sz="4800" b="1" dirty="0">
                <a:solidFill>
                  <a:srgbClr val="FF0000"/>
                </a:solidFill>
              </a:rPr>
              <a:t>ÚLOHA EVROPSKÉHO PARLAMENTU (4)</a:t>
            </a:r>
            <a:endParaRPr lang="cs-CZ" sz="4800" dirty="0"/>
          </a:p>
        </p:txBody>
      </p:sp>
      <p:sp>
        <p:nvSpPr>
          <p:cNvPr id="3" name="Zástupný obsah 2">
            <a:extLst>
              <a:ext uri="{FF2B5EF4-FFF2-40B4-BE49-F238E27FC236}">
                <a16:creationId xmlns:a16="http://schemas.microsoft.com/office/drawing/2014/main" id="{624353D3-9E57-E3E8-B1A8-08828529F7BF}"/>
              </a:ext>
            </a:extLst>
          </p:cNvPr>
          <p:cNvSpPr>
            <a:spLocks noGrp="1"/>
          </p:cNvSpPr>
          <p:nvPr>
            <p:ph idx="1"/>
          </p:nvPr>
        </p:nvSpPr>
        <p:spPr>
          <a:xfrm>
            <a:off x="270387" y="1700520"/>
            <a:ext cx="11651226" cy="5004618"/>
          </a:xfrm>
        </p:spPr>
        <p:txBody>
          <a:bodyPr>
            <a:normAutofit/>
          </a:bodyPr>
          <a:lstStyle/>
          <a:p>
            <a:r>
              <a:rPr lang="cs-CZ" sz="3200" b="1" i="0" dirty="0">
                <a:solidFill>
                  <a:srgbClr val="1E1E1F"/>
                </a:solidFill>
                <a:effectLst/>
                <a:latin typeface="Helvetica" panose="020B0604020202020204" pitchFamily="34" charset="0"/>
              </a:rPr>
              <a:t>Parlament podporuje diverzifikaci zdrojů energie a zásobovacích tras. Zdůraznil význam propojování distribučních soustav zemního plynu a elektřiny přes střední a jihovýchodní Evropu podél severojižní osy pro vytváření většího počtu propojení, diverzifikaci terminálů LNG a budování plynovodů. Parlament vyzdvihl význam výzkumu pro zajišťování udržitelných dodávek energie a zdůraznil, že je třeba vyvíjet společné úsilí v oblasti nových energetických technologií a že jsou nezbytné další veřejné a soukromé zdroje financování.</a:t>
            </a:r>
            <a:endParaRPr lang="cs-CZ" sz="3200" b="1" dirty="0"/>
          </a:p>
        </p:txBody>
      </p:sp>
    </p:spTree>
    <p:extLst>
      <p:ext uri="{BB962C8B-B14F-4D97-AF65-F5344CB8AC3E}">
        <p14:creationId xmlns:p14="http://schemas.microsoft.com/office/powerpoint/2010/main" val="3395144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15E92D40-0141-AA63-D166-F4427DD0ED0D}"/>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ENERGETICKÁ LEGISLATIVA</a:t>
            </a:r>
          </a:p>
        </p:txBody>
      </p:sp>
    </p:spTree>
    <p:extLst>
      <p:ext uri="{BB962C8B-B14F-4D97-AF65-F5344CB8AC3E}">
        <p14:creationId xmlns:p14="http://schemas.microsoft.com/office/powerpoint/2010/main" val="14229014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9638A0-F09F-72B2-2E89-230BF1E19770}"/>
              </a:ext>
            </a:extLst>
          </p:cNvPr>
          <p:cNvSpPr>
            <a:spLocks noGrp="1"/>
          </p:cNvSpPr>
          <p:nvPr>
            <p:ph type="title"/>
          </p:nvPr>
        </p:nvSpPr>
        <p:spPr/>
        <p:txBody>
          <a:bodyPr>
            <a:normAutofit/>
          </a:bodyPr>
          <a:lstStyle/>
          <a:p>
            <a:pPr algn="ctr"/>
            <a:r>
              <a:rPr lang="cs-CZ" sz="4800" b="1" dirty="0">
                <a:solidFill>
                  <a:srgbClr val="FF0000"/>
                </a:solidFill>
              </a:rPr>
              <a:t>ENERGETICKÝ ZÁKON</a:t>
            </a:r>
          </a:p>
        </p:txBody>
      </p:sp>
      <p:sp>
        <p:nvSpPr>
          <p:cNvPr id="3" name="Zástupný obsah 2">
            <a:extLst>
              <a:ext uri="{FF2B5EF4-FFF2-40B4-BE49-F238E27FC236}">
                <a16:creationId xmlns:a16="http://schemas.microsoft.com/office/drawing/2014/main" id="{F8E4A225-38AF-606C-658A-72528A0DA64A}"/>
              </a:ext>
            </a:extLst>
          </p:cNvPr>
          <p:cNvSpPr>
            <a:spLocks noGrp="1"/>
          </p:cNvSpPr>
          <p:nvPr>
            <p:ph idx="1"/>
          </p:nvPr>
        </p:nvSpPr>
        <p:spPr>
          <a:xfrm>
            <a:off x="265471" y="1825625"/>
            <a:ext cx="11572568" cy="4667250"/>
          </a:xfrm>
        </p:spPr>
        <p:txBody>
          <a:bodyPr>
            <a:normAutofit fontScale="92500" lnSpcReduction="10000"/>
          </a:bodyPr>
          <a:lstStyle/>
          <a:p>
            <a:pPr algn="l"/>
            <a:r>
              <a:rPr lang="cs-CZ" b="1" i="0" dirty="0">
                <a:solidFill>
                  <a:srgbClr val="00B0F0"/>
                </a:solidFill>
                <a:effectLst/>
                <a:latin typeface="Arial" panose="020B0604020202020204" pitchFamily="34" charset="0"/>
              </a:rPr>
              <a:t>Energetický zákon</a:t>
            </a:r>
            <a:r>
              <a:rPr lang="cs-CZ" b="1" i="0" dirty="0">
                <a:solidFill>
                  <a:srgbClr val="202122"/>
                </a:solidFill>
                <a:effectLst/>
                <a:latin typeface="Arial" panose="020B0604020202020204" pitchFamily="34" charset="0"/>
              </a:rPr>
              <a:t>, plným názvem zákon č. 458/2000 Sb.,</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o podmínkách podnikání a o výkonu státní správy v energetických odvětvích a o změně některých zákonů (energetický zákon), je základním právním předpisem, který upravuje </a:t>
            </a:r>
            <a:r>
              <a:rPr lang="cs-CZ" b="1" i="0" u="sng" strike="noStrike" dirty="0">
                <a:solidFill>
                  <a:srgbClr val="00B0F0"/>
                </a:solidFill>
                <a:effectLst/>
                <a:latin typeface="Arial" panose="020B0604020202020204" pitchFamily="34" charset="0"/>
                <a:hlinkClick r:id="rId2" tooltip="Energetika">
                  <a:extLst>
                    <a:ext uri="{A12FA001-AC4F-418D-AE19-62706E023703}">
                      <ahyp:hlinkClr xmlns:ahyp="http://schemas.microsoft.com/office/drawing/2018/hyperlinkcolor" val="tx"/>
                    </a:ext>
                  </a:extLst>
                </a:hlinkClick>
              </a:rPr>
              <a:t>energetické odvětví</a:t>
            </a:r>
            <a:br>
              <a:rPr lang="cs-CZ" b="1" u="sng" strike="noStrike" dirty="0">
                <a:solidFill>
                  <a:srgbClr val="00B0F0"/>
                </a:solidFill>
                <a:latin typeface="Arial" panose="020B0604020202020204" pitchFamily="34" charset="0"/>
              </a:rPr>
            </a:br>
            <a:r>
              <a:rPr lang="cs-CZ" b="1" i="0" dirty="0">
                <a:solidFill>
                  <a:srgbClr val="202122"/>
                </a:solidFill>
                <a:effectLst/>
                <a:latin typeface="Arial" panose="020B0604020202020204" pitchFamily="34" charset="0"/>
              </a:rPr>
              <a:t>v České republice. Zákon nabyl účinnosti dne 1. ledna 2001 a nahradil původní zákon č. 222/1994 Sb., o podmínkách podnikání a o výkonu státní správy v energetických odvětvích a o Státní energetické inspekci. Do tohoto zákona jsou implementovány jednotlivé právní předpisy </a:t>
            </a:r>
            <a:r>
              <a:rPr lang="cs-CZ" b="1" i="0" u="none" strike="noStrike" dirty="0">
                <a:solidFill>
                  <a:srgbClr val="00B0F0"/>
                </a:solidFill>
                <a:effectLst/>
                <a:latin typeface="Arial" panose="020B0604020202020204" pitchFamily="34" charset="0"/>
                <a:hlinkClick r:id="rId3" tooltip="Evropská unie">
                  <a:extLst>
                    <a:ext uri="{A12FA001-AC4F-418D-AE19-62706E023703}">
                      <ahyp:hlinkClr xmlns:ahyp="http://schemas.microsoft.com/office/drawing/2018/hyperlinkcolor" val="tx"/>
                    </a:ext>
                  </a:extLst>
                </a:hlinkClick>
              </a:rPr>
              <a:t>Evropské unie</a:t>
            </a:r>
            <a:r>
              <a:rPr lang="cs-CZ" b="1" i="0" dirty="0">
                <a:solidFill>
                  <a:srgbClr val="202122"/>
                </a:solidFill>
                <a:effectLst/>
                <a:latin typeface="Arial" panose="020B0604020202020204" pitchFamily="34" charset="0"/>
              </a:rPr>
              <a:t>, které se dotýkají energetických odvětví.</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minulosti to byly například energetické liberalizační balíčky.</a:t>
            </a:r>
          </a:p>
          <a:p>
            <a:pPr algn="l"/>
            <a:r>
              <a:rPr lang="cs-CZ" b="1" i="0" dirty="0">
                <a:solidFill>
                  <a:srgbClr val="202122"/>
                </a:solidFill>
                <a:effectLst/>
                <a:latin typeface="Arial" panose="020B0604020202020204" pitchFamily="34" charset="0"/>
              </a:rPr>
              <a:t>Novelizací z roku 2016 dává energetický zákon odběratelům možnost odstoupit od smlouvy s dodavatelem energií uzavřené mimo prostory obvyklé k podnikání nebo na dálku až 15 dní po zahájení 1. dodávky energií.</a:t>
            </a:r>
          </a:p>
        </p:txBody>
      </p:sp>
    </p:spTree>
    <p:extLst>
      <p:ext uri="{BB962C8B-B14F-4D97-AF65-F5344CB8AC3E}">
        <p14:creationId xmlns:p14="http://schemas.microsoft.com/office/powerpoint/2010/main" val="7912800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6E3DB7-7239-03A0-0911-9446AD3379B5}"/>
              </a:ext>
            </a:extLst>
          </p:cNvPr>
          <p:cNvSpPr>
            <a:spLocks noGrp="1"/>
          </p:cNvSpPr>
          <p:nvPr>
            <p:ph type="title"/>
          </p:nvPr>
        </p:nvSpPr>
        <p:spPr/>
        <p:txBody>
          <a:bodyPr>
            <a:normAutofit/>
          </a:bodyPr>
          <a:lstStyle/>
          <a:p>
            <a:pPr algn="ctr"/>
            <a:r>
              <a:rPr lang="cs-CZ" sz="4800" b="1" i="0" dirty="0">
                <a:solidFill>
                  <a:srgbClr val="FF0000"/>
                </a:solidFill>
                <a:effectLst/>
                <a:latin typeface="Linux Libertine"/>
              </a:rPr>
              <a:t>PŘEDMĚT ÚPRAVY (1)</a:t>
            </a:r>
            <a:endParaRPr lang="cs-CZ" sz="4800" b="1" dirty="0">
              <a:solidFill>
                <a:srgbClr val="FF0000"/>
              </a:solidFill>
            </a:endParaRPr>
          </a:p>
        </p:txBody>
      </p:sp>
      <p:sp>
        <p:nvSpPr>
          <p:cNvPr id="3" name="Zástupný obsah 2">
            <a:extLst>
              <a:ext uri="{FF2B5EF4-FFF2-40B4-BE49-F238E27FC236}">
                <a16:creationId xmlns:a16="http://schemas.microsoft.com/office/drawing/2014/main" id="{3BC89C11-9B49-19C4-8BFB-62B3551A30ED}"/>
              </a:ext>
            </a:extLst>
          </p:cNvPr>
          <p:cNvSpPr>
            <a:spLocks noGrp="1"/>
          </p:cNvSpPr>
          <p:nvPr>
            <p:ph idx="1"/>
          </p:nvPr>
        </p:nvSpPr>
        <p:spPr>
          <a:xfrm>
            <a:off x="838200" y="2300747"/>
            <a:ext cx="10515600" cy="3876215"/>
          </a:xfrm>
        </p:spPr>
        <p:txBody>
          <a:bodyPr>
            <a:normAutofit/>
          </a:bodyPr>
          <a:lstStyle/>
          <a:p>
            <a:r>
              <a:rPr lang="cs-CZ" sz="3600" b="1" i="0" dirty="0">
                <a:solidFill>
                  <a:srgbClr val="202122"/>
                </a:solidFill>
                <a:effectLst/>
                <a:latin typeface="Arial" panose="020B0604020202020204" pitchFamily="34" charset="0"/>
              </a:rPr>
              <a:t>Jedná se o obecný zákon upravující základní podmínky podnikání a výkon státní správy</a:t>
            </a:r>
            <a:br>
              <a:rPr lang="cs-CZ" sz="3600" b="1" i="0" dirty="0">
                <a:solidFill>
                  <a:srgbClr val="202122"/>
                </a:solidFill>
                <a:effectLst/>
                <a:latin typeface="Arial" panose="020B0604020202020204" pitchFamily="34" charset="0"/>
              </a:rPr>
            </a:br>
            <a:r>
              <a:rPr lang="cs-CZ" sz="3600" b="1" i="0" dirty="0">
                <a:solidFill>
                  <a:srgbClr val="202122"/>
                </a:solidFill>
                <a:effectLst/>
                <a:latin typeface="Arial" panose="020B0604020202020204" pitchFamily="34" charset="0"/>
              </a:rPr>
              <a:t>v energetických odvětvích, mezi které je dle zákona řazena elektroenergetika, plynárenství a teplárenství. Zákon je možné rozdělit na dvě hlavní části a to na část obecnou a na část zvláštní.</a:t>
            </a:r>
            <a:endParaRPr lang="cs-CZ" sz="3600" b="1" dirty="0"/>
          </a:p>
        </p:txBody>
      </p:sp>
    </p:spTree>
    <p:extLst>
      <p:ext uri="{BB962C8B-B14F-4D97-AF65-F5344CB8AC3E}">
        <p14:creationId xmlns:p14="http://schemas.microsoft.com/office/powerpoint/2010/main" val="8763824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00DD9F-BB91-64D4-7CBD-D3C9006275FF}"/>
              </a:ext>
            </a:extLst>
          </p:cNvPr>
          <p:cNvSpPr>
            <a:spLocks noGrp="1"/>
          </p:cNvSpPr>
          <p:nvPr>
            <p:ph type="title"/>
          </p:nvPr>
        </p:nvSpPr>
        <p:spPr/>
        <p:txBody>
          <a:bodyPr/>
          <a:lstStyle/>
          <a:p>
            <a:pPr algn="ctr"/>
            <a:r>
              <a:rPr lang="cs-CZ" sz="4400" b="1" i="0" dirty="0">
                <a:solidFill>
                  <a:srgbClr val="FF0000"/>
                </a:solidFill>
                <a:effectLst/>
                <a:latin typeface="Linux Libertine"/>
              </a:rPr>
              <a:t>PŘEDMĚT ÚPRAVY (2)</a:t>
            </a:r>
            <a:endParaRPr lang="cs-CZ" dirty="0"/>
          </a:p>
        </p:txBody>
      </p:sp>
      <p:sp>
        <p:nvSpPr>
          <p:cNvPr id="3" name="Zástupný obsah 2">
            <a:extLst>
              <a:ext uri="{FF2B5EF4-FFF2-40B4-BE49-F238E27FC236}">
                <a16:creationId xmlns:a16="http://schemas.microsoft.com/office/drawing/2014/main" id="{A6CF565C-0807-EC87-AF96-50BCE7C8DFDB}"/>
              </a:ext>
            </a:extLst>
          </p:cNvPr>
          <p:cNvSpPr>
            <a:spLocks noGrp="1"/>
          </p:cNvSpPr>
          <p:nvPr>
            <p:ph idx="1"/>
          </p:nvPr>
        </p:nvSpPr>
        <p:spPr>
          <a:xfrm>
            <a:off x="285135" y="1825625"/>
            <a:ext cx="11621730" cy="4761988"/>
          </a:xfrm>
        </p:spPr>
        <p:txBody>
          <a:bodyPr>
            <a:normAutofit lnSpcReduction="10000"/>
          </a:bodyPr>
          <a:lstStyle/>
          <a:p>
            <a:pPr algn="l"/>
            <a:r>
              <a:rPr lang="cs-CZ" b="1" i="0" dirty="0">
                <a:solidFill>
                  <a:srgbClr val="00B0F0"/>
                </a:solidFill>
                <a:effectLst/>
                <a:latin typeface="inherit"/>
              </a:rPr>
              <a:t>Obecná část</a:t>
            </a:r>
            <a:endParaRPr lang="cs-CZ" b="1" i="0" dirty="0">
              <a:solidFill>
                <a:srgbClr val="00B0F0"/>
              </a:solidFill>
              <a:effectLst/>
              <a:latin typeface="Arial" panose="020B0604020202020204" pitchFamily="34" charset="0"/>
            </a:endParaRPr>
          </a:p>
          <a:p>
            <a:pPr lvl="1"/>
            <a:r>
              <a:rPr lang="cs-CZ" b="1" i="0" dirty="0">
                <a:solidFill>
                  <a:srgbClr val="202122"/>
                </a:solidFill>
                <a:effectLst/>
                <a:latin typeface="Arial" panose="020B0604020202020204" pitchFamily="34" charset="0"/>
              </a:rPr>
              <a:t>Hlavní bodem obecné části úpravy je úprava podnikání v energetických odvětvích. Zákon definuje a vyjmenovává, co je podnikáním</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energetických odvětvích, a že pro podnikání je nutná licence podle energetického zákona. Mimo to je v obecné části zakotvena působnost </a:t>
            </a:r>
            <a:r>
              <a:rPr lang="cs-CZ" b="1" i="0" u="none" strike="noStrike" dirty="0">
                <a:solidFill>
                  <a:srgbClr val="00B0F0"/>
                </a:solidFill>
                <a:effectLst/>
                <a:latin typeface="Arial" panose="020B0604020202020204" pitchFamily="34" charset="0"/>
                <a:hlinkClick r:id="rId2" tooltip="Energetický regulační úřad">
                  <a:extLst>
                    <a:ext uri="{A12FA001-AC4F-418D-AE19-62706E023703}">
                      <ahyp:hlinkClr xmlns:ahyp="http://schemas.microsoft.com/office/drawing/2018/hyperlinkcolor" val="tx"/>
                    </a:ext>
                  </a:extLst>
                </a:hlinkClick>
              </a:rPr>
              <a:t>Energetického regulačního úřadu</a:t>
            </a:r>
            <a:r>
              <a:rPr lang="cs-CZ" b="1" i="0" dirty="0">
                <a:solidFill>
                  <a:srgbClr val="00B0F0"/>
                </a:solidFill>
                <a:effectLst/>
                <a:latin typeface="Arial" panose="020B0604020202020204" pitchFamily="34" charset="0"/>
              </a:rPr>
              <a:t> </a:t>
            </a:r>
            <a:r>
              <a:rPr lang="cs-CZ" b="1" i="0" dirty="0">
                <a:solidFill>
                  <a:srgbClr val="202122"/>
                </a:solidFill>
                <a:effectLst/>
                <a:latin typeface="Arial" panose="020B0604020202020204" pitchFamily="34" charset="0"/>
              </a:rPr>
              <a:t>a Operátora trhu (v ČR společnost </a:t>
            </a:r>
            <a:r>
              <a:rPr lang="cs-CZ" b="1" i="0" u="none" strike="noStrike" dirty="0">
                <a:solidFill>
                  <a:srgbClr val="00B0F0"/>
                </a:solidFill>
                <a:effectLst/>
                <a:latin typeface="Arial" panose="020B0604020202020204" pitchFamily="34" charset="0"/>
                <a:hlinkClick r:id="rId3" tooltip="OTE">
                  <a:extLst>
                    <a:ext uri="{A12FA001-AC4F-418D-AE19-62706E023703}">
                      <ahyp:hlinkClr xmlns:ahyp="http://schemas.microsoft.com/office/drawing/2018/hyperlinkcolor" val="tx"/>
                    </a:ext>
                  </a:extLst>
                </a:hlinkClick>
              </a:rPr>
              <a:t>OTE a.s.</a:t>
            </a:r>
            <a:r>
              <a:rPr lang="cs-CZ" b="1" i="0" dirty="0">
                <a:solidFill>
                  <a:srgbClr val="202122"/>
                </a:solidFill>
                <a:effectLst/>
                <a:latin typeface="Arial" panose="020B0604020202020204" pitchFamily="34" charset="0"/>
              </a:rPr>
              <a:t>).</a:t>
            </a:r>
          </a:p>
          <a:p>
            <a:pPr algn="l"/>
            <a:r>
              <a:rPr lang="cs-CZ" b="1" i="0" dirty="0">
                <a:solidFill>
                  <a:srgbClr val="00B0F0"/>
                </a:solidFill>
                <a:effectLst/>
                <a:latin typeface="inherit"/>
              </a:rPr>
              <a:t>Zvláštní část</a:t>
            </a:r>
            <a:endParaRPr lang="cs-CZ" b="1" i="0" dirty="0">
              <a:solidFill>
                <a:srgbClr val="00B0F0"/>
              </a:solidFill>
              <a:effectLst/>
              <a:latin typeface="Arial" panose="020B0604020202020204" pitchFamily="34" charset="0"/>
            </a:endParaRPr>
          </a:p>
          <a:p>
            <a:pPr lvl="1"/>
            <a:r>
              <a:rPr lang="cs-CZ" b="1" i="0" dirty="0">
                <a:solidFill>
                  <a:srgbClr val="202122"/>
                </a:solidFill>
                <a:effectLst/>
                <a:latin typeface="Arial" panose="020B0604020202020204" pitchFamily="34" charset="0"/>
              </a:rPr>
              <a:t>Zvláštní část se věnuje jednotlivým odvětvím energetiky. Základním účelem každé z částí je určit účastníky trhu v daném odvětví a přiřadit jim jednotlivá práva a povinnosti. Dále jsou zde upravena jednotlivá specifika odvětví, jako jsou elektrická přípojka, plynovodní nebo tepelná. Zvlášť jsou také upraveny smlouvy v daných odvětvích a případná ochranná pásma pro jednotlivá energetická zařízení.</a:t>
            </a:r>
          </a:p>
          <a:p>
            <a:endParaRPr lang="cs-CZ" dirty="0"/>
          </a:p>
        </p:txBody>
      </p:sp>
    </p:spTree>
    <p:extLst>
      <p:ext uri="{BB962C8B-B14F-4D97-AF65-F5344CB8AC3E}">
        <p14:creationId xmlns:p14="http://schemas.microsoft.com/office/powerpoint/2010/main" val="3817553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44707-EF52-1CFA-4518-26A9CFB3B985}"/>
              </a:ext>
            </a:extLst>
          </p:cNvPr>
          <p:cNvSpPr>
            <a:spLocks noGrp="1"/>
          </p:cNvSpPr>
          <p:nvPr>
            <p:ph type="title"/>
          </p:nvPr>
        </p:nvSpPr>
        <p:spPr/>
        <p:txBody>
          <a:bodyPr>
            <a:normAutofit/>
          </a:bodyPr>
          <a:lstStyle/>
          <a:p>
            <a:pPr algn="ctr"/>
            <a:r>
              <a:rPr lang="cs-CZ" sz="4800" b="1" i="0" dirty="0">
                <a:solidFill>
                  <a:srgbClr val="FF0000"/>
                </a:solidFill>
                <a:effectLst/>
                <a:latin typeface="inherit"/>
              </a:rPr>
              <a:t>ELEKTROENERGETIKA</a:t>
            </a:r>
            <a:endParaRPr lang="cs-CZ" sz="4800" dirty="0">
              <a:solidFill>
                <a:srgbClr val="FF0000"/>
              </a:solidFill>
            </a:endParaRPr>
          </a:p>
        </p:txBody>
      </p:sp>
      <p:sp>
        <p:nvSpPr>
          <p:cNvPr id="3" name="Zástupný obsah 2">
            <a:extLst>
              <a:ext uri="{FF2B5EF4-FFF2-40B4-BE49-F238E27FC236}">
                <a16:creationId xmlns:a16="http://schemas.microsoft.com/office/drawing/2014/main" id="{EF423868-B385-6FE2-4912-DC9385FCC430}"/>
              </a:ext>
            </a:extLst>
          </p:cNvPr>
          <p:cNvSpPr>
            <a:spLocks noGrp="1"/>
          </p:cNvSpPr>
          <p:nvPr>
            <p:ph idx="1"/>
          </p:nvPr>
        </p:nvSpPr>
        <p:spPr>
          <a:xfrm>
            <a:off x="838200" y="2002606"/>
            <a:ext cx="10515600" cy="4351338"/>
          </a:xfrm>
        </p:spPr>
        <p:txBody>
          <a:bodyPr>
            <a:normAutofit/>
          </a:bodyPr>
          <a:lstStyle/>
          <a:p>
            <a:pPr algn="l"/>
            <a:r>
              <a:rPr lang="cs-CZ" sz="3200" b="1" i="0" dirty="0">
                <a:solidFill>
                  <a:srgbClr val="202122"/>
                </a:solidFill>
                <a:effectLst/>
                <a:latin typeface="Arial" panose="020B0604020202020204" pitchFamily="34" charset="0"/>
              </a:rPr>
              <a:t>Základními účastníky trhu s elektřinou jsou dle energetického zákona tyto subjekty:</a:t>
            </a:r>
          </a:p>
          <a:p>
            <a:pPr lvl="1"/>
            <a:r>
              <a:rPr lang="cs-CZ" sz="3200" b="1" i="0" dirty="0">
                <a:solidFill>
                  <a:srgbClr val="202122"/>
                </a:solidFill>
                <a:effectLst/>
                <a:latin typeface="Arial" panose="020B0604020202020204" pitchFamily="34" charset="0"/>
              </a:rPr>
              <a:t>výrobci elektřiny,</a:t>
            </a:r>
          </a:p>
          <a:p>
            <a:pPr lvl="1"/>
            <a:r>
              <a:rPr lang="cs-CZ" sz="3200" b="1" i="0" dirty="0">
                <a:solidFill>
                  <a:srgbClr val="202122"/>
                </a:solidFill>
                <a:effectLst/>
                <a:latin typeface="Arial" panose="020B0604020202020204" pitchFamily="34" charset="0"/>
              </a:rPr>
              <a:t>provozovatel přenosové soustavy,</a:t>
            </a:r>
          </a:p>
          <a:p>
            <a:pPr lvl="1"/>
            <a:r>
              <a:rPr lang="cs-CZ" sz="3200" b="1" i="0" dirty="0">
                <a:solidFill>
                  <a:srgbClr val="202122"/>
                </a:solidFill>
                <a:effectLst/>
                <a:latin typeface="Arial" panose="020B0604020202020204" pitchFamily="34" charset="0"/>
              </a:rPr>
              <a:t>provozovatelé distribučních soustav,</a:t>
            </a:r>
          </a:p>
          <a:p>
            <a:pPr lvl="1"/>
            <a:r>
              <a:rPr lang="cs-CZ" sz="3200" b="1" i="0" dirty="0">
                <a:solidFill>
                  <a:srgbClr val="202122"/>
                </a:solidFill>
                <a:effectLst/>
                <a:latin typeface="Arial" panose="020B0604020202020204" pitchFamily="34" charset="0"/>
              </a:rPr>
              <a:t>operátor trhu,</a:t>
            </a:r>
          </a:p>
          <a:p>
            <a:pPr lvl="1"/>
            <a:r>
              <a:rPr lang="cs-CZ" sz="3200" b="1" i="0" dirty="0">
                <a:solidFill>
                  <a:srgbClr val="202122"/>
                </a:solidFill>
                <a:effectLst/>
                <a:latin typeface="Arial" panose="020B0604020202020204" pitchFamily="34" charset="0"/>
              </a:rPr>
              <a:t>obchodníci s elektřinou,</a:t>
            </a:r>
          </a:p>
          <a:p>
            <a:pPr lvl="1"/>
            <a:r>
              <a:rPr lang="cs-CZ" sz="3200" b="1" i="0" dirty="0">
                <a:solidFill>
                  <a:srgbClr val="202122"/>
                </a:solidFill>
                <a:effectLst/>
                <a:latin typeface="Arial" panose="020B0604020202020204" pitchFamily="34" charset="0"/>
              </a:rPr>
              <a:t>zákazníci.</a:t>
            </a:r>
          </a:p>
          <a:p>
            <a:endParaRPr lang="cs-CZ" dirty="0"/>
          </a:p>
        </p:txBody>
      </p:sp>
    </p:spTree>
    <p:extLst>
      <p:ext uri="{BB962C8B-B14F-4D97-AF65-F5344CB8AC3E}">
        <p14:creationId xmlns:p14="http://schemas.microsoft.com/office/powerpoint/2010/main" val="10565949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30BCB2-B6E5-E8B3-F7EF-86946378E96E}"/>
              </a:ext>
            </a:extLst>
          </p:cNvPr>
          <p:cNvSpPr>
            <a:spLocks noGrp="1"/>
          </p:cNvSpPr>
          <p:nvPr>
            <p:ph type="title"/>
          </p:nvPr>
        </p:nvSpPr>
        <p:spPr/>
        <p:txBody>
          <a:bodyPr>
            <a:normAutofit/>
          </a:bodyPr>
          <a:lstStyle/>
          <a:p>
            <a:pPr algn="ctr"/>
            <a:r>
              <a:rPr lang="cs-CZ" sz="4800" b="1" i="0" dirty="0">
                <a:solidFill>
                  <a:srgbClr val="FF0000"/>
                </a:solidFill>
                <a:effectLst/>
                <a:latin typeface="inherit"/>
              </a:rPr>
              <a:t>PLYNÁRENSTVÍ</a:t>
            </a:r>
            <a:endParaRPr lang="cs-CZ" sz="4800" dirty="0">
              <a:solidFill>
                <a:srgbClr val="FF0000"/>
              </a:solidFill>
            </a:endParaRPr>
          </a:p>
        </p:txBody>
      </p:sp>
      <p:sp>
        <p:nvSpPr>
          <p:cNvPr id="3" name="Zástupný obsah 2">
            <a:extLst>
              <a:ext uri="{FF2B5EF4-FFF2-40B4-BE49-F238E27FC236}">
                <a16:creationId xmlns:a16="http://schemas.microsoft.com/office/drawing/2014/main" id="{59565AE9-8D3B-51D2-4A0C-84A6F8202BB5}"/>
              </a:ext>
            </a:extLst>
          </p:cNvPr>
          <p:cNvSpPr>
            <a:spLocks noGrp="1"/>
          </p:cNvSpPr>
          <p:nvPr>
            <p:ph idx="1"/>
          </p:nvPr>
        </p:nvSpPr>
        <p:spPr>
          <a:xfrm>
            <a:off x="285135" y="2061600"/>
            <a:ext cx="11621729" cy="4351338"/>
          </a:xfrm>
        </p:spPr>
        <p:txBody>
          <a:bodyPr>
            <a:noAutofit/>
          </a:bodyPr>
          <a:lstStyle/>
          <a:p>
            <a:pPr algn="l"/>
            <a:r>
              <a:rPr lang="cs-CZ" b="1" i="0" dirty="0">
                <a:solidFill>
                  <a:srgbClr val="202122"/>
                </a:solidFill>
                <a:effectLst/>
                <a:latin typeface="Arial" panose="020B0604020202020204" pitchFamily="34" charset="0"/>
              </a:rPr>
              <a:t>Účastníci trhu s plynem jsou obdobní, jako v sekci elektroenergetika. Navíc přibývá provozovatel zásobníku plynu. Účastníci jsou taxativně vyjmenování tito:</a:t>
            </a:r>
          </a:p>
          <a:p>
            <a:pPr lvl="1"/>
            <a:r>
              <a:rPr lang="cs-CZ" sz="2800" b="1" i="0" dirty="0">
                <a:solidFill>
                  <a:srgbClr val="202122"/>
                </a:solidFill>
                <a:effectLst/>
                <a:latin typeface="Arial" panose="020B0604020202020204" pitchFamily="34" charset="0"/>
              </a:rPr>
              <a:t>výrobci plynu,</a:t>
            </a:r>
          </a:p>
          <a:p>
            <a:pPr lvl="1"/>
            <a:r>
              <a:rPr lang="cs-CZ" sz="2800" b="1" i="0" dirty="0">
                <a:solidFill>
                  <a:srgbClr val="202122"/>
                </a:solidFill>
                <a:effectLst/>
                <a:latin typeface="Arial" panose="020B0604020202020204" pitchFamily="34" charset="0"/>
              </a:rPr>
              <a:t>provozovatel přepravní soustavy,</a:t>
            </a:r>
          </a:p>
          <a:p>
            <a:pPr lvl="1"/>
            <a:r>
              <a:rPr lang="cs-CZ" sz="2800" b="1" i="0" dirty="0">
                <a:solidFill>
                  <a:srgbClr val="202122"/>
                </a:solidFill>
                <a:effectLst/>
                <a:latin typeface="Arial" panose="020B0604020202020204" pitchFamily="34" charset="0"/>
              </a:rPr>
              <a:t>provozovatelé distribučních soustav,</a:t>
            </a:r>
          </a:p>
          <a:p>
            <a:pPr lvl="1"/>
            <a:r>
              <a:rPr lang="cs-CZ" sz="2800" b="1" i="0" dirty="0">
                <a:solidFill>
                  <a:srgbClr val="202122"/>
                </a:solidFill>
                <a:effectLst/>
                <a:latin typeface="Arial" panose="020B0604020202020204" pitchFamily="34" charset="0"/>
              </a:rPr>
              <a:t>provozovatelé zásobníků plynu,</a:t>
            </a:r>
          </a:p>
          <a:p>
            <a:pPr lvl="1"/>
            <a:r>
              <a:rPr lang="cs-CZ" sz="2800" b="1" i="0" dirty="0">
                <a:solidFill>
                  <a:srgbClr val="202122"/>
                </a:solidFill>
                <a:effectLst/>
                <a:latin typeface="Arial" panose="020B0604020202020204" pitchFamily="34" charset="0"/>
              </a:rPr>
              <a:t>obchodníci s plynem,</a:t>
            </a:r>
          </a:p>
          <a:p>
            <a:pPr lvl="1"/>
            <a:r>
              <a:rPr lang="cs-CZ" sz="2800" b="1" i="0" dirty="0">
                <a:solidFill>
                  <a:srgbClr val="202122"/>
                </a:solidFill>
                <a:effectLst/>
                <a:latin typeface="Arial" panose="020B0604020202020204" pitchFamily="34" charset="0"/>
              </a:rPr>
              <a:t>zákazníci,</a:t>
            </a:r>
          </a:p>
          <a:p>
            <a:pPr lvl="1"/>
            <a:r>
              <a:rPr lang="cs-CZ" sz="2800" b="1" i="0" dirty="0">
                <a:solidFill>
                  <a:srgbClr val="202122"/>
                </a:solidFill>
                <a:effectLst/>
                <a:latin typeface="Arial" panose="020B0604020202020204" pitchFamily="34" charset="0"/>
              </a:rPr>
              <a:t>operátor trhu.</a:t>
            </a:r>
          </a:p>
        </p:txBody>
      </p:sp>
    </p:spTree>
    <p:extLst>
      <p:ext uri="{BB962C8B-B14F-4D97-AF65-F5344CB8AC3E}">
        <p14:creationId xmlns:p14="http://schemas.microsoft.com/office/powerpoint/2010/main" val="7314442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0ACD26-B372-49A6-D6C3-44050B826B78}"/>
              </a:ext>
            </a:extLst>
          </p:cNvPr>
          <p:cNvSpPr>
            <a:spLocks noGrp="1"/>
          </p:cNvSpPr>
          <p:nvPr>
            <p:ph type="title"/>
          </p:nvPr>
        </p:nvSpPr>
        <p:spPr/>
        <p:txBody>
          <a:bodyPr>
            <a:normAutofit/>
          </a:bodyPr>
          <a:lstStyle/>
          <a:p>
            <a:pPr algn="ctr"/>
            <a:r>
              <a:rPr lang="cs-CZ" sz="4800" b="1" i="0" dirty="0">
                <a:solidFill>
                  <a:srgbClr val="FF0000"/>
                </a:solidFill>
                <a:effectLst/>
                <a:latin typeface="inherit"/>
              </a:rPr>
              <a:t>TEPLÁRENSTVÍ</a:t>
            </a:r>
            <a:endParaRPr lang="cs-CZ" sz="4800" dirty="0">
              <a:solidFill>
                <a:srgbClr val="FF0000"/>
              </a:solidFill>
            </a:endParaRPr>
          </a:p>
        </p:txBody>
      </p:sp>
      <p:sp>
        <p:nvSpPr>
          <p:cNvPr id="3" name="Zástupný obsah 2">
            <a:extLst>
              <a:ext uri="{FF2B5EF4-FFF2-40B4-BE49-F238E27FC236}">
                <a16:creationId xmlns:a16="http://schemas.microsoft.com/office/drawing/2014/main" id="{68511772-C98D-AC7D-A19A-0A9A077FFF61}"/>
              </a:ext>
            </a:extLst>
          </p:cNvPr>
          <p:cNvSpPr>
            <a:spLocks noGrp="1"/>
          </p:cNvSpPr>
          <p:nvPr>
            <p:ph idx="1"/>
          </p:nvPr>
        </p:nvSpPr>
        <p:spPr>
          <a:xfrm>
            <a:off x="838200" y="1933780"/>
            <a:ext cx="10515600" cy="4351338"/>
          </a:xfrm>
        </p:spPr>
        <p:txBody>
          <a:bodyPr/>
          <a:lstStyle/>
          <a:p>
            <a:pPr algn="l"/>
            <a:r>
              <a:rPr lang="cs-CZ" sz="3600" b="1" i="0" dirty="0">
                <a:solidFill>
                  <a:srgbClr val="202122"/>
                </a:solidFill>
                <a:effectLst/>
                <a:latin typeface="Arial" panose="020B0604020202020204" pitchFamily="34" charset="0"/>
              </a:rPr>
              <a:t>Sekce plynárenství, na rozdíl od předešlých dvou oblastí, nejmenuje přesný seznam účastníků trhu s teplem. Přesto se jednotliví účastníci z textu zákona dají vysledovat. Zákon jmenuje zejména tyto účastníky:</a:t>
            </a:r>
          </a:p>
          <a:p>
            <a:pPr lvl="1"/>
            <a:r>
              <a:rPr lang="cs-CZ" sz="3600" b="1" i="0" dirty="0">
                <a:solidFill>
                  <a:srgbClr val="202122"/>
                </a:solidFill>
                <a:effectLst/>
                <a:latin typeface="Arial" panose="020B0604020202020204" pitchFamily="34" charset="0"/>
              </a:rPr>
              <a:t>držitel licence na výrobu tepla,</a:t>
            </a:r>
          </a:p>
          <a:p>
            <a:pPr lvl="1"/>
            <a:r>
              <a:rPr lang="cs-CZ" sz="3600" b="1" i="0" dirty="0">
                <a:solidFill>
                  <a:srgbClr val="202122"/>
                </a:solidFill>
                <a:effectLst/>
                <a:latin typeface="Arial" panose="020B0604020202020204" pitchFamily="34" charset="0"/>
              </a:rPr>
              <a:t>držitel licence na rozvod tepla,</a:t>
            </a:r>
          </a:p>
          <a:p>
            <a:pPr lvl="1"/>
            <a:r>
              <a:rPr lang="cs-CZ" sz="3600" b="1" i="0" dirty="0">
                <a:solidFill>
                  <a:srgbClr val="202122"/>
                </a:solidFill>
                <a:effectLst/>
                <a:latin typeface="Arial" panose="020B0604020202020204" pitchFamily="34" charset="0"/>
              </a:rPr>
              <a:t>odběratel tepla.</a:t>
            </a:r>
          </a:p>
          <a:p>
            <a:endParaRPr lang="cs-CZ" dirty="0"/>
          </a:p>
        </p:txBody>
      </p:sp>
    </p:spTree>
    <p:extLst>
      <p:ext uri="{BB962C8B-B14F-4D97-AF65-F5344CB8AC3E}">
        <p14:creationId xmlns:p14="http://schemas.microsoft.com/office/powerpoint/2010/main" val="22764171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058F2D-027B-3A7D-3FBE-AA08094482AD}"/>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Open Sans" panose="020B0606030504020204" pitchFamily="34" charset="0"/>
              </a:rPr>
              <a:t>STRATEGICKÉ DOKUMENTY</a:t>
            </a:r>
            <a:endParaRPr lang="cs-CZ" sz="6000" b="1" dirty="0">
              <a:solidFill>
                <a:srgbClr val="FF0000"/>
              </a:solidFill>
            </a:endParaRPr>
          </a:p>
        </p:txBody>
      </p:sp>
    </p:spTree>
    <p:extLst>
      <p:ext uri="{BB962C8B-B14F-4D97-AF65-F5344CB8AC3E}">
        <p14:creationId xmlns:p14="http://schemas.microsoft.com/office/powerpoint/2010/main" val="14777941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A0D0D26B-9484-353D-62C1-84837FB01886}"/>
              </a:ext>
            </a:extLst>
          </p:cNvPr>
          <p:cNvSpPr>
            <a:spLocks noGrp="1"/>
          </p:cNvSpPr>
          <p:nvPr>
            <p:ph type="title"/>
          </p:nvPr>
        </p:nvSpPr>
        <p:spPr/>
        <p:txBody>
          <a:bodyPr>
            <a:normAutofit/>
          </a:bodyPr>
          <a:lstStyle/>
          <a:p>
            <a:pPr algn="ctr"/>
            <a:r>
              <a:rPr lang="cs-CZ" sz="4800" b="1" i="0" dirty="0">
                <a:solidFill>
                  <a:srgbClr val="FF0000"/>
                </a:solidFill>
                <a:effectLst/>
                <a:latin typeface="inherit"/>
              </a:rPr>
              <a:t>STÁTNÍ ENERGETICKÁ KONCEPCE</a:t>
            </a:r>
            <a:endParaRPr lang="cs-CZ" sz="4800" b="1" dirty="0">
              <a:solidFill>
                <a:srgbClr val="FF0000"/>
              </a:solidFill>
            </a:endParaRPr>
          </a:p>
        </p:txBody>
      </p:sp>
      <p:sp>
        <p:nvSpPr>
          <p:cNvPr id="4" name="Zástupný obsah 3">
            <a:extLst>
              <a:ext uri="{FF2B5EF4-FFF2-40B4-BE49-F238E27FC236}">
                <a16:creationId xmlns:a16="http://schemas.microsoft.com/office/drawing/2014/main" id="{1FD0ABAE-AF3A-708B-906F-0AC88920E033}"/>
              </a:ext>
            </a:extLst>
          </p:cNvPr>
          <p:cNvSpPr>
            <a:spLocks noGrp="1"/>
          </p:cNvSpPr>
          <p:nvPr>
            <p:ph idx="1"/>
          </p:nvPr>
        </p:nvSpPr>
        <p:spPr>
          <a:xfrm>
            <a:off x="265471" y="1825624"/>
            <a:ext cx="11680723" cy="4801317"/>
          </a:xfrm>
        </p:spPr>
        <p:txBody>
          <a:bodyPr>
            <a:noAutofit/>
          </a:bodyPr>
          <a:lstStyle/>
          <a:p>
            <a:pPr>
              <a:spcAft>
                <a:spcPts val="800"/>
              </a:spcAft>
            </a:pPr>
            <a:r>
              <a:rPr lang="cs-CZ" sz="3200" b="1" i="0" dirty="0">
                <a:solidFill>
                  <a:srgbClr val="00B0F0"/>
                </a:solidFill>
                <a:effectLst/>
                <a:latin typeface="inherit"/>
              </a:rPr>
              <a:t>Státní energetická koncepce (SEK) </a:t>
            </a:r>
            <a:r>
              <a:rPr lang="cs-CZ" sz="3200" b="1" i="0" dirty="0">
                <a:solidFill>
                  <a:srgbClr val="000000"/>
                </a:solidFill>
                <a:effectLst/>
                <a:latin typeface="inherit"/>
              </a:rPr>
              <a:t>je strategickým dokumentem vyjadřujícím cíle státu v nakládání s energií, v souladu se zásadami trvale udržitelného rozvoje, zajištěním bezpečnosti dodávek energie, konkurenceschopnosti hospodářství a sociální přijatelnosti pro obyvatelstvo. Je zastřešujícím dokumentem pro českou energetiku s jasně artikulovanými prioritami a strategickými záměry státu v tomto sektoru a má poskytovat investorům, občanům a státní správě stabilitu v dlouhodobém měřítku. SEK je přijímán na období 25 let a v roce 2022 se očekává jeho aktualizace.</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4119062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1FC624-0B00-9590-41BE-F8996F1CD031}"/>
              </a:ext>
            </a:extLst>
          </p:cNvPr>
          <p:cNvSpPr>
            <a:spLocks noGrp="1"/>
          </p:cNvSpPr>
          <p:nvPr>
            <p:ph type="title"/>
          </p:nvPr>
        </p:nvSpPr>
        <p:spPr/>
        <p:txBody>
          <a:bodyPr>
            <a:normAutofit/>
          </a:bodyPr>
          <a:lstStyle/>
          <a:p>
            <a:pPr algn="ctr"/>
            <a:r>
              <a:rPr lang="cs-CZ" sz="4800" b="1" dirty="0">
                <a:solidFill>
                  <a:srgbClr val="FF0000"/>
                </a:solidFill>
              </a:rPr>
              <a:t>ZVLÁŠTNÍ USTANOVENÍ</a:t>
            </a:r>
          </a:p>
        </p:txBody>
      </p:sp>
      <p:sp>
        <p:nvSpPr>
          <p:cNvPr id="3" name="Zástupný obsah 2">
            <a:extLst>
              <a:ext uri="{FF2B5EF4-FFF2-40B4-BE49-F238E27FC236}">
                <a16:creationId xmlns:a16="http://schemas.microsoft.com/office/drawing/2014/main" id="{E7B95FF5-02A8-D8AB-1DFE-52CCDB6712D9}"/>
              </a:ext>
            </a:extLst>
          </p:cNvPr>
          <p:cNvSpPr>
            <a:spLocks noGrp="1"/>
          </p:cNvSpPr>
          <p:nvPr>
            <p:ph idx="1"/>
          </p:nvPr>
        </p:nvSpPr>
        <p:spPr>
          <a:xfrm>
            <a:off x="838200" y="1894451"/>
            <a:ext cx="10515600" cy="4351338"/>
          </a:xfrm>
        </p:spPr>
        <p:txBody>
          <a:bodyPr>
            <a:normAutofit lnSpcReduction="10000"/>
          </a:bodyPr>
          <a:lstStyle/>
          <a:p>
            <a:pPr lvl="1"/>
            <a:r>
              <a:rPr lang="cs-CZ" sz="3200" b="1" i="0" dirty="0">
                <a:solidFill>
                  <a:srgbClr val="1E1E1F"/>
                </a:solidFill>
                <a:effectLst/>
                <a:latin typeface="Helvetica" panose="020B0604020202020204" pitchFamily="34" charset="0"/>
              </a:rPr>
              <a:t>Bezpečnost dodávek: článek 122 SFEU,</a:t>
            </a:r>
          </a:p>
          <a:p>
            <a:pPr lvl="1"/>
            <a:r>
              <a:rPr lang="cs-CZ" sz="3200" b="1" i="0" dirty="0">
                <a:solidFill>
                  <a:srgbClr val="1E1E1F"/>
                </a:solidFill>
                <a:effectLst/>
                <a:latin typeface="Helvetica" panose="020B0604020202020204" pitchFamily="34" charset="0"/>
              </a:rPr>
              <a:t>Energetické sítě: články 170 až 172 SFEU,</a:t>
            </a:r>
          </a:p>
          <a:p>
            <a:pPr lvl="1"/>
            <a:r>
              <a:rPr lang="cs-CZ" sz="3200" b="1" i="0" dirty="0">
                <a:solidFill>
                  <a:srgbClr val="1E1E1F"/>
                </a:solidFill>
                <a:effectLst/>
                <a:latin typeface="Helvetica" panose="020B0604020202020204" pitchFamily="34" charset="0"/>
              </a:rPr>
              <a:t>Uhlí: protokol 37 objasňuje finanční důsledky vyplývající z ukončení platnosti Smlouvy o Evropském společenství uhlí a oceli v roce 2002,</a:t>
            </a:r>
          </a:p>
          <a:p>
            <a:pPr lvl="1"/>
            <a:r>
              <a:rPr lang="cs-CZ" sz="3200" b="1" i="0" dirty="0">
                <a:solidFill>
                  <a:srgbClr val="1E1E1F"/>
                </a:solidFill>
                <a:effectLst/>
                <a:latin typeface="Helvetica" panose="020B0604020202020204" pitchFamily="34" charset="0"/>
              </a:rPr>
              <a:t>Jaderná energetika: právním základem většiny činností EU v oblasti jaderné energetiky je Smlouva o založení Evropského společenství pro atomovou energii (Smlouva o Euratomu).</a:t>
            </a:r>
          </a:p>
          <a:p>
            <a:endParaRPr lang="cs-CZ" dirty="0"/>
          </a:p>
        </p:txBody>
      </p:sp>
    </p:spTree>
    <p:extLst>
      <p:ext uri="{BB962C8B-B14F-4D97-AF65-F5344CB8AC3E}">
        <p14:creationId xmlns:p14="http://schemas.microsoft.com/office/powerpoint/2010/main" val="21071568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981746-1CA0-31D6-E278-01BF83AA69F5}"/>
              </a:ext>
            </a:extLst>
          </p:cNvPr>
          <p:cNvSpPr>
            <a:spLocks noGrp="1"/>
          </p:cNvSpPr>
          <p:nvPr>
            <p:ph type="title"/>
          </p:nvPr>
        </p:nvSpPr>
        <p:spPr>
          <a:xfrm>
            <a:off x="838200" y="157317"/>
            <a:ext cx="10515600" cy="1533372"/>
          </a:xfrm>
        </p:spPr>
        <p:txBody>
          <a:bodyPr>
            <a:noAutofit/>
          </a:bodyPr>
          <a:lstStyle/>
          <a:p>
            <a:pPr algn="ctr"/>
            <a:r>
              <a:rPr lang="cs-CZ" sz="4800" b="1" dirty="0">
                <a:solidFill>
                  <a:srgbClr val="FF0000"/>
                </a:solidFill>
              </a:rPr>
              <a:t>STÁTNÍ ENERGETICKÁ KONCEPCE – VÝČET PRIORIT</a:t>
            </a:r>
          </a:p>
        </p:txBody>
      </p:sp>
      <p:sp>
        <p:nvSpPr>
          <p:cNvPr id="3" name="Zástupný obsah 2">
            <a:extLst>
              <a:ext uri="{FF2B5EF4-FFF2-40B4-BE49-F238E27FC236}">
                <a16:creationId xmlns:a16="http://schemas.microsoft.com/office/drawing/2014/main" id="{E5097CB9-F5B7-B408-35F3-2792AA15EB7E}"/>
              </a:ext>
            </a:extLst>
          </p:cNvPr>
          <p:cNvSpPr>
            <a:spLocks noGrp="1"/>
          </p:cNvSpPr>
          <p:nvPr>
            <p:ph idx="1"/>
          </p:nvPr>
        </p:nvSpPr>
        <p:spPr>
          <a:xfrm>
            <a:off x="275303" y="1825625"/>
            <a:ext cx="11729884" cy="4683330"/>
          </a:xfrm>
        </p:spPr>
        <p:txBody>
          <a:bodyPr>
            <a:normAutofit/>
          </a:bodyPr>
          <a:lstStyle/>
          <a:p>
            <a:pPr algn="just">
              <a:spcAft>
                <a:spcPts val="800"/>
              </a:spcAft>
            </a:pPr>
            <a:r>
              <a:rPr lang="cs-CZ" sz="1800" b="1" i="0" dirty="0">
                <a:solidFill>
                  <a:srgbClr val="000000"/>
                </a:solidFill>
                <a:effectLst/>
                <a:latin typeface="inherit"/>
              </a:rPr>
              <a:t>SEK 2015 identifikuje pět strategických priorit, které mají přispět k plnění vrcholových cílů a mezi kterými figuruje i zvyšování energetické účinnosti. </a:t>
            </a:r>
            <a:r>
              <a:rPr lang="cs-CZ" sz="1800" b="1" i="0" dirty="0">
                <a:solidFill>
                  <a:srgbClr val="00B0F0"/>
                </a:solidFill>
                <a:effectLst/>
                <a:latin typeface="inherit"/>
              </a:rPr>
              <a:t>Celkový výčet priorit:</a:t>
            </a:r>
            <a:endParaRPr lang="cs-CZ" sz="1800" b="1" i="0" dirty="0">
              <a:solidFill>
                <a:srgbClr val="00B0F0"/>
              </a:solidFill>
              <a:effectLst/>
              <a:latin typeface="Open Sans" panose="020B0606030504020204" pitchFamily="34" charset="0"/>
            </a:endParaRPr>
          </a:p>
          <a:p>
            <a:pPr lvl="1" algn="just">
              <a:spcAft>
                <a:spcPts val="800"/>
              </a:spcAft>
              <a:buFont typeface="+mj-lt"/>
              <a:buAutoNum type="arabicPeriod"/>
            </a:pPr>
            <a:r>
              <a:rPr lang="cs-CZ" sz="1800" b="1" i="0" dirty="0">
                <a:solidFill>
                  <a:srgbClr val="212121"/>
                </a:solidFill>
                <a:effectLst/>
                <a:latin typeface="inherit"/>
              </a:rPr>
              <a:t>vyvážený mix primárních energetických zdrojů i zdrojů výroby elektřiny založený na jejich širokém portfoliu, efektivním využití všech dostupných tuzemských energetických zdrojů, udržení přebytkové výkonové bilance ES s dostatkem rezerv a udržování dostupných strategických rezerv tuzemských forem energie;</a:t>
            </a:r>
          </a:p>
          <a:p>
            <a:pPr lvl="1" algn="just">
              <a:spcAft>
                <a:spcPts val="800"/>
              </a:spcAft>
              <a:buFont typeface="+mj-lt"/>
              <a:buAutoNum type="arabicPeriod"/>
            </a:pPr>
            <a:r>
              <a:rPr lang="cs-CZ" sz="1800" b="1" i="0" dirty="0">
                <a:solidFill>
                  <a:srgbClr val="00B0F0"/>
                </a:solidFill>
                <a:effectLst/>
                <a:latin typeface="inherit"/>
              </a:rPr>
              <a:t>zvyšování energetické účinnosti národního hospodářství;</a:t>
            </a:r>
          </a:p>
          <a:p>
            <a:pPr lvl="1" algn="just">
              <a:spcAft>
                <a:spcPts val="800"/>
              </a:spcAft>
              <a:buFont typeface="+mj-lt"/>
              <a:buAutoNum type="arabicPeriod"/>
            </a:pPr>
            <a:r>
              <a:rPr lang="cs-CZ" sz="1800" b="1" i="0" dirty="0">
                <a:solidFill>
                  <a:srgbClr val="000000"/>
                </a:solidFill>
                <a:effectLst/>
                <a:latin typeface="inherit"/>
              </a:rPr>
              <a:t>rozvoj síťové infrastruktury ČR v kontextu zemí střední Evropy, posílení mezinárodní spolupráce a integrace trhů s elektřinou a plynem v regionu včetně podpory vytváření účinné a akceschopné společné energetické politiky EU;</a:t>
            </a:r>
            <a:endParaRPr lang="cs-CZ" sz="1800" b="1" i="0" dirty="0">
              <a:solidFill>
                <a:srgbClr val="212121"/>
              </a:solidFill>
              <a:effectLst/>
              <a:latin typeface="inherit"/>
            </a:endParaRPr>
          </a:p>
          <a:p>
            <a:pPr lvl="1" algn="just">
              <a:spcAft>
                <a:spcPts val="800"/>
              </a:spcAft>
              <a:buFont typeface="+mj-lt"/>
              <a:buAutoNum type="arabicPeriod"/>
            </a:pPr>
            <a:r>
              <a:rPr lang="cs-CZ" sz="1800" b="1" i="0" dirty="0">
                <a:solidFill>
                  <a:srgbClr val="000000"/>
                </a:solidFill>
                <a:effectLst/>
                <a:latin typeface="inherit"/>
              </a:rPr>
              <a:t>podpora výzkumu, vývoje a inovací zajišťující konkurenceschopnost české energetiky a podpora školství, s cílem nutnosti generační obměny a zlepšení kvality technické inteligence v oblasti energetiky;</a:t>
            </a:r>
            <a:endParaRPr lang="cs-CZ" sz="1800" b="1" i="0" dirty="0">
              <a:solidFill>
                <a:srgbClr val="212121"/>
              </a:solidFill>
              <a:effectLst/>
              <a:latin typeface="inherit"/>
            </a:endParaRPr>
          </a:p>
          <a:p>
            <a:pPr lvl="1" algn="just">
              <a:spcAft>
                <a:spcPts val="800"/>
              </a:spcAft>
              <a:buFont typeface="+mj-lt"/>
              <a:buAutoNum type="arabicPeriod"/>
            </a:pPr>
            <a:r>
              <a:rPr lang="cs-CZ" sz="1800" b="1" i="0" dirty="0">
                <a:solidFill>
                  <a:srgbClr val="000000"/>
                </a:solidFill>
                <a:effectLst/>
                <a:latin typeface="inherit"/>
              </a:rPr>
              <a:t>zvýšení energetické bezpečnosti a odolnosti ČR a posílení schopnosti zajistit nezbytné dodávky energií v případech kumulace poruch, vícenásobných útoků proti kritické infrastruktuře a v případech déle trvajících krizí v zásobování palivy.</a:t>
            </a:r>
            <a:endParaRPr lang="cs-CZ" sz="1800" b="1" i="0" dirty="0">
              <a:solidFill>
                <a:srgbClr val="212121"/>
              </a:solidFill>
              <a:effectLst/>
              <a:latin typeface="inherit"/>
            </a:endParaRPr>
          </a:p>
        </p:txBody>
      </p:sp>
    </p:spTree>
    <p:extLst>
      <p:ext uri="{BB962C8B-B14F-4D97-AF65-F5344CB8AC3E}">
        <p14:creationId xmlns:p14="http://schemas.microsoft.com/office/powerpoint/2010/main" val="8977728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6A820B-1768-2AD2-2F39-959B072FEBC1}"/>
              </a:ext>
            </a:extLst>
          </p:cNvPr>
          <p:cNvSpPr>
            <a:spLocks noGrp="1"/>
          </p:cNvSpPr>
          <p:nvPr>
            <p:ph type="title"/>
          </p:nvPr>
        </p:nvSpPr>
        <p:spPr/>
        <p:txBody>
          <a:bodyPr>
            <a:noAutofit/>
          </a:bodyPr>
          <a:lstStyle/>
          <a:p>
            <a:pPr algn="ctr"/>
            <a:r>
              <a:rPr lang="cs-CZ" sz="4800" b="1" i="0" dirty="0">
                <a:solidFill>
                  <a:srgbClr val="FF0000"/>
                </a:solidFill>
                <a:effectLst/>
                <a:latin typeface="inherit"/>
              </a:rPr>
              <a:t>VNITROSTÁTNÍ PLÁN ČESKÉ REPUBLIKY</a:t>
            </a:r>
            <a:br>
              <a:rPr lang="cs-CZ" sz="4800" b="1" i="0" dirty="0">
                <a:solidFill>
                  <a:srgbClr val="FF0000"/>
                </a:solidFill>
                <a:effectLst/>
                <a:latin typeface="inherit"/>
              </a:rPr>
            </a:br>
            <a:r>
              <a:rPr lang="cs-CZ" sz="4800" b="1" i="0" dirty="0">
                <a:solidFill>
                  <a:srgbClr val="FF0000"/>
                </a:solidFill>
                <a:effectLst/>
                <a:latin typeface="inherit"/>
              </a:rPr>
              <a:t>V OBLASTI ENERGETIKY A KLIMATU</a:t>
            </a:r>
            <a:endParaRPr lang="cs-CZ" sz="4800" dirty="0">
              <a:solidFill>
                <a:srgbClr val="FF0000"/>
              </a:solidFill>
            </a:endParaRPr>
          </a:p>
        </p:txBody>
      </p:sp>
      <p:sp>
        <p:nvSpPr>
          <p:cNvPr id="3" name="Zástupný obsah 2">
            <a:extLst>
              <a:ext uri="{FF2B5EF4-FFF2-40B4-BE49-F238E27FC236}">
                <a16:creationId xmlns:a16="http://schemas.microsoft.com/office/drawing/2014/main" id="{95716CF8-E90C-F6FC-EC0C-25537CA25C6E}"/>
              </a:ext>
            </a:extLst>
          </p:cNvPr>
          <p:cNvSpPr>
            <a:spLocks noGrp="1"/>
          </p:cNvSpPr>
          <p:nvPr>
            <p:ph idx="1"/>
          </p:nvPr>
        </p:nvSpPr>
        <p:spPr>
          <a:xfrm>
            <a:off x="216309" y="2084439"/>
            <a:ext cx="11759381" cy="4513006"/>
          </a:xfrm>
        </p:spPr>
        <p:txBody>
          <a:bodyPr>
            <a:normAutofit/>
          </a:bodyPr>
          <a:lstStyle/>
          <a:p>
            <a:pPr>
              <a:spcAft>
                <a:spcPts val="800"/>
              </a:spcAft>
            </a:pPr>
            <a:r>
              <a:rPr lang="cs-CZ" sz="3200" b="1" i="0" dirty="0">
                <a:solidFill>
                  <a:srgbClr val="00B0F0"/>
                </a:solidFill>
                <a:effectLst/>
                <a:latin typeface="inherit"/>
              </a:rPr>
              <a:t>Vnitrostátní plán České republiky v oblasti energetiky a klimatu (VPEK) </a:t>
            </a:r>
            <a:r>
              <a:rPr lang="cs-CZ" sz="3200" b="1" i="0" dirty="0">
                <a:solidFill>
                  <a:srgbClr val="000000"/>
                </a:solidFill>
                <a:effectLst/>
                <a:latin typeface="inherit"/>
              </a:rPr>
              <a:t>sestává z výčtu cílů a politik pěti dimenzí energetické unie na období 2021-2030 s výhledem do roku 2050, takové politiky jsou snižování emisí uhlíku, </a:t>
            </a:r>
            <a:r>
              <a:rPr lang="cs-CZ" sz="3200" b="1" i="0" dirty="0">
                <a:solidFill>
                  <a:srgbClr val="00B0F0"/>
                </a:solidFill>
                <a:effectLst/>
                <a:latin typeface="inherit"/>
              </a:rPr>
              <a:t>energetická účinnost</a:t>
            </a:r>
            <a:r>
              <a:rPr lang="cs-CZ" sz="3200" b="1" i="0" dirty="0">
                <a:solidFill>
                  <a:srgbClr val="000000"/>
                </a:solidFill>
                <a:effectLst/>
                <a:latin typeface="inherit"/>
              </a:rPr>
              <a:t>, energetická bezpečnost, vnitřní trh s energií a výzkum, inovace a konkurenceschopnost.</a:t>
            </a:r>
            <a:endParaRPr lang="cs-CZ" sz="3200" b="1" i="0" dirty="0">
              <a:solidFill>
                <a:srgbClr val="212121"/>
              </a:solidFill>
              <a:effectLst/>
              <a:latin typeface="Open Sans" panose="020B0606030504020204" pitchFamily="34" charset="0"/>
            </a:endParaRPr>
          </a:p>
          <a:p>
            <a:pPr>
              <a:spcAft>
                <a:spcPts val="800"/>
              </a:spcAft>
            </a:pPr>
            <a:r>
              <a:rPr lang="cs-CZ" sz="3200" b="1" i="0" dirty="0">
                <a:solidFill>
                  <a:srgbClr val="000000"/>
                </a:solidFill>
                <a:effectLst/>
                <a:latin typeface="inherit"/>
              </a:rPr>
              <a:t>VPEK tedy v rámci rozměru energetické účinnosti obsahuje popis cílů a závazků do roku 2030, které je ČR povinována splnit a dále opatření a politiky, které k takovému splnění mají dopomoci.</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19473963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5EBF23-729E-7D79-1087-E2463E141260}"/>
              </a:ext>
            </a:extLst>
          </p:cNvPr>
          <p:cNvSpPr>
            <a:spLocks noGrp="1"/>
          </p:cNvSpPr>
          <p:nvPr>
            <p:ph type="title"/>
          </p:nvPr>
        </p:nvSpPr>
        <p:spPr/>
        <p:txBody>
          <a:bodyPr>
            <a:noAutofit/>
          </a:bodyPr>
          <a:lstStyle/>
          <a:p>
            <a:pPr algn="ctr"/>
            <a:r>
              <a:rPr lang="cs-CZ" sz="4800" b="1" i="0" dirty="0">
                <a:solidFill>
                  <a:srgbClr val="FF0000"/>
                </a:solidFill>
                <a:effectLst/>
                <a:latin typeface="inherit"/>
              </a:rPr>
              <a:t>DLOUHODOBÁ STRATEGIE RENOVACÍ BUDOV</a:t>
            </a:r>
            <a:endParaRPr lang="cs-CZ" sz="4800" dirty="0">
              <a:solidFill>
                <a:srgbClr val="FF0000"/>
              </a:solidFill>
            </a:endParaRPr>
          </a:p>
        </p:txBody>
      </p:sp>
      <p:sp>
        <p:nvSpPr>
          <p:cNvPr id="3" name="Zástupný obsah 2">
            <a:extLst>
              <a:ext uri="{FF2B5EF4-FFF2-40B4-BE49-F238E27FC236}">
                <a16:creationId xmlns:a16="http://schemas.microsoft.com/office/drawing/2014/main" id="{6ED735A0-F16F-90F5-168F-2AA17AFB0002}"/>
              </a:ext>
            </a:extLst>
          </p:cNvPr>
          <p:cNvSpPr>
            <a:spLocks noGrp="1"/>
          </p:cNvSpPr>
          <p:nvPr>
            <p:ph idx="1"/>
          </p:nvPr>
        </p:nvSpPr>
        <p:spPr>
          <a:xfrm>
            <a:off x="838200" y="1825625"/>
            <a:ext cx="10515600" cy="4771820"/>
          </a:xfrm>
        </p:spPr>
        <p:txBody>
          <a:bodyPr>
            <a:noAutofit/>
          </a:bodyPr>
          <a:lstStyle/>
          <a:p>
            <a:pPr>
              <a:spcAft>
                <a:spcPts val="800"/>
              </a:spcAft>
            </a:pPr>
            <a:r>
              <a:rPr lang="cs-CZ" sz="3200" b="1" i="0" dirty="0">
                <a:solidFill>
                  <a:srgbClr val="00B0F0"/>
                </a:solidFill>
                <a:effectLst/>
                <a:latin typeface="inherit"/>
              </a:rPr>
              <a:t>Dlouhodobá strategie renovací budov </a:t>
            </a:r>
            <a:r>
              <a:rPr lang="cs-CZ" sz="3200" b="1" i="0" dirty="0">
                <a:solidFill>
                  <a:srgbClr val="212121"/>
                </a:solidFill>
                <a:effectLst/>
                <a:latin typeface="inherit"/>
              </a:rPr>
              <a:t>obsahuje zhodnocení fondu budov v ČR v rezidentním a nerezidentním sektoru, metodiku stanovení úspory energie pro modelování scénářů renovace budov, scénáře možného vývoje renovace fondu budov s orientačními milníky pro roky 2030, 2040 a 2050, volbu scénáře vývoje renovace budov naplňovaného Českou republikou v následujícím období, zhodnocení bariér v rezidentním, soukromém i veřejném sektoru a strategii ČR na podporu realizace optimálního scénáře.</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5704826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BE41C0-376B-88F5-79FD-3CC28C4B2F50}"/>
              </a:ext>
            </a:extLst>
          </p:cNvPr>
          <p:cNvSpPr>
            <a:spLocks noGrp="1"/>
          </p:cNvSpPr>
          <p:nvPr>
            <p:ph type="title"/>
          </p:nvPr>
        </p:nvSpPr>
        <p:spPr>
          <a:xfrm>
            <a:off x="838200" y="137652"/>
            <a:ext cx="10515600" cy="2172929"/>
          </a:xfrm>
        </p:spPr>
        <p:txBody>
          <a:bodyPr>
            <a:noAutofit/>
          </a:bodyPr>
          <a:lstStyle/>
          <a:p>
            <a:pPr algn="ctr"/>
            <a:r>
              <a:rPr lang="cs-CZ" sz="4800" b="1" i="0" dirty="0">
                <a:solidFill>
                  <a:srgbClr val="FF0000"/>
                </a:solidFill>
                <a:effectLst/>
                <a:latin typeface="inherit"/>
              </a:rPr>
              <a:t>ZPRÁVA O POKROKU V OBLASTI PLNĚNÍ VNITROSTÁTNÍCH CÍLŮ ENERGETICKÉ ÚČINNOSTI V ČR</a:t>
            </a:r>
            <a:endParaRPr lang="cs-CZ" sz="4800" dirty="0">
              <a:solidFill>
                <a:srgbClr val="FF0000"/>
              </a:solidFill>
            </a:endParaRPr>
          </a:p>
        </p:txBody>
      </p:sp>
      <p:sp>
        <p:nvSpPr>
          <p:cNvPr id="3" name="Zástupný obsah 2">
            <a:extLst>
              <a:ext uri="{FF2B5EF4-FFF2-40B4-BE49-F238E27FC236}">
                <a16:creationId xmlns:a16="http://schemas.microsoft.com/office/drawing/2014/main" id="{85960B85-5054-E0B5-43E7-FA9784C61E29}"/>
              </a:ext>
            </a:extLst>
          </p:cNvPr>
          <p:cNvSpPr>
            <a:spLocks noGrp="1"/>
          </p:cNvSpPr>
          <p:nvPr>
            <p:ph idx="1"/>
          </p:nvPr>
        </p:nvSpPr>
        <p:spPr>
          <a:xfrm>
            <a:off x="838200" y="2979173"/>
            <a:ext cx="10515600" cy="3628103"/>
          </a:xfrm>
        </p:spPr>
        <p:txBody>
          <a:bodyPr>
            <a:normAutofit/>
          </a:bodyPr>
          <a:lstStyle/>
          <a:p>
            <a:pPr>
              <a:spcAft>
                <a:spcPts val="800"/>
              </a:spcAft>
            </a:pPr>
            <a:r>
              <a:rPr lang="cs-CZ" sz="3600" b="1" i="0" dirty="0">
                <a:solidFill>
                  <a:srgbClr val="000000"/>
                </a:solidFill>
                <a:effectLst/>
                <a:latin typeface="inherit"/>
              </a:rPr>
              <a:t>Směrnice o energetické účinnosti ukládala členským státům každoročně vypracovat zprávu o pokroku dosaženém při plnění cílů a závazků energetické účinnosti. Zpráva tak každoročně poskytuje základní statistické údaje, sledování pokroku a průběžný nástin plnění cílů a závazků uložených směrnicí o energetické účinnosti do roku 2020.</a:t>
            </a:r>
            <a:endParaRPr lang="cs-CZ" sz="36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241954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4C83C3-B04F-6AE7-DC9A-09C0A7683BB8}"/>
              </a:ext>
            </a:extLst>
          </p:cNvPr>
          <p:cNvSpPr>
            <a:spLocks noGrp="1"/>
          </p:cNvSpPr>
          <p:nvPr>
            <p:ph type="title"/>
          </p:nvPr>
        </p:nvSpPr>
        <p:spPr>
          <a:xfrm>
            <a:off x="838200" y="365125"/>
            <a:ext cx="10515600" cy="2004449"/>
          </a:xfrm>
        </p:spPr>
        <p:txBody>
          <a:bodyPr>
            <a:normAutofit/>
          </a:bodyPr>
          <a:lstStyle/>
          <a:p>
            <a:pPr algn="ctr"/>
            <a:r>
              <a:rPr lang="cs-CZ" sz="4800" b="1" i="0" dirty="0">
                <a:solidFill>
                  <a:srgbClr val="FF0000"/>
                </a:solidFill>
                <a:effectLst/>
                <a:latin typeface="Helvetica" panose="020B0604020202020204" pitchFamily="34" charset="0"/>
              </a:rPr>
              <a:t>DALŠÍ USTANOVENÍ V OBLASTI ENERGETICKÉ POLITIKY</a:t>
            </a:r>
            <a:endParaRPr lang="cs-CZ" sz="4800" b="1" dirty="0">
              <a:solidFill>
                <a:srgbClr val="FF0000"/>
              </a:solidFill>
            </a:endParaRPr>
          </a:p>
        </p:txBody>
      </p:sp>
      <p:sp>
        <p:nvSpPr>
          <p:cNvPr id="3" name="Zástupný obsah 2">
            <a:extLst>
              <a:ext uri="{FF2B5EF4-FFF2-40B4-BE49-F238E27FC236}">
                <a16:creationId xmlns:a16="http://schemas.microsoft.com/office/drawing/2014/main" id="{2D8593DD-453D-A66F-37A3-D105EF11BA6A}"/>
              </a:ext>
            </a:extLst>
          </p:cNvPr>
          <p:cNvSpPr>
            <a:spLocks noGrp="1"/>
          </p:cNvSpPr>
          <p:nvPr>
            <p:ph idx="1"/>
          </p:nvPr>
        </p:nvSpPr>
        <p:spPr>
          <a:xfrm>
            <a:off x="838200" y="2487561"/>
            <a:ext cx="10515600" cy="3689402"/>
          </a:xfrm>
        </p:spPr>
        <p:txBody>
          <a:bodyPr/>
          <a:lstStyle/>
          <a:p>
            <a:pPr algn="l"/>
            <a:endParaRPr lang="cs-CZ" b="0" i="0" dirty="0">
              <a:solidFill>
                <a:srgbClr val="1E1E1F"/>
              </a:solidFill>
              <a:effectLst/>
              <a:latin typeface="Helvetica" panose="020B0604020202020204" pitchFamily="34" charset="0"/>
            </a:endParaRPr>
          </a:p>
          <a:p>
            <a:pPr algn="l">
              <a:buFont typeface="Arial" panose="020B0604020202020204" pitchFamily="34" charset="0"/>
              <a:buChar char="•"/>
            </a:pPr>
            <a:r>
              <a:rPr lang="cs-CZ" sz="3600" b="1" i="0" dirty="0">
                <a:solidFill>
                  <a:srgbClr val="1E1E1F"/>
                </a:solidFill>
                <a:effectLst/>
                <a:latin typeface="Helvetica" panose="020B0604020202020204" pitchFamily="34" charset="0"/>
              </a:rPr>
              <a:t>vnitřní trh s energií: článek 114 SFEU,</a:t>
            </a:r>
          </a:p>
          <a:p>
            <a:pPr algn="l">
              <a:buFont typeface="Arial" panose="020B0604020202020204" pitchFamily="34" charset="0"/>
              <a:buChar char="•"/>
            </a:pPr>
            <a:r>
              <a:rPr lang="cs-CZ" sz="3600" b="1" i="0" dirty="0">
                <a:solidFill>
                  <a:srgbClr val="1E1E1F"/>
                </a:solidFill>
                <a:effectLst/>
                <a:latin typeface="Helvetica" panose="020B0604020202020204" pitchFamily="34" charset="0"/>
              </a:rPr>
              <a:t>vnější energetická politika: články 216 až 218 SFEU.</a:t>
            </a:r>
          </a:p>
        </p:txBody>
      </p:sp>
    </p:spTree>
    <p:extLst>
      <p:ext uri="{BB962C8B-B14F-4D97-AF65-F5344CB8AC3E}">
        <p14:creationId xmlns:p14="http://schemas.microsoft.com/office/powerpoint/2010/main" val="543899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200C33-F993-E84A-5D34-2A4BC242D047}"/>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CÍLE</a:t>
            </a:r>
            <a:endParaRPr lang="cs-CZ" sz="6000" b="1" dirty="0">
              <a:solidFill>
                <a:srgbClr val="FF0000"/>
              </a:solidFill>
            </a:endParaRPr>
          </a:p>
        </p:txBody>
      </p:sp>
    </p:spTree>
    <p:extLst>
      <p:ext uri="{BB962C8B-B14F-4D97-AF65-F5344CB8AC3E}">
        <p14:creationId xmlns:p14="http://schemas.microsoft.com/office/powerpoint/2010/main" val="642036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B6B38062-C229-2552-F2DD-D557438FA66E}"/>
              </a:ext>
            </a:extLst>
          </p:cNvPr>
          <p:cNvSpPr>
            <a:spLocks noGrp="1"/>
          </p:cNvSpPr>
          <p:nvPr>
            <p:ph type="title"/>
          </p:nvPr>
        </p:nvSpPr>
        <p:spPr/>
        <p:txBody>
          <a:bodyPr>
            <a:normAutofit/>
          </a:bodyPr>
          <a:lstStyle/>
          <a:p>
            <a:pPr algn="ctr"/>
            <a:r>
              <a:rPr lang="cs-CZ" sz="4800" b="1" dirty="0">
                <a:solidFill>
                  <a:srgbClr val="FF0000"/>
                </a:solidFill>
              </a:rPr>
              <a:t>CÍLE ENERGETICKÉ POLITIKY EU</a:t>
            </a:r>
          </a:p>
        </p:txBody>
      </p:sp>
      <p:sp>
        <p:nvSpPr>
          <p:cNvPr id="4" name="Zástupný obsah 3">
            <a:extLst>
              <a:ext uri="{FF2B5EF4-FFF2-40B4-BE49-F238E27FC236}">
                <a16:creationId xmlns:a16="http://schemas.microsoft.com/office/drawing/2014/main" id="{895D57D1-FCFB-48A6-8DF5-F632E26D91ED}"/>
              </a:ext>
            </a:extLst>
          </p:cNvPr>
          <p:cNvSpPr>
            <a:spLocks noGrp="1"/>
          </p:cNvSpPr>
          <p:nvPr>
            <p:ph idx="1"/>
          </p:nvPr>
        </p:nvSpPr>
        <p:spPr/>
        <p:txBody>
          <a:bodyPr>
            <a:normAutofit fontScale="92500" lnSpcReduction="10000"/>
          </a:bodyPr>
          <a:lstStyle/>
          <a:p>
            <a:pPr algn="l"/>
            <a:r>
              <a:rPr lang="cs-CZ" b="1" i="0" dirty="0">
                <a:solidFill>
                  <a:srgbClr val="1E1E1F"/>
                </a:solidFill>
                <a:effectLst/>
                <a:latin typeface="Helvetica" panose="020B0604020202020204" pitchFamily="34" charset="0"/>
              </a:rPr>
              <a:t>Podle </a:t>
            </a:r>
            <a:r>
              <a:rPr lang="cs-CZ" b="1" i="0"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energetické unie</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(2015) má energetická politika EU pět hlavních cílů:</a:t>
            </a:r>
          </a:p>
          <a:p>
            <a:pPr lvl="1"/>
            <a:r>
              <a:rPr lang="cs-CZ" b="1" i="0" dirty="0">
                <a:solidFill>
                  <a:srgbClr val="1E1E1F"/>
                </a:solidFill>
                <a:effectLst/>
                <a:latin typeface="Helvetica" panose="020B0604020202020204" pitchFamily="34" charset="0"/>
              </a:rPr>
              <a:t>diverzifikovat evropské zdroje energie a zajistit energetickou bezpečnost prostřednictvím solidarity a spolupráce mezi zeměmi EU,</a:t>
            </a:r>
          </a:p>
          <a:p>
            <a:pPr lvl="1"/>
            <a:r>
              <a:rPr lang="cs-CZ" b="1" i="0" dirty="0">
                <a:solidFill>
                  <a:srgbClr val="1E1E1F"/>
                </a:solidFill>
                <a:effectLst/>
                <a:latin typeface="Helvetica" panose="020B0604020202020204" pitchFamily="34" charset="0"/>
              </a:rPr>
              <a:t>zajistit fungování plně integrovaného vnitřního trhu s energií, který umožní volný tok energie v rámci celé EU prostřednictvím odpovídající infrastruktury a bez technických či regulačních překážek,</a:t>
            </a:r>
          </a:p>
          <a:p>
            <a:pPr lvl="1"/>
            <a:r>
              <a:rPr lang="cs-CZ" b="1" i="0" dirty="0">
                <a:solidFill>
                  <a:srgbClr val="1E1E1F"/>
                </a:solidFill>
                <a:effectLst/>
                <a:latin typeface="Helvetica" panose="020B0604020202020204" pitchFamily="34" charset="0"/>
              </a:rPr>
              <a:t>zlepšit energetickou účinnost a snížit závislost na dovozu energie, omezit emise a stimulovat vznik pracovních míst a růst,</a:t>
            </a:r>
          </a:p>
          <a:p>
            <a:pPr lvl="1"/>
            <a:r>
              <a:rPr lang="cs-CZ" b="1" i="0" dirty="0">
                <a:solidFill>
                  <a:srgbClr val="1E1E1F"/>
                </a:solidFill>
                <a:effectLst/>
                <a:latin typeface="Helvetica" panose="020B0604020202020204" pitchFamily="34" charset="0"/>
              </a:rPr>
              <a:t>dekarbonizovat ekonomiku a posunout se směrem k nízkouhlíkovému hospodářství v souladu s Pařížskou dohodou,</a:t>
            </a:r>
          </a:p>
          <a:p>
            <a:pPr lvl="1"/>
            <a:r>
              <a:rPr lang="cs-CZ" b="1" i="0" dirty="0">
                <a:solidFill>
                  <a:srgbClr val="1E1E1F"/>
                </a:solidFill>
                <a:effectLst/>
                <a:latin typeface="Helvetica" panose="020B0604020202020204" pitchFamily="34" charset="0"/>
              </a:rPr>
              <a:t>podporovat výzkum v oblasti nízkouhlíkových technologií a technologií čisté energie a klást předně důraz na výzkum a inovace v zájmu transformace energetiky a zvýšení konkurenceschopnosti.</a:t>
            </a:r>
          </a:p>
        </p:txBody>
      </p:sp>
    </p:spTree>
    <p:extLst>
      <p:ext uri="{BB962C8B-B14F-4D97-AF65-F5344CB8AC3E}">
        <p14:creationId xmlns:p14="http://schemas.microsoft.com/office/powerpoint/2010/main" val="109670695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185</TotalTime>
  <Words>4019</Words>
  <Application>Microsoft Office PowerPoint</Application>
  <PresentationFormat>Širokoúhlá obrazovka</PresentationFormat>
  <Paragraphs>172</Paragraphs>
  <Slides>63</Slides>
  <Notes>0</Notes>
  <HiddenSlides>0</HiddenSlides>
  <MMClips>0</MMClips>
  <ScaleCrop>false</ScaleCrop>
  <HeadingPairs>
    <vt:vector size="6" baseType="variant">
      <vt:variant>
        <vt:lpstr>Použitá písma</vt:lpstr>
      </vt:variant>
      <vt:variant>
        <vt:i4>12</vt:i4>
      </vt:variant>
      <vt:variant>
        <vt:lpstr>Motiv</vt:lpstr>
      </vt:variant>
      <vt:variant>
        <vt:i4>1</vt:i4>
      </vt:variant>
      <vt:variant>
        <vt:lpstr>Nadpisy snímků</vt:lpstr>
      </vt:variant>
      <vt:variant>
        <vt:i4>63</vt:i4>
      </vt:variant>
    </vt:vector>
  </HeadingPairs>
  <TitlesOfParts>
    <vt:vector size="76" baseType="lpstr">
      <vt:lpstr>Aptos</vt:lpstr>
      <vt:lpstr>Aptos Display</vt:lpstr>
      <vt:lpstr>Arial</vt:lpstr>
      <vt:lpstr>Arial</vt:lpstr>
      <vt:lpstr>Georgia</vt:lpstr>
      <vt:lpstr>Google Sans</vt:lpstr>
      <vt:lpstr>Helvetica</vt:lpstr>
      <vt:lpstr>inherit</vt:lpstr>
      <vt:lpstr>Linux Libertine</vt:lpstr>
      <vt:lpstr>Open Sans</vt:lpstr>
      <vt:lpstr>Times New Roman</vt:lpstr>
      <vt:lpstr>var(--ff-d)</vt:lpstr>
      <vt:lpstr>Motiv Office</vt:lpstr>
      <vt:lpstr>ENERGETICKÝ MANAGEMENT  9. ENERGETICKÁ POLITIKA A LEGISLATIVA</vt:lpstr>
      <vt:lpstr>ENERGETICKÁ POLITIKA V EU</vt:lpstr>
      <vt:lpstr>ZÁSADY ENERGETICKÉ POLITIKY EU</vt:lpstr>
      <vt:lpstr>PRÁVNÍ ZÁKLAD</vt:lpstr>
      <vt:lpstr>PRÁVNÍ ZÁKLAD ENERGETICKÉ POLITIKY EU</vt:lpstr>
      <vt:lpstr>ZVLÁŠTNÍ USTANOVENÍ</vt:lpstr>
      <vt:lpstr>DALŠÍ USTANOVENÍ V OBLASTI ENERGETICKÉ POLITIKY</vt:lpstr>
      <vt:lpstr>CÍLE</vt:lpstr>
      <vt:lpstr>CÍLE ENERGETICKÉ POLITIKY EU</vt:lpstr>
      <vt:lpstr>5 DIMENZÍ ENERGETICKÉ UNIE</vt:lpstr>
      <vt:lpstr>ENERGETICKÁ UNIE</vt:lpstr>
      <vt:lpstr>DOSAŽENÉ VÝSLEDKY</vt:lpstr>
      <vt:lpstr>A. OBECNÝ POLITICKÝ RÁMEC</vt:lpstr>
      <vt:lpstr>SOUČASNÉ CÍLE EU V OBLASTI ENERGETIKY</vt:lpstr>
      <vt:lpstr>STRATEGIE ENERGETICKÉ UNIE </vt:lpstr>
      <vt:lpstr>STÁVAJÍCÍ EVROPSKÝ REGULAČNÍ RÁMEC PRO ENERGETIKU</vt:lpstr>
      <vt:lpstr>BALÍČEK „FIT FOR 55“</vt:lpstr>
      <vt:lpstr>BALÍČEK „FIT FOR 55“ – STRUČNÝ PŘEHLED</vt:lpstr>
      <vt:lpstr>PLÁN REPOWEREU</vt:lpstr>
      <vt:lpstr>PLÁN REPOWEREU</vt:lpstr>
      <vt:lpstr>STRUKTURA RÁMCE (STRATEGIE, PLÁNY, SMĚRNICE A NAŘÍZENÍ)</vt:lpstr>
      <vt:lpstr>B. DOKONČENÍ VNITŘNÍHO TRHU S ENERGIÍ</vt:lpstr>
      <vt:lpstr>ENERGETICKÝ TRH – CENOVÁ KOORDINACE</vt:lpstr>
      <vt:lpstr>ROZŠÍŘENÍ ENERGETICKÉHO RÁMCE</vt:lpstr>
      <vt:lpstr>C. ENERGETICKÁ ÚČINNOST</vt:lpstr>
      <vt:lpstr>ENERGETICKÁ ÚČINNOST</vt:lpstr>
      <vt:lpstr>D. ENERGIE Z OBNOVITELNÝCH ZDROJŮ</vt:lpstr>
      <vt:lpstr>ENERGIE Z OBNOVITELNÝCH ZDROJŮ</vt:lpstr>
      <vt:lpstr>E. POSÍLENÍ VNĚJŠÍCH VZTAHŮ V OBLASTI ENERGETIKY</vt:lpstr>
      <vt:lpstr>POSÍLENÍ VNĚJŠÍCH VZTAHŮ V OBLASTI ENERGETIKY</vt:lpstr>
      <vt:lpstr>F. ZVYŠOVÁNÍ BEZPEČNOSTI DODÁVEK ENERGIE</vt:lpstr>
      <vt:lpstr>ZVYŠOVÁNÍ BEZPEČNOSTI DODÁVEK ENERGIE</vt:lpstr>
      <vt:lpstr>G. VÝZKUMNÉ, VÝVOJOVÉ A DEMONSTRAČNÍ PROJEKTY</vt:lpstr>
      <vt:lpstr>VÝZKUMNÉ, VÝVOJOVÉ A DEMONSTRAČNÍ PROJEKTY</vt:lpstr>
      <vt:lpstr>HORIZONT EVROPA</vt:lpstr>
      <vt:lpstr>PROGRAMOVÉ CÍLE</vt:lpstr>
      <vt:lpstr>KONKRETIZACE PROGRAMOVÝCH CÍLŮ (1)</vt:lpstr>
      <vt:lpstr>KONKRETIZACE PROGRAMOVÝCH CÍLŮ (2)</vt:lpstr>
      <vt:lpstr>KONKRETIZACE PROGRAMOVÝCH CÍLŮ (3)</vt:lpstr>
      <vt:lpstr>KONKRETIZACE PROGRAMOVÝCH CÍLŮ (4)</vt:lpstr>
      <vt:lpstr>EVROPSKÝ STRATEGICKÝ PLÁN PRO ENERGETICKÉ TECHNOLOGIE (PLÁN SET)</vt:lpstr>
      <vt:lpstr>PLÁN SET (1)</vt:lpstr>
      <vt:lpstr>PLÁN SET (1)</vt:lpstr>
      <vt:lpstr>STRUKTURA PLÁNU SET</vt:lpstr>
      <vt:lpstr>THE EUROPEAN STRATEGIC ENERGY TECHNOLOGY PLAN</vt:lpstr>
      <vt:lpstr>ÚLOHA EVROPSKÉHO PARLAMENTU</vt:lpstr>
      <vt:lpstr>ÚLOHA EVROPSKÉHO PARLAMENTU (1)</vt:lpstr>
      <vt:lpstr>ÚLOHA EVROPSKÉHO PARLAMENTU (2)</vt:lpstr>
      <vt:lpstr>ÚLOHA EVROPSKÉHO PARLAMENTU (3)</vt:lpstr>
      <vt:lpstr>ÚLOHA EVROPSKÉHO PARLAMENTU (4)</vt:lpstr>
      <vt:lpstr>ENERGETICKÁ LEGISLATIVA</vt:lpstr>
      <vt:lpstr>ENERGETICKÝ ZÁKON</vt:lpstr>
      <vt:lpstr>PŘEDMĚT ÚPRAVY (1)</vt:lpstr>
      <vt:lpstr>PŘEDMĚT ÚPRAVY (2)</vt:lpstr>
      <vt:lpstr>ELEKTROENERGETIKA</vt:lpstr>
      <vt:lpstr>PLYNÁRENSTVÍ</vt:lpstr>
      <vt:lpstr>TEPLÁRENSTVÍ</vt:lpstr>
      <vt:lpstr>STRATEGICKÉ DOKUMENTY</vt:lpstr>
      <vt:lpstr>STÁTNÍ ENERGETICKÁ KONCEPCE</vt:lpstr>
      <vt:lpstr>STÁTNÍ ENERGETICKÁ KONCEPCE – VÝČET PRIORIT</vt:lpstr>
      <vt:lpstr>VNITROSTÁTNÍ PLÁN ČESKÉ REPUBLIKY V OBLASTI ENERGETIKY A KLIMATU</vt:lpstr>
      <vt:lpstr>DLOUHODOBÁ STRATEGIE RENOVACÍ BUDOV</vt:lpstr>
      <vt:lpstr>ZPRÁVA O POKROKU V OBLASTI PLNĚNÍ VNITROSTÁTNÍCH CÍLŮ ENERGETICKÉ ÚČINNOSTI V ČR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Rössler Miroslav</dc:creator>
  <cp:lastModifiedBy>Rössler Miroslav</cp:lastModifiedBy>
  <cp:revision>4</cp:revision>
  <dcterms:created xsi:type="dcterms:W3CDTF">2024-09-24T20:07:16Z</dcterms:created>
  <dcterms:modified xsi:type="dcterms:W3CDTF">2024-11-24T20:37:55Z</dcterms:modified>
</cp:coreProperties>
</file>