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77"/>
      </p:cViewPr>
      <p:guideLst/>
    </p:cSldViewPr>
  </p:slideViewPr>
  <p:notesTextViewPr>
    <p:cViewPr>
      <p:scale>
        <a:sx n="1" d="1"/>
        <a:sy n="1" d="1"/>
      </p:scale>
      <p:origin x="0" y="0"/>
    </p:cViewPr>
  </p:notesTextViewPr>
  <p:sorterViewPr>
    <p:cViewPr>
      <p:scale>
        <a:sx n="100" d="100"/>
        <a:sy n="100" d="100"/>
      </p:scale>
      <p:origin x="0" y="-6197"/>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8074BC-40F7-8256-120A-CE17174F72B8}"/>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89DCEFA1-A5ED-756F-1738-4C3AD79D7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EC668D8C-5737-9C58-F4BA-918ABAAA4B11}"/>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5" name="Zástupný symbol pro zápatí 4">
            <a:extLst>
              <a:ext uri="{FF2B5EF4-FFF2-40B4-BE49-F238E27FC236}">
                <a16:creationId xmlns:a16="http://schemas.microsoft.com/office/drawing/2014/main" id="{701139F3-40C2-FA75-F6EB-87769ACA551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2598F0B-8350-3152-6468-7461B7EDBDBF}"/>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2294133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BB5E3F-C90E-367A-727C-1D6B08C2910E}"/>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6B6CBE5-F074-3F2C-742A-C97F309995D2}"/>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A9C3A7D-8E7F-CAA2-6238-085270FD5FF6}"/>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5" name="Zástupný symbol pro zápatí 4">
            <a:extLst>
              <a:ext uri="{FF2B5EF4-FFF2-40B4-BE49-F238E27FC236}">
                <a16:creationId xmlns:a16="http://schemas.microsoft.com/office/drawing/2014/main" id="{928305F5-654E-7BA3-EB87-079BEE19F93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1865700-47E3-9CD3-6118-CEDAE3C2E040}"/>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3960574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204A4AA8-FA1E-42AA-B218-D29248523E84}"/>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68C415A3-2741-AB59-CA6B-B5FB466ECFC6}"/>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9A84FAF-6585-75C2-FF8E-E0DC058CEC69}"/>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5" name="Zástupný symbol pro zápatí 4">
            <a:extLst>
              <a:ext uri="{FF2B5EF4-FFF2-40B4-BE49-F238E27FC236}">
                <a16:creationId xmlns:a16="http://schemas.microsoft.com/office/drawing/2014/main" id="{94DE92E1-150D-27F0-8405-5271A85B20C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2213A71-CBCB-85C5-AE7B-AD40EDFDC1FF}"/>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3411600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549D48-28C9-C0AB-97EF-EF41D4238CD6}"/>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4A8AE362-22E2-20F5-5575-AAEE2A94F032}"/>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26E838C-C14A-B1FD-5739-E51074F63479}"/>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5" name="Zástupný symbol pro zápatí 4">
            <a:extLst>
              <a:ext uri="{FF2B5EF4-FFF2-40B4-BE49-F238E27FC236}">
                <a16:creationId xmlns:a16="http://schemas.microsoft.com/office/drawing/2014/main" id="{ADD253EF-5802-C19D-651B-297D94C76FC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3D99684-0AFA-3E93-5ACE-7158618F4E57}"/>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3255871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C1922F-D672-3D9D-4671-89C3C2D75C8F}"/>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066F1160-FB23-8DF8-4916-3E97DE5B83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29564229-90AF-5487-8F5C-725304D6440E}"/>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5" name="Zástupný symbol pro zápatí 4">
            <a:extLst>
              <a:ext uri="{FF2B5EF4-FFF2-40B4-BE49-F238E27FC236}">
                <a16:creationId xmlns:a16="http://schemas.microsoft.com/office/drawing/2014/main" id="{FA73F2BB-8B41-D38C-99DB-AD49FFA5EBA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6698E93-9FAB-0CD6-1A07-A4EE22A98D4E}"/>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537144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745F1D-52D3-6E2D-C758-A1922E227D56}"/>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2D26611-9CD3-EDB7-7359-E37C0A3B7BC2}"/>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0EF39FA2-310A-E712-EA6D-E5B385009A7E}"/>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F7E89CA2-227C-5E2F-E945-2BA7D0E8F01D}"/>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6" name="Zástupný symbol pro zápatí 5">
            <a:extLst>
              <a:ext uri="{FF2B5EF4-FFF2-40B4-BE49-F238E27FC236}">
                <a16:creationId xmlns:a16="http://schemas.microsoft.com/office/drawing/2014/main" id="{E16BAADE-A2B6-6654-55E1-D25B1EEA94A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C9CEA9F-6829-2F59-8300-828F413F4394}"/>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2035222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C40A9B-A5B5-C469-F6DE-6F260D83A1D8}"/>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723EDE1C-C0D9-F9B6-404B-66CF5FCEC4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61B46ABC-8506-F640-A17F-1286EF66CC35}"/>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5EAFD485-E09B-CE13-E4D7-5CB4518FFC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6FA31EA5-443F-D000-1DF1-17E7DC748375}"/>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7A225CB-2894-8E7D-2E68-72BB4A746C40}"/>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8" name="Zástupný symbol pro zápatí 7">
            <a:extLst>
              <a:ext uri="{FF2B5EF4-FFF2-40B4-BE49-F238E27FC236}">
                <a16:creationId xmlns:a16="http://schemas.microsoft.com/office/drawing/2014/main" id="{622E994E-FCC8-D785-9EF1-5809DCD23301}"/>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9E9CC07B-6D68-9AE4-E862-D984B93ECC29}"/>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2722787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78A414-6D99-D24C-2AB4-68117819BD59}"/>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854F569C-00BF-8128-F937-8E3EAED3CB82}"/>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4" name="Zástupný symbol pro zápatí 3">
            <a:extLst>
              <a:ext uri="{FF2B5EF4-FFF2-40B4-BE49-F238E27FC236}">
                <a16:creationId xmlns:a16="http://schemas.microsoft.com/office/drawing/2014/main" id="{A6E6608B-E287-5077-B6CF-8CFEA779668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F991A307-435C-DD75-B34E-5824879805B4}"/>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1235919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67199CF-DC20-7FE2-F475-89BC50DDA124}"/>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3" name="Zástupný symbol pro zápatí 2">
            <a:extLst>
              <a:ext uri="{FF2B5EF4-FFF2-40B4-BE49-F238E27FC236}">
                <a16:creationId xmlns:a16="http://schemas.microsoft.com/office/drawing/2014/main" id="{6618BC2D-DFF0-E6E1-4E0F-9F0E512B511D}"/>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E11DA5C-BF27-11A0-3B07-242451E85F72}"/>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1387092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ACFE98-81F3-F45D-8C65-58D22CD53383}"/>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EC513B5E-ABB9-7676-3AF6-42236113C6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31618684-696E-8E97-8DAB-A4804810E5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3F8621F-FB22-5144-050C-B17B54F6C510}"/>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6" name="Zástupný symbol pro zápatí 5">
            <a:extLst>
              <a:ext uri="{FF2B5EF4-FFF2-40B4-BE49-F238E27FC236}">
                <a16:creationId xmlns:a16="http://schemas.microsoft.com/office/drawing/2014/main" id="{37F765CF-8610-4E5E-0746-626982D9B9D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32E9554-D702-6524-5660-77B52D10AB33}"/>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1125445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4174CA-AD62-7429-1FFB-FEDBF75DA568}"/>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02DC0B5D-E2E3-6C13-279F-A45DCFFC60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93774801-7074-CAE2-977E-A6BCC048B6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BD28E930-8127-ACDC-394D-6DFDD0546820}"/>
              </a:ext>
            </a:extLst>
          </p:cNvPr>
          <p:cNvSpPr>
            <a:spLocks noGrp="1"/>
          </p:cNvSpPr>
          <p:nvPr>
            <p:ph type="dt" sz="half" idx="10"/>
          </p:nvPr>
        </p:nvSpPr>
        <p:spPr/>
        <p:txBody>
          <a:bodyPr/>
          <a:lstStyle/>
          <a:p>
            <a:fld id="{3BA5125F-CDA2-4E01-929C-F8B7AB5B3CD2}" type="datetimeFigureOut">
              <a:rPr lang="cs-CZ" smtClean="0"/>
              <a:t>17.11.2024</a:t>
            </a:fld>
            <a:endParaRPr lang="cs-CZ"/>
          </a:p>
        </p:txBody>
      </p:sp>
      <p:sp>
        <p:nvSpPr>
          <p:cNvPr id="6" name="Zástupný symbol pro zápatí 5">
            <a:extLst>
              <a:ext uri="{FF2B5EF4-FFF2-40B4-BE49-F238E27FC236}">
                <a16:creationId xmlns:a16="http://schemas.microsoft.com/office/drawing/2014/main" id="{6B7B3980-D5FB-D069-1C13-878CA07C466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3DC5C5E-76AD-1143-821F-F23AB1E9312A}"/>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2571985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0143A93F-C889-BD0F-9F2B-2675801989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0F5FE067-5002-2FAD-DD1F-DA8AF91807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F6834C7-3875-BE1B-4082-D5061A964D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BA5125F-CDA2-4E01-929C-F8B7AB5B3CD2}" type="datetimeFigureOut">
              <a:rPr lang="cs-CZ" smtClean="0"/>
              <a:t>17.11.2024</a:t>
            </a:fld>
            <a:endParaRPr lang="cs-CZ"/>
          </a:p>
        </p:txBody>
      </p:sp>
      <p:sp>
        <p:nvSpPr>
          <p:cNvPr id="5" name="Zástupný symbol pro zápatí 4">
            <a:extLst>
              <a:ext uri="{FF2B5EF4-FFF2-40B4-BE49-F238E27FC236}">
                <a16:creationId xmlns:a16="http://schemas.microsoft.com/office/drawing/2014/main" id="{080CDE5A-BFAE-10C9-5F3E-602BC9ED33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B4036039-932E-E0F2-1AB3-2E8CD3642B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2BB3B9-A3DA-4D63-95BD-9F1D53513A46}" type="slidenum">
              <a:rPr lang="cs-CZ" smtClean="0"/>
              <a:t>‹#›</a:t>
            </a:fld>
            <a:endParaRPr lang="cs-CZ"/>
          </a:p>
        </p:txBody>
      </p:sp>
    </p:spTree>
    <p:extLst>
      <p:ext uri="{BB962C8B-B14F-4D97-AF65-F5344CB8AC3E}">
        <p14:creationId xmlns:p14="http://schemas.microsoft.com/office/powerpoint/2010/main" val="341280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pkv.cz/energeticky-management?trk=article-ssr-frontend-pulse_little-text-block"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pkv.cz/energeticke-investicni-projekty?trk=article-ssr-frontend-pulse_little-text-block"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pkv.cz/financovani-energetickych-projektu?utm_source=blog&amp;trk=article-ssr-frontend-pulse_little-text-bloc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2A3A3-4CE4-E9E7-7072-B1EBFBF940E5}"/>
              </a:ext>
            </a:extLst>
          </p:cNvPr>
          <p:cNvSpPr>
            <a:spLocks noGrp="1"/>
          </p:cNvSpPr>
          <p:nvPr>
            <p:ph type="ctrTitle"/>
          </p:nvPr>
        </p:nvSpPr>
        <p:spPr>
          <a:xfrm>
            <a:off x="1524000" y="446395"/>
            <a:ext cx="9144000" cy="5187488"/>
          </a:xfrm>
        </p:spPr>
        <p:txBody>
          <a:bodyPr>
            <a:noAutofit/>
          </a:bodyPr>
          <a:lstStyle/>
          <a:p>
            <a:r>
              <a:rPr lang="cs-CZ" sz="8000" b="1" dirty="0">
                <a:solidFill>
                  <a:srgbClr val="FF0000"/>
                </a:solidFill>
              </a:rPr>
              <a:t>ENERGETICKÝ MANAGEMENT</a:t>
            </a:r>
            <a:br>
              <a:rPr lang="cs-CZ" sz="8000" b="1" dirty="0">
                <a:solidFill>
                  <a:srgbClr val="FF0000"/>
                </a:solidFill>
              </a:rPr>
            </a:br>
            <a:br>
              <a:rPr lang="cs-CZ" sz="8000" b="1" dirty="0">
                <a:solidFill>
                  <a:srgbClr val="FF0000"/>
                </a:solidFill>
              </a:rPr>
            </a:br>
            <a:r>
              <a:rPr lang="cs-CZ" b="1" dirty="0">
                <a:solidFill>
                  <a:srgbClr val="FF0000"/>
                </a:solidFill>
              </a:rPr>
              <a:t>8. ENERGETICKÉ SYSTÉMY A JEJICH ŘÍZENÍ</a:t>
            </a:r>
          </a:p>
        </p:txBody>
      </p:sp>
      <p:sp>
        <p:nvSpPr>
          <p:cNvPr id="3" name="Podnadpis 2">
            <a:extLst>
              <a:ext uri="{FF2B5EF4-FFF2-40B4-BE49-F238E27FC236}">
                <a16:creationId xmlns:a16="http://schemas.microsoft.com/office/drawing/2014/main" id="{77A163B0-84CC-6736-5D7A-45652271D7E6}"/>
              </a:ext>
            </a:extLst>
          </p:cNvPr>
          <p:cNvSpPr>
            <a:spLocks noGrp="1"/>
          </p:cNvSpPr>
          <p:nvPr>
            <p:ph type="subTitle" idx="1"/>
          </p:nvPr>
        </p:nvSpPr>
        <p:spPr>
          <a:xfrm>
            <a:off x="1524000" y="5735637"/>
            <a:ext cx="9144000" cy="675968"/>
          </a:xfrm>
        </p:spPr>
        <p:txBody>
          <a:bodyPr>
            <a:normAutofit/>
          </a:bodyPr>
          <a:lstStyle/>
          <a:p>
            <a:r>
              <a:rPr lang="cs-CZ" sz="3600" b="1" dirty="0"/>
              <a:t>M. Rössler</a:t>
            </a:r>
          </a:p>
        </p:txBody>
      </p:sp>
    </p:spTree>
    <p:extLst>
      <p:ext uri="{BB962C8B-B14F-4D97-AF65-F5344CB8AC3E}">
        <p14:creationId xmlns:p14="http://schemas.microsoft.com/office/powerpoint/2010/main" val="3110977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94F7CF-6374-4130-50C3-4D76B3816D77}"/>
              </a:ext>
            </a:extLst>
          </p:cNvPr>
          <p:cNvSpPr>
            <a:spLocks noGrp="1"/>
          </p:cNvSpPr>
          <p:nvPr>
            <p:ph type="title"/>
          </p:nvPr>
        </p:nvSpPr>
        <p:spPr/>
        <p:txBody>
          <a:bodyPr>
            <a:normAutofit/>
          </a:bodyPr>
          <a:lstStyle/>
          <a:p>
            <a:pPr algn="ctr"/>
            <a:r>
              <a:rPr lang="cs-CZ" sz="5400" b="1" dirty="0" err="1">
                <a:solidFill>
                  <a:srgbClr val="FF0000"/>
                </a:solidFill>
              </a:rPr>
              <a:t>EnPI</a:t>
            </a:r>
            <a:endParaRPr lang="cs-CZ" sz="5400" b="1" dirty="0">
              <a:solidFill>
                <a:srgbClr val="FF0000"/>
              </a:solidFill>
            </a:endParaRPr>
          </a:p>
        </p:txBody>
      </p:sp>
      <p:sp>
        <p:nvSpPr>
          <p:cNvPr id="3" name="Zástupný obsah 2">
            <a:extLst>
              <a:ext uri="{FF2B5EF4-FFF2-40B4-BE49-F238E27FC236}">
                <a16:creationId xmlns:a16="http://schemas.microsoft.com/office/drawing/2014/main" id="{5BDDC391-E74A-3C5F-B335-3B71D823BED6}"/>
              </a:ext>
            </a:extLst>
          </p:cNvPr>
          <p:cNvSpPr>
            <a:spLocks noGrp="1"/>
          </p:cNvSpPr>
          <p:nvPr>
            <p:ph idx="1"/>
          </p:nvPr>
        </p:nvSpPr>
        <p:spPr/>
        <p:txBody>
          <a:bodyPr>
            <a:normAutofit lnSpcReduction="10000"/>
          </a:bodyPr>
          <a:lstStyle/>
          <a:p>
            <a:r>
              <a:rPr lang="cs-CZ" b="1" dirty="0" err="1"/>
              <a:t>EnPI</a:t>
            </a:r>
            <a:r>
              <a:rPr lang="cs-CZ" b="1" dirty="0"/>
              <a:t> říká, jakou máme energetickou náročnost na výrobu určitého produktu nebo poskytnutí určité služby. Můžeme si ho představit například jako spotřebu energie na m</a:t>
            </a:r>
            <a:r>
              <a:rPr lang="cs-CZ" b="1" baseline="30000" dirty="0"/>
              <a:t>2</a:t>
            </a:r>
            <a:r>
              <a:rPr lang="cs-CZ" b="1" dirty="0"/>
              <a:t> kancelářské plochy nebo spotřebu energie na výrobu tuny oceli. Hodnota </a:t>
            </a:r>
            <a:r>
              <a:rPr lang="cs-CZ" b="1" dirty="0" err="1"/>
              <a:t>EnPI</a:t>
            </a:r>
            <a:r>
              <a:rPr lang="cs-CZ" b="1" dirty="0"/>
              <a:t> je uplatnitelná při tvorbě ceny či porovnávání se</a:t>
            </a:r>
            <a:br>
              <a:rPr lang="cs-CZ" b="1" dirty="0"/>
            </a:br>
            <a:r>
              <a:rPr lang="cs-CZ" b="1" dirty="0"/>
              <a:t>s konkurencí, je tedy referenční.</a:t>
            </a:r>
          </a:p>
          <a:p>
            <a:r>
              <a:rPr lang="cs-CZ" b="1" dirty="0"/>
              <a:t>Při jejím stanovování musíme popsat veškeré okrajové podmínky, které ji ovlivňují, tak, abychom byli schopni ji správně interpretovat. Vliv může mít teplota prostředí, roční období, použitá technologie, objem výroby apod. Způsob určení a interpretace </a:t>
            </a:r>
            <a:r>
              <a:rPr lang="cs-CZ" b="1" dirty="0" err="1"/>
              <a:t>EnPI</a:t>
            </a:r>
            <a:r>
              <a:rPr lang="cs-CZ" b="1" dirty="0"/>
              <a:t> bychom měli podrobovat pravidelnému přezkoumávání z hlediska použití a vhodnosti.</a:t>
            </a:r>
          </a:p>
        </p:txBody>
      </p:sp>
    </p:spTree>
    <p:extLst>
      <p:ext uri="{BB962C8B-B14F-4D97-AF65-F5344CB8AC3E}">
        <p14:creationId xmlns:p14="http://schemas.microsoft.com/office/powerpoint/2010/main" val="1514833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86D92A-9B11-97EF-4F98-4EE51F2DD850}"/>
              </a:ext>
            </a:extLst>
          </p:cNvPr>
          <p:cNvSpPr>
            <a:spLocks noGrp="1"/>
          </p:cNvSpPr>
          <p:nvPr>
            <p:ph type="title"/>
          </p:nvPr>
        </p:nvSpPr>
        <p:spPr/>
        <p:txBody>
          <a:bodyPr>
            <a:normAutofit/>
          </a:bodyPr>
          <a:lstStyle/>
          <a:p>
            <a:pPr algn="ctr"/>
            <a:r>
              <a:rPr lang="cs-CZ" sz="5400" b="1" dirty="0">
                <a:solidFill>
                  <a:srgbClr val="FF0000"/>
                </a:solidFill>
              </a:rPr>
              <a:t>4. AKTUÁLNÍ SPOTŘEBA</a:t>
            </a:r>
          </a:p>
        </p:txBody>
      </p:sp>
      <p:sp>
        <p:nvSpPr>
          <p:cNvPr id="3" name="Zástupný obsah 2">
            <a:extLst>
              <a:ext uri="{FF2B5EF4-FFF2-40B4-BE49-F238E27FC236}">
                <a16:creationId xmlns:a16="http://schemas.microsoft.com/office/drawing/2014/main" id="{37138605-3E49-C0F7-8528-26CF444C48E4}"/>
              </a:ext>
            </a:extLst>
          </p:cNvPr>
          <p:cNvSpPr>
            <a:spLocks noGrp="1"/>
          </p:cNvSpPr>
          <p:nvPr>
            <p:ph idx="1"/>
          </p:nvPr>
        </p:nvSpPr>
        <p:spPr/>
        <p:txBody>
          <a:bodyPr>
            <a:normAutofit fontScale="92500" lnSpcReduction="10000"/>
          </a:bodyPr>
          <a:lstStyle/>
          <a:p>
            <a:r>
              <a:rPr lang="cs-CZ" b="1" dirty="0"/>
              <a:t>Dalším úkolem bude zachytit aktuální spotřeby energie a jejich místa.</a:t>
            </a:r>
          </a:p>
          <a:p>
            <a:r>
              <a:rPr lang="cs-CZ" b="1" dirty="0"/>
              <a:t>Praxe ukazuje, že stávající naměřená data spotřeby energie často neposkytují dostatečnou představu o energetické účinnosti podniku.</a:t>
            </a:r>
          </a:p>
          <a:p>
            <a:r>
              <a:rPr lang="cs-CZ" b="1" dirty="0"/>
              <a:t>Pro první odhady mohou být použity údaje z energetických štítků, pak by měly být nahrazeny údaji ze skutečných měřeních.</a:t>
            </a:r>
          </a:p>
          <a:p>
            <a:r>
              <a:rPr lang="cs-CZ" b="1" dirty="0"/>
              <a:t>Pouze údaje skutečně změřené, můžete trvale sledovat, aby se zlepšila jejich úroveň. Pouze data, která můžete skutečně ovlivnit, byste měli sledovat průběžně.</a:t>
            </a:r>
          </a:p>
          <a:p>
            <a:r>
              <a:rPr lang="cs-CZ" b="1" dirty="0"/>
              <a:t>Znalost zařízení a procesů může být mnohem důležitější</a:t>
            </a:r>
          </a:p>
        </p:txBody>
      </p:sp>
    </p:spTree>
    <p:extLst>
      <p:ext uri="{BB962C8B-B14F-4D97-AF65-F5344CB8AC3E}">
        <p14:creationId xmlns:p14="http://schemas.microsoft.com/office/powerpoint/2010/main" val="1670844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A21BA6-AE65-7A9F-7DAF-56B7D280114A}"/>
              </a:ext>
            </a:extLst>
          </p:cNvPr>
          <p:cNvSpPr>
            <a:spLocks noGrp="1"/>
          </p:cNvSpPr>
          <p:nvPr>
            <p:ph type="title"/>
          </p:nvPr>
        </p:nvSpPr>
        <p:spPr/>
        <p:txBody>
          <a:bodyPr>
            <a:normAutofit/>
          </a:bodyPr>
          <a:lstStyle/>
          <a:p>
            <a:pPr algn="ctr"/>
            <a:r>
              <a:rPr lang="cs-CZ" sz="5400" b="1" dirty="0">
                <a:solidFill>
                  <a:srgbClr val="FF0000"/>
                </a:solidFill>
              </a:rPr>
              <a:t>5. SPRÁVA A SLEDOVÁNÍ</a:t>
            </a:r>
          </a:p>
        </p:txBody>
      </p:sp>
      <p:sp>
        <p:nvSpPr>
          <p:cNvPr id="3" name="Zástupný obsah 2">
            <a:extLst>
              <a:ext uri="{FF2B5EF4-FFF2-40B4-BE49-F238E27FC236}">
                <a16:creationId xmlns:a16="http://schemas.microsoft.com/office/drawing/2014/main" id="{6AF98C50-05BE-7034-142D-E65D0CB0D5AD}"/>
              </a:ext>
            </a:extLst>
          </p:cNvPr>
          <p:cNvSpPr>
            <a:spLocks noGrp="1"/>
          </p:cNvSpPr>
          <p:nvPr>
            <p:ph idx="1"/>
          </p:nvPr>
        </p:nvSpPr>
        <p:spPr/>
        <p:txBody>
          <a:bodyPr>
            <a:normAutofit fontScale="92500" lnSpcReduction="10000"/>
          </a:bodyPr>
          <a:lstStyle/>
          <a:p>
            <a:r>
              <a:rPr lang="cs-CZ" b="1" dirty="0"/>
              <a:t>Trvalý rozvoj "znalostní základny" je důležitým cílem systému energetického managementu.</a:t>
            </a:r>
          </a:p>
          <a:p>
            <a:r>
              <a:rPr lang="cs-CZ" b="1" dirty="0"/>
              <a:t>Jestliže jsou identifikovány spotřeby ve vaší společnosti, měli byste setřídit nejkritičtější spotřeby (ve smyslu spotřeby a možností úspor), které chcete ovládat v budoucnosti.</a:t>
            </a:r>
          </a:p>
          <a:p>
            <a:r>
              <a:rPr lang="cs-CZ" b="1" dirty="0"/>
              <a:t>Poté stanovit cíle, jak přesně bude zlepšení vypadat v příštích letech. Energetická výkonnost odkazuje na měřitelné výsledky (účinnost, využití a spotřeba).</a:t>
            </a:r>
          </a:p>
          <a:p>
            <a:r>
              <a:rPr lang="cs-CZ" b="1" dirty="0"/>
              <a:t>Při formulaci akčních plánů musí být předem definovány ukazatele, na kterých lze úspěch měřit konkrétně. Vždy začněte s prováděním opatření, která slibují rychlý úspěch, a případně také v oblastech, které nevyžadují investice.</a:t>
            </a:r>
          </a:p>
        </p:txBody>
      </p:sp>
    </p:spTree>
    <p:extLst>
      <p:ext uri="{BB962C8B-B14F-4D97-AF65-F5344CB8AC3E}">
        <p14:creationId xmlns:p14="http://schemas.microsoft.com/office/powerpoint/2010/main" val="3465126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BDC12D-C7D2-9062-0E45-06D456FC06C9}"/>
              </a:ext>
            </a:extLst>
          </p:cNvPr>
          <p:cNvSpPr>
            <a:spLocks noGrp="1"/>
          </p:cNvSpPr>
          <p:nvPr>
            <p:ph type="title"/>
          </p:nvPr>
        </p:nvSpPr>
        <p:spPr/>
        <p:txBody>
          <a:bodyPr>
            <a:normAutofit/>
          </a:bodyPr>
          <a:lstStyle/>
          <a:p>
            <a:pPr algn="ctr"/>
            <a:r>
              <a:rPr lang="cs-CZ" sz="5400" b="1" dirty="0">
                <a:solidFill>
                  <a:srgbClr val="FF0000"/>
                </a:solidFill>
              </a:rPr>
              <a:t>6. ZÁKLADNÍ PROCES </a:t>
            </a:r>
          </a:p>
        </p:txBody>
      </p:sp>
      <p:sp>
        <p:nvSpPr>
          <p:cNvPr id="3" name="Zástupný obsah 2">
            <a:extLst>
              <a:ext uri="{FF2B5EF4-FFF2-40B4-BE49-F238E27FC236}">
                <a16:creationId xmlns:a16="http://schemas.microsoft.com/office/drawing/2014/main" id="{9D0C9DC8-2081-4E1A-7D6D-08C071415C2B}"/>
              </a:ext>
            </a:extLst>
          </p:cNvPr>
          <p:cNvSpPr>
            <a:spLocks noGrp="1"/>
          </p:cNvSpPr>
          <p:nvPr>
            <p:ph idx="1"/>
          </p:nvPr>
        </p:nvSpPr>
        <p:spPr/>
        <p:txBody>
          <a:bodyPr/>
          <a:lstStyle/>
          <a:p>
            <a:r>
              <a:rPr lang="cs-CZ" b="1" dirty="0"/>
              <a:t>Pro integraci řízení spotřeby energie do stávajících systémů řízení je obvykle namístě definovat proces obsahující vyšší manažerskou kontrolu.</a:t>
            </a:r>
          </a:p>
          <a:p>
            <a:r>
              <a:rPr lang="cs-CZ" b="1" dirty="0"/>
              <a:t>Cílem je zaměřit se s jeho pomocí na racionální přístup k těm oblastem, které nabízejí nejlepší poměr nákladů a přínosů ke zlepšení energetické účinnosti. Udržujte proces tak jednoduchý, jak jen je to možné.</a:t>
            </a:r>
          </a:p>
          <a:p>
            <a:r>
              <a:rPr lang="cs-CZ" b="1" dirty="0"/>
              <a:t>Samozřejmostí je zařadit proces do stávajícího systému dokumentů, směrnic apod.</a:t>
            </a:r>
          </a:p>
        </p:txBody>
      </p:sp>
    </p:spTree>
    <p:extLst>
      <p:ext uri="{BB962C8B-B14F-4D97-AF65-F5344CB8AC3E}">
        <p14:creationId xmlns:p14="http://schemas.microsoft.com/office/powerpoint/2010/main" val="2979411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51009A-4CB9-239A-17F6-6F9F195470D6}"/>
              </a:ext>
            </a:extLst>
          </p:cNvPr>
          <p:cNvSpPr>
            <a:spLocks noGrp="1"/>
          </p:cNvSpPr>
          <p:nvPr>
            <p:ph type="title"/>
          </p:nvPr>
        </p:nvSpPr>
        <p:spPr/>
        <p:txBody>
          <a:bodyPr>
            <a:normAutofit/>
          </a:bodyPr>
          <a:lstStyle/>
          <a:p>
            <a:pPr algn="ctr"/>
            <a:r>
              <a:rPr lang="cs-CZ" sz="5400" b="1" dirty="0">
                <a:solidFill>
                  <a:srgbClr val="FF0000"/>
                </a:solidFill>
              </a:rPr>
              <a:t>7. ODPOVĚDNOSTI A PRAVOMOCI</a:t>
            </a:r>
          </a:p>
        </p:txBody>
      </p:sp>
      <p:sp>
        <p:nvSpPr>
          <p:cNvPr id="3" name="Zástupný obsah 2">
            <a:extLst>
              <a:ext uri="{FF2B5EF4-FFF2-40B4-BE49-F238E27FC236}">
                <a16:creationId xmlns:a16="http://schemas.microsoft.com/office/drawing/2014/main" id="{5A1B198F-4D4B-D93E-3E99-69203848CB01}"/>
              </a:ext>
            </a:extLst>
          </p:cNvPr>
          <p:cNvSpPr>
            <a:spLocks noGrp="1"/>
          </p:cNvSpPr>
          <p:nvPr>
            <p:ph idx="1"/>
          </p:nvPr>
        </p:nvSpPr>
        <p:spPr/>
        <p:txBody>
          <a:bodyPr/>
          <a:lstStyle/>
          <a:p>
            <a:r>
              <a:rPr lang="cs-CZ" b="1" dirty="0"/>
              <a:t>Interní komunikace a školení pracovníků je klíčem k úspěšné realizaci systému energetického managementu.</a:t>
            </a:r>
          </a:p>
          <a:p>
            <a:r>
              <a:rPr lang="cs-CZ" b="1" dirty="0"/>
              <a:t>Nejdříve byste měli analyzovat, kteří zaměstnanci mají dopad na energetickou účinnost a jak velkou. Pak přizpůsobit typ</a:t>
            </a:r>
            <a:br>
              <a:rPr lang="cs-CZ" b="1" dirty="0"/>
            </a:br>
            <a:r>
              <a:rPr lang="cs-CZ" b="1" dirty="0"/>
              <a:t>a rozsah nezbytné komunikace, vzdělávání a odborné přípravy šité na míru v různých oblastech.</a:t>
            </a:r>
          </a:p>
          <a:p>
            <a:r>
              <a:rPr lang="cs-CZ" b="1" dirty="0"/>
              <a:t>Nezapomeňte na dodavatele a poskytovatele služeb!</a:t>
            </a:r>
          </a:p>
          <a:p>
            <a:r>
              <a:rPr lang="cs-CZ" b="1" dirty="0"/>
              <a:t>Energetická politika by měla být klíčovým prvkem komunikace. Pokud bude energetická politika koncipována jako stručné, krátké pokyny, zvýšíte šanci, že bude vnímána.</a:t>
            </a:r>
          </a:p>
        </p:txBody>
      </p:sp>
    </p:spTree>
    <p:extLst>
      <p:ext uri="{BB962C8B-B14F-4D97-AF65-F5344CB8AC3E}">
        <p14:creationId xmlns:p14="http://schemas.microsoft.com/office/powerpoint/2010/main" val="3758609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78B106-5E09-7F8D-BA12-48FD817270D9}"/>
              </a:ext>
            </a:extLst>
          </p:cNvPr>
          <p:cNvSpPr>
            <a:spLocks noGrp="1"/>
          </p:cNvSpPr>
          <p:nvPr>
            <p:ph type="title"/>
          </p:nvPr>
        </p:nvSpPr>
        <p:spPr/>
        <p:txBody>
          <a:bodyPr>
            <a:normAutofit/>
          </a:bodyPr>
          <a:lstStyle/>
          <a:p>
            <a:pPr algn="ctr"/>
            <a:r>
              <a:rPr lang="cs-CZ" sz="5400" b="1" dirty="0">
                <a:solidFill>
                  <a:srgbClr val="FF0000"/>
                </a:solidFill>
              </a:rPr>
              <a:t>8. Správa dalších procesů (1)</a:t>
            </a:r>
          </a:p>
        </p:txBody>
      </p:sp>
      <p:sp>
        <p:nvSpPr>
          <p:cNvPr id="3" name="Zástupný obsah 2">
            <a:extLst>
              <a:ext uri="{FF2B5EF4-FFF2-40B4-BE49-F238E27FC236}">
                <a16:creationId xmlns:a16="http://schemas.microsoft.com/office/drawing/2014/main" id="{780216A9-6E51-9751-3895-2D78F1AE2DBC}"/>
              </a:ext>
            </a:extLst>
          </p:cNvPr>
          <p:cNvSpPr>
            <a:spLocks noGrp="1"/>
          </p:cNvSpPr>
          <p:nvPr>
            <p:ph idx="1"/>
          </p:nvPr>
        </p:nvSpPr>
        <p:spPr>
          <a:xfrm>
            <a:off x="838200" y="2141537"/>
            <a:ext cx="10515600" cy="4351338"/>
          </a:xfrm>
        </p:spPr>
        <p:txBody>
          <a:bodyPr/>
          <a:lstStyle/>
          <a:p>
            <a:r>
              <a:rPr lang="cs-CZ" b="1" dirty="0"/>
              <a:t>Nyní byste měli pokračovat v řídicích a kontrolních procesech s dopadem na programy energetické účinnosti. Pravidelně kontrolujte, zda účinnost těchto postupů a procesů, které mohou vést ke značným ztrátám v oblasti energetické účinnosti a řízení je v rámci modelu PDCA (</a:t>
            </a:r>
            <a:r>
              <a:rPr lang="cs-CZ" b="1" dirty="0" err="1"/>
              <a:t>Plan</a:t>
            </a:r>
            <a:r>
              <a:rPr lang="cs-CZ" b="1" dirty="0"/>
              <a:t>, Do, </a:t>
            </a:r>
            <a:r>
              <a:rPr lang="cs-CZ" b="1" dirty="0" err="1"/>
              <a:t>Check</a:t>
            </a:r>
            <a:r>
              <a:rPr lang="cs-CZ" b="1" dirty="0"/>
              <a:t>, </a:t>
            </a:r>
            <a:r>
              <a:rPr lang="cs-CZ" b="1" dirty="0" err="1"/>
              <a:t>Act</a:t>
            </a:r>
            <a:r>
              <a:rPr lang="cs-CZ" b="1" dirty="0"/>
              <a:t>). Použijte důsledně stávající systémy a kontrolní opatření.</a:t>
            </a:r>
          </a:p>
          <a:p>
            <a:r>
              <a:rPr lang="cs-CZ" b="1" dirty="0"/>
              <a:t>Kromě klasických výrobních procesů jsou zejména procesy nákupu technického vybavení, energetických výrobků</a:t>
            </a:r>
            <a:br>
              <a:rPr lang="cs-CZ" b="1" dirty="0"/>
            </a:br>
            <a:r>
              <a:rPr lang="cs-CZ" b="1" dirty="0"/>
              <a:t>a služeb, proces údržby zařízení, jedinečnou příležitostí jak zlepšit energetickou účinnost.</a:t>
            </a:r>
          </a:p>
        </p:txBody>
      </p:sp>
    </p:spTree>
    <p:extLst>
      <p:ext uri="{BB962C8B-B14F-4D97-AF65-F5344CB8AC3E}">
        <p14:creationId xmlns:p14="http://schemas.microsoft.com/office/powerpoint/2010/main" val="2264160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CED192-3190-8343-80C0-AF7C39B4DEB7}"/>
              </a:ext>
            </a:extLst>
          </p:cNvPr>
          <p:cNvSpPr>
            <a:spLocks noGrp="1"/>
          </p:cNvSpPr>
          <p:nvPr>
            <p:ph type="title"/>
          </p:nvPr>
        </p:nvSpPr>
        <p:spPr/>
        <p:txBody>
          <a:bodyPr>
            <a:normAutofit/>
          </a:bodyPr>
          <a:lstStyle/>
          <a:p>
            <a:pPr algn="ctr"/>
            <a:r>
              <a:rPr lang="cs-CZ" sz="5400" b="1" dirty="0">
                <a:solidFill>
                  <a:srgbClr val="FF0000"/>
                </a:solidFill>
              </a:rPr>
              <a:t>8. SPRÁVA DALŠÍCH PROCESŮ (2)</a:t>
            </a:r>
          </a:p>
        </p:txBody>
      </p:sp>
      <p:sp>
        <p:nvSpPr>
          <p:cNvPr id="3" name="Zástupný obsah 2">
            <a:extLst>
              <a:ext uri="{FF2B5EF4-FFF2-40B4-BE49-F238E27FC236}">
                <a16:creationId xmlns:a16="http://schemas.microsoft.com/office/drawing/2014/main" id="{415EC0DE-9B3F-3A41-8E20-55ADD048C067}"/>
              </a:ext>
            </a:extLst>
          </p:cNvPr>
          <p:cNvSpPr>
            <a:spLocks noGrp="1"/>
          </p:cNvSpPr>
          <p:nvPr>
            <p:ph idx="1"/>
          </p:nvPr>
        </p:nvSpPr>
        <p:spPr>
          <a:xfrm>
            <a:off x="838200" y="2005780"/>
            <a:ext cx="10515600" cy="4562167"/>
          </a:xfrm>
        </p:spPr>
        <p:txBody>
          <a:bodyPr>
            <a:normAutofit/>
          </a:bodyPr>
          <a:lstStyle/>
          <a:p>
            <a:r>
              <a:rPr lang="cs-CZ" b="1" dirty="0"/>
              <a:t>Další důležitou součástí energetického managementu je zajistit, aby bylo zajištěno dodržování právních předpisů.</a:t>
            </a:r>
          </a:p>
          <a:p>
            <a:r>
              <a:rPr lang="cs-CZ" b="1" dirty="0"/>
              <a:t>Energetická účinnost je pouze jedním z mnoha faktorů efektivní výroby. Je zde však významný potenciál úspor například:</a:t>
            </a:r>
          </a:p>
          <a:p>
            <a:pPr lvl="1"/>
            <a:r>
              <a:rPr lang="cs-CZ" b="1" dirty="0"/>
              <a:t>Rozvaha umístění procesů a zázemí včetně sousedních objektů, ve vztahu k vytápění a rekuperace tepla</a:t>
            </a:r>
          </a:p>
          <a:p>
            <a:pPr lvl="1"/>
            <a:r>
              <a:rPr lang="cs-CZ" b="1" dirty="0"/>
              <a:t>energeticky optimalizovaný design výrobních procesů (výrobních fáze, série, využití zařízení)</a:t>
            </a:r>
          </a:p>
          <a:p>
            <a:pPr lvl="1"/>
            <a:r>
              <a:rPr lang="cs-CZ" b="1" dirty="0"/>
              <a:t>optimalizovaný nákup vybavení, technické zázemí a služby</a:t>
            </a:r>
          </a:p>
          <a:p>
            <a:pPr lvl="1"/>
            <a:r>
              <a:rPr lang="cs-CZ" b="1" dirty="0"/>
              <a:t>zvýšená pozornost energetické účinnosti výrobku a obalový design</a:t>
            </a:r>
          </a:p>
        </p:txBody>
      </p:sp>
    </p:spTree>
    <p:extLst>
      <p:ext uri="{BB962C8B-B14F-4D97-AF65-F5344CB8AC3E}">
        <p14:creationId xmlns:p14="http://schemas.microsoft.com/office/powerpoint/2010/main" val="3471697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2127B8-951A-9784-38A4-A736ECF25EC7}"/>
              </a:ext>
            </a:extLst>
          </p:cNvPr>
          <p:cNvSpPr>
            <a:spLocks noGrp="1"/>
          </p:cNvSpPr>
          <p:nvPr>
            <p:ph type="title"/>
          </p:nvPr>
        </p:nvSpPr>
        <p:spPr/>
        <p:txBody>
          <a:bodyPr>
            <a:normAutofit/>
          </a:bodyPr>
          <a:lstStyle/>
          <a:p>
            <a:pPr algn="ctr"/>
            <a:r>
              <a:rPr lang="cs-CZ" sz="5400" b="1" dirty="0">
                <a:solidFill>
                  <a:srgbClr val="FF0000"/>
                </a:solidFill>
              </a:rPr>
              <a:t>9. ÚČINNOST A EFEKTIVITA </a:t>
            </a:r>
          </a:p>
        </p:txBody>
      </p:sp>
      <p:sp>
        <p:nvSpPr>
          <p:cNvPr id="3" name="Zástupný obsah 2">
            <a:extLst>
              <a:ext uri="{FF2B5EF4-FFF2-40B4-BE49-F238E27FC236}">
                <a16:creationId xmlns:a16="http://schemas.microsoft.com/office/drawing/2014/main" id="{5D4C3FFF-8EBA-F271-2A8B-9D072ACC6438}"/>
              </a:ext>
            </a:extLst>
          </p:cNvPr>
          <p:cNvSpPr>
            <a:spLocks noGrp="1"/>
          </p:cNvSpPr>
          <p:nvPr>
            <p:ph idx="1"/>
          </p:nvPr>
        </p:nvSpPr>
        <p:spPr/>
        <p:txBody>
          <a:bodyPr>
            <a:normAutofit lnSpcReduction="10000"/>
          </a:bodyPr>
          <a:lstStyle/>
          <a:p>
            <a:r>
              <a:rPr lang="cs-CZ" b="1" dirty="0"/>
              <a:t>Základním prvkem pro hodnocení efektivnosti systému energetického managementu jsou interní audity energetického managementu. Cílem auditu je prokázat, zda byl systém realizován efektivně, a je schopen dosáhnout požadovaných zlepšení.</a:t>
            </a:r>
          </a:p>
          <a:p>
            <a:r>
              <a:rPr lang="cs-CZ" b="1" dirty="0"/>
              <a:t>Při přezkoumání účinnosti a efektivnosti systému, mějte na paměti, aby náklady na energii, a tudíž veškeré úspory energie ve stejnou dobu dosáhli úsporu nákladů. Tak, že systém je efektivní, měly by náklady na systém a investice být menší než dosažené úspory nákladů. Jedinými výjimkami jsou jiné, další motivy, jako jsou právní požadavky a očekávání zákazníků.</a:t>
            </a:r>
          </a:p>
        </p:txBody>
      </p:sp>
    </p:spTree>
    <p:extLst>
      <p:ext uri="{BB962C8B-B14F-4D97-AF65-F5344CB8AC3E}">
        <p14:creationId xmlns:p14="http://schemas.microsoft.com/office/powerpoint/2010/main" val="15791739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40B314-B02C-3A6B-06E9-8BBAD3EBEB0E}"/>
              </a:ext>
            </a:extLst>
          </p:cNvPr>
          <p:cNvSpPr>
            <a:spLocks noGrp="1"/>
          </p:cNvSpPr>
          <p:nvPr>
            <p:ph type="title"/>
          </p:nvPr>
        </p:nvSpPr>
        <p:spPr/>
        <p:txBody>
          <a:bodyPr>
            <a:normAutofit/>
          </a:bodyPr>
          <a:lstStyle/>
          <a:p>
            <a:pPr algn="ctr"/>
            <a:r>
              <a:rPr lang="cs-CZ" sz="5400" b="1" dirty="0">
                <a:solidFill>
                  <a:srgbClr val="FF0000"/>
                </a:solidFill>
              </a:rPr>
              <a:t>ENERGETICKÁ UNIE </a:t>
            </a:r>
          </a:p>
        </p:txBody>
      </p:sp>
      <p:sp>
        <p:nvSpPr>
          <p:cNvPr id="3" name="Zástupný obsah 2">
            <a:extLst>
              <a:ext uri="{FF2B5EF4-FFF2-40B4-BE49-F238E27FC236}">
                <a16:creationId xmlns:a16="http://schemas.microsoft.com/office/drawing/2014/main" id="{AD3BE0E9-15A1-551C-4A7C-0F7A0A7979F9}"/>
              </a:ext>
            </a:extLst>
          </p:cNvPr>
          <p:cNvSpPr>
            <a:spLocks noGrp="1"/>
          </p:cNvSpPr>
          <p:nvPr>
            <p:ph idx="1"/>
          </p:nvPr>
        </p:nvSpPr>
        <p:spPr/>
        <p:txBody>
          <a:bodyPr>
            <a:normAutofit fontScale="92500" lnSpcReduction="10000"/>
          </a:bodyPr>
          <a:lstStyle/>
          <a:p>
            <a:r>
              <a:rPr lang="cs-CZ" b="1" dirty="0"/>
              <a:t>Evropský energetický systém má zajistit bezpečnou, udržitelnou</a:t>
            </a:r>
            <a:br>
              <a:rPr lang="cs-CZ" b="1" dirty="0"/>
            </a:br>
            <a:r>
              <a:rPr lang="cs-CZ" b="1" dirty="0"/>
              <a:t>a cenově konkurenceschopnou energii pro všechny. Jsme příliš závislí na omezeném množství zdrojů, zejména zemního plynu</a:t>
            </a:r>
            <a:br>
              <a:rPr lang="cs-CZ" b="1" dirty="0"/>
            </a:br>
            <a:r>
              <a:rPr lang="cs-CZ" b="1" dirty="0"/>
              <a:t>a země zůstávají zranitelné. 53 % energie, kterou EU spotřebuje, pochází z dovozu. Je nutné snižovat závislost na fosilních palivech, omezovat emise skleníkových plynů a udržet konkurenceschopnost. Podpora přeshraničního obchodu s energií, vzájemné doplňování skladby zdrojů, obnovitelné zdroje Počet modernizovaných budov je nedostačující, přičemž tempo investování do energetické účinnosti budov je zvláště pomalé</a:t>
            </a:r>
            <a:br>
              <a:rPr lang="cs-CZ" b="1" dirty="0"/>
            </a:br>
            <a:r>
              <a:rPr lang="cs-CZ" b="1" dirty="0"/>
              <a:t>v případě vlastníků nebo nájemníků s nízkými příjmy. Vytápění</a:t>
            </a:r>
            <a:br>
              <a:rPr lang="cs-CZ" b="1" dirty="0"/>
            </a:br>
            <a:r>
              <a:rPr lang="cs-CZ" b="1" dirty="0"/>
              <a:t>a chlazení představuje v Evropě i nadále největší díl poptávky po energii.</a:t>
            </a:r>
          </a:p>
        </p:txBody>
      </p:sp>
    </p:spTree>
    <p:extLst>
      <p:ext uri="{BB962C8B-B14F-4D97-AF65-F5344CB8AC3E}">
        <p14:creationId xmlns:p14="http://schemas.microsoft.com/office/powerpoint/2010/main" val="3569200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C6E3ED-A740-D21C-014E-3570985EDB50}"/>
              </a:ext>
            </a:extLst>
          </p:cNvPr>
          <p:cNvSpPr>
            <a:spLocks noGrp="1"/>
          </p:cNvSpPr>
          <p:nvPr>
            <p:ph type="title"/>
          </p:nvPr>
        </p:nvSpPr>
        <p:spPr/>
        <p:txBody>
          <a:bodyPr>
            <a:noAutofit/>
          </a:bodyPr>
          <a:lstStyle/>
          <a:p>
            <a:pPr algn="ctr"/>
            <a:r>
              <a:rPr lang="cs-CZ" sz="5400" b="1" dirty="0">
                <a:solidFill>
                  <a:srgbClr val="FF0000"/>
                </a:solidFill>
              </a:rPr>
              <a:t>ENERGETICKÁ POLITIKA PRO EVROPU </a:t>
            </a:r>
          </a:p>
        </p:txBody>
      </p:sp>
      <p:sp>
        <p:nvSpPr>
          <p:cNvPr id="3" name="Zástupný obsah 2">
            <a:extLst>
              <a:ext uri="{FF2B5EF4-FFF2-40B4-BE49-F238E27FC236}">
                <a16:creationId xmlns:a16="http://schemas.microsoft.com/office/drawing/2014/main" id="{EB744445-9DE1-38A2-D25D-EA71D977EAF4}"/>
              </a:ext>
            </a:extLst>
          </p:cNvPr>
          <p:cNvSpPr>
            <a:spLocks noGrp="1"/>
          </p:cNvSpPr>
          <p:nvPr>
            <p:ph idx="1"/>
          </p:nvPr>
        </p:nvSpPr>
        <p:spPr>
          <a:xfrm>
            <a:off x="838200" y="2064774"/>
            <a:ext cx="10515600" cy="4630993"/>
          </a:xfrm>
        </p:spPr>
        <p:txBody>
          <a:bodyPr>
            <a:normAutofit lnSpcReduction="10000"/>
          </a:bodyPr>
          <a:lstStyle/>
          <a:p>
            <a:r>
              <a:rPr lang="cs-CZ" b="1" dirty="0"/>
              <a:t>Zavazuje EU k ekonomice s nižší spotřebou založenou na bezpečnější, konkurenceschopnější a udržitelnější energii. Energetické cíle, zahrnují zajištění řádného fungování vnitřního trhu s energií, zabezpečení strategických dodávek, snížení emisí skleníkových plynů způsobené výrobou nebo spotřebou energie. Vytvořit vnitřní trh s energií, konkurenceschopné ceny. Omezit vnější zranitelnost EU, pokud jde o dovoz. Energie se 80 % podílí na emisích skleníkových plynů v EU. Snížit emise skleníkových plynů o 30 % do roku 2020. Snížit spotřebu primární energie o 20 % do roku 2020. Využití obnovitelných zdrojů energie (větrná, solární a fotovoltaická energie, biomasa a biopaliva, geotermální zdroje) Rozvinout vysoce účinné energetické technologie. </a:t>
            </a:r>
          </a:p>
        </p:txBody>
      </p:sp>
    </p:spTree>
    <p:extLst>
      <p:ext uri="{BB962C8B-B14F-4D97-AF65-F5344CB8AC3E}">
        <p14:creationId xmlns:p14="http://schemas.microsoft.com/office/powerpoint/2010/main" val="1122365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3330B50-64B2-6BDB-357D-19CE15862D34}"/>
              </a:ext>
            </a:extLst>
          </p:cNvPr>
          <p:cNvSpPr>
            <a:spLocks noGrp="1"/>
          </p:cNvSpPr>
          <p:nvPr>
            <p:ph type="title"/>
          </p:nvPr>
        </p:nvSpPr>
        <p:spPr>
          <a:xfrm>
            <a:off x="838200" y="2269459"/>
            <a:ext cx="10515600" cy="2319081"/>
          </a:xfrm>
        </p:spPr>
        <p:txBody>
          <a:bodyPr>
            <a:noAutofit/>
          </a:bodyPr>
          <a:lstStyle/>
          <a:p>
            <a:pPr algn="ctr"/>
            <a:r>
              <a:rPr lang="cs-CZ" sz="6000" b="1" dirty="0">
                <a:solidFill>
                  <a:srgbClr val="FF0000"/>
                </a:solidFill>
              </a:rPr>
              <a:t>SYSTÉMY HOSPODAŘENÍ</a:t>
            </a:r>
            <a:br>
              <a:rPr lang="cs-CZ" sz="6000" b="1" dirty="0">
                <a:solidFill>
                  <a:srgbClr val="FF0000"/>
                </a:solidFill>
              </a:rPr>
            </a:br>
            <a:r>
              <a:rPr lang="cs-CZ" sz="6000" b="1" dirty="0">
                <a:solidFill>
                  <a:srgbClr val="FF0000"/>
                </a:solidFill>
              </a:rPr>
              <a:t>S ENERGIÍ</a:t>
            </a:r>
          </a:p>
        </p:txBody>
      </p:sp>
    </p:spTree>
    <p:extLst>
      <p:ext uri="{BB962C8B-B14F-4D97-AF65-F5344CB8AC3E}">
        <p14:creationId xmlns:p14="http://schemas.microsoft.com/office/powerpoint/2010/main" val="251448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5BCF7B-6D4F-D134-2A8C-86C221807802}"/>
              </a:ext>
            </a:extLst>
          </p:cNvPr>
          <p:cNvSpPr>
            <a:spLocks noGrp="1"/>
          </p:cNvSpPr>
          <p:nvPr>
            <p:ph type="title"/>
          </p:nvPr>
        </p:nvSpPr>
        <p:spPr>
          <a:xfrm>
            <a:off x="838200" y="226143"/>
            <a:ext cx="10515600" cy="1690688"/>
          </a:xfrm>
        </p:spPr>
        <p:txBody>
          <a:bodyPr>
            <a:noAutofit/>
          </a:bodyPr>
          <a:lstStyle/>
          <a:p>
            <a:pPr algn="ctr"/>
            <a:r>
              <a:rPr lang="cs-CZ" sz="5400" b="1" dirty="0">
                <a:solidFill>
                  <a:srgbClr val="FF0000"/>
                </a:solidFill>
              </a:rPr>
              <a:t>AKČNÍ PLÁN PRO ENERGETICKOU ÚČINNOST (1)</a:t>
            </a:r>
          </a:p>
        </p:txBody>
      </p:sp>
      <p:sp>
        <p:nvSpPr>
          <p:cNvPr id="3" name="Zástupný obsah 2">
            <a:extLst>
              <a:ext uri="{FF2B5EF4-FFF2-40B4-BE49-F238E27FC236}">
                <a16:creationId xmlns:a16="http://schemas.microsoft.com/office/drawing/2014/main" id="{5BE893B2-900B-F97D-DD86-B490872B04D0}"/>
              </a:ext>
            </a:extLst>
          </p:cNvPr>
          <p:cNvSpPr>
            <a:spLocks noGrp="1"/>
          </p:cNvSpPr>
          <p:nvPr>
            <p:ph idx="1"/>
          </p:nvPr>
        </p:nvSpPr>
        <p:spPr>
          <a:xfrm>
            <a:off x="838200" y="2113935"/>
            <a:ext cx="10515600" cy="4591664"/>
          </a:xfrm>
        </p:spPr>
        <p:txBody>
          <a:bodyPr>
            <a:normAutofit lnSpcReduction="10000"/>
          </a:bodyPr>
          <a:lstStyle/>
          <a:p>
            <a:r>
              <a:rPr lang="cs-CZ" b="1" dirty="0"/>
              <a:t>Zmobilizovat širokou veřejnost, tvůrce politiky a účastníky trhu a proměnit vnitřní trh s energií tak, aby občané Evropské unie (EU) těžili z energetických infrastruktur (včetně budov), výrobků (mimo jiné přístrojů a automobilů), procesů a služeb, které nabídnou největší energetickou účinnost na světě. úspory energie se týkají: obytných budov a budov s obchodním využitím, jejichž potenciál je odhadován na 27 % respektive</a:t>
            </a:r>
            <a:br>
              <a:rPr lang="cs-CZ" b="1" dirty="0"/>
            </a:br>
            <a:r>
              <a:rPr lang="cs-CZ" b="1" dirty="0"/>
              <a:t>30 %, továrního průmyslu s možnými s úsporami cca 25 %</a:t>
            </a:r>
            <a:br>
              <a:rPr lang="cs-CZ" b="1" dirty="0"/>
            </a:br>
            <a:r>
              <a:rPr lang="cs-CZ" b="1" dirty="0"/>
              <a:t>a dopravního sektoru s úsporami cca 26 %. Tyto odvětvové úspory spotřeby energie odpovídají celkovým úsporám v odhadované výši 390 milionů tun ropného ekvivalentu (</a:t>
            </a:r>
            <a:r>
              <a:rPr lang="cs-CZ" b="1" dirty="0" err="1"/>
              <a:t>Mtoe</a:t>
            </a:r>
            <a:r>
              <a:rPr lang="cs-CZ" b="1" dirty="0"/>
              <a:t>), neboli 100 miliardám EUR ročně až do roku 2020. Navíc by umožnily snížit emise CO2 o 780 milionů tun ročně.</a:t>
            </a:r>
          </a:p>
        </p:txBody>
      </p:sp>
    </p:spTree>
    <p:extLst>
      <p:ext uri="{BB962C8B-B14F-4D97-AF65-F5344CB8AC3E}">
        <p14:creationId xmlns:p14="http://schemas.microsoft.com/office/powerpoint/2010/main" val="1452410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E35B00-C379-0E63-603D-84CA18CA079A}"/>
              </a:ext>
            </a:extLst>
          </p:cNvPr>
          <p:cNvSpPr>
            <a:spLocks noGrp="1"/>
          </p:cNvSpPr>
          <p:nvPr>
            <p:ph type="title"/>
          </p:nvPr>
        </p:nvSpPr>
        <p:spPr>
          <a:xfrm>
            <a:off x="838200" y="108155"/>
            <a:ext cx="10515600" cy="1582533"/>
          </a:xfrm>
        </p:spPr>
        <p:txBody>
          <a:bodyPr>
            <a:noAutofit/>
          </a:bodyPr>
          <a:lstStyle/>
          <a:p>
            <a:pPr algn="ctr"/>
            <a:r>
              <a:rPr lang="cs-CZ" sz="5400" b="1" dirty="0">
                <a:solidFill>
                  <a:srgbClr val="FF0000"/>
                </a:solidFill>
              </a:rPr>
              <a:t>AKČNÍ PLÁN PRO ENERGETICKOU ÚČINNOST (2)</a:t>
            </a:r>
          </a:p>
        </p:txBody>
      </p:sp>
      <p:sp>
        <p:nvSpPr>
          <p:cNvPr id="3" name="Zástupný obsah 2">
            <a:extLst>
              <a:ext uri="{FF2B5EF4-FFF2-40B4-BE49-F238E27FC236}">
                <a16:creationId xmlns:a16="http://schemas.microsoft.com/office/drawing/2014/main" id="{0030CB42-69FE-DF74-A914-85173B1AF615}"/>
              </a:ext>
            </a:extLst>
          </p:cNvPr>
          <p:cNvSpPr>
            <a:spLocks noGrp="1"/>
          </p:cNvSpPr>
          <p:nvPr>
            <p:ph idx="1"/>
          </p:nvPr>
        </p:nvSpPr>
        <p:spPr>
          <a:xfrm>
            <a:off x="838200" y="2241754"/>
            <a:ext cx="10515600" cy="4247535"/>
          </a:xfrm>
        </p:spPr>
        <p:txBody>
          <a:bodyPr>
            <a:normAutofit fontScale="92500"/>
          </a:bodyPr>
          <a:lstStyle/>
          <a:p>
            <a:r>
              <a:rPr lang="cs-CZ" b="1" dirty="0"/>
              <a:t>Zlepšit energetický výkon přístrojů a vybavení. Týká se účinnosti</a:t>
            </a:r>
            <a:br>
              <a:rPr lang="cs-CZ" b="1" dirty="0"/>
            </a:br>
            <a:r>
              <a:rPr lang="cs-CZ" b="1" dirty="0"/>
              <a:t>14 skupin výrobků (jako jsou kotle, televizory a osvětlení)</a:t>
            </a:r>
            <a:br>
              <a:rPr lang="cs-CZ" b="1" dirty="0"/>
            </a:br>
            <a:r>
              <a:rPr lang="cs-CZ" b="1" dirty="0"/>
              <a:t>a dlouhodoběji i dalších řad výrobků. Zefektivnit přeměnu energie - průměrná energetická účinnost konverzních zařízení se pohybuje okolo 40 %. Potenciál umožňuje výrazně snížit energetické ztráty. Povinné předpisy energetické účinnosti i pro elektrárny, teplárny</a:t>
            </a:r>
            <a:br>
              <a:rPr lang="cs-CZ" b="1" dirty="0"/>
            </a:br>
            <a:r>
              <a:rPr lang="cs-CZ" b="1" dirty="0"/>
              <a:t>a chladírny o výkonu menším než 20 MW. Snížit automobilové emise, zaměřit se na automobilové součásti, jako jsou klimatizace nebo pneumatiky, kontroly tlaku huštění, označování vozidel, kampaně a nákup ekologických vozidel ze strany veřejných orgánů, umožnit podpořit prodej energeticky účinnějších vozidel.</a:t>
            </a:r>
          </a:p>
        </p:txBody>
      </p:sp>
    </p:spTree>
    <p:extLst>
      <p:ext uri="{BB962C8B-B14F-4D97-AF65-F5344CB8AC3E}">
        <p14:creationId xmlns:p14="http://schemas.microsoft.com/office/powerpoint/2010/main" val="181906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58A875-4424-1CD4-EA1F-1BD893BB769F}"/>
              </a:ext>
            </a:extLst>
          </p:cNvPr>
          <p:cNvSpPr>
            <a:spLocks noGrp="1"/>
          </p:cNvSpPr>
          <p:nvPr>
            <p:ph type="title"/>
          </p:nvPr>
        </p:nvSpPr>
        <p:spPr>
          <a:xfrm>
            <a:off x="265471" y="207809"/>
            <a:ext cx="11661058" cy="1325563"/>
          </a:xfrm>
        </p:spPr>
        <p:txBody>
          <a:bodyPr>
            <a:noAutofit/>
          </a:bodyPr>
          <a:lstStyle/>
          <a:p>
            <a:pPr algn="ctr"/>
            <a:r>
              <a:rPr lang="cs-CZ" sz="5400" b="1" dirty="0">
                <a:solidFill>
                  <a:srgbClr val="FF0000"/>
                </a:solidFill>
              </a:rPr>
              <a:t>STÁTNÍ ENERGETICKÁ KONCEPCE ČR</a:t>
            </a:r>
          </a:p>
        </p:txBody>
      </p:sp>
      <p:sp>
        <p:nvSpPr>
          <p:cNvPr id="3" name="Zástupný obsah 2">
            <a:extLst>
              <a:ext uri="{FF2B5EF4-FFF2-40B4-BE49-F238E27FC236}">
                <a16:creationId xmlns:a16="http://schemas.microsoft.com/office/drawing/2014/main" id="{F7FC3C85-02CC-2CFD-AE12-223CB807E2DE}"/>
              </a:ext>
            </a:extLst>
          </p:cNvPr>
          <p:cNvSpPr>
            <a:spLocks noGrp="1"/>
          </p:cNvSpPr>
          <p:nvPr>
            <p:ph idx="1"/>
          </p:nvPr>
        </p:nvSpPr>
        <p:spPr/>
        <p:txBody>
          <a:bodyPr/>
          <a:lstStyle/>
          <a:p>
            <a:r>
              <a:rPr lang="cs-CZ" b="1" dirty="0"/>
              <a:t>Ve značné míře sleduje politiku EU k ekonomice s nižší spotřebou založenou na bezpečnější, konkurenceschopnější</a:t>
            </a:r>
            <a:br>
              <a:rPr lang="cs-CZ" b="1" dirty="0"/>
            </a:br>
            <a:r>
              <a:rPr lang="cs-CZ" b="1" dirty="0"/>
              <a:t>a udržitelnější energii. Ale současný stav není nijak optimistický: zastavení rozvoje čistých, domácích zdrojů energie, které snižují znečištění ovzduší. s využitím uhlí za limity těžby teoreticky nepočítá - ale o prolomení limitů se uvažuje. stavba dalších jaderných reaktorů. Dva nové reaktory by měly být spuštěny v horizontu let 2025-2030. Úspory energií nemají stanoveny účinné kroky ani podporu k využití jejich potenciálu. zvyšuje se podíl spalovaní komunálních odpadů</a:t>
            </a:r>
            <a:br>
              <a:rPr lang="cs-CZ" b="1" dirty="0"/>
            </a:br>
            <a:r>
              <a:rPr lang="cs-CZ" b="1" dirty="0"/>
              <a:t>a zatím chybí podpůrné programy.</a:t>
            </a:r>
          </a:p>
        </p:txBody>
      </p:sp>
    </p:spTree>
    <p:extLst>
      <p:ext uri="{BB962C8B-B14F-4D97-AF65-F5344CB8AC3E}">
        <p14:creationId xmlns:p14="http://schemas.microsoft.com/office/powerpoint/2010/main" val="650734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7C4C9B-12E0-6491-F385-916C927660D0}"/>
              </a:ext>
            </a:extLst>
          </p:cNvPr>
          <p:cNvSpPr>
            <a:spLocks noGrp="1"/>
          </p:cNvSpPr>
          <p:nvPr>
            <p:ph type="title"/>
          </p:nvPr>
        </p:nvSpPr>
        <p:spPr/>
        <p:txBody>
          <a:bodyPr>
            <a:noAutofit/>
          </a:bodyPr>
          <a:lstStyle/>
          <a:p>
            <a:pPr algn="ctr"/>
            <a:r>
              <a:rPr lang="cs-CZ" sz="5400" b="1" dirty="0">
                <a:solidFill>
                  <a:srgbClr val="FF0000"/>
                </a:solidFill>
              </a:rPr>
              <a:t>ENERGETICKÝ AUDIT</a:t>
            </a:r>
            <a:br>
              <a:rPr lang="cs-CZ" sz="5400" b="1" dirty="0">
                <a:solidFill>
                  <a:srgbClr val="FF0000"/>
                </a:solidFill>
              </a:rPr>
            </a:br>
            <a:r>
              <a:rPr lang="cs-CZ" sz="5400" b="1" dirty="0">
                <a:solidFill>
                  <a:srgbClr val="FF0000"/>
                </a:solidFill>
              </a:rPr>
              <a:t>A MANAGEMENT (1)</a:t>
            </a:r>
          </a:p>
        </p:txBody>
      </p:sp>
      <p:sp>
        <p:nvSpPr>
          <p:cNvPr id="3" name="Zástupný obsah 2">
            <a:extLst>
              <a:ext uri="{FF2B5EF4-FFF2-40B4-BE49-F238E27FC236}">
                <a16:creationId xmlns:a16="http://schemas.microsoft.com/office/drawing/2014/main" id="{2503D5C4-582A-45DC-61D1-386D2B5DC9EB}"/>
              </a:ext>
            </a:extLst>
          </p:cNvPr>
          <p:cNvSpPr>
            <a:spLocks noGrp="1"/>
          </p:cNvSpPr>
          <p:nvPr>
            <p:ph idx="1"/>
          </p:nvPr>
        </p:nvSpPr>
        <p:spPr>
          <a:xfrm>
            <a:off x="838200" y="2192594"/>
            <a:ext cx="10515600" cy="4434347"/>
          </a:xfrm>
        </p:spPr>
        <p:txBody>
          <a:bodyPr>
            <a:normAutofit fontScale="92500" lnSpcReduction="10000"/>
          </a:bodyPr>
          <a:lstStyle/>
          <a:p>
            <a:r>
              <a:rPr lang="cs-CZ" b="1" dirty="0"/>
              <a:t>V roce 2012 byla Evropským parlamentem a Radou schválena směrnice 2012/27/EU o energetické účinnosti, která si klade za cíl do roku 2020 uspořit v Unii 20 % spotřeby primární energie.</a:t>
            </a:r>
            <a:br>
              <a:rPr lang="cs-CZ" b="1" dirty="0"/>
            </a:br>
            <a:r>
              <a:rPr lang="cs-CZ" b="1" dirty="0"/>
              <a:t>• Členské státy EU se vlivem této směrnice budou muset zaměřit na úspory energie, její efektivnější využívání, modernizaci budov</a:t>
            </a:r>
            <a:br>
              <a:rPr lang="cs-CZ" b="1" dirty="0"/>
            </a:br>
            <a:r>
              <a:rPr lang="cs-CZ" b="1" dirty="0"/>
              <a:t>a technologií. Tato opatření se dotknou zejména velkých podniků</a:t>
            </a:r>
            <a:br>
              <a:rPr lang="cs-CZ" b="1" dirty="0"/>
            </a:br>
            <a:r>
              <a:rPr lang="cs-CZ" b="1" dirty="0"/>
              <a:t>a vládních institucí - úřadů.</a:t>
            </a:r>
            <a:br>
              <a:rPr lang="cs-CZ" b="1" dirty="0"/>
            </a:br>
            <a:r>
              <a:rPr lang="cs-CZ" b="1" dirty="0"/>
              <a:t>• Směrnice stanoví, že členské státy budou muset každoročně renovovat tři procenta celkové podlahové plochy "vytápěných nebo chlazených budov ve vlastnictví a v užívání jejich ústředních vládních institucí“; tato povinnost se vztahuje na budovy s celkovou užitnou podlahovou plochou nad 500 m2 od roku 2014 a nad 250 m</a:t>
            </a:r>
            <a:r>
              <a:rPr lang="cs-CZ" b="1" baseline="30000" dirty="0"/>
              <a:t>2</a:t>
            </a:r>
            <a:r>
              <a:rPr lang="cs-CZ" b="1" dirty="0"/>
              <a:t> od července 2015.</a:t>
            </a:r>
          </a:p>
        </p:txBody>
      </p:sp>
    </p:spTree>
    <p:extLst>
      <p:ext uri="{BB962C8B-B14F-4D97-AF65-F5344CB8AC3E}">
        <p14:creationId xmlns:p14="http://schemas.microsoft.com/office/powerpoint/2010/main" val="3560666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Nadpis 3">
            <a:extLst>
              <a:ext uri="{FF2B5EF4-FFF2-40B4-BE49-F238E27FC236}">
                <a16:creationId xmlns:a16="http://schemas.microsoft.com/office/drawing/2014/main" id="{14E61EEE-7E31-253E-421D-D60FB0D467E2}"/>
              </a:ext>
            </a:extLst>
          </p:cNvPr>
          <p:cNvSpPr>
            <a:spLocks noGrp="1"/>
          </p:cNvSpPr>
          <p:nvPr>
            <p:ph type="title"/>
          </p:nvPr>
        </p:nvSpPr>
        <p:spPr>
          <a:xfrm>
            <a:off x="816077" y="1967266"/>
            <a:ext cx="2880852" cy="2547257"/>
          </a:xfrm>
          <a:noFill/>
        </p:spPr>
        <p:txBody>
          <a:bodyPr anchor="ctr">
            <a:normAutofit/>
          </a:bodyPr>
          <a:lstStyle/>
          <a:p>
            <a:pPr algn="ctr"/>
            <a:r>
              <a:rPr lang="cs-CZ" sz="3600" b="1" dirty="0">
                <a:solidFill>
                  <a:srgbClr val="FF0000"/>
                </a:solidFill>
              </a:rPr>
              <a:t>ZÁKLADNÍ DOKUMENTY</a:t>
            </a:r>
          </a:p>
        </p:txBody>
      </p:sp>
      <p:pic>
        <p:nvPicPr>
          <p:cNvPr id="10" name="Obrázek 9">
            <a:extLst>
              <a:ext uri="{FF2B5EF4-FFF2-40B4-BE49-F238E27FC236}">
                <a16:creationId xmlns:a16="http://schemas.microsoft.com/office/drawing/2014/main" id="{C570F381-BB0C-9674-A76E-BB97B0DC6042}"/>
              </a:ext>
            </a:extLst>
          </p:cNvPr>
          <p:cNvPicPr>
            <a:picLocks noChangeAspect="1"/>
          </p:cNvPicPr>
          <p:nvPr/>
        </p:nvPicPr>
        <p:blipFill>
          <a:blip r:embed="rId2"/>
          <a:stretch>
            <a:fillRect/>
          </a:stretch>
        </p:blipFill>
        <p:spPr>
          <a:xfrm>
            <a:off x="4777316" y="1037639"/>
            <a:ext cx="6780700" cy="4780393"/>
          </a:xfrm>
          <a:prstGeom prst="rect">
            <a:avLst/>
          </a:prstGeom>
        </p:spPr>
      </p:pic>
    </p:spTree>
    <p:extLst>
      <p:ext uri="{BB962C8B-B14F-4D97-AF65-F5344CB8AC3E}">
        <p14:creationId xmlns:p14="http://schemas.microsoft.com/office/powerpoint/2010/main" val="36138204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0A12D4EF-3B8A-F7D0-EBCE-54E1A8DCBB5B}"/>
              </a:ext>
            </a:extLst>
          </p:cNvPr>
          <p:cNvSpPr>
            <a:spLocks noGrp="1"/>
          </p:cNvSpPr>
          <p:nvPr>
            <p:ph type="title"/>
          </p:nvPr>
        </p:nvSpPr>
        <p:spPr/>
        <p:txBody>
          <a:bodyPr>
            <a:noAutofit/>
          </a:bodyPr>
          <a:lstStyle/>
          <a:p>
            <a:pPr algn="ctr"/>
            <a:r>
              <a:rPr lang="cs-CZ" sz="5400" b="1" dirty="0">
                <a:solidFill>
                  <a:srgbClr val="FF0000"/>
                </a:solidFill>
              </a:rPr>
              <a:t>ENERGETICKÝ AUDIT</a:t>
            </a:r>
            <a:br>
              <a:rPr lang="cs-CZ" sz="5400" b="1" dirty="0">
                <a:solidFill>
                  <a:srgbClr val="FF0000"/>
                </a:solidFill>
              </a:rPr>
            </a:br>
            <a:r>
              <a:rPr lang="cs-CZ" sz="5400" b="1" dirty="0">
                <a:solidFill>
                  <a:srgbClr val="FF0000"/>
                </a:solidFill>
              </a:rPr>
              <a:t>A MANAGEMENT (2)</a:t>
            </a:r>
          </a:p>
        </p:txBody>
      </p:sp>
      <p:sp>
        <p:nvSpPr>
          <p:cNvPr id="4" name="Zástupný obsah 3">
            <a:extLst>
              <a:ext uri="{FF2B5EF4-FFF2-40B4-BE49-F238E27FC236}">
                <a16:creationId xmlns:a16="http://schemas.microsoft.com/office/drawing/2014/main" id="{405BE601-DE34-628C-3BBE-80C3F999C9D1}"/>
              </a:ext>
            </a:extLst>
          </p:cNvPr>
          <p:cNvSpPr>
            <a:spLocks noGrp="1"/>
          </p:cNvSpPr>
          <p:nvPr>
            <p:ph idx="1"/>
          </p:nvPr>
        </p:nvSpPr>
        <p:spPr>
          <a:xfrm>
            <a:off x="838200" y="1825625"/>
            <a:ext cx="10515600" cy="4840646"/>
          </a:xfrm>
        </p:spPr>
        <p:txBody>
          <a:bodyPr>
            <a:normAutofit/>
          </a:bodyPr>
          <a:lstStyle/>
          <a:p>
            <a:r>
              <a:rPr lang="cs-CZ" b="1" dirty="0"/>
              <a:t>Směrnice ukládá vypracovat programy, které podpoří provádění energetických auditů v malých a středních podnicích. Pro velké podniky budou energetické audity povinné a pravidelné.</a:t>
            </a:r>
            <a:br>
              <a:rPr lang="cs-CZ" b="1" dirty="0"/>
            </a:br>
            <a:r>
              <a:rPr lang="cs-CZ" b="1" dirty="0"/>
              <a:t>• Energetické audity mají zohledňovat příslušné normy, jako např. ČSN EN ISO 50001, nebo ČSN EN ISO 14001.</a:t>
            </a:r>
            <a:br>
              <a:rPr lang="cs-CZ" b="1" dirty="0"/>
            </a:br>
            <a:r>
              <a:rPr lang="cs-CZ" b="1" dirty="0"/>
              <a:t>• Členské státy mají zajistit, aby velké podniky musely absolvovat energetický audit provedený nezávisle a nákladově efektivním způsobem kvalifikovanými nebo akreditovanými odborníky nebo provedený a kontrolovaný nezávislými orgány, a to do 5. prosince 2015, a alespoň každé čtyři roky od data předchozího energetického auditu</a:t>
            </a:r>
          </a:p>
        </p:txBody>
      </p:sp>
    </p:spTree>
    <p:extLst>
      <p:ext uri="{BB962C8B-B14F-4D97-AF65-F5344CB8AC3E}">
        <p14:creationId xmlns:p14="http://schemas.microsoft.com/office/powerpoint/2010/main" val="24898197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ACEA58-967B-987F-CDBA-1D277D23F01F}"/>
              </a:ext>
            </a:extLst>
          </p:cNvPr>
          <p:cNvSpPr>
            <a:spLocks noGrp="1"/>
          </p:cNvSpPr>
          <p:nvPr>
            <p:ph type="title"/>
          </p:nvPr>
        </p:nvSpPr>
        <p:spPr/>
        <p:txBody>
          <a:bodyPr>
            <a:noAutofit/>
          </a:bodyPr>
          <a:lstStyle/>
          <a:p>
            <a:pPr algn="ctr"/>
            <a:r>
              <a:rPr lang="cs-CZ" sz="5400" b="1" dirty="0">
                <a:solidFill>
                  <a:srgbClr val="FF0000"/>
                </a:solidFill>
              </a:rPr>
              <a:t>ENERGETICKÝ AUDIT</a:t>
            </a:r>
            <a:br>
              <a:rPr lang="cs-CZ" sz="5400" b="1" dirty="0">
                <a:solidFill>
                  <a:srgbClr val="FF0000"/>
                </a:solidFill>
              </a:rPr>
            </a:br>
            <a:r>
              <a:rPr lang="cs-CZ" sz="5400" b="1" dirty="0">
                <a:solidFill>
                  <a:srgbClr val="FF0000"/>
                </a:solidFill>
              </a:rPr>
              <a:t>A MANAGEMENT</a:t>
            </a:r>
          </a:p>
        </p:txBody>
      </p:sp>
      <p:sp>
        <p:nvSpPr>
          <p:cNvPr id="3" name="Zástupný obsah 2">
            <a:extLst>
              <a:ext uri="{FF2B5EF4-FFF2-40B4-BE49-F238E27FC236}">
                <a16:creationId xmlns:a16="http://schemas.microsoft.com/office/drawing/2014/main" id="{BE297867-112E-3F52-7890-572DA685D47F}"/>
              </a:ext>
            </a:extLst>
          </p:cNvPr>
          <p:cNvSpPr>
            <a:spLocks noGrp="1"/>
          </p:cNvSpPr>
          <p:nvPr>
            <p:ph idx="1"/>
          </p:nvPr>
        </p:nvSpPr>
        <p:spPr>
          <a:xfrm>
            <a:off x="838200" y="1927123"/>
            <a:ext cx="10515600" cy="4778476"/>
          </a:xfrm>
        </p:spPr>
        <p:txBody>
          <a:bodyPr>
            <a:normAutofit fontScale="92500"/>
          </a:bodyPr>
          <a:lstStyle/>
          <a:p>
            <a:r>
              <a:rPr lang="cs-CZ" b="1" dirty="0"/>
              <a:t>Povinnost zpracovat audit nebude mít podnikatel, jenž má zavedený a certifikovaný systém hospodaření s energií, nebo má zavedený</a:t>
            </a:r>
            <a:br>
              <a:rPr lang="cs-CZ" b="1" dirty="0"/>
            </a:br>
            <a:r>
              <a:rPr lang="cs-CZ" b="1" dirty="0"/>
              <a:t>a certifikovaný systém environmentálního řízení , který zahrnuje energetický audit.</a:t>
            </a:r>
            <a:br>
              <a:rPr lang="cs-CZ" b="1" dirty="0"/>
            </a:br>
            <a:r>
              <a:rPr lang="cs-CZ" b="1" dirty="0"/>
              <a:t>• Podle odhadu úspor energie v českém průmyslu lze opatřeními na úrovni systému hospodaření s energií dosáhnout úspor až 7,6 %. Tato opatření spadají do tzv. beznákladové kategorie.</a:t>
            </a:r>
            <a:br>
              <a:rPr lang="cs-CZ" b="1" dirty="0"/>
            </a:br>
            <a:r>
              <a:rPr lang="cs-CZ" b="1" dirty="0"/>
              <a:t>• Aktuálně lze využít seznam energetických auditorů a specialistů, vedený Ministerstvem průmyslu a obchodu ČR (MPO). Tito experti jsou kvalifikovaní a přezkoušení podle vyhlášky 118/2013 Sb.,</a:t>
            </a:r>
            <a:br>
              <a:rPr lang="cs-CZ" b="1" dirty="0"/>
            </a:br>
            <a:r>
              <a:rPr lang="cs-CZ" b="1" dirty="0"/>
              <a:t>o energetických specialistech, která stanovuje obsah a rozsah odborné zkoušky, průběžného vzdělávání a přezkušování energetických specialistů.</a:t>
            </a:r>
          </a:p>
        </p:txBody>
      </p:sp>
    </p:spTree>
    <p:extLst>
      <p:ext uri="{BB962C8B-B14F-4D97-AF65-F5344CB8AC3E}">
        <p14:creationId xmlns:p14="http://schemas.microsoft.com/office/powerpoint/2010/main" val="33304530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DE4608-1C9C-499D-90D8-426C46638FC3}"/>
              </a:ext>
            </a:extLst>
          </p:cNvPr>
          <p:cNvSpPr>
            <a:spLocks noGrp="1"/>
          </p:cNvSpPr>
          <p:nvPr>
            <p:ph type="title"/>
          </p:nvPr>
        </p:nvSpPr>
        <p:spPr>
          <a:xfrm>
            <a:off x="838200" y="1944995"/>
            <a:ext cx="10515600" cy="2968010"/>
          </a:xfrm>
        </p:spPr>
        <p:txBody>
          <a:bodyPr>
            <a:noAutofit/>
          </a:bodyPr>
          <a:lstStyle/>
          <a:p>
            <a:pPr algn="ctr"/>
            <a:r>
              <a:rPr lang="cs-CZ" sz="6600" b="1" i="0" dirty="0">
                <a:solidFill>
                  <a:srgbClr val="FF0000"/>
                </a:solidFill>
                <a:effectLst/>
                <a:latin typeface="Arial" panose="020B0604020202020204" pitchFamily="34" charset="0"/>
              </a:rPr>
              <a:t>ENERGETICKÝ MANAGEMENT –</a:t>
            </a:r>
            <a:br>
              <a:rPr lang="cs-CZ" sz="6600" b="1" i="0" dirty="0">
                <a:solidFill>
                  <a:srgbClr val="FF0000"/>
                </a:solidFill>
                <a:effectLst/>
                <a:latin typeface="Arial" panose="020B0604020202020204" pitchFamily="34" charset="0"/>
              </a:rPr>
            </a:br>
            <a:r>
              <a:rPr lang="cs-CZ" sz="6600" b="1" i="0" dirty="0">
                <a:solidFill>
                  <a:srgbClr val="FF0000"/>
                </a:solidFill>
                <a:effectLst/>
                <a:latin typeface="Arial" panose="020B0604020202020204" pitchFamily="34" charset="0"/>
              </a:rPr>
              <a:t>ISO 50001</a:t>
            </a:r>
            <a:endParaRPr lang="cs-CZ" sz="6600" b="1" dirty="0">
              <a:solidFill>
                <a:srgbClr val="FF0000"/>
              </a:solidFill>
            </a:endParaRPr>
          </a:p>
        </p:txBody>
      </p:sp>
    </p:spTree>
    <p:extLst>
      <p:ext uri="{BB962C8B-B14F-4D97-AF65-F5344CB8AC3E}">
        <p14:creationId xmlns:p14="http://schemas.microsoft.com/office/powerpoint/2010/main" val="635475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2803F5-5009-4D70-8A83-2597B80FDD98}"/>
              </a:ext>
            </a:extLst>
          </p:cNvPr>
          <p:cNvSpPr>
            <a:spLocks noGrp="1"/>
          </p:cNvSpPr>
          <p:nvPr>
            <p:ph type="title"/>
          </p:nvPr>
        </p:nvSpPr>
        <p:spPr>
          <a:xfrm>
            <a:off x="838200" y="1"/>
            <a:ext cx="10515600" cy="1690688"/>
          </a:xfrm>
        </p:spPr>
        <p:txBody>
          <a:bodyPr>
            <a:noAutofit/>
          </a:bodyPr>
          <a:lstStyle/>
          <a:p>
            <a:pPr algn="ctr"/>
            <a:r>
              <a:rPr lang="cs-CZ" sz="5400" b="1" i="0" dirty="0">
                <a:solidFill>
                  <a:srgbClr val="FF0000"/>
                </a:solidFill>
                <a:effectLst/>
                <a:latin typeface="var(--awb-typography2-font-family)"/>
              </a:rPr>
              <a:t>ZÁKLADNÍ PŘÍNOSY ZAVEDENÍ ENMS DLE ISO 50001</a:t>
            </a:r>
            <a:endParaRPr lang="cs-CZ" sz="5400" b="1" dirty="0">
              <a:solidFill>
                <a:srgbClr val="FF0000"/>
              </a:solidFill>
            </a:endParaRPr>
          </a:p>
        </p:txBody>
      </p:sp>
      <p:sp>
        <p:nvSpPr>
          <p:cNvPr id="3" name="Zástupný obsah 2">
            <a:extLst>
              <a:ext uri="{FF2B5EF4-FFF2-40B4-BE49-F238E27FC236}">
                <a16:creationId xmlns:a16="http://schemas.microsoft.com/office/drawing/2014/main" id="{81F3731A-531D-5DF8-2BD8-AC5FD871C272}"/>
              </a:ext>
            </a:extLst>
          </p:cNvPr>
          <p:cNvSpPr>
            <a:spLocks noGrp="1"/>
          </p:cNvSpPr>
          <p:nvPr>
            <p:ph idx="1"/>
          </p:nvPr>
        </p:nvSpPr>
        <p:spPr>
          <a:xfrm>
            <a:off x="838200" y="2094271"/>
            <a:ext cx="10515600" cy="4522838"/>
          </a:xfrm>
        </p:spPr>
        <p:txBody>
          <a:bodyPr>
            <a:normAutofit lnSpcReduction="10000"/>
          </a:bodyPr>
          <a:lstStyle/>
          <a:p>
            <a:pPr algn="l">
              <a:buFont typeface="Arial" panose="020B0604020202020204" pitchFamily="34" charset="0"/>
              <a:buChar char="•"/>
            </a:pPr>
            <a:r>
              <a:rPr lang="cs-CZ" b="1" i="0" dirty="0">
                <a:solidFill>
                  <a:srgbClr val="141617"/>
                </a:solidFill>
                <a:effectLst/>
                <a:latin typeface="Arial" panose="020B0604020202020204" pitchFamily="34" charset="0"/>
              </a:rPr>
              <a:t>neustálé zlepšování využívání energií a snižování nákladů</a:t>
            </a:r>
          </a:p>
          <a:p>
            <a:pPr algn="l">
              <a:buFont typeface="Arial" panose="020B0604020202020204" pitchFamily="34" charset="0"/>
              <a:buChar char="•"/>
            </a:pPr>
            <a:r>
              <a:rPr lang="cs-CZ" b="1" i="0" dirty="0">
                <a:solidFill>
                  <a:srgbClr val="141617"/>
                </a:solidFill>
                <a:effectLst/>
                <a:latin typeface="Arial" panose="020B0604020202020204" pitchFamily="34" charset="0"/>
              </a:rPr>
              <a:t>definování současného stavu využití energie, stanovení cílů a způsobů jejich dosažení</a:t>
            </a:r>
          </a:p>
          <a:p>
            <a:pPr algn="l">
              <a:buFont typeface="Arial" panose="020B0604020202020204" pitchFamily="34" charset="0"/>
              <a:buChar char="•"/>
            </a:pPr>
            <a:r>
              <a:rPr lang="cs-CZ" b="1" i="0" dirty="0">
                <a:solidFill>
                  <a:srgbClr val="141617"/>
                </a:solidFill>
                <a:effectLst/>
                <a:latin typeface="Arial" panose="020B0604020202020204" pitchFamily="34" charset="0"/>
              </a:rPr>
              <a:t>možnost objektivního posouzení a stanovení priorit úsporných opatření (plánování investic)</a:t>
            </a:r>
          </a:p>
          <a:p>
            <a:pPr algn="l">
              <a:buFont typeface="Arial" panose="020B0604020202020204" pitchFamily="34" charset="0"/>
              <a:buChar char="•"/>
            </a:pPr>
            <a:r>
              <a:rPr lang="cs-CZ" b="1" i="0" dirty="0">
                <a:solidFill>
                  <a:srgbClr val="141617"/>
                </a:solidFill>
                <a:effectLst/>
                <a:latin typeface="Arial" panose="020B0604020202020204" pitchFamily="34" charset="0"/>
              </a:rPr>
              <a:t>vytvoření transparentních postupů při řízení energetických zdrojů</a:t>
            </a:r>
          </a:p>
          <a:p>
            <a:pPr algn="l">
              <a:buFont typeface="Arial" panose="020B0604020202020204" pitchFamily="34" charset="0"/>
              <a:buChar char="•"/>
            </a:pPr>
            <a:r>
              <a:rPr lang="cs-CZ" b="1" i="0" dirty="0">
                <a:solidFill>
                  <a:srgbClr val="141617"/>
                </a:solidFill>
                <a:effectLst/>
                <a:latin typeface="Arial" panose="020B0604020202020204" pitchFamily="34" charset="0"/>
              </a:rPr>
              <a:t>pravidelná evidence spotřeb energií, monitoring, možnost reakce na </a:t>
            </a:r>
            <a:r>
              <a:rPr lang="cs-CZ" b="1" i="0" dirty="0" err="1">
                <a:solidFill>
                  <a:srgbClr val="141617"/>
                </a:solidFill>
                <a:effectLst/>
                <a:latin typeface="Arial" panose="020B0604020202020204" pitchFamily="34" charset="0"/>
              </a:rPr>
              <a:t>výkyvové</a:t>
            </a:r>
            <a:r>
              <a:rPr lang="cs-CZ" b="1" i="0" dirty="0">
                <a:solidFill>
                  <a:srgbClr val="141617"/>
                </a:solidFill>
                <a:effectLst/>
                <a:latin typeface="Arial" panose="020B0604020202020204" pitchFamily="34" charset="0"/>
              </a:rPr>
              <a:t> stavy</a:t>
            </a:r>
          </a:p>
          <a:p>
            <a:pPr algn="l">
              <a:buFont typeface="Arial" panose="020B0604020202020204" pitchFamily="34" charset="0"/>
              <a:buChar char="•"/>
            </a:pPr>
            <a:r>
              <a:rPr lang="cs-CZ" b="1" i="0" dirty="0">
                <a:solidFill>
                  <a:srgbClr val="141617"/>
                </a:solidFill>
                <a:effectLst/>
                <a:latin typeface="Arial" panose="020B0604020202020204" pitchFamily="34" charset="0"/>
              </a:rPr>
              <a:t>snížení uhlíkové stopy a emisí, atd.</a:t>
            </a:r>
          </a:p>
        </p:txBody>
      </p:sp>
    </p:spTree>
    <p:extLst>
      <p:ext uri="{BB962C8B-B14F-4D97-AF65-F5344CB8AC3E}">
        <p14:creationId xmlns:p14="http://schemas.microsoft.com/office/powerpoint/2010/main" val="3958518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184B5E-B9BF-1626-A648-412A41BFBAD4}"/>
              </a:ext>
            </a:extLst>
          </p:cNvPr>
          <p:cNvSpPr>
            <a:spLocks noGrp="1"/>
          </p:cNvSpPr>
          <p:nvPr>
            <p:ph type="title"/>
          </p:nvPr>
        </p:nvSpPr>
        <p:spPr>
          <a:xfrm>
            <a:off x="838200" y="365125"/>
            <a:ext cx="10515600" cy="2555056"/>
          </a:xfrm>
        </p:spPr>
        <p:txBody>
          <a:bodyPr>
            <a:normAutofit fontScale="90000"/>
          </a:bodyPr>
          <a:lstStyle/>
          <a:p>
            <a:pPr algn="ctr"/>
            <a:r>
              <a:rPr lang="cs-CZ" sz="6000" b="1" i="0" dirty="0">
                <a:solidFill>
                  <a:srgbClr val="FF0000"/>
                </a:solidFill>
                <a:effectLst/>
                <a:latin typeface="-apple-system"/>
              </a:rPr>
              <a:t>5 DŮVODŮ, PROČ IMPLEMENTOVAT CHYTRÝ ENERGETICKÝ MANAGEMENT</a:t>
            </a:r>
            <a:br>
              <a:rPr lang="cs-CZ" b="1" i="0" dirty="0">
                <a:effectLst/>
                <a:latin typeface="-apple-system"/>
              </a:rPr>
            </a:br>
            <a:endParaRPr lang="cs-CZ" dirty="0"/>
          </a:p>
        </p:txBody>
      </p:sp>
      <p:sp>
        <p:nvSpPr>
          <p:cNvPr id="3" name="Zástupný obsah 2">
            <a:extLst>
              <a:ext uri="{FF2B5EF4-FFF2-40B4-BE49-F238E27FC236}">
                <a16:creationId xmlns:a16="http://schemas.microsoft.com/office/drawing/2014/main" id="{C0A1D7BA-B2D5-C1A7-1803-3FF9E0BF7CC4}"/>
              </a:ext>
            </a:extLst>
          </p:cNvPr>
          <p:cNvSpPr>
            <a:spLocks noGrp="1"/>
          </p:cNvSpPr>
          <p:nvPr>
            <p:ph idx="1"/>
          </p:nvPr>
        </p:nvSpPr>
        <p:spPr>
          <a:xfrm>
            <a:off x="838200" y="3775587"/>
            <a:ext cx="10515600" cy="2401376"/>
          </a:xfrm>
        </p:spPr>
        <p:txBody>
          <a:bodyPr/>
          <a:lstStyle/>
          <a:p>
            <a:r>
              <a:rPr lang="cs-CZ" b="1" i="0" dirty="0">
                <a:effectLst/>
                <a:latin typeface="-apple-system"/>
              </a:rPr>
              <a:t>Co neměříte, to nemůžete řídit. Pokud tedy chcete kontrolovat</a:t>
            </a:r>
            <a:br>
              <a:rPr lang="cs-CZ" b="1" i="0" dirty="0">
                <a:effectLst/>
                <a:latin typeface="-apple-system"/>
              </a:rPr>
            </a:br>
            <a:r>
              <a:rPr lang="cs-CZ" b="1" i="0" dirty="0">
                <a:effectLst/>
                <a:latin typeface="-apple-system"/>
              </a:rPr>
              <a:t>a snižovat vaše spotřeby energie, musíte o nich mít jasný přehled.</a:t>
            </a:r>
            <a:br>
              <a:rPr lang="cs-CZ" b="1" i="0" dirty="0">
                <a:effectLst/>
                <a:latin typeface="-apple-system"/>
              </a:rPr>
            </a:br>
            <a:r>
              <a:rPr lang="cs-CZ" b="1" i="0" dirty="0">
                <a:effectLst/>
                <a:latin typeface="-apple-system"/>
              </a:rPr>
              <a:t>A právě s tím vám může pomoct systém energetického managementu. Co to je a jaké výhody vám může přinést jeho implementace?</a:t>
            </a:r>
            <a:endParaRPr lang="cs-CZ" b="1" dirty="0"/>
          </a:p>
        </p:txBody>
      </p:sp>
    </p:spTree>
    <p:extLst>
      <p:ext uri="{BB962C8B-B14F-4D97-AF65-F5344CB8AC3E}">
        <p14:creationId xmlns:p14="http://schemas.microsoft.com/office/powerpoint/2010/main" val="3868434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F1FEBBAB-6043-AA56-5FFB-8F0FE267450A}"/>
              </a:ext>
            </a:extLst>
          </p:cNvPr>
          <p:cNvSpPr>
            <a:spLocks noGrp="1"/>
          </p:cNvSpPr>
          <p:nvPr>
            <p:ph type="title"/>
          </p:nvPr>
        </p:nvSpPr>
        <p:spPr/>
        <p:txBody>
          <a:bodyPr>
            <a:normAutofit/>
          </a:bodyPr>
          <a:lstStyle/>
          <a:p>
            <a:pPr algn="ctr"/>
            <a:r>
              <a:rPr lang="cs-CZ" sz="3600" b="1" dirty="0">
                <a:solidFill>
                  <a:srgbClr val="FF0000"/>
                </a:solidFill>
              </a:rPr>
              <a:t>SYSTÉMY HOSPODAŘENÍ S ENERGIÍ OD PRODUKTIVITY PRÁCE K PRODUKTIVITĚ ZDROJŮ</a:t>
            </a:r>
          </a:p>
        </p:txBody>
      </p:sp>
      <p:sp>
        <p:nvSpPr>
          <p:cNvPr id="4" name="Zástupný obsah 3">
            <a:extLst>
              <a:ext uri="{FF2B5EF4-FFF2-40B4-BE49-F238E27FC236}">
                <a16:creationId xmlns:a16="http://schemas.microsoft.com/office/drawing/2014/main" id="{C21DCE83-98FC-D729-F320-2A5E7C3C6CDB}"/>
              </a:ext>
            </a:extLst>
          </p:cNvPr>
          <p:cNvSpPr>
            <a:spLocks noGrp="1"/>
          </p:cNvSpPr>
          <p:nvPr>
            <p:ph idx="1"/>
          </p:nvPr>
        </p:nvSpPr>
        <p:spPr>
          <a:xfrm>
            <a:off x="537087" y="1992772"/>
            <a:ext cx="11117826" cy="4634169"/>
          </a:xfrm>
        </p:spPr>
        <p:txBody>
          <a:bodyPr>
            <a:normAutofit/>
          </a:bodyPr>
          <a:lstStyle/>
          <a:p>
            <a:r>
              <a:rPr lang="cs-CZ" b="1" dirty="0"/>
              <a:t>Zvýšení produktivity práce je trvalou součástí snažení za posledních 200 let.</a:t>
            </a:r>
          </a:p>
          <a:p>
            <a:r>
              <a:rPr lang="cs-CZ" b="1" dirty="0"/>
              <a:t>V posledních 200 letech došlo ke 20-násobnému zvýšení produktivity práce.</a:t>
            </a:r>
          </a:p>
          <a:p>
            <a:r>
              <a:rPr lang="cs-CZ" b="1" dirty="0"/>
              <a:t>Dnes není nedostatek pracovních sil (800 milionů pracovních míst chybí k plné zaměstnanosti po celém světě).</a:t>
            </a:r>
          </a:p>
          <a:p>
            <a:r>
              <a:rPr lang="cs-CZ" b="1" dirty="0"/>
              <a:t>Projevuje se nedostatek energie a přírodních zdrojů (spotřeba rychle roste).</a:t>
            </a:r>
          </a:p>
          <a:p>
            <a:r>
              <a:rPr lang="cs-CZ" b="1" dirty="0"/>
              <a:t>Produktivita zdrojů se musí proto stát hlavní zásadou naší doby.</a:t>
            </a:r>
          </a:p>
        </p:txBody>
      </p:sp>
    </p:spTree>
    <p:extLst>
      <p:ext uri="{BB962C8B-B14F-4D97-AF65-F5344CB8AC3E}">
        <p14:creationId xmlns:p14="http://schemas.microsoft.com/office/powerpoint/2010/main" val="10334888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7EE9A4-3674-1F1D-F455-B90AF9D5949C}"/>
              </a:ext>
            </a:extLst>
          </p:cNvPr>
          <p:cNvSpPr>
            <a:spLocks noGrp="1"/>
          </p:cNvSpPr>
          <p:nvPr>
            <p:ph type="title"/>
          </p:nvPr>
        </p:nvSpPr>
        <p:spPr/>
        <p:txBody>
          <a:bodyPr/>
          <a:lstStyle/>
          <a:p>
            <a:r>
              <a:rPr lang="cs-CZ" b="1" i="0" dirty="0">
                <a:effectLst/>
                <a:latin typeface="-apple-system"/>
              </a:rPr>
              <a:t>Co je to energetický management?</a:t>
            </a:r>
            <a:endParaRPr lang="cs-CZ" dirty="0"/>
          </a:p>
        </p:txBody>
      </p:sp>
      <p:sp>
        <p:nvSpPr>
          <p:cNvPr id="3" name="Zástupný obsah 2">
            <a:extLst>
              <a:ext uri="{FF2B5EF4-FFF2-40B4-BE49-F238E27FC236}">
                <a16:creationId xmlns:a16="http://schemas.microsoft.com/office/drawing/2014/main" id="{968F93CC-56FB-CA95-D01A-13F89749357E}"/>
              </a:ext>
            </a:extLst>
          </p:cNvPr>
          <p:cNvSpPr>
            <a:spLocks noGrp="1"/>
          </p:cNvSpPr>
          <p:nvPr>
            <p:ph idx="1"/>
          </p:nvPr>
        </p:nvSpPr>
        <p:spPr/>
        <p:txBody>
          <a:bodyPr/>
          <a:lstStyle/>
          <a:p>
            <a:pPr algn="l" fontAlgn="auto">
              <a:spcBef>
                <a:spcPts val="1200"/>
              </a:spcBef>
              <a:spcAft>
                <a:spcPts val="1200"/>
              </a:spcAft>
            </a:pPr>
            <a:r>
              <a:rPr lang="cs-CZ" b="0" i="0" dirty="0">
                <a:effectLst/>
                <a:latin typeface="-apple-system"/>
              </a:rPr>
              <a:t>Pro jednodušší pochopení můžeme </a:t>
            </a:r>
            <a:r>
              <a:rPr lang="cs-CZ" b="1" i="0" u="none" strike="noStrike" dirty="0">
                <a:effectLst/>
                <a:latin typeface="-apple-system"/>
                <a:hlinkClick r:id="rId2"/>
              </a:rPr>
              <a:t>systém energetického managementu </a:t>
            </a:r>
            <a:r>
              <a:rPr lang="cs-CZ" b="0" i="0" dirty="0">
                <a:effectLst/>
                <a:latin typeface="-apple-system"/>
              </a:rPr>
              <a:t>přirovnat k chytré domácnosti. V základu stojí </a:t>
            </a:r>
            <a:r>
              <a:rPr lang="cs-CZ" b="1" i="0" dirty="0">
                <a:effectLst/>
                <a:latin typeface="-apple-system"/>
              </a:rPr>
              <a:t>inteligentní senzory</a:t>
            </a:r>
            <a:r>
              <a:rPr lang="cs-CZ" b="0" i="0" dirty="0">
                <a:effectLst/>
                <a:latin typeface="-apple-system"/>
              </a:rPr>
              <a:t> umístěné na měřidlech vody, elektřiny, plynu, nebo jiných médií. Ty sbírají v pravidelných intervalech data o spotřebách a posílají je do aplikace. V aplikaci je potom pohodlně sledujete a srovnáváte – k dispozici máte grafy, jednoduché nástěnky i přehledné reporty. Snadný a rychlý přístup k datům ale není jedinou výhodou, kterou energetický management nabízí. Jaké jsou ty další?</a:t>
            </a:r>
          </a:p>
          <a:p>
            <a:endParaRPr lang="cs-CZ" dirty="0"/>
          </a:p>
        </p:txBody>
      </p:sp>
    </p:spTree>
    <p:extLst>
      <p:ext uri="{BB962C8B-B14F-4D97-AF65-F5344CB8AC3E}">
        <p14:creationId xmlns:p14="http://schemas.microsoft.com/office/powerpoint/2010/main" val="4199307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ECF315-44D8-6294-4672-92E447A1FBDA}"/>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D8DC0472-A6AA-9887-627F-B9B0C4F3405B}"/>
              </a:ext>
            </a:extLst>
          </p:cNvPr>
          <p:cNvSpPr>
            <a:spLocks noGrp="1"/>
          </p:cNvSpPr>
          <p:nvPr>
            <p:ph idx="1"/>
          </p:nvPr>
        </p:nvSpPr>
        <p:spPr/>
        <p:txBody>
          <a:bodyPr/>
          <a:lstStyle/>
          <a:p>
            <a:pPr algn="l" fontAlgn="auto"/>
            <a:r>
              <a:rPr lang="cs-CZ" b="1" i="0" dirty="0">
                <a:effectLst/>
                <a:latin typeface="-apple-system"/>
              </a:rPr>
              <a:t>1) Digitalizujte vaše energetická data</a:t>
            </a:r>
          </a:p>
          <a:p>
            <a:pPr algn="l" fontAlgn="auto">
              <a:spcBef>
                <a:spcPts val="1200"/>
              </a:spcBef>
              <a:spcAft>
                <a:spcPts val="1200"/>
              </a:spcAft>
            </a:pPr>
            <a:r>
              <a:rPr lang="cs-CZ" b="0" i="0" dirty="0">
                <a:effectLst/>
                <a:latin typeface="-apple-system"/>
              </a:rPr>
              <a:t>Jak už jsme naznačili, významným benefitem energetického managementu je, že jste pomocí něj schopni </a:t>
            </a:r>
            <a:r>
              <a:rPr lang="cs-CZ" b="1" i="0" dirty="0">
                <a:effectLst/>
                <a:latin typeface="-apple-system"/>
              </a:rPr>
              <a:t>kompletně digitalizovat</a:t>
            </a:r>
            <a:r>
              <a:rPr lang="cs-CZ" b="0" i="0" dirty="0">
                <a:effectLst/>
                <a:latin typeface="-apple-system"/>
              </a:rPr>
              <a:t> vaši energetiku. </a:t>
            </a:r>
            <a:r>
              <a:rPr lang="cs-CZ" b="1" i="0" dirty="0">
                <a:effectLst/>
                <a:latin typeface="-apple-system"/>
              </a:rPr>
              <a:t>Digitalizace </a:t>
            </a:r>
            <a:r>
              <a:rPr lang="cs-CZ" b="0" i="0" dirty="0">
                <a:effectLst/>
                <a:latin typeface="-apple-system"/>
              </a:rPr>
              <a:t>vám pomůže nejenom ke </a:t>
            </a:r>
            <a:r>
              <a:rPr lang="cs-CZ" b="1" i="0" dirty="0">
                <a:effectLst/>
                <a:latin typeface="-apple-system"/>
              </a:rPr>
              <a:t>sjednocení dat,</a:t>
            </a:r>
            <a:r>
              <a:rPr lang="cs-CZ" b="0" i="0" dirty="0">
                <a:effectLst/>
                <a:latin typeface="-apple-system"/>
              </a:rPr>
              <a:t> ale také v odstranění chaotických tabulek a snížení lidské chybovosti. Získáte tak </a:t>
            </a:r>
            <a:r>
              <a:rPr lang="cs-CZ" b="1" i="0" dirty="0">
                <a:effectLst/>
                <a:latin typeface="-apple-system"/>
              </a:rPr>
              <a:t>kvalitnější podklady</a:t>
            </a:r>
            <a:r>
              <a:rPr lang="cs-CZ" b="0" i="0" dirty="0">
                <a:effectLst/>
                <a:latin typeface="-apple-system"/>
              </a:rPr>
              <a:t> pro vaše rozhodování. Navíc vy ani vaši zaměstnanci </a:t>
            </a:r>
            <a:r>
              <a:rPr lang="cs-CZ" b="1" i="0" dirty="0">
                <a:effectLst/>
                <a:latin typeface="-apple-system"/>
              </a:rPr>
              <a:t>nebudete ztrácet čas</a:t>
            </a:r>
            <a:r>
              <a:rPr lang="cs-CZ" b="0" i="0" dirty="0">
                <a:effectLst/>
                <a:latin typeface="-apple-system"/>
              </a:rPr>
              <a:t> obíháním energetických měřidel, a přepisováním hodnot do tabulek.</a:t>
            </a:r>
          </a:p>
        </p:txBody>
      </p:sp>
    </p:spTree>
    <p:extLst>
      <p:ext uri="{BB962C8B-B14F-4D97-AF65-F5344CB8AC3E}">
        <p14:creationId xmlns:p14="http://schemas.microsoft.com/office/powerpoint/2010/main" val="20541798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569832-2901-CB6A-F4E9-10FC21F92FF9}"/>
              </a:ext>
            </a:extLst>
          </p:cNvPr>
          <p:cNvSpPr>
            <a:spLocks noGrp="1"/>
          </p:cNvSpPr>
          <p:nvPr>
            <p:ph type="title"/>
          </p:nvPr>
        </p:nvSpPr>
        <p:spPr/>
        <p:txBody>
          <a:bodyPr/>
          <a:lstStyle/>
          <a:p>
            <a:r>
              <a:rPr lang="cs-CZ" b="1" i="0" dirty="0">
                <a:effectLst/>
                <a:latin typeface="-apple-system"/>
              </a:rPr>
              <a:t>2) Ušetřete za energie</a:t>
            </a:r>
            <a:endParaRPr lang="cs-CZ" dirty="0"/>
          </a:p>
        </p:txBody>
      </p:sp>
      <p:sp>
        <p:nvSpPr>
          <p:cNvPr id="3" name="Zástupný obsah 2">
            <a:extLst>
              <a:ext uri="{FF2B5EF4-FFF2-40B4-BE49-F238E27FC236}">
                <a16:creationId xmlns:a16="http://schemas.microsoft.com/office/drawing/2014/main" id="{F194B192-304D-D318-9229-0513C6B54F4F}"/>
              </a:ext>
            </a:extLst>
          </p:cNvPr>
          <p:cNvSpPr>
            <a:spLocks noGrp="1"/>
          </p:cNvSpPr>
          <p:nvPr>
            <p:ph idx="1"/>
          </p:nvPr>
        </p:nvSpPr>
        <p:spPr/>
        <p:txBody>
          <a:bodyPr>
            <a:normAutofit lnSpcReduction="10000"/>
          </a:bodyPr>
          <a:lstStyle/>
          <a:p>
            <a:pPr algn="l" fontAlgn="auto">
              <a:spcBef>
                <a:spcPts val="1200"/>
              </a:spcBef>
              <a:spcAft>
                <a:spcPts val="1200"/>
              </a:spcAft>
            </a:pPr>
            <a:r>
              <a:rPr lang="cs-CZ" b="0" i="0" dirty="0">
                <a:effectLst/>
                <a:latin typeface="-apple-system"/>
              </a:rPr>
              <a:t>Dalším přínosem je, že vám energetický management umožní identifikovat a odstranit oblasti, kde dochází ke </a:t>
            </a:r>
            <a:r>
              <a:rPr lang="cs-CZ" b="1" i="0" dirty="0">
                <a:effectLst/>
                <a:latin typeface="-apple-system"/>
              </a:rPr>
              <a:t>zbytečnému plýtvání energiemi.</a:t>
            </a:r>
            <a:r>
              <a:rPr lang="cs-CZ" b="0" i="0" dirty="0">
                <a:effectLst/>
                <a:latin typeface="-apple-system"/>
              </a:rPr>
              <a:t> Díky tomu budete schopni </a:t>
            </a:r>
            <a:r>
              <a:rPr lang="cs-CZ" b="1" i="0" dirty="0">
                <a:effectLst/>
                <a:latin typeface="-apple-system"/>
              </a:rPr>
              <a:t>zavádět úsporná opatření,</a:t>
            </a:r>
            <a:r>
              <a:rPr lang="cs-CZ" b="0" i="0" dirty="0">
                <a:effectLst/>
                <a:latin typeface="-apple-system"/>
              </a:rPr>
              <a:t> která povedou ke </a:t>
            </a:r>
            <a:r>
              <a:rPr lang="cs-CZ" b="1" i="0" u="none" strike="noStrike" dirty="0">
                <a:effectLst/>
                <a:latin typeface="-apple-system"/>
                <a:hlinkClick r:id="rId2"/>
              </a:rPr>
              <a:t>snížení výdajů za energie.</a:t>
            </a:r>
            <a:endParaRPr lang="cs-CZ" b="0" i="0" dirty="0">
              <a:effectLst/>
              <a:latin typeface="-apple-system"/>
            </a:endParaRPr>
          </a:p>
          <a:p>
            <a:pPr algn="l" fontAlgn="auto">
              <a:spcBef>
                <a:spcPts val="1200"/>
              </a:spcBef>
              <a:spcAft>
                <a:spcPts val="1200"/>
              </a:spcAft>
            </a:pPr>
            <a:r>
              <a:rPr lang="cs-CZ" b="0" i="0" dirty="0">
                <a:effectLst/>
                <a:latin typeface="-apple-system"/>
              </a:rPr>
              <a:t>Možná si teď říkáte, že investovat do úsporných opatření můžete i bez energetického managementu - a máte pravdu. Může se ale stát, že vaše </a:t>
            </a:r>
            <a:r>
              <a:rPr lang="cs-CZ" b="1" i="0" dirty="0">
                <a:effectLst/>
                <a:latin typeface="-apple-system"/>
              </a:rPr>
              <a:t>investice nepřinese požadovanou výši úspory</a:t>
            </a:r>
            <a:r>
              <a:rPr lang="cs-CZ" b="0" i="0" dirty="0">
                <a:effectLst/>
                <a:latin typeface="-apple-system"/>
              </a:rPr>
              <a:t> nebo že nezaregistrujete místa, kde vám </a:t>
            </a:r>
            <a:r>
              <a:rPr lang="cs-CZ" b="1" i="0" dirty="0">
                <a:effectLst/>
                <a:latin typeface="-apple-system"/>
              </a:rPr>
              <a:t>utíká nejvíce peněz.</a:t>
            </a:r>
            <a:r>
              <a:rPr lang="cs-CZ" b="0" i="0" dirty="0">
                <a:effectLst/>
                <a:latin typeface="-apple-system"/>
              </a:rPr>
              <a:t> Díky pravidelnému měření a analýze dat, dokážete zavádět úsporná opatření, která budou podložena </a:t>
            </a:r>
            <a:r>
              <a:rPr lang="cs-CZ" b="1" i="0" dirty="0">
                <a:effectLst/>
                <a:latin typeface="-apple-system"/>
              </a:rPr>
              <a:t>relevantními daty.</a:t>
            </a:r>
            <a:endParaRPr lang="cs-CZ" b="0" i="0" dirty="0">
              <a:effectLst/>
              <a:latin typeface="-apple-system"/>
            </a:endParaRPr>
          </a:p>
          <a:p>
            <a:endParaRPr lang="cs-CZ" dirty="0"/>
          </a:p>
        </p:txBody>
      </p:sp>
    </p:spTree>
    <p:extLst>
      <p:ext uri="{BB962C8B-B14F-4D97-AF65-F5344CB8AC3E}">
        <p14:creationId xmlns:p14="http://schemas.microsoft.com/office/powerpoint/2010/main" val="32879010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A9790B-90C4-F323-4C0B-696C7D2F835F}"/>
              </a:ext>
            </a:extLst>
          </p:cNvPr>
          <p:cNvSpPr>
            <a:spLocks noGrp="1"/>
          </p:cNvSpPr>
          <p:nvPr>
            <p:ph type="title"/>
          </p:nvPr>
        </p:nvSpPr>
        <p:spPr/>
        <p:txBody>
          <a:bodyPr>
            <a:normAutofit/>
          </a:bodyPr>
          <a:lstStyle/>
          <a:p>
            <a:r>
              <a:rPr lang="pl-PL" b="1" i="0" dirty="0">
                <a:effectLst/>
                <a:latin typeface="-apple-system"/>
              </a:rPr>
              <a:t>3) Mějte energie pod palcem a v souladu s předpisy</a:t>
            </a:r>
            <a:endParaRPr lang="cs-CZ" dirty="0"/>
          </a:p>
        </p:txBody>
      </p:sp>
      <p:sp>
        <p:nvSpPr>
          <p:cNvPr id="3" name="Zástupný obsah 2">
            <a:extLst>
              <a:ext uri="{FF2B5EF4-FFF2-40B4-BE49-F238E27FC236}">
                <a16:creationId xmlns:a16="http://schemas.microsoft.com/office/drawing/2014/main" id="{E3C78820-A46E-A023-9168-3CD1108E33E8}"/>
              </a:ext>
            </a:extLst>
          </p:cNvPr>
          <p:cNvSpPr>
            <a:spLocks noGrp="1"/>
          </p:cNvSpPr>
          <p:nvPr>
            <p:ph idx="1"/>
          </p:nvPr>
        </p:nvSpPr>
        <p:spPr/>
        <p:txBody>
          <a:bodyPr>
            <a:normAutofit fontScale="92500" lnSpcReduction="10000"/>
          </a:bodyPr>
          <a:lstStyle/>
          <a:p>
            <a:pPr algn="l" fontAlgn="auto">
              <a:spcBef>
                <a:spcPts val="1200"/>
              </a:spcBef>
              <a:spcAft>
                <a:spcPts val="1200"/>
              </a:spcAft>
            </a:pPr>
            <a:r>
              <a:rPr lang="cs-CZ" b="0" i="0" dirty="0">
                <a:effectLst/>
                <a:latin typeface="-apple-system"/>
              </a:rPr>
              <a:t>Pomocí energetického managementu můžete také sledovat </a:t>
            </a:r>
            <a:r>
              <a:rPr lang="cs-CZ" b="1" i="0" dirty="0">
                <a:effectLst/>
                <a:latin typeface="-apple-system"/>
              </a:rPr>
              <a:t>stabilitu dodávky energií.</a:t>
            </a:r>
            <a:r>
              <a:rPr lang="cs-CZ" b="0" i="0" dirty="0">
                <a:effectLst/>
                <a:latin typeface="-apple-system"/>
              </a:rPr>
              <a:t> Pokud tedy dojde k nějaké nestandardní situaci, poskytne vám </a:t>
            </a:r>
            <a:r>
              <a:rPr lang="cs-CZ" b="1" i="0" dirty="0">
                <a:effectLst/>
                <a:latin typeface="-apple-system"/>
              </a:rPr>
              <a:t>včasná upozornění.</a:t>
            </a:r>
            <a:r>
              <a:rPr lang="cs-CZ" b="0" i="0" dirty="0">
                <a:effectLst/>
                <a:latin typeface="-apple-system"/>
              </a:rPr>
              <a:t> Díky tomu můžete reagovat na případné výpadky, </a:t>
            </a:r>
            <a:r>
              <a:rPr lang="cs-CZ" b="1" i="0" dirty="0">
                <a:effectLst/>
                <a:latin typeface="-apple-system"/>
              </a:rPr>
              <a:t>minimalizovat riziko</a:t>
            </a:r>
            <a:r>
              <a:rPr lang="cs-CZ" b="0" i="0" dirty="0">
                <a:effectLst/>
                <a:latin typeface="-apple-system"/>
              </a:rPr>
              <a:t> přerušení výroby a udržovat kontinuitu provozu.</a:t>
            </a:r>
          </a:p>
          <a:p>
            <a:pPr algn="l" fontAlgn="auto">
              <a:spcBef>
                <a:spcPts val="1200"/>
              </a:spcBef>
              <a:spcAft>
                <a:spcPts val="1200"/>
              </a:spcAft>
            </a:pPr>
            <a:r>
              <a:rPr lang="cs-CZ" b="0" i="0" dirty="0">
                <a:effectLst/>
                <a:latin typeface="-apple-system"/>
              </a:rPr>
              <a:t>Chytrý energetický management vám také pomůže dodržovat veškeré předpisy a standardy v oblasti energetiky. Z naší zkušenosti je ve firmách častou praxí, že si s dodavateli energie nesjednají </a:t>
            </a:r>
            <a:r>
              <a:rPr lang="cs-CZ" b="1" i="0" dirty="0">
                <a:effectLst/>
                <a:latin typeface="-apple-system"/>
              </a:rPr>
              <a:t>správnou velikost rezervované kapacity.</a:t>
            </a:r>
            <a:r>
              <a:rPr lang="cs-CZ" b="0" i="0" dirty="0">
                <a:effectLst/>
                <a:latin typeface="-apple-system"/>
              </a:rPr>
              <a:t> Dochází tak k vysokým pokutám či </a:t>
            </a:r>
            <a:r>
              <a:rPr lang="cs-CZ" b="1" i="0" dirty="0">
                <a:effectLst/>
                <a:latin typeface="-apple-system"/>
              </a:rPr>
              <a:t>sankcím za nedodržení kapacity,</a:t>
            </a:r>
            <a:r>
              <a:rPr lang="cs-CZ" b="0" i="0" dirty="0">
                <a:effectLst/>
                <a:latin typeface="-apple-system"/>
              </a:rPr>
              <a:t> které tyto firmy musí uhradit. Jde tomu celkem snadno předejít právě zavedením systému energetického managementu, který vás na podobné situace upozorní.</a:t>
            </a:r>
          </a:p>
        </p:txBody>
      </p:sp>
    </p:spTree>
    <p:extLst>
      <p:ext uri="{BB962C8B-B14F-4D97-AF65-F5344CB8AC3E}">
        <p14:creationId xmlns:p14="http://schemas.microsoft.com/office/powerpoint/2010/main" val="653227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40E8C8-7C84-6DB8-F824-77B507B31433}"/>
              </a:ext>
            </a:extLst>
          </p:cNvPr>
          <p:cNvSpPr>
            <a:spLocks noGrp="1"/>
          </p:cNvSpPr>
          <p:nvPr>
            <p:ph type="title"/>
          </p:nvPr>
        </p:nvSpPr>
        <p:spPr/>
        <p:txBody>
          <a:bodyPr/>
          <a:lstStyle/>
          <a:p>
            <a:r>
              <a:rPr lang="cs-CZ" b="1" i="0" dirty="0">
                <a:effectLst/>
                <a:latin typeface="-apple-system"/>
              </a:rPr>
              <a:t>4) Získejte přehled nad uhlíkovou stopou</a:t>
            </a:r>
            <a:endParaRPr lang="cs-CZ" dirty="0"/>
          </a:p>
        </p:txBody>
      </p:sp>
      <p:sp>
        <p:nvSpPr>
          <p:cNvPr id="3" name="Zástupný obsah 2">
            <a:extLst>
              <a:ext uri="{FF2B5EF4-FFF2-40B4-BE49-F238E27FC236}">
                <a16:creationId xmlns:a16="http://schemas.microsoft.com/office/drawing/2014/main" id="{711B0413-B60D-F636-CB5C-2F0910F9270C}"/>
              </a:ext>
            </a:extLst>
          </p:cNvPr>
          <p:cNvSpPr>
            <a:spLocks noGrp="1"/>
          </p:cNvSpPr>
          <p:nvPr>
            <p:ph idx="1"/>
          </p:nvPr>
        </p:nvSpPr>
        <p:spPr/>
        <p:txBody>
          <a:bodyPr>
            <a:normAutofit/>
          </a:bodyPr>
          <a:lstStyle/>
          <a:p>
            <a:pPr algn="l" fontAlgn="auto">
              <a:spcBef>
                <a:spcPts val="1200"/>
              </a:spcBef>
              <a:spcAft>
                <a:spcPts val="1200"/>
              </a:spcAft>
            </a:pPr>
            <a:r>
              <a:rPr lang="cs-CZ" b="0" i="0" dirty="0">
                <a:effectLst/>
                <a:latin typeface="-apple-system"/>
              </a:rPr>
              <a:t>Dalším z benefitů je, že vám </a:t>
            </a:r>
            <a:r>
              <a:rPr lang="cs-CZ" b="1" i="0" dirty="0">
                <a:effectLst/>
                <a:latin typeface="-apple-system"/>
              </a:rPr>
              <a:t>monitorování a analýza</a:t>
            </a:r>
            <a:r>
              <a:rPr lang="cs-CZ" b="0" i="0" dirty="0">
                <a:effectLst/>
                <a:latin typeface="-apple-system"/>
              </a:rPr>
              <a:t> spotřeby energie </a:t>
            </a:r>
            <a:r>
              <a:rPr lang="cs-CZ" b="1" i="0" dirty="0">
                <a:effectLst/>
                <a:latin typeface="-apple-system"/>
              </a:rPr>
              <a:t>umožní identifikovat</a:t>
            </a:r>
            <a:r>
              <a:rPr lang="cs-CZ" b="0" i="0" dirty="0">
                <a:effectLst/>
                <a:latin typeface="-apple-system"/>
              </a:rPr>
              <a:t> oblasti, kde dochází k vysoké produkci emisí. Můžete tedy zavádět opatření pro jejich snížení, a </a:t>
            </a:r>
            <a:r>
              <a:rPr lang="cs-CZ" b="1" i="0" dirty="0">
                <a:effectLst/>
                <a:latin typeface="-apple-system"/>
              </a:rPr>
              <a:t>přispět k ochraně</a:t>
            </a:r>
            <a:r>
              <a:rPr lang="cs-CZ" b="0" i="0" dirty="0">
                <a:effectLst/>
                <a:latin typeface="-apple-system"/>
              </a:rPr>
              <a:t> životního prostředí.</a:t>
            </a:r>
          </a:p>
          <a:p>
            <a:pPr algn="l" fontAlgn="auto">
              <a:spcBef>
                <a:spcPts val="1200"/>
              </a:spcBef>
              <a:spcAft>
                <a:spcPts val="1200"/>
              </a:spcAft>
            </a:pPr>
            <a:r>
              <a:rPr lang="cs-CZ" b="0" i="0" dirty="0">
                <a:effectLst/>
                <a:latin typeface="-apple-system"/>
              </a:rPr>
              <a:t>Například, pokud zjistíte, že váš kotel spotřebovává velké množství energie a </a:t>
            </a:r>
            <a:r>
              <a:rPr lang="cs-CZ" b="1" i="0" dirty="0">
                <a:effectLst/>
                <a:latin typeface="-apple-system"/>
              </a:rPr>
              <a:t>produkuje nadměrné množství</a:t>
            </a:r>
            <a:r>
              <a:rPr lang="cs-CZ" b="0" i="0" dirty="0">
                <a:effectLst/>
                <a:latin typeface="-apple-system"/>
              </a:rPr>
              <a:t> skleníkových plynů, </a:t>
            </a:r>
            <a:r>
              <a:rPr lang="cs-CZ" b="1" i="0" dirty="0">
                <a:effectLst/>
                <a:latin typeface="-apple-system"/>
              </a:rPr>
              <a:t>můžete zvážit investici</a:t>
            </a:r>
            <a:r>
              <a:rPr lang="cs-CZ" b="0" i="0" dirty="0">
                <a:effectLst/>
                <a:latin typeface="-apple-system"/>
              </a:rPr>
              <a:t> do jeho obměny. Také si jde spočítat efektivnost zavedení obnovitelných zdrojů energie, optimalizaci vytápění, chlazení a jiných opatření, které vám pomohou ke </a:t>
            </a:r>
            <a:r>
              <a:rPr lang="cs-CZ" b="1" i="0" dirty="0">
                <a:effectLst/>
                <a:latin typeface="-apple-system"/>
              </a:rPr>
              <a:t>snížení vašich emisí.</a:t>
            </a:r>
            <a:endParaRPr lang="cs-CZ" b="0" i="0" dirty="0">
              <a:effectLst/>
              <a:latin typeface="-apple-system"/>
            </a:endParaRPr>
          </a:p>
        </p:txBody>
      </p:sp>
    </p:spTree>
    <p:extLst>
      <p:ext uri="{BB962C8B-B14F-4D97-AF65-F5344CB8AC3E}">
        <p14:creationId xmlns:p14="http://schemas.microsoft.com/office/powerpoint/2010/main" val="3160288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E9827D-69F5-18BB-D9C7-D9388D67E828}"/>
              </a:ext>
            </a:extLst>
          </p:cNvPr>
          <p:cNvSpPr>
            <a:spLocks noGrp="1"/>
          </p:cNvSpPr>
          <p:nvPr>
            <p:ph type="title"/>
          </p:nvPr>
        </p:nvSpPr>
        <p:spPr/>
        <p:txBody>
          <a:bodyPr/>
          <a:lstStyle/>
          <a:p>
            <a:r>
              <a:rPr lang="cs-CZ" b="1" i="0" u="sng">
                <a:effectLst/>
                <a:latin typeface="-apple-system"/>
              </a:rPr>
              <a:t>5) Vytvářejte přehledné reporty</a:t>
            </a:r>
            <a:endParaRPr lang="cs-CZ"/>
          </a:p>
        </p:txBody>
      </p:sp>
      <p:sp>
        <p:nvSpPr>
          <p:cNvPr id="3" name="Zástupný obsah 2">
            <a:extLst>
              <a:ext uri="{FF2B5EF4-FFF2-40B4-BE49-F238E27FC236}">
                <a16:creationId xmlns:a16="http://schemas.microsoft.com/office/drawing/2014/main" id="{041FB4F3-3EB2-427B-51ED-EF669181FDBA}"/>
              </a:ext>
            </a:extLst>
          </p:cNvPr>
          <p:cNvSpPr>
            <a:spLocks noGrp="1"/>
          </p:cNvSpPr>
          <p:nvPr>
            <p:ph idx="1"/>
          </p:nvPr>
        </p:nvSpPr>
        <p:spPr/>
        <p:txBody>
          <a:bodyPr/>
          <a:lstStyle/>
          <a:p>
            <a:pPr algn="l" fontAlgn="auto">
              <a:spcBef>
                <a:spcPts val="1200"/>
              </a:spcBef>
              <a:spcAft>
                <a:spcPts val="1200"/>
              </a:spcAft>
            </a:pPr>
            <a:r>
              <a:rPr lang="cs-CZ" b="0" i="0" u="sng" dirty="0">
                <a:effectLst/>
                <a:latin typeface="-apple-system"/>
              </a:rPr>
              <a:t>Nakonec, systém energetického </a:t>
            </a:r>
            <a:r>
              <a:rPr lang="cs-CZ" b="0" i="0" dirty="0">
                <a:effectLst/>
                <a:latin typeface="-apple-system"/>
              </a:rPr>
              <a:t>managementu vám umožní </a:t>
            </a:r>
            <a:r>
              <a:rPr lang="cs-CZ" b="1" i="0" dirty="0">
                <a:effectLst/>
                <a:latin typeface="-apple-system"/>
              </a:rPr>
              <a:t>vytvářet reporty</a:t>
            </a:r>
            <a:r>
              <a:rPr lang="cs-CZ" b="0" i="0" dirty="0">
                <a:effectLst/>
                <a:latin typeface="-apple-system"/>
              </a:rPr>
              <a:t> potřebné pro firemní cíle, zelené bondy, </a:t>
            </a:r>
            <a:r>
              <a:rPr lang="cs-CZ" b="1" i="0" u="none" strike="noStrike" dirty="0">
                <a:effectLst/>
                <a:latin typeface="-apple-system"/>
                <a:hlinkClick r:id="rId2"/>
              </a:rPr>
              <a:t>dotace </a:t>
            </a:r>
            <a:r>
              <a:rPr lang="cs-CZ" b="0" i="0" dirty="0">
                <a:effectLst/>
                <a:latin typeface="-apple-system"/>
              </a:rPr>
              <a:t>, ESG agendu nebo financování projektů </a:t>
            </a:r>
            <a:r>
              <a:rPr lang="cs-CZ" b="1" i="0" dirty="0">
                <a:effectLst/>
                <a:latin typeface="-apple-system"/>
              </a:rPr>
              <a:t>během několika kliknutí.</a:t>
            </a:r>
            <a:r>
              <a:rPr lang="cs-CZ" b="0" i="0" dirty="0">
                <a:effectLst/>
                <a:latin typeface="-apple-system"/>
              </a:rPr>
              <a:t> Tímto způsobem budete mít </a:t>
            </a:r>
            <a:r>
              <a:rPr lang="cs-CZ" b="1" i="0" dirty="0">
                <a:effectLst/>
                <a:latin typeface="-apple-system"/>
              </a:rPr>
              <a:t>přehled o nákladech</a:t>
            </a:r>
            <a:r>
              <a:rPr lang="cs-CZ" b="0" i="0" dirty="0">
                <a:effectLst/>
                <a:latin typeface="-apple-system"/>
              </a:rPr>
              <a:t> a emisích nejenom za celou firmu, ale také podle konkrétních odběrných míst nebo dodavatelů. Zajistíte si tak </a:t>
            </a:r>
            <a:r>
              <a:rPr lang="cs-CZ" b="1" i="0" dirty="0">
                <a:effectLst/>
                <a:latin typeface="-apple-system"/>
              </a:rPr>
              <a:t>efektivní řízení vaší energetiky</a:t>
            </a:r>
            <a:r>
              <a:rPr lang="cs-CZ" b="0" i="0" dirty="0">
                <a:effectLst/>
                <a:latin typeface="-apple-system"/>
              </a:rPr>
              <a:t> a udržitelnosti v rámci jednoho nástroje.</a:t>
            </a:r>
          </a:p>
        </p:txBody>
      </p:sp>
    </p:spTree>
    <p:extLst>
      <p:ext uri="{BB962C8B-B14F-4D97-AF65-F5344CB8AC3E}">
        <p14:creationId xmlns:p14="http://schemas.microsoft.com/office/powerpoint/2010/main" val="1382619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FEF110-A19D-C063-8ACD-7258D7C2AB90}"/>
              </a:ext>
            </a:extLst>
          </p:cNvPr>
          <p:cNvSpPr>
            <a:spLocks noGrp="1"/>
          </p:cNvSpPr>
          <p:nvPr>
            <p:ph type="title"/>
          </p:nvPr>
        </p:nvSpPr>
        <p:spPr/>
        <p:txBody>
          <a:bodyPr>
            <a:normAutofit/>
          </a:bodyPr>
          <a:lstStyle/>
          <a:p>
            <a:pPr algn="ctr"/>
            <a:r>
              <a:rPr lang="cs-CZ" sz="3600" b="1" dirty="0">
                <a:solidFill>
                  <a:srgbClr val="FF0000"/>
                </a:solidFill>
              </a:rPr>
              <a:t>SYSTÉMY HOSPODAŘENÍ S ENERGIÍ KLÍČOVÉ STRATEGIE BUDOUCNOSTI </a:t>
            </a:r>
          </a:p>
        </p:txBody>
      </p:sp>
      <p:sp>
        <p:nvSpPr>
          <p:cNvPr id="3" name="Zástupný obsah 2">
            <a:extLst>
              <a:ext uri="{FF2B5EF4-FFF2-40B4-BE49-F238E27FC236}">
                <a16:creationId xmlns:a16="http://schemas.microsoft.com/office/drawing/2014/main" id="{8DF3B017-9276-B55E-78BD-E0688DAB66B5}"/>
              </a:ext>
            </a:extLst>
          </p:cNvPr>
          <p:cNvSpPr>
            <a:spLocks noGrp="1"/>
          </p:cNvSpPr>
          <p:nvPr>
            <p:ph idx="1"/>
          </p:nvPr>
        </p:nvSpPr>
        <p:spPr/>
        <p:txBody>
          <a:bodyPr/>
          <a:lstStyle/>
          <a:p>
            <a:r>
              <a:rPr lang="cs-CZ" b="1" dirty="0"/>
              <a:t>Energetická účinnost</a:t>
            </a:r>
          </a:p>
          <a:p>
            <a:r>
              <a:rPr lang="cs-CZ" b="1" dirty="0"/>
              <a:t>Přechod na uhlíkově neutrální paliva</a:t>
            </a:r>
          </a:p>
          <a:p>
            <a:r>
              <a:rPr lang="cs-CZ" b="1" dirty="0"/>
              <a:t>Rekuperace tepla a elektřiny</a:t>
            </a:r>
          </a:p>
          <a:p>
            <a:r>
              <a:rPr lang="cs-CZ" b="1" dirty="0"/>
              <a:t>Obnovitelné zdroje energie</a:t>
            </a:r>
          </a:p>
          <a:p>
            <a:r>
              <a:rPr lang="cs-CZ" b="1" dirty="0"/>
              <a:t>Recyklace</a:t>
            </a:r>
          </a:p>
          <a:p>
            <a:r>
              <a:rPr lang="cs-CZ" b="1" dirty="0"/>
              <a:t>Zlepšení produktu a materiálové využitelnosti</a:t>
            </a:r>
          </a:p>
          <a:p>
            <a:r>
              <a:rPr lang="cs-CZ" b="1" dirty="0"/>
              <a:t>Snížení emisí skleníkových plynů jiných než CO2 podle čtvrté hodnotící zprávy IPCC ( </a:t>
            </a:r>
            <a:r>
              <a:rPr lang="cs-CZ" b="1" dirty="0" err="1"/>
              <a:t>Intergovernmental</a:t>
            </a:r>
            <a:r>
              <a:rPr lang="cs-CZ" b="1" dirty="0"/>
              <a:t> Panel on </a:t>
            </a:r>
            <a:r>
              <a:rPr lang="cs-CZ" b="1" dirty="0" err="1"/>
              <a:t>Climate</a:t>
            </a:r>
            <a:r>
              <a:rPr lang="cs-CZ" b="1" dirty="0"/>
              <a:t> </a:t>
            </a:r>
            <a:r>
              <a:rPr lang="cs-CZ" b="1" dirty="0" err="1"/>
              <a:t>Change</a:t>
            </a:r>
            <a:r>
              <a:rPr lang="cs-CZ" b="1" dirty="0"/>
              <a:t> - Mezivládní panel pro změny klimatu )</a:t>
            </a:r>
          </a:p>
        </p:txBody>
      </p:sp>
    </p:spTree>
    <p:extLst>
      <p:ext uri="{BB962C8B-B14F-4D97-AF65-F5344CB8AC3E}">
        <p14:creationId xmlns:p14="http://schemas.microsoft.com/office/powerpoint/2010/main" val="1520805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AEC66-0E30-8576-8E1C-ECBEF9EF7533}"/>
              </a:ext>
            </a:extLst>
          </p:cNvPr>
          <p:cNvSpPr>
            <a:spLocks noGrp="1"/>
          </p:cNvSpPr>
          <p:nvPr>
            <p:ph type="title"/>
          </p:nvPr>
        </p:nvSpPr>
        <p:spPr>
          <a:xfrm>
            <a:off x="838200" y="365125"/>
            <a:ext cx="10515600" cy="1709481"/>
          </a:xfrm>
        </p:spPr>
        <p:txBody>
          <a:bodyPr>
            <a:normAutofit fontScale="90000"/>
          </a:bodyPr>
          <a:lstStyle/>
          <a:p>
            <a:pPr algn="ctr"/>
            <a:r>
              <a:rPr lang="cs-CZ" b="1" dirty="0">
                <a:solidFill>
                  <a:srgbClr val="FF0000"/>
                </a:solidFill>
              </a:rPr>
              <a:t>SYSTÉMY HOSPODAŘENÍ S ENERGIÍ</a:t>
            </a:r>
            <a:br>
              <a:rPr lang="cs-CZ" b="1" dirty="0">
                <a:solidFill>
                  <a:srgbClr val="FF0000"/>
                </a:solidFill>
              </a:rPr>
            </a:br>
            <a:r>
              <a:rPr lang="cs-CZ" b="1" dirty="0">
                <a:solidFill>
                  <a:srgbClr val="FF0000"/>
                </a:solidFill>
              </a:rPr>
              <a:t>OD PRÁVNÍ REGULACE K EKONOMICKÝM NÁSTROJŮM</a:t>
            </a:r>
          </a:p>
        </p:txBody>
      </p:sp>
      <p:sp>
        <p:nvSpPr>
          <p:cNvPr id="3" name="Zástupný obsah 2">
            <a:extLst>
              <a:ext uri="{FF2B5EF4-FFF2-40B4-BE49-F238E27FC236}">
                <a16:creationId xmlns:a16="http://schemas.microsoft.com/office/drawing/2014/main" id="{DC0A37F3-14BE-95C9-3661-A0122705148E}"/>
              </a:ext>
            </a:extLst>
          </p:cNvPr>
          <p:cNvSpPr>
            <a:spLocks noGrp="1"/>
          </p:cNvSpPr>
          <p:nvPr>
            <p:ph idx="1"/>
          </p:nvPr>
        </p:nvSpPr>
        <p:spPr>
          <a:xfrm>
            <a:off x="838200" y="2438399"/>
            <a:ext cx="10515600" cy="3738563"/>
          </a:xfrm>
        </p:spPr>
        <p:txBody>
          <a:bodyPr/>
          <a:lstStyle/>
          <a:p>
            <a:r>
              <a:rPr lang="cs-CZ" b="1" dirty="0"/>
              <a:t>Právní předpisy a zákony se vyrovnávají s kontrolou</a:t>
            </a:r>
            <a:br>
              <a:rPr lang="cs-CZ" b="1" dirty="0"/>
            </a:br>
            <a:r>
              <a:rPr lang="cs-CZ" b="1" dirty="0"/>
              <a:t>a znečištěním, spotřebu zdrojů ale nemohou zastavit</a:t>
            </a:r>
          </a:p>
          <a:p>
            <a:r>
              <a:rPr lang="cs-CZ" b="1" dirty="0"/>
              <a:t>Znečištění je plýtvání zdroji</a:t>
            </a:r>
          </a:p>
          <a:p>
            <a:r>
              <a:rPr lang="cs-CZ" b="1" dirty="0"/>
              <a:t>Firmy mohou regulovat spotřebu sami</a:t>
            </a:r>
          </a:p>
          <a:p>
            <a:r>
              <a:rPr lang="cs-CZ" b="1" dirty="0"/>
              <a:t>Rozumné systémy řízení mohou pomoci dosáhnout požadovaných výsledků dříve než pouhé plnění regulačních předpisů</a:t>
            </a:r>
          </a:p>
        </p:txBody>
      </p:sp>
    </p:spTree>
    <p:extLst>
      <p:ext uri="{BB962C8B-B14F-4D97-AF65-F5344CB8AC3E}">
        <p14:creationId xmlns:p14="http://schemas.microsoft.com/office/powerpoint/2010/main" val="3173282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51060A-2293-0B33-8D61-F1030CF7330D}"/>
              </a:ext>
            </a:extLst>
          </p:cNvPr>
          <p:cNvSpPr>
            <a:spLocks noGrp="1"/>
          </p:cNvSpPr>
          <p:nvPr>
            <p:ph type="title"/>
          </p:nvPr>
        </p:nvSpPr>
        <p:spPr/>
        <p:txBody>
          <a:bodyPr>
            <a:normAutofit/>
          </a:bodyPr>
          <a:lstStyle/>
          <a:p>
            <a:pPr algn="ctr"/>
            <a:r>
              <a:rPr lang="cs-CZ" sz="5400" b="1" dirty="0">
                <a:solidFill>
                  <a:srgbClr val="FF0000"/>
                </a:solidFill>
              </a:rPr>
              <a:t>NORMA ISO 50001</a:t>
            </a:r>
          </a:p>
        </p:txBody>
      </p:sp>
      <p:sp>
        <p:nvSpPr>
          <p:cNvPr id="3" name="Zástupný obsah 2">
            <a:extLst>
              <a:ext uri="{FF2B5EF4-FFF2-40B4-BE49-F238E27FC236}">
                <a16:creationId xmlns:a16="http://schemas.microsoft.com/office/drawing/2014/main" id="{2C75555F-201A-E1B9-226B-5AFA9C4467AF}"/>
              </a:ext>
            </a:extLst>
          </p:cNvPr>
          <p:cNvSpPr>
            <a:spLocks noGrp="1"/>
          </p:cNvSpPr>
          <p:nvPr>
            <p:ph idx="1"/>
          </p:nvPr>
        </p:nvSpPr>
        <p:spPr>
          <a:xfrm>
            <a:off x="838200" y="2064773"/>
            <a:ext cx="10515600" cy="4552337"/>
          </a:xfrm>
        </p:spPr>
        <p:txBody>
          <a:bodyPr/>
          <a:lstStyle/>
          <a:p>
            <a:r>
              <a:rPr lang="cs-CZ" b="1" dirty="0"/>
              <a:t>4.1 Všeobecné požadavky</a:t>
            </a:r>
          </a:p>
          <a:p>
            <a:r>
              <a:rPr lang="cs-CZ" b="1" dirty="0"/>
              <a:t>4.2 Odpovědnost vedení</a:t>
            </a:r>
          </a:p>
          <a:p>
            <a:r>
              <a:rPr lang="cs-CZ" b="1" dirty="0"/>
              <a:t>4.3 Energetická politika</a:t>
            </a:r>
          </a:p>
          <a:p>
            <a:r>
              <a:rPr lang="cs-CZ" b="1" dirty="0"/>
              <a:t>4.4 Energetické plánování</a:t>
            </a:r>
          </a:p>
          <a:p>
            <a:r>
              <a:rPr lang="cs-CZ" b="1" dirty="0"/>
              <a:t>4.5 Zavedení a provoz</a:t>
            </a:r>
          </a:p>
          <a:p>
            <a:r>
              <a:rPr lang="cs-CZ" b="1" dirty="0"/>
              <a:t>4.6 Kontrola</a:t>
            </a:r>
          </a:p>
          <a:p>
            <a:r>
              <a:rPr lang="cs-CZ" b="1" dirty="0"/>
              <a:t>4.7 Přezkoumání systému managementu</a:t>
            </a:r>
          </a:p>
          <a:p>
            <a:r>
              <a:rPr lang="cs-CZ" b="1" dirty="0"/>
              <a:t>Příloha A – návod k použití.</a:t>
            </a:r>
          </a:p>
        </p:txBody>
      </p:sp>
    </p:spTree>
    <p:extLst>
      <p:ext uri="{BB962C8B-B14F-4D97-AF65-F5344CB8AC3E}">
        <p14:creationId xmlns:p14="http://schemas.microsoft.com/office/powerpoint/2010/main" val="3929693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F45EC1C1-7570-F61C-4CB4-35F3D2A54C26}"/>
              </a:ext>
            </a:extLst>
          </p:cNvPr>
          <p:cNvSpPr>
            <a:spLocks noGrp="1"/>
          </p:cNvSpPr>
          <p:nvPr>
            <p:ph type="title"/>
          </p:nvPr>
        </p:nvSpPr>
        <p:spPr/>
        <p:txBody>
          <a:bodyPr>
            <a:normAutofit/>
          </a:bodyPr>
          <a:lstStyle/>
          <a:p>
            <a:pPr algn="ctr"/>
            <a:r>
              <a:rPr lang="cs-CZ" sz="5400" b="1" dirty="0">
                <a:solidFill>
                  <a:srgbClr val="FF0000"/>
                </a:solidFill>
              </a:rPr>
              <a:t>1. ANALÝZA</a:t>
            </a:r>
          </a:p>
        </p:txBody>
      </p:sp>
      <p:sp>
        <p:nvSpPr>
          <p:cNvPr id="10" name="Zástupný obsah 9">
            <a:extLst>
              <a:ext uri="{FF2B5EF4-FFF2-40B4-BE49-F238E27FC236}">
                <a16:creationId xmlns:a16="http://schemas.microsoft.com/office/drawing/2014/main" id="{6C80E94A-F424-D5A5-7CB6-73EDC98A7337}"/>
              </a:ext>
            </a:extLst>
          </p:cNvPr>
          <p:cNvSpPr>
            <a:spLocks noGrp="1"/>
          </p:cNvSpPr>
          <p:nvPr>
            <p:ph idx="1"/>
          </p:nvPr>
        </p:nvSpPr>
        <p:spPr>
          <a:xfrm>
            <a:off x="838200" y="2290915"/>
            <a:ext cx="10515600" cy="3886047"/>
          </a:xfrm>
        </p:spPr>
        <p:txBody>
          <a:bodyPr/>
          <a:lstStyle/>
          <a:p>
            <a:r>
              <a:rPr lang="cs-CZ" b="1" dirty="0"/>
              <a:t>Získejte přehled o skutečnostech z existujícího stavu</a:t>
            </a:r>
            <a:br>
              <a:rPr lang="cs-CZ" b="1" dirty="0"/>
            </a:br>
            <a:r>
              <a:rPr lang="cs-CZ" b="1" dirty="0"/>
              <a:t>a dokumentace. Shromážděte informace a následující aspekty</a:t>
            </a:r>
          </a:p>
          <a:p>
            <a:pPr lvl="2"/>
            <a:r>
              <a:rPr lang="cs-CZ" b="1" dirty="0"/>
              <a:t>spotřeba a požadavky na energetickou účinnost</a:t>
            </a:r>
          </a:p>
          <a:p>
            <a:pPr lvl="2"/>
            <a:r>
              <a:rPr lang="cs-CZ" b="1" dirty="0"/>
              <a:t>provozní, organizační, zákaznické požadavky</a:t>
            </a:r>
          </a:p>
          <a:p>
            <a:pPr lvl="2"/>
            <a:r>
              <a:rPr lang="cs-CZ" b="1" dirty="0"/>
              <a:t>právní požadavky a povolení</a:t>
            </a:r>
          </a:p>
          <a:p>
            <a:pPr lvl="2"/>
            <a:r>
              <a:rPr lang="cs-CZ" b="1" dirty="0"/>
              <a:t>strategie, politiky, strategické a operativní cíle</a:t>
            </a:r>
          </a:p>
          <a:p>
            <a:pPr lvl="2"/>
            <a:r>
              <a:rPr lang="cs-CZ" b="1" dirty="0"/>
              <a:t>data o potřebě jednotlivých druhů energií</a:t>
            </a:r>
          </a:p>
          <a:p>
            <a:pPr lvl="2"/>
            <a:r>
              <a:rPr lang="cs-CZ" b="1" dirty="0"/>
              <a:t>výsledky nákladového účetnictví a plánování investic</a:t>
            </a:r>
          </a:p>
          <a:p>
            <a:pPr lvl="2"/>
            <a:r>
              <a:rPr lang="cs-CZ" b="1" dirty="0"/>
              <a:t>Výsledky srovnejte do přehledu, který umožní odhalit mezery a možnosti úspor a zvýšení efektivity. </a:t>
            </a:r>
          </a:p>
        </p:txBody>
      </p:sp>
    </p:spTree>
    <p:extLst>
      <p:ext uri="{BB962C8B-B14F-4D97-AF65-F5344CB8AC3E}">
        <p14:creationId xmlns:p14="http://schemas.microsoft.com/office/powerpoint/2010/main" val="3781950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9100AC-C7F0-B2B5-0D8D-9F81FD5516A8}"/>
              </a:ext>
            </a:extLst>
          </p:cNvPr>
          <p:cNvSpPr>
            <a:spLocks noGrp="1"/>
          </p:cNvSpPr>
          <p:nvPr>
            <p:ph type="title"/>
          </p:nvPr>
        </p:nvSpPr>
        <p:spPr/>
        <p:txBody>
          <a:bodyPr>
            <a:normAutofit/>
          </a:bodyPr>
          <a:lstStyle/>
          <a:p>
            <a:pPr algn="ctr"/>
            <a:r>
              <a:rPr lang="cs-CZ" sz="5400" b="1" dirty="0">
                <a:solidFill>
                  <a:srgbClr val="FF0000"/>
                </a:solidFill>
              </a:rPr>
              <a:t>2. VYTVOŘTE TEAM</a:t>
            </a:r>
          </a:p>
        </p:txBody>
      </p:sp>
      <p:sp>
        <p:nvSpPr>
          <p:cNvPr id="3" name="Zástupný obsah 2">
            <a:extLst>
              <a:ext uri="{FF2B5EF4-FFF2-40B4-BE49-F238E27FC236}">
                <a16:creationId xmlns:a16="http://schemas.microsoft.com/office/drawing/2014/main" id="{10FC8337-18F4-C84D-9579-9A542B3C02F1}"/>
              </a:ext>
            </a:extLst>
          </p:cNvPr>
          <p:cNvSpPr>
            <a:spLocks noGrp="1"/>
          </p:cNvSpPr>
          <p:nvPr>
            <p:ph idx="1"/>
          </p:nvPr>
        </p:nvSpPr>
        <p:spPr/>
        <p:txBody>
          <a:bodyPr/>
          <a:lstStyle/>
          <a:p>
            <a:r>
              <a:rPr lang="cs-CZ" b="1" dirty="0"/>
              <a:t>Jmenujte vedoucího týmu, ideálně z funkce, která má velký zájem na efektivním využívání energie.</a:t>
            </a:r>
          </a:p>
          <a:p>
            <a:r>
              <a:rPr lang="cs-CZ" b="1" dirty="0"/>
              <a:t>Může to být výrobní, technický ředitel, šéf technologie - pro tyto lidi obecně platí, že jsou zaměření na energetickou účinnost a nízké náklady na energii.</a:t>
            </a:r>
          </a:p>
          <a:p>
            <a:r>
              <a:rPr lang="cs-CZ" b="1" dirty="0"/>
              <a:t>V týmu by měly být zastoupeny různé funkce v rámci společnosti s největším dopadem na energetickou účinnost.</a:t>
            </a:r>
          </a:p>
          <a:p>
            <a:r>
              <a:rPr lang="cs-CZ" b="1" dirty="0"/>
              <a:t>Např.: provoz sítě, zálohování napájení a dat – IT, doprava, sledování nákladů na provoz vozidel – Dispečer, apod. dle zaměření firmy.</a:t>
            </a:r>
          </a:p>
        </p:txBody>
      </p:sp>
    </p:spTree>
    <p:extLst>
      <p:ext uri="{BB962C8B-B14F-4D97-AF65-F5344CB8AC3E}">
        <p14:creationId xmlns:p14="http://schemas.microsoft.com/office/powerpoint/2010/main" val="2627487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E611FB-E7D4-8011-F004-3B9B9B433FE3}"/>
              </a:ext>
            </a:extLst>
          </p:cNvPr>
          <p:cNvSpPr>
            <a:spLocks noGrp="1"/>
          </p:cNvSpPr>
          <p:nvPr>
            <p:ph type="title"/>
          </p:nvPr>
        </p:nvSpPr>
        <p:spPr/>
        <p:txBody>
          <a:bodyPr>
            <a:normAutofit/>
          </a:bodyPr>
          <a:lstStyle/>
          <a:p>
            <a:pPr algn="ctr"/>
            <a:r>
              <a:rPr lang="cs-CZ" sz="5400" b="1" dirty="0">
                <a:solidFill>
                  <a:srgbClr val="FF0000"/>
                </a:solidFill>
              </a:rPr>
              <a:t>3. POTŘEBY A CÍLE</a:t>
            </a:r>
          </a:p>
        </p:txBody>
      </p:sp>
      <p:sp>
        <p:nvSpPr>
          <p:cNvPr id="3" name="Zástupný obsah 2">
            <a:extLst>
              <a:ext uri="{FF2B5EF4-FFF2-40B4-BE49-F238E27FC236}">
                <a16:creationId xmlns:a16="http://schemas.microsoft.com/office/drawing/2014/main" id="{F42A5460-124C-A6DF-84D3-FBA87987259C}"/>
              </a:ext>
            </a:extLst>
          </p:cNvPr>
          <p:cNvSpPr>
            <a:spLocks noGrp="1"/>
          </p:cNvSpPr>
          <p:nvPr>
            <p:ph idx="1"/>
          </p:nvPr>
        </p:nvSpPr>
        <p:spPr>
          <a:xfrm>
            <a:off x="838200" y="2192593"/>
            <a:ext cx="10515600" cy="4300282"/>
          </a:xfrm>
        </p:spPr>
        <p:txBody>
          <a:bodyPr/>
          <a:lstStyle/>
          <a:p>
            <a:r>
              <a:rPr lang="cs-CZ" b="1" dirty="0"/>
              <a:t>Definice strategie energetické účinnosti je klíčovým krokem na cestě k efektivnímu systém energetického managementu.</a:t>
            </a:r>
          </a:p>
          <a:p>
            <a:r>
              <a:rPr lang="cs-CZ" b="1" dirty="0"/>
              <a:t>Tato strategie musí být začleněna do podnikové strategie a být v souladu se strategickými i operativními cíli a programy směřujícími k dosažení udržitelného hospodaření a rozvoje.</a:t>
            </a:r>
          </a:p>
          <a:p>
            <a:r>
              <a:rPr lang="cs-CZ" b="1" dirty="0"/>
              <a:t>Zahrnují informace o současné spotřebě, energetické náročnosti a doporučení ke zlepšování, které uplatníte při stanovování energetických cílů a cílových hodnot a umožní definovat ukazatel energetické náročnosti (</a:t>
            </a:r>
            <a:r>
              <a:rPr lang="cs-CZ" b="1" dirty="0" err="1"/>
              <a:t>EnPI</a:t>
            </a:r>
            <a:r>
              <a:rPr lang="cs-CZ" b="1" dirty="0"/>
              <a:t>).</a:t>
            </a:r>
          </a:p>
        </p:txBody>
      </p:sp>
    </p:spTree>
    <p:extLst>
      <p:ext uri="{BB962C8B-B14F-4D97-AF65-F5344CB8AC3E}">
        <p14:creationId xmlns:p14="http://schemas.microsoft.com/office/powerpoint/2010/main" val="164626760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116</TotalTime>
  <Words>2884</Words>
  <Application>Microsoft Office PowerPoint</Application>
  <PresentationFormat>Širokoúhlá obrazovka</PresentationFormat>
  <Paragraphs>127</Paragraphs>
  <Slides>35</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35</vt:i4>
      </vt:variant>
    </vt:vector>
  </HeadingPairs>
  <TitlesOfParts>
    <vt:vector size="41" baseType="lpstr">
      <vt:lpstr>-apple-system</vt:lpstr>
      <vt:lpstr>Aptos</vt:lpstr>
      <vt:lpstr>Aptos Display</vt:lpstr>
      <vt:lpstr>Arial</vt:lpstr>
      <vt:lpstr>var(--awb-typography2-font-family)</vt:lpstr>
      <vt:lpstr>Motiv Office</vt:lpstr>
      <vt:lpstr>ENERGETICKÝ MANAGEMENT  8. ENERGETICKÉ SYSTÉMY A JEJICH ŘÍZENÍ</vt:lpstr>
      <vt:lpstr>SYSTÉMY HOSPODAŘENÍ S ENERGIÍ</vt:lpstr>
      <vt:lpstr>SYSTÉMY HOSPODAŘENÍ S ENERGIÍ OD PRODUKTIVITY PRÁCE K PRODUKTIVITĚ ZDROJŮ</vt:lpstr>
      <vt:lpstr>SYSTÉMY HOSPODAŘENÍ S ENERGIÍ KLÍČOVÉ STRATEGIE BUDOUCNOSTI </vt:lpstr>
      <vt:lpstr>SYSTÉMY HOSPODAŘENÍ S ENERGIÍ OD PRÁVNÍ REGULACE K EKONOMICKÝM NÁSTROJŮM</vt:lpstr>
      <vt:lpstr>NORMA ISO 50001</vt:lpstr>
      <vt:lpstr>1. ANALÝZA</vt:lpstr>
      <vt:lpstr>2. VYTVOŘTE TEAM</vt:lpstr>
      <vt:lpstr>3. POTŘEBY A CÍLE</vt:lpstr>
      <vt:lpstr>EnPI</vt:lpstr>
      <vt:lpstr>4. AKTUÁLNÍ SPOTŘEBA</vt:lpstr>
      <vt:lpstr>5. SPRÁVA A SLEDOVÁNÍ</vt:lpstr>
      <vt:lpstr>6. ZÁKLADNÍ PROCES </vt:lpstr>
      <vt:lpstr>7. ODPOVĚDNOSTI A PRAVOMOCI</vt:lpstr>
      <vt:lpstr>8. Správa dalších procesů (1)</vt:lpstr>
      <vt:lpstr>8. SPRÁVA DALŠÍCH PROCESŮ (2)</vt:lpstr>
      <vt:lpstr>9. ÚČINNOST A EFEKTIVITA </vt:lpstr>
      <vt:lpstr>ENERGETICKÁ UNIE </vt:lpstr>
      <vt:lpstr>ENERGETICKÁ POLITIKA PRO EVROPU </vt:lpstr>
      <vt:lpstr>AKČNÍ PLÁN PRO ENERGETICKOU ÚČINNOST (1)</vt:lpstr>
      <vt:lpstr>AKČNÍ PLÁN PRO ENERGETICKOU ÚČINNOST (2)</vt:lpstr>
      <vt:lpstr>STÁTNÍ ENERGETICKÁ KONCEPCE ČR</vt:lpstr>
      <vt:lpstr>ENERGETICKÝ AUDIT A MANAGEMENT (1)</vt:lpstr>
      <vt:lpstr>ZÁKLADNÍ DOKUMENTY</vt:lpstr>
      <vt:lpstr>ENERGETICKÝ AUDIT A MANAGEMENT (2)</vt:lpstr>
      <vt:lpstr>ENERGETICKÝ AUDIT A MANAGEMENT</vt:lpstr>
      <vt:lpstr>ENERGETICKÝ MANAGEMENT – ISO 50001</vt:lpstr>
      <vt:lpstr>ZÁKLADNÍ PŘÍNOSY ZAVEDENÍ ENMS DLE ISO 50001</vt:lpstr>
      <vt:lpstr>5 DŮVODŮ, PROČ IMPLEMENTOVAT CHYTRÝ ENERGETICKÝ MANAGEMENT </vt:lpstr>
      <vt:lpstr>Co je to energetický management?</vt:lpstr>
      <vt:lpstr>Prezentace aplikace PowerPoint</vt:lpstr>
      <vt:lpstr>2) Ušetřete za energie</vt:lpstr>
      <vt:lpstr>3) Mějte energie pod palcem a v souladu s předpisy</vt:lpstr>
      <vt:lpstr>4) Získejte přehled nad uhlíkovou stopou</vt:lpstr>
      <vt:lpstr>5) Vytvářejte přehledné reporty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Rössler Miroslav</dc:creator>
  <cp:lastModifiedBy>Rössler Miroslav</cp:lastModifiedBy>
  <cp:revision>2</cp:revision>
  <dcterms:created xsi:type="dcterms:W3CDTF">2024-09-24T20:03:39Z</dcterms:created>
  <dcterms:modified xsi:type="dcterms:W3CDTF">2024-11-17T21:51:19Z</dcterms:modified>
</cp:coreProperties>
</file>