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7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58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0F1C6-1228-470F-B5BC-5F5E9B8A34B6}" type="datetimeFigureOut">
              <a:rPr lang="cs-CZ" smtClean="0"/>
              <a:t>12.04.2022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2312-F1BD-48D9-BF56-2082681F2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1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636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167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29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2868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7573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73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327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040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2315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056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471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690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451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732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DB7CB-7D41-4A84-A573-5DB8BBD74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02BC94-74A3-4D3B-8DAC-8B5B0F100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03513D-5B55-4D44-830B-3BB8792F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2C6240-DD67-41CC-80EE-CBF767D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29CEE2-85C4-43A2-A4C7-4BD140B8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52E57-B2E1-4DCD-9FDF-A2A8B172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06A31BB-8016-4576-B843-B28D92894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8CC92B-CB15-4851-8DC7-747F29F0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1239A2-6E5C-4F39-9DFC-A0F6E4D9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C05E1-A60E-445C-BB96-A96446B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910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C3D271-7144-4750-8F9D-6FD7A1CD3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F0EAF-A911-426B-8209-B76D2655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93CE6-A93B-4A0C-8B33-8E2F170F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4C5647-CE29-4586-B8A6-866EF989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DF990E-5A18-48A7-8882-B57A9D50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0916A-6C0A-4723-A0FD-96B40436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9D47BE-10D9-4D01-9611-BC751372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749F37-2DD4-4896-A840-B91D9BDA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CE91B2-DFB1-479D-93A5-E772C21A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46A5C7-1147-4DE1-8AC5-C810EC9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8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DE7B-A312-4826-8FB4-61D1BE1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D61195-914D-4C23-B136-EB4D999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E60A94-6CF1-4066-A47D-6F091DB3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0AB0FD-3718-4ABB-A857-39755E26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A81AB-8A6E-40F0-867F-6D35435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27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50C8F-1A1B-46B2-937E-040D78BC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0E92-7535-4118-B8AB-4608541D8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D71BB3-213E-482D-BEBF-6BA0F2218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B548C5-436D-40EA-945F-DD67DA39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F6A41C-2D66-4E39-BDAC-832F2B5F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E5C16C-0164-48C6-9459-22AD76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18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87E9E-A722-472A-9CE2-7DB2FD82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782C1-C702-4FB7-A64B-D54B62BE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FB6E6D-F36F-4338-9B91-DE7BA8B6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55D638-963C-4DF7-9E52-A90722DA6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5B0B30A-ADB6-4C99-B6D5-4361E95C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4037AF-1920-42FF-9369-C4228C11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654A8D-EC0B-4E5F-97DD-213EA837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F22E2B-250C-4CD5-8DA9-80EB03B3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34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7C38-C390-466F-A739-BF256454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F1AB17E-657C-4BFB-A5E5-83D6E01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7507103-67F3-4794-9A6B-57F1813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5E0C8D-A145-4BEA-8EB2-61A6191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66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365E3AD-612B-419F-AF88-9A0B15C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45D3139-E699-4B2E-AF61-DFC9EB0D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FEB0EC-C2F1-4484-B9D7-B44680504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78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2626E-2D06-453A-BF9C-86D4CC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68EBB-6819-4515-852D-B64DFF1E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CFDCDF-9207-404A-84BD-E6413779F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C8CC28-6E48-4A56-9CDE-A52EE94D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43D0A-0D78-4015-968C-AA2EBDB8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79B377-4062-4208-B188-EEF0E90A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833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C27FD-CA95-4E13-A3F5-B7D2F549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AF1962-3EE9-453A-80CD-6C8419187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8DD2C9-4236-4610-B512-E30D0112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43A0A0-C2B9-42F2-B2A8-D137ED30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34F38-557B-4F37-8320-F0B3312C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9800C-8AC2-4154-8B22-8F2EB8A2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8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1D3708-BE86-431E-8D37-A26517585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8F0D4-2AB3-4487-9C9A-1301E640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B20ECB-DB66-473A-BA96-7EBC01939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4/12/2022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A5B53-3EE5-4A72-A5A7-A3D055D9A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10B38B-DD78-48C2-8F86-C3078B73F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interiér&#10;&#10;Popis byl vytvořen automaticky">
            <a:extLst>
              <a:ext uri="{FF2B5EF4-FFF2-40B4-BE49-F238E27FC236}">
                <a16:creationId xmlns:a16="http://schemas.microsoft.com/office/drawing/2014/main" id="{7712534E-1BD8-4EB4-8772-E7F4BD4BC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75BE3A-EA17-496F-A547-735EC8DCF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9292" y="252397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8.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EKONOMIE 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A 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CENOVÁ TVORBA</a:t>
            </a:r>
          </a:p>
        </p:txBody>
      </p:sp>
      <p:pic>
        <p:nvPicPr>
          <p:cNvPr id="14" name="Obrázek 13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6750A32F-9592-4B0E-BD55-E7F01B2709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5" r="8784" b="1103"/>
          <a:stretch/>
        </p:blipFill>
        <p:spPr>
          <a:xfrm>
            <a:off x="10315925" y="535984"/>
            <a:ext cx="1728738" cy="222968"/>
          </a:xfrm>
          <a:prstGeom prst="rect">
            <a:avLst/>
          </a:prstGeom>
        </p:spPr>
      </p:pic>
      <p:pic>
        <p:nvPicPr>
          <p:cNvPr id="9" name="Obrázek 8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D218221C-1FCE-482D-AAEC-7B9EA9A44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25" y="72719"/>
            <a:ext cx="1761744" cy="69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184929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FAKTORY OVLIVŇUJÍCÍ POPTÁVKU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ceny příbuzných produktů = substitutů,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ceny komplementů produktů,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důchody spotřebitelů,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vkus a preference spotřebitelů,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demografická struktura související s počtem kupujících,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očekávaní spotřebitelů,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specifické faktory.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706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184929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NABÍDKA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i="1" dirty="0">
                <a:latin typeface="Amasis MT Pro" panose="02040504050005020304" pitchFamily="18" charset="-18"/>
              </a:rPr>
              <a:t>„Je vztah mezi různými cenami a množstvím nabízeným prodávajícími za určité časové období.“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Nabízené množství je množství produktů, které výrobci plánují prodat v daném časovém období při dané ceně.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Množství daného produktu, které je dané ceně ochotna firma nabízet = </a:t>
            </a:r>
            <a:r>
              <a:rPr lang="cs-CZ" sz="3500" b="1" dirty="0">
                <a:latin typeface="Amasis MT Pro" panose="02040504050005020304" pitchFamily="18" charset="-18"/>
              </a:rPr>
              <a:t>individuální nabídka.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Množství daného produktu, které je nabízeno při dané ceně  všemi firmami na trhu = </a:t>
            </a:r>
            <a:r>
              <a:rPr lang="cs-CZ" sz="3500" b="1" dirty="0">
                <a:latin typeface="Amasis MT Pro" panose="02040504050005020304" pitchFamily="18" charset="-18"/>
              </a:rPr>
              <a:t>tržní nabídka.</a:t>
            </a:r>
            <a:endParaRPr lang="cs-CZ" sz="3100" b="1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142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184929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FAKTORY OVLIVŇUJÍCÍ NABÍDKU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ceny jiných konkurenčních produktů, ceny substitutů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ceny výrobních vstupů,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ceny komplementů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technologie výroby,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očekávání zákazníků,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počet firem na trhu,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další faktory.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31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27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355726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TRŽNÍ ROVNOVÁHA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Trh svádí dohromady kupující domácnosti a prodávající firmy.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Trh je charakterizován velkým počtem prodávajících a kupujících.        Žádná firma ani spotřebitel není dostatečně silný, aby ovlivnit tržní cenu = dokonalá konkurence.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Cena, která je výsledkem vzájemného působení sil tržní nabídky a tržní poptávky = rovnovážná cena.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i="1" dirty="0">
                <a:latin typeface="Amasis MT Pro" panose="02040504050005020304" pitchFamily="18" charset="-18"/>
              </a:rPr>
              <a:t>„Rovnovážná cena je cena, při které je poptávané množství rovno nabízenému množství.“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1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2F38B3A8-E5F3-4A19-85D9-512E47B45BD5}"/>
              </a:ext>
            </a:extLst>
          </p:cNvPr>
          <p:cNvSpPr/>
          <p:nvPr/>
        </p:nvSpPr>
        <p:spPr>
          <a:xfrm>
            <a:off x="2742998" y="2657703"/>
            <a:ext cx="633046" cy="375138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06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89759E21-9764-4C2D-8F18-BFED05EA91C1}"/>
              </a:ext>
            </a:extLst>
          </p:cNvPr>
          <p:cNvCxnSpPr/>
          <p:nvPr/>
        </p:nvCxnSpPr>
        <p:spPr>
          <a:xfrm flipV="1">
            <a:off x="3821723" y="890954"/>
            <a:ext cx="0" cy="3337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Přímá spojnice se šipkou 10">
            <a:extLst>
              <a:ext uri="{FF2B5EF4-FFF2-40B4-BE49-F238E27FC236}">
                <a16:creationId xmlns:a16="http://schemas.microsoft.com/office/drawing/2014/main" id="{F46ACC91-CB82-46DA-AF34-185A62C06C04}"/>
              </a:ext>
            </a:extLst>
          </p:cNvPr>
          <p:cNvCxnSpPr>
            <a:cxnSpLocks/>
          </p:cNvCxnSpPr>
          <p:nvPr/>
        </p:nvCxnSpPr>
        <p:spPr>
          <a:xfrm>
            <a:off x="3552092" y="3935047"/>
            <a:ext cx="49455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Oblouk 13">
            <a:extLst>
              <a:ext uri="{FF2B5EF4-FFF2-40B4-BE49-F238E27FC236}">
                <a16:creationId xmlns:a16="http://schemas.microsoft.com/office/drawing/2014/main" id="{4154BE91-6F12-4E9F-8AC8-24157C0ABEB5}"/>
              </a:ext>
            </a:extLst>
          </p:cNvPr>
          <p:cNvSpPr/>
          <p:nvPr/>
        </p:nvSpPr>
        <p:spPr>
          <a:xfrm rot="5400000">
            <a:off x="3256651" y="206530"/>
            <a:ext cx="3363274" cy="3248273"/>
          </a:xfrm>
          <a:prstGeom prst="arc">
            <a:avLst>
              <a:gd name="adj1" fmla="val 16275002"/>
              <a:gd name="adj2" fmla="val 0"/>
            </a:avLst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louk 15">
            <a:extLst>
              <a:ext uri="{FF2B5EF4-FFF2-40B4-BE49-F238E27FC236}">
                <a16:creationId xmlns:a16="http://schemas.microsoft.com/office/drawing/2014/main" id="{01E6A91B-E438-4041-AFF6-11B7EE39A9BD}"/>
              </a:ext>
            </a:extLst>
          </p:cNvPr>
          <p:cNvSpPr/>
          <p:nvPr/>
        </p:nvSpPr>
        <p:spPr>
          <a:xfrm rot="10800000">
            <a:off x="4723396" y="264031"/>
            <a:ext cx="3363274" cy="3248273"/>
          </a:xfrm>
          <a:prstGeom prst="arc">
            <a:avLst>
              <a:gd name="adj1" fmla="val 16275002"/>
              <a:gd name="adj2" fmla="val 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7ED563CD-CAB0-4D23-9E24-506EA99101E9}"/>
              </a:ext>
            </a:extLst>
          </p:cNvPr>
          <p:cNvSpPr txBox="1"/>
          <p:nvPr/>
        </p:nvSpPr>
        <p:spPr>
          <a:xfrm>
            <a:off x="7187273" y="4043457"/>
            <a:ext cx="1450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masis MT Pro" panose="02040504050005020304" pitchFamily="18" charset="-18"/>
              </a:rPr>
              <a:t>Q - množství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E5297637-C941-40BD-A51D-648F21D74FCF}"/>
              </a:ext>
            </a:extLst>
          </p:cNvPr>
          <p:cNvSpPr txBox="1"/>
          <p:nvPr/>
        </p:nvSpPr>
        <p:spPr>
          <a:xfrm>
            <a:off x="2577663" y="827429"/>
            <a:ext cx="1170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masis MT Pro" panose="02040504050005020304" pitchFamily="18" charset="-18"/>
              </a:rPr>
              <a:t>P - cena</a:t>
            </a:r>
          </a:p>
        </p:txBody>
      </p:sp>
      <p:cxnSp>
        <p:nvCxnSpPr>
          <p:cNvPr id="21" name="Přímá spojnice 20">
            <a:extLst>
              <a:ext uri="{FF2B5EF4-FFF2-40B4-BE49-F238E27FC236}">
                <a16:creationId xmlns:a16="http://schemas.microsoft.com/office/drawing/2014/main" id="{5D195850-0B0E-4B0F-AF6E-50AFAA58AFA2}"/>
              </a:ext>
            </a:extLst>
          </p:cNvPr>
          <p:cNvCxnSpPr/>
          <p:nvPr/>
        </p:nvCxnSpPr>
        <p:spPr>
          <a:xfrm flipH="1">
            <a:off x="3821723" y="3342290"/>
            <a:ext cx="1806567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3F20B077-E009-4F17-8A02-E059AA3893DE}"/>
              </a:ext>
            </a:extLst>
          </p:cNvPr>
          <p:cNvCxnSpPr>
            <a:cxnSpLocks/>
          </p:cNvCxnSpPr>
          <p:nvPr/>
        </p:nvCxnSpPr>
        <p:spPr>
          <a:xfrm>
            <a:off x="5628290" y="3358055"/>
            <a:ext cx="0" cy="57699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45FFAA13-25BD-4E7B-88A1-56F8E4EE69B2}"/>
              </a:ext>
            </a:extLst>
          </p:cNvPr>
          <p:cNvSpPr txBox="1"/>
          <p:nvPr/>
        </p:nvSpPr>
        <p:spPr>
          <a:xfrm>
            <a:off x="5480755" y="2880314"/>
            <a:ext cx="3695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masis MT Pro" panose="02040504050005020304" pitchFamily="18" charset="-18"/>
              </a:rPr>
              <a:t>E – tržní rovnováha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A5D00857-F3C3-485E-AA17-D080872AF688}"/>
              </a:ext>
            </a:extLst>
          </p:cNvPr>
          <p:cNvSpPr txBox="1"/>
          <p:nvPr/>
        </p:nvSpPr>
        <p:spPr>
          <a:xfrm>
            <a:off x="95799" y="133265"/>
            <a:ext cx="7178452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GRAF TRŽNÍ ROVNOVÁHY E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85AD01BC-2898-4BB4-B584-090053BE6C89}"/>
              </a:ext>
            </a:extLst>
          </p:cNvPr>
          <p:cNvSpPr txBox="1"/>
          <p:nvPr/>
        </p:nvSpPr>
        <p:spPr>
          <a:xfrm>
            <a:off x="4329296" y="3988060"/>
            <a:ext cx="3017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masis MT Pro" panose="02040504050005020304" pitchFamily="18" charset="-18"/>
              </a:rPr>
              <a:t>Q</a:t>
            </a:r>
            <a:r>
              <a:rPr lang="cs-CZ" baseline="-25000" dirty="0">
                <a:latin typeface="Amasis MT Pro" panose="02040504050005020304" pitchFamily="18" charset="-18"/>
              </a:rPr>
              <a:t>E</a:t>
            </a:r>
            <a:r>
              <a:rPr lang="cs-CZ" dirty="0">
                <a:latin typeface="Amasis MT Pro" panose="02040504050005020304" pitchFamily="18" charset="-18"/>
              </a:rPr>
              <a:t> – rovnovážné množství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EF8A51A9-F667-41FC-94CF-0BFE07F5FFC2}"/>
              </a:ext>
            </a:extLst>
          </p:cNvPr>
          <p:cNvSpPr txBox="1"/>
          <p:nvPr/>
        </p:nvSpPr>
        <p:spPr>
          <a:xfrm>
            <a:off x="1529054" y="3133148"/>
            <a:ext cx="3017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masis MT Pro" panose="02040504050005020304" pitchFamily="18" charset="-18"/>
              </a:rPr>
              <a:t>P</a:t>
            </a:r>
            <a:r>
              <a:rPr lang="cs-CZ" baseline="-25000" dirty="0">
                <a:latin typeface="Amasis MT Pro" panose="02040504050005020304" pitchFamily="18" charset="-18"/>
              </a:rPr>
              <a:t>E</a:t>
            </a:r>
            <a:r>
              <a:rPr lang="cs-CZ" dirty="0">
                <a:latin typeface="Amasis MT Pro" panose="02040504050005020304" pitchFamily="18" charset="-18"/>
              </a:rPr>
              <a:t> – rovnovážná cena</a:t>
            </a:r>
          </a:p>
        </p:txBody>
      </p:sp>
      <p:sp>
        <p:nvSpPr>
          <p:cNvPr id="31" name="Ovál 30">
            <a:extLst>
              <a:ext uri="{FF2B5EF4-FFF2-40B4-BE49-F238E27FC236}">
                <a16:creationId xmlns:a16="http://schemas.microsoft.com/office/drawing/2014/main" id="{B45C4FAB-493E-4F6F-854A-2B7585134413}"/>
              </a:ext>
            </a:extLst>
          </p:cNvPr>
          <p:cNvSpPr/>
          <p:nvPr/>
        </p:nvSpPr>
        <p:spPr>
          <a:xfrm>
            <a:off x="5618145" y="3317814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6F7FF339-02A5-465C-8E50-88F22974CA93}"/>
              </a:ext>
            </a:extLst>
          </p:cNvPr>
          <p:cNvSpPr txBox="1"/>
          <p:nvPr/>
        </p:nvSpPr>
        <p:spPr>
          <a:xfrm>
            <a:off x="5838031" y="1518835"/>
            <a:ext cx="3017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accent1">
                    <a:lumMod val="75000"/>
                  </a:schemeClr>
                </a:solidFill>
                <a:latin typeface="Amasis MT Pro" panose="02040504050005020304" pitchFamily="18" charset="-18"/>
              </a:rPr>
              <a:t>S - nabídka</a:t>
            </a:r>
          </a:p>
        </p:txBody>
      </p:sp>
      <p:sp>
        <p:nvSpPr>
          <p:cNvPr id="33" name="TextovéPole 32">
            <a:extLst>
              <a:ext uri="{FF2B5EF4-FFF2-40B4-BE49-F238E27FC236}">
                <a16:creationId xmlns:a16="http://schemas.microsoft.com/office/drawing/2014/main" id="{1C00BF38-9680-4214-8E77-9C969EC3A378}"/>
              </a:ext>
            </a:extLst>
          </p:cNvPr>
          <p:cNvSpPr txBox="1"/>
          <p:nvPr/>
        </p:nvSpPr>
        <p:spPr>
          <a:xfrm>
            <a:off x="3860628" y="1522914"/>
            <a:ext cx="3845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C00000"/>
                </a:solidFill>
                <a:latin typeface="Amasis MT Pro" panose="02040504050005020304" pitchFamily="18" charset="-18"/>
              </a:rPr>
              <a:t>D - poptávka</a:t>
            </a:r>
          </a:p>
        </p:txBody>
      </p:sp>
      <p:sp>
        <p:nvSpPr>
          <p:cNvPr id="34" name="TextovéPole 33">
            <a:extLst>
              <a:ext uri="{FF2B5EF4-FFF2-40B4-BE49-F238E27FC236}">
                <a16:creationId xmlns:a16="http://schemas.microsoft.com/office/drawing/2014/main" id="{07570544-3171-4AAB-A86A-1C097A1D6263}"/>
              </a:ext>
            </a:extLst>
          </p:cNvPr>
          <p:cNvSpPr txBox="1"/>
          <p:nvPr/>
        </p:nvSpPr>
        <p:spPr>
          <a:xfrm>
            <a:off x="95799" y="4445742"/>
            <a:ext cx="1200039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sz="2700" dirty="0">
                <a:latin typeface="Amasis MT Pro" panose="02040504050005020304" pitchFamily="18" charset="-18"/>
              </a:rPr>
              <a:t>Na trhu může dojí k převisu nabídky nebo poptávky           cena je z nějakého důvodu udržována na nižší nebo vyšší cenové úrovni něž rovnovážné.</a:t>
            </a:r>
          </a:p>
          <a:p>
            <a:pPr marL="285750" indent="-285750">
              <a:buFontTx/>
              <a:buChar char="-"/>
            </a:pPr>
            <a:r>
              <a:rPr lang="cs-CZ" sz="2700" dirty="0">
                <a:latin typeface="Amasis MT Pro" panose="02040504050005020304" pitchFamily="18" charset="-18"/>
              </a:rPr>
              <a:t>Stát může zasáhnout pomocí administrativních opatření do úrovně tržních cen.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700" b="1" dirty="0">
                <a:latin typeface="Amasis MT Pro" panose="02040504050005020304" pitchFamily="18" charset="-18"/>
              </a:rPr>
              <a:t>Stanovením maximální ceny </a:t>
            </a:r>
            <a:r>
              <a:rPr lang="cs-CZ" sz="2700" dirty="0">
                <a:latin typeface="Amasis MT Pro" panose="02040504050005020304" pitchFamily="18" charset="-18"/>
              </a:rPr>
              <a:t>= cenový strop (regulované nájemné).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700" b="1" dirty="0">
                <a:latin typeface="Amasis MT Pro" panose="02040504050005020304" pitchFamily="18" charset="-18"/>
              </a:rPr>
              <a:t>Stanovení minimální ceny  </a:t>
            </a:r>
            <a:r>
              <a:rPr lang="cs-CZ" sz="2700" dirty="0">
                <a:latin typeface="Amasis MT Pro" panose="02040504050005020304" pitchFamily="18" charset="-18"/>
              </a:rPr>
              <a:t>= cenové dno (minimální mzda za práci).</a:t>
            </a:r>
          </a:p>
        </p:txBody>
      </p:sp>
      <p:sp>
        <p:nvSpPr>
          <p:cNvPr id="35" name="Šipka: doprava 34">
            <a:extLst>
              <a:ext uri="{FF2B5EF4-FFF2-40B4-BE49-F238E27FC236}">
                <a16:creationId xmlns:a16="http://schemas.microsoft.com/office/drawing/2014/main" id="{E1484A13-4D69-4E37-A0DE-D1601C733D6A}"/>
              </a:ext>
            </a:extLst>
          </p:cNvPr>
          <p:cNvSpPr/>
          <p:nvPr/>
        </p:nvSpPr>
        <p:spPr>
          <a:xfrm>
            <a:off x="8181091" y="4541290"/>
            <a:ext cx="633046" cy="375138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778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184929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CENOVÁ POLITIKA V KLASICKÉ </a:t>
            </a:r>
            <a:r>
              <a:rPr lang="cs-CZ" sz="4000" b="1">
                <a:latin typeface="Amasis MT Pro" panose="02040504050005020304" pitchFamily="18" charset="-18"/>
              </a:rPr>
              <a:t>TEORII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>
                <a:latin typeface="Amasis MT Pro" panose="02040504050005020304" pitchFamily="18" charset="-18"/>
              </a:rPr>
              <a:t>CEN</a:t>
            </a:r>
            <a:endParaRPr lang="cs-CZ" sz="4000" b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Cílem klasické teorie cen je stanovit prodejní ceny, které vedou k maximalizaci zisku na základě cenových modelů.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Pro rozhodování o cenových modelech jsou potřeba: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vnitropodnikové informace získávané z účetnictví </a:t>
            </a:r>
            <a:r>
              <a:rPr lang="cs-CZ" sz="3500" dirty="0">
                <a:latin typeface="Amasis MT Pro" panose="02040504050005020304" pitchFamily="18" charset="-18"/>
              </a:rPr>
              <a:t>(informace o nákladech),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informací o trhu a jeho aktuální tržní situaci.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Prodávající musí mít informace o: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struktuře nabídky a poptávky,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tržním chování konkurentů,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tržním chování poptávajících.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1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37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 descr="Otazník se souvislou výplní">
            <a:extLst>
              <a:ext uri="{FF2B5EF4-FFF2-40B4-BE49-F238E27FC236}">
                <a16:creationId xmlns:a16="http://schemas.microsoft.com/office/drawing/2014/main" id="{3832982D-CC4C-4C27-A4CA-64E5FF0E59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429848" y="3843704"/>
            <a:ext cx="2586893" cy="2586893"/>
          </a:xfrm>
          <a:prstGeom prst="rect">
            <a:avLst/>
          </a:prstGeom>
        </p:spPr>
      </p:pic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5" y="174422"/>
            <a:ext cx="1197916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CENA Z POHLEDU EKONOMICKÉ TEORIE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Žijeme v omezeném světe, v podmínkách omezeného množství zdrojů (půdy, lidského kapitálu, surovin)         jestliže chceme zvýšit produkci jednoho výrobku, tak musíme snížit produkci jiného výrobku.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Lidská společnost musí hledat odpovědi na tři základní ekonomické otázky: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1500" b="1" dirty="0">
              <a:latin typeface="Amasis MT Pro" panose="02040504050005020304" pitchFamily="18" charset="-18"/>
            </a:endParaRPr>
          </a:p>
          <a:p>
            <a:pPr lvl="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300" dirty="0">
                <a:latin typeface="Amasis MT Pro" panose="02040504050005020304" pitchFamily="18" charset="-18"/>
              </a:rPr>
              <a:t> </a:t>
            </a:r>
            <a:r>
              <a:rPr lang="cs-CZ" sz="3300" b="1" dirty="0">
                <a:latin typeface="Amasis MT Pro" panose="02040504050005020304" pitchFamily="18" charset="-18"/>
              </a:rPr>
              <a:t>Co vyrábět</a:t>
            </a:r>
            <a:r>
              <a:rPr lang="cs-CZ" sz="3300" dirty="0">
                <a:latin typeface="Amasis MT Pro" panose="02040504050005020304" pitchFamily="18" charset="-18"/>
              </a:rPr>
              <a:t> a v jakém množství?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300" dirty="0">
                <a:latin typeface="Amasis MT Pro" panose="02040504050005020304" pitchFamily="18" charset="-18"/>
              </a:rPr>
              <a:t> </a:t>
            </a:r>
            <a:r>
              <a:rPr lang="cs-CZ" sz="3300" b="1" dirty="0">
                <a:latin typeface="Amasis MT Pro" panose="02040504050005020304" pitchFamily="18" charset="-18"/>
              </a:rPr>
              <a:t>Jak vyrábět</a:t>
            </a:r>
            <a:r>
              <a:rPr lang="cs-CZ" sz="3300" dirty="0">
                <a:latin typeface="Amasis MT Pro" panose="02040504050005020304" pitchFamily="18" charset="-18"/>
              </a:rPr>
              <a:t>, jaké výrobní faktory, technologie použít?</a:t>
            </a:r>
          </a:p>
          <a:p>
            <a:pPr lvl="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300" dirty="0">
                <a:latin typeface="Amasis MT Pro" panose="02040504050005020304" pitchFamily="18" charset="-18"/>
              </a:rPr>
              <a:t> </a:t>
            </a:r>
            <a:r>
              <a:rPr lang="cs-CZ" sz="3300" b="1" dirty="0">
                <a:latin typeface="Amasis MT Pro" panose="02040504050005020304" pitchFamily="18" charset="-18"/>
              </a:rPr>
              <a:t>Pro koho vyrábět</a:t>
            </a:r>
            <a:r>
              <a:rPr lang="cs-CZ" sz="3300" dirty="0">
                <a:latin typeface="Amasis MT Pro" panose="02040504050005020304" pitchFamily="18" charset="-18"/>
              </a:rPr>
              <a:t>, jak budou výrobky rozděleny mezi  </a:t>
            </a:r>
          </a:p>
          <a:p>
            <a:pPr marL="1371600" lvl="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300" dirty="0">
                <a:latin typeface="Amasis MT Pro" panose="02040504050005020304" pitchFamily="18" charset="-18"/>
              </a:rPr>
              <a:t>   členy společnosti?	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2" name="Šipka: doprava 1">
            <a:extLst>
              <a:ext uri="{FF2B5EF4-FFF2-40B4-BE49-F238E27FC236}">
                <a16:creationId xmlns:a16="http://schemas.microsoft.com/office/drawing/2014/main" id="{DEDEEAAA-899B-4660-AE60-6A30E332478D}"/>
              </a:ext>
            </a:extLst>
          </p:cNvPr>
          <p:cNvSpPr/>
          <p:nvPr/>
        </p:nvSpPr>
        <p:spPr>
          <a:xfrm>
            <a:off x="10034819" y="1468956"/>
            <a:ext cx="633046" cy="375138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08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5" y="174422"/>
            <a:ext cx="1197916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TYPY EKONOMIK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Podle způsobu, jakým společnosti odpovídají na základní ekonomické otázky, rozlišujeme čtyři typy ekonomik na: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zvykové ekonomiky,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direktivně řízené ekonomiky,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tržní ekonomiky,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smíšené ekonomiky.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" panose="02040504050005020304" pitchFamily="18" charset="-18"/>
              </a:rPr>
              <a:t>- Pokud odpověď na otázky přichází prostřednictvím trhu, hovoříme o </a:t>
            </a:r>
            <a:r>
              <a:rPr lang="cs-CZ" sz="3500" b="1" dirty="0">
                <a:latin typeface="Amasis MT Pro" panose="02040504050005020304" pitchFamily="18" charset="-18"/>
              </a:rPr>
              <a:t>tržní ekonomice</a:t>
            </a:r>
            <a:r>
              <a:rPr lang="cs-CZ" sz="3500" dirty="0">
                <a:latin typeface="Amasis MT Pro" panose="02040504050005020304" pitchFamily="18" charset="-18"/>
              </a:rPr>
              <a:t>. Spotřebitelé (zákazníci) rozhodují o tom co se bude vyrábět. Výrobci vyrábějí výrobky, které spotřebitelé žádají.</a:t>
            </a:r>
            <a:endParaRPr lang="cs-CZ" sz="33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380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6" y="174422"/>
            <a:ext cx="11603440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300" dirty="0">
                <a:latin typeface="Amasis MT Pro" panose="02040504050005020304" pitchFamily="18" charset="-18"/>
              </a:rPr>
              <a:t>Tržní mechanismus není dokonalý a někdy selhává.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300" dirty="0">
                <a:latin typeface="Amasis MT Pro" panose="02040504050005020304" pitchFamily="18" charset="-18"/>
              </a:rPr>
              <a:t>Rozdělení důchodů mezi domácnosti na základě tržního mechanismu je pro společnost nepřijatelný, proto zasahuje stát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300" dirty="0">
                <a:latin typeface="Amasis MT Pro" panose="02040504050005020304" pitchFamily="18" charset="-18"/>
              </a:rPr>
              <a:t>          </a:t>
            </a:r>
            <a:r>
              <a:rPr lang="cs-CZ" sz="3300" b="1" dirty="0">
                <a:latin typeface="Amasis MT Pro" panose="02040504050005020304" pitchFamily="18" charset="-18"/>
              </a:rPr>
              <a:t>smíšené ekonomiky</a:t>
            </a:r>
            <a:r>
              <a:rPr lang="cs-CZ" sz="3300" dirty="0">
                <a:latin typeface="Amasis MT Pro" panose="02040504050005020304" pitchFamily="18" charset="-18"/>
              </a:rPr>
              <a:t>. 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300" dirty="0">
                <a:latin typeface="Amasis MT Pro" panose="02040504050005020304" pitchFamily="18" charset="-18"/>
              </a:rPr>
              <a:t>Většina ekonomik této doby je smíšená.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300" b="1" dirty="0">
                <a:latin typeface="Amasis MT Pro" panose="02040504050005020304" pitchFamily="18" charset="-18"/>
              </a:rPr>
              <a:t>Existují dva důvody zásahu státu do ekonomiky: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i="1" dirty="0">
                <a:latin typeface="Amasis MT Pro" panose="02040504050005020304" pitchFamily="18" charset="-18"/>
              </a:rPr>
              <a:t>tržní selhání,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správné fungování.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9ABE6FC0-FF21-4380-995A-AFD5C82173F6}"/>
              </a:ext>
            </a:extLst>
          </p:cNvPr>
          <p:cNvSpPr/>
          <p:nvPr/>
        </p:nvSpPr>
        <p:spPr>
          <a:xfrm>
            <a:off x="551874" y="1859725"/>
            <a:ext cx="633046" cy="375138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15" y="174422"/>
            <a:ext cx="1197916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TRŽNÍ SELHÁNÍ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Situace, ve kterých regulovaný trh není schopen dosáhnout efektivnosti.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 Typy tržních selhání: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MONOPOLY A KARTELY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Pokud je jen jedna firma prodávajícím daného produktu hovoříme o </a:t>
            </a:r>
            <a:r>
              <a:rPr lang="cs-CZ" sz="3500" b="1" dirty="0">
                <a:latin typeface="Amasis MT Pro" panose="02040504050005020304" pitchFamily="18" charset="-18"/>
              </a:rPr>
              <a:t>monopolu.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Pokud je v odvětví více firem, které se dohodnou, že si vzájemně nebudou konkurovat, jedná se o </a:t>
            </a:r>
            <a:r>
              <a:rPr lang="cs-CZ" sz="3500" b="1" dirty="0">
                <a:latin typeface="Amasis MT Pro" panose="02040504050005020304" pitchFamily="18" charset="-18"/>
              </a:rPr>
              <a:t>kartel</a:t>
            </a:r>
            <a:r>
              <a:rPr lang="cs-CZ" sz="3500" dirty="0">
                <a:latin typeface="Amasis MT Pro" panose="02040504050005020304" pitchFamily="18" charset="-18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Cena není výsledkem konkurenčních sil na trhu, ale je stanovena monopolem nebo kartelem = </a:t>
            </a:r>
            <a:r>
              <a:rPr lang="cs-CZ" sz="3500" b="1" dirty="0">
                <a:latin typeface="Amasis MT Pro" panose="02040504050005020304" pitchFamily="18" charset="-18"/>
              </a:rPr>
              <a:t>monopolistická </a:t>
            </a:r>
            <a:r>
              <a:rPr lang="cs-CZ" sz="3500" dirty="0">
                <a:latin typeface="Amasis MT Pro" panose="02040504050005020304" pitchFamily="18" charset="-18"/>
              </a:rPr>
              <a:t>nebo</a:t>
            </a:r>
            <a:r>
              <a:rPr lang="cs-CZ" sz="3500" b="1" dirty="0">
                <a:latin typeface="Amasis MT Pro" panose="02040504050005020304" pitchFamily="18" charset="-18"/>
              </a:rPr>
              <a:t> kartelová cena.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025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18" y="292663"/>
            <a:ext cx="11729564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EXTERNALITY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Při výrobě nebo spotřebě některých statků vznikají externí náklady nebo externí prospěch, ty dopadají na třetí = externí osoby, které stojí mimo vztah kupujícího a prodávajícího.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VEŘEJNÉ STATKY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" panose="02040504050005020304" pitchFamily="18" charset="-18"/>
              </a:rPr>
              <a:t>- Výrobky nebo služby jejichž, každá jednotka je spotřebovávána každým a nikdo nemůže být ze spotřeby vyloučen.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911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18" y="292663"/>
            <a:ext cx="11702874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Domácnosti a firmy se vzájemně setkávají na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dvou typech trhů: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trh výrobků a služeb,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" panose="02040504050005020304" pitchFamily="18" charset="-18"/>
              </a:rPr>
              <a:t> trh výrobních faktorů.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Vzájemné vztahy na trhu mezi domácnostmi a firmami koordinuje cena za kterou jsou výrobky, faktory, komodity prodávány.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Cena na trhu se mění tak dlouho, dokud nedosáhne určité úrovně.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 tržním systému se určují </a:t>
            </a:r>
            <a:r>
              <a:rPr lang="cs-CZ" sz="3500" b="1" i="1" dirty="0">
                <a:latin typeface="Amasis MT Pro" panose="02040504050005020304" pitchFamily="18" charset="-18"/>
              </a:rPr>
              <a:t>ceny</a:t>
            </a:r>
            <a:r>
              <a:rPr lang="cs-CZ" sz="3500" dirty="0">
                <a:latin typeface="Amasis MT Pro" panose="02040504050005020304" pitchFamily="18" charset="-18"/>
              </a:rPr>
              <a:t>, </a:t>
            </a:r>
            <a:r>
              <a:rPr lang="cs-CZ" sz="3500" b="1" i="1" dirty="0">
                <a:latin typeface="Amasis MT Pro" panose="02040504050005020304" pitchFamily="18" charset="-18"/>
              </a:rPr>
              <a:t>typ zboží </a:t>
            </a:r>
            <a:r>
              <a:rPr lang="cs-CZ" sz="3500" dirty="0">
                <a:latin typeface="Amasis MT Pro" panose="02040504050005020304" pitchFamily="18" charset="-18"/>
              </a:rPr>
              <a:t>a </a:t>
            </a:r>
            <a:r>
              <a:rPr lang="cs-CZ" sz="3500" b="1" i="1" dirty="0">
                <a:latin typeface="Amasis MT Pro" panose="02040504050005020304" pitchFamily="18" charset="-18"/>
              </a:rPr>
              <a:t>jeho množství</a:t>
            </a:r>
            <a:r>
              <a:rPr lang="cs-CZ" sz="3500" dirty="0">
                <a:latin typeface="Amasis MT Pro" panose="02040504050005020304" pitchFamily="18" charset="-18"/>
              </a:rPr>
              <a:t>, </a:t>
            </a:r>
            <a:r>
              <a:rPr lang="cs-CZ" sz="3500" b="1" i="1" dirty="0">
                <a:latin typeface="Amasis MT Pro" panose="02040504050005020304" pitchFamily="18" charset="-18"/>
              </a:rPr>
              <a:t>způsob výroby </a:t>
            </a:r>
            <a:r>
              <a:rPr lang="cs-CZ" sz="3500" dirty="0">
                <a:latin typeface="Amasis MT Pro" panose="02040504050005020304" pitchFamily="18" charset="-18"/>
              </a:rPr>
              <a:t>a </a:t>
            </a:r>
            <a:r>
              <a:rPr lang="cs-CZ" sz="3500" b="1" i="1" dirty="0">
                <a:latin typeface="Amasis MT Pro" panose="02040504050005020304" pitchFamily="18" charset="-18"/>
              </a:rPr>
              <a:t>typ spotřebitele</a:t>
            </a:r>
            <a:r>
              <a:rPr lang="cs-CZ" sz="3500" dirty="0">
                <a:latin typeface="Amasis MT Pro" panose="02040504050005020304" pitchFamily="18" charset="-18"/>
              </a:rPr>
              <a:t>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2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184929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TRŽNÍ CENA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100" dirty="0">
                <a:latin typeface="Amasis MT Pro" panose="02040504050005020304" pitchFamily="18" charset="-18"/>
              </a:rPr>
              <a:t>Vzniká vzájemným působením nabídky a poptávky.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V tržním mechanismu plní několik funkcí: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cs-CZ" sz="3100" b="1" dirty="0">
                <a:latin typeface="Amasis MT Pro" panose="02040504050005020304" pitchFamily="18" charset="-18"/>
              </a:rPr>
              <a:t>Informační</a:t>
            </a:r>
            <a:r>
              <a:rPr lang="cs-CZ" sz="3100" dirty="0">
                <a:latin typeface="Amasis MT Pro" panose="02040504050005020304" pitchFamily="18" charset="-18"/>
              </a:rPr>
              <a:t> = spočívá v informačním propojení velkého množství ekonomických subjektů na straně nabídky a poptávky.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cs-CZ" sz="3100" b="1" dirty="0">
                <a:latin typeface="Amasis MT Pro" panose="02040504050005020304" pitchFamily="18" charset="-18"/>
              </a:rPr>
              <a:t>Alokační</a:t>
            </a:r>
            <a:r>
              <a:rPr lang="cs-CZ" sz="3100" dirty="0">
                <a:latin typeface="Amasis MT Pro" panose="02040504050005020304" pitchFamily="18" charset="-18"/>
              </a:rPr>
              <a:t> = Spočívá v usměrňování toků výrobních faktorů do jednotlivých odvětví a oborů výroby, tržní ceny ovlivňují rozhodování spotřebitelů o umístění jejich peněžních prostředků mezi různé druhy produktů a tak určují strukturu spotřeby.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cs-CZ" sz="3100" b="1" dirty="0">
                <a:latin typeface="Amasis MT Pro" panose="02040504050005020304" pitchFamily="18" charset="-18"/>
              </a:rPr>
              <a:t>Motivační </a:t>
            </a:r>
            <a:r>
              <a:rPr lang="cs-CZ" sz="3100" dirty="0">
                <a:latin typeface="Amasis MT Pro" panose="02040504050005020304" pitchFamily="18" charset="-18"/>
              </a:rPr>
              <a:t>=</a:t>
            </a:r>
            <a:r>
              <a:rPr lang="cs-CZ" sz="3100" b="1" dirty="0">
                <a:latin typeface="Amasis MT Pro" panose="02040504050005020304" pitchFamily="18" charset="-18"/>
              </a:rPr>
              <a:t> </a:t>
            </a:r>
            <a:r>
              <a:rPr lang="cs-CZ" sz="3100" dirty="0">
                <a:latin typeface="Amasis MT Pro" panose="02040504050005020304" pitchFamily="18" charset="-18"/>
              </a:rPr>
              <a:t>Cena svou výší motivuje nebo demotivuje využíván a spotřebu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lphaLcParenR"/>
            </a:pPr>
            <a:r>
              <a:rPr lang="cs-CZ" sz="3100" b="1" dirty="0">
                <a:latin typeface="Amasis MT Pro" panose="02040504050005020304" pitchFamily="18" charset="-18"/>
              </a:rPr>
              <a:t>Diferenciační </a:t>
            </a:r>
            <a:r>
              <a:rPr lang="cs-CZ" sz="3100" dirty="0">
                <a:latin typeface="Amasis MT Pro" panose="02040504050005020304" pitchFamily="18" charset="-18"/>
              </a:rPr>
              <a:t>= Každá změna ceny má za následek zisky a ztráty pro různé skupiny lidí.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76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63" y="184929"/>
            <a:ext cx="117028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POPTÁVKA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Spotřebitelé v tržní ekonomice rozhodují o tom, co a v jaké množství se bude vyrábět, tím vytvářejí poptávku po daných výrobcích/službách.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i="1" dirty="0">
                <a:latin typeface="Amasis MT Pro" panose="02040504050005020304" pitchFamily="18" charset="-18"/>
              </a:rPr>
              <a:t>„Poptávka je vztah mezi různými cenami zboží a množstvím, které spotřebitelé chtějí a jsou schopni při určitých cenách koupit za určité časové období.“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Množství, které by při určité ceně poptával jeden spotřebitel = </a:t>
            </a:r>
            <a:r>
              <a:rPr lang="cs-CZ" sz="3500" b="1" dirty="0">
                <a:latin typeface="Amasis MT Pro" panose="02040504050005020304" pitchFamily="18" charset="-18"/>
              </a:rPr>
              <a:t>individuální poptávka.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Množství, které by při určité ceně poptávali všichni spotřebitelé = </a:t>
            </a:r>
            <a:r>
              <a:rPr lang="cs-CZ" sz="3500" b="1" dirty="0">
                <a:latin typeface="Amasis MT Pro" panose="02040504050005020304" pitchFamily="18" charset="-18"/>
              </a:rPr>
              <a:t>tržní poptávka.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cs-CZ" sz="31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3239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2639</TotalTime>
  <Words>978</Words>
  <Application>Microsoft Office PowerPoint</Application>
  <PresentationFormat>Širokoúhlá obrazovka</PresentationFormat>
  <Paragraphs>115</Paragraphs>
  <Slides>15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Amasis MT Pro</vt:lpstr>
      <vt:lpstr>Amasis MT Pro Medium</vt:lpstr>
      <vt:lpstr>Arial</vt:lpstr>
      <vt:lpstr>Calibri</vt:lpstr>
      <vt:lpstr>Calibri Light</vt:lpstr>
      <vt:lpstr>Wingdings</vt:lpstr>
      <vt:lpstr>Motiv Office</vt:lpstr>
      <vt:lpstr>8. EKONOMIE  A  CENOVÁ TVORBA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CENOTVORBA A CENOVÁ STRATEGIE</dc:title>
  <dc:creator>Prachařová Lenka</dc:creator>
  <cp:lastModifiedBy>Prachařová Lenka</cp:lastModifiedBy>
  <cp:revision>242</cp:revision>
  <dcterms:created xsi:type="dcterms:W3CDTF">2022-01-10T10:45:06Z</dcterms:created>
  <dcterms:modified xsi:type="dcterms:W3CDTF">2022-04-12T10:31:49Z</dcterms:modified>
</cp:coreProperties>
</file>