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3"/>
  </p:notes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0F1C6-1228-470F-B5BC-5F5E9B8A34B6}" type="datetimeFigureOut">
              <a:rPr lang="cs-CZ" smtClean="0"/>
              <a:t>04.03.2022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F2312-F1BD-48D9-BF56-2082681F2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16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86365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4546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3022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384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507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6727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677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809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93858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5734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1DB7CB-7D41-4A84-A573-5DB8BBD74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02BC94-74A3-4D3B-8DAC-8B5B0F100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03513D-5B55-4D44-830B-3BB8792F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2C6240-DD67-41CC-80EE-CBF767D8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29CEE2-85C4-43A2-A4C7-4BD140B8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050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52E57-B2E1-4DCD-9FDF-A2A8B1720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06A31BB-8016-4576-B843-B28D92894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8CC92B-CB15-4851-8DC7-747F29F0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1239A2-6E5C-4F39-9DFC-A0F6E4D94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C05E1-A60E-445C-BB96-A96446B5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910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AC3D271-7144-4750-8F9D-6FD7A1CD3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DF0EAF-A911-426B-8209-B76D26558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193CE6-A93B-4A0C-8B33-8E2F170F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4C5647-CE29-4586-B8A6-866EF989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DF990E-5A18-48A7-8882-B57A9D50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80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E0916A-6C0A-4723-A0FD-96B404362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9D47BE-10D9-4D01-9611-BC751372E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749F37-2DD4-4896-A840-B91D9BDAF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CE91B2-DFB1-479D-93A5-E772C21A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46A5C7-1147-4DE1-8AC5-C810EC92E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89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BDE7B-A312-4826-8FB4-61D1BE1B5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FD61195-914D-4C23-B136-EB4D999D3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E60A94-6CF1-4066-A47D-6F091DB32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0AB0FD-3718-4ABB-A857-39755E26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A81AB-8A6E-40F0-867F-6D354358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278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50C8F-1A1B-46B2-937E-040D78BC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10E92-7535-4118-B8AB-4608541D8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8D71BB3-213E-482D-BEBF-6BA0F2218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B548C5-436D-40EA-945F-DD67DA39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F6A41C-2D66-4E39-BDAC-832F2B5F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E5C16C-0164-48C6-9459-22AD76EE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018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87E9E-A722-472A-9CE2-7DB2FD821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6782C1-C702-4FB7-A64B-D54B62BEC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FB6E6D-F36F-4338-9B91-DE7BA8B66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455D638-963C-4DF7-9E52-A90722DA6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5B0B30A-ADB6-4C99-B6D5-4361E95C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4037AF-1920-42FF-9369-C4228C11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A654A8D-EC0B-4E5F-97DD-213EA837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8F22E2B-250C-4CD5-8DA9-80EB03B3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348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B7C38-C390-466F-A739-BF256454C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F1AB17E-657C-4BFB-A5E5-83D6E019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7507103-67F3-4794-9A6B-57F1813C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45E0C8D-A145-4BEA-8EB2-61A6191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66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365E3AD-612B-419F-AF88-9A0B15C5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45D3139-E699-4B2E-AF61-DFC9EB0D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FEB0EC-C2F1-4484-B9D7-B44680504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8786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2626E-2D06-453A-BF9C-86D4CCD4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68EBB-6819-4515-852D-B64DFF1E3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CFDCDF-9207-404A-84BD-E6413779F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C8CC28-6E48-4A56-9CDE-A52EE94D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A43D0A-0D78-4015-968C-AA2EBDB8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79B377-4062-4208-B188-EEF0E90A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8331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EC27FD-CA95-4E13-A3F5-B7D2F5497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BAF1962-3EE9-453A-80CD-6C8419187F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58DD2C9-4236-4610-B512-E30D01123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43A0A0-C2B9-42F2-B2A8-D137ED30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E34F38-557B-4F37-8320-F0B3312C5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79800C-8AC2-4154-8B22-8F2EB8A2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285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1D3708-BE86-431E-8D37-A26517585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B8F0D4-2AB3-4487-9C9A-1301E640B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B20ECB-DB66-473A-BA96-7EBC01939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3/4/2022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A5B53-3EE5-4A72-A5A7-A3D055D9A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10B38B-DD78-48C2-8F86-C3078B73F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6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interiér&#10;&#10;Popis byl vytvořen automaticky">
            <a:extLst>
              <a:ext uri="{FF2B5EF4-FFF2-40B4-BE49-F238E27FC236}">
                <a16:creationId xmlns:a16="http://schemas.microsoft.com/office/drawing/2014/main" id="{7712534E-1BD8-4EB4-8772-E7F4BD4BCE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20" y="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75BE3A-EA17-496F-A547-735EC8DCF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189" y="246926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4. 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ZMĚNY CEN A CENOVÁ TVORBA V PODMÍNKÁCH NEJISTOTY A RIZIKA</a:t>
            </a:r>
          </a:p>
        </p:txBody>
      </p:sp>
      <p:pic>
        <p:nvPicPr>
          <p:cNvPr id="14" name="Obrázek 13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6750A32F-9592-4B0E-BD55-E7F01B2709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15" r="8784" b="1103"/>
          <a:stretch/>
        </p:blipFill>
        <p:spPr>
          <a:xfrm>
            <a:off x="10315925" y="535984"/>
            <a:ext cx="1728738" cy="222968"/>
          </a:xfrm>
          <a:prstGeom prst="rect">
            <a:avLst/>
          </a:prstGeom>
        </p:spPr>
      </p:pic>
      <p:pic>
        <p:nvPicPr>
          <p:cNvPr id="9" name="Obrázek 8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D218221C-1FCE-482D-AAEC-7B9EA9A44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925" y="72719"/>
            <a:ext cx="1761744" cy="69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9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63633"/>
            <a:ext cx="11665692" cy="6038561"/>
          </a:xfrm>
        </p:spPr>
        <p:txBody>
          <a:bodyPr>
            <a:noAutofit/>
          </a:bodyPr>
          <a:lstStyle/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 Medium" panose="02040604050005020304" pitchFamily="18" charset="-18"/>
              </a:rPr>
              <a:t>KVANTITATIVNÍ METODY ANALÝZY RIZIK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rozhodovací stromy,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analýza citlivosti,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simulace Monte Carlo</a:t>
            </a:r>
          </a:p>
          <a:p>
            <a:pPr marL="457200" lvl="3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500" b="1" dirty="0">
              <a:latin typeface="Amasis MT Pro Medium" panose="02040604050005020304" pitchFamily="18" charset="-18"/>
            </a:endParaRPr>
          </a:p>
          <a:p>
            <a:pPr marL="457200" lvl="3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 Medium" panose="02040604050005020304" pitchFamily="18" charset="-18"/>
              </a:rPr>
              <a:t>Vhodným nástrojem pro analýzu cenové tvorby v podmínkách rizika a nejistoty je:</a:t>
            </a:r>
          </a:p>
          <a:p>
            <a:pPr marL="914400" lvl="4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marketingová situační analýza,</a:t>
            </a:r>
          </a:p>
          <a:p>
            <a:pPr marL="914400" lvl="4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predikce vývoje.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724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63633"/>
            <a:ext cx="11665692" cy="6038561"/>
          </a:xfrm>
        </p:spPr>
        <p:txBody>
          <a:bodyPr>
            <a:noAutofit/>
          </a:bodyPr>
          <a:lstStyle/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 Medium" panose="02040604050005020304" pitchFamily="18" charset="-18"/>
              </a:rPr>
              <a:t>RIZIKA, KTERÁ MAJÍ NEJVÝRAZNĚJŠÍ 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 Medium" panose="02040604050005020304" pitchFamily="18" charset="-18"/>
              </a:rPr>
              <a:t>VLIV NA CENY A CENOVOU TVORBU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1500" b="1" dirty="0">
              <a:latin typeface="Amasis MT Pro Medium" panose="02040604050005020304" pitchFamily="18" charset="-18"/>
            </a:endParaRP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rizika proniknutí na trhy,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rizika spojená s vnímám produktu ze strany zákazníků,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rizika dosažení tržeb,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rizika spojená s kapacitou trhu,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ostatní rizika trhu.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24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63633"/>
            <a:ext cx="11665692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 Medium" panose="02040604050005020304" pitchFamily="18" charset="-18"/>
              </a:rPr>
              <a:t>ROZHODOVÁNÍ V PODMÍNKÁCH RIZIKA A NEJISTOTY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Firmy maximalizují svůj užitek za podmínek jistoty a dokonalých znalostí ekonomického prostředí.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Předpokládá se, že všechny potřebné informace jsou dostupné bez dodatečných nákladů         ve skutečnosti však většina rozhodnutí probíhá v podmínkách nejistoty, za nichž má rozhodnutí více možných důsledků.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Nejistota vzniká proto, že neznáme procesy, které podmiňují určité události         avšak ani dokonalé znalosti nezabezpečují dokonalou předpověď.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52B3CEE9-4E39-4C7A-9C98-503278F5DAEA}"/>
              </a:ext>
            </a:extLst>
          </p:cNvPr>
          <p:cNvSpPr/>
          <p:nvPr/>
        </p:nvSpPr>
        <p:spPr>
          <a:xfrm>
            <a:off x="7713244" y="2965860"/>
            <a:ext cx="726831" cy="4846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DFBF58E0-1EF0-4D74-A540-465E60905E0E}"/>
              </a:ext>
            </a:extLst>
          </p:cNvPr>
          <p:cNvSpPr/>
          <p:nvPr/>
        </p:nvSpPr>
        <p:spPr>
          <a:xfrm>
            <a:off x="5630974" y="5681185"/>
            <a:ext cx="726831" cy="4846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082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63633"/>
            <a:ext cx="11665692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 Medium" panose="02040604050005020304" pitchFamily="18" charset="-18"/>
              </a:rPr>
              <a:t>Objektivní pravděpodobnost </a:t>
            </a:r>
            <a:r>
              <a:rPr lang="cs-CZ" sz="3500" dirty="0">
                <a:latin typeface="Amasis MT Pro Medium" panose="02040604050005020304" pitchFamily="18" charset="-18"/>
              </a:rPr>
              <a:t>může být určena v případě, kdy jsou k dispozici: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zkušenosti o frekvenci důsledků,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technologické informace,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logické informace,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pravděpodobnosti důsledků.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V mnoha případech není dostatek informací a zkušeností potom je rozhodnutí založeno na </a:t>
            </a:r>
            <a:r>
              <a:rPr lang="cs-CZ" sz="3500" b="1" dirty="0">
                <a:latin typeface="Amasis MT Pro Medium" panose="02040604050005020304" pitchFamily="18" charset="-18"/>
              </a:rPr>
              <a:t>subjektivní pravděpodobnosti.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Subjektivní pravděpodobnost je určitý dojem, že nějaký jev nastane (znalosti a zkušenosti z odvětví)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580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144" y="119765"/>
            <a:ext cx="11670948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 použitím pravděpodobnosti počítáme dvě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 Medium" panose="02040604050005020304" pitchFamily="18" charset="-18"/>
              </a:rPr>
              <a:t>veličiny, které umožňují popsat a srovnávat volby: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očekávaný výsledek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očekávaný užitek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V případě podnikového rozhodování jde o volbu mezi několika variantami s různými výsledky          vyjádřenými v peněžní částce.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Podnik se rozhoduje pro nejvyšší očekávaný výsledek </a:t>
            </a:r>
            <a:r>
              <a:rPr lang="cs-CZ" sz="3500" i="1" dirty="0">
                <a:latin typeface="Amasis MT Pro Medium" panose="02040604050005020304" pitchFamily="18" charset="-18"/>
              </a:rPr>
              <a:t>„</a:t>
            </a:r>
            <a:r>
              <a:rPr lang="cs-CZ" sz="3500" i="1" dirty="0" err="1">
                <a:latin typeface="Amasis MT Pro Medium" panose="02040604050005020304" pitchFamily="18" charset="-18"/>
              </a:rPr>
              <a:t>expected</a:t>
            </a:r>
            <a:r>
              <a:rPr lang="cs-CZ" sz="3500" i="1" dirty="0">
                <a:latin typeface="Amasis MT Pro Medium" panose="02040604050005020304" pitchFamily="18" charset="-18"/>
              </a:rPr>
              <a:t> </a:t>
            </a:r>
            <a:r>
              <a:rPr lang="cs-CZ" sz="3500" i="1" dirty="0" err="1">
                <a:latin typeface="Amasis MT Pro Medium" panose="02040604050005020304" pitchFamily="18" charset="-18"/>
              </a:rPr>
              <a:t>result</a:t>
            </a:r>
            <a:r>
              <a:rPr lang="cs-CZ" sz="3500" i="1" dirty="0">
                <a:latin typeface="Amasis MT Pro Medium" panose="02040604050005020304" pitchFamily="18" charset="-18"/>
              </a:rPr>
              <a:t>“.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7BD96C9E-697C-4C8C-949C-5AF7EC07AAC6}"/>
              </a:ext>
            </a:extLst>
          </p:cNvPr>
          <p:cNvSpPr/>
          <p:nvPr/>
        </p:nvSpPr>
        <p:spPr>
          <a:xfrm>
            <a:off x="9069744" y="2896729"/>
            <a:ext cx="726831" cy="4846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574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144" y="119765"/>
            <a:ext cx="11670948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S použitím pravděpodobnosti počítáme dvě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dirty="0">
                <a:latin typeface="Amasis MT Pro Medium" panose="02040604050005020304" pitchFamily="18" charset="-18"/>
              </a:rPr>
              <a:t>veličiny, které umožňují popsat a srovnávat volby: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očekávaný výsledek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očekávaný užitek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V případě podnikového rozhodování jde o volbu mezi několika variantami s různými výsledky          vyjádřenými v peněžní částce.</a:t>
            </a:r>
          </a:p>
          <a:p>
            <a:pPr marL="457200" lvl="1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 Medium" panose="02040604050005020304" pitchFamily="18" charset="-18"/>
              </a:rPr>
              <a:t>Podnik se rozhoduje pro nejvyšší očekávaný výsledek </a:t>
            </a:r>
            <a:r>
              <a:rPr lang="cs-CZ" sz="3500" i="1" dirty="0">
                <a:latin typeface="Amasis MT Pro Medium" panose="02040604050005020304" pitchFamily="18" charset="-18"/>
              </a:rPr>
              <a:t>„</a:t>
            </a:r>
            <a:r>
              <a:rPr lang="cs-CZ" sz="3500" i="1" dirty="0" err="1">
                <a:latin typeface="Amasis MT Pro Medium" panose="02040604050005020304" pitchFamily="18" charset="-18"/>
              </a:rPr>
              <a:t>expected</a:t>
            </a:r>
            <a:r>
              <a:rPr lang="cs-CZ" sz="3500" i="1" dirty="0">
                <a:latin typeface="Amasis MT Pro Medium" panose="02040604050005020304" pitchFamily="18" charset="-18"/>
              </a:rPr>
              <a:t> </a:t>
            </a:r>
            <a:r>
              <a:rPr lang="cs-CZ" sz="3500" i="1" dirty="0" err="1">
                <a:latin typeface="Amasis MT Pro Medium" panose="02040604050005020304" pitchFamily="18" charset="-18"/>
              </a:rPr>
              <a:t>result</a:t>
            </a:r>
            <a:r>
              <a:rPr lang="cs-CZ" sz="3500" i="1" dirty="0">
                <a:latin typeface="Amasis MT Pro Medium" panose="02040604050005020304" pitchFamily="18" charset="-18"/>
              </a:rPr>
              <a:t>“.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7BD96C9E-697C-4C8C-949C-5AF7EC07AAC6}"/>
              </a:ext>
            </a:extLst>
          </p:cNvPr>
          <p:cNvSpPr/>
          <p:nvPr/>
        </p:nvSpPr>
        <p:spPr>
          <a:xfrm>
            <a:off x="9069744" y="2896729"/>
            <a:ext cx="726831" cy="484632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3538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63633"/>
            <a:ext cx="11665692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 Medium" panose="02040604050005020304" pitchFamily="18" charset="-18"/>
              </a:rPr>
              <a:t>NÁSTROJE ANALÝZY RIZIK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kvantitativní nástroje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 kvalitativní nástroje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600" b="1" dirty="0">
              <a:latin typeface="Amasis MT Pro Medium" panose="02040604050005020304" pitchFamily="18" charset="-18"/>
            </a:endParaRP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KVALITATIVNÍ METODY</a:t>
            </a:r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 Medium" panose="02040604050005020304" pitchFamily="18" charset="-18"/>
              </a:rPr>
              <a:t>Jde o relativní srovnání významností jednotlivých rizikových faktorů a jejich případný dopad na podnik.</a:t>
            </a:r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 Medium" panose="02040604050005020304" pitchFamily="18" charset="-18"/>
              </a:rPr>
              <a:t>Doporučuje se pro úvodní fáze hodnocení rizik a až v průběhu navázaných činností by se mělo přecházet k kvantitativním metodám.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331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63633"/>
            <a:ext cx="11665692" cy="6038561"/>
          </a:xfrm>
        </p:spPr>
        <p:txBody>
          <a:bodyPr>
            <a:noAutofit/>
          </a:bodyPr>
          <a:lstStyle/>
          <a:p>
            <a:pPr marL="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KVANTITATIVNÍ METODY</a:t>
            </a:r>
          </a:p>
          <a:p>
            <a:pPr marL="571500" lvl="1" indent="-5715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 Medium" panose="02040604050005020304" pitchFamily="18" charset="-18"/>
              </a:rPr>
              <a:t>Snaží se odhadnout:</a:t>
            </a:r>
          </a:p>
          <a:p>
            <a:pPr marL="914400" lvl="2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konkrétní hodnoty rizikových faktorů,</a:t>
            </a:r>
          </a:p>
          <a:p>
            <a:pPr marL="914400" lvl="2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intervaly rizikových faktorů,</a:t>
            </a:r>
          </a:p>
          <a:p>
            <a:pPr marL="914400" lvl="2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vlivy na sledované veličiny (zisk, tržby),</a:t>
            </a:r>
          </a:p>
          <a:p>
            <a:pPr marL="914400" lvl="2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i="1" dirty="0">
                <a:latin typeface="Amasis MT Pro Medium" panose="02040604050005020304" pitchFamily="18" charset="-18"/>
              </a:rPr>
              <a:t>pravděpodobnost jejich výskytu.</a:t>
            </a:r>
          </a:p>
          <a:p>
            <a:pPr marL="457200" lvl="2" indent="-4572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 Medium" panose="02040604050005020304" pitchFamily="18" charset="-18"/>
              </a:rPr>
              <a:t>Východiskem je matematický model řešeného problému do kterého jsou integrovány číselně vlivy jednotlivých rizik.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500" b="1" dirty="0">
              <a:latin typeface="Amasis MT Pro Medium" panose="020406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732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598" y="208340"/>
            <a:ext cx="12000402" cy="6038561"/>
          </a:xfrm>
        </p:spPr>
        <p:txBody>
          <a:bodyPr>
            <a:noAutofit/>
          </a:bodyPr>
          <a:lstStyle/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OTÁZKY PŘI ANALÝZE VLIVU RIZIKOVÝCH 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 Medium" panose="02040604050005020304" pitchFamily="18" charset="-18"/>
              </a:rPr>
              <a:t>FAKTORŮ, KTERÉ MAJÍ VLIV NA CENOVOU TVORU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endParaRPr lang="cs-CZ" sz="3500" b="1" dirty="0">
              <a:latin typeface="Amasis MT Pro Medium" panose="02040604050005020304" pitchFamily="18" charset="-18"/>
            </a:endParaRP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0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PŘESNOST</a:t>
            </a:r>
            <a:r>
              <a:rPr lang="cs-CZ" sz="3000" dirty="0">
                <a:latin typeface="Amasis MT Pro Medium" panose="02040604050005020304" pitchFamily="18" charset="-18"/>
              </a:rPr>
              <a:t> – Jsou dostupná data přesná?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0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ADEKVÁTNOST</a:t>
            </a:r>
            <a:r>
              <a:rPr lang="cs-CZ" sz="3000" dirty="0">
                <a:latin typeface="Amasis MT Pro Medium" panose="02040604050005020304" pitchFamily="18" charset="-18"/>
              </a:rPr>
              <a:t> – Jsou data přiměřená danému účelu?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0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RELEVACE</a:t>
            </a:r>
            <a:r>
              <a:rPr lang="cs-CZ" sz="3000" dirty="0">
                <a:latin typeface="Amasis MT Pro Medium" panose="02040604050005020304" pitchFamily="18" charset="-18"/>
              </a:rPr>
              <a:t> – Jsou data významná pro řešený problém?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0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KOHERENCE</a:t>
            </a:r>
            <a:r>
              <a:rPr lang="cs-CZ" sz="3000" dirty="0">
                <a:latin typeface="Amasis MT Pro Medium" panose="02040604050005020304" pitchFamily="18" charset="-18"/>
              </a:rPr>
              <a:t> – Jsou informace vhodně uspořádány?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0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NESTRANNOST</a:t>
            </a:r>
            <a:r>
              <a:rPr lang="cs-CZ" sz="3000" dirty="0">
                <a:latin typeface="Amasis MT Pro Medium" panose="02040604050005020304" pitchFamily="18" charset="-18"/>
              </a:rPr>
              <a:t> – Je analytik nepředpojatý?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0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SMĚR</a:t>
            </a:r>
            <a:r>
              <a:rPr lang="cs-CZ" sz="3000" dirty="0">
                <a:latin typeface="Amasis MT Pro Medium" panose="02040604050005020304" pitchFamily="18" charset="-18"/>
              </a:rPr>
              <a:t> – Vedou analytické postupy k závěrům a rozhodnutím?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0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LOGIČNOST</a:t>
            </a:r>
            <a:r>
              <a:rPr lang="cs-CZ" sz="3000" dirty="0">
                <a:latin typeface="Amasis MT Pro Medium" panose="02040604050005020304" pitchFamily="18" charset="-18"/>
              </a:rPr>
              <a:t> – Dávají jednotlivá odůvodnění smysl?</a:t>
            </a:r>
          </a:p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000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 Medium" panose="02040604050005020304" pitchFamily="18" charset="-18"/>
              </a:rPr>
              <a:t>VALIDITA</a:t>
            </a:r>
            <a:r>
              <a:rPr lang="cs-CZ" sz="3000" dirty="0">
                <a:latin typeface="Amasis MT Pro Medium" panose="02040604050005020304" pitchFamily="18" charset="-18"/>
              </a:rPr>
              <a:t> – Jsou navrhovaná porovnání a interpretace opodstatněné?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Grafický objekt 5" descr="Odznak, otazník se souvislou výplní">
            <a:extLst>
              <a:ext uri="{FF2B5EF4-FFF2-40B4-BE49-F238E27FC236}">
                <a16:creationId xmlns:a16="http://schemas.microsoft.com/office/drawing/2014/main" id="{E5B060EE-0D04-470F-B4CB-18D3D137091A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3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63332" y="999882"/>
            <a:ext cx="5656081" cy="565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61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10"/>
            <a:ext cx="12191980" cy="685799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63633"/>
            <a:ext cx="11665692" cy="6038561"/>
          </a:xfrm>
        </p:spPr>
        <p:txBody>
          <a:bodyPr>
            <a:noAutofit/>
          </a:bodyPr>
          <a:lstStyle/>
          <a:p>
            <a:pPr marL="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 Medium" panose="02040604050005020304" pitchFamily="18" charset="-18"/>
              </a:rPr>
              <a:t>KVALITATIVNÍ METODY ANALÝZY RIZIK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brainstorming,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analýza předpokladů,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 err="1">
                <a:latin typeface="Amasis MT Pro Medium" panose="02040604050005020304" pitchFamily="18" charset="-18"/>
              </a:rPr>
              <a:t>delphi</a:t>
            </a:r>
            <a:r>
              <a:rPr lang="cs-CZ" sz="3500" b="1" dirty="0">
                <a:latin typeface="Amasis MT Pro Medium" panose="02040604050005020304" pitchFamily="18" charset="-18"/>
              </a:rPr>
              <a:t>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interview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kontrolní seznamy,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rychlé seznamy,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rejstříky rizik,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mapování rizik,</a:t>
            </a:r>
          </a:p>
          <a:p>
            <a:pPr marL="914400" lvl="3" indent="-4572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 Medium" panose="02040604050005020304" pitchFamily="18" charset="-18"/>
              </a:rPr>
              <a:t>matice rizik.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766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1513</TotalTime>
  <Words>519</Words>
  <Application>Microsoft Office PowerPoint</Application>
  <PresentationFormat>Širokoúhlá obrazovka</PresentationFormat>
  <Paragraphs>85</Paragraphs>
  <Slides>11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Amasis MT Pro Medium</vt:lpstr>
      <vt:lpstr>Arial</vt:lpstr>
      <vt:lpstr>Calibri</vt:lpstr>
      <vt:lpstr>Calibri Light</vt:lpstr>
      <vt:lpstr>Wingdings</vt:lpstr>
      <vt:lpstr>Motiv Office</vt:lpstr>
      <vt:lpstr>4.  ZMĚNY CEN A CENOVÁ TVORBA V PODMÍNKÁCH NEJISTOTY A RIZIKA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CENOTVORBA A CENOVÁ STRATEGIE</dc:title>
  <dc:creator>Prachařová Lenka</dc:creator>
  <cp:lastModifiedBy>Prachařová Lenka</cp:lastModifiedBy>
  <cp:revision>121</cp:revision>
  <dcterms:created xsi:type="dcterms:W3CDTF">2022-01-10T10:45:06Z</dcterms:created>
  <dcterms:modified xsi:type="dcterms:W3CDTF">2022-03-04T10:48:16Z</dcterms:modified>
</cp:coreProperties>
</file>