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8"/>
  </p:notesMasterIdLst>
  <p:sldIdLst>
    <p:sldId id="313" r:id="rId2"/>
    <p:sldId id="314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23" r:id="rId12"/>
    <p:sldId id="325" r:id="rId13"/>
    <p:sldId id="324" r:id="rId14"/>
    <p:sldId id="326" r:id="rId15"/>
    <p:sldId id="327" r:id="rId16"/>
    <p:sldId id="328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F58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430B59-401A-47C6-8FB5-C63A5A6720A9}" type="doc">
      <dgm:prSet loTypeId="urn:microsoft.com/office/officeart/2005/8/layout/vProcess5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cs-CZ"/>
        </a:p>
      </dgm:t>
    </dgm:pt>
    <dgm:pt modelId="{AC47010D-9DA9-460B-AD95-F1F9C44A54D5}">
      <dgm:prSet phldrT="[Text]" custT="1"/>
      <dgm:spPr/>
      <dgm:t>
        <a:bodyPr/>
        <a:lstStyle/>
        <a:p>
          <a:pPr>
            <a:buFont typeface="+mj-lt"/>
            <a:buAutoNum type="arabicPeriod"/>
          </a:pPr>
          <a:r>
            <a:rPr lang="cs-CZ" sz="2000" b="1" dirty="0">
              <a:latin typeface="Amasis MT Pro" panose="02040504050005020304" pitchFamily="18" charset="-18"/>
            </a:rPr>
            <a:t>Úprava účetních dat</a:t>
          </a:r>
        </a:p>
      </dgm:t>
    </dgm:pt>
    <dgm:pt modelId="{A16207A4-D0FB-419F-BD18-D95A9BB8E655}" type="parTrans" cxnId="{7ACD8107-E8C9-4BC9-A652-D683405CA71A}">
      <dgm:prSet/>
      <dgm:spPr/>
      <dgm:t>
        <a:bodyPr/>
        <a:lstStyle/>
        <a:p>
          <a:endParaRPr lang="cs-CZ"/>
        </a:p>
      </dgm:t>
    </dgm:pt>
    <dgm:pt modelId="{46EA6D75-98DA-4B59-ABDC-EEA606061905}" type="sibTrans" cxnId="{7ACD8107-E8C9-4BC9-A652-D683405CA71A}">
      <dgm:prSet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endParaRPr lang="cs-CZ" sz="1800"/>
        </a:p>
      </dgm:t>
    </dgm:pt>
    <dgm:pt modelId="{6365723D-C8F7-4322-900A-F5B1C784B5CF}">
      <dgm:prSet phldrT="[Text]" custT="1"/>
      <dgm:spPr/>
      <dgm:t>
        <a:bodyPr/>
        <a:lstStyle/>
        <a:p>
          <a:pPr>
            <a:buFont typeface="+mj-lt"/>
            <a:buAutoNum type="arabicPeriod"/>
          </a:pPr>
          <a:r>
            <a:rPr lang="cs-CZ" sz="2000" b="1" dirty="0">
              <a:latin typeface="Amasis MT Pro" panose="02040504050005020304" pitchFamily="18" charset="-18"/>
            </a:rPr>
            <a:t>Definice struktury ABC </a:t>
          </a:r>
          <a:r>
            <a:rPr lang="cs-CZ" sz="2000" dirty="0">
              <a:latin typeface="Amasis MT Pro" panose="02040504050005020304" pitchFamily="18" charset="-18"/>
            </a:rPr>
            <a:t>(aktivit a nákladových objektů)</a:t>
          </a:r>
        </a:p>
      </dgm:t>
    </dgm:pt>
    <dgm:pt modelId="{721DE7DB-0199-4814-95BB-25D3DF7FD1AB}" type="parTrans" cxnId="{169582C9-83A5-4E50-BEB8-4197E6328A5A}">
      <dgm:prSet/>
      <dgm:spPr/>
      <dgm:t>
        <a:bodyPr/>
        <a:lstStyle/>
        <a:p>
          <a:endParaRPr lang="cs-CZ"/>
        </a:p>
      </dgm:t>
    </dgm:pt>
    <dgm:pt modelId="{983A6E5C-E5EE-49E7-B73C-28185451703E}" type="sibTrans" cxnId="{169582C9-83A5-4E50-BEB8-4197E6328A5A}">
      <dgm:prSet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endParaRPr lang="cs-CZ" sz="1800"/>
        </a:p>
      </dgm:t>
    </dgm:pt>
    <dgm:pt modelId="{B68B362D-811F-49BC-9EE0-A1B2229E1DF1}">
      <dgm:prSet phldrT="[Text]" custT="1"/>
      <dgm:spPr/>
      <dgm:t>
        <a:bodyPr/>
        <a:lstStyle/>
        <a:p>
          <a:pPr>
            <a:buFont typeface="+mj-lt"/>
            <a:buAutoNum type="arabicPeriod"/>
          </a:pPr>
          <a:r>
            <a:rPr lang="cs-CZ" sz="2000" b="1" dirty="0">
              <a:latin typeface="Amasis MT Pro" panose="02040504050005020304" pitchFamily="18" charset="-18"/>
            </a:rPr>
            <a:t>Procesní nákladová analýza </a:t>
          </a:r>
          <a:r>
            <a:rPr lang="cs-CZ" sz="2000" dirty="0">
              <a:latin typeface="Amasis MT Pro" panose="02040504050005020304" pitchFamily="18" charset="-18"/>
            </a:rPr>
            <a:t>– přiřazení nákladů aktivitám </a:t>
          </a:r>
        </a:p>
      </dgm:t>
    </dgm:pt>
    <dgm:pt modelId="{6FD59A09-027A-41A4-8606-E15E390A556C}" type="parTrans" cxnId="{46AE4143-7DC9-49E8-813B-FC637D332824}">
      <dgm:prSet/>
      <dgm:spPr/>
      <dgm:t>
        <a:bodyPr/>
        <a:lstStyle/>
        <a:p>
          <a:endParaRPr lang="cs-CZ"/>
        </a:p>
      </dgm:t>
    </dgm:pt>
    <dgm:pt modelId="{90CDF355-3666-4C88-86C6-E1B0723B6D41}" type="sibTrans" cxnId="{46AE4143-7DC9-49E8-813B-FC637D332824}">
      <dgm:prSet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endParaRPr lang="cs-CZ" sz="1800"/>
        </a:p>
      </dgm:t>
    </dgm:pt>
    <dgm:pt modelId="{09B8ABA3-E654-4145-A905-CCE607E60277}">
      <dgm:prSet phldrT="[Text]" custT="1"/>
      <dgm:spPr/>
      <dgm:t>
        <a:bodyPr/>
        <a:lstStyle/>
        <a:p>
          <a:pPr>
            <a:buFont typeface="+mj-lt"/>
            <a:buAutoNum type="arabicPeriod"/>
          </a:pPr>
          <a:r>
            <a:rPr lang="cs-CZ" sz="2000" b="1" dirty="0">
              <a:latin typeface="Amasis MT Pro" panose="02040504050005020304" pitchFamily="18" charset="-18"/>
            </a:rPr>
            <a:t>Přiřazení nákladů aktivit nákladovým objektům</a:t>
          </a:r>
        </a:p>
      </dgm:t>
    </dgm:pt>
    <dgm:pt modelId="{01ADAC43-A91A-4774-B8E6-EB5118E5E7E9}" type="parTrans" cxnId="{96CA8D9C-D65F-4B3C-A618-707A4778D74A}">
      <dgm:prSet/>
      <dgm:spPr/>
      <dgm:t>
        <a:bodyPr/>
        <a:lstStyle/>
        <a:p>
          <a:endParaRPr lang="cs-CZ"/>
        </a:p>
      </dgm:t>
    </dgm:pt>
    <dgm:pt modelId="{6AA5CD39-97DB-4E71-86DD-B0FEBE02EE1B}" type="sibTrans" cxnId="{96CA8D9C-D65F-4B3C-A618-707A4778D74A}">
      <dgm:prSet/>
      <dgm:spPr/>
      <dgm:t>
        <a:bodyPr/>
        <a:lstStyle/>
        <a:p>
          <a:endParaRPr lang="cs-CZ"/>
        </a:p>
      </dgm:t>
    </dgm:pt>
    <dgm:pt modelId="{E035807B-654D-4A40-B86C-A8DCD0DC8787}">
      <dgm:prSet phldrT="[Text]" custT="1"/>
      <dgm:spPr/>
      <dgm:t>
        <a:bodyPr/>
        <a:lstStyle/>
        <a:p>
          <a:pPr>
            <a:buFont typeface="+mj-lt"/>
            <a:buAutoNum type="arabicPeriod"/>
          </a:pPr>
          <a:r>
            <a:rPr lang="cs-CZ" sz="2000" b="1" dirty="0">
              <a:latin typeface="Amasis MT Pro" panose="02040504050005020304" pitchFamily="18" charset="-18"/>
            </a:rPr>
            <a:t>Analýza aktivit </a:t>
          </a:r>
          <a:r>
            <a:rPr lang="cs-CZ" sz="2000" dirty="0">
              <a:latin typeface="Amasis MT Pro" panose="02040504050005020304" pitchFamily="18" charset="-18"/>
            </a:rPr>
            <a:t>– definice vztahových veličin, kalkulace jednotkových nákladů aktivit</a:t>
          </a:r>
        </a:p>
      </dgm:t>
    </dgm:pt>
    <dgm:pt modelId="{634235AD-056A-4813-BF43-B489414EC166}" type="parTrans" cxnId="{6049A863-DC09-4640-A70F-3527CE0F1285}">
      <dgm:prSet/>
      <dgm:spPr/>
      <dgm:t>
        <a:bodyPr/>
        <a:lstStyle/>
        <a:p>
          <a:endParaRPr lang="cs-CZ"/>
        </a:p>
      </dgm:t>
    </dgm:pt>
    <dgm:pt modelId="{502170A6-27D8-4FA0-A824-2A77BBFFBD16}" type="sibTrans" cxnId="{6049A863-DC09-4640-A70F-3527CE0F1285}">
      <dgm:prSet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endParaRPr lang="cs-CZ" sz="1800"/>
        </a:p>
      </dgm:t>
    </dgm:pt>
    <dgm:pt modelId="{EE1D1F5D-5A33-4415-8F5D-36001F737D2E}" type="pres">
      <dgm:prSet presAssocID="{39430B59-401A-47C6-8FB5-C63A5A6720A9}" presName="outerComposite" presStyleCnt="0">
        <dgm:presLayoutVars>
          <dgm:chMax val="5"/>
          <dgm:dir/>
          <dgm:resizeHandles val="exact"/>
        </dgm:presLayoutVars>
      </dgm:prSet>
      <dgm:spPr/>
    </dgm:pt>
    <dgm:pt modelId="{E46A0082-68F7-4212-A2B4-59992F5EF035}" type="pres">
      <dgm:prSet presAssocID="{39430B59-401A-47C6-8FB5-C63A5A6720A9}" presName="dummyMaxCanvas" presStyleCnt="0">
        <dgm:presLayoutVars/>
      </dgm:prSet>
      <dgm:spPr/>
    </dgm:pt>
    <dgm:pt modelId="{874C5457-1E5A-4FB9-B925-A267838918A5}" type="pres">
      <dgm:prSet presAssocID="{39430B59-401A-47C6-8FB5-C63A5A6720A9}" presName="FiveNodes_1" presStyleLbl="node1" presStyleIdx="0" presStyleCnt="5">
        <dgm:presLayoutVars>
          <dgm:bulletEnabled val="1"/>
        </dgm:presLayoutVars>
      </dgm:prSet>
      <dgm:spPr/>
    </dgm:pt>
    <dgm:pt modelId="{ACEFC584-FB81-4719-BDDF-6A839E82F14E}" type="pres">
      <dgm:prSet presAssocID="{39430B59-401A-47C6-8FB5-C63A5A6720A9}" presName="FiveNodes_2" presStyleLbl="node1" presStyleIdx="1" presStyleCnt="5">
        <dgm:presLayoutVars>
          <dgm:bulletEnabled val="1"/>
        </dgm:presLayoutVars>
      </dgm:prSet>
      <dgm:spPr/>
    </dgm:pt>
    <dgm:pt modelId="{74EE0266-CE87-47E1-9261-4C14B4DC0738}" type="pres">
      <dgm:prSet presAssocID="{39430B59-401A-47C6-8FB5-C63A5A6720A9}" presName="FiveNodes_3" presStyleLbl="node1" presStyleIdx="2" presStyleCnt="5">
        <dgm:presLayoutVars>
          <dgm:bulletEnabled val="1"/>
        </dgm:presLayoutVars>
      </dgm:prSet>
      <dgm:spPr/>
    </dgm:pt>
    <dgm:pt modelId="{4ABBC303-F8BB-4885-9473-6158BF987439}" type="pres">
      <dgm:prSet presAssocID="{39430B59-401A-47C6-8FB5-C63A5A6720A9}" presName="FiveNodes_4" presStyleLbl="node1" presStyleIdx="3" presStyleCnt="5">
        <dgm:presLayoutVars>
          <dgm:bulletEnabled val="1"/>
        </dgm:presLayoutVars>
      </dgm:prSet>
      <dgm:spPr/>
    </dgm:pt>
    <dgm:pt modelId="{84E86A50-E77B-41FF-BA77-EF568FCD26F4}" type="pres">
      <dgm:prSet presAssocID="{39430B59-401A-47C6-8FB5-C63A5A6720A9}" presName="FiveNodes_5" presStyleLbl="node1" presStyleIdx="4" presStyleCnt="5">
        <dgm:presLayoutVars>
          <dgm:bulletEnabled val="1"/>
        </dgm:presLayoutVars>
      </dgm:prSet>
      <dgm:spPr/>
    </dgm:pt>
    <dgm:pt modelId="{2272942F-28F0-4330-B45F-582F3ECE7901}" type="pres">
      <dgm:prSet presAssocID="{39430B59-401A-47C6-8FB5-C63A5A6720A9}" presName="FiveConn_1-2" presStyleLbl="fgAccFollowNode1" presStyleIdx="0" presStyleCnt="4">
        <dgm:presLayoutVars>
          <dgm:bulletEnabled val="1"/>
        </dgm:presLayoutVars>
      </dgm:prSet>
      <dgm:spPr/>
    </dgm:pt>
    <dgm:pt modelId="{C89633E4-25BD-4F30-84FB-39DF74E8367A}" type="pres">
      <dgm:prSet presAssocID="{39430B59-401A-47C6-8FB5-C63A5A6720A9}" presName="FiveConn_2-3" presStyleLbl="fgAccFollowNode1" presStyleIdx="1" presStyleCnt="4">
        <dgm:presLayoutVars>
          <dgm:bulletEnabled val="1"/>
        </dgm:presLayoutVars>
      </dgm:prSet>
      <dgm:spPr/>
    </dgm:pt>
    <dgm:pt modelId="{04A482D1-8021-499F-A734-F0804185CFD4}" type="pres">
      <dgm:prSet presAssocID="{39430B59-401A-47C6-8FB5-C63A5A6720A9}" presName="FiveConn_3-4" presStyleLbl="fgAccFollowNode1" presStyleIdx="2" presStyleCnt="4">
        <dgm:presLayoutVars>
          <dgm:bulletEnabled val="1"/>
        </dgm:presLayoutVars>
      </dgm:prSet>
      <dgm:spPr/>
    </dgm:pt>
    <dgm:pt modelId="{9B09508E-74A9-4BA5-B6A7-01AB0D37B3C1}" type="pres">
      <dgm:prSet presAssocID="{39430B59-401A-47C6-8FB5-C63A5A6720A9}" presName="FiveConn_4-5" presStyleLbl="fgAccFollowNode1" presStyleIdx="3" presStyleCnt="4">
        <dgm:presLayoutVars>
          <dgm:bulletEnabled val="1"/>
        </dgm:presLayoutVars>
      </dgm:prSet>
      <dgm:spPr/>
    </dgm:pt>
    <dgm:pt modelId="{CD10441B-AD3F-475D-89EE-F4508400C8BF}" type="pres">
      <dgm:prSet presAssocID="{39430B59-401A-47C6-8FB5-C63A5A6720A9}" presName="FiveNodes_1_text" presStyleLbl="node1" presStyleIdx="4" presStyleCnt="5">
        <dgm:presLayoutVars>
          <dgm:bulletEnabled val="1"/>
        </dgm:presLayoutVars>
      </dgm:prSet>
      <dgm:spPr/>
    </dgm:pt>
    <dgm:pt modelId="{31ECCF86-FA73-4D46-8425-0AB2C9BC59AC}" type="pres">
      <dgm:prSet presAssocID="{39430B59-401A-47C6-8FB5-C63A5A6720A9}" presName="FiveNodes_2_text" presStyleLbl="node1" presStyleIdx="4" presStyleCnt="5">
        <dgm:presLayoutVars>
          <dgm:bulletEnabled val="1"/>
        </dgm:presLayoutVars>
      </dgm:prSet>
      <dgm:spPr/>
    </dgm:pt>
    <dgm:pt modelId="{5667CA1F-2AE7-4D8E-9A11-C82200C2BBF3}" type="pres">
      <dgm:prSet presAssocID="{39430B59-401A-47C6-8FB5-C63A5A6720A9}" presName="FiveNodes_3_text" presStyleLbl="node1" presStyleIdx="4" presStyleCnt="5">
        <dgm:presLayoutVars>
          <dgm:bulletEnabled val="1"/>
        </dgm:presLayoutVars>
      </dgm:prSet>
      <dgm:spPr/>
    </dgm:pt>
    <dgm:pt modelId="{536BE2F2-11E5-4367-BEB4-977080E358C8}" type="pres">
      <dgm:prSet presAssocID="{39430B59-401A-47C6-8FB5-C63A5A6720A9}" presName="FiveNodes_4_text" presStyleLbl="node1" presStyleIdx="4" presStyleCnt="5">
        <dgm:presLayoutVars>
          <dgm:bulletEnabled val="1"/>
        </dgm:presLayoutVars>
      </dgm:prSet>
      <dgm:spPr/>
    </dgm:pt>
    <dgm:pt modelId="{CD3F3626-D4E5-452A-859D-37D5ADD20DA3}" type="pres">
      <dgm:prSet presAssocID="{39430B59-401A-47C6-8FB5-C63A5A6720A9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7ACD8107-E8C9-4BC9-A652-D683405CA71A}" srcId="{39430B59-401A-47C6-8FB5-C63A5A6720A9}" destId="{AC47010D-9DA9-460B-AD95-F1F9C44A54D5}" srcOrd="0" destOrd="0" parTransId="{A16207A4-D0FB-419F-BD18-D95A9BB8E655}" sibTransId="{46EA6D75-98DA-4B59-ABDC-EEA606061905}"/>
    <dgm:cxn modelId="{7BE88618-A608-40F3-BBBE-0370CBCA1B4A}" type="presOf" srcId="{09B8ABA3-E654-4145-A905-CCE607E60277}" destId="{CD3F3626-D4E5-452A-859D-37D5ADD20DA3}" srcOrd="1" destOrd="0" presId="urn:microsoft.com/office/officeart/2005/8/layout/vProcess5"/>
    <dgm:cxn modelId="{D3A33927-6158-4A70-AE65-03E57362F6C7}" type="presOf" srcId="{B68B362D-811F-49BC-9EE0-A1B2229E1DF1}" destId="{5667CA1F-2AE7-4D8E-9A11-C82200C2BBF3}" srcOrd="1" destOrd="0" presId="urn:microsoft.com/office/officeart/2005/8/layout/vProcess5"/>
    <dgm:cxn modelId="{B32F8961-2423-455C-904C-81ADD68957F7}" type="presOf" srcId="{983A6E5C-E5EE-49E7-B73C-28185451703E}" destId="{C89633E4-25BD-4F30-84FB-39DF74E8367A}" srcOrd="0" destOrd="0" presId="urn:microsoft.com/office/officeart/2005/8/layout/vProcess5"/>
    <dgm:cxn modelId="{46AE4143-7DC9-49E8-813B-FC637D332824}" srcId="{39430B59-401A-47C6-8FB5-C63A5A6720A9}" destId="{B68B362D-811F-49BC-9EE0-A1B2229E1DF1}" srcOrd="2" destOrd="0" parTransId="{6FD59A09-027A-41A4-8606-E15E390A556C}" sibTransId="{90CDF355-3666-4C88-86C6-E1B0723B6D41}"/>
    <dgm:cxn modelId="{6049A863-DC09-4640-A70F-3527CE0F1285}" srcId="{39430B59-401A-47C6-8FB5-C63A5A6720A9}" destId="{E035807B-654D-4A40-B86C-A8DCD0DC8787}" srcOrd="3" destOrd="0" parTransId="{634235AD-056A-4813-BF43-B489414EC166}" sibTransId="{502170A6-27D8-4FA0-A824-2A77BBFFBD16}"/>
    <dgm:cxn modelId="{BBF54346-B1FC-49CC-B832-6AAD793D010C}" type="presOf" srcId="{E035807B-654D-4A40-B86C-A8DCD0DC8787}" destId="{4ABBC303-F8BB-4885-9473-6158BF987439}" srcOrd="0" destOrd="0" presId="urn:microsoft.com/office/officeart/2005/8/layout/vProcess5"/>
    <dgm:cxn modelId="{AE847B68-C34B-46FE-9522-AA5B39C3374B}" type="presOf" srcId="{09B8ABA3-E654-4145-A905-CCE607E60277}" destId="{84E86A50-E77B-41FF-BA77-EF568FCD26F4}" srcOrd="0" destOrd="0" presId="urn:microsoft.com/office/officeart/2005/8/layout/vProcess5"/>
    <dgm:cxn modelId="{9385994F-B957-4137-9B95-F825E36D5E98}" type="presOf" srcId="{B68B362D-811F-49BC-9EE0-A1B2229E1DF1}" destId="{74EE0266-CE87-47E1-9261-4C14B4DC0738}" srcOrd="0" destOrd="0" presId="urn:microsoft.com/office/officeart/2005/8/layout/vProcess5"/>
    <dgm:cxn modelId="{5DE51077-FE3F-4C58-9CE1-9F19E0942B1F}" type="presOf" srcId="{6365723D-C8F7-4322-900A-F5B1C784B5CF}" destId="{31ECCF86-FA73-4D46-8425-0AB2C9BC59AC}" srcOrd="1" destOrd="0" presId="urn:microsoft.com/office/officeart/2005/8/layout/vProcess5"/>
    <dgm:cxn modelId="{3E5C2E77-9EAC-4E52-A8C1-CEADB2DBE890}" type="presOf" srcId="{39430B59-401A-47C6-8FB5-C63A5A6720A9}" destId="{EE1D1F5D-5A33-4415-8F5D-36001F737D2E}" srcOrd="0" destOrd="0" presId="urn:microsoft.com/office/officeart/2005/8/layout/vProcess5"/>
    <dgm:cxn modelId="{1FC77C80-2640-4B2B-BDA7-5F3EA5B12343}" type="presOf" srcId="{90CDF355-3666-4C88-86C6-E1B0723B6D41}" destId="{04A482D1-8021-499F-A734-F0804185CFD4}" srcOrd="0" destOrd="0" presId="urn:microsoft.com/office/officeart/2005/8/layout/vProcess5"/>
    <dgm:cxn modelId="{96CA8D9C-D65F-4B3C-A618-707A4778D74A}" srcId="{39430B59-401A-47C6-8FB5-C63A5A6720A9}" destId="{09B8ABA3-E654-4145-A905-CCE607E60277}" srcOrd="4" destOrd="0" parTransId="{01ADAC43-A91A-4774-B8E6-EB5118E5E7E9}" sibTransId="{6AA5CD39-97DB-4E71-86DD-B0FEBE02EE1B}"/>
    <dgm:cxn modelId="{4E2C2CA4-D712-428C-8A85-3B57800A1AF2}" type="presOf" srcId="{6365723D-C8F7-4322-900A-F5B1C784B5CF}" destId="{ACEFC584-FB81-4719-BDDF-6A839E82F14E}" srcOrd="0" destOrd="0" presId="urn:microsoft.com/office/officeart/2005/8/layout/vProcess5"/>
    <dgm:cxn modelId="{ADD0B4AF-2DFB-458B-87AD-50D074C8BC39}" type="presOf" srcId="{AC47010D-9DA9-460B-AD95-F1F9C44A54D5}" destId="{CD10441B-AD3F-475D-89EE-F4508400C8BF}" srcOrd="1" destOrd="0" presId="urn:microsoft.com/office/officeart/2005/8/layout/vProcess5"/>
    <dgm:cxn modelId="{169582C9-83A5-4E50-BEB8-4197E6328A5A}" srcId="{39430B59-401A-47C6-8FB5-C63A5A6720A9}" destId="{6365723D-C8F7-4322-900A-F5B1C784B5CF}" srcOrd="1" destOrd="0" parTransId="{721DE7DB-0199-4814-95BB-25D3DF7FD1AB}" sibTransId="{983A6E5C-E5EE-49E7-B73C-28185451703E}"/>
    <dgm:cxn modelId="{362E0AE2-66AB-41E4-B7DF-92B0C1B76F46}" type="presOf" srcId="{E035807B-654D-4A40-B86C-A8DCD0DC8787}" destId="{536BE2F2-11E5-4367-BEB4-977080E358C8}" srcOrd="1" destOrd="0" presId="urn:microsoft.com/office/officeart/2005/8/layout/vProcess5"/>
    <dgm:cxn modelId="{9BEB05EA-E92B-4779-98E3-EF8AE631CC8E}" type="presOf" srcId="{502170A6-27D8-4FA0-A824-2A77BBFFBD16}" destId="{9B09508E-74A9-4BA5-B6A7-01AB0D37B3C1}" srcOrd="0" destOrd="0" presId="urn:microsoft.com/office/officeart/2005/8/layout/vProcess5"/>
    <dgm:cxn modelId="{EC2AF1EC-4A7B-4B9B-ABBE-8FC3DC617E74}" type="presOf" srcId="{46EA6D75-98DA-4B59-ABDC-EEA606061905}" destId="{2272942F-28F0-4330-B45F-582F3ECE7901}" srcOrd="0" destOrd="0" presId="urn:microsoft.com/office/officeart/2005/8/layout/vProcess5"/>
    <dgm:cxn modelId="{BF0FF1FD-1D8B-4AD0-9BC5-733A79B5BDF1}" type="presOf" srcId="{AC47010D-9DA9-460B-AD95-F1F9C44A54D5}" destId="{874C5457-1E5A-4FB9-B925-A267838918A5}" srcOrd="0" destOrd="0" presId="urn:microsoft.com/office/officeart/2005/8/layout/vProcess5"/>
    <dgm:cxn modelId="{4C5346DB-C1D5-44E4-BEBC-9971D09E7FC3}" type="presParOf" srcId="{EE1D1F5D-5A33-4415-8F5D-36001F737D2E}" destId="{E46A0082-68F7-4212-A2B4-59992F5EF035}" srcOrd="0" destOrd="0" presId="urn:microsoft.com/office/officeart/2005/8/layout/vProcess5"/>
    <dgm:cxn modelId="{F0949FFC-BD44-4F2F-BF60-30B111675AAA}" type="presParOf" srcId="{EE1D1F5D-5A33-4415-8F5D-36001F737D2E}" destId="{874C5457-1E5A-4FB9-B925-A267838918A5}" srcOrd="1" destOrd="0" presId="urn:microsoft.com/office/officeart/2005/8/layout/vProcess5"/>
    <dgm:cxn modelId="{CAF0A8FD-54BE-4A5F-BCDB-FFD554B7F414}" type="presParOf" srcId="{EE1D1F5D-5A33-4415-8F5D-36001F737D2E}" destId="{ACEFC584-FB81-4719-BDDF-6A839E82F14E}" srcOrd="2" destOrd="0" presId="urn:microsoft.com/office/officeart/2005/8/layout/vProcess5"/>
    <dgm:cxn modelId="{AEB6EFF8-3B3D-4D4A-BD94-6F776A3813BD}" type="presParOf" srcId="{EE1D1F5D-5A33-4415-8F5D-36001F737D2E}" destId="{74EE0266-CE87-47E1-9261-4C14B4DC0738}" srcOrd="3" destOrd="0" presId="urn:microsoft.com/office/officeart/2005/8/layout/vProcess5"/>
    <dgm:cxn modelId="{EABD3C41-4874-4FE3-BF29-F059513F0B93}" type="presParOf" srcId="{EE1D1F5D-5A33-4415-8F5D-36001F737D2E}" destId="{4ABBC303-F8BB-4885-9473-6158BF987439}" srcOrd="4" destOrd="0" presId="urn:microsoft.com/office/officeart/2005/8/layout/vProcess5"/>
    <dgm:cxn modelId="{CC9A523D-66F8-4E71-81B7-315879B2477B}" type="presParOf" srcId="{EE1D1F5D-5A33-4415-8F5D-36001F737D2E}" destId="{84E86A50-E77B-41FF-BA77-EF568FCD26F4}" srcOrd="5" destOrd="0" presId="urn:microsoft.com/office/officeart/2005/8/layout/vProcess5"/>
    <dgm:cxn modelId="{E1868237-DADF-4E0A-A9B9-469882AED22E}" type="presParOf" srcId="{EE1D1F5D-5A33-4415-8F5D-36001F737D2E}" destId="{2272942F-28F0-4330-B45F-582F3ECE7901}" srcOrd="6" destOrd="0" presId="urn:microsoft.com/office/officeart/2005/8/layout/vProcess5"/>
    <dgm:cxn modelId="{8F2CDBB5-FD7F-4E15-A59C-7F7AA73F0938}" type="presParOf" srcId="{EE1D1F5D-5A33-4415-8F5D-36001F737D2E}" destId="{C89633E4-25BD-4F30-84FB-39DF74E8367A}" srcOrd="7" destOrd="0" presId="urn:microsoft.com/office/officeart/2005/8/layout/vProcess5"/>
    <dgm:cxn modelId="{E45C3BB3-F0FD-4E79-89A1-4D238CF5F61D}" type="presParOf" srcId="{EE1D1F5D-5A33-4415-8F5D-36001F737D2E}" destId="{04A482D1-8021-499F-A734-F0804185CFD4}" srcOrd="8" destOrd="0" presId="urn:microsoft.com/office/officeart/2005/8/layout/vProcess5"/>
    <dgm:cxn modelId="{1A5AF55A-01B2-4239-AEE4-882B96F960DD}" type="presParOf" srcId="{EE1D1F5D-5A33-4415-8F5D-36001F737D2E}" destId="{9B09508E-74A9-4BA5-B6A7-01AB0D37B3C1}" srcOrd="9" destOrd="0" presId="urn:microsoft.com/office/officeart/2005/8/layout/vProcess5"/>
    <dgm:cxn modelId="{C00D2AB4-A58A-4987-AAFE-87A60E711C39}" type="presParOf" srcId="{EE1D1F5D-5A33-4415-8F5D-36001F737D2E}" destId="{CD10441B-AD3F-475D-89EE-F4508400C8BF}" srcOrd="10" destOrd="0" presId="urn:microsoft.com/office/officeart/2005/8/layout/vProcess5"/>
    <dgm:cxn modelId="{92FD8428-4A0E-437A-B2C6-5229F4C18B92}" type="presParOf" srcId="{EE1D1F5D-5A33-4415-8F5D-36001F737D2E}" destId="{31ECCF86-FA73-4D46-8425-0AB2C9BC59AC}" srcOrd="11" destOrd="0" presId="urn:microsoft.com/office/officeart/2005/8/layout/vProcess5"/>
    <dgm:cxn modelId="{6A19FAA3-FE60-44ED-AEED-AD622A5622AB}" type="presParOf" srcId="{EE1D1F5D-5A33-4415-8F5D-36001F737D2E}" destId="{5667CA1F-2AE7-4D8E-9A11-C82200C2BBF3}" srcOrd="12" destOrd="0" presId="urn:microsoft.com/office/officeart/2005/8/layout/vProcess5"/>
    <dgm:cxn modelId="{A2BBCED3-1C70-47BE-976A-65C8D9841F09}" type="presParOf" srcId="{EE1D1F5D-5A33-4415-8F5D-36001F737D2E}" destId="{536BE2F2-11E5-4367-BEB4-977080E358C8}" srcOrd="13" destOrd="0" presId="urn:microsoft.com/office/officeart/2005/8/layout/vProcess5"/>
    <dgm:cxn modelId="{2C0446B7-ED7F-497B-B134-9A196981F992}" type="presParOf" srcId="{EE1D1F5D-5A33-4415-8F5D-36001F737D2E}" destId="{CD3F3626-D4E5-452A-859D-37D5ADD20DA3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430B59-401A-47C6-8FB5-C63A5A6720A9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cs-CZ"/>
        </a:p>
      </dgm:t>
    </dgm:pt>
    <dgm:pt modelId="{AC47010D-9DA9-460B-AD95-F1F9C44A54D5}">
      <dgm:prSet phldrT="[Text]" custT="1"/>
      <dgm:spPr>
        <a:ln w="28575">
          <a:solidFill>
            <a:schemeClr val="tx1"/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cs-CZ" sz="2000" b="1" dirty="0">
              <a:latin typeface="Amasis MT Pro" panose="02040504050005020304" pitchFamily="18" charset="-18"/>
            </a:rPr>
            <a:t>Analýza činností, aktivit</a:t>
          </a:r>
        </a:p>
      </dgm:t>
    </dgm:pt>
    <dgm:pt modelId="{A16207A4-D0FB-419F-BD18-D95A9BB8E655}" type="parTrans" cxnId="{7ACD8107-E8C9-4BC9-A652-D683405CA71A}">
      <dgm:prSet/>
      <dgm:spPr/>
      <dgm:t>
        <a:bodyPr/>
        <a:lstStyle/>
        <a:p>
          <a:endParaRPr lang="cs-CZ"/>
        </a:p>
      </dgm:t>
    </dgm:pt>
    <dgm:pt modelId="{46EA6D75-98DA-4B59-ABDC-EEA606061905}" type="sibTrans" cxnId="{7ACD8107-E8C9-4BC9-A652-D683405CA71A}">
      <dgm:prSet custT="1"/>
      <dgm:spPr>
        <a:solidFill>
          <a:schemeClr val="bg2">
            <a:lumMod val="75000"/>
            <a:alpha val="90000"/>
          </a:schemeClr>
        </a:solidFill>
        <a:ln w="28575">
          <a:solidFill>
            <a:schemeClr val="tx1"/>
          </a:solidFill>
        </a:ln>
      </dgm:spPr>
      <dgm:t>
        <a:bodyPr/>
        <a:lstStyle/>
        <a:p>
          <a:endParaRPr lang="cs-CZ" sz="1800"/>
        </a:p>
      </dgm:t>
    </dgm:pt>
    <dgm:pt modelId="{6365723D-C8F7-4322-900A-F5B1C784B5CF}">
      <dgm:prSet phldrT="[Text]" custT="1"/>
      <dgm:spPr>
        <a:ln w="28575">
          <a:solidFill>
            <a:schemeClr val="tx1"/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cs-CZ" sz="2000" b="1" dirty="0">
              <a:latin typeface="Amasis MT Pro" panose="02040504050005020304" pitchFamily="18" charset="-18"/>
            </a:rPr>
            <a:t>Popis činností, aktivit</a:t>
          </a:r>
          <a:endParaRPr lang="cs-CZ" sz="2000" dirty="0">
            <a:latin typeface="Amasis MT Pro" panose="02040504050005020304" pitchFamily="18" charset="-18"/>
          </a:endParaRPr>
        </a:p>
      </dgm:t>
    </dgm:pt>
    <dgm:pt modelId="{721DE7DB-0199-4814-95BB-25D3DF7FD1AB}" type="parTrans" cxnId="{169582C9-83A5-4E50-BEB8-4197E6328A5A}">
      <dgm:prSet/>
      <dgm:spPr/>
      <dgm:t>
        <a:bodyPr/>
        <a:lstStyle/>
        <a:p>
          <a:endParaRPr lang="cs-CZ"/>
        </a:p>
      </dgm:t>
    </dgm:pt>
    <dgm:pt modelId="{983A6E5C-E5EE-49E7-B73C-28185451703E}" type="sibTrans" cxnId="{169582C9-83A5-4E50-BEB8-4197E6328A5A}">
      <dgm:prSet custT="1"/>
      <dgm:spPr>
        <a:solidFill>
          <a:schemeClr val="bg2">
            <a:lumMod val="75000"/>
            <a:alpha val="90000"/>
          </a:schemeClr>
        </a:solidFill>
        <a:ln w="28575">
          <a:solidFill>
            <a:schemeClr val="tx1"/>
          </a:solidFill>
        </a:ln>
      </dgm:spPr>
      <dgm:t>
        <a:bodyPr/>
        <a:lstStyle/>
        <a:p>
          <a:endParaRPr lang="cs-CZ" sz="1800"/>
        </a:p>
      </dgm:t>
    </dgm:pt>
    <dgm:pt modelId="{B68B362D-811F-49BC-9EE0-A1B2229E1DF1}">
      <dgm:prSet phldrT="[Text]" custT="1"/>
      <dgm:spPr>
        <a:ln w="28575">
          <a:solidFill>
            <a:schemeClr val="tx1"/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cs-CZ" sz="2000" b="1" dirty="0">
              <a:latin typeface="Amasis MT Pro" panose="02040504050005020304" pitchFamily="18" charset="-18"/>
            </a:rPr>
            <a:t>Přiřazení činností, aktivit do kategorií</a:t>
          </a:r>
          <a:endParaRPr lang="cs-CZ" sz="2000" dirty="0">
            <a:latin typeface="Amasis MT Pro" panose="02040504050005020304" pitchFamily="18" charset="-18"/>
          </a:endParaRPr>
        </a:p>
      </dgm:t>
    </dgm:pt>
    <dgm:pt modelId="{6FD59A09-027A-41A4-8606-E15E390A556C}" type="parTrans" cxnId="{46AE4143-7DC9-49E8-813B-FC637D332824}">
      <dgm:prSet/>
      <dgm:spPr/>
      <dgm:t>
        <a:bodyPr/>
        <a:lstStyle/>
        <a:p>
          <a:endParaRPr lang="cs-CZ"/>
        </a:p>
      </dgm:t>
    </dgm:pt>
    <dgm:pt modelId="{90CDF355-3666-4C88-86C6-E1B0723B6D41}" type="sibTrans" cxnId="{46AE4143-7DC9-49E8-813B-FC637D332824}">
      <dgm:prSet custT="1"/>
      <dgm:spPr>
        <a:solidFill>
          <a:schemeClr val="bg2">
            <a:lumMod val="75000"/>
            <a:alpha val="90000"/>
          </a:schemeClr>
        </a:solidFill>
        <a:ln w="28575">
          <a:solidFill>
            <a:schemeClr val="tx1"/>
          </a:solidFill>
        </a:ln>
      </dgm:spPr>
      <dgm:t>
        <a:bodyPr/>
        <a:lstStyle/>
        <a:p>
          <a:endParaRPr lang="cs-CZ" sz="1800"/>
        </a:p>
      </dgm:t>
    </dgm:pt>
    <dgm:pt modelId="{E035807B-654D-4A40-B86C-A8DCD0DC8787}">
      <dgm:prSet phldrT="[Text]" custT="1"/>
      <dgm:spPr>
        <a:ln w="28575">
          <a:solidFill>
            <a:schemeClr val="tx1"/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cs-CZ" sz="2000" b="1" dirty="0">
              <a:latin typeface="Amasis MT Pro" panose="02040504050005020304" pitchFamily="18" charset="-18"/>
            </a:rPr>
            <a:t>Členění činností, aktivit</a:t>
          </a:r>
          <a:endParaRPr lang="cs-CZ" sz="2000" dirty="0">
            <a:latin typeface="Amasis MT Pro" panose="02040504050005020304" pitchFamily="18" charset="-18"/>
          </a:endParaRPr>
        </a:p>
      </dgm:t>
    </dgm:pt>
    <dgm:pt modelId="{634235AD-056A-4813-BF43-B489414EC166}" type="parTrans" cxnId="{6049A863-DC09-4640-A70F-3527CE0F1285}">
      <dgm:prSet/>
      <dgm:spPr/>
      <dgm:t>
        <a:bodyPr/>
        <a:lstStyle/>
        <a:p>
          <a:endParaRPr lang="cs-CZ"/>
        </a:p>
      </dgm:t>
    </dgm:pt>
    <dgm:pt modelId="{502170A6-27D8-4FA0-A824-2A77BBFFBD16}" type="sibTrans" cxnId="{6049A863-DC09-4640-A70F-3527CE0F1285}">
      <dgm:prSet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endParaRPr lang="cs-CZ" sz="1800"/>
        </a:p>
      </dgm:t>
    </dgm:pt>
    <dgm:pt modelId="{0E1D41D6-5681-49B2-A39B-8F896F663980}" type="pres">
      <dgm:prSet presAssocID="{39430B59-401A-47C6-8FB5-C63A5A6720A9}" presName="Name0" presStyleCnt="0">
        <dgm:presLayoutVars>
          <dgm:dir/>
          <dgm:resizeHandles val="exact"/>
        </dgm:presLayoutVars>
      </dgm:prSet>
      <dgm:spPr/>
    </dgm:pt>
    <dgm:pt modelId="{5328D635-E8A9-43BA-AC23-500E3FA91BDD}" type="pres">
      <dgm:prSet presAssocID="{AC47010D-9DA9-460B-AD95-F1F9C44A54D5}" presName="node" presStyleLbl="node1" presStyleIdx="0" presStyleCnt="4">
        <dgm:presLayoutVars>
          <dgm:bulletEnabled val="1"/>
        </dgm:presLayoutVars>
      </dgm:prSet>
      <dgm:spPr/>
    </dgm:pt>
    <dgm:pt modelId="{0C76D155-1E8C-4378-B874-BE471DFD148F}" type="pres">
      <dgm:prSet presAssocID="{46EA6D75-98DA-4B59-ABDC-EEA606061905}" presName="sibTrans" presStyleLbl="sibTrans2D1" presStyleIdx="0" presStyleCnt="3"/>
      <dgm:spPr/>
    </dgm:pt>
    <dgm:pt modelId="{C9861FFD-8C31-4FB2-8102-677F9AAB218F}" type="pres">
      <dgm:prSet presAssocID="{46EA6D75-98DA-4B59-ABDC-EEA606061905}" presName="connectorText" presStyleLbl="sibTrans2D1" presStyleIdx="0" presStyleCnt="3"/>
      <dgm:spPr/>
    </dgm:pt>
    <dgm:pt modelId="{27FFDB45-323B-4F33-BA24-C71208A96C9B}" type="pres">
      <dgm:prSet presAssocID="{6365723D-C8F7-4322-900A-F5B1C784B5CF}" presName="node" presStyleLbl="node1" presStyleIdx="1" presStyleCnt="4">
        <dgm:presLayoutVars>
          <dgm:bulletEnabled val="1"/>
        </dgm:presLayoutVars>
      </dgm:prSet>
      <dgm:spPr/>
    </dgm:pt>
    <dgm:pt modelId="{223B6465-78CA-4EF2-9C3E-5506835FCF74}" type="pres">
      <dgm:prSet presAssocID="{983A6E5C-E5EE-49E7-B73C-28185451703E}" presName="sibTrans" presStyleLbl="sibTrans2D1" presStyleIdx="1" presStyleCnt="3"/>
      <dgm:spPr/>
    </dgm:pt>
    <dgm:pt modelId="{8BE2DC43-4260-4473-AF22-0D3F73AA4A83}" type="pres">
      <dgm:prSet presAssocID="{983A6E5C-E5EE-49E7-B73C-28185451703E}" presName="connectorText" presStyleLbl="sibTrans2D1" presStyleIdx="1" presStyleCnt="3"/>
      <dgm:spPr/>
    </dgm:pt>
    <dgm:pt modelId="{5F3809E9-E5B9-4D29-B5FC-4ACABB97687F}" type="pres">
      <dgm:prSet presAssocID="{B68B362D-811F-49BC-9EE0-A1B2229E1DF1}" presName="node" presStyleLbl="node1" presStyleIdx="2" presStyleCnt="4">
        <dgm:presLayoutVars>
          <dgm:bulletEnabled val="1"/>
        </dgm:presLayoutVars>
      </dgm:prSet>
      <dgm:spPr/>
    </dgm:pt>
    <dgm:pt modelId="{80BD5598-9375-4BE0-A569-3CFAD8EFAF35}" type="pres">
      <dgm:prSet presAssocID="{90CDF355-3666-4C88-86C6-E1B0723B6D41}" presName="sibTrans" presStyleLbl="sibTrans2D1" presStyleIdx="2" presStyleCnt="3"/>
      <dgm:spPr/>
    </dgm:pt>
    <dgm:pt modelId="{F23720BE-98DB-4B09-9129-939EB6E57864}" type="pres">
      <dgm:prSet presAssocID="{90CDF355-3666-4C88-86C6-E1B0723B6D41}" presName="connectorText" presStyleLbl="sibTrans2D1" presStyleIdx="2" presStyleCnt="3"/>
      <dgm:spPr/>
    </dgm:pt>
    <dgm:pt modelId="{E6A19F8B-BE85-49E1-97AA-1ECDBF1F1DBF}" type="pres">
      <dgm:prSet presAssocID="{E035807B-654D-4A40-B86C-A8DCD0DC8787}" presName="node" presStyleLbl="node1" presStyleIdx="3" presStyleCnt="4">
        <dgm:presLayoutVars>
          <dgm:bulletEnabled val="1"/>
        </dgm:presLayoutVars>
      </dgm:prSet>
      <dgm:spPr/>
    </dgm:pt>
  </dgm:ptLst>
  <dgm:cxnLst>
    <dgm:cxn modelId="{7ACD8107-E8C9-4BC9-A652-D683405CA71A}" srcId="{39430B59-401A-47C6-8FB5-C63A5A6720A9}" destId="{AC47010D-9DA9-460B-AD95-F1F9C44A54D5}" srcOrd="0" destOrd="0" parTransId="{A16207A4-D0FB-419F-BD18-D95A9BB8E655}" sibTransId="{46EA6D75-98DA-4B59-ABDC-EEA606061905}"/>
    <dgm:cxn modelId="{46AE4143-7DC9-49E8-813B-FC637D332824}" srcId="{39430B59-401A-47C6-8FB5-C63A5A6720A9}" destId="{B68B362D-811F-49BC-9EE0-A1B2229E1DF1}" srcOrd="2" destOrd="0" parTransId="{6FD59A09-027A-41A4-8606-E15E390A556C}" sibTransId="{90CDF355-3666-4C88-86C6-E1B0723B6D41}"/>
    <dgm:cxn modelId="{6049A863-DC09-4640-A70F-3527CE0F1285}" srcId="{39430B59-401A-47C6-8FB5-C63A5A6720A9}" destId="{E035807B-654D-4A40-B86C-A8DCD0DC8787}" srcOrd="3" destOrd="0" parTransId="{634235AD-056A-4813-BF43-B489414EC166}" sibTransId="{502170A6-27D8-4FA0-A824-2A77BBFFBD16}"/>
    <dgm:cxn modelId="{39A37250-1FE6-4029-B46D-389CEFAEE991}" type="presOf" srcId="{39430B59-401A-47C6-8FB5-C63A5A6720A9}" destId="{0E1D41D6-5681-49B2-A39B-8F896F663980}" srcOrd="0" destOrd="0" presId="urn:microsoft.com/office/officeart/2005/8/layout/process1"/>
    <dgm:cxn modelId="{18514052-C8CF-4FF8-9610-B651FD694D28}" type="presOf" srcId="{46EA6D75-98DA-4B59-ABDC-EEA606061905}" destId="{C9861FFD-8C31-4FB2-8102-677F9AAB218F}" srcOrd="1" destOrd="0" presId="urn:microsoft.com/office/officeart/2005/8/layout/process1"/>
    <dgm:cxn modelId="{12F3FA75-45D1-40FC-ACAA-34335CFB1732}" type="presOf" srcId="{B68B362D-811F-49BC-9EE0-A1B2229E1DF1}" destId="{5F3809E9-E5B9-4D29-B5FC-4ACABB97687F}" srcOrd="0" destOrd="0" presId="urn:microsoft.com/office/officeart/2005/8/layout/process1"/>
    <dgm:cxn modelId="{43FDA758-813F-44B6-B7B4-E5E57CBAD7EB}" type="presOf" srcId="{983A6E5C-E5EE-49E7-B73C-28185451703E}" destId="{8BE2DC43-4260-4473-AF22-0D3F73AA4A83}" srcOrd="1" destOrd="0" presId="urn:microsoft.com/office/officeart/2005/8/layout/process1"/>
    <dgm:cxn modelId="{B7EB8198-9C4C-4E04-B76F-359CF4EAC4BC}" type="presOf" srcId="{6365723D-C8F7-4322-900A-F5B1C784B5CF}" destId="{27FFDB45-323B-4F33-BA24-C71208A96C9B}" srcOrd="0" destOrd="0" presId="urn:microsoft.com/office/officeart/2005/8/layout/process1"/>
    <dgm:cxn modelId="{9110489A-DE02-450D-9E84-37131B06F12C}" type="presOf" srcId="{983A6E5C-E5EE-49E7-B73C-28185451703E}" destId="{223B6465-78CA-4EF2-9C3E-5506835FCF74}" srcOrd="0" destOrd="0" presId="urn:microsoft.com/office/officeart/2005/8/layout/process1"/>
    <dgm:cxn modelId="{C56D96A7-13FD-4E90-9442-ABDAB91C959B}" type="presOf" srcId="{46EA6D75-98DA-4B59-ABDC-EEA606061905}" destId="{0C76D155-1E8C-4378-B874-BE471DFD148F}" srcOrd="0" destOrd="0" presId="urn:microsoft.com/office/officeart/2005/8/layout/process1"/>
    <dgm:cxn modelId="{3CE57AAF-C8CF-4DAC-ABE9-97914397AE87}" type="presOf" srcId="{E035807B-654D-4A40-B86C-A8DCD0DC8787}" destId="{E6A19F8B-BE85-49E1-97AA-1ECDBF1F1DBF}" srcOrd="0" destOrd="0" presId="urn:microsoft.com/office/officeart/2005/8/layout/process1"/>
    <dgm:cxn modelId="{9680B7B0-8821-4E05-8819-89E078817798}" type="presOf" srcId="{AC47010D-9DA9-460B-AD95-F1F9C44A54D5}" destId="{5328D635-E8A9-43BA-AC23-500E3FA91BDD}" srcOrd="0" destOrd="0" presId="urn:microsoft.com/office/officeart/2005/8/layout/process1"/>
    <dgm:cxn modelId="{2160A3C4-30FA-4121-B1F5-AF2AEB9B1EFA}" type="presOf" srcId="{90CDF355-3666-4C88-86C6-E1B0723B6D41}" destId="{F23720BE-98DB-4B09-9129-939EB6E57864}" srcOrd="1" destOrd="0" presId="urn:microsoft.com/office/officeart/2005/8/layout/process1"/>
    <dgm:cxn modelId="{169582C9-83A5-4E50-BEB8-4197E6328A5A}" srcId="{39430B59-401A-47C6-8FB5-C63A5A6720A9}" destId="{6365723D-C8F7-4322-900A-F5B1C784B5CF}" srcOrd="1" destOrd="0" parTransId="{721DE7DB-0199-4814-95BB-25D3DF7FD1AB}" sibTransId="{983A6E5C-E5EE-49E7-B73C-28185451703E}"/>
    <dgm:cxn modelId="{CB8EFEFB-21DF-4F73-AB56-2856E9A21F9C}" type="presOf" srcId="{90CDF355-3666-4C88-86C6-E1B0723B6D41}" destId="{80BD5598-9375-4BE0-A569-3CFAD8EFAF35}" srcOrd="0" destOrd="0" presId="urn:microsoft.com/office/officeart/2005/8/layout/process1"/>
    <dgm:cxn modelId="{EB4F192D-95C1-48FE-957B-6A9AA7F873F7}" type="presParOf" srcId="{0E1D41D6-5681-49B2-A39B-8F896F663980}" destId="{5328D635-E8A9-43BA-AC23-500E3FA91BDD}" srcOrd="0" destOrd="0" presId="urn:microsoft.com/office/officeart/2005/8/layout/process1"/>
    <dgm:cxn modelId="{A1A49A78-4306-4AB8-A28D-DF82DFE010D4}" type="presParOf" srcId="{0E1D41D6-5681-49B2-A39B-8F896F663980}" destId="{0C76D155-1E8C-4378-B874-BE471DFD148F}" srcOrd="1" destOrd="0" presId="urn:microsoft.com/office/officeart/2005/8/layout/process1"/>
    <dgm:cxn modelId="{D34BA231-4BF9-4DE5-A243-61ED97082CE0}" type="presParOf" srcId="{0C76D155-1E8C-4378-B874-BE471DFD148F}" destId="{C9861FFD-8C31-4FB2-8102-677F9AAB218F}" srcOrd="0" destOrd="0" presId="urn:microsoft.com/office/officeart/2005/8/layout/process1"/>
    <dgm:cxn modelId="{5B5B50B0-7495-4E11-9092-D8D9D2BF03BA}" type="presParOf" srcId="{0E1D41D6-5681-49B2-A39B-8F896F663980}" destId="{27FFDB45-323B-4F33-BA24-C71208A96C9B}" srcOrd="2" destOrd="0" presId="urn:microsoft.com/office/officeart/2005/8/layout/process1"/>
    <dgm:cxn modelId="{40E83158-94A0-4FC7-AD87-B225D37578A5}" type="presParOf" srcId="{0E1D41D6-5681-49B2-A39B-8F896F663980}" destId="{223B6465-78CA-4EF2-9C3E-5506835FCF74}" srcOrd="3" destOrd="0" presId="urn:microsoft.com/office/officeart/2005/8/layout/process1"/>
    <dgm:cxn modelId="{D00F1887-88B7-4AB6-971E-01917A9765A5}" type="presParOf" srcId="{223B6465-78CA-4EF2-9C3E-5506835FCF74}" destId="{8BE2DC43-4260-4473-AF22-0D3F73AA4A83}" srcOrd="0" destOrd="0" presId="urn:microsoft.com/office/officeart/2005/8/layout/process1"/>
    <dgm:cxn modelId="{C9575FF5-3C5F-416A-9C75-AB866E758FF0}" type="presParOf" srcId="{0E1D41D6-5681-49B2-A39B-8F896F663980}" destId="{5F3809E9-E5B9-4D29-B5FC-4ACABB97687F}" srcOrd="4" destOrd="0" presId="urn:microsoft.com/office/officeart/2005/8/layout/process1"/>
    <dgm:cxn modelId="{32C97405-DAC1-4E6C-BC91-5E9BD35CF932}" type="presParOf" srcId="{0E1D41D6-5681-49B2-A39B-8F896F663980}" destId="{80BD5598-9375-4BE0-A569-3CFAD8EFAF35}" srcOrd="5" destOrd="0" presId="urn:microsoft.com/office/officeart/2005/8/layout/process1"/>
    <dgm:cxn modelId="{86CBA9C2-578A-4060-B9CD-00B0F77489BE}" type="presParOf" srcId="{80BD5598-9375-4BE0-A569-3CFAD8EFAF35}" destId="{F23720BE-98DB-4B09-9129-939EB6E57864}" srcOrd="0" destOrd="0" presId="urn:microsoft.com/office/officeart/2005/8/layout/process1"/>
    <dgm:cxn modelId="{7AD2D2AE-1347-42C3-A3E4-D305DF66A9D8}" type="presParOf" srcId="{0E1D41D6-5681-49B2-A39B-8F896F663980}" destId="{E6A19F8B-BE85-49E1-97AA-1ECDBF1F1DBF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4C5457-1E5A-4FB9-B925-A267838918A5}">
      <dsp:nvSpPr>
        <dsp:cNvPr id="0" name=""/>
        <dsp:cNvSpPr/>
      </dsp:nvSpPr>
      <dsp:spPr>
        <a:xfrm>
          <a:off x="0" y="0"/>
          <a:ext cx="8760728" cy="8140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cs-CZ" sz="2000" b="1" kern="1200" dirty="0">
              <a:latin typeface="Amasis MT Pro" panose="02040504050005020304" pitchFamily="18" charset="-18"/>
            </a:rPr>
            <a:t>Úprava účetních dat</a:t>
          </a:r>
        </a:p>
      </dsp:txBody>
      <dsp:txXfrm>
        <a:off x="23844" y="23844"/>
        <a:ext cx="7787015" cy="766399"/>
      </dsp:txXfrm>
    </dsp:sp>
    <dsp:sp modelId="{ACEFC584-FB81-4719-BDDF-6A839E82F14E}">
      <dsp:nvSpPr>
        <dsp:cNvPr id="0" name=""/>
        <dsp:cNvSpPr/>
      </dsp:nvSpPr>
      <dsp:spPr>
        <a:xfrm>
          <a:off x="654210" y="927155"/>
          <a:ext cx="8760728" cy="8140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cs-CZ" sz="2000" b="1" kern="1200" dirty="0">
              <a:latin typeface="Amasis MT Pro" panose="02040504050005020304" pitchFamily="18" charset="-18"/>
            </a:rPr>
            <a:t>Definice struktury ABC </a:t>
          </a:r>
          <a:r>
            <a:rPr lang="cs-CZ" sz="2000" kern="1200" dirty="0">
              <a:latin typeface="Amasis MT Pro" panose="02040504050005020304" pitchFamily="18" charset="-18"/>
            </a:rPr>
            <a:t>(aktivit a nákladových objektů)</a:t>
          </a:r>
        </a:p>
      </dsp:txBody>
      <dsp:txXfrm>
        <a:off x="678054" y="950999"/>
        <a:ext cx="7529672" cy="766399"/>
      </dsp:txXfrm>
    </dsp:sp>
    <dsp:sp modelId="{74EE0266-CE87-47E1-9261-4C14B4DC0738}">
      <dsp:nvSpPr>
        <dsp:cNvPr id="0" name=""/>
        <dsp:cNvSpPr/>
      </dsp:nvSpPr>
      <dsp:spPr>
        <a:xfrm>
          <a:off x="1308420" y="1854311"/>
          <a:ext cx="8760728" cy="8140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cs-CZ" sz="2000" b="1" kern="1200" dirty="0">
              <a:latin typeface="Amasis MT Pro" panose="02040504050005020304" pitchFamily="18" charset="-18"/>
            </a:rPr>
            <a:t>Procesní nákladová analýza </a:t>
          </a:r>
          <a:r>
            <a:rPr lang="cs-CZ" sz="2000" kern="1200" dirty="0">
              <a:latin typeface="Amasis MT Pro" panose="02040504050005020304" pitchFamily="18" charset="-18"/>
            </a:rPr>
            <a:t>– přiřazení nákladů aktivitám </a:t>
          </a:r>
        </a:p>
      </dsp:txBody>
      <dsp:txXfrm>
        <a:off x="1332264" y="1878155"/>
        <a:ext cx="7529672" cy="766399"/>
      </dsp:txXfrm>
    </dsp:sp>
    <dsp:sp modelId="{4ABBC303-F8BB-4885-9473-6158BF987439}">
      <dsp:nvSpPr>
        <dsp:cNvPr id="0" name=""/>
        <dsp:cNvSpPr/>
      </dsp:nvSpPr>
      <dsp:spPr>
        <a:xfrm>
          <a:off x="1962630" y="2781466"/>
          <a:ext cx="8760728" cy="8140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cs-CZ" sz="2000" b="1" kern="1200" dirty="0">
              <a:latin typeface="Amasis MT Pro" panose="02040504050005020304" pitchFamily="18" charset="-18"/>
            </a:rPr>
            <a:t>Analýza aktivit </a:t>
          </a:r>
          <a:r>
            <a:rPr lang="cs-CZ" sz="2000" kern="1200" dirty="0">
              <a:latin typeface="Amasis MT Pro" panose="02040504050005020304" pitchFamily="18" charset="-18"/>
            </a:rPr>
            <a:t>– definice vztahových veličin, kalkulace jednotkových nákladů aktivit</a:t>
          </a:r>
        </a:p>
      </dsp:txBody>
      <dsp:txXfrm>
        <a:off x="1986474" y="2805310"/>
        <a:ext cx="7529672" cy="766399"/>
      </dsp:txXfrm>
    </dsp:sp>
    <dsp:sp modelId="{84E86A50-E77B-41FF-BA77-EF568FCD26F4}">
      <dsp:nvSpPr>
        <dsp:cNvPr id="0" name=""/>
        <dsp:cNvSpPr/>
      </dsp:nvSpPr>
      <dsp:spPr>
        <a:xfrm>
          <a:off x="2616840" y="3708622"/>
          <a:ext cx="8760728" cy="8140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cs-CZ" sz="2000" b="1" kern="1200" dirty="0">
              <a:latin typeface="Amasis MT Pro" panose="02040504050005020304" pitchFamily="18" charset="-18"/>
            </a:rPr>
            <a:t>Přiřazení nákladů aktivit nákladovým objektům</a:t>
          </a:r>
        </a:p>
      </dsp:txBody>
      <dsp:txXfrm>
        <a:off x="2640684" y="3732466"/>
        <a:ext cx="7529672" cy="766399"/>
      </dsp:txXfrm>
    </dsp:sp>
    <dsp:sp modelId="{2272942F-28F0-4330-B45F-582F3ECE7901}">
      <dsp:nvSpPr>
        <dsp:cNvPr id="0" name=""/>
        <dsp:cNvSpPr/>
      </dsp:nvSpPr>
      <dsp:spPr>
        <a:xfrm>
          <a:off x="8231571" y="594736"/>
          <a:ext cx="529157" cy="529157"/>
        </a:xfrm>
        <a:prstGeom prst="downArrow">
          <a:avLst>
            <a:gd name="adj1" fmla="val 55000"/>
            <a:gd name="adj2" fmla="val 45000"/>
          </a:avLst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800" kern="1200"/>
        </a:p>
      </dsp:txBody>
      <dsp:txXfrm>
        <a:off x="8350631" y="594736"/>
        <a:ext cx="291037" cy="398191"/>
      </dsp:txXfrm>
    </dsp:sp>
    <dsp:sp modelId="{C89633E4-25BD-4F30-84FB-39DF74E8367A}">
      <dsp:nvSpPr>
        <dsp:cNvPr id="0" name=""/>
        <dsp:cNvSpPr/>
      </dsp:nvSpPr>
      <dsp:spPr>
        <a:xfrm>
          <a:off x="8885781" y="1521891"/>
          <a:ext cx="529157" cy="529157"/>
        </a:xfrm>
        <a:prstGeom prst="downArrow">
          <a:avLst>
            <a:gd name="adj1" fmla="val 55000"/>
            <a:gd name="adj2" fmla="val 45000"/>
          </a:avLst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800" kern="1200"/>
        </a:p>
      </dsp:txBody>
      <dsp:txXfrm>
        <a:off x="9004841" y="1521891"/>
        <a:ext cx="291037" cy="398191"/>
      </dsp:txXfrm>
    </dsp:sp>
    <dsp:sp modelId="{04A482D1-8021-499F-A734-F0804185CFD4}">
      <dsp:nvSpPr>
        <dsp:cNvPr id="0" name=""/>
        <dsp:cNvSpPr/>
      </dsp:nvSpPr>
      <dsp:spPr>
        <a:xfrm>
          <a:off x="9539991" y="2435479"/>
          <a:ext cx="529157" cy="529157"/>
        </a:xfrm>
        <a:prstGeom prst="downArrow">
          <a:avLst>
            <a:gd name="adj1" fmla="val 55000"/>
            <a:gd name="adj2" fmla="val 45000"/>
          </a:avLst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800" kern="1200"/>
        </a:p>
      </dsp:txBody>
      <dsp:txXfrm>
        <a:off x="9659051" y="2435479"/>
        <a:ext cx="291037" cy="398191"/>
      </dsp:txXfrm>
    </dsp:sp>
    <dsp:sp modelId="{9B09508E-74A9-4BA5-B6A7-01AB0D37B3C1}">
      <dsp:nvSpPr>
        <dsp:cNvPr id="0" name=""/>
        <dsp:cNvSpPr/>
      </dsp:nvSpPr>
      <dsp:spPr>
        <a:xfrm>
          <a:off x="10194201" y="3371680"/>
          <a:ext cx="529157" cy="529157"/>
        </a:xfrm>
        <a:prstGeom prst="downArrow">
          <a:avLst>
            <a:gd name="adj1" fmla="val 55000"/>
            <a:gd name="adj2" fmla="val 45000"/>
          </a:avLst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800" kern="1200"/>
        </a:p>
      </dsp:txBody>
      <dsp:txXfrm>
        <a:off x="10313261" y="3371680"/>
        <a:ext cx="291037" cy="3981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28D635-E8A9-43BA-AC23-500E3FA91BDD}">
      <dsp:nvSpPr>
        <dsp:cNvPr id="0" name=""/>
        <dsp:cNvSpPr/>
      </dsp:nvSpPr>
      <dsp:spPr>
        <a:xfrm>
          <a:off x="4893" y="1519863"/>
          <a:ext cx="2139411" cy="128364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cs-CZ" sz="2000" b="1" kern="1200" dirty="0">
              <a:latin typeface="Amasis MT Pro" panose="02040504050005020304" pitchFamily="18" charset="-18"/>
            </a:rPr>
            <a:t>Analýza činností, aktivit</a:t>
          </a:r>
        </a:p>
      </dsp:txBody>
      <dsp:txXfrm>
        <a:off x="42490" y="1557460"/>
        <a:ext cx="2064217" cy="1208452"/>
      </dsp:txXfrm>
    </dsp:sp>
    <dsp:sp modelId="{0C76D155-1E8C-4378-B874-BE471DFD148F}">
      <dsp:nvSpPr>
        <dsp:cNvPr id="0" name=""/>
        <dsp:cNvSpPr/>
      </dsp:nvSpPr>
      <dsp:spPr>
        <a:xfrm>
          <a:off x="2358245" y="1896399"/>
          <a:ext cx="453555" cy="530573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75000"/>
            <a:alpha val="90000"/>
          </a:schemeClr>
        </a:solidFill>
        <a:ln w="28575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800" kern="1200"/>
        </a:p>
      </dsp:txBody>
      <dsp:txXfrm>
        <a:off x="2358245" y="2002514"/>
        <a:ext cx="317489" cy="318343"/>
      </dsp:txXfrm>
    </dsp:sp>
    <dsp:sp modelId="{27FFDB45-323B-4F33-BA24-C71208A96C9B}">
      <dsp:nvSpPr>
        <dsp:cNvPr id="0" name=""/>
        <dsp:cNvSpPr/>
      </dsp:nvSpPr>
      <dsp:spPr>
        <a:xfrm>
          <a:off x="3000068" y="1519863"/>
          <a:ext cx="2139411" cy="128364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cs-CZ" sz="2000" b="1" kern="1200" dirty="0">
              <a:latin typeface="Amasis MT Pro" panose="02040504050005020304" pitchFamily="18" charset="-18"/>
            </a:rPr>
            <a:t>Popis činností, aktivit</a:t>
          </a:r>
          <a:endParaRPr lang="cs-CZ" sz="2000" kern="1200" dirty="0">
            <a:latin typeface="Amasis MT Pro" panose="02040504050005020304" pitchFamily="18" charset="-18"/>
          </a:endParaRPr>
        </a:p>
      </dsp:txBody>
      <dsp:txXfrm>
        <a:off x="3037665" y="1557460"/>
        <a:ext cx="2064217" cy="1208452"/>
      </dsp:txXfrm>
    </dsp:sp>
    <dsp:sp modelId="{223B6465-78CA-4EF2-9C3E-5506835FCF74}">
      <dsp:nvSpPr>
        <dsp:cNvPr id="0" name=""/>
        <dsp:cNvSpPr/>
      </dsp:nvSpPr>
      <dsp:spPr>
        <a:xfrm>
          <a:off x="5353421" y="1896399"/>
          <a:ext cx="453555" cy="530573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75000"/>
            <a:alpha val="90000"/>
          </a:schemeClr>
        </a:solidFill>
        <a:ln w="28575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800" kern="1200"/>
        </a:p>
      </dsp:txBody>
      <dsp:txXfrm>
        <a:off x="5353421" y="2002514"/>
        <a:ext cx="317489" cy="318343"/>
      </dsp:txXfrm>
    </dsp:sp>
    <dsp:sp modelId="{5F3809E9-E5B9-4D29-B5FC-4ACABB97687F}">
      <dsp:nvSpPr>
        <dsp:cNvPr id="0" name=""/>
        <dsp:cNvSpPr/>
      </dsp:nvSpPr>
      <dsp:spPr>
        <a:xfrm>
          <a:off x="5995244" y="1519863"/>
          <a:ext cx="2139411" cy="128364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cs-CZ" sz="2000" b="1" kern="1200" dirty="0">
              <a:latin typeface="Amasis MT Pro" panose="02040504050005020304" pitchFamily="18" charset="-18"/>
            </a:rPr>
            <a:t>Přiřazení činností, aktivit do kategorií</a:t>
          </a:r>
          <a:endParaRPr lang="cs-CZ" sz="2000" kern="1200" dirty="0">
            <a:latin typeface="Amasis MT Pro" panose="02040504050005020304" pitchFamily="18" charset="-18"/>
          </a:endParaRPr>
        </a:p>
      </dsp:txBody>
      <dsp:txXfrm>
        <a:off x="6032841" y="1557460"/>
        <a:ext cx="2064217" cy="1208452"/>
      </dsp:txXfrm>
    </dsp:sp>
    <dsp:sp modelId="{80BD5598-9375-4BE0-A569-3CFAD8EFAF35}">
      <dsp:nvSpPr>
        <dsp:cNvPr id="0" name=""/>
        <dsp:cNvSpPr/>
      </dsp:nvSpPr>
      <dsp:spPr>
        <a:xfrm>
          <a:off x="8348597" y="1896399"/>
          <a:ext cx="453555" cy="530573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75000"/>
            <a:alpha val="90000"/>
          </a:schemeClr>
        </a:solidFill>
        <a:ln w="28575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800" kern="1200"/>
        </a:p>
      </dsp:txBody>
      <dsp:txXfrm>
        <a:off x="8348597" y="2002514"/>
        <a:ext cx="317489" cy="318343"/>
      </dsp:txXfrm>
    </dsp:sp>
    <dsp:sp modelId="{E6A19F8B-BE85-49E1-97AA-1ECDBF1F1DBF}">
      <dsp:nvSpPr>
        <dsp:cNvPr id="0" name=""/>
        <dsp:cNvSpPr/>
      </dsp:nvSpPr>
      <dsp:spPr>
        <a:xfrm>
          <a:off x="8990420" y="1519863"/>
          <a:ext cx="2139411" cy="128364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cs-CZ" sz="2000" b="1" kern="1200" dirty="0">
              <a:latin typeface="Amasis MT Pro" panose="02040504050005020304" pitchFamily="18" charset="-18"/>
            </a:rPr>
            <a:t>Členění činností, aktivit</a:t>
          </a:r>
          <a:endParaRPr lang="cs-CZ" sz="2000" kern="1200" dirty="0">
            <a:latin typeface="Amasis MT Pro" panose="02040504050005020304" pitchFamily="18" charset="-18"/>
          </a:endParaRPr>
        </a:p>
      </dsp:txBody>
      <dsp:txXfrm>
        <a:off x="9028017" y="1557460"/>
        <a:ext cx="2064217" cy="12084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60F1C6-1228-470F-B5BC-5F5E9B8A34B6}" type="datetimeFigureOut">
              <a:rPr lang="cs-CZ" smtClean="0"/>
              <a:t>26.04.2022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9F2312-F1BD-48D9-BF56-2082681F2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4165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86365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08256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40036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70296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64466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19927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3473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1119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7074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300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1784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39637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66338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41692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4479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1DB7CB-7D41-4A84-A573-5DB8BBD74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102BC94-74A3-4D3B-8DAC-8B5B0F100F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203513D-5B55-4D44-830B-3BB8792FA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4/26/2022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D2C6240-DD67-41CC-80EE-CBF767D8C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29CEE2-85C4-43A2-A4C7-4BD140B87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00509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452E57-B2E1-4DCD-9FDF-A2A8B1720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06A31BB-8016-4576-B843-B28D92894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F8CC92B-CB15-4851-8DC7-747F29F0C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4/26/2022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B1239A2-6E5C-4F39-9DFC-A0F6E4D94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75C05E1-A60E-445C-BB96-A96446B50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79104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AC3D271-7144-4750-8F9D-6FD7A1CD32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EDF0EAF-A911-426B-8209-B76D265588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193CE6-A93B-4A0C-8B33-8E2F170F4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4/26/2022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14C5647-CE29-4586-B8A6-866EF989C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ADF990E-5A18-48A7-8882-B57A9D509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480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E0916A-6C0A-4723-A0FD-96B404362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9D47BE-10D9-4D01-9611-BC751372E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749F37-2DD4-4896-A840-B91D9BDAF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4/26/2022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ECE91B2-DFB1-479D-93A5-E772C21AE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B46A5C7-1147-4DE1-8AC5-C810EC92E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889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DBDE7B-A312-4826-8FB4-61D1BE1B5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FD61195-914D-4C23-B136-EB4D999D3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DE60A94-6CF1-4066-A47D-6F091DB32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4/26/2022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90AB0FD-3718-4ABB-A857-39755E265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98A81AB-8A6E-40F0-867F-6D3543585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72781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650C8F-1A1B-46B2-937E-040D78BC7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810E92-7535-4118-B8AB-4608541D82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8D71BB3-213E-482D-BEBF-6BA0F2218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7B548C5-436D-40EA-945F-DD67DA39C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4/26/2022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FF6A41C-2D66-4E39-BDAC-832F2B5F2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5E5C16C-0164-48C6-9459-22AD76EE8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50180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687E9E-A722-472A-9CE2-7DB2FD821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56782C1-C702-4FB7-A64B-D54B62BEC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AFB6E6D-F36F-4338-9B91-DE7BA8B66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455D638-963C-4DF7-9E52-A90722DA62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5B0B30A-ADB6-4C99-B6D5-4361E95CC1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84037AF-1920-42FF-9369-C4228C112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4/26/2022</a:t>
            </a:fld>
            <a:endParaRPr lang="en-US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A654A8D-EC0B-4E5F-97DD-213EA837A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8F22E2B-250C-4CD5-8DA9-80EB03B35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93486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BB7C38-C390-466F-A739-BF256454C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F1AB17E-657C-4BFB-A5E5-83D6E0194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4/26/2022</a:t>
            </a:fld>
            <a:endParaRPr lang="en-US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7507103-67F3-4794-9A6B-57F1813C2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45E0C8D-A145-4BEA-8EB2-61A6191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8661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365E3AD-612B-419F-AF88-9A0B15C5C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4/26/2022</a:t>
            </a:fld>
            <a:endParaRPr lang="en-US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45D3139-E699-4B2E-AF61-DFC9EB0DE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DFEB0EC-C2F1-4484-B9D7-B44680504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88786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2626E-2D06-453A-BF9C-86D4CCD48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F68EBB-6819-4515-852D-B64DFF1E3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6CFDCDF-9207-404A-84BD-E6413779F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C8CC28-6E48-4A56-9CDE-A52EE94D1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4/26/2022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1A43D0A-0D78-4015-968C-AA2EBDB88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479B377-4062-4208-B188-EEF0E90A1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68331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EC27FD-CA95-4E13-A3F5-B7D2F5497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BAF1962-3EE9-453A-80CD-6C8419187F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58DD2C9-4236-4610-B512-E30D011231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343A0A0-C2B9-42F2-B2A8-D137ED30C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4/26/2022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5E34F38-557B-4F37-8320-F0B3312C5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079800C-8AC2-4154-8B22-8F2EB8A27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2852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F1D3708-BE86-431E-8D37-A26517585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4B8F0D4-2AB3-4487-9C9A-1301E640B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B20ECB-DB66-473A-BA96-7EBC01939A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4/26/2022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3FA5B53-3EE5-4A72-A5A7-A3D055D9AD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E10B38B-DD78-48C2-8F86-C3078B73F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560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2.png"/><Relationship Id="rId9" Type="http://schemas.microsoft.com/office/2007/relationships/diagramDrawing" Target="../diagrams/drawing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text, interiér&#10;&#10;Popis byl vytvořen automaticky">
            <a:extLst>
              <a:ext uri="{FF2B5EF4-FFF2-40B4-BE49-F238E27FC236}">
                <a16:creationId xmlns:a16="http://schemas.microsoft.com/office/drawing/2014/main" id="{7712534E-1BD8-4EB4-8772-E7F4BD4BCE6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FE75BE3A-EA17-496F-A547-735EC8DCF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6430" y="184403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  <a:t>10.</a:t>
            </a:r>
            <a:b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</a:br>
            <a: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  <a:t>ANALÝZA NÁKLADŮ  KALKULACE ABC</a:t>
            </a:r>
          </a:p>
        </p:txBody>
      </p:sp>
      <p:pic>
        <p:nvPicPr>
          <p:cNvPr id="14" name="Obrázek 13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6750A32F-9592-4B0E-BD55-E7F01B2709E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115" r="8784" b="1103"/>
          <a:stretch/>
        </p:blipFill>
        <p:spPr>
          <a:xfrm>
            <a:off x="10315925" y="535984"/>
            <a:ext cx="1728738" cy="222968"/>
          </a:xfrm>
          <a:prstGeom prst="rect">
            <a:avLst/>
          </a:prstGeom>
        </p:spPr>
      </p:pic>
      <p:pic>
        <p:nvPicPr>
          <p:cNvPr id="9" name="Obrázek 8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D218221C-1FCE-482D-AAEC-7B9EA9A441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925" y="72719"/>
            <a:ext cx="1761744" cy="695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3951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775" y="355726"/>
            <a:ext cx="11133645" cy="603856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Po vyřazení předešlých nákladů musí dojít k přidání implicitních nákladů.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Jedná se o oportunitní náklady (náklady příležitosti) či ušlé zisky.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Musí se upravit odpisy, tak aby byla zobrazena skutečná míra opotřebení majetku.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826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847" y="177175"/>
            <a:ext cx="1159824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2. ETAPA – DEFINICE STRUKTURY ABC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Pojmenování a popis hlavních procesů a aktivit organizace.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Výsledkem je odpověď jaké činnosti se v podniku dějí.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Myšlenka, že náklady nejsou v podniku spotřebovávány zhotovovanými výrobky ale činnostmi, které stojí za finálním výkonem.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Počet aktivit odráží: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100" dirty="0">
                <a:latin typeface="Amasis MT Pro" panose="02040504050005020304" pitchFamily="18" charset="-18"/>
              </a:rPr>
              <a:t> </a:t>
            </a:r>
            <a:r>
              <a:rPr lang="cs-CZ" sz="3100" b="1" dirty="0">
                <a:latin typeface="Amasis MT Pro" panose="02040504050005020304" pitchFamily="18" charset="-18"/>
              </a:rPr>
              <a:t>velikost podniku,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100" b="1" dirty="0">
                <a:latin typeface="Amasis MT Pro" panose="02040504050005020304" pitchFamily="18" charset="-18"/>
              </a:rPr>
              <a:t> různorodost výroby,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100" b="1" dirty="0">
                <a:latin typeface="Amasis MT Pro" panose="02040504050005020304" pitchFamily="18" charset="-18"/>
              </a:rPr>
              <a:t> míru požadované detailnosti.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dirty="0">
                <a:latin typeface="Amasis MT Pro" panose="02040504050005020304" pitchFamily="18" charset="-18"/>
              </a:rPr>
              <a:t>- Čím větší podnik je, tím více definovaných aktivit bude mít.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3500" dirty="0">
              <a:latin typeface="Amasis MT Pro" panose="02040504050005020304" pitchFamily="18" charset="-1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cs-CZ" sz="3500" dirty="0">
              <a:latin typeface="Amasis MT Pro" panose="020405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1973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6164C843-4C56-44AE-A01F-4835F4A0B8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4874207"/>
              </p:ext>
            </p:extLst>
          </p:nvPr>
        </p:nvGraphicFramePr>
        <p:xfrm>
          <a:off x="291695" y="1264820"/>
          <a:ext cx="11134725" cy="43233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4680110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775" y="355726"/>
            <a:ext cx="11133645" cy="603856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Pro určení činností je třeba </a:t>
            </a:r>
            <a:r>
              <a:rPr lang="cs-CZ" sz="3500" b="1" dirty="0">
                <a:latin typeface="Amasis MT Pro" panose="02040504050005020304" pitchFamily="18" charset="-18"/>
              </a:rPr>
              <a:t>analyzovat činnosti </a:t>
            </a:r>
            <a:r>
              <a:rPr lang="cs-CZ" sz="3500" dirty="0">
                <a:latin typeface="Amasis MT Pro" panose="02040504050005020304" pitchFamily="18" charset="-18"/>
              </a:rPr>
              <a:t>na: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" panose="02040504050005020304" pitchFamily="18" charset="-18"/>
              </a:rPr>
              <a:t> výrobní procesy,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" panose="02040504050005020304" pitchFamily="18" charset="-18"/>
              </a:rPr>
              <a:t> obslužné procesy.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Je nutné se dotázat pracovníků na rozsah a charakter jejich prací, které provádějí.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Poté je potřeba </a:t>
            </a:r>
            <a:r>
              <a:rPr lang="cs-CZ" sz="3500" b="1" dirty="0">
                <a:latin typeface="Amasis MT Pro" panose="02040504050005020304" pitchFamily="18" charset="-18"/>
              </a:rPr>
              <a:t>činnosti detailně popsat</a:t>
            </a:r>
            <a:r>
              <a:rPr lang="cs-CZ" sz="3500" dirty="0">
                <a:latin typeface="Amasis MT Pro" panose="02040504050005020304" pitchFamily="18" charset="-18"/>
              </a:rPr>
              <a:t>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Dále aktivity </a:t>
            </a:r>
            <a:r>
              <a:rPr lang="cs-CZ" sz="3500" b="1" dirty="0">
                <a:latin typeface="Amasis MT Pro" panose="02040504050005020304" pitchFamily="18" charset="-18"/>
              </a:rPr>
              <a:t>přiřazujeme</a:t>
            </a:r>
            <a:r>
              <a:rPr lang="cs-CZ" sz="3500" dirty="0">
                <a:latin typeface="Amasis MT Pro" panose="02040504050005020304" pitchFamily="18" charset="-18"/>
              </a:rPr>
              <a:t> do dvou kategorií: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" panose="02040504050005020304" pitchFamily="18" charset="-18"/>
              </a:rPr>
              <a:t> primární aktivity,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" panose="02040504050005020304" pitchFamily="18" charset="-18"/>
              </a:rPr>
              <a:t> podpůrné aktivity.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dirty="0">
                <a:latin typeface="Amasis MT Pro" panose="02040504050005020304" pitchFamily="18" charset="-18"/>
              </a:rPr>
              <a:t>- Primární aktivity tvoří na výkonech přidanou hodnotu, podpůrné aktivity ne.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0986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775" y="355726"/>
            <a:ext cx="11133645" cy="603856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" panose="02040504050005020304" pitchFamily="18" charset="-18"/>
              </a:rPr>
              <a:t>Členění aktivit </a:t>
            </a:r>
            <a:r>
              <a:rPr lang="cs-CZ" sz="3500" dirty="0">
                <a:latin typeface="Amasis MT Pro" panose="02040504050005020304" pitchFamily="18" charset="-18"/>
              </a:rPr>
              <a:t>na: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" panose="02040504050005020304" pitchFamily="18" charset="-18"/>
              </a:rPr>
              <a:t> aktivity jednotkové úrovně,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" panose="02040504050005020304" pitchFamily="18" charset="-18"/>
              </a:rPr>
              <a:t> aktivity dávkové úrovně,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" panose="02040504050005020304" pitchFamily="18" charset="-18"/>
              </a:rPr>
              <a:t> aktivity podpory produktů a služeb,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" panose="02040504050005020304" pitchFamily="18" charset="-18"/>
              </a:rPr>
              <a:t> aktivity zákaznické úrovně,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" panose="02040504050005020304" pitchFamily="18" charset="-18"/>
              </a:rPr>
              <a:t> aktivity celopodnikové úrovně.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9633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447" y="222865"/>
            <a:ext cx="1139504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3. ETAPA – PŘIŘAZENÍ NÁKLADŮ AKTIVITÁM</a:t>
            </a:r>
          </a:p>
          <a:p>
            <a:pPr marL="457200" lvl="1" indent="-4572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V této fázi už podnik zná celkové náklady a náklady aktivity. </a:t>
            </a:r>
          </a:p>
          <a:p>
            <a:pPr marL="457200" lvl="1" indent="-4572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Je potřeba roztřídit náklady na jednotlivé aktivity, k tomu slouží vztahové veličiny (rozvrhové základny).</a:t>
            </a:r>
          </a:p>
          <a:p>
            <a:pPr marL="457200" lvl="1" indent="-4572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Vztahovou veličinou jsou např. spotřebované počty hodin.</a:t>
            </a:r>
          </a:p>
          <a:p>
            <a:pPr marL="457200" lvl="1" indent="-4572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Když jsou ke všem nákladům přiřazeny vztahové veličiny, tak je u každé aktivity vyčísleno kolik těchto vztahových veličin daná aktivita spotřebovala.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cs-CZ" sz="3500" dirty="0">
              <a:latin typeface="Amasis MT Pro" panose="020405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3788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286" y="277572"/>
            <a:ext cx="11602568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4. ETAPA – ANALÝZA AKTIVIT</a:t>
            </a:r>
          </a:p>
          <a:p>
            <a:pPr marL="457200" lvl="1" indent="-4572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Jakmile jsou všechny aktivity oceněny dochází k analýze nákladové náročnosti každé aktivity.</a:t>
            </a:r>
          </a:p>
          <a:p>
            <a:pPr marL="457200" lvl="1" indent="-4572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Odhalí se neefektivity ve spotřebě zdrojů jednotlivými aktivitami.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5. ETAPA – PŘIŘAZENÍ NÁKLADŮ AKTIVIT NÁKLADOVÝM OBJEKTŮM</a:t>
            </a:r>
          </a:p>
          <a:p>
            <a:pPr marL="457200" lvl="1" indent="-4572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Nutné stanovit vztahové veličiny nákladů, které vyjadřují přímý vztah mezi činnostmi a objekty.</a:t>
            </a:r>
          </a:p>
          <a:p>
            <a:pPr marL="457200" lvl="1" indent="-4572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Vypočítáme kolik vztahových veličin spotřebovaly jednotlivé nákladové objekty.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039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377" y="299468"/>
            <a:ext cx="1167438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" panose="02040504050005020304" pitchFamily="18" charset="-18"/>
              </a:rPr>
              <a:t>KALKULACE PODLE AKTIVIT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„</a:t>
            </a:r>
            <a:r>
              <a:rPr lang="cs-CZ" sz="3500" dirty="0" err="1">
                <a:latin typeface="Amasis MT Pro" panose="02040504050005020304" pitchFamily="18" charset="-18"/>
              </a:rPr>
              <a:t>Activity</a:t>
            </a: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dirty="0" err="1">
                <a:latin typeface="Amasis MT Pro" panose="02040504050005020304" pitchFamily="18" charset="-18"/>
              </a:rPr>
              <a:t>Based</a:t>
            </a: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dirty="0" err="1">
                <a:latin typeface="Amasis MT Pro" panose="02040504050005020304" pitchFamily="18" charset="-18"/>
              </a:rPr>
              <a:t>Costing</a:t>
            </a:r>
            <a:r>
              <a:rPr lang="cs-CZ" sz="3500" dirty="0">
                <a:latin typeface="Amasis MT Pro" panose="02040504050005020304" pitchFamily="18" charset="-18"/>
              </a:rPr>
              <a:t>“ = kalkulace ABC.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Kalkulace vznikla jako zdokonalení tradičních kalkulačních metod.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Manažeři v současném vysoce konkurenčním prostředí zvyšují nároky na kvalitu a strukturu informací poskytovanými informačním systémy a kalkulacemi         manažeři mají stále větší požadavky na kalkulační systém.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sp>
        <p:nvSpPr>
          <p:cNvPr id="2" name="Šipka: doprava 1">
            <a:extLst>
              <a:ext uri="{FF2B5EF4-FFF2-40B4-BE49-F238E27FC236}">
                <a16:creationId xmlns:a16="http://schemas.microsoft.com/office/drawing/2014/main" id="{77312C4B-46F6-4E78-B003-6DECF5432824}"/>
              </a:ext>
            </a:extLst>
          </p:cNvPr>
          <p:cNvSpPr/>
          <p:nvPr/>
        </p:nvSpPr>
        <p:spPr>
          <a:xfrm>
            <a:off x="10542954" y="3727939"/>
            <a:ext cx="656493" cy="398584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5082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977" y="526115"/>
            <a:ext cx="1167438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Manažeři hledají odpovědi na otázky:</a:t>
            </a:r>
          </a:p>
          <a:p>
            <a:pPr lvl="4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Které produktové řady přinášejí největší zisk?</a:t>
            </a:r>
          </a:p>
          <a:p>
            <a:pPr lvl="4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Které produktové řady přináší největší ztrátu?</a:t>
            </a:r>
          </a:p>
          <a:p>
            <a:pPr lvl="4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Kolik stojí jednotlivé činnosti firmu?</a:t>
            </a:r>
          </a:p>
          <a:p>
            <a:pPr lvl="4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Jak efektivně jsou jednotlivé činnosti ve firmě vykonávány?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pic>
        <p:nvPicPr>
          <p:cNvPr id="6" name="Grafický objekt 5" descr="Otazník se souvislou výplní">
            <a:extLst>
              <a:ext uri="{FF2B5EF4-FFF2-40B4-BE49-F238E27FC236}">
                <a16:creationId xmlns:a16="http://schemas.microsoft.com/office/drawing/2014/main" id="{DF0B4094-2996-469F-8279-6B891886CA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89947" y="1218288"/>
            <a:ext cx="2736926" cy="273692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681700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816" y="270960"/>
            <a:ext cx="10863599" cy="603856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Využití kalkulace ABC by mělo být základem pro to, aby se firma obešla bez cenové strategie založené na rovnoměrné alokaci režijních nákladů (nepřímých nákladů) prostřednictvím hodin práce a nebo využití stejné procentní přirážky k přímým, výrobním nákladům pro kalkulaci.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Klíčovým je poskytnutí informací, které odhalí náklady na aktivity firmy a jejich členění a spotřebu přímo na daný produkt.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 Cenová strategie musí odrážet skutečnost, že ty produkty které mají vyšší nákladové nároky na firmy by měly mít vyšší cenu.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721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847" y="177175"/>
            <a:ext cx="1159824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" panose="02040504050005020304" pitchFamily="18" charset="-18"/>
              </a:rPr>
              <a:t>PODSTATA KALKULACE ABC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S růstem nepřímých nákladů roste i nepřesnost tradičních kalkulačních metod         proto byla vyvinuta metoda </a:t>
            </a:r>
            <a:r>
              <a:rPr lang="cs-CZ" sz="3500" b="1" dirty="0" err="1">
                <a:latin typeface="Amasis MT Pro" panose="02040504050005020304" pitchFamily="18" charset="-18"/>
              </a:rPr>
              <a:t>Activity</a:t>
            </a:r>
            <a:r>
              <a:rPr lang="cs-CZ" sz="3500" b="1" dirty="0">
                <a:latin typeface="Amasis MT Pro" panose="02040504050005020304" pitchFamily="18" charset="-18"/>
              </a:rPr>
              <a:t> </a:t>
            </a:r>
            <a:r>
              <a:rPr lang="cs-CZ" sz="3500" b="1" dirty="0" err="1">
                <a:latin typeface="Amasis MT Pro" panose="02040504050005020304" pitchFamily="18" charset="-18"/>
              </a:rPr>
              <a:t>Based</a:t>
            </a:r>
            <a:r>
              <a:rPr lang="cs-CZ" sz="3500" b="1" dirty="0">
                <a:latin typeface="Amasis MT Pro" panose="02040504050005020304" pitchFamily="18" charset="-18"/>
              </a:rPr>
              <a:t> </a:t>
            </a:r>
            <a:r>
              <a:rPr lang="cs-CZ" sz="3500" b="1" dirty="0" err="1">
                <a:latin typeface="Amasis MT Pro" panose="02040504050005020304" pitchFamily="18" charset="-18"/>
              </a:rPr>
              <a:t>Costing</a:t>
            </a:r>
            <a:r>
              <a:rPr lang="cs-CZ" sz="3500" b="1" dirty="0">
                <a:latin typeface="Amasis MT Pro" panose="02040504050005020304" pitchFamily="18" charset="-18"/>
              </a:rPr>
              <a:t> = Kalkulace založená na aktivitách</a:t>
            </a:r>
            <a:r>
              <a:rPr lang="cs-CZ" sz="3500" dirty="0">
                <a:latin typeface="Amasis MT Pro" panose="02040504050005020304" pitchFamily="18" charset="-18"/>
              </a:rPr>
              <a:t>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Jedná se o nejpromyšlenější způsob alokace nepřímých nákladů při zachování principu příčinné souvislosti.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Metoda ABC přistupuje k nákladů zcela odlišně, tvrdí, že příčinou vzniku nákladů nejsou výkony, ale činnosti pomocí kterých výkony vznikají.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Činnost lze chápat jako události, které způsobují spotřebu nepřímých zdrojů.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cs-CZ" sz="3500" dirty="0">
              <a:latin typeface="Amasis MT Pro" panose="020405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sp>
        <p:nvSpPr>
          <p:cNvPr id="6" name="Šipka: doprava 5">
            <a:extLst>
              <a:ext uri="{FF2B5EF4-FFF2-40B4-BE49-F238E27FC236}">
                <a16:creationId xmlns:a16="http://schemas.microsoft.com/office/drawing/2014/main" id="{5B5FED23-0AE6-47C1-B746-79CAD993B2BC}"/>
              </a:ext>
            </a:extLst>
          </p:cNvPr>
          <p:cNvSpPr/>
          <p:nvPr/>
        </p:nvSpPr>
        <p:spPr>
          <a:xfrm>
            <a:off x="4548554" y="1492739"/>
            <a:ext cx="656493" cy="398584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1339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078" y="198277"/>
            <a:ext cx="11133645" cy="603856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Spotřebovávané náklady nepřiřazujeme přímo k výkonům, ale k prováděným aktivitám a z nich poté alokujeme náklady na výrobky.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" panose="02040504050005020304" pitchFamily="18" charset="-18"/>
              </a:rPr>
              <a:t>Základem metody je zjištění: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Proč se spotřebovávají právě takové určité druhy nákladů?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Proč se činnosti vykovávají tak, jak se vykonávají?</a:t>
            </a:r>
          </a:p>
          <a:p>
            <a:pPr marL="457200" lvl="1" indent="-4572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Vymezení aktivit a k nim vymezení nákladů vede ke snižování nákladů, lepší pochopení fungování a propojení podnikových činností.</a:t>
            </a:r>
          </a:p>
          <a:p>
            <a:pPr marL="457200" lvl="1" indent="-4572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Konstrukce modelu je však časově náročná a její implementace je rozsáhlý a nákladný projekt.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740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078" y="198277"/>
            <a:ext cx="11133645" cy="603856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Zavést a udržet v podniku kalkulační metodu ABC je velmi obtížné.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" panose="02040504050005020304" pitchFamily="18" charset="-18"/>
              </a:rPr>
              <a:t>Metoda ABC pracuje s třemi skupinami nákladů:</a:t>
            </a:r>
          </a:p>
          <a:p>
            <a:pPr marL="971550" lvl="1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sz="3100" b="1" dirty="0">
                <a:latin typeface="Amasis MT Pro" panose="02040504050005020304" pitchFamily="18" charset="-18"/>
              </a:rPr>
              <a:t>přímé náklady </a:t>
            </a:r>
            <a:r>
              <a:rPr lang="cs-CZ" sz="3100" dirty="0">
                <a:latin typeface="Amasis MT Pro" panose="02040504050005020304" pitchFamily="18" charset="-18"/>
              </a:rPr>
              <a:t>(náklady, které lze k výkonům přiřadit přímo, přímé mzdy, přímý materiál, ostatní přímé náklady),</a:t>
            </a:r>
          </a:p>
          <a:p>
            <a:pPr marL="971550" lvl="1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sz="3100" b="1" dirty="0">
                <a:latin typeface="Amasis MT Pro" panose="02040504050005020304" pitchFamily="18" charset="-18"/>
              </a:rPr>
              <a:t>náklady </a:t>
            </a:r>
            <a:r>
              <a:rPr lang="cs-CZ" sz="3100" b="1" dirty="0" err="1">
                <a:latin typeface="Amasis MT Pro" panose="02040504050005020304" pitchFamily="18" charset="-18"/>
              </a:rPr>
              <a:t>alokovatelné</a:t>
            </a:r>
            <a:r>
              <a:rPr lang="cs-CZ" sz="3100" b="1" dirty="0">
                <a:latin typeface="Amasis MT Pro" panose="02040504050005020304" pitchFamily="18" charset="-18"/>
              </a:rPr>
              <a:t> pomocí aktivit </a:t>
            </a:r>
            <a:r>
              <a:rPr lang="cs-CZ" sz="3100" dirty="0">
                <a:latin typeface="Amasis MT Pro" panose="02040504050005020304" pitchFamily="18" charset="-18"/>
              </a:rPr>
              <a:t>(náklady stěžejní pro kalkulaci ABC, náklady, které vznikají prováděním jednotlivých činností v podniku),</a:t>
            </a:r>
          </a:p>
          <a:p>
            <a:pPr marL="971550" lvl="1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sz="3100" b="1" dirty="0">
                <a:latin typeface="Amasis MT Pro" panose="02040504050005020304" pitchFamily="18" charset="-18"/>
              </a:rPr>
              <a:t>náklady </a:t>
            </a:r>
            <a:r>
              <a:rPr lang="cs-CZ" sz="3100" b="1" dirty="0" err="1">
                <a:latin typeface="Amasis MT Pro" panose="02040504050005020304" pitchFamily="18" charset="-18"/>
              </a:rPr>
              <a:t>nealokovatelné</a:t>
            </a:r>
            <a:r>
              <a:rPr lang="cs-CZ" sz="3100" b="1" dirty="0">
                <a:latin typeface="Amasis MT Pro" panose="02040504050005020304" pitchFamily="18" charset="-18"/>
              </a:rPr>
              <a:t> </a:t>
            </a:r>
            <a:r>
              <a:rPr lang="cs-CZ" sz="3100" dirty="0">
                <a:latin typeface="Amasis MT Pro" panose="02040504050005020304" pitchFamily="18" charset="-18"/>
              </a:rPr>
              <a:t>(zbylé náklady, které nelze spojit s výkonem činností podniku).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437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847" y="177175"/>
            <a:ext cx="1159824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" panose="02040504050005020304" pitchFamily="18" charset="-18"/>
              </a:rPr>
              <a:t>ETAPY TVORBY KALKULACE ABC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Implementace kalkulace ABC je časově náročný proces, který se skládá z několika etap.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E25221FC-2953-4CE4-AA69-40E5155852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8049666"/>
              </p:ext>
            </p:extLst>
          </p:nvPr>
        </p:nvGraphicFramePr>
        <p:xfrm>
          <a:off x="407215" y="2086202"/>
          <a:ext cx="11377569" cy="4522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877363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847" y="177175"/>
            <a:ext cx="11598245" cy="6038561"/>
          </a:xfrm>
        </p:spPr>
        <p:txBody>
          <a:bodyPr>
            <a:noAutofit/>
          </a:bodyPr>
          <a:lstStyle/>
          <a:p>
            <a:pPr marL="514350" indent="-514350" algn="l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cs-CZ" sz="3500" b="1" dirty="0">
                <a:latin typeface="Amasis MT Pro" panose="02040504050005020304" pitchFamily="18" charset="-18"/>
              </a:rPr>
              <a:t>ETAPA - ÚPRAVA ÚČETNÍCH DAT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Z nákladů musí být vyloučeny takové náklady, které neodráží skutečnou spotřebu ekonomických zdrojů podniku.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" panose="02040504050005020304" pitchFamily="18" charset="-18"/>
              </a:rPr>
              <a:t>Jedná se o takové náklady, které snižují daňový základ, jedná se o: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kurzové rozdíly,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inventarizační rozdíly,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cenové rozdíly, opravné položky,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poskytnuté dary,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smluvní pokuty a penále.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3500" dirty="0">
              <a:latin typeface="Amasis MT Pro" panose="02040504050005020304" pitchFamily="18" charset="-1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cs-CZ" sz="3500" dirty="0">
              <a:latin typeface="Amasis MT Pro" panose="020405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85940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3021</TotalTime>
  <Words>899</Words>
  <Application>Microsoft Office PowerPoint</Application>
  <PresentationFormat>Širokoúhlá obrazovka</PresentationFormat>
  <Paragraphs>101</Paragraphs>
  <Slides>16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3" baseType="lpstr">
      <vt:lpstr>Amasis MT Pro</vt:lpstr>
      <vt:lpstr>Amasis MT Pro Medium</vt:lpstr>
      <vt:lpstr>Arial</vt:lpstr>
      <vt:lpstr>Calibri</vt:lpstr>
      <vt:lpstr>Calibri Light</vt:lpstr>
      <vt:lpstr>Wingdings</vt:lpstr>
      <vt:lpstr>Motiv Office</vt:lpstr>
      <vt:lpstr>10. ANALÝZA NÁKLADŮ  KALKULACE ABC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CENOTVORBA A CENOVÁ STRATEGIE</dc:title>
  <dc:creator>Prachařová Lenka</dc:creator>
  <cp:lastModifiedBy>Prachařová Lenka</cp:lastModifiedBy>
  <cp:revision>271</cp:revision>
  <dcterms:created xsi:type="dcterms:W3CDTF">2022-01-10T10:45:06Z</dcterms:created>
  <dcterms:modified xsi:type="dcterms:W3CDTF">2022-04-26T10:34:28Z</dcterms:modified>
</cp:coreProperties>
</file>