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9" r:id="rId5"/>
    <p:sldId id="280" r:id="rId6"/>
    <p:sldId id="301" r:id="rId7"/>
    <p:sldId id="282" r:id="rId8"/>
    <p:sldId id="285" r:id="rId9"/>
    <p:sldId id="287" r:id="rId10"/>
    <p:sldId id="288" r:id="rId11"/>
    <p:sldId id="290" r:id="rId12"/>
    <p:sldId id="293" r:id="rId13"/>
    <p:sldId id="296" r:id="rId14"/>
    <p:sldId id="259" r:id="rId15"/>
    <p:sldId id="260" r:id="rId16"/>
    <p:sldId id="294" r:id="rId17"/>
    <p:sldId id="262" r:id="rId18"/>
    <p:sldId id="302" r:id="rId19"/>
    <p:sldId id="263" r:id="rId20"/>
    <p:sldId id="264" r:id="rId21"/>
    <p:sldId id="265" r:id="rId22"/>
    <p:sldId id="299" r:id="rId23"/>
    <p:sldId id="266" r:id="rId24"/>
    <p:sldId id="278" r:id="rId2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D80520-84DD-4CE8-D222-69AA3B722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6DA132C-187A-4B3E-9B60-AFFA9C4E8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348656-43D9-E03B-DA86-D0F3AE84D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2542E-8719-1A2A-AFE5-B610D1BCD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F5E863E-2822-CC1B-C40E-58DFA172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565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2752BF-2247-A416-C043-42829ABC5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54F4C9C-B7F9-A17D-EECF-607A1712E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DE37032-013A-6FD4-22BD-D9330A35C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150503-638C-191A-659E-31474F9B7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CF7D7AA-1708-7BE4-13A8-4F8D58D5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856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92EE630-92D2-4E83-9EDA-3BF5DC9F8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BE09898-35A8-6ACF-A20E-6EC5FFF69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3AD0E4F-FD6D-D6A9-49E1-564D56731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13FDFB-6266-65F9-F910-27EC33341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DEC3B9-6FF6-FE64-FDD2-B94A62F5A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637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22122B-ADCE-CEC6-C0E4-FA9A0946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919795-44D3-E729-0372-C5CD9D6A1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3799A2-0452-5EB2-A755-A080BF599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C56D402-A5C6-096D-720E-7B8E940FF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0655D6-D7EE-7D55-C600-E109F23A8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603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A59F30-BB35-99BE-F418-E32A981A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A0ED83C-0C95-BD5E-1448-C7E4E391C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9B8EF2-62E3-A1FB-8D66-D545BDD1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CF0C37-0992-5A8D-6D65-7B6CB914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330E38-45B2-8B39-F13F-EC562A9D0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323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52355E-C2DA-FD9F-3E32-7DA70F6E6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ED9D1A-E78D-622C-D486-C5FBEA864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9373C8-6A63-CE25-D059-737F864FC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B323B19-4CFB-09DC-304A-B8ED3DE04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904D81-4EFB-EF5E-A7CD-31B3A7C4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3CBEF73-A3C7-43D0-01FF-2CF0FA90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97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ABC31C-E237-63E9-75E2-B55307B62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A66E55-7A39-CFDC-6C45-D4300A906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281B72A-53BF-9003-6786-75BF9E0F1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E2ED4B6-514E-2E44-D0CD-60B3EB0CF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5B52045-C470-C825-DDA9-32C4BB143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DF319F-682C-8F55-E0AB-70864E0A6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71BF1C7-4AD6-2F59-D117-E4EBAB42F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33DDA01-78CC-F2C6-5B3A-8C090325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750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4046E6-8E76-8A03-4750-D4184DDE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ED15BFF-60B6-B256-028A-F47770DCF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73E89F7-A9B8-B539-7A2B-160990098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1B7BCFD-F316-D2E9-7FCA-0615DE4D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18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6937637-3F63-09C6-1AE2-1EC505B5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D9BCCDB-2A2C-3C50-3274-FDCD8A451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8DB4AD-259F-D2CA-EE45-52A20252B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490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A9FE2-9D8C-AF1C-405D-885A016A5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2A02A7-2700-743C-E426-5160FBC2C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3CE6B49-AC87-CF57-BB7B-D9F69B129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755AFCB-0FA5-A787-0DBC-B4FD77DE9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15C6B4F-81F0-88AF-3202-8D73EC185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C98834A-BA84-1C76-E5A2-AAA75A79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44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7117DE-9C17-ACF3-45E5-93CBA5668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315E365-0D42-BF9D-2497-ACA17B7ED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3B1D84E-73BF-C15B-C39A-4091CABBA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0FCF98-255A-946F-FFF0-AD0EEB71A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7CC7528-8A3D-1788-E191-418E5FA0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3134C0B-AEF9-1E98-31DC-90136F9B9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379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BB27E0F-94FE-6BF2-1045-0C9B677DE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F7C225-B7BB-B140-53B5-69ADEF978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C78C66-3941-5BD5-1D88-0B5713D85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AE15F-D435-4A5C-848E-890C59BDD665}" type="datetimeFigureOut">
              <a:rPr lang="cs-CZ" smtClean="0"/>
              <a:t>21.11.2024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E9B877-CB59-72FD-A820-474AE75FF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3B717E9-CCB3-9927-5C01-5E15EA2B22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3C376-2D96-4066-AFB3-1E46B6D2419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129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dlabs.com/resources/free-chemistry-software-apps/chemsketch-freeware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B87535-B87A-2C67-08B4-88B01D710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1831"/>
            <a:ext cx="9144000" cy="2387600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Matematická sazba a její pravidla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6FF8E9B-A86A-95AA-88AB-6BB90AAC7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9361"/>
            <a:ext cx="9144000" cy="1655762"/>
          </a:xfrm>
        </p:spPr>
        <p:txBody>
          <a:bodyPr/>
          <a:lstStyle/>
          <a:p>
            <a:r>
              <a:rPr lang="cs-CZ" dirty="0"/>
              <a:t>Mgr. Kamila Cmolová</a:t>
            </a:r>
          </a:p>
        </p:txBody>
      </p:sp>
    </p:spTree>
    <p:extLst>
      <p:ext uri="{BB962C8B-B14F-4D97-AF65-F5344CB8AC3E}">
        <p14:creationId xmlns:p14="http://schemas.microsoft.com/office/powerpoint/2010/main" val="347087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Značky jednotek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Zkratky jednotek jsou pevně určené, nelze je tedy libovolně zkracovat.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Jednotka času je sekunda ‚s‘ nikoli ‚sec‘ nebo ‚sek‘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Názvy obecných jednotek se píší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malým písmenem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(m, kg), nebo s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velkým počátečním písmenem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jsou-li odvozeny od vlastního jména (K, A).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Zkratky jednotek se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píší zásadně stojatě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nehledě na to, jakým písmem je právě sázen ostatní text.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0919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Značky jednotek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číslem a symbolem jednotky je vždy mezera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Pozor na stupně Celsia °C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správně je 25▫°C, ne 25°C nebo 25°▫C (značka pro Celsiův stupeň je °C, bez mezery mezi kroužkem a písmenem C).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Výjimkou je jednotka úhlu °  která se píše těsně, např. 20°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237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Symboly veličin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077"/>
            <a:ext cx="10515600" cy="4929798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Veličiny se označují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jedním písmenem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latinské nebo řecké abecedy.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Symboly fyzikálních veličin se píší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kurzívou.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Jakmile pro určitou veličinu potřebujeme uvádět matematický vztah, zavádíme pro ni symbol.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Značky jednotek u veličin píšeme antikvou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 kPa</a:t>
            </a:r>
          </a:p>
          <a:p>
            <a:pPr>
              <a:spcAft>
                <a:spcPts val="1200"/>
              </a:spcAft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449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Zápis indexů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1B041B5-5639-9309-8050-4F648ACCE8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 rozlišení významu symbolů se často používají </a:t>
                </a:r>
                <a:r>
                  <a:rPr lang="cs-C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indexy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Vhodné jsou </a:t>
                </a:r>
                <a:r>
                  <a:rPr lang="cs-C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dolní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indexy nebo </a:t>
                </a:r>
                <a:r>
                  <a:rPr lang="cs-C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horní levé 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indexy, horní pravé indexy jsou méně vhodné, protože obecně znamenají umocňování. </a:t>
                </a:r>
              </a:p>
              <a:p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indexů je nezbytné rozlišovat, zda odkazují k </a:t>
                </a:r>
                <a:r>
                  <a:rPr lang="cs-C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jiné veličině 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(nebo k průběžnému číslu či k souřadnici)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potom se pro index použije opět kurzívní symbol, jako pro příslušnou veličinu (např.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cs-CZ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,</a:t>
                </a:r>
                <a:r>
                  <a:rPr lang="cs-CZ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pPr marL="457200" lvl="1" indent="0">
                  <a:buNone/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nebo zda jsou zkratkou slovního či číselného označení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potom se píší stojatě (platí to pro veškeré číslice, např.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  <m:sub>
                        <m:r>
                          <a:rPr lang="cs-CZ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1B041B5-5639-9309-8050-4F648ACCE8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98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920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6DC821-C757-73C1-86BC-786AEC4D2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Psaní procent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02104C-7FF2-75F1-F1E5-22A1341D9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Procenta v základním tvaru stejně jako jednotku, oddělujeme od čísla mezerou </a:t>
            </a:r>
          </a:p>
          <a:p>
            <a:pPr lvl="2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12 %     			</a:t>
            </a:r>
          </a:p>
          <a:p>
            <a:pPr lvl="2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0,001 %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 stupeň či procento sázený těsně za číslo se užívá jen, jde-li o přídavné jméno.</a:t>
            </a:r>
          </a:p>
          <a:p>
            <a:pPr lvl="2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60% slivovice	</a:t>
            </a:r>
          </a:p>
          <a:p>
            <a:pPr lvl="2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12° pivo.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819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020503-DCCA-265F-50D5-9351D4CDA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Psaní poměrů a intervalů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697EDD-ACEC-A811-BB06-404ABFD07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Dvojtečka se na obou stranách odděluje mezerou.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: 100   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: 4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Výraz bez mezer se užívá pouze pro sportovní výsledky, nebo čas.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Zápas skončil 3:1.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Přijdu v 15:30.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Pomlčka u intervalů se neodděluje mezerami.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Ideální teplota je 20–25 °C.</a:t>
            </a:r>
          </a:p>
        </p:txBody>
      </p:sp>
    </p:spTree>
    <p:extLst>
      <p:ext uri="{BB962C8B-B14F-4D97-AF65-F5344CB8AC3E}">
        <p14:creationId xmlns:p14="http://schemas.microsoft.com/office/powerpoint/2010/main" val="235010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Řezy písem a </a:t>
            </a:r>
            <a:r>
              <a:rPr lang="cs-CZ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jejich použití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Kurzívou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sázejí názvy konstant (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proměnných (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funkcí (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 fyzikálních veličin (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m, v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Normální řezem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sázejí číslice, matematické operátory, elementární funkce (sin, cos, log) a fyzikální jednotky (km, s). 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Toto pravidlo umožňuje dobře odlišit veličiny od jednotek, např. W je watt, zatímco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práce.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Tučně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označují množiny, číselné obory, matice, vektory.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Pořadí závorek je odlišné od běžného textu {[( )]}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1382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99583-AC7A-65EA-2E0B-A7E3514E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1340"/>
            <a:ext cx="10515600" cy="1325563"/>
          </a:xfrm>
        </p:spPr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Matematická sazba a její pravidla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B60938-CFB6-2C9E-1D4A-364D2E9D0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1977"/>
            <a:ext cx="10515600" cy="5206023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zalomení řádku (nejlépe v místě rovnítka) se znak opakuje na novém řádku.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Mezera se sází: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kolem znaků operátorů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kolem funkcí, zlomků, diferenciálů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sumou a faktoriálem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 odmocnítkem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Mezera se nesází: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číslicí a písmenným symbolem, tj. 19x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koeficientů, symbolů, základu logaritmů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exponentech a indexech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0685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C7111E-B09C-48B5-7AED-7205FA2C7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959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Zápis chemických rovnic a vzorců </a:t>
            </a:r>
          </a:p>
        </p:txBody>
      </p:sp>
    </p:spTree>
    <p:extLst>
      <p:ext uri="{BB962C8B-B14F-4D97-AF65-F5344CB8AC3E}">
        <p14:creationId xmlns:p14="http://schemas.microsoft.com/office/powerpoint/2010/main" val="1223286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1055A-BD9E-6824-B58D-1923F9B0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Chemické názvy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C64D58-73E2-18A2-BA39-0ADC76A5D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4249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Většinou psány dohromady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kyselina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trihydrogenfosforečná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cs-CZ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cs-CZ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Podvojné a potrojné soli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spojovníkem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chlorid-fluorid-bis(síran)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hexasodný –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cs-CZ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ClF(SO</a:t>
            </a:r>
            <a:r>
              <a:rPr lang="cs-CZ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Předpony vždy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spojovníkem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3-butadien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Písmenné předpony píšeme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kurzívou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-dichlorbenzen, </a:t>
            </a: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-glycerofosfát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Výjimka např.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D-glukóza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01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6B0D8C-F044-2F53-C859-8B37BAC7E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a fyzikální výrazy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3026D1D-A09D-5461-840C-6104CED49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matematických a fyzikálních výrazech se nejčastěji vyskytují tyto hlavní skupiny symbolů a značek: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Číslice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symboly a značky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Značky jednotek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Symboly veličin </a:t>
            </a:r>
          </a:p>
          <a:p>
            <a:pPr>
              <a:lnSpc>
                <a:spcPct val="11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Zápis matematických výrazů by měl být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jednotný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přehledný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působit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dobrým grafickým dojmem.</a:t>
            </a:r>
          </a:p>
        </p:txBody>
      </p:sp>
    </p:spTree>
    <p:extLst>
      <p:ext uri="{BB962C8B-B14F-4D97-AF65-F5344CB8AC3E}">
        <p14:creationId xmlns:p14="http://schemas.microsoft.com/office/powerpoint/2010/main" val="37268527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A2E8B-9C6F-692D-B2FD-D2B477AFE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Chemické značky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7B17AFFE-3A46-92E1-E6A6-4EBE9C3CBE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5137883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Chemické značky se píší vždy </a:t>
                </a:r>
                <a:r>
                  <a:rPr lang="cs-CZ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stojatě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Hmotnostní a atomová čísla se udávají nad sebou před značkou.</a:t>
                </a:r>
              </a:p>
              <a:p>
                <a:pPr marL="457200" lvl="1" indent="0">
                  <a:spcBef>
                    <a:spcPts val="1200"/>
                  </a:spcBef>
                  <a:spcAft>
                    <a:spcPts val="1200"/>
                  </a:spcAft>
                  <a:buNone/>
                </a:pPr>
                <a:r>
                  <a:rPr lang="cs-CZ" sz="1800" dirty="0">
                    <a:cs typeface="Times New Roman" panose="02020603050405020304" pitchFamily="18" charset="0"/>
                  </a:rPr>
                  <a:t>		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cs-CZ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cs-CZ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  <m:r>
                            <a:rPr lang="cs-CZ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e>
                      </m:mr>
                      <m:mr>
                        <m:e>
                          <m:r>
                            <a:rPr lang="cs-CZ" sz="18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7</m:t>
                          </m:r>
                        </m:e>
                      </m:mr>
                    </m:m>
                  </m:oMath>
                </a14:m>
                <a:r>
                  <a:rPr lang="cs-CZ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Hydráty s tečkou dole: Cr</a:t>
                </a:r>
                <a:r>
                  <a:rPr lang="cs-CZ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(SO</a:t>
                </a:r>
                <a:r>
                  <a:rPr lang="cs-CZ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cs-CZ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 18 H</a:t>
                </a:r>
                <a:r>
                  <a:rPr lang="cs-CZ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</a:t>
                </a:r>
                <a:endParaRPr lang="en-GB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cs-CZ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Indexy a náboje (případně oxidační čísla) se udávají nad sebou za značkou.</a:t>
                </a:r>
              </a:p>
              <a:p>
                <a:pPr marL="457200" lvl="1" indent="0">
                  <a:spcBef>
                    <a:spcPts val="1200"/>
                  </a:spcBef>
                  <a:spcAft>
                    <a:spcPts val="1200"/>
                  </a:spcAft>
                  <a:buNone/>
                </a:pPr>
                <a:r>
                  <a:rPr lang="cs-CZ" sz="2800" dirty="0">
                    <a:latin typeface="Cambria Math" panose="02040503050406030204" pitchFamily="18" charset="0"/>
                    <a:cs typeface="Times New Roman" panose="02020603050405020304" pitchFamily="18" charset="0"/>
                  </a:rPr>
                  <a:t>		H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cs-CZ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cs-CZ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</m:e>
                      </m:mr>
                      <m:m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e>
                      </m:mr>
                    </m:m>
                  </m:oMath>
                </a14:m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7B17AFFE-3A46-92E1-E6A6-4EBE9C3CBE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5137883"/>
              </a:xfrm>
              <a:blipFill>
                <a:blip r:embed="rId2"/>
                <a:stretch>
                  <a:fillRect l="-1043" t="-20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6071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2A955C-D119-2476-697C-F87DA3C4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Chemické vzorce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CF2DD1-A8FE-BBB5-D77B-8EE761DA8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538" y="2372702"/>
            <a:ext cx="10515600" cy="435133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sloučeninách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neděláme mezi značkami mezery.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Koeficienty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píšeme s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mezerou.</a:t>
            </a:r>
          </a:p>
          <a:p>
            <a:pPr marL="457200" lvl="1" indent="0">
              <a:buNone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 H</a:t>
            </a:r>
            <a:r>
              <a:rPr lang="cs-C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cs-C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Číselné indexy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arabské i římské píšeme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antikvou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 zastupující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proměnnou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píšeme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kurzívou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79DFDEC-8D20-9833-E06C-1317DDDB91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7754" y="2006750"/>
            <a:ext cx="3805067" cy="344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298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4675DF-2553-E8FF-2D2F-60743392D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Chemické rovnice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22EC84-F78D-7269-FF85-1A388D114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8323" cy="435133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vztahy či chemické rovnice se umísťují na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zvláštní řádek.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výrazy a chemické vzorce se umisťují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řádků textu.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Rovnice na zvláštním řádku pak mohou být orientovány buď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střed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nebo zleva.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je rovnice dlouhá a je třeba ji rozdělit na dva řádky, lze tak učinit u znamének plus či mínus. Příslušné znaménko, kterým první řádek končí, se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vždy musí opakovat na začátku řádku následujícího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4680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CB5138-D615-FC7B-71E6-331DE6E44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Chemické vzorce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315F7F-D3BE-7416-EDCC-ADBEA019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Chemsketch,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 stažení: 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https://www.acdlabs.com/resources/free-chemistry-software-apps/chemsketch-freeware/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Obsahuje databázi sloučenin, možnosti kreslení atd.</a:t>
            </a: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7956423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1D7F3D-7E02-B1AD-E51B-83AB36D86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061" y="269313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254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Číslice: základní pravidla zápisu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3078"/>
            <a:ext cx="10515600" cy="508781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české typografii se tisíce a miliony oddělují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mezerou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(výjimka peněžní částky), v anglické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čárkou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české typografii máme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desetinnou čárku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 anglické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desetinnou tečku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Nemícháme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desetinné čárky a tečky v jednom dokumentu.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41 568,323 (Čj) x 41,568.323 (Aj)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Věta nikdy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nezačíná číslem.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Číslo nerozdělujeme na dva řádky (použití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pevné mezery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0139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Číslice: základní pravidla zápisu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455031" cy="5061803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Jednoduché číslovky se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píší slovy.</a:t>
            </a:r>
          </a:p>
          <a:p>
            <a:pPr lvl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pískovišti si hrály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tři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děti. x Na pískovišti si hrály 3 děti.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číslovkám se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nepřipojují pádové koncovky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(např. 10ti, 100tý, 5ty)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Pozor na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rozdíl mezi miliardou a bilionem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české a anglické typografii.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dirty="0">
              <a:latin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B71434E4-4892-EA3C-A0F4-878D8B3560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522540"/>
              </p:ext>
            </p:extLst>
          </p:nvPr>
        </p:nvGraphicFramePr>
        <p:xfrm>
          <a:off x="1203571" y="5147849"/>
          <a:ext cx="8964246" cy="1345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082">
                  <a:extLst>
                    <a:ext uri="{9D8B030D-6E8A-4147-A177-3AD203B41FA5}">
                      <a16:colId xmlns:a16="http://schemas.microsoft.com/office/drawing/2014/main" val="1872855442"/>
                    </a:ext>
                  </a:extLst>
                </a:gridCol>
                <a:gridCol w="2988082">
                  <a:extLst>
                    <a:ext uri="{9D8B030D-6E8A-4147-A177-3AD203B41FA5}">
                      <a16:colId xmlns:a16="http://schemas.microsoft.com/office/drawing/2014/main" val="962615169"/>
                    </a:ext>
                  </a:extLst>
                </a:gridCol>
                <a:gridCol w="2988082">
                  <a:extLst>
                    <a:ext uri="{9D8B030D-6E8A-4147-A177-3AD203B41FA5}">
                      <a16:colId xmlns:a16="http://schemas.microsoft.com/office/drawing/2014/main" val="504477847"/>
                    </a:ext>
                  </a:extLst>
                </a:gridCol>
              </a:tblGrid>
              <a:tr h="44834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Evropa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Velká Británie, 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525933"/>
                  </a:ext>
                </a:extLst>
              </a:tr>
              <a:tr h="448342"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1 000 000 000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miliarda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bilion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5399165"/>
                  </a:ext>
                </a:extLst>
              </a:tr>
              <a:tr h="448342">
                <a:tc>
                  <a:txBody>
                    <a:bodyPr/>
                    <a:lstStyle/>
                    <a:p>
                      <a:pPr algn="r"/>
                      <a:r>
                        <a:rPr lang="cs-CZ" dirty="0"/>
                        <a:t>1 000 000 000 000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bilion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trilion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550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235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Číslice: základní pravidla zápisu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711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Vedle sebe mohou být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maximálně 4 číslice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a více se člení do skupin po 3 číslicích (před i za desetinnou čárkou).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1 020 Kč (ale i 1020 Kč)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123 456 Kč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12 827,214 584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Rok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se čtyřciferná čísla objevují v tabulce spolu s čísly vyšších řádů, je potřeba je kvůli přehlednosti dělit.</a:t>
            </a:r>
          </a:p>
          <a:p>
            <a:pPr marL="457200" lvl="1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jednotlivé řády vkládáme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vždy pevnou mezeru.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 ani za desetinnou čárkou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nevkládáme mezeru.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493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401A75-8CCF-A8DB-0C7D-C448B39A8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492" y="0"/>
            <a:ext cx="10515600" cy="1325563"/>
          </a:xfrm>
        </p:spPr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symboly a značky</a:t>
            </a: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728751E6-2ED7-7C7A-6030-167376D95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548889"/>
              </p:ext>
            </p:extLst>
          </p:nvPr>
        </p:nvGraphicFramePr>
        <p:xfrm>
          <a:off x="1023814" y="1127869"/>
          <a:ext cx="10275276" cy="549176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68819">
                  <a:extLst>
                    <a:ext uri="{9D8B030D-6E8A-4147-A177-3AD203B41FA5}">
                      <a16:colId xmlns:a16="http://schemas.microsoft.com/office/drawing/2014/main" val="2672426354"/>
                    </a:ext>
                  </a:extLst>
                </a:gridCol>
                <a:gridCol w="2568819">
                  <a:extLst>
                    <a:ext uri="{9D8B030D-6E8A-4147-A177-3AD203B41FA5}">
                      <a16:colId xmlns:a16="http://schemas.microsoft.com/office/drawing/2014/main" val="1796132351"/>
                    </a:ext>
                  </a:extLst>
                </a:gridCol>
                <a:gridCol w="2568819">
                  <a:extLst>
                    <a:ext uri="{9D8B030D-6E8A-4147-A177-3AD203B41FA5}">
                      <a16:colId xmlns:a16="http://schemas.microsoft.com/office/drawing/2014/main" val="4099106414"/>
                    </a:ext>
                  </a:extLst>
                </a:gridCol>
                <a:gridCol w="2568819">
                  <a:extLst>
                    <a:ext uri="{9D8B030D-6E8A-4147-A177-3AD203B41FA5}">
                      <a16:colId xmlns:a16="http://schemas.microsoft.com/office/drawing/2014/main" val="4228048633"/>
                    </a:ext>
                  </a:extLst>
                </a:gridCol>
              </a:tblGrid>
              <a:tr h="434814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Značka symbolu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Kód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Další varianty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940788"/>
                  </a:ext>
                </a:extLst>
              </a:tr>
              <a:tr h="750501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matematické plus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360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+ 43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Lze vložit z numerické klávesnice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1455097"/>
                  </a:ext>
                </a:extLst>
              </a:tr>
              <a:tr h="750501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matematické minus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+ 45 / Alt + 8722 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Nikdy nepoužíváme pomlčku nebo spojovník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5324821"/>
                  </a:ext>
                </a:extLst>
              </a:tr>
              <a:tr h="434814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 násobení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+ 158 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(·) </a:t>
                      </a:r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Alt+0183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39681962"/>
                  </a:ext>
                </a:extLst>
              </a:tr>
              <a:tr h="750501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 dělení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+ 0247 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Lze použít i lomítko / nebo dvojtečku :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65200953"/>
                  </a:ext>
                </a:extLst>
              </a:tr>
              <a:tr h="434814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 plusminus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+ 0177 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9508534"/>
                  </a:ext>
                </a:extLst>
              </a:tr>
              <a:tr h="434814"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 </a:t>
                      </a:r>
                      <a:r>
                        <a:rPr lang="cs-CZ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 rovno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cs-C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1900202"/>
                  </a:ext>
                </a:extLst>
              </a:tr>
              <a:tr h="7505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 </a:t>
                      </a:r>
                      <a:r>
                        <a:rPr lang="cs-CZ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 přibližně rovno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≅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+ 8773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3567475"/>
                  </a:ext>
                </a:extLst>
              </a:tr>
              <a:tr h="7505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 </a:t>
                      </a:r>
                      <a:r>
                        <a:rPr lang="cs-CZ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 úměrné</a:t>
                      </a:r>
                    </a:p>
                    <a:p>
                      <a:pPr algn="ctr"/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600"/>
                        </a:spcBef>
                        <a:spcAft>
                          <a:spcPts val="0"/>
                        </a:spcAft>
                      </a:pPr>
                      <a:r>
                        <a:rPr lang="cs-CZ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</a:t>
                      </a:r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 + 126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0752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9146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symboly a značky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0239"/>
            <a:ext cx="10515600" cy="52277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značky a symboly nalezneme také v katalogu symbolů v sekci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operátory.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Každý matematický symbol musí být při matematických operacích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oddělen mezerami z obou stran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4 - 2 = 2 			10a + 7b = c			 45 · 3,25 ≠ V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však použijeme symbol minus, nebo plus k vyjádření hodnoty,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mezeru nepoužíváme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Venku je -10 °C. 	Bylo tam ±10 lidí.		-10 + 3 = -7</a:t>
            </a:r>
          </a:p>
          <a:p>
            <a:pPr lvl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550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359"/>
            <a:ext cx="10515600" cy="1325563"/>
          </a:xfrm>
        </p:spPr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Matematické funkce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922"/>
            <a:ext cx="10515600" cy="48611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Symboly matematických operací (závorky, +, −, :, × ) i symboly matematických funkcí (log, sin, cos) se píší zásadně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vždy stojatým písmem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ale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jako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 obecné funkce je kurzívní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 symbolem funkce se vždy dělá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 symbolem následuje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argument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opět s mezerou, pokud není umístěn v závorce, a za ním je opět mezera.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Příklady: log▫2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▫, cos▫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▫, sin</a:t>
            </a:r>
            <a:r>
              <a:rPr lang="cs-C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▫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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▫, 2▫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)▫</a:t>
            </a:r>
          </a:p>
        </p:txBody>
      </p:sp>
    </p:spTree>
    <p:extLst>
      <p:ext uri="{BB962C8B-B14F-4D97-AF65-F5344CB8AC3E}">
        <p14:creationId xmlns:p14="http://schemas.microsoft.com/office/powerpoint/2010/main" val="298329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0CF3C-5838-0FE1-FEF9-C2774046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Exponenciální zápis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B041B5-5639-9309-8050-4F648ACCE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Exponent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vždy celé číslo, přičemž nula to bývá jen výjimečně. </a:t>
            </a:r>
          </a:p>
          <a:p>
            <a:pPr>
              <a:spcAft>
                <a:spcPts val="6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Mantisa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bývá desetinné číslo (ale nemusí). Mantisa nikdy nezačíná nulou a před desetinnou čárkou má právě jednu číslici.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50000"/>
              </a:lnSpc>
              <a:buNone/>
              <a:defRPr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−2,1·10</a:t>
            </a:r>
            <a:r>
              <a:rPr lang="cs-CZ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−12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exponent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50000"/>
              </a:lnSpc>
              <a:buNone/>
              <a:defRPr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−2,1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×10</a:t>
            </a:r>
            <a:r>
              <a:rPr lang="cs-CZ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−12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mantisa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41557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1388</Words>
  <Application>Microsoft Office PowerPoint</Application>
  <PresentationFormat>Širokoúhlá obrazovka</PresentationFormat>
  <Paragraphs>178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Times New Roman</vt:lpstr>
      <vt:lpstr>Wingdings</vt:lpstr>
      <vt:lpstr>Motiv Office</vt:lpstr>
      <vt:lpstr>Matematická sazba a její pravidla</vt:lpstr>
      <vt:lpstr>Matematické a fyzikální výrazy</vt:lpstr>
      <vt:lpstr>Číslice: základní pravidla zápisu</vt:lpstr>
      <vt:lpstr>Číslice: základní pravidla zápisu</vt:lpstr>
      <vt:lpstr>Číslice: základní pravidla zápisu</vt:lpstr>
      <vt:lpstr>Matematické symboly a značky</vt:lpstr>
      <vt:lpstr>Matematické symboly a značky</vt:lpstr>
      <vt:lpstr>Matematické funkce</vt:lpstr>
      <vt:lpstr>Exponenciální zápis</vt:lpstr>
      <vt:lpstr>Značky jednotek</vt:lpstr>
      <vt:lpstr>Značky jednotek</vt:lpstr>
      <vt:lpstr>Symboly veličin</vt:lpstr>
      <vt:lpstr>Zápis indexů</vt:lpstr>
      <vt:lpstr>Psaní procent</vt:lpstr>
      <vt:lpstr>Psaní poměrů a intervalů</vt:lpstr>
      <vt:lpstr>Řezy písem a jejich použití</vt:lpstr>
      <vt:lpstr>Matematická sazba a její pravidla</vt:lpstr>
      <vt:lpstr>Prezentace aplikace PowerPoint</vt:lpstr>
      <vt:lpstr>Chemické názvy</vt:lpstr>
      <vt:lpstr>Chemické značky</vt:lpstr>
      <vt:lpstr>Chemické vzorce</vt:lpstr>
      <vt:lpstr>Chemické rovnice</vt:lpstr>
      <vt:lpstr>Chemické vzorce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Matematická sazba a její pravidla</dc:title>
  <dc:creator>Cmolová Kamila</dc:creator>
  <cp:lastModifiedBy>Cmolová Kamila</cp:lastModifiedBy>
  <cp:revision>61</cp:revision>
  <dcterms:created xsi:type="dcterms:W3CDTF">2024-09-11T12:43:35Z</dcterms:created>
  <dcterms:modified xsi:type="dcterms:W3CDTF">2024-11-21T07:45:58Z</dcterms:modified>
</cp:coreProperties>
</file>