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3" r:id="rId9"/>
    <p:sldId id="285" r:id="rId10"/>
    <p:sldId id="280" r:id="rId11"/>
    <p:sldId id="281" r:id="rId12"/>
    <p:sldId id="282" r:id="rId13"/>
    <p:sldId id="283" r:id="rId14"/>
    <p:sldId id="286" r:id="rId15"/>
    <p:sldId id="265" r:id="rId16"/>
    <p:sldId id="266" r:id="rId17"/>
    <p:sldId id="267" r:id="rId18"/>
    <p:sldId id="288" r:id="rId19"/>
    <p:sldId id="289" r:id="rId20"/>
    <p:sldId id="291" r:id="rId21"/>
    <p:sldId id="292" r:id="rId22"/>
    <p:sldId id="268" r:id="rId23"/>
    <p:sldId id="270" r:id="rId24"/>
    <p:sldId id="293" r:id="rId25"/>
    <p:sldId id="27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Graf sloupcový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Příjmy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43</c:v>
                </c:pt>
                <c:pt idx="1">
                  <c:v>37</c:v>
                </c:pt>
                <c:pt idx="2">
                  <c:v>25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F-45F2-93AC-997A8F8D5BD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Výdaje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28</c:v>
                </c:pt>
                <c:pt idx="1">
                  <c:v>22</c:v>
                </c:pt>
                <c:pt idx="2">
                  <c:v>20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CF-45F2-93AC-997A8F8D5BD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Ušetřeno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CF-45F2-93AC-997A8F8D5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823583"/>
        <c:axId val="281825023"/>
      </c:barChart>
      <c:catAx>
        <c:axId val="281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825023"/>
        <c:crosses val="autoZero"/>
        <c:auto val="1"/>
        <c:lblAlgn val="ctr"/>
        <c:lblOffset val="100"/>
        <c:noMultiLvlLbl val="0"/>
      </c:catAx>
      <c:valAx>
        <c:axId val="28182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82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/>
              <a:t>Graf spojnicový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teplota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List1!$B$2:$B$25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</c:v>
                </c:pt>
                <c:pt idx="17">
                  <c:v>11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05-4E4E-835B-B168C3AE1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127216"/>
        <c:axId val="756129136"/>
      </c:lineChart>
      <c:catAx>
        <c:axId val="7561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6129136"/>
        <c:crosses val="autoZero"/>
        <c:auto val="1"/>
        <c:lblAlgn val="ctr"/>
        <c:lblOffset val="100"/>
        <c:noMultiLvlLbl val="0"/>
      </c:catAx>
      <c:valAx>
        <c:axId val="75612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612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Graf výsečový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6-42C4-A5EB-7C4B2CBDE2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6-42C4-A5EB-7C4B2CBDE2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6-42C4-A5EB-7C4B2CBDE2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36-42C4-A5EB-7C4B2CBDE2BF}"/>
              </c:ext>
            </c:extLst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6-42C4-A5EB-7C4B2CBDE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24091-1C6C-81FC-78AF-313DCEBC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229340-1E47-4E04-BE17-B974C5E1E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044D58-1345-BCE9-23D5-F2F8BDE2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AF22EF-751A-3EEA-6F79-124E1DF3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CD7EDD-765D-D9B8-5618-9A427D7F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26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B1682-C19A-DEC4-BB27-324A1F08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F247DE-BDD7-3411-6D86-453F3E3E3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E1A0E-6B69-5D55-A4F9-4F1F4A64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1ECC30-615B-8FB9-F9C4-63A4864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A353D7-4483-EE0C-7D19-2E94130F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39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1ED07B-1EA5-9F5D-EA21-88AD34BDC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91906D-A497-5965-1BAD-69EF1B8B2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A6C61-7FE4-16C1-3E42-F3F0CCD3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E57697-39CF-F73F-E627-3EA35AEE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F750E-9568-0619-24F0-8D879463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3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BD7DD-9DFB-C4A3-7A3B-624CB1A3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31669-376D-F2B2-D12F-67B3A72D0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A5C87B-B262-3137-BF01-A71F9F2C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89CAAC-B910-FFCA-2EA4-6B329283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EED863-A959-6C24-95D8-520D0E6C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2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6B64A-AAE4-690F-5637-ACEE73D1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C1AD92-B74E-F463-7234-B2475702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86ADFC-7FF8-315A-B725-E05BB3E7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705A4-1DE6-6AC7-9B26-BBC9F4DB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01A3DF-D610-5826-3A62-F7F05FF8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54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EB7FB-F240-E060-1958-E3AA6FF1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87966-4E33-A11D-4E0A-7F4722F38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2BB9C5-131E-EBC4-B8E3-7F1A2F3FB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46C1E-EBF5-8826-0633-6C4C298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650E08-42AA-FA34-D1BC-77EB88D1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AB305A-C098-36AE-4D3B-0645BB55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3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03F56-2D66-A69E-6360-C939764A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01321F-7BE1-8472-13A8-95B21628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5CC77F-560B-DF25-C300-00C39D87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B2C1FA-0888-AF9B-EC57-76F781FBF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4E7809-04EC-46B6-B74C-AB6DE4DCD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450DEF-B377-81DA-014E-801226A9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CDC7F7-3DE7-8C14-A881-A7B23583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B47A14-3C52-ED2B-AC0D-92993300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7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0F494-8306-60E1-1954-717D14B4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C4308D-8B1C-C128-882A-D42E60C8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956934-1698-9B2F-C476-42C78144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C6A629-9693-7AA6-677D-8A5F3D87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33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113710-A659-3EFC-D7D4-E21FD5CC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CA0FE6-3915-A181-3A89-BDF54859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EBACB8-A401-04EE-1859-2C24E2A9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6D0C3-0655-C0D2-1B11-6474E504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67138-21E2-1ED0-61DE-9691AF3D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D39D7D-A365-03AB-2E5E-EC358515A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5A1461-04FC-31E3-183C-238E549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0DEF47-901A-8048-1CAE-24CCE02F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4812E7-D483-1EC3-CAE1-A1CCBAC4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3EBDA-FDF2-0268-001F-0109BF45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DB4498-05CD-B206-95A8-8A60FACD8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64E32C-7B79-8288-6C3B-ECA5B167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9DD8FE-C8E8-C929-4D3E-32895BDC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020A03-2CAF-EBFA-BD2B-0D9D2CDD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C38ECA-9C8F-A01D-49BC-A3FABF5F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61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877D76-A33B-FC92-3304-D7647AAF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C88311-B22D-1734-2198-96F70F36E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51AF28-6F88-59D6-63A6-161FE15FC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E0E9-FAA0-454A-B733-391237687366}" type="datetimeFigureOut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49111-AC3C-6B5C-2AF0-7156F7CB0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12D51E-1A72-90F0-410A-CCCD2ED03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85FF-BA11-41EB-B06F-97A1E1D223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8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C90ED-C22F-BAE9-02A8-E0F80944B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Typogra</a:t>
            </a:r>
            <a:r>
              <a:rPr lang="cs-CZ" b="1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cké formátování objektů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948A83-0DB7-831B-48BD-C5974208A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/>
          <a:p>
            <a:r>
              <a:rPr lang="cs-CZ" dirty="0"/>
              <a:t>Mgr. Kamila Cmolová</a:t>
            </a:r>
          </a:p>
        </p:txBody>
      </p:sp>
    </p:spTree>
    <p:extLst>
      <p:ext uri="{BB962C8B-B14F-4D97-AF65-F5344CB8AC3E}">
        <p14:creationId xmlns:p14="http://schemas.microsoft.com/office/powerpoint/2010/main" val="183661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595EB-9DAB-F43C-EF97-30733055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seznamu obrázků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CEC7F-601A-EB2D-E7DD-296C5F50C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Seznam obrázků lze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automaticky vygenerovat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pokud nejprve vytvoříme titulky obrázků, které chceme do seznamu zahrnout.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vytváření seznamu vyhledá aplikace MS Word titulky, setřídí je podle čísla a zobrazí seznam obrázků v dokumentu</a:t>
            </a:r>
            <a:r>
              <a:rPr lang="cs-CZ" sz="2400" dirty="0"/>
              <a:t>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MS Word lze vytvořit několik číslovaných řad objektů zároveň (např. číslujeme zvlášť obrázky, zvlášť grafy nebo tabulky).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39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3002-5416-E539-ABB1-D6E1837D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seznamu obrázků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4D07CA-E4F8-4D20-60D8-595FC41901C6}"/>
              </a:ext>
            </a:extLst>
          </p:cNvPr>
          <p:cNvSpPr txBox="1"/>
          <p:nvPr/>
        </p:nvSpPr>
        <p:spPr>
          <a:xfrm>
            <a:off x="2563446" y="5650524"/>
            <a:ext cx="533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titulku k obrázku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8B5BC9-D0FC-2F82-BA4D-B02BD7315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2" t="27465" r="31624" b="36524"/>
          <a:stretch/>
        </p:blipFill>
        <p:spPr>
          <a:xfrm>
            <a:off x="2563446" y="1955282"/>
            <a:ext cx="6244492" cy="36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E4B2B-BC35-1F61-4198-D60293FC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seznamu obrázků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9E02D-B01B-E660-DA44-A4D5F2C5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7"/>
            <a:ext cx="10515600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Seznam obrázků vytvoříme automaticky pomocí volby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– VLOŽIT SEZNAM OBRÁZKŮ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35A7B3-AAA6-46F1-9D6F-660118A90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1" t="39728" r="37273" b="21225"/>
          <a:stretch/>
        </p:blipFill>
        <p:spPr>
          <a:xfrm>
            <a:off x="1026367" y="2397968"/>
            <a:ext cx="4718788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47E74-58E4-E1D4-AC2A-5BDFB1E5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seznamu obrázků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EBB90-71A3-3DB8-9DCB-D36DE53B8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provádíte v dokumentu jakékoli změny s obrázky (umístění na jinou stránku nebo změnu textu popisku), je nutné opět seznam s obrázky aktualizovat tak, že označíme celý dokument (myší nebo stiskem CTRL + A) a stiskneme klávesu F9.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74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69746-1BA6-3777-4998-F2DBA7FF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Úprava tabulek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8981F4-1053-9E2F-B439-8DBDF9A1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5" b="61368"/>
          <a:stretch/>
        </p:blipFill>
        <p:spPr>
          <a:xfrm>
            <a:off x="202544" y="2127738"/>
            <a:ext cx="11786912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6B182-B8F0-CB2F-D73B-F2EFA0C5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Úprava tabulek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D51DE-0300-EC4D-FD71-FEB16CB0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30906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Tabulky se umísťují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bezprostředně za text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 kterém byly zmíněny nebo na ně bylo odkazováno.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Rozsahově větší tabulky jsou umisťovány do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přílohové části práce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případě velké důležitosti i do textu na samostatnou stránku na celou její šířku.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tabulka netýká daného textu a její funkce je pouze doplňková/ilustrační, vkládá se vždy do příloh.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0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70C36-6E38-863C-6B3E-2FAC26B7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úpravu tabulek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71C1C-26B6-F603-00E6-AA42F1F2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182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v buňkách tabulek se sází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typem písma jako zbytek práce, stupeň písma může být menší.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Volíme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silnější orámování tabulky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Buňky záhlaví mohou být pro rozlišení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tučným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řezem písma, nebo vyplněny šedou barvou, popř. podtrženy dvojitou silnou čárou.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Názvy sloupců a řádků začínají vždy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velkým písmenem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Je-li tabulka rozložena do dvou a více stran, je nutné, aby se popisný řádek nebo sloupec nacházel na všech stranách.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Čísla v tabulkách musí být zarovnána vodorovně i svisle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střed buňky.</a:t>
            </a:r>
          </a:p>
        </p:txBody>
      </p:sp>
    </p:spTree>
    <p:extLst>
      <p:ext uri="{BB962C8B-B14F-4D97-AF65-F5344CB8AC3E}">
        <p14:creationId xmlns:p14="http://schemas.microsoft.com/office/powerpoint/2010/main" val="36815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19DB4-CDBC-075A-2145-BECDDFC0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Úprava tabulek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E525F-0236-89BD-AF8F-3EEBDF2D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tabulce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nesmí být prázdné pole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(musí v něm být alespoň pomlčka).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Samotné tabulky jsou v textu umístěny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jednotným způsobem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(nejčastěji na střed nebo na celou šířku stránky).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tabulka musí mít svůj popisek (zarovnaný doleva), který se umisťuje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 tabulku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tabulky se uvádí až pod tabulkou.</a:t>
            </a:r>
          </a:p>
        </p:txBody>
      </p:sp>
    </p:spTree>
    <p:extLst>
      <p:ext uri="{BB962C8B-B14F-4D97-AF65-F5344CB8AC3E}">
        <p14:creationId xmlns:p14="http://schemas.microsoft.com/office/powerpoint/2010/main" val="197087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C653F-20EF-6E4C-16FC-EE51C1FF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úpravu tabulek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10EA0-1CA9-EF6F-9732-171D0E47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54" y="180999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Tabulka by měla obsahovat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 řádků než sloupců.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Tabulka by neměla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nikdy přesahovat okraje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stránek.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Vyvarujeme se používání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sytých barev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(méně je někdy více).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Rozsáhlejší tabulky tvoříme v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až poté je vkládáme do Wordu.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důležité rovněž zvážit, zdali by nebyl vhodnější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943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58B1E-2E53-D589-F4BF-CEE3D18C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C5B7F-2BE8-BDD5-5812-DF452E77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089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 můžeme vkládat buď přímo v MS Word (omezené možnosti), nebo z Excelu.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 zarovnáváme vždy 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 stránky.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grafy musí mít popisek, který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součástí grafu. Popisek se umísťuje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graf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zarovnává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na střed.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vhodné, aby byl graf od okolního textu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orámován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tenkou černou čarou.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grafu musíme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zřetelně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vyznačit všechny zkoumané jednotky a popisky jednotlivých os.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9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08B2B-C1A0-B40D-5C60-BA89CD6A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Formátování objektů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CFA764-810D-738A-AD48-022411F5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7" y="1460500"/>
            <a:ext cx="10515600" cy="539750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textu můžeme pro jeho oživení a zvýšení názornosti vkládat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různé objekty:</a:t>
            </a:r>
          </a:p>
          <a:p>
            <a:pPr lvl="1">
              <a:lnSpc>
                <a:spcPct val="16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Obrázky</a:t>
            </a:r>
          </a:p>
          <a:p>
            <a:pPr lvl="1">
              <a:lnSpc>
                <a:spcPct val="16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Tabulky</a:t>
            </a:r>
          </a:p>
          <a:p>
            <a:pPr lvl="1">
              <a:lnSpc>
                <a:spcPct val="16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</a:t>
            </a:r>
          </a:p>
          <a:p>
            <a:pPr lvl="1">
              <a:lnSpc>
                <a:spcPct val="16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Schémata</a:t>
            </a:r>
          </a:p>
          <a:p>
            <a:pPr lvl="1">
              <a:lnSpc>
                <a:spcPct val="16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vzorce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Objekty, které v textovém procesoru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vytvoříme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něm můžeme také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libovolně upravovat. </a:t>
            </a:r>
          </a:p>
          <a:p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Vložené objekty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jiných programů nemůžeme v textovém procesoru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upravovat vůbec nebo jen velmi omezeně.</a:t>
            </a:r>
          </a:p>
        </p:txBody>
      </p:sp>
    </p:spTree>
    <p:extLst>
      <p:ext uri="{BB962C8B-B14F-4D97-AF65-F5344CB8AC3E}">
        <p14:creationId xmlns:p14="http://schemas.microsoft.com/office/powerpoint/2010/main" val="412825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08CE1-2029-3AD2-99AD-E996D907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46C6E-3311-6F5A-5E5E-7D7003D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Vyvarujeme se používání křiklavých a výrazných barev.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konkrétního typu grafu se odvíjí od typu dat, jež mají být v grafu zobrazeny: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sloupcové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hodí pro srovnání jednotlivých zkoumaných veličin.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spojnicové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lépe znázorňují závislost zkoumané veličiny na čase.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výsečové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nejlépe ukazují poměr zkoumaných hodnot, nehodí se však pro přesná čísla.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8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E91C8-54E0-5845-8BB1-8A25B2B5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Grafy</a:t>
            </a:r>
            <a:endParaRPr lang="cs-CZ" dirty="0"/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CD57F49C-2BED-1F70-B4D3-BD755351B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481556"/>
              </p:ext>
            </p:extLst>
          </p:nvPr>
        </p:nvGraphicFramePr>
        <p:xfrm>
          <a:off x="272592" y="1253331"/>
          <a:ext cx="296789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F98A678-23C7-D4FA-DE88-7E6E6BFBF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140837"/>
              </p:ext>
            </p:extLst>
          </p:nvPr>
        </p:nvGraphicFramePr>
        <p:xfrm>
          <a:off x="3359044" y="27647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60D19C4-56D9-FD8F-9DFC-0AD88EC34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427476"/>
              </p:ext>
            </p:extLst>
          </p:nvPr>
        </p:nvGraphicFramePr>
        <p:xfrm>
          <a:off x="7326047" y="1935043"/>
          <a:ext cx="4679885" cy="36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485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6AE4D-7FEA-CEC5-526C-9F3E1024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vzorce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1CDFC-C024-E629-33E6-065F8A01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objekty, které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nejobtížněji umisťují do textu.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svázány řadou velmi striktních pravidel, mnoho z nich není Word schopen jednoduše realizovat.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Rozlišujme tyto způsoby umístění matematických výrazů: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textová matematika – výraz je součástí odstavce.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vysazená matematika – výraz je umístěn samostatně mezi odstavce. </a:t>
            </a:r>
          </a:p>
        </p:txBody>
      </p:sp>
    </p:spTree>
    <p:extLst>
      <p:ext uri="{BB962C8B-B14F-4D97-AF65-F5344CB8AC3E}">
        <p14:creationId xmlns:p14="http://schemas.microsoft.com/office/powerpoint/2010/main" val="97316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FD91B-60AA-57CB-B377-B54BDA7B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a chemické vzorce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599B7-1A61-EEAF-DF9E-27DAABD3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Matematický výraz lze ve Wordu realizovat dvěma způsoby: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Zápisem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speciálních znaků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(znaky vkládáme přímo do odstavce z katalogu symbolů)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Pomocí externího programu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 rovnic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(najdeme jej v nabídce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vložení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+ =</a:t>
            </a:r>
          </a:p>
          <a:p>
            <a:pPr marL="457200" lvl="1" indent="0">
              <a:lnSpc>
                <a:spcPct val="100000"/>
              </a:lnSpc>
              <a:spcAft>
                <a:spcPts val="1800"/>
              </a:spcAft>
              <a:buNone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2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13E41-49E2-3268-A073-424C69CD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a chemické vzorce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70E63-EC59-85A4-E336-19B21FA68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Vzorce se píšou do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prostoru mezi odstavce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Pokud je jich více, vkládají se pod sebe.</a:t>
            </a:r>
          </a:p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nutné kontrolovat </a:t>
            </a:r>
            <a:r>
              <a:rPr lang="cs-CZ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umístění indexů 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cs-CZ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x </a:t>
            </a:r>
            <a:r>
              <a:rPr lang="cs-CZ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b="1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Znaménko </a:t>
            </a:r>
            <a:r>
              <a:rPr lang="cs-CZ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nenahrazuje s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pojovníkem, který je mnohem kratší (</a:t>
            </a:r>
            <a:r>
              <a:rPr lang="cs-CZ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Alt+45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nutnosti matematické symboly píšeme menším typem písma, jinak ale musí být stejné jako okolní text (tj. zejména stejný řez, typ písma, správné mezery). </a:t>
            </a:r>
          </a:p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49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B982EB-FF61-0513-2728-7E242757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97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8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818D1-93A8-1438-C921-2BF16995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práci s objekty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A5E3D-17E7-0AC8-B026-242B24B3D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požadavkem z hlediska typografie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jednotnost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významově shodných objektů v textu.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tabulky by tedy měly mít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podobný vzhled a podobné umístění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stejně tak obrázky (jednotná velikost, popisky) a matematické výrazy (velikost, způsob sazby).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strana obsahuje jeden dominantní prvek (např. název dokumentu), měl by být umisťován v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optickém středu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je nad středem geometrickým.</a:t>
            </a:r>
          </a:p>
        </p:txBody>
      </p:sp>
    </p:spTree>
    <p:extLst>
      <p:ext uri="{BB962C8B-B14F-4D97-AF65-F5344CB8AC3E}">
        <p14:creationId xmlns:p14="http://schemas.microsoft.com/office/powerpoint/2010/main" val="200420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ADEDE18-FE5E-A316-F546-976406906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29" t="36848" r="41791" b="29223"/>
          <a:stretch/>
        </p:blipFill>
        <p:spPr>
          <a:xfrm>
            <a:off x="3507947" y="522127"/>
            <a:ext cx="5176105" cy="5813745"/>
          </a:xfrm>
        </p:spPr>
      </p:pic>
    </p:spTree>
    <p:extLst>
      <p:ext uri="{BB962C8B-B14F-4D97-AF65-F5344CB8AC3E}">
        <p14:creationId xmlns:p14="http://schemas.microsoft.com/office/powerpoint/2010/main" val="42602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49511-C358-9EAC-3A2B-01838BAC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práci s objekty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57E0C-8A2A-1F0D-3FF9-40CD85FB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825625"/>
            <a:ext cx="10978662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nadpisy nebo obrázky by měly být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textu umístěny na tzv.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zlatém řezu.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dodržení tohoto pravidla je potřeba umístit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motiv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průsečíku dvou dělicích čar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vzniknou po rozdělení plochy stránky na třetiny.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AC66E-29F2-4BD2-9452-8EF3BC0D9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1" t="20894" r="39748" b="19863"/>
          <a:stretch/>
        </p:blipFill>
        <p:spPr>
          <a:xfrm>
            <a:off x="8635273" y="1518750"/>
            <a:ext cx="3010293" cy="45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D674B-2757-E433-4029-E2E12F7C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práci s obrázky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9F12A-A620-6672-25DA-800335E6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50908" cy="45908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v textu více obrázků, měly by jejich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okraje být v lince.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je na obrázku pohybující se předmět nebo někam hledící člověk, měl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pohyb (pohled) směřovat dovnitř knihy.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Vyvarujeme se vložení dvou obrázků vedle sebe, ačkoliv se tam vejdou.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Obrázky umisťujeme vždy výhradně pod sebe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(ideálně ve stejné velikosti).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B2FD83-2773-17B5-3EDB-AAE87D5B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39029" r="53646" b="20416"/>
          <a:stretch/>
        </p:blipFill>
        <p:spPr>
          <a:xfrm>
            <a:off x="8899524" y="1690688"/>
            <a:ext cx="3057525" cy="40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E1E74-02BB-6530-A57E-B232E415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práci s obrázky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BDE52-57E4-4032-E711-90062B9AE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Obrázky na stránce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zarovnáváme doleva, nebo na střed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obrázku musí být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dostatečně velká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Můžeme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ořezat nadbytečné části.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Dáváme si pozor, aby obrázky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nepřesahovaly okraje stránky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Vkládáme pouze obrázky, na které v textu odkazujeme a s daným odstavcem korespondují.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Vyvarujeme se ilustračních obrázků.  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máme v práci více větších obrázků, je vhodnější je vložit do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přílohy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7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7D0D1-1F92-E72B-2598-82D5ED82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práci s obrázky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D299C-2E99-E279-9E68-6DBD9395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Obrázky by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neměly být obtékány textem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(obtékání obrázku a zalamování textu volíme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rovnoběžně s textem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Nikdy nevkládáme obrázky do odborného textu tak, aby kolem nich obtékal text.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Objekty můžeme upravovat i pomocí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stylů.</a:t>
            </a:r>
          </a:p>
          <a:p>
            <a:pPr lvl="1"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Popisky pro obrázky mají některé společné vlastnosti (například typ a řez písma, způsob zarovnání).</a:t>
            </a:r>
          </a:p>
          <a:p>
            <a:pPr lvl="1"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 pro popisky obrázků/tabulek/grafů.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3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DE719-AFF8-C944-0786-6054979A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práci s obrázky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24292-4169-145F-77B5-EDAB4C980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obrázek musí mít popisek, ve kterém je uvedeno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číslo obrázku, jeho název </a:t>
            </a: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a autor.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Popisky zarovnáváme doleva a volíme menší písmo.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vkládání popisků pracujeme výhradně s funkcí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Vložit titulek.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</a:p>
          <a:p>
            <a:pPr lvl="1">
              <a:spcBef>
                <a:spcPts val="18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12: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Mapa olomouckého kraje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(zdroj: Česká kartografická společnost, 2023)</a:t>
            </a:r>
          </a:p>
          <a:p>
            <a:pPr lvl="1">
              <a:spcBef>
                <a:spcPts val="18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3: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Moravská vysoká škola Olomouc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(zdroj: autor)</a:t>
            </a:r>
          </a:p>
          <a:p>
            <a:pPr lvl="1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cizí obrázky je nutné uvést i v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seznamu zdrojů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konci práce.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095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1205</Words>
  <Application>Microsoft Office PowerPoint</Application>
  <PresentationFormat>Širokoúhlá obrazovka</PresentationFormat>
  <Paragraphs>109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Motiv Office</vt:lpstr>
      <vt:lpstr>Typografické formátování objektů</vt:lpstr>
      <vt:lpstr>Formátování objektů</vt:lpstr>
      <vt:lpstr>Zásady pro práci s objekty</vt:lpstr>
      <vt:lpstr>Prezentace aplikace PowerPoint</vt:lpstr>
      <vt:lpstr>Zásady pro práci s objekty</vt:lpstr>
      <vt:lpstr>Zásady pro práci s obrázky</vt:lpstr>
      <vt:lpstr>Zásady pro práci s obrázky</vt:lpstr>
      <vt:lpstr>Zásady pro práci s obrázky</vt:lpstr>
      <vt:lpstr>Zásady pro práci s obrázky</vt:lpstr>
      <vt:lpstr>Generování seznamu obrázků</vt:lpstr>
      <vt:lpstr>Generování seznamu obrázků</vt:lpstr>
      <vt:lpstr>Generování seznamu obrázků</vt:lpstr>
      <vt:lpstr>Generování seznamu obrázků</vt:lpstr>
      <vt:lpstr>Úprava tabulek</vt:lpstr>
      <vt:lpstr>Úprava tabulek</vt:lpstr>
      <vt:lpstr>Pravidla pro úpravu tabulek</vt:lpstr>
      <vt:lpstr>Úprava tabulek</vt:lpstr>
      <vt:lpstr>Pravidla pro úpravu tabulek</vt:lpstr>
      <vt:lpstr>Grafy</vt:lpstr>
      <vt:lpstr>Grafy</vt:lpstr>
      <vt:lpstr>Grafy</vt:lpstr>
      <vt:lpstr>Matematické vzorce</vt:lpstr>
      <vt:lpstr>Matematické a chemické vzorce</vt:lpstr>
      <vt:lpstr>Matematické a chemické vzorce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Typografické formátování objektů</dc:title>
  <dc:creator>Cmolová Kamila</dc:creator>
  <cp:lastModifiedBy>Cmolová Kamila</cp:lastModifiedBy>
  <cp:revision>43</cp:revision>
  <dcterms:created xsi:type="dcterms:W3CDTF">2024-09-11T10:23:51Z</dcterms:created>
  <dcterms:modified xsi:type="dcterms:W3CDTF">2024-10-29T14:09:24Z</dcterms:modified>
</cp:coreProperties>
</file>