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4" r:id="rId8"/>
    <p:sldId id="263" r:id="rId9"/>
    <p:sldId id="285" r:id="rId10"/>
    <p:sldId id="280" r:id="rId11"/>
    <p:sldId id="281" r:id="rId12"/>
    <p:sldId id="282" r:id="rId13"/>
    <p:sldId id="283" r:id="rId14"/>
    <p:sldId id="286" r:id="rId15"/>
    <p:sldId id="265" r:id="rId16"/>
    <p:sldId id="266" r:id="rId17"/>
    <p:sldId id="267" r:id="rId18"/>
    <p:sldId id="288" r:id="rId19"/>
    <p:sldId id="289" r:id="rId20"/>
    <p:sldId id="291" r:id="rId21"/>
    <p:sldId id="292" r:id="rId22"/>
    <p:sldId id="268" r:id="rId23"/>
    <p:sldId id="270" r:id="rId24"/>
    <p:sldId id="293" r:id="rId25"/>
    <p:sldId id="277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Se&#353;it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Graf sloupcový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Příjmy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43</c:v>
                </c:pt>
                <c:pt idx="1">
                  <c:v>37</c:v>
                </c:pt>
                <c:pt idx="2">
                  <c:v>25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F-45F2-93AC-997A8F8D5BD7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Výdaje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</c:strCache>
            </c:strRef>
          </c:cat>
          <c:val>
            <c:numRef>
              <c:f>List1!$C$2:$C$5</c:f>
              <c:numCache>
                <c:formatCode>General</c:formatCode>
                <c:ptCount val="4"/>
                <c:pt idx="0">
                  <c:v>28</c:v>
                </c:pt>
                <c:pt idx="1">
                  <c:v>22</c:v>
                </c:pt>
                <c:pt idx="2">
                  <c:v>20</c:v>
                </c:pt>
                <c:pt idx="3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F-45F2-93AC-997A8F8D5BD7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Ušetřeno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List1!$A$2:$A$5</c:f>
              <c:strCache>
                <c:ptCount val="4"/>
                <c:pt idx="0">
                  <c:v>Leden</c:v>
                </c:pt>
                <c:pt idx="1">
                  <c:v>Únor</c:v>
                </c:pt>
                <c:pt idx="2">
                  <c:v>Březen</c:v>
                </c:pt>
                <c:pt idx="3">
                  <c:v>Duben</c:v>
                </c:pt>
              </c:strCache>
            </c:strRef>
          </c:cat>
          <c:val>
            <c:numRef>
              <c:f>List1!$D$2:$D$5</c:f>
              <c:numCache>
                <c:formatCode>General</c:formatCode>
                <c:ptCount val="4"/>
                <c:pt idx="0">
                  <c:v>15</c:v>
                </c:pt>
                <c:pt idx="1">
                  <c:v>15</c:v>
                </c:pt>
                <c:pt idx="2">
                  <c:v>5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CF-45F2-93AC-997A8F8D5B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1823583"/>
        <c:axId val="281825023"/>
      </c:barChart>
      <c:catAx>
        <c:axId val="281823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1825023"/>
        <c:crosses val="autoZero"/>
        <c:auto val="1"/>
        <c:lblAlgn val="ctr"/>
        <c:lblOffset val="100"/>
        <c:noMultiLvlLbl val="0"/>
      </c:catAx>
      <c:valAx>
        <c:axId val="28182502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281823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1800" dirty="0"/>
              <a:t>Graf spojnicový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teplota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List1!$A$2:$A$25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</c:numCache>
            </c:numRef>
          </c:cat>
          <c:val>
            <c:numRef>
              <c:f>List1!$B$2:$B$25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7</c:v>
                </c:pt>
                <c:pt idx="10">
                  <c:v>7</c:v>
                </c:pt>
                <c:pt idx="11">
                  <c:v>8</c:v>
                </c:pt>
                <c:pt idx="12">
                  <c:v>9</c:v>
                </c:pt>
                <c:pt idx="13">
                  <c:v>10</c:v>
                </c:pt>
                <c:pt idx="14">
                  <c:v>11</c:v>
                </c:pt>
                <c:pt idx="15">
                  <c:v>12</c:v>
                </c:pt>
                <c:pt idx="16">
                  <c:v>12</c:v>
                </c:pt>
                <c:pt idx="17">
                  <c:v>11</c:v>
                </c:pt>
                <c:pt idx="18">
                  <c:v>10</c:v>
                </c:pt>
                <c:pt idx="19">
                  <c:v>9</c:v>
                </c:pt>
                <c:pt idx="20">
                  <c:v>8</c:v>
                </c:pt>
                <c:pt idx="21">
                  <c:v>8</c:v>
                </c:pt>
                <c:pt idx="22">
                  <c:v>7</c:v>
                </c:pt>
                <c:pt idx="23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05-4E4E-835B-B168C3AE1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6127216"/>
        <c:axId val="756129136"/>
      </c:lineChart>
      <c:catAx>
        <c:axId val="756127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56129136"/>
        <c:crosses val="autoZero"/>
        <c:auto val="1"/>
        <c:lblAlgn val="ctr"/>
        <c:lblOffset val="100"/>
        <c:noMultiLvlLbl val="0"/>
      </c:catAx>
      <c:valAx>
        <c:axId val="75612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56127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dirty="0"/>
              <a:t>Graf výsečový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Prodej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236-42C4-A5EB-7C4B2CBDE2B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236-42C4-A5EB-7C4B2CBDE2B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236-42C4-A5EB-7C4B2CBDE2B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236-42C4-A5EB-7C4B2CBDE2BF}"/>
              </c:ext>
            </c:extLst>
          </c:dPt>
          <c:cat>
            <c:strRef>
              <c:f>List1!$A$2:$A$5</c:f>
              <c:strCache>
                <c:ptCount val="4"/>
                <c:pt idx="0">
                  <c:v>1. čtvrt.</c:v>
                </c:pt>
                <c:pt idx="1">
                  <c:v>2. čtvrt.</c:v>
                </c:pt>
                <c:pt idx="2">
                  <c:v>3. čtvrt.</c:v>
                </c:pt>
                <c:pt idx="3">
                  <c:v>4. čtvrt.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236-42C4-A5EB-7C4B2CBDE2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224091-1C6C-81FC-78AF-313DCEBC1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0229340-1E47-4E04-BE17-B974C5E1E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9044D58-1345-BCE9-23D5-F2F8BDE2E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AF22EF-751A-3EEA-6F79-124E1DF34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CD7EDD-765D-D9B8-5618-9A427D7FC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126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7EBD7DD-9DFB-C4A3-7A3B-624CB1A31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C831669-376D-F2B2-D12F-67B3A72D0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BA5C87B-B262-3137-BF01-A71F9F2CB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689CAAC-B910-FFCA-2EA4-6B3292832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EED863-A959-6C24-95D8-520D0E6CD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27261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D6B64A-AAE4-690F-5637-ACEE73D17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AC1AD92-B74E-F463-7234-B24757029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186ADFC-7FF8-315A-B725-E05BB3E76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D6705A4-1DE6-6AC7-9B26-BBC9F4DB0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101A3DF-D610-5826-3A62-F7F05FF8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8544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5EB7FB-F240-E060-1958-E3AA6FF14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687966-4E33-A11D-4E0A-7F4722F38F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A2BB9C5-131E-EBC4-B8E3-7F1A2F3FB8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1546C1E-EBF5-8826-0633-6C4C29855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D650E08-42AA-FA34-D1BC-77EB88D18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1AB305A-C098-36AE-4D3B-0645BB553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636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903F56-2D66-A69E-6360-C939764AE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501321F-7BE1-8472-13A8-95B216284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C5CC77F-560B-DF25-C300-00C39D878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DB2C1FA-0888-AF9B-EC57-76F781FBF7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CB4E7809-04EC-46B6-B74C-AB6DE4DCD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C450DEF-B377-81DA-014E-801226A9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1CDC7F7-3DE7-8C14-A881-A7B23583B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4DB47A14-3C52-ED2B-AC0D-929933004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547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D0F494-8306-60E1-1954-717D14B4E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5C4308D-8B1C-C128-882A-D42E60C80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5956934-1698-9B2F-C476-42C781444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3C6A629-9693-7AA6-677D-8A5F3D87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31335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B113710-A659-3EFC-D7D4-E21FD5CC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2CA0FE6-3915-A181-3A89-BDF54859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CEBACB8-A401-04EE-1859-2C24E2A9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794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36D0C3-0655-C0D2-1B11-6474E504F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F67138-21E2-1ED0-61DE-9691AF3DB0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9D39D7D-A365-03AB-2E5E-EC358515A8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15A1461-04FC-31E3-183C-238E5490E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00DEF47-901A-8048-1CAE-24CCE02F5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F4812E7-D483-1EC3-CAE1-A1CCBAC46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120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13EBDA-FDF2-0268-001F-0109BF45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18DB4498-05CD-B206-95A8-8A60FACD86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264E32C-7B79-8288-6C3B-ECA5B167D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C9DD8FE-C8E8-C929-4D3E-32895BDC6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A020A03-2CAF-EBFA-BD2B-0D9D2CDD2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2C38ECA-9C8F-A01D-49BC-A3FABF5F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3561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7B1682-C19A-DEC4-BB27-324A1F086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FF247DE-BDD7-3411-6D86-453F3E3E36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6E1A0E-6B69-5D55-A4F9-4F1F4A642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A1ECC30-615B-8FB9-F9C4-63A48640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1A353D7-4483-EE0C-7D19-2E94130FE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6392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01ED07B-1EA5-9F5D-EA21-88AD34BDCA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F91906D-A497-5965-1BAD-69EF1B8B2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45A6C61-7FE4-16C1-3E42-F3F0CCD35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4E57697-39CF-F73F-E627-3EA35AEEA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74F750E-9568-0619-24F0-8D8794639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89320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D877D76-A33B-FC92-3304-D7647AAF9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EC88311-B22D-1734-2198-96F70F36E9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551AF28-6F88-59D6-63A6-161FE15FC3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E0E9-FAA0-454A-B733-391237687366}" type="datetimeFigureOut">
              <a:rPr lang="cs-CZ" smtClean="0"/>
              <a:t>29.10.2024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5349111-AC3C-6B5C-2AF0-7156F7CB06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12D51E-1A72-90F0-410A-CCCD2ED03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585FF-BA11-41EB-B06F-97A1E1D2237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3882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3C90ED-C22F-BAE9-02A8-E0F80944B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71155"/>
            <a:ext cx="9144000" cy="2387600"/>
          </a:xfrm>
        </p:spPr>
        <p:txBody>
          <a:bodyPr/>
          <a:lstStyle/>
          <a:p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Typogra</a:t>
            </a:r>
            <a:r>
              <a:rPr lang="cs-CZ" b="1" spc="18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cké formátování objektů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0948A83-0DB7-831B-48BD-C5974208A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0830"/>
            <a:ext cx="9144000" cy="1655762"/>
          </a:xfrm>
        </p:spPr>
        <p:txBody>
          <a:bodyPr/>
          <a:lstStyle/>
          <a:p>
            <a:r>
              <a:rPr lang="cs-CZ" dirty="0"/>
              <a:t>Mgr. Kamila Cmolová</a:t>
            </a:r>
          </a:p>
        </p:txBody>
      </p:sp>
    </p:spTree>
    <p:extLst>
      <p:ext uri="{BB962C8B-B14F-4D97-AF65-F5344CB8AC3E}">
        <p14:creationId xmlns:p14="http://schemas.microsoft.com/office/powerpoint/2010/main" val="1836612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C408B2B-C1A0-B40D-5C60-BA89CD6AC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"/>
            <a:ext cx="10515600" cy="1325563"/>
          </a:xfrm>
        </p:spPr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Formátování objektů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CFA764-810D-738A-AD48-022411F58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677" y="1460500"/>
            <a:ext cx="10515600" cy="5397500"/>
          </a:xfrm>
        </p:spPr>
        <p:txBody>
          <a:bodyPr>
            <a:normAutofit fontScale="92500" lnSpcReduction="10000"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textu můžeme pro jeho oživení a zvýšení názornosti vkládat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různé objekty:</a:t>
            </a:r>
          </a:p>
          <a:p>
            <a:pPr lvl="1">
              <a:lnSpc>
                <a:spcPct val="160000"/>
              </a:lnSpc>
            </a:pPr>
            <a:r>
              <a:rPr lang="cs-C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Obrázky</a:t>
            </a:r>
          </a:p>
          <a:p>
            <a:pPr lvl="1">
              <a:lnSpc>
                <a:spcPct val="160000"/>
              </a:lnSpc>
            </a:pPr>
            <a:r>
              <a:rPr lang="cs-C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Tabulky</a:t>
            </a:r>
          </a:p>
          <a:p>
            <a:pPr lvl="1">
              <a:lnSpc>
                <a:spcPct val="160000"/>
              </a:lnSpc>
            </a:pPr>
            <a:r>
              <a:rPr lang="cs-C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</a:t>
            </a:r>
          </a:p>
          <a:p>
            <a:pPr lvl="1">
              <a:lnSpc>
                <a:spcPct val="160000"/>
              </a:lnSpc>
            </a:pPr>
            <a:r>
              <a:rPr lang="cs-C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Schémata</a:t>
            </a:r>
          </a:p>
          <a:p>
            <a:pPr lvl="1">
              <a:lnSpc>
                <a:spcPct val="160000"/>
              </a:lnSpc>
            </a:pPr>
            <a:r>
              <a:rPr lang="cs-CZ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Matematické vzorce</a:t>
            </a:r>
          </a:p>
          <a:p>
            <a:pPr lvl="1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Objekty, které v textovém procesoru </a:t>
            </a:r>
            <a:r>
              <a:rPr lang="cs-C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vytvoříme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 něm můžeme také </a:t>
            </a:r>
            <a:r>
              <a:rPr lang="cs-C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libovolně upravovat. </a:t>
            </a:r>
          </a:p>
          <a:p>
            <a:r>
              <a:rPr lang="cs-C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Vložené objekty </a:t>
            </a:r>
            <a:r>
              <a:rPr lang="cs-CZ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jiných programů nemůžeme v textovém procesoru </a:t>
            </a:r>
            <a:r>
              <a:rPr lang="cs-CZ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upravovat vůbec nebo jen velmi omezeně.</a:t>
            </a:r>
          </a:p>
        </p:txBody>
      </p:sp>
    </p:spTree>
    <p:extLst>
      <p:ext uri="{BB962C8B-B14F-4D97-AF65-F5344CB8AC3E}">
        <p14:creationId xmlns:p14="http://schemas.microsoft.com/office/powerpoint/2010/main" val="4128250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2818D1-93A8-1438-C921-2BF169958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Zásady pro práci s objekty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4CA5E3D-17E7-0AC8-B026-242B24B3D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Základním požadavkem z hlediska typografie je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jednotnost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významově shodných objektů v textu.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Všechny tabulky by tedy měly mít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podobný vzhled a podobné umístění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stejně tak obrázky (jednotná velikost, popisky) a matematické výrazy (velikost, způsob sazby).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Pokud strana obsahuje jeden dominantní prvek (např. název dokumentu), měl by být umisťován v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optickém středu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který je nad středem geometrickým.</a:t>
            </a:r>
          </a:p>
        </p:txBody>
      </p:sp>
    </p:spTree>
    <p:extLst>
      <p:ext uri="{BB962C8B-B14F-4D97-AF65-F5344CB8AC3E}">
        <p14:creationId xmlns:p14="http://schemas.microsoft.com/office/powerpoint/2010/main" val="2004205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>
            <a:extLst>
              <a:ext uri="{FF2B5EF4-FFF2-40B4-BE49-F238E27FC236}">
                <a16:creationId xmlns:a16="http://schemas.microsoft.com/office/drawing/2014/main" id="{6ADEDE18-FE5E-A316-F546-976406906F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9329" t="36848" r="41791" b="29223"/>
          <a:stretch/>
        </p:blipFill>
        <p:spPr>
          <a:xfrm>
            <a:off x="3507947" y="522127"/>
            <a:ext cx="5176105" cy="5813745"/>
          </a:xfrm>
        </p:spPr>
      </p:pic>
    </p:spTree>
    <p:extLst>
      <p:ext uri="{BB962C8B-B14F-4D97-AF65-F5344CB8AC3E}">
        <p14:creationId xmlns:p14="http://schemas.microsoft.com/office/powerpoint/2010/main" val="4260243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649511-C358-9EAC-3A2B-01838BAC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Zásady pro práci s objekty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EC57E0C-8A2A-1F0D-3FF9-40CD85FBB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138" y="1825625"/>
            <a:ext cx="10978662" cy="4351338"/>
          </a:xfrm>
        </p:spPr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Nejdůležitější nadpisy nebo obrázky by měly být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textu umístěny na tzv.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zlatém řezu.</a:t>
            </a:r>
          </a:p>
          <a:p>
            <a:endParaRPr lang="cs-CZ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dodržení tohoto pravidla je potřeba umístit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hlavní motiv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průsečíku dvou dělicích čar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které </a:t>
            </a:r>
            <a:b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vzniknou po rozdělení plochy stránky na třetiny.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E9AC66E-29F2-4BD2-9452-8EF3BC0D9B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81" t="20894" r="39748" b="19863"/>
          <a:stretch/>
        </p:blipFill>
        <p:spPr>
          <a:xfrm>
            <a:off x="8635273" y="1518750"/>
            <a:ext cx="3010293" cy="453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298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2ED674B-2757-E433-4029-E2E12F7CD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Zásady pro práci s obrázky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4B9F12A-A620-6672-25DA-800335E69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50908" cy="4590806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Pokud je v textu více obrázků, měly by jejich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okraje být v lince.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Když je na obrázku pohybující se předmět nebo někam hledící člověk, měl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pohyb (pohled) směřovat dovnitř knihy.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Vyvarujeme se vložení dvou obrázků vedle sebe, ačkoliv se tam vejdou.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Obrázky umisťujeme vždy výhradně pod sebe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(ideálně ve stejné velikosti).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1B2FD83-2773-17B5-3EDB-AAE87D5BF1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083" t="39029" r="53646" b="20416"/>
          <a:stretch/>
        </p:blipFill>
        <p:spPr>
          <a:xfrm>
            <a:off x="8899524" y="1690688"/>
            <a:ext cx="3057525" cy="402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34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9E1E74-02BB-6530-A57E-B232E415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Zásady pro práci s obrázky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EBDE52-57E4-4032-E711-90062B9AE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Obrázky na stránce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zarovnáváme doleva, nebo na střed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Velikost obrázku musí být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dostatečně velká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Můžeme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ořezat nadbytečné části.</a:t>
            </a: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Dáváme si pozor, aby obrázky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nepřesahovaly okraje stránky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Vkládáme pouze obrázky, na které v textu odkazujeme a s daným odstavcem korespondují.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Vyvarujeme se ilustračních obrázků.  </a:t>
            </a:r>
          </a:p>
          <a:p>
            <a:pPr>
              <a:spcAft>
                <a:spcPts val="6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Pokud máme v práci více větších obrázků, je vhodnější je vložit do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přílohy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472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27D0D1-1F92-E72B-2598-82D5ED82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Zásady pro práci s obrázky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DD299C-2E99-E279-9E68-6DBD9395A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Obrázky by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neměly být obtékány textem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(obtékání obrázku a zalamování textu volíme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rovnoběžně s textem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Nikdy nevkládáme obrázky do odborného textu tak, aby kolem nich obtékal text. 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Objekty můžeme upravovat i pomocí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stylů.</a:t>
            </a:r>
          </a:p>
          <a:p>
            <a:pPr lvl="1"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Popisky pro obrázky mají některé společné vlastnosti (například typ a řez písma, způsob zarovnání).</a:t>
            </a:r>
          </a:p>
          <a:p>
            <a:pPr lvl="1"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Styl pro popisky obrázků/tabulek/grafů. 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734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26DE719-AFF8-C944-0786-6054979AB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Zásady pro práci s obrázky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124292-4169-145F-77B5-EDAB4C980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Každý obrázek musí mít popisek, ve kterém je uvedeno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číslo obrázku, jeho název </a:t>
            </a:r>
            <a:r>
              <a:rPr lang="cs-CZ" b="1">
                <a:latin typeface="Times New Roman" panose="02020603050405020304" pitchFamily="18" charset="0"/>
                <a:cs typeface="Times New Roman" panose="02020603050405020304" pitchFamily="18" charset="0"/>
              </a:rPr>
              <a:t>a autor.</a:t>
            </a:r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Popisky zarovnáváme doleva a volíme menší písmo. 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 vkládání popisků pracujeme výhradně s funkcí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Vložit titulek.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Příklad:</a:t>
            </a:r>
          </a:p>
          <a:p>
            <a:pPr lvl="1">
              <a:spcBef>
                <a:spcPts val="1800"/>
              </a:spcBef>
              <a:spcAft>
                <a:spcPts val="600"/>
              </a:spcAft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Obrázek 12: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Mapa olomouckého kraje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(zdroj: Česká kartografická společnost, 2023)</a:t>
            </a:r>
          </a:p>
          <a:p>
            <a:pPr lvl="1">
              <a:spcBef>
                <a:spcPts val="1800"/>
              </a:spcBef>
              <a:spcAft>
                <a:spcPts val="600"/>
              </a:spcAft>
            </a:pP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Obr. 3: </a:t>
            </a:r>
            <a:r>
              <a:rPr lang="cs-CZ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Moravská vysoká škola Olomouc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(zdroj: autor)</a:t>
            </a:r>
          </a:p>
          <a:p>
            <a:pPr lvl="1"/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Všechny cizí obrázky je nutné uvést i v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seznamu zdrojů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konci práce.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7095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E4595EB-9DAB-F43C-EF97-307330555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Generování seznamu obrázků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8CEC7F-601A-EB2D-E7DD-296C5F50C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Seznam obrázků lze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automaticky vygenerovat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pokud nejprve vytvoříme titulky obrázků, které chceme do seznamu zahrnout.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Při vytváření seznamu vyhledá aplikace MS Word titulky, setřídí je podle čísla a zobrazí seznam obrázků v dokumentu</a:t>
            </a:r>
            <a:r>
              <a:rPr lang="cs-CZ" sz="2400" dirty="0"/>
              <a:t>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MS Word lze vytvořit několik číslovaných řad objektů zároveň (např. číslujeme zvlášť obrázky, zvlášť grafy nebo tabulky).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93908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E13002-5416-E539-ABB1-D6E1837D4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Generování seznamu obrázků</a:t>
            </a:r>
            <a:endParaRPr lang="cs-CZ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34D07CA-E4F8-4D20-60D8-595FC41901C6}"/>
              </a:ext>
            </a:extLst>
          </p:cNvPr>
          <p:cNvSpPr txBox="1"/>
          <p:nvPr/>
        </p:nvSpPr>
        <p:spPr>
          <a:xfrm>
            <a:off x="2563446" y="5650524"/>
            <a:ext cx="5337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Vytvoření titulku k obrázku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0F8B5BC9-D0FC-2F82-BA4D-B02BD73155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42" t="27465" r="31624" b="36524"/>
          <a:stretch/>
        </p:blipFill>
        <p:spPr>
          <a:xfrm>
            <a:off x="2563446" y="1955282"/>
            <a:ext cx="6244492" cy="369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93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2E4B2B-BC35-1F61-4198-D60293FCD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Generování seznamu obrázků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A9E02D-B01B-E660-DA44-A4D5F2C51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4367"/>
            <a:ext cx="10515600" cy="4351338"/>
          </a:xfrm>
        </p:spPr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Seznam obrázků vytvoříme automaticky pomocí volby </a:t>
            </a:r>
            <a:r>
              <a:rPr 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– VLOŽIT SEZNAM OBRÁZKŮ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cs-CZ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D35A7B3-AAA6-46F1-9D6F-660118A90F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601" t="39728" r="37273" b="21225"/>
          <a:stretch/>
        </p:blipFill>
        <p:spPr>
          <a:xfrm>
            <a:off x="1026367" y="2397968"/>
            <a:ext cx="4718788" cy="424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564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D47E74-58E4-E1D4-AC2A-5BDFB1E55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Generování seznamu obrázků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25EBB90-71A3-3DB8-9DCB-D36DE53B8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Pokud provádíte v dokumentu jakékoli změny s obrázky (umístění na jinou stránku nebo změnu textu popisku), je nutné opět seznam s obrázky aktualizovat tak, že označíme celý dokument (myší nebo stiskem CTRL + A) a stiskneme klávesu F9.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037472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8669746-1BA6-3777-4998-F2DBA7FF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Úprava tabulek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F8981F4-1053-9E2F-B439-8DBDF9A146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5" b="61368"/>
          <a:stretch/>
        </p:blipFill>
        <p:spPr>
          <a:xfrm>
            <a:off x="202544" y="2127738"/>
            <a:ext cx="11786912" cy="260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9333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16B182-B8F0-CB2F-D73B-F2EFA0C52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Úprava tabulek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BD51DE-0300-EC4D-FD71-FEB16CB07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030906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Tabulky se umísťují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bezprostředně za text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ve kterém byly zmíněny nebo na ně bylo odkazováno.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Rozsahově větší tabulky jsou umisťovány do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přílohové části práce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 případě velké důležitosti i do textu na samostatnou stránku na celou její šířku.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případě, že se tabulka netýká daného textu a její funkce je pouze doplňková/ilustrační, vkládá se vždy do příloh. 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306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170C36-6E38-863C-6B3E-2FAC26B75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Pravidla pro úpravu tabulek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771C1C-26B6-F603-00E6-AA42F1F2A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1821"/>
          </a:xfrm>
        </p:spPr>
        <p:txBody>
          <a:bodyPr>
            <a:normAutofit lnSpcReduction="10000"/>
          </a:bodyPr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 v buňkách tabulek se sází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stejným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typem písma jako zbytek práce, stupeň písma může být menší.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Volíme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silnější orámování tabulky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Buňky záhlaví mohou být pro rozlišení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tučným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řezem písma, nebo vyplněny šedou barvou, popř. podtrženy dvojitou silnou čárou.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Názvy sloupců a řádků začínají vždy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velkým písmenem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Je-li tabulka rozložena do dvou a více stran, je nutné, aby se popisný řádek nebo sloupec nacházel na všech stranách.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Čísla v tabulkách musí být zarovnána vodorovně i svisle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střed buňky.</a:t>
            </a:r>
          </a:p>
        </p:txBody>
      </p:sp>
    </p:spTree>
    <p:extLst>
      <p:ext uri="{BB962C8B-B14F-4D97-AF65-F5344CB8AC3E}">
        <p14:creationId xmlns:p14="http://schemas.microsoft.com/office/powerpoint/2010/main" val="3681584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A19DB4-CDBC-075A-2145-BECDDFC0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Úprava tabulek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E5E525F-0236-89BD-AF8F-3EEBDF2D3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tabulce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nesmí být prázdné pole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(musí v něm být alespoň pomlčka).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Samotné tabulky jsou v textu umístěny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jednotným způsobem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(nejčastěji na střed nebo na celou šířku stránky).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Každá tabulka musí mít svůj popisek (zarovnaný doleva), který se umisťuje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 tabulku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Zdroj tabulky se uvádí až pod tabulkou.</a:t>
            </a:r>
          </a:p>
        </p:txBody>
      </p:sp>
    </p:spTree>
    <p:extLst>
      <p:ext uri="{BB962C8B-B14F-4D97-AF65-F5344CB8AC3E}">
        <p14:creationId xmlns:p14="http://schemas.microsoft.com/office/powerpoint/2010/main" val="1970871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AC653F-20EF-6E4C-16FC-EE51C1FF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Pravidla pro úpravu tabulek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210EA0-1CA9-EF6F-9732-171D0E471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0154" y="1809995"/>
            <a:ext cx="10515600" cy="435133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Tabulka by měla obsahovat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více řádků než sloupců.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Tabulka by neměla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nikdy přesahovat okraje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stránek.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Vyvarujeme se používání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sytých barev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(méně je někdy více).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Rozsáhlejší tabulky tvoříme v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Excelu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až poté je vkládáme do Wordu.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důležité rovněž zvážit, zdali by nebyl vhodnější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894352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258B1E-2E53-D589-F4BF-CEE3D18C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5C5B7F-2BE8-BDD5-5812-DF452E77D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4089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 můžeme vkládat buď přímo v MS Word (omezené možnosti), nebo z Excelu.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 zarovnáváme vždy na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střed stránky. 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Všechny grafy musí mít popisek, který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není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součástí grafu. Popisek se umísťuje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 graf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zarovnává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na střed.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 vhodné, aby byl graf od okolního textu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orámován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tenkou černou čarou.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grafu musíme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zřetelně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vyznačit všechny zkoumané jednotky a popisky jednotlivých os.</a:t>
            </a:r>
          </a:p>
          <a:p>
            <a:endParaRPr lang="cs-CZ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3697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E08CE1-2029-3AD2-99AD-E996D907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D46C6E-3311-6F5A-5E5E-7D7003D552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Vyvarujeme se používání křiklavých a výrazných barev. </a:t>
            </a:r>
          </a:p>
          <a:p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Výběr konkrétního typu grafu se odvíjí od typu dat, jež mají být v grafu zobrazeny: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sloupcové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hodí pro srovnání jednotlivých zkoumaných veličin.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spojnicové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lépe znázorňují závislost zkoumané veličiny na čase.</a:t>
            </a:r>
          </a:p>
          <a:p>
            <a:pPr lvl="1">
              <a:spcBef>
                <a:spcPts val="1800"/>
              </a:spcBef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výsečové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nejlépe ukazují poměr zkoumaných hodnot, nehodí se však pro přesná čísla.</a:t>
            </a:r>
          </a:p>
          <a:p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80802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8E91C8-54E0-5845-8BB1-8A25B2B57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Grafy</a:t>
            </a:r>
            <a:endParaRPr lang="cs-CZ" dirty="0"/>
          </a:p>
        </p:txBody>
      </p:sp>
      <p:graphicFrame>
        <p:nvGraphicFramePr>
          <p:cNvPr id="4" name="Zástupný obsah 5">
            <a:extLst>
              <a:ext uri="{FF2B5EF4-FFF2-40B4-BE49-F238E27FC236}">
                <a16:creationId xmlns:a16="http://schemas.microsoft.com/office/drawing/2014/main" id="{CD57F49C-2BED-1F70-B4D3-BD755351B8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0481556"/>
              </p:ext>
            </p:extLst>
          </p:nvPr>
        </p:nvGraphicFramePr>
        <p:xfrm>
          <a:off x="272592" y="1253331"/>
          <a:ext cx="2967892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BF98A678-23C7-D4FA-DE88-7E6E6BFBFC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2140837"/>
              </p:ext>
            </p:extLst>
          </p:nvPr>
        </p:nvGraphicFramePr>
        <p:xfrm>
          <a:off x="3359044" y="276477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 5">
            <a:extLst>
              <a:ext uri="{FF2B5EF4-FFF2-40B4-BE49-F238E27FC236}">
                <a16:creationId xmlns:a16="http://schemas.microsoft.com/office/drawing/2014/main" id="{660D19C4-56D9-FD8F-9DFC-0AD88EC34A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1427476"/>
              </p:ext>
            </p:extLst>
          </p:nvPr>
        </p:nvGraphicFramePr>
        <p:xfrm>
          <a:off x="7326047" y="1935043"/>
          <a:ext cx="4679885" cy="3687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04859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E06AE4D-7FEA-CEC5-526C-9F3E1024F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Matematické vzorce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81CDFC-C024-E629-33E6-065F8A0192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Jedná se o objekty, které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nejobtížněji umisťují do textu.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Jsou svázány řadou velmi striktních pravidel, mnoho z nich není Word schopen jednoduše realizovat. 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Rozlišujme tyto způsoby umístění matematických výrazů: 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textová matematika – výraz je součástí odstavce.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vysazená matematika – výraz je umístěn samostatně mezi odstavce. </a:t>
            </a:r>
          </a:p>
        </p:txBody>
      </p:sp>
    </p:spTree>
    <p:extLst>
      <p:ext uri="{BB962C8B-B14F-4D97-AF65-F5344CB8AC3E}">
        <p14:creationId xmlns:p14="http://schemas.microsoft.com/office/powerpoint/2010/main" val="973167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DFD91B-60AA-57CB-B377-B54BDA7B9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Matematické a chemické vzorce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06599B7-1A61-EEAF-DF9E-27DAABD33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Matematický výraz lze ve Wordu realizovat dvěma způsoby: 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Zápisem </a:t>
            </a:r>
            <a:r>
              <a:rPr lang="cs-C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speciálních znaků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(znaky vkládáme přímo do odstavce z katalogu symbolů)</a:t>
            </a:r>
          </a:p>
          <a:p>
            <a:pPr lvl="1">
              <a:lnSpc>
                <a:spcPct val="100000"/>
              </a:lnSpc>
              <a:spcBef>
                <a:spcPts val="1800"/>
              </a:spcBef>
              <a:spcAft>
                <a:spcPts val="1800"/>
              </a:spcAft>
            </a:pP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Pomocí externího programu </a:t>
            </a:r>
            <a:r>
              <a:rPr lang="cs-CZ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Editor rovnic 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(najdeme jej v nabídce </a:t>
            </a:r>
            <a:r>
              <a:rPr lang="cs-CZ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vložení</a:t>
            </a:r>
            <a:r>
              <a:rPr lang="cs-CZ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cs-C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 + =</a:t>
            </a:r>
          </a:p>
          <a:p>
            <a:pPr marL="457200" lvl="1" indent="0">
              <a:lnSpc>
                <a:spcPct val="100000"/>
              </a:lnSpc>
              <a:spcAft>
                <a:spcPts val="1800"/>
              </a:spcAft>
              <a:buNone/>
            </a:pPr>
            <a:endParaRPr lang="cs-CZ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427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913E41-49E2-3268-A073-424C69CD4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Matematické a chemické vzorce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670E63-EC59-85A4-E336-19B21FA68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Vzorce se píšou do </a:t>
            </a:r>
            <a:r>
              <a:rPr 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prostoru mezi odstavce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Pokud je jich více, vkládají se pod sebe.</a:t>
            </a:r>
          </a:p>
          <a:p>
            <a:pPr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Je nutné kontrolovat </a:t>
            </a:r>
            <a:r>
              <a:rPr lang="cs-CZ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umístění indexů </a:t>
            </a: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(H</a:t>
            </a:r>
            <a:r>
              <a:rPr lang="cs-CZ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 x </a:t>
            </a:r>
            <a:r>
              <a:rPr lang="cs-CZ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cs-CZ" b="1" i="0" baseline="-25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cs-CZ" i="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Znaménko </a:t>
            </a:r>
            <a:r>
              <a:rPr lang="cs-CZ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minus</a:t>
            </a: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nenahrazuje s</a:t>
            </a: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pojovníkem, který je mnohem kratší (</a:t>
            </a:r>
            <a:r>
              <a:rPr lang="cs-CZ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Alt+45</a:t>
            </a:r>
            <a:r>
              <a:rPr lang="cs-CZ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spcAft>
                <a:spcPts val="1200"/>
              </a:spcAft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případě nutnosti matematické symboly píšeme menším typem písma, jinak ale musí být stejné jako okolní text (tj. zejména stejný řez, typ písma, správné mezery). </a:t>
            </a:r>
          </a:p>
          <a:p>
            <a:pPr algn="l"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cs-CZ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2491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B982EB-FF61-0513-2728-7E2427577D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79769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Děkuji za pozornost </a:t>
            </a:r>
            <a:r>
              <a:rPr lang="cs-CZ" sz="8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endParaRPr lang="cs-CZ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58974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</TotalTime>
  <Words>1205</Words>
  <Application>Microsoft Office PowerPoint</Application>
  <PresentationFormat>Širokoúhlá obrazovka</PresentationFormat>
  <Paragraphs>109</Paragraphs>
  <Slides>25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Motiv Office</vt:lpstr>
      <vt:lpstr>Typografické formátování objektů</vt:lpstr>
      <vt:lpstr>Formátování objektů</vt:lpstr>
      <vt:lpstr>Zásady pro práci s objekty</vt:lpstr>
      <vt:lpstr>Prezentace aplikace PowerPoint</vt:lpstr>
      <vt:lpstr>Zásady pro práci s objekty</vt:lpstr>
      <vt:lpstr>Zásady pro práci s obrázky</vt:lpstr>
      <vt:lpstr>Zásady pro práci s obrázky</vt:lpstr>
      <vt:lpstr>Zásady pro práci s obrázky</vt:lpstr>
      <vt:lpstr>Zásady pro práci s obrázky</vt:lpstr>
      <vt:lpstr>Generování seznamu obrázků</vt:lpstr>
      <vt:lpstr>Generování seznamu obrázků</vt:lpstr>
      <vt:lpstr>Generování seznamu obrázků</vt:lpstr>
      <vt:lpstr>Generování seznamu obrázků</vt:lpstr>
      <vt:lpstr>Úprava tabulek</vt:lpstr>
      <vt:lpstr>Úprava tabulek</vt:lpstr>
      <vt:lpstr>Pravidla pro úpravu tabulek</vt:lpstr>
      <vt:lpstr>Úprava tabulek</vt:lpstr>
      <vt:lpstr>Pravidla pro úpravu tabulek</vt:lpstr>
      <vt:lpstr>Grafy</vt:lpstr>
      <vt:lpstr>Grafy</vt:lpstr>
      <vt:lpstr>Grafy</vt:lpstr>
      <vt:lpstr>Matematické vzorce</vt:lpstr>
      <vt:lpstr>Matematické a chemické vzorce</vt:lpstr>
      <vt:lpstr>Matematické a chemické vzorce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Typografické formátování objektů</dc:title>
  <dc:creator>Cmolová Kamila</dc:creator>
  <cp:lastModifiedBy>Cmolová Kamila</cp:lastModifiedBy>
  <cp:revision>43</cp:revision>
  <dcterms:created xsi:type="dcterms:W3CDTF">2024-09-11T10:23:51Z</dcterms:created>
  <dcterms:modified xsi:type="dcterms:W3CDTF">2024-10-29T14:09:24Z</dcterms:modified>
</cp:coreProperties>
</file>