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59" r:id="rId16"/>
    <p:sldId id="260" r:id="rId17"/>
    <p:sldId id="289" r:id="rId18"/>
    <p:sldId id="291" r:id="rId19"/>
    <p:sldId id="290" r:id="rId20"/>
    <p:sldId id="292" r:id="rId21"/>
    <p:sldId id="293" r:id="rId22"/>
    <p:sldId id="294" r:id="rId23"/>
    <p:sldId id="261" r:id="rId24"/>
    <p:sldId id="262" r:id="rId25"/>
    <p:sldId id="295" r:id="rId26"/>
    <p:sldId id="263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C0F7B6-1006-DC6A-937A-7814E0149F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64F4623-C17F-DA03-08ED-4F5E34998E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9D39D9D-8BFC-148B-514C-CE511DD68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484671-163B-691B-6D07-205B4BD5E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0D2F20-1399-E497-92E4-762720CE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3279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1210DF-4D52-5D1E-CAEA-FDE831A8C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43B772E-8CBB-C1E6-056B-71183D779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DF1C3D-07B8-A9D9-863D-ECC711B16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F21A1C-6AA1-43A6-A793-FFA130696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C666A4-09BC-97FF-7DA8-FC5C46419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918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857FDDF-DCA2-816D-5CD8-615D83EE1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28F00D0-0878-CAF3-6A97-821B7AFA16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AC91FB-5A71-C404-6DB9-F96DCE0A6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DD61D5-5E95-CD69-AAF5-A40235CC7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6721B4-02D4-8FF7-AC59-21673F26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0548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C373EB-0FD1-47CE-041E-2619776D3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065E7F0-98C1-EE94-9FA0-50C5AA1C8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E97C85-C3E5-ED01-6253-C672A137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2E7EAB2-BAAD-0AE5-8AD9-D2DFB7584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107CE9-7114-80BE-3CCF-465C455B2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294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D61A02-33A2-C3A8-E549-85E96586F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218D33-DE34-FAEF-AEBD-2AEA6DFD4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6A7873-BC63-59BE-3565-09899E1FD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2EBFE9-02E1-47AC-DE78-0263D015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D5EA6E-4A3A-BBB2-0354-2F3218D1E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01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FC6DE4-9BFC-FC8D-C93E-750DBA4E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45AF242-274A-0FDC-ED56-A51133C01D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DDC6A94-A627-0F19-E16D-48A039A5D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56ECD56-C426-2F15-DA0F-9AF65544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F716B20-3A4B-32DF-E148-4A4CF1BBA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CACB6E7-E653-326C-6F7A-51BD809C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758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4295E1-2556-5089-FA65-7FF8532FA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B844DE1-243A-A024-2893-CE2ADB74D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59386DF-5B68-EEAD-EC93-1D93210DC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832A252-60FF-4040-21BC-F6234D874B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BD53116-6BB9-6E0B-B6F6-6B9EEBB36D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00BA3A7-A25D-ED32-E40D-842752BA1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E23D945-C328-0F22-34D5-9EB649226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B822992-B470-9484-253E-D4DBAE4EA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429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E4F7E-12EC-D2A3-4131-3A10138DA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4D3F64B-04A8-851D-C355-7D6075C07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A6FD8DD-019F-3162-1FA7-5AFF330E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6617BC1-B249-1FBB-FDAF-7E81FC03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9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5F5861E-F559-2B22-019C-3C373A5F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9543D35-1FC8-25D4-DF9E-0241354A7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08AB40D-E52E-B0D0-ECD6-F65140EB2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726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416395-E444-18F0-1D43-C7B6F8622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4ADB9-D7CE-9B84-B22E-8A13E0C2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9776CF7-2B3B-3435-9F9E-46AB219FE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FED58A9-1C3B-0256-A86D-23134F784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3F3761-04F5-8CAF-2445-33E4E4929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05DFB9E-15FB-B55F-8E93-F6FABB35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238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B6973D-4ABB-6724-BCC3-2405EA7B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14017634-0812-4BC4-F448-763A7BCA3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F4C5791-3E1D-022A-F46F-E7C5BDA675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B20A9A6-D10E-26F4-EAC6-F2F7BFC37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EECA13-DE42-73FA-BDD6-652CA6633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93A1CF-7D88-A4FD-2A51-9007E5566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47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8612055-ABD7-336D-C7CF-7C0217BB6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18D409-4904-9DB8-418F-44C029234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9DA71F-601C-522E-D3F9-177C415CD9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286E7-5AC3-4044-9FFD-E214F2AC99BF}" type="datetimeFigureOut">
              <a:rPr lang="cs-CZ" smtClean="0"/>
              <a:t>17.10.2024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097B48-E088-08CB-97B1-578E7225A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AF534F-6D2E-F304-5B7E-7B8F327F4E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FA0EB-FFD1-4919-9CC8-E5097675FA8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066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7B9108-9ACC-0C8A-CCBA-902F08E3F5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9107" y="1122363"/>
            <a:ext cx="10910277" cy="2387600"/>
          </a:xfrm>
        </p:spPr>
        <p:txBody>
          <a:bodyPr>
            <a:normAutofit fontScale="90000"/>
          </a:bodyPr>
          <a:lstStyle/>
          <a:p>
            <a:r>
              <a:rPr lang="cs-CZ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Stavební prvky dokumentu</a:t>
            </a:r>
            <a:br>
              <a:rPr lang="cs-CZ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(vlastnosti písma, odstavce, stránky)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201967-24F9-A60F-071D-EB93B6E66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cs-CZ" dirty="0"/>
              <a:t>Mgr. Kamila Cmolová</a:t>
            </a:r>
          </a:p>
        </p:txBody>
      </p:sp>
    </p:spTree>
    <p:extLst>
      <p:ext uri="{BB962C8B-B14F-4D97-AF65-F5344CB8AC3E}">
        <p14:creationId xmlns:p14="http://schemas.microsoft.com/office/powerpoint/2010/main" val="154715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916180-C034-5E5F-68B3-0C47663C4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druh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024107-5C3A-43EB-0B96-E4EEC24DA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Písma ostatní: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Gotická, zdobená, kaligrafická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speciální účely, např. pozvánky, přání, oznámení </a:t>
            </a:r>
          </a:p>
          <a:p>
            <a:pPr lvl="1">
              <a:lnSpc>
                <a:spcPct val="150000"/>
              </a:lnSpc>
            </a:pPr>
            <a:r>
              <a:rPr lang="en-US" sz="3200" dirty="0">
                <a:latin typeface="Brush Script MT" panose="03060802040406070304" pitchFamily="66" charset="0"/>
              </a:rPr>
              <a:t>Bruch Script</a:t>
            </a:r>
            <a:r>
              <a:rPr lang="en-US" dirty="0"/>
              <a:t>, </a:t>
            </a:r>
            <a:r>
              <a:rPr lang="cs-CZ" dirty="0">
                <a:latin typeface="Algerian" panose="04020705040A02060702" pitchFamily="82" charset="0"/>
              </a:rPr>
              <a:t>Algerian, </a:t>
            </a:r>
            <a:r>
              <a:rPr lang="cs-CZ" dirty="0">
                <a:latin typeface="Gabriola" panose="04040605051002020D02" pitchFamily="82" charset="0"/>
              </a:rPr>
              <a:t>Gabriola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59969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6EDDB2-BC1D-22E9-F33D-8B02651C5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řez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7CF46F-0AD9-F800-048E-CE4E7AE45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změna podoby (modifikace) základního tvaru písma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několika parametrech (např. sklon, šíře znaků, provedení tahů atd.)</a:t>
            </a:r>
          </a:p>
          <a:p>
            <a:pPr>
              <a:lnSpc>
                <a:spcPct val="12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Nejčastější řezy:</a:t>
            </a:r>
          </a:p>
          <a:p>
            <a:pPr lvl="1">
              <a:lnSpc>
                <a:spcPct val="12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základní (normal, regular)</a:t>
            </a:r>
          </a:p>
          <a:p>
            <a:pPr lvl="1">
              <a:lnSpc>
                <a:spcPct val="16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tučné (bold)</a:t>
            </a:r>
          </a:p>
          <a:p>
            <a:pPr lvl="1">
              <a:lnSpc>
                <a:spcPct val="160000"/>
              </a:lnSpc>
            </a:pP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kurzíva (italic)</a:t>
            </a:r>
          </a:p>
          <a:p>
            <a:pPr lvl="1">
              <a:lnSpc>
                <a:spcPct val="160000"/>
              </a:lnSpc>
            </a:pPr>
            <a:r>
              <a:rPr lang="cs-C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tučná kurzíva (bold italic)</a:t>
            </a:r>
          </a:p>
          <a:p>
            <a:pPr lvl="1"/>
            <a:endParaRPr lang="cs-C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kurzívu lze použít klávesovou zkratku ctrl + i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tučné písmo lze použít zkratku ctrl + b</a:t>
            </a:r>
          </a:p>
          <a:p>
            <a:pPr lvl="1"/>
            <a:endParaRPr lang="cs-CZ" b="1" i="1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3529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0CFC7-E834-AD13-72CA-4FBC8089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řez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68A4B8-3121-4368-AA28-F4985245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1875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Kapitálky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písmena mají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tvar majuskulí, ale velikost minuskulí 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wordu se nastavují na záložce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domů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oddíle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Kapitálky x </a:t>
            </a:r>
            <a:r>
              <a:rPr lang="cs-CZ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kapitálky x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KAPITÁLKY</a:t>
            </a:r>
          </a:p>
          <a:p>
            <a:pPr>
              <a:lnSpc>
                <a:spcPct val="15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Kerning</a:t>
            </a:r>
          </a:p>
          <a:p>
            <a:pPr lvl="1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 dělá mezi písmeny ve slovech a mezi slovy všude stejné mezery, písmena však nejsou stejná a některá se pak jeví opticky dále od sebe než jiná (např. kombinace znaků AV a ij). </a:t>
            </a:r>
          </a:p>
          <a:p>
            <a:pPr lvl="1"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úpravu stačí vybrat text, který chceme upravit, a ve skupině příkazů PÍSMO na kartě UPŘESNIT PROLOŽENÍ ZNAKŮ zaškrtnout volbu PROKLÁDÁNÍ PÍSEM VELIKOSTI. Dále stanovíme velikost písma, od které bude kerning proveden.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cs-CZ" sz="4600" dirty="0">
                <a:cs typeface="Times New Roman" panose="02020603050405020304" pitchFamily="18" charset="0"/>
              </a:rPr>
              <a:t>VLTAVA </a:t>
            </a:r>
            <a:r>
              <a:rPr lang="cs-CZ" sz="4600" kern="3600" spc="-270" dirty="0">
                <a:cs typeface="Times New Roman" panose="02020603050405020304" pitchFamily="18" charset="0"/>
              </a:rPr>
              <a:t>VLTAVA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30961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F69A92-FACA-161F-DD2A-E643D3284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řez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848FB9-499A-8F94-B2AD-CF8C4A297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Prostrkávání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jednotné zvětšení </a:t>
            </a:r>
            <a:r>
              <a:rPr lang="cs-CZ" b="1">
                <a:latin typeface="Times New Roman" panose="02020603050405020304" pitchFamily="18" charset="0"/>
                <a:cs typeface="Times New Roman" panose="02020603050405020304" pitchFamily="18" charset="0"/>
              </a:rPr>
              <a:t>(rozšíření)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meziznakových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mezer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cca 1–2 body při běžné velikosti písma 12 b (velikost mezery představuje 10–20 % velikosti písma).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Opak kerningu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Nepoužívá se u čísel a iniciálových zkratek.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 a za   </a:t>
            </a:r>
            <a:r>
              <a:rPr lang="cs-CZ" kern="0" spc="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prostrkávaným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slovem musí být tři mezery.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Kvůli špatné čitelnosti se používá pouze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výjimečně.</a:t>
            </a:r>
          </a:p>
        </p:txBody>
      </p:sp>
    </p:spTree>
    <p:extLst>
      <p:ext uri="{BB962C8B-B14F-4D97-AF65-F5344CB8AC3E}">
        <p14:creationId xmlns:p14="http://schemas.microsoft.com/office/powerpoint/2010/main" val="770705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E9C40C-3669-97C0-A62B-B7F81DD97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velikost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4ABC3D-71B8-9CC1-B82F-8BCE971BB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Udává se v bodech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Jeden bod je přibližně 0,38 milimetrů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tzn. že písmo velikosti 10 b je ve skutečnosti 0,38 cm vysoké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běžný text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používá písmo velikosti 10-12 bodů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nadpisy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používá písmo 20-24 b, pro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podnadpisy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14-16 b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popisy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obrázku, grafů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poznámky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pod čarou volíme písmo velikosti 10 b.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Obecné pravidlo: pro dostatečné odlišení písma v jednom dokumentu musí být rozdíl mezi stupněm písma alespoň 20 %</a:t>
            </a:r>
          </a:p>
        </p:txBody>
      </p:sp>
    </p:spTree>
    <p:extLst>
      <p:ext uri="{BB962C8B-B14F-4D97-AF65-F5344CB8AC3E}">
        <p14:creationId xmlns:p14="http://schemas.microsoft.com/office/powerpoint/2010/main" val="1676448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1305CA-06E4-1002-C702-A36032778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Slovo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1E8EF3-07CD-C6F5-CDC1-922D91A0D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skupina znaků oddělená od sousedních slov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mezerou</a:t>
            </a:r>
          </a:p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Mezera mezi slovy se vždy píše pouze jedna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Nutnost zkontrolovat mezery před publikováním: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Kontrolou pravopisu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Funkcí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najít a nahradit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311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2BFB3A-4974-3479-F70C-038159DC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E37840-6618-FE0F-B358-12C59D7D4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část textu oddělena ode zbytku klávesou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ENTER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chceme změnit formát jednoho odstavce, stačí do něj umístit kurzor, více odstavců musíme před jejich úpravou označit.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odstavců můžeme měnit: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Oddělení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Zarovnání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Řádkování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Odrážka a číslování</a:t>
            </a:r>
          </a:p>
          <a:p>
            <a:pPr lvl="1"/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159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E76666-060B-EB91-F4A3-63E86DC3D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Odstavec: oddělení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A882B5-534B-5335-8D9F-398AE06F1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 vždy tvoří ucelenou myšlenku a musí být od zbytku textu oddělen buď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odstavcovou zarážkou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nebo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odstavcovým odsazením.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Odstavcová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zarážka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Speciální mezera, která se vkládá </a:t>
            </a:r>
            <a:r>
              <a:rPr 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 první řádek odstavce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Slouží k optickému oddělení odstavců. Její velikost tedy musí být dostatečná, aby oči spolehlivě rozpoznaly začátek odstavce.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běžné velikosti písma 12 b a standardní délce řádku by měla být max. 0,85 cm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Odstavcové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odsazení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Vertikální mezera mezi dvěma po sobě jdoucími odstavci.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Její velikost je určena zejména hodnotou řádkování. Volí se tak, aby mezera mezi odstavci byla dostatečně zřetelná, avšak nikoliv příliš velká. Při běžné velikosti písma bývá nastavena na 6–12 bodů.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593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EF112E-DEFB-D6AB-44CC-42F2E0150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Odstavec: zarovnání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17F457B-0BAE-E21C-3BD3-FB44A72B8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9901"/>
            <a:ext cx="10515600" cy="5153513"/>
          </a:xfrm>
        </p:spPr>
        <p:txBody>
          <a:bodyPr>
            <a:no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Zarovnání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vlevo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levý okraj je zarovnaný, pravý není (tzv. sazba na prapor vpravo).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Používá se často při sazbě do užšího rozměru (více sloupců či malý formát).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Zarovnání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vpravo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pravý okraj je zarovnaný, levý není (tzv. sazba na prapor vlevo).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Používá se výjimečně a u krátkých textů (např. u citátů, věnování, popisků objektů).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Zarovnání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střed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je zarovnán na středovou osu.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Používá se zejména u nadpisů, titulků a podobných objektů.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Zarovnání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bloku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Oba okraje jsou zarovnány. </a:t>
            </a:r>
          </a:p>
          <a:p>
            <a:pPr lvl="1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Používá se nejčastěji, neboť je nejpřijatelnější pro běžný text. </a:t>
            </a:r>
          </a:p>
        </p:txBody>
      </p:sp>
    </p:spTree>
    <p:extLst>
      <p:ext uri="{BB962C8B-B14F-4D97-AF65-F5344CB8AC3E}">
        <p14:creationId xmlns:p14="http://schemas.microsoft.com/office/powerpoint/2010/main" val="3199305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A56B7-B96E-CA82-B53A-B21F73EAC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Odstavec: řádkování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665144-0E5E-4B4A-4C48-B9A6A0F85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vzdálenost mezi řádky v odstavci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Vzdálenost dvou po sobě jdoucích řádků by měla být mírně větší než velikost použitého písma.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Většinou se volí řádkování rovno 120 % velikosti písma, které nejlépe vyhovuje optimální čitelnosti.</a:t>
            </a:r>
          </a:p>
          <a:p>
            <a:pPr>
              <a:lnSpc>
                <a:spcPct val="10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Nejčastěji mezi 1,2 a 1,5 body</a:t>
            </a:r>
          </a:p>
        </p:txBody>
      </p:sp>
    </p:spTree>
    <p:extLst>
      <p:ext uri="{BB962C8B-B14F-4D97-AF65-F5344CB8AC3E}">
        <p14:creationId xmlns:p14="http://schemas.microsoft.com/office/powerpoint/2010/main" val="241643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28DF49-8952-82F5-C3BC-3BC1F383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Stavební prvky dokumentu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C507F5-E0E6-63F3-CD6D-291F01174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</a:t>
            </a:r>
          </a:p>
          <a:p>
            <a:pPr>
              <a:lnSpc>
                <a:spcPct val="150000"/>
              </a:lnSpc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Slovo</a:t>
            </a:r>
          </a:p>
          <a:p>
            <a:pPr>
              <a:lnSpc>
                <a:spcPct val="150000"/>
              </a:lnSpc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</a:t>
            </a:r>
          </a:p>
          <a:p>
            <a:pPr>
              <a:lnSpc>
                <a:spcPct val="150000"/>
              </a:lnSpc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Stránka</a:t>
            </a:r>
          </a:p>
          <a:p>
            <a:pPr>
              <a:lnSpc>
                <a:spcPct val="150000"/>
              </a:lnSpc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Oddíl </a:t>
            </a:r>
          </a:p>
          <a:p>
            <a:pPr>
              <a:lnSpc>
                <a:spcPct val="150000"/>
              </a:lnSpc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Vložené objekty</a:t>
            </a:r>
          </a:p>
        </p:txBody>
      </p:sp>
    </p:spTree>
    <p:extLst>
      <p:ext uri="{BB962C8B-B14F-4D97-AF65-F5344CB8AC3E}">
        <p14:creationId xmlns:p14="http://schemas.microsoft.com/office/powerpoint/2010/main" val="2756551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A3531C-A3F6-1BF6-A426-F905CABF8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Odstavec: odrážka a číslování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283199-BE4C-AC68-7724-A95F28C33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Číslování nebo odrážky slouží k zadávání </a:t>
            </a:r>
            <a:r>
              <a:rPr lang="cs-CZ" sz="26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výčtů</a:t>
            </a:r>
            <a:r>
              <a:rPr lang="cs-CZ" sz="260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60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Pokud jsou jednotlivými body výčtu celé věty, </a:t>
            </a:r>
            <a:r>
              <a:rPr lang="cs-CZ" sz="26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začíná </a:t>
            </a:r>
            <a:r>
              <a:rPr lang="cs-CZ" sz="260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každý bod velkým písmenem a věta je zakončena vždy tečkou.</a:t>
            </a:r>
          </a:p>
          <a:p>
            <a:r>
              <a:rPr lang="cs-CZ" sz="240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Pokud se nejedná o celé věty, ale jen body či hesla, pak platí:</a:t>
            </a:r>
          </a:p>
          <a:p>
            <a:pPr lvl="1"/>
            <a:r>
              <a:rPr lang="cs-CZ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 začátku malé písmeno a na konci čárka nebo středník</a:t>
            </a:r>
          </a:p>
          <a:p>
            <a:pPr lvl="1"/>
            <a:r>
              <a:rPr lang="cs-CZ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cs-CZ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konci celého seznamu tečka</a:t>
            </a:r>
          </a:p>
          <a:p>
            <a:pPr lvl="1"/>
            <a:endParaRPr lang="cs-CZ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Pravidla jsou pouze </a:t>
            </a:r>
            <a:r>
              <a:rPr lang="cs-CZ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doporučená</a:t>
            </a:r>
            <a:r>
              <a:rPr lang="cs-CZ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ale jejich používání musí být v textu sjednoceno.</a:t>
            </a:r>
            <a:endParaRPr lang="cs-CZ" i="0" dirty="0"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1626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F9D586E7-7B6F-9863-329E-938AB2C31C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7656" t="21945" r="36107" b="42031"/>
          <a:stretch/>
        </p:blipFill>
        <p:spPr>
          <a:xfrm>
            <a:off x="1278292" y="708511"/>
            <a:ext cx="10156627" cy="4945840"/>
          </a:xfrm>
        </p:spPr>
      </p:pic>
    </p:spTree>
    <p:extLst>
      <p:ext uri="{BB962C8B-B14F-4D97-AF65-F5344CB8AC3E}">
        <p14:creationId xmlns:p14="http://schemas.microsoft.com/office/powerpoint/2010/main" val="14742666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1140DD-254A-2859-9E7F-CE79685A8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7447"/>
            <a:ext cx="10515600" cy="1325563"/>
          </a:xfrm>
        </p:spPr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Vztah odstavce a stránky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0FD6DA-55B3-FFDB-64E4-B6AA97CB3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010"/>
            <a:ext cx="10515600" cy="4351338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KONTROLA OSAMOCENÝCH ŘÁDKŮ zajišťuje, že první ani poslední řádek odstavce nezůstane osamocen na stránce.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Zatržením nabídky SVÁZAT ŘÁDKY docílíme toho, že uvnitř odstavce nedojde ke stránkovému zlomu. 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Možnost SVÁZAT S NÁSLEDUJÍCÍM pohlídá, že daný odstavec nikdy nebude na konci stránky.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Volba VLOŽIT KONEC STRÁNKY PŘED je užitečná pro nadpisy nejvyšší úrovně, které vždy začínají na nové stránce.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C8CFF9D-D08F-8776-2BE8-9C516D84667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130" t="24652" r="49801" b="61829"/>
          <a:stretch/>
        </p:blipFill>
        <p:spPr>
          <a:xfrm>
            <a:off x="6838463" y="4306094"/>
            <a:ext cx="3845169" cy="248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588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70D06D-5C06-B870-1261-7C71DC35E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Stránka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40C664-6395-67A1-6B32-88319066D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prostor, do kterého se vpisuje text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stránky upravujeme:</a:t>
            </a:r>
          </a:p>
          <a:p>
            <a:pPr lvl="1">
              <a:lnSpc>
                <a:spcPct val="15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Velikost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(daná tiskárnou, ve většině případů A4)</a:t>
            </a:r>
          </a:p>
          <a:p>
            <a:pPr lvl="1">
              <a:lnSpc>
                <a:spcPct val="15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 šířku nebo na výšku)</a:t>
            </a:r>
          </a:p>
          <a:p>
            <a:pPr lvl="1">
              <a:lnSpc>
                <a:spcPct val="11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Okraje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(nastaveny na 2,5 cm, lepší zvolit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horní okraj 30 mm, dolní 30 mm, 			levý 35 mm, pravý 20 mm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Pokud chceme, aby další text dokumentu pokračoval na nové stránce, je chybou dostat se na další stránku pouze pomocí ENTERU. Na novou stránku se dostaneme klávesovou zkratkou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CTRL + ENTER.</a:t>
            </a:r>
          </a:p>
        </p:txBody>
      </p:sp>
    </p:spTree>
    <p:extLst>
      <p:ext uri="{BB962C8B-B14F-4D97-AF65-F5344CB8AC3E}">
        <p14:creationId xmlns:p14="http://schemas.microsoft.com/office/powerpoint/2010/main" val="2250487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33E283E-95C0-9BE3-D278-09F5F0ABE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Oddíl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4FAA08-EEED-E28A-174F-96236FCA65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rozděluje dokument do částí, které můžou mít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samostatné formátování.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Nový oddíl nastavíme v kategorii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rozložení,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poli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vzhled stránky:</a:t>
            </a:r>
          </a:p>
          <a:p>
            <a:pPr lvl="1">
              <a:spcAft>
                <a:spcPts val="600"/>
              </a:spcAft>
            </a:pPr>
            <a:r>
              <a:rPr lang="cs-CZ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Další stránka</a:t>
            </a:r>
            <a:r>
              <a:rPr lang="cs-CZ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–nový oddíl se spustí na další stránce </a:t>
            </a:r>
          </a:p>
          <a:p>
            <a:pPr lvl="1">
              <a:spcAft>
                <a:spcPts val="600"/>
              </a:spcAft>
            </a:pP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Průběžné</a:t>
            </a:r>
            <a:r>
              <a:rPr lang="cs-CZ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–oddíl se spustí na stejné stránce. Hodí se pro situace, kdy je potřeba mít na jedné stránce více druhů formátování (např. citace).</a:t>
            </a:r>
          </a:p>
          <a:p>
            <a:pPr lvl="1">
              <a:spcAft>
                <a:spcPts val="600"/>
              </a:spcAft>
            </a:pPr>
            <a:r>
              <a:rPr lang="cs-CZ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Sudá stránka</a:t>
            </a:r>
            <a:r>
              <a:rPr lang="cs-CZ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vloží konec oddílu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zahájí nový oddíl na </a:t>
            </a:r>
            <a:r>
              <a:rPr lang="cs-CZ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další sudé stránce.</a:t>
            </a:r>
          </a:p>
          <a:p>
            <a:pPr lvl="1">
              <a:spcAft>
                <a:spcPts val="600"/>
              </a:spcAft>
            </a:pPr>
            <a:r>
              <a:rPr lang="cs-CZ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Lichá stránka</a:t>
            </a:r>
            <a:r>
              <a:rPr lang="cs-CZ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vloží konec oddílu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zahájí nový oddíl na </a:t>
            </a:r>
            <a:r>
              <a:rPr lang="cs-CZ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další liché stránce.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20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371DE1F5-BAE2-8FE1-A2F0-9438B32EE1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70182" b="50000"/>
          <a:stretch/>
        </p:blipFill>
        <p:spPr>
          <a:xfrm>
            <a:off x="3544167" y="439356"/>
            <a:ext cx="5394559" cy="5653631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34CA8148-08C5-FB58-7BAC-9B108E5334A2}"/>
              </a:ext>
            </a:extLst>
          </p:cNvPr>
          <p:cNvSpPr txBox="1"/>
          <p:nvPr/>
        </p:nvSpPr>
        <p:spPr>
          <a:xfrm>
            <a:off x="3544166" y="6181987"/>
            <a:ext cx="6178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Vytvoření nového oddílu</a:t>
            </a:r>
          </a:p>
        </p:txBody>
      </p:sp>
    </p:spTree>
    <p:extLst>
      <p:ext uri="{BB962C8B-B14F-4D97-AF65-F5344CB8AC3E}">
        <p14:creationId xmlns:p14="http://schemas.microsoft.com/office/powerpoint/2010/main" val="28424690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237F9A-3C59-CE81-DCAA-6225066B9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439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8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cs-CZ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8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314CBA-5ABA-3362-B7F2-345F72F5C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1903C7-C4B5-C028-363C-F55BE140AD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písmeno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dohromady tvoří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písmo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Znaky se spojují do slov a vět.</a:t>
            </a:r>
          </a:p>
          <a:p>
            <a:pPr>
              <a:spcAft>
                <a:spcPts val="12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každým samostatně stojícím znakem musí být mezera.</a:t>
            </a:r>
          </a:p>
          <a:p>
            <a:pPr>
              <a:spcAft>
                <a:spcPts val="12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 interpunkčními znaménky se mezera nikdy nepíše: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Tečka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Otazník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Vykřičník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Dvojtečka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Středník </a:t>
            </a:r>
          </a:p>
        </p:txBody>
      </p:sp>
    </p:spTree>
    <p:extLst>
      <p:ext uri="{BB962C8B-B14F-4D97-AF65-F5344CB8AC3E}">
        <p14:creationId xmlns:p14="http://schemas.microsoft.com/office/powerpoint/2010/main" val="2195879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3026B1-E8B9-FCC8-8907-33735F7D6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písmo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1D30058-5DD1-1507-8D21-47CD77F6A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Písmo je určeno:</a:t>
            </a:r>
          </a:p>
          <a:p>
            <a:pPr lvl="1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Sadou</a:t>
            </a:r>
          </a:p>
          <a:p>
            <a:pPr lvl="2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Font</a:t>
            </a:r>
          </a:p>
          <a:p>
            <a:pPr lvl="2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 písma</a:t>
            </a:r>
          </a:p>
          <a:p>
            <a:pPr lvl="1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Stylem</a:t>
            </a:r>
          </a:p>
          <a:p>
            <a:pPr lvl="2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Řez</a:t>
            </a:r>
          </a:p>
          <a:p>
            <a:pPr lvl="1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Velikostí</a:t>
            </a:r>
          </a:p>
          <a:p>
            <a:pPr lvl="2"/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Stupeň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5306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DF720B-EE72-2105-65D1-955B9EFD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druh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2B8940-E21E-B364-8DA8-216D494E0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Druhy písem: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1707DB08-D057-26C2-6A2B-BFF8D2CE8DFA}"/>
              </a:ext>
            </a:extLst>
          </p:cNvPr>
          <p:cNvSpPr/>
          <p:nvPr/>
        </p:nvSpPr>
        <p:spPr>
          <a:xfrm>
            <a:off x="1742830" y="2743200"/>
            <a:ext cx="1969477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Strojopisné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C499A19-D818-CB51-BC02-FA64001D1430}"/>
              </a:ext>
            </a:extLst>
          </p:cNvPr>
          <p:cNvSpPr/>
          <p:nvPr/>
        </p:nvSpPr>
        <p:spPr>
          <a:xfrm>
            <a:off x="7065117" y="2773485"/>
            <a:ext cx="1969477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Knižní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93A4765-F65B-AA06-1E67-8DA2651DBAD6}"/>
              </a:ext>
            </a:extLst>
          </p:cNvPr>
          <p:cNvSpPr/>
          <p:nvPr/>
        </p:nvSpPr>
        <p:spPr>
          <a:xfrm>
            <a:off x="4325821" y="4669692"/>
            <a:ext cx="1969477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Patková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D93C050-EDFD-F308-58C0-0069A022228C}"/>
              </a:ext>
            </a:extLst>
          </p:cNvPr>
          <p:cNvSpPr/>
          <p:nvPr/>
        </p:nvSpPr>
        <p:spPr>
          <a:xfrm>
            <a:off x="7143266" y="4681422"/>
            <a:ext cx="1969477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Bezpatková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5BA806D-BA2D-313A-BBB4-16422510B6B0}"/>
              </a:ext>
            </a:extLst>
          </p:cNvPr>
          <p:cNvSpPr/>
          <p:nvPr/>
        </p:nvSpPr>
        <p:spPr>
          <a:xfrm>
            <a:off x="10031047" y="4693149"/>
            <a:ext cx="1969477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Ostatní</a:t>
            </a:r>
          </a:p>
        </p:txBody>
      </p: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4D6CCC77-8316-79FA-625D-63BD41F559CC}"/>
              </a:ext>
            </a:extLst>
          </p:cNvPr>
          <p:cNvCxnSpPr/>
          <p:nvPr/>
        </p:nvCxnSpPr>
        <p:spPr>
          <a:xfrm flipH="1">
            <a:off x="5376985" y="3313723"/>
            <a:ext cx="2540000" cy="1273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B3438354-F104-6F6E-B6B7-88F24AC44471}"/>
              </a:ext>
            </a:extLst>
          </p:cNvPr>
          <p:cNvCxnSpPr/>
          <p:nvPr/>
        </p:nvCxnSpPr>
        <p:spPr>
          <a:xfrm>
            <a:off x="7932615" y="3321538"/>
            <a:ext cx="0" cy="13481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4ACA23D9-9028-B58F-A42C-BE686863DFB7}"/>
              </a:ext>
            </a:extLst>
          </p:cNvPr>
          <p:cNvCxnSpPr/>
          <p:nvPr/>
        </p:nvCxnSpPr>
        <p:spPr>
          <a:xfrm>
            <a:off x="7916985" y="3313723"/>
            <a:ext cx="2938584" cy="13676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601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D7266B-E83F-A66D-E7A6-FD5C90FA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druh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9364E1-B1C2-B82B-E68E-3330B0969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Písmo strojopisné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Nazýváno také jako </a:t>
            </a:r>
            <a:r>
              <a:rPr lang="cs-CZ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neproporcionální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Kopie písma psacího stroje</a:t>
            </a:r>
          </a:p>
          <a:p>
            <a:pPr lvl="1">
              <a:lnSpc>
                <a:spcPct val="150000"/>
              </a:lnSpc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znaky mají stejnou šířku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ale různé mezery</a:t>
            </a:r>
          </a:p>
          <a:p>
            <a:pPr lvl="1">
              <a:lnSpc>
                <a:spcPct val="150000"/>
              </a:lnSpc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dnešní době se od něj ustupuje, protože je hůře čitelné</a:t>
            </a:r>
          </a:p>
          <a:p>
            <a:pPr lvl="1">
              <a:lnSpc>
                <a:spcPct val="150000"/>
              </a:lnSpc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Představuje ho např. font </a:t>
            </a:r>
            <a:r>
              <a:rPr lang="cs-CZ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Courier New</a:t>
            </a:r>
            <a:endParaRPr lang="cs-CZ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801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71CB6A-BCFD-C223-8ED9-7F27AEBF8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druh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E383F0-29BF-E306-C02B-97134E093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0560"/>
          </a:xfrm>
        </p:spPr>
        <p:txBody>
          <a:bodyPr>
            <a:normAutofit/>
          </a:bodyPr>
          <a:lstStyle/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Písmo knižní: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Nazýváno také jako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proporcionální</a:t>
            </a:r>
          </a:p>
          <a:p>
            <a:pPr lvl="1">
              <a:lnSpc>
                <a:spcPct val="15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Každý znak má jinou šířku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ale stejné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meziznakové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mezery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čtenáře čitelnější než písmo strojopisné, proto se dnes používá nejčastěji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Dělí se na tři typy: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Patková (antikvová)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Bezpatková (grotesková)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Ostatní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cs-CZ" dirty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2449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D51830-EE37-6E84-A795-2D8ADFA77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druh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7C9594D-7B1C-2FD0-DDEA-B0C9218BC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4006"/>
          </a:xfrm>
        </p:spPr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Patková písma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stínované tahy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které jsou zakončeny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serify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(patkami). 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To, že má stínované tahy, znamená, že nejsou všechny linky stejně široké.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Používá se při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psaní základního textu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(dlouhých odstavců), protože je považováno za čitelnější než písmo bezpatkové. 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písma Times New Roman, </a:t>
            </a:r>
            <a:r>
              <a:rPr lang="cs-CZ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Palatino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>
                <a:latin typeface="Bookman Old Style" panose="02050604050505020204" pitchFamily="18" charset="0"/>
                <a:cs typeface="Times New Roman" panose="02020603050405020304" pitchFamily="18" charset="0"/>
              </a:rPr>
              <a:t>Bookman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>
                <a:latin typeface="Garamond" panose="02020404030301010803" pitchFamily="18" charset="0"/>
                <a:cs typeface="Times New Roman" panose="02020603050405020304" pitchFamily="18" charset="0"/>
              </a:rPr>
              <a:t>Garamond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>
                <a:latin typeface="Georgia" panose="02040502050405020303" pitchFamily="18" charset="0"/>
                <a:cs typeface="Times New Roman" panose="02020603050405020304" pitchFamily="18" charset="0"/>
              </a:rPr>
              <a:t>Georgia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21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37F4A5-5847-6B54-7E51-31FE8AAA9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Znak: druh písma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A2B2E1-AF19-05AA-8F73-1F5F163B8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Bezpatková písma:</a:t>
            </a:r>
          </a:p>
          <a:p>
            <a:pPr lvl="1">
              <a:lnSpc>
                <a:spcPct val="150000"/>
              </a:lnSpc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Lineární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písmo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tahy znaků jsou stejně široké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Nemá patky, ani stíny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svoji výraznost se používá pro nadpisy a nápisy (např. reklamu)</a:t>
            </a:r>
          </a:p>
          <a:p>
            <a:pPr lvl="1">
              <a:lnSpc>
                <a:spcPct val="150000"/>
              </a:lnSpc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písma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>
                <a:latin typeface="Helvetica" panose="020B0604020202020204" pitchFamily="34" charset="0"/>
                <a:cs typeface="Helvetica" panose="020B0604020202020204" pitchFamily="34" charset="0"/>
              </a:rPr>
              <a:t>Helvetica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Verdana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</a:t>
            </a:r>
          </a:p>
        </p:txBody>
      </p:sp>
    </p:spTree>
    <p:extLst>
      <p:ext uri="{BB962C8B-B14F-4D97-AF65-F5344CB8AC3E}">
        <p14:creationId xmlns:p14="http://schemas.microsoft.com/office/powerpoint/2010/main" val="32029468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1327</Words>
  <Application>Microsoft Office PowerPoint</Application>
  <PresentationFormat>Širokoúhlá obrazovka</PresentationFormat>
  <Paragraphs>174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43" baseType="lpstr">
      <vt:lpstr>Algerian</vt:lpstr>
      <vt:lpstr>Arial</vt:lpstr>
      <vt:lpstr>Bookman Old Style</vt:lpstr>
      <vt:lpstr>Brush Script MT</vt:lpstr>
      <vt:lpstr>Calibri</vt:lpstr>
      <vt:lpstr>Calibri Light</vt:lpstr>
      <vt:lpstr>Courier New</vt:lpstr>
      <vt:lpstr>Gabriola</vt:lpstr>
      <vt:lpstr>Garamond</vt:lpstr>
      <vt:lpstr>Georgia</vt:lpstr>
      <vt:lpstr>Helvetica</vt:lpstr>
      <vt:lpstr>Palatino Linotype</vt:lpstr>
      <vt:lpstr>Tahoma</vt:lpstr>
      <vt:lpstr>Times New Roman</vt:lpstr>
      <vt:lpstr>Verdana</vt:lpstr>
      <vt:lpstr>Wingdings</vt:lpstr>
      <vt:lpstr>Motiv Office</vt:lpstr>
      <vt:lpstr>Stavební prvky dokumentu (vlastnosti písma, odstavce, stránky)</vt:lpstr>
      <vt:lpstr>Stavební prvky dokumentu</vt:lpstr>
      <vt:lpstr>Znak</vt:lpstr>
      <vt:lpstr>Znak: písmo</vt:lpstr>
      <vt:lpstr>Znak: druh písma</vt:lpstr>
      <vt:lpstr>Znak: druh písma</vt:lpstr>
      <vt:lpstr>Znak: druh písma</vt:lpstr>
      <vt:lpstr>Znak: druh písma</vt:lpstr>
      <vt:lpstr>Znak: druh písma</vt:lpstr>
      <vt:lpstr>Znak: druh písma</vt:lpstr>
      <vt:lpstr>Znak: řez písma</vt:lpstr>
      <vt:lpstr>Znak: řez písma</vt:lpstr>
      <vt:lpstr>Znak: řez písma</vt:lpstr>
      <vt:lpstr>Znak: velikost písma</vt:lpstr>
      <vt:lpstr>Slovo</vt:lpstr>
      <vt:lpstr>Odstavec</vt:lpstr>
      <vt:lpstr>Odstavec: oddělení</vt:lpstr>
      <vt:lpstr>Odstavec: zarovnání</vt:lpstr>
      <vt:lpstr>Odstavec: řádkování</vt:lpstr>
      <vt:lpstr>Odstavec: odrážka a číslování</vt:lpstr>
      <vt:lpstr>Prezentace aplikace PowerPoint</vt:lpstr>
      <vt:lpstr>Vztah odstavce a stránky</vt:lpstr>
      <vt:lpstr>Stránka</vt:lpstr>
      <vt:lpstr>Oddíl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Stavební prvky dokumentu (vlastnosti písma, odstavce, stránky)</dc:title>
  <dc:creator>Cmolová Kamila</dc:creator>
  <cp:lastModifiedBy>Cmolová Kamila</cp:lastModifiedBy>
  <cp:revision>35</cp:revision>
  <dcterms:created xsi:type="dcterms:W3CDTF">2024-09-09T10:59:49Z</dcterms:created>
  <dcterms:modified xsi:type="dcterms:W3CDTF">2024-10-17T06:21:42Z</dcterms:modified>
</cp:coreProperties>
</file>