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02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79C04-9676-453C-89AD-69E5E104D743}" type="datetimeFigureOut">
              <a:rPr lang="cs-CZ" smtClean="0"/>
              <a:t>25.09.2025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5634A-6866-4D4C-A341-5A8EFDE01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94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bnode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DE39258-309D-D664-B722-0D608B957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2374510"/>
            <a:ext cx="7886700" cy="1546137"/>
          </a:xfrm>
        </p:spPr>
        <p:txBody>
          <a:bodyPr anchor="ctr">
            <a:normAutofit/>
          </a:bodyPr>
          <a:lstStyle/>
          <a:p>
            <a:pPr algn="ctr"/>
            <a:r>
              <a:rPr lang="cs-CZ" sz="4800" dirty="0">
                <a:solidFill>
                  <a:srgbClr val="C00000"/>
                </a:solidFill>
                <a:cs typeface="Times New Roman" panose="02020603050405020304" pitchFamily="18" charset="0"/>
              </a:rPr>
              <a:t>Start-</a:t>
            </a:r>
            <a:r>
              <a:rPr lang="cs-CZ" sz="4800" dirty="0" err="1">
                <a:solidFill>
                  <a:srgbClr val="C00000"/>
                </a:solidFill>
                <a:cs typeface="Times New Roman" panose="02020603050405020304" pitchFamily="18" charset="0"/>
              </a:rPr>
              <a:t>upovské</a:t>
            </a:r>
            <a:r>
              <a:rPr lang="cs-CZ" sz="4800" dirty="0">
                <a:solidFill>
                  <a:srgbClr val="C00000"/>
                </a:solidFill>
                <a:cs typeface="Times New Roman" panose="02020603050405020304" pitchFamily="18" charset="0"/>
              </a:rPr>
              <a:t> podnikání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496844"/>
            <a:ext cx="7886700" cy="1086868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T1: Organizační pokyny. Specifické rysy start-up podnikání.</a:t>
            </a:r>
          </a:p>
          <a:p>
            <a:r>
              <a:rPr lang="sv-S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Ing. Jindra Peterková, Ph.D.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Ing. Veronika Volfová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5661A-6127-E2D7-1E9B-3F68EF068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Pět nejdůležitějších věcí pro začínajícího podnikatele (</a:t>
            </a:r>
            <a:r>
              <a:rPr lang="cs-CZ" dirty="0" err="1"/>
              <a:t>Kawasaki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36106B-24B6-51DB-F2F9-ECA7D558D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dirty="0"/>
              <a:t>Vytvořit něco smysluplného. Před rozjezdem jakéhokoliv podniku je důležité si položit otázku: „Chci vytvořit něco, co má smysl?“ (</a:t>
            </a:r>
            <a:r>
              <a:rPr lang="cs-CZ" dirty="0" err="1"/>
              <a:t>Kawasaki</a:t>
            </a:r>
            <a:r>
              <a:rPr lang="cs-CZ" dirty="0"/>
              <a:t>, 2010, str.3).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dirty="0"/>
              <a:t>Vymyslet si mantru. Mantra vyjadřuje sílu a emoce.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dirty="0"/>
              <a:t>Vydat se na cestu. Začít něco dělat, to je podstatou rozjezdu. Není důležité sedět u počítače a sepisovat strategie a podnikatelské záměry, ale sestavit prototyp, spustit své webové stránky, začít nabízet služby.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dirty="0"/>
              <a:t>Stanovit obchodní model – v tomto kroku je potřeba zaměřit se na zákazníka a jeho potřebu.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dirty="0"/>
              <a:t>Stanovit si M – P – Ú (milníky, předpoklady, úkoly): </a:t>
            </a:r>
          </a:p>
          <a:p>
            <a:pPr algn="just"/>
            <a:r>
              <a:rPr lang="cs-CZ" dirty="0"/>
              <a:t>„prokázat koncepci, dokončit návrhářskou práci, vyhotovit prototyp, získat kapitál, dodat testovatelnou verzi zákazníkům, dodat finální verzi zákazníkům, dostat se ze ztráty“. </a:t>
            </a:r>
          </a:p>
        </p:txBody>
      </p:sp>
    </p:spTree>
    <p:extLst>
      <p:ext uri="{BB962C8B-B14F-4D97-AF65-F5344CB8AC3E}">
        <p14:creationId xmlns:p14="http://schemas.microsoft.com/office/powerpoint/2010/main" val="3235311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76C89-7A0A-E97C-1FEA-ED2C90E50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Úspěšně inkubovaná firma – </a:t>
            </a:r>
            <a:r>
              <a:rPr lang="cs-CZ" dirty="0" err="1"/>
              <a:t>Westcom</a:t>
            </a:r>
            <a:r>
              <a:rPr lang="cs-CZ" dirty="0"/>
              <a:t>, s.r.o.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A1CBB7-555D-E9DD-2851-CCC8C765E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err="1"/>
              <a:t>Frima</a:t>
            </a:r>
            <a:r>
              <a:rPr lang="cs-CZ" dirty="0"/>
              <a:t> </a:t>
            </a:r>
            <a:r>
              <a:rPr lang="cs-CZ" dirty="0" err="1"/>
              <a:t>Westcom</a:t>
            </a:r>
            <a:r>
              <a:rPr lang="cs-CZ" dirty="0"/>
              <a:t>, s.r.o. vznikla v roce 1998. K rozvoji své podnikatelské myšlenky využila na začátku služeb inovačního centra (Jihomoravské inovační centrum v Brně). Později svůj omezený přístup k finančním prostředkům řešila prostřednictvím zahraničního investora. </a:t>
            </a:r>
          </a:p>
          <a:p>
            <a:pPr algn="just"/>
            <a:r>
              <a:rPr lang="cs-CZ" dirty="0"/>
              <a:t>Firma se zaměřuje na poskytování služeb v oblasti informačních technologií ve speciálním segmentu webhostingu, </a:t>
            </a:r>
            <a:r>
              <a:rPr lang="cs-CZ" dirty="0" err="1"/>
              <a:t>serverhostingu</a:t>
            </a:r>
            <a:r>
              <a:rPr lang="cs-CZ" dirty="0"/>
              <a:t> a webových technologií. </a:t>
            </a:r>
          </a:p>
          <a:p>
            <a:pPr algn="just"/>
            <a:r>
              <a:rPr lang="cs-CZ" dirty="0"/>
              <a:t>Svůj podnikatelský model postavila firma </a:t>
            </a:r>
            <a:r>
              <a:rPr lang="cs-CZ" dirty="0" err="1"/>
              <a:t>Westcom</a:t>
            </a:r>
            <a:r>
              <a:rPr lang="cs-CZ" dirty="0"/>
              <a:t> na zpřístupnění tvorby webových stránek i pro běžného uživatele internetu. Vyvinula a provozuje službu </a:t>
            </a:r>
            <a:r>
              <a:rPr lang="cs-CZ" dirty="0" err="1"/>
              <a:t>Webnode</a:t>
            </a:r>
            <a:r>
              <a:rPr lang="cs-CZ" dirty="0"/>
              <a:t> (</a:t>
            </a:r>
            <a:r>
              <a:rPr lang="cs-CZ" dirty="0">
                <a:hlinkClick r:id="rId2"/>
              </a:rPr>
              <a:t>www.webnode.com</a:t>
            </a:r>
            <a:r>
              <a:rPr lang="cs-CZ" dirty="0"/>
              <a:t>), která umožňuje jednoduchou tvorbu a správu webových stránek bez nutnosti technických znalostí či programování. Celý systém je dostupný pomocí internetového prohlížeče. Základní služby jsou poskytovány bezúplatně. To je jeden z obchodních tahů, které uplatňují mnohé firmy právě v kategorii internetových technologií. Obchodní efekty pak získávají kupř. nabízenými speciálními službami šitými na míru pro konkrétního zákazníka (Klienta). </a:t>
            </a:r>
          </a:p>
          <a:p>
            <a:pPr algn="just"/>
            <a:r>
              <a:rPr lang="cs-CZ" dirty="0"/>
              <a:t>Službu </a:t>
            </a:r>
            <a:r>
              <a:rPr lang="cs-CZ" dirty="0" err="1"/>
              <a:t>Webnode</a:t>
            </a:r>
            <a:r>
              <a:rPr lang="cs-CZ" dirty="0"/>
              <a:t> provozuje firma </a:t>
            </a:r>
            <a:r>
              <a:rPr lang="cs-CZ" dirty="0" err="1"/>
              <a:t>Westcom</a:t>
            </a:r>
            <a:r>
              <a:rPr lang="cs-CZ" dirty="0"/>
              <a:t> od roku 2008. Peněžní prostředky pro své rozšíření a především otevření dalších obchodních trhů získala prodejem svého 40 % podílu švýcarské investiční skupině </a:t>
            </a:r>
            <a:r>
              <a:rPr lang="cs-CZ" dirty="0" err="1"/>
              <a:t>Centralway</a:t>
            </a:r>
            <a:r>
              <a:rPr lang="cs-CZ" dirty="0"/>
              <a:t> v roce 2008. V roce 2011 došlo ke zpětnému odkupu tohoto podílu do firmy </a:t>
            </a:r>
            <a:r>
              <a:rPr lang="cs-CZ" dirty="0" err="1"/>
              <a:t>Westcom</a:t>
            </a:r>
            <a:r>
              <a:rPr lang="cs-CZ" dirty="0"/>
              <a:t>. Poskytovaná služba v roce 2010 měla 10 milionů návštěvníků měsíčně a dosáhla cca 1,5 milionů registrovaných uživatelů. Největších zastoupení uživatelů je z Brazílie, dále ze států Jižní Ameriky, USA a Čína.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008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8A4A9-18BF-6091-8CB0-4EE6BC32A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Vymezení Spin-</a:t>
            </a:r>
            <a:r>
              <a:rPr lang="cs-CZ" dirty="0" err="1"/>
              <a:t>off</a:t>
            </a:r>
            <a:r>
              <a:rPr lang="cs-CZ" dirty="0"/>
              <a:t> firmy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41F65A-33AB-60E1-C2DC-B21C9C5E7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Poláček a </a:t>
            </a:r>
            <a:r>
              <a:rPr lang="cs-CZ" dirty="0" err="1"/>
              <a:t>Attl</a:t>
            </a:r>
            <a:r>
              <a:rPr lang="cs-CZ" dirty="0"/>
              <a:t> (2006) definují spin-</a:t>
            </a:r>
            <a:r>
              <a:rPr lang="cs-CZ" dirty="0" err="1"/>
              <a:t>off</a:t>
            </a:r>
            <a:r>
              <a:rPr lang="cs-CZ" dirty="0"/>
              <a:t> firmy (někdy najdeme spin-out), jako firmy, které rostou pomocí dlouhodobého hmotného majetku vloženého v podobě kapitálu do nově vznikající společnosti (např. univerzitní know-how). </a:t>
            </a:r>
          </a:p>
          <a:p>
            <a:pPr algn="just"/>
            <a:r>
              <a:rPr lang="cs-CZ" dirty="0" err="1"/>
              <a:t>Shane</a:t>
            </a:r>
            <a:r>
              <a:rPr lang="cs-CZ" dirty="0"/>
              <a:t> (2004) definuje spin-</a:t>
            </a:r>
            <a:r>
              <a:rPr lang="cs-CZ" dirty="0" err="1"/>
              <a:t>off</a:t>
            </a:r>
            <a:r>
              <a:rPr lang="cs-CZ" dirty="0"/>
              <a:t> firmy jako nově založené firmy, které částečně používají intelektuální kapitál, který pochází z určité univerzity. </a:t>
            </a:r>
            <a:r>
              <a:rPr lang="cs-CZ" dirty="0" err="1"/>
              <a:t>Kislingerová</a:t>
            </a:r>
            <a:r>
              <a:rPr lang="cs-CZ" dirty="0"/>
              <a:t> (2011) dělí spin-</a:t>
            </a:r>
            <a:r>
              <a:rPr lang="cs-CZ" dirty="0" err="1"/>
              <a:t>offy</a:t>
            </a:r>
            <a:r>
              <a:rPr lang="cs-CZ" dirty="0"/>
              <a:t> do dvou skupin:</a:t>
            </a:r>
          </a:p>
          <a:p>
            <a:pPr algn="just"/>
            <a:r>
              <a:rPr lang="cs-CZ" dirty="0"/>
              <a:t>Spin-</a:t>
            </a:r>
            <a:r>
              <a:rPr lang="cs-CZ" dirty="0" err="1"/>
              <a:t>offy</a:t>
            </a:r>
            <a:r>
              <a:rPr lang="cs-CZ" dirty="0"/>
              <a:t>, které tvoří akademičtí pracovníci vysoké školy, kteří jsou jejími zaměstnanci nebo studenty. </a:t>
            </a:r>
          </a:p>
          <a:p>
            <a:pPr algn="just"/>
            <a:r>
              <a:rPr lang="cs-CZ" dirty="0"/>
              <a:t>Spin-</a:t>
            </a:r>
            <a:r>
              <a:rPr lang="cs-CZ" dirty="0" err="1"/>
              <a:t>offy</a:t>
            </a:r>
            <a:r>
              <a:rPr lang="cs-CZ" dirty="0"/>
              <a:t>, které jsou tvořeny pracovníky, jež jsou absolventy vysoké školy. </a:t>
            </a:r>
          </a:p>
        </p:txBody>
      </p:sp>
    </p:spTree>
    <p:extLst>
      <p:ext uri="{BB962C8B-B14F-4D97-AF65-F5344CB8AC3E}">
        <p14:creationId xmlns:p14="http://schemas.microsoft.com/office/powerpoint/2010/main" val="395046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5823B4-BB29-03E8-E130-7961AD013D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F4B5CD-7201-4D86-365F-545213866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6CD949-AB7C-18E3-3D8F-2A1A158AC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/>
              <a:t>Uvedení do problematiky: organizační pokyny, podmínky k zápočtu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Specifické rysy start-up podnikání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Specifické rysy spin-</a:t>
            </a:r>
            <a:r>
              <a:rPr lang="cs-CZ" sz="2400" dirty="0" err="1"/>
              <a:t>off</a:t>
            </a:r>
            <a:r>
              <a:rPr lang="cs-CZ" sz="2400" dirty="0"/>
              <a:t> podnikání</a:t>
            </a:r>
            <a:endParaRPr lang="en-US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188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26098-20A5-B0D4-1841-6999B478B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Uvedení do problematiky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E34F0F-2FC5-6B3D-D4C8-A28292D53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Cíl předmětu:</a:t>
            </a:r>
          </a:p>
          <a:p>
            <a:r>
              <a:rPr lang="cs-CZ" dirty="0"/>
              <a:t>Rozvíjet kompetence studentů k podnikavosti a motivovat je k zahájení vlastní podnikatelské činnosti.</a:t>
            </a:r>
          </a:p>
          <a:p>
            <a:r>
              <a:rPr lang="cs-CZ" dirty="0"/>
              <a:t>Podpořit schopnost aplikovat stávající znalosti při rozpracování reálného nápadu do podoby podnikatelského záměru včetně jeho prezentace v soutěži MVŠO o nejlepší podnikatelský záměr. </a:t>
            </a:r>
          </a:p>
          <a:p>
            <a:r>
              <a:rPr lang="cs-CZ" dirty="0"/>
              <a:t>Obeznámit se způsoby identifikace zákazníků, marketingové komunikace a se zkušenostmi z prezentace podnikatelského záměru před investory.</a:t>
            </a:r>
          </a:p>
          <a:p>
            <a:r>
              <a:rPr lang="cs-CZ" dirty="0"/>
              <a:t>Získat praktické poznatky, jak vybudovat vlastní start-up a jak překonat úskalí s tím související – mentor.</a:t>
            </a:r>
          </a:p>
          <a:p>
            <a:r>
              <a:rPr lang="cs-CZ" dirty="0"/>
              <a:t>Seznámit se s praktickými zkušenostmi podnikatelů a </a:t>
            </a:r>
            <a:r>
              <a:rPr lang="cs-CZ" dirty="0" err="1"/>
              <a:t>startupistů</a:t>
            </a:r>
            <a:r>
              <a:rPr lang="cs-CZ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201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BDD25F-3FA9-9A67-2CB4-45D15363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3796A6-1AD4-4B09-8CAB-8303641E1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Vymezení a charakteristika činností start-up firmy.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Životní cyklus start-up firmy včetně specifikace jednotlivých fází.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Způsoby financování start-up firem v jednotlivých fázích života.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Podpora start-upů pomocí podnikatelských inkubátorů a vědeckotechnických parků.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Specifika finančního plánování start-</a:t>
            </a:r>
            <a:r>
              <a:rPr lang="cs-CZ" dirty="0" err="1"/>
              <a:t>upové</a:t>
            </a:r>
            <a:r>
              <a:rPr lang="cs-CZ" dirty="0"/>
              <a:t> firmy.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Struktura krátkodobého a dlouhodobého finančního plánu pro start-up.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Řízení a motivace zaměstnanců ve start-up firmě.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Rozvoj firmy prostřednictvím vstupu na zahraniční trh.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Hodnocení úspěšnosti start-up firmy pomocí metodiky BLUES.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Hodnocení životaschopnosti start-up firmy podle modelu H. </a:t>
            </a:r>
            <a:r>
              <a:rPr lang="cs-CZ" dirty="0" err="1"/>
              <a:t>Pollaka</a:t>
            </a:r>
            <a:r>
              <a:rPr lang="cs-CZ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Specifika start-</a:t>
            </a:r>
            <a:r>
              <a:rPr lang="cs-CZ" dirty="0" err="1"/>
              <a:t>upovského</a:t>
            </a:r>
            <a:r>
              <a:rPr lang="cs-CZ" dirty="0"/>
              <a:t> podnikání v Izraeli.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Zkušenosti s řízením úspěšného startupu.</a:t>
            </a:r>
          </a:p>
        </p:txBody>
      </p:sp>
    </p:spTree>
    <p:extLst>
      <p:ext uri="{BB962C8B-B14F-4D97-AF65-F5344CB8AC3E}">
        <p14:creationId xmlns:p14="http://schemas.microsoft.com/office/powerpoint/2010/main" val="1154845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D2472-18AA-C25C-2872-2EEF93843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34DF73-0CE3-53A8-7999-B805A8512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Zápočet:</a:t>
            </a:r>
          </a:p>
          <a:p>
            <a:r>
              <a:rPr lang="cs-CZ" dirty="0"/>
              <a:t>Zpracování podnikatelského záměru</a:t>
            </a:r>
          </a:p>
          <a:p>
            <a:r>
              <a:rPr lang="cs-CZ" dirty="0"/>
              <a:t>Prezentace podnikatelského záměru před porotou</a:t>
            </a:r>
          </a:p>
        </p:txBody>
      </p:sp>
    </p:spTree>
    <p:extLst>
      <p:ext uri="{BB962C8B-B14F-4D97-AF65-F5344CB8AC3E}">
        <p14:creationId xmlns:p14="http://schemas.microsoft.com/office/powerpoint/2010/main" val="214992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3B601-CE56-DA2F-02DE-F2E3F9746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Start-up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DF9940-A591-B8C0-37C9-F76D2645C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Start-up – neexistuje přesná definice, start-up je možné popsat jako mladý podnikatelský subjekt s inovativní podnikatelskou koncepcí, který využívá moderní technologie. </a:t>
            </a:r>
          </a:p>
          <a:p>
            <a:pPr algn="just"/>
            <a:r>
              <a:rPr lang="cs-CZ" dirty="0"/>
              <a:t>Termín startup byl poprvé použit již v 70. letech. </a:t>
            </a:r>
          </a:p>
          <a:p>
            <a:pPr algn="just"/>
            <a:r>
              <a:rPr lang="cs-CZ" dirty="0"/>
              <a:t>První startupy v ČR začaly vznikat po roce 2010, kdy se stal internet široce dostupným. </a:t>
            </a:r>
          </a:p>
          <a:p>
            <a:pPr algn="just"/>
            <a:r>
              <a:rPr lang="cs-CZ" dirty="0"/>
              <a:t>V současné době u nás každoročně vznikají desítky </a:t>
            </a:r>
            <a:r>
              <a:rPr lang="cs-CZ" dirty="0" err="1"/>
              <a:t>strart-upů</a:t>
            </a:r>
            <a:r>
              <a:rPr lang="cs-CZ" dirty="0"/>
              <a:t>, naprostá většina z nich se však nedostane do pokročilejší fáze, než je rovině nápadů. </a:t>
            </a:r>
          </a:p>
          <a:p>
            <a:pPr algn="just"/>
            <a:r>
              <a:rPr lang="cs-CZ" dirty="0"/>
              <a:t>Důvody neúspěchu: chybí expertíza a plány, jak nápad přeměnit v produkt, nezkušenost s reálným byznysem, zanedbání marketingových aktivit, firma dostatečně nepoznala svého zákazníka a nepřinesla mu hodnotu, řešení jeho problému. </a:t>
            </a:r>
          </a:p>
        </p:txBody>
      </p:sp>
    </p:spTree>
    <p:extLst>
      <p:ext uri="{BB962C8B-B14F-4D97-AF65-F5344CB8AC3E}">
        <p14:creationId xmlns:p14="http://schemas.microsoft.com/office/powerpoint/2010/main" val="3261636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8B1EC1-EBB9-5111-7C8C-D4079305F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Start-up – další pohledy na vymezení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87F6A-F400-790D-2046-076495A94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b="1" dirty="0">
                <a:solidFill>
                  <a:srgbClr val="C00000"/>
                </a:solidFill>
              </a:rPr>
              <a:t>1. Start-up firma </a:t>
            </a:r>
            <a:r>
              <a:rPr lang="cs-CZ" dirty="0"/>
              <a:t>– podnikatelský projekt, jehož zakladatelé mají ambiciózní vizi a touhu změnit svět. (např. Facebook, Amazon, Tesla) </a:t>
            </a:r>
          </a:p>
          <a:p>
            <a:pPr algn="just"/>
            <a:r>
              <a:rPr lang="cs-CZ" b="1" dirty="0"/>
              <a:t>Podle výkladového anglicko-českého slovníku představuje pojem start-up nově vznikající projekt nebo jakoukoliv začínající firmu bez ohledu na oblast podnikání. </a:t>
            </a:r>
          </a:p>
          <a:p>
            <a:pPr algn="just"/>
            <a:r>
              <a:rPr lang="cs-CZ" b="1" dirty="0"/>
              <a:t>Tento pojem se začal používat v souvislosti s využíváním informačních technologií respektive s podnikáním na internetu. Později je za start-up považována jakákoliv začínající firma. Inovativní start-upy: </a:t>
            </a:r>
            <a:r>
              <a:rPr lang="cs-CZ" dirty="0"/>
              <a:t>věnují více než 3,5 % jejich vstupů na výzkum a vývoj, pokud je tento podíl vyšší než 8,5 %, jedná se o high-tech. </a:t>
            </a:r>
          </a:p>
          <a:p>
            <a:pPr algn="just"/>
            <a:r>
              <a:rPr lang="cs-CZ" dirty="0"/>
              <a:t>Zakladatelé těchto firem se snaží nalézt v příslušném průmyslovém odvětví mezeru na trhu a tu následně prostřednictvím svých schopností naplnit a získat výjimečné postavení na trhu. (Bartoš, 2002) </a:t>
            </a:r>
          </a:p>
        </p:txBody>
      </p:sp>
    </p:spTree>
    <p:extLst>
      <p:ext uri="{BB962C8B-B14F-4D97-AF65-F5344CB8AC3E}">
        <p14:creationId xmlns:p14="http://schemas.microsoft.com/office/powerpoint/2010/main" val="645880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C38F8-8FD7-8D33-0CD1-AA7C8305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start-up firem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9FF52B-6647-3CCE-05C6-515DAD0E3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V  počátcích svého podnikání se soustředí především na svůj rozvoj, nikoliv pouze na výsledek. </a:t>
            </a:r>
          </a:p>
          <a:p>
            <a:pPr algn="just"/>
            <a:r>
              <a:rPr lang="cs-CZ" dirty="0"/>
              <a:t>Start-up firmy několik prvních měsíců sice generují ztráty, ale soustředí se zejména na to, aby krok po kroku co nejvíce rozvíjeli a budovali svůj byznys. </a:t>
            </a:r>
          </a:p>
          <a:p>
            <a:pPr algn="just"/>
            <a:r>
              <a:rPr lang="cs-CZ" dirty="0"/>
              <a:t>„Start-up feeling“. – původní nadšení, se kterým se podnikatelé vrhají do podnikání. Avšak ve většině případů toto nadšení postupem času vyprchá a z nadějné firmy se stává „šedá myš“ jejíž činnost pomalu zaniká. </a:t>
            </a:r>
          </a:p>
          <a:p>
            <a:pPr algn="just"/>
            <a:r>
              <a:rPr lang="cs-CZ" dirty="0"/>
              <a:t>Se vznikem prvních start-up firem na světě je spojována americká oblast Silicon </a:t>
            </a:r>
            <a:r>
              <a:rPr lang="cs-CZ" dirty="0" err="1"/>
              <a:t>Valley</a:t>
            </a:r>
            <a:r>
              <a:rPr lang="cs-CZ" dirty="0"/>
              <a:t>. Oblast Silicon </a:t>
            </a:r>
            <a:r>
              <a:rPr lang="cs-CZ" dirty="0" err="1"/>
              <a:t>Valley</a:t>
            </a:r>
            <a:r>
              <a:rPr lang="cs-CZ" dirty="0"/>
              <a:t> se nachází v Americe poblíž San Francisca s největší koncentrací techniků, IT manažerů, vizionářů, programátorů, právníků, rizikového kapitálu, marketingu, obchodu apod. Začínající podnikatelé zde mají vše po ruce. </a:t>
            </a:r>
          </a:p>
        </p:txBody>
      </p:sp>
    </p:spTree>
    <p:extLst>
      <p:ext uri="{BB962C8B-B14F-4D97-AF65-F5344CB8AC3E}">
        <p14:creationId xmlns:p14="http://schemas.microsoft.com/office/powerpoint/2010/main" val="526113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1113C5-6DE9-9A7C-8269-6C75677AD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Kroky vzniku start-up firmy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924C3E5-3DBC-E7D4-3C80-69087FFBD3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039768"/>
              </p:ext>
            </p:extLst>
          </p:nvPr>
        </p:nvGraphicFramePr>
        <p:xfrm>
          <a:off x="540000" y="1525000"/>
          <a:ext cx="8228468" cy="46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234">
                  <a:extLst>
                    <a:ext uri="{9D8B030D-6E8A-4147-A177-3AD203B41FA5}">
                      <a16:colId xmlns:a16="http://schemas.microsoft.com/office/drawing/2014/main" val="3679954062"/>
                    </a:ext>
                  </a:extLst>
                </a:gridCol>
                <a:gridCol w="4114234">
                  <a:extLst>
                    <a:ext uri="{9D8B030D-6E8A-4147-A177-3AD203B41FA5}">
                      <a16:colId xmlns:a16="http://schemas.microsoft.com/office/drawing/2014/main" val="3749743746"/>
                    </a:ext>
                  </a:extLst>
                </a:gridCol>
              </a:tblGrid>
              <a:tr h="378956"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b="1" dirty="0"/>
                        <a:t>Vznik start-up firmy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61711"/>
                  </a:ext>
                </a:extLst>
              </a:tr>
              <a:tr h="592756">
                <a:tc>
                  <a:txBody>
                    <a:bodyPr/>
                    <a:lstStyle/>
                    <a:p>
                      <a:r>
                        <a:rPr lang="cs-CZ" sz="1600" b="1" dirty="0"/>
                        <a:t>Kroky vzniku start-up firmy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/>
                        <a:t>Stručný popis jednotlivých kroků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827966"/>
                  </a:ext>
                </a:extLst>
              </a:tr>
              <a:tr h="592756">
                <a:tc>
                  <a:txBody>
                    <a:bodyPr/>
                    <a:lstStyle/>
                    <a:p>
                      <a:r>
                        <a:rPr lang="cs-CZ" sz="1600" dirty="0"/>
                        <a:t>A. Zrod podnikání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Důležitý je dobrý nápad, myšlenka, která je hnacím motorem pro podnikatele.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201668"/>
                  </a:ext>
                </a:extLst>
              </a:tr>
              <a:tr h="592756">
                <a:tc>
                  <a:txBody>
                    <a:bodyPr/>
                    <a:lstStyle/>
                    <a:p>
                      <a:r>
                        <a:rPr lang="cs-CZ" sz="1600" dirty="0"/>
                        <a:t>B. Rozjezd podnikání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Podstatou je ujasnění toho, co děláme a proč a na základě toho začít něco dělat.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963716"/>
                  </a:ext>
                </a:extLst>
              </a:tr>
              <a:tr h="592756">
                <a:tc>
                  <a:txBody>
                    <a:bodyPr/>
                    <a:lstStyle/>
                    <a:p>
                      <a:r>
                        <a:rPr lang="cs-CZ" sz="1600" dirty="0"/>
                        <a:t>C. Stanovení pozice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Dokážeme odpovědět na otázku: Co přesně děláme? Proč by si zákazníci měli kupovat právě naše produkty či služby? V tom tkví umění stanovení pozice.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137932"/>
                  </a:ext>
                </a:extLst>
              </a:tr>
              <a:tr h="592756">
                <a:tc>
                  <a:txBody>
                    <a:bodyPr/>
                    <a:lstStyle/>
                    <a:p>
                      <a:r>
                        <a:rPr lang="cs-CZ" sz="1600" dirty="0"/>
                        <a:t>D. Jak obstát u konkurence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Nevykládejme úsilí přílišnému sledování konkurence, ale vynaložené úsilí věnujme raději naší firmě.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102981"/>
                  </a:ext>
                </a:extLst>
              </a:tr>
              <a:tr h="592756">
                <a:tc>
                  <a:txBody>
                    <a:bodyPr/>
                    <a:lstStyle/>
                    <a:p>
                      <a:r>
                        <a:rPr lang="cs-CZ" sz="1600" dirty="0"/>
                        <a:t>E. Jak získat zákazníka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Nehledejme své zákazníky, ale nechejme je, aby si nás zákazníci našli sami.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77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2821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E3DCFD5F21B041B3AE0717B9A9367B" ma:contentTypeVersion="7" ma:contentTypeDescription="Vytvoří nový dokument" ma:contentTypeScope="" ma:versionID="56ca39c7ee08788db9c992f6ef8241aa">
  <xsd:schema xmlns:xsd="http://www.w3.org/2001/XMLSchema" xmlns:xs="http://www.w3.org/2001/XMLSchema" xmlns:p="http://schemas.microsoft.com/office/2006/metadata/properties" xmlns:ns2="e5af2723-ed53-4308-af2e-df55c807cb65" xmlns:ns3="8ecbcb86-b731-4611-b369-1887ab3d3c8c" targetNamespace="http://schemas.microsoft.com/office/2006/metadata/properties" ma:root="true" ma:fieldsID="de78ee9b524b3e3be75fd4b4ac60358f" ns2:_="" ns3:_="">
    <xsd:import namespace="e5af2723-ed53-4308-af2e-df55c807cb65"/>
    <xsd:import namespace="8ecbcb86-b731-4611-b369-1887ab3d3c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f2723-ed53-4308-af2e-df55c807c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internalName="SharingHintHash" ma:readOnly="true">
      <xsd:simpleType>
        <xsd:restriction base="dms:Text"/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bcb86-b731-4611-b369-1887ab3d3c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A52299-0A53-4721-B31F-8FA30F2179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746FA2-5009-4FCE-A567-A7AC97053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af2723-ed53-4308-af2e-df55c807cb65"/>
    <ds:schemaRef ds:uri="8ecbcb86-b731-4611-b369-1887ab3d3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CE2964-7F69-4E72-92D7-96CA5FB750D3}">
  <ds:schemaRefs>
    <ds:schemaRef ds:uri="http://schemas.microsoft.com/office/2006/documentManagement/types"/>
    <ds:schemaRef ds:uri="http://purl.org/dc/elements/1.1/"/>
    <ds:schemaRef ds:uri="8ecbcb86-b731-4611-b369-1887ab3d3c8c"/>
    <ds:schemaRef ds:uri="http://schemas.microsoft.com/office/2006/metadata/properties"/>
    <ds:schemaRef ds:uri="http://schemas.microsoft.com/office/infopath/2007/PartnerControls"/>
    <ds:schemaRef ds:uri="http://purl.org/dc/dcmitype/"/>
    <ds:schemaRef ds:uri="e5af2723-ed53-4308-af2e-df55c807cb65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15209</TotalTime>
  <Words>1281</Words>
  <Application>Microsoft Office PowerPoint</Application>
  <PresentationFormat>Předvádění na obrazovce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Start-upovské podnikání</vt:lpstr>
      <vt:lpstr>Obsah</vt:lpstr>
      <vt:lpstr>1. Uvedení do problematiky</vt:lpstr>
      <vt:lpstr>Osnova předmětu</vt:lpstr>
      <vt:lpstr>Ukončení předmětu</vt:lpstr>
      <vt:lpstr>2. Start-up</vt:lpstr>
      <vt:lpstr>2. Start-up – další pohledy na vymezení</vt:lpstr>
      <vt:lpstr>Specifika start-up firem</vt:lpstr>
      <vt:lpstr>Kroky vzniku start-up firmy</vt:lpstr>
      <vt:lpstr>Pět nejdůležitějších věcí pro začínajícího podnikatele (Kawasaki)</vt:lpstr>
      <vt:lpstr>Příklad: Úspěšně inkubovaná firma – Westcom, s.r.o.</vt:lpstr>
      <vt:lpstr>3. Vymezení Spin-off firmy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finance II</dc:title>
  <dc:creator>Peterková Jindra</dc:creator>
  <cp:lastModifiedBy>Volfová Veronika</cp:lastModifiedBy>
  <cp:revision>177</cp:revision>
  <dcterms:created xsi:type="dcterms:W3CDTF">2020-09-10T07:22:32Z</dcterms:created>
  <dcterms:modified xsi:type="dcterms:W3CDTF">2025-09-25T12:16:46Z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0x01010050E3DCFD5F21B041B3AE0717B9A9367B</vt:lpwstr>
  </property>
</Properties>
</file>