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1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31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Civilní řízení před soudem. Základy řízení před </a:t>
            </a:r>
            <a:br>
              <a:rPr lang="cs-CZ" dirty="0"/>
            </a:br>
            <a:r>
              <a:rPr lang="cs-CZ" dirty="0"/>
              <a:t>soudem. Žaloba. Opravné prostředky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Zuzana </a:t>
            </a:r>
            <a:r>
              <a:rPr lang="cs-CZ" dirty="0" err="1" smtClean="0"/>
              <a:t>Vylegalová</a:t>
            </a:r>
            <a:r>
              <a:rPr lang="cs-CZ" dirty="0" smtClean="0"/>
              <a:t>, JUDr. Jan </a:t>
            </a:r>
            <a:r>
              <a:rPr lang="cs-CZ" dirty="0" err="1" smtClean="0"/>
              <a:t>Vylegala</a:t>
            </a:r>
            <a:r>
              <a:rPr lang="cs-CZ" dirty="0" smtClean="0"/>
              <a:t>, Ph</a:t>
            </a:r>
            <a:r>
              <a:rPr lang="cs-CZ" dirty="0" smtClean="0"/>
              <a:t>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řízení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Dokazování</a:t>
            </a:r>
          </a:p>
          <a:p>
            <a:pPr marL="0" indent="0">
              <a:buNone/>
            </a:pPr>
            <a:r>
              <a:rPr lang="cs-CZ" dirty="0" smtClean="0"/>
              <a:t>– </a:t>
            </a:r>
            <a:r>
              <a:rPr lang="cs-CZ" dirty="0"/>
              <a:t>důkaz</a:t>
            </a:r>
          </a:p>
          <a:p>
            <a:pPr marL="0" indent="0">
              <a:buNone/>
            </a:pPr>
            <a:r>
              <a:rPr lang="cs-CZ" dirty="0"/>
              <a:t>– důkazní prostředek</a:t>
            </a:r>
          </a:p>
          <a:p>
            <a:pPr marL="0" indent="0">
              <a:buNone/>
            </a:pPr>
            <a:r>
              <a:rPr lang="cs-CZ" dirty="0"/>
              <a:t>• povinnost poskytnout informaci soudu, a to </a:t>
            </a:r>
            <a:r>
              <a:rPr lang="cs-CZ" dirty="0" smtClean="0"/>
              <a:t>zpravidla bezplatně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• jednotlivé důkazní prostředky:</a:t>
            </a:r>
          </a:p>
          <a:p>
            <a:pPr marL="0" indent="0">
              <a:buNone/>
            </a:pPr>
            <a:r>
              <a:rPr lang="cs-CZ" dirty="0"/>
              <a:t>– výslech svědků</a:t>
            </a:r>
          </a:p>
          <a:p>
            <a:pPr marL="0" indent="0">
              <a:buNone/>
            </a:pPr>
            <a:r>
              <a:rPr lang="cs-CZ" dirty="0"/>
              <a:t>– znalecký posudek</a:t>
            </a:r>
          </a:p>
          <a:p>
            <a:pPr marL="0" indent="0">
              <a:buNone/>
            </a:pPr>
            <a:r>
              <a:rPr lang="cs-CZ" dirty="0"/>
              <a:t>– zprávy a vyjádření orgánů, fyzických osob a právnických osob</a:t>
            </a:r>
          </a:p>
          <a:p>
            <a:pPr marL="0" indent="0">
              <a:buNone/>
            </a:pPr>
            <a:r>
              <a:rPr lang="cs-CZ" dirty="0"/>
              <a:t>– notářské, exekutorské zápisy, jiné listiny</a:t>
            </a:r>
          </a:p>
          <a:p>
            <a:pPr marL="0" indent="0">
              <a:buNone/>
            </a:pPr>
            <a:r>
              <a:rPr lang="cs-CZ" dirty="0"/>
              <a:t>– ohledání</a:t>
            </a:r>
          </a:p>
          <a:p>
            <a:pPr marL="0" indent="0">
              <a:buNone/>
            </a:pPr>
            <a:r>
              <a:rPr lang="cs-CZ" dirty="0"/>
              <a:t>– výslech účastníků</a:t>
            </a:r>
          </a:p>
        </p:txBody>
      </p:sp>
    </p:spTree>
    <p:extLst>
      <p:ext uri="{BB962C8B-B14F-4D97-AF65-F5344CB8AC3E}">
        <p14:creationId xmlns:p14="http://schemas.microsoft.com/office/powerpoint/2010/main" val="3060093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Náklady řízení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err="1"/>
              <a:t>předžalobní</a:t>
            </a:r>
            <a:r>
              <a:rPr lang="cs-CZ" dirty="0"/>
              <a:t> výzva podle § 142a o.s.ř.</a:t>
            </a:r>
          </a:p>
          <a:p>
            <a:pPr marL="0" indent="0">
              <a:buNone/>
            </a:pPr>
            <a:r>
              <a:rPr lang="cs-CZ" dirty="0"/>
              <a:t>– zastoupení advokátem vs. nezastoupený účastník</a:t>
            </a:r>
          </a:p>
          <a:p>
            <a:r>
              <a:rPr lang="cs-CZ" dirty="0" smtClean="0"/>
              <a:t> </a:t>
            </a:r>
            <a:r>
              <a:rPr lang="cs-CZ" dirty="0"/>
              <a:t>náklady</a:t>
            </a:r>
          </a:p>
          <a:p>
            <a:pPr marL="0" indent="0">
              <a:buNone/>
            </a:pPr>
            <a:r>
              <a:rPr lang="cs-CZ" dirty="0"/>
              <a:t>– soudní poplatky</a:t>
            </a:r>
          </a:p>
          <a:p>
            <a:pPr marL="0" indent="0">
              <a:buNone/>
            </a:pPr>
            <a:r>
              <a:rPr lang="cs-CZ" dirty="0"/>
              <a:t>– hotové výdaje (náhrada za ztrátu na výdělku, cestovné apod.)</a:t>
            </a:r>
          </a:p>
          <a:p>
            <a:pPr marL="0" indent="0">
              <a:buNone/>
            </a:pPr>
            <a:r>
              <a:rPr lang="cs-CZ" dirty="0"/>
              <a:t>– odměna právního zástupce včetně DPH</a:t>
            </a:r>
          </a:p>
          <a:p>
            <a:pPr marL="0" indent="0">
              <a:buNone/>
            </a:pPr>
            <a:r>
              <a:rPr lang="cs-CZ" dirty="0"/>
              <a:t>– </a:t>
            </a:r>
            <a:r>
              <a:rPr lang="cs-CZ" dirty="0" err="1"/>
              <a:t>tlumočné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– svědečné, znalečné</a:t>
            </a:r>
          </a:p>
          <a:p>
            <a:r>
              <a:rPr lang="cs-CZ" dirty="0" smtClean="0"/>
              <a:t>kdo </a:t>
            </a:r>
            <a:r>
              <a:rPr lang="cs-CZ" dirty="0"/>
              <a:t>hradí náklady a v jaké výši</a:t>
            </a:r>
          </a:p>
          <a:p>
            <a:pPr marL="0" indent="0">
              <a:buNone/>
            </a:pPr>
            <a:r>
              <a:rPr lang="cs-CZ" dirty="0"/>
              <a:t>– zásada úspěchu ve věci vs. zásada zavinění</a:t>
            </a:r>
          </a:p>
        </p:txBody>
      </p:sp>
    </p:spTree>
    <p:extLst>
      <p:ext uri="{BB962C8B-B14F-4D97-AF65-F5344CB8AC3E}">
        <p14:creationId xmlns:p14="http://schemas.microsoft.com/office/powerpoint/2010/main" val="3099018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soud žalobě vyhoví</a:t>
            </a:r>
          </a:p>
          <a:p>
            <a:pPr marL="0" indent="0">
              <a:buNone/>
            </a:pPr>
            <a:r>
              <a:rPr lang="cs-CZ" dirty="0"/>
              <a:t>– „Žalovaný je povinen…“</a:t>
            </a:r>
          </a:p>
          <a:p>
            <a:pPr marL="0" indent="0">
              <a:buNone/>
            </a:pPr>
            <a:r>
              <a:rPr lang="cs-CZ" dirty="0"/>
              <a:t>• soud žalobu zamítne</a:t>
            </a:r>
          </a:p>
          <a:p>
            <a:pPr marL="0" indent="0">
              <a:buNone/>
            </a:pPr>
            <a:r>
              <a:rPr lang="cs-CZ" dirty="0"/>
              <a:t>– „Žaloba se zamítá.“</a:t>
            </a:r>
          </a:p>
          <a:p>
            <a:pPr marL="0" indent="0">
              <a:buNone/>
            </a:pPr>
            <a:r>
              <a:rPr lang="cs-CZ" dirty="0"/>
              <a:t>• soud žalobě částečně vyhoví, částečně ji zamítne</a:t>
            </a:r>
          </a:p>
          <a:p>
            <a:pPr marL="0" indent="0">
              <a:buNone/>
            </a:pPr>
            <a:r>
              <a:rPr lang="cs-CZ" dirty="0"/>
              <a:t>• formy:</a:t>
            </a:r>
          </a:p>
          <a:p>
            <a:pPr marL="0" indent="0">
              <a:buNone/>
            </a:pPr>
            <a:r>
              <a:rPr lang="cs-CZ" dirty="0"/>
              <a:t>– rozsudek</a:t>
            </a:r>
          </a:p>
          <a:p>
            <a:pPr marL="0" indent="0">
              <a:buNone/>
            </a:pPr>
            <a:r>
              <a:rPr lang="cs-CZ" dirty="0"/>
              <a:t>– usnesení</a:t>
            </a:r>
          </a:p>
          <a:p>
            <a:pPr marL="0" indent="0">
              <a:buNone/>
            </a:pPr>
            <a:r>
              <a:rPr lang="cs-CZ" dirty="0"/>
              <a:t>– platební rozkaz, elektronický platební rozkaz</a:t>
            </a:r>
          </a:p>
          <a:p>
            <a:pPr marL="0" indent="0">
              <a:buNone/>
            </a:pPr>
            <a:r>
              <a:rPr lang="cs-CZ" dirty="0"/>
              <a:t>– směnečný platební rozkaz</a:t>
            </a:r>
          </a:p>
        </p:txBody>
      </p:sp>
    </p:spTree>
    <p:extLst>
      <p:ext uri="{BB962C8B-B14F-4D97-AF65-F5344CB8AC3E}">
        <p14:creationId xmlns:p14="http://schemas.microsoft.com/office/powerpoint/2010/main" val="2115907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právní moc rozhodnutí</a:t>
            </a:r>
          </a:p>
          <a:p>
            <a:pPr marL="0" indent="0">
              <a:buNone/>
            </a:pPr>
            <a:r>
              <a:rPr lang="cs-CZ" dirty="0"/>
              <a:t>– dokud není rozhodnutí pravomocné, není povinnost se </a:t>
            </a:r>
            <a:r>
              <a:rPr lang="cs-CZ" dirty="0" smtClean="0"/>
              <a:t>jím řídit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• § 159 o.s.ř.: “Doručený rozsudek, který nelze </a:t>
            </a:r>
            <a:r>
              <a:rPr lang="cs-CZ" dirty="0" smtClean="0"/>
              <a:t>napadnout odvoláním</a:t>
            </a:r>
            <a:r>
              <a:rPr lang="cs-CZ" dirty="0"/>
              <a:t>, je v právní moci.“</a:t>
            </a:r>
          </a:p>
          <a:p>
            <a:pPr marL="0" indent="0">
              <a:buNone/>
            </a:pPr>
            <a:r>
              <a:rPr lang="cs-CZ" dirty="0"/>
              <a:t>• rozhodnutí je:</a:t>
            </a:r>
          </a:p>
          <a:p>
            <a:pPr marL="0" indent="0">
              <a:buNone/>
            </a:pPr>
            <a:r>
              <a:rPr lang="cs-CZ" dirty="0"/>
              <a:t>– závazné</a:t>
            </a:r>
          </a:p>
          <a:p>
            <a:pPr marL="0" indent="0">
              <a:buNone/>
            </a:pPr>
            <a:r>
              <a:rPr lang="cs-CZ" dirty="0"/>
              <a:t>– nezměnitelné</a:t>
            </a:r>
          </a:p>
          <a:p>
            <a:r>
              <a:rPr lang="cs-CZ" dirty="0" smtClean="0"/>
              <a:t> </a:t>
            </a:r>
            <a:r>
              <a:rPr lang="cs-CZ" dirty="0"/>
              <a:t>lhůta k plnění</a:t>
            </a:r>
          </a:p>
          <a:p>
            <a:r>
              <a:rPr lang="cs-CZ" dirty="0" smtClean="0"/>
              <a:t>vykonatelnost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9577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Rozsudek pro uznání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§ 153a odst. 1 o.s.ř.:</a:t>
            </a:r>
          </a:p>
          <a:p>
            <a:pPr marL="0" indent="0">
              <a:buNone/>
            </a:pPr>
            <a:r>
              <a:rPr lang="cs-CZ" dirty="0"/>
              <a:t>„Uzná-li žalovaný v průběhu soudního řízení nárok nebo </a:t>
            </a:r>
            <a:r>
              <a:rPr lang="cs-CZ" dirty="0" smtClean="0"/>
              <a:t>základ nároku</a:t>
            </a:r>
            <a:r>
              <a:rPr lang="cs-CZ" dirty="0"/>
              <a:t>, který je proti němu žalobou uplatňován, rozhodne </a:t>
            </a:r>
            <a:r>
              <a:rPr lang="cs-CZ" dirty="0" smtClean="0"/>
              <a:t>soud rozsudkem </a:t>
            </a:r>
            <a:r>
              <a:rPr lang="cs-CZ" dirty="0"/>
              <a:t>podle tohoto uznání. Uzná-li žalovaný nárok </a:t>
            </a:r>
            <a:r>
              <a:rPr lang="cs-CZ" dirty="0" smtClean="0"/>
              <a:t>proti němu </a:t>
            </a:r>
            <a:r>
              <a:rPr lang="cs-CZ" dirty="0"/>
              <a:t>žalobou uplatněný jen zčásti, rozhodne soud </a:t>
            </a:r>
            <a:r>
              <a:rPr lang="cs-CZ" dirty="0" smtClean="0"/>
              <a:t>rozsudkem podle </a:t>
            </a:r>
            <a:r>
              <a:rPr lang="cs-CZ" dirty="0"/>
              <a:t>tohoto uznání, jen navrhne-li to žalobce</a:t>
            </a:r>
            <a:r>
              <a:rPr lang="cs-CZ" dirty="0" smtClean="0"/>
              <a:t>.“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4832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Rozsudek pro zmeškání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§</a:t>
            </a:r>
            <a:r>
              <a:rPr lang="cs-CZ" dirty="0" smtClean="0"/>
              <a:t>153b </a:t>
            </a:r>
            <a:r>
              <a:rPr lang="cs-CZ" dirty="0"/>
              <a:t>odst. 1 o.s.ř.:</a:t>
            </a:r>
          </a:p>
          <a:p>
            <a:pPr marL="0" indent="0">
              <a:buNone/>
            </a:pPr>
            <a:r>
              <a:rPr lang="cs-CZ" dirty="0"/>
              <a:t>„Zmešká-li žalovaný, kterému byly řádně doručeny do </a:t>
            </a:r>
            <a:r>
              <a:rPr lang="cs-CZ" dirty="0" smtClean="0"/>
              <a:t>jeho vlastních </a:t>
            </a:r>
            <a:r>
              <a:rPr lang="cs-CZ" dirty="0"/>
              <a:t>rukou (§ 49) žaloba a předvolání k jednání </a:t>
            </a:r>
            <a:r>
              <a:rPr lang="cs-CZ" dirty="0" smtClean="0"/>
              <a:t>nejméně deset </a:t>
            </a:r>
            <a:r>
              <a:rPr lang="cs-CZ" dirty="0"/>
              <a:t>dnů přede dnem, kdy se jednání má konat, a který byl </a:t>
            </a:r>
            <a:r>
              <a:rPr lang="cs-CZ" dirty="0" smtClean="0"/>
              <a:t>o následcích </a:t>
            </a:r>
            <a:r>
              <a:rPr lang="cs-CZ" dirty="0"/>
              <a:t>nedostavení se poučen, bez důvodné a včasné </a:t>
            </a:r>
            <a:r>
              <a:rPr lang="cs-CZ" dirty="0" smtClean="0"/>
              <a:t>omluvy první </a:t>
            </a:r>
            <a:r>
              <a:rPr lang="cs-CZ" dirty="0"/>
              <a:t>jednání, které se ve věci konalo, a navrhne-li to </a:t>
            </a:r>
            <a:r>
              <a:rPr lang="cs-CZ" dirty="0" smtClean="0"/>
              <a:t>žalobce, který </a:t>
            </a:r>
            <a:r>
              <a:rPr lang="cs-CZ" dirty="0"/>
              <a:t>se dostavil k jednání, pokládají se tvrzení žalobce </a:t>
            </a:r>
            <a:r>
              <a:rPr lang="cs-CZ" dirty="0" smtClean="0"/>
              <a:t>obsažená v </a:t>
            </a:r>
            <a:r>
              <a:rPr lang="cs-CZ" dirty="0"/>
              <a:t>žalobě o skutkových okolnostech, týkající se sporu, za </a:t>
            </a:r>
            <a:r>
              <a:rPr lang="cs-CZ" dirty="0" smtClean="0"/>
              <a:t>nesporná a </a:t>
            </a:r>
            <a:r>
              <a:rPr lang="cs-CZ" dirty="0"/>
              <a:t>na tomto základě může soud rozhodnout o žalobě </a:t>
            </a:r>
            <a:r>
              <a:rPr lang="cs-CZ" dirty="0" smtClean="0"/>
              <a:t>rozsudkem pro </a:t>
            </a:r>
            <a:r>
              <a:rPr lang="cs-CZ" dirty="0"/>
              <a:t>zmeškání.“</a:t>
            </a:r>
          </a:p>
        </p:txBody>
      </p:sp>
    </p:spTree>
    <p:extLst>
      <p:ext uri="{BB962C8B-B14F-4D97-AF65-F5344CB8AC3E}">
        <p14:creationId xmlns:p14="http://schemas.microsoft.com/office/powerpoint/2010/main" val="687678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Platební rozkaz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„Soud může i bez výslovné žádosti žalobce a bez slyšení žalovaného </a:t>
            </a:r>
            <a:r>
              <a:rPr lang="cs-CZ" dirty="0" smtClean="0"/>
              <a:t>vydat platební </a:t>
            </a:r>
            <a:r>
              <a:rPr lang="cs-CZ" dirty="0"/>
              <a:t>rozkaz, je-li v žalobě uplatněno právo na zaplacení peněžité </a:t>
            </a:r>
            <a:r>
              <a:rPr lang="cs-CZ" dirty="0" smtClean="0"/>
              <a:t>částky a </a:t>
            </a:r>
            <a:r>
              <a:rPr lang="cs-CZ" dirty="0"/>
              <a:t>vyplývá-li uplatněné právo ze skutečností uvedených žalobcem. </a:t>
            </a:r>
            <a:r>
              <a:rPr lang="cs-CZ" dirty="0" smtClean="0"/>
              <a:t>V platebním </a:t>
            </a:r>
            <a:r>
              <a:rPr lang="cs-CZ" dirty="0"/>
              <a:t>rozkazu žalovanému uloží, aby do 15 dnů od </a:t>
            </a:r>
            <a:r>
              <a:rPr lang="cs-CZ" dirty="0" smtClean="0"/>
              <a:t>doručení platebního </a:t>
            </a:r>
            <a:r>
              <a:rPr lang="cs-CZ" dirty="0"/>
              <a:t>rozkazu žalobci zaplatil uplatněnou pohledávku a náklady </a:t>
            </a:r>
            <a:r>
              <a:rPr lang="cs-CZ" dirty="0" smtClean="0"/>
              <a:t>řízení nebo </a:t>
            </a:r>
            <a:r>
              <a:rPr lang="cs-CZ" dirty="0"/>
              <a:t>aby v téže lhůtě podal odpor u soudu, který platební rozkaz vydal.“</a:t>
            </a:r>
          </a:p>
          <a:p>
            <a:r>
              <a:rPr lang="cs-CZ" dirty="0" smtClean="0"/>
              <a:t>Nelze </a:t>
            </a:r>
            <a:r>
              <a:rPr lang="cs-CZ" dirty="0"/>
              <a:t>vydat, pokud:</a:t>
            </a:r>
          </a:p>
          <a:p>
            <a:pPr marL="0" indent="0">
              <a:buNone/>
            </a:pPr>
            <a:r>
              <a:rPr lang="cs-CZ" dirty="0"/>
              <a:t>– není znám pobyt žalovaného,</a:t>
            </a:r>
          </a:p>
          <a:p>
            <a:pPr marL="0" indent="0">
              <a:buNone/>
            </a:pPr>
            <a:r>
              <a:rPr lang="cs-CZ" dirty="0"/>
              <a:t>– má být platební rozkaz doručen žalovanému do ciziny.</a:t>
            </a:r>
          </a:p>
        </p:txBody>
      </p:sp>
    </p:spTree>
    <p:extLst>
      <p:ext uri="{BB962C8B-B14F-4D97-AF65-F5344CB8AC3E}">
        <p14:creationId xmlns:p14="http://schemas.microsoft.com/office/powerpoint/2010/main" val="3059408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Elektronický platební rozkaz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• „Je-li návrh podán na elektronickém </a:t>
            </a:r>
            <a:r>
              <a:rPr lang="cs-CZ" dirty="0" smtClean="0"/>
              <a:t>formuláři podepsaném </a:t>
            </a:r>
            <a:r>
              <a:rPr lang="cs-CZ" dirty="0"/>
              <a:t>žalobcem a nepřevyšuje-li </a:t>
            </a:r>
            <a:r>
              <a:rPr lang="cs-CZ" dirty="0" smtClean="0"/>
              <a:t>peněžité plnění </a:t>
            </a:r>
            <a:r>
              <a:rPr lang="cs-CZ" dirty="0"/>
              <a:t>požadované žalobcem částku 1 000 000 </a:t>
            </a:r>
            <a:r>
              <a:rPr lang="cs-CZ" dirty="0" smtClean="0"/>
              <a:t>Kč, soud </a:t>
            </a:r>
            <a:r>
              <a:rPr lang="cs-CZ" dirty="0"/>
              <a:t>může vydat na návrh žalobce </a:t>
            </a:r>
            <a:r>
              <a:rPr lang="cs-CZ" dirty="0" smtClean="0"/>
              <a:t>elektronický platební </a:t>
            </a:r>
            <a:r>
              <a:rPr lang="cs-CZ" dirty="0"/>
              <a:t>rozkaz.“</a:t>
            </a:r>
          </a:p>
          <a:p>
            <a:pPr marL="0" indent="0">
              <a:buNone/>
            </a:pPr>
            <a:r>
              <a:rPr lang="cs-CZ" dirty="0"/>
              <a:t>• Výhody:</a:t>
            </a:r>
          </a:p>
          <a:p>
            <a:pPr marL="0" indent="0">
              <a:buNone/>
            </a:pPr>
            <a:r>
              <a:rPr lang="cs-CZ" dirty="0"/>
              <a:t>– levnější,</a:t>
            </a:r>
          </a:p>
          <a:p>
            <a:pPr marL="0" indent="0">
              <a:buNone/>
            </a:pPr>
            <a:r>
              <a:rPr lang="cs-CZ" dirty="0"/>
              <a:t>– rychlejší,</a:t>
            </a:r>
          </a:p>
          <a:p>
            <a:pPr marL="0" indent="0">
              <a:buNone/>
            </a:pPr>
            <a:r>
              <a:rPr lang="cs-CZ" dirty="0"/>
              <a:t>– účinný (?).</a:t>
            </a:r>
          </a:p>
        </p:txBody>
      </p:sp>
    </p:spTree>
    <p:extLst>
      <p:ext uri="{BB962C8B-B14F-4D97-AF65-F5344CB8AC3E}">
        <p14:creationId xmlns:p14="http://schemas.microsoft.com/office/powerpoint/2010/main" val="1673528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Odpor </a:t>
            </a:r>
            <a:r>
              <a:rPr lang="pl-PL" dirty="0"/>
              <a:t>proti (elektronickému) </a:t>
            </a:r>
            <a:br>
              <a:rPr lang="pl-PL" dirty="0"/>
            </a:br>
            <a:r>
              <a:rPr lang="pl-PL" dirty="0"/>
              <a:t>platebnímu rozkazu</a:t>
            </a:r>
            <a:br>
              <a:rPr lang="pl-P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proti oběma lze podat odpor do 15 dnů od </a:t>
            </a:r>
            <a:r>
              <a:rPr lang="cs-CZ" dirty="0" smtClean="0"/>
              <a:t>doručení platebního </a:t>
            </a:r>
            <a:r>
              <a:rPr lang="cs-CZ" dirty="0"/>
              <a:t>rozkazu</a:t>
            </a:r>
          </a:p>
          <a:p>
            <a:r>
              <a:rPr lang="cs-CZ" dirty="0" smtClean="0"/>
              <a:t>odporem </a:t>
            </a:r>
            <a:r>
              <a:rPr lang="cs-CZ" dirty="0"/>
              <a:t>se platební rozkaz ruší</a:t>
            </a:r>
          </a:p>
          <a:p>
            <a:r>
              <a:rPr lang="cs-CZ" dirty="0" smtClean="0"/>
              <a:t>soud </a:t>
            </a:r>
            <a:r>
              <a:rPr lang="cs-CZ" dirty="0"/>
              <a:t>pokračuje ve standardním řízení</a:t>
            </a:r>
          </a:p>
        </p:txBody>
      </p:sp>
    </p:spTree>
    <p:extLst>
      <p:ext uri="{BB962C8B-B14F-4D97-AF65-F5344CB8AC3E}">
        <p14:creationId xmlns:p14="http://schemas.microsoft.com/office/powerpoint/2010/main" val="919218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 co si dát pozor?</a:t>
            </a:r>
            <a:br>
              <a:rPr lang="pl-P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Výzva soudu podle § 114b o.s.ř.:</a:t>
            </a:r>
          </a:p>
          <a:p>
            <a:pPr marL="0" indent="0">
              <a:buNone/>
            </a:pPr>
            <a:r>
              <a:rPr lang="cs-CZ" dirty="0"/>
              <a:t>odst. 1: „Vyžaduje-li to povaha věci nebo okolnosti případu, jakož i tehdy, bylo-li o </a:t>
            </a:r>
            <a:r>
              <a:rPr lang="cs-CZ" dirty="0" smtClean="0"/>
              <a:t>věci rozhodnuto </a:t>
            </a:r>
            <a:r>
              <a:rPr lang="cs-CZ" dirty="0"/>
              <a:t>platebním rozkazem, elektronickým platebním rozkazem nebo </a:t>
            </a:r>
            <a:r>
              <a:rPr lang="cs-CZ" dirty="0" smtClean="0"/>
              <a:t>evropským platebním </a:t>
            </a:r>
            <a:r>
              <a:rPr lang="cs-CZ" dirty="0"/>
              <a:t>rozkazem, může předseda senátu místo výzvy podle § 114a odst. 2 písm. </a:t>
            </a:r>
            <a:r>
              <a:rPr lang="cs-CZ" dirty="0" smtClean="0"/>
              <a:t>a) nebo </a:t>
            </a:r>
            <a:r>
              <a:rPr lang="cs-CZ" dirty="0"/>
              <a:t>nebylo-li takové výzvě řádně a včas vyhověno, žalovanému usnesením uložit, </a:t>
            </a:r>
            <a:r>
              <a:rPr lang="cs-CZ" dirty="0" smtClean="0"/>
              <a:t>aby se </a:t>
            </a:r>
            <a:r>
              <a:rPr lang="cs-CZ" dirty="0"/>
              <a:t>ve věci písemně vyjádřil a aby v případě, že nárok uplatněný v žalobě zcela </a:t>
            </a:r>
            <a:r>
              <a:rPr lang="cs-CZ" dirty="0" smtClean="0"/>
              <a:t>neuzná, ve </a:t>
            </a:r>
            <a:r>
              <a:rPr lang="cs-CZ" dirty="0"/>
              <a:t>vyjádření vylíčil rozhodující skutečnosti, na nichž staví svoji obranu, a k </a:t>
            </a:r>
            <a:r>
              <a:rPr lang="cs-CZ" dirty="0" smtClean="0"/>
              <a:t>vyjádření připojil </a:t>
            </a:r>
            <a:r>
              <a:rPr lang="cs-CZ" dirty="0"/>
              <a:t>listinné důkazy, jichž se dovolává, popřípadě označil důkazy k prokázání </a:t>
            </a:r>
            <a:r>
              <a:rPr lang="cs-CZ" dirty="0" smtClean="0"/>
              <a:t>svých tvrzení</a:t>
            </a:r>
            <a:r>
              <a:rPr lang="cs-CZ" dirty="0"/>
              <a:t>; to neplatí ve věcech, v nichž nelze uzavřít a schválit smír (§ 99 odst. 1 a 2).“</a:t>
            </a:r>
          </a:p>
          <a:p>
            <a:pPr marL="0" indent="0">
              <a:buNone/>
            </a:pPr>
            <a:r>
              <a:rPr lang="cs-CZ" dirty="0"/>
              <a:t>odst. 5: „Jestliže se žalovaný bez vážného důvodu na výzvu soudu podle odstavce </a:t>
            </a:r>
            <a:r>
              <a:rPr lang="cs-CZ" dirty="0" smtClean="0"/>
              <a:t>1 včas </a:t>
            </a:r>
            <a:r>
              <a:rPr lang="cs-CZ" dirty="0"/>
              <a:t>nevyjádří a ani ve stanovené lhůtě soudu nesdělí, jaký vážný důvod mu v </a:t>
            </a:r>
            <a:r>
              <a:rPr lang="cs-CZ" dirty="0" smtClean="0"/>
              <a:t>tom brání</a:t>
            </a:r>
            <a:r>
              <a:rPr lang="cs-CZ" dirty="0"/>
              <a:t>, má se za to, že nárok, který je proti němu žalobou uplatňován, uznává; o </a:t>
            </a:r>
            <a:r>
              <a:rPr lang="cs-CZ" dirty="0" smtClean="0"/>
              <a:t>tomto následku </a:t>
            </a:r>
            <a:r>
              <a:rPr lang="cs-CZ" dirty="0"/>
              <a:t>(§ 153a odst. 3) musí být poučen. To neplatí, jsou-li splněny předpoklady </a:t>
            </a:r>
            <a:r>
              <a:rPr lang="cs-CZ" dirty="0" smtClean="0"/>
              <a:t>pro zastavení </a:t>
            </a:r>
            <a:r>
              <a:rPr lang="cs-CZ" dirty="0"/>
              <a:t>řízení nebo odmítnutí žaloby.“</a:t>
            </a:r>
          </a:p>
        </p:txBody>
      </p:sp>
    </p:spTree>
    <p:extLst>
      <p:ext uri="{BB962C8B-B14F-4D97-AF65-F5344CB8AC3E}">
        <p14:creationId xmlns:p14="http://schemas.microsoft.com/office/powerpoint/2010/main" val="1127993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právní úprava civilního řízení před soudem</a:t>
            </a:r>
          </a:p>
          <a:p>
            <a:r>
              <a:rPr lang="cs-CZ" dirty="0" smtClean="0"/>
              <a:t> </a:t>
            </a:r>
            <a:r>
              <a:rPr lang="cs-CZ" dirty="0"/>
              <a:t>základní zásady civilního řízení</a:t>
            </a:r>
          </a:p>
          <a:p>
            <a:r>
              <a:rPr lang="cs-CZ" dirty="0" smtClean="0"/>
              <a:t>žaloba</a:t>
            </a:r>
            <a:endParaRPr lang="cs-CZ" dirty="0"/>
          </a:p>
          <a:p>
            <a:r>
              <a:rPr lang="cs-CZ" dirty="0" smtClean="0"/>
              <a:t>průběh </a:t>
            </a:r>
            <a:r>
              <a:rPr lang="cs-CZ" dirty="0"/>
              <a:t>civilního řízení</a:t>
            </a:r>
          </a:p>
          <a:p>
            <a:r>
              <a:rPr lang="cs-CZ" dirty="0" smtClean="0"/>
              <a:t>rozhodnutí</a:t>
            </a:r>
            <a:endParaRPr lang="cs-CZ" dirty="0"/>
          </a:p>
          <a:p>
            <a:r>
              <a:rPr lang="cs-CZ" dirty="0" smtClean="0"/>
              <a:t>řádné </a:t>
            </a:r>
            <a:r>
              <a:rPr lang="cs-CZ" dirty="0"/>
              <a:t>opravné prostředky</a:t>
            </a:r>
          </a:p>
          <a:p>
            <a:r>
              <a:rPr lang="cs-CZ" dirty="0" smtClean="0"/>
              <a:t>mimořádné </a:t>
            </a:r>
            <a:r>
              <a:rPr lang="cs-CZ" dirty="0"/>
              <a:t>opravné prostředky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 co si dát pozor?</a:t>
            </a:r>
            <a:br>
              <a:rPr lang="pl-P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Zásada koncentrace podle § 118b o.s.ř.:</a:t>
            </a:r>
          </a:p>
          <a:p>
            <a:pPr marL="0" indent="0">
              <a:buNone/>
            </a:pPr>
            <a:r>
              <a:rPr lang="cs-CZ" dirty="0"/>
              <a:t>Odst. 1: „Ve věcech, v nichž byla provedena příprava jednání podle § 114c, mohou účastníci </a:t>
            </a:r>
            <a:r>
              <a:rPr lang="cs-CZ" dirty="0" smtClean="0"/>
              <a:t>uvést rozhodné </a:t>
            </a:r>
            <a:r>
              <a:rPr lang="cs-CZ" dirty="0"/>
              <a:t>skutečnosti o věci samé a označit důkazy k jejich prokázání jen do skončení </a:t>
            </a:r>
            <a:r>
              <a:rPr lang="cs-CZ" dirty="0" smtClean="0"/>
              <a:t>přípravného jednání</a:t>
            </a:r>
            <a:r>
              <a:rPr lang="cs-CZ" dirty="0"/>
              <a:t>, popřípadě do uplynutí lhůty, která jim byla poskytnuta k doplnění tvrzení o </a:t>
            </a:r>
            <a:r>
              <a:rPr lang="cs-CZ" dirty="0" smtClean="0"/>
              <a:t>skutečnostech významných </a:t>
            </a:r>
            <a:r>
              <a:rPr lang="cs-CZ" dirty="0"/>
              <a:t>pro věc, k podání návrhů na provedení důkazů nebo ke splnění dalších </a:t>
            </a:r>
            <a:r>
              <a:rPr lang="cs-CZ" dirty="0" smtClean="0"/>
              <a:t>procesních povinností </a:t>
            </a:r>
            <a:r>
              <a:rPr lang="cs-CZ" dirty="0"/>
              <a:t>(§ 114c odst. 4). Pokud nebyla provedena příprava jednání podle § 114c, </a:t>
            </a:r>
            <a:r>
              <a:rPr lang="cs-CZ" dirty="0" smtClean="0"/>
              <a:t>mohou účastníci </a:t>
            </a:r>
            <a:r>
              <a:rPr lang="cs-CZ" dirty="0"/>
              <a:t>uvést rozhodné skutečnosti o věci samé a označit důkazy k jejich prokázání jen </a:t>
            </a:r>
            <a:r>
              <a:rPr lang="cs-CZ" dirty="0" smtClean="0"/>
              <a:t>do skončení </a:t>
            </a:r>
            <a:r>
              <a:rPr lang="cs-CZ" dirty="0"/>
              <a:t>prvního jednání, popřípadě do uplynutí lhůty, která byla účastníkům poskytnuta </a:t>
            </a:r>
            <a:r>
              <a:rPr lang="cs-CZ" dirty="0" smtClean="0"/>
              <a:t>k doplnění </a:t>
            </a:r>
            <a:r>
              <a:rPr lang="cs-CZ" dirty="0"/>
              <a:t>tvrzení o skutečnostech významných pro věc, k podání návrhů na provedení důkazů </a:t>
            </a:r>
            <a:r>
              <a:rPr lang="cs-CZ" dirty="0" smtClean="0"/>
              <a:t>nebo ke </a:t>
            </a:r>
            <a:r>
              <a:rPr lang="cs-CZ" dirty="0"/>
              <a:t>splnění dalších procesních povinností. K později uvedeným skutečnostem a </a:t>
            </a:r>
            <a:r>
              <a:rPr lang="cs-CZ" dirty="0" smtClean="0"/>
              <a:t>označeným důkazům </a:t>
            </a:r>
            <a:r>
              <a:rPr lang="cs-CZ" dirty="0"/>
              <a:t>smí soud přihlédnout, jen jde-li o skutečnosti nebo důkazy, jimiž má být </a:t>
            </a:r>
            <a:r>
              <a:rPr lang="cs-CZ" dirty="0" smtClean="0"/>
              <a:t>zpochybněna věrohodnost </a:t>
            </a:r>
            <a:r>
              <a:rPr lang="cs-CZ" dirty="0"/>
              <a:t>provedených důkazních prostředků, které nastaly po přípravném, a </a:t>
            </a:r>
            <a:r>
              <a:rPr lang="cs-CZ" dirty="0" smtClean="0"/>
              <a:t>nebylo-li provedeno</a:t>
            </a:r>
            <a:r>
              <a:rPr lang="cs-CZ" dirty="0"/>
              <a:t>, po prvním jednání nebo které účastník nemohl bez své viny včas uvést, jakož i </a:t>
            </a:r>
            <a:r>
              <a:rPr lang="cs-CZ" dirty="0" smtClean="0"/>
              <a:t>ke skutečnostem </a:t>
            </a:r>
            <a:r>
              <a:rPr lang="cs-CZ" dirty="0"/>
              <a:t>nebo důkazům, které účastníci uvedli poté, co byl některý z nich vyzván k </a:t>
            </a:r>
            <a:r>
              <a:rPr lang="cs-CZ" dirty="0" smtClean="0"/>
              <a:t>doplnění rozhodujících </a:t>
            </a:r>
            <a:r>
              <a:rPr lang="cs-CZ" dirty="0"/>
              <a:t>skutečností podle § 118a odst. 1 až 3.“</a:t>
            </a:r>
          </a:p>
        </p:txBody>
      </p:sp>
    </p:spTree>
    <p:extLst>
      <p:ext uri="{BB962C8B-B14F-4D97-AF65-F5344CB8AC3E}">
        <p14:creationId xmlns:p14="http://schemas.microsoft.com/office/powerpoint/2010/main" val="4195776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Opravné prostředky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opravné prostředky dělíme na řádné a mimořádné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b="1" dirty="0"/>
              <a:t>řádné:</a:t>
            </a:r>
          </a:p>
          <a:p>
            <a:pPr marL="0" indent="0">
              <a:buNone/>
            </a:pPr>
            <a:r>
              <a:rPr lang="cs-CZ" dirty="0"/>
              <a:t>– odvolání (§ 201 a násl. o.s.ř.)</a:t>
            </a:r>
          </a:p>
          <a:p>
            <a:pPr marL="0" indent="0">
              <a:buNone/>
            </a:pPr>
            <a:r>
              <a:rPr lang="cs-CZ" b="1" dirty="0" smtClean="0"/>
              <a:t>mimořádné</a:t>
            </a:r>
            <a:r>
              <a:rPr lang="cs-CZ" b="1" dirty="0"/>
              <a:t>:</a:t>
            </a:r>
          </a:p>
          <a:p>
            <a:pPr marL="0" indent="0">
              <a:buNone/>
            </a:pPr>
            <a:r>
              <a:rPr lang="cs-CZ" dirty="0"/>
              <a:t>– dovolání (§ 236 a násl. o.s.ř.)</a:t>
            </a:r>
          </a:p>
          <a:p>
            <a:pPr marL="0" indent="0">
              <a:buNone/>
            </a:pPr>
            <a:r>
              <a:rPr lang="cs-CZ" dirty="0"/>
              <a:t>– žaloba pro zmatečnost (§ 228 a násl. o.s.ř.)</a:t>
            </a:r>
          </a:p>
          <a:p>
            <a:pPr marL="0" indent="0">
              <a:buNone/>
            </a:pPr>
            <a:r>
              <a:rPr lang="cs-CZ" dirty="0"/>
              <a:t>– žaloba na obnovu řízení (§ 228 a násl. o.s.ř.)</a:t>
            </a:r>
          </a:p>
        </p:txBody>
      </p:sp>
    </p:spTree>
    <p:extLst>
      <p:ext uri="{BB962C8B-B14F-4D97-AF65-F5344CB8AC3E}">
        <p14:creationId xmlns:p14="http://schemas.microsoft.com/office/powerpoint/2010/main" val="8403658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řádný opravný prostředek</a:t>
            </a:r>
          </a:p>
          <a:p>
            <a:pPr marL="0" indent="0">
              <a:buNone/>
            </a:pPr>
            <a:r>
              <a:rPr lang="cs-CZ" dirty="0"/>
              <a:t>• podává se proti rozhodnutím, které ještě nenabylo </a:t>
            </a:r>
            <a:r>
              <a:rPr lang="cs-CZ" dirty="0" smtClean="0"/>
              <a:t>právní moci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• lze podat ve lhůtě 15 dní od doručení rozhodnutí</a:t>
            </a:r>
          </a:p>
          <a:p>
            <a:pPr marL="0" indent="0">
              <a:buNone/>
            </a:pPr>
            <a:r>
              <a:rPr lang="cs-CZ" dirty="0"/>
              <a:t>– není možné jej podat v tzv. bagatelní věci (plnění do 10.000,- Kč)</a:t>
            </a:r>
          </a:p>
          <a:p>
            <a:pPr marL="0" indent="0">
              <a:buNone/>
            </a:pPr>
            <a:r>
              <a:rPr lang="cs-CZ" dirty="0"/>
              <a:t>• odvolání je možné podat jen ze zákonem stanovených </a:t>
            </a:r>
            <a:r>
              <a:rPr lang="cs-CZ" dirty="0" smtClean="0"/>
              <a:t>důvodů (odvolací </a:t>
            </a:r>
            <a:r>
              <a:rPr lang="cs-CZ" dirty="0"/>
              <a:t>důvody uvedené v § 205 odst. 2 o.s.ř.)</a:t>
            </a:r>
          </a:p>
          <a:p>
            <a:pPr marL="0" indent="0">
              <a:buNone/>
            </a:pPr>
            <a:r>
              <a:rPr lang="cs-CZ" dirty="0"/>
              <a:t>• podává se k soudu prvního stupně</a:t>
            </a:r>
          </a:p>
          <a:p>
            <a:pPr marL="0" indent="0">
              <a:buNone/>
            </a:pPr>
            <a:r>
              <a:rPr lang="cs-CZ" dirty="0"/>
              <a:t>• řízení o odvolání provádí a rozhoduje o něj odvolací </a:t>
            </a:r>
            <a:r>
              <a:rPr lang="cs-CZ" dirty="0" smtClean="0"/>
              <a:t>soud (soud </a:t>
            </a:r>
            <a:r>
              <a:rPr lang="cs-CZ" dirty="0"/>
              <a:t>druhého stupně)</a:t>
            </a:r>
          </a:p>
        </p:txBody>
      </p:sp>
    </p:spTree>
    <p:extLst>
      <p:ext uri="{BB962C8B-B14F-4D97-AF65-F5344CB8AC3E}">
        <p14:creationId xmlns:p14="http://schemas.microsoft.com/office/powerpoint/2010/main" val="33961716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dirty="0"/>
              <a:t>Omezená možnost předkládat nové důkazy (§ 205a)</a:t>
            </a:r>
          </a:p>
          <a:p>
            <a:pPr marL="0" indent="0">
              <a:buNone/>
            </a:pPr>
            <a:r>
              <a:rPr lang="cs-CZ" sz="1600" dirty="0"/>
              <a:t>• Skutečnosti nebo důkazy, které nebyly uplatněny před soudem prvního stupně, jsou u </a:t>
            </a:r>
            <a:r>
              <a:rPr lang="cs-CZ" sz="1600" dirty="0" smtClean="0"/>
              <a:t>odvolání proti </a:t>
            </a:r>
            <a:r>
              <a:rPr lang="cs-CZ" sz="1600" dirty="0"/>
              <a:t>rozsudku nebo usnesení ve věci samé odvolacím důvodem jen tehdy, jestliže</a:t>
            </a:r>
          </a:p>
          <a:p>
            <a:pPr marL="0" indent="0">
              <a:buNone/>
            </a:pPr>
            <a:r>
              <a:rPr lang="cs-CZ" sz="1600" dirty="0"/>
              <a:t>a) se týkají podmínek řízení, věcné příslušnosti soudu, vyloučení soudce (přísedícího) </a:t>
            </a:r>
            <a:r>
              <a:rPr lang="cs-CZ" sz="1600" dirty="0" smtClean="0"/>
              <a:t>nebo obsazení </a:t>
            </a:r>
            <a:r>
              <a:rPr lang="cs-CZ" sz="1600" dirty="0"/>
              <a:t>soudu;</a:t>
            </a:r>
          </a:p>
          <a:p>
            <a:pPr marL="0" indent="0">
              <a:buNone/>
            </a:pPr>
            <a:r>
              <a:rPr lang="cs-CZ" sz="1600" dirty="0"/>
              <a:t>b) jimi má být prokázáno, že v řízení došlo k vadám, které mohly mít za následek </a:t>
            </a:r>
            <a:r>
              <a:rPr lang="cs-CZ" sz="1600" dirty="0" smtClean="0"/>
              <a:t>nesprávné rozhodnutí </a:t>
            </a:r>
            <a:r>
              <a:rPr lang="cs-CZ" sz="1600" dirty="0"/>
              <a:t>ve věci;</a:t>
            </a:r>
          </a:p>
          <a:p>
            <a:pPr marL="0" indent="0">
              <a:buNone/>
            </a:pPr>
            <a:r>
              <a:rPr lang="cs-CZ" sz="1600" dirty="0"/>
              <a:t>c) jimi má být zpochybněna věrohodnost důkazních prostředků, na nichž spočívá </a:t>
            </a:r>
            <a:r>
              <a:rPr lang="cs-CZ" sz="1600" dirty="0" smtClean="0"/>
              <a:t>rozhodnutí soudu </a:t>
            </a:r>
            <a:r>
              <a:rPr lang="cs-CZ" sz="1600" dirty="0"/>
              <a:t>prvního stupně;</a:t>
            </a:r>
          </a:p>
          <a:p>
            <a:pPr marL="0" indent="0">
              <a:buNone/>
            </a:pPr>
            <a:r>
              <a:rPr lang="cs-CZ" sz="1600" dirty="0"/>
              <a:t>d) jimi má být splněna povinnost tvrdit všechny pro rozhodnutí věci významné </a:t>
            </a:r>
            <a:r>
              <a:rPr lang="cs-CZ" sz="1600" dirty="0" smtClean="0"/>
              <a:t>skutečnosti nebo </a:t>
            </a:r>
            <a:r>
              <a:rPr lang="cs-CZ" sz="1600" dirty="0"/>
              <a:t>důkazní povinnost, a to za předpokladu, že pro nesplnění některé z </a:t>
            </a:r>
            <a:r>
              <a:rPr lang="cs-CZ" sz="1600" dirty="0" smtClean="0"/>
              <a:t>uvedených povinností </a:t>
            </a:r>
            <a:r>
              <a:rPr lang="cs-CZ" sz="1600" dirty="0"/>
              <a:t>neměl odvolatel ve věci úspěch a že odvolatel nebyl řádně poučen podle § </a:t>
            </a:r>
            <a:r>
              <a:rPr lang="cs-CZ" sz="1600" dirty="0" smtClean="0"/>
              <a:t>118a odst</a:t>
            </a:r>
            <a:r>
              <a:rPr lang="cs-CZ" sz="1600" dirty="0"/>
              <a:t>. 1 až 3;</a:t>
            </a:r>
          </a:p>
          <a:p>
            <a:pPr marL="0" indent="0">
              <a:buNone/>
            </a:pPr>
            <a:r>
              <a:rPr lang="cs-CZ" sz="1600" dirty="0"/>
              <a:t>e) odvolatel nebyl řádně poučen podle § 119a odst. 1;</a:t>
            </a:r>
          </a:p>
          <a:p>
            <a:pPr marL="0" indent="0">
              <a:buNone/>
            </a:pPr>
            <a:r>
              <a:rPr lang="cs-CZ" sz="1600" dirty="0"/>
              <a:t>f) nastaly (vznikly) po vyhlášení (vydání) rozhodnutí soudu prvního stupně.</a:t>
            </a:r>
          </a:p>
        </p:txBody>
      </p:sp>
    </p:spTree>
    <p:extLst>
      <p:ext uri="{BB962C8B-B14F-4D97-AF65-F5344CB8AC3E}">
        <p14:creationId xmlns:p14="http://schemas.microsoft.com/office/powerpoint/2010/main" val="1698666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Odvolání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podáním odvolání nenabývá rozhodnutí, proti němuž </a:t>
            </a:r>
            <a:r>
              <a:rPr lang="cs-CZ" dirty="0" smtClean="0"/>
              <a:t>je odvolání </a:t>
            </a:r>
            <a:r>
              <a:rPr lang="cs-CZ" dirty="0"/>
              <a:t>podáno, právní moci</a:t>
            </a:r>
          </a:p>
          <a:p>
            <a:pPr marL="0" indent="0">
              <a:buNone/>
            </a:pPr>
            <a:r>
              <a:rPr lang="cs-CZ" dirty="0"/>
              <a:t>- právní moci nabývá až rozhodnutím odvolacího soudu</a:t>
            </a:r>
          </a:p>
          <a:p>
            <a:pPr marL="0" indent="0">
              <a:buNone/>
            </a:pPr>
            <a:r>
              <a:rPr lang="cs-CZ" dirty="0"/>
              <a:t>- rozhoduje o něm odvolací soud (nadřízený soud)</a:t>
            </a:r>
          </a:p>
          <a:p>
            <a:pPr marL="0" indent="0">
              <a:buNone/>
            </a:pPr>
            <a:r>
              <a:rPr lang="cs-CZ" dirty="0"/>
              <a:t>- pokud není účastníkem splněna povinnost </a:t>
            </a:r>
            <a:r>
              <a:rPr lang="cs-CZ" dirty="0" smtClean="0"/>
              <a:t>uložená pravomocným </a:t>
            </a:r>
            <a:r>
              <a:rPr lang="cs-CZ" dirty="0"/>
              <a:t>rozhodnutím, je možné přistoupit k </a:t>
            </a:r>
            <a:r>
              <a:rPr lang="cs-CZ" dirty="0" smtClean="0"/>
              <a:t>výkonu rozhodnutí </a:t>
            </a:r>
            <a:r>
              <a:rPr lang="cs-CZ" dirty="0"/>
              <a:t>(exekuce)</a:t>
            </a:r>
          </a:p>
        </p:txBody>
      </p:sp>
    </p:spTree>
    <p:extLst>
      <p:ext uri="{BB962C8B-B14F-4D97-AF65-F5344CB8AC3E}">
        <p14:creationId xmlns:p14="http://schemas.microsoft.com/office/powerpoint/2010/main" val="779468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Dovolání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mimořádný opravný prostředek</a:t>
            </a:r>
          </a:p>
          <a:p>
            <a:r>
              <a:rPr lang="cs-CZ" dirty="0" smtClean="0"/>
              <a:t> </a:t>
            </a:r>
            <a:r>
              <a:rPr lang="cs-CZ" dirty="0"/>
              <a:t>podává se proti rozhodnutím, která již nabyla právní moci</a:t>
            </a:r>
          </a:p>
          <a:p>
            <a:r>
              <a:rPr lang="cs-CZ" dirty="0" smtClean="0"/>
              <a:t>lze </a:t>
            </a:r>
            <a:r>
              <a:rPr lang="cs-CZ" dirty="0"/>
              <a:t>podat ve lhůtě 2 měsíců od doručení </a:t>
            </a:r>
            <a:r>
              <a:rPr lang="cs-CZ" dirty="0" smtClean="0"/>
              <a:t>rozhodnutí odvolacího </a:t>
            </a:r>
            <a:r>
              <a:rPr lang="cs-CZ" dirty="0"/>
              <a:t>soudu</a:t>
            </a:r>
          </a:p>
          <a:p>
            <a:r>
              <a:rPr lang="cs-CZ" dirty="0" smtClean="0"/>
              <a:t> </a:t>
            </a:r>
            <a:r>
              <a:rPr lang="cs-CZ" dirty="0"/>
              <a:t>dovolání lze podat jen pokud to zákon připouští </a:t>
            </a:r>
            <a:r>
              <a:rPr lang="cs-CZ" dirty="0" smtClean="0"/>
              <a:t>(speciální dovolací důvody)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86691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Dovolání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 dovolání rozhoduje Nejvyšší soud.</a:t>
            </a:r>
          </a:p>
          <a:p>
            <a:pPr marL="0" indent="0">
              <a:buNone/>
            </a:pPr>
            <a:r>
              <a:rPr lang="cs-CZ" dirty="0"/>
              <a:t>• I sepsání dovolání musí být provedeno advokátem či notářem.</a:t>
            </a:r>
          </a:p>
          <a:p>
            <a:pPr marL="0" indent="0">
              <a:buNone/>
            </a:pPr>
            <a:r>
              <a:rPr lang="cs-CZ" dirty="0"/>
              <a:t>• Povinné zastoupení advokátem nebo notářem i pro samotné řízení.</a:t>
            </a:r>
          </a:p>
          <a:p>
            <a:pPr marL="0" indent="0">
              <a:buNone/>
            </a:pPr>
            <a:r>
              <a:rPr lang="cs-CZ" dirty="0"/>
              <a:t>– výjimky - § 241 odst. 2, odst. 3</a:t>
            </a:r>
          </a:p>
        </p:txBody>
      </p:sp>
    </p:spTree>
    <p:extLst>
      <p:ext uri="{BB962C8B-B14F-4D97-AF65-F5344CB8AC3E}">
        <p14:creationId xmlns:p14="http://schemas.microsoft.com/office/powerpoint/2010/main" val="2245827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Žaloba na obnovu řízení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Žalobou na obnovu řízení účastník může napadnout pravomocný rozsudek </a:t>
            </a:r>
            <a:r>
              <a:rPr lang="cs-CZ" dirty="0" smtClean="0"/>
              <a:t>nebo pravomocné </a:t>
            </a:r>
            <a:r>
              <a:rPr lang="cs-CZ" dirty="0"/>
              <a:t>usnesení, kterým bylo rozhodnuto ve věci samé:</a:t>
            </a:r>
          </a:p>
          <a:p>
            <a:pPr marL="0" indent="0">
              <a:buNone/>
            </a:pPr>
            <a:r>
              <a:rPr lang="cs-CZ" dirty="0"/>
              <a:t>– jsou-li tu skutečnosti, rozhodnutí nebo důkazy, které bez své viny </a:t>
            </a:r>
            <a:r>
              <a:rPr lang="cs-CZ" dirty="0" smtClean="0"/>
              <a:t>nemohl použít </a:t>
            </a:r>
            <a:r>
              <a:rPr lang="cs-CZ" dirty="0"/>
              <a:t>v původním řízení před soudem prvního stupně nebo za </a:t>
            </a:r>
            <a:r>
              <a:rPr lang="cs-CZ" dirty="0" smtClean="0"/>
              <a:t>podmínek uvedených </a:t>
            </a:r>
            <a:r>
              <a:rPr lang="cs-CZ" dirty="0"/>
              <a:t>v ustanovení § 205a a 211 a též před odvolacím soudem, </a:t>
            </a:r>
            <a:r>
              <a:rPr lang="cs-CZ" dirty="0" smtClean="0"/>
              <a:t>pokud mohou </a:t>
            </a:r>
            <a:r>
              <a:rPr lang="cs-CZ" dirty="0"/>
              <a:t>přivodit pro něho příznivější rozhodnutí ve věci;</a:t>
            </a:r>
          </a:p>
          <a:p>
            <a:pPr marL="0" indent="0">
              <a:buNone/>
            </a:pPr>
            <a:r>
              <a:rPr lang="cs-CZ" dirty="0"/>
              <a:t>– lze-li provést důkazy, které nemohly být provedeny v původním řízení </a:t>
            </a:r>
            <a:r>
              <a:rPr lang="cs-CZ" dirty="0" smtClean="0"/>
              <a:t>před soudem </a:t>
            </a:r>
            <a:r>
              <a:rPr lang="cs-CZ" dirty="0"/>
              <a:t>prvního stupně nebo za podmínek uvedených v ustanovení § 205a </a:t>
            </a:r>
            <a:r>
              <a:rPr lang="cs-CZ" dirty="0" smtClean="0"/>
              <a:t>a 211a </a:t>
            </a:r>
            <a:r>
              <a:rPr lang="cs-CZ" dirty="0"/>
              <a:t>též před odvolacím soudem, pokud mohou přivodit pro něho </a:t>
            </a:r>
            <a:r>
              <a:rPr lang="cs-CZ" dirty="0" smtClean="0"/>
              <a:t>příznivější rozhodnutí </a:t>
            </a:r>
            <a:r>
              <a:rPr lang="cs-CZ" dirty="0"/>
              <a:t>ve věci.</a:t>
            </a:r>
          </a:p>
          <a:p>
            <a:pPr marL="0" indent="0">
              <a:buNone/>
            </a:pPr>
            <a:r>
              <a:rPr lang="cs-CZ" dirty="0"/>
              <a:t>• Žalobou na obnovu řízení účastník může napadnout také pravomocné </a:t>
            </a:r>
            <a:r>
              <a:rPr lang="cs-CZ" dirty="0" smtClean="0"/>
              <a:t>usnesení, kterým </a:t>
            </a:r>
            <a:r>
              <a:rPr lang="cs-CZ" dirty="0"/>
              <a:t>byl schválen smír, lze-li důvody obnovy podle odstavce 1 vztahovat i </a:t>
            </a:r>
            <a:r>
              <a:rPr lang="cs-CZ" dirty="0" smtClean="0"/>
              <a:t>na předpoklady</a:t>
            </a:r>
            <a:r>
              <a:rPr lang="cs-CZ" dirty="0"/>
              <a:t>, za nichž byl smír schvalován; to platí obdobně pro </a:t>
            </a:r>
            <a:r>
              <a:rPr lang="cs-CZ" dirty="0" smtClean="0"/>
              <a:t>pravomocný platební </a:t>
            </a:r>
            <a:r>
              <a:rPr lang="cs-CZ" dirty="0"/>
              <a:t>rozkaz, pravomocný rozsudek pro uznání a pravomocný rozsudek </a:t>
            </a:r>
            <a:r>
              <a:rPr lang="cs-CZ" dirty="0" smtClean="0"/>
              <a:t>pro zmeškání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47606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Žaloba pro zmatečnost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Žalobou pro zmatečnost účastník může napadnout pravomocné rozhodnutí </a:t>
            </a:r>
            <a:r>
              <a:rPr lang="cs-CZ" dirty="0" smtClean="0"/>
              <a:t>soudu prvního </a:t>
            </a:r>
            <a:r>
              <a:rPr lang="cs-CZ" dirty="0"/>
              <a:t>stupně nebo odvolacího soudu, kterým bylo řízení skončeno, jestliže</a:t>
            </a:r>
          </a:p>
          <a:p>
            <a:pPr marL="0" indent="0">
              <a:buNone/>
            </a:pPr>
            <a:r>
              <a:rPr lang="cs-CZ" dirty="0"/>
              <a:t>– bylo rozhodnuto ve věci, která nenáleží do pravomoci soudů,</a:t>
            </a:r>
          </a:p>
          <a:p>
            <a:pPr marL="0" indent="0">
              <a:buNone/>
            </a:pPr>
            <a:r>
              <a:rPr lang="cs-CZ" dirty="0"/>
              <a:t>– ten, kdo v řízení vystupoval jako účastník, neměl způsobilost být </a:t>
            </a:r>
            <a:r>
              <a:rPr lang="cs-CZ" dirty="0" smtClean="0"/>
              <a:t>účastníkem řízení</a:t>
            </a:r>
            <a:r>
              <a:rPr lang="cs-CZ" dirty="0"/>
              <a:t>,</a:t>
            </a:r>
          </a:p>
          <a:p>
            <a:pPr marL="0" indent="0">
              <a:buNone/>
            </a:pPr>
            <a:r>
              <a:rPr lang="cs-CZ" dirty="0"/>
              <a:t>– účastník řízení neměl procesní způsobilost nebo nemohl před </a:t>
            </a:r>
            <a:r>
              <a:rPr lang="cs-CZ" dirty="0" smtClean="0"/>
              <a:t>soudem vystupovat </a:t>
            </a:r>
            <a:r>
              <a:rPr lang="cs-CZ" dirty="0"/>
              <a:t>(§ 29 odst. 2) a nebyl řádně zastoupen,</a:t>
            </a:r>
          </a:p>
          <a:p>
            <a:pPr marL="0" indent="0">
              <a:buNone/>
            </a:pPr>
            <a:r>
              <a:rPr lang="cs-CZ" dirty="0"/>
              <a:t>– nebyl podán návrh na zahájení řízení, ačkoliv podle zákona ho bylo třeba,</a:t>
            </a:r>
          </a:p>
          <a:p>
            <a:pPr marL="0" indent="0">
              <a:buNone/>
            </a:pPr>
            <a:r>
              <a:rPr lang="cs-CZ" dirty="0"/>
              <a:t>– rozhodoval vyloučený soudce nebo přísedící,</a:t>
            </a:r>
          </a:p>
          <a:p>
            <a:pPr marL="0" indent="0">
              <a:buNone/>
            </a:pPr>
            <a:r>
              <a:rPr lang="cs-CZ" dirty="0"/>
              <a:t>– soud byl nesprávně obsazen, ledaže místo samosoudce rozhodoval senát,</a:t>
            </a:r>
          </a:p>
          <a:p>
            <a:pPr marL="0" indent="0">
              <a:buNone/>
            </a:pPr>
            <a:r>
              <a:rPr lang="cs-CZ" dirty="0"/>
              <a:t>– bylo rozhodnuto v neprospěch účastníka v důsledku trestného činu </a:t>
            </a:r>
            <a:r>
              <a:rPr lang="cs-CZ" dirty="0" smtClean="0"/>
              <a:t>soudce nebo </a:t>
            </a:r>
            <a:r>
              <a:rPr lang="cs-CZ" dirty="0"/>
              <a:t>přísedícího,</a:t>
            </a:r>
          </a:p>
          <a:p>
            <a:pPr marL="0" indent="0">
              <a:buNone/>
            </a:pPr>
            <a:r>
              <a:rPr lang="cs-CZ" dirty="0"/>
              <a:t>– účastníku řízení byl ustanoven opatrovník z důvodu neznámého pobytu </a:t>
            </a:r>
            <a:r>
              <a:rPr lang="cs-CZ" dirty="0" smtClean="0"/>
              <a:t>nebo proto</a:t>
            </a:r>
            <a:r>
              <a:rPr lang="cs-CZ" dirty="0"/>
              <a:t>, že se mu nepodařilo doručit na známou adresu v cizině, ačkoliv </a:t>
            </a:r>
            <a:r>
              <a:rPr lang="cs-CZ" dirty="0" smtClean="0"/>
              <a:t>k takovému </a:t>
            </a:r>
            <a:r>
              <a:rPr lang="cs-CZ" dirty="0"/>
              <a:t>opatření nebyly splněny předpoklady</a:t>
            </a:r>
          </a:p>
        </p:txBody>
      </p:sp>
    </p:spTree>
    <p:extLst>
      <p:ext uri="{BB962C8B-B14F-4D97-AF65-F5344CB8AC3E}">
        <p14:creationId xmlns:p14="http://schemas.microsoft.com/office/powerpoint/2010/main" val="6265951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Žaloba pro zmatečnost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Žalobou pro zmatečnost účastník může napadnout také pravomocný rozsudek soudu </a:t>
            </a:r>
            <a:r>
              <a:rPr lang="cs-CZ" dirty="0" smtClean="0"/>
              <a:t>prvního stupně </a:t>
            </a:r>
            <a:r>
              <a:rPr lang="cs-CZ" dirty="0"/>
              <a:t>nebo odvolacího soudu nebo pravomocné usnesení těchto soudů, kterým bylo </a:t>
            </a:r>
            <a:r>
              <a:rPr lang="cs-CZ" dirty="0" smtClean="0"/>
              <a:t>rozhodnuto ve </a:t>
            </a:r>
            <a:r>
              <a:rPr lang="cs-CZ" dirty="0"/>
              <a:t>věci samé, anebo pravomocný platební rozkaz (směnečný a šekový platební rozkaz) </a:t>
            </a:r>
            <a:r>
              <a:rPr lang="cs-CZ" dirty="0" smtClean="0"/>
              <a:t>nebo elektronický </a:t>
            </a:r>
            <a:r>
              <a:rPr lang="cs-CZ" dirty="0"/>
              <a:t>platební rozkaz, jestliže</a:t>
            </a:r>
          </a:p>
          <a:p>
            <a:pPr marL="0" indent="0">
              <a:buNone/>
            </a:pPr>
            <a:r>
              <a:rPr lang="cs-CZ" dirty="0"/>
              <a:t>– v téže věci bylo již dříve zahájeno řízení,</a:t>
            </a:r>
          </a:p>
          <a:p>
            <a:pPr marL="0" indent="0">
              <a:buNone/>
            </a:pPr>
            <a:r>
              <a:rPr lang="cs-CZ" dirty="0"/>
              <a:t>– v téže věci bylo dříve pravomocně rozhodnuto,</a:t>
            </a:r>
          </a:p>
          <a:p>
            <a:pPr marL="0" indent="0">
              <a:buNone/>
            </a:pPr>
            <a:r>
              <a:rPr lang="cs-CZ" dirty="0"/>
              <a:t>– odvolacím soudem byl pravomocně zamítnut návrh na nařízení výkonu těchto rozhodnutí </a:t>
            </a:r>
            <a:r>
              <a:rPr lang="cs-CZ" dirty="0" smtClean="0"/>
              <a:t>nebo pravomocně </a:t>
            </a:r>
            <a:r>
              <a:rPr lang="cs-CZ" dirty="0"/>
              <a:t>zastaven výkon rozhodnutí z důvodu, že povinnosti rozsudkem, usnesením </a:t>
            </a:r>
            <a:r>
              <a:rPr lang="cs-CZ" dirty="0" smtClean="0"/>
              <a:t>nebo platebním </a:t>
            </a:r>
            <a:r>
              <a:rPr lang="cs-CZ" dirty="0"/>
              <a:t>rozkazem uložené nelze vykonat (§ 261a).</a:t>
            </a:r>
          </a:p>
          <a:p>
            <a:pPr marL="0" indent="0">
              <a:buNone/>
            </a:pPr>
            <a:r>
              <a:rPr lang="cs-CZ" dirty="0"/>
              <a:t>• Žalobou pro zmatečnost účastník může napadnout též pravomocný rozsudek odvolacího </a:t>
            </a:r>
            <a:r>
              <a:rPr lang="cs-CZ" dirty="0" smtClean="0"/>
              <a:t>soudu nebo </a:t>
            </a:r>
            <a:r>
              <a:rPr lang="cs-CZ" dirty="0"/>
              <a:t>jeho pravomocné usnesení, kterým bylo rozhodnuto ve věci samé, jestliže mu byla v </a:t>
            </a:r>
            <a:r>
              <a:rPr lang="cs-CZ" dirty="0" smtClean="0"/>
              <a:t>průběhu řízení </a:t>
            </a:r>
            <a:r>
              <a:rPr lang="cs-CZ" dirty="0"/>
              <a:t>nesprávným postupem soudu odňata možnost jednat před soudem. Totéž platí, jde-li </a:t>
            </a:r>
            <a:r>
              <a:rPr lang="cs-CZ" dirty="0" smtClean="0"/>
              <a:t>o pravomocný </a:t>
            </a:r>
            <a:r>
              <a:rPr lang="cs-CZ" dirty="0"/>
              <a:t>rozsudek soudu prvního stupně, proti němuž není odvolání přípustné podle § 202 </a:t>
            </a:r>
            <a:r>
              <a:rPr lang="cs-CZ" dirty="0" err="1" smtClean="0"/>
              <a:t>odst</a:t>
            </a:r>
            <a:r>
              <a:rPr lang="cs-CZ" dirty="0" smtClean="0"/>
              <a:t> 2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• Žalobou pro zmatečnost účastník může napadnout rovněž pravomocné usnesení odvolacího </a:t>
            </a:r>
            <a:r>
              <a:rPr lang="cs-CZ" dirty="0" smtClean="0"/>
              <a:t>soudu, kterým </a:t>
            </a:r>
            <a:r>
              <a:rPr lang="cs-CZ" dirty="0"/>
              <a:t>bylo odmítnuto odvolání nebo kterým bylo zastaveno odvolací řízení, jakož i </a:t>
            </a:r>
            <a:r>
              <a:rPr lang="cs-CZ" dirty="0" err="1" smtClean="0"/>
              <a:t>pravomocnéusnesení</a:t>
            </a:r>
            <a:r>
              <a:rPr lang="cs-CZ" dirty="0" smtClean="0"/>
              <a:t> </a:t>
            </a:r>
            <a:r>
              <a:rPr lang="cs-CZ" dirty="0"/>
              <a:t>odvolacího soudu, kterým bylo potvrzeno nebo změněno usnesení soudu prvního </a:t>
            </a:r>
            <a:r>
              <a:rPr lang="cs-CZ" dirty="0" smtClean="0"/>
              <a:t>stupně o </a:t>
            </a:r>
            <a:r>
              <a:rPr lang="cs-CZ" dirty="0"/>
              <a:t>odmítnutí odvolání nebo dovolání pro opožděnost.</a:t>
            </a:r>
          </a:p>
        </p:txBody>
      </p:sp>
    </p:spTree>
    <p:extLst>
      <p:ext uri="{BB962C8B-B14F-4D97-AF65-F5344CB8AC3E}">
        <p14:creationId xmlns:p14="http://schemas.microsoft.com/office/powerpoint/2010/main" val="3706707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Civilní řízení před soudem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Prameny:</a:t>
            </a:r>
          </a:p>
          <a:p>
            <a:pPr marL="0" indent="0">
              <a:buNone/>
            </a:pPr>
            <a:r>
              <a:rPr lang="cs-CZ" dirty="0"/>
              <a:t>- Ústava ČR</a:t>
            </a:r>
          </a:p>
          <a:p>
            <a:pPr marL="0" indent="0">
              <a:buNone/>
            </a:pPr>
            <a:r>
              <a:rPr lang="cs-CZ" dirty="0"/>
              <a:t>- Listina základních práv a svobod</a:t>
            </a:r>
          </a:p>
          <a:p>
            <a:pPr marL="0" indent="0">
              <a:buNone/>
            </a:pPr>
            <a:r>
              <a:rPr lang="cs-CZ" dirty="0"/>
              <a:t>- zákon č. 99/1963 Sb., občanský soudní řád</a:t>
            </a:r>
          </a:p>
          <a:p>
            <a:pPr marL="0" indent="0">
              <a:buNone/>
            </a:pPr>
            <a:r>
              <a:rPr lang="cs-CZ" dirty="0"/>
              <a:t>- zákon č. 292/2013 Sb., o zvláštních řízeních soudních</a:t>
            </a:r>
          </a:p>
          <a:p>
            <a:pPr marL="0" indent="0">
              <a:buNone/>
            </a:pPr>
            <a:r>
              <a:rPr lang="cs-CZ" dirty="0"/>
              <a:t>- zákon č. 182/2006 Sb., insolvenční zákon</a:t>
            </a:r>
          </a:p>
          <a:p>
            <a:pPr marL="0" indent="0">
              <a:buNone/>
            </a:pPr>
            <a:r>
              <a:rPr lang="cs-CZ" dirty="0"/>
              <a:t>- zákon č. 216/1994 Sb., o rozhodčím řízení a výkonu </a:t>
            </a:r>
            <a:r>
              <a:rPr lang="cs-CZ" dirty="0" smtClean="0"/>
              <a:t>rozhodčích nálezů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zákon č. 120/2001 Sb., exekuční řád</a:t>
            </a:r>
          </a:p>
        </p:txBody>
      </p:sp>
    </p:spTree>
    <p:extLst>
      <p:ext uri="{BB962C8B-B14F-4D97-AF65-F5344CB8AC3E}">
        <p14:creationId xmlns:p14="http://schemas.microsoft.com/office/powerpoint/2010/main" val="866289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se chovat u soudu?</a:t>
            </a:r>
            <a:br>
              <a:rPr lang="pl-P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nejíst</a:t>
            </a:r>
          </a:p>
          <a:p>
            <a:r>
              <a:rPr lang="cs-CZ" dirty="0" smtClean="0"/>
              <a:t> </a:t>
            </a:r>
            <a:r>
              <a:rPr lang="cs-CZ" dirty="0"/>
              <a:t>nepít</a:t>
            </a:r>
          </a:p>
          <a:p>
            <a:r>
              <a:rPr lang="cs-CZ" dirty="0" smtClean="0"/>
              <a:t>žalobce </a:t>
            </a:r>
            <a:r>
              <a:rPr lang="cs-CZ" dirty="0"/>
              <a:t>sedí po pravé ruce soudce</a:t>
            </a:r>
          </a:p>
          <a:p>
            <a:r>
              <a:rPr lang="cs-CZ" dirty="0" smtClean="0"/>
              <a:t> </a:t>
            </a:r>
            <a:r>
              <a:rPr lang="cs-CZ" dirty="0"/>
              <a:t>žalovaný sedí po levé ruce soudce</a:t>
            </a:r>
          </a:p>
          <a:p>
            <a:r>
              <a:rPr lang="cs-CZ" dirty="0" smtClean="0"/>
              <a:t>při </a:t>
            </a:r>
            <a:r>
              <a:rPr lang="cs-CZ" dirty="0"/>
              <a:t>komunikaci se soudem stát</a:t>
            </a:r>
          </a:p>
          <a:p>
            <a:r>
              <a:rPr lang="cs-CZ" dirty="0" smtClean="0"/>
              <a:t>nenarušovat </a:t>
            </a:r>
            <a:r>
              <a:rPr lang="cs-CZ" dirty="0"/>
              <a:t>průběh jednání (možnost uložit </a:t>
            </a:r>
            <a:r>
              <a:rPr lang="cs-CZ" dirty="0" smtClean="0"/>
              <a:t>pořádkovou pokutu </a:t>
            </a:r>
            <a:r>
              <a:rPr lang="cs-CZ" dirty="0"/>
              <a:t>až do výše 50.000,- Kč i opakovaně</a:t>
            </a:r>
          </a:p>
        </p:txBody>
      </p:sp>
    </p:spTree>
    <p:extLst>
      <p:ext uri="{BB962C8B-B14F-4D97-AF65-F5344CB8AC3E}">
        <p14:creationId xmlns:p14="http://schemas.microsoft.com/office/powerpoint/2010/main" val="5243961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021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Civilní řízení před soudem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Definice:</a:t>
            </a:r>
          </a:p>
          <a:p>
            <a:pPr marL="0" indent="0">
              <a:buNone/>
            </a:pPr>
            <a:r>
              <a:rPr lang="cs-CZ" dirty="0"/>
              <a:t>„Postup soudu a jiných procesních subjektů při </a:t>
            </a:r>
            <a:r>
              <a:rPr lang="cs-CZ" dirty="0" smtClean="0"/>
              <a:t>poskytování ochrany </a:t>
            </a:r>
            <a:r>
              <a:rPr lang="cs-CZ" dirty="0"/>
              <a:t>porušeným a ohroženým soukromým </a:t>
            </a:r>
            <a:r>
              <a:rPr lang="cs-CZ" dirty="0" smtClean="0"/>
              <a:t>subjektivním právům </a:t>
            </a:r>
            <a:r>
              <a:rPr lang="cs-CZ" dirty="0"/>
              <a:t>a právem chráněným zájmům vyplývajících </a:t>
            </a:r>
            <a:r>
              <a:rPr lang="cs-CZ" dirty="0" smtClean="0"/>
              <a:t>ze soukromoprávních </a:t>
            </a:r>
            <a:r>
              <a:rPr lang="cs-CZ" dirty="0"/>
              <a:t>vztahů, jakož i procesní vztahy, které </a:t>
            </a:r>
            <a:r>
              <a:rPr lang="cs-CZ" dirty="0" smtClean="0"/>
              <a:t>mezi procesními </a:t>
            </a:r>
            <a:r>
              <a:rPr lang="cs-CZ" dirty="0"/>
              <a:t>subjekty při této činnosti vznikají.</a:t>
            </a:r>
          </a:p>
        </p:txBody>
      </p:sp>
    </p:spTree>
    <p:extLst>
      <p:ext uri="{BB962C8B-B14F-4D97-AF65-F5344CB8AC3E}">
        <p14:creationId xmlns:p14="http://schemas.microsoft.com/office/powerpoint/2010/main" val="449094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Civilní řízení před soudem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Typy řízení:</a:t>
            </a:r>
          </a:p>
          <a:p>
            <a:pPr marL="0" indent="0">
              <a:buNone/>
            </a:pPr>
            <a:r>
              <a:rPr lang="cs-CZ" u="sng" dirty="0" smtClean="0"/>
              <a:t>sporné </a:t>
            </a:r>
            <a:r>
              <a:rPr lang="cs-CZ" u="sng" dirty="0"/>
              <a:t>řízení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- zaplacení dlužné částky</a:t>
            </a:r>
          </a:p>
          <a:p>
            <a:pPr marL="0" indent="0">
              <a:buNone/>
            </a:pPr>
            <a:r>
              <a:rPr lang="cs-CZ" dirty="0"/>
              <a:t>- určení vlastnického práva</a:t>
            </a:r>
          </a:p>
          <a:p>
            <a:pPr>
              <a:buFontTx/>
              <a:buChar char="-"/>
            </a:pPr>
            <a:r>
              <a:rPr lang="cs-CZ" dirty="0" smtClean="0"/>
              <a:t>zdržení </a:t>
            </a:r>
            <a:r>
              <a:rPr lang="cs-CZ" dirty="0"/>
              <a:t>se určitého jednání </a:t>
            </a:r>
            <a:r>
              <a:rPr lang="cs-CZ" dirty="0" smtClean="0"/>
              <a:t>apod.</a:t>
            </a:r>
          </a:p>
          <a:p>
            <a:pPr marL="0" indent="0">
              <a:buNone/>
            </a:pPr>
            <a:r>
              <a:rPr lang="cs-CZ" u="sng" dirty="0" smtClean="0"/>
              <a:t>nesporné </a:t>
            </a:r>
            <a:r>
              <a:rPr lang="cs-CZ" u="sng" dirty="0"/>
              <a:t>řízení:</a:t>
            </a:r>
          </a:p>
          <a:p>
            <a:pPr marL="0" indent="0">
              <a:buNone/>
            </a:pPr>
            <a:r>
              <a:rPr lang="cs-CZ" dirty="0"/>
              <a:t>- o pozůstalosti</a:t>
            </a:r>
          </a:p>
          <a:p>
            <a:pPr marL="0" indent="0">
              <a:buNone/>
            </a:pPr>
            <a:r>
              <a:rPr lang="cs-CZ" dirty="0"/>
              <a:t>- o svěření dítěte do péče jednoho z rodičů</a:t>
            </a:r>
          </a:p>
          <a:p>
            <a:pPr marL="0" indent="0">
              <a:buNone/>
            </a:pPr>
            <a:r>
              <a:rPr lang="cs-CZ" dirty="0"/>
              <a:t>- o prohlášení za mrtvého</a:t>
            </a:r>
          </a:p>
          <a:p>
            <a:pPr marL="0" indent="0">
              <a:buNone/>
            </a:pPr>
            <a:r>
              <a:rPr lang="cs-CZ" dirty="0"/>
              <a:t>- ve věcech obchodního rejstříku</a:t>
            </a:r>
          </a:p>
        </p:txBody>
      </p:sp>
    </p:spTree>
    <p:extLst>
      <p:ext uri="{BB962C8B-B14F-4D97-AF65-F5344CB8AC3E}">
        <p14:creationId xmlns:p14="http://schemas.microsoft.com/office/powerpoint/2010/main" val="1403441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Žaloba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upraveno v zákoně č. 99/1963 Sb., občanský soudní</a:t>
            </a:r>
          </a:p>
          <a:p>
            <a:r>
              <a:rPr lang="cs-CZ" dirty="0"/>
              <a:t>řád</a:t>
            </a:r>
          </a:p>
          <a:p>
            <a:r>
              <a:rPr lang="cs-CZ" dirty="0"/>
              <a:t>– žaloba nebo návrh na zahájení řízení</a:t>
            </a:r>
          </a:p>
          <a:p>
            <a:r>
              <a:rPr lang="cs-CZ" dirty="0"/>
              <a:t>• zahajuje se jím řízení u soudu</a:t>
            </a:r>
          </a:p>
          <a:p>
            <a:r>
              <a:rPr lang="cs-CZ" dirty="0"/>
              <a:t>• přesně stanovené náležitosti</a:t>
            </a:r>
          </a:p>
          <a:p>
            <a:r>
              <a:rPr lang="cs-CZ" dirty="0"/>
              <a:t>– uplatnění práva na přístup k soudu</a:t>
            </a:r>
          </a:p>
          <a:p>
            <a:r>
              <a:rPr lang="cs-CZ" dirty="0"/>
              <a:t>• žádáme po soudu, aby poskytl ochranu našim právům</a:t>
            </a:r>
          </a:p>
          <a:p>
            <a:r>
              <a:rPr lang="cs-CZ" dirty="0"/>
              <a:t>– každý může podat žalobu</a:t>
            </a:r>
          </a:p>
        </p:txBody>
      </p:sp>
    </p:spTree>
    <p:extLst>
      <p:ext uri="{BB962C8B-B14F-4D97-AF65-F5344CB8AC3E}">
        <p14:creationId xmlns:p14="http://schemas.microsoft.com/office/powerpoint/2010/main" val="3173793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Náležitosti žaloby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/>
              <a:t>• obecné náležitosti</a:t>
            </a:r>
          </a:p>
          <a:p>
            <a:pPr marL="0" indent="0">
              <a:buNone/>
            </a:pPr>
            <a:r>
              <a:rPr lang="cs-CZ" dirty="0"/>
              <a:t>– kterému soudu</a:t>
            </a:r>
          </a:p>
          <a:p>
            <a:pPr marL="0" indent="0">
              <a:buNone/>
            </a:pPr>
            <a:r>
              <a:rPr lang="cs-CZ" dirty="0"/>
              <a:t>– kdo podává žalobu</a:t>
            </a:r>
          </a:p>
          <a:p>
            <a:pPr marL="0" indent="0">
              <a:buNone/>
            </a:pPr>
            <a:r>
              <a:rPr lang="cs-CZ" dirty="0"/>
              <a:t>– čeho se týká</a:t>
            </a:r>
          </a:p>
          <a:p>
            <a:pPr marL="0" indent="0">
              <a:buNone/>
            </a:pPr>
            <a:r>
              <a:rPr lang="cs-CZ" dirty="0"/>
              <a:t>– co sleduje</a:t>
            </a:r>
          </a:p>
          <a:p>
            <a:pPr marL="0" indent="0">
              <a:buNone/>
            </a:pPr>
            <a:r>
              <a:rPr lang="cs-CZ" dirty="0"/>
              <a:t>– datum</a:t>
            </a:r>
          </a:p>
          <a:p>
            <a:pPr marL="0" indent="0">
              <a:buNone/>
            </a:pPr>
            <a:r>
              <a:rPr lang="cs-CZ" dirty="0"/>
              <a:t>– podpis</a:t>
            </a:r>
          </a:p>
          <a:p>
            <a:pPr marL="0" indent="0">
              <a:buNone/>
            </a:pPr>
            <a:r>
              <a:rPr lang="cs-CZ" dirty="0"/>
              <a:t>• zvláštní náležitosti</a:t>
            </a:r>
          </a:p>
          <a:p>
            <a:pPr marL="0" indent="0">
              <a:buNone/>
            </a:pPr>
            <a:r>
              <a:rPr lang="cs-CZ" dirty="0"/>
              <a:t>– označení účastníků</a:t>
            </a:r>
          </a:p>
          <a:p>
            <a:pPr marL="0" indent="0">
              <a:buNone/>
            </a:pPr>
            <a:r>
              <a:rPr lang="cs-CZ" dirty="0"/>
              <a:t>– identifikace zástupců účastníků</a:t>
            </a:r>
          </a:p>
          <a:p>
            <a:pPr marL="0" indent="0">
              <a:buNone/>
            </a:pPr>
            <a:r>
              <a:rPr lang="cs-CZ" dirty="0"/>
              <a:t>– vylíčení rozhodujících skutečností</a:t>
            </a:r>
          </a:p>
          <a:p>
            <a:pPr marL="0" indent="0">
              <a:buNone/>
            </a:pPr>
            <a:r>
              <a:rPr lang="cs-CZ" dirty="0"/>
              <a:t>– označení důkazů</a:t>
            </a:r>
          </a:p>
          <a:p>
            <a:pPr marL="0" indent="0">
              <a:buNone/>
            </a:pPr>
            <a:r>
              <a:rPr lang="cs-CZ" dirty="0"/>
              <a:t>– žalobní petit (čeho se domáháme, “závěrečný návrh“)</a:t>
            </a:r>
          </a:p>
        </p:txBody>
      </p:sp>
    </p:spTree>
    <p:extLst>
      <p:ext uri="{BB962C8B-B14F-4D97-AF65-F5344CB8AC3E}">
        <p14:creationId xmlns:p14="http://schemas.microsoft.com/office/powerpoint/2010/main" val="2604329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 co nezapomenout?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poslat </a:t>
            </a:r>
            <a:r>
              <a:rPr lang="cs-CZ" dirty="0" err="1"/>
              <a:t>předžalobní</a:t>
            </a:r>
            <a:r>
              <a:rPr lang="cs-CZ" dirty="0"/>
              <a:t> výzvu</a:t>
            </a:r>
          </a:p>
          <a:p>
            <a:pPr marL="0" indent="0">
              <a:buNone/>
            </a:pPr>
            <a:r>
              <a:rPr lang="cs-CZ" dirty="0"/>
              <a:t>• pokud to jde, nárokovat si i zákonné úroky z prodlení</a:t>
            </a:r>
          </a:p>
          <a:p>
            <a:pPr marL="0" indent="0">
              <a:buNone/>
            </a:pPr>
            <a:r>
              <a:rPr lang="cs-CZ" dirty="0"/>
              <a:t>• pokud jde o uplatnění pohledávky ve vztahu mezi </a:t>
            </a:r>
            <a:r>
              <a:rPr lang="cs-CZ" dirty="0" err="1" smtClean="0"/>
              <a:t>podnikateli,´nárokovat</a:t>
            </a:r>
            <a:r>
              <a:rPr lang="cs-CZ" dirty="0" smtClean="0"/>
              <a:t> </a:t>
            </a:r>
            <a:r>
              <a:rPr lang="cs-CZ" dirty="0"/>
              <a:t>si i paušální náhradu nákladů ve výši 1.200,- Kč</a:t>
            </a:r>
          </a:p>
        </p:txBody>
      </p:sp>
    </p:spTree>
    <p:extLst>
      <p:ext uri="{BB962C8B-B14F-4D97-AF65-F5344CB8AC3E}">
        <p14:creationId xmlns:p14="http://schemas.microsoft.com/office/powerpoint/2010/main" val="2865534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řízení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zahájení řízení</a:t>
            </a:r>
          </a:p>
          <a:p>
            <a:r>
              <a:rPr lang="cs-CZ" dirty="0" smtClean="0"/>
              <a:t>příprava </a:t>
            </a:r>
            <a:r>
              <a:rPr lang="cs-CZ" dirty="0"/>
              <a:t>jednání</a:t>
            </a:r>
          </a:p>
          <a:p>
            <a:r>
              <a:rPr lang="cs-CZ" dirty="0" smtClean="0"/>
              <a:t>jednání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– zásada ústnosti, přímosti a veřejnosti</a:t>
            </a:r>
          </a:p>
          <a:p>
            <a:r>
              <a:rPr lang="cs-CZ" dirty="0" smtClean="0"/>
              <a:t>rozhodnutí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Povinnosti </a:t>
            </a:r>
            <a:r>
              <a:rPr lang="cs-CZ" dirty="0"/>
              <a:t>účastníků:</a:t>
            </a:r>
          </a:p>
          <a:p>
            <a:pPr marL="0" indent="0">
              <a:buNone/>
            </a:pPr>
            <a:r>
              <a:rPr lang="cs-CZ" dirty="0"/>
              <a:t>– povinnost tvrzení</a:t>
            </a:r>
          </a:p>
          <a:p>
            <a:pPr marL="0" indent="0">
              <a:buNone/>
            </a:pPr>
            <a:r>
              <a:rPr lang="cs-CZ" dirty="0"/>
              <a:t>– povinnost důkazní (všechny důkazy uplatnit do prvního jednání ve</a:t>
            </a:r>
          </a:p>
          <a:p>
            <a:r>
              <a:rPr lang="cs-CZ" dirty="0"/>
              <a:t>věci)</a:t>
            </a:r>
          </a:p>
          <a:p>
            <a:pPr marL="0" indent="0">
              <a:buNone/>
            </a:pPr>
            <a:r>
              <a:rPr lang="cs-CZ" dirty="0"/>
              <a:t>– povinnost dbát pokynů soudu (spolupracovat)</a:t>
            </a:r>
          </a:p>
        </p:txBody>
      </p:sp>
    </p:spTree>
    <p:extLst>
      <p:ext uri="{BB962C8B-B14F-4D97-AF65-F5344CB8AC3E}">
        <p14:creationId xmlns:p14="http://schemas.microsoft.com/office/powerpoint/2010/main" val="19390374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102</TotalTime>
  <Words>2398</Words>
  <Application>Microsoft Office PowerPoint</Application>
  <PresentationFormat>Předvádění na obrazovce (4:3)</PresentationFormat>
  <Paragraphs>211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Motiv Office</vt:lpstr>
      <vt:lpstr>Civilní řízení před soudem. Základy řízení před  soudem. Žaloba. Opravné prostředky</vt:lpstr>
      <vt:lpstr>Obsah přednášky </vt:lpstr>
      <vt:lpstr>Civilní řízení před soudem </vt:lpstr>
      <vt:lpstr>Civilní řízení před soudem </vt:lpstr>
      <vt:lpstr>Civilní řízení před soudem </vt:lpstr>
      <vt:lpstr>Žaloba</vt:lpstr>
      <vt:lpstr>Náležitosti žaloby </vt:lpstr>
      <vt:lpstr>Na co nezapomenout? </vt:lpstr>
      <vt:lpstr>Průběh řízení </vt:lpstr>
      <vt:lpstr>Průběh řízení </vt:lpstr>
      <vt:lpstr>Náklady řízení </vt:lpstr>
      <vt:lpstr>Rozhodnutí </vt:lpstr>
      <vt:lpstr>Rozhodnutí </vt:lpstr>
      <vt:lpstr>Rozsudek pro uznání </vt:lpstr>
      <vt:lpstr>Rozsudek pro zmeškání </vt:lpstr>
      <vt:lpstr>Platební rozkaz </vt:lpstr>
      <vt:lpstr>Elektronický platební rozkaz </vt:lpstr>
      <vt:lpstr> Odpor proti (elektronickému)  platebnímu rozkazu </vt:lpstr>
      <vt:lpstr>Na co si dát pozor? </vt:lpstr>
      <vt:lpstr>Na co si dát pozor? </vt:lpstr>
      <vt:lpstr>Opravné prostředky </vt:lpstr>
      <vt:lpstr>Odvolání </vt:lpstr>
      <vt:lpstr>Odvolání</vt:lpstr>
      <vt:lpstr>Odvolání</vt:lpstr>
      <vt:lpstr>Dovolání </vt:lpstr>
      <vt:lpstr>Dovolání </vt:lpstr>
      <vt:lpstr>Žaloba na obnovu řízení </vt:lpstr>
      <vt:lpstr>Žaloba pro zmatečnost </vt:lpstr>
      <vt:lpstr>Žaloba pro zmatečnost </vt:lpstr>
      <vt:lpstr>Jak se chovat u soudu? 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Civilní řízení před soudem. Základy řízení před  soudem. Žaloba. Opravné prostředky</dc:title>
  <dc:creator>Účet Microsoft</dc:creator>
  <cp:lastModifiedBy>Účet Microsoft</cp:lastModifiedBy>
  <cp:revision>10</cp:revision>
  <dcterms:created xsi:type="dcterms:W3CDTF">2023-03-19T12:19:02Z</dcterms:created>
  <dcterms:modified xsi:type="dcterms:W3CDTF">2023-03-19T14:01:20Z</dcterms:modified>
</cp:coreProperties>
</file>