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3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22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Obchodní závod, koupě závodu a pacht </a:t>
            </a:r>
            <a:br>
              <a:rPr lang="cs-CZ" dirty="0"/>
            </a:br>
            <a:r>
              <a:rPr lang="cs-CZ" dirty="0"/>
              <a:t>závodu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Zuzana </a:t>
            </a:r>
            <a:r>
              <a:rPr lang="cs-CZ" dirty="0" err="1" smtClean="0"/>
              <a:t>Vylegalová</a:t>
            </a:r>
            <a:r>
              <a:rPr lang="cs-CZ" dirty="0" smtClean="0"/>
              <a:t>, JUDr. Jan </a:t>
            </a:r>
            <a:r>
              <a:rPr lang="cs-CZ" dirty="0" err="1" smtClean="0"/>
              <a:t>Vylegala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Pacht závodu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speciální úprava v ustanoveních § 2349 – 2357 o. z.</a:t>
            </a:r>
          </a:p>
          <a:p>
            <a:pPr marL="0" indent="0">
              <a:buNone/>
            </a:pPr>
            <a:r>
              <a:rPr lang="cs-CZ" dirty="0"/>
              <a:t>• Je-li propachtován závod, pachtýř jej užívá i </a:t>
            </a:r>
            <a:r>
              <a:rPr lang="cs-CZ" dirty="0" smtClean="0"/>
              <a:t>požívá způsobem </a:t>
            </a:r>
            <a:r>
              <a:rPr lang="cs-CZ" dirty="0"/>
              <a:t>a v rozsahu, v jakém je toho třeba </a:t>
            </a:r>
            <a:r>
              <a:rPr lang="cs-CZ" dirty="0" smtClean="0"/>
              <a:t>k řádnému </a:t>
            </a:r>
            <a:r>
              <a:rPr lang="cs-CZ" dirty="0"/>
              <a:t>provozování závodu. Předmět </a:t>
            </a:r>
            <a:r>
              <a:rPr lang="cs-CZ" dirty="0" smtClean="0"/>
              <a:t>činnosti provozované </a:t>
            </a:r>
            <a:r>
              <a:rPr lang="cs-CZ" dirty="0"/>
              <a:t>v závodu může pachtýř změnit, </a:t>
            </a:r>
            <a:r>
              <a:rPr lang="cs-CZ" dirty="0" smtClean="0"/>
              <a:t>jen bylo-li </a:t>
            </a:r>
            <a:r>
              <a:rPr lang="cs-CZ" dirty="0"/>
              <a:t>to výslovně ujednáno.</a:t>
            </a:r>
          </a:p>
          <a:p>
            <a:pPr marL="0" indent="0">
              <a:buNone/>
            </a:pPr>
            <a:r>
              <a:rPr lang="cs-CZ" dirty="0"/>
              <a:t>• Pacht závodu se považuje za převod </a:t>
            </a:r>
            <a:r>
              <a:rPr lang="cs-CZ" dirty="0" smtClean="0"/>
              <a:t>činnosti zaměstnavatele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084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Propachtování pohledávek a dluhů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Propachtováním závodu se pachtýř stává </a:t>
            </a:r>
            <a:r>
              <a:rPr lang="cs-CZ" sz="2400" dirty="0" smtClean="0"/>
              <a:t>věřitelem pohledávek </a:t>
            </a:r>
            <a:r>
              <a:rPr lang="cs-CZ" sz="2400" dirty="0"/>
              <a:t>a dlužníkem dluhů, které s provozem </a:t>
            </a:r>
            <a:r>
              <a:rPr lang="cs-CZ" sz="2400" dirty="0" smtClean="0"/>
              <a:t>závodu souvisí</a:t>
            </a:r>
            <a:r>
              <a:rPr lang="cs-CZ" sz="2400" dirty="0"/>
              <a:t>; z dluhů však pachtýř přejímá jen ty, o jejichž </a:t>
            </a:r>
            <a:r>
              <a:rPr lang="cs-CZ" sz="2400" dirty="0" smtClean="0"/>
              <a:t>existenci věděl </a:t>
            </a:r>
            <a:r>
              <a:rPr lang="cs-CZ" sz="2400" dirty="0"/>
              <a:t>nebo ji alespoň musel rozumně předpokládat. </a:t>
            </a:r>
            <a:r>
              <a:rPr lang="cs-CZ" sz="2400" dirty="0" smtClean="0"/>
              <a:t>Neudělil </a:t>
            </a:r>
            <a:r>
              <a:rPr lang="cs-CZ" sz="2400" dirty="0" err="1" smtClean="0"/>
              <a:t>li</a:t>
            </a:r>
            <a:r>
              <a:rPr lang="cs-CZ" sz="2400" dirty="0" smtClean="0"/>
              <a:t> </a:t>
            </a:r>
            <a:r>
              <a:rPr lang="cs-CZ" sz="2400" dirty="0"/>
              <a:t>věřitel souhlas k převzetí dluhu pachtýřem, </a:t>
            </a:r>
            <a:r>
              <a:rPr lang="cs-CZ" sz="2400" dirty="0" smtClean="0"/>
              <a:t>ručí propachtovatel </a:t>
            </a:r>
            <a:r>
              <a:rPr lang="cs-CZ" sz="2400" dirty="0"/>
              <a:t>za jeho splnění. Nabytí pohledávek </a:t>
            </a:r>
            <a:r>
              <a:rPr lang="cs-CZ" sz="2400" dirty="0" smtClean="0"/>
              <a:t>pachtýřem se </a:t>
            </a:r>
            <a:r>
              <a:rPr lang="cs-CZ" sz="2400" dirty="0"/>
              <a:t>jinak řídí ustanoveními o postoupení pohledávek.</a:t>
            </a:r>
          </a:p>
          <a:p>
            <a:pPr marL="0" indent="0">
              <a:buNone/>
            </a:pPr>
            <a:r>
              <a:rPr lang="cs-CZ" sz="2400" dirty="0"/>
              <a:t>• Propachtovatel oznámí bez zbytečného odkladu </a:t>
            </a:r>
            <a:r>
              <a:rPr lang="cs-CZ" sz="2400" dirty="0" smtClean="0"/>
              <a:t>svým věřitelům </a:t>
            </a:r>
            <a:r>
              <a:rPr lang="cs-CZ" sz="2400" dirty="0"/>
              <a:t>a dlužníkům, jejichž pohledávky a dluhy </a:t>
            </a:r>
            <a:r>
              <a:rPr lang="cs-CZ" sz="2400" dirty="0" smtClean="0"/>
              <a:t>pachtýř pachtem </a:t>
            </a:r>
            <a:r>
              <a:rPr lang="cs-CZ" sz="2400" dirty="0"/>
              <a:t>závodu nabyl, že závod propachtoval</a:t>
            </a:r>
          </a:p>
        </p:txBody>
      </p:sp>
    </p:spTree>
    <p:extLst>
      <p:ext uri="{BB962C8B-B14F-4D97-AF65-F5344CB8AC3E}">
        <p14:creationId xmlns:p14="http://schemas.microsoft.com/office/powerpoint/2010/main" val="793915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Předání závodu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Pořídí-li strany o předání závodu zápis, uvedou výčet všeho, </a:t>
            </a:r>
            <a:r>
              <a:rPr lang="cs-CZ" sz="2400" dirty="0" smtClean="0"/>
              <a:t>co propachtovaný </a:t>
            </a:r>
            <a:r>
              <a:rPr lang="cs-CZ" sz="2400" dirty="0"/>
              <a:t>závod zahrnuje a co se pachtýři předává, </a:t>
            </a:r>
            <a:r>
              <a:rPr lang="cs-CZ" sz="2400" dirty="0" smtClean="0"/>
              <a:t>jakož i </a:t>
            </a:r>
            <a:r>
              <a:rPr lang="cs-CZ" sz="2400" dirty="0"/>
              <a:t>toho, co chybí, ač to jinak podle smlouvy nebo </a:t>
            </a:r>
            <a:r>
              <a:rPr lang="cs-CZ" sz="2400" dirty="0" smtClean="0"/>
              <a:t>podle účetních </a:t>
            </a:r>
            <a:r>
              <a:rPr lang="cs-CZ" sz="2400" dirty="0"/>
              <a:t>záznamů závod spoluvytváří. </a:t>
            </a:r>
            <a:r>
              <a:rPr lang="cs-CZ" sz="2400" dirty="0" smtClean="0"/>
              <a:t>Propachtovatel nejpozději </a:t>
            </a:r>
            <a:r>
              <a:rPr lang="cs-CZ" sz="2400" dirty="0"/>
              <a:t>v zápisu pachtýře upozorní na vady </a:t>
            </a:r>
            <a:r>
              <a:rPr lang="cs-CZ" sz="2400" dirty="0" smtClean="0"/>
              <a:t>předmětu pachtu</a:t>
            </a:r>
            <a:r>
              <a:rPr lang="cs-CZ" sz="2400" dirty="0"/>
              <a:t>, o kterých ví, nebo o kterých vědět měl a mohl.</a:t>
            </a:r>
          </a:p>
          <a:p>
            <a:pPr marL="0" indent="0">
              <a:buNone/>
            </a:pPr>
            <a:r>
              <a:rPr lang="cs-CZ" sz="2400" dirty="0"/>
              <a:t>• Neuvede-li se v zápisu věc náležející k závodu, nabývá k </a:t>
            </a:r>
            <a:r>
              <a:rPr lang="cs-CZ" sz="2400" dirty="0" smtClean="0"/>
              <a:t>ní pachtýř </a:t>
            </a:r>
            <a:r>
              <a:rPr lang="cs-CZ" sz="2400" dirty="0"/>
              <a:t>požívací právo společně s požívacím právem k </a:t>
            </a:r>
            <a:r>
              <a:rPr lang="cs-CZ" sz="2400" dirty="0" smtClean="0"/>
              <a:t>závodu. Neuvede-li </a:t>
            </a:r>
            <a:r>
              <a:rPr lang="cs-CZ" sz="2400" dirty="0"/>
              <a:t>se v zápisu dluh, pachtýř jej nabývá, musel-li </a:t>
            </a:r>
            <a:r>
              <a:rPr lang="cs-CZ" sz="2400" dirty="0" smtClean="0"/>
              <a:t>jeho existenci </a:t>
            </a:r>
            <a:r>
              <a:rPr lang="cs-CZ" sz="2400" dirty="0"/>
              <a:t>alespoň rozumně předpokládat</a:t>
            </a:r>
          </a:p>
        </p:txBody>
      </p:sp>
    </p:spTree>
    <p:extLst>
      <p:ext uri="{BB962C8B-B14F-4D97-AF65-F5344CB8AC3E}">
        <p14:creationId xmlns:p14="http://schemas.microsoft.com/office/powerpoint/2010/main" val="685343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Dobytnost pohledávky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Zhorší-li se pachtem dobytnost </a:t>
            </a:r>
            <a:r>
              <a:rPr lang="cs-CZ" sz="2800" dirty="0" smtClean="0"/>
              <a:t>pohledávky, má </a:t>
            </a:r>
            <a:r>
              <a:rPr lang="cs-CZ" sz="2800" dirty="0"/>
              <a:t>věřitel propachtovatele, který s </a:t>
            </a:r>
            <a:r>
              <a:rPr lang="cs-CZ" sz="2800" dirty="0" smtClean="0"/>
              <a:t>pachtem nesouhlasil</a:t>
            </a:r>
            <a:r>
              <a:rPr lang="cs-CZ" sz="2800" dirty="0"/>
              <a:t>, právo domáhat se, aby </a:t>
            </a:r>
            <a:r>
              <a:rPr lang="cs-CZ" sz="2800" dirty="0" smtClean="0"/>
              <a:t>soud rozhodl</a:t>
            </a:r>
            <a:r>
              <a:rPr lang="cs-CZ" sz="2800" dirty="0"/>
              <a:t>, že pacht je vůči němu neúčinný. </a:t>
            </a:r>
            <a:r>
              <a:rPr lang="cs-CZ" sz="2800" dirty="0" smtClean="0"/>
              <a:t>Právo dovolat </a:t>
            </a:r>
            <a:r>
              <a:rPr lang="cs-CZ" sz="2800" dirty="0"/>
              <a:t>se neúčinnosti zaniká, neuplatní-li </a:t>
            </a:r>
            <a:r>
              <a:rPr lang="cs-CZ" sz="2800" dirty="0" smtClean="0"/>
              <a:t>je věřitel </a:t>
            </a:r>
            <a:r>
              <a:rPr lang="cs-CZ" sz="2800" dirty="0"/>
              <a:t>do jednoho měsíce ode dne, kdy se </a:t>
            </a:r>
            <a:r>
              <a:rPr lang="cs-CZ" sz="2800" dirty="0" smtClean="0"/>
              <a:t>o pachtu </a:t>
            </a:r>
            <a:r>
              <a:rPr lang="cs-CZ" sz="2800" dirty="0"/>
              <a:t>dozvěděl, nejpozději však do tří </a:t>
            </a:r>
            <a:r>
              <a:rPr lang="cs-CZ" sz="2800" dirty="0" smtClean="0"/>
              <a:t>měsíců ode </a:t>
            </a:r>
            <a:r>
              <a:rPr lang="cs-CZ" sz="2800" dirty="0"/>
              <a:t>dne účinnosti smlouvy</a:t>
            </a:r>
          </a:p>
        </p:txBody>
      </p:sp>
    </p:spTree>
    <p:extLst>
      <p:ext uri="{BB962C8B-B14F-4D97-AF65-F5344CB8AC3E}">
        <p14:creationId xmlns:p14="http://schemas.microsoft.com/office/powerpoint/2010/main" val="1733626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pachtu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Dnem zániku pachtu přechází na propachtovatele </a:t>
            </a:r>
            <a:r>
              <a:rPr lang="cs-CZ" sz="2400" dirty="0" smtClean="0"/>
              <a:t>pohledávky a </a:t>
            </a:r>
            <a:r>
              <a:rPr lang="cs-CZ" sz="2400" dirty="0"/>
              <a:t>dluhy, které k závodu náleží; z dluhů však </a:t>
            </a:r>
            <a:r>
              <a:rPr lang="cs-CZ" sz="2400" dirty="0" smtClean="0"/>
              <a:t>propachtovatel nabývá </a:t>
            </a:r>
            <a:r>
              <a:rPr lang="cs-CZ" sz="2400" dirty="0"/>
              <a:t>jen ty, o jejichž existenci věděl nebo ji alespoň </a:t>
            </a:r>
            <a:r>
              <a:rPr lang="cs-CZ" sz="2400" dirty="0" smtClean="0"/>
              <a:t>musel rozumně </a:t>
            </a:r>
            <a:r>
              <a:rPr lang="cs-CZ" sz="2400" dirty="0"/>
              <a:t>předpokládat. Neudělil-li věřitel souhlas k </a:t>
            </a:r>
            <a:r>
              <a:rPr lang="cs-CZ" sz="2400" dirty="0" smtClean="0"/>
              <a:t>převzetí dluhu </a:t>
            </a:r>
            <a:r>
              <a:rPr lang="cs-CZ" sz="2400" dirty="0"/>
              <a:t>propachtovatelem, ručí pachtýř za jeho splnění. </a:t>
            </a:r>
            <a:r>
              <a:rPr lang="cs-CZ" sz="2400" dirty="0" smtClean="0"/>
              <a:t>Nabytí pohledávek </a:t>
            </a:r>
            <a:r>
              <a:rPr lang="cs-CZ" sz="2400" dirty="0"/>
              <a:t>propachtovatelem se jinak řídí ustanoveními </a:t>
            </a:r>
            <a:r>
              <a:rPr lang="cs-CZ" sz="2400" dirty="0" smtClean="0"/>
              <a:t>o postoupení </a:t>
            </a:r>
            <a:r>
              <a:rPr lang="cs-CZ" sz="2400" dirty="0"/>
              <a:t>pohledávek.</a:t>
            </a:r>
          </a:p>
          <a:p>
            <a:pPr marL="0" indent="0">
              <a:buNone/>
            </a:pPr>
            <a:r>
              <a:rPr lang="cs-CZ" sz="2400" dirty="0"/>
              <a:t>• Pachtýř oznámí svým věřitelům a dlužníkům, </a:t>
            </a:r>
            <a:r>
              <a:rPr lang="cs-CZ" sz="2400" dirty="0" smtClean="0"/>
              <a:t>jejichž pohledávky </a:t>
            </a:r>
            <a:r>
              <a:rPr lang="cs-CZ" sz="2400" dirty="0"/>
              <a:t>a dluhy pachtýř pachtem závodu nabyl, </a:t>
            </a:r>
            <a:r>
              <a:rPr lang="cs-CZ" sz="2400" dirty="0" smtClean="0"/>
              <a:t>bez zbytečného </a:t>
            </a:r>
            <a:r>
              <a:rPr lang="cs-CZ" sz="2400" dirty="0"/>
              <a:t>odkladu, že pacht zanikl</a:t>
            </a:r>
          </a:p>
        </p:txBody>
      </p:sp>
    </p:spTree>
    <p:extLst>
      <p:ext uri="{BB962C8B-B14F-4D97-AF65-F5344CB8AC3E}">
        <p14:creationId xmlns:p14="http://schemas.microsoft.com/office/powerpoint/2010/main" val="1848680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Obchodní závod</a:t>
            </a:r>
          </a:p>
          <a:p>
            <a:r>
              <a:rPr lang="cs-CZ" dirty="0"/>
              <a:t>- Koupě závodu</a:t>
            </a:r>
          </a:p>
          <a:p>
            <a:r>
              <a:rPr lang="cs-CZ" dirty="0"/>
              <a:t>- Pacht závodu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závod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definice (§ 502 o. z.):</a:t>
            </a:r>
          </a:p>
          <a:p>
            <a:pPr marL="0" indent="0">
              <a:buNone/>
            </a:pPr>
            <a:r>
              <a:rPr lang="cs-CZ" dirty="0"/>
              <a:t>„Obchodní závod je organizovaný soubor jmění, který </a:t>
            </a:r>
            <a:r>
              <a:rPr lang="cs-CZ" dirty="0" smtClean="0"/>
              <a:t>podnikatel vytvořil </a:t>
            </a:r>
            <a:r>
              <a:rPr lang="cs-CZ" dirty="0"/>
              <a:t>a který z jeho vůle slouží k provozování jeho činnosti. </a:t>
            </a:r>
            <a:r>
              <a:rPr lang="cs-CZ" dirty="0" smtClean="0"/>
              <a:t>Má se </a:t>
            </a:r>
            <a:r>
              <a:rPr lang="cs-CZ" dirty="0"/>
              <a:t>za to, že závod tvoří vše, co zpravidla slouží k jeho provozu.</a:t>
            </a:r>
          </a:p>
        </p:txBody>
      </p:sp>
    </p:spTree>
    <p:extLst>
      <p:ext uri="{BB962C8B-B14F-4D97-AF65-F5344CB8AC3E}">
        <p14:creationId xmlns:p14="http://schemas.microsoft.com/office/powerpoint/2010/main" val="1581765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závodu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speciální </a:t>
            </a:r>
            <a:r>
              <a:rPr lang="cs-CZ" dirty="0"/>
              <a:t>právní úprava v ustanoveních § 2175 – 2183 o. z.</a:t>
            </a:r>
          </a:p>
          <a:p>
            <a:pPr marL="0" indent="0">
              <a:buNone/>
            </a:pPr>
            <a:r>
              <a:rPr lang="cs-CZ" sz="3200" dirty="0"/>
              <a:t>- Koupí závodu nabývá kupující vše, co k závodu </a:t>
            </a:r>
            <a:r>
              <a:rPr lang="cs-CZ" sz="3200" dirty="0" smtClean="0"/>
              <a:t>jako celku </a:t>
            </a:r>
            <a:r>
              <a:rPr lang="cs-CZ" sz="3200" dirty="0"/>
              <a:t>náleží. O koupi závodu se jedná i v případě, </a:t>
            </a:r>
            <a:r>
              <a:rPr lang="cs-CZ" sz="3200" dirty="0" smtClean="0"/>
              <a:t>že strany </a:t>
            </a:r>
            <a:r>
              <a:rPr lang="cs-CZ" sz="3200" dirty="0"/>
              <a:t>z koupě jednotlivou položku vyloučí, aniž </a:t>
            </a:r>
            <a:r>
              <a:rPr lang="cs-CZ" sz="3200" dirty="0" smtClean="0"/>
              <a:t>tím celek </a:t>
            </a:r>
            <a:r>
              <a:rPr lang="cs-CZ" sz="3200" dirty="0"/>
              <a:t>ztratí vlastnost závodu.</a:t>
            </a:r>
          </a:p>
          <a:p>
            <a:pPr marL="0" indent="0">
              <a:buNone/>
            </a:pPr>
            <a:r>
              <a:rPr lang="cs-CZ" sz="3200" dirty="0"/>
              <a:t>- Koupě závodu se považuje za převod </a:t>
            </a:r>
            <a:r>
              <a:rPr lang="cs-CZ" sz="3200" dirty="0" smtClean="0"/>
              <a:t>činnosti zaměstnavatele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44457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Kupní cena při koupi závodu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Má se za to, že je kupní cena ujednána </a:t>
            </a:r>
            <a:r>
              <a:rPr lang="cs-CZ" sz="3200" dirty="0" smtClean="0"/>
              <a:t>na základě </a:t>
            </a:r>
            <a:r>
              <a:rPr lang="cs-CZ" sz="3200" dirty="0"/>
              <a:t>údajů o převáděném jmění v </a:t>
            </a:r>
            <a:r>
              <a:rPr lang="cs-CZ" sz="3200" dirty="0" smtClean="0"/>
              <a:t>účetních záznamech </a:t>
            </a:r>
            <a:r>
              <a:rPr lang="cs-CZ" sz="3200" dirty="0"/>
              <a:t>o prodávaném závodu a ve </a:t>
            </a:r>
            <a:r>
              <a:rPr lang="cs-CZ" sz="3200" dirty="0" smtClean="0"/>
              <a:t>smlouvě ke </a:t>
            </a:r>
            <a:r>
              <a:rPr lang="cs-CZ" sz="3200" dirty="0"/>
              <a:t>dni jejího uzavření; má-li smlouva </a:t>
            </a:r>
            <a:r>
              <a:rPr lang="cs-CZ" sz="3200" dirty="0" smtClean="0"/>
              <a:t>nabýt účinnosti </a:t>
            </a:r>
            <a:r>
              <a:rPr lang="cs-CZ" sz="3200" dirty="0"/>
              <a:t>později, mění se kupní cena v </a:t>
            </a:r>
            <a:r>
              <a:rPr lang="cs-CZ" sz="3200" dirty="0" smtClean="0"/>
              <a:t>závislosti na </a:t>
            </a:r>
            <a:r>
              <a:rPr lang="cs-CZ" sz="3200" dirty="0"/>
              <a:t>zvýšení nebo snížení jmění, k němuž došlo </a:t>
            </a:r>
            <a:r>
              <a:rPr lang="cs-CZ" sz="3200" dirty="0" smtClean="0"/>
              <a:t>v mezidobí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95942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Pohledávky a dluhy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Koupí závodu se kupující stává věřitelem pohledávek </a:t>
            </a:r>
            <a:r>
              <a:rPr lang="cs-CZ" dirty="0" smtClean="0"/>
              <a:t>a dlužníkem </a:t>
            </a:r>
            <a:r>
              <a:rPr lang="cs-CZ" dirty="0"/>
              <a:t>dluhů, které k závodu náleží; z dluhů však </a:t>
            </a:r>
            <a:r>
              <a:rPr lang="cs-CZ" dirty="0" smtClean="0"/>
              <a:t>kupující přejímá </a:t>
            </a:r>
            <a:r>
              <a:rPr lang="cs-CZ" dirty="0"/>
              <a:t>jen ty, o jejichž existenci věděl nebo ji alespoň </a:t>
            </a:r>
            <a:r>
              <a:rPr lang="cs-CZ" dirty="0" smtClean="0"/>
              <a:t>musel rozumně </a:t>
            </a:r>
            <a:r>
              <a:rPr lang="cs-CZ" dirty="0"/>
              <a:t>předpokládat. Neudělil-li věřitel souhlas k </a:t>
            </a:r>
            <a:r>
              <a:rPr lang="cs-CZ" dirty="0" smtClean="0"/>
              <a:t>převzetí dluhu </a:t>
            </a:r>
            <a:r>
              <a:rPr lang="cs-CZ" dirty="0"/>
              <a:t>kupujícím, ručí prodávající za splnění dluhu. </a:t>
            </a:r>
            <a:r>
              <a:rPr lang="cs-CZ" dirty="0" smtClean="0"/>
              <a:t>Nabytí pohledávek </a:t>
            </a:r>
            <a:r>
              <a:rPr lang="cs-CZ" dirty="0"/>
              <a:t>kupujícím se jinak řídí ustanoveními o </a:t>
            </a:r>
            <a:r>
              <a:rPr lang="cs-CZ" dirty="0" smtClean="0"/>
              <a:t>postoupení pohledávek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• Prodávající oznámí bez zbytečného odkladu svým věřitelům </a:t>
            </a:r>
            <a:r>
              <a:rPr lang="cs-CZ" dirty="0" smtClean="0"/>
              <a:t>a dlužníkům</a:t>
            </a:r>
            <a:r>
              <a:rPr lang="cs-CZ" dirty="0"/>
              <a:t>, jejichž pohledávky a dluhy kupující koupí </a:t>
            </a:r>
            <a:r>
              <a:rPr lang="cs-CZ" dirty="0" smtClean="0"/>
              <a:t>závodu nabyl</a:t>
            </a:r>
            <a:r>
              <a:rPr lang="cs-CZ" dirty="0"/>
              <a:t>, že závod prodal a komu</a:t>
            </a:r>
          </a:p>
        </p:txBody>
      </p:sp>
    </p:spTree>
    <p:extLst>
      <p:ext uri="{BB962C8B-B14F-4D97-AF65-F5344CB8AC3E}">
        <p14:creationId xmlns:p14="http://schemas.microsoft.com/office/powerpoint/2010/main" val="641000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Nabytí věcí náležejících k závodu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 zápisu o předání závodu strany uvedou výčet všeho, </a:t>
            </a:r>
            <a:r>
              <a:rPr lang="cs-CZ" dirty="0" smtClean="0"/>
              <a:t>co závod </a:t>
            </a:r>
            <a:r>
              <a:rPr lang="cs-CZ" dirty="0"/>
              <a:t>zahrnuje a co se kupujícímu předává, jakož i všeho, </a:t>
            </a:r>
            <a:r>
              <a:rPr lang="cs-CZ" dirty="0" smtClean="0"/>
              <a:t>co chybí</a:t>
            </a:r>
            <a:r>
              <a:rPr lang="cs-CZ" dirty="0"/>
              <a:t>, ač to podle smlouvy nebo účetních záznamů </a:t>
            </a:r>
            <a:r>
              <a:rPr lang="cs-CZ" dirty="0" smtClean="0"/>
              <a:t>závod spoluvytváří</a:t>
            </a:r>
            <a:r>
              <a:rPr lang="cs-CZ" dirty="0"/>
              <a:t>. Prodávající nejpozději v zápisu </a:t>
            </a:r>
            <a:r>
              <a:rPr lang="cs-CZ" dirty="0" smtClean="0"/>
              <a:t>kupujícího upozorní </a:t>
            </a:r>
            <a:r>
              <a:rPr lang="cs-CZ" dirty="0"/>
              <a:t>na vady předmětu prodeje, o kterých ví, nebo </a:t>
            </a:r>
            <a:r>
              <a:rPr lang="cs-CZ" dirty="0" smtClean="0"/>
              <a:t>o kterých </a:t>
            </a:r>
            <a:r>
              <a:rPr lang="cs-CZ" dirty="0"/>
              <a:t>vědět měl a mohl.</a:t>
            </a:r>
          </a:p>
          <a:p>
            <a:pPr marL="0" indent="0">
              <a:buNone/>
            </a:pPr>
            <a:r>
              <a:rPr lang="cs-CZ" dirty="0"/>
              <a:t>• Neuvede-li se v zápisu věc náležející k závodu, nabývá </a:t>
            </a:r>
            <a:r>
              <a:rPr lang="cs-CZ" dirty="0" smtClean="0"/>
              <a:t>ji kupující </a:t>
            </a:r>
            <a:r>
              <a:rPr lang="cs-CZ" dirty="0"/>
              <a:t>společně se závodem. Neuvede-li se v zápisu </a:t>
            </a:r>
            <a:r>
              <a:rPr lang="cs-CZ" dirty="0" smtClean="0"/>
              <a:t>dluh, kupující </a:t>
            </a:r>
            <a:r>
              <a:rPr lang="cs-CZ" dirty="0"/>
              <a:t>jej nabývá, musel-li jeho existenci alespoň </a:t>
            </a:r>
            <a:r>
              <a:rPr lang="cs-CZ" dirty="0" smtClean="0"/>
              <a:t>rozumně předpokládat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087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Dobytnost pohledávek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Zhorší-li se prodejem závodu dobytnost </a:t>
            </a:r>
            <a:r>
              <a:rPr lang="cs-CZ" sz="2400" dirty="0" smtClean="0"/>
              <a:t>pohledávky, má </a:t>
            </a:r>
            <a:r>
              <a:rPr lang="cs-CZ" sz="2400" dirty="0"/>
              <a:t>věřitel prodávajícího, který s </a:t>
            </a:r>
            <a:r>
              <a:rPr lang="cs-CZ" sz="2400" dirty="0" smtClean="0"/>
              <a:t>prodejem nesouhlasil</a:t>
            </a:r>
            <a:r>
              <a:rPr lang="cs-CZ" sz="2400" dirty="0"/>
              <a:t>, právo domáhat se, aby soud rozhodl, </a:t>
            </a:r>
            <a:r>
              <a:rPr lang="cs-CZ" sz="2400" dirty="0" smtClean="0"/>
              <a:t>že prodej </a:t>
            </a:r>
            <a:r>
              <a:rPr lang="cs-CZ" sz="2400" dirty="0"/>
              <a:t>závodu je vůči němu neúčinný. Toto </a:t>
            </a:r>
            <a:r>
              <a:rPr lang="cs-CZ" sz="2400" dirty="0" smtClean="0"/>
              <a:t>právo zaniká</a:t>
            </a:r>
            <a:r>
              <a:rPr lang="cs-CZ" sz="2400" dirty="0"/>
              <a:t>, neuplatní-li je věřitel do jednoho měsíce </a:t>
            </a:r>
            <a:r>
              <a:rPr lang="cs-CZ" sz="2400" dirty="0" smtClean="0"/>
              <a:t>ode dne</a:t>
            </a:r>
            <a:r>
              <a:rPr lang="cs-CZ" sz="2400" dirty="0"/>
              <a:t>, kdy se o prodeji dozvěděl, nejpozději však do </a:t>
            </a:r>
            <a:r>
              <a:rPr lang="cs-CZ" sz="2400" dirty="0" smtClean="0"/>
              <a:t>tří let </a:t>
            </a:r>
            <a:r>
              <a:rPr lang="cs-CZ" sz="2400" dirty="0"/>
              <a:t>ode dne účinnosti smlouvy.</a:t>
            </a:r>
          </a:p>
        </p:txBody>
      </p:sp>
    </p:spTree>
    <p:extLst>
      <p:ext uri="{BB962C8B-B14F-4D97-AF65-F5344CB8AC3E}">
        <p14:creationId xmlns:p14="http://schemas.microsoft.com/office/powerpoint/2010/main" val="806955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Odstoupení od smlouvy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Odstoupí-li některá ze stran od smlouvy, přecházejí </a:t>
            </a:r>
            <a:r>
              <a:rPr lang="cs-CZ" dirty="0" smtClean="0"/>
              <a:t>na prodávajícího </a:t>
            </a:r>
            <a:r>
              <a:rPr lang="cs-CZ" dirty="0"/>
              <a:t>pohledávky a dluhy, které k závodu náleží; </a:t>
            </a:r>
            <a:r>
              <a:rPr lang="cs-CZ" dirty="0" smtClean="0"/>
              <a:t>z dluhů </a:t>
            </a:r>
            <a:r>
              <a:rPr lang="cs-CZ" dirty="0"/>
              <a:t>však prodávající nabývá jen ty, o jejichž existenci </a:t>
            </a:r>
            <a:r>
              <a:rPr lang="cs-CZ" dirty="0" smtClean="0"/>
              <a:t>věděl nebo </a:t>
            </a:r>
            <a:r>
              <a:rPr lang="cs-CZ" dirty="0"/>
              <a:t>ji alespoň musel rozumně předpokládat. </a:t>
            </a:r>
            <a:r>
              <a:rPr lang="cs-CZ" dirty="0" smtClean="0"/>
              <a:t>Neudělil-li věřitel </a:t>
            </a:r>
            <a:r>
              <a:rPr lang="cs-CZ" dirty="0"/>
              <a:t>souhlas k převzetí dluhu prodávajícím, ručí kupující </a:t>
            </a:r>
            <a:r>
              <a:rPr lang="cs-CZ" dirty="0" smtClean="0"/>
              <a:t>za jeho </a:t>
            </a:r>
            <a:r>
              <a:rPr lang="cs-CZ" dirty="0"/>
              <a:t>splnění. Nabytí pohledávek prodávajícím se jinak </a:t>
            </a:r>
            <a:r>
              <a:rPr lang="cs-CZ" dirty="0" smtClean="0"/>
              <a:t>řídí ustanoveními </a:t>
            </a:r>
            <a:r>
              <a:rPr lang="cs-CZ" dirty="0"/>
              <a:t>o postoupení pohledávek.</a:t>
            </a:r>
          </a:p>
          <a:p>
            <a:pPr marL="0" indent="0">
              <a:buNone/>
            </a:pPr>
            <a:r>
              <a:rPr lang="cs-CZ" dirty="0"/>
              <a:t>• Kupující oznámí svým věřitelům a dlužníkům, </a:t>
            </a:r>
            <a:r>
              <a:rPr lang="cs-CZ" dirty="0" smtClean="0"/>
              <a:t>jejichž pohledávky </a:t>
            </a:r>
            <a:r>
              <a:rPr lang="cs-CZ" dirty="0"/>
              <a:t>a dluhy prodávající nabyl, bez </a:t>
            </a:r>
            <a:r>
              <a:rPr lang="cs-CZ" dirty="0" smtClean="0"/>
              <a:t>zbytečného odkladu</a:t>
            </a:r>
            <a:r>
              <a:rPr lang="cs-CZ" dirty="0"/>
              <a:t>, že závazek zanikl odstoupením od smlouvy</a:t>
            </a:r>
          </a:p>
        </p:txBody>
      </p:sp>
    </p:spTree>
    <p:extLst>
      <p:ext uri="{BB962C8B-B14F-4D97-AF65-F5344CB8AC3E}">
        <p14:creationId xmlns:p14="http://schemas.microsoft.com/office/powerpoint/2010/main" val="35456643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259</TotalTime>
  <Words>939</Words>
  <Application>Microsoft Office PowerPoint</Application>
  <PresentationFormat>Předvádění na obrazovce (4:3)</PresentationFormat>
  <Paragraphs>41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Obchodní závod, koupě závodu a pacht  závodu</vt:lpstr>
      <vt:lpstr>Obsah přednášky </vt:lpstr>
      <vt:lpstr>Obchodní závod </vt:lpstr>
      <vt:lpstr>Koupě závodu </vt:lpstr>
      <vt:lpstr>Kupní cena při koupi závodu </vt:lpstr>
      <vt:lpstr>Pohledávky a dluhy </vt:lpstr>
      <vt:lpstr>Nabytí věcí náležejících k závodu </vt:lpstr>
      <vt:lpstr>Dobytnost pohledávek </vt:lpstr>
      <vt:lpstr>Odstoupení od smlouvy </vt:lpstr>
      <vt:lpstr>Pacht závodu </vt:lpstr>
      <vt:lpstr>Propachtování pohledávek a dluhů </vt:lpstr>
      <vt:lpstr>Předání závodu </vt:lpstr>
      <vt:lpstr>Dobytnost pohledávky </vt:lpstr>
      <vt:lpstr>Zánik pachtu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Obchodní závod, koupě závodu a pacht  závodu</dc:title>
  <dc:creator>Účet Microsoft</dc:creator>
  <cp:lastModifiedBy>Účet Microsoft</cp:lastModifiedBy>
  <cp:revision>8</cp:revision>
  <dcterms:created xsi:type="dcterms:W3CDTF">2023-02-20T07:07:44Z</dcterms:created>
  <dcterms:modified xsi:type="dcterms:W3CDTF">2023-02-20T11:27:40Z</dcterms:modified>
</cp:coreProperties>
</file>