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presentation.xml" ContentType="application/vnd.openxmlformats-officedocument.presentationml.presentation.main+xml"/>
  <Override PartName="/ppt/slideMasters/slideMaster88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_rels/slideMaster88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100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8.jpeg" ContentType="image/jpeg"/>
  <Override PartName="/ppt/media/image1.png" ContentType="image/png"/>
  <Override PartName="/ppt/media/image3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4" r:id="rId3"/>
    <p:sldMasterId id="2147483678" r:id="rId4"/>
    <p:sldMasterId id="2147483691" r:id="rId5"/>
    <p:sldMasterId id="2147483704" r:id="rId6"/>
    <p:sldMasterId id="2147483717" r:id="rId7"/>
    <p:sldMasterId id="2147483730" r:id="rId8"/>
    <p:sldMasterId id="2147483743" r:id="rId9"/>
    <p:sldMasterId id="214748375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6.xml"/><Relationship Id="rId4" Type="http://schemas.openxmlformats.org/officeDocument/2006/relationships/slideMaster" Target="slideMasters/slideMaster28.xml"/><Relationship Id="rId5" Type="http://schemas.openxmlformats.org/officeDocument/2006/relationships/slideMaster" Target="slideMasters/slideMaster40.xml"/><Relationship Id="rId6" Type="http://schemas.openxmlformats.org/officeDocument/2006/relationships/slideMaster" Target="slideMasters/slideMaster52.xml"/><Relationship Id="rId7" Type="http://schemas.openxmlformats.org/officeDocument/2006/relationships/slideMaster" Target="slideMasters/slideMaster64.xml"/><Relationship Id="rId8" Type="http://schemas.openxmlformats.org/officeDocument/2006/relationships/slideMaster" Target="slideMasters/slideMaster76.xml"/><Relationship Id="rId9" Type="http://schemas.openxmlformats.org/officeDocument/2006/relationships/slideMaster" Target="slideMasters/slideMaster88.xml"/><Relationship Id="rId10" Type="http://schemas.openxmlformats.org/officeDocument/2006/relationships/slideMaster" Target="slideMasters/slideMaster10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<Relationship Id="rId2" Type="http://schemas.openxmlformats.org/officeDocument/2006/relationships/image" Target="../media/image1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<Relationship Id="rId2" Type="http://schemas.openxmlformats.org/officeDocument/2006/relationships/image" Target="../media/image1.png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67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9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9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9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9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8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8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8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9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5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76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9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9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9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9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9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0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1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1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22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3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2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9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40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2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4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5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5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59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60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8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6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7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6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87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8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9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0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16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17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21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22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2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2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3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3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4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4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48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4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53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54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6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6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71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72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3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9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80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81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2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88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8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98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9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9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10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11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2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15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16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7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21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22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3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28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2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36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37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8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4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4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4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4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56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57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65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66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7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7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7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8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8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9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9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04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405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6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8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9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5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46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9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9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2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5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ýchozí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ýchozí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7" name="Obdélník 11"/>
          <p:cNvSpPr/>
          <p:nvPr/>
        </p:nvSpPr>
        <p:spPr>
          <a:xfrm>
            <a:off x="6962040" y="6138360"/>
            <a:ext cx="5231880" cy="63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58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4960" cy="54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16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ýchozí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7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Výchozí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Výchozí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8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Výchozí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4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0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5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2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1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ýchozí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000" cy="20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3" name="Obdélník 6"/>
          <p:cNvSpPr/>
          <p:nvPr/>
        </p:nvSpPr>
        <p:spPr>
          <a:xfrm>
            <a:off x="0" y="0"/>
            <a:ext cx="12189240" cy="12096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2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8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540000" y="1213200"/>
            <a:ext cx="11158920" cy="238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Úvod do  PR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subTitle"/>
          </p:nvPr>
        </p:nvSpPr>
        <p:spPr>
          <a:xfrm>
            <a:off x="838080" y="4762080"/>
            <a:ext cx="10512720" cy="8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Tomáš Jelínek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Ještě jednou model B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5" name="" descr=""/>
          <p:cNvPicPr/>
          <p:nvPr/>
        </p:nvPicPr>
        <p:blipFill>
          <a:blip r:embed="rId1"/>
          <a:stretch/>
        </p:blipFill>
        <p:spPr>
          <a:xfrm>
            <a:off x="2160000" y="2160000"/>
            <a:ext cx="7688880" cy="3561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Vnitřní veřejnost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720000" y="16027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Pravidelné pracovní mítinky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Teambuilding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Hodnocení zaměstnanců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Tiskové zprávy o firemních úspěších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Firemní časopis, aplikace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Eventy pro zaměstnance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Vnější veřejnost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 Relations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 Affairs (Government Relations, Lobbing)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Investor Relations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Community Relations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Minority Relations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Výstavy, konference,…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Sponzoring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Firemní kultura + CSR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Seminární projekt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2-3 studenti utvoří virtuální PR agenturu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Dají si název a vymyslí si své zaměření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Později dostanou zadání k přípravě PR strategie a komunikačního plánu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Prezentace strategie a komunikačního plánu/zápočet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" descr=""/>
          <p:cNvPicPr/>
          <p:nvPr/>
        </p:nvPicPr>
        <p:blipFill>
          <a:blip r:embed="rId1"/>
          <a:stretch/>
        </p:blipFill>
        <p:spPr>
          <a:xfrm>
            <a:off x="900000" y="1085760"/>
            <a:ext cx="4319640" cy="287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0" name="" descr=""/>
          <p:cNvPicPr/>
          <p:nvPr/>
        </p:nvPicPr>
        <p:blipFill>
          <a:blip r:embed="rId2"/>
          <a:stretch/>
        </p:blipFill>
        <p:spPr>
          <a:xfrm>
            <a:off x="6660000" y="1080000"/>
            <a:ext cx="4071240" cy="300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1" name="" descr=""/>
          <p:cNvPicPr/>
          <p:nvPr/>
        </p:nvPicPr>
        <p:blipFill>
          <a:blip r:embed="rId3"/>
          <a:stretch/>
        </p:blipFill>
        <p:spPr>
          <a:xfrm>
            <a:off x="2700000" y="4250880"/>
            <a:ext cx="7178400" cy="186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PlaceHolder 3"/>
          <p:cNvSpPr/>
          <p:nvPr/>
        </p:nvSpPr>
        <p:spPr>
          <a:xfrm>
            <a:off x="540000" y="180000"/>
            <a:ext cx="1115892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Společenství a komunikace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540000" y="1909800"/>
            <a:ext cx="10972080" cy="187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JE PR?</a:t>
            </a:r>
            <a:br>
              <a:rPr sz="4400"/>
            </a:br>
            <a:br>
              <a:rPr sz="4400"/>
            </a:b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 PR VĚDA?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Definice PR (www.prsa.org)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 je strategický komunikační proces, který buduje vzájemně prospěšné vztahy mezi organizacemi a jejich veřejností/cílovou skupinou. Ve své podstatě je PR o ovlivňování, zapojování a budování vztahu s klíčovými zainteresovanými stranami, přičemž přispívají ke způsobu, jak je organizace vnímána. 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6" name=""/>
          <p:cNvSpPr/>
          <p:nvPr/>
        </p:nvSpPr>
        <p:spPr>
          <a:xfrm>
            <a:off x="6026760" y="3312720"/>
            <a:ext cx="1803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GB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Definice PR (MediaGuru)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Jde o techniky a nástroje, pomocí kterých společnosti budují a udržují vztahy se svým okolím a veřejností (tedy se svými zaměstnanci, zákazníky, dodavateli, investory, komunitami, a potažmo s celou společností) nahlíží její postoje a snaží se je ovlivňovat. Jedná se o dlouhodobou cílevědomou činnost, která by měla mimo jiné zajišťovat poskytování informací veřejnosti a zároveň získávat zpětnou vazbu. Důležitým aspektem je obousměrnost komunikace. 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9" name=""/>
          <p:cNvSpPr/>
          <p:nvPr/>
        </p:nvSpPr>
        <p:spPr>
          <a:xfrm>
            <a:off x="6026760" y="3312720"/>
            <a:ext cx="1803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GB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Ukázky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1" name=""/>
          <p:cNvSpPr/>
          <p:nvPr/>
        </p:nvSpPr>
        <p:spPr>
          <a:xfrm>
            <a:off x="6026760" y="3312720"/>
            <a:ext cx="1803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GB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2" name="" descr=""/>
          <p:cNvPicPr/>
          <p:nvPr/>
        </p:nvPicPr>
        <p:blipFill>
          <a:blip r:embed="rId1"/>
          <a:stretch/>
        </p:blipFill>
        <p:spPr>
          <a:xfrm>
            <a:off x="2520000" y="1927080"/>
            <a:ext cx="7200000" cy="3832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3" name="" descr=""/>
          <p:cNvPicPr/>
          <p:nvPr/>
        </p:nvPicPr>
        <p:blipFill>
          <a:blip r:embed="rId2"/>
          <a:stretch/>
        </p:blipFill>
        <p:spPr>
          <a:xfrm>
            <a:off x="3060000" y="1800000"/>
            <a:ext cx="6095520" cy="405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4" name="" descr=""/>
          <p:cNvPicPr/>
          <p:nvPr/>
        </p:nvPicPr>
        <p:blipFill>
          <a:blip r:embed="rId3"/>
          <a:stretch/>
        </p:blipFill>
        <p:spPr>
          <a:xfrm>
            <a:off x="4445280" y="1418400"/>
            <a:ext cx="3654720" cy="516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5" name="" descr=""/>
          <p:cNvPicPr/>
          <p:nvPr/>
        </p:nvPicPr>
        <p:blipFill>
          <a:blip r:embed="rId4"/>
          <a:stretch/>
        </p:blipFill>
        <p:spPr>
          <a:xfrm>
            <a:off x="3420000" y="1260000"/>
            <a:ext cx="6300000" cy="497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540000" y="1213200"/>
            <a:ext cx="11158920" cy="238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Nástroje PR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subTitle"/>
          </p:nvPr>
        </p:nvSpPr>
        <p:spPr>
          <a:xfrm>
            <a:off x="838080" y="4762080"/>
            <a:ext cx="10512720" cy="8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Tomáš Jelínek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 PR – model A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9" name="" descr=""/>
          <p:cNvPicPr/>
          <p:nvPr/>
        </p:nvPicPr>
        <p:blipFill>
          <a:blip r:embed="rId1"/>
          <a:stretch/>
        </p:blipFill>
        <p:spPr>
          <a:xfrm>
            <a:off x="2436120" y="1142640"/>
            <a:ext cx="7103160" cy="497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 PR – model B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1" name="" descr=""/>
          <p:cNvPicPr/>
          <p:nvPr/>
        </p:nvPicPr>
        <p:blipFill>
          <a:blip r:embed="rId1"/>
          <a:stretch/>
        </p:blipFill>
        <p:spPr>
          <a:xfrm>
            <a:off x="6840000" y="1748520"/>
            <a:ext cx="5154840" cy="365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2" name="" descr=""/>
          <p:cNvPicPr/>
          <p:nvPr/>
        </p:nvPicPr>
        <p:blipFill>
          <a:blip r:embed="rId2"/>
          <a:stretch/>
        </p:blipFill>
        <p:spPr>
          <a:xfrm>
            <a:off x="332280" y="1800000"/>
            <a:ext cx="5427000" cy="362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3" name="" descr=""/>
          <p:cNvPicPr/>
          <p:nvPr/>
        </p:nvPicPr>
        <p:blipFill>
          <a:blip r:embed="rId3"/>
          <a:stretch/>
        </p:blipFill>
        <p:spPr>
          <a:xfrm>
            <a:off x="5760000" y="3240000"/>
            <a:ext cx="909000" cy="85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Application>LibreOffice/25.8.1.1$Windows_X86_64 LibreOffice_project/54047653041915e595ad4e45cccea684809c77b5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2024-04-12T10:31:40Z</dcterms:created>
  <dc:creator/>
  <dc:description/>
  <dc:language>cs-CZ</dc:language>
  <cp:lastModifiedBy/>
  <dcterms:modified xsi:type="dcterms:W3CDTF">2025-09-24T06:23:59Z</dcterms:modified>
  <cp:revision>16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</vt:i4>
  </property>
</Properties>
</file>