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 b="def" i="def"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 b="def" i="def"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457200" algn="ctr">
              <a:buSzTx/>
              <a:buFontTx/>
              <a:buNone/>
              <a:defRPr sz="2400"/>
            </a:lvl2pPr>
            <a:lvl3pPr marL="0" indent="914400" algn="ctr">
              <a:buSzTx/>
              <a:buFontTx/>
              <a:buNone/>
              <a:defRPr sz="2400"/>
            </a:lvl3pPr>
            <a:lvl4pPr marL="0" indent="1371600" algn="ctr">
              <a:buSzTx/>
              <a:buFontTx/>
              <a:buNone/>
              <a:defRPr sz="2400"/>
            </a:lvl4pPr>
            <a:lvl5pPr marL="0" indent="1828800" algn="ctr">
              <a:buSzTx/>
              <a:buFontTx/>
              <a:buNone/>
              <a:defRPr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sz="quarter" idx="1"/>
          </p:nvPr>
        </p:nvSpPr>
        <p:spPr>
          <a:xfrm>
            <a:off x="831850" y="4589462"/>
            <a:ext cx="10515600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marL="0" indent="457200">
              <a:buSzTx/>
              <a:buFontTx/>
              <a:buNone/>
              <a:defRPr sz="2400">
                <a:solidFill>
                  <a:srgbClr val="888888"/>
                </a:solidFill>
              </a:defRPr>
            </a:lvl2pPr>
            <a:lvl3pPr marL="0" indent="914400">
              <a:buSzTx/>
              <a:buFontTx/>
              <a:buNone/>
              <a:defRPr sz="2400">
                <a:solidFill>
                  <a:srgbClr val="888888"/>
                </a:solidFill>
              </a:defRPr>
            </a:lvl3pPr>
            <a:lvl4pPr marL="0" indent="1371600">
              <a:buSzTx/>
              <a:buFontTx/>
              <a:buNone/>
              <a:defRPr sz="2400">
                <a:solidFill>
                  <a:srgbClr val="888888"/>
                </a:solidFill>
              </a:defRPr>
            </a:lvl4pPr>
            <a:lvl5pPr marL="0" indent="1828800">
              <a:buSzTx/>
              <a:buFontTx/>
              <a:buNone/>
              <a:defRPr sz="24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839787" y="1681163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457200">
              <a:buSzTx/>
              <a:buFontTx/>
              <a:buNone/>
              <a:defRPr b="1" sz="2400"/>
            </a:lvl2pPr>
            <a:lvl3pPr marL="0" indent="914400">
              <a:buSzTx/>
              <a:buFontTx/>
              <a:buNone/>
              <a:defRPr b="1" sz="2400"/>
            </a:lvl3pPr>
            <a:lvl4pPr marL="0" indent="1371600">
              <a:buSzTx/>
              <a:buFontTx/>
              <a:buNone/>
              <a:defRPr b="1" sz="2400"/>
            </a:lvl4pPr>
            <a:lvl5pPr marL="0" indent="1828800"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Zástupný symbol pro text 4"/>
          <p:cNvSpPr/>
          <p:nvPr>
            <p:ph type="body" sz="quarter" idx="21"/>
          </p:nvPr>
        </p:nvSpPr>
        <p:spPr>
          <a:xfrm>
            <a:off x="6172200" y="1681163"/>
            <a:ext cx="5183188" cy="823913"/>
          </a:xfrm>
          <a:prstGeom prst="rect">
            <a:avLst/>
          </a:prstGeom>
        </p:spPr>
        <p:txBody>
          <a:bodyPr anchor="b"/>
          <a:lstStyle/>
          <a:p>
            <a:pPr marL="0" indent="0">
              <a:buSzTx/>
              <a:buFontTx/>
              <a:buNone/>
              <a:defRPr b="1" sz="2400"/>
            </a:pPr>
          </a:p>
        </p:txBody>
      </p:sp>
      <p:sp>
        <p:nvSpPr>
          <p:cNvPr id="5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73" name="Text úrovně 1…"/>
          <p:cNvSpPr txBox="1"/>
          <p:nvPr>
            <p:ph type="body" sz="half" idx="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4" name="Zástupný symbol pro text 3"/>
          <p:cNvSpPr/>
          <p:nvPr>
            <p:ph type="body" sz="quarter" idx="21"/>
          </p:nvPr>
        </p:nvSpPr>
        <p:spPr>
          <a:xfrm>
            <a:off x="839787" y="2057400"/>
            <a:ext cx="3932238" cy="3811588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FontTx/>
              <a:buNone/>
              <a:defRPr sz="1600"/>
            </a:pPr>
          </a:p>
        </p:txBody>
      </p:sp>
      <p:sp>
        <p:nvSpPr>
          <p:cNvPr id="7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ext názvu"/>
          <p:cNvSpPr txBox="1"/>
          <p:nvPr>
            <p:ph type="title"/>
          </p:nvPr>
        </p:nvSpPr>
        <p:spPr>
          <a:xfrm>
            <a:off x="839787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Text názvu</a:t>
            </a:r>
          </a:p>
        </p:txBody>
      </p:sp>
      <p:sp>
        <p:nvSpPr>
          <p:cNvPr id="83" name="Zástupný symbol pro obrázek 2"/>
          <p:cNvSpPr/>
          <p:nvPr>
            <p:ph type="pic" sz="half" idx="21"/>
          </p:nvPr>
        </p:nvSpPr>
        <p:spPr>
          <a:xfrm>
            <a:off x="5183187" y="987425"/>
            <a:ext cx="6172201" cy="4873625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pPr/>
          </a:p>
        </p:txBody>
      </p:sp>
      <p:sp>
        <p:nvSpPr>
          <p:cNvPr id="84" name="Text úrovně 1…"/>
          <p:cNvSpPr txBox="1"/>
          <p:nvPr>
            <p:ph type="body" sz="quarter" idx="1"/>
          </p:nvPr>
        </p:nvSpPr>
        <p:spPr>
          <a:xfrm>
            <a:off x="839787" y="2057400"/>
            <a:ext cx="3932239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457200">
              <a:buSzTx/>
              <a:buFontTx/>
              <a:buNone/>
              <a:defRPr sz="1600"/>
            </a:lvl2pPr>
            <a:lvl3pPr marL="0" indent="914400">
              <a:buSzTx/>
              <a:buFontTx/>
              <a:buNone/>
              <a:defRPr sz="1600"/>
            </a:lvl3pPr>
            <a:lvl4pPr marL="0" indent="1371600">
              <a:buSzTx/>
              <a:buFontTx/>
              <a:buNone/>
              <a:defRPr sz="1600"/>
            </a:lvl4pPr>
            <a:lvl5pPr marL="0" indent="1828800">
              <a:buSzTx/>
              <a:buFontTx/>
              <a:buNone/>
              <a:defRPr sz="16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85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11089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Nadpis 1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Základní pojmy</a:t>
            </a:r>
          </a:p>
        </p:txBody>
      </p:sp>
      <p:sp>
        <p:nvSpPr>
          <p:cNvPr id="95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Sídlo (podnikatele)</a:t>
            </a:r>
          </a:p>
        </p:txBody>
      </p:sp>
      <p:sp>
        <p:nvSpPr>
          <p:cNvPr id="131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Je-li podnikatel zapsán v obchodním rejstříku, je jeho sídlem adresa určená z veřejného rejstříku. </a:t>
            </a:r>
          </a:p>
          <a:p>
            <a:pPr marL="0" indent="0">
              <a:buSzTx/>
              <a:buNone/>
            </a:pPr>
            <a:r>
              <a:t>Pokud podnikatel není zapsán ve veřejném rejstříku, pak je jeho sídlem místo, kde je hlavní obchodní závod podnikatele. Pokud nelze určit umístění hlavního obchodního závodu, je sídlem podnikatele jeho bydliště.</a:t>
            </a:r>
          </a:p>
          <a:p>
            <a:pPr marL="0" indent="0">
              <a:buSzTx/>
              <a:buNone/>
            </a:pPr>
          </a:p>
          <a:p>
            <a:pPr marL="0" indent="0">
              <a:buSzTx/>
              <a:buNone/>
            </a:pPr>
            <a:r>
              <a:t>Skutečné sídlo - neuvádí-li skutečné sídlo, lze se dovolávat skutečného sídla.</a:t>
            </a:r>
          </a:p>
        </p:txBody>
      </p:sp>
      <p:sp>
        <p:nvSpPr>
          <p:cNvPr id="132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t>Obchodní závod</a:t>
            </a:r>
            <a:br/>
          </a:p>
        </p:txBody>
      </p:sp>
      <p:sp>
        <p:nvSpPr>
          <p:cNvPr id="135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Obchodní závod je organizovaný soubor </a:t>
            </a:r>
            <a:r>
              <a:rPr u="sng"/>
              <a:t>jmění</a:t>
            </a:r>
            <a:r>
              <a:t>, který podnikatel vytvořil a který z jeho vůle slouží k provozování jeho činnosti. Má se za to, že závod tvoří </a:t>
            </a:r>
            <a:r>
              <a:rPr u="sng"/>
              <a:t>vše, co zpravidla slouží k jeho provozu</a:t>
            </a:r>
            <a:r>
              <a:t>. Obchodní závod je zpravidla věcí hromadnou již z definice (organizovaný soubor …). Se závodem lze nakládat jako s celkem - prodej či koupě obchodního závodu, pacht obchodního závodu. Obchodní závod lze také zastavit. Není vyloučena ani jeho směna. Obchodní závod lze konečně vložit jako vklad do kapitálu obchodní korporace</a:t>
            </a:r>
          </a:p>
          <a:p>
            <a:pPr marL="0" indent="0">
              <a:buSzTx/>
              <a:buNone/>
              <a:defRPr sz="2400"/>
            </a:pPr>
          </a:p>
          <a:p>
            <a:pPr marL="0" indent="0">
              <a:buSzTx/>
              <a:buNone/>
              <a:defRPr sz="2400"/>
            </a:pPr>
            <a:r>
              <a:t>Budova, továrna, stroje, vybavení, zaměstnanci, know-how, software…</a:t>
            </a:r>
          </a:p>
        </p:txBody>
      </p:sp>
      <p:sp>
        <p:nvSpPr>
          <p:cNvPr id="136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Nadpis 1"/>
          <p:cNvSpPr txBox="1"/>
          <p:nvPr>
            <p:ph type="title"/>
          </p:nvPr>
        </p:nvSpPr>
        <p:spPr>
          <a:xfrm>
            <a:off x="838200" y="462661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Pobočka</a:t>
            </a:r>
          </a:p>
        </p:txBody>
      </p:sp>
      <p:sp>
        <p:nvSpPr>
          <p:cNvPr id="139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Pobočka je taková část obchodního závodu, která vykazuje hospodářskou a funkční samostatnost a o které podnikatel rozhodl, že bude pobočkou. Toto rozhodnutí nemusí být formalizováno.</a:t>
            </a:r>
          </a:p>
          <a:p>
            <a:pPr marL="0" indent="0">
              <a:buSzTx/>
              <a:buNone/>
            </a:pPr>
            <a:r>
              <a:t>Pobočkou je zpravidla provozovna - tento pojem užívají rovněž předpisy veřejného práva, které s ním spojují určité povinnosti (např. označení provozovny zvnějšku, přítomnost osoby oprávněné přijímat reklamace od spotřebitelů v provozovně atd.)</a:t>
            </a:r>
          </a:p>
        </p:txBody>
      </p:sp>
      <p:sp>
        <p:nvSpPr>
          <p:cNvPr id="140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Odštěpný závod</a:t>
            </a:r>
          </a:p>
        </p:txBody>
      </p:sp>
      <p:sp>
        <p:nvSpPr>
          <p:cNvPr id="143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Je-li pobočka zapsána do obchodního rejstříku, jedná se o odštěpný závod. Rozhodnutí podnikatele o zřízení odštěpného závodu musí být písemné, neboť v rejstříkovém řízení soud rozhoduje na základě listinných podkladů</a:t>
            </a:r>
          </a:p>
        </p:txBody>
      </p:sp>
      <p:sp>
        <p:nvSpPr>
          <p:cNvPr id="144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Část obchodního závodu</a:t>
            </a:r>
          </a:p>
        </p:txBody>
      </p:sp>
      <p:sp>
        <p:nvSpPr>
          <p:cNvPr id="147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>
              <a:buSzTx/>
              <a:buNone/>
            </a:lvl1pPr>
          </a:lstStyle>
          <a:p>
            <a:pPr/>
            <a:r>
              <a:t>Od pobočky je nutno odlišit část obchodního závodu. Ta by měla vykazovat vlastnosti věci hromadné – tedy být sama způsobilá být jedním funkčním celkem. Část závodu je právně významná z důvodu možné samostatné převoditelnosti nebo propachtovatelnosti části závodu</a:t>
            </a:r>
          </a:p>
        </p:txBody>
      </p:sp>
      <p:sp>
        <p:nvSpPr>
          <p:cNvPr id="148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Obchodní rejstřík</a:t>
            </a:r>
          </a:p>
        </p:txBody>
      </p:sp>
      <p:sp>
        <p:nvSpPr>
          <p:cNvPr id="151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Obchodní rejstřík je veřejný seznam, do kterého se zapisují vybrané právnické a i některé fyzické osoby. Obchodní korporace vzniká zápisem do obchodního rejstříku. Do obchodního rejstříku se také zapisuje odštěpný závod a obdobná organizační složka závodu zahraniční osoby.</a:t>
            </a:r>
          </a:p>
          <a:p>
            <a:pPr/>
            <a:r>
              <a:t>Obchodní rejstřík vedou rejstříkové soudy. Těmi jsou krajské soudy (kromě Krajského soudu pro Středočeský kraj) a Městský soud v Praze</a:t>
            </a:r>
          </a:p>
          <a:p>
            <a:pPr/>
            <a:r>
              <a:t>Další (ŽR, NRPZS, EZP seznam ČAK…)</a:t>
            </a:r>
          </a:p>
        </p:txBody>
      </p:sp>
      <p:sp>
        <p:nvSpPr>
          <p:cNvPr id="152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Obchodní firma</a:t>
            </a:r>
          </a:p>
        </p:txBody>
      </p:sp>
      <p:sp>
        <p:nvSpPr>
          <p:cNvPr id="155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V právním smyslu je Obchodní firma název, pod kterým je podnikatel zapsán v obchodním rejstříku. </a:t>
            </a:r>
          </a:p>
          <a:p>
            <a:pPr marL="0" indent="0">
              <a:buSzTx/>
              <a:buNone/>
            </a:pPr>
            <a:r>
              <a:t>Právní pojetí je nutno důsledně odlišovat od významu tohoto slova v ekonomické terminologii - kde se jí zpravidla rozumí podnikatel jako ekonomická jednotka.</a:t>
            </a:r>
          </a:p>
          <a:p>
            <a:pPr marL="0" indent="0">
              <a:buSzTx/>
              <a:buNone/>
            </a:pPr>
            <a:r>
              <a:t>Obchodní firma je nehmotná věc. Každý zapsaný podnikatel má pouze jednu obchodní firmu. Podnikatel, který není zapsán v obchodním rejstříku, obchodní firmu nemá.</a:t>
            </a:r>
          </a:p>
          <a:p>
            <a:pPr marL="280736" indent="-280736">
              <a:buFontTx/>
            </a:pPr>
            <a:r>
              <a:t>Skanska, Metrostav, Moravská vysoká škola Olomouc</a:t>
            </a:r>
          </a:p>
          <a:p>
            <a:pPr marL="280736" indent="-280736">
              <a:buFontTx/>
            </a:pPr>
            <a:r>
              <a:t>x FO - jméno a příjmení</a:t>
            </a:r>
          </a:p>
        </p:txBody>
      </p:sp>
      <p:sp>
        <p:nvSpPr>
          <p:cNvPr id="156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Vklad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B2412"/>
                </a:solidFill>
              </a:defRPr>
            </a:lvl1pPr>
          </a:lstStyle>
          <a:p>
            <a:pPr/>
            <a:r>
              <a:t>Vklad</a:t>
            </a:r>
          </a:p>
        </p:txBody>
      </p:sp>
      <p:sp>
        <p:nvSpPr>
          <p:cNvPr id="159" name="Vklad je peněžní vyjádření hodnoty předmětu vkladu do základního kapitálu obchodní korporace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Vklad je peněžní vyjádření hodnoty předmětu vkladu do základního kapitálu obchodní korporace.</a:t>
            </a:r>
          </a:p>
          <a:p>
            <a:pPr/>
            <a:r>
              <a:t>Předmětem vkladu je věc, kterou se vkladatel zavazuje vložit do obchodní korporace za účelem nabytí účasti v ní nebo za účelem zvýšení účasti v ní.</a:t>
            </a:r>
          </a:p>
          <a:p>
            <a:pPr/>
            <a:r>
              <a:t>Peněžitý vklad (v penězích).</a:t>
            </a:r>
          </a:p>
          <a:p>
            <a:pPr/>
            <a:r>
              <a:t>Nepeněžitý vklad (věc ocenitelná v penězích, nemovitá, movitá, hmotná, nehmotná; za stanovených podmínek mohou být i práce nebo služby - v.o.s., družstvo, komplementář k.s.).</a:t>
            </a:r>
          </a:p>
        </p:txBody>
      </p:sp>
      <p:sp>
        <p:nvSpPr>
          <p:cNvPr id="160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Podí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2006"/>
                </a:solidFill>
              </a:defRPr>
            </a:lvl1pPr>
          </a:lstStyle>
          <a:p>
            <a:pPr/>
            <a:r>
              <a:t>Podíl</a:t>
            </a:r>
          </a:p>
        </p:txBody>
      </p:sp>
      <p:sp>
        <p:nvSpPr>
          <p:cNvPr id="163" name="Představuje účast společníka v obchodní korporaci a práva a povinnosti z této účasti plynoucí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Představuje účast společníka v obchodní korporaci a práva a povinnosti z této účasti plynoucí.</a:t>
            </a:r>
          </a:p>
          <a:p>
            <a:pPr/>
            <a:r>
              <a:t>V jaké výši a rozsahu se společník podílí na řízení a kontrole společnosti a v jaké výši a rozsahu mu ze společnosti plynou nároky. </a:t>
            </a:r>
          </a:p>
          <a:p>
            <a:pPr/>
          </a:p>
          <a:p>
            <a:pPr/>
            <a:r>
              <a:t>justice.cz</a:t>
            </a:r>
          </a:p>
        </p:txBody>
      </p:sp>
      <p:sp>
        <p:nvSpPr>
          <p:cNvPr id="164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Základní kapitá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C1A03"/>
                </a:solidFill>
              </a:defRPr>
            </a:lvl1pPr>
          </a:lstStyle>
          <a:p>
            <a:pPr/>
            <a:r>
              <a:t>Základní kapitál</a:t>
            </a:r>
          </a:p>
        </p:txBody>
      </p:sp>
      <p:sp>
        <p:nvSpPr>
          <p:cNvPr id="167" name="Základní kapitál obchodní korporace je souhrn všech vkladů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Základní kapitál obchodní korporace je souhrn všech vkladů.</a:t>
            </a:r>
          </a:p>
          <a:p>
            <a:pPr/>
            <a:r>
              <a:t>Povinně vytváří s.r.o., a.s., k.s. (komanditista x komplementář) evropská společnost, družstvo, evropská družstevní společnost.</a:t>
            </a:r>
          </a:p>
        </p:txBody>
      </p:sp>
      <p:sp>
        <p:nvSpPr>
          <p:cNvPr id="168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Základní pojmy obchodního práva</a:t>
            </a:r>
          </a:p>
        </p:txBody>
      </p:sp>
      <p:sp>
        <p:nvSpPr>
          <p:cNvPr id="98" name="Zástupný symbol pro obsah 2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• Podnikání </a:t>
            </a:r>
          </a:p>
          <a:p>
            <a:pPr marL="0" indent="0">
              <a:buSzTx/>
              <a:buNone/>
            </a:pPr>
            <a:r>
              <a:t>• Podnikatel </a:t>
            </a:r>
          </a:p>
          <a:p>
            <a:pPr marL="0" indent="0">
              <a:buSzTx/>
              <a:buNone/>
            </a:pPr>
            <a:r>
              <a:t>• Obchodní závod </a:t>
            </a:r>
          </a:p>
          <a:p>
            <a:pPr marL="0" indent="0">
              <a:buSzTx/>
              <a:buNone/>
            </a:pPr>
            <a:r>
              <a:t>• Pobočka</a:t>
            </a:r>
          </a:p>
          <a:p>
            <a:pPr marL="0" indent="0">
              <a:buSzTx/>
              <a:buNone/>
            </a:pPr>
            <a:r>
              <a:t>• Odštěpný závod </a:t>
            </a:r>
          </a:p>
        </p:txBody>
      </p:sp>
      <p:sp>
        <p:nvSpPr>
          <p:cNvPr id="99" name="Zástupný symbol pro obsah 3"/>
          <p:cNvSpPr txBox="1"/>
          <p:nvPr/>
        </p:nvSpPr>
        <p:spPr>
          <a:xfrm>
            <a:off x="6217920" y="1825625"/>
            <a:ext cx="509016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2800"/>
            </a:pPr>
            <a:r>
              <a:t>• Sídlo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 sz="2800"/>
            </a:pPr>
            <a:r>
              <a:t>• Základní kapitál </a:t>
            </a:r>
          </a:p>
          <a:p>
            <a:pPr marL="280736" indent="-280736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/>
            </a:pPr>
            <a:r>
              <a:t>Vklad </a:t>
            </a:r>
          </a:p>
          <a:p>
            <a:pPr marL="280736" indent="-280736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/>
            </a:pPr>
            <a:r>
              <a:t>Podíl</a:t>
            </a:r>
          </a:p>
          <a:p>
            <a:pPr marL="280736" indent="-280736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2800"/>
            </a:pPr>
            <a:r>
              <a:t>Obchodní firma</a:t>
            </a:r>
          </a:p>
        </p:txBody>
      </p:sp>
      <p:sp>
        <p:nvSpPr>
          <p:cNvPr id="100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Nadpis 1"/>
          <p:cNvSpPr txBox="1"/>
          <p:nvPr>
            <p:ph type="title"/>
          </p:nvPr>
        </p:nvSpPr>
        <p:spPr>
          <a:xfrm>
            <a:off x="838200" y="365125"/>
            <a:ext cx="10515600" cy="231041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t>Jednání</a:t>
            </a:r>
          </a:p>
          <a:p>
            <a:pPr>
              <a:defRPr>
                <a:solidFill>
                  <a:srgbClr val="FF0000"/>
                </a:solidFill>
              </a:defRPr>
            </a:pPr>
          </a:p>
          <a:p>
            <a:pPr>
              <a:defRPr>
                <a:solidFill>
                  <a:srgbClr val="FF0000"/>
                </a:solidFill>
              </a:defRPr>
            </a:pPr>
            <a:r>
              <a:t>Osobní jednání podnikatele</a:t>
            </a:r>
          </a:p>
        </p:txBody>
      </p:sp>
      <p:sp>
        <p:nvSpPr>
          <p:cNvPr id="171" name="Zástupný symbol pro obsah 2"/>
          <p:cNvSpPr txBox="1"/>
          <p:nvPr>
            <p:ph type="body" idx="1"/>
          </p:nvPr>
        </p:nvSpPr>
        <p:spPr>
          <a:xfrm>
            <a:off x="838200" y="3032964"/>
            <a:ext cx="10515600" cy="3275310"/>
          </a:xfrm>
          <a:prstGeom prst="rect">
            <a:avLst/>
          </a:prstGeom>
        </p:spPr>
        <p:txBody>
          <a:bodyPr/>
          <a:lstStyle/>
          <a:p>
            <a:pPr marL="249855" indent="-249855" defTabSz="813816">
              <a:spcBef>
                <a:spcPts val="800"/>
              </a:spcBef>
              <a:buFontTx/>
              <a:defRPr sz="2492"/>
            </a:pPr>
            <a:r>
              <a:t>Je-li podnikatelem člověk, je zpravidla schopen právně jednat sám. Může se však také nechat zastoupit. Povinné zastoupení je pouze v případě podnikatele (např. živnostníka), který není plně svéprávný (např. z důvodu zdědění obchodního závodu dědicem, který dosud nenabyl plnou svéprávnost). Většina podnikatelů - fyzických osob - však svéprávná je. Oproti tomu právnická osoba je jako umělý útvar pojmově nesvéprávná. Proto je třeba, aby byla zastoupena.</a:t>
            </a:r>
          </a:p>
          <a:p>
            <a:pPr marL="249855" indent="-249855" defTabSz="813816">
              <a:spcBef>
                <a:spcPts val="800"/>
              </a:spcBef>
              <a:buFontTx/>
              <a:defRPr sz="2492"/>
            </a:pPr>
            <a:r>
              <a:t>Svéprávnost - způsobilost (schopnost) právně jednat a zavazovat se,  být odpovědný za své jednání (obecně zletilý x nezletilý…).</a:t>
            </a:r>
          </a:p>
        </p:txBody>
      </p:sp>
      <p:sp>
        <p:nvSpPr>
          <p:cNvPr id="172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Nadpis 1"/>
          <p:cNvSpPr txBox="1"/>
          <p:nvPr>
            <p:ph type="title"/>
          </p:nvPr>
        </p:nvSpPr>
        <p:spPr>
          <a:xfrm>
            <a:off x="838200" y="365125"/>
            <a:ext cx="10515600" cy="2249461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FF0000"/>
                </a:solidFill>
              </a:defRPr>
            </a:pPr>
            <a:r>
              <a:t>Jednání </a:t>
            </a:r>
          </a:p>
          <a:p>
            <a:pPr>
              <a:defRPr>
                <a:solidFill>
                  <a:srgbClr val="FF0000"/>
                </a:solidFill>
              </a:defRPr>
            </a:pPr>
          </a:p>
          <a:p>
            <a:pPr>
              <a:defRPr>
                <a:solidFill>
                  <a:srgbClr val="FF0000"/>
                </a:solidFill>
              </a:defRPr>
            </a:pPr>
            <a:r>
              <a:t>Zastupování právnické osoby</a:t>
            </a:r>
          </a:p>
        </p:txBody>
      </p:sp>
      <p:sp>
        <p:nvSpPr>
          <p:cNvPr id="175" name="Zástupný symbol pro obsah 2"/>
          <p:cNvSpPr txBox="1"/>
          <p:nvPr>
            <p:ph type="body" idx="1"/>
          </p:nvPr>
        </p:nvSpPr>
        <p:spPr>
          <a:xfrm>
            <a:off x="944835" y="2775625"/>
            <a:ext cx="10515601" cy="3612573"/>
          </a:xfrm>
          <a:prstGeom prst="rect">
            <a:avLst/>
          </a:prstGeom>
        </p:spPr>
        <p:txBody>
          <a:bodyPr/>
          <a:lstStyle/>
          <a:p>
            <a:pPr/>
            <a:r>
              <a:t>Každá právnická osoba (umělý útvar) musí být při jednání navenek zastoupena. Kdo jí zastupuje, musí dát najevo, co ho k tomu opravňuje, ledaže to vyplývá z okolností.</a:t>
            </a:r>
          </a:p>
          <a:p>
            <a:pPr/>
            <a:r>
              <a:t>Zastoupení právnické osoby členem </a:t>
            </a:r>
            <a:r>
              <a:rPr u="sng"/>
              <a:t>statutárního</a:t>
            </a:r>
            <a:r>
              <a:t> orgánu (individuální, kolektivní …)</a:t>
            </a:r>
          </a:p>
          <a:p>
            <a:pPr/>
            <a:r>
              <a:t>Zastoupení </a:t>
            </a:r>
            <a:r>
              <a:rPr u="sng"/>
              <a:t>zaměstnancem</a:t>
            </a:r>
            <a:r>
              <a:t> právnické osoby (zaměstnanec, vedoucí, ředitel, generální ředitel)</a:t>
            </a:r>
          </a:p>
          <a:p>
            <a:pPr/>
            <a:r>
              <a:t>Prokura a zastoupení prokuristou (…)</a:t>
            </a:r>
          </a:p>
        </p:txBody>
      </p:sp>
      <p:sp>
        <p:nvSpPr>
          <p:cNvPr id="176" name="Číslo snímku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Co je to podnikání</a:t>
            </a:r>
          </a:p>
        </p:txBody>
      </p:sp>
      <p:sp>
        <p:nvSpPr>
          <p:cNvPr id="103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1) soustavná </a:t>
            </a:r>
          </a:p>
          <a:p>
            <a:pPr/>
            <a:r>
              <a:t> 2) samostatná činnost, </a:t>
            </a:r>
          </a:p>
          <a:p>
            <a:pPr/>
            <a:r>
              <a:t>3) provozovaná podnikatelem jeho vlastním jménem, </a:t>
            </a:r>
          </a:p>
          <a:p>
            <a:pPr marL="0" indent="0">
              <a:buSzTx/>
              <a:buNone/>
            </a:pPr>
            <a:r>
              <a:t>• 4) na jeho vlastní odpovědnost</a:t>
            </a:r>
          </a:p>
          <a:p>
            <a:pPr marL="0" indent="0">
              <a:buSzTx/>
              <a:buNone/>
            </a:pPr>
            <a:r>
              <a:t> • 5) za účelem dosažení zisku</a:t>
            </a:r>
          </a:p>
        </p:txBody>
      </p:sp>
      <p:sp>
        <p:nvSpPr>
          <p:cNvPr id="104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 znamená soustavnost</a:t>
            </a:r>
          </a:p>
        </p:txBody>
      </p:sp>
      <p:sp>
        <p:nvSpPr>
          <p:cNvPr id="107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Činnost: </a:t>
            </a:r>
          </a:p>
          <a:p>
            <a:pPr marL="0" indent="0">
              <a:buSzTx/>
              <a:buNone/>
            </a:pPr>
            <a:r>
              <a:t>• Trvalá</a:t>
            </a:r>
          </a:p>
          <a:p>
            <a:pPr marL="0" indent="0">
              <a:buSzTx/>
              <a:buNone/>
            </a:pPr>
            <a:r>
              <a:t>• Opakovaná </a:t>
            </a:r>
          </a:p>
          <a:p>
            <a:pPr marL="0" indent="0">
              <a:buSzTx/>
              <a:buNone/>
            </a:pPr>
            <a:r>
              <a:t>• I závisející na ročním období (zemědělství)</a:t>
            </a:r>
          </a:p>
          <a:p>
            <a:pPr marL="0" indent="0">
              <a:buSzTx/>
              <a:buNone/>
            </a:pPr>
            <a:r>
              <a:t>• I závisející na jiných okolnostech </a:t>
            </a:r>
          </a:p>
          <a:p>
            <a:pPr marL="0" indent="0">
              <a:buSzTx/>
              <a:buNone/>
              <a:defRPr u="sng"/>
            </a:pPr>
            <a:r>
              <a:t>• Tedy činnost prakticky jakákoliv, není-li nahodilá</a:t>
            </a:r>
          </a:p>
        </p:txBody>
      </p:sp>
      <p:sp>
        <p:nvSpPr>
          <p:cNvPr id="108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 znamená samostatnost</a:t>
            </a:r>
          </a:p>
        </p:txBody>
      </p:sp>
      <p:sp>
        <p:nvSpPr>
          <p:cNvPr id="111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• Podnikatel si sám určuje: </a:t>
            </a:r>
          </a:p>
          <a:p>
            <a:pPr marL="514350" indent="-514350">
              <a:buFontTx/>
              <a:buAutoNum type="arabicParenR" startAt="1"/>
            </a:pPr>
            <a:r>
              <a:t>zahájení, přerušení či ukončení podnikání, </a:t>
            </a:r>
          </a:p>
          <a:p>
            <a:pPr marL="0" indent="0">
              <a:buSzTx/>
              <a:buNone/>
            </a:pPr>
            <a:r>
              <a:t>2) uzavření smluvního vztahu, </a:t>
            </a:r>
          </a:p>
          <a:p>
            <a:pPr marL="0" indent="0">
              <a:buSzTx/>
              <a:buNone/>
            </a:pPr>
            <a:r>
              <a:t>3) náplň podnikatelské činnosti</a:t>
            </a:r>
          </a:p>
          <a:p>
            <a:pPr marL="0" indent="0">
              <a:buSzTx/>
              <a:buNone/>
            </a:pPr>
            <a:r>
              <a:t>4) není ve vztahu nadřízenosti a podřízenosti, nikdo jej “neúkoluje” (x zaměstnanec)</a:t>
            </a:r>
          </a:p>
          <a:p>
            <a:pPr marL="0" indent="0">
              <a:buSzTx/>
              <a:buNone/>
            </a:pPr>
            <a:r>
              <a:t>• Podnikatel je omezen pouze právními předpisy a v jejich rámci popř. pravomocnými rozhodnutími</a:t>
            </a:r>
          </a:p>
        </p:txBody>
      </p:sp>
      <p:sp>
        <p:nvSpPr>
          <p:cNvPr id="112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Provozování činnosti vlastním jménem podnikatele</a:t>
            </a:r>
          </a:p>
        </p:txBody>
      </p:sp>
      <p:sp>
        <p:nvSpPr>
          <p:cNvPr id="115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Každý podnikatel používá při výkonu své činnosti označení,</a:t>
            </a:r>
          </a:p>
          <a:p>
            <a:pPr marL="0" indent="0">
              <a:buSzTx/>
              <a:buNone/>
            </a:pPr>
            <a:r>
              <a:t>• Obchodní firma nebo jiné označení</a:t>
            </a:r>
          </a:p>
          <a:p>
            <a:pPr marL="0" indent="0">
              <a:buSzTx/>
              <a:buNone/>
            </a:pPr>
            <a:r>
              <a:t>(X zaměstnanec)</a:t>
            </a:r>
          </a:p>
        </p:txBody>
      </p:sp>
      <p:sp>
        <p:nvSpPr>
          <p:cNvPr id="116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Vlastní odpovědnost podnikatele</a:t>
            </a:r>
          </a:p>
        </p:txBody>
      </p:sp>
      <p:sp>
        <p:nvSpPr>
          <p:cNvPr id="119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• Podnikatel je ze své činnosti odpovědný – za škodu, za vady, za porušení veřejnoprávních předpisů.</a:t>
            </a:r>
          </a:p>
          <a:p>
            <a:pPr marL="0" indent="0">
              <a:buSzTx/>
              <a:buNone/>
            </a:pPr>
            <a:r>
              <a:t>(x zaměstnanec) </a:t>
            </a:r>
          </a:p>
        </p:txBody>
      </p:sp>
      <p:sp>
        <p:nvSpPr>
          <p:cNvPr id="120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Účel dosažení zisku</a:t>
            </a:r>
          </a:p>
        </p:txBody>
      </p:sp>
      <p:sp>
        <p:nvSpPr>
          <p:cNvPr id="123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</a:pPr>
            <a:r>
              <a:t>• Bylo by vhodnější tento předpoklad formulovat jako „dosažení zisku a jeho použití pro vlastní potřeby podnikatele“</a:t>
            </a:r>
          </a:p>
          <a:p>
            <a:pPr marL="0" indent="0">
              <a:buSzTx/>
              <a:buNone/>
            </a:pPr>
            <a:r>
              <a:t> • Ziskový motiv (úmysl dosáhnout zisk) je oddělujícím kritériem od činností jiných – např. charitních </a:t>
            </a:r>
          </a:p>
        </p:txBody>
      </p:sp>
      <p:sp>
        <p:nvSpPr>
          <p:cNvPr id="124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Nadpis 1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Podnikatel</a:t>
            </a:r>
          </a:p>
        </p:txBody>
      </p:sp>
      <p:sp>
        <p:nvSpPr>
          <p:cNvPr id="127" name="Zástupný symbol pro obsah 2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263892" indent="-263892" defTabSz="859536">
              <a:spcBef>
                <a:spcPts val="900"/>
              </a:spcBef>
              <a:buFontTx/>
              <a:defRPr sz="2632"/>
            </a:pPr>
            <a:r>
              <a:t>Podnikatel - fyzická osoba (člověk), právnická osoba (umělá entita)</a:t>
            </a:r>
            <a:endParaRPr sz="2444"/>
          </a:p>
          <a:p>
            <a:pPr marL="263892" indent="-263892" defTabSz="859536">
              <a:spcBef>
                <a:spcPts val="900"/>
              </a:spcBef>
              <a:buFontTx/>
              <a:defRPr sz="2632"/>
            </a:pPr>
            <a:r>
              <a:t>Podnikatelem je každá osoba, která je zapsána v obchodním rejstříku. Má se za to, že podnikatelem je také ten, kdo svou činnost provozuje živnostenským nebo obdobným způsobem. Z hlediska soukromého práva není rozhodné, zda-li osoba splnila veřejnoprávní podmínky (ohlášení živnosti, podání žádosti o koncesi) nebo svou činnost provozuje neoprávněně.</a:t>
            </a:r>
          </a:p>
          <a:p>
            <a:pPr marL="0" indent="0" defTabSz="859536">
              <a:spcBef>
                <a:spcPts val="900"/>
              </a:spcBef>
              <a:buSzTx/>
              <a:buNone/>
              <a:defRPr sz="1974"/>
            </a:pPr>
          </a:p>
          <a:p>
            <a:pPr marL="0" indent="0" defTabSz="859536">
              <a:spcBef>
                <a:spcPts val="900"/>
              </a:spcBef>
              <a:buSzTx/>
              <a:buNone/>
              <a:defRPr sz="1974"/>
            </a:pPr>
            <a:r>
              <a:t>Administrativní registr ekonomických subjektů (ARES) -&gt; Obchodní rejstřík…, Živnostenský rejstřík…, Národní registr poskytovatelů zdravotních služeb…, Evidence zemědělských podnikatelů, ČAK…</a:t>
            </a:r>
          </a:p>
        </p:txBody>
      </p:sp>
      <p:sp>
        <p:nvSpPr>
          <p:cNvPr id="128" name="Číslo snímku"/>
          <p:cNvSpPr txBox="1"/>
          <p:nvPr>
            <p:ph type="sldNum" sz="quarter" idx="4294967295"/>
          </p:nvPr>
        </p:nvSpPr>
        <p:spPr>
          <a:xfrm>
            <a:off x="11169739" y="6404292"/>
            <a:ext cx="184061" cy="26924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Motiv Office">
  <a:themeElements>
    <a:clrScheme name="Motiv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FF"/>
      </a:hlink>
      <a:folHlink>
        <a:srgbClr val="FF00FF"/>
      </a:folHlink>
    </a:clrScheme>
    <a:fontScheme name="Motiv Offic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