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F0E2E1-F364-41C1-B9C8-F07E0BFF067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5B49B85-D35D-41C2-BE0C-EB186C07A4C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5BDE60C-BCB3-44EC-B25F-1FDD9CF7632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/>
          </p:nvPr>
        </p:nvSpPr>
        <p:spPr>
          <a:xfrm>
            <a:off x="3542400" y="144792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/>
          </p:nvPr>
        </p:nvSpPr>
        <p:spPr>
          <a:xfrm>
            <a:off x="6170040" y="144792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/>
          </p:nvPr>
        </p:nvSpPr>
        <p:spPr>
          <a:xfrm>
            <a:off x="914400" y="383616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/>
          </p:nvPr>
        </p:nvSpPr>
        <p:spPr>
          <a:xfrm>
            <a:off x="3542400" y="383616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/>
          </p:nvPr>
        </p:nvSpPr>
        <p:spPr>
          <a:xfrm>
            <a:off x="6170040" y="383616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4B028A1-CD43-49BB-8A76-5C6E1D1F66A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4092788-F73F-4BB4-8FB9-58FC05B5C2F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F887D49-27DC-4185-A1F0-96340AFCDAF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794C29-B2E8-43B7-8902-73EDB95CFB3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BE58EA2-A9F2-43AB-8234-21D394DF3A8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334C248-41CC-47FA-8C21-86E96129E73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E7F200B-351D-4E80-9A45-5F81CF07C4F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BCC9A90-CFEE-4A09-AFBC-0C06155E386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0F1ADD2-8AEB-4948-BDB5-E21340F18FA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B18629F-0BDD-4399-BBE3-9C408363460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B8FFCF6-A16F-4BAB-85BD-D8598DFCB22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777204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676A178-87F2-4D20-AAF6-5B3CAEADCA8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06A59EF-0D1C-4127-982B-17CDD2CD175E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/>
          </p:nvPr>
        </p:nvSpPr>
        <p:spPr>
          <a:xfrm>
            <a:off x="3542400" y="144792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/>
          </p:nvPr>
        </p:nvSpPr>
        <p:spPr>
          <a:xfrm>
            <a:off x="6170040" y="144792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/>
          </p:nvPr>
        </p:nvSpPr>
        <p:spPr>
          <a:xfrm>
            <a:off x="914400" y="383616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/>
          </p:nvPr>
        </p:nvSpPr>
        <p:spPr>
          <a:xfrm>
            <a:off x="3542400" y="383616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/>
          </p:nvPr>
        </p:nvSpPr>
        <p:spPr>
          <a:xfrm>
            <a:off x="6170040" y="3836160"/>
            <a:ext cx="250236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571CDD4-9AA9-4668-B451-B9506D17E12F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B62D446-3F14-477D-80A6-774A427D680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1ABA0D6-0762-4D99-AA50-66EA8E3D94E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7C4EF7F-9E40-4381-987B-F63D172FFD5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914400" y="274680"/>
            <a:ext cx="77720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BA0B140-B92B-46CB-BF54-46B9F8BA3D2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91440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E80AD62-5A6F-4175-B65B-602F8FD3600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4571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4897080" y="383616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8CE79C9-FBAD-4CAB-90C1-0B776E8221F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897080" y="1447920"/>
            <a:ext cx="379260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914400" y="3836160"/>
            <a:ext cx="7772040" cy="2180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4FBE1EA-9BAE-4B6D-A753-9333E2BF271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 tx="0" ty="0" sx="54964" sy="54285" algn="tl"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Obdélník 8" hidden="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 useBgFill="1">
        <p:nvSpPr>
          <p:cNvPr id="1" name="Zaoblený obdélník 7" hidden="1"/>
          <p:cNvSpPr/>
          <p:nvPr/>
        </p:nvSpPr>
        <p:spPr>
          <a:xfrm>
            <a:off x="64080" y="69840"/>
            <a:ext cx="9012960" cy="6693120"/>
          </a:xfrm>
          <a:prstGeom prst="roundRect">
            <a:avLst>
              <a:gd name="adj" fmla="val 4929"/>
            </a:avLst>
          </a:prstGeom>
          <a:ln cap="sq" w="6350">
            <a:solidFill>
              <a:srgbClr val="000000">
                <a:alpha val="100000"/>
              </a:srgbClr>
            </a:solidFill>
            <a:round/>
          </a:ln>
          <a:effectLst>
            <a:outerShdw algn="t" blurRad="38160" dir="5400000" dist="2556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>
        <p:nvSpPr>
          <p:cNvPr id="2" name="Obdélník 1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 useBgFill="1">
        <p:nvSpPr>
          <p:cNvPr id="3" name="Zaoblený obdélník 12"/>
          <p:cNvSpPr/>
          <p:nvPr/>
        </p:nvSpPr>
        <p:spPr>
          <a:xfrm>
            <a:off x="65160" y="69840"/>
            <a:ext cx="9012960" cy="6691680"/>
          </a:xfrm>
          <a:prstGeom prst="roundRect">
            <a:avLst>
              <a:gd name="adj" fmla="val 4929"/>
            </a:avLst>
          </a:prstGeom>
          <a:ln cap="sq" w="6350">
            <a:solidFill>
              <a:srgbClr val="000000">
                <a:alpha val="100000"/>
              </a:srgbClr>
            </a:solidFill>
            <a:round/>
          </a:ln>
          <a:effectLst>
            <a:outerShdw algn="t" blurRad="38160" dir="5400000" dist="2556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>
        <p:nvSpPr>
          <p:cNvPr id="4" name="PlaceHolder 1"/>
          <p:cNvSpPr>
            <a:spLocks noGrp="1"/>
          </p:cNvSpPr>
          <p:nvPr>
            <p:ph type="dt" idx="1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696464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rgbClr val="696464"/>
                </a:solidFill>
                <a:latin typeface="Calibri"/>
              </a:rPr>
              <a:t>&lt;datum/čas&gt;</a:t>
            </a:r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ftr" idx="2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buNone/>
              <a:defRPr b="0" lang="cs-CZ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cs-CZ" sz="1400" spc="-1" strike="noStrike">
                <a:solidFill>
                  <a:srgbClr val="000000"/>
                </a:solidFill>
                <a:latin typeface="Times New Roman"/>
              </a:rPr>
              <a:t>&lt;zápatí&gt;</a:t>
            </a:r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sldNum" idx="3"/>
          </p:nvPr>
        </p:nvSpPr>
        <p:spPr>
          <a:xfrm>
            <a:off x="146160" y="6210360"/>
            <a:ext cx="456840" cy="45684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0" rIns="0" tIns="0" bIns="0" anchor="ctr" anchorCtr="1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rgbClr val="ffffff"/>
                </a:solidFill>
                <a:latin typeface="Franklin Gothic Book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fld id="{40D407C6-B161-41E9-A01E-39619B23AF98}" type="slidenum">
              <a:rPr b="0" lang="en-US" sz="1400" spc="-1" strike="noStrike">
                <a:solidFill>
                  <a:srgbClr val="ffffff"/>
                </a:solidFill>
                <a:latin typeface="Franklin Gothic Book"/>
              </a:rPr>
              <a:t>&lt;číslo&gt;</a:t>
            </a:fld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63000" y="1449360"/>
            <a:ext cx="9021240" cy="15271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>
            <a:noFill/>
          </a:ln>
          <a:effectLst>
            <a:outerShdw algn="t" blurRad="38160" dir="5400000" dist="2556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>
        <p:nvSpPr>
          <p:cNvPr id="8" name="Obdélník 9"/>
          <p:cNvSpPr/>
          <p:nvPr/>
        </p:nvSpPr>
        <p:spPr>
          <a:xfrm>
            <a:off x="63000" y="1396800"/>
            <a:ext cx="9021240" cy="12024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>
            <a:noFill/>
          </a:ln>
          <a:effectLst>
            <a:outerShdw algn="t" blurRad="38160" dir="5400000" dist="2556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>
        <p:nvSpPr>
          <p:cNvPr id="9" name="Obdélník 10"/>
          <p:cNvSpPr/>
          <p:nvPr/>
        </p:nvSpPr>
        <p:spPr>
          <a:xfrm>
            <a:off x="63000" y="2976480"/>
            <a:ext cx="9021240" cy="110160"/>
          </a:xfrm>
          <a:prstGeom prst="rect">
            <a:avLst/>
          </a:prstGeom>
          <a:solidFill>
            <a:schemeClr val="accent5"/>
          </a:solidFill>
          <a:ln w="19050">
            <a:noFill/>
          </a:ln>
          <a:effectLst>
            <a:outerShdw algn="t" blurRad="38160" dir="5400000" dist="2556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title"/>
          </p:nvPr>
        </p:nvSpPr>
        <p:spPr>
          <a:xfrm>
            <a:off x="457200" y="1505880"/>
            <a:ext cx="8229240" cy="14695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cs-CZ" sz="4000" spc="-1" strike="noStrike">
                <a:solidFill>
                  <a:srgbClr val="ffffff"/>
                </a:solidFill>
                <a:latin typeface="Franklin Gothic Book"/>
              </a:rPr>
              <a:t>Kliknutím lze upravit styl.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600" spc="-1" strike="noStrike">
                <a:solidFill>
                  <a:srgbClr val="000000"/>
                </a:solidFill>
                <a:latin typeface="Perpetua"/>
              </a:rPr>
              <a:t>Klikněte pro úpravu formátu textu osnovy</a:t>
            </a:r>
            <a:endParaRPr b="0" lang="en-US" sz="2600" spc="-1" strike="noStrike">
              <a:solidFill>
                <a:srgbClr val="000000"/>
              </a:solidFill>
              <a:latin typeface="Perpetua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Perpetua"/>
              </a:rPr>
              <a:t>Druhá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Perpetua"/>
              </a:rPr>
              <a:t>Třetí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Perpetua"/>
              </a:rPr>
              <a:t>Čtvrtá úroveň osnovy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Perpetua"/>
              </a:rPr>
              <a:t>Pátá úroveň osnovy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Perpetua"/>
              </a:rPr>
              <a:t>Šestá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Perpetua"/>
              </a:rPr>
              <a:t>Sedmá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Obdélník 8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 useBgFill="1">
        <p:nvSpPr>
          <p:cNvPr id="49" name="Zaoblený obdélník 7"/>
          <p:cNvSpPr/>
          <p:nvPr/>
        </p:nvSpPr>
        <p:spPr>
          <a:xfrm>
            <a:off x="64080" y="69840"/>
            <a:ext cx="9012960" cy="6693120"/>
          </a:xfrm>
          <a:prstGeom prst="roundRect">
            <a:avLst>
              <a:gd name="adj" fmla="val 4929"/>
            </a:avLst>
          </a:prstGeom>
          <a:ln cap="sq" w="6350">
            <a:solidFill>
              <a:srgbClr val="000000">
                <a:alpha val="100000"/>
              </a:srgbClr>
            </a:solidFill>
            <a:round/>
          </a:ln>
          <a:effectLst>
            <a:outerShdw algn="t" blurRad="38160" dir="5400000" dist="25560" rotWithShape="0">
              <a:srgbClr val="000000">
                <a:alpha val="50000"/>
              </a:srgbClr>
            </a:outerShdw>
          </a:effectLst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2400" spc="-1" strike="noStrike">
              <a:solidFill>
                <a:schemeClr val="lt1"/>
              </a:solidFill>
              <a:latin typeface="Perpetua"/>
            </a:endParaRPr>
          </a:p>
        </p:txBody>
      </p:sp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cs-CZ" sz="4000" spc="-1" strike="noStrike">
                <a:solidFill>
                  <a:srgbClr val="696464"/>
                </a:solidFill>
                <a:latin typeface="Franklin Gothic Book"/>
              </a:rPr>
              <a:t>Kliknutím lze upravit styl.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dt" idx="4"/>
          </p:nvPr>
        </p:nvSpPr>
        <p:spPr>
          <a:xfrm>
            <a:off x="6172200" y="6191280"/>
            <a:ext cx="2476080" cy="4759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rgbClr val="696464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rgbClr val="696464"/>
                </a:solidFill>
                <a:latin typeface="Calibri"/>
              </a:rPr>
              <a:t>&lt;datum/čas&gt;</a:t>
            </a:r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ftr" idx="5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buNone/>
              <a:defRPr b="0" lang="cs-CZ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cs-CZ" sz="1400" spc="-1" strike="noStrike">
                <a:solidFill>
                  <a:srgbClr val="000000"/>
                </a:solidFill>
                <a:latin typeface="Times New Roman"/>
              </a:rPr>
              <a:t>&lt;zápatí&gt;</a:t>
            </a:r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sldNum" idx="6"/>
          </p:nvPr>
        </p:nvSpPr>
        <p:spPr>
          <a:xfrm>
            <a:off x="146160" y="6210360"/>
            <a:ext cx="456840" cy="45684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txBody>
          <a:bodyPr lIns="0" rIns="0" tIns="0" bIns="0" anchor="ctr" anchorCtr="1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rgbClr val="ffffff"/>
                </a:solidFill>
                <a:latin typeface="Franklin Gothic Book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fld id="{A7A21762-7EE1-4971-89DB-5650B52D5FE6}" type="slidenum">
              <a:rPr b="0" lang="en-US" sz="1400" spc="-1" strike="noStrike">
                <a:solidFill>
                  <a:srgbClr val="ffffff"/>
                </a:solidFill>
                <a:latin typeface="Franklin Gothic Book"/>
              </a:rPr>
              <a:t>&lt;číslo&gt;</a:t>
            </a:fld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600" spc="-1" strike="noStrike">
                <a:solidFill>
                  <a:srgbClr val="000000"/>
                </a:solidFill>
                <a:latin typeface="Perpetua"/>
              </a:rPr>
              <a:t>Kliknutím lze upravit styly předlohy textu.</a:t>
            </a: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  <a:p>
            <a:pPr lvl="1" marL="548640" indent="-228600">
              <a:lnSpc>
                <a:spcPct val="100000"/>
              </a:lnSpc>
              <a:spcBef>
                <a:spcPts val="371"/>
              </a:spcBef>
              <a:buClr>
                <a:srgbClr val="9b2d1f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Perpetua"/>
              </a:rPr>
              <a:t>Druhá úroveň</a:t>
            </a:r>
            <a:endParaRPr b="0" lang="en-US" sz="2400" spc="-1" strike="noStrike">
              <a:solidFill>
                <a:srgbClr val="000000"/>
              </a:solidFill>
              <a:latin typeface="Perpetua"/>
            </a:endParaRPr>
          </a:p>
          <a:p>
            <a:pPr lvl="2" marL="822960" indent="-228600">
              <a:lnSpc>
                <a:spcPct val="100000"/>
              </a:lnSpc>
              <a:spcBef>
                <a:spcPts val="371"/>
              </a:spcBef>
              <a:buClr>
                <a:srgbClr val="e5b1ab"/>
              </a:buClr>
              <a:buSzPct val="85000"/>
              <a:buFont typeface="Wingdings 2" charset="2"/>
              <a:buChar char=""/>
            </a:pPr>
            <a:r>
              <a:rPr b="0" lang="cs-CZ" sz="2000" spc="-1" strike="noStrike">
                <a:solidFill>
                  <a:srgbClr val="000000"/>
                </a:solidFill>
                <a:latin typeface="Perpetua"/>
              </a:rPr>
              <a:t>Třetí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3" marL="1097280" indent="-228600">
              <a:lnSpc>
                <a:spcPct val="100000"/>
              </a:lnSpc>
              <a:spcBef>
                <a:spcPts val="371"/>
              </a:spcBef>
              <a:buClr>
                <a:srgbClr val="a28e6a"/>
              </a:buClr>
              <a:buSzPct val="80000"/>
              <a:buFont typeface="Wingdings 2" charset="2"/>
              <a:buChar char=""/>
            </a:pPr>
            <a:r>
              <a:rPr b="0" lang="cs-CZ" sz="2000" spc="-1" strike="noStrike">
                <a:solidFill>
                  <a:srgbClr val="000000"/>
                </a:solidFill>
                <a:latin typeface="Perpetua"/>
              </a:rPr>
              <a:t>Čtvrtá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  <a:p>
            <a:pPr lvl="4" marL="1371600" indent="-228600">
              <a:lnSpc>
                <a:spcPct val="100000"/>
              </a:lnSpc>
              <a:spcBef>
                <a:spcPts val="371"/>
              </a:spcBef>
              <a:buClr>
                <a:srgbClr val="a28e6a"/>
              </a:buClr>
              <a:buFont typeface="StarSymbol"/>
              <a:buChar char="o"/>
            </a:pPr>
            <a:r>
              <a:rPr b="0" lang="cs-CZ" sz="2000" spc="-1" strike="noStrike">
                <a:solidFill>
                  <a:srgbClr val="000000"/>
                </a:solidFill>
                <a:latin typeface="Perpetua"/>
              </a:rPr>
              <a:t>Pátá úroveň</a:t>
            </a:r>
            <a:endParaRPr b="0" lang="en-US" sz="2000" spc="-1" strike="noStrike">
              <a:solidFill>
                <a:srgbClr val="000000"/>
              </a:solidFill>
              <a:latin typeface="Perpetua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85800" y="2720880"/>
            <a:ext cx="8125920" cy="181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1" lang="cs-CZ" sz="5400" spc="-1" strike="noStrike">
                <a:solidFill>
                  <a:srgbClr val="d10202"/>
                </a:solidFill>
                <a:latin typeface="Arial"/>
              </a:rPr>
              <a:t>Dohody o pracích konaných mimo PP</a:t>
            </a:r>
            <a:endParaRPr b="0" lang="en-US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Title 1"/>
          <p:cNvSpPr/>
          <p:nvPr/>
        </p:nvSpPr>
        <p:spPr>
          <a:xfrm>
            <a:off x="2093760" y="4844880"/>
            <a:ext cx="6717960" cy="1215720"/>
          </a:xfrm>
          <a:prstGeom prst="rect">
            <a:avLst/>
          </a:prstGeom>
          <a:noFill/>
          <a:ln w="9525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90000"/>
              </a:lnSpc>
            </a:pPr>
            <a:endParaRPr b="1" lang="en-US" sz="29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Společná ustanovení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ftr" idx="15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písemná forma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jedno vyhotovení dohody zaměstnavatel vydá zaměstnanci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nově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ftr" idx="16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86000"/>
          </a:bodyPr>
          <a:p>
            <a:pPr marL="235800" indent="-23580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Zaměstnanci na DPP/DPČ mají nově nárok na příplatky za: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práci ve svátek,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práci v noci,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práci o víkendu,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práci ve ztíženém pracovním prostředí,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pokud splní podmínky účasti na nemocenském pojištění.4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-23580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Informační povinnost zaměstnavatele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Zaměstnavatel musí dohodáře informovat o: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rozvržení pracovní doby,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způsobu odměňování,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místě výkonu práce,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35800" indent="0" algn="just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způsobu skončení právního vztahu.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914400" y="274680"/>
            <a:ext cx="7772040" cy="114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cs-CZ" sz="4000" spc="-1" strike="noStrike">
                <a:solidFill>
                  <a:srgbClr val="696464"/>
                </a:solidFill>
                <a:latin typeface="Franklin Gothic Book"/>
              </a:rPr>
              <a:t>Změny 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600" spc="-1" strike="noStrike">
                <a:solidFill>
                  <a:srgbClr val="000000"/>
                </a:solidFill>
                <a:latin typeface="Perpetua"/>
              </a:rPr>
              <a:t>Změny se týkají i úpravy dohody o pracovní činnosti a dohody o provedení práce. Zaměstnavatel bude muset zaměstnance seznámit s písemným rozvržením pracovní doby či jeho změnou, a to nejpozději 1 týden předem. Novela dále v lecčems přiblíží úpravu dohod úpravě pracovního poměru – „dohodáři“ tak budou mít nárok na dovolenou (po splnění zákonných podmínek), pracovní volno při překážkách v práci na straně zaměstnavatele i příplatky za práci ve svátek, v noci, o víkendu a ve ztíženém pracovním prostředí.</a:t>
            </a: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600" spc="-1" strike="noStrike">
                <a:solidFill>
                  <a:srgbClr val="000000"/>
                </a:solidFill>
                <a:latin typeface="Perpetua"/>
              </a:rPr>
              <a:t>Možnost výkonu stejné práce během rodičovské dovolené</a:t>
            </a: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0">
              <a:lnSpc>
                <a:spcPct val="100000"/>
              </a:lnSpc>
              <a:spcBef>
                <a:spcPts val="581"/>
              </a:spcBef>
              <a:buNone/>
            </a:pPr>
            <a:r>
              <a:rPr b="0" lang="cs-CZ" sz="2600" spc="-1" strike="noStrike">
                <a:solidFill>
                  <a:srgbClr val="000000"/>
                </a:solidFill>
                <a:latin typeface="Perpetua"/>
              </a:rPr>
              <a:t>Změna: Zaměstnanec může během rodičovské dovolené vykonávat stejnou práci pro téhož zaměstnavatele na základě DPP/DPČ.</a:t>
            </a:r>
            <a:endParaRPr b="0" lang="en-US" sz="26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Společná ustanovení – skončení 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ftr" idx="17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65000"/>
          </a:bodyPr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54520" indent="-2545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(4) Není-li sjednán způsob zrušení právního vztahu založeného dohodou o provedení práce nebo dohodou o pracovní činnosti, je možné ho zrušit 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24440" indent="-42444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lphaLcParenR"/>
              <a:tabLst>
                <a:tab algn="l" pos="0"/>
              </a:tabLst>
            </a:pP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dohodou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smluvních stran ke sjednanému dni,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24440" indent="-42444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lphaLcParenR"/>
              <a:tabLst>
                <a:tab algn="l" pos="0"/>
              </a:tabLst>
            </a:pP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výpovědí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danou z jakéhokoli důvodu nebo bez uvedení důvodu s patnáctidenní výpovědní dobou, která začíná dnem, v němž byla výpověď doručena druhé smluvní straně, nebo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24440" indent="-42444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lphaLcParenR"/>
              <a:tabLst>
                <a:tab algn="l" pos="0"/>
              </a:tabLst>
            </a:pP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okamžitým zrušením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; okamžité zrušení právního vztahu založeného dohodou o provedení práce nebo dohodou o pracovní činnosti však může být sjednáno jen pro případy, kdy je možné okamžitě zrušit pracovní poměr.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24440" indent="-42444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lphaLcParenR"/>
              <a:tabLst>
                <a:tab algn="l" pos="0"/>
              </a:tabLst>
            </a:pP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smrtí zaměstnance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24440" indent="-42444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Franklin Gothic Book"/>
              <a:buAutoNum type="alphaLcParenR"/>
              <a:tabLst>
                <a:tab algn="l" pos="0"/>
              </a:tabLst>
            </a:pP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provedení práce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, na níž byla dohoda uzavřena.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54520" indent="-2545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Pro zrušení právního vztahu založeného dohodou o provedení práce nebo dohodou o pracovní činnosti se vyžaduje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písemná forma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, jinak se k jeho výpovědi nebo okamžitému zrušení nepřihlíží.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Společná ustanovení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ftr" idx="18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5000"/>
          </a:bodyPr>
          <a:p>
            <a:pPr marL="281160" indent="-2811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DPP, DPČ a cestovní náklady -&gt; 155 ZP – musí být sjednáno a určeno místo pravidelného pracovitě (pracoviště nemusí být, pokud práci koná mimo obec bydliště)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81160" indent="-2811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DPP, DPČ a délka směny – omezení max. délkou směny 12 hodin se vztahuje i na dohody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81160" indent="-28116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Odměňování: zásady odměňování se na DPP a DPČ  nevztahují (zaměstnanci tak nepřísluší např. příplatek za práci ve svátek, apod.) X s výjimkou §111 ZP – odměna z dohod nesmí být nižší než minimální mzda 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Dohody – obecná východiska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ftr" idx="7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Výkon závislé práce může být realizován: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57200" indent="-45720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AutoNum type="alphaLcParenR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na základě pracovního poměru,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457200" indent="-45720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AutoNum type="alphaLcParenR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na základě dohod o pracích konaných mimo PP </a:t>
            </a: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	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SMYSL DOHOD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usnadňují Z plnění jejich úkolů v případech, kdy by bylo neúčelné přijímat na plnění určitých úkolu zaměstnance v pracovním poměru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zaměstnancům, kteří chtějí vykonávat práci menšího rozsahu, umožňují další výdělečnou činnost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Dohody – obecná východiska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ftr" idx="8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„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doplňkový PPV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“, který je uzavírán mezi subjekty v případě, kdy není pro strany účelné sjednat PP: § 74 -&gt; preference uzavírání pracovních poměrů: </a:t>
            </a:r>
            <a:r>
              <a:rPr b="0" i="1" lang="cs-CZ" sz="2400" spc="-1" strike="noStrike">
                <a:solidFill>
                  <a:srgbClr val="000000"/>
                </a:solidFill>
                <a:latin typeface="Franklin Gothic Book"/>
              </a:rPr>
              <a:t>Z má zajišťovat plnění svých úkolů především zaměstnanci v PP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jejich obsahem je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rozsahem omezená práce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 je umožněno, aby realizoval některé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doplňkové činnosti prostřednictvím 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volnějšího právního vztahu =&gt; Z je zbaven mnoha povinností, které pro něj vyplývají z PP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Dohody - charakteristika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ftr" idx="9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slabší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právní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postavení zaměstnance 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-&gt; oslabení ochranné funkce pracovního práva, avšak! Změny od roku 2023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zaměstnání založené dohodami bývá označováno jako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prekérní (tj. nejisté)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vzhledem k možnosti jednostranného skončení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posílení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smluvní volnosti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Dohody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ftr" idx="10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914400" indent="0">
              <a:lnSpc>
                <a:spcPct val="100000"/>
              </a:lnSpc>
              <a:spcBef>
                <a:spcPts val="371"/>
              </a:spcBef>
              <a:buNone/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Arial"/>
              </a:rPr>
              <a:t>DOHODA O PRACOVNÍ ČIN.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TYPY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	</a:t>
            </a:r>
            <a:r>
              <a:rPr b="1" lang="cs-CZ" sz="2400" spc="-1" strike="noStrike">
                <a:solidFill>
                  <a:srgbClr val="ff0000"/>
                </a:solidFill>
                <a:latin typeface="Arial"/>
              </a:rPr>
              <a:t>	</a:t>
            </a:r>
            <a:r>
              <a:rPr b="1" lang="cs-CZ" sz="2400" spc="-1" strike="noStrike">
                <a:solidFill>
                  <a:srgbClr val="000000"/>
                </a:solidFill>
                <a:latin typeface="Arial"/>
              </a:rPr>
              <a:t>DOHODA O PROVEDENÍ PRÁCE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Arial"/>
              </a:rPr>
              <a:t>mezi oběma dohodami není věcný rozdíl X rozsah vykonávané práce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Times New Roman"/>
            </a:endParaRPr>
          </a:p>
        </p:txBody>
      </p:sp>
      <p:cxnSp>
        <p:nvCxnSpPr>
          <p:cNvPr id="105" name="Přímá spojnice 2"/>
          <p:cNvCxnSpPr/>
          <p:nvPr/>
        </p:nvCxnSpPr>
        <p:spPr>
          <a:xfrm flipV="1">
            <a:off x="2280240" y="1986840"/>
            <a:ext cx="824400" cy="271080"/>
          </a:xfrm>
          <a:prstGeom prst="straightConnector1">
            <a:avLst/>
          </a:prstGeom>
          <a:ln>
            <a:solidFill>
              <a:srgbClr val="d34817"/>
            </a:solidFill>
            <a:round/>
          </a:ln>
        </p:spPr>
      </p:cxnSp>
      <p:cxnSp>
        <p:nvCxnSpPr>
          <p:cNvPr id="106" name="Přímá spojnice 5"/>
          <p:cNvCxnSpPr/>
          <p:nvPr/>
        </p:nvCxnSpPr>
        <p:spPr>
          <a:xfrm>
            <a:off x="2280240" y="2477880"/>
            <a:ext cx="824400" cy="259920"/>
          </a:xfrm>
          <a:prstGeom prst="straightConnector1">
            <a:avLst/>
          </a:prstGeom>
          <a:ln>
            <a:solidFill>
              <a:srgbClr val="d34817"/>
            </a:solidFill>
            <a:round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Dohoda o provedení práce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ftr" idx="11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914400" indent="0">
              <a:lnSpc>
                <a:spcPct val="100000"/>
              </a:lnSpc>
              <a:spcBef>
                <a:spcPts val="371"/>
              </a:spcBef>
              <a:buNone/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1" lang="cs-CZ" sz="2400" spc="-1" strike="noStrike">
                <a:solidFill>
                  <a:srgbClr val="ff0000"/>
                </a:solidFill>
                <a:latin typeface="Franklin Gothic Book"/>
              </a:rPr>
              <a:t>Povinné údaje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: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	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1) vymezení práce,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	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2) rozsah práce,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	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3) vymezení doby, na kterou se DPP uzavírá,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	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4) odměna (resp. způsob jejího určení).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Dohoda o provedení práce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ftr" idx="12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988200" indent="0">
              <a:lnSpc>
                <a:spcPct val="100000"/>
              </a:lnSpc>
              <a:spcBef>
                <a:spcPts val="371"/>
              </a:spcBef>
              <a:buNone/>
              <a:tabLst>
                <a:tab algn="l" pos="0"/>
              </a:tabLst>
            </a:pP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96280" indent="-2962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Rozsah práce, na který se dohoda o provedení práce uzavírá, nesmí být větší než 300 hodin v KR.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96280" indent="-2962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Do rozsahu práce se </a:t>
            </a:r>
            <a:r>
              <a:rPr b="1" lang="cs-CZ" sz="2400" spc="-1" strike="noStrike">
                <a:solidFill>
                  <a:srgbClr val="000000"/>
                </a:solidFill>
                <a:latin typeface="Franklin Gothic Book"/>
              </a:rPr>
              <a:t>započítává</a:t>
            </a: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 také doba práce konaná zaměstnancem pro zaměstnavatele v témže KR na základě jiné DPP (lhostejno, zda stejně nebo jinak druhově vymezené).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96280" indent="-29628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Zdravotní a sociální :  limitem hranice 11 500 Kč, dy.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Dohoda o pracovní činnosti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ftr" idx="13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200" spc="-1" strike="noStrike">
                <a:solidFill>
                  <a:srgbClr val="000000"/>
                </a:solidFill>
                <a:latin typeface="Franklin Gothic Book"/>
              </a:rPr>
              <a:t>využívána pro práce, které mají opakující se charakter</a:t>
            </a: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r>
              <a:rPr b="1" lang="cs-CZ" sz="2200" spc="-1" strike="noStrike">
                <a:solidFill>
                  <a:srgbClr val="ff0000"/>
                </a:solidFill>
                <a:latin typeface="Franklin Gothic Book"/>
              </a:rPr>
              <a:t>Povinné údaje</a:t>
            </a:r>
            <a:r>
              <a:rPr b="0" lang="cs-CZ" sz="2200" spc="-1" strike="noStrike">
                <a:solidFill>
                  <a:srgbClr val="000000"/>
                </a:solidFill>
                <a:latin typeface="Franklin Gothic Book"/>
              </a:rPr>
              <a:t>: </a:t>
            </a: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200" spc="-1" strike="noStrike">
                <a:solidFill>
                  <a:srgbClr val="000000"/>
                </a:solidFill>
                <a:latin typeface="Franklin Gothic Book"/>
              </a:rPr>
              <a:t>sjednaná práce, </a:t>
            </a: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200" spc="-1" strike="noStrike">
                <a:solidFill>
                  <a:srgbClr val="000000"/>
                </a:solidFill>
                <a:latin typeface="Franklin Gothic Book"/>
              </a:rPr>
              <a:t>sjednaná odměna za vykonanou práci a </a:t>
            </a: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200" spc="-1" strike="noStrike">
                <a:solidFill>
                  <a:srgbClr val="000000"/>
                </a:solidFill>
                <a:latin typeface="Franklin Gothic Book"/>
              </a:rPr>
              <a:t>doba, na kterou se dohoda uzavírá</a:t>
            </a: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  <a:tabLst>
                <a:tab algn="l" pos="0"/>
              </a:tabLst>
            </a:pPr>
            <a:r>
              <a:rPr b="0" lang="cs-CZ" sz="2200" spc="-1" strike="noStrike">
                <a:solidFill>
                  <a:srgbClr val="000000"/>
                </a:solidFill>
                <a:latin typeface="Franklin Gothic Book"/>
              </a:rPr>
              <a:t>U jednoho zaměstnavatele jen jedna dohoda</a:t>
            </a: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693720"/>
            <a:ext cx="8229240" cy="723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91440" anchor="b">
            <a:normAutofit fontScale="96000"/>
          </a:bodyPr>
          <a:p>
            <a:pPr indent="0">
              <a:lnSpc>
                <a:spcPct val="100000"/>
              </a:lnSpc>
              <a:buNone/>
            </a:pPr>
            <a:r>
              <a:rPr b="1" lang="cs-CZ" sz="4000" spc="-1" strike="noStrike">
                <a:solidFill>
                  <a:srgbClr val="d10202"/>
                </a:solidFill>
                <a:latin typeface="Arial"/>
              </a:rPr>
              <a:t>Dohoda o pracovní činnosti</a:t>
            </a:r>
            <a:endParaRPr b="0" lang="en-US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ftr" idx="14"/>
          </p:nvPr>
        </p:nvSpPr>
        <p:spPr>
          <a:xfrm>
            <a:off x="914400" y="6172200"/>
            <a:ext cx="3962160" cy="4568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buNone/>
            </a:pPr>
            <a:endParaRPr b="0" lang="en-US" sz="1400" spc="-1" strike="noStrike">
              <a:solidFill>
                <a:srgbClr val="696464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914400" y="1447920"/>
            <a:ext cx="7772040" cy="4571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Omezení: není možné sjednat v rozsahu překračujícím v průměru polovinu sjednané týdenní pracovní doby =&gt; max. týdenní pracovní doba 20 hodin v průměru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</a:pP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Doba sjednání: doba určitá i neurčitá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-274320" algn="just">
              <a:lnSpc>
                <a:spcPct val="100000"/>
              </a:lnSpc>
              <a:spcBef>
                <a:spcPts val="581"/>
              </a:spcBef>
              <a:buClr>
                <a:srgbClr val="d34817"/>
              </a:buClr>
              <a:buSzPct val="85000"/>
              <a:buFont typeface="Wingdings 2" charset="2"/>
              <a:buChar char=""/>
            </a:pPr>
            <a:r>
              <a:rPr b="0" lang="cs-CZ" sz="2400" spc="-1" strike="noStrike">
                <a:solidFill>
                  <a:srgbClr val="000000"/>
                </a:solidFill>
                <a:latin typeface="Franklin Gothic Book"/>
              </a:rPr>
              <a:t>limitem hranice pro platbu ZP a SP je 4500 Kč</a:t>
            </a:r>
            <a:endParaRPr b="0" lang="en-US" sz="2400" spc="-1" strike="noStrike">
              <a:solidFill>
                <a:srgbClr val="000000"/>
              </a:solidFill>
              <a:latin typeface="Times New Roman"/>
            </a:endParaRPr>
          </a:p>
          <a:p>
            <a:pPr indent="0" algn="just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2200" spc="-1" strike="noStrike">
              <a:solidFill>
                <a:srgbClr val="000000"/>
              </a:solidFill>
              <a:latin typeface="Times New Roman"/>
            </a:endParaRPr>
          </a:p>
          <a:p>
            <a:pPr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Times New Roman"/>
            </a:endParaRPr>
          </a:p>
          <a:p>
            <a:pPr marL="274320" indent="0">
              <a:lnSpc>
                <a:spcPct val="100000"/>
              </a:lnSpc>
              <a:spcBef>
                <a:spcPts val="581"/>
              </a:spcBef>
              <a:buNone/>
              <a:tabLst>
                <a:tab algn="l" pos="0"/>
              </a:tabLst>
            </a:pPr>
            <a:endParaRPr b="0" lang="en-US" sz="16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Jmění">
  <a:themeElements>
    <a:clrScheme name="Jmění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Jmění">
  <a:themeElements>
    <a:clrScheme name="Jmění">
      <a:dk1>
        <a:srgbClr val="000000"/>
      </a:dk1>
      <a:lt1>
        <a:srgbClr val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2917</TotalTime>
  <Application>LibreOffice/7.4.7.2$Windows_X86_64 LibreOffice_project/723314e595e8007d3cf785c16538505a1c878ca5</Application>
  <AppVersion>15.0000</AppVersion>
  <Words>645</Words>
  <Paragraphs>83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2013-09-15T17:50:48Z</dcterms:created>
  <dc:creator>martin fink</dc:creator>
  <dc:description/>
  <dc:language>cs-CZ</dc:language>
  <cp:lastModifiedBy/>
  <cp:lastPrinted>2013-09-13T08:26:54Z</cp:lastPrinted>
  <dcterms:modified xsi:type="dcterms:W3CDTF">2025-10-20T13:38:55Z</dcterms:modified>
  <cp:revision>228</cp:revision>
  <dc:subject/>
  <dc:title>PROPEDEUTICKÝ SEMINÁŘ  Odborná praxe 1: Kabinet profesní přípravy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Předvádění na obrazovce (4:3)</vt:lpwstr>
  </property>
  <property fmtid="{D5CDD505-2E9C-101B-9397-08002B2CF9AE}" pid="3" name="Slides">
    <vt:i4>13</vt:i4>
  </property>
</Properties>
</file>