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presProps.xml" ContentType="application/vnd.openxmlformats-officedocument.presentationml.presProps+xml"/>
  <Override PartName="/ppt/media/image1.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38" r:id="rId87"/>
    <p:sldId id="339" r:id="rId88"/>
    <p:sldId id="340" r:id="rId89"/>
    <p:sldId id="341" r:id="rId90"/>
    <p:sldId id="342" r:id="rId91"/>
    <p:sldId id="343" r:id="rId92"/>
    <p:sldId id="344" r:id="rId93"/>
    <p:sldId id="345" r:id="rId94"/>
    <p:sldId id="346" r:id="rId95"/>
    <p:sldId id="347" r:id="rId96"/>
    <p:sldId id="348" r:id="rId97"/>
    <p:sldId id="349" r:id="rId98"/>
    <p:sldId id="350" r:id="rId99"/>
    <p:sldId id="351" r:id="rId100"/>
    <p:sldId id="352" r:id="rId101"/>
    <p:sldId id="353" r:id="rId102"/>
    <p:sldId id="354" r:id="rId103"/>
    <p:sldId id="355" r:id="rId104"/>
    <p:sldId id="356" r:id="rId105"/>
    <p:sldId id="357" r:id="rId106"/>
    <p:sldId id="358" r:id="rId107"/>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slide" Target="slides/slide39.xml"/><Relationship Id="rId44" Type="http://schemas.openxmlformats.org/officeDocument/2006/relationships/slide" Target="slides/slide40.xml"/><Relationship Id="rId45" Type="http://schemas.openxmlformats.org/officeDocument/2006/relationships/slide" Target="slides/slide41.xml"/><Relationship Id="rId46" Type="http://schemas.openxmlformats.org/officeDocument/2006/relationships/slide" Target="slides/slide42.xml"/><Relationship Id="rId47" Type="http://schemas.openxmlformats.org/officeDocument/2006/relationships/slide" Target="slides/slide43.xml"/><Relationship Id="rId48" Type="http://schemas.openxmlformats.org/officeDocument/2006/relationships/slide" Target="slides/slide44.xml"/><Relationship Id="rId49" Type="http://schemas.openxmlformats.org/officeDocument/2006/relationships/slide" Target="slides/slide45.xml"/><Relationship Id="rId50" Type="http://schemas.openxmlformats.org/officeDocument/2006/relationships/slide" Target="slides/slide46.xml"/><Relationship Id="rId51" Type="http://schemas.openxmlformats.org/officeDocument/2006/relationships/slide" Target="slides/slide47.xml"/><Relationship Id="rId52" Type="http://schemas.openxmlformats.org/officeDocument/2006/relationships/slide" Target="slides/slide48.xml"/><Relationship Id="rId53" Type="http://schemas.openxmlformats.org/officeDocument/2006/relationships/slide" Target="slides/slide49.xml"/><Relationship Id="rId54" Type="http://schemas.openxmlformats.org/officeDocument/2006/relationships/slide" Target="slides/slide50.xml"/><Relationship Id="rId55" Type="http://schemas.openxmlformats.org/officeDocument/2006/relationships/slide" Target="slides/slide51.xml"/><Relationship Id="rId56" Type="http://schemas.openxmlformats.org/officeDocument/2006/relationships/slide" Target="slides/slide52.xml"/><Relationship Id="rId57" Type="http://schemas.openxmlformats.org/officeDocument/2006/relationships/slide" Target="slides/slide53.xml"/><Relationship Id="rId58" Type="http://schemas.openxmlformats.org/officeDocument/2006/relationships/slide" Target="slides/slide54.xml"/><Relationship Id="rId59" Type="http://schemas.openxmlformats.org/officeDocument/2006/relationships/slide" Target="slides/slide55.xml"/><Relationship Id="rId60" Type="http://schemas.openxmlformats.org/officeDocument/2006/relationships/slide" Target="slides/slide56.xml"/><Relationship Id="rId61" Type="http://schemas.openxmlformats.org/officeDocument/2006/relationships/slide" Target="slides/slide57.xml"/><Relationship Id="rId62" Type="http://schemas.openxmlformats.org/officeDocument/2006/relationships/slide" Target="slides/slide58.xml"/><Relationship Id="rId63" Type="http://schemas.openxmlformats.org/officeDocument/2006/relationships/slide" Target="slides/slide59.xml"/><Relationship Id="rId64" Type="http://schemas.openxmlformats.org/officeDocument/2006/relationships/slide" Target="slides/slide60.xml"/><Relationship Id="rId65" Type="http://schemas.openxmlformats.org/officeDocument/2006/relationships/slide" Target="slides/slide61.xml"/><Relationship Id="rId66" Type="http://schemas.openxmlformats.org/officeDocument/2006/relationships/slide" Target="slides/slide62.xml"/><Relationship Id="rId67" Type="http://schemas.openxmlformats.org/officeDocument/2006/relationships/slide" Target="slides/slide63.xml"/><Relationship Id="rId68" Type="http://schemas.openxmlformats.org/officeDocument/2006/relationships/slide" Target="slides/slide64.xml"/><Relationship Id="rId69" Type="http://schemas.openxmlformats.org/officeDocument/2006/relationships/slide" Target="slides/slide65.xml"/><Relationship Id="rId70" Type="http://schemas.openxmlformats.org/officeDocument/2006/relationships/slide" Target="slides/slide66.xml"/><Relationship Id="rId71" Type="http://schemas.openxmlformats.org/officeDocument/2006/relationships/slide" Target="slides/slide67.xml"/><Relationship Id="rId72" Type="http://schemas.openxmlformats.org/officeDocument/2006/relationships/slide" Target="slides/slide68.xml"/><Relationship Id="rId73" Type="http://schemas.openxmlformats.org/officeDocument/2006/relationships/slide" Target="slides/slide69.xml"/><Relationship Id="rId74" Type="http://schemas.openxmlformats.org/officeDocument/2006/relationships/slide" Target="slides/slide70.xml"/><Relationship Id="rId75" Type="http://schemas.openxmlformats.org/officeDocument/2006/relationships/slide" Target="slides/slide71.xml"/><Relationship Id="rId76" Type="http://schemas.openxmlformats.org/officeDocument/2006/relationships/slide" Target="slides/slide72.xml"/><Relationship Id="rId77" Type="http://schemas.openxmlformats.org/officeDocument/2006/relationships/slide" Target="slides/slide73.xml"/><Relationship Id="rId78" Type="http://schemas.openxmlformats.org/officeDocument/2006/relationships/slide" Target="slides/slide74.xml"/><Relationship Id="rId79" Type="http://schemas.openxmlformats.org/officeDocument/2006/relationships/slide" Target="slides/slide75.xml"/><Relationship Id="rId80" Type="http://schemas.openxmlformats.org/officeDocument/2006/relationships/slide" Target="slides/slide76.xml"/><Relationship Id="rId81" Type="http://schemas.openxmlformats.org/officeDocument/2006/relationships/slide" Target="slides/slide77.xml"/><Relationship Id="rId82" Type="http://schemas.openxmlformats.org/officeDocument/2006/relationships/slide" Target="slides/slide78.xml"/><Relationship Id="rId83" Type="http://schemas.openxmlformats.org/officeDocument/2006/relationships/slide" Target="slides/slide79.xml"/><Relationship Id="rId84" Type="http://schemas.openxmlformats.org/officeDocument/2006/relationships/slide" Target="slides/slide80.xml"/><Relationship Id="rId85" Type="http://schemas.openxmlformats.org/officeDocument/2006/relationships/slide" Target="slides/slide81.xml"/><Relationship Id="rId86" Type="http://schemas.openxmlformats.org/officeDocument/2006/relationships/slide" Target="slides/slide82.xml"/><Relationship Id="rId87" Type="http://schemas.openxmlformats.org/officeDocument/2006/relationships/slide" Target="slides/slide83.xml"/><Relationship Id="rId88" Type="http://schemas.openxmlformats.org/officeDocument/2006/relationships/slide" Target="slides/slide84.xml"/><Relationship Id="rId89" Type="http://schemas.openxmlformats.org/officeDocument/2006/relationships/slide" Target="slides/slide85.xml"/><Relationship Id="rId90" Type="http://schemas.openxmlformats.org/officeDocument/2006/relationships/slide" Target="slides/slide86.xml"/><Relationship Id="rId91" Type="http://schemas.openxmlformats.org/officeDocument/2006/relationships/slide" Target="slides/slide87.xml"/><Relationship Id="rId92" Type="http://schemas.openxmlformats.org/officeDocument/2006/relationships/slide" Target="slides/slide88.xml"/><Relationship Id="rId93" Type="http://schemas.openxmlformats.org/officeDocument/2006/relationships/slide" Target="slides/slide89.xml"/><Relationship Id="rId94" Type="http://schemas.openxmlformats.org/officeDocument/2006/relationships/slide" Target="slides/slide90.xml"/><Relationship Id="rId95" Type="http://schemas.openxmlformats.org/officeDocument/2006/relationships/slide" Target="slides/slide91.xml"/><Relationship Id="rId96" Type="http://schemas.openxmlformats.org/officeDocument/2006/relationships/slide" Target="slides/slide92.xml"/><Relationship Id="rId97" Type="http://schemas.openxmlformats.org/officeDocument/2006/relationships/slide" Target="slides/slide93.xml"/><Relationship Id="rId98" Type="http://schemas.openxmlformats.org/officeDocument/2006/relationships/slide" Target="slides/slide94.xml"/><Relationship Id="rId99" Type="http://schemas.openxmlformats.org/officeDocument/2006/relationships/slide" Target="slides/slide95.xml"/><Relationship Id="rId100" Type="http://schemas.openxmlformats.org/officeDocument/2006/relationships/slide" Target="slides/slide96.xml"/><Relationship Id="rId101" Type="http://schemas.openxmlformats.org/officeDocument/2006/relationships/slide" Target="slides/slide97.xml"/><Relationship Id="rId102" Type="http://schemas.openxmlformats.org/officeDocument/2006/relationships/slide" Target="slides/slide98.xml"/><Relationship Id="rId103" Type="http://schemas.openxmlformats.org/officeDocument/2006/relationships/slide" Target="slides/slide99.xml"/><Relationship Id="rId104" Type="http://schemas.openxmlformats.org/officeDocument/2006/relationships/slide" Target="slides/slide100.xml"/><Relationship Id="rId105" Type="http://schemas.openxmlformats.org/officeDocument/2006/relationships/slide" Target="slides/slide101.xml"/><Relationship Id="rId106" Type="http://schemas.openxmlformats.org/officeDocument/2006/relationships/slide" Target="slides/slide102.xml"/><Relationship Id="rId107" Type="http://schemas.openxmlformats.org/officeDocument/2006/relationships/slide" Target="slides/slide103.xml"/><Relationship Id="rId10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3"/>
          </p:nvPr>
        </p:nvSpPr>
        <p:spPr/>
        <p:txBody>
          <a:bodyPr/>
          <a:p>
            <a:r>
              <a:t>Footer</a:t>
            </a:r>
          </a:p>
        </p:txBody>
      </p:sp>
      <p:sp>
        <p:nvSpPr>
          <p:cNvPr id="3" name="PlaceHolder 2"/>
          <p:cNvSpPr>
            <a:spLocks noGrp="1"/>
          </p:cNvSpPr>
          <p:nvPr>
            <p:ph type="sldNum" idx="2"/>
          </p:nvPr>
        </p:nvSpPr>
        <p:spPr/>
        <p:txBody>
          <a:bodyPr/>
          <a:p>
            <a:fld id="{12B36BFC-97D0-4D31-88CE-BAC9AC7999BE}" type="slidenum">
              <a:t>&lt;#&gt;</a:t>
            </a:fld>
          </a:p>
        </p:txBody>
      </p:sp>
      <p:sp>
        <p:nvSpPr>
          <p:cNvPr id="4" name="PlaceHolder 3"/>
          <p:cNvSpPr>
            <a:spLocks noGrp="1"/>
          </p:cNvSpPr>
          <p:nvPr>
            <p:ph type="dt" idx="1"/>
          </p:nvPr>
        </p:nvSpPr>
        <p:spPr/>
        <p:txBody>
          <a:bodyPr/>
          <a:p>
            <a:r>
              <a:rPr lang="cs-CZ"/>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31"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32"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5" name="PlaceHolder 4"/>
          <p:cNvSpPr>
            <a:spLocks noGrp="1"/>
          </p:cNvSpPr>
          <p:nvPr>
            <p:ph type="ftr" idx="3"/>
          </p:nvPr>
        </p:nvSpPr>
        <p:spPr/>
        <p:txBody>
          <a:bodyPr/>
          <a:p>
            <a:r>
              <a:t>Footer</a:t>
            </a:r>
          </a:p>
        </p:txBody>
      </p:sp>
      <p:sp>
        <p:nvSpPr>
          <p:cNvPr id="6" name="PlaceHolder 5"/>
          <p:cNvSpPr>
            <a:spLocks noGrp="1"/>
          </p:cNvSpPr>
          <p:nvPr>
            <p:ph type="sldNum" idx="2"/>
          </p:nvPr>
        </p:nvSpPr>
        <p:spPr/>
        <p:txBody>
          <a:bodyPr/>
          <a:p>
            <a:fld id="{A770F2BC-56CE-41D9-9231-BE0D155C89E0}"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34"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35"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36"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37"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7" name="PlaceHolder 6"/>
          <p:cNvSpPr>
            <a:spLocks noGrp="1"/>
          </p:cNvSpPr>
          <p:nvPr>
            <p:ph type="ftr" idx="3"/>
          </p:nvPr>
        </p:nvSpPr>
        <p:spPr/>
        <p:txBody>
          <a:bodyPr/>
          <a:p>
            <a:r>
              <a:t>Footer</a:t>
            </a:r>
          </a:p>
        </p:txBody>
      </p:sp>
      <p:sp>
        <p:nvSpPr>
          <p:cNvPr id="8" name="PlaceHolder 7"/>
          <p:cNvSpPr>
            <a:spLocks noGrp="1"/>
          </p:cNvSpPr>
          <p:nvPr>
            <p:ph type="sldNum" idx="2"/>
          </p:nvPr>
        </p:nvSpPr>
        <p:spPr/>
        <p:txBody>
          <a:bodyPr/>
          <a:p>
            <a:fld id="{67C452C2-32FE-4C65-BC69-ABC1949AFA08}" type="slidenum">
              <a:t>&lt;#&gt;</a:t>
            </a:fld>
          </a:p>
        </p:txBody>
      </p:sp>
      <p:sp>
        <p:nvSpPr>
          <p:cNvPr id="9" name="PlaceHolder 8"/>
          <p:cNvSpPr>
            <a:spLocks noGrp="1"/>
          </p:cNvSpPr>
          <p:nvPr>
            <p:ph type="dt" idx="1"/>
          </p:nvPr>
        </p:nvSpPr>
        <p:spPr/>
        <p:txBody>
          <a:bodyPr/>
          <a:p>
            <a:r>
              <a:rPr lang="cs-CZ"/>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39"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40"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41"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42"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43"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44"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9" name="PlaceHolder 8"/>
          <p:cNvSpPr>
            <a:spLocks noGrp="1"/>
          </p:cNvSpPr>
          <p:nvPr>
            <p:ph type="ftr" idx="3"/>
          </p:nvPr>
        </p:nvSpPr>
        <p:spPr/>
        <p:txBody>
          <a:bodyPr/>
          <a:p>
            <a:r>
              <a:t>Footer</a:t>
            </a:r>
          </a:p>
        </p:txBody>
      </p:sp>
      <p:sp>
        <p:nvSpPr>
          <p:cNvPr id="10" name="PlaceHolder 9"/>
          <p:cNvSpPr>
            <a:spLocks noGrp="1"/>
          </p:cNvSpPr>
          <p:nvPr>
            <p:ph type="sldNum" idx="2"/>
          </p:nvPr>
        </p:nvSpPr>
        <p:spPr/>
        <p:txBody>
          <a:bodyPr/>
          <a:p>
            <a:fld id="{0D0FEFC3-12E8-4916-909B-149EE0526F40}" type="slidenum">
              <a:t>&lt;#&gt;</a:t>
            </a:fld>
          </a:p>
        </p:txBody>
      </p:sp>
      <p:sp>
        <p:nvSpPr>
          <p:cNvPr id="11" name="PlaceHolder 10"/>
          <p:cNvSpPr>
            <a:spLocks noGrp="1"/>
          </p:cNvSpPr>
          <p:nvPr>
            <p:ph type="dt" idx="1"/>
          </p:nvPr>
        </p:nvSpPr>
        <p:spPr/>
        <p:txBody>
          <a:bodyPr/>
          <a:p>
            <a:r>
              <a:rPr lang="cs-CZ"/>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88313BFB-83BC-404F-AB05-941D353EC421}" type="slidenum">
              <a:t>&lt;#&gt;</a:t>
            </a:fld>
          </a:p>
        </p:txBody>
      </p:sp>
      <p:sp>
        <p:nvSpPr>
          <p:cNvPr id="4" name="PlaceHolder 3"/>
          <p:cNvSpPr>
            <a:spLocks noGrp="1"/>
          </p:cNvSpPr>
          <p:nvPr>
            <p:ph type="dt" idx="4"/>
          </p:nvPr>
        </p:nvSpPr>
        <p:spPr/>
        <p:txBody>
          <a:bodyPr/>
          <a:p>
            <a:r>
              <a:rPr lang="cs-CZ"/>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5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C55C0C4D-8DF6-4BBB-B4D3-92F693BBAE5C}"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BD31122A-DCB4-49B2-BE9E-65C15F7948F0}"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57"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58"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B687CDB4-5781-4825-A076-D3B8A5D596BC}"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99C00201-C513-4468-AAD2-D8CA3B20D00F}"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0" name="PlaceHolder 1"/>
          <p:cNvSpPr>
            <a:spLocks noGrp="1"/>
          </p:cNvSpPr>
          <p:nvPr>
            <p:ph type="subTitle"/>
          </p:nvPr>
        </p:nvSpPr>
        <p:spPr>
          <a:xfrm>
            <a:off x="457200" y="2053080"/>
            <a:ext cx="6324120" cy="84769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D52F55F3-D9C4-4311-BD0C-9490AB45D23C}"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62"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3"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4"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41878731-C571-4529-B25F-AC60251E122B}"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0"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3"/>
          </p:nvPr>
        </p:nvSpPr>
        <p:spPr/>
        <p:txBody>
          <a:bodyPr/>
          <a:p>
            <a:r>
              <a:t>Footer</a:t>
            </a:r>
          </a:p>
        </p:txBody>
      </p:sp>
      <p:sp>
        <p:nvSpPr>
          <p:cNvPr id="5" name="PlaceHolder 4"/>
          <p:cNvSpPr>
            <a:spLocks noGrp="1"/>
          </p:cNvSpPr>
          <p:nvPr>
            <p:ph type="sldNum" idx="2"/>
          </p:nvPr>
        </p:nvSpPr>
        <p:spPr/>
        <p:txBody>
          <a:bodyPr/>
          <a:p>
            <a:fld id="{BDD4B3E9-F152-44D6-BF4C-A0703F912F92}"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66"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7"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8"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E6148055-55B7-4FA5-98A1-5550865985B8}"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70"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71"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72"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4E6436BD-2F21-43A4-9CD5-582E53E24AA3}"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74"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75"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8D8DEB78-491F-4CA2-85A9-B27B2C2EC697}"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7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78"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79"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80"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73715C45-D284-4429-999E-CBBDED0EDBC3}" type="slidenum">
              <a:t>&lt;#&gt;</a:t>
            </a:fld>
          </a:p>
        </p:txBody>
      </p:sp>
      <p:sp>
        <p:nvSpPr>
          <p:cNvPr id="9" name="PlaceHolder 8"/>
          <p:cNvSpPr>
            <a:spLocks noGrp="1"/>
          </p:cNvSpPr>
          <p:nvPr>
            <p:ph type="dt" idx="4"/>
          </p:nvPr>
        </p:nvSpPr>
        <p:spPr/>
        <p:txBody>
          <a:bodyPr/>
          <a:p>
            <a:r>
              <a:rPr lang="cs-CZ"/>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82"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83"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84"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85"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86"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87"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3F802194-42A9-4F64-80BC-A8D8884B8638}" type="slidenum">
              <a:t>&lt;#&gt;</a:t>
            </a:fld>
          </a:p>
        </p:txBody>
      </p:sp>
      <p:sp>
        <p:nvSpPr>
          <p:cNvPr id="11" name="PlaceHolder 10"/>
          <p:cNvSpPr>
            <a:spLocks noGrp="1"/>
          </p:cNvSpPr>
          <p:nvPr>
            <p:ph type="dt" idx="4"/>
          </p:nvPr>
        </p:nvSpPr>
        <p:spPr/>
        <p:txBody>
          <a:bodyPr/>
          <a:p>
            <a:r>
              <a:rPr lang="cs-CZ"/>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9"/>
          </p:nvPr>
        </p:nvSpPr>
        <p:spPr/>
        <p:txBody>
          <a:bodyPr/>
          <a:p>
            <a:r>
              <a:t>Footer</a:t>
            </a:r>
          </a:p>
        </p:txBody>
      </p:sp>
      <p:sp>
        <p:nvSpPr>
          <p:cNvPr id="3" name="PlaceHolder 2"/>
          <p:cNvSpPr>
            <a:spLocks noGrp="1"/>
          </p:cNvSpPr>
          <p:nvPr>
            <p:ph type="sldNum" idx="8"/>
          </p:nvPr>
        </p:nvSpPr>
        <p:spPr/>
        <p:txBody>
          <a:bodyPr/>
          <a:p>
            <a:fld id="{0A7F47CA-79B7-44C0-97C4-6A2EC9ED398B}" type="slidenum">
              <a:t>&lt;#&gt;</a:t>
            </a:fld>
          </a:p>
        </p:txBody>
      </p:sp>
      <p:sp>
        <p:nvSpPr>
          <p:cNvPr id="4" name="PlaceHolder 3"/>
          <p:cNvSpPr>
            <a:spLocks noGrp="1"/>
          </p:cNvSpPr>
          <p:nvPr>
            <p:ph type="dt" idx="7"/>
          </p:nvPr>
        </p:nvSpPr>
        <p:spPr/>
        <p:txBody>
          <a:bodyPr/>
          <a:p>
            <a:r>
              <a:rPr lang="cs-CZ"/>
              <a:t/>
            </a: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9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9"/>
          </p:nvPr>
        </p:nvSpPr>
        <p:spPr/>
        <p:txBody>
          <a:bodyPr/>
          <a:p>
            <a:r>
              <a:t>Footer</a:t>
            </a:r>
          </a:p>
        </p:txBody>
      </p:sp>
      <p:sp>
        <p:nvSpPr>
          <p:cNvPr id="5" name="PlaceHolder 4"/>
          <p:cNvSpPr>
            <a:spLocks noGrp="1"/>
          </p:cNvSpPr>
          <p:nvPr>
            <p:ph type="sldNum" idx="8"/>
          </p:nvPr>
        </p:nvSpPr>
        <p:spPr/>
        <p:txBody>
          <a:bodyPr/>
          <a:p>
            <a:fld id="{1EE8CFBB-F61D-49C5-9F53-5FB1F09601FC}" type="slidenum">
              <a:t>&lt;#&gt;</a:t>
            </a:fld>
          </a:p>
        </p:txBody>
      </p:sp>
      <p:sp>
        <p:nvSpPr>
          <p:cNvPr id="6" name="PlaceHolder 5"/>
          <p:cNvSpPr>
            <a:spLocks noGrp="1"/>
          </p:cNvSpPr>
          <p:nvPr>
            <p:ph type="dt" idx="7"/>
          </p:nvPr>
        </p:nvSpPr>
        <p:spPr/>
        <p:txBody>
          <a:bodyPr/>
          <a:p>
            <a:r>
              <a:rPr lang="cs-CZ"/>
              <a:t/>
            </a: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0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4" name="PlaceHolder 3"/>
          <p:cNvSpPr>
            <a:spLocks noGrp="1"/>
          </p:cNvSpPr>
          <p:nvPr>
            <p:ph type="ftr" idx="9"/>
          </p:nvPr>
        </p:nvSpPr>
        <p:spPr/>
        <p:txBody>
          <a:bodyPr/>
          <a:p>
            <a:r>
              <a:t>Footer</a:t>
            </a:r>
          </a:p>
        </p:txBody>
      </p:sp>
      <p:sp>
        <p:nvSpPr>
          <p:cNvPr id="5" name="PlaceHolder 4"/>
          <p:cNvSpPr>
            <a:spLocks noGrp="1"/>
          </p:cNvSpPr>
          <p:nvPr>
            <p:ph type="sldNum" idx="8"/>
          </p:nvPr>
        </p:nvSpPr>
        <p:spPr/>
        <p:txBody>
          <a:bodyPr/>
          <a:p>
            <a:fld id="{2AE7D42C-E2E5-4B82-BE31-063FA62EAD23}" type="slidenum">
              <a:t>&lt;#&gt;</a:t>
            </a:fld>
          </a:p>
        </p:txBody>
      </p:sp>
      <p:sp>
        <p:nvSpPr>
          <p:cNvPr id="6" name="PlaceHolder 5"/>
          <p:cNvSpPr>
            <a:spLocks noGrp="1"/>
          </p:cNvSpPr>
          <p:nvPr>
            <p:ph type="dt" idx="7"/>
          </p:nvPr>
        </p:nvSpPr>
        <p:spPr/>
        <p:txBody>
          <a:bodyPr/>
          <a:p>
            <a:r>
              <a:rPr lang="cs-CZ"/>
              <a:t/>
            </a: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02"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03"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5" name="PlaceHolder 4"/>
          <p:cNvSpPr>
            <a:spLocks noGrp="1"/>
          </p:cNvSpPr>
          <p:nvPr>
            <p:ph type="ftr" idx="9"/>
          </p:nvPr>
        </p:nvSpPr>
        <p:spPr/>
        <p:txBody>
          <a:bodyPr/>
          <a:p>
            <a:r>
              <a:t>Footer</a:t>
            </a:r>
          </a:p>
        </p:txBody>
      </p:sp>
      <p:sp>
        <p:nvSpPr>
          <p:cNvPr id="6" name="PlaceHolder 5"/>
          <p:cNvSpPr>
            <a:spLocks noGrp="1"/>
          </p:cNvSpPr>
          <p:nvPr>
            <p:ph type="sldNum" idx="8"/>
          </p:nvPr>
        </p:nvSpPr>
        <p:spPr/>
        <p:txBody>
          <a:bodyPr/>
          <a:p>
            <a:fld id="{E143E232-70C0-44EA-85CC-E022C35D8AAC}" type="slidenum">
              <a:t>&lt;#&gt;</a:t>
            </a:fld>
          </a:p>
        </p:txBody>
      </p:sp>
      <p:sp>
        <p:nvSpPr>
          <p:cNvPr id="7" name="PlaceHolder 6"/>
          <p:cNvSpPr>
            <a:spLocks noGrp="1"/>
          </p:cNvSpPr>
          <p:nvPr>
            <p:ph type="dt" idx="7"/>
          </p:nvPr>
        </p:nvSpPr>
        <p:spPr/>
        <p:txBody>
          <a:bodyPr/>
          <a:p>
            <a:r>
              <a:rPr lang="cs-CZ"/>
              <a:t/>
            </a: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3" name="PlaceHolder 2"/>
          <p:cNvSpPr>
            <a:spLocks noGrp="1"/>
          </p:cNvSpPr>
          <p:nvPr>
            <p:ph type="ftr" idx="9"/>
          </p:nvPr>
        </p:nvSpPr>
        <p:spPr/>
        <p:txBody>
          <a:bodyPr/>
          <a:p>
            <a:r>
              <a:t>Footer</a:t>
            </a:r>
          </a:p>
        </p:txBody>
      </p:sp>
      <p:sp>
        <p:nvSpPr>
          <p:cNvPr id="4" name="PlaceHolder 3"/>
          <p:cNvSpPr>
            <a:spLocks noGrp="1"/>
          </p:cNvSpPr>
          <p:nvPr>
            <p:ph type="sldNum" idx="8"/>
          </p:nvPr>
        </p:nvSpPr>
        <p:spPr/>
        <p:txBody>
          <a:bodyPr/>
          <a:p>
            <a:fld id="{A3D7F0E5-7745-4A4B-8193-A2E3E7E4E30D}" type="slidenum">
              <a:t>&lt;#&gt;</a:t>
            </a:fld>
          </a:p>
        </p:txBody>
      </p:sp>
      <p:sp>
        <p:nvSpPr>
          <p:cNvPr id="5" name="PlaceHolder 4"/>
          <p:cNvSpPr>
            <a:spLocks noGrp="1"/>
          </p:cNvSpPr>
          <p:nvPr>
            <p:ph type="dt" idx="7"/>
          </p:nvPr>
        </p:nvSpPr>
        <p:spPr/>
        <p:txBody>
          <a:bodyPr/>
          <a:p>
            <a:r>
              <a:rPr lang="cs-CZ"/>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2"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4" name="PlaceHolder 3"/>
          <p:cNvSpPr>
            <a:spLocks noGrp="1"/>
          </p:cNvSpPr>
          <p:nvPr>
            <p:ph type="ftr" idx="3"/>
          </p:nvPr>
        </p:nvSpPr>
        <p:spPr/>
        <p:txBody>
          <a:bodyPr/>
          <a:p>
            <a:r>
              <a:t>Footer</a:t>
            </a:r>
          </a:p>
        </p:txBody>
      </p:sp>
      <p:sp>
        <p:nvSpPr>
          <p:cNvPr id="5" name="PlaceHolder 4"/>
          <p:cNvSpPr>
            <a:spLocks noGrp="1"/>
          </p:cNvSpPr>
          <p:nvPr>
            <p:ph type="sldNum" idx="2"/>
          </p:nvPr>
        </p:nvSpPr>
        <p:spPr/>
        <p:txBody>
          <a:bodyPr/>
          <a:p>
            <a:fld id="{13F3D508-B939-47E2-84F3-B9131BD4D1B4}"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5" name="PlaceHolder 1"/>
          <p:cNvSpPr>
            <a:spLocks noGrp="1"/>
          </p:cNvSpPr>
          <p:nvPr>
            <p:ph type="subTitle"/>
          </p:nvPr>
        </p:nvSpPr>
        <p:spPr>
          <a:xfrm>
            <a:off x="457200" y="2053080"/>
            <a:ext cx="6324120" cy="84769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9"/>
          </p:nvPr>
        </p:nvSpPr>
        <p:spPr/>
        <p:txBody>
          <a:bodyPr/>
          <a:p>
            <a:r>
              <a:t>Footer</a:t>
            </a:r>
          </a:p>
        </p:txBody>
      </p:sp>
      <p:sp>
        <p:nvSpPr>
          <p:cNvPr id="4" name="PlaceHolder 3"/>
          <p:cNvSpPr>
            <a:spLocks noGrp="1"/>
          </p:cNvSpPr>
          <p:nvPr>
            <p:ph type="sldNum" idx="8"/>
          </p:nvPr>
        </p:nvSpPr>
        <p:spPr/>
        <p:txBody>
          <a:bodyPr/>
          <a:p>
            <a:fld id="{355822FF-A46C-4F29-AC5C-FF6E3D652050}" type="slidenum">
              <a:t>&lt;#&gt;</a:t>
            </a:fld>
          </a:p>
        </p:txBody>
      </p:sp>
      <p:sp>
        <p:nvSpPr>
          <p:cNvPr id="5" name="PlaceHolder 4"/>
          <p:cNvSpPr>
            <a:spLocks noGrp="1"/>
          </p:cNvSpPr>
          <p:nvPr>
            <p:ph type="dt" idx="7"/>
          </p:nvPr>
        </p:nvSpPr>
        <p:spPr/>
        <p:txBody>
          <a:bodyPr/>
          <a:p>
            <a:r>
              <a:rPr lang="cs-CZ"/>
              <a:t/>
            </a: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0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08"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09"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 name="PlaceHolder 5"/>
          <p:cNvSpPr>
            <a:spLocks noGrp="1"/>
          </p:cNvSpPr>
          <p:nvPr>
            <p:ph type="ftr" idx="9"/>
          </p:nvPr>
        </p:nvSpPr>
        <p:spPr/>
        <p:txBody>
          <a:bodyPr/>
          <a:p>
            <a:r>
              <a:t>Footer</a:t>
            </a:r>
          </a:p>
        </p:txBody>
      </p:sp>
      <p:sp>
        <p:nvSpPr>
          <p:cNvPr id="7" name="PlaceHolder 6"/>
          <p:cNvSpPr>
            <a:spLocks noGrp="1"/>
          </p:cNvSpPr>
          <p:nvPr>
            <p:ph type="sldNum" idx="8"/>
          </p:nvPr>
        </p:nvSpPr>
        <p:spPr/>
        <p:txBody>
          <a:bodyPr/>
          <a:p>
            <a:fld id="{6E1E68F0-E510-4362-AA3A-D57BB75AB354}" type="slidenum">
              <a:t>&lt;#&gt;</a:t>
            </a:fld>
          </a:p>
        </p:txBody>
      </p:sp>
      <p:sp>
        <p:nvSpPr>
          <p:cNvPr id="8" name="PlaceHolder 7"/>
          <p:cNvSpPr>
            <a:spLocks noGrp="1"/>
          </p:cNvSpPr>
          <p:nvPr>
            <p:ph type="dt" idx="7"/>
          </p:nvPr>
        </p:nvSpPr>
        <p:spPr/>
        <p:txBody>
          <a:bodyPr/>
          <a:p>
            <a:r>
              <a:rPr lang="cs-CZ"/>
              <a:t/>
            </a: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11"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12"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13"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 name="PlaceHolder 5"/>
          <p:cNvSpPr>
            <a:spLocks noGrp="1"/>
          </p:cNvSpPr>
          <p:nvPr>
            <p:ph type="ftr" idx="9"/>
          </p:nvPr>
        </p:nvSpPr>
        <p:spPr/>
        <p:txBody>
          <a:bodyPr/>
          <a:p>
            <a:r>
              <a:t>Footer</a:t>
            </a:r>
          </a:p>
        </p:txBody>
      </p:sp>
      <p:sp>
        <p:nvSpPr>
          <p:cNvPr id="7" name="PlaceHolder 6"/>
          <p:cNvSpPr>
            <a:spLocks noGrp="1"/>
          </p:cNvSpPr>
          <p:nvPr>
            <p:ph type="sldNum" idx="8"/>
          </p:nvPr>
        </p:nvSpPr>
        <p:spPr/>
        <p:txBody>
          <a:bodyPr/>
          <a:p>
            <a:fld id="{1421990E-D73D-45C3-B828-9D82B8CD3D0D}" type="slidenum">
              <a:t>&lt;#&gt;</a:t>
            </a:fld>
          </a:p>
        </p:txBody>
      </p:sp>
      <p:sp>
        <p:nvSpPr>
          <p:cNvPr id="8" name="PlaceHolder 7"/>
          <p:cNvSpPr>
            <a:spLocks noGrp="1"/>
          </p:cNvSpPr>
          <p:nvPr>
            <p:ph type="dt" idx="7"/>
          </p:nvPr>
        </p:nvSpPr>
        <p:spPr/>
        <p:txBody>
          <a:bodyPr/>
          <a:p>
            <a:r>
              <a:rPr lang="cs-CZ"/>
              <a:t/>
            </a: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15"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16"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17"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 name="PlaceHolder 5"/>
          <p:cNvSpPr>
            <a:spLocks noGrp="1"/>
          </p:cNvSpPr>
          <p:nvPr>
            <p:ph type="ftr" idx="9"/>
          </p:nvPr>
        </p:nvSpPr>
        <p:spPr/>
        <p:txBody>
          <a:bodyPr/>
          <a:p>
            <a:r>
              <a:t>Footer</a:t>
            </a:r>
          </a:p>
        </p:txBody>
      </p:sp>
      <p:sp>
        <p:nvSpPr>
          <p:cNvPr id="7" name="PlaceHolder 6"/>
          <p:cNvSpPr>
            <a:spLocks noGrp="1"/>
          </p:cNvSpPr>
          <p:nvPr>
            <p:ph type="sldNum" idx="8"/>
          </p:nvPr>
        </p:nvSpPr>
        <p:spPr/>
        <p:txBody>
          <a:bodyPr/>
          <a:p>
            <a:fld id="{01C97FA7-7C92-475B-B81E-48FDF184C266}" type="slidenum">
              <a:t>&lt;#&gt;</a:t>
            </a:fld>
          </a:p>
        </p:txBody>
      </p:sp>
      <p:sp>
        <p:nvSpPr>
          <p:cNvPr id="8" name="PlaceHolder 7"/>
          <p:cNvSpPr>
            <a:spLocks noGrp="1"/>
          </p:cNvSpPr>
          <p:nvPr>
            <p:ph type="dt" idx="7"/>
          </p:nvPr>
        </p:nvSpPr>
        <p:spPr/>
        <p:txBody>
          <a:bodyPr/>
          <a:p>
            <a:r>
              <a:rPr lang="cs-CZ"/>
              <a:t/>
            </a: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19"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20"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5" name="PlaceHolder 4"/>
          <p:cNvSpPr>
            <a:spLocks noGrp="1"/>
          </p:cNvSpPr>
          <p:nvPr>
            <p:ph type="ftr" idx="9"/>
          </p:nvPr>
        </p:nvSpPr>
        <p:spPr/>
        <p:txBody>
          <a:bodyPr/>
          <a:p>
            <a:r>
              <a:t>Footer</a:t>
            </a:r>
          </a:p>
        </p:txBody>
      </p:sp>
      <p:sp>
        <p:nvSpPr>
          <p:cNvPr id="6" name="PlaceHolder 5"/>
          <p:cNvSpPr>
            <a:spLocks noGrp="1"/>
          </p:cNvSpPr>
          <p:nvPr>
            <p:ph type="sldNum" idx="8"/>
          </p:nvPr>
        </p:nvSpPr>
        <p:spPr/>
        <p:txBody>
          <a:bodyPr/>
          <a:p>
            <a:fld id="{E9ADD8C8-EAF3-476A-B71E-6D887029B759}" type="slidenum">
              <a:t>&lt;#&gt;</a:t>
            </a:fld>
          </a:p>
        </p:txBody>
      </p:sp>
      <p:sp>
        <p:nvSpPr>
          <p:cNvPr id="7" name="PlaceHolder 6"/>
          <p:cNvSpPr>
            <a:spLocks noGrp="1"/>
          </p:cNvSpPr>
          <p:nvPr>
            <p:ph type="dt" idx="7"/>
          </p:nvPr>
        </p:nvSpPr>
        <p:spPr/>
        <p:txBody>
          <a:bodyPr/>
          <a:p>
            <a:r>
              <a:rPr lang="cs-CZ"/>
              <a:t/>
            </a: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22"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23"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24"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25"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7" name="PlaceHolder 6"/>
          <p:cNvSpPr>
            <a:spLocks noGrp="1"/>
          </p:cNvSpPr>
          <p:nvPr>
            <p:ph type="ftr" idx="9"/>
          </p:nvPr>
        </p:nvSpPr>
        <p:spPr/>
        <p:txBody>
          <a:bodyPr/>
          <a:p>
            <a:r>
              <a:t>Footer</a:t>
            </a:r>
          </a:p>
        </p:txBody>
      </p:sp>
      <p:sp>
        <p:nvSpPr>
          <p:cNvPr id="8" name="PlaceHolder 7"/>
          <p:cNvSpPr>
            <a:spLocks noGrp="1"/>
          </p:cNvSpPr>
          <p:nvPr>
            <p:ph type="sldNum" idx="8"/>
          </p:nvPr>
        </p:nvSpPr>
        <p:spPr/>
        <p:txBody>
          <a:bodyPr/>
          <a:p>
            <a:fld id="{6918892D-B585-49E5-9033-25C22D509950}" type="slidenum">
              <a:t>&lt;#&gt;</a:t>
            </a:fld>
          </a:p>
        </p:txBody>
      </p:sp>
      <p:sp>
        <p:nvSpPr>
          <p:cNvPr id="9" name="PlaceHolder 8"/>
          <p:cNvSpPr>
            <a:spLocks noGrp="1"/>
          </p:cNvSpPr>
          <p:nvPr>
            <p:ph type="dt" idx="7"/>
          </p:nvPr>
        </p:nvSpPr>
        <p:spPr/>
        <p:txBody>
          <a:bodyPr/>
          <a:p>
            <a:r>
              <a:rPr lang="cs-CZ"/>
              <a:t/>
            </a: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27"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28"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29"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30"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31"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32"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9" name="PlaceHolder 8"/>
          <p:cNvSpPr>
            <a:spLocks noGrp="1"/>
          </p:cNvSpPr>
          <p:nvPr>
            <p:ph type="ftr" idx="9"/>
          </p:nvPr>
        </p:nvSpPr>
        <p:spPr/>
        <p:txBody>
          <a:bodyPr/>
          <a:p>
            <a:r>
              <a:t>Footer</a:t>
            </a:r>
          </a:p>
        </p:txBody>
      </p:sp>
      <p:sp>
        <p:nvSpPr>
          <p:cNvPr id="10" name="PlaceHolder 9"/>
          <p:cNvSpPr>
            <a:spLocks noGrp="1"/>
          </p:cNvSpPr>
          <p:nvPr>
            <p:ph type="sldNum" idx="8"/>
          </p:nvPr>
        </p:nvSpPr>
        <p:spPr/>
        <p:txBody>
          <a:bodyPr/>
          <a:p>
            <a:fld id="{EEFA3F79-5555-4A41-816B-C993314428E4}" type="slidenum">
              <a:t>&lt;#&gt;</a:t>
            </a:fld>
          </a:p>
        </p:txBody>
      </p:sp>
      <p:sp>
        <p:nvSpPr>
          <p:cNvPr id="11" name="PlaceHolder 10"/>
          <p:cNvSpPr>
            <a:spLocks noGrp="1"/>
          </p:cNvSpPr>
          <p:nvPr>
            <p:ph type="dt" idx="7"/>
          </p:nvPr>
        </p:nvSpPr>
        <p:spPr/>
        <p:txBody>
          <a:bodyPr/>
          <a:p>
            <a:r>
              <a:rPr lang="cs-CZ"/>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4"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15"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5" name="PlaceHolder 4"/>
          <p:cNvSpPr>
            <a:spLocks noGrp="1"/>
          </p:cNvSpPr>
          <p:nvPr>
            <p:ph type="ftr" idx="3"/>
          </p:nvPr>
        </p:nvSpPr>
        <p:spPr/>
        <p:txBody>
          <a:bodyPr/>
          <a:p>
            <a:r>
              <a:t>Footer</a:t>
            </a:r>
          </a:p>
        </p:txBody>
      </p:sp>
      <p:sp>
        <p:nvSpPr>
          <p:cNvPr id="6" name="PlaceHolder 5"/>
          <p:cNvSpPr>
            <a:spLocks noGrp="1"/>
          </p:cNvSpPr>
          <p:nvPr>
            <p:ph type="sldNum" idx="2"/>
          </p:nvPr>
        </p:nvSpPr>
        <p:spPr/>
        <p:txBody>
          <a:bodyPr/>
          <a:p>
            <a:fld id="{678D90B2-0C6A-46A3-9996-E522FF38988D}"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3" name="PlaceHolder 2"/>
          <p:cNvSpPr>
            <a:spLocks noGrp="1"/>
          </p:cNvSpPr>
          <p:nvPr>
            <p:ph type="ftr" idx="3"/>
          </p:nvPr>
        </p:nvSpPr>
        <p:spPr/>
        <p:txBody>
          <a:bodyPr/>
          <a:p>
            <a:r>
              <a:t>Footer</a:t>
            </a:r>
          </a:p>
        </p:txBody>
      </p:sp>
      <p:sp>
        <p:nvSpPr>
          <p:cNvPr id="4" name="PlaceHolder 3"/>
          <p:cNvSpPr>
            <a:spLocks noGrp="1"/>
          </p:cNvSpPr>
          <p:nvPr>
            <p:ph type="sldNum" idx="2"/>
          </p:nvPr>
        </p:nvSpPr>
        <p:spPr/>
        <p:txBody>
          <a:bodyPr/>
          <a:p>
            <a:fld id="{4EBF6801-02AD-4E3F-9CBB-9301CE528650}"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457200" y="2053080"/>
            <a:ext cx="6324120" cy="84769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3"/>
          </p:nvPr>
        </p:nvSpPr>
        <p:spPr/>
        <p:txBody>
          <a:bodyPr/>
          <a:p>
            <a:r>
              <a:t>Footer</a:t>
            </a:r>
          </a:p>
        </p:txBody>
      </p:sp>
      <p:sp>
        <p:nvSpPr>
          <p:cNvPr id="4" name="PlaceHolder 3"/>
          <p:cNvSpPr>
            <a:spLocks noGrp="1"/>
          </p:cNvSpPr>
          <p:nvPr>
            <p:ph type="sldNum" idx="2"/>
          </p:nvPr>
        </p:nvSpPr>
        <p:spPr/>
        <p:txBody>
          <a:bodyPr/>
          <a:p>
            <a:fld id="{BCA8852B-266D-4E3E-B004-EF28D4B754C5}"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19"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20"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21"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 name="PlaceHolder 5"/>
          <p:cNvSpPr>
            <a:spLocks noGrp="1"/>
          </p:cNvSpPr>
          <p:nvPr>
            <p:ph type="ftr" idx="3"/>
          </p:nvPr>
        </p:nvSpPr>
        <p:spPr/>
        <p:txBody>
          <a:bodyPr/>
          <a:p>
            <a:r>
              <a:t>Footer</a:t>
            </a:r>
          </a:p>
        </p:txBody>
      </p:sp>
      <p:sp>
        <p:nvSpPr>
          <p:cNvPr id="7" name="PlaceHolder 6"/>
          <p:cNvSpPr>
            <a:spLocks noGrp="1"/>
          </p:cNvSpPr>
          <p:nvPr>
            <p:ph type="sldNum" idx="2"/>
          </p:nvPr>
        </p:nvSpPr>
        <p:spPr/>
        <p:txBody>
          <a:bodyPr/>
          <a:p>
            <a:fld id="{A477AF31-7261-485E-9AD7-2D574EBF1904}"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23"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24"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25"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 name="PlaceHolder 5"/>
          <p:cNvSpPr>
            <a:spLocks noGrp="1"/>
          </p:cNvSpPr>
          <p:nvPr>
            <p:ph type="ftr" idx="3"/>
          </p:nvPr>
        </p:nvSpPr>
        <p:spPr/>
        <p:txBody>
          <a:bodyPr/>
          <a:p>
            <a:r>
              <a:t>Footer</a:t>
            </a:r>
          </a:p>
        </p:txBody>
      </p:sp>
      <p:sp>
        <p:nvSpPr>
          <p:cNvPr id="7" name="PlaceHolder 6"/>
          <p:cNvSpPr>
            <a:spLocks noGrp="1"/>
          </p:cNvSpPr>
          <p:nvPr>
            <p:ph type="sldNum" idx="2"/>
          </p:nvPr>
        </p:nvSpPr>
        <p:spPr/>
        <p:txBody>
          <a:bodyPr/>
          <a:p>
            <a:fld id="{0A5D3580-7D6B-42D6-A552-B5C681EF7420}"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3080"/>
            <a:ext cx="6324120" cy="1828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Franklin Gothic Medium"/>
            </a:endParaRPr>
          </a:p>
        </p:txBody>
      </p:sp>
      <p:sp>
        <p:nvSpPr>
          <p:cNvPr id="2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28"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29"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cs-CZ" sz="2000" spc="148" strike="noStrike">
              <a:solidFill>
                <a:srgbClr val="534949"/>
              </a:solidFill>
              <a:latin typeface="Franklin Gothic Medium"/>
            </a:endParaRPr>
          </a:p>
        </p:txBody>
      </p:sp>
      <p:sp>
        <p:nvSpPr>
          <p:cNvPr id="6" name="PlaceHolder 5"/>
          <p:cNvSpPr>
            <a:spLocks noGrp="1"/>
          </p:cNvSpPr>
          <p:nvPr>
            <p:ph type="ftr" idx="3"/>
          </p:nvPr>
        </p:nvSpPr>
        <p:spPr/>
        <p:txBody>
          <a:bodyPr/>
          <a:p>
            <a:r>
              <a:t>Footer</a:t>
            </a:r>
          </a:p>
        </p:txBody>
      </p:sp>
      <p:sp>
        <p:nvSpPr>
          <p:cNvPr id="7" name="PlaceHolder 6"/>
          <p:cNvSpPr>
            <a:spLocks noGrp="1"/>
          </p:cNvSpPr>
          <p:nvPr>
            <p:ph type="sldNum" idx="2"/>
          </p:nvPr>
        </p:nvSpPr>
        <p:spPr/>
        <p:txBody>
          <a:bodyPr/>
          <a:p>
            <a:fld id="{FE5B0297-F259-4229-BE8C-8A9C73ABD797}" type="slidenum">
              <a:t>&lt;#&gt;</a:t>
            </a:fld>
          </a:p>
        </p:txBody>
      </p:sp>
      <p:sp>
        <p:nvSpPr>
          <p:cNvPr id="8" name="PlaceHolder 7"/>
          <p:cNvSpPr>
            <a:spLocks noGrp="1"/>
          </p:cNvSpPr>
          <p:nvPr>
            <p:ph type="dt" idx="1"/>
          </p:nvPr>
        </p:nvSpPr>
        <p:spPr/>
        <p:txBody>
          <a:bodyPr/>
          <a:p>
            <a:r>
              <a:rPr lang="cs-CZ"/>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Rectangle 8" hidden="1"/>
          <p:cNvSpPr/>
          <p:nvPr/>
        </p:nvSpPr>
        <p:spPr>
          <a:xfrm>
            <a:off x="152280" y="1635120"/>
            <a:ext cx="8831520" cy="50450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1" name="Rectangle 7" hidden="1"/>
          <p:cNvSpPr/>
          <p:nvPr/>
        </p:nvSpPr>
        <p:spPr>
          <a:xfrm>
            <a:off x="152280" y="152280"/>
            <a:ext cx="8813520" cy="13460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2" name="Rectangle 6"/>
          <p:cNvSpPr/>
          <p:nvPr/>
        </p:nvSpPr>
        <p:spPr>
          <a:xfrm>
            <a:off x="7010280" y="152280"/>
            <a:ext cx="1980720" cy="6555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3" name="Rectangle 7"/>
          <p:cNvSpPr/>
          <p:nvPr/>
        </p:nvSpPr>
        <p:spPr>
          <a:xfrm>
            <a:off x="152280" y="154080"/>
            <a:ext cx="6705360" cy="65527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4" name="PlaceHolder 1"/>
          <p:cNvSpPr>
            <a:spLocks noGrp="1"/>
          </p:cNvSpPr>
          <p:nvPr>
            <p:ph type="dt" idx="1"/>
          </p:nvPr>
        </p:nvSpPr>
        <p:spPr>
          <a:xfrm>
            <a:off x="370800" y="6356520"/>
            <a:ext cx="2133360" cy="273960"/>
          </a:xfrm>
          <a:prstGeom prst="rect">
            <a:avLst/>
          </a:prstGeom>
          <a:noFill/>
          <a:ln w="0">
            <a:noFill/>
          </a:ln>
        </p:spPr>
        <p:txBody>
          <a:bodyPr anchor="ctr">
            <a:noAutofit/>
          </a:bodyPr>
          <a:lstStyle>
            <a:lvl1pPr indent="0">
              <a:lnSpc>
                <a:spcPct val="100000"/>
              </a:lnSpc>
              <a:buNone/>
              <a:defRPr b="0" lang="cs-CZ" sz="1100" spc="-1" strike="noStrike">
                <a:solidFill>
                  <a:srgbClr val="ccd1b9"/>
                </a:solidFill>
                <a:latin typeface="Franklin Gothic Medium"/>
              </a:defRPr>
            </a:lvl1pPr>
          </a:lstStyle>
          <a:p>
            <a:pPr indent="0">
              <a:lnSpc>
                <a:spcPct val="100000"/>
              </a:lnSpc>
              <a:buNone/>
            </a:pPr>
            <a:r>
              <a:rPr b="0" lang="cs-CZ" sz="1100" spc="-1" strike="noStrike">
                <a:solidFill>
                  <a:srgbClr val="ccd1b9"/>
                </a:solidFill>
                <a:latin typeface="Franklin Gothic Medium"/>
              </a:rPr>
              <a:t> </a:t>
            </a:r>
            <a:endParaRPr b="0" lang="cs-CZ" sz="1100" spc="-1" strike="noStrike">
              <a:solidFill>
                <a:srgbClr val="000000"/>
              </a:solidFill>
              <a:latin typeface="Times New Roman"/>
            </a:endParaRPr>
          </a:p>
        </p:txBody>
      </p:sp>
      <p:sp>
        <p:nvSpPr>
          <p:cNvPr id="5" name="PlaceHolder 2"/>
          <p:cNvSpPr>
            <a:spLocks noGrp="1"/>
          </p:cNvSpPr>
          <p:nvPr>
            <p:ph type="sldNum" idx="2"/>
          </p:nvPr>
        </p:nvSpPr>
        <p:spPr>
          <a:xfrm>
            <a:off x="8234640" y="6355080"/>
            <a:ext cx="582480" cy="273960"/>
          </a:xfrm>
          <a:prstGeom prst="rect">
            <a:avLst/>
          </a:prstGeom>
          <a:noFill/>
          <a:ln w="19080">
            <a:noFill/>
          </a:ln>
        </p:spPr>
        <p:txBody>
          <a:bodyPr anchor="ctr">
            <a:noAutofit/>
          </a:bodyPr>
          <a:lstStyle>
            <a:lvl1pPr indent="0" algn="ctr">
              <a:lnSpc>
                <a:spcPct val="100000"/>
              </a:lnSpc>
              <a:buNone/>
              <a:defRPr b="0" lang="cs-CZ" sz="1100" spc="-1" strike="noStrike">
                <a:solidFill>
                  <a:srgbClr val="ffffff"/>
                </a:solidFill>
                <a:latin typeface="Franklin Gothic Medium"/>
              </a:defRPr>
            </a:lvl1pPr>
          </a:lstStyle>
          <a:p>
            <a:pPr indent="0" algn="ctr">
              <a:lnSpc>
                <a:spcPct val="100000"/>
              </a:lnSpc>
              <a:buNone/>
            </a:pPr>
            <a:fld id="{1F90A620-DD11-4020-B585-349BCBF40A22}" type="slidenum">
              <a:rPr b="0" lang="cs-CZ" sz="1100" spc="-1" strike="noStrike">
                <a:solidFill>
                  <a:srgbClr val="ffffff"/>
                </a:solidFill>
                <a:latin typeface="Franklin Gothic Medium"/>
              </a:rPr>
              <a:t>4</a:t>
            </a:fld>
            <a:endParaRPr b="0" lang="cs-CZ" sz="1100" spc="-1" strike="noStrike">
              <a:solidFill>
                <a:srgbClr val="000000"/>
              </a:solidFill>
              <a:latin typeface="Times New Roman"/>
            </a:endParaRPr>
          </a:p>
        </p:txBody>
      </p:sp>
      <p:sp>
        <p:nvSpPr>
          <p:cNvPr id="6" name="PlaceHolder 3"/>
          <p:cNvSpPr>
            <a:spLocks noGrp="1"/>
          </p:cNvSpPr>
          <p:nvPr>
            <p:ph type="ftr" idx="3"/>
          </p:nvPr>
        </p:nvSpPr>
        <p:spPr>
          <a:xfrm>
            <a:off x="3048120" y="6356520"/>
            <a:ext cx="3352320" cy="27396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 </a:t>
            </a:r>
            <a:endParaRPr b="0" lang="cs-CZ" sz="1400" spc="-1" strike="noStrike">
              <a:solidFill>
                <a:srgbClr val="000000"/>
              </a:solidFill>
              <a:latin typeface="Times New Roman"/>
            </a:endParaRPr>
          </a:p>
        </p:txBody>
      </p:sp>
      <p:sp>
        <p:nvSpPr>
          <p:cNvPr id="7" name="PlaceHolder 4"/>
          <p:cNvSpPr>
            <a:spLocks noGrp="1"/>
          </p:cNvSpPr>
          <p:nvPr>
            <p:ph type="title"/>
          </p:nvPr>
        </p:nvSpPr>
        <p:spPr>
          <a:xfrm>
            <a:off x="457200" y="2053080"/>
            <a:ext cx="6324120" cy="1828440"/>
          </a:xfrm>
          <a:prstGeom prst="rect">
            <a:avLst/>
          </a:prstGeom>
          <a:noFill/>
          <a:ln w="0">
            <a:noFill/>
          </a:ln>
        </p:spPr>
        <p:txBody>
          <a:bodyPr anchor="ctr">
            <a:noAutofit/>
          </a:bodyPr>
          <a:p>
            <a:pPr indent="0" algn="r">
              <a:lnSpc>
                <a:spcPct val="100000"/>
              </a:lnSpc>
              <a:buNone/>
            </a:pPr>
            <a:r>
              <a:rPr b="0" lang="cs-CZ" sz="4200" spc="148" strike="noStrike" cap="all">
                <a:solidFill>
                  <a:srgbClr val="ffffff"/>
                </a:solidFill>
                <a:latin typeface="Franklin Gothic Medium"/>
              </a:rPr>
              <a:t>Kliknutím lze upravit styl.</a:t>
            </a:r>
            <a:endParaRPr b="0" lang="cs-CZ" sz="4200" spc="-1" strike="noStrike">
              <a:solidFill>
                <a:srgbClr val="000000"/>
              </a:solidFill>
              <a:latin typeface="Franklin Gothic Medium"/>
            </a:endParaRPr>
          </a:p>
        </p:txBody>
      </p:sp>
      <p:sp>
        <p:nvSpPr>
          <p:cNvPr id="8"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2000" spc="148" strike="noStrike">
                <a:solidFill>
                  <a:srgbClr val="534949"/>
                </a:solidFill>
                <a:latin typeface="Franklin Gothic Medium"/>
              </a:rPr>
              <a:t>Klikněte pro úpravu formátu textu osnovy</a:t>
            </a:r>
            <a:endParaRPr b="0" lang="cs-CZ" sz="2000" spc="148" strike="noStrike">
              <a:solidFill>
                <a:srgbClr val="534949"/>
              </a:solidFill>
              <a:latin typeface="Franklin Gothic Medium"/>
            </a:endParaRPr>
          </a:p>
          <a:p>
            <a:pPr lvl="1" marL="864000" indent="-324000">
              <a:spcBef>
                <a:spcPts val="1134"/>
              </a:spcBef>
              <a:buClr>
                <a:srgbClr val="000000"/>
              </a:buClr>
              <a:buSzPct val="75000"/>
              <a:buFont typeface="Symbol" charset="2"/>
              <a:buChar char=""/>
            </a:pPr>
            <a:r>
              <a:rPr b="0" lang="cs-CZ" sz="1600" spc="97" strike="noStrike">
                <a:solidFill>
                  <a:srgbClr val="534949"/>
                </a:solidFill>
                <a:latin typeface="Franklin Gothic Medium"/>
              </a:rPr>
              <a:t>Druhá úroveň</a:t>
            </a:r>
            <a:endParaRPr b="0" lang="cs-CZ" sz="1600" spc="97" strike="noStrike">
              <a:solidFill>
                <a:srgbClr val="534949"/>
              </a:solidFill>
              <a:latin typeface="Franklin Gothic Medium"/>
            </a:endParaRPr>
          </a:p>
          <a:p>
            <a:pPr lvl="2" marL="1296000" indent="-288000">
              <a:spcBef>
                <a:spcPts val="850"/>
              </a:spcBef>
              <a:buClr>
                <a:srgbClr val="000000"/>
              </a:buClr>
              <a:buSzPct val="45000"/>
              <a:buFont typeface="Wingdings" charset="2"/>
              <a:buChar char=""/>
            </a:pPr>
            <a:r>
              <a:rPr b="0" lang="cs-CZ" sz="1400" spc="-1" strike="noStrike">
                <a:solidFill>
                  <a:srgbClr val="534949"/>
                </a:solidFill>
                <a:latin typeface="Franklin Gothic Medium"/>
              </a:rPr>
              <a:t>Třetí úroveň</a:t>
            </a:r>
            <a:endParaRPr b="0" lang="cs-CZ" sz="1400" spc="-1" strike="noStrike">
              <a:solidFill>
                <a:srgbClr val="534949"/>
              </a:solidFill>
              <a:latin typeface="Franklin Gothic Medium"/>
            </a:endParaRPr>
          </a:p>
          <a:p>
            <a:pPr lvl="3" marL="1728000" indent="-216000">
              <a:spcBef>
                <a:spcPts val="567"/>
              </a:spcBef>
              <a:buClr>
                <a:srgbClr val="000000"/>
              </a:buClr>
              <a:buSzPct val="75000"/>
              <a:buFont typeface="Symbol" charset="2"/>
              <a:buChar char=""/>
            </a:pPr>
            <a:r>
              <a:rPr b="0" lang="cs-CZ" sz="1300" spc="97" strike="noStrike">
                <a:solidFill>
                  <a:srgbClr val="534949"/>
                </a:solidFill>
                <a:latin typeface="Franklin Gothic Medium"/>
              </a:rPr>
              <a:t>Čtvrtá úroveň osnovy</a:t>
            </a:r>
            <a:endParaRPr b="0" lang="cs-CZ" sz="1300" spc="97" strike="noStrike">
              <a:solidFill>
                <a:srgbClr val="534949"/>
              </a:solidFill>
              <a:latin typeface="Franklin Gothic Medium"/>
            </a:endParaRPr>
          </a:p>
          <a:p>
            <a:pPr lvl="4" marL="2160000" indent="-216000">
              <a:spcBef>
                <a:spcPts val="283"/>
              </a:spcBef>
              <a:buClr>
                <a:srgbClr val="000000"/>
              </a:buClr>
              <a:buSzPct val="45000"/>
              <a:buFont typeface="Wingdings" charset="2"/>
              <a:buChar char=""/>
            </a:pPr>
            <a:r>
              <a:rPr b="0" lang="cs-CZ" sz="2000" spc="97" strike="noStrike">
                <a:solidFill>
                  <a:srgbClr val="534949"/>
                </a:solidFill>
                <a:latin typeface="Franklin Gothic Medium"/>
              </a:rPr>
              <a:t>Pátá úroveň osnovy</a:t>
            </a:r>
            <a:endParaRPr b="0" lang="cs-CZ" sz="2000" spc="97" strike="noStrike">
              <a:solidFill>
                <a:srgbClr val="534949"/>
              </a:solidFill>
              <a:latin typeface="Franklin Gothic Medium"/>
            </a:endParaRPr>
          </a:p>
          <a:p>
            <a:pPr lvl="5" marL="2592000" indent="-216000">
              <a:spcBef>
                <a:spcPts val="283"/>
              </a:spcBef>
              <a:buClr>
                <a:srgbClr val="000000"/>
              </a:buClr>
              <a:buSzPct val="45000"/>
              <a:buFont typeface="Wingdings" charset="2"/>
              <a:buChar char=""/>
            </a:pPr>
            <a:r>
              <a:rPr b="0" lang="cs-CZ" sz="2000" spc="97" strike="noStrike">
                <a:solidFill>
                  <a:srgbClr val="534949"/>
                </a:solidFill>
                <a:latin typeface="Franklin Gothic Medium"/>
              </a:rPr>
              <a:t>Šestá úroveň</a:t>
            </a:r>
            <a:endParaRPr b="0" lang="cs-CZ" sz="2000" spc="97" strike="noStrike">
              <a:solidFill>
                <a:srgbClr val="534949"/>
              </a:solidFill>
              <a:latin typeface="Franklin Gothic Medium"/>
            </a:endParaRPr>
          </a:p>
          <a:p>
            <a:pPr lvl="6" marL="3024000" indent="-216000">
              <a:spcBef>
                <a:spcPts val="283"/>
              </a:spcBef>
              <a:buClr>
                <a:srgbClr val="000000"/>
              </a:buClr>
              <a:buSzPct val="45000"/>
              <a:buFont typeface="Wingdings" charset="2"/>
              <a:buChar char=""/>
            </a:pPr>
            <a:r>
              <a:rPr b="0" lang="cs-CZ" sz="2000" spc="97" strike="noStrike">
                <a:solidFill>
                  <a:srgbClr val="534949"/>
                </a:solidFill>
                <a:latin typeface="Franklin Gothic Medium"/>
              </a:rPr>
              <a:t>Sedmá úroveň</a:t>
            </a:r>
            <a:endParaRPr b="0" lang="cs-CZ" sz="2000" spc="97" strike="noStrike">
              <a:solidFill>
                <a:srgbClr val="534949"/>
              </a:solidFill>
              <a:latin typeface="Franklin Gothic Medium"/>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Rectangle 8"/>
          <p:cNvSpPr/>
          <p:nvPr/>
        </p:nvSpPr>
        <p:spPr>
          <a:xfrm>
            <a:off x="152280" y="1635120"/>
            <a:ext cx="8831520" cy="50450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46" name="Rectangle 7"/>
          <p:cNvSpPr/>
          <p:nvPr/>
        </p:nvSpPr>
        <p:spPr>
          <a:xfrm>
            <a:off x="152280" y="152280"/>
            <a:ext cx="8813520" cy="13460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47" name="PlaceHolder 1"/>
          <p:cNvSpPr>
            <a:spLocks noGrp="1"/>
          </p:cNvSpPr>
          <p:nvPr>
            <p:ph type="body"/>
          </p:nvPr>
        </p:nvSpPr>
        <p:spPr>
          <a:xfrm>
            <a:off x="380880" y="1719000"/>
            <a:ext cx="8407440" cy="4407120"/>
          </a:xfrm>
          <a:prstGeom prst="rect">
            <a:avLst/>
          </a:prstGeom>
          <a:noFill/>
          <a:ln w="0">
            <a:noFill/>
          </a:ln>
        </p:spPr>
        <p:txBody>
          <a:bodyPr anchor="t">
            <a:noAutofit/>
          </a:bodyPr>
          <a:p>
            <a:pPr marL="274320" indent="-228600">
              <a:lnSpc>
                <a:spcPct val="100000"/>
              </a:lnSpc>
              <a:spcBef>
                <a:spcPts val="400"/>
              </a:spcBef>
              <a:buClr>
                <a:srgbClr val="c66951"/>
              </a:buClr>
              <a:buFont typeface="Wingdings 2" charset="2"/>
              <a:buChar char=""/>
            </a:pPr>
            <a:r>
              <a:rPr b="0" lang="cs-CZ" sz="2000" spc="148" strike="noStrike">
                <a:solidFill>
                  <a:srgbClr val="534949"/>
                </a:solidFill>
                <a:latin typeface="Franklin Gothic Medium"/>
              </a:rPr>
              <a:t>Kliknutím lze upravit styly předlohy textu.</a:t>
            </a:r>
            <a:endParaRPr b="0" lang="cs-CZ" sz="2000" spc="148" strike="noStrike">
              <a:solidFill>
                <a:srgbClr val="534949"/>
              </a:solidFill>
              <a:latin typeface="Franklin Gothic Medium"/>
            </a:endParaRPr>
          </a:p>
          <a:p>
            <a:pPr lvl="1" marL="548640" indent="-182880">
              <a:lnSpc>
                <a:spcPct val="100000"/>
              </a:lnSpc>
              <a:spcBef>
                <a:spcPts val="360"/>
              </a:spcBef>
              <a:buClr>
                <a:srgbClr val="bf974d"/>
              </a:buClr>
              <a:buFont typeface="Wingdings" charset="2"/>
              <a:buChar char=""/>
            </a:pPr>
            <a:r>
              <a:rPr b="0" lang="cs-CZ" sz="1800" spc="97" strike="noStrike">
                <a:solidFill>
                  <a:srgbClr val="534949"/>
                </a:solidFill>
                <a:latin typeface="Franklin Gothic Medium"/>
              </a:rPr>
              <a:t>Druhá úroveň</a:t>
            </a:r>
            <a:endParaRPr b="0" lang="cs-CZ" sz="1800" spc="97" strike="noStrike">
              <a:solidFill>
                <a:srgbClr val="534949"/>
              </a:solidFill>
              <a:latin typeface="Franklin Gothic Medium"/>
            </a:endParaRPr>
          </a:p>
          <a:p>
            <a:pPr lvl="2" marL="822960" indent="-182880">
              <a:lnSpc>
                <a:spcPct val="100000"/>
              </a:lnSpc>
              <a:spcBef>
                <a:spcPts val="320"/>
              </a:spcBef>
              <a:buClr>
                <a:srgbClr val="928b70"/>
              </a:buClr>
              <a:buFont typeface="Wingdings" charset="2"/>
              <a:buChar char=""/>
            </a:pPr>
            <a:r>
              <a:rPr b="0" lang="cs-CZ" sz="1600" spc="97" strike="noStrike">
                <a:solidFill>
                  <a:srgbClr val="534949"/>
                </a:solidFill>
                <a:latin typeface="Franklin Gothic Medium"/>
              </a:rPr>
              <a:t>Třetí úroveň</a:t>
            </a:r>
            <a:endParaRPr b="0" lang="cs-CZ" sz="1600" spc="-1" strike="noStrike">
              <a:solidFill>
                <a:srgbClr val="534949"/>
              </a:solidFill>
              <a:latin typeface="Franklin Gothic Medium"/>
            </a:endParaRPr>
          </a:p>
          <a:p>
            <a:pPr lvl="3" marL="1097280" indent="-182880">
              <a:lnSpc>
                <a:spcPct val="100000"/>
              </a:lnSpc>
              <a:spcBef>
                <a:spcPts val="281"/>
              </a:spcBef>
              <a:buClr>
                <a:srgbClr val="87706b"/>
              </a:buClr>
              <a:buFont typeface="Wingdings" charset="2"/>
              <a:buChar char=""/>
            </a:pPr>
            <a:r>
              <a:rPr b="0" lang="cs-CZ" sz="1400" spc="-1" strike="noStrike">
                <a:solidFill>
                  <a:srgbClr val="534949"/>
                </a:solidFill>
                <a:latin typeface="Franklin Gothic Medium"/>
              </a:rPr>
              <a:t>Čtvrtá úroveň</a:t>
            </a:r>
            <a:endParaRPr b="0" lang="cs-CZ" sz="1400" spc="97" strike="noStrike">
              <a:solidFill>
                <a:srgbClr val="534949"/>
              </a:solidFill>
              <a:latin typeface="Franklin Gothic Medium"/>
            </a:endParaRPr>
          </a:p>
          <a:p>
            <a:pPr lvl="4" marL="1280160" indent="-182880">
              <a:lnSpc>
                <a:spcPct val="100000"/>
              </a:lnSpc>
              <a:spcBef>
                <a:spcPts val="261"/>
              </a:spcBef>
              <a:buClr>
                <a:srgbClr val="6f777d"/>
              </a:buClr>
              <a:buFont typeface="Wingdings" charset="2"/>
              <a:buChar char=""/>
            </a:pPr>
            <a:r>
              <a:rPr b="0" lang="cs-CZ" sz="1300" spc="97" strike="noStrike">
                <a:solidFill>
                  <a:srgbClr val="534949"/>
                </a:solidFill>
                <a:latin typeface="Franklin Gothic Medium"/>
              </a:rPr>
              <a:t>Pátá úroveň</a:t>
            </a:r>
            <a:endParaRPr b="0" lang="cs-CZ" sz="1300" spc="97" strike="noStrike">
              <a:solidFill>
                <a:srgbClr val="534949"/>
              </a:solidFill>
              <a:latin typeface="Franklin Gothic Medium"/>
            </a:endParaRPr>
          </a:p>
        </p:txBody>
      </p:sp>
      <p:sp>
        <p:nvSpPr>
          <p:cNvPr id="48" name="PlaceHolder 2"/>
          <p:cNvSpPr>
            <a:spLocks noGrp="1"/>
          </p:cNvSpPr>
          <p:nvPr>
            <p:ph type="dt" idx="4"/>
          </p:nvPr>
        </p:nvSpPr>
        <p:spPr>
          <a:xfrm>
            <a:off x="370800" y="6356520"/>
            <a:ext cx="2133360" cy="273960"/>
          </a:xfrm>
          <a:prstGeom prst="rect">
            <a:avLst/>
          </a:prstGeom>
          <a:noFill/>
          <a:ln w="0">
            <a:noFill/>
          </a:ln>
        </p:spPr>
        <p:txBody>
          <a:bodyPr anchor="ctr">
            <a:noAutofit/>
          </a:bodyPr>
          <a:lstStyle>
            <a:lvl1pPr indent="0">
              <a:lnSpc>
                <a:spcPct val="100000"/>
              </a:lnSpc>
              <a:buNone/>
              <a:defRPr b="0" lang="cs-CZ" sz="1100" spc="-1" strike="noStrike">
                <a:solidFill>
                  <a:srgbClr val="534949"/>
                </a:solidFill>
                <a:latin typeface="Franklin Gothic Medium"/>
              </a:defRPr>
            </a:lvl1pPr>
          </a:lstStyle>
          <a:p>
            <a:pPr indent="0">
              <a:lnSpc>
                <a:spcPct val="100000"/>
              </a:lnSpc>
              <a:buNone/>
            </a:pPr>
            <a:r>
              <a:rPr b="0" lang="cs-CZ" sz="1100" spc="-1" strike="noStrike">
                <a:solidFill>
                  <a:srgbClr val="534949"/>
                </a:solidFill>
                <a:latin typeface="Franklin Gothic Medium"/>
              </a:rPr>
              <a:t>&lt;datum/čas&gt;</a:t>
            </a:r>
            <a:endParaRPr b="0" lang="cs-CZ" sz="1100" spc="-1" strike="noStrike">
              <a:solidFill>
                <a:srgbClr val="000000"/>
              </a:solidFill>
              <a:latin typeface="Times New Roman"/>
            </a:endParaRPr>
          </a:p>
        </p:txBody>
      </p:sp>
      <p:sp>
        <p:nvSpPr>
          <p:cNvPr id="49" name="PlaceHolder 3"/>
          <p:cNvSpPr>
            <a:spLocks noGrp="1"/>
          </p:cNvSpPr>
          <p:nvPr>
            <p:ph type="ftr" idx="5"/>
          </p:nvPr>
        </p:nvSpPr>
        <p:spPr>
          <a:xfrm>
            <a:off x="3048120" y="6356520"/>
            <a:ext cx="3352320" cy="27396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50" name="PlaceHolder 4"/>
          <p:cNvSpPr>
            <a:spLocks noGrp="1"/>
          </p:cNvSpPr>
          <p:nvPr>
            <p:ph type="sldNum" idx="6"/>
          </p:nvPr>
        </p:nvSpPr>
        <p:spPr>
          <a:xfrm>
            <a:off x="8234640" y="6355080"/>
            <a:ext cx="582480" cy="273960"/>
          </a:xfrm>
          <a:prstGeom prst="rect">
            <a:avLst/>
          </a:prstGeom>
          <a:noFill/>
          <a:ln w="19080">
            <a:noFill/>
          </a:ln>
        </p:spPr>
        <p:txBody>
          <a:bodyPr anchor="ctr">
            <a:noAutofit/>
          </a:bodyPr>
          <a:lstStyle>
            <a:lvl1pPr indent="0" algn="ctr">
              <a:lnSpc>
                <a:spcPct val="100000"/>
              </a:lnSpc>
              <a:buNone/>
              <a:defRPr b="0" lang="cs-CZ" sz="1100" spc="-1" strike="noStrike">
                <a:solidFill>
                  <a:srgbClr val="534949"/>
                </a:solidFill>
                <a:latin typeface="Franklin Gothic Medium"/>
              </a:defRPr>
            </a:lvl1pPr>
          </a:lstStyle>
          <a:p>
            <a:pPr indent="0" algn="ctr">
              <a:lnSpc>
                <a:spcPct val="100000"/>
              </a:lnSpc>
              <a:buNone/>
            </a:pPr>
            <a:fld id="{EB205C1E-E657-4CBC-8D51-FFF2E7136F39}" type="slidenum">
              <a:rPr b="0" lang="cs-CZ" sz="1100" spc="-1" strike="noStrike">
                <a:solidFill>
                  <a:srgbClr val="534949"/>
                </a:solidFill>
                <a:latin typeface="Franklin Gothic Medium"/>
              </a:rPr>
              <a:t>&lt;číslo&gt;</a:t>
            </a:fld>
            <a:endParaRPr b="0" lang="cs-CZ" sz="1100" spc="-1" strike="noStrike">
              <a:solidFill>
                <a:srgbClr val="000000"/>
              </a:solidFill>
              <a:latin typeface="Times New Roman"/>
            </a:endParaRPr>
          </a:p>
        </p:txBody>
      </p:sp>
      <p:sp>
        <p:nvSpPr>
          <p:cNvPr id="51" name="PlaceHolder 5"/>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Kliknutím lze upravit styl.</a:t>
            </a:r>
            <a:endParaRPr b="0" lang="cs-CZ" sz="3200" spc="-1" strike="noStrike">
              <a:solidFill>
                <a:srgbClr val="000000"/>
              </a:solidFill>
              <a:latin typeface="Franklin Gothic Medium"/>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Rectangle 8" hidden="1"/>
          <p:cNvSpPr/>
          <p:nvPr/>
        </p:nvSpPr>
        <p:spPr>
          <a:xfrm>
            <a:off x="152280" y="1635120"/>
            <a:ext cx="8831520" cy="50450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89" name="Rectangle 7" hidden="1"/>
          <p:cNvSpPr/>
          <p:nvPr/>
        </p:nvSpPr>
        <p:spPr>
          <a:xfrm>
            <a:off x="152280" y="152280"/>
            <a:ext cx="8813520" cy="13460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90" name="Rectangle 6"/>
          <p:cNvSpPr/>
          <p:nvPr/>
        </p:nvSpPr>
        <p:spPr>
          <a:xfrm>
            <a:off x="7010280" y="152280"/>
            <a:ext cx="1980720" cy="65559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91" name="Rectangle 7"/>
          <p:cNvSpPr/>
          <p:nvPr/>
        </p:nvSpPr>
        <p:spPr>
          <a:xfrm>
            <a:off x="152280" y="154080"/>
            <a:ext cx="6705360" cy="6552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Franklin Gothic Medium"/>
            </a:endParaRPr>
          </a:p>
        </p:txBody>
      </p:sp>
      <p:sp>
        <p:nvSpPr>
          <p:cNvPr id="92" name="PlaceHolder 1"/>
          <p:cNvSpPr>
            <a:spLocks noGrp="1"/>
          </p:cNvSpPr>
          <p:nvPr>
            <p:ph type="body"/>
          </p:nvPr>
        </p:nvSpPr>
        <p:spPr>
          <a:xfrm>
            <a:off x="7162920" y="2892240"/>
            <a:ext cx="1599840" cy="1645560"/>
          </a:xfrm>
          <a:prstGeom prst="rect">
            <a:avLst/>
          </a:prstGeom>
          <a:noFill/>
          <a:ln w="0">
            <a:noFill/>
          </a:ln>
        </p:spPr>
        <p:txBody>
          <a:bodyPr anchor="ctr">
            <a:noAutofit/>
          </a:bodyPr>
          <a:p>
            <a:pPr indent="0">
              <a:lnSpc>
                <a:spcPct val="100000"/>
              </a:lnSpc>
              <a:spcBef>
                <a:spcPts val="400"/>
              </a:spcBef>
              <a:buNone/>
              <a:tabLst>
                <a:tab algn="l" pos="0"/>
              </a:tabLst>
            </a:pPr>
            <a:r>
              <a:rPr b="0" lang="cs-CZ" sz="2000" spc="148" strike="noStrike">
                <a:solidFill>
                  <a:srgbClr val="ccd1b9"/>
                </a:solidFill>
                <a:latin typeface="Franklin Gothic Medium"/>
              </a:rPr>
              <a:t>Kliknutím lze upravit styly předlohy textu.</a:t>
            </a:r>
            <a:endParaRPr b="0" lang="cs-CZ" sz="2000" spc="148" strike="noStrike">
              <a:solidFill>
                <a:srgbClr val="534949"/>
              </a:solidFill>
              <a:latin typeface="Franklin Gothic Medium"/>
            </a:endParaRPr>
          </a:p>
        </p:txBody>
      </p:sp>
      <p:sp>
        <p:nvSpPr>
          <p:cNvPr id="93" name="PlaceHolder 2"/>
          <p:cNvSpPr>
            <a:spLocks noGrp="1"/>
          </p:cNvSpPr>
          <p:nvPr>
            <p:ph type="dt" idx="7"/>
          </p:nvPr>
        </p:nvSpPr>
        <p:spPr>
          <a:xfrm>
            <a:off x="370800" y="6356520"/>
            <a:ext cx="2133360" cy="273960"/>
          </a:xfrm>
          <a:prstGeom prst="rect">
            <a:avLst/>
          </a:prstGeom>
          <a:noFill/>
          <a:ln w="0">
            <a:noFill/>
          </a:ln>
        </p:spPr>
        <p:txBody>
          <a:bodyPr anchor="ctr">
            <a:noAutofit/>
          </a:bodyPr>
          <a:lstStyle>
            <a:lvl1pPr indent="0">
              <a:lnSpc>
                <a:spcPct val="100000"/>
              </a:lnSpc>
              <a:buNone/>
              <a:defRPr b="0" lang="cs-CZ" sz="1100" spc="-1" strike="noStrike">
                <a:solidFill>
                  <a:srgbClr val="ffffff"/>
                </a:solidFill>
                <a:latin typeface="Franklin Gothic Medium"/>
              </a:defRPr>
            </a:lvl1pPr>
          </a:lstStyle>
          <a:p>
            <a:pPr indent="0">
              <a:lnSpc>
                <a:spcPct val="100000"/>
              </a:lnSpc>
              <a:buNone/>
            </a:pPr>
            <a:r>
              <a:rPr b="0" lang="cs-CZ" sz="1100" spc="-1" strike="noStrike">
                <a:solidFill>
                  <a:srgbClr val="ffffff"/>
                </a:solidFill>
                <a:latin typeface="Franklin Gothic Medium"/>
              </a:rPr>
              <a:t>&lt;datum/čas&gt;</a:t>
            </a:r>
            <a:endParaRPr b="0" lang="cs-CZ" sz="1100" spc="-1" strike="noStrike">
              <a:solidFill>
                <a:srgbClr val="000000"/>
              </a:solidFill>
              <a:latin typeface="Times New Roman"/>
            </a:endParaRPr>
          </a:p>
        </p:txBody>
      </p:sp>
      <p:sp>
        <p:nvSpPr>
          <p:cNvPr id="94" name="PlaceHolder 3"/>
          <p:cNvSpPr>
            <a:spLocks noGrp="1"/>
          </p:cNvSpPr>
          <p:nvPr>
            <p:ph type="sldNum" idx="8"/>
          </p:nvPr>
        </p:nvSpPr>
        <p:spPr>
          <a:xfrm>
            <a:off x="8234640" y="6355080"/>
            <a:ext cx="582480" cy="273960"/>
          </a:xfrm>
          <a:prstGeom prst="rect">
            <a:avLst/>
          </a:prstGeom>
          <a:noFill/>
          <a:ln w="19080">
            <a:noFill/>
          </a:ln>
        </p:spPr>
        <p:txBody>
          <a:bodyPr anchor="ctr">
            <a:noAutofit/>
          </a:bodyPr>
          <a:lstStyle>
            <a:lvl1pPr indent="0" algn="ctr">
              <a:lnSpc>
                <a:spcPct val="100000"/>
              </a:lnSpc>
              <a:buNone/>
              <a:defRPr b="0" lang="cs-CZ" sz="1100" spc="-1" strike="noStrike">
                <a:solidFill>
                  <a:srgbClr val="ccd1b9"/>
                </a:solidFill>
                <a:latin typeface="Franklin Gothic Medium"/>
              </a:defRPr>
            </a:lvl1pPr>
          </a:lstStyle>
          <a:p>
            <a:pPr indent="0" algn="ctr">
              <a:lnSpc>
                <a:spcPct val="100000"/>
              </a:lnSpc>
              <a:buNone/>
            </a:pPr>
            <a:fld id="{12F10517-BC2B-47CE-8DB4-E3E805706164}" type="slidenum">
              <a:rPr b="0" lang="cs-CZ" sz="1100" spc="-1" strike="noStrike">
                <a:solidFill>
                  <a:srgbClr val="ccd1b9"/>
                </a:solidFill>
                <a:latin typeface="Franklin Gothic Medium"/>
              </a:rPr>
              <a:t>&lt;číslo&gt;</a:t>
            </a:fld>
            <a:endParaRPr b="0" lang="cs-CZ" sz="1100" spc="-1" strike="noStrike">
              <a:solidFill>
                <a:srgbClr val="000000"/>
              </a:solidFill>
              <a:latin typeface="Times New Roman"/>
            </a:endParaRPr>
          </a:p>
        </p:txBody>
      </p:sp>
      <p:sp>
        <p:nvSpPr>
          <p:cNvPr id="95" name="PlaceHolder 4"/>
          <p:cNvSpPr>
            <a:spLocks noGrp="1"/>
          </p:cNvSpPr>
          <p:nvPr>
            <p:ph type="ftr" idx="9"/>
          </p:nvPr>
        </p:nvSpPr>
        <p:spPr>
          <a:xfrm>
            <a:off x="3048120" y="6356520"/>
            <a:ext cx="3352320" cy="27396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96" name="PlaceHolder 5"/>
          <p:cNvSpPr>
            <a:spLocks noGrp="1"/>
          </p:cNvSpPr>
          <p:nvPr>
            <p:ph type="title"/>
          </p:nvPr>
        </p:nvSpPr>
        <p:spPr>
          <a:xfrm>
            <a:off x="380880" y="2892240"/>
            <a:ext cx="6324120" cy="1645560"/>
          </a:xfrm>
          <a:prstGeom prst="rect">
            <a:avLst/>
          </a:prstGeom>
          <a:noFill/>
          <a:ln w="0">
            <a:noFill/>
          </a:ln>
        </p:spPr>
        <p:txBody>
          <a:bodyPr anchor="ctr">
            <a:noAutofit/>
          </a:bodyPr>
          <a:p>
            <a:pPr indent="0" algn="r">
              <a:lnSpc>
                <a:spcPct val="100000"/>
              </a:lnSpc>
              <a:buNone/>
            </a:pPr>
            <a:r>
              <a:rPr b="0" lang="cs-CZ" sz="4200" spc="148" strike="noStrike" cap="all">
                <a:solidFill>
                  <a:srgbClr val="ffffff"/>
                </a:solidFill>
                <a:latin typeface="Franklin Gothic Medium"/>
              </a:rPr>
              <a:t>Kliknutím lze upravit styl.</a:t>
            </a:r>
            <a:endParaRPr b="0" lang="cs-CZ" sz="4200" spc="-1" strike="noStrike">
              <a:solidFill>
                <a:srgbClr val="000000"/>
              </a:solidFill>
              <a:latin typeface="Franklin Gothic Medium"/>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slideLayout" Target="../slideLayouts/slideLayout13.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755640" y="1412640"/>
            <a:ext cx="5760360" cy="1779840"/>
          </a:xfrm>
          <a:prstGeom prst="rect">
            <a:avLst/>
          </a:prstGeom>
          <a:noFill/>
          <a:ln w="0">
            <a:noFill/>
          </a:ln>
        </p:spPr>
        <p:txBody>
          <a:bodyPr anchor="ctr">
            <a:normAutofit fontScale="72000"/>
          </a:bodyPr>
          <a:p>
            <a:pPr indent="0" algn="ctr">
              <a:lnSpc>
                <a:spcPct val="100000"/>
              </a:lnSpc>
              <a:buNone/>
            </a:pPr>
            <a:br>
              <a:rPr sz="3600"/>
            </a:br>
            <a:br>
              <a:rPr sz="3600"/>
            </a:br>
            <a:r>
              <a:rPr b="1" lang="cs-CZ" sz="4000" spc="148" strike="noStrike" cap="all">
                <a:solidFill>
                  <a:srgbClr val="ff0000"/>
                </a:solidFill>
                <a:latin typeface="Franklin Gothic Medium"/>
              </a:rPr>
              <a:t>Skončení pracovního poměru</a:t>
            </a:r>
            <a:endParaRPr b="0" lang="cs-CZ" sz="4000" spc="-1" strike="noStrike">
              <a:solidFill>
                <a:srgbClr val="000000"/>
              </a:solidFill>
              <a:latin typeface="Franklin Gothic Medium"/>
            </a:endParaRPr>
          </a:p>
        </p:txBody>
      </p:sp>
      <p:sp>
        <p:nvSpPr>
          <p:cNvPr id="134" name="PlaceHolder 2"/>
          <p:cNvSpPr>
            <a:spLocks noGrp="1"/>
          </p:cNvSpPr>
          <p:nvPr>
            <p:ph type="subTitle"/>
          </p:nvPr>
        </p:nvSpPr>
        <p:spPr>
          <a:xfrm>
            <a:off x="1403640" y="4077000"/>
            <a:ext cx="6400440" cy="1472760"/>
          </a:xfrm>
          <a:prstGeom prst="rect">
            <a:avLst/>
          </a:prstGeom>
          <a:noFill/>
          <a:ln w="0">
            <a:noFill/>
          </a:ln>
        </p:spPr>
        <p:txBody>
          <a:bodyPr anchor="ctr">
            <a:noAutofit/>
          </a:bodyPr>
          <a:p>
            <a:pPr indent="0" algn="ctr">
              <a:buNone/>
            </a:pPr>
            <a:endParaRPr b="0" lang="cs-CZ" sz="19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PlaceHolder 1"/>
          <p:cNvSpPr>
            <a:spLocks noGrp="1"/>
          </p:cNvSpPr>
          <p:nvPr>
            <p:ph/>
          </p:nvPr>
        </p:nvSpPr>
        <p:spPr>
          <a:xfrm>
            <a:off x="380880" y="1719000"/>
            <a:ext cx="8407440" cy="4407120"/>
          </a:xfrm>
          <a:prstGeom prst="rect">
            <a:avLst/>
          </a:prstGeom>
          <a:noFill/>
          <a:ln w="0">
            <a:noFill/>
          </a:ln>
        </p:spPr>
        <p:txBody>
          <a:bodyPr anchor="t">
            <a:normAutofit fontScale="61000"/>
          </a:bodyPr>
          <a:p>
            <a:pPr marL="39600" indent="0" algn="just">
              <a:lnSpc>
                <a:spcPct val="100000"/>
              </a:lnSpc>
              <a:spcBef>
                <a:spcPts val="519"/>
              </a:spcBef>
              <a:buNone/>
              <a:tabLst>
                <a:tab algn="l" pos="0"/>
              </a:tabLst>
            </a:pPr>
            <a:endParaRPr b="0" lang="cs-CZ" sz="2600" spc="148" strike="noStrike">
              <a:solidFill>
                <a:srgbClr val="534949"/>
              </a:solidFill>
              <a:latin typeface="Franklin Gothic Medium"/>
            </a:endParaRPr>
          </a:p>
          <a:p>
            <a:pPr marL="39600" indent="0" algn="just">
              <a:lnSpc>
                <a:spcPct val="100000"/>
              </a:lnSpc>
              <a:spcBef>
                <a:spcPts val="519"/>
              </a:spcBef>
              <a:buNone/>
              <a:tabLst>
                <a:tab algn="l" pos="0"/>
              </a:tabLst>
            </a:pPr>
            <a:r>
              <a:rPr b="0" lang="cs-CZ" sz="2600" spc="148" strike="noStrike">
                <a:solidFill>
                  <a:srgbClr val="534949"/>
                </a:solidFill>
                <a:latin typeface="Franklin Gothic Medium"/>
              </a:rPr>
              <a:t>ROZSUDEK NS ČR ze dne 06. 05. 1997, sp. zn. </a:t>
            </a:r>
            <a:r>
              <a:rPr b="1" lang="cs-CZ" sz="2600" spc="148" strike="noStrike">
                <a:solidFill>
                  <a:srgbClr val="534949"/>
                </a:solidFill>
                <a:latin typeface="Franklin Gothic Medium"/>
              </a:rPr>
              <a:t>2 Cdon 1053/96</a:t>
            </a:r>
            <a:r>
              <a:rPr b="0" lang="cs-CZ" sz="2600" spc="148" strike="noStrike">
                <a:solidFill>
                  <a:srgbClr val="534949"/>
                </a:solidFill>
                <a:latin typeface="Franklin Gothic Medium"/>
              </a:rPr>
              <a:t>.</a:t>
            </a:r>
            <a:endParaRPr b="0" lang="cs-CZ" sz="2600" spc="148" strike="noStrike">
              <a:solidFill>
                <a:srgbClr val="534949"/>
              </a:solidFill>
              <a:latin typeface="Franklin Gothic Medium"/>
            </a:endParaRPr>
          </a:p>
          <a:p>
            <a:pPr marL="238680" indent="-199080" algn="just">
              <a:lnSpc>
                <a:spcPct val="100000"/>
              </a:lnSpc>
              <a:spcBef>
                <a:spcPts val="519"/>
              </a:spcBef>
              <a:buClr>
                <a:srgbClr val="c66951"/>
              </a:buClr>
              <a:buFont typeface="Wingdings 2" charset="2"/>
              <a:buChar char=""/>
              <a:tabLst>
                <a:tab algn="l" pos="0"/>
              </a:tabLst>
            </a:pPr>
            <a:r>
              <a:rPr b="1" lang="cs-CZ" sz="2600" spc="148" strike="noStrike">
                <a:solidFill>
                  <a:srgbClr val="ff0000"/>
                </a:solidFill>
                <a:latin typeface="Franklin Gothic Medium"/>
              </a:rPr>
              <a:t>Částí organizace</a:t>
            </a:r>
            <a:r>
              <a:rPr b="0" lang="cs-CZ" sz="2600" spc="148" strike="noStrike">
                <a:solidFill>
                  <a:srgbClr val="000000"/>
                </a:solidFill>
                <a:latin typeface="Franklin Gothic Medium"/>
              </a:rPr>
              <a:t> se rozumí ve smyslu ustanovení § 52 písm. a) ZP organizační jednotka, útvar nebo jiná složka organizace, která vyvíjí </a:t>
            </a:r>
            <a:r>
              <a:rPr b="1" lang="cs-CZ" sz="2600" spc="148" strike="noStrike">
                <a:solidFill>
                  <a:srgbClr val="ff0000"/>
                </a:solidFill>
                <a:latin typeface="Franklin Gothic Medium"/>
              </a:rPr>
              <a:t>v rámci organizace relativně samostatnou činnost, jíž se podílí na plnění úkolů</a:t>
            </a:r>
            <a:r>
              <a:rPr b="0" lang="cs-CZ" sz="2600" spc="148" strike="noStrike">
                <a:solidFill>
                  <a:srgbClr val="000000"/>
                </a:solidFill>
                <a:latin typeface="Franklin Gothic Medium"/>
              </a:rPr>
              <a:t> (na předmětu činností) organizace samotné. Taková složka organizace má </a:t>
            </a:r>
            <a:r>
              <a:rPr b="1" lang="cs-CZ" sz="2600" spc="148" strike="noStrike">
                <a:solidFill>
                  <a:srgbClr val="ff0000"/>
                </a:solidFill>
                <a:latin typeface="Franklin Gothic Medium"/>
              </a:rPr>
              <a:t>vyčleněny určité prostředky </a:t>
            </a:r>
            <a:r>
              <a:rPr b="0" lang="cs-CZ" sz="2600" spc="148" strike="noStrike">
                <a:solidFill>
                  <a:srgbClr val="000000"/>
                </a:solidFill>
                <a:latin typeface="Franklin Gothic Medium"/>
              </a:rPr>
              <a:t>(budovy, stroje, nářadí apod.) a </a:t>
            </a:r>
            <a:r>
              <a:rPr b="1" lang="cs-CZ" sz="2600" spc="148" strike="noStrike">
                <a:solidFill>
                  <a:srgbClr val="ff0000"/>
                </a:solidFill>
                <a:latin typeface="Franklin Gothic Medium"/>
              </a:rPr>
              <a:t>prostory</a:t>
            </a:r>
            <a:r>
              <a:rPr b="0" lang="cs-CZ" sz="2600" spc="148" strike="noStrike">
                <a:solidFill>
                  <a:srgbClr val="000000"/>
                </a:solidFill>
                <a:latin typeface="Franklin Gothic Medium"/>
              </a:rPr>
              <a:t> k provozování této činnosti, zpravidla je uvedena ve vnitřním organizačním předpisu organizace (např. v organizačním řádu) a v jejím čele zpravidla stojí </a:t>
            </a:r>
            <a:r>
              <a:rPr b="1" lang="cs-CZ" sz="2600" spc="148" strike="noStrike">
                <a:solidFill>
                  <a:srgbClr val="ff0000"/>
                </a:solidFill>
                <a:latin typeface="Franklin Gothic Medium"/>
              </a:rPr>
              <a:t>vedoucí zaměstnanec</a:t>
            </a:r>
            <a:r>
              <a:rPr b="0" lang="cs-CZ" sz="2600" spc="148" strike="noStrike">
                <a:solidFill>
                  <a:srgbClr val="000000"/>
                </a:solidFill>
                <a:latin typeface="Franklin Gothic Medium"/>
              </a:rPr>
              <a:t>.</a:t>
            </a:r>
            <a:endParaRPr b="0" lang="cs-CZ" sz="2600" spc="148" strike="noStrike">
              <a:solidFill>
                <a:srgbClr val="534949"/>
              </a:solidFill>
              <a:latin typeface="Franklin Gothic Medium"/>
            </a:endParaRPr>
          </a:p>
          <a:p>
            <a:pPr marL="39600" indent="0" algn="just">
              <a:lnSpc>
                <a:spcPct val="100000"/>
              </a:lnSpc>
              <a:spcBef>
                <a:spcPts val="519"/>
              </a:spcBef>
              <a:buNone/>
              <a:tabLst>
                <a:tab algn="l" pos="0"/>
              </a:tabLst>
            </a:pPr>
            <a:endParaRPr b="0" lang="cs-CZ" sz="2600" spc="148" strike="noStrike">
              <a:solidFill>
                <a:srgbClr val="534949"/>
              </a:solidFill>
              <a:latin typeface="Franklin Gothic Medium"/>
            </a:endParaRPr>
          </a:p>
          <a:p>
            <a:pPr marL="39600" indent="0" algn="just">
              <a:lnSpc>
                <a:spcPct val="100000"/>
              </a:lnSpc>
              <a:spcBef>
                <a:spcPts val="519"/>
              </a:spcBef>
              <a:buNone/>
              <a:tabLst>
                <a:tab algn="l" pos="0"/>
              </a:tabLst>
            </a:pPr>
            <a:r>
              <a:rPr b="0" lang="cs-CZ" sz="2600" spc="148" strike="noStrike">
                <a:solidFill>
                  <a:srgbClr val="534949"/>
                </a:solidFill>
                <a:latin typeface="Franklin Gothic Medium"/>
              </a:rPr>
              <a:t>ROZSUDEK NS ČR ze dne 03. 06. 1997, sp. zn. </a:t>
            </a:r>
            <a:r>
              <a:rPr b="1" lang="cs-CZ" sz="2600" spc="148" strike="noStrike">
                <a:solidFill>
                  <a:srgbClr val="534949"/>
                </a:solidFill>
                <a:latin typeface="Franklin Gothic Medium"/>
              </a:rPr>
              <a:t>2 Cdon 727/96</a:t>
            </a:r>
            <a:r>
              <a:rPr b="0" lang="cs-CZ" sz="2600" spc="148" strike="noStrike">
                <a:solidFill>
                  <a:srgbClr val="534949"/>
                </a:solidFill>
                <a:latin typeface="Franklin Gothic Medium"/>
              </a:rPr>
              <a:t>.</a:t>
            </a:r>
            <a:endParaRPr b="0" lang="cs-CZ" sz="2600" spc="148" strike="noStrike">
              <a:solidFill>
                <a:srgbClr val="534949"/>
              </a:solidFill>
              <a:latin typeface="Franklin Gothic Medium"/>
            </a:endParaRPr>
          </a:p>
          <a:p>
            <a:pPr marL="238680" indent="-199080" algn="just">
              <a:lnSpc>
                <a:spcPct val="100000"/>
              </a:lnSpc>
              <a:spcBef>
                <a:spcPts val="519"/>
              </a:spcBef>
              <a:buClr>
                <a:srgbClr val="c66951"/>
              </a:buClr>
              <a:buFont typeface="Wingdings 2" charset="2"/>
              <a:buChar char=""/>
              <a:tabLst>
                <a:tab algn="l" pos="0"/>
              </a:tabLst>
            </a:pPr>
            <a:r>
              <a:rPr b="0" lang="cs-CZ" sz="2600" spc="148" strike="noStrike">
                <a:solidFill>
                  <a:srgbClr val="000000"/>
                </a:solidFill>
                <a:latin typeface="Franklin Gothic Medium"/>
              </a:rPr>
              <a:t>Z důvodu zrušení části zaměstnavatele může zaměstnavatel dát podle § 52 písm. a) ZP výpověď z pracovního poměru jen těm zaměstnancům, kterým v důsledku zrušení své části nemůže nadále přidělovat práci v místě, kde dosud podle pracovní smlouvy pracovali (kteří konali práci ve zrušené části zaměstnavatele). </a:t>
            </a:r>
            <a:endParaRPr b="0" lang="cs-CZ" sz="26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marL="39600"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marL="39600"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marL="39600" indent="0">
              <a:lnSpc>
                <a:spcPct val="80000"/>
              </a:lnSpc>
              <a:spcBef>
                <a:spcPts val="300"/>
              </a:spcBef>
              <a:buNone/>
              <a:tabLst>
                <a:tab algn="l" pos="0"/>
              </a:tabLst>
            </a:pPr>
            <a:endParaRPr b="0" lang="cs-CZ" sz="1600" spc="148" strike="noStrike">
              <a:solidFill>
                <a:srgbClr val="534949"/>
              </a:solidFill>
              <a:latin typeface="Franklin Gothic Medium"/>
            </a:endParaRPr>
          </a:p>
          <a:p>
            <a:pPr marL="3960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5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a)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6" name="PlaceHolder 1"/>
          <p:cNvSpPr>
            <a:spLocks noGrp="1"/>
          </p:cNvSpPr>
          <p:nvPr>
            <p:ph/>
          </p:nvPr>
        </p:nvSpPr>
        <p:spPr>
          <a:xfrm>
            <a:off x="553320" y="1917000"/>
            <a:ext cx="8208720" cy="4608000"/>
          </a:xfrm>
          <a:prstGeom prst="rect">
            <a:avLst/>
          </a:prstGeom>
          <a:noFill/>
          <a:ln w="0">
            <a:noFill/>
          </a:ln>
        </p:spPr>
        <p:txBody>
          <a:bodyPr anchor="t">
            <a:normAutofit fontScale="82000"/>
          </a:bodyPr>
          <a:p>
            <a:pPr indent="0" algn="just">
              <a:lnSpc>
                <a:spcPct val="100000"/>
              </a:lnSpc>
              <a:spcBef>
                <a:spcPts val="561"/>
              </a:spcBef>
              <a:buNone/>
            </a:pPr>
            <a:endParaRPr b="0" lang="cs-CZ" sz="2800" spc="148" strike="noStrike">
              <a:solidFill>
                <a:srgbClr val="534949"/>
              </a:solidFill>
              <a:latin typeface="Franklin Gothic Medium"/>
            </a:endParaRPr>
          </a:p>
          <a:p>
            <a:pPr marL="405000" indent="-4050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Pracovní poměr na dobu určitou může skončit také ostatními způsoby uvedenými v § 48 odst. 1, 3 a 4. Byla-li doba trvání tohoto pracovního poměru omezena na dobu konání určitých prací, je zaměstnavatel povinen upozornit zaměstnance na skončení těchto prací včas, zpravidla alespoň 3 dny předem.</a:t>
            </a:r>
            <a:endParaRPr b="0" lang="cs-CZ" sz="2800" spc="148" strike="noStrike">
              <a:solidFill>
                <a:srgbClr val="534949"/>
              </a:solidFill>
              <a:latin typeface="Franklin Gothic Medium"/>
            </a:endParaRPr>
          </a:p>
          <a:p>
            <a:pPr indent="0" algn="just">
              <a:lnSpc>
                <a:spcPct val="100000"/>
              </a:lnSpc>
              <a:spcBef>
                <a:spcPts val="561"/>
              </a:spcBef>
              <a:buNone/>
            </a:pPr>
            <a:endParaRPr b="0" lang="cs-CZ" sz="2800" spc="148" strike="noStrike">
              <a:solidFill>
                <a:srgbClr val="534949"/>
              </a:solidFill>
              <a:latin typeface="Franklin Gothic Medium"/>
            </a:endParaRPr>
          </a:p>
          <a:p>
            <a:pPr marL="405000" indent="-4050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Pokračuje-li zaměstnanec po uplynutí sjednané doby </a:t>
            </a:r>
            <a:r>
              <a:rPr b="0" lang="cs-CZ" sz="2800" spc="148" strike="noStrike">
                <a:solidFill>
                  <a:srgbClr val="ff0000"/>
                </a:solidFill>
                <a:latin typeface="Franklin Gothic Medium"/>
              </a:rPr>
              <a:t>s vědomím zaměstnavatele </a:t>
            </a:r>
            <a:r>
              <a:rPr b="0" lang="cs-CZ" sz="2800" spc="148" strike="noStrike">
                <a:solidFill>
                  <a:srgbClr val="534949"/>
                </a:solidFill>
                <a:latin typeface="Franklin Gothic Medium"/>
              </a:rPr>
              <a:t>dále v konání prací, platí, že se jedná o pracovní poměr na dobu neurčitou.</a:t>
            </a:r>
            <a:endParaRPr b="0" lang="cs-CZ" sz="2800" spc="148" strike="noStrike">
              <a:solidFill>
                <a:srgbClr val="534949"/>
              </a:solidFill>
              <a:latin typeface="Franklin Gothic Medium"/>
            </a:endParaRPr>
          </a:p>
        </p:txBody>
      </p:sp>
      <p:sp>
        <p:nvSpPr>
          <p:cNvPr id="347" name="PlaceHolder 2"/>
          <p:cNvSpPr>
            <a:spLocks noGrp="1"/>
          </p:cNvSpPr>
          <p:nvPr>
            <p:ph type="title"/>
          </p:nvPr>
        </p:nvSpPr>
        <p:spPr>
          <a:xfrm>
            <a:off x="380880" y="355680"/>
            <a:ext cx="8380800" cy="1054080"/>
          </a:xfrm>
          <a:prstGeom prst="rect">
            <a:avLst/>
          </a:prstGeom>
          <a:noFill/>
          <a:ln w="0">
            <a:noFill/>
          </a:ln>
        </p:spPr>
        <p:txBody>
          <a:bodyPr anchor="ctr">
            <a:normAutofit/>
          </a:bodyPr>
          <a:p>
            <a:pPr indent="0" algn="ctr">
              <a:lnSpc>
                <a:spcPct val="100000"/>
              </a:lnSpc>
              <a:buNone/>
            </a:pPr>
            <a:r>
              <a:rPr b="0" lang="cs-CZ" sz="3200" spc="199" strike="noStrike" cap="all">
                <a:solidFill>
                  <a:srgbClr val="ffffff"/>
                </a:solidFill>
                <a:latin typeface="Franklin Gothic Medium"/>
              </a:rPr>
              <a:t>skončení pp na dobu určitou</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8" name="PlaceHolder 1"/>
          <p:cNvSpPr>
            <a:spLocks noGrp="1"/>
          </p:cNvSpPr>
          <p:nvPr>
            <p:ph/>
          </p:nvPr>
        </p:nvSpPr>
        <p:spPr>
          <a:xfrm>
            <a:off x="7162920" y="2892240"/>
            <a:ext cx="1599840" cy="1645560"/>
          </a:xfrm>
          <a:prstGeom prst="rect">
            <a:avLst/>
          </a:prstGeom>
          <a:noFill/>
          <a:ln w="0">
            <a:noFill/>
          </a:ln>
        </p:spPr>
        <p:txBody>
          <a:bodyPr anchor="ctr">
            <a:noAutofit/>
          </a:bodyPr>
          <a:p>
            <a:pPr indent="0">
              <a:spcBef>
                <a:spcPts val="1417"/>
              </a:spcBef>
              <a:buNone/>
            </a:pPr>
            <a:endParaRPr b="0" lang="cs-CZ" sz="2000" spc="148" strike="noStrike">
              <a:solidFill>
                <a:srgbClr val="ccd1b9"/>
              </a:solidFill>
              <a:latin typeface="Franklin Gothic Medium"/>
            </a:endParaRPr>
          </a:p>
        </p:txBody>
      </p:sp>
      <p:sp>
        <p:nvSpPr>
          <p:cNvPr id="349" name="PlaceHolder 2"/>
          <p:cNvSpPr>
            <a:spLocks noGrp="1"/>
          </p:cNvSpPr>
          <p:nvPr>
            <p:ph type="title"/>
          </p:nvPr>
        </p:nvSpPr>
        <p:spPr>
          <a:xfrm>
            <a:off x="380880" y="2892240"/>
            <a:ext cx="6324120" cy="1645560"/>
          </a:xfrm>
          <a:prstGeom prst="rect">
            <a:avLst/>
          </a:prstGeom>
          <a:noFill/>
          <a:ln w="0">
            <a:noFill/>
          </a:ln>
        </p:spPr>
        <p:txBody>
          <a:bodyPr anchor="ctr">
            <a:noAutofit/>
          </a:bodyPr>
          <a:p>
            <a:pPr indent="0" algn="r">
              <a:lnSpc>
                <a:spcPct val="100000"/>
              </a:lnSpc>
              <a:buNone/>
            </a:pPr>
            <a:r>
              <a:rPr b="0" lang="cs-CZ" sz="4200" spc="148" strike="noStrike" cap="all">
                <a:solidFill>
                  <a:srgbClr val="ffffff"/>
                </a:solidFill>
                <a:latin typeface="Franklin Gothic Medium"/>
              </a:rPr>
              <a:t>zrušení pracovního poměru ve zkušební době</a:t>
            </a:r>
            <a:br>
              <a:rPr sz="4200"/>
            </a:br>
            <a:r>
              <a:rPr b="0" lang="cs-CZ" sz="4200" spc="148" strike="noStrike" cap="all">
                <a:solidFill>
                  <a:srgbClr val="ffffff"/>
                </a:solidFill>
                <a:latin typeface="Franklin Gothic Medium"/>
              </a:rPr>
              <a:t>(§ 66) </a:t>
            </a:r>
            <a:endParaRPr b="0" lang="cs-CZ" sz="4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0" name="PlaceHolder 1"/>
          <p:cNvSpPr>
            <a:spLocks noGrp="1"/>
          </p:cNvSpPr>
          <p:nvPr>
            <p:ph/>
          </p:nvPr>
        </p:nvSpPr>
        <p:spPr>
          <a:xfrm>
            <a:off x="553320" y="1917000"/>
            <a:ext cx="8208720" cy="4608000"/>
          </a:xfrm>
          <a:prstGeom prst="rect">
            <a:avLst/>
          </a:prstGeom>
          <a:noFill/>
          <a:ln w="0">
            <a:noFill/>
          </a:ln>
        </p:spPr>
        <p:txBody>
          <a:bodyPr anchor="t">
            <a:normAutofit fontScale="82000"/>
          </a:bodyPr>
          <a:p>
            <a:pPr indent="0" algn="just">
              <a:lnSpc>
                <a:spcPct val="100000"/>
              </a:lnSpc>
              <a:spcBef>
                <a:spcPts val="561"/>
              </a:spcBef>
              <a:buNone/>
            </a:pPr>
            <a:endParaRPr b="0" lang="cs-CZ" sz="2800" spc="148" strike="noStrike">
              <a:solidFill>
                <a:srgbClr val="534949"/>
              </a:solidFill>
              <a:latin typeface="Franklin Gothic Medium"/>
            </a:endParaRPr>
          </a:p>
          <a:p>
            <a:pPr marL="405000" indent="-4050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Pracovní poměr na dobu určitou může skončit také ostatními způsoby uvedenými v § 48 odst. 1, 3 a 4. Byla-li doba trvání tohoto pracovního poměru omezena na dobu konání určitých prací, je zaměstnavatel povinen upozornit zaměstnance na skončení těchto prací včas, zpravidla alespoň 3 dny předem.</a:t>
            </a:r>
            <a:endParaRPr b="0" lang="cs-CZ" sz="2800" spc="148" strike="noStrike">
              <a:solidFill>
                <a:srgbClr val="534949"/>
              </a:solidFill>
              <a:latin typeface="Franklin Gothic Medium"/>
            </a:endParaRPr>
          </a:p>
          <a:p>
            <a:pPr indent="0" algn="just">
              <a:lnSpc>
                <a:spcPct val="100000"/>
              </a:lnSpc>
              <a:spcBef>
                <a:spcPts val="561"/>
              </a:spcBef>
              <a:buNone/>
            </a:pPr>
            <a:endParaRPr b="0" lang="cs-CZ" sz="2800" spc="148" strike="noStrike">
              <a:solidFill>
                <a:srgbClr val="534949"/>
              </a:solidFill>
              <a:latin typeface="Franklin Gothic Medium"/>
            </a:endParaRPr>
          </a:p>
          <a:p>
            <a:pPr marL="405000" indent="-4050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Pokračuje-li zaměstnanec po uplynutí sjednané doby </a:t>
            </a:r>
            <a:r>
              <a:rPr b="0" lang="cs-CZ" sz="2800" spc="148" strike="noStrike">
                <a:solidFill>
                  <a:srgbClr val="ff0000"/>
                </a:solidFill>
                <a:latin typeface="Franklin Gothic Medium"/>
              </a:rPr>
              <a:t>s vědomím zaměstnavatele </a:t>
            </a:r>
            <a:r>
              <a:rPr b="0" lang="cs-CZ" sz="2800" spc="148" strike="noStrike">
                <a:solidFill>
                  <a:srgbClr val="534949"/>
                </a:solidFill>
                <a:latin typeface="Franklin Gothic Medium"/>
              </a:rPr>
              <a:t>dále v konání prací, platí, že se jedná o pracovní poměr na dobu neurčitou.</a:t>
            </a:r>
            <a:endParaRPr b="0" lang="cs-CZ" sz="2800" spc="148" strike="noStrike">
              <a:solidFill>
                <a:srgbClr val="534949"/>
              </a:solidFill>
              <a:latin typeface="Franklin Gothic Medium"/>
            </a:endParaRPr>
          </a:p>
        </p:txBody>
      </p:sp>
      <p:sp>
        <p:nvSpPr>
          <p:cNvPr id="351" name="PlaceHolder 2"/>
          <p:cNvSpPr>
            <a:spLocks noGrp="1"/>
          </p:cNvSpPr>
          <p:nvPr>
            <p:ph type="title"/>
          </p:nvPr>
        </p:nvSpPr>
        <p:spPr>
          <a:xfrm>
            <a:off x="380880" y="355680"/>
            <a:ext cx="8380800" cy="1054080"/>
          </a:xfrm>
          <a:prstGeom prst="rect">
            <a:avLst/>
          </a:prstGeom>
          <a:noFill/>
          <a:ln w="0">
            <a:noFill/>
          </a:ln>
        </p:spPr>
        <p:txBody>
          <a:bodyPr anchor="ctr">
            <a:normAutofit/>
          </a:bodyPr>
          <a:p>
            <a:pPr indent="0" algn="ctr">
              <a:lnSpc>
                <a:spcPct val="100000"/>
              </a:lnSpc>
              <a:buNone/>
            </a:pPr>
            <a:r>
              <a:rPr b="0" lang="cs-CZ" sz="3200" spc="199" strike="noStrike" cap="all">
                <a:solidFill>
                  <a:srgbClr val="ffffff"/>
                </a:solidFill>
                <a:latin typeface="Franklin Gothic Medium"/>
              </a:rPr>
              <a:t>skončení pp na dobu určitou</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2" name="PlaceHolder 1"/>
          <p:cNvSpPr>
            <a:spLocks noGrp="1"/>
          </p:cNvSpPr>
          <p:nvPr>
            <p:ph type="subTitle"/>
          </p:nvPr>
        </p:nvSpPr>
        <p:spPr>
          <a:xfrm>
            <a:off x="7010280" y="2053080"/>
            <a:ext cx="1980720" cy="1828440"/>
          </a:xfrm>
          <a:prstGeom prst="rect">
            <a:avLst/>
          </a:prstGeom>
          <a:noFill/>
          <a:ln w="0">
            <a:noFill/>
          </a:ln>
        </p:spPr>
        <p:txBody>
          <a:bodyPr anchor="ctr">
            <a:noAutofit/>
          </a:bodyPr>
          <a:p>
            <a:pPr algn="ctr"/>
            <a:endParaRPr b="0" lang="cs-CZ" sz="1900" spc="148" strike="noStrike">
              <a:solidFill>
                <a:srgbClr val="ffffff"/>
              </a:solidFill>
              <a:latin typeface="Franklin Gothic Medium"/>
            </a:endParaRPr>
          </a:p>
        </p:txBody>
      </p:sp>
      <p:sp>
        <p:nvSpPr>
          <p:cNvPr id="353" name="PlaceHolder 2"/>
          <p:cNvSpPr>
            <a:spLocks noGrp="1"/>
          </p:cNvSpPr>
          <p:nvPr>
            <p:ph type="title"/>
          </p:nvPr>
        </p:nvSpPr>
        <p:spPr>
          <a:xfrm>
            <a:off x="457200" y="2053080"/>
            <a:ext cx="6324120" cy="1828440"/>
          </a:xfrm>
          <a:prstGeom prst="rect">
            <a:avLst/>
          </a:prstGeom>
          <a:noFill/>
          <a:ln w="0">
            <a:noFill/>
          </a:ln>
        </p:spPr>
        <p:txBody>
          <a:bodyPr anchor="ctr">
            <a:noAutofit/>
          </a:bodyPr>
          <a:p>
            <a:pPr indent="0" algn="ctr">
              <a:lnSpc>
                <a:spcPct val="100000"/>
              </a:lnSpc>
              <a:buNone/>
            </a:pPr>
            <a:r>
              <a:rPr b="0" lang="cs-CZ" sz="4200" spc="148" strike="noStrike" cap="all">
                <a:solidFill>
                  <a:srgbClr val="ffffff"/>
                </a:solidFill>
                <a:latin typeface="Franklin Gothic Medium"/>
              </a:rPr>
              <a:t>děkuji za pozornost</a:t>
            </a:r>
            <a:br>
              <a:rPr sz="4200"/>
            </a:br>
            <a:r>
              <a:rPr b="0" lang="cs-CZ" sz="4200" spc="148" strike="noStrike" cap="all">
                <a:solidFill>
                  <a:srgbClr val="ffffff"/>
                </a:solidFill>
                <a:latin typeface="Wingdings"/>
              </a:rPr>
              <a:t></a:t>
            </a:r>
            <a:endParaRPr b="0" lang="cs-CZ" sz="4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marL="45720" indent="0" algn="just">
              <a:lnSpc>
                <a:spcPct val="100000"/>
              </a:lnSpc>
              <a:spcBef>
                <a:spcPts val="400"/>
              </a:spcBef>
              <a:buNone/>
              <a:tabLst>
                <a:tab algn="l" pos="0"/>
              </a:tabLst>
            </a:pPr>
            <a:r>
              <a:rPr b="0" lang="cs-CZ" sz="2000" spc="148" strike="noStrike">
                <a:solidFill>
                  <a:srgbClr val="534949"/>
                </a:solidFill>
                <a:latin typeface="Franklin Gothic Medium"/>
              </a:rPr>
              <a:t>ROZSUDEK NS ČR ze dne 23. 02. 2010, sp. zn. </a:t>
            </a:r>
            <a:r>
              <a:rPr b="1" lang="cs-CZ" sz="2000" spc="148" strike="noStrike">
                <a:solidFill>
                  <a:srgbClr val="534949"/>
                </a:solidFill>
                <a:latin typeface="Franklin Gothic Medium"/>
              </a:rPr>
              <a:t>21 Cdo 191/2009</a:t>
            </a:r>
            <a:r>
              <a:rPr b="0" lang="cs-CZ" sz="2000" spc="148" strike="noStrike">
                <a:solidFill>
                  <a:srgbClr val="534949"/>
                </a:solidFill>
                <a:latin typeface="Franklin Gothic Medium"/>
              </a:rPr>
              <a:t>.</a:t>
            </a:r>
            <a:endParaRPr b="0" lang="cs-CZ" sz="2000" spc="148" strike="noStrike">
              <a:solidFill>
                <a:srgbClr val="534949"/>
              </a:solidFill>
              <a:latin typeface="Franklin Gothic Medium"/>
            </a:endParaRPr>
          </a:p>
          <a:p>
            <a:pPr marL="274320" indent="-22860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Organizační </a:t>
            </a:r>
            <a:r>
              <a:rPr b="1" lang="cs-CZ" sz="2000" spc="148" strike="noStrike">
                <a:solidFill>
                  <a:srgbClr val="ff0000"/>
                </a:solidFill>
                <a:latin typeface="Franklin Gothic Medium"/>
              </a:rPr>
              <a:t>opatření</a:t>
            </a:r>
            <a:r>
              <a:rPr b="0" lang="cs-CZ" sz="2000" spc="148" strike="noStrike">
                <a:solidFill>
                  <a:srgbClr val="000000"/>
                </a:solidFill>
                <a:latin typeface="Franklin Gothic Medium"/>
              </a:rPr>
              <a:t>, jímž (jimiž) zaměstnavatel </a:t>
            </a:r>
            <a:r>
              <a:rPr b="1" lang="cs-CZ" sz="2000" spc="148" strike="noStrike">
                <a:solidFill>
                  <a:srgbClr val="ff0000"/>
                </a:solidFill>
                <a:latin typeface="Franklin Gothic Medium"/>
              </a:rPr>
              <a:t>sleduje omezení svých výrobních nebo jiných činností, aniž by došlo k úplnému zastavení těchto aktivit</a:t>
            </a:r>
            <a:r>
              <a:rPr b="0" lang="cs-CZ" sz="2000" spc="148" strike="noStrike">
                <a:solidFill>
                  <a:srgbClr val="000000"/>
                </a:solidFill>
                <a:latin typeface="Franklin Gothic Medium"/>
              </a:rPr>
              <a:t>, není zrušením zaměstnavatele nebo jeho části ve smyslu ustanovení § 52 písm. a) ZP.</a:t>
            </a: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marL="45720"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marL="45720"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marL="45720" indent="0">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5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a)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45720" indent="0" algn="just">
              <a:lnSpc>
                <a:spcPct val="100000"/>
              </a:lnSpc>
              <a:spcBef>
                <a:spcPts val="400"/>
              </a:spcBef>
              <a:buNone/>
              <a:tabLst>
                <a:tab algn="l" pos="0"/>
              </a:tabLst>
            </a:pPr>
            <a:r>
              <a:rPr b="0" lang="cs-CZ" sz="2000" spc="148" strike="noStrike">
                <a:solidFill>
                  <a:srgbClr val="534949"/>
                </a:solidFill>
                <a:latin typeface="Franklin Gothic Medium"/>
              </a:rPr>
              <a:t>ROZSUDEK NS ČR ze dne 26. 03. 2001, sp. zn. </a:t>
            </a:r>
            <a:r>
              <a:rPr b="1" lang="cs-CZ" sz="2000" spc="148" strike="noStrike">
                <a:solidFill>
                  <a:srgbClr val="534949"/>
                </a:solidFill>
                <a:latin typeface="Franklin Gothic Medium"/>
              </a:rPr>
              <a:t>21 Cdo 730/2000</a:t>
            </a:r>
            <a:r>
              <a:rPr b="0" lang="cs-CZ" sz="2000" spc="148" strike="noStrike">
                <a:solidFill>
                  <a:srgbClr val="534949"/>
                </a:solidFill>
                <a:latin typeface="Franklin Gothic Medium"/>
              </a:rPr>
              <a:t>.</a:t>
            </a:r>
            <a:endParaRPr b="0" lang="cs-CZ" sz="2000" spc="148" strike="noStrike">
              <a:solidFill>
                <a:srgbClr val="534949"/>
              </a:solidFill>
              <a:latin typeface="Franklin Gothic Medium"/>
            </a:endParaRPr>
          </a:p>
          <a:p>
            <a:pPr marL="274320" indent="-22860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Jestliže je v pracovní smlouvě místo výkonu práce vymezeno sídlem zaměstnavatele, je možno za přemístění zaměstnavatele (nebo jeho části) ve smyslu ustanovení § 52 písm. b) ZP pokládat </a:t>
            </a:r>
            <a:r>
              <a:rPr b="1" lang="cs-CZ" sz="2000" spc="148" strike="noStrike">
                <a:solidFill>
                  <a:srgbClr val="ff0000"/>
                </a:solidFill>
                <a:latin typeface="Franklin Gothic Medium"/>
              </a:rPr>
              <a:t>změnu jeho sídla</a:t>
            </a:r>
            <a:r>
              <a:rPr b="0" lang="cs-CZ" sz="2000" spc="148" strike="noStrike">
                <a:solidFill>
                  <a:srgbClr val="000000"/>
                </a:solidFill>
                <a:latin typeface="Franklin Gothic Medium"/>
              </a:rPr>
              <a:t>.</a:t>
            </a:r>
            <a:endParaRPr b="0" lang="cs-CZ" sz="2000" spc="148" strike="noStrike">
              <a:solidFill>
                <a:srgbClr val="534949"/>
              </a:solidFill>
              <a:latin typeface="Franklin Gothic Medium"/>
            </a:endParaRPr>
          </a:p>
          <a:p>
            <a:pPr marL="45720"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5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B)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100000"/>
              </a:lnSpc>
              <a:spcBef>
                <a:spcPts val="360"/>
              </a:spcBef>
              <a:buNone/>
              <a:tabLst>
                <a:tab algn="l" pos="0"/>
              </a:tabLst>
            </a:pPr>
            <a:r>
              <a:rPr b="0" lang="cs-CZ" sz="1800" spc="148" strike="noStrike">
                <a:solidFill>
                  <a:srgbClr val="534949"/>
                </a:solidFill>
                <a:latin typeface="Franklin Gothic Medium"/>
              </a:rPr>
              <a:t>ROZSUDEK NS ČR ze dne 07. 04. 2011, sp. zn. </a:t>
            </a:r>
            <a:r>
              <a:rPr b="1" lang="cs-CZ" sz="1800" spc="148" strike="noStrike">
                <a:solidFill>
                  <a:srgbClr val="534949"/>
                </a:solidFill>
                <a:latin typeface="Franklin Gothic Medium"/>
              </a:rPr>
              <a:t>21 Cdo 279/2010</a:t>
            </a:r>
            <a:r>
              <a:rPr b="0" lang="cs-CZ" sz="1800" spc="148" strike="noStrike">
                <a:solidFill>
                  <a:srgbClr val="534949"/>
                </a:solidFill>
                <a:latin typeface="Franklin Gothic Medium"/>
              </a:rPr>
              <a:t>.</a:t>
            </a:r>
            <a:endParaRPr b="0" lang="cs-CZ" sz="1800" spc="148" strike="noStrike">
              <a:solidFill>
                <a:srgbClr val="534949"/>
              </a:solidFill>
              <a:latin typeface="Franklin Gothic Medium"/>
            </a:endParaRPr>
          </a:p>
          <a:p>
            <a:pPr marL="45720"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274320" indent="-228600" algn="just">
              <a:lnSpc>
                <a:spcPct val="100000"/>
              </a:lnSpc>
              <a:spcBef>
                <a:spcPts val="360"/>
              </a:spcBef>
              <a:buClr>
                <a:srgbClr val="c66951"/>
              </a:buClr>
              <a:buFont typeface="Wingdings 2" charset="2"/>
              <a:buChar char=""/>
              <a:tabLst>
                <a:tab algn="l" pos="0"/>
              </a:tabLst>
            </a:pPr>
            <a:r>
              <a:rPr b="0" lang="cs-CZ" sz="1800" spc="148" strike="noStrike">
                <a:solidFill>
                  <a:srgbClr val="000000"/>
                </a:solidFill>
                <a:latin typeface="Franklin Gothic Medium"/>
              </a:rPr>
              <a:t>Dochází-li ke zrušení, přemístění nebo převedení části zaměstnavatele ve smyslu § 52 písm. a) a b) ZP, pak takovéto opatření se nemůže dotýkat jen jejího osobního prvku (zaměstnanců v něm působících), ale vždy také jejích hmotných složek; takové organizační opatření se zpravidla projeví v tom, že zaměstnavatel přestane nadále vyvíjet takovou činnost, kterou dosud vykonávala zrušená nebo převedená složka, nebo že nadále tuto činnost začne vykonávat na jiném místě.</a:t>
            </a:r>
            <a:endParaRPr b="0" lang="cs-CZ" sz="1800" spc="148" strike="noStrike">
              <a:solidFill>
                <a:srgbClr val="534949"/>
              </a:solidFill>
              <a:latin typeface="Franklin Gothic Medium"/>
            </a:endParaRPr>
          </a:p>
          <a:p>
            <a:pPr marL="274320" indent="-228600" algn="just">
              <a:lnSpc>
                <a:spcPct val="100000"/>
              </a:lnSpc>
              <a:spcBef>
                <a:spcPts val="360"/>
              </a:spcBef>
              <a:buClr>
                <a:srgbClr val="c66951"/>
              </a:buClr>
              <a:buFont typeface="Wingdings 2" charset="2"/>
              <a:buChar char=""/>
              <a:tabLst>
                <a:tab algn="l" pos="0"/>
              </a:tabLst>
            </a:pPr>
            <a:r>
              <a:rPr b="0" lang="cs-CZ" sz="1800" spc="148" strike="noStrike">
                <a:solidFill>
                  <a:srgbClr val="000000"/>
                </a:solidFill>
                <a:latin typeface="Franklin Gothic Medium"/>
              </a:rPr>
              <a:t>Dochází-li pouze k přemístění části zaměstnanců, aniž by byl přemísťován útvar jako organizační jednotka zaměstnavatele, pak k přemístění části zaměstnavatele ve výše uvedeném směru nedošlo.</a:t>
            </a:r>
            <a:endParaRPr b="0" lang="cs-CZ" sz="1800" spc="148" strike="noStrike">
              <a:solidFill>
                <a:srgbClr val="534949"/>
              </a:solidFill>
              <a:latin typeface="Franklin Gothic Medium"/>
            </a:endParaRPr>
          </a:p>
          <a:p>
            <a:pPr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5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B)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PlaceHolder 1"/>
          <p:cNvSpPr>
            <a:spLocks noGrp="1"/>
          </p:cNvSpPr>
          <p:nvPr>
            <p:ph/>
          </p:nvPr>
        </p:nvSpPr>
        <p:spPr>
          <a:xfrm>
            <a:off x="323640" y="1700640"/>
            <a:ext cx="8407440" cy="4407120"/>
          </a:xfrm>
          <a:prstGeom prst="rect">
            <a:avLst/>
          </a:prstGeom>
          <a:noFill/>
          <a:ln w="0">
            <a:noFill/>
          </a:ln>
        </p:spPr>
        <p:txBody>
          <a:bodyPr anchor="t">
            <a:normAutofit fontScale="80000"/>
          </a:bodyPr>
          <a:p>
            <a:pPr marL="42840" indent="0" algn="just">
              <a:lnSpc>
                <a:spcPct val="80000"/>
              </a:lnSpc>
              <a:spcBef>
                <a:spcPts val="300"/>
              </a:spcBef>
              <a:buNone/>
              <a:tabLst>
                <a:tab algn="l" pos="0"/>
              </a:tabLst>
            </a:pPr>
            <a:r>
              <a:rPr b="0" lang="cs-CZ" sz="1800" spc="148" strike="noStrike">
                <a:solidFill>
                  <a:srgbClr val="534949"/>
                </a:solidFill>
                <a:latin typeface="Franklin Gothic Medium"/>
              </a:rPr>
              <a:t>ROZSUDEK NS ČR ze dne 02. 07. 2002, sp. zn. </a:t>
            </a:r>
            <a:r>
              <a:rPr b="1" lang="cs-CZ" sz="1800" spc="148" strike="noStrike">
                <a:solidFill>
                  <a:srgbClr val="534949"/>
                </a:solidFill>
                <a:latin typeface="Franklin Gothic Medium"/>
              </a:rPr>
              <a:t>21 Cdo 1770/2001</a:t>
            </a:r>
            <a:r>
              <a:rPr b="0" lang="cs-CZ" sz="1800" spc="148" strike="noStrike">
                <a:solidFill>
                  <a:srgbClr val="534949"/>
                </a:solidFill>
                <a:latin typeface="Franklin Gothic Medium"/>
              </a:rPr>
              <a:t>.</a:t>
            </a:r>
            <a:endParaRPr b="0" lang="cs-CZ" sz="1800" spc="148" strike="noStrike">
              <a:solidFill>
                <a:srgbClr val="534949"/>
              </a:solidFill>
              <a:latin typeface="Franklin Gothic Medium"/>
            </a:endParaRPr>
          </a:p>
          <a:p>
            <a:pPr marL="42840" indent="0" algn="just">
              <a:lnSpc>
                <a:spcPct val="80000"/>
              </a:lnSpc>
              <a:spcBef>
                <a:spcPts val="300"/>
              </a:spcBef>
              <a:buNone/>
              <a:tabLst>
                <a:tab algn="l" pos="0"/>
              </a:tabLst>
            </a:pPr>
            <a:endParaRPr b="0" lang="cs-CZ" sz="1800" spc="148" strike="noStrike">
              <a:solidFill>
                <a:srgbClr val="534949"/>
              </a:solidFill>
              <a:latin typeface="Franklin Gothic Medium"/>
            </a:endParaRPr>
          </a:p>
          <a:p>
            <a:pPr marL="257760" indent="-214920" algn="just">
              <a:lnSpc>
                <a:spcPct val="100000"/>
              </a:lnSpc>
              <a:spcBef>
                <a:spcPts val="360"/>
              </a:spcBef>
              <a:buClr>
                <a:srgbClr val="c66951"/>
              </a:buClr>
              <a:buFont typeface="Wingdings 2" charset="2"/>
              <a:buChar char=""/>
              <a:tabLst>
                <a:tab algn="l" pos="0"/>
              </a:tabLst>
            </a:pPr>
            <a:r>
              <a:rPr b="0" lang="cs-CZ" sz="1800" spc="148" strike="noStrike">
                <a:solidFill>
                  <a:srgbClr val="000000"/>
                </a:solidFill>
                <a:latin typeface="Franklin Gothic Medium"/>
              </a:rPr>
              <a:t>K předpokladům pro podání výpovědi z pracovního poměru podle ustanovení § 52 písm. c) ZP patří především to, že o změně úkolů zaměstnavatele, jeho technického vybavení, o snížení stavu zaměstnanců za účelem zvýšení efektivnosti práce nebo o jiných organizačních změnách </a:t>
            </a:r>
            <a:r>
              <a:rPr b="1" lang="cs-CZ" sz="1800" spc="148" strike="noStrike">
                <a:solidFill>
                  <a:srgbClr val="000000"/>
                </a:solidFill>
                <a:latin typeface="Franklin Gothic Medium"/>
              </a:rPr>
              <a:t>přijal zaměstnavatel nebo příslušný orgán </a:t>
            </a:r>
            <a:r>
              <a:rPr b="1" lang="cs-CZ" sz="1800" spc="148" strike="noStrike">
                <a:solidFill>
                  <a:srgbClr val="ff0000"/>
                </a:solidFill>
                <a:latin typeface="Franklin Gothic Medium"/>
              </a:rPr>
              <a:t>rozhodnutí</a:t>
            </a:r>
            <a:r>
              <a:rPr b="0" lang="cs-CZ" sz="1800" spc="148" strike="noStrike">
                <a:solidFill>
                  <a:srgbClr val="000000"/>
                </a:solidFill>
                <a:latin typeface="Franklin Gothic Medium"/>
              </a:rPr>
              <a:t>, podle kterého se konkrétní zaměstnanec stal nadbytečným.</a:t>
            </a:r>
            <a:endParaRPr b="0" lang="cs-CZ" sz="1800" spc="148" strike="noStrike">
              <a:solidFill>
                <a:srgbClr val="534949"/>
              </a:solidFill>
              <a:latin typeface="Franklin Gothic Medium"/>
            </a:endParaRPr>
          </a:p>
          <a:p>
            <a:pPr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257760" indent="-214920" algn="just">
              <a:lnSpc>
                <a:spcPct val="100000"/>
              </a:lnSpc>
              <a:spcBef>
                <a:spcPts val="360"/>
              </a:spcBef>
              <a:buClr>
                <a:srgbClr val="c66951"/>
              </a:buClr>
              <a:buFont typeface="Wingdings 2" charset="2"/>
              <a:buChar char=""/>
              <a:tabLst>
                <a:tab algn="l" pos="0"/>
              </a:tabLst>
            </a:pPr>
            <a:r>
              <a:rPr b="0" lang="cs-CZ" sz="1800" spc="148" strike="noStrike">
                <a:solidFill>
                  <a:srgbClr val="000000"/>
                </a:solidFill>
                <a:latin typeface="Franklin Gothic Medium"/>
              </a:rPr>
              <a:t>Je-li uvedený předpoklad splněn, lze dále zkoumat, zda tu je </a:t>
            </a:r>
            <a:r>
              <a:rPr b="1" lang="cs-CZ" sz="1800" spc="148" strike="noStrike">
                <a:solidFill>
                  <a:srgbClr val="000000"/>
                </a:solidFill>
                <a:latin typeface="Franklin Gothic Medium"/>
              </a:rPr>
              <a:t>příčinná souvislost mezi nadbytečností zaměstnance a přijatými organizačními změnami</a:t>
            </a:r>
            <a:r>
              <a:rPr b="0" lang="cs-CZ" sz="1800" spc="148" strike="noStrike">
                <a:solidFill>
                  <a:srgbClr val="000000"/>
                </a:solidFill>
                <a:latin typeface="Franklin Gothic Medium"/>
              </a:rPr>
              <a:t>, tj. že se zaměstnanec stal právě v důsledku takového rozhodnutí (jeho realizací u zaměstnavatele) nadbytečným.</a:t>
            </a:r>
            <a:endParaRPr b="0" lang="cs-CZ" sz="1800" spc="148" strike="noStrike">
              <a:solidFill>
                <a:srgbClr val="534949"/>
              </a:solidFill>
              <a:latin typeface="Franklin Gothic Medium"/>
            </a:endParaRPr>
          </a:p>
          <a:p>
            <a:pPr marL="42840"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257760" indent="-214920" algn="just">
              <a:lnSpc>
                <a:spcPct val="100000"/>
              </a:lnSpc>
              <a:spcBef>
                <a:spcPts val="360"/>
              </a:spcBef>
              <a:buClr>
                <a:srgbClr val="c66951"/>
              </a:buClr>
              <a:buFont typeface="Wingdings 2" charset="2"/>
              <a:buChar char=""/>
              <a:tabLst>
                <a:tab algn="l" pos="0"/>
              </a:tabLst>
            </a:pPr>
            <a:r>
              <a:rPr b="0" lang="cs-CZ" sz="1800" spc="148" strike="noStrike">
                <a:solidFill>
                  <a:srgbClr val="000000"/>
                </a:solidFill>
                <a:latin typeface="Franklin Gothic Medium"/>
              </a:rPr>
              <a:t>Rozhodnutí zaměstnavatele o organizační změně spočívající ve snížení stavu zaměstnanců reflektuje skutečnost, že zaměstnavatel nebude mít možnost plnit povinnost přidělovat zaměstnanci práci podle pracovní smlouvy, kterou je zaměstnanec jinak schopen a ochoten vykonávat, neboť zaměstnanec se pro něj stává od účinnosti organizačních změn nadbytečným.</a:t>
            </a:r>
            <a:endParaRPr b="0" lang="cs-CZ" sz="1800" spc="148" strike="noStrike">
              <a:solidFill>
                <a:srgbClr val="534949"/>
              </a:solidFill>
              <a:latin typeface="Franklin Gothic Medium"/>
            </a:endParaRPr>
          </a:p>
          <a:p>
            <a:pPr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42840" indent="0" algn="just">
              <a:lnSpc>
                <a:spcPct val="80000"/>
              </a:lnSpc>
              <a:spcBef>
                <a:spcPts val="300"/>
              </a:spcBef>
              <a:buNone/>
              <a:tabLst>
                <a:tab algn="l" pos="0"/>
              </a:tabLst>
            </a:pPr>
            <a:endParaRPr b="0" lang="cs-CZ" sz="1800" spc="148" strike="noStrike">
              <a:solidFill>
                <a:srgbClr val="534949"/>
              </a:solidFill>
              <a:latin typeface="Franklin Gothic Medium"/>
            </a:endParaRPr>
          </a:p>
          <a:p>
            <a:pPr marL="42840" indent="0">
              <a:lnSpc>
                <a:spcPct val="80000"/>
              </a:lnSpc>
              <a:spcBef>
                <a:spcPts val="300"/>
              </a:spcBef>
              <a:buNone/>
              <a:tabLst>
                <a:tab algn="l" pos="0"/>
              </a:tabLst>
            </a:pPr>
            <a:endParaRPr b="0" lang="cs-CZ" sz="2000" spc="148" strike="noStrike">
              <a:solidFill>
                <a:srgbClr val="534949"/>
              </a:solidFill>
              <a:latin typeface="Franklin Gothic Medium"/>
            </a:endParaRPr>
          </a:p>
          <a:p>
            <a:pPr marL="42840" indent="0">
              <a:lnSpc>
                <a:spcPct val="80000"/>
              </a:lnSpc>
              <a:spcBef>
                <a:spcPts val="300"/>
              </a:spcBef>
              <a:buNone/>
              <a:tabLst>
                <a:tab algn="l" pos="0"/>
              </a:tabLst>
            </a:pPr>
            <a:endParaRPr b="0" lang="cs-CZ" sz="1600" spc="148" strike="noStrike">
              <a:solidFill>
                <a:srgbClr val="534949"/>
              </a:solidFill>
              <a:latin typeface="Franklin Gothic Medium"/>
            </a:endParaRPr>
          </a:p>
          <a:p>
            <a:pPr marL="4284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6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C)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PlaceHolder 1"/>
          <p:cNvSpPr>
            <a:spLocks noGrp="1"/>
          </p:cNvSpPr>
          <p:nvPr>
            <p:ph/>
          </p:nvPr>
        </p:nvSpPr>
        <p:spPr>
          <a:xfrm>
            <a:off x="380880" y="1719000"/>
            <a:ext cx="8407440" cy="4407120"/>
          </a:xfrm>
          <a:prstGeom prst="rect">
            <a:avLst/>
          </a:prstGeom>
          <a:noFill/>
          <a:ln w="0">
            <a:noFill/>
          </a:ln>
        </p:spPr>
        <p:txBody>
          <a:bodyPr anchor="t">
            <a:normAutofit fontScale="92000"/>
          </a:bodyPr>
          <a:p>
            <a:pPr marL="252360" indent="-210240" algn="just">
              <a:lnSpc>
                <a:spcPct val="100000"/>
              </a:lnSpc>
              <a:spcBef>
                <a:spcPts val="340"/>
              </a:spcBef>
              <a:buClr>
                <a:srgbClr val="c66951"/>
              </a:buClr>
              <a:buFont typeface="Wingdings 2" charset="2"/>
              <a:buChar char=""/>
            </a:pPr>
            <a:r>
              <a:rPr b="0" lang="cs-CZ" sz="1700" spc="148" strike="noStrike">
                <a:solidFill>
                  <a:srgbClr val="000000"/>
                </a:solidFill>
                <a:latin typeface="Franklin Gothic Medium"/>
              </a:rPr>
              <a:t>Zaměstnanec je pro zaměstnavatele nadbytečný tehdy, jestliže zaměstnavatel nemá s ohledem na přijaté rozhodnutí o organizačních změnách možnost zaměstnance dále zaměstnávat pracemi dohodnutými v pracovní smlouvě. </a:t>
            </a:r>
            <a:r>
              <a:rPr b="1" lang="cs-CZ" sz="1700" spc="148" strike="noStrike">
                <a:solidFill>
                  <a:srgbClr val="000000"/>
                </a:solidFill>
                <a:latin typeface="Franklin Gothic Medium"/>
              </a:rPr>
              <a:t>Skutečnost, že </a:t>
            </a:r>
            <a:r>
              <a:rPr b="1" lang="cs-CZ" sz="1700" spc="148" strike="noStrike">
                <a:solidFill>
                  <a:srgbClr val="ff0000"/>
                </a:solidFill>
                <a:latin typeface="Franklin Gothic Medium"/>
              </a:rPr>
              <a:t>zaměstnavatel přijme jiného zaměstnance na místo uvolněné odchodem zaměstnance</a:t>
            </a:r>
            <a:r>
              <a:rPr b="1" lang="cs-CZ" sz="1700" spc="148" strike="noStrike">
                <a:solidFill>
                  <a:srgbClr val="000000"/>
                </a:solidFill>
                <a:latin typeface="Franklin Gothic Medium"/>
              </a:rPr>
              <a:t>, kterému byla dána výpověď pro nadbytečnost je zpravidla důkazem o neopodstatněnosti použitého výpovědního důvodu</a:t>
            </a:r>
            <a:r>
              <a:rPr b="0" lang="cs-CZ" sz="1700" spc="148" strike="noStrike">
                <a:solidFill>
                  <a:srgbClr val="000000"/>
                </a:solidFill>
                <a:latin typeface="Franklin Gothic Medium"/>
              </a:rPr>
              <a:t>; v takovém případě totiž nelze hovořit o tom, že by se zaměstnanec, resp. druh práce, který na základě pracovní smlouvy vykonává, stal v důsledku přijatého rozhodnutí o organizační změně nadbytečným.</a:t>
            </a:r>
            <a:endParaRPr b="0" lang="cs-CZ" sz="1700" spc="148" strike="noStrike">
              <a:solidFill>
                <a:srgbClr val="534949"/>
              </a:solidFill>
              <a:latin typeface="Franklin Gothic Medium"/>
            </a:endParaRPr>
          </a:p>
          <a:p>
            <a:pPr marL="41760"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marL="252360" indent="-210240" algn="just">
              <a:lnSpc>
                <a:spcPct val="100000"/>
              </a:lnSpc>
              <a:spcBef>
                <a:spcPts val="340"/>
              </a:spcBef>
              <a:buClr>
                <a:srgbClr val="c66951"/>
              </a:buClr>
              <a:buFont typeface="Wingdings 2" charset="2"/>
              <a:buChar char=""/>
              <a:tabLst>
                <a:tab algn="l" pos="0"/>
              </a:tabLst>
            </a:pPr>
            <a:r>
              <a:rPr b="0" lang="cs-CZ" sz="1700" spc="148" strike="noStrike">
                <a:solidFill>
                  <a:srgbClr val="000000"/>
                </a:solidFill>
                <a:latin typeface="Franklin Gothic Medium"/>
              </a:rPr>
              <a:t>Jestliže při organizačních změnách u zaměstnavatele odpadne část pracovní náplně zaměstnance, který takto přestal být ve svém pracovním úvazku vytížen, má zaměstnavatel navrhnout zaměstnanci změnu sjednaných pracovních podmínek. Teprve pokud k takové změně nedojde a zaměstnavatel se se zaměstnancem nedohodne na rozvázání pracovního poměru, může zaměstnavatel rozvázat tento pracovní poměr výpovědí podle ustanovení § 52 písm. c) ZP.</a:t>
            </a:r>
            <a:endParaRPr b="0" lang="cs-CZ" sz="1700" spc="148" strike="noStrike">
              <a:solidFill>
                <a:srgbClr val="534949"/>
              </a:solidFill>
              <a:latin typeface="Franklin Gothic Medium"/>
            </a:endParaRPr>
          </a:p>
          <a:p>
            <a:pPr marL="41760"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marL="41760" indent="0" algn="just">
              <a:lnSpc>
                <a:spcPct val="80000"/>
              </a:lnSpc>
              <a:spcBef>
                <a:spcPts val="300"/>
              </a:spcBef>
              <a:buNone/>
              <a:tabLst>
                <a:tab algn="l" pos="0"/>
              </a:tabLst>
            </a:pPr>
            <a:endParaRPr b="0" lang="cs-CZ" sz="1900" spc="148" strike="noStrike">
              <a:solidFill>
                <a:srgbClr val="534949"/>
              </a:solidFill>
              <a:latin typeface="Franklin Gothic Medium"/>
            </a:endParaRPr>
          </a:p>
          <a:p>
            <a:pPr marL="4176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1760" indent="0">
              <a:lnSpc>
                <a:spcPct val="80000"/>
              </a:lnSpc>
              <a:spcBef>
                <a:spcPts val="300"/>
              </a:spcBef>
              <a:buNone/>
              <a:tabLst>
                <a:tab algn="l" pos="0"/>
              </a:tabLst>
            </a:pPr>
            <a:endParaRPr b="0" lang="cs-CZ" sz="1600" spc="148" strike="noStrike">
              <a:solidFill>
                <a:srgbClr val="534949"/>
              </a:solidFill>
              <a:latin typeface="Franklin Gothic Medium"/>
            </a:endParaRPr>
          </a:p>
          <a:p>
            <a:pPr marL="4176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6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C)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p:nvPr>
        </p:nvSpPr>
        <p:spPr>
          <a:xfrm>
            <a:off x="380880" y="1719000"/>
            <a:ext cx="8407440" cy="4878000"/>
          </a:xfrm>
          <a:prstGeom prst="rect">
            <a:avLst/>
          </a:prstGeom>
          <a:noFill/>
          <a:ln w="0">
            <a:noFill/>
          </a:ln>
        </p:spPr>
        <p:txBody>
          <a:bodyPr anchor="t">
            <a:normAutofit fontScale="81000"/>
          </a:bodyPr>
          <a:p>
            <a:pPr marL="43200" indent="0" algn="just">
              <a:lnSpc>
                <a:spcPct val="100000"/>
              </a:lnSpc>
              <a:spcBef>
                <a:spcPts val="380"/>
              </a:spcBef>
              <a:buNone/>
              <a:tabLst>
                <a:tab algn="l" pos="0"/>
              </a:tabLst>
            </a:pPr>
            <a:r>
              <a:rPr b="0" lang="cs-CZ" sz="1900" spc="148" strike="noStrike">
                <a:solidFill>
                  <a:srgbClr val="534949"/>
                </a:solidFill>
                <a:latin typeface="Franklin Gothic Medium"/>
              </a:rPr>
              <a:t>ROZSUDEK NS ČR ze dne 11. 04. 2002, sp. zn. </a:t>
            </a:r>
            <a:r>
              <a:rPr b="1" lang="cs-CZ" sz="1900" spc="148" strike="noStrike">
                <a:solidFill>
                  <a:srgbClr val="534949"/>
                </a:solidFill>
                <a:latin typeface="Franklin Gothic Medium"/>
              </a:rPr>
              <a:t>21 Cdo 1105/2001</a:t>
            </a:r>
            <a:r>
              <a:rPr b="0" lang="cs-CZ" sz="1900" spc="148" strike="noStrike">
                <a:solidFill>
                  <a:srgbClr val="534949"/>
                </a:solidFill>
                <a:latin typeface="Franklin Gothic Medium"/>
              </a:rPr>
              <a:t>.</a:t>
            </a:r>
            <a:endParaRPr b="0" lang="cs-CZ" sz="1900" spc="148" strike="noStrike">
              <a:solidFill>
                <a:srgbClr val="534949"/>
              </a:solidFill>
              <a:latin typeface="Franklin Gothic Medium"/>
            </a:endParaRPr>
          </a:p>
          <a:p>
            <a:pPr marL="43200" indent="0" algn="just">
              <a:lnSpc>
                <a:spcPct val="100000"/>
              </a:lnSpc>
              <a:spcBef>
                <a:spcPts val="380"/>
              </a:spcBef>
              <a:buNone/>
              <a:tabLst>
                <a:tab algn="l" pos="0"/>
              </a:tabLst>
            </a:pPr>
            <a:endParaRPr b="0" lang="cs-CZ" sz="1900" spc="148" strike="noStrike">
              <a:solidFill>
                <a:srgbClr val="534949"/>
              </a:solidFill>
              <a:latin typeface="Franklin Gothic Medium"/>
            </a:endParaRPr>
          </a:p>
          <a:p>
            <a:pPr marL="261000" indent="-217800" algn="just">
              <a:lnSpc>
                <a:spcPct val="100000"/>
              </a:lnSpc>
              <a:spcBef>
                <a:spcPts val="360"/>
              </a:spcBef>
              <a:buClr>
                <a:srgbClr val="c66951"/>
              </a:buClr>
              <a:buFont typeface="Wingdings 2" charset="2"/>
              <a:buChar char=""/>
              <a:tabLst>
                <a:tab algn="l" pos="0"/>
              </a:tabLst>
            </a:pPr>
            <a:r>
              <a:rPr b="1" lang="cs-CZ" sz="1800" spc="148" strike="noStrike">
                <a:solidFill>
                  <a:srgbClr val="ff0000"/>
                </a:solidFill>
                <a:latin typeface="Franklin Gothic Medium"/>
              </a:rPr>
              <a:t>Rozhodnutí</a:t>
            </a:r>
            <a:r>
              <a:rPr b="0" lang="cs-CZ" sz="1800" spc="148" strike="noStrike">
                <a:solidFill>
                  <a:srgbClr val="003621"/>
                </a:solidFill>
                <a:latin typeface="Franklin Gothic Medium"/>
              </a:rPr>
              <a:t> zaměstnavatele o změně jeho úkolů, technického vybavení, o snížení stavu zaměstnanců za účelem zvýšení efektivnosti práce nebo o jiných organizačních změnách </a:t>
            </a:r>
            <a:r>
              <a:rPr b="1" lang="cs-CZ" sz="1800" spc="148" strike="noStrike">
                <a:solidFill>
                  <a:srgbClr val="ff0000"/>
                </a:solidFill>
                <a:latin typeface="Franklin Gothic Medium"/>
              </a:rPr>
              <a:t>není právním jednáním</a:t>
            </a:r>
            <a:r>
              <a:rPr b="0" lang="cs-CZ" sz="1800" spc="148" strike="noStrike">
                <a:solidFill>
                  <a:srgbClr val="003621"/>
                </a:solidFill>
                <a:latin typeface="Franklin Gothic Medium"/>
              </a:rPr>
              <a:t> =&gt; protože nejde o právní jednání, nelze rozhodnutí zaměstnavatele samo o sobě přezkoumávat z hlediska platnosti ve smyslu ustanovení § 551 – 554 OZ a § 574 – 588 OZ a § 19 a 20 ZP;</a:t>
            </a:r>
            <a:endParaRPr b="0" lang="cs-CZ" sz="1800" spc="148" strike="noStrike">
              <a:solidFill>
                <a:srgbClr val="534949"/>
              </a:solidFill>
              <a:latin typeface="Franklin Gothic Medium"/>
            </a:endParaRPr>
          </a:p>
          <a:p>
            <a:pPr marL="43200"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43200" indent="0" algn="just">
              <a:lnSpc>
                <a:spcPct val="100000"/>
              </a:lnSpc>
              <a:spcBef>
                <a:spcPts val="360"/>
              </a:spcBef>
              <a:buNone/>
              <a:tabLst>
                <a:tab algn="l" pos="0"/>
              </a:tabLst>
            </a:pPr>
            <a:r>
              <a:rPr b="0" lang="cs-CZ" sz="1800" spc="148" strike="noStrike">
                <a:solidFill>
                  <a:srgbClr val="003621"/>
                </a:solidFill>
                <a:latin typeface="Franklin Gothic Medium"/>
              </a:rPr>
              <a:t>=&gt; </a:t>
            </a:r>
            <a:r>
              <a:rPr b="1" lang="cs-CZ" sz="1800" spc="148" strike="noStrike">
                <a:solidFill>
                  <a:srgbClr val="003621"/>
                </a:solidFill>
                <a:latin typeface="Franklin Gothic Medium"/>
              </a:rPr>
              <a:t>vznikne-li pochybnost, zda zaměstnavatel rozhodl o organizačních změnách, může se soud zabývat jen tím, zda takové rozhodnutí bylo skutečně přijato a zda je učinil zaměstnavatel</a:t>
            </a:r>
            <a:r>
              <a:rPr b="0" lang="cs-CZ" sz="1800" spc="148" strike="noStrike">
                <a:solidFill>
                  <a:srgbClr val="003621"/>
                </a:solidFill>
                <a:latin typeface="Franklin Gothic Medium"/>
              </a:rPr>
              <a:t> - fyzická osoba, příslušný orgán zaměstnavatele - právnické osoby nebo ten, kdo je k tomu oprávněn.</a:t>
            </a:r>
            <a:endParaRPr b="0" lang="cs-CZ" sz="1800" spc="148" strike="noStrike">
              <a:solidFill>
                <a:srgbClr val="534949"/>
              </a:solidFill>
              <a:latin typeface="Franklin Gothic Medium"/>
            </a:endParaRPr>
          </a:p>
          <a:p>
            <a:pPr marL="43200"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43200" indent="0" algn="just">
              <a:lnSpc>
                <a:spcPct val="100000"/>
              </a:lnSpc>
              <a:spcBef>
                <a:spcPts val="360"/>
              </a:spcBef>
              <a:buNone/>
              <a:tabLst>
                <a:tab algn="l" pos="0"/>
              </a:tabLst>
            </a:pPr>
            <a:r>
              <a:rPr b="0" lang="cs-CZ" sz="1800" spc="148" strike="noStrike">
                <a:solidFill>
                  <a:srgbClr val="534949"/>
                </a:solidFill>
                <a:latin typeface="Franklin Gothic Medium"/>
              </a:rPr>
              <a:t>ROZSUDEK NS ČR ze dne 12. 01. 2012, sp. zn. </a:t>
            </a:r>
            <a:r>
              <a:rPr b="1" lang="cs-CZ" sz="1800" spc="148" strike="noStrike">
                <a:solidFill>
                  <a:srgbClr val="534949"/>
                </a:solidFill>
                <a:latin typeface="Franklin Gothic Medium"/>
              </a:rPr>
              <a:t>21 Cdo 3762/2010</a:t>
            </a:r>
            <a:r>
              <a:rPr b="0" lang="cs-CZ" sz="1800" spc="148" strike="noStrike">
                <a:solidFill>
                  <a:srgbClr val="534949"/>
                </a:solidFill>
                <a:latin typeface="Franklin Gothic Medium"/>
              </a:rPr>
              <a:t>.</a:t>
            </a:r>
            <a:endParaRPr b="0" lang="cs-CZ" sz="1800" spc="148" strike="noStrike">
              <a:solidFill>
                <a:srgbClr val="534949"/>
              </a:solidFill>
              <a:latin typeface="Franklin Gothic Medium"/>
            </a:endParaRPr>
          </a:p>
          <a:p>
            <a:pPr marL="43200" indent="0" algn="just">
              <a:lnSpc>
                <a:spcPct val="100000"/>
              </a:lnSpc>
              <a:spcBef>
                <a:spcPts val="360"/>
              </a:spcBef>
              <a:buNone/>
              <a:tabLst>
                <a:tab algn="l" pos="0"/>
              </a:tabLst>
            </a:pPr>
            <a:r>
              <a:rPr b="0" lang="cs-CZ" sz="1800" spc="148" strike="noStrike">
                <a:solidFill>
                  <a:srgbClr val="000000"/>
                </a:solidFill>
                <a:latin typeface="Franklin Gothic Medium"/>
              </a:rPr>
              <a:t>Orgán zaměstnavatele oprávněný k rozhodnutí o organizační změně</a:t>
            </a:r>
            <a:endParaRPr b="0" lang="cs-CZ" sz="1800" spc="148" strike="noStrike">
              <a:solidFill>
                <a:srgbClr val="534949"/>
              </a:solidFill>
              <a:latin typeface="Franklin Gothic Medium"/>
            </a:endParaRPr>
          </a:p>
          <a:p>
            <a:pPr marL="43200"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261000" indent="-217800" algn="just">
              <a:lnSpc>
                <a:spcPct val="100000"/>
              </a:lnSpc>
              <a:spcBef>
                <a:spcPts val="360"/>
              </a:spcBef>
              <a:buClr>
                <a:srgbClr val="c66951"/>
              </a:buClr>
              <a:buFont typeface="Wingdings 2" charset="2"/>
              <a:buChar char=""/>
              <a:tabLst>
                <a:tab algn="l" pos="0"/>
              </a:tabLst>
            </a:pPr>
            <a:r>
              <a:rPr b="0" lang="cs-CZ" sz="1800" spc="148" strike="noStrike">
                <a:solidFill>
                  <a:srgbClr val="000000"/>
                </a:solidFill>
                <a:latin typeface="Franklin Gothic Medium"/>
              </a:rPr>
              <a:t>Rozhodnutí o organizačních změnách (§ 52 písm. c) zák. práce) u zaměstnavatele, který je právnickou osobou, činí především jeho statutární orgán, případně osoby jím pověřené.</a:t>
            </a:r>
            <a:endParaRPr b="0" lang="cs-CZ" sz="1800" spc="148" strike="noStrike">
              <a:solidFill>
                <a:srgbClr val="534949"/>
              </a:solidFill>
              <a:latin typeface="Franklin Gothic Medium"/>
            </a:endParaRPr>
          </a:p>
          <a:p>
            <a:pPr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marL="4320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3200" indent="0">
              <a:lnSpc>
                <a:spcPct val="80000"/>
              </a:lnSpc>
              <a:spcBef>
                <a:spcPts val="300"/>
              </a:spcBef>
              <a:buNone/>
              <a:tabLst>
                <a:tab algn="l" pos="0"/>
              </a:tabLst>
            </a:pPr>
            <a:endParaRPr b="0" lang="cs-CZ" sz="1600" spc="148" strike="noStrike">
              <a:solidFill>
                <a:srgbClr val="534949"/>
              </a:solidFill>
              <a:latin typeface="Franklin Gothic Medium"/>
            </a:endParaRPr>
          </a:p>
          <a:p>
            <a:pPr marL="4320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6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C)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p:nvPr>
        </p:nvSpPr>
        <p:spPr>
          <a:xfrm>
            <a:off x="380880" y="1719000"/>
            <a:ext cx="8407440" cy="4407120"/>
          </a:xfrm>
          <a:prstGeom prst="rect">
            <a:avLst/>
          </a:prstGeom>
          <a:noFill/>
          <a:ln w="0">
            <a:noFill/>
          </a:ln>
        </p:spPr>
        <p:txBody>
          <a:bodyPr anchor="t">
            <a:normAutofit fontScale="99000"/>
          </a:bodyPr>
          <a:p>
            <a:pPr marL="45000" indent="0" algn="just">
              <a:lnSpc>
                <a:spcPct val="100000"/>
              </a:lnSpc>
              <a:spcBef>
                <a:spcPts val="380"/>
              </a:spcBef>
              <a:buNone/>
              <a:tabLst>
                <a:tab algn="l" pos="0"/>
              </a:tabLst>
            </a:pPr>
            <a:r>
              <a:rPr b="0" lang="cs-CZ" sz="1900" spc="148" strike="noStrike">
                <a:solidFill>
                  <a:srgbClr val="534949"/>
                </a:solidFill>
                <a:latin typeface="Franklin Gothic Medium"/>
              </a:rPr>
              <a:t>ROZSUDEK NS ČR ze dne 25. 08. 1998, sp. zn. </a:t>
            </a:r>
            <a:r>
              <a:rPr b="1" lang="cs-CZ" sz="1900" spc="148" strike="noStrike">
                <a:solidFill>
                  <a:srgbClr val="534949"/>
                </a:solidFill>
                <a:latin typeface="Franklin Gothic Medium"/>
              </a:rPr>
              <a:t>2 Cdon 1130/97</a:t>
            </a:r>
            <a:r>
              <a:rPr b="0" lang="cs-CZ" sz="1900" spc="148" strike="noStrike">
                <a:solidFill>
                  <a:srgbClr val="534949"/>
                </a:solidFill>
                <a:latin typeface="Franklin Gothic Medium"/>
              </a:rPr>
              <a:t>.</a:t>
            </a:r>
            <a:endParaRPr b="0" lang="cs-CZ" sz="1900" spc="148" strike="noStrike">
              <a:solidFill>
                <a:srgbClr val="534949"/>
              </a:solidFill>
              <a:latin typeface="Franklin Gothic Medium"/>
            </a:endParaRPr>
          </a:p>
          <a:p>
            <a:pPr marL="45000" indent="0" algn="just">
              <a:lnSpc>
                <a:spcPct val="100000"/>
              </a:lnSpc>
              <a:spcBef>
                <a:spcPts val="380"/>
              </a:spcBef>
              <a:buNone/>
              <a:tabLst>
                <a:tab algn="l" pos="0"/>
              </a:tabLst>
            </a:pPr>
            <a:endParaRPr b="0" lang="cs-CZ" sz="1900" spc="148" strike="noStrike">
              <a:solidFill>
                <a:srgbClr val="534949"/>
              </a:solidFill>
              <a:latin typeface="Franklin Gothic Medium"/>
            </a:endParaRPr>
          </a:p>
          <a:p>
            <a:pPr marL="271440" indent="-226080" algn="just">
              <a:lnSpc>
                <a:spcPct val="100000"/>
              </a:lnSpc>
              <a:spcBef>
                <a:spcPts val="360"/>
              </a:spcBef>
              <a:buClr>
                <a:srgbClr val="c66951"/>
              </a:buClr>
              <a:buFont typeface="Wingdings 2" charset="2"/>
              <a:buChar char=""/>
              <a:tabLst>
                <a:tab algn="l" pos="0"/>
              </a:tabLst>
            </a:pPr>
            <a:r>
              <a:rPr b="1" lang="cs-CZ" sz="1800" spc="148" strike="noStrike">
                <a:solidFill>
                  <a:srgbClr val="000000"/>
                </a:solidFill>
                <a:latin typeface="Franklin Gothic Medium"/>
              </a:rPr>
              <a:t>O výběru zaměstnance, který je nadbytečným, rozhoduje výlučně zaměstnavatel; soud není oprávněn v tomto směru rozhodnutí zaměstnavatele přezkoumávat.</a:t>
            </a:r>
            <a:endParaRPr b="0" lang="cs-CZ" sz="1800" spc="148" strike="noStrike">
              <a:solidFill>
                <a:srgbClr val="534949"/>
              </a:solidFill>
              <a:latin typeface="Franklin Gothic Medium"/>
            </a:endParaRPr>
          </a:p>
          <a:p>
            <a:pPr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271440" indent="-226080" algn="just">
              <a:lnSpc>
                <a:spcPct val="100000"/>
              </a:lnSpc>
              <a:spcBef>
                <a:spcPts val="360"/>
              </a:spcBef>
              <a:buClr>
                <a:srgbClr val="c66951"/>
              </a:buClr>
              <a:buFont typeface="Wingdings 2" charset="2"/>
              <a:buChar char=""/>
              <a:tabLst>
                <a:tab algn="l" pos="0"/>
              </a:tabLst>
            </a:pPr>
            <a:r>
              <a:rPr b="0" lang="cs-CZ" sz="1800" spc="148" strike="noStrike">
                <a:solidFill>
                  <a:srgbClr val="000000"/>
                </a:solidFill>
                <a:latin typeface="Franklin Gothic Medium"/>
              </a:rPr>
              <a:t>Zákoník práce nebo jiné právní předpisy nestanoví, že by rozhodnutí o změně úkolů zaměstnavatele, jeho technického vybavení, o snížení stavu zaměstnanců za účelem zvýšení efektivnosti práce nebo o jiných organizačních změnách muselo být přijato (vydáno) vždy jen písemně, a ani nepředpokládají, že by muselo být zaměstnavatelem "vyhlášeno" nebo jiným způsobem zveřejněno. Takové </a:t>
            </a:r>
            <a:r>
              <a:rPr b="1" lang="cs-CZ" sz="1800" spc="148" strike="noStrike">
                <a:solidFill>
                  <a:srgbClr val="000000"/>
                </a:solidFill>
                <a:latin typeface="Franklin Gothic Medium"/>
              </a:rPr>
              <a:t>rozhodnutí však musí být přijato před podáním výpovědi a zaměstnanec s ním musí být seznámen</a:t>
            </a:r>
            <a:r>
              <a:rPr b="0" lang="cs-CZ" sz="1800" spc="148" strike="noStrike">
                <a:solidFill>
                  <a:srgbClr val="000000"/>
                </a:solidFill>
                <a:latin typeface="Franklin Gothic Medium"/>
              </a:rPr>
              <a:t>; postačí ovšem, jestliže se tak stane až ve výpovědi z pracovního poměru.</a:t>
            </a:r>
            <a:endParaRPr b="0" lang="cs-CZ" sz="1800" spc="148" strike="noStrike">
              <a:solidFill>
                <a:srgbClr val="534949"/>
              </a:solidFill>
              <a:latin typeface="Franklin Gothic Medium"/>
            </a:endParaRPr>
          </a:p>
          <a:p>
            <a:pPr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4500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000" indent="0">
              <a:lnSpc>
                <a:spcPct val="80000"/>
              </a:lnSpc>
              <a:spcBef>
                <a:spcPts val="300"/>
              </a:spcBef>
              <a:buNone/>
              <a:tabLst>
                <a:tab algn="l" pos="0"/>
              </a:tabLst>
            </a:pPr>
            <a:endParaRPr b="0" lang="cs-CZ" sz="1600" spc="148" strike="noStrike">
              <a:solidFill>
                <a:srgbClr val="534949"/>
              </a:solidFill>
              <a:latin typeface="Franklin Gothic Medium"/>
            </a:endParaRPr>
          </a:p>
          <a:p>
            <a:pPr marL="4500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6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C)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p:nvPr>
        </p:nvSpPr>
        <p:spPr>
          <a:xfrm>
            <a:off x="380880" y="1719000"/>
            <a:ext cx="8407440" cy="4407120"/>
          </a:xfrm>
          <a:prstGeom prst="rect">
            <a:avLst/>
          </a:prstGeom>
          <a:noFill/>
          <a:ln w="0">
            <a:noFill/>
          </a:ln>
        </p:spPr>
        <p:txBody>
          <a:bodyPr anchor="t">
            <a:normAutofit fontScale="90000"/>
          </a:bodyPr>
          <a:p>
            <a:pPr indent="0" algn="just">
              <a:lnSpc>
                <a:spcPct val="100000"/>
              </a:lnSpc>
              <a:spcBef>
                <a:spcPts val="360"/>
              </a:spcBef>
              <a:buNone/>
            </a:pPr>
            <a:endParaRPr b="0" lang="cs-CZ" sz="1800" spc="148" strike="noStrike">
              <a:solidFill>
                <a:srgbClr val="534949"/>
              </a:solidFill>
              <a:latin typeface="Franklin Gothic Medium"/>
            </a:endParaRPr>
          </a:p>
          <a:p>
            <a:pPr marL="266400" indent="-222120" algn="just">
              <a:lnSpc>
                <a:spcPct val="100000"/>
              </a:lnSpc>
              <a:spcBef>
                <a:spcPts val="360"/>
              </a:spcBef>
              <a:buClr>
                <a:srgbClr val="c66951"/>
              </a:buClr>
              <a:buFont typeface="Wingdings 2" charset="2"/>
              <a:buChar char=""/>
            </a:pPr>
            <a:r>
              <a:rPr b="0" lang="cs-CZ" sz="1800" spc="148" strike="noStrike">
                <a:solidFill>
                  <a:srgbClr val="000000"/>
                </a:solidFill>
                <a:latin typeface="Franklin Gothic Medium"/>
              </a:rPr>
              <a:t>V řízení o neplatnost výpovědi dané podle ustanovení § 52 písm. c) ZP soud není povinen zabývat se platností rozhodnutí zaměstnavatele o organizační změně jako otázkou předběžnou, jelikož takové rozhodnutí není právním jednáním ve smyslu § 545 OZ, neboť nejde o takový projev vůle, s nímž by právní předpisy spojovaly změnu nebo zánik práv a povinností účastníků pracovněprávního vztahu. </a:t>
            </a:r>
            <a:r>
              <a:rPr b="1" lang="cs-CZ" sz="1800" spc="148" strike="noStrike">
                <a:solidFill>
                  <a:srgbClr val="000000"/>
                </a:solidFill>
                <a:latin typeface="Franklin Gothic Medium"/>
              </a:rPr>
              <a:t>Jedná se pouze o skutečnost (tzv. faktický úkon)</a:t>
            </a:r>
            <a:r>
              <a:rPr b="0" lang="cs-CZ" sz="1800" spc="148" strike="noStrike">
                <a:solidFill>
                  <a:srgbClr val="000000"/>
                </a:solidFill>
                <a:latin typeface="Franklin Gothic Medium"/>
              </a:rPr>
              <a:t>, která je hmotněprávním předpokladem pro právní jednání tam, kde to právní předpisy stanoví a která není sama o sobě způsobilá přivodit následky v právních vztazích účastníků pracovněprávního vztahu.</a:t>
            </a:r>
            <a:endParaRPr b="0" lang="cs-CZ" sz="1800" spc="148" strike="noStrike">
              <a:solidFill>
                <a:srgbClr val="534949"/>
              </a:solidFill>
              <a:latin typeface="Franklin Gothic Medium"/>
            </a:endParaRPr>
          </a:p>
          <a:p>
            <a:pPr marL="44280"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266400" indent="-222120" algn="just">
              <a:lnSpc>
                <a:spcPct val="100000"/>
              </a:lnSpc>
              <a:spcBef>
                <a:spcPts val="360"/>
              </a:spcBef>
              <a:buClr>
                <a:srgbClr val="c66951"/>
              </a:buClr>
              <a:buFont typeface="Wingdings 2" charset="2"/>
              <a:buChar char=""/>
              <a:tabLst>
                <a:tab algn="l" pos="0"/>
              </a:tabLst>
            </a:pPr>
            <a:r>
              <a:rPr b="0" lang="cs-CZ" sz="1800" spc="148" strike="noStrike">
                <a:solidFill>
                  <a:srgbClr val="000000"/>
                </a:solidFill>
                <a:latin typeface="Franklin Gothic Medium"/>
              </a:rPr>
              <a:t>Rozhodnutím o organizační změně se lze zabývat v řízení podle § 72 ZP jen jako </a:t>
            </a:r>
            <a:r>
              <a:rPr b="1" lang="cs-CZ" sz="1800" spc="148" strike="noStrike">
                <a:solidFill>
                  <a:srgbClr val="000000"/>
                </a:solidFill>
                <a:latin typeface="Franklin Gothic Medium"/>
              </a:rPr>
              <a:t>jedním z předpokladů</a:t>
            </a:r>
            <a:r>
              <a:rPr b="0" lang="cs-CZ" sz="1800" spc="148" strike="noStrike">
                <a:solidFill>
                  <a:srgbClr val="000000"/>
                </a:solidFill>
                <a:latin typeface="Franklin Gothic Medium"/>
              </a:rPr>
              <a:t>, které zákon stanoví pro platnost výpovědi podle § 52 písm. c) ZP, a to vzhledem k okolnostem existujícím v době dání výpovědi; skutečnostmi, které nastanou </a:t>
            </a:r>
            <a:r>
              <a:rPr b="0" i="1" lang="cs-CZ" sz="1800" spc="148" strike="noStrike">
                <a:solidFill>
                  <a:srgbClr val="000000"/>
                </a:solidFill>
                <a:latin typeface="Franklin Gothic Medium"/>
              </a:rPr>
              <a:t>ex post </a:t>
            </a:r>
            <a:r>
              <a:rPr b="0" lang="cs-CZ" sz="1800" spc="148" strike="noStrike">
                <a:solidFill>
                  <a:srgbClr val="000000"/>
                </a:solidFill>
                <a:latin typeface="Franklin Gothic Medium"/>
              </a:rPr>
              <a:t>po učiněném úkonu, se zabývat nelze.</a:t>
            </a:r>
            <a:endParaRPr b="0" lang="cs-CZ" sz="1800" spc="148" strike="noStrike">
              <a:solidFill>
                <a:srgbClr val="534949"/>
              </a:solidFill>
              <a:latin typeface="Franklin Gothic Medium"/>
            </a:endParaRPr>
          </a:p>
          <a:p>
            <a:pPr indent="0" algn="just">
              <a:lnSpc>
                <a:spcPct val="100000"/>
              </a:lnSpc>
              <a:spcBef>
                <a:spcPts val="360"/>
              </a:spcBef>
              <a:buNone/>
              <a:tabLst>
                <a:tab algn="l" pos="0"/>
              </a:tabLst>
            </a:pPr>
            <a:endParaRPr b="0" lang="cs-CZ" sz="1800" spc="148" strike="noStrike">
              <a:solidFill>
                <a:srgbClr val="534949"/>
              </a:solidFill>
              <a:latin typeface="Franklin Gothic Medium"/>
            </a:endParaRPr>
          </a:p>
          <a:p>
            <a:pPr marL="4428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4280" indent="0">
              <a:lnSpc>
                <a:spcPct val="80000"/>
              </a:lnSpc>
              <a:spcBef>
                <a:spcPts val="300"/>
              </a:spcBef>
              <a:buNone/>
              <a:tabLst>
                <a:tab algn="l" pos="0"/>
              </a:tabLst>
            </a:pPr>
            <a:endParaRPr b="0" lang="cs-CZ" sz="1600" spc="148" strike="noStrike">
              <a:solidFill>
                <a:srgbClr val="534949"/>
              </a:solidFill>
              <a:latin typeface="Franklin Gothic Medium"/>
            </a:endParaRPr>
          </a:p>
          <a:p>
            <a:pPr marL="4428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6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C)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p:nvPr>
        </p:nvSpPr>
        <p:spPr>
          <a:xfrm>
            <a:off x="380880" y="1719000"/>
            <a:ext cx="8407440" cy="4407120"/>
          </a:xfrm>
          <a:prstGeom prst="rect">
            <a:avLst/>
          </a:prstGeom>
          <a:noFill/>
          <a:ln w="0">
            <a:noFill/>
          </a:ln>
        </p:spPr>
        <p:txBody>
          <a:bodyPr anchor="t">
            <a:noAutofit/>
          </a:bodyPr>
          <a:p>
            <a:pPr marL="45720" indent="0">
              <a:lnSpc>
                <a:spcPct val="80000"/>
              </a:lnSpc>
              <a:spcBef>
                <a:spcPts val="300"/>
              </a:spcBef>
              <a:buNone/>
              <a:tabLst>
                <a:tab algn="l" pos="0"/>
              </a:tabLst>
            </a:pPr>
            <a:r>
              <a:rPr b="1" lang="cs-CZ" sz="1600" spc="148" strike="noStrike">
                <a:solidFill>
                  <a:srgbClr val="003621"/>
                </a:solidFill>
                <a:latin typeface="Franklin Gothic Medium"/>
              </a:rPr>
              <a:t>§ 55 zákona č. 373/2011 Sb., o specifických zdravotních službách</a:t>
            </a:r>
            <a:endParaRPr b="0" lang="cs-CZ" sz="1600" spc="148" strike="noStrike">
              <a:solidFill>
                <a:srgbClr val="534949"/>
              </a:solidFill>
              <a:latin typeface="Franklin Gothic Medium"/>
            </a:endParaRPr>
          </a:p>
          <a:p>
            <a:pPr marL="45720" indent="0">
              <a:lnSpc>
                <a:spcPct val="80000"/>
              </a:lnSpc>
              <a:spcBef>
                <a:spcPts val="300"/>
              </a:spcBef>
              <a:buNone/>
              <a:tabLst>
                <a:tab algn="l" pos="0"/>
              </a:tabLst>
            </a:pPr>
            <a:endParaRPr b="0" lang="cs-CZ" sz="500" spc="148" strike="noStrike">
              <a:solidFill>
                <a:srgbClr val="534949"/>
              </a:solidFill>
              <a:latin typeface="Franklin Gothic Medium"/>
            </a:endParaRPr>
          </a:p>
          <a:p>
            <a:pPr marL="45720" indent="0">
              <a:lnSpc>
                <a:spcPct val="80000"/>
              </a:lnSpc>
              <a:spcBef>
                <a:spcPts val="300"/>
              </a:spcBef>
              <a:buNone/>
              <a:tabLst>
                <a:tab algn="l" pos="0"/>
              </a:tabLst>
            </a:pPr>
            <a:endParaRPr b="0" lang="cs-CZ" sz="1400" spc="148" strike="noStrike">
              <a:solidFill>
                <a:srgbClr val="534949"/>
              </a:solidFill>
              <a:latin typeface="Franklin Gothic Medium"/>
            </a:endParaRPr>
          </a:p>
          <a:p>
            <a:pPr marL="45720" indent="0" algn="just">
              <a:lnSpc>
                <a:spcPct val="80000"/>
              </a:lnSpc>
              <a:spcBef>
                <a:spcPts val="300"/>
              </a:spcBef>
              <a:buNone/>
              <a:tabLst>
                <a:tab algn="l" pos="0"/>
              </a:tabLst>
            </a:pPr>
            <a:r>
              <a:rPr b="0" lang="cs-CZ" sz="1300" spc="148" strike="noStrike">
                <a:solidFill>
                  <a:srgbClr val="000000"/>
                </a:solidFill>
                <a:latin typeface="Franklin Gothic Medium"/>
              </a:rPr>
              <a:t>Zaměstnavatel je povinen</a:t>
            </a:r>
            <a:endParaRPr b="0" lang="cs-CZ" sz="1300" spc="148" strike="noStrike">
              <a:solidFill>
                <a:srgbClr val="534949"/>
              </a:solidFill>
              <a:latin typeface="Franklin Gothic Medium"/>
            </a:endParaRPr>
          </a:p>
          <a:p>
            <a:pPr marL="45720" indent="0" algn="just">
              <a:lnSpc>
                <a:spcPct val="170000"/>
              </a:lnSpc>
              <a:buNone/>
              <a:tabLst>
                <a:tab algn="l" pos="0"/>
              </a:tabLst>
            </a:pPr>
            <a:r>
              <a:rPr b="0" lang="cs-CZ" sz="1300" spc="148" strike="noStrike">
                <a:solidFill>
                  <a:srgbClr val="000000"/>
                </a:solidFill>
                <a:latin typeface="Franklin Gothic Medium"/>
              </a:rPr>
              <a:t>a) </a:t>
            </a:r>
            <a:r>
              <a:rPr b="0" lang="cs-CZ" sz="1300" spc="148" strike="noStrike">
                <a:solidFill>
                  <a:srgbClr val="ff0000"/>
                </a:solidFill>
                <a:latin typeface="Franklin Gothic Medium"/>
              </a:rPr>
              <a:t>umožnit pověřeným zaměstnancům poskytovatele pracovnělékařských služeb vstup na každé své pracoviště a sdělit jim informace </a:t>
            </a:r>
            <a:r>
              <a:rPr b="0" lang="cs-CZ" sz="1300" spc="148" strike="noStrike">
                <a:solidFill>
                  <a:srgbClr val="000000"/>
                </a:solidFill>
                <a:latin typeface="Franklin Gothic Medium"/>
              </a:rPr>
              <a:t>potřebné k hodnocení a prevenci rizik možného ohrožení života nebo zdraví na pracovišti, včetně výsledků měření faktorů pracovních podmínek, předložit jim technickou dokumentaci strojů a zařízení, sdělit jim informace rozhodné pro ochranu zdraví při práci; </a:t>
            </a:r>
            <a:endParaRPr b="0" lang="cs-CZ" sz="1300" spc="148" strike="noStrike">
              <a:solidFill>
                <a:srgbClr val="534949"/>
              </a:solidFill>
              <a:latin typeface="Franklin Gothic Medium"/>
            </a:endParaRPr>
          </a:p>
          <a:p>
            <a:pPr marL="45720" indent="0" algn="just">
              <a:lnSpc>
                <a:spcPct val="170000"/>
              </a:lnSpc>
              <a:buNone/>
              <a:tabLst>
                <a:tab algn="l" pos="0"/>
              </a:tabLst>
            </a:pPr>
            <a:r>
              <a:rPr b="0" lang="cs-CZ" sz="1300" spc="148" strike="noStrike">
                <a:solidFill>
                  <a:srgbClr val="000000"/>
                </a:solidFill>
                <a:latin typeface="Franklin Gothic Medium"/>
              </a:rPr>
              <a:t>v případě pracovišť, která podléhají z důvodu státního nebo jiného zákonem chráněného tajemství zvláštnímu režimu, vstupují na tato pracoviště pouze určení zaměstnanci poskytovatele pracovnělékařských služeb, kteří jsou v tomto případě povinni dodržet zvláštní režim,</a:t>
            </a:r>
            <a:endParaRPr b="0" lang="cs-CZ" sz="1300" spc="148" strike="noStrike">
              <a:solidFill>
                <a:srgbClr val="534949"/>
              </a:solidFill>
              <a:latin typeface="Franklin Gothic Medium"/>
            </a:endParaRPr>
          </a:p>
          <a:p>
            <a:pPr marL="45720" indent="0" algn="just">
              <a:lnSpc>
                <a:spcPct val="170000"/>
              </a:lnSpc>
              <a:buNone/>
              <a:tabLst>
                <a:tab algn="l" pos="0"/>
              </a:tabLst>
            </a:pPr>
            <a:r>
              <a:rPr b="0" lang="cs-CZ" sz="1300" spc="148" strike="noStrike">
                <a:solidFill>
                  <a:srgbClr val="000000"/>
                </a:solidFill>
                <a:latin typeface="Franklin Gothic Medium"/>
              </a:rPr>
              <a:t>b) při zařazování zaměstnanců k práci </a:t>
            </a:r>
            <a:r>
              <a:rPr b="0" lang="cs-CZ" sz="1300" spc="148" strike="noStrike">
                <a:solidFill>
                  <a:srgbClr val="ff0000"/>
                </a:solidFill>
                <a:latin typeface="Franklin Gothic Medium"/>
              </a:rPr>
              <a:t>postupovat podle závěrů lékařských posudků </a:t>
            </a:r>
            <a:r>
              <a:rPr b="0" lang="cs-CZ" sz="1300" spc="148" strike="noStrike">
                <a:solidFill>
                  <a:srgbClr val="000000"/>
                </a:solidFill>
                <a:latin typeface="Franklin Gothic Medium"/>
              </a:rPr>
              <a:t>o jejich zdravotní způsobilosti,</a:t>
            </a:r>
            <a:endParaRPr b="0" lang="cs-CZ" sz="1300" spc="148" strike="noStrike">
              <a:solidFill>
                <a:srgbClr val="534949"/>
              </a:solidFill>
              <a:latin typeface="Franklin Gothic Medium"/>
            </a:endParaRPr>
          </a:p>
        </p:txBody>
      </p:sp>
      <p:sp>
        <p:nvSpPr>
          <p:cNvPr id="17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D)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subTitle"/>
          </p:nvPr>
        </p:nvSpPr>
        <p:spPr>
          <a:xfrm>
            <a:off x="7010280" y="2053080"/>
            <a:ext cx="1980720" cy="1828440"/>
          </a:xfrm>
          <a:prstGeom prst="rect">
            <a:avLst/>
          </a:prstGeom>
          <a:noFill/>
          <a:ln w="0">
            <a:noFill/>
          </a:ln>
        </p:spPr>
        <p:txBody>
          <a:bodyPr anchor="ctr">
            <a:noAutofit/>
          </a:bodyPr>
          <a:p>
            <a:pPr algn="ctr"/>
            <a:endParaRPr b="0" lang="cs-CZ" sz="1900" spc="148" strike="noStrike">
              <a:solidFill>
                <a:srgbClr val="ffffff"/>
              </a:solidFill>
              <a:latin typeface="Franklin Gothic Medium"/>
            </a:endParaRPr>
          </a:p>
        </p:txBody>
      </p:sp>
      <p:sp>
        <p:nvSpPr>
          <p:cNvPr id="136" name="PlaceHolder 2"/>
          <p:cNvSpPr>
            <a:spLocks noGrp="1"/>
          </p:cNvSpPr>
          <p:nvPr>
            <p:ph type="title"/>
          </p:nvPr>
        </p:nvSpPr>
        <p:spPr>
          <a:xfrm>
            <a:off x="457200" y="2053080"/>
            <a:ext cx="6324120" cy="1828440"/>
          </a:xfrm>
          <a:prstGeom prst="rect">
            <a:avLst/>
          </a:prstGeom>
          <a:noFill/>
          <a:ln w="0">
            <a:noFill/>
          </a:ln>
        </p:spPr>
        <p:txBody>
          <a:bodyPr anchor="ctr">
            <a:noAutofit/>
          </a:bodyPr>
          <a:p>
            <a:pPr indent="0" algn="r">
              <a:lnSpc>
                <a:spcPct val="100000"/>
              </a:lnSpc>
              <a:buNone/>
            </a:pPr>
            <a:r>
              <a:rPr b="0" lang="cs-CZ" sz="4200" spc="148" strike="noStrike" cap="all">
                <a:solidFill>
                  <a:srgbClr val="ffffff"/>
                </a:solidFill>
                <a:latin typeface="Franklin Gothic Medium"/>
              </a:rPr>
              <a:t>Výpověď</a:t>
            </a:r>
            <a:br>
              <a:rPr sz="4200"/>
            </a:br>
            <a:r>
              <a:rPr b="0" lang="cs-CZ" sz="4200" spc="148" strike="noStrike" cap="all">
                <a:solidFill>
                  <a:srgbClr val="ffffff"/>
                </a:solidFill>
                <a:latin typeface="Franklin Gothic Medium"/>
              </a:rPr>
              <a:t>(§ 50)</a:t>
            </a:r>
            <a:endParaRPr b="0" lang="cs-CZ" sz="4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p:nvPr>
        </p:nvSpPr>
        <p:spPr>
          <a:xfrm>
            <a:off x="380880" y="1719000"/>
            <a:ext cx="8407440" cy="4407120"/>
          </a:xfrm>
          <a:prstGeom prst="rect">
            <a:avLst/>
          </a:prstGeom>
          <a:noFill/>
          <a:ln w="0">
            <a:noFill/>
          </a:ln>
        </p:spPr>
        <p:txBody>
          <a:bodyPr anchor="t">
            <a:normAutofit fontScale="23000"/>
          </a:bodyPr>
          <a:p>
            <a:pPr marL="41760" indent="0" algn="just">
              <a:lnSpc>
                <a:spcPct val="170000"/>
              </a:lnSpc>
              <a:buNone/>
              <a:tabLst>
                <a:tab algn="l" pos="0"/>
              </a:tabLst>
            </a:pPr>
            <a:r>
              <a:rPr b="0" lang="cs-CZ" sz="5200" spc="148" strike="noStrike">
                <a:solidFill>
                  <a:srgbClr val="000000"/>
                </a:solidFill>
                <a:latin typeface="Franklin Gothic Medium"/>
              </a:rPr>
              <a:t> </a:t>
            </a:r>
            <a:r>
              <a:rPr b="0" lang="cs-CZ" sz="5600" spc="148" strike="noStrike">
                <a:solidFill>
                  <a:srgbClr val="000000"/>
                </a:solidFill>
                <a:latin typeface="Franklin Gothic Medium"/>
              </a:rPr>
              <a:t>c) </a:t>
            </a:r>
            <a:r>
              <a:rPr b="0" lang="cs-CZ" sz="5600" spc="148" strike="noStrike">
                <a:solidFill>
                  <a:srgbClr val="ff0000"/>
                </a:solidFill>
                <a:latin typeface="Franklin Gothic Medium"/>
              </a:rPr>
              <a:t>při odeslání zaměstnance k pracovnělékařské prohlídce </a:t>
            </a:r>
            <a:r>
              <a:rPr b="0" lang="cs-CZ" sz="5600" spc="148" strike="noStrike">
                <a:solidFill>
                  <a:srgbClr val="000000"/>
                </a:solidFill>
                <a:latin typeface="Franklin Gothic Medium"/>
              </a:rPr>
              <a:t>podle tohoto zákona nebo jiných právních předpisů </a:t>
            </a:r>
            <a:r>
              <a:rPr b="0" lang="cs-CZ" sz="5600" spc="148" strike="noStrike">
                <a:solidFill>
                  <a:srgbClr val="ff0000"/>
                </a:solidFill>
                <a:latin typeface="Franklin Gothic Medium"/>
              </a:rPr>
              <a:t>vybavit jej žádostí </a:t>
            </a:r>
            <a:r>
              <a:rPr b="0" lang="cs-CZ" sz="5600" spc="148" strike="noStrike">
                <a:solidFill>
                  <a:srgbClr val="000000"/>
                </a:solidFill>
                <a:latin typeface="Franklin Gothic Medium"/>
              </a:rPr>
              <a:t>obsahující údaje o druhu práce, režimu práce a pracovních podmínkách, ke kterým je posouzení zaměstnance požadováno,</a:t>
            </a:r>
            <a:endParaRPr b="0" lang="cs-CZ" sz="5600" spc="148" strike="noStrike">
              <a:solidFill>
                <a:srgbClr val="534949"/>
              </a:solidFill>
              <a:latin typeface="Franklin Gothic Medium"/>
            </a:endParaRPr>
          </a:p>
          <a:p>
            <a:pPr marL="41760" indent="0" algn="just">
              <a:lnSpc>
                <a:spcPct val="170000"/>
              </a:lnSpc>
              <a:buNone/>
              <a:tabLst>
                <a:tab algn="l" pos="0"/>
              </a:tabLst>
            </a:pPr>
            <a:r>
              <a:rPr b="0" lang="cs-CZ" sz="5600" spc="148" strike="noStrike">
                <a:solidFill>
                  <a:srgbClr val="000000"/>
                </a:solidFill>
                <a:latin typeface="Franklin Gothic Medium"/>
              </a:rPr>
              <a:t> </a:t>
            </a:r>
            <a:endParaRPr b="0" lang="cs-CZ" sz="5600" spc="148" strike="noStrike">
              <a:solidFill>
                <a:srgbClr val="534949"/>
              </a:solidFill>
              <a:latin typeface="Franklin Gothic Medium"/>
            </a:endParaRPr>
          </a:p>
          <a:p>
            <a:pPr marL="41760" indent="0" algn="just">
              <a:lnSpc>
                <a:spcPct val="170000"/>
              </a:lnSpc>
              <a:buNone/>
              <a:tabLst>
                <a:tab algn="l" pos="0"/>
              </a:tabLst>
            </a:pPr>
            <a:r>
              <a:rPr b="0" lang="cs-CZ" sz="5600" spc="148" strike="noStrike">
                <a:solidFill>
                  <a:srgbClr val="000000"/>
                </a:solidFill>
                <a:latin typeface="Franklin Gothic Medium"/>
              </a:rPr>
              <a:t>d) </a:t>
            </a:r>
            <a:r>
              <a:rPr b="0" lang="cs-CZ" sz="5600" spc="148" strike="noStrike">
                <a:solidFill>
                  <a:srgbClr val="ff0000"/>
                </a:solidFill>
                <a:latin typeface="Franklin Gothic Medium"/>
              </a:rPr>
              <a:t>odeslat zaměstnance na mimořádnou pracovnělékařskou prohlídku</a:t>
            </a:r>
            <a:r>
              <a:rPr b="0" lang="cs-CZ" sz="5600" spc="148" strike="noStrike">
                <a:solidFill>
                  <a:srgbClr val="000000"/>
                </a:solidFill>
                <a:latin typeface="Franklin Gothic Medium"/>
              </a:rPr>
              <a:t>, pokud o to zaměstnanec požádal.</a:t>
            </a:r>
            <a:endParaRPr b="0" lang="cs-CZ" sz="5600" spc="148" strike="noStrike">
              <a:solidFill>
                <a:srgbClr val="534949"/>
              </a:solidFill>
              <a:latin typeface="Franklin Gothic Medium"/>
            </a:endParaRPr>
          </a:p>
          <a:p>
            <a:pPr marL="41760" indent="0" algn="just">
              <a:lnSpc>
                <a:spcPct val="170000"/>
              </a:lnSpc>
              <a:buNone/>
              <a:tabLst>
                <a:tab algn="l" pos="0"/>
              </a:tabLst>
            </a:pPr>
            <a:endParaRPr b="0" lang="cs-CZ" sz="5600" spc="148" strike="noStrike">
              <a:solidFill>
                <a:srgbClr val="534949"/>
              </a:solidFill>
              <a:latin typeface="Franklin Gothic Medium"/>
            </a:endParaRPr>
          </a:p>
          <a:p>
            <a:pPr marL="41760" indent="0" algn="just">
              <a:lnSpc>
                <a:spcPct val="170000"/>
              </a:lnSpc>
              <a:buNone/>
              <a:tabLst>
                <a:tab algn="l" pos="0"/>
              </a:tabLst>
            </a:pPr>
            <a:r>
              <a:rPr b="0" lang="cs-CZ" sz="5600" spc="148" strike="noStrike">
                <a:solidFill>
                  <a:srgbClr val="000000"/>
                </a:solidFill>
                <a:latin typeface="Franklin Gothic Medium"/>
              </a:rPr>
              <a:t>Zaměstnavatel má právo vyslat zaměstnance na mimořádnou pracovnělékařskou prohlídku, má-li pochybnosti o zdravotní způsobilosti zaměstnance k práci.</a:t>
            </a:r>
            <a:endParaRPr b="0" lang="cs-CZ" sz="5600" spc="148" strike="noStrike">
              <a:solidFill>
                <a:srgbClr val="534949"/>
              </a:solidFill>
              <a:latin typeface="Franklin Gothic Medium"/>
            </a:endParaRPr>
          </a:p>
          <a:p>
            <a:pPr marL="41760" indent="0" algn="just">
              <a:lnSpc>
                <a:spcPct val="170000"/>
              </a:lnSpc>
              <a:buNone/>
              <a:tabLst>
                <a:tab algn="l" pos="0"/>
              </a:tabLst>
            </a:pPr>
            <a:endParaRPr b="0" lang="cs-CZ" sz="5600" spc="148" strike="noStrike">
              <a:solidFill>
                <a:srgbClr val="534949"/>
              </a:solidFill>
              <a:latin typeface="Franklin Gothic Medium"/>
            </a:endParaRPr>
          </a:p>
          <a:p>
            <a:pPr marL="41760" indent="0" algn="just">
              <a:lnSpc>
                <a:spcPct val="170000"/>
              </a:lnSpc>
              <a:buNone/>
              <a:tabLst>
                <a:tab algn="l" pos="0"/>
              </a:tabLst>
            </a:pPr>
            <a:r>
              <a:rPr b="0" lang="cs-CZ" sz="5600" spc="148" strike="noStrike">
                <a:solidFill>
                  <a:srgbClr val="000000"/>
                </a:solidFill>
                <a:latin typeface="Franklin Gothic Medium"/>
              </a:rPr>
              <a:t>-&gt; mimořádná pracovnělékařská prohlídka -&gt; viz. vyhláška ministerstva zdravotnictví č. 79/2013 Sb., o pracovnělékařských službách a některých druzích posudkové péče (§ 12)</a:t>
            </a:r>
            <a:endParaRPr b="0" lang="cs-CZ" sz="5600" spc="148" strike="noStrike">
              <a:solidFill>
                <a:srgbClr val="534949"/>
              </a:solidFill>
              <a:latin typeface="Franklin Gothic Medium"/>
            </a:endParaRPr>
          </a:p>
          <a:p>
            <a:pPr marL="41760" indent="0">
              <a:lnSpc>
                <a:spcPct val="80000"/>
              </a:lnSpc>
              <a:spcBef>
                <a:spcPts val="300"/>
              </a:spcBef>
              <a:buNone/>
              <a:tabLst>
                <a:tab algn="l" pos="0"/>
              </a:tabLst>
            </a:pPr>
            <a:endParaRPr b="0" lang="cs-CZ" sz="1600" spc="148" strike="noStrike">
              <a:solidFill>
                <a:srgbClr val="534949"/>
              </a:solidFill>
              <a:latin typeface="Franklin Gothic Medium"/>
            </a:endParaRPr>
          </a:p>
          <a:p>
            <a:pPr marL="4176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7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D)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380880" y="1719000"/>
            <a:ext cx="8407440" cy="4407120"/>
          </a:xfrm>
          <a:prstGeom prst="rect">
            <a:avLst/>
          </a:prstGeom>
          <a:noFill/>
          <a:ln w="0">
            <a:noFill/>
          </a:ln>
        </p:spPr>
        <p:txBody>
          <a:bodyPr anchor="t">
            <a:normAutofit fontScale="99000"/>
          </a:bodyPr>
          <a:p>
            <a:pPr marL="45000" indent="0" algn="just">
              <a:lnSpc>
                <a:spcPct val="80000"/>
              </a:lnSpc>
              <a:spcBef>
                <a:spcPts val="300"/>
              </a:spcBef>
              <a:buNone/>
              <a:tabLst>
                <a:tab algn="l" pos="0"/>
              </a:tabLst>
            </a:pPr>
            <a:r>
              <a:rPr b="1" lang="cs-CZ" sz="1800" spc="148" strike="noStrike">
                <a:solidFill>
                  <a:srgbClr val="003621"/>
                </a:solidFill>
                <a:latin typeface="Franklin Gothic Medium"/>
              </a:rPr>
              <a:t>§ 43 zákona o specifických zdravotních službách</a:t>
            </a:r>
            <a:endParaRPr b="0" lang="cs-CZ" sz="1800" spc="148" strike="noStrike">
              <a:solidFill>
                <a:srgbClr val="534949"/>
              </a:solidFill>
              <a:latin typeface="Franklin Gothic Medium"/>
            </a:endParaRPr>
          </a:p>
          <a:p>
            <a:pPr marL="4500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000" indent="0" algn="just">
              <a:lnSpc>
                <a:spcPct val="80000"/>
              </a:lnSpc>
              <a:spcBef>
                <a:spcPts val="300"/>
              </a:spcBef>
              <a:buNone/>
              <a:tabLst>
                <a:tab algn="l" pos="0"/>
              </a:tabLst>
            </a:pPr>
            <a:r>
              <a:rPr b="0" lang="cs-CZ" sz="1600" spc="148" strike="noStrike">
                <a:solidFill>
                  <a:srgbClr val="003621"/>
                </a:solidFill>
                <a:latin typeface="Franklin Gothic Medium"/>
              </a:rPr>
              <a:t>§ 43 odst. 7: </a:t>
            </a:r>
            <a:endParaRPr b="0" lang="cs-CZ" sz="1600" spc="148" strike="noStrike">
              <a:solidFill>
                <a:srgbClr val="534949"/>
              </a:solidFill>
              <a:latin typeface="Franklin Gothic Medium"/>
            </a:endParaRPr>
          </a:p>
          <a:p>
            <a:pPr marL="45000" indent="0" algn="just">
              <a:lnSpc>
                <a:spcPct val="80000"/>
              </a:lnSpc>
              <a:spcBef>
                <a:spcPts val="300"/>
              </a:spcBef>
              <a:buNone/>
              <a:tabLst>
                <a:tab algn="l" pos="0"/>
              </a:tabLst>
            </a:pPr>
            <a:r>
              <a:rPr b="0" lang="cs-CZ" sz="1600" spc="148" strike="noStrike">
                <a:solidFill>
                  <a:srgbClr val="003621"/>
                </a:solidFill>
                <a:latin typeface="Franklin Gothic Medium"/>
              </a:rPr>
              <a:t>Lékařský posudek se nevydá, jestliže se posuzovaná osoba odmítne podrobit lékařské prohlídce nebo vyšetření, které je její součástí; posuzující lékař tuto skutečnost zaznamená do zdravotnické dokumentace vedené o této osobě.</a:t>
            </a:r>
            <a:endParaRPr b="0" lang="cs-CZ" sz="1600" spc="148" strike="noStrike">
              <a:solidFill>
                <a:srgbClr val="534949"/>
              </a:solidFill>
              <a:latin typeface="Franklin Gothic Medium"/>
            </a:endParaRPr>
          </a:p>
          <a:p>
            <a:pPr marL="45000" indent="0" algn="just">
              <a:lnSpc>
                <a:spcPct val="80000"/>
              </a:lnSpc>
              <a:spcBef>
                <a:spcPts val="300"/>
              </a:spcBef>
              <a:buNone/>
              <a:tabLst>
                <a:tab algn="l" pos="0"/>
              </a:tabLst>
            </a:pPr>
            <a:r>
              <a:rPr b="0" lang="cs-CZ" sz="1600" spc="148" strike="noStrike">
                <a:solidFill>
                  <a:srgbClr val="003621"/>
                </a:solidFill>
                <a:latin typeface="Franklin Gothic Medium"/>
              </a:rPr>
              <a:t> </a:t>
            </a:r>
            <a:endParaRPr b="0" lang="cs-CZ" sz="1600" spc="148" strike="noStrike">
              <a:solidFill>
                <a:srgbClr val="534949"/>
              </a:solidFill>
              <a:latin typeface="Franklin Gothic Medium"/>
            </a:endParaRPr>
          </a:p>
          <a:p>
            <a:pPr marL="45000" indent="0" algn="just">
              <a:lnSpc>
                <a:spcPct val="80000"/>
              </a:lnSpc>
              <a:spcBef>
                <a:spcPts val="300"/>
              </a:spcBef>
              <a:buNone/>
              <a:tabLst>
                <a:tab algn="l" pos="0"/>
              </a:tabLst>
            </a:pPr>
            <a:r>
              <a:rPr b="0" lang="cs-CZ" sz="1600" spc="148" strike="noStrike">
                <a:solidFill>
                  <a:srgbClr val="003621"/>
                </a:solidFill>
                <a:latin typeface="Franklin Gothic Medium"/>
              </a:rPr>
              <a:t>§ 43 odst. 8:</a:t>
            </a:r>
            <a:endParaRPr b="0" lang="cs-CZ" sz="1600" spc="148" strike="noStrike">
              <a:solidFill>
                <a:srgbClr val="534949"/>
              </a:solidFill>
              <a:latin typeface="Franklin Gothic Medium"/>
            </a:endParaRPr>
          </a:p>
          <a:p>
            <a:pPr marL="45000" indent="0" algn="just">
              <a:lnSpc>
                <a:spcPct val="80000"/>
              </a:lnSpc>
              <a:spcBef>
                <a:spcPts val="300"/>
              </a:spcBef>
              <a:buNone/>
              <a:tabLst>
                <a:tab algn="l" pos="0"/>
              </a:tabLst>
            </a:pPr>
            <a:r>
              <a:rPr b="0" lang="cs-CZ" sz="1600" spc="148" strike="noStrike">
                <a:solidFill>
                  <a:srgbClr val="003621"/>
                </a:solidFill>
                <a:latin typeface="Franklin Gothic Medium"/>
              </a:rPr>
              <a:t>Jestliže nebyl lékařský posudek vydán z důvodu uvedeného v odstavci 7 nebo jestliže se posuzovaná osoba nepodrobila lékařské prohlídce za účelem dalšího posouzení zdravotní způsobilosti nebo zdravotního stavu ve stanoveném termínu bez uvedení vážného důvodu, hledí se na ni pro činnost, pro kterou měla být zdravotně posouzena, jako na zdravotně nezpůsobilou, nebo jako na osobu, která pozbyla dlouhodobě zdravotní způsobilost vykonávat dosavadní práci, anebo jako na osobu, jejíž zdravotní stav nesplňuje předpoklady nebo požadavky, ke kterým byl posuzován. V případě, kdy jde o pravidelně se opakující lékařskou prohlídku a posuzovaná osoba se jí nepodrobila, hledí se na ni jako na osobu zdravotně nezpůsobilou podle věty první ode dne, kdy končí platnost předchozího lékařského posudku.</a:t>
            </a:r>
            <a:r>
              <a:rPr b="0" lang="cs-CZ" sz="1600" spc="148" strike="noStrike">
                <a:solidFill>
                  <a:srgbClr val="003621"/>
                </a:solidFill>
                <a:latin typeface="Franklin Gothic Medium"/>
              </a:rPr>
              <a:t>	</a:t>
            </a:r>
            <a:r>
              <a:rPr b="0" lang="cs-CZ" sz="1600" spc="148" strike="noStrike">
                <a:solidFill>
                  <a:srgbClr val="003621"/>
                </a:solidFill>
                <a:latin typeface="Franklin Gothic Medium"/>
              </a:rPr>
              <a:t>	</a:t>
            </a:r>
            <a:endParaRPr b="0" lang="cs-CZ" sz="1600" spc="148" strike="noStrike">
              <a:solidFill>
                <a:srgbClr val="534949"/>
              </a:solidFill>
              <a:latin typeface="Franklin Gothic Medium"/>
            </a:endParaRPr>
          </a:p>
          <a:p>
            <a:pPr marL="45000" indent="0" algn="ctr">
              <a:lnSpc>
                <a:spcPct val="80000"/>
              </a:lnSpc>
              <a:spcBef>
                <a:spcPts val="300"/>
              </a:spcBef>
              <a:buNone/>
              <a:tabLst>
                <a:tab algn="l" pos="0"/>
              </a:tabLst>
            </a:pPr>
            <a:r>
              <a:rPr b="0" lang="cs-CZ" sz="1600" spc="148" strike="noStrike">
                <a:solidFill>
                  <a:srgbClr val="003621"/>
                </a:solidFill>
                <a:latin typeface="Franklin Gothic Medium"/>
              </a:rPr>
              <a:t>=&gt; zaměstnavatel může dát zaměstnanci výpověď</a:t>
            </a:r>
            <a:endParaRPr b="0" lang="cs-CZ" sz="1600" spc="148" strike="noStrike">
              <a:solidFill>
                <a:srgbClr val="534949"/>
              </a:solidFill>
              <a:latin typeface="Franklin Gothic Medium"/>
            </a:endParaRPr>
          </a:p>
        </p:txBody>
      </p:sp>
      <p:sp>
        <p:nvSpPr>
          <p:cNvPr id="17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D)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80000"/>
              </a:lnSpc>
              <a:spcBef>
                <a:spcPts val="300"/>
              </a:spcBef>
              <a:buNone/>
              <a:tabLst>
                <a:tab algn="l" pos="0"/>
              </a:tabLst>
            </a:pPr>
            <a:r>
              <a:rPr b="1" lang="cs-CZ" sz="1800" spc="148" strike="noStrike">
                <a:solidFill>
                  <a:srgbClr val="000000"/>
                </a:solidFill>
                <a:latin typeface="Franklin Gothic Medium"/>
              </a:rPr>
              <a:t>§ 26 zákona č. 155/1995 Sb., o důchodovém pojištění</a:t>
            </a:r>
            <a:endParaRPr b="0" lang="cs-CZ" sz="1800" spc="148" strike="noStrike">
              <a:solidFill>
                <a:srgbClr val="534949"/>
              </a:solidFill>
              <a:latin typeface="Franklin Gothic Medium"/>
            </a:endParaRPr>
          </a:p>
          <a:p>
            <a:pPr marL="45720" indent="0" algn="just">
              <a:lnSpc>
                <a:spcPct val="80000"/>
              </a:lnSpc>
              <a:spcBef>
                <a:spcPts val="300"/>
              </a:spcBef>
              <a:buNone/>
              <a:tabLst>
                <a:tab algn="l" pos="0"/>
              </a:tabLst>
            </a:pPr>
            <a:r>
              <a:rPr b="0" lang="cs-CZ" sz="1800" spc="148" strike="noStrike">
                <a:solidFill>
                  <a:srgbClr val="000000"/>
                </a:solidFill>
                <a:latin typeface="Franklin Gothic Medium"/>
              </a:rPr>
              <a:t>Dlouhodobě nepříznivý zdravotní stav</a:t>
            </a:r>
            <a:endParaRPr b="0" lang="cs-CZ" sz="18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800" spc="148" strike="noStrike">
              <a:solidFill>
                <a:srgbClr val="534949"/>
              </a:solidFill>
              <a:latin typeface="Franklin Gothic Medium"/>
            </a:endParaRPr>
          </a:p>
          <a:p>
            <a:pPr marL="45720" indent="0" algn="just">
              <a:lnSpc>
                <a:spcPct val="80000"/>
              </a:lnSpc>
              <a:spcBef>
                <a:spcPts val="300"/>
              </a:spcBef>
              <a:buNone/>
              <a:tabLst>
                <a:tab algn="l" pos="0"/>
              </a:tabLst>
            </a:pPr>
            <a:r>
              <a:rPr b="0" lang="cs-CZ" sz="1800" spc="148" strike="noStrike">
                <a:solidFill>
                  <a:srgbClr val="000000"/>
                </a:solidFill>
                <a:latin typeface="Franklin Gothic Medium"/>
              </a:rPr>
              <a:t>Za dlouhodobě nepříznivý zdravotní stav se pro účely tohoto zákona považuje zdravotní stav, který omezuje tělesné, smyslové nebo duševní schopnosti pojištěnce významné pro jeho pracovní schopnost, </a:t>
            </a:r>
            <a:r>
              <a:rPr b="1" lang="cs-CZ" sz="1800" spc="148" strike="noStrike">
                <a:solidFill>
                  <a:srgbClr val="ff0000"/>
                </a:solidFill>
                <a:latin typeface="Franklin Gothic Medium"/>
              </a:rPr>
              <a:t>pokud tento zdravotní stav trvá </a:t>
            </a:r>
            <a:r>
              <a:rPr b="1" lang="cs-CZ" sz="2000" spc="148" strike="noStrike" u="sng">
                <a:solidFill>
                  <a:srgbClr val="ff0000"/>
                </a:solidFill>
                <a:uFillTx/>
                <a:latin typeface="Franklin Gothic Medium"/>
              </a:rPr>
              <a:t>déle než 1 rok</a:t>
            </a:r>
            <a:r>
              <a:rPr b="1" lang="cs-CZ" sz="2000" spc="148" strike="noStrike">
                <a:solidFill>
                  <a:srgbClr val="ff0000"/>
                </a:solidFill>
                <a:latin typeface="Franklin Gothic Medium"/>
              </a:rPr>
              <a:t> </a:t>
            </a:r>
            <a:r>
              <a:rPr b="1" lang="cs-CZ" sz="1800" spc="148" strike="noStrike">
                <a:solidFill>
                  <a:srgbClr val="ff0000"/>
                </a:solidFill>
                <a:latin typeface="Franklin Gothic Medium"/>
              </a:rPr>
              <a:t>nebo podle poznatků lékařské vědy lze předpokládat, že bude trvat </a:t>
            </a:r>
            <a:r>
              <a:rPr b="1" lang="cs-CZ" sz="2000" spc="148" strike="noStrike" u="sng">
                <a:solidFill>
                  <a:srgbClr val="ff0000"/>
                </a:solidFill>
                <a:uFillTx/>
                <a:latin typeface="Franklin Gothic Medium"/>
              </a:rPr>
              <a:t>déle než 1 rok</a:t>
            </a:r>
            <a:r>
              <a:rPr b="0" lang="cs-CZ" sz="1800" spc="148" strike="noStrike">
                <a:solidFill>
                  <a:srgbClr val="ff0000"/>
                </a:solidFill>
                <a:latin typeface="Franklin Gothic Medium"/>
              </a:rPr>
              <a:t>.</a:t>
            </a:r>
            <a:endParaRPr b="0" lang="cs-CZ" sz="1800" spc="148" strike="noStrike">
              <a:solidFill>
                <a:srgbClr val="534949"/>
              </a:solidFill>
              <a:latin typeface="Franklin Gothic Medium"/>
            </a:endParaRPr>
          </a:p>
          <a:p>
            <a:pPr indent="0" algn="just">
              <a:lnSpc>
                <a:spcPct val="100000"/>
              </a:lnSpc>
              <a:spcBef>
                <a:spcPts val="300"/>
              </a:spcBef>
              <a:buNone/>
              <a:tabLst>
                <a:tab algn="l" pos="0"/>
              </a:tabLst>
            </a:pPr>
            <a:endParaRPr b="0" lang="cs-CZ" sz="15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7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E)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PlaceHolder 1"/>
          <p:cNvSpPr>
            <a:spLocks noGrp="1"/>
          </p:cNvSpPr>
          <p:nvPr>
            <p:ph/>
          </p:nvPr>
        </p:nvSpPr>
        <p:spPr>
          <a:xfrm>
            <a:off x="380880" y="1719000"/>
            <a:ext cx="8407440" cy="4734000"/>
          </a:xfrm>
          <a:prstGeom prst="rect">
            <a:avLst/>
          </a:prstGeom>
          <a:noFill/>
          <a:ln w="0">
            <a:noFill/>
          </a:ln>
        </p:spPr>
        <p:txBody>
          <a:bodyPr anchor="t">
            <a:normAutofit/>
          </a:bodyPr>
          <a:p>
            <a:pPr marL="45720" indent="0" algn="just">
              <a:lnSpc>
                <a:spcPct val="80000"/>
              </a:lnSpc>
              <a:spcBef>
                <a:spcPts val="300"/>
              </a:spcBef>
              <a:buNone/>
              <a:tabLst>
                <a:tab algn="l" pos="0"/>
              </a:tabLst>
            </a:pPr>
            <a:r>
              <a:rPr b="0" lang="cs-CZ" sz="1800" spc="148" strike="noStrike">
                <a:solidFill>
                  <a:srgbClr val="534949"/>
                </a:solidFill>
                <a:latin typeface="Franklin Gothic Medium"/>
              </a:rPr>
              <a:t>ROZSUDEK NS ČR ze dne 04. 10. 2011, sp. zn. </a:t>
            </a:r>
            <a:r>
              <a:rPr b="1" lang="cs-CZ" sz="1800" spc="148" strike="noStrike">
                <a:solidFill>
                  <a:srgbClr val="534949"/>
                </a:solidFill>
                <a:latin typeface="Franklin Gothic Medium"/>
              </a:rPr>
              <a:t>21 Cdo 2785/2010</a:t>
            </a:r>
            <a:r>
              <a:rPr b="0" lang="cs-CZ" sz="1800" spc="148" strike="noStrike">
                <a:solidFill>
                  <a:srgbClr val="534949"/>
                </a:solidFill>
                <a:latin typeface="Franklin Gothic Medium"/>
              </a:rPr>
              <a:t>.</a:t>
            </a:r>
            <a:endParaRPr b="0" lang="cs-CZ" sz="18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500" spc="148" strike="noStrike">
              <a:solidFill>
                <a:srgbClr val="534949"/>
              </a:solidFill>
              <a:latin typeface="Franklin Gothic Medium"/>
            </a:endParaRPr>
          </a:p>
          <a:p>
            <a:pPr marL="274320" indent="-228600" algn="just">
              <a:lnSpc>
                <a:spcPct val="100000"/>
              </a:lnSpc>
              <a:spcBef>
                <a:spcPts val="320"/>
              </a:spcBef>
              <a:buClr>
                <a:srgbClr val="c66951"/>
              </a:buClr>
              <a:buFont typeface="Wingdings 2" charset="2"/>
              <a:buChar char=""/>
              <a:tabLst>
                <a:tab algn="l" pos="0"/>
              </a:tabLst>
            </a:pPr>
            <a:r>
              <a:rPr b="0" lang="cs-CZ" sz="1600" spc="148" strike="noStrike">
                <a:solidFill>
                  <a:srgbClr val="000000"/>
                </a:solidFill>
                <a:latin typeface="Franklin Gothic Medium"/>
              </a:rPr>
              <a:t>Lékařský posudek je způsobilým předpokladem pro podání výpovědi z pracovního poměru podle ustanovení § 52 písm. e) ZP, jen jestliže v něm bylo </a:t>
            </a:r>
            <a:r>
              <a:rPr b="0" lang="cs-CZ" sz="1600" spc="148" strike="noStrike">
                <a:solidFill>
                  <a:srgbClr val="ff0000"/>
                </a:solidFill>
                <a:latin typeface="Franklin Gothic Medium"/>
              </a:rPr>
              <a:t>výslovně</a:t>
            </a:r>
            <a:r>
              <a:rPr b="0" lang="cs-CZ" sz="1600" spc="148" strike="noStrike">
                <a:solidFill>
                  <a:srgbClr val="000000"/>
                </a:solidFill>
                <a:latin typeface="Franklin Gothic Medium"/>
              </a:rPr>
              <a:t> nebo jiným způsobem nevzbuzujícím pochybnosti </a:t>
            </a:r>
            <a:r>
              <a:rPr b="0" lang="cs-CZ" sz="1600" spc="148" strike="noStrike">
                <a:solidFill>
                  <a:srgbClr val="ff0000"/>
                </a:solidFill>
                <a:latin typeface="Franklin Gothic Medium"/>
              </a:rPr>
              <a:t>vyjádřeno</a:t>
            </a:r>
            <a:r>
              <a:rPr b="0" lang="cs-CZ" sz="1600" spc="148" strike="noStrike">
                <a:solidFill>
                  <a:srgbClr val="000000"/>
                </a:solidFill>
                <a:latin typeface="Franklin Gothic Medium"/>
              </a:rPr>
              <a:t>, </a:t>
            </a:r>
            <a:r>
              <a:rPr b="0" lang="cs-CZ" sz="1600" spc="148" strike="noStrike">
                <a:solidFill>
                  <a:srgbClr val="ff0000"/>
                </a:solidFill>
                <a:latin typeface="Franklin Gothic Medium"/>
              </a:rPr>
              <a:t>že zaměstnanec vzhledem ke svému zdravotnímu stavu pozbyl způsobilost </a:t>
            </a:r>
            <a:r>
              <a:rPr b="0" lang="cs-CZ" sz="1600" spc="148" strike="noStrike">
                <a:solidFill>
                  <a:srgbClr val="000000"/>
                </a:solidFill>
                <a:latin typeface="Franklin Gothic Medium"/>
              </a:rPr>
              <a:t>konat dále dosavadní práci </a:t>
            </a:r>
            <a:r>
              <a:rPr b="1" lang="cs-CZ" sz="1600" spc="148" strike="noStrike">
                <a:solidFill>
                  <a:srgbClr val="ff0000"/>
                </a:solidFill>
                <a:latin typeface="Franklin Gothic Medium"/>
              </a:rPr>
              <a:t>dlouhodobě</a:t>
            </a:r>
            <a:r>
              <a:rPr b="0" lang="cs-CZ" sz="1600" spc="148" strike="noStrike">
                <a:solidFill>
                  <a:srgbClr val="000000"/>
                </a:solidFill>
                <a:latin typeface="Franklin Gothic Medium"/>
              </a:rPr>
              <a:t>.</a:t>
            </a:r>
            <a:endParaRPr b="0" lang="cs-CZ" sz="1600" spc="148" strike="noStrike">
              <a:solidFill>
                <a:srgbClr val="534949"/>
              </a:solidFill>
              <a:latin typeface="Franklin Gothic Medium"/>
            </a:endParaRPr>
          </a:p>
          <a:p>
            <a:pPr marL="274320" indent="-228600" algn="just">
              <a:lnSpc>
                <a:spcPct val="100000"/>
              </a:lnSpc>
              <a:spcBef>
                <a:spcPts val="320"/>
              </a:spcBef>
              <a:buClr>
                <a:srgbClr val="c66951"/>
              </a:buClr>
              <a:buFont typeface="Wingdings 2" charset="2"/>
              <a:buChar char=""/>
              <a:tabLst>
                <a:tab algn="l" pos="0"/>
              </a:tabLst>
            </a:pPr>
            <a:r>
              <a:rPr b="0" lang="cs-CZ" sz="1600" spc="148" strike="noStrike">
                <a:solidFill>
                  <a:srgbClr val="000000"/>
                </a:solidFill>
                <a:latin typeface="Franklin Gothic Medium"/>
              </a:rPr>
              <a:t>Nesmí-li zaměstnanec konat pro svůj nepříznivý zdravotní stav dále dosavadní práci, je naplněn výpovědní důvod podle § 52 písm. e) ZP:</a:t>
            </a:r>
            <a:endParaRPr b="0" lang="cs-CZ" sz="1600" spc="148" strike="noStrike">
              <a:solidFill>
                <a:srgbClr val="534949"/>
              </a:solidFill>
              <a:latin typeface="Franklin Gothic Medium"/>
            </a:endParaRPr>
          </a:p>
          <a:p>
            <a:pPr marL="388800" indent="-343080" algn="just">
              <a:lnSpc>
                <a:spcPct val="100000"/>
              </a:lnSpc>
              <a:spcBef>
                <a:spcPts val="320"/>
              </a:spcBef>
              <a:buClr>
                <a:srgbClr val="c66951"/>
              </a:buClr>
              <a:buFont typeface="Wingdings 2" charset="2"/>
              <a:buAutoNum type="alphaLcParenR"/>
              <a:tabLst>
                <a:tab algn="l" pos="0"/>
              </a:tabLst>
            </a:pPr>
            <a:r>
              <a:rPr b="0" lang="cs-CZ" sz="1600" spc="148" strike="noStrike">
                <a:solidFill>
                  <a:srgbClr val="000000"/>
                </a:solidFill>
                <a:latin typeface="Franklin Gothic Medium"/>
              </a:rPr>
              <a:t>jestliže nejde o následek pracovního úrazu nebo nemoci z povolání, popř. ohrožení nemocí z povolání,</a:t>
            </a:r>
            <a:endParaRPr b="0" lang="cs-CZ" sz="1600" spc="148" strike="noStrike">
              <a:solidFill>
                <a:srgbClr val="534949"/>
              </a:solidFill>
              <a:latin typeface="Franklin Gothic Medium"/>
            </a:endParaRPr>
          </a:p>
          <a:p>
            <a:pPr marL="388800" indent="-343080" algn="just">
              <a:lnSpc>
                <a:spcPct val="100000"/>
              </a:lnSpc>
              <a:spcBef>
                <a:spcPts val="320"/>
              </a:spcBef>
              <a:buClr>
                <a:srgbClr val="c66951"/>
              </a:buClr>
              <a:buFont typeface="Wingdings 2" charset="2"/>
              <a:buAutoNum type="alphaLcParenR"/>
              <a:tabLst>
                <a:tab algn="l" pos="0"/>
              </a:tabLst>
            </a:pPr>
            <a:r>
              <a:rPr b="0" lang="cs-CZ" sz="1600" spc="148" strike="noStrike">
                <a:solidFill>
                  <a:srgbClr val="000000"/>
                </a:solidFill>
                <a:latin typeface="Franklin Gothic Medium"/>
              </a:rPr>
              <a:t>a jestliže se u zaměstnance jedná o dlouhodobý stav.</a:t>
            </a:r>
            <a:endParaRPr b="0" lang="cs-CZ" sz="1600" spc="148" strike="noStrike">
              <a:solidFill>
                <a:srgbClr val="534949"/>
              </a:solidFill>
              <a:latin typeface="Franklin Gothic Medium"/>
            </a:endParaRPr>
          </a:p>
          <a:p>
            <a:pPr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274320" indent="-228600" algn="just">
              <a:lnSpc>
                <a:spcPct val="100000"/>
              </a:lnSpc>
              <a:spcBef>
                <a:spcPts val="320"/>
              </a:spcBef>
              <a:buClr>
                <a:srgbClr val="c66951"/>
              </a:buClr>
              <a:buFont typeface="Wingdings 2" charset="2"/>
              <a:buChar char=""/>
              <a:tabLst>
                <a:tab algn="l" pos="0"/>
              </a:tabLst>
            </a:pPr>
            <a:r>
              <a:rPr b="0" lang="cs-CZ" sz="1600" spc="148" strike="noStrike">
                <a:solidFill>
                  <a:srgbClr val="000000"/>
                </a:solidFill>
                <a:latin typeface="Franklin Gothic Medium"/>
              </a:rPr>
              <a:t>Zákoník práce výslovně neuvádí, kdy zaměstnanec pozbyl způsobilost konat práci dlouhodobě. Podle názoru dovolacího soudu lze považovat nezpůsobilost zaměstnance konat dále dosavadní práci za dlouhodobou zpravidla tehdy, má-li trvat podle poznatků lékařské vědy </a:t>
            </a:r>
            <a:r>
              <a:rPr b="1" lang="cs-CZ" sz="1600" spc="148" strike="noStrike">
                <a:solidFill>
                  <a:srgbClr val="ff0000"/>
                </a:solidFill>
                <a:latin typeface="Franklin Gothic Medium"/>
              </a:rPr>
              <a:t>déle než rok</a:t>
            </a:r>
            <a:r>
              <a:rPr b="0" lang="cs-CZ" sz="1600" spc="148" strike="noStrike">
                <a:solidFill>
                  <a:srgbClr val="000000"/>
                </a:solidFill>
                <a:latin typeface="Franklin Gothic Medium"/>
              </a:rPr>
              <a:t>.</a:t>
            </a:r>
            <a:endParaRPr b="0" lang="cs-CZ" sz="1600" spc="148" strike="noStrike">
              <a:solidFill>
                <a:srgbClr val="534949"/>
              </a:solidFill>
              <a:latin typeface="Franklin Gothic Medium"/>
            </a:endParaRPr>
          </a:p>
          <a:p>
            <a:pPr indent="0" algn="just">
              <a:lnSpc>
                <a:spcPct val="100000"/>
              </a:lnSpc>
              <a:spcBef>
                <a:spcPts val="300"/>
              </a:spcBef>
              <a:buNone/>
              <a:tabLst>
                <a:tab algn="l" pos="0"/>
              </a:tabLst>
            </a:pPr>
            <a:endParaRPr b="0" lang="cs-CZ" sz="1500" spc="148" strike="noStrike">
              <a:solidFill>
                <a:srgbClr val="534949"/>
              </a:solidFill>
              <a:latin typeface="Franklin Gothic Medium"/>
            </a:endParaRPr>
          </a:p>
          <a:p>
            <a:pPr indent="0" algn="just">
              <a:lnSpc>
                <a:spcPct val="100000"/>
              </a:lnSpc>
              <a:spcBef>
                <a:spcPts val="300"/>
              </a:spcBef>
              <a:buNone/>
              <a:tabLst>
                <a:tab algn="l" pos="0"/>
              </a:tabLst>
            </a:pPr>
            <a:endParaRPr b="0" lang="cs-CZ" sz="15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7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E)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PlaceHolder 1"/>
          <p:cNvSpPr>
            <a:spLocks noGrp="1"/>
          </p:cNvSpPr>
          <p:nvPr>
            <p:ph/>
          </p:nvPr>
        </p:nvSpPr>
        <p:spPr>
          <a:xfrm>
            <a:off x="380880" y="1719000"/>
            <a:ext cx="8407440" cy="4878000"/>
          </a:xfrm>
          <a:prstGeom prst="rect">
            <a:avLst/>
          </a:prstGeom>
          <a:noFill/>
          <a:ln w="0">
            <a:noFill/>
          </a:ln>
        </p:spPr>
        <p:txBody>
          <a:bodyPr anchor="t">
            <a:normAutofit fontScale="85000"/>
          </a:bodyPr>
          <a:p>
            <a:pPr marL="41760" indent="0" algn="just">
              <a:lnSpc>
                <a:spcPct val="80000"/>
              </a:lnSpc>
              <a:spcBef>
                <a:spcPts val="300"/>
              </a:spcBef>
              <a:buNone/>
              <a:tabLst>
                <a:tab algn="l" pos="0"/>
              </a:tabLst>
            </a:pPr>
            <a:r>
              <a:rPr b="0" lang="cs-CZ" sz="1900" spc="148" strike="noStrike">
                <a:solidFill>
                  <a:srgbClr val="534949"/>
                </a:solidFill>
                <a:latin typeface="Franklin Gothic Medium"/>
              </a:rPr>
              <a:t>ROZSUDEK NS ČR ze dne 16. 12. 2013, sp. zn. </a:t>
            </a:r>
            <a:r>
              <a:rPr b="1" lang="cs-CZ" sz="1900" spc="148" strike="noStrike">
                <a:solidFill>
                  <a:srgbClr val="534949"/>
                </a:solidFill>
                <a:latin typeface="Franklin Gothic Medium"/>
              </a:rPr>
              <a:t>21 Cdo 224/2013</a:t>
            </a:r>
            <a:r>
              <a:rPr b="0" lang="cs-CZ" sz="1900" spc="148" strike="noStrike">
                <a:solidFill>
                  <a:srgbClr val="534949"/>
                </a:solidFill>
                <a:latin typeface="Franklin Gothic Medium"/>
              </a:rPr>
              <a:t>.</a:t>
            </a:r>
            <a:endParaRPr b="0" lang="cs-CZ" sz="1900" spc="148" strike="noStrike">
              <a:solidFill>
                <a:srgbClr val="534949"/>
              </a:solidFill>
              <a:latin typeface="Franklin Gothic Medium"/>
            </a:endParaRPr>
          </a:p>
          <a:p>
            <a:pPr marL="41760" indent="0" algn="just">
              <a:lnSpc>
                <a:spcPct val="80000"/>
              </a:lnSpc>
              <a:spcBef>
                <a:spcPts val="300"/>
              </a:spcBef>
              <a:buNone/>
              <a:tabLst>
                <a:tab algn="l" pos="0"/>
              </a:tabLst>
            </a:pPr>
            <a:endParaRPr b="0" lang="cs-CZ" sz="1700" spc="148" strike="noStrike">
              <a:solidFill>
                <a:srgbClr val="534949"/>
              </a:solidFill>
              <a:latin typeface="Franklin Gothic Medium"/>
            </a:endParaRPr>
          </a:p>
          <a:p>
            <a:pPr marL="41760" indent="0" algn="just">
              <a:lnSpc>
                <a:spcPct val="100000"/>
              </a:lnSpc>
              <a:spcBef>
                <a:spcPts val="340"/>
              </a:spcBef>
              <a:buNone/>
              <a:tabLst>
                <a:tab algn="l" pos="0"/>
              </a:tabLst>
            </a:pPr>
            <a:r>
              <a:rPr b="1" lang="cs-CZ" sz="1700" spc="148" strike="noStrike">
                <a:solidFill>
                  <a:srgbClr val="000000"/>
                </a:solidFill>
                <a:latin typeface="Franklin Gothic Medium"/>
              </a:rPr>
              <a:t>Odkaz na lékařský posudek ve výpovědi</a:t>
            </a:r>
            <a:endParaRPr b="0" lang="cs-CZ" sz="1700" spc="148" strike="noStrike">
              <a:solidFill>
                <a:srgbClr val="534949"/>
              </a:solidFill>
              <a:latin typeface="Franklin Gothic Medium"/>
            </a:endParaRPr>
          </a:p>
          <a:p>
            <a:pPr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marL="251640" indent="-209880" algn="just">
              <a:lnSpc>
                <a:spcPct val="100000"/>
              </a:lnSpc>
              <a:spcBef>
                <a:spcPts val="340"/>
              </a:spcBef>
              <a:buClr>
                <a:srgbClr val="c66951"/>
              </a:buClr>
              <a:buFont typeface="Wingdings 2" charset="2"/>
              <a:buChar char=""/>
              <a:tabLst>
                <a:tab algn="l" pos="0"/>
              </a:tabLst>
            </a:pPr>
            <a:r>
              <a:rPr b="0" lang="cs-CZ" sz="1700" spc="148" strike="noStrike">
                <a:solidFill>
                  <a:srgbClr val="000000"/>
                </a:solidFill>
                <a:latin typeface="Franklin Gothic Medium"/>
              </a:rPr>
              <a:t>Jestliže zaměstnavatel ve výpovědi z pracovního poměru musí - má-li být jeho výpověď z pracovního poměru platným právním jednáním - při skutkovém vymezení výpovědního důvodu vždy rozlišit, </a:t>
            </a:r>
            <a:r>
              <a:rPr b="1" lang="cs-CZ" sz="1700" spc="148" strike="noStrike">
                <a:solidFill>
                  <a:srgbClr val="000000"/>
                </a:solidFill>
                <a:latin typeface="Franklin Gothic Medium"/>
              </a:rPr>
              <a:t>zda důvodem výpovědi je neschopnost zaměstnance konat práci pro pracovní úraz, onemocnění nemocí z povolání nebo pro ohrožení touto nemocí</a:t>
            </a:r>
            <a:r>
              <a:rPr b="0" lang="cs-CZ" sz="1700" spc="148" strike="noStrike">
                <a:solidFill>
                  <a:srgbClr val="000000"/>
                </a:solidFill>
                <a:latin typeface="Franklin Gothic Medium"/>
              </a:rPr>
              <a:t> nebo zda přistupuje k rozvázání pracovního poměru výpovědí, </a:t>
            </a:r>
            <a:r>
              <a:rPr b="1" lang="cs-CZ" sz="1700" spc="148" strike="noStrike">
                <a:solidFill>
                  <a:srgbClr val="000000"/>
                </a:solidFill>
                <a:latin typeface="Franklin Gothic Medium"/>
              </a:rPr>
              <a:t>protože zaměstnanec z jiných zdravotních důvodů (pro tzv. obecné onemocnění) pozbyl dlouhodobě způsobilosti konat dále dosavadní práci</a:t>
            </a:r>
            <a:r>
              <a:rPr b="0" lang="cs-CZ" sz="1700" spc="148" strike="noStrike">
                <a:solidFill>
                  <a:srgbClr val="000000"/>
                </a:solidFill>
                <a:latin typeface="Franklin Gothic Medium"/>
              </a:rPr>
              <a:t>, je dáno již povahou věci, že, zakládá-li se důvod výpovědi na lékařském posudku vydaném „poskytovatelem pracovnělékařských služeb" nebo na rozhodnutí příslušného správního úřadu, který lékařský posudek přezkoumává, musí rozlišení toho, proč zaměstnanec není schopen dále konat dosavadní práci [rozlišení důvodů výpovědi podle ustanovení § 52 písm. d) a § 52 písm. e) zák. č. 262/2006 Sb.], vždy obsahovat lékařský posudek vydaný "zařízením závodní preventivní péče" nebo rozhodnutí příslušného správního úřadu, který lékařský posudek přezkoumává.</a:t>
            </a:r>
            <a:endParaRPr b="0" lang="cs-CZ" sz="1700" spc="148" strike="noStrike">
              <a:solidFill>
                <a:srgbClr val="534949"/>
              </a:solidFill>
              <a:latin typeface="Franklin Gothic Medium"/>
            </a:endParaRPr>
          </a:p>
          <a:p>
            <a:pPr marL="41760" indent="0" algn="just">
              <a:lnSpc>
                <a:spcPct val="100000"/>
              </a:lnSpc>
              <a:spcBef>
                <a:spcPts val="340"/>
              </a:spcBef>
              <a:buNone/>
              <a:tabLst>
                <a:tab algn="l" pos="0"/>
              </a:tabLst>
            </a:pPr>
            <a:r>
              <a:rPr b="0" lang="cs-CZ" sz="1700" spc="148" strike="noStrike">
                <a:solidFill>
                  <a:srgbClr val="534949"/>
                </a:solidFill>
                <a:latin typeface="Franklin Gothic Medium"/>
              </a:rPr>
              <a:t>-&gt; </a:t>
            </a:r>
            <a:r>
              <a:rPr b="1" lang="cs-CZ" sz="1700" spc="148" strike="noStrike">
                <a:solidFill>
                  <a:srgbClr val="534949"/>
                </a:solidFill>
                <a:latin typeface="Franklin Gothic Medium"/>
              </a:rPr>
              <a:t>z lékařského posudku musí být patrné, co je příčinou nezpůsobilosti zaměstnance konat dosavadní práci</a:t>
            </a:r>
            <a:endParaRPr b="0" lang="cs-CZ" sz="1700" spc="148" strike="noStrike">
              <a:solidFill>
                <a:srgbClr val="534949"/>
              </a:solidFill>
              <a:latin typeface="Franklin Gothic Medium"/>
            </a:endParaRPr>
          </a:p>
          <a:p>
            <a:pPr indent="0" algn="just">
              <a:lnSpc>
                <a:spcPct val="100000"/>
              </a:lnSpc>
              <a:spcBef>
                <a:spcPts val="300"/>
              </a:spcBef>
              <a:buNone/>
              <a:tabLst>
                <a:tab algn="l" pos="0"/>
              </a:tabLst>
            </a:pPr>
            <a:endParaRPr b="0" lang="cs-CZ" sz="1500" spc="148" strike="noStrike">
              <a:solidFill>
                <a:srgbClr val="534949"/>
              </a:solidFill>
              <a:latin typeface="Franklin Gothic Medium"/>
            </a:endParaRPr>
          </a:p>
          <a:p>
            <a:pPr indent="0" algn="just">
              <a:lnSpc>
                <a:spcPct val="100000"/>
              </a:lnSpc>
              <a:spcBef>
                <a:spcPts val="300"/>
              </a:spcBef>
              <a:buNone/>
              <a:tabLst>
                <a:tab algn="l" pos="0"/>
              </a:tabLst>
            </a:pPr>
            <a:endParaRPr b="0" lang="cs-CZ" sz="1500" spc="148" strike="noStrike">
              <a:solidFill>
                <a:srgbClr val="534949"/>
              </a:solidFill>
              <a:latin typeface="Franklin Gothic Medium"/>
            </a:endParaRPr>
          </a:p>
          <a:p>
            <a:pPr marL="4176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176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1760" indent="0" algn="just">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8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E)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80000"/>
              </a:lnSpc>
              <a:spcBef>
                <a:spcPts val="300"/>
              </a:spcBef>
              <a:buNone/>
              <a:tabLst>
                <a:tab algn="l" pos="0"/>
              </a:tabLst>
            </a:pPr>
            <a:r>
              <a:rPr b="0" lang="cs-CZ" sz="1800" spc="148" strike="noStrike">
                <a:solidFill>
                  <a:srgbClr val="534949"/>
                </a:solidFill>
                <a:latin typeface="Franklin Gothic Medium"/>
              </a:rPr>
              <a:t>ROZSUDEK KS v Ostravě ze dne 19. 01. 1996, sp. zn. </a:t>
            </a:r>
            <a:r>
              <a:rPr b="1" lang="cs-CZ" sz="1800" spc="148" strike="noStrike">
                <a:solidFill>
                  <a:srgbClr val="534949"/>
                </a:solidFill>
                <a:latin typeface="Franklin Gothic Medium"/>
              </a:rPr>
              <a:t>16 Co 398/95</a:t>
            </a:r>
            <a:r>
              <a:rPr b="0" lang="cs-CZ" sz="1800" spc="148" strike="noStrike">
                <a:solidFill>
                  <a:srgbClr val="534949"/>
                </a:solidFill>
                <a:latin typeface="Franklin Gothic Medium"/>
              </a:rPr>
              <a:t>.</a:t>
            </a:r>
            <a:endParaRPr b="0" lang="cs-CZ" sz="18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500" spc="148" strike="noStrike">
              <a:solidFill>
                <a:srgbClr val="534949"/>
              </a:solidFill>
              <a:latin typeface="Franklin Gothic Medium"/>
            </a:endParaRPr>
          </a:p>
          <a:p>
            <a:pPr marL="274320" indent="-228600" algn="just">
              <a:lnSpc>
                <a:spcPct val="100000"/>
              </a:lnSpc>
              <a:spcBef>
                <a:spcPts val="320"/>
              </a:spcBef>
              <a:buClr>
                <a:srgbClr val="c66951"/>
              </a:buClr>
              <a:buFont typeface="Wingdings 2" charset="2"/>
              <a:buChar char=""/>
              <a:tabLst>
                <a:tab algn="l" pos="0"/>
              </a:tabLst>
            </a:pPr>
            <a:r>
              <a:rPr b="0" lang="cs-CZ" sz="1600" spc="148" strike="noStrike">
                <a:solidFill>
                  <a:srgbClr val="000000"/>
                </a:solidFill>
                <a:latin typeface="Franklin Gothic Medium"/>
              </a:rPr>
              <a:t>Předpokladem platné výpovědi z pracovního poměru podle § 52 písm. d) ZP je jen takový lékařský posudek, který nepřipouští jiný odborný závěr než ten, že zaměstnanec dlouhodobě pozbyl způsobilost vykonávat dosavadní práci. </a:t>
            </a:r>
            <a:r>
              <a:rPr b="1" lang="cs-CZ" sz="1600" spc="148" strike="noStrike">
                <a:solidFill>
                  <a:srgbClr val="ff0000"/>
                </a:solidFill>
                <a:latin typeface="Franklin Gothic Medium"/>
              </a:rPr>
              <a:t>Nestačí tedy pouhé doporučení lékaře </a:t>
            </a:r>
            <a:r>
              <a:rPr b="1" lang="cs-CZ" sz="1600" spc="148" strike="noStrike">
                <a:solidFill>
                  <a:srgbClr val="000000"/>
                </a:solidFill>
                <a:latin typeface="Franklin Gothic Medium"/>
              </a:rPr>
              <a:t>ke změně druhu vykonávané práce odůvodněné nevhodností dosavadní práce z hlediska zdravotního stavu zaměstnance, stejně jako nemůže být podkladem pro výpověď z pracovního poměru posudek, z něhož jednoznačně nevyplývá, že pracovní nezpůsobilost zaměstnance je dlouhodobé povahy (není jen dočasná).</a:t>
            </a:r>
            <a:endParaRPr b="0" lang="cs-CZ" sz="1600" spc="148" strike="noStrike">
              <a:solidFill>
                <a:srgbClr val="534949"/>
              </a:solidFill>
              <a:latin typeface="Franklin Gothic Medium"/>
            </a:endParaRPr>
          </a:p>
          <a:p>
            <a:pPr marL="45720" indent="0" algn="just">
              <a:lnSpc>
                <a:spcPct val="100000"/>
              </a:lnSpc>
              <a:spcBef>
                <a:spcPts val="300"/>
              </a:spcBef>
              <a:buNone/>
              <a:tabLst>
                <a:tab algn="l" pos="0"/>
              </a:tabLst>
            </a:pPr>
            <a:endParaRPr b="0" lang="cs-CZ" sz="15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8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E)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nSpc>
                <a:spcPct val="100000"/>
              </a:lnSpc>
              <a:spcBef>
                <a:spcPts val="400"/>
              </a:spcBef>
              <a:buNone/>
              <a:tabLst>
                <a:tab algn="l" pos="0"/>
              </a:tabLst>
            </a:pPr>
            <a:r>
              <a:rPr b="0" lang="cs-CZ" sz="2000" spc="148" strike="noStrike">
                <a:solidFill>
                  <a:srgbClr val="000000"/>
                </a:solidFill>
                <a:latin typeface="Franklin Gothic Medium"/>
              </a:rPr>
              <a:t>ROZDÍL MEZI § 52 písm. d) a e) ZP</a:t>
            </a:r>
            <a:endParaRPr b="0" lang="cs-CZ" sz="2000" spc="148" strike="noStrike">
              <a:solidFill>
                <a:srgbClr val="534949"/>
              </a:solidFill>
              <a:latin typeface="Franklin Gothic Medium"/>
            </a:endParaRPr>
          </a:p>
          <a:p>
            <a:pPr marL="45720" indent="0">
              <a:lnSpc>
                <a:spcPct val="100000"/>
              </a:lnSpc>
              <a:spcBef>
                <a:spcPts val="400"/>
              </a:spcBef>
              <a:buNone/>
              <a:tabLst>
                <a:tab algn="l" pos="0"/>
              </a:tabLst>
            </a:pPr>
            <a:endParaRPr b="0" lang="cs-CZ" sz="2000" spc="148" strike="noStrike">
              <a:solidFill>
                <a:srgbClr val="534949"/>
              </a:solidFill>
              <a:latin typeface="Franklin Gothic Medium"/>
            </a:endParaRPr>
          </a:p>
          <a:p>
            <a:pPr marL="45720" indent="0">
              <a:lnSpc>
                <a:spcPct val="100000"/>
              </a:lnSpc>
              <a:spcBef>
                <a:spcPts val="400"/>
              </a:spcBef>
              <a:buNone/>
              <a:tabLst>
                <a:tab algn="l" pos="0"/>
              </a:tabLst>
            </a:pPr>
            <a:endParaRPr b="0" lang="cs-CZ" sz="2000" spc="148" strike="noStrike">
              <a:solidFill>
                <a:srgbClr val="534949"/>
              </a:solidFill>
              <a:latin typeface="Franklin Gothic Medium"/>
            </a:endParaRPr>
          </a:p>
          <a:p>
            <a:pPr marL="274320" indent="-22860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v obou případech dochází ke ztrátě způsobilosti konat dosavadní práci</a:t>
            </a:r>
            <a:endParaRPr b="0" lang="cs-CZ" sz="2000" spc="148" strike="noStrike">
              <a:solidFill>
                <a:srgbClr val="534949"/>
              </a:solidFill>
              <a:latin typeface="Franklin Gothic Medium"/>
            </a:endParaRPr>
          </a:p>
          <a:p>
            <a:pPr marL="274320" indent="-22860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rozdíl spočívá v</a:t>
            </a:r>
            <a:r>
              <a:rPr b="1" lang="cs-CZ" sz="2000" spc="148" strike="noStrike">
                <a:solidFill>
                  <a:srgbClr val="ff0000"/>
                </a:solidFill>
                <a:latin typeface="Franklin Gothic Medium"/>
              </a:rPr>
              <a:t> příčině</a:t>
            </a:r>
            <a:endParaRPr b="0" lang="cs-CZ" sz="2000" spc="148" strike="noStrike">
              <a:solidFill>
                <a:srgbClr val="534949"/>
              </a:solidFill>
              <a:latin typeface="Franklin Gothic Medium"/>
            </a:endParaRPr>
          </a:p>
          <a:p>
            <a:pPr lvl="1" marL="548640" indent="-182880" algn="just">
              <a:lnSpc>
                <a:spcPct val="100000"/>
              </a:lnSpc>
              <a:spcBef>
                <a:spcPts val="360"/>
              </a:spcBef>
              <a:buClr>
                <a:srgbClr val="bf974d"/>
              </a:buClr>
              <a:buFont typeface="Wingdings" charset="2"/>
              <a:buChar char=""/>
              <a:tabLst>
                <a:tab algn="l" pos="0"/>
              </a:tabLst>
            </a:pPr>
            <a:r>
              <a:rPr b="0" lang="cs-CZ" sz="1800" spc="97" strike="noStrike">
                <a:solidFill>
                  <a:srgbClr val="000000"/>
                </a:solidFill>
                <a:latin typeface="Franklin Gothic Medium"/>
              </a:rPr>
              <a:t>u písm. d) spočívá příčina v pracovním úrazu, popř. nemoci z povolání, nebo ohrožení touto nemocí</a:t>
            </a:r>
            <a:endParaRPr b="0" lang="cs-CZ" sz="1800" spc="97" strike="noStrike">
              <a:solidFill>
                <a:srgbClr val="534949"/>
              </a:solidFill>
              <a:latin typeface="Franklin Gothic Medium"/>
            </a:endParaRPr>
          </a:p>
          <a:p>
            <a:pPr lvl="1" marL="548640" indent="-182880" algn="just">
              <a:lnSpc>
                <a:spcPct val="100000"/>
              </a:lnSpc>
              <a:spcBef>
                <a:spcPts val="360"/>
              </a:spcBef>
              <a:buClr>
                <a:srgbClr val="bf974d"/>
              </a:buClr>
              <a:buFont typeface="Wingdings" charset="2"/>
              <a:buChar char=""/>
              <a:tabLst>
                <a:tab algn="l" pos="0"/>
              </a:tabLst>
            </a:pPr>
            <a:r>
              <a:rPr b="0" lang="cs-CZ" sz="1800" spc="97" strike="noStrike">
                <a:solidFill>
                  <a:srgbClr val="000000"/>
                </a:solidFill>
                <a:latin typeface="Franklin Gothic Medium"/>
              </a:rPr>
              <a:t>u písm. e) v jiné obecné příčině </a:t>
            </a:r>
            <a:endParaRPr b="0" lang="cs-CZ" sz="1800" spc="97" strike="noStrike">
              <a:solidFill>
                <a:srgbClr val="534949"/>
              </a:solidFill>
              <a:latin typeface="Franklin Gothic Medium"/>
            </a:endParaRPr>
          </a:p>
          <a:p>
            <a:pPr marL="45720" indent="0" algn="just">
              <a:lnSpc>
                <a:spcPct val="100000"/>
              </a:lnSpc>
              <a:spcBef>
                <a:spcPts val="300"/>
              </a:spcBef>
              <a:buNone/>
              <a:tabLst>
                <a:tab algn="l" pos="0"/>
              </a:tabLst>
            </a:pPr>
            <a:endParaRPr b="0" lang="cs-CZ" sz="1500" spc="148" strike="noStrike">
              <a:solidFill>
                <a:srgbClr val="534949"/>
              </a:solidFill>
              <a:latin typeface="Franklin Gothic Medium"/>
            </a:endParaRPr>
          </a:p>
          <a:p>
            <a:pPr indent="0" algn="just">
              <a:lnSpc>
                <a:spcPct val="100000"/>
              </a:lnSpc>
              <a:spcBef>
                <a:spcPts val="300"/>
              </a:spcBef>
              <a:buNone/>
              <a:tabLst>
                <a:tab algn="l" pos="0"/>
              </a:tabLst>
            </a:pPr>
            <a:endParaRPr b="0" lang="cs-CZ" sz="15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8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D) a E) ZP</a:t>
            </a:r>
            <a:endParaRPr b="0" lang="cs-CZ" sz="3200" spc="-1" strike="noStrike">
              <a:solidFill>
                <a:srgbClr val="000000"/>
              </a:solidFill>
              <a:latin typeface="Franklin Gothic Medium"/>
            </a:endParaRPr>
          </a:p>
        </p:txBody>
      </p:sp>
      <p:sp>
        <p:nvSpPr>
          <p:cNvPr id="186" name="Šipka doprava 3"/>
          <p:cNvSpPr/>
          <p:nvPr/>
        </p:nvSpPr>
        <p:spPr>
          <a:xfrm>
            <a:off x="523080" y="2178720"/>
            <a:ext cx="978120" cy="484200"/>
          </a:xfrm>
          <a:prstGeom prst="right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p:nvPr>
        </p:nvSpPr>
        <p:spPr>
          <a:xfrm>
            <a:off x="380880" y="1719000"/>
            <a:ext cx="8407440" cy="4878000"/>
          </a:xfrm>
          <a:prstGeom prst="rect">
            <a:avLst/>
          </a:prstGeom>
          <a:noFill/>
          <a:ln w="0">
            <a:noFill/>
          </a:ln>
        </p:spPr>
        <p:txBody>
          <a:bodyPr anchor="t">
            <a:normAutofit fontScale="81000"/>
          </a:bodyPr>
          <a:p>
            <a:pPr marL="3960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39600" indent="0" algn="just">
              <a:lnSpc>
                <a:spcPct val="80000"/>
              </a:lnSpc>
              <a:spcBef>
                <a:spcPts val="300"/>
              </a:spcBef>
              <a:buNone/>
              <a:tabLst>
                <a:tab algn="l" pos="0"/>
              </a:tabLst>
            </a:pPr>
            <a:r>
              <a:rPr b="0" lang="cs-CZ" sz="1600" spc="148" strike="noStrike">
                <a:solidFill>
                  <a:srgbClr val="003621"/>
                </a:solidFill>
                <a:latin typeface="Franklin Gothic Medium"/>
              </a:rPr>
              <a:t>- je lhostejné, zda zaměstnanec předpoklady  nesplňoval již v době vzniku pracovního poměru, či deficit nastal až v průběhu trvání pracovního poměru, např. v důsledku změny právní úpravy</a:t>
            </a:r>
            <a:endParaRPr b="0" lang="cs-CZ" sz="1600" spc="148" strike="noStrike">
              <a:solidFill>
                <a:srgbClr val="534949"/>
              </a:solidFill>
              <a:latin typeface="Franklin Gothic Medium"/>
            </a:endParaRPr>
          </a:p>
          <a:p>
            <a:pPr marL="3960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39600" indent="0" algn="just">
              <a:lnSpc>
                <a:spcPct val="100000"/>
              </a:lnSpc>
              <a:spcBef>
                <a:spcPts val="320"/>
              </a:spcBef>
              <a:buNone/>
              <a:tabLst>
                <a:tab algn="l" pos="0"/>
              </a:tabLst>
            </a:pPr>
            <a:r>
              <a:rPr b="0" lang="cs-CZ" sz="1600" spc="148" strike="noStrike">
                <a:solidFill>
                  <a:srgbClr val="534949"/>
                </a:solidFill>
                <a:latin typeface="Franklin Gothic Medium"/>
              </a:rPr>
              <a:t>ROZSUDEK NS ČR ze dne 11. 11. 2010, sp. zn. </a:t>
            </a:r>
            <a:r>
              <a:rPr b="1" lang="cs-CZ" sz="1600" spc="148" strike="noStrike">
                <a:solidFill>
                  <a:srgbClr val="534949"/>
                </a:solidFill>
                <a:latin typeface="Franklin Gothic Medium"/>
              </a:rPr>
              <a:t>21 Cdo 4830/2009</a:t>
            </a:r>
            <a:r>
              <a:rPr b="0" lang="cs-CZ" sz="1600" spc="148" strike="noStrike">
                <a:solidFill>
                  <a:srgbClr val="534949"/>
                </a:solidFill>
                <a:latin typeface="Franklin Gothic Medium"/>
              </a:rPr>
              <a:t>.</a:t>
            </a:r>
            <a:endParaRPr b="0" lang="cs-CZ" sz="1600" spc="148" strike="noStrike">
              <a:solidFill>
                <a:srgbClr val="534949"/>
              </a:solidFill>
              <a:latin typeface="Franklin Gothic Medium"/>
            </a:endParaRPr>
          </a:p>
          <a:p>
            <a:pPr marL="239760" indent="-199800" algn="just">
              <a:lnSpc>
                <a:spcPct val="100000"/>
              </a:lnSpc>
              <a:spcBef>
                <a:spcPts val="320"/>
              </a:spcBef>
              <a:buClr>
                <a:srgbClr val="c66951"/>
              </a:buClr>
              <a:buFont typeface="Wingdings 2" charset="2"/>
              <a:buChar char=""/>
              <a:tabLst>
                <a:tab algn="l" pos="0"/>
              </a:tabLst>
            </a:pPr>
            <a:r>
              <a:rPr b="1" lang="cs-CZ" sz="1600" spc="148" strike="noStrike">
                <a:solidFill>
                  <a:srgbClr val="ff0000"/>
                </a:solidFill>
                <a:latin typeface="Franklin Gothic Medium"/>
              </a:rPr>
              <a:t>PŘEDPOKLADY</a:t>
            </a:r>
            <a:r>
              <a:rPr b="0" lang="cs-CZ" sz="1600" spc="148" strike="noStrike">
                <a:solidFill>
                  <a:srgbClr val="003621"/>
                </a:solidFill>
                <a:latin typeface="Franklin Gothic Medium"/>
              </a:rPr>
              <a:t> pro výkon určitého sjednaného druhu práce </a:t>
            </a:r>
            <a:r>
              <a:rPr b="1" lang="cs-CZ" sz="1600" spc="148" strike="noStrike">
                <a:solidFill>
                  <a:srgbClr val="ff0000"/>
                </a:solidFill>
                <a:latin typeface="Franklin Gothic Medium"/>
              </a:rPr>
              <a:t>stanoví zákon nebo jiné obecně závazné právní předpisy</a:t>
            </a:r>
            <a:r>
              <a:rPr b="0" lang="cs-CZ" sz="1600" spc="148" strike="noStrike">
                <a:solidFill>
                  <a:srgbClr val="003621"/>
                </a:solidFill>
                <a:latin typeface="Franklin Gothic Medium"/>
              </a:rPr>
              <a:t> v zájmu zajištění odpovídající kvality práce, zabezpečení ochrany života a zdraví zaměstnanců a dalších fyzických osob a dodržení dalších pravidel, jejichž zachování </a:t>
            </a:r>
            <a:r>
              <a:rPr b="1" lang="cs-CZ" sz="1600" spc="148" strike="noStrike">
                <a:solidFill>
                  <a:srgbClr val="ff0000"/>
                </a:solidFill>
                <a:latin typeface="Franklin Gothic Medium"/>
              </a:rPr>
              <a:t>nemusí odpovídat jen zájmům zaměstnavatele</a:t>
            </a:r>
            <a:r>
              <a:rPr b="0" lang="cs-CZ" sz="1600" spc="148" strike="noStrike">
                <a:solidFill>
                  <a:srgbClr val="003621"/>
                </a:solidFill>
                <a:latin typeface="Franklin Gothic Medium"/>
              </a:rPr>
              <a:t>, ale také širším (obecným) zájmům společnosti. Předpoklady pro výkon sjednané práce </a:t>
            </a:r>
            <a:r>
              <a:rPr b="0" lang="cs-CZ" sz="1600" spc="148" strike="noStrike">
                <a:solidFill>
                  <a:srgbClr val="ff0000"/>
                </a:solidFill>
                <a:latin typeface="Franklin Gothic Medium"/>
              </a:rPr>
              <a:t>mají obecnou platnost</a:t>
            </a:r>
            <a:r>
              <a:rPr b="0" lang="cs-CZ" sz="1600" spc="148" strike="noStrike">
                <a:solidFill>
                  <a:srgbClr val="003621"/>
                </a:solidFill>
                <a:latin typeface="Franklin Gothic Medium"/>
              </a:rPr>
              <a:t>, neboť </a:t>
            </a:r>
            <a:r>
              <a:rPr b="0" lang="cs-CZ" sz="1600" spc="148" strike="noStrike">
                <a:solidFill>
                  <a:srgbClr val="ff0000"/>
                </a:solidFill>
                <a:latin typeface="Franklin Gothic Medium"/>
              </a:rPr>
              <a:t>dopadají na všechny zaměstnance u všech zaměstnavatelů</a:t>
            </a:r>
            <a:r>
              <a:rPr b="0" lang="cs-CZ" sz="1600" spc="148" strike="noStrike">
                <a:solidFill>
                  <a:srgbClr val="003621"/>
                </a:solidFill>
                <a:latin typeface="Franklin Gothic Medium"/>
              </a:rPr>
              <a:t>, kteří konkrétní funkci (druh práce) vykonávají, a spočívají zejména v dosažení určitého vzdělání, stupně kvalifikace nebo určitých dovedností, v osvědčení znalostí zaměstnance složením stanovené zkoušky nebo jiným povinným přezkoušením anebo se týkají osoby zaměstnance.</a:t>
            </a:r>
            <a:endParaRPr b="0" lang="cs-CZ" sz="1600" spc="148" strike="noStrike">
              <a:solidFill>
                <a:srgbClr val="534949"/>
              </a:solidFill>
              <a:latin typeface="Franklin Gothic Medium"/>
            </a:endParaRPr>
          </a:p>
          <a:p>
            <a:pPr marL="39600" indent="0" algn="ctr">
              <a:lnSpc>
                <a:spcPct val="100000"/>
              </a:lnSpc>
              <a:spcBef>
                <a:spcPts val="320"/>
              </a:spcBef>
              <a:buNone/>
              <a:tabLst>
                <a:tab algn="l" pos="0"/>
              </a:tabLst>
            </a:pPr>
            <a:endParaRPr b="0" lang="cs-CZ" sz="1600" spc="148" strike="noStrike">
              <a:solidFill>
                <a:srgbClr val="534949"/>
              </a:solidFill>
              <a:latin typeface="Franklin Gothic Medium"/>
            </a:endParaRPr>
          </a:p>
          <a:p>
            <a:pPr marL="39600" indent="0" algn="ctr">
              <a:lnSpc>
                <a:spcPct val="100000"/>
              </a:lnSpc>
              <a:spcBef>
                <a:spcPts val="320"/>
              </a:spcBef>
              <a:buNone/>
              <a:tabLst>
                <a:tab algn="l" pos="0"/>
              </a:tabLst>
            </a:pPr>
            <a:r>
              <a:rPr b="0" lang="cs-CZ" sz="1600" spc="148" strike="noStrike">
                <a:solidFill>
                  <a:srgbClr val="003621"/>
                </a:solidFill>
                <a:latin typeface="Franklin Gothic Medium"/>
              </a:rPr>
              <a:t>X</a:t>
            </a:r>
            <a:endParaRPr b="0" lang="cs-CZ" sz="1600" spc="148" strike="noStrike">
              <a:solidFill>
                <a:srgbClr val="534949"/>
              </a:solidFill>
              <a:latin typeface="Franklin Gothic Medium"/>
            </a:endParaRPr>
          </a:p>
          <a:p>
            <a:pPr marL="39600" indent="0" algn="just">
              <a:lnSpc>
                <a:spcPct val="80000"/>
              </a:lnSpc>
              <a:spcBef>
                <a:spcPts val="300"/>
              </a:spcBef>
              <a:buNone/>
              <a:tabLst>
                <a:tab algn="l" pos="0"/>
              </a:tabLst>
            </a:pPr>
            <a:endParaRPr b="0" lang="cs-CZ" sz="1500" spc="148" strike="noStrike">
              <a:solidFill>
                <a:srgbClr val="534949"/>
              </a:solidFill>
              <a:latin typeface="Franklin Gothic Medium"/>
            </a:endParaRPr>
          </a:p>
          <a:p>
            <a:pPr marL="39600" indent="0" algn="just">
              <a:lnSpc>
                <a:spcPct val="80000"/>
              </a:lnSpc>
              <a:spcBef>
                <a:spcPts val="300"/>
              </a:spcBef>
              <a:buNone/>
              <a:tabLst>
                <a:tab algn="l" pos="0"/>
              </a:tabLst>
            </a:pPr>
            <a:r>
              <a:rPr b="0" lang="cs-CZ" sz="1600" spc="148" strike="noStrike">
                <a:solidFill>
                  <a:srgbClr val="534949"/>
                </a:solidFill>
                <a:latin typeface="Franklin Gothic Medium"/>
              </a:rPr>
              <a:t>NS ČSSR, sp.zn. </a:t>
            </a:r>
            <a:r>
              <a:rPr b="1" lang="cs-CZ" sz="1600" spc="148" strike="noStrike">
                <a:solidFill>
                  <a:srgbClr val="534949"/>
                </a:solidFill>
                <a:latin typeface="Franklin Gothic Medium"/>
              </a:rPr>
              <a:t>Cpjf 17/77</a:t>
            </a:r>
            <a:r>
              <a:rPr b="0" lang="cs-CZ" sz="1600" spc="148" strike="noStrike">
                <a:solidFill>
                  <a:srgbClr val="534949"/>
                </a:solidFill>
                <a:latin typeface="Franklin Gothic Medium"/>
              </a:rPr>
              <a:t>.</a:t>
            </a:r>
            <a:endParaRPr b="0" lang="cs-CZ" sz="1600" spc="148" strike="noStrike">
              <a:solidFill>
                <a:srgbClr val="534949"/>
              </a:solidFill>
              <a:latin typeface="Franklin Gothic Medium"/>
            </a:endParaRPr>
          </a:p>
          <a:p>
            <a:pPr marL="239760" indent="-199800" algn="just">
              <a:lnSpc>
                <a:spcPct val="100000"/>
              </a:lnSpc>
              <a:spcBef>
                <a:spcPts val="320"/>
              </a:spcBef>
              <a:buClr>
                <a:srgbClr val="c66951"/>
              </a:buClr>
              <a:buFont typeface="Wingdings 2" charset="2"/>
              <a:buChar char=""/>
              <a:tabLst>
                <a:tab algn="l" pos="0"/>
              </a:tabLst>
            </a:pPr>
            <a:r>
              <a:rPr b="1" lang="cs-CZ" sz="1600" spc="148" strike="noStrike">
                <a:solidFill>
                  <a:srgbClr val="ff0000"/>
                </a:solidFill>
                <a:latin typeface="Franklin Gothic Medium"/>
              </a:rPr>
              <a:t>POŽADAVKY</a:t>
            </a:r>
            <a:r>
              <a:rPr b="0" lang="cs-CZ" sz="1600" spc="148" strike="noStrike">
                <a:solidFill>
                  <a:srgbClr val="003621"/>
                </a:solidFill>
                <a:latin typeface="Franklin Gothic Medium"/>
              </a:rPr>
              <a:t>, které jsou nezbytnou podmínkou pro řádný výkon práce, mohou vyplývat z pracovní smlouvy, organizačního řádu, vnitropodnikové směrnice, popř. z pracovních příkazů vedoucího zaměstnance, nebo může jít o požadavky, které jsou pro výkon určité práce všeobecně známé.</a:t>
            </a:r>
            <a:endParaRPr b="0" lang="cs-CZ" sz="1600" spc="148" strike="noStrike">
              <a:solidFill>
                <a:srgbClr val="534949"/>
              </a:solidFill>
              <a:latin typeface="Franklin Gothic Medium"/>
            </a:endParaRPr>
          </a:p>
          <a:p>
            <a:pPr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39600"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39600" indent="0" algn="just">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88"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F)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100000"/>
              </a:lnSpc>
              <a:spcBef>
                <a:spcPts val="320"/>
              </a:spcBef>
              <a:buNone/>
              <a:tabLst>
                <a:tab algn="l" pos="0"/>
              </a:tabLst>
            </a:pPr>
            <a:r>
              <a:rPr b="0" lang="cs-CZ" sz="1600" spc="148" strike="noStrike">
                <a:solidFill>
                  <a:srgbClr val="534949"/>
                </a:solidFill>
                <a:latin typeface="Franklin Gothic Medium"/>
              </a:rPr>
              <a:t>ROZSUDEK NS ČR ze dne 25. 06. 2013, sp. zn. </a:t>
            </a:r>
            <a:r>
              <a:rPr b="1" lang="cs-CZ" sz="1600" spc="148" strike="noStrike">
                <a:solidFill>
                  <a:srgbClr val="534949"/>
                </a:solidFill>
                <a:latin typeface="Franklin Gothic Medium"/>
              </a:rPr>
              <a:t>21 Cdo 3641/2012</a:t>
            </a:r>
            <a:r>
              <a:rPr b="0" lang="cs-CZ" sz="1600" spc="148" strike="noStrike">
                <a:solidFill>
                  <a:srgbClr val="534949"/>
                </a:solidFill>
                <a:latin typeface="Franklin Gothic Medium"/>
              </a:rPr>
              <a:t>.</a:t>
            </a:r>
            <a:endParaRPr b="0" lang="cs-CZ" sz="1600" spc="148" strike="noStrike">
              <a:solidFill>
                <a:srgbClr val="534949"/>
              </a:solidFill>
              <a:latin typeface="Franklin Gothic Medium"/>
            </a:endParaRPr>
          </a:p>
          <a:p>
            <a:pPr marL="45720" indent="0" algn="just">
              <a:lnSpc>
                <a:spcPct val="100000"/>
              </a:lnSpc>
              <a:spcBef>
                <a:spcPts val="320"/>
              </a:spcBef>
              <a:buNone/>
              <a:tabLst>
                <a:tab algn="l" pos="0"/>
              </a:tabLst>
            </a:pPr>
            <a:r>
              <a:rPr b="1" lang="cs-CZ" sz="1600" spc="148" strike="noStrike">
                <a:solidFill>
                  <a:srgbClr val="003621"/>
                </a:solidFill>
                <a:latin typeface="Franklin Gothic Medium"/>
              </a:rPr>
              <a:t>Požadavky na výkon povolání</a:t>
            </a:r>
            <a:endParaRPr b="0" lang="cs-CZ" sz="1600" spc="148" strike="noStrike">
              <a:solidFill>
                <a:srgbClr val="534949"/>
              </a:solidFill>
              <a:latin typeface="Franklin Gothic Medium"/>
            </a:endParaRPr>
          </a:p>
          <a:p>
            <a:pPr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274320" indent="-228600" algn="just">
              <a:lnSpc>
                <a:spcPct val="100000"/>
              </a:lnSpc>
              <a:spcBef>
                <a:spcPts val="320"/>
              </a:spcBef>
              <a:buClr>
                <a:srgbClr val="c66951"/>
              </a:buClr>
              <a:buFont typeface="Wingdings 2" charset="2"/>
              <a:buChar char=""/>
              <a:tabLst>
                <a:tab algn="l" pos="0"/>
              </a:tabLst>
            </a:pPr>
            <a:r>
              <a:rPr b="1" lang="cs-CZ" sz="1600" spc="148" strike="noStrike">
                <a:solidFill>
                  <a:srgbClr val="000000"/>
                </a:solidFill>
                <a:latin typeface="Franklin Gothic Medium"/>
              </a:rPr>
              <a:t>Zaměstnavatel může dříve stanovené požadavky pro řádný výkon práce změnit</a:t>
            </a:r>
            <a:r>
              <a:rPr b="0" lang="cs-CZ" sz="1600" spc="148" strike="noStrike">
                <a:solidFill>
                  <a:srgbClr val="000000"/>
                </a:solidFill>
                <a:latin typeface="Franklin Gothic Medium"/>
              </a:rPr>
              <a:t>, zejména ukazuje-li se, že prostřednictvím dosud vymezených požadavků není možné dosahovat odpovídajících pracovních výsledků, nebo je-li to nutné pro další působení zaměstnavatele či jeho podnikatelskou činnost. </a:t>
            </a:r>
            <a:endParaRPr b="0" lang="cs-CZ" sz="1600" spc="148" strike="noStrike">
              <a:solidFill>
                <a:srgbClr val="534949"/>
              </a:solidFill>
              <a:latin typeface="Franklin Gothic Medium"/>
            </a:endParaRPr>
          </a:p>
          <a:p>
            <a:pPr marL="274320" indent="-228600" algn="just">
              <a:lnSpc>
                <a:spcPct val="100000"/>
              </a:lnSpc>
              <a:spcBef>
                <a:spcPts val="320"/>
              </a:spcBef>
              <a:buClr>
                <a:srgbClr val="c66951"/>
              </a:buClr>
              <a:buFont typeface="Wingdings 2" charset="2"/>
              <a:buChar char=""/>
              <a:tabLst>
                <a:tab algn="l" pos="0"/>
              </a:tabLst>
            </a:pPr>
            <a:r>
              <a:rPr b="0" lang="cs-CZ" sz="1600" spc="148" strike="noStrike">
                <a:solidFill>
                  <a:srgbClr val="000000"/>
                </a:solidFill>
                <a:latin typeface="Franklin Gothic Medium"/>
              </a:rPr>
              <a:t>Zákoník práce a ani jiné právní předpisy nestanoví, že by zaměstnavatel mohl stanovit nebo změnit své požadavky pro řádný výkon určité práce vždy jen písemně, a ani nepředpokládají jejich vyhlášení u zaměstnavatele nebo jiné zveřejnění; z povahy věci ovšem vyplývá, že se stanovenými (změněnými) požadavky </a:t>
            </a:r>
            <a:r>
              <a:rPr b="1" lang="cs-CZ" sz="1600" spc="148" strike="noStrike">
                <a:solidFill>
                  <a:srgbClr val="000000"/>
                </a:solidFill>
                <a:latin typeface="Franklin Gothic Medium"/>
              </a:rPr>
              <a:t>musí být seznámen každý, jehož práv a povinností z pracovněprávních vztahů se dotýkají </a:t>
            </a:r>
            <a:r>
              <a:rPr b="0" lang="cs-CZ" sz="1600" spc="148" strike="noStrike">
                <a:solidFill>
                  <a:srgbClr val="000000"/>
                </a:solidFill>
                <a:latin typeface="Franklin Gothic Medium"/>
              </a:rPr>
              <a:t>nebo jehož práv a povinností se po vzniku pracovněprávního vztahu se zaměstnavatelem mohou dotýkat.</a:t>
            </a:r>
            <a:endParaRPr b="0" lang="cs-CZ" sz="1600" spc="148" strike="noStrike">
              <a:solidFill>
                <a:srgbClr val="534949"/>
              </a:solidFill>
              <a:latin typeface="Franklin Gothic Medium"/>
            </a:endParaRPr>
          </a:p>
          <a:p>
            <a:pPr marL="45720"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90"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F)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80000"/>
              </a:lnSpc>
              <a:spcBef>
                <a:spcPts val="300"/>
              </a:spcBef>
              <a:buNone/>
              <a:tabLst>
                <a:tab algn="l" pos="0"/>
              </a:tabLst>
            </a:pPr>
            <a:r>
              <a:rPr b="0" lang="cs-CZ" sz="1600" spc="148" strike="noStrike">
                <a:solidFill>
                  <a:srgbClr val="534949"/>
                </a:solidFill>
                <a:latin typeface="Franklin Gothic Medium"/>
              </a:rPr>
              <a:t>USNESENÍ NS ČR ze dne 07. 09. 2010, sp. zn. </a:t>
            </a:r>
            <a:r>
              <a:rPr b="1" lang="cs-CZ" sz="1600" spc="148" strike="noStrike">
                <a:solidFill>
                  <a:srgbClr val="534949"/>
                </a:solidFill>
                <a:latin typeface="Franklin Gothic Medium"/>
              </a:rPr>
              <a:t>21 Cdo 2894/2009</a:t>
            </a:r>
            <a:r>
              <a:rPr b="0" lang="cs-CZ" sz="1600" spc="148" strike="noStrike">
                <a:solidFill>
                  <a:srgbClr val="534949"/>
                </a:solidFill>
                <a:latin typeface="Franklin Gothic Medium"/>
              </a:rPr>
              <a:t>. </a:t>
            </a: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274320" indent="-228600" algn="just">
              <a:lnSpc>
                <a:spcPct val="100000"/>
              </a:lnSpc>
              <a:spcBef>
                <a:spcPts val="320"/>
              </a:spcBef>
              <a:buClr>
                <a:srgbClr val="c66951"/>
              </a:buClr>
              <a:buFont typeface="Wingdings 2" charset="2"/>
              <a:buChar char=""/>
              <a:tabLst>
                <a:tab algn="l" pos="0"/>
              </a:tabLst>
            </a:pPr>
            <a:r>
              <a:rPr b="0" lang="cs-CZ" sz="1600" spc="148" strike="noStrike">
                <a:solidFill>
                  <a:srgbClr val="003621"/>
                </a:solidFill>
                <a:latin typeface="Franklin Gothic Medium"/>
              </a:rPr>
              <a:t>Podání výpovědi podle ustanovení § 52 písm. f) věty za středníkem ZP musí předcházet </a:t>
            </a:r>
            <a:r>
              <a:rPr b="1" lang="cs-CZ" sz="1600" spc="148" strike="noStrike">
                <a:solidFill>
                  <a:srgbClr val="ff0000"/>
                </a:solidFill>
                <a:latin typeface="Franklin Gothic Medium"/>
              </a:rPr>
              <a:t>písemná výzva zaměstnavatele </a:t>
            </a:r>
            <a:r>
              <a:rPr b="0" lang="cs-CZ" sz="1600" spc="148" strike="noStrike">
                <a:solidFill>
                  <a:srgbClr val="003621"/>
                </a:solidFill>
                <a:latin typeface="Franklin Gothic Medium"/>
              </a:rPr>
              <a:t>k odstranění neuspokojivých pracovních výsledků, v níž jsou dostatečně konkrétně vymezeny nedostatky v práci, které má zaměstnanec v přesně stanovené lhůtě odstranit; jen tak lze následně určit, zda zaměstnanec výzvě vyhověl či nikoliv. </a:t>
            </a:r>
            <a:endParaRPr b="0" lang="cs-CZ" sz="1600" spc="148" strike="noStrike">
              <a:solidFill>
                <a:srgbClr val="534949"/>
              </a:solidFill>
              <a:latin typeface="Franklin Gothic Medium"/>
            </a:endParaRPr>
          </a:p>
          <a:p>
            <a:pPr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274320" indent="-228600" algn="just">
              <a:lnSpc>
                <a:spcPct val="100000"/>
              </a:lnSpc>
              <a:spcBef>
                <a:spcPts val="320"/>
              </a:spcBef>
              <a:buClr>
                <a:srgbClr val="c66951"/>
              </a:buClr>
              <a:buFont typeface="Wingdings 2" charset="2"/>
              <a:buChar char=""/>
              <a:tabLst>
                <a:tab algn="l" pos="0"/>
              </a:tabLst>
            </a:pPr>
            <a:r>
              <a:rPr b="0" lang="cs-CZ" sz="1600" spc="148" strike="noStrike">
                <a:solidFill>
                  <a:srgbClr val="003621"/>
                </a:solidFill>
                <a:latin typeface="Franklin Gothic Medium"/>
              </a:rPr>
              <a:t>Platným právním jednáním následně může být pouze takový projev vůle zaměstnavatele směřující k rozvázání pracovního poměru výpovědí, v němž je zaměstnanci vytýkáno, že ve stanovené (přiměřené) lhůtě neodstranil právě ty nedostatky v práci, o nichž se zmiňuje předchozí písemná výzva.</a:t>
            </a:r>
            <a:endParaRPr b="0" lang="cs-CZ" sz="1600" spc="148" strike="noStrike">
              <a:solidFill>
                <a:srgbClr val="534949"/>
              </a:solidFill>
              <a:latin typeface="Franklin Gothic Medium"/>
            </a:endParaRPr>
          </a:p>
          <a:p>
            <a:pPr indent="0" algn="just">
              <a:lnSpc>
                <a:spcPct val="100000"/>
              </a:lnSpc>
              <a:spcBef>
                <a:spcPts val="300"/>
              </a:spcBef>
              <a:buNone/>
              <a:tabLst>
                <a:tab algn="l" pos="0"/>
              </a:tabLst>
            </a:pPr>
            <a:endParaRPr b="0" lang="cs-CZ" sz="15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92"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F)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p:nvPr>
        </p:nvSpPr>
        <p:spPr>
          <a:xfrm>
            <a:off x="380880" y="1719000"/>
            <a:ext cx="8407440" cy="4407120"/>
          </a:xfrm>
          <a:prstGeom prst="rect">
            <a:avLst/>
          </a:prstGeom>
          <a:noFill/>
          <a:ln w="0">
            <a:noFill/>
          </a:ln>
        </p:spPr>
        <p:txBody>
          <a:bodyPr anchor="t">
            <a:normAutofit fontScale="75000"/>
          </a:bodyPr>
          <a:p>
            <a:pPr indent="0" algn="just">
              <a:lnSpc>
                <a:spcPct val="100000"/>
              </a:lnSpc>
              <a:spcBef>
                <a:spcPts val="400"/>
              </a:spcBef>
              <a:buNone/>
            </a:pPr>
            <a:endParaRPr b="0" lang="cs-CZ" sz="2000" spc="148" strike="noStrike">
              <a:solidFill>
                <a:srgbClr val="534949"/>
              </a:solidFill>
              <a:latin typeface="Franklin Gothic Medium"/>
            </a:endParaRPr>
          </a:p>
          <a:p>
            <a:pPr marL="241920" indent="-201600" algn="just">
              <a:lnSpc>
                <a:spcPct val="100000"/>
              </a:lnSpc>
              <a:spcBef>
                <a:spcPts val="400"/>
              </a:spcBef>
              <a:buClr>
                <a:srgbClr val="c66951"/>
              </a:buClr>
              <a:buFont typeface="Wingdings 2" charset="2"/>
              <a:buChar char=""/>
            </a:pPr>
            <a:r>
              <a:rPr b="0" lang="cs-CZ" sz="2000" spc="148" strike="noStrike">
                <a:solidFill>
                  <a:srgbClr val="ff0000"/>
                </a:solidFill>
                <a:latin typeface="Franklin Gothic Medium"/>
              </a:rPr>
              <a:t>jednostranné</a:t>
            </a:r>
            <a:r>
              <a:rPr b="0" lang="cs-CZ" sz="2000" spc="148" strike="noStrike">
                <a:solidFill>
                  <a:srgbClr val="534949"/>
                </a:solidFill>
                <a:latin typeface="Franklin Gothic Medium"/>
              </a:rPr>
              <a:t> právní jednání, kterým lze ukončit pracovní poměr, aniž by bylo třeba souhlasu druhé strany</a:t>
            </a:r>
            <a:endParaRPr b="0" lang="cs-CZ" sz="2000" spc="148" strike="noStrike">
              <a:solidFill>
                <a:srgbClr val="534949"/>
              </a:solidFill>
              <a:latin typeface="Franklin Gothic Medium"/>
            </a:endParaRPr>
          </a:p>
          <a:p>
            <a:pPr indent="0" algn="just">
              <a:lnSpc>
                <a:spcPct val="100000"/>
              </a:lnSpc>
              <a:spcBef>
                <a:spcPts val="400"/>
              </a:spcBef>
              <a:buNone/>
            </a:pPr>
            <a:endParaRPr b="0" lang="cs-CZ" sz="2000" spc="148" strike="noStrike">
              <a:solidFill>
                <a:srgbClr val="534949"/>
              </a:solidFill>
              <a:latin typeface="Franklin Gothic Medium"/>
            </a:endParaRPr>
          </a:p>
          <a:p>
            <a:pPr marL="241920" indent="-201600" algn="just">
              <a:lnSpc>
                <a:spcPct val="100000"/>
              </a:lnSpc>
              <a:spcBef>
                <a:spcPts val="400"/>
              </a:spcBef>
              <a:buClr>
                <a:srgbClr val="c66951"/>
              </a:buClr>
              <a:buFont typeface="Wingdings 2" charset="2"/>
              <a:buChar char=""/>
            </a:pPr>
            <a:r>
              <a:rPr b="0" lang="cs-CZ" sz="2000" spc="148" strike="noStrike">
                <a:solidFill>
                  <a:srgbClr val="534949"/>
                </a:solidFill>
                <a:latin typeface="Franklin Gothic Medium"/>
              </a:rPr>
              <a:t>musí být </a:t>
            </a:r>
            <a:r>
              <a:rPr b="0" lang="cs-CZ" sz="2000" spc="148" strike="noStrike">
                <a:solidFill>
                  <a:srgbClr val="ff0000"/>
                </a:solidFill>
                <a:latin typeface="Franklin Gothic Medium"/>
              </a:rPr>
              <a:t>písemná</a:t>
            </a:r>
            <a:r>
              <a:rPr b="0" lang="cs-CZ" sz="2000" spc="148" strike="noStrike">
                <a:solidFill>
                  <a:srgbClr val="534949"/>
                </a:solidFill>
                <a:latin typeface="Franklin Gothic Medium"/>
              </a:rPr>
              <a:t>, jinak se k ní nepřihlíží</a:t>
            </a:r>
            <a:endParaRPr b="0" lang="cs-CZ" sz="2000" spc="148" strike="noStrike">
              <a:solidFill>
                <a:srgbClr val="534949"/>
              </a:solidFill>
              <a:latin typeface="Franklin Gothic Medium"/>
            </a:endParaRPr>
          </a:p>
          <a:p>
            <a:pPr indent="0" algn="just">
              <a:lnSpc>
                <a:spcPct val="100000"/>
              </a:lnSpc>
              <a:spcBef>
                <a:spcPts val="400"/>
              </a:spcBef>
              <a:buNone/>
            </a:pPr>
            <a:endParaRPr b="0" lang="cs-CZ" sz="2000" spc="148" strike="noStrike">
              <a:solidFill>
                <a:srgbClr val="534949"/>
              </a:solidFill>
              <a:latin typeface="Franklin Gothic Medium"/>
            </a:endParaRPr>
          </a:p>
          <a:p>
            <a:pPr marL="241920" indent="-201600" algn="just">
              <a:lnSpc>
                <a:spcPct val="100000"/>
              </a:lnSpc>
              <a:spcBef>
                <a:spcPts val="400"/>
              </a:spcBef>
              <a:buClr>
                <a:srgbClr val="c66951"/>
              </a:buClr>
              <a:buFont typeface="Wingdings 2" charset="2"/>
              <a:buChar char=""/>
            </a:pPr>
            <a:r>
              <a:rPr b="0" lang="cs-CZ" sz="2000" spc="148" strike="noStrike">
                <a:solidFill>
                  <a:srgbClr val="ff0000"/>
                </a:solidFill>
                <a:latin typeface="Franklin Gothic Medium"/>
              </a:rPr>
              <a:t>zaměstnavatel</a:t>
            </a:r>
            <a:r>
              <a:rPr b="0" lang="cs-CZ" sz="2000" spc="148" strike="noStrike">
                <a:solidFill>
                  <a:srgbClr val="534949"/>
                </a:solidFill>
                <a:latin typeface="Franklin Gothic Medium"/>
              </a:rPr>
              <a:t> může dát zaměstnanci výpověď </a:t>
            </a:r>
            <a:r>
              <a:rPr b="0" lang="cs-CZ" sz="2000" spc="148" strike="noStrike">
                <a:solidFill>
                  <a:srgbClr val="ff0000"/>
                </a:solidFill>
                <a:latin typeface="Franklin Gothic Medium"/>
              </a:rPr>
              <a:t>jen z důvodů </a:t>
            </a:r>
            <a:r>
              <a:rPr b="0" lang="cs-CZ" sz="2000" spc="148" strike="noStrike">
                <a:solidFill>
                  <a:srgbClr val="534949"/>
                </a:solidFill>
                <a:latin typeface="Franklin Gothic Medium"/>
              </a:rPr>
              <a:t>taxativně stanovených </a:t>
            </a:r>
            <a:r>
              <a:rPr b="0" lang="cs-CZ" sz="2000" spc="148" strike="noStrike">
                <a:solidFill>
                  <a:srgbClr val="ff0000"/>
                </a:solidFill>
                <a:latin typeface="Franklin Gothic Medium"/>
              </a:rPr>
              <a:t>v § 52</a:t>
            </a:r>
            <a:endParaRPr b="0" lang="cs-CZ" sz="2000" spc="148" strike="noStrike">
              <a:solidFill>
                <a:srgbClr val="534949"/>
              </a:solidFill>
              <a:latin typeface="Franklin Gothic Medium"/>
            </a:endParaRPr>
          </a:p>
          <a:p>
            <a:pPr indent="0" algn="just">
              <a:lnSpc>
                <a:spcPct val="100000"/>
              </a:lnSpc>
              <a:spcBef>
                <a:spcPts val="400"/>
              </a:spcBef>
              <a:buNone/>
            </a:pPr>
            <a:endParaRPr b="0" lang="cs-CZ" sz="2000" spc="148" strike="noStrike">
              <a:solidFill>
                <a:srgbClr val="534949"/>
              </a:solidFill>
              <a:latin typeface="Franklin Gothic Medium"/>
            </a:endParaRPr>
          </a:p>
          <a:p>
            <a:pPr marL="241920" indent="-201600" algn="just">
              <a:lnSpc>
                <a:spcPct val="100000"/>
              </a:lnSpc>
              <a:spcBef>
                <a:spcPts val="400"/>
              </a:spcBef>
              <a:buClr>
                <a:srgbClr val="c66951"/>
              </a:buClr>
              <a:buFont typeface="Wingdings 2" charset="2"/>
              <a:buChar char=""/>
            </a:pPr>
            <a:r>
              <a:rPr b="0" lang="cs-CZ" sz="2000" spc="148" strike="noStrike">
                <a:solidFill>
                  <a:srgbClr val="ff0000"/>
                </a:solidFill>
                <a:latin typeface="Franklin Gothic Medium"/>
              </a:rPr>
              <a:t>zaměstnanec</a:t>
            </a:r>
            <a:r>
              <a:rPr b="0" lang="cs-CZ" sz="2000" spc="148" strike="noStrike">
                <a:solidFill>
                  <a:srgbClr val="534949"/>
                </a:solidFill>
                <a:latin typeface="Franklin Gothic Medium"/>
              </a:rPr>
              <a:t> může dát zaměstnavateli výpověď </a:t>
            </a:r>
            <a:r>
              <a:rPr b="0" lang="cs-CZ" sz="2000" spc="148" strike="noStrike">
                <a:solidFill>
                  <a:srgbClr val="ff0000"/>
                </a:solidFill>
                <a:latin typeface="Franklin Gothic Medium"/>
              </a:rPr>
              <a:t>z jakéhokoli důvodu nebo bez uvedení důvodu</a:t>
            </a:r>
            <a:endParaRPr b="0" lang="cs-CZ" sz="2000" spc="148" strike="noStrike">
              <a:solidFill>
                <a:srgbClr val="534949"/>
              </a:solidFill>
              <a:latin typeface="Franklin Gothic Medium"/>
            </a:endParaRPr>
          </a:p>
          <a:p>
            <a:pPr marL="39960" indent="0" algn="just">
              <a:lnSpc>
                <a:spcPct val="100000"/>
              </a:lnSpc>
              <a:spcBef>
                <a:spcPts val="400"/>
              </a:spcBef>
              <a:buNone/>
              <a:tabLst>
                <a:tab algn="l" pos="0"/>
              </a:tabLst>
            </a:pPr>
            <a:r>
              <a:rPr b="0" lang="cs-CZ" sz="2000" spc="148" strike="noStrike">
                <a:solidFill>
                  <a:srgbClr val="534949"/>
                </a:solidFill>
                <a:latin typeface="Franklin Gothic Medium"/>
              </a:rPr>
              <a:t> </a:t>
            </a:r>
            <a:endParaRPr b="0" lang="cs-CZ" sz="2000" spc="148" strike="noStrike">
              <a:solidFill>
                <a:srgbClr val="534949"/>
              </a:solidFill>
              <a:latin typeface="Franklin Gothic Medium"/>
            </a:endParaRPr>
          </a:p>
          <a:p>
            <a:pPr marL="241920" indent="-201600" algn="just">
              <a:lnSpc>
                <a:spcPct val="100000"/>
              </a:lnSpc>
              <a:spcBef>
                <a:spcPts val="400"/>
              </a:spcBef>
              <a:buClr>
                <a:srgbClr val="c66951"/>
              </a:buClr>
              <a:buFont typeface="Wingdings 2" charset="2"/>
              <a:buChar char=""/>
              <a:tabLst>
                <a:tab algn="l" pos="0"/>
              </a:tabLst>
            </a:pPr>
            <a:r>
              <a:rPr b="0" lang="cs-CZ" sz="2000" spc="148" strike="noStrike">
                <a:solidFill>
                  <a:srgbClr val="534949"/>
                </a:solidFill>
                <a:latin typeface="Franklin Gothic Medium"/>
              </a:rPr>
              <a:t>zaměstnavatel musí </a:t>
            </a:r>
            <a:r>
              <a:rPr b="0" lang="cs-CZ" sz="2000" spc="148" strike="noStrike">
                <a:solidFill>
                  <a:srgbClr val="ff0000"/>
                </a:solidFill>
                <a:latin typeface="Franklin Gothic Medium"/>
              </a:rPr>
              <a:t>důvod</a:t>
            </a:r>
            <a:r>
              <a:rPr b="0" lang="cs-CZ" sz="2000" spc="148" strike="noStrike">
                <a:solidFill>
                  <a:srgbClr val="534949"/>
                </a:solidFill>
                <a:latin typeface="Franklin Gothic Medium"/>
              </a:rPr>
              <a:t> ve výpovědi </a:t>
            </a:r>
            <a:r>
              <a:rPr b="0" lang="cs-CZ" sz="2000" spc="148" strike="noStrike">
                <a:solidFill>
                  <a:srgbClr val="ff0000"/>
                </a:solidFill>
                <a:latin typeface="Franklin Gothic Medium"/>
              </a:rPr>
              <a:t>skutkově vymezit </a:t>
            </a:r>
            <a:r>
              <a:rPr b="0" lang="cs-CZ" sz="2000" spc="148" strike="noStrike">
                <a:solidFill>
                  <a:srgbClr val="534949"/>
                </a:solidFill>
                <a:latin typeface="Franklin Gothic Medium"/>
              </a:rPr>
              <a:t>tak, aby jej nebylo možno zaměnit s jiným důvodem. Důvod výpovědi nesmí být dodatečně měněn.</a:t>
            </a: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marL="241920" indent="-201600" algn="just">
              <a:lnSpc>
                <a:spcPct val="100000"/>
              </a:lnSpc>
              <a:spcBef>
                <a:spcPts val="400"/>
              </a:spcBef>
              <a:buClr>
                <a:srgbClr val="c66951"/>
              </a:buClr>
              <a:buFont typeface="Wingdings 2" charset="2"/>
              <a:buChar char=""/>
              <a:tabLst>
                <a:tab algn="l" pos="0"/>
              </a:tabLst>
            </a:pPr>
            <a:r>
              <a:rPr b="0" lang="cs-CZ" sz="2000" spc="148" strike="noStrike">
                <a:solidFill>
                  <a:srgbClr val="534949"/>
                </a:solidFill>
                <a:latin typeface="Franklin Gothic Medium"/>
              </a:rPr>
              <a:t>výpověď může být odvolána pouze se souhlasem druhé smluvní strany; odvolání výpovědi i souhlas s jejím odvoláním musí být písemné.</a:t>
            </a:r>
            <a:endParaRPr b="0" lang="cs-CZ" sz="2000" spc="148" strike="noStrike">
              <a:solidFill>
                <a:srgbClr val="534949"/>
              </a:solidFill>
              <a:latin typeface="Franklin Gothic Medium"/>
            </a:endParaRPr>
          </a:p>
        </p:txBody>
      </p:sp>
      <p:sp>
        <p:nvSpPr>
          <p:cNvPr id="138"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Výpověď (§ 50)</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80000"/>
              </a:lnSpc>
              <a:spcBef>
                <a:spcPts val="300"/>
              </a:spcBef>
              <a:buNone/>
              <a:tabLst>
                <a:tab algn="l" pos="0"/>
              </a:tabLst>
            </a:pPr>
            <a:r>
              <a:rPr b="0" lang="cs-CZ" sz="1600" spc="148" strike="noStrike">
                <a:solidFill>
                  <a:srgbClr val="003621"/>
                </a:solidFill>
                <a:latin typeface="Franklin Gothic Medium"/>
              </a:rPr>
              <a:t>3 skutkové podstaty: </a:t>
            </a: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r>
              <a:rPr b="0" lang="cs-CZ" sz="1600" spc="148" strike="noStrike">
                <a:solidFill>
                  <a:srgbClr val="003621"/>
                </a:solidFill>
                <a:latin typeface="Franklin Gothic Medium"/>
              </a:rPr>
              <a:t>	</a:t>
            </a:r>
            <a:r>
              <a:rPr b="0" lang="cs-CZ" sz="1600" spc="148" strike="noStrike">
                <a:solidFill>
                  <a:srgbClr val="003621"/>
                </a:solidFill>
                <a:latin typeface="Franklin Gothic Medium"/>
              </a:rPr>
              <a:t>1. soustavné méně závažné porušení povinnosti</a:t>
            </a: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r>
              <a:rPr b="0" lang="cs-CZ" sz="1600" spc="148" strike="noStrike">
                <a:solidFill>
                  <a:srgbClr val="003621"/>
                </a:solidFill>
                <a:latin typeface="Franklin Gothic Medium"/>
              </a:rPr>
              <a:t>	</a:t>
            </a:r>
            <a:r>
              <a:rPr b="0" lang="cs-CZ" sz="1600" spc="148" strike="noStrike">
                <a:solidFill>
                  <a:srgbClr val="003621"/>
                </a:solidFill>
                <a:latin typeface="Franklin Gothic Medium"/>
              </a:rPr>
              <a:t>2. závažné porušení povinnosti</a:t>
            </a: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r>
              <a:rPr b="0" lang="cs-CZ" sz="1600" spc="148" strike="noStrike">
                <a:solidFill>
                  <a:srgbClr val="003621"/>
                </a:solidFill>
                <a:latin typeface="Franklin Gothic Medium"/>
              </a:rPr>
              <a:t>	</a:t>
            </a:r>
            <a:r>
              <a:rPr b="0" lang="cs-CZ" sz="1600" spc="148" strike="noStrike">
                <a:solidFill>
                  <a:srgbClr val="003621"/>
                </a:solidFill>
                <a:latin typeface="Franklin Gothic Medium"/>
              </a:rPr>
              <a:t>3. důvody pro okamžité zrušení pracovního poměru zaměstnavatelem</a:t>
            </a: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r>
              <a:rPr b="0" lang="cs-CZ" sz="1600" spc="148" strike="noStrike">
                <a:solidFill>
                  <a:srgbClr val="534949"/>
                </a:solidFill>
                <a:latin typeface="Franklin Gothic Medium"/>
              </a:rPr>
              <a:t>ROZHODNUTÍ NS ČR ze dne 28. 12. 1992, sp. zn. </a:t>
            </a:r>
            <a:r>
              <a:rPr b="1" lang="cs-CZ" sz="1600" spc="148" strike="noStrike">
                <a:solidFill>
                  <a:srgbClr val="534949"/>
                </a:solidFill>
                <a:latin typeface="Franklin Gothic Medium"/>
              </a:rPr>
              <a:t>6 Cdo 1/92</a:t>
            </a:r>
            <a:r>
              <a:rPr b="0" lang="cs-CZ" sz="1600" spc="148" strike="noStrike">
                <a:solidFill>
                  <a:srgbClr val="534949"/>
                </a:solidFill>
                <a:latin typeface="Franklin Gothic Medium"/>
              </a:rPr>
              <a:t>.</a:t>
            </a:r>
            <a:endParaRPr b="0" lang="cs-CZ" sz="1600" spc="148" strike="noStrike">
              <a:solidFill>
                <a:srgbClr val="534949"/>
              </a:solidFill>
              <a:latin typeface="Franklin Gothic Medium"/>
            </a:endParaRPr>
          </a:p>
          <a:p>
            <a:pPr marL="274320" indent="-228600" algn="just">
              <a:lnSpc>
                <a:spcPct val="100000"/>
              </a:lnSpc>
              <a:spcBef>
                <a:spcPts val="320"/>
              </a:spcBef>
              <a:buClr>
                <a:srgbClr val="c66951"/>
              </a:buClr>
              <a:buFont typeface="Wingdings 2" charset="2"/>
              <a:buChar char=""/>
              <a:tabLst>
                <a:tab algn="l" pos="0"/>
              </a:tabLst>
            </a:pPr>
            <a:r>
              <a:rPr b="0" lang="cs-CZ" sz="1600" spc="148" strike="noStrike">
                <a:solidFill>
                  <a:srgbClr val="003621"/>
                </a:solidFill>
                <a:latin typeface="Franklin Gothic Medium"/>
              </a:rPr>
              <a:t>O soustavné méně závažné porušování povinnosti vyplývající z právních předpisů vztahujících se k zaměstnancem vykonávané práci jde tehdy, dopustil-li se pracovník </a:t>
            </a:r>
            <a:r>
              <a:rPr b="1" lang="cs-CZ" sz="1600" spc="148" strike="noStrike">
                <a:solidFill>
                  <a:srgbClr val="ff0000"/>
                </a:solidFill>
                <a:latin typeface="Franklin Gothic Medium"/>
              </a:rPr>
              <a:t>nejméně tří porušení </a:t>
            </a:r>
            <a:r>
              <a:rPr b="0" lang="cs-CZ" sz="1600" spc="148" strike="noStrike">
                <a:solidFill>
                  <a:srgbClr val="003621"/>
                </a:solidFill>
                <a:latin typeface="Franklin Gothic Medium"/>
              </a:rPr>
              <a:t>povinnosti vyplývající z právních předpisů vztahujících se k zaměstnancem vykonávané práci, která dosahují intenzity méně závažného porušení pracovních povinností, mezi nimiž je přiměřená časová souvislost.</a:t>
            </a:r>
            <a:endParaRPr b="0" lang="cs-CZ" sz="1600" spc="148" strike="noStrike">
              <a:solidFill>
                <a:srgbClr val="534949"/>
              </a:solidFill>
              <a:latin typeface="Franklin Gothic Medium"/>
            </a:endParaRPr>
          </a:p>
          <a:p>
            <a:pPr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nSpc>
                <a:spcPct val="80000"/>
              </a:lnSpc>
              <a:spcBef>
                <a:spcPts val="300"/>
              </a:spcBef>
              <a:buNone/>
              <a:tabLst>
                <a:tab algn="l" pos="0"/>
              </a:tabLst>
            </a:pPr>
            <a:endParaRPr b="0" lang="cs-CZ" sz="1600" spc="148" strike="noStrike">
              <a:solidFill>
                <a:srgbClr val="534949"/>
              </a:solidFill>
              <a:latin typeface="Franklin Gothic Medium"/>
            </a:endParaRPr>
          </a:p>
          <a:p>
            <a:pPr marL="45720" indent="0">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94"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G)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p:nvPr>
        </p:nvSpPr>
        <p:spPr>
          <a:xfrm>
            <a:off x="380880" y="1719000"/>
            <a:ext cx="8407440" cy="4878000"/>
          </a:xfrm>
          <a:prstGeom prst="rect">
            <a:avLst/>
          </a:prstGeom>
          <a:noFill/>
          <a:ln w="0">
            <a:noFill/>
          </a:ln>
        </p:spPr>
        <p:txBody>
          <a:bodyPr anchor="t">
            <a:normAutofit fontScale="86000"/>
          </a:bodyPr>
          <a:p>
            <a:pPr marL="42120" indent="0" algn="just">
              <a:lnSpc>
                <a:spcPct val="80000"/>
              </a:lnSpc>
              <a:spcBef>
                <a:spcPts val="300"/>
              </a:spcBef>
              <a:buNone/>
              <a:tabLst>
                <a:tab algn="l" pos="0"/>
              </a:tabLst>
            </a:pPr>
            <a:r>
              <a:rPr b="0" lang="cs-CZ" sz="1900" spc="148" strike="noStrike">
                <a:solidFill>
                  <a:srgbClr val="534949"/>
                </a:solidFill>
                <a:latin typeface="Franklin Gothic Medium"/>
              </a:rPr>
              <a:t>ROZSUDEK NS ČR ze dne 14. 11. 2003, sp. zn. </a:t>
            </a:r>
            <a:r>
              <a:rPr b="1" lang="cs-CZ" sz="1900" spc="148" strike="noStrike">
                <a:solidFill>
                  <a:srgbClr val="534949"/>
                </a:solidFill>
                <a:latin typeface="Franklin Gothic Medium"/>
              </a:rPr>
              <a:t>21 Cdo 742/2003</a:t>
            </a:r>
            <a:r>
              <a:rPr b="0" lang="cs-CZ" sz="1900" spc="148" strike="noStrike">
                <a:solidFill>
                  <a:srgbClr val="534949"/>
                </a:solidFill>
                <a:latin typeface="Franklin Gothic Medium"/>
              </a:rPr>
              <a:t>.</a:t>
            </a:r>
            <a:endParaRPr b="0" lang="cs-CZ" sz="1900" spc="148" strike="noStrike">
              <a:solidFill>
                <a:srgbClr val="534949"/>
              </a:solidFill>
              <a:latin typeface="Franklin Gothic Medium"/>
            </a:endParaRPr>
          </a:p>
          <a:p>
            <a:pPr marL="42120" indent="0" algn="just">
              <a:lnSpc>
                <a:spcPct val="80000"/>
              </a:lnSpc>
              <a:spcBef>
                <a:spcPts val="300"/>
              </a:spcBef>
              <a:buNone/>
              <a:tabLst>
                <a:tab algn="l" pos="0"/>
              </a:tabLst>
            </a:pPr>
            <a:endParaRPr b="0" lang="cs-CZ" sz="1600" spc="148" strike="noStrike">
              <a:solidFill>
                <a:srgbClr val="534949"/>
              </a:solidFill>
              <a:latin typeface="Franklin Gothic Medium"/>
            </a:endParaRPr>
          </a:p>
          <a:p>
            <a:pPr marL="254520" indent="-212040" algn="just">
              <a:lnSpc>
                <a:spcPct val="100000"/>
              </a:lnSpc>
              <a:spcBef>
                <a:spcPts val="320"/>
              </a:spcBef>
              <a:buClr>
                <a:srgbClr val="c66951"/>
              </a:buClr>
              <a:buFont typeface="Wingdings 2" charset="2"/>
              <a:buChar char=""/>
              <a:tabLst>
                <a:tab algn="l" pos="0"/>
              </a:tabLst>
            </a:pPr>
            <a:r>
              <a:rPr b="0" lang="cs-CZ" sz="1600" spc="148" strike="noStrike">
                <a:solidFill>
                  <a:srgbClr val="003621"/>
                </a:solidFill>
                <a:latin typeface="Franklin Gothic Medium"/>
              </a:rPr>
              <a:t>Má-li být porušení povinnosti vyplývající z právních předpisů vztahujících se k zaměstnancem vykonávané práci právně postižitelné jako důvod k rozvázání pracovního poměru ze strany zaměstnavatele, musí být porušení pracovních povinností zaměstnancem </a:t>
            </a:r>
            <a:r>
              <a:rPr b="1" lang="cs-CZ" sz="1600" spc="148" strike="noStrike">
                <a:solidFill>
                  <a:srgbClr val="003621"/>
                </a:solidFill>
                <a:latin typeface="Franklin Gothic Medium"/>
              </a:rPr>
              <a:t>zaviněno</a:t>
            </a:r>
            <a:r>
              <a:rPr b="0" lang="cs-CZ" sz="1600" spc="148" strike="noStrike">
                <a:solidFill>
                  <a:srgbClr val="003621"/>
                </a:solidFill>
                <a:latin typeface="Franklin Gothic Medium"/>
              </a:rPr>
              <a:t> (alespoň z nedbalosti) a musí dosahovat určitý </a:t>
            </a:r>
            <a:r>
              <a:rPr b="1" lang="cs-CZ" sz="1600" spc="148" strike="noStrike">
                <a:solidFill>
                  <a:srgbClr val="003621"/>
                </a:solidFill>
                <a:latin typeface="Franklin Gothic Medium"/>
              </a:rPr>
              <a:t>stupeň intenzity</a:t>
            </a:r>
            <a:r>
              <a:rPr b="0" lang="cs-CZ" sz="1600" spc="148" strike="noStrike">
                <a:solidFill>
                  <a:srgbClr val="003621"/>
                </a:solidFill>
                <a:latin typeface="Franklin Gothic Medium"/>
              </a:rPr>
              <a:t>.</a:t>
            </a:r>
            <a:endParaRPr b="0" lang="cs-CZ" sz="1600" spc="148" strike="noStrike">
              <a:solidFill>
                <a:srgbClr val="534949"/>
              </a:solidFill>
              <a:latin typeface="Franklin Gothic Medium"/>
            </a:endParaRPr>
          </a:p>
          <a:p>
            <a:pPr marL="254520" indent="-212040" algn="just">
              <a:lnSpc>
                <a:spcPct val="100000"/>
              </a:lnSpc>
              <a:spcBef>
                <a:spcPts val="320"/>
              </a:spcBef>
              <a:buClr>
                <a:srgbClr val="c66951"/>
              </a:buClr>
              <a:buFont typeface="Wingdings 2" charset="2"/>
              <a:buChar char=""/>
              <a:tabLst>
                <a:tab algn="l" pos="0"/>
              </a:tabLst>
            </a:pPr>
            <a:r>
              <a:rPr b="0" lang="cs-CZ" sz="1600" spc="148" strike="noStrike" u="sng">
                <a:solidFill>
                  <a:srgbClr val="003621"/>
                </a:solidFill>
                <a:uFillTx/>
                <a:latin typeface="Franklin Gothic Medium"/>
              </a:rPr>
              <a:t>Nižší stupeň intenzity</a:t>
            </a:r>
            <a:r>
              <a:rPr b="0" lang="cs-CZ" sz="1600" spc="148" strike="noStrike">
                <a:solidFill>
                  <a:srgbClr val="003621"/>
                </a:solidFill>
                <a:latin typeface="Franklin Gothic Medium"/>
              </a:rPr>
              <a:t> porušení povinnosti vyplývající z právních předpisů vztahujících se k zaměstnancem vykonávané práci </a:t>
            </a:r>
            <a:r>
              <a:rPr b="0" lang="cs-CZ" sz="1600" spc="148" strike="noStrike" u="sng">
                <a:solidFill>
                  <a:srgbClr val="003621"/>
                </a:solidFill>
                <a:uFillTx/>
                <a:latin typeface="Franklin Gothic Medium"/>
              </a:rPr>
              <a:t>než je méně závažné porušení zákoník práce neupravuje</a:t>
            </a:r>
            <a:r>
              <a:rPr b="0" lang="cs-CZ" sz="1600" spc="148" strike="noStrike">
                <a:solidFill>
                  <a:srgbClr val="003621"/>
                </a:solidFill>
                <a:latin typeface="Franklin Gothic Medium"/>
              </a:rPr>
              <a:t> =&gt; </a:t>
            </a:r>
            <a:r>
              <a:rPr b="1" lang="cs-CZ" sz="1600" spc="148" strike="noStrike">
                <a:solidFill>
                  <a:srgbClr val="003621"/>
                </a:solidFill>
                <a:latin typeface="Franklin Gothic Medium"/>
              </a:rPr>
              <a:t>každé porušení </a:t>
            </a:r>
            <a:r>
              <a:rPr b="0" lang="cs-CZ" sz="1600" spc="148" strike="noStrike">
                <a:solidFill>
                  <a:srgbClr val="003621"/>
                </a:solidFill>
                <a:latin typeface="Franklin Gothic Medium"/>
              </a:rPr>
              <a:t>povinnosti vyplývající z právních předpisů vztahujících se k zaměstnancem vykonávané práci, </a:t>
            </a:r>
            <a:r>
              <a:rPr b="1" lang="cs-CZ" sz="1600" spc="148" strike="noStrike">
                <a:solidFill>
                  <a:srgbClr val="003621"/>
                </a:solidFill>
                <a:latin typeface="Franklin Gothic Medium"/>
              </a:rPr>
              <a:t>které nedosahuje intenzity </a:t>
            </a:r>
            <a:r>
              <a:rPr b="0" lang="cs-CZ" sz="1600" spc="148" strike="noStrike">
                <a:solidFill>
                  <a:srgbClr val="003621"/>
                </a:solidFill>
                <a:latin typeface="Franklin Gothic Medium"/>
              </a:rPr>
              <a:t>porušení povinnosti vyplývající z právních předpisů vztahujících se k zaměstnancem vykonávané práci </a:t>
            </a:r>
            <a:r>
              <a:rPr b="1" lang="cs-CZ" sz="1600" spc="148" strike="noStrike">
                <a:solidFill>
                  <a:srgbClr val="003621"/>
                </a:solidFill>
                <a:latin typeface="Franklin Gothic Medium"/>
              </a:rPr>
              <a:t>zvlášť hrubým způsobem nebo závažného porušení </a:t>
            </a:r>
            <a:r>
              <a:rPr b="0" lang="cs-CZ" sz="1600" spc="148" strike="noStrike">
                <a:solidFill>
                  <a:srgbClr val="003621"/>
                </a:solidFill>
                <a:latin typeface="Franklin Gothic Medium"/>
              </a:rPr>
              <a:t>povinnosti vyplývající z právních předpisů vztahujících se k zaměstnancem vykonávané práci, </a:t>
            </a:r>
            <a:r>
              <a:rPr b="1" lang="cs-CZ" sz="1600" spc="148" strike="noStrike">
                <a:solidFill>
                  <a:srgbClr val="003621"/>
                </a:solidFill>
                <a:latin typeface="Franklin Gothic Medium"/>
              </a:rPr>
              <a:t>je proto vždy méně závažným porušením </a:t>
            </a:r>
            <a:r>
              <a:rPr b="0" lang="cs-CZ" sz="1600" spc="148" strike="noStrike">
                <a:solidFill>
                  <a:srgbClr val="003621"/>
                </a:solidFill>
                <a:latin typeface="Franklin Gothic Medium"/>
              </a:rPr>
              <a:t>povinnosti vyplývající z právních předpisů vztahujících se k zaměstnancem vykonávané práci.</a:t>
            </a:r>
            <a:endParaRPr b="0" lang="cs-CZ" sz="1600" spc="148" strike="noStrike">
              <a:solidFill>
                <a:srgbClr val="534949"/>
              </a:solidFill>
              <a:latin typeface="Franklin Gothic Medium"/>
            </a:endParaRPr>
          </a:p>
          <a:p>
            <a:pPr marL="254520" indent="-212040" algn="just">
              <a:lnSpc>
                <a:spcPct val="100000"/>
              </a:lnSpc>
              <a:spcBef>
                <a:spcPts val="320"/>
              </a:spcBef>
              <a:buClr>
                <a:srgbClr val="c66951"/>
              </a:buClr>
              <a:buFont typeface="Wingdings 2" charset="2"/>
              <a:buChar char=""/>
              <a:tabLst>
                <a:tab algn="l" pos="0"/>
              </a:tabLst>
            </a:pPr>
            <a:r>
              <a:rPr b="0" lang="cs-CZ" sz="1600" spc="148" strike="noStrike">
                <a:solidFill>
                  <a:srgbClr val="003621"/>
                </a:solidFill>
                <a:latin typeface="Franklin Gothic Medium"/>
              </a:rPr>
              <a:t>O soustavné porušování povinnosti vyplývající z právních předpisů vztahujících se k zaměstnancem vykonávané práci z hlediska přiměřené časové souvislosti jde tehdy, navazuje-li jedno porušení povinnosti vyplývající z právních předpisů vztahujících se k zaměstnancem vykonávané práci na druhé (další) tak (v takovém časovém intervalu), že lze hovořit </a:t>
            </a:r>
            <a:r>
              <a:rPr b="1" lang="cs-CZ" sz="1600" spc="148" strike="noStrike" u="sng">
                <a:solidFill>
                  <a:srgbClr val="003621"/>
                </a:solidFill>
                <a:uFillTx/>
                <a:latin typeface="Franklin Gothic Medium"/>
              </a:rPr>
              <a:t>o sledu jednotlivých na sebe navazujících porušení povinnosti</a:t>
            </a:r>
            <a:r>
              <a:rPr b="0" lang="cs-CZ" sz="1600" spc="148" strike="noStrike">
                <a:solidFill>
                  <a:srgbClr val="003621"/>
                </a:solidFill>
                <a:latin typeface="Franklin Gothic Medium"/>
              </a:rPr>
              <a:t> vyplývající z právních předpisů vztahujících se k zaměstnancem vykonávané práci.</a:t>
            </a:r>
            <a:endParaRPr b="0" lang="cs-CZ" sz="1600" spc="148" strike="noStrike">
              <a:solidFill>
                <a:srgbClr val="534949"/>
              </a:solidFill>
              <a:latin typeface="Franklin Gothic Medium"/>
            </a:endParaRPr>
          </a:p>
          <a:p>
            <a:pPr indent="0" algn="just">
              <a:lnSpc>
                <a:spcPct val="100000"/>
              </a:lnSpc>
              <a:spcBef>
                <a:spcPts val="320"/>
              </a:spcBef>
              <a:buNone/>
              <a:tabLst>
                <a:tab algn="l" pos="0"/>
              </a:tabLst>
            </a:pPr>
            <a:endParaRPr b="0" lang="cs-CZ" sz="1600" spc="148" strike="noStrike">
              <a:solidFill>
                <a:srgbClr val="534949"/>
              </a:solidFill>
              <a:latin typeface="Franklin Gothic Medium"/>
            </a:endParaRPr>
          </a:p>
          <a:p>
            <a:pPr marL="42120" indent="0" algn="just">
              <a:lnSpc>
                <a:spcPct val="80000"/>
              </a:lnSpc>
              <a:spcBef>
                <a:spcPts val="300"/>
              </a:spcBef>
              <a:buNone/>
              <a:tabLst>
                <a:tab algn="l" pos="0"/>
              </a:tabLst>
            </a:pPr>
            <a:endParaRPr b="0" lang="cs-CZ" sz="1600" spc="148" strike="noStrike">
              <a:solidFill>
                <a:srgbClr val="534949"/>
              </a:solidFill>
              <a:latin typeface="Franklin Gothic Medium"/>
            </a:endParaRPr>
          </a:p>
        </p:txBody>
      </p:sp>
      <p:sp>
        <p:nvSpPr>
          <p:cNvPr id="196"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G)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PlaceHolder 1"/>
          <p:cNvSpPr>
            <a:spLocks noGrp="1"/>
          </p:cNvSpPr>
          <p:nvPr>
            <p:ph/>
          </p:nvPr>
        </p:nvSpPr>
        <p:spPr>
          <a:xfrm>
            <a:off x="380880" y="1719000"/>
            <a:ext cx="8407440" cy="4662000"/>
          </a:xfrm>
          <a:prstGeom prst="rect">
            <a:avLst/>
          </a:prstGeom>
          <a:noFill/>
          <a:ln w="0">
            <a:noFill/>
          </a:ln>
        </p:spPr>
        <p:txBody>
          <a:bodyPr anchor="t">
            <a:normAutofit fontScale="33000"/>
          </a:bodyPr>
          <a:p>
            <a:pPr marL="46080" indent="0" algn="just">
              <a:lnSpc>
                <a:spcPct val="80000"/>
              </a:lnSpc>
              <a:spcBef>
                <a:spcPts val="300"/>
              </a:spcBef>
              <a:buNone/>
              <a:tabLst>
                <a:tab algn="l" pos="0"/>
              </a:tabLst>
            </a:pPr>
            <a:endParaRPr b="0" lang="cs-CZ" sz="5000" spc="148" strike="noStrike">
              <a:solidFill>
                <a:srgbClr val="534949"/>
              </a:solidFill>
              <a:latin typeface="Franklin Gothic Medium"/>
            </a:endParaRPr>
          </a:p>
          <a:p>
            <a:pPr marL="46080" indent="0" algn="just">
              <a:lnSpc>
                <a:spcPct val="80000"/>
              </a:lnSpc>
              <a:spcBef>
                <a:spcPts val="300"/>
              </a:spcBef>
              <a:buNone/>
              <a:tabLst>
                <a:tab algn="l" pos="0"/>
              </a:tabLst>
            </a:pPr>
            <a:r>
              <a:rPr b="0" lang="cs-CZ" sz="5400" spc="148" strike="noStrike">
                <a:solidFill>
                  <a:srgbClr val="534949"/>
                </a:solidFill>
                <a:latin typeface="Franklin Gothic Medium"/>
              </a:rPr>
              <a:t>ROZHODNUTÍ VS v Praze ze dne 30. 06. 1995, sp. zn. </a:t>
            </a:r>
            <a:r>
              <a:rPr b="1" lang="cs-CZ" sz="5400" spc="148" strike="noStrike">
                <a:solidFill>
                  <a:srgbClr val="534949"/>
                </a:solidFill>
                <a:latin typeface="Franklin Gothic Medium"/>
              </a:rPr>
              <a:t>6 Cdo 45/94</a:t>
            </a:r>
            <a:r>
              <a:rPr b="0" lang="cs-CZ" sz="5400" spc="148" strike="noStrike">
                <a:solidFill>
                  <a:srgbClr val="534949"/>
                </a:solidFill>
                <a:latin typeface="Franklin Gothic Medium"/>
              </a:rPr>
              <a:t>.</a:t>
            </a:r>
            <a:endParaRPr b="0" lang="cs-CZ" sz="5400" spc="148" strike="noStrike">
              <a:solidFill>
                <a:srgbClr val="534949"/>
              </a:solidFill>
              <a:latin typeface="Franklin Gothic Medium"/>
            </a:endParaRPr>
          </a:p>
          <a:p>
            <a:pPr marL="46080" indent="0" algn="just">
              <a:lnSpc>
                <a:spcPct val="80000"/>
              </a:lnSpc>
              <a:spcBef>
                <a:spcPts val="300"/>
              </a:spcBef>
              <a:buNone/>
              <a:tabLst>
                <a:tab algn="l" pos="0"/>
              </a:tabLst>
            </a:pPr>
            <a:endParaRPr b="0" lang="cs-CZ" sz="7400" spc="148" strike="noStrike">
              <a:solidFill>
                <a:srgbClr val="534949"/>
              </a:solidFill>
              <a:latin typeface="Franklin Gothic Medium"/>
            </a:endParaRPr>
          </a:p>
          <a:p>
            <a:pPr marL="278280" indent="-231840" algn="just">
              <a:lnSpc>
                <a:spcPct val="100000"/>
              </a:lnSpc>
              <a:spcBef>
                <a:spcPts val="981"/>
              </a:spcBef>
              <a:buClr>
                <a:srgbClr val="c66951"/>
              </a:buClr>
              <a:buFont typeface="Wingdings 2" charset="2"/>
              <a:buChar char=""/>
              <a:tabLst>
                <a:tab algn="l" pos="0"/>
              </a:tabLst>
            </a:pPr>
            <a:r>
              <a:rPr b="0" lang="cs-CZ" sz="4900" spc="148" strike="noStrike">
                <a:solidFill>
                  <a:srgbClr val="003621"/>
                </a:solidFill>
                <a:latin typeface="Franklin Gothic Medium"/>
              </a:rPr>
              <a:t>Vymezení hypotézy právní normy tedy závisí v každém konkrétním případě na úvaze soudu; </a:t>
            </a:r>
            <a:r>
              <a:rPr b="1" lang="cs-CZ" sz="4900" spc="148" strike="noStrike">
                <a:solidFill>
                  <a:srgbClr val="003621"/>
                </a:solidFill>
                <a:latin typeface="Franklin Gothic Medium"/>
              </a:rPr>
              <a:t>soud může přihlédnout při zkoumání intenzity porušení </a:t>
            </a:r>
            <a:r>
              <a:rPr b="0" lang="cs-CZ" sz="4900" spc="148" strike="noStrike">
                <a:solidFill>
                  <a:srgbClr val="003621"/>
                </a:solidFill>
                <a:latin typeface="Franklin Gothic Medium"/>
              </a:rPr>
              <a:t>povinnosti vyplývající z právních předpisů vztahujících se k zaměstnancem vykonávané práci </a:t>
            </a:r>
            <a:r>
              <a:rPr b="1" lang="cs-CZ" sz="4900" spc="148" strike="noStrike">
                <a:solidFill>
                  <a:srgbClr val="003621"/>
                </a:solidFill>
                <a:latin typeface="Franklin Gothic Medium"/>
              </a:rPr>
              <a:t>k osobě zaměstnance, k funkci, kterou zastává, k jeho dosavadnímu postoji k plnění pracovních úkolů, k době a situaci, v níž došlo k porušení povinnosti</a:t>
            </a:r>
            <a:r>
              <a:rPr b="0" lang="cs-CZ" sz="4900" spc="148" strike="noStrike">
                <a:solidFill>
                  <a:srgbClr val="003621"/>
                </a:solidFill>
                <a:latin typeface="Franklin Gothic Medium"/>
              </a:rPr>
              <a:t> vyplývající z právních předpisů vztahujících se k zaměstnancem vykonávané práci, </a:t>
            </a:r>
            <a:r>
              <a:rPr b="1" lang="cs-CZ" sz="4900" spc="148" strike="noStrike">
                <a:solidFill>
                  <a:srgbClr val="003621"/>
                </a:solidFill>
                <a:latin typeface="Franklin Gothic Medium"/>
              </a:rPr>
              <a:t>k míře zavinění pracovníka, ke způsobu a intenzitě porušení </a:t>
            </a:r>
            <a:r>
              <a:rPr b="0" lang="cs-CZ" sz="4900" spc="148" strike="noStrike">
                <a:solidFill>
                  <a:srgbClr val="003621"/>
                </a:solidFill>
                <a:latin typeface="Franklin Gothic Medium"/>
              </a:rPr>
              <a:t>konkrétních povinností pracovníka, </a:t>
            </a:r>
            <a:r>
              <a:rPr b="1" lang="cs-CZ" sz="4900" spc="148" strike="noStrike">
                <a:solidFill>
                  <a:srgbClr val="003621"/>
                </a:solidFill>
                <a:latin typeface="Franklin Gothic Medium"/>
              </a:rPr>
              <a:t>k důsledkům porušení</a:t>
            </a:r>
            <a:r>
              <a:rPr b="0" lang="cs-CZ" sz="4900" spc="148" strike="noStrike">
                <a:solidFill>
                  <a:srgbClr val="003621"/>
                </a:solidFill>
                <a:latin typeface="Franklin Gothic Medium"/>
              </a:rPr>
              <a:t> povinnosti vyplývající z právních předpisů vztahujících se k zaměstnancem vykonávané práci pro organizaci, </a:t>
            </a:r>
            <a:r>
              <a:rPr b="1" lang="cs-CZ" sz="4900" spc="148" strike="noStrike">
                <a:solidFill>
                  <a:srgbClr val="003621"/>
                </a:solidFill>
                <a:latin typeface="Franklin Gothic Medium"/>
              </a:rPr>
              <a:t>k tomu, zda svým jednáním pracovník způsobil organizaci škodu</a:t>
            </a:r>
            <a:r>
              <a:rPr b="0" lang="cs-CZ" sz="4900" spc="148" strike="noStrike">
                <a:solidFill>
                  <a:srgbClr val="003621"/>
                </a:solidFill>
                <a:latin typeface="Franklin Gothic Medium"/>
              </a:rPr>
              <a:t>, apod. </a:t>
            </a:r>
            <a:endParaRPr b="0" lang="cs-CZ" sz="4900" spc="148" strike="noStrike">
              <a:solidFill>
                <a:srgbClr val="534949"/>
              </a:solidFill>
              <a:latin typeface="Franklin Gothic Medium"/>
            </a:endParaRPr>
          </a:p>
          <a:p>
            <a:pPr marL="278280" indent="-231840" algn="just">
              <a:lnSpc>
                <a:spcPct val="100000"/>
              </a:lnSpc>
              <a:spcBef>
                <a:spcPts val="981"/>
              </a:spcBef>
              <a:buClr>
                <a:srgbClr val="c66951"/>
              </a:buClr>
              <a:buFont typeface="Wingdings 2" charset="2"/>
              <a:buChar char=""/>
              <a:tabLst>
                <a:tab algn="l" pos="0"/>
              </a:tabLst>
            </a:pPr>
            <a:r>
              <a:rPr b="0" lang="cs-CZ" sz="4900" spc="148" strike="noStrike">
                <a:solidFill>
                  <a:srgbClr val="003621"/>
                </a:solidFill>
                <a:latin typeface="Franklin Gothic Medium"/>
              </a:rPr>
              <a:t>Zákon zde ponechává soudu širokou možnost uvážení, aby rozhodnutí o platnosti rozvázání pracovního poměru okamžitým zrušením nebo výpovědí odpovídalo tomu, zda po organizaci lze spravedlivě požadovat, aby pracovní poměr pracovníka u ní nadále pokračoval. </a:t>
            </a:r>
            <a:endParaRPr b="0" lang="cs-CZ" sz="4900" spc="148" strike="noStrike">
              <a:solidFill>
                <a:srgbClr val="534949"/>
              </a:solidFill>
              <a:latin typeface="Franklin Gothic Medium"/>
            </a:endParaRPr>
          </a:p>
          <a:p>
            <a:pPr indent="0" algn="just">
              <a:lnSpc>
                <a:spcPct val="100000"/>
              </a:lnSpc>
              <a:spcBef>
                <a:spcPts val="760"/>
              </a:spcBef>
              <a:buNone/>
              <a:tabLst>
                <a:tab algn="l" pos="0"/>
              </a:tabLst>
            </a:pPr>
            <a:endParaRPr b="0" lang="cs-CZ" sz="3800" spc="148" strike="noStrike">
              <a:solidFill>
                <a:srgbClr val="534949"/>
              </a:solidFill>
              <a:latin typeface="Franklin Gothic Medium"/>
            </a:endParaRPr>
          </a:p>
          <a:p>
            <a:pPr marL="46080" indent="0">
              <a:lnSpc>
                <a:spcPct val="80000"/>
              </a:lnSpc>
              <a:spcBef>
                <a:spcPts val="300"/>
              </a:spcBef>
              <a:buNone/>
              <a:tabLst>
                <a:tab algn="l" pos="0"/>
              </a:tabLst>
            </a:pPr>
            <a:endParaRPr b="0" lang="cs-CZ" sz="2500" spc="148" strike="noStrike">
              <a:solidFill>
                <a:srgbClr val="534949"/>
              </a:solidFill>
              <a:latin typeface="Franklin Gothic Medium"/>
            </a:endParaRPr>
          </a:p>
        </p:txBody>
      </p:sp>
      <p:sp>
        <p:nvSpPr>
          <p:cNvPr id="198"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G)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PlaceHolder 1"/>
          <p:cNvSpPr>
            <a:spLocks noGrp="1"/>
          </p:cNvSpPr>
          <p:nvPr>
            <p:ph/>
          </p:nvPr>
        </p:nvSpPr>
        <p:spPr>
          <a:xfrm>
            <a:off x="380880" y="1719000"/>
            <a:ext cx="8407440" cy="4662000"/>
          </a:xfrm>
          <a:prstGeom prst="rect">
            <a:avLst/>
          </a:prstGeom>
          <a:noFill/>
          <a:ln w="0">
            <a:noFill/>
          </a:ln>
        </p:spPr>
        <p:txBody>
          <a:bodyPr anchor="t">
            <a:normAutofit/>
          </a:bodyPr>
          <a:p>
            <a:pPr marL="45720" indent="0" algn="just">
              <a:lnSpc>
                <a:spcPct val="80000"/>
              </a:lnSpc>
              <a:spcBef>
                <a:spcPts val="300"/>
              </a:spcBef>
              <a:buNone/>
              <a:tabLst>
                <a:tab algn="l" pos="0"/>
              </a:tabLst>
            </a:pPr>
            <a:endParaRPr b="0" lang="cs-CZ" sz="2200" spc="148" strike="noStrike">
              <a:solidFill>
                <a:srgbClr val="534949"/>
              </a:solidFill>
              <a:latin typeface="Franklin Gothic Medium"/>
            </a:endParaRPr>
          </a:p>
          <a:p>
            <a:pPr marL="45720" indent="0" algn="just">
              <a:lnSpc>
                <a:spcPct val="80000"/>
              </a:lnSpc>
              <a:spcBef>
                <a:spcPts val="300"/>
              </a:spcBef>
              <a:buNone/>
              <a:tabLst>
                <a:tab algn="l" pos="0"/>
              </a:tabLst>
            </a:pPr>
            <a:r>
              <a:rPr b="0" lang="cs-CZ" sz="2200" spc="148" strike="noStrike">
                <a:solidFill>
                  <a:srgbClr val="534949"/>
                </a:solidFill>
                <a:latin typeface="Franklin Gothic Medium"/>
              </a:rPr>
              <a:t>ROZSUDEK NS ČR ze dne 19. 01. 2000, sp. zn. </a:t>
            </a:r>
            <a:r>
              <a:rPr b="1" lang="cs-CZ" sz="2200" spc="148" strike="noStrike">
                <a:solidFill>
                  <a:srgbClr val="534949"/>
                </a:solidFill>
                <a:latin typeface="Franklin Gothic Medium"/>
              </a:rPr>
              <a:t>21 Cdo 1228/99</a:t>
            </a:r>
            <a:r>
              <a:rPr b="0" lang="cs-CZ" sz="2200" spc="148" strike="noStrike">
                <a:solidFill>
                  <a:srgbClr val="534949"/>
                </a:solidFill>
                <a:latin typeface="Franklin Gothic Medium"/>
              </a:rPr>
              <a:t>.</a:t>
            </a:r>
            <a:endParaRPr b="0" lang="cs-CZ" sz="2200" spc="148" strike="noStrike">
              <a:solidFill>
                <a:srgbClr val="534949"/>
              </a:solidFill>
              <a:latin typeface="Franklin Gothic Medium"/>
            </a:endParaRPr>
          </a:p>
          <a:p>
            <a:pPr marL="45720" indent="0" algn="just">
              <a:lnSpc>
                <a:spcPct val="80000"/>
              </a:lnSpc>
              <a:spcBef>
                <a:spcPts val="300"/>
              </a:spcBef>
              <a:buNone/>
              <a:tabLst>
                <a:tab algn="l" pos="0"/>
              </a:tabLst>
            </a:pPr>
            <a:endParaRPr b="0" lang="cs-CZ" sz="2200" spc="148" strike="noStrike">
              <a:solidFill>
                <a:srgbClr val="534949"/>
              </a:solidFill>
              <a:latin typeface="Franklin Gothic Medium"/>
            </a:endParaRPr>
          </a:p>
          <a:p>
            <a:pPr marL="274320" indent="-228600" algn="just">
              <a:lnSpc>
                <a:spcPct val="100000"/>
              </a:lnSpc>
              <a:spcBef>
                <a:spcPts val="439"/>
              </a:spcBef>
              <a:buClr>
                <a:srgbClr val="c66951"/>
              </a:buClr>
              <a:buFont typeface="Wingdings 2" charset="2"/>
              <a:buChar char=""/>
              <a:tabLst>
                <a:tab algn="l" pos="0"/>
              </a:tabLst>
            </a:pPr>
            <a:r>
              <a:rPr b="0" lang="cs-CZ" sz="2200" spc="148" strike="noStrike">
                <a:solidFill>
                  <a:srgbClr val="000000"/>
                </a:solidFill>
                <a:latin typeface="Franklin Gothic Medium"/>
              </a:rPr>
              <a:t>Při hodnocení stupně intenzity porušení povinnosti vyplývající z právních předpisů vztahujících se k zaměstnancem vykonávané práci </a:t>
            </a:r>
            <a:r>
              <a:rPr b="1" lang="cs-CZ" sz="2200" spc="148" strike="noStrike">
                <a:solidFill>
                  <a:srgbClr val="000000"/>
                </a:solidFill>
                <a:latin typeface="Franklin Gothic Medium"/>
              </a:rPr>
              <a:t>není soud vázán tím, jak zaměstnavatel ve svém pracovním řádu (nebo jiném interním předpise) hodnotí určité jednání zaměstnance</a:t>
            </a:r>
            <a:r>
              <a:rPr b="0" lang="cs-CZ" sz="2200" spc="148" strike="noStrike">
                <a:solidFill>
                  <a:srgbClr val="000000"/>
                </a:solidFill>
                <a:latin typeface="Franklin Gothic Medium"/>
              </a:rPr>
              <a:t>.</a:t>
            </a:r>
            <a:endParaRPr b="0" lang="cs-CZ" sz="2200" spc="148" strike="noStrike">
              <a:solidFill>
                <a:srgbClr val="534949"/>
              </a:solidFill>
              <a:latin typeface="Franklin Gothic Medium"/>
            </a:endParaRPr>
          </a:p>
          <a:p>
            <a:pPr marL="45720" indent="0">
              <a:lnSpc>
                <a:spcPct val="80000"/>
              </a:lnSpc>
              <a:spcBef>
                <a:spcPts val="300"/>
              </a:spcBef>
              <a:buNone/>
              <a:tabLst>
                <a:tab algn="l" pos="0"/>
              </a:tabLst>
            </a:pPr>
            <a:endParaRPr b="0" lang="cs-CZ" sz="2500" spc="148" strike="noStrike">
              <a:solidFill>
                <a:srgbClr val="534949"/>
              </a:solidFill>
              <a:latin typeface="Franklin Gothic Medium"/>
            </a:endParaRPr>
          </a:p>
        </p:txBody>
      </p:sp>
      <p:sp>
        <p:nvSpPr>
          <p:cNvPr id="200"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 52 písm. G)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100000"/>
              </a:lnSpc>
              <a:spcBef>
                <a:spcPts val="400"/>
              </a:spcBef>
              <a:buNone/>
              <a:tabLst>
                <a:tab algn="l" pos="0"/>
              </a:tabLst>
            </a:pPr>
            <a:r>
              <a:rPr b="0" lang="cs-CZ" sz="2000" spc="148" strike="noStrike">
                <a:solidFill>
                  <a:srgbClr val="534949"/>
                </a:solidFill>
                <a:latin typeface="Franklin Gothic Medium"/>
              </a:rPr>
              <a:t>ROZSUDEK NS ČR ze dne 14. 10. 1996, sp. zn. </a:t>
            </a:r>
            <a:r>
              <a:rPr b="1" lang="cs-CZ" sz="2000" spc="148" strike="noStrike">
                <a:solidFill>
                  <a:srgbClr val="534949"/>
                </a:solidFill>
                <a:latin typeface="Franklin Gothic Medium"/>
              </a:rPr>
              <a:t>3 Cdon 946/96</a:t>
            </a:r>
            <a:endParaRPr b="0" lang="cs-CZ" sz="2000" spc="148" strike="noStrike">
              <a:solidFill>
                <a:srgbClr val="534949"/>
              </a:solidFill>
              <a:latin typeface="Franklin Gothic Medium"/>
            </a:endParaRPr>
          </a:p>
          <a:p>
            <a:pPr marL="45720"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marL="274320" indent="-22860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Není-li možné ze samotného znění písemné výpovědi z pracovního poměru pro neurčitost či nesrozumitelnost projevu vůle dovodit, v čem spočívá skutkové vymezení výpovědního důvodu, je výpověď z pracovního poměru daná zaměstnanci neplatným právním jednáním jen tehdy, jestliže nelze ani výkladem projevu vůle zjistit, proč byla zaměstnanci dána výpověď.</a:t>
            </a:r>
            <a:endParaRPr b="0" lang="cs-CZ" sz="2000" spc="148" strike="noStrike">
              <a:solidFill>
                <a:srgbClr val="534949"/>
              </a:solidFill>
              <a:latin typeface="Franklin Gothic Medium"/>
            </a:endParaRPr>
          </a:p>
          <a:p>
            <a:pPr marL="45720" indent="0" algn="just">
              <a:lnSpc>
                <a:spcPct val="100000"/>
              </a:lnSpc>
              <a:spcBef>
                <a:spcPts val="400"/>
              </a:spcBef>
              <a:buNone/>
              <a:tabLst>
                <a:tab algn="l" pos="0"/>
              </a:tabLst>
            </a:pPr>
            <a:r>
              <a:rPr b="0" lang="cs-CZ" sz="2000" spc="148" strike="noStrike">
                <a:solidFill>
                  <a:srgbClr val="000000"/>
                </a:solidFill>
                <a:latin typeface="Franklin Gothic Medium"/>
              </a:rPr>
              <a:t> </a:t>
            </a:r>
            <a:endParaRPr b="0" lang="cs-CZ" sz="2000" spc="148" strike="noStrike">
              <a:solidFill>
                <a:srgbClr val="534949"/>
              </a:solidFill>
              <a:latin typeface="Franklin Gothic Medium"/>
            </a:endParaRPr>
          </a:p>
          <a:p>
            <a:pPr marL="274320" indent="-22860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Pomocí výkladu projevu vůle nelze "nahrazovat" nebo "doplňovat" vůli, kterou ten, kdo výpověď dává, v rozhodné době neměl nebo kterou sice měl, ale neprojevil ji. </a:t>
            </a:r>
            <a:endParaRPr b="0" lang="cs-CZ" sz="2000" spc="148" strike="noStrike">
              <a:solidFill>
                <a:srgbClr val="534949"/>
              </a:solidFill>
              <a:latin typeface="Franklin Gothic Medium"/>
            </a:endParaRPr>
          </a:p>
        </p:txBody>
      </p:sp>
      <p:sp>
        <p:nvSpPr>
          <p:cNvPr id="202"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Výpověď – skutkové vymezení důvodu výpovědi</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 name="PlaceHolder 1"/>
          <p:cNvSpPr>
            <a:spLocks noGrp="1"/>
          </p:cNvSpPr>
          <p:nvPr>
            <p:ph/>
          </p:nvPr>
        </p:nvSpPr>
        <p:spPr>
          <a:xfrm>
            <a:off x="380880" y="1719000"/>
            <a:ext cx="8407440" cy="4878000"/>
          </a:xfrm>
          <a:prstGeom prst="rect">
            <a:avLst/>
          </a:prstGeom>
          <a:noFill/>
          <a:ln w="0">
            <a:noFill/>
          </a:ln>
        </p:spPr>
        <p:txBody>
          <a:bodyPr anchor="t">
            <a:normAutofit fontScale="78000"/>
          </a:bodyPr>
          <a:p>
            <a:pPr marL="41760" indent="0" algn="just">
              <a:lnSpc>
                <a:spcPct val="100000"/>
              </a:lnSpc>
              <a:spcBef>
                <a:spcPts val="400"/>
              </a:spcBef>
              <a:buNone/>
              <a:tabLst>
                <a:tab algn="l" pos="0"/>
              </a:tabLst>
            </a:pPr>
            <a:r>
              <a:rPr b="0" lang="cs-CZ" sz="2000" spc="148" strike="noStrike">
                <a:solidFill>
                  <a:srgbClr val="534949"/>
                </a:solidFill>
                <a:latin typeface="Franklin Gothic Medium"/>
              </a:rPr>
              <a:t>ROZSUDEK NS ČR ze dne 03. 11. 1998, sp. zn </a:t>
            </a:r>
            <a:r>
              <a:rPr b="1" lang="cs-CZ" sz="2000" spc="148" strike="noStrike">
                <a:solidFill>
                  <a:srgbClr val="534949"/>
                </a:solidFill>
                <a:latin typeface="Franklin Gothic Medium"/>
              </a:rPr>
              <a:t>21 Cdo 1524/98.</a:t>
            </a:r>
            <a:endParaRPr b="0" lang="cs-CZ" sz="2000" spc="148" strike="noStrike">
              <a:solidFill>
                <a:srgbClr val="534949"/>
              </a:solidFill>
              <a:latin typeface="Franklin Gothic Medium"/>
            </a:endParaRPr>
          </a:p>
          <a:p>
            <a:pPr marL="251280" indent="-20952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Při posouzení, z kterého z důvodů uvedených v ustanovení § 52 ZP zaměstnavatel dal zaměstnanci výpověď z pracovního poměru, soud </a:t>
            </a:r>
            <a:r>
              <a:rPr b="1" lang="cs-CZ" sz="2000" spc="148" strike="noStrike">
                <a:solidFill>
                  <a:srgbClr val="ff0000"/>
                </a:solidFill>
                <a:latin typeface="Franklin Gothic Medium"/>
              </a:rPr>
              <a:t>vychází ze skutkového vylíčení </a:t>
            </a:r>
            <a:r>
              <a:rPr b="0" lang="cs-CZ" sz="2000" spc="148" strike="noStrike">
                <a:solidFill>
                  <a:srgbClr val="000000"/>
                </a:solidFill>
                <a:latin typeface="Franklin Gothic Medium"/>
              </a:rPr>
              <a:t>použitého výpovědního důvodu. Okolnost, zda, popřípadě jak zaměstnavatel tento důvod právně kvalifikoval, tu není sama o sobě významná.</a:t>
            </a:r>
            <a:endParaRPr b="0" lang="cs-CZ" sz="2000" spc="148" strike="noStrike">
              <a:solidFill>
                <a:srgbClr val="534949"/>
              </a:solidFill>
              <a:latin typeface="Franklin Gothic Medium"/>
            </a:endParaRPr>
          </a:p>
          <a:p>
            <a:pPr marL="41760"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marL="41760" indent="0" algn="just">
              <a:lnSpc>
                <a:spcPct val="100000"/>
              </a:lnSpc>
              <a:spcBef>
                <a:spcPts val="400"/>
              </a:spcBef>
              <a:buNone/>
              <a:tabLst>
                <a:tab algn="l" pos="0"/>
              </a:tabLst>
            </a:pPr>
            <a:r>
              <a:rPr b="0" lang="cs-CZ" sz="2000" spc="148" strike="noStrike">
                <a:solidFill>
                  <a:srgbClr val="534949"/>
                </a:solidFill>
                <a:latin typeface="Franklin Gothic Medium"/>
              </a:rPr>
              <a:t>ROZSUDEK NS ČR ze dne 20. 08. 2001, sp. zn </a:t>
            </a:r>
            <a:r>
              <a:rPr b="1" lang="cs-CZ" sz="2000" spc="148" strike="noStrike">
                <a:solidFill>
                  <a:srgbClr val="534949"/>
                </a:solidFill>
                <a:latin typeface="Franklin Gothic Medium"/>
              </a:rPr>
              <a:t>21 Cdo 1768/2000.</a:t>
            </a:r>
            <a:endParaRPr b="0" lang="cs-CZ" sz="2000" spc="148" strike="noStrike">
              <a:solidFill>
                <a:srgbClr val="534949"/>
              </a:solidFill>
              <a:latin typeface="Franklin Gothic Medium"/>
            </a:endParaRPr>
          </a:p>
          <a:p>
            <a:pPr marL="41760" indent="0" algn="just">
              <a:lnSpc>
                <a:spcPct val="100000"/>
              </a:lnSpc>
              <a:spcBef>
                <a:spcPts val="400"/>
              </a:spcBef>
              <a:buNone/>
              <a:tabLst>
                <a:tab algn="l" pos="0"/>
              </a:tabLst>
            </a:pPr>
            <a:r>
              <a:rPr b="1" lang="cs-CZ" sz="2000" spc="148" strike="noStrike">
                <a:solidFill>
                  <a:srgbClr val="000000"/>
                </a:solidFill>
                <a:latin typeface="Franklin Gothic Medium"/>
              </a:rPr>
              <a:t>Posouzení výpovědního důvodu soudem</a:t>
            </a:r>
            <a:endParaRPr b="0" lang="cs-CZ" sz="2000" spc="148" strike="noStrike">
              <a:solidFill>
                <a:srgbClr val="534949"/>
              </a:solidFill>
              <a:latin typeface="Franklin Gothic Medium"/>
            </a:endParaRPr>
          </a:p>
          <a:p>
            <a:pPr marL="251280" indent="-20952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Domáhá-li se zaměstnanec žalobou podanou u soudu určení neplatnosti výpovědi, není soud vázán právní kvalifikací výpovědního důvodu, kterou zaměstnavatel uvede ve výpovědi, ale musí vycházet z toho, jak je výpověď skutkově odůvodněna, a sám pak posoudit, zda toto skutkové vylíčení zakládá některý z výpovědních důvodů uvedených v zákoně a zda nastaly takové skutečnosti, které právní norma předpokládá jako důvod k tomuto rozvázání pracovního poměru. </a:t>
            </a:r>
            <a:endParaRPr b="0" lang="cs-CZ" sz="2000" spc="148" strike="noStrike">
              <a:solidFill>
                <a:srgbClr val="534949"/>
              </a:solidFill>
              <a:latin typeface="Franklin Gothic Medium"/>
            </a:endParaRPr>
          </a:p>
          <a:p>
            <a:pPr marL="251280" indent="-209520" algn="just">
              <a:lnSpc>
                <a:spcPct val="100000"/>
              </a:lnSpc>
              <a:spcBef>
                <a:spcPts val="400"/>
              </a:spcBef>
              <a:buClr>
                <a:srgbClr val="c66951"/>
              </a:buClr>
              <a:buFont typeface="Wingdings 2" charset="2"/>
              <a:buChar char=""/>
              <a:tabLst>
                <a:tab algn="l" pos="0"/>
              </a:tabLst>
            </a:pPr>
            <a:r>
              <a:rPr b="1" lang="cs-CZ" sz="2000" spc="148" strike="noStrike">
                <a:solidFill>
                  <a:srgbClr val="000000"/>
                </a:solidFill>
                <a:latin typeface="Franklin Gothic Medium"/>
              </a:rPr>
              <a:t>Není tedy rozhodující, jak zaměstnavatel důvod výpovědi právně kvalifikoval, nýbrž je věcí soudu, aby posoudil, který v zákoně uvedený výpovědní důvod je vymezeným skutkem naplněn.</a:t>
            </a:r>
            <a:endParaRPr b="0" lang="cs-CZ" sz="2000" spc="148" strike="noStrike">
              <a:solidFill>
                <a:srgbClr val="534949"/>
              </a:solidFill>
              <a:latin typeface="Franklin Gothic Medium"/>
            </a:endParaRPr>
          </a:p>
        </p:txBody>
      </p:sp>
      <p:sp>
        <p:nvSpPr>
          <p:cNvPr id="204"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Výpověď - důvod</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100000"/>
              </a:lnSpc>
              <a:spcBef>
                <a:spcPts val="340"/>
              </a:spcBef>
              <a:buNone/>
              <a:tabLst>
                <a:tab algn="l" pos="0"/>
              </a:tabLst>
            </a:pPr>
            <a:r>
              <a:rPr b="0" lang="cs-CZ" sz="1700" spc="148" strike="noStrike">
                <a:solidFill>
                  <a:srgbClr val="534949"/>
                </a:solidFill>
                <a:latin typeface="Franklin Gothic Medium"/>
              </a:rPr>
              <a:t>ROZSUDEK NS ČR ze dne 18. 01. 2011, sp. zn </a:t>
            </a:r>
            <a:r>
              <a:rPr b="1" lang="cs-CZ" sz="1700" spc="148" strike="noStrike">
                <a:solidFill>
                  <a:srgbClr val="534949"/>
                </a:solidFill>
                <a:latin typeface="Franklin Gothic Medium"/>
              </a:rPr>
              <a:t>21 Cdo 619/2010</a:t>
            </a:r>
            <a:r>
              <a:rPr b="0" lang="cs-CZ" sz="1700" spc="148" strike="noStrike">
                <a:solidFill>
                  <a:srgbClr val="534949"/>
                </a:solidFill>
                <a:latin typeface="Franklin Gothic Medium"/>
              </a:rPr>
              <a:t>.</a:t>
            </a:r>
            <a:endParaRPr b="0" lang="cs-CZ" sz="1700" spc="148" strike="noStrike">
              <a:solidFill>
                <a:srgbClr val="534949"/>
              </a:solidFill>
              <a:latin typeface="Franklin Gothic Medium"/>
            </a:endParaRPr>
          </a:p>
          <a:p>
            <a:pPr marL="45720" indent="0" algn="just">
              <a:lnSpc>
                <a:spcPct val="100000"/>
              </a:lnSpc>
              <a:spcBef>
                <a:spcPts val="340"/>
              </a:spcBef>
              <a:buNone/>
              <a:tabLst>
                <a:tab algn="l" pos="0"/>
              </a:tabLst>
            </a:pPr>
            <a:endParaRPr b="0" lang="cs-CZ" sz="1700" spc="148" strike="noStrike">
              <a:solidFill>
                <a:srgbClr val="534949"/>
              </a:solidFill>
              <a:latin typeface="Franklin Gothic Medium"/>
            </a:endParaRPr>
          </a:p>
          <a:p>
            <a:pPr marL="274320" indent="-228600" algn="just">
              <a:lnSpc>
                <a:spcPct val="100000"/>
              </a:lnSpc>
              <a:spcBef>
                <a:spcPts val="479"/>
              </a:spcBef>
              <a:buClr>
                <a:srgbClr val="c66951"/>
              </a:buClr>
              <a:buFont typeface="Wingdings 2" charset="2"/>
              <a:buChar char=""/>
              <a:tabLst>
                <a:tab algn="l" pos="0"/>
              </a:tabLst>
            </a:pPr>
            <a:r>
              <a:rPr b="0" lang="cs-CZ" sz="1800" spc="148" strike="noStrike">
                <a:solidFill>
                  <a:srgbClr val="ff0000"/>
                </a:solidFill>
                <a:latin typeface="Franklin Gothic Medium"/>
              </a:rPr>
              <a:t>Soud</a:t>
            </a:r>
            <a:r>
              <a:rPr b="0" lang="cs-CZ" sz="1800" spc="148" strike="noStrike">
                <a:solidFill>
                  <a:srgbClr val="000000"/>
                </a:solidFill>
                <a:latin typeface="Franklin Gothic Medium"/>
              </a:rPr>
              <a:t> při posouzení, o jaký výpovědní důvod jde, </a:t>
            </a:r>
            <a:r>
              <a:rPr b="0" lang="cs-CZ" sz="1800" spc="148" strike="noStrike">
                <a:solidFill>
                  <a:srgbClr val="ff0000"/>
                </a:solidFill>
                <a:latin typeface="Franklin Gothic Medium"/>
              </a:rPr>
              <a:t>vychází ze skutkového vylíčení tohoto důvodu </a:t>
            </a:r>
            <a:r>
              <a:rPr b="0" lang="cs-CZ" sz="1800" spc="148" strike="noStrike">
                <a:solidFill>
                  <a:srgbClr val="000000"/>
                </a:solidFill>
                <a:latin typeface="Franklin Gothic Medium"/>
              </a:rPr>
              <a:t>a okolnost, zda, popřípadě jak, zaměstnavatel tento důvod právně kvalifikoval, není sama o sobě významná, neboť </a:t>
            </a:r>
            <a:r>
              <a:rPr b="0" lang="cs-CZ" sz="1800" spc="148" strike="noStrike">
                <a:solidFill>
                  <a:srgbClr val="ff0000"/>
                </a:solidFill>
                <a:latin typeface="Franklin Gothic Medium"/>
              </a:rPr>
              <a:t>je věcí soudu, aby posoudil, který v ustanovení § 52 ZP uvedený výpovědní důvod byl skutkovým vylíčením důvodu výpovědi opravdu naplněn</a:t>
            </a:r>
            <a:r>
              <a:rPr b="0" lang="cs-CZ" sz="1800" spc="148" strike="noStrike">
                <a:solidFill>
                  <a:srgbClr val="000000"/>
                </a:solidFill>
                <a:latin typeface="Franklin Gothic Medium"/>
              </a:rPr>
              <a:t>; posouzení, zda jednání vytýkané zaměstnanci ve výpovědi z pracovního poměru je důsledkem zaviněného porušení povinností vyplývajících ze zaměstnavatelem stanovených vnitřních předpisů či pokynů nebo, zda je důsledkem odborné neschopnosti, nezpůsobilosti či neodpovědného přístupu k práci, je výlučně na soudu</a:t>
            </a:r>
            <a:r>
              <a:rPr b="0" lang="cs-CZ" sz="2400" spc="148" strike="noStrike">
                <a:solidFill>
                  <a:srgbClr val="534949"/>
                </a:solidFill>
                <a:latin typeface="Franklin Gothic Medium"/>
              </a:rPr>
              <a:t>.</a:t>
            </a:r>
            <a:endParaRPr b="0" lang="cs-CZ" sz="2400" spc="148" strike="noStrike">
              <a:solidFill>
                <a:srgbClr val="534949"/>
              </a:solidFill>
              <a:latin typeface="Franklin Gothic Medium"/>
            </a:endParaRPr>
          </a:p>
        </p:txBody>
      </p:sp>
      <p:sp>
        <p:nvSpPr>
          <p:cNvPr id="206"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Výpověď - důvod</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gn="just">
              <a:lnSpc>
                <a:spcPct val="100000"/>
              </a:lnSpc>
              <a:spcBef>
                <a:spcPts val="400"/>
              </a:spcBef>
              <a:buNone/>
              <a:tabLst>
                <a:tab algn="l" pos="0"/>
              </a:tabLst>
            </a:pPr>
            <a:r>
              <a:rPr b="0" lang="cs-CZ" sz="2000" spc="148" strike="noStrike">
                <a:solidFill>
                  <a:srgbClr val="534949"/>
                </a:solidFill>
                <a:latin typeface="Franklin Gothic Medium"/>
              </a:rPr>
              <a:t>ROZSUDEK NS ČR ze dne 15. 10. 2001, sp. zn. </a:t>
            </a:r>
            <a:r>
              <a:rPr b="1" lang="cs-CZ" sz="2000" spc="148" strike="noStrike">
                <a:solidFill>
                  <a:srgbClr val="534949"/>
                </a:solidFill>
                <a:latin typeface="Franklin Gothic Medium"/>
              </a:rPr>
              <a:t>21 Cdo 2209/2000</a:t>
            </a:r>
            <a:r>
              <a:rPr b="0" lang="cs-CZ" sz="2000" spc="148" strike="noStrike">
                <a:solidFill>
                  <a:srgbClr val="534949"/>
                </a:solidFill>
                <a:latin typeface="Franklin Gothic Medium"/>
              </a:rPr>
              <a:t>.</a:t>
            </a:r>
            <a:endParaRPr b="0" lang="cs-CZ" sz="2000" spc="148" strike="noStrike">
              <a:solidFill>
                <a:srgbClr val="534949"/>
              </a:solidFill>
              <a:latin typeface="Franklin Gothic Medium"/>
            </a:endParaRPr>
          </a:p>
          <a:p>
            <a:pPr marL="45720"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marL="274320" indent="-22860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Neuvede-li zaměstnavatel nebo zaměstnanec ve výpovědi </a:t>
            </a:r>
            <a:r>
              <a:rPr b="1" lang="cs-CZ" sz="2000" spc="148" strike="noStrike">
                <a:solidFill>
                  <a:srgbClr val="ff0000"/>
                </a:solidFill>
                <a:latin typeface="Franklin Gothic Medium"/>
              </a:rPr>
              <a:t>výpovědní dobu </a:t>
            </a:r>
            <a:r>
              <a:rPr b="0" lang="cs-CZ" sz="2000" spc="148" strike="noStrike">
                <a:solidFill>
                  <a:srgbClr val="000000"/>
                </a:solidFill>
                <a:latin typeface="Franklin Gothic Medium"/>
              </a:rPr>
              <a:t>vůbec nebo ji uvede nesprávně, není výpověď neplatná.</a:t>
            </a:r>
            <a:endParaRPr b="0" lang="cs-CZ" sz="2000" spc="148" strike="noStrike">
              <a:solidFill>
                <a:srgbClr val="534949"/>
              </a:solidFill>
              <a:latin typeface="Franklin Gothic Medium"/>
            </a:endParaRPr>
          </a:p>
          <a:p>
            <a:pPr marL="274320" indent="-228600" algn="just">
              <a:lnSpc>
                <a:spcPct val="100000"/>
              </a:lnSpc>
              <a:spcBef>
                <a:spcPts val="400"/>
              </a:spcBef>
              <a:buClr>
                <a:srgbClr val="c66951"/>
              </a:buClr>
              <a:buFont typeface="Wingdings 2" charset="2"/>
              <a:buChar char=""/>
              <a:tabLst>
                <a:tab algn="l" pos="0"/>
              </a:tabLst>
            </a:pPr>
            <a:r>
              <a:rPr b="0" lang="cs-CZ" sz="2000" spc="148" strike="noStrike">
                <a:solidFill>
                  <a:srgbClr val="000000"/>
                </a:solidFill>
                <a:latin typeface="Franklin Gothic Medium"/>
              </a:rPr>
              <a:t>Pracovní poměr v takovém případě končí uplynutím zákonné výpovědní doby.</a:t>
            </a:r>
            <a:endParaRPr b="0" lang="cs-CZ" sz="2000" spc="148" strike="noStrike">
              <a:solidFill>
                <a:srgbClr val="534949"/>
              </a:solidFill>
              <a:latin typeface="Franklin Gothic Medium"/>
            </a:endParaRPr>
          </a:p>
        </p:txBody>
      </p:sp>
      <p:sp>
        <p:nvSpPr>
          <p:cNvPr id="208"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Výpověď – neuvedení výpovědní doby</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PlaceHolder 1"/>
          <p:cNvSpPr>
            <a:spLocks noGrp="1"/>
          </p:cNvSpPr>
          <p:nvPr>
            <p:ph type="subTitle"/>
          </p:nvPr>
        </p:nvSpPr>
        <p:spPr>
          <a:xfrm>
            <a:off x="7010280" y="2053080"/>
            <a:ext cx="1980720" cy="1828440"/>
          </a:xfrm>
          <a:prstGeom prst="rect">
            <a:avLst/>
          </a:prstGeom>
          <a:noFill/>
          <a:ln w="0">
            <a:noFill/>
          </a:ln>
        </p:spPr>
        <p:txBody>
          <a:bodyPr anchor="ctr">
            <a:noAutofit/>
          </a:bodyPr>
          <a:p>
            <a:pPr algn="ctr"/>
            <a:endParaRPr b="0" lang="cs-CZ" sz="1900" spc="148" strike="noStrike">
              <a:solidFill>
                <a:srgbClr val="ffffff"/>
              </a:solidFill>
              <a:latin typeface="Franklin Gothic Medium"/>
            </a:endParaRPr>
          </a:p>
        </p:txBody>
      </p:sp>
      <p:sp>
        <p:nvSpPr>
          <p:cNvPr id="210" name="PlaceHolder 2"/>
          <p:cNvSpPr>
            <a:spLocks noGrp="1"/>
          </p:cNvSpPr>
          <p:nvPr>
            <p:ph type="title"/>
          </p:nvPr>
        </p:nvSpPr>
        <p:spPr>
          <a:xfrm>
            <a:off x="457200" y="2053080"/>
            <a:ext cx="6324120" cy="1828440"/>
          </a:xfrm>
          <a:prstGeom prst="rect">
            <a:avLst/>
          </a:prstGeom>
          <a:noFill/>
          <a:ln w="0">
            <a:noFill/>
          </a:ln>
        </p:spPr>
        <p:txBody>
          <a:bodyPr anchor="ctr">
            <a:noAutofit/>
          </a:bodyPr>
          <a:p>
            <a:pPr indent="0" algn="r">
              <a:lnSpc>
                <a:spcPct val="100000"/>
              </a:lnSpc>
              <a:buNone/>
            </a:pPr>
            <a:r>
              <a:rPr b="0" lang="cs-CZ" sz="4200" spc="148" strike="noStrike" cap="all">
                <a:solidFill>
                  <a:srgbClr val="ffffff"/>
                </a:solidFill>
                <a:latin typeface="Franklin Gothic Medium"/>
              </a:rPr>
              <a:t>DORUČOVÁNÍ PÍSEMNOSTÍ</a:t>
            </a:r>
            <a:br>
              <a:rPr sz="4200"/>
            </a:br>
            <a:r>
              <a:rPr b="0" lang="cs-CZ" sz="4200" spc="148" strike="noStrike" cap="all">
                <a:solidFill>
                  <a:srgbClr val="ffffff"/>
                </a:solidFill>
                <a:latin typeface="Franklin Gothic Medium"/>
              </a:rPr>
              <a:t>(§ 334… ZP)</a:t>
            </a:r>
            <a:endParaRPr b="0" lang="cs-CZ" sz="4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PlaceHolder 1"/>
          <p:cNvSpPr>
            <a:spLocks noGrp="1"/>
          </p:cNvSpPr>
          <p:nvPr>
            <p:ph/>
          </p:nvPr>
        </p:nvSpPr>
        <p:spPr>
          <a:xfrm>
            <a:off x="380880" y="1719000"/>
            <a:ext cx="8407440" cy="4407120"/>
          </a:xfrm>
          <a:prstGeom prst="rect">
            <a:avLst/>
          </a:prstGeom>
          <a:noFill/>
          <a:ln w="0">
            <a:noFill/>
          </a:ln>
        </p:spPr>
        <p:txBody>
          <a:bodyPr anchor="t">
            <a:normAutofit fontScale="83000"/>
          </a:bodyPr>
          <a:p>
            <a:pPr indent="0">
              <a:lnSpc>
                <a:spcPct val="100000"/>
              </a:lnSpc>
              <a:spcBef>
                <a:spcPts val="400"/>
              </a:spcBef>
              <a:buNone/>
            </a:pPr>
            <a:endParaRPr b="0" lang="cs-CZ" sz="2000" spc="148" strike="noStrike">
              <a:solidFill>
                <a:srgbClr val="534949"/>
              </a:solidFill>
              <a:latin typeface="Franklin Gothic Medium"/>
            </a:endParaRPr>
          </a:p>
          <a:p>
            <a:pPr marL="267480" indent="-223200" algn="just">
              <a:lnSpc>
                <a:spcPct val="100000"/>
              </a:lnSpc>
              <a:spcBef>
                <a:spcPts val="400"/>
              </a:spcBef>
              <a:buClr>
                <a:srgbClr val="c66951"/>
              </a:buClr>
              <a:buFont typeface="Wingdings 2" charset="2"/>
              <a:buChar char=""/>
            </a:pPr>
            <a:r>
              <a:rPr b="0" lang="cs-CZ" sz="2000" spc="148" strike="noStrike">
                <a:solidFill>
                  <a:srgbClr val="ff0000"/>
                </a:solidFill>
                <a:latin typeface="Franklin Gothic Medium"/>
              </a:rPr>
              <a:t>doručování privilegovaných </a:t>
            </a:r>
            <a:r>
              <a:rPr b="0" lang="cs-CZ" sz="2000" spc="148" strike="noStrike">
                <a:solidFill>
                  <a:srgbClr val="534949"/>
                </a:solidFill>
                <a:latin typeface="Franklin Gothic Medium"/>
              </a:rPr>
              <a:t>písemností má v pracovněprávních vztazích </a:t>
            </a:r>
            <a:r>
              <a:rPr b="0" lang="cs-CZ" sz="2000" spc="148" strike="noStrike">
                <a:solidFill>
                  <a:srgbClr val="ff0000"/>
                </a:solidFill>
                <a:latin typeface="Franklin Gothic Medium"/>
              </a:rPr>
              <a:t>zvláštní úpravu</a:t>
            </a:r>
            <a:endParaRPr b="0" lang="cs-CZ" sz="2000" spc="148" strike="noStrike">
              <a:solidFill>
                <a:srgbClr val="534949"/>
              </a:solidFill>
              <a:latin typeface="Franklin Gothic Medium"/>
            </a:endParaRPr>
          </a:p>
          <a:p>
            <a:pPr indent="0" algn="just">
              <a:lnSpc>
                <a:spcPct val="100000"/>
              </a:lnSpc>
              <a:spcBef>
                <a:spcPts val="400"/>
              </a:spcBef>
              <a:buNone/>
            </a:pPr>
            <a:endParaRPr b="0" lang="cs-CZ" sz="2000" spc="148" strike="noStrike">
              <a:solidFill>
                <a:srgbClr val="534949"/>
              </a:solidFill>
              <a:latin typeface="Franklin Gothic Medium"/>
            </a:endParaRPr>
          </a:p>
          <a:p>
            <a:pPr marL="267480" indent="-223200" algn="just">
              <a:lnSpc>
                <a:spcPct val="100000"/>
              </a:lnSpc>
              <a:spcBef>
                <a:spcPts val="400"/>
              </a:spcBef>
              <a:buClr>
                <a:srgbClr val="c66951"/>
              </a:buClr>
              <a:buFont typeface="Wingdings 2" charset="2"/>
              <a:buChar char=""/>
            </a:pPr>
            <a:r>
              <a:rPr b="0" lang="cs-CZ" sz="2000" spc="148" strike="noStrike">
                <a:solidFill>
                  <a:srgbClr val="534949"/>
                </a:solidFill>
                <a:latin typeface="Franklin Gothic Medium"/>
              </a:rPr>
              <a:t>písemnosti týkající se:</a:t>
            </a:r>
            <a:endParaRPr b="0" lang="cs-CZ" sz="2000" spc="148" strike="noStrike">
              <a:solidFill>
                <a:srgbClr val="534949"/>
              </a:solidFill>
              <a:latin typeface="Franklin Gothic Medium"/>
            </a:endParaRPr>
          </a:p>
          <a:p>
            <a:pPr marL="490680" indent="-446400" algn="just">
              <a:lnSpc>
                <a:spcPct val="100000"/>
              </a:lnSpc>
              <a:spcBef>
                <a:spcPts val="400"/>
              </a:spcBef>
              <a:buClr>
                <a:srgbClr val="c66951"/>
              </a:buClr>
              <a:buFont typeface="Wingdings 2" charset="2"/>
              <a:buAutoNum type="alphaLcParenR"/>
            </a:pPr>
            <a:r>
              <a:rPr b="0" lang="cs-CZ" sz="2000" spc="148" strike="noStrike">
                <a:solidFill>
                  <a:srgbClr val="534949"/>
                </a:solidFill>
                <a:latin typeface="Franklin Gothic Medium"/>
              </a:rPr>
              <a:t>vzniku,</a:t>
            </a:r>
            <a:endParaRPr b="0" lang="cs-CZ" sz="2000" spc="148" strike="noStrike">
              <a:solidFill>
                <a:srgbClr val="534949"/>
              </a:solidFill>
              <a:latin typeface="Franklin Gothic Medium"/>
            </a:endParaRPr>
          </a:p>
          <a:p>
            <a:pPr marL="490680" indent="-446400" algn="just">
              <a:lnSpc>
                <a:spcPct val="100000"/>
              </a:lnSpc>
              <a:spcBef>
                <a:spcPts val="400"/>
              </a:spcBef>
              <a:buClr>
                <a:srgbClr val="c66951"/>
              </a:buClr>
              <a:buFont typeface="Wingdings 2" charset="2"/>
              <a:buAutoNum type="alphaLcParenR"/>
            </a:pPr>
            <a:r>
              <a:rPr b="0" lang="cs-CZ" sz="2000" spc="148" strike="noStrike">
                <a:solidFill>
                  <a:srgbClr val="534949"/>
                </a:solidFill>
                <a:latin typeface="Franklin Gothic Medium"/>
              </a:rPr>
              <a:t>změn </a:t>
            </a:r>
            <a:endParaRPr b="0" lang="cs-CZ" sz="2000" spc="148" strike="noStrike">
              <a:solidFill>
                <a:srgbClr val="534949"/>
              </a:solidFill>
              <a:latin typeface="Franklin Gothic Medium"/>
            </a:endParaRPr>
          </a:p>
          <a:p>
            <a:pPr marL="490680" indent="-446400" algn="just">
              <a:lnSpc>
                <a:spcPct val="100000"/>
              </a:lnSpc>
              <a:spcBef>
                <a:spcPts val="400"/>
              </a:spcBef>
              <a:buClr>
                <a:srgbClr val="c66951"/>
              </a:buClr>
              <a:buFont typeface="Wingdings 2" charset="2"/>
              <a:buAutoNum type="alphaLcParenR"/>
            </a:pPr>
            <a:r>
              <a:rPr b="0" lang="cs-CZ" sz="2000" spc="148" strike="noStrike">
                <a:solidFill>
                  <a:srgbClr val="534949"/>
                </a:solidFill>
                <a:latin typeface="Franklin Gothic Medium"/>
              </a:rPr>
              <a:t>a skončení PP nebo dohod o pracích konaných mimo PP, </a:t>
            </a:r>
            <a:endParaRPr b="0" lang="cs-CZ" sz="2000" spc="148" strike="noStrike">
              <a:solidFill>
                <a:srgbClr val="534949"/>
              </a:solidFill>
              <a:latin typeface="Franklin Gothic Medium"/>
            </a:endParaRPr>
          </a:p>
          <a:p>
            <a:pPr marL="490680" indent="-446400" algn="just">
              <a:lnSpc>
                <a:spcPct val="100000"/>
              </a:lnSpc>
              <a:spcBef>
                <a:spcPts val="400"/>
              </a:spcBef>
              <a:buClr>
                <a:srgbClr val="c66951"/>
              </a:buClr>
              <a:buFont typeface="Wingdings 2" charset="2"/>
              <a:buAutoNum type="alphaLcParenR"/>
            </a:pPr>
            <a:r>
              <a:rPr b="0" lang="cs-CZ" sz="2000" spc="148" strike="noStrike">
                <a:solidFill>
                  <a:srgbClr val="534949"/>
                </a:solidFill>
                <a:latin typeface="Franklin Gothic Medium"/>
              </a:rPr>
              <a:t>důležité písemnosti týkající se odměňování (mzdový výměr, platový výměr)</a:t>
            </a:r>
            <a:endParaRPr b="0" lang="cs-CZ" sz="2000" spc="148" strike="noStrike">
              <a:solidFill>
                <a:srgbClr val="534949"/>
              </a:solidFill>
              <a:latin typeface="Franklin Gothic Medium"/>
            </a:endParaRPr>
          </a:p>
          <a:p>
            <a:pPr marL="490680" indent="-446400" algn="just">
              <a:lnSpc>
                <a:spcPct val="100000"/>
              </a:lnSpc>
              <a:spcBef>
                <a:spcPts val="400"/>
              </a:spcBef>
              <a:buClr>
                <a:srgbClr val="c66951"/>
              </a:buClr>
              <a:buFont typeface="Wingdings 2" charset="2"/>
              <a:buAutoNum type="alphaLcParenR"/>
            </a:pPr>
            <a:r>
              <a:rPr b="0" lang="cs-CZ" sz="2000" spc="148" strike="noStrike">
                <a:solidFill>
                  <a:srgbClr val="534949"/>
                </a:solidFill>
                <a:latin typeface="Franklin Gothic Medium"/>
              </a:rPr>
              <a:t>a záznam o porušení režimu DPN </a:t>
            </a:r>
            <a:endParaRPr b="0" lang="cs-CZ" sz="2000" spc="148" strike="noStrike">
              <a:solidFill>
                <a:srgbClr val="534949"/>
              </a:solidFill>
              <a:latin typeface="Franklin Gothic Medium"/>
            </a:endParaRPr>
          </a:p>
          <a:p>
            <a:pPr marL="44280"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marL="44280" indent="0" algn="just">
              <a:lnSpc>
                <a:spcPct val="100000"/>
              </a:lnSpc>
              <a:spcBef>
                <a:spcPts val="400"/>
              </a:spcBef>
              <a:buNone/>
              <a:tabLst>
                <a:tab algn="l" pos="0"/>
              </a:tabLst>
            </a:pPr>
            <a:r>
              <a:rPr b="0" lang="cs-CZ" sz="2000" spc="148" strike="noStrike">
                <a:solidFill>
                  <a:srgbClr val="534949"/>
                </a:solidFill>
                <a:latin typeface="Franklin Gothic Medium"/>
              </a:rPr>
              <a:t>musí být zaměstnanci doručeny do </a:t>
            </a:r>
            <a:r>
              <a:rPr b="0" lang="cs-CZ" sz="2000" spc="148" strike="noStrike">
                <a:solidFill>
                  <a:srgbClr val="ff0000"/>
                </a:solidFill>
                <a:latin typeface="Franklin Gothic Medium"/>
              </a:rPr>
              <a:t>vlastních rukou</a:t>
            </a: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marL="267480" indent="-223200" algn="just">
              <a:lnSpc>
                <a:spcPct val="100000"/>
              </a:lnSpc>
              <a:spcBef>
                <a:spcPts val="400"/>
              </a:spcBef>
              <a:buClr>
                <a:srgbClr val="c66951"/>
              </a:buClr>
              <a:buFont typeface="Wingdings 2" charset="2"/>
              <a:buChar char=""/>
              <a:tabLst>
                <a:tab algn="l" pos="0"/>
              </a:tabLst>
            </a:pPr>
            <a:r>
              <a:rPr b="0" lang="cs-CZ" sz="2000" spc="148" strike="noStrike">
                <a:solidFill>
                  <a:srgbClr val="534949"/>
                </a:solidFill>
                <a:latin typeface="Franklin Gothic Medium"/>
              </a:rPr>
              <a:t>doručení výpovědi do vlastních rukou = </a:t>
            </a:r>
            <a:r>
              <a:rPr b="0" lang="cs-CZ" sz="2000" spc="148" strike="noStrike">
                <a:solidFill>
                  <a:srgbClr val="ff0000"/>
                </a:solidFill>
                <a:latin typeface="Franklin Gothic Medium"/>
              </a:rPr>
              <a:t>podmínka platnosti výpovědi</a:t>
            </a:r>
            <a:endParaRPr b="0" lang="cs-CZ" sz="2000" spc="148" strike="noStrike">
              <a:solidFill>
                <a:srgbClr val="534949"/>
              </a:solidFill>
              <a:latin typeface="Franklin Gothic Medium"/>
            </a:endParaRPr>
          </a:p>
          <a:p>
            <a:pPr indent="0">
              <a:lnSpc>
                <a:spcPct val="100000"/>
              </a:lnSpc>
              <a:spcBef>
                <a:spcPts val="400"/>
              </a:spcBef>
              <a:buNone/>
              <a:tabLst>
                <a:tab algn="l" pos="0"/>
              </a:tabLst>
            </a:pPr>
            <a:endParaRPr b="0" lang="cs-CZ" sz="2000" spc="148" strike="noStrike">
              <a:solidFill>
                <a:srgbClr val="534949"/>
              </a:solidFill>
              <a:latin typeface="Franklin Gothic Medium"/>
            </a:endParaRPr>
          </a:p>
        </p:txBody>
      </p:sp>
      <p:sp>
        <p:nvSpPr>
          <p:cNvPr id="212"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 334 a násl.)</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p:nvPr>
        </p:nvSpPr>
        <p:spPr>
          <a:xfrm>
            <a:off x="380880" y="1719000"/>
            <a:ext cx="8407440" cy="4407120"/>
          </a:xfrm>
          <a:prstGeom prst="rect">
            <a:avLst/>
          </a:prstGeom>
          <a:noFill/>
          <a:ln w="0">
            <a:noFill/>
          </a:ln>
        </p:spPr>
        <p:txBody>
          <a:bodyPr anchor="t">
            <a:normAutofit/>
          </a:bodyPr>
          <a:p>
            <a:pPr indent="0">
              <a:lnSpc>
                <a:spcPct val="100000"/>
              </a:lnSpc>
              <a:spcBef>
                <a:spcPts val="400"/>
              </a:spcBef>
              <a:buNone/>
            </a:pPr>
            <a:endParaRPr b="0" lang="cs-CZ" sz="2000" spc="148" strike="noStrike">
              <a:solidFill>
                <a:srgbClr val="534949"/>
              </a:solidFill>
              <a:latin typeface="Franklin Gothic Medium"/>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8" strike="noStrike">
                <a:solidFill>
                  <a:srgbClr val="534949"/>
                </a:solidFill>
                <a:latin typeface="Franklin Gothic Medium"/>
              </a:rPr>
              <a:t>musí být stejná pro zaměstnance i zaměstnavatele</a:t>
            </a:r>
            <a:endParaRPr b="0" lang="cs-CZ" sz="2000" spc="148" strike="noStrike">
              <a:solidFill>
                <a:srgbClr val="534949"/>
              </a:solidFill>
              <a:latin typeface="Franklin Gothic Medium"/>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8" strike="noStrike">
                <a:solidFill>
                  <a:srgbClr val="534949"/>
                </a:solidFill>
                <a:latin typeface="Franklin Gothic Medium"/>
              </a:rPr>
              <a:t>činí </a:t>
            </a:r>
            <a:r>
              <a:rPr b="1" lang="cs-CZ" sz="2000" spc="148" strike="noStrike">
                <a:solidFill>
                  <a:srgbClr val="ff3300"/>
                </a:solidFill>
                <a:latin typeface="Franklin Gothic Medium"/>
              </a:rPr>
              <a:t>nejméně dva měsíce</a:t>
            </a:r>
            <a:r>
              <a:rPr b="0" lang="cs-CZ" sz="2000" spc="148" strike="noStrike">
                <a:solidFill>
                  <a:srgbClr val="ff3300"/>
                </a:solidFill>
                <a:latin typeface="Franklin Gothic Medium"/>
              </a:rPr>
              <a:t>, </a:t>
            </a:r>
            <a:r>
              <a:rPr b="0" lang="cs-CZ" sz="2000" spc="148" strike="noStrike">
                <a:solidFill>
                  <a:srgbClr val="534949"/>
                </a:solidFill>
                <a:latin typeface="Franklin Gothic Medium"/>
              </a:rPr>
              <a:t>prodloužit lze pouze písemně po vzájemném souhlasu zaměstnance a zaměstnavatele </a:t>
            </a:r>
            <a:endParaRPr b="0" lang="cs-CZ" sz="2000" spc="148" strike="noStrike">
              <a:solidFill>
                <a:srgbClr val="534949"/>
              </a:solidFill>
              <a:latin typeface="Franklin Gothic Medium"/>
            </a:endParaRPr>
          </a:p>
          <a:p>
            <a:pPr indent="0" algn="just">
              <a:lnSpc>
                <a:spcPct val="100000"/>
              </a:lnSpc>
              <a:spcBef>
                <a:spcPts val="700"/>
              </a:spcBef>
              <a:buNone/>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endParaRPr b="0" lang="cs-CZ" sz="2000" spc="148" strike="noStrike">
              <a:solidFill>
                <a:srgbClr val="534949"/>
              </a:solidFill>
              <a:latin typeface="Franklin Gothic Medium"/>
            </a:endParaRPr>
          </a:p>
          <a:p>
            <a:pPr indent="0" algn="just">
              <a:lnSpc>
                <a:spcPct val="100000"/>
              </a:lnSpc>
              <a:spcBef>
                <a:spcPts val="700"/>
              </a:spcBef>
              <a:buNone/>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8" strike="noStrike">
                <a:solidFill>
                  <a:srgbClr val="534949"/>
                </a:solidFill>
                <a:latin typeface="Franklin Gothic Medium"/>
              </a:rPr>
              <a:t>Výpovědní doba nově počíná běžet ode dne doručení výpovědi, nikoli až od prvního dne následujícího měsíce.</a:t>
            </a:r>
            <a:endParaRPr b="0" lang="cs-CZ" sz="2000" spc="148" strike="noStrike">
              <a:solidFill>
                <a:srgbClr val="534949"/>
              </a:solidFill>
              <a:latin typeface="Franklin Gothic Medium"/>
            </a:endParaRPr>
          </a:p>
        </p:txBody>
      </p:sp>
      <p:sp>
        <p:nvSpPr>
          <p:cNvPr id="140"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Výpovědní doba</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PlaceHolder 1"/>
          <p:cNvSpPr>
            <a:spLocks noGrp="1"/>
          </p:cNvSpPr>
          <p:nvPr>
            <p:ph/>
          </p:nvPr>
        </p:nvSpPr>
        <p:spPr>
          <a:xfrm>
            <a:off x="380880" y="1719000"/>
            <a:ext cx="8407440" cy="4407120"/>
          </a:xfrm>
          <a:prstGeom prst="rect">
            <a:avLst/>
          </a:prstGeom>
          <a:noFill/>
          <a:ln w="0">
            <a:noFill/>
          </a:ln>
        </p:spPr>
        <p:txBody>
          <a:bodyPr anchor="t">
            <a:normAutofit/>
          </a:bodyPr>
          <a:p>
            <a:pPr indent="0">
              <a:lnSpc>
                <a:spcPct val="100000"/>
              </a:lnSpc>
              <a:spcBef>
                <a:spcPts val="400"/>
              </a:spcBef>
              <a:buNone/>
              <a:tabLst>
                <a:tab algn="l" pos="0"/>
              </a:tabLst>
            </a:pP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534949"/>
                </a:solidFill>
                <a:latin typeface="Franklin Gothic Medium"/>
              </a:rPr>
              <a:t>na pracovišti</a:t>
            </a:r>
            <a:endParaRPr b="0" lang="cs-CZ" sz="2000" spc="148" strike="noStrike">
              <a:solidFill>
                <a:srgbClr val="534949"/>
              </a:solidFill>
              <a:latin typeface="Franklin Gothic Medium"/>
            </a:endParaRPr>
          </a:p>
          <a:p>
            <a:pPr indent="0">
              <a:lnSpc>
                <a:spcPct val="100000"/>
              </a:lnSpc>
              <a:spcBef>
                <a:spcPts val="400"/>
              </a:spcBef>
              <a:buNone/>
              <a:tabLst>
                <a:tab algn="l" pos="0"/>
              </a:tabLst>
            </a:pP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endParaRPr b="0" lang="cs-CZ" sz="2000" spc="148" strike="noStrike">
              <a:solidFill>
                <a:srgbClr val="534949"/>
              </a:solidFill>
              <a:latin typeface="Franklin Gothic Medium"/>
            </a:endParaRPr>
          </a:p>
          <a:p>
            <a:pPr indent="0">
              <a:lnSpc>
                <a:spcPct val="100000"/>
              </a:lnSpc>
              <a:spcBef>
                <a:spcPts val="400"/>
              </a:spcBef>
              <a:buNone/>
              <a:tabLst>
                <a:tab algn="l" pos="0"/>
              </a:tabLst>
            </a:pPr>
            <a:r>
              <a:rPr b="0" lang="cs-CZ" sz="2000" spc="-1" strike="noStrike">
                <a:solidFill>
                  <a:srgbClr val="ff0000"/>
                </a:solidFill>
                <a:latin typeface="Franklin Gothic Medium"/>
              </a:rPr>
              <a:t>DORUČENÍ DO VLASTNÍCH RUKOU</a:t>
            </a:r>
            <a:r>
              <a:rPr b="0" lang="cs-CZ" sz="2000" spc="-1" strike="noStrike">
                <a:solidFill>
                  <a:srgbClr val="ff0000"/>
                </a:solidFill>
                <a:latin typeface="Franklin Gothic Medium"/>
              </a:rPr>
              <a:t>	</a:t>
            </a:r>
            <a:r>
              <a:rPr b="0" lang="cs-CZ" sz="2000" spc="-1" strike="noStrike">
                <a:solidFill>
                  <a:srgbClr val="534949"/>
                </a:solidFill>
                <a:latin typeface="Franklin Gothic Medium"/>
              </a:rPr>
              <a:t>v bytě nebo kdekoliv, kde bude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zastižen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endParaRPr b="0" lang="cs-CZ" sz="2000" spc="148" strike="noStrike">
              <a:solidFill>
                <a:srgbClr val="534949"/>
              </a:solidFill>
              <a:latin typeface="Franklin Gothic Medium"/>
            </a:endParaRPr>
          </a:p>
          <a:p>
            <a:pPr indent="0">
              <a:lnSpc>
                <a:spcPct val="100000"/>
              </a:lnSpc>
              <a:spcBef>
                <a:spcPts val="400"/>
              </a:spcBef>
              <a:buNone/>
              <a:tabLst>
                <a:tab algn="l" pos="0"/>
              </a:tabLst>
            </a:pPr>
            <a:endParaRPr b="0" lang="cs-CZ" sz="2000" spc="148" strike="noStrike">
              <a:solidFill>
                <a:srgbClr val="534949"/>
              </a:solidFill>
              <a:latin typeface="Franklin Gothic Medium"/>
            </a:endParaRPr>
          </a:p>
          <a:p>
            <a:pPr indent="0">
              <a:lnSpc>
                <a:spcPct val="100000"/>
              </a:lnSpc>
              <a:spcBef>
                <a:spcPts val="400"/>
              </a:spcBef>
              <a:buNone/>
              <a:tabLst>
                <a:tab algn="l" pos="0"/>
              </a:tabLst>
            </a:pP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prostřednictvím sítě nebo elektr.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komunikací</a:t>
            </a:r>
            <a:endParaRPr b="0" lang="cs-CZ" sz="2000" spc="148" strike="noStrike">
              <a:solidFill>
                <a:srgbClr val="534949"/>
              </a:solidFill>
              <a:latin typeface="Franklin Gothic Medium"/>
            </a:endParaRPr>
          </a:p>
          <a:p>
            <a:pPr indent="0">
              <a:lnSpc>
                <a:spcPct val="100000"/>
              </a:lnSpc>
              <a:spcBef>
                <a:spcPts val="400"/>
              </a:spcBef>
              <a:buNone/>
              <a:tabLst>
                <a:tab algn="l" pos="0"/>
              </a:tabLst>
            </a:pP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r>
              <a:rPr b="0" lang="cs-CZ" sz="2000" spc="-1" strike="noStrike">
                <a:solidFill>
                  <a:srgbClr val="534949"/>
                </a:solidFill>
                <a:latin typeface="Franklin Gothic Medium"/>
              </a:rPr>
              <a:t>	</a:t>
            </a:r>
            <a:endParaRPr b="0" lang="cs-CZ" sz="2000" spc="148" strike="noStrike">
              <a:solidFill>
                <a:srgbClr val="534949"/>
              </a:solidFill>
              <a:latin typeface="Franklin Gothic Medium"/>
            </a:endParaRPr>
          </a:p>
          <a:p>
            <a:pPr indent="0">
              <a:lnSpc>
                <a:spcPct val="100000"/>
              </a:lnSpc>
              <a:spcBef>
                <a:spcPts val="400"/>
              </a:spcBef>
              <a:buNone/>
              <a:tabLst>
                <a:tab algn="l" pos="0"/>
              </a:tabLst>
            </a:pP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r>
              <a:rPr b="0" lang="cs-CZ" sz="2000" spc="-1" strike="noStrike">
                <a:solidFill>
                  <a:srgbClr val="534949"/>
                </a:solidFill>
                <a:latin typeface="Franklin Gothic Medium"/>
              </a:rPr>
              <a:t>není-li ani jeden z výše uvedených způsobů možný, může zaměstnavatel doručit písemnost prostřednictvím provozovatele poštovních služeb</a:t>
            </a:r>
            <a:endParaRPr b="0" lang="cs-CZ" sz="2000" spc="148" strike="noStrike">
              <a:solidFill>
                <a:srgbClr val="534949"/>
              </a:solidFill>
              <a:latin typeface="Franklin Gothic Medium"/>
            </a:endParaRPr>
          </a:p>
        </p:txBody>
      </p:sp>
      <p:sp>
        <p:nvSpPr>
          <p:cNvPr id="214"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 334 a násl.)</a:t>
            </a:r>
            <a:endParaRPr b="0" lang="cs-CZ" sz="3200" spc="-1" strike="noStrike">
              <a:solidFill>
                <a:srgbClr val="000000"/>
              </a:solidFill>
              <a:latin typeface="Franklin Gothic Medium"/>
            </a:endParaRPr>
          </a:p>
        </p:txBody>
      </p:sp>
      <p:sp>
        <p:nvSpPr>
          <p:cNvPr id="215" name="Šipka doprava 3"/>
          <p:cNvSpPr/>
          <p:nvPr/>
        </p:nvSpPr>
        <p:spPr>
          <a:xfrm rot="5400000">
            <a:off x="6496920" y="4149000"/>
            <a:ext cx="955440" cy="484200"/>
          </a:xfrm>
          <a:prstGeom prst="right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ndParaRPr>
          </a:p>
        </p:txBody>
      </p:sp>
      <p:cxnSp>
        <p:nvCxnSpPr>
          <p:cNvPr id="216" name="Přímá spojnice 5"/>
          <p:cNvCxnSpPr/>
          <p:nvPr/>
        </p:nvCxnSpPr>
        <p:spPr>
          <a:xfrm flipV="1">
            <a:off x="4213440" y="1989360"/>
            <a:ext cx="792360" cy="648720"/>
          </a:xfrm>
          <a:prstGeom prst="straightConnector1">
            <a:avLst/>
          </a:prstGeom>
          <a:ln>
            <a:solidFill>
              <a:srgbClr val="c66951"/>
            </a:solidFill>
            <a:round/>
          </a:ln>
        </p:spPr>
      </p:cxnSp>
      <p:cxnSp>
        <p:nvCxnSpPr>
          <p:cNvPr id="217" name="Přímá spojnice 7"/>
          <p:cNvCxnSpPr/>
          <p:nvPr/>
        </p:nvCxnSpPr>
        <p:spPr>
          <a:xfrm>
            <a:off x="4188600" y="2637720"/>
            <a:ext cx="792720" cy="360"/>
          </a:xfrm>
          <a:prstGeom prst="straightConnector1">
            <a:avLst/>
          </a:prstGeom>
          <a:ln>
            <a:solidFill>
              <a:srgbClr val="c66951"/>
            </a:solidFill>
            <a:round/>
          </a:ln>
        </p:spPr>
      </p:cxnSp>
      <p:cxnSp>
        <p:nvCxnSpPr>
          <p:cNvPr id="218" name="Přímá spojnice 9"/>
          <p:cNvCxnSpPr/>
          <p:nvPr/>
        </p:nvCxnSpPr>
        <p:spPr>
          <a:xfrm>
            <a:off x="4211280" y="2637720"/>
            <a:ext cx="720720" cy="864360"/>
          </a:xfrm>
          <a:prstGeom prst="straightConnector1">
            <a:avLst/>
          </a:prstGeom>
          <a:ln>
            <a:solidFill>
              <a:srgbClr val="c66951"/>
            </a:solidFill>
            <a:round/>
          </a:ln>
        </p:spPr>
      </p:cxn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PlaceHolder 1"/>
          <p:cNvSpPr>
            <a:spLocks noGrp="1"/>
          </p:cNvSpPr>
          <p:nvPr>
            <p:ph/>
          </p:nvPr>
        </p:nvSpPr>
        <p:spPr>
          <a:xfrm>
            <a:off x="380880" y="1719000"/>
            <a:ext cx="8407440" cy="4407120"/>
          </a:xfrm>
          <a:prstGeom prst="rect">
            <a:avLst/>
          </a:prstGeom>
          <a:noFill/>
          <a:ln w="0">
            <a:noFill/>
          </a:ln>
        </p:spPr>
        <p:txBody>
          <a:bodyPr anchor="t">
            <a:normAutofit fontScale="92000"/>
          </a:bodyPr>
          <a:p>
            <a:pPr indent="0">
              <a:lnSpc>
                <a:spcPct val="100000"/>
              </a:lnSpc>
              <a:spcBef>
                <a:spcPts val="281"/>
              </a:spcBef>
              <a:buNone/>
              <a:tabLst>
                <a:tab algn="l" pos="0"/>
              </a:tabLst>
            </a:pPr>
            <a:endParaRPr b="0" lang="cs-CZ" sz="1400" spc="148" strike="noStrike">
              <a:solidFill>
                <a:srgbClr val="534949"/>
              </a:solidFill>
              <a:latin typeface="Franklin Gothic Medium"/>
            </a:endParaRPr>
          </a:p>
          <a:p>
            <a:pPr indent="0" algn="just">
              <a:lnSpc>
                <a:spcPct val="100000"/>
              </a:lnSpc>
              <a:spcBef>
                <a:spcPts val="400"/>
              </a:spcBef>
              <a:buNone/>
              <a:tabLst>
                <a:tab algn="l" pos="0"/>
              </a:tabLst>
            </a:pPr>
            <a:r>
              <a:rPr b="0" lang="pl-PL" sz="2000" spc="-1" strike="noStrike">
                <a:solidFill>
                  <a:srgbClr val="534949"/>
                </a:solidFill>
                <a:latin typeface="Franklin Gothic Medium"/>
              </a:rPr>
              <a:t>ROZSUDEK NS ČR ze dne 14. 7. 2010, sp. zn. 21 Cdo 1350/2009 </a:t>
            </a:r>
            <a:r>
              <a:rPr b="0" lang="cs-CZ" sz="2000" spc="-1" strike="noStrike">
                <a:solidFill>
                  <a:srgbClr val="534949"/>
                </a:solidFill>
                <a:latin typeface="Franklin Gothic Medium"/>
              </a:rPr>
              <a:t>-&gt; </a:t>
            </a:r>
            <a:r>
              <a:rPr b="0" lang="cs-CZ" sz="2000" spc="-1" strike="noStrike">
                <a:solidFill>
                  <a:srgbClr val="ff0000"/>
                </a:solidFill>
                <a:latin typeface="Franklin Gothic Medium"/>
              </a:rPr>
              <a:t>SUBSIDIÁRNÍ VYUŽITÍ DORUČENÍ PROSTŘEDNICTVÍM PROVOZOVATELE POŠTOVNÍCH SLUŽEB</a:t>
            </a:r>
            <a:endParaRPr b="0" lang="cs-CZ" sz="2000" spc="148" strike="noStrike">
              <a:solidFill>
                <a:srgbClr val="534949"/>
              </a:solidFill>
              <a:latin typeface="Franklin Gothic Medium"/>
            </a:endParaRPr>
          </a:p>
          <a:p>
            <a:pPr indent="0">
              <a:spcBef>
                <a:spcPts val="1417"/>
              </a:spcBef>
              <a:buNone/>
              <a:tabLst>
                <a:tab algn="l" pos="0"/>
              </a:tabLst>
            </a:pPr>
            <a:endParaRPr b="0" lang="cs-CZ" sz="1400" spc="148" strike="noStrike">
              <a:solidFill>
                <a:srgbClr val="534949"/>
              </a:solidFill>
              <a:latin typeface="Franklin Gothic Medium"/>
            </a:endParaRPr>
          </a:p>
          <a:p>
            <a:pPr lvl="3" marL="340920" indent="-340920" algn="just">
              <a:lnSpc>
                <a:spcPct val="100000"/>
              </a:lnSpc>
              <a:spcBef>
                <a:spcPts val="400"/>
              </a:spcBef>
              <a:buClr>
                <a:srgbClr val="87706b"/>
              </a:buClr>
              <a:buFont typeface="Wingdings" charset="2"/>
              <a:buChar char=""/>
              <a:tabLst>
                <a:tab algn="l" pos="0"/>
              </a:tabLst>
            </a:pPr>
            <a:r>
              <a:rPr b="0" lang="cs-CZ" sz="2000" spc="-1" strike="noStrike">
                <a:solidFill>
                  <a:srgbClr val="534949"/>
                </a:solidFill>
                <a:latin typeface="Franklin Gothic Medium"/>
              </a:rPr>
              <a:t>Listiny uvedené v ustanovení § 334 odst. 1 věta první a druhá zák. práce lze zaměstnanci doručit prostřednictvím držitele poštovní licence </a:t>
            </a:r>
            <a:r>
              <a:rPr b="0" lang="cs-CZ" sz="2000" spc="-1" strike="noStrike">
                <a:solidFill>
                  <a:srgbClr val="ff0000"/>
                </a:solidFill>
                <a:latin typeface="Franklin Gothic Medium"/>
              </a:rPr>
              <a:t>jen tehdy, není-li doručení možné provést samotným zaměstnavatelem na pracovišti zaměstnance, v jeho bydlišti nebo kdekoliv bude zastižen</a:t>
            </a:r>
            <a:r>
              <a:rPr b="0" lang="cs-CZ" sz="2000" spc="-1" strike="noStrike">
                <a:solidFill>
                  <a:srgbClr val="534949"/>
                </a:solidFill>
                <a:latin typeface="Franklin Gothic Medium"/>
              </a:rPr>
              <a:t>, a proto </a:t>
            </a:r>
            <a:r>
              <a:rPr b="0" lang="cs-CZ" sz="2000" spc="-1" strike="noStrike">
                <a:solidFill>
                  <a:srgbClr val="ff0000"/>
                </a:solidFill>
                <a:latin typeface="Franklin Gothic Medium"/>
              </a:rPr>
              <a:t>nemá právní účinky doručení takové písemnosti zaměstnanci</a:t>
            </a:r>
            <a:r>
              <a:rPr b="0" lang="cs-CZ" sz="2000" spc="-1" strike="noStrike">
                <a:solidFill>
                  <a:srgbClr val="534949"/>
                </a:solidFill>
                <a:latin typeface="Franklin Gothic Medium"/>
              </a:rPr>
              <a:t>, k němuž zaměstnavatel přistoupil prostřednictvím držitele poštovní licence v rozporu s ustanovením § 334 odst. 2 zákona č. 262/2006 Sb., zák. práce)</a:t>
            </a:r>
            <a:endParaRPr b="0" lang="cs-CZ" sz="2000" spc="97" strike="noStrike">
              <a:solidFill>
                <a:srgbClr val="534949"/>
              </a:solidFill>
              <a:latin typeface="Franklin Gothic Medium"/>
            </a:endParaRPr>
          </a:p>
          <a:p>
            <a:pPr indent="0" algn="ctr">
              <a:lnSpc>
                <a:spcPct val="100000"/>
              </a:lnSpc>
              <a:spcBef>
                <a:spcPts val="400"/>
              </a:spcBef>
              <a:buNone/>
              <a:tabLst>
                <a:tab algn="l" pos="0"/>
              </a:tabLst>
            </a:pPr>
            <a:r>
              <a:rPr b="0" lang="cs-CZ" sz="2000" spc="-1" strike="noStrike">
                <a:solidFill>
                  <a:srgbClr val="534949"/>
                </a:solidFill>
                <a:latin typeface="Franklin Gothic Medium"/>
              </a:rPr>
              <a:t>X</a:t>
            </a:r>
            <a:endParaRPr b="0" lang="cs-CZ" sz="2000" spc="148" strike="noStrike">
              <a:solidFill>
                <a:srgbClr val="534949"/>
              </a:solidFill>
              <a:latin typeface="Franklin Gothic Medium"/>
            </a:endParaRPr>
          </a:p>
          <a:p>
            <a:pPr lvl="3" marL="340920" indent="-340920" algn="just">
              <a:lnSpc>
                <a:spcPct val="100000"/>
              </a:lnSpc>
              <a:spcBef>
                <a:spcPts val="400"/>
              </a:spcBef>
              <a:buClr>
                <a:srgbClr val="87706b"/>
              </a:buClr>
              <a:buFont typeface="Wingdings" charset="2"/>
              <a:buChar char=""/>
              <a:tabLst>
                <a:tab algn="l" pos="0"/>
              </a:tabLst>
            </a:pPr>
            <a:r>
              <a:rPr b="0" lang="cs-CZ" sz="2000" spc="-1" strike="noStrike">
                <a:solidFill>
                  <a:srgbClr val="534949"/>
                </a:solidFill>
                <a:latin typeface="Franklin Gothic Medium"/>
              </a:rPr>
              <a:t>to neplatí tehdy, jestliže zaměstnanec (oprávněný příjemce) písemnost skutečně převzal.</a:t>
            </a:r>
            <a:endParaRPr b="0" lang="cs-CZ" sz="2000" spc="97" strike="noStrike">
              <a:solidFill>
                <a:srgbClr val="534949"/>
              </a:solidFill>
              <a:latin typeface="Franklin Gothic Medium"/>
            </a:endParaRPr>
          </a:p>
        </p:txBody>
      </p:sp>
      <p:sp>
        <p:nvSpPr>
          <p:cNvPr id="220"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 334 a násl.)</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p:nvPr>
        </p:nvSpPr>
        <p:spPr>
          <a:xfrm>
            <a:off x="380880" y="1719000"/>
            <a:ext cx="8407440" cy="4407120"/>
          </a:xfrm>
          <a:prstGeom prst="rect">
            <a:avLst/>
          </a:prstGeom>
          <a:noFill/>
          <a:ln w="0">
            <a:noFill/>
          </a:ln>
        </p:spPr>
        <p:txBody>
          <a:bodyPr anchor="t">
            <a:normAutofit/>
          </a:bodyPr>
          <a:p>
            <a:pPr indent="0" algn="just">
              <a:lnSpc>
                <a:spcPct val="100000"/>
              </a:lnSpc>
              <a:spcBef>
                <a:spcPts val="281"/>
              </a:spcBef>
              <a:buNone/>
              <a:tabLst>
                <a:tab algn="l" pos="0"/>
              </a:tabLst>
            </a:pPr>
            <a:endParaRPr b="0" lang="cs-CZ" sz="1400" spc="148" strike="noStrike">
              <a:solidFill>
                <a:srgbClr val="534949"/>
              </a:solidFill>
              <a:latin typeface="Franklin Gothic Medium"/>
            </a:endParaRPr>
          </a:p>
          <a:p>
            <a:pPr indent="0" algn="just">
              <a:lnSpc>
                <a:spcPct val="100000"/>
              </a:lnSpc>
              <a:spcBef>
                <a:spcPts val="400"/>
              </a:spcBef>
              <a:buNone/>
              <a:tabLst>
                <a:tab algn="l" pos="0"/>
              </a:tabLst>
            </a:pPr>
            <a:r>
              <a:rPr b="0" lang="cs-CZ" sz="2000" spc="-1" strike="noStrike">
                <a:solidFill>
                  <a:srgbClr val="534949"/>
                </a:solidFill>
                <a:latin typeface="Franklin Gothic Medium"/>
              </a:rPr>
              <a:t>ROZSUDEK NS ČR ze dne 11. 10. 2001, sp. zn. 21 Cdo 2426/2000 -&gt; </a:t>
            </a:r>
            <a:r>
              <a:rPr b="0" lang="cs-CZ" sz="2000" spc="-1" strike="noStrike">
                <a:solidFill>
                  <a:srgbClr val="ff0000"/>
                </a:solidFill>
                <a:latin typeface="Franklin Gothic Medium"/>
              </a:rPr>
              <a:t>PŘEVZETÍ ZÁSILKY JINOU OSOBOU</a:t>
            </a:r>
            <a:endParaRPr b="0" lang="cs-CZ" sz="2000" spc="148" strike="noStrike">
              <a:solidFill>
                <a:srgbClr val="534949"/>
              </a:solidFill>
              <a:latin typeface="Franklin Gothic Medium"/>
            </a:endParaRPr>
          </a:p>
          <a:p>
            <a:pPr indent="0">
              <a:spcBef>
                <a:spcPts val="1417"/>
              </a:spcBef>
              <a:buNone/>
              <a:tabLst>
                <a:tab algn="l" pos="0"/>
              </a:tabLst>
            </a:pPr>
            <a:endParaRPr b="0" lang="cs-CZ" sz="1400" spc="148" strike="noStrike">
              <a:solidFill>
                <a:srgbClr val="534949"/>
              </a:solidFill>
              <a:latin typeface="Franklin Gothic Medium"/>
            </a:endParaRPr>
          </a:p>
          <a:p>
            <a:pPr lvl="3" marL="343080" indent="-343080" algn="just">
              <a:lnSpc>
                <a:spcPct val="100000"/>
              </a:lnSpc>
              <a:spcBef>
                <a:spcPts val="400"/>
              </a:spcBef>
              <a:buClr>
                <a:srgbClr val="87706b"/>
              </a:buClr>
              <a:buFont typeface="Wingdings" charset="2"/>
              <a:buChar char=""/>
              <a:tabLst>
                <a:tab algn="l" pos="0"/>
              </a:tabLst>
            </a:pPr>
            <a:r>
              <a:rPr b="0" lang="cs-CZ" sz="2000" spc="-1" strike="noStrike">
                <a:solidFill>
                  <a:srgbClr val="534949"/>
                </a:solidFill>
                <a:latin typeface="Franklin Gothic Medium"/>
              </a:rPr>
              <a:t>Jestliže </a:t>
            </a:r>
            <a:r>
              <a:rPr b="0" lang="cs-CZ" sz="2000" spc="-1" strike="noStrike">
                <a:solidFill>
                  <a:srgbClr val="ff0000"/>
                </a:solidFill>
                <a:latin typeface="Franklin Gothic Medium"/>
              </a:rPr>
              <a:t>zásilku</a:t>
            </a:r>
            <a:r>
              <a:rPr b="0" lang="cs-CZ" sz="2000" spc="-1" strike="noStrike">
                <a:solidFill>
                  <a:srgbClr val="534949"/>
                </a:solidFill>
                <a:latin typeface="Franklin Gothic Medium"/>
              </a:rPr>
              <a:t> s písemností zaměstnavatele uvedenou v ustanovení § 266a odst. 1 zák. práce (nyní § 334 odst. 1 ZP) </a:t>
            </a:r>
            <a:r>
              <a:rPr b="0" lang="cs-CZ" sz="2000" spc="-1" strike="noStrike">
                <a:solidFill>
                  <a:srgbClr val="ff0000"/>
                </a:solidFill>
                <a:latin typeface="Franklin Gothic Medium"/>
              </a:rPr>
              <a:t>převzala jiná osoba než zaměstnanec</a:t>
            </a:r>
            <a:r>
              <a:rPr b="0" lang="cs-CZ" sz="2000" spc="-1" strike="noStrike">
                <a:solidFill>
                  <a:srgbClr val="534949"/>
                </a:solidFill>
                <a:latin typeface="Franklin Gothic Medium"/>
              </a:rPr>
              <a:t>, nebyla tím splněna povinnost zaměstnavatele doručit písemnost zaměstnanci do vlastních rukou, a to ani tehdy, byla-li zásilka dodatečně zaměstnanci odevzdána.</a:t>
            </a:r>
            <a:endParaRPr b="0" lang="cs-CZ" sz="2000" spc="97"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endParaRPr b="0" lang="cs-CZ" sz="2000" spc="148" strike="noStrike">
              <a:solidFill>
                <a:srgbClr val="534949"/>
              </a:solidFill>
              <a:latin typeface="Franklin Gothic Medium"/>
            </a:endParaRPr>
          </a:p>
        </p:txBody>
      </p:sp>
      <p:sp>
        <p:nvSpPr>
          <p:cNvPr id="222"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 334 a násl.)</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 name="PlaceHolder 1"/>
          <p:cNvSpPr>
            <a:spLocks noGrp="1"/>
          </p:cNvSpPr>
          <p:nvPr>
            <p:ph/>
          </p:nvPr>
        </p:nvSpPr>
        <p:spPr>
          <a:xfrm>
            <a:off x="380880" y="1719000"/>
            <a:ext cx="8407440" cy="4407120"/>
          </a:xfrm>
          <a:prstGeom prst="rect">
            <a:avLst/>
          </a:prstGeom>
          <a:noFill/>
          <a:ln w="0">
            <a:noFill/>
          </a:ln>
        </p:spPr>
        <p:txBody>
          <a:bodyPr anchor="t">
            <a:normAutofit fontScale="94000"/>
          </a:bodyPr>
          <a:p>
            <a:pPr lvl="3" marL="348480" indent="-348480" algn="just">
              <a:lnSpc>
                <a:spcPct val="100000"/>
              </a:lnSpc>
              <a:spcBef>
                <a:spcPts val="400"/>
              </a:spcBef>
              <a:buClr>
                <a:srgbClr val="87706b"/>
              </a:buClr>
              <a:buFont typeface="Wingdings" charset="2"/>
              <a:buChar char=""/>
            </a:pPr>
            <a:r>
              <a:rPr b="0" lang="cs-CZ" sz="2000" spc="-1" strike="noStrike">
                <a:solidFill>
                  <a:srgbClr val="534949"/>
                </a:solidFill>
                <a:latin typeface="Franklin Gothic Medium"/>
              </a:rPr>
              <a:t>doručuje-li zaměstnavatel písemnost osobně a </a:t>
            </a:r>
            <a:r>
              <a:rPr b="0" lang="cs-CZ" sz="2000" spc="-1" strike="noStrike">
                <a:solidFill>
                  <a:srgbClr val="ff0000"/>
                </a:solidFill>
                <a:latin typeface="Franklin Gothic Medium"/>
              </a:rPr>
              <a:t>zaměstnanec</a:t>
            </a:r>
            <a:r>
              <a:rPr b="0" lang="cs-CZ" sz="2000" spc="-1" strike="noStrike">
                <a:solidFill>
                  <a:srgbClr val="534949"/>
                </a:solidFill>
                <a:latin typeface="Franklin Gothic Medium"/>
              </a:rPr>
              <a:t> ji </a:t>
            </a:r>
            <a:r>
              <a:rPr b="0" lang="cs-CZ" sz="2000" spc="-1" strike="noStrike">
                <a:solidFill>
                  <a:srgbClr val="ff0000"/>
                </a:solidFill>
                <a:latin typeface="Franklin Gothic Medium"/>
              </a:rPr>
              <a:t>odmítl převzít </a:t>
            </a:r>
            <a:r>
              <a:rPr b="0" lang="cs-CZ" sz="2000" spc="-1" strike="noStrike">
                <a:solidFill>
                  <a:srgbClr val="534949"/>
                </a:solidFill>
                <a:latin typeface="Franklin Gothic Medium"/>
              </a:rPr>
              <a:t>-&gt; považuje se písemnost za doručenou, i když ji zaměstnanec nepřevzal</a:t>
            </a:r>
            <a:endParaRPr b="0" lang="cs-CZ" sz="2000" spc="97" strike="noStrike">
              <a:solidFill>
                <a:srgbClr val="534949"/>
              </a:solidFill>
              <a:latin typeface="Franklin Gothic Medium"/>
            </a:endParaRPr>
          </a:p>
          <a:p>
            <a:pPr indent="0">
              <a:spcBef>
                <a:spcPts val="1417"/>
              </a:spcBef>
              <a:buNone/>
            </a:pP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r>
              <a:rPr b="0" lang="cs-CZ" sz="2000" spc="-1" strike="noStrike">
                <a:solidFill>
                  <a:srgbClr val="534949"/>
                </a:solidFill>
                <a:latin typeface="Franklin Gothic Medium"/>
              </a:rPr>
              <a:t>ROZSUDEK NS ČR ze dne 24. 11. 2011, sp. zn. 21 Cdo 3278/2010</a:t>
            </a: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lvl="3" marL="348480" indent="-348480" algn="just">
              <a:lnSpc>
                <a:spcPct val="100000"/>
              </a:lnSpc>
              <a:spcBef>
                <a:spcPts val="400"/>
              </a:spcBef>
              <a:buClr>
                <a:srgbClr val="87706b"/>
              </a:buClr>
              <a:buFont typeface="Wingdings" charset="2"/>
              <a:buChar char=""/>
              <a:tabLst>
                <a:tab algn="l" pos="0"/>
              </a:tabLst>
            </a:pPr>
            <a:r>
              <a:rPr b="0" lang="cs-CZ" sz="2000" spc="-1" strike="noStrike">
                <a:solidFill>
                  <a:srgbClr val="534949"/>
                </a:solidFill>
                <a:latin typeface="Franklin Gothic Medium"/>
              </a:rPr>
              <a:t>Při osobním doručování písemností uvedených v ustanovení § 334 odst. 1 zák. práce do vlastních rukou zaměstnance </a:t>
            </a:r>
            <a:r>
              <a:rPr b="0" lang="cs-CZ" sz="2000" spc="-1" strike="noStrike">
                <a:solidFill>
                  <a:srgbClr val="ff0000"/>
                </a:solidFill>
                <a:latin typeface="Franklin Gothic Medium"/>
              </a:rPr>
              <a:t>musí být zaměstnanci předána (odevzdána) do vlastních rukou listina s vlastnoručním podpisem jednající osoby </a:t>
            </a:r>
            <a:r>
              <a:rPr b="0" lang="cs-CZ" sz="2000" spc="-1" strike="noStrike">
                <a:solidFill>
                  <a:srgbClr val="000000"/>
                </a:solidFill>
                <a:latin typeface="Franklin Gothic Medium"/>
              </a:rPr>
              <a:t>X</a:t>
            </a:r>
            <a:r>
              <a:rPr b="0" lang="cs-CZ" sz="2000" spc="-1" strike="noStrike">
                <a:solidFill>
                  <a:srgbClr val="534949"/>
                </a:solidFill>
                <a:latin typeface="Franklin Gothic Medium"/>
              </a:rPr>
              <a:t> nestačí, jestliže zaměstnavatel umožní zaměstnanci seznámit se s obsahem listiny s vlastnoručním podpisem jednající osoby například tím, že mu ji předloží k nahlédnutí, a poté mu předá pouze fotokopii této listiny, která obsahuje jen grafickou napodobeninu tohoto podpisu.</a:t>
            </a:r>
            <a:endParaRPr b="0" lang="cs-CZ" sz="2000" spc="97" strike="noStrike">
              <a:solidFill>
                <a:srgbClr val="534949"/>
              </a:solidFill>
              <a:latin typeface="Franklin Gothic Medium"/>
            </a:endParaRPr>
          </a:p>
          <a:p>
            <a:pPr indent="0">
              <a:lnSpc>
                <a:spcPct val="100000"/>
              </a:lnSpc>
              <a:spcBef>
                <a:spcPts val="400"/>
              </a:spcBef>
              <a:buNone/>
              <a:tabLst>
                <a:tab algn="l" pos="0"/>
              </a:tabLst>
            </a:pP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r>
              <a:rPr b="0" lang="cs-CZ" sz="2000" spc="-1" strike="noStrike">
                <a:solidFill>
                  <a:srgbClr val="ff0000"/>
                </a:solidFill>
                <a:latin typeface="Franklin Gothic Medium"/>
              </a:rPr>
              <a:t>	</a:t>
            </a:r>
            <a:endParaRPr b="0" lang="cs-CZ" sz="2000" spc="148" strike="noStrike">
              <a:solidFill>
                <a:srgbClr val="534949"/>
              </a:solidFill>
              <a:latin typeface="Franklin Gothic Medium"/>
            </a:endParaRPr>
          </a:p>
        </p:txBody>
      </p:sp>
      <p:sp>
        <p:nvSpPr>
          <p:cNvPr id="224"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 334 a násl.)</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PlaceHolder 1"/>
          <p:cNvSpPr>
            <a:spLocks noGrp="1"/>
          </p:cNvSpPr>
          <p:nvPr>
            <p:ph/>
          </p:nvPr>
        </p:nvSpPr>
        <p:spPr>
          <a:xfrm>
            <a:off x="380880" y="1719000"/>
            <a:ext cx="8407440" cy="4407120"/>
          </a:xfrm>
          <a:prstGeom prst="rect">
            <a:avLst/>
          </a:prstGeom>
          <a:noFill/>
          <a:ln w="0">
            <a:noFill/>
          </a:ln>
        </p:spPr>
        <p:txBody>
          <a:bodyPr anchor="t">
            <a:noAutofit/>
          </a:bodyPr>
          <a:p>
            <a:pPr marL="45720" indent="0">
              <a:lnSpc>
                <a:spcPct val="100000"/>
              </a:lnSpc>
              <a:spcBef>
                <a:spcPts val="479"/>
              </a:spcBef>
              <a:buNone/>
              <a:tabLst>
                <a:tab algn="l" pos="0"/>
              </a:tabLst>
            </a:pPr>
            <a:r>
              <a:rPr b="0" lang="cs-CZ" sz="2400" spc="148" strike="noStrike">
                <a:solidFill>
                  <a:srgbClr val="ff0000"/>
                </a:solidFill>
                <a:latin typeface="Franklin Gothic Medium"/>
              </a:rPr>
              <a:t>PODMÍNKY:</a:t>
            </a:r>
            <a:endParaRPr b="0" lang="cs-CZ" sz="2400" spc="148" strike="noStrike">
              <a:solidFill>
                <a:srgbClr val="534949"/>
              </a:solidFill>
              <a:latin typeface="Franklin Gothic Medium"/>
            </a:endParaRPr>
          </a:p>
          <a:p>
            <a:pPr marL="45720" indent="0">
              <a:lnSpc>
                <a:spcPct val="100000"/>
              </a:lnSpc>
              <a:spcBef>
                <a:spcPts val="479"/>
              </a:spcBef>
              <a:buNone/>
              <a:tabLst>
                <a:tab algn="l" pos="0"/>
              </a:tabLst>
            </a:pPr>
            <a:endParaRPr b="0" lang="cs-CZ" sz="2400" spc="148" strike="noStrike">
              <a:solidFill>
                <a:srgbClr val="534949"/>
              </a:solidFill>
              <a:latin typeface="Franklin Gothic Medium"/>
            </a:endParaRPr>
          </a:p>
          <a:p>
            <a:pPr marL="502920" indent="-457200" algn="just">
              <a:lnSpc>
                <a:spcPct val="100000"/>
              </a:lnSpc>
              <a:spcBef>
                <a:spcPts val="479"/>
              </a:spcBef>
              <a:buClr>
                <a:srgbClr val="c66951"/>
              </a:buClr>
              <a:buFont typeface="Wingdings 2" charset="2"/>
              <a:buAutoNum type="alphaLcParenR"/>
              <a:tabLst>
                <a:tab algn="l" pos="0"/>
              </a:tabLst>
            </a:pPr>
            <a:r>
              <a:rPr b="0" lang="cs-CZ" sz="2400" spc="148" strike="noStrike">
                <a:solidFill>
                  <a:srgbClr val="534949"/>
                </a:solidFill>
                <a:latin typeface="Franklin Gothic Medium"/>
              </a:rPr>
              <a:t>písemný souhlas zaměstnance</a:t>
            </a:r>
            <a:endParaRPr b="0" lang="cs-CZ" sz="2400" spc="148" strike="noStrike">
              <a:solidFill>
                <a:srgbClr val="534949"/>
              </a:solidFill>
              <a:latin typeface="Franklin Gothic Medium"/>
            </a:endParaRPr>
          </a:p>
          <a:p>
            <a:pPr marL="502920" indent="-457200" algn="just">
              <a:lnSpc>
                <a:spcPct val="100000"/>
              </a:lnSpc>
              <a:spcBef>
                <a:spcPts val="479"/>
              </a:spcBef>
              <a:buClr>
                <a:srgbClr val="c66951"/>
              </a:buClr>
              <a:buFont typeface="Wingdings 2" charset="2"/>
              <a:buAutoNum type="alphaLcParenR"/>
              <a:tabLst>
                <a:tab algn="l" pos="0"/>
              </a:tabLst>
            </a:pPr>
            <a:r>
              <a:rPr b="0" lang="cs-CZ" sz="2400" spc="148" strike="noStrike">
                <a:solidFill>
                  <a:srgbClr val="534949"/>
                </a:solidFill>
                <a:latin typeface="Franklin Gothic Medium"/>
              </a:rPr>
              <a:t>poskytnutí elektr. adresy pro doručování</a:t>
            </a:r>
            <a:endParaRPr b="0" lang="cs-CZ" sz="2400" spc="148" strike="noStrike">
              <a:solidFill>
                <a:srgbClr val="534949"/>
              </a:solidFill>
              <a:latin typeface="Franklin Gothic Medium"/>
            </a:endParaRPr>
          </a:p>
          <a:p>
            <a:pPr marL="502920" indent="-457200" algn="just">
              <a:lnSpc>
                <a:spcPct val="100000"/>
              </a:lnSpc>
              <a:spcBef>
                <a:spcPts val="479"/>
              </a:spcBef>
              <a:buClr>
                <a:srgbClr val="c66951"/>
              </a:buClr>
              <a:buFont typeface="Wingdings 2" charset="2"/>
              <a:buAutoNum type="alphaLcParenR"/>
              <a:tabLst>
                <a:tab algn="l" pos="0"/>
              </a:tabLst>
            </a:pPr>
            <a:r>
              <a:rPr b="0" lang="cs-CZ" sz="2400" spc="148" strike="noStrike">
                <a:solidFill>
                  <a:srgbClr val="534949"/>
                </a:solidFill>
                <a:latin typeface="Franklin Gothic Medium"/>
              </a:rPr>
              <a:t>písemnost musí být podepsána uznávaným elektronickým podpisem</a:t>
            </a:r>
            <a:endParaRPr b="0" lang="cs-CZ" sz="2400" spc="148" strike="noStrike">
              <a:solidFill>
                <a:srgbClr val="534949"/>
              </a:solidFill>
              <a:latin typeface="Franklin Gothic Medium"/>
            </a:endParaRPr>
          </a:p>
          <a:p>
            <a:pPr marL="502920" indent="-457200" algn="just">
              <a:lnSpc>
                <a:spcPct val="100000"/>
              </a:lnSpc>
              <a:spcBef>
                <a:spcPts val="479"/>
              </a:spcBef>
              <a:buClr>
                <a:srgbClr val="c66951"/>
              </a:buClr>
              <a:buFont typeface="Wingdings 2" charset="2"/>
              <a:buAutoNum type="alphaLcParenR"/>
              <a:tabLst>
                <a:tab algn="l" pos="0"/>
              </a:tabLst>
            </a:pPr>
            <a:r>
              <a:rPr b="0" lang="cs-CZ" sz="2400" spc="148" strike="noStrike">
                <a:solidFill>
                  <a:srgbClr val="534949"/>
                </a:solidFill>
                <a:latin typeface="Franklin Gothic Medium"/>
              </a:rPr>
              <a:t>zaměstnanec musí přijetí písemnosti potvrdit do 3 dnů od odeslání písemnosti (odpověď musí být opatřená rovněž elektr. podpisem)</a:t>
            </a:r>
            <a:endParaRPr b="0" lang="cs-CZ" sz="2400" spc="148" strike="noStrike">
              <a:solidFill>
                <a:srgbClr val="534949"/>
              </a:solidFill>
              <a:latin typeface="Franklin Gothic Medium"/>
            </a:endParaRPr>
          </a:p>
          <a:p>
            <a:pPr indent="0">
              <a:lnSpc>
                <a:spcPct val="100000"/>
              </a:lnSpc>
              <a:spcBef>
                <a:spcPts val="400"/>
              </a:spcBef>
              <a:buNone/>
              <a:tabLst>
                <a:tab algn="l" pos="0"/>
              </a:tabLst>
            </a:pPr>
            <a:endParaRPr b="0" lang="cs-CZ" sz="2000" spc="148" strike="noStrike">
              <a:solidFill>
                <a:srgbClr val="534949"/>
              </a:solidFill>
              <a:latin typeface="Franklin Gothic Medium"/>
            </a:endParaRPr>
          </a:p>
        </p:txBody>
      </p:sp>
      <p:sp>
        <p:nvSpPr>
          <p:cNvPr id="226"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prostřednictvím sítě nebo služby elektronických komunikací (§ 335)</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 name="PlaceHolder 1"/>
          <p:cNvSpPr>
            <a:spLocks noGrp="1"/>
          </p:cNvSpPr>
          <p:nvPr>
            <p:ph/>
          </p:nvPr>
        </p:nvSpPr>
        <p:spPr>
          <a:xfrm>
            <a:off x="380880" y="1719000"/>
            <a:ext cx="8407440" cy="4407120"/>
          </a:xfrm>
          <a:prstGeom prst="rect">
            <a:avLst/>
          </a:prstGeom>
          <a:noFill/>
          <a:ln w="0">
            <a:noFill/>
          </a:ln>
        </p:spPr>
        <p:txBody>
          <a:bodyPr anchor="t">
            <a:normAutofit/>
          </a:bodyPr>
          <a:p>
            <a:pPr indent="0">
              <a:lnSpc>
                <a:spcPct val="100000"/>
              </a:lnSpc>
              <a:spcBef>
                <a:spcPts val="479"/>
              </a:spcBef>
              <a:buNone/>
            </a:pPr>
            <a:endParaRPr b="0" lang="cs-CZ" sz="2400" spc="148" strike="noStrike">
              <a:solidFill>
                <a:srgbClr val="534949"/>
              </a:solidFill>
              <a:latin typeface="Franklin Gothic Medium"/>
            </a:endParaRPr>
          </a:p>
          <a:p>
            <a:pPr marL="274320" indent="-2286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subsidiárně použitelný způsob doručení</a:t>
            </a:r>
            <a:endParaRPr b="0" lang="cs-CZ" sz="2800" spc="148" strike="noStrike">
              <a:solidFill>
                <a:srgbClr val="534949"/>
              </a:solidFill>
              <a:latin typeface="Franklin Gothic Medium"/>
            </a:endParaRPr>
          </a:p>
          <a:p>
            <a:pPr indent="0" algn="just">
              <a:lnSpc>
                <a:spcPct val="100000"/>
              </a:lnSpc>
              <a:spcBef>
                <a:spcPts val="561"/>
              </a:spcBef>
              <a:buNone/>
            </a:pPr>
            <a:endParaRPr b="0" lang="cs-CZ" sz="2800" spc="148" strike="noStrike">
              <a:solidFill>
                <a:srgbClr val="534949"/>
              </a:solidFill>
              <a:latin typeface="Franklin Gothic Medium"/>
            </a:endParaRPr>
          </a:p>
          <a:p>
            <a:pPr marL="274320" indent="-2286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písemnost zaměstnavatel doručí na </a:t>
            </a:r>
            <a:r>
              <a:rPr b="0" lang="cs-CZ" sz="2800" spc="148" strike="noStrike">
                <a:solidFill>
                  <a:srgbClr val="ff0000"/>
                </a:solidFill>
                <a:latin typeface="Franklin Gothic Medium"/>
              </a:rPr>
              <a:t>poslední adresu zaměstnance, která mu je známa</a:t>
            </a:r>
            <a:r>
              <a:rPr b="0" lang="cs-CZ" sz="2800" spc="148" strike="noStrike">
                <a:solidFill>
                  <a:srgbClr val="534949"/>
                </a:solidFill>
                <a:latin typeface="Franklin Gothic Medium"/>
              </a:rPr>
              <a:t> (většinou adresa, která je uvedena v osobním dotazníku)</a:t>
            </a:r>
            <a:endParaRPr b="0" lang="cs-CZ" sz="2800" spc="148" strike="noStrike">
              <a:solidFill>
                <a:srgbClr val="534949"/>
              </a:solidFill>
              <a:latin typeface="Franklin Gothic Medium"/>
            </a:endParaRPr>
          </a:p>
        </p:txBody>
      </p:sp>
      <p:sp>
        <p:nvSpPr>
          <p:cNvPr id="228"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prostřednictvím provozovatele poštovních služeb (§ 336)</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 name="PlaceHolder 1"/>
          <p:cNvSpPr>
            <a:spLocks noGrp="1"/>
          </p:cNvSpPr>
          <p:nvPr>
            <p:ph/>
          </p:nvPr>
        </p:nvSpPr>
        <p:spPr>
          <a:xfrm>
            <a:off x="380880" y="1719000"/>
            <a:ext cx="8407440" cy="4407120"/>
          </a:xfrm>
          <a:prstGeom prst="rect">
            <a:avLst/>
          </a:prstGeom>
          <a:noFill/>
          <a:ln w="0">
            <a:noFill/>
          </a:ln>
        </p:spPr>
        <p:txBody>
          <a:bodyPr anchor="t">
            <a:normAutofit fontScale="57000"/>
          </a:bodyPr>
          <a:p>
            <a:pPr indent="0" algn="just">
              <a:lnSpc>
                <a:spcPct val="100000"/>
              </a:lnSpc>
              <a:spcBef>
                <a:spcPts val="479"/>
              </a:spcBef>
              <a:buNone/>
            </a:pPr>
            <a:endParaRPr b="0" lang="cs-CZ" sz="2400" spc="148" strike="noStrike">
              <a:solidFill>
                <a:srgbClr val="534949"/>
              </a:solidFill>
              <a:latin typeface="Franklin Gothic Medium"/>
            </a:endParaRPr>
          </a:p>
          <a:p>
            <a:pPr marL="41400" indent="0" algn="just">
              <a:lnSpc>
                <a:spcPct val="100000"/>
              </a:lnSpc>
              <a:spcBef>
                <a:spcPts val="680"/>
              </a:spcBef>
              <a:buNone/>
              <a:tabLst>
                <a:tab algn="l" pos="0"/>
              </a:tabLst>
            </a:pPr>
            <a:r>
              <a:rPr b="0" lang="cs-CZ" sz="3400" spc="148" strike="noStrike">
                <a:solidFill>
                  <a:srgbClr val="ff0000"/>
                </a:solidFill>
                <a:latin typeface="Franklin Gothic Medium"/>
              </a:rPr>
              <a:t>ROZSUDEK NS ČR </a:t>
            </a:r>
            <a:r>
              <a:rPr b="0" lang="cs-CZ" sz="3400" spc="148" strike="noStrike">
                <a:solidFill>
                  <a:srgbClr val="534949"/>
                </a:solidFill>
                <a:latin typeface="Franklin Gothic Medium"/>
              </a:rPr>
              <a:t>ze dne 02. 02. 2012, sp. zn. </a:t>
            </a:r>
            <a:r>
              <a:rPr b="1" lang="cs-CZ" sz="3400" spc="148" strike="noStrike">
                <a:solidFill>
                  <a:srgbClr val="534949"/>
                </a:solidFill>
                <a:latin typeface="Franklin Gothic Medium"/>
              </a:rPr>
              <a:t>21 Cdo 4185/2010</a:t>
            </a:r>
            <a:r>
              <a:rPr b="0" lang="cs-CZ" sz="3400" spc="148" strike="noStrike">
                <a:solidFill>
                  <a:srgbClr val="534949"/>
                </a:solidFill>
                <a:latin typeface="Franklin Gothic Medium"/>
              </a:rPr>
              <a:t>.</a:t>
            </a:r>
            <a:endParaRPr b="0" lang="cs-CZ" sz="3400" spc="148" strike="noStrike">
              <a:solidFill>
                <a:srgbClr val="534949"/>
              </a:solidFill>
              <a:latin typeface="Franklin Gothic Medium"/>
            </a:endParaRPr>
          </a:p>
          <a:p>
            <a:pPr marL="41400" indent="0" algn="just">
              <a:lnSpc>
                <a:spcPct val="100000"/>
              </a:lnSpc>
              <a:spcBef>
                <a:spcPts val="680"/>
              </a:spcBef>
              <a:buNone/>
              <a:tabLst>
                <a:tab algn="l" pos="0"/>
              </a:tabLst>
            </a:pPr>
            <a:endParaRPr b="0" lang="cs-CZ" sz="3400" spc="148" strike="noStrike">
              <a:solidFill>
                <a:srgbClr val="534949"/>
              </a:solidFill>
              <a:latin typeface="Franklin Gothic Medium"/>
            </a:endParaRPr>
          </a:p>
          <a:p>
            <a:pPr marL="249840" indent="-208440" algn="just">
              <a:lnSpc>
                <a:spcPct val="100000"/>
              </a:lnSpc>
              <a:spcBef>
                <a:spcPts val="680"/>
              </a:spcBef>
              <a:buClr>
                <a:srgbClr val="c66951"/>
              </a:buClr>
              <a:buFont typeface="Wingdings 2" charset="2"/>
              <a:buChar char=""/>
              <a:tabLst>
                <a:tab algn="l" pos="0"/>
              </a:tabLst>
            </a:pPr>
            <a:r>
              <a:rPr b="0" lang="cs-CZ" sz="3400" spc="148" strike="noStrike">
                <a:solidFill>
                  <a:srgbClr val="ff0000"/>
                </a:solidFill>
                <a:latin typeface="Franklin Gothic Medium"/>
              </a:rPr>
              <a:t>Jestliže se zaměstnanec</a:t>
            </a:r>
            <a:r>
              <a:rPr b="0" lang="cs-CZ" sz="3400" spc="148" strike="noStrike">
                <a:solidFill>
                  <a:srgbClr val="534949"/>
                </a:solidFill>
                <a:latin typeface="Franklin Gothic Medium"/>
              </a:rPr>
              <a:t>, jemuž zaměstnavatel doručuje písemnost uvedenou v ustanovení § 334 odst. 1 zák. práce prostřednictvím provozovatele poštovních služeb, </a:t>
            </a:r>
            <a:r>
              <a:rPr b="0" lang="cs-CZ" sz="3400" spc="148" strike="noStrike">
                <a:solidFill>
                  <a:srgbClr val="ff0000"/>
                </a:solidFill>
                <a:latin typeface="Franklin Gothic Medium"/>
              </a:rPr>
              <a:t>již nezdržuje na adrese, kterou dříve oznámil zaměstnavateli, a jestliže zaviněně neoznámil zaměstnavateli novou adresu, je opodstatněn závěr, že tím neposkytl součinnost nezbytnou k doručení písemnosti</a:t>
            </a:r>
            <a:r>
              <a:rPr b="0" lang="cs-CZ" sz="3400" spc="148" strike="noStrike">
                <a:solidFill>
                  <a:srgbClr val="534949"/>
                </a:solidFill>
                <a:latin typeface="Franklin Gothic Medium"/>
              </a:rPr>
              <a:t>; v takovém případě </a:t>
            </a:r>
            <a:r>
              <a:rPr b="0" lang="cs-CZ" sz="3400" spc="148" strike="noStrike">
                <a:solidFill>
                  <a:srgbClr val="ff0000"/>
                </a:solidFill>
                <a:latin typeface="Franklin Gothic Medium"/>
              </a:rPr>
              <a:t>se písemnost pokládá za doručenou dnem, kdy provozovatel poštovních služeb nemohl zaměstnanci doručovanou poštovní zásilku předat, ovšem za předpokladu, že zaměstnanec byl o tomto následku poučen</a:t>
            </a:r>
            <a:r>
              <a:rPr b="0" lang="cs-CZ" sz="3400" spc="148" strike="noStrike">
                <a:solidFill>
                  <a:srgbClr val="534949"/>
                </a:solidFill>
                <a:latin typeface="Franklin Gothic Medium"/>
              </a:rPr>
              <a:t>.</a:t>
            </a:r>
            <a:endParaRPr b="0" lang="cs-CZ" sz="3400" spc="148" strike="noStrike">
              <a:solidFill>
                <a:srgbClr val="534949"/>
              </a:solidFill>
              <a:latin typeface="Franklin Gothic Medium"/>
            </a:endParaRPr>
          </a:p>
        </p:txBody>
      </p:sp>
      <p:sp>
        <p:nvSpPr>
          <p:cNvPr id="230"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prostřednictvím provozovatele poštovních služeb (§ 336)</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PlaceHolder 1"/>
          <p:cNvSpPr>
            <a:spLocks noGrp="1"/>
          </p:cNvSpPr>
          <p:nvPr>
            <p:ph/>
          </p:nvPr>
        </p:nvSpPr>
        <p:spPr>
          <a:xfrm>
            <a:off x="380880" y="1719000"/>
            <a:ext cx="8407440" cy="4407120"/>
          </a:xfrm>
          <a:prstGeom prst="rect">
            <a:avLst/>
          </a:prstGeom>
          <a:noFill/>
          <a:ln w="0">
            <a:noFill/>
          </a:ln>
        </p:spPr>
        <p:txBody>
          <a:bodyPr anchor="t">
            <a:normAutofit/>
          </a:bodyPr>
          <a:p>
            <a:pPr marL="45720" indent="0">
              <a:lnSpc>
                <a:spcPct val="100000"/>
              </a:lnSpc>
              <a:spcBef>
                <a:spcPts val="561"/>
              </a:spcBef>
              <a:buNone/>
              <a:tabLst>
                <a:tab algn="l" pos="0"/>
              </a:tabLst>
            </a:pPr>
            <a:r>
              <a:rPr b="0" lang="cs-CZ" sz="2800" spc="148" strike="noStrike">
                <a:solidFill>
                  <a:srgbClr val="ff0000"/>
                </a:solidFill>
                <a:latin typeface="Franklin Gothic Medium"/>
              </a:rPr>
              <a:t>POSTUP DORUČENÍ:</a:t>
            </a:r>
            <a:endParaRPr b="0" lang="cs-CZ" sz="2800" spc="148" strike="noStrike">
              <a:solidFill>
                <a:srgbClr val="534949"/>
              </a:solidFill>
              <a:latin typeface="Franklin Gothic Medium"/>
            </a:endParaRPr>
          </a:p>
          <a:p>
            <a:pPr marL="45720" indent="0" algn="ctr">
              <a:lnSpc>
                <a:spcPct val="100000"/>
              </a:lnSpc>
              <a:spcBef>
                <a:spcPts val="561"/>
              </a:spcBef>
              <a:buNone/>
              <a:tabLst>
                <a:tab algn="l" pos="0"/>
              </a:tabLst>
            </a:pPr>
            <a:r>
              <a:rPr b="0" lang="cs-CZ" sz="2800" spc="148" strike="noStrike">
                <a:solidFill>
                  <a:srgbClr val="534949"/>
                </a:solidFill>
                <a:latin typeface="Franklin Gothic Medium"/>
              </a:rPr>
              <a:t>zaměstnanec písemnost převzal -&gt; okamžikem převzetí je písemnost doručena</a:t>
            </a:r>
            <a:endParaRPr b="0" lang="cs-CZ" sz="2800" spc="148" strike="noStrike">
              <a:solidFill>
                <a:srgbClr val="534949"/>
              </a:solidFill>
              <a:latin typeface="Franklin Gothic Medium"/>
            </a:endParaRPr>
          </a:p>
          <a:p>
            <a:pPr marL="45720" indent="0" algn="ctr">
              <a:lnSpc>
                <a:spcPct val="100000"/>
              </a:lnSpc>
              <a:spcBef>
                <a:spcPts val="561"/>
              </a:spcBef>
              <a:buNone/>
              <a:tabLst>
                <a:tab algn="l" pos="0"/>
              </a:tabLst>
            </a:pPr>
            <a:r>
              <a:rPr b="0" lang="cs-CZ" sz="2800" spc="148" strike="noStrike">
                <a:solidFill>
                  <a:srgbClr val="534949"/>
                </a:solidFill>
                <a:latin typeface="Franklin Gothic Medium"/>
              </a:rPr>
              <a:t>X</a:t>
            </a:r>
            <a:endParaRPr b="0" lang="cs-CZ" sz="2800" spc="148" strike="noStrike">
              <a:solidFill>
                <a:srgbClr val="534949"/>
              </a:solidFill>
              <a:latin typeface="Franklin Gothic Medium"/>
            </a:endParaRPr>
          </a:p>
          <a:p>
            <a:pPr marL="45720" indent="0" algn="ctr">
              <a:lnSpc>
                <a:spcPct val="100000"/>
              </a:lnSpc>
              <a:spcBef>
                <a:spcPts val="561"/>
              </a:spcBef>
              <a:buNone/>
              <a:tabLst>
                <a:tab algn="l" pos="0"/>
              </a:tabLst>
            </a:pPr>
            <a:r>
              <a:rPr b="0" lang="cs-CZ" sz="2800" spc="148" strike="noStrike">
                <a:solidFill>
                  <a:srgbClr val="534949"/>
                </a:solidFill>
                <a:latin typeface="Franklin Gothic Medium"/>
              </a:rPr>
              <a:t>z. písemnost nepřevzal</a:t>
            </a:r>
            <a:endParaRPr b="0" lang="cs-CZ" sz="2800" spc="148" strike="noStrike">
              <a:solidFill>
                <a:srgbClr val="534949"/>
              </a:solidFill>
              <a:latin typeface="Franklin Gothic Medium"/>
            </a:endParaRPr>
          </a:p>
          <a:p>
            <a:pPr marL="45720" indent="0" algn="ctr">
              <a:lnSpc>
                <a:spcPct val="100000"/>
              </a:lnSpc>
              <a:spcBef>
                <a:spcPts val="561"/>
              </a:spcBef>
              <a:buNone/>
              <a:tabLst>
                <a:tab algn="l" pos="0"/>
              </a:tabLst>
            </a:pPr>
            <a:endParaRPr b="0" lang="cs-CZ" sz="2800" spc="148" strike="noStrike">
              <a:solidFill>
                <a:srgbClr val="534949"/>
              </a:solidFill>
              <a:latin typeface="Franklin Gothic Medium"/>
            </a:endParaRPr>
          </a:p>
          <a:p>
            <a:pPr marL="45720" indent="0" algn="ctr">
              <a:lnSpc>
                <a:spcPct val="100000"/>
              </a:lnSpc>
              <a:spcBef>
                <a:spcPts val="561"/>
              </a:spcBef>
              <a:buNone/>
              <a:tabLst>
                <a:tab algn="l" pos="0"/>
              </a:tabLst>
            </a:pPr>
            <a:r>
              <a:rPr b="0" lang="cs-CZ" sz="2800" spc="148" strike="noStrike">
                <a:solidFill>
                  <a:srgbClr val="534949"/>
                </a:solidFill>
                <a:latin typeface="Franklin Gothic Medium"/>
              </a:rPr>
              <a:t>písemnost se uloží v provozovně provozovatele pošt. služeb nebo u obecního úřadu</a:t>
            </a:r>
            <a:endParaRPr b="0" lang="cs-CZ" sz="2800" spc="148" strike="noStrike">
              <a:solidFill>
                <a:srgbClr val="534949"/>
              </a:solidFill>
              <a:latin typeface="Franklin Gothic Medium"/>
            </a:endParaRPr>
          </a:p>
        </p:txBody>
      </p:sp>
      <p:sp>
        <p:nvSpPr>
          <p:cNvPr id="232"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prostřednictvím provozovatele poštovních služeb (§ 336)</a:t>
            </a:r>
            <a:endParaRPr b="0" lang="cs-CZ" sz="3200" spc="-1" strike="noStrike">
              <a:solidFill>
                <a:srgbClr val="000000"/>
              </a:solidFill>
              <a:latin typeface="Franklin Gothic Medium"/>
            </a:endParaRPr>
          </a:p>
        </p:txBody>
      </p:sp>
      <p:sp>
        <p:nvSpPr>
          <p:cNvPr id="233" name="Šipka dolů 4"/>
          <p:cNvSpPr/>
          <p:nvPr/>
        </p:nvSpPr>
        <p:spPr>
          <a:xfrm>
            <a:off x="4303440" y="4221000"/>
            <a:ext cx="484200" cy="488880"/>
          </a:xfrm>
          <a:prstGeom prst="down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PlaceHolder 1"/>
          <p:cNvSpPr>
            <a:spLocks noGrp="1"/>
          </p:cNvSpPr>
          <p:nvPr>
            <p:ph/>
          </p:nvPr>
        </p:nvSpPr>
        <p:spPr>
          <a:xfrm>
            <a:off x="380880" y="1719000"/>
            <a:ext cx="8407440" cy="4407120"/>
          </a:xfrm>
          <a:prstGeom prst="rect">
            <a:avLst/>
          </a:prstGeom>
          <a:noFill/>
          <a:ln w="0">
            <a:noFill/>
          </a:ln>
        </p:spPr>
        <p:txBody>
          <a:bodyPr anchor="t">
            <a:normAutofit fontScale="99000"/>
          </a:bodyPr>
          <a:p>
            <a:pPr marL="45000" indent="0">
              <a:lnSpc>
                <a:spcPct val="100000"/>
              </a:lnSpc>
              <a:spcBef>
                <a:spcPts val="561"/>
              </a:spcBef>
              <a:buNone/>
              <a:tabLst>
                <a:tab algn="l" pos="0"/>
              </a:tabLst>
            </a:pPr>
            <a:r>
              <a:rPr b="0" lang="cs-CZ" sz="2800" spc="148" strike="noStrike">
                <a:solidFill>
                  <a:srgbClr val="ff0000"/>
                </a:solidFill>
                <a:latin typeface="Franklin Gothic Medium"/>
              </a:rPr>
              <a:t>POSTUP DORUČENÍ:</a:t>
            </a:r>
            <a:endParaRPr b="0" lang="cs-CZ" sz="2800" spc="148" strike="noStrike">
              <a:solidFill>
                <a:srgbClr val="534949"/>
              </a:solidFill>
              <a:latin typeface="Franklin Gothic Medium"/>
            </a:endParaRPr>
          </a:p>
          <a:p>
            <a:pPr marL="45000" indent="0" algn="ctr">
              <a:lnSpc>
                <a:spcPct val="100000"/>
              </a:lnSpc>
              <a:spcBef>
                <a:spcPts val="561"/>
              </a:spcBef>
              <a:buNone/>
              <a:tabLst>
                <a:tab algn="l" pos="0"/>
              </a:tabLst>
            </a:pPr>
            <a:r>
              <a:rPr b="0" lang="cs-CZ" sz="2800" spc="148" strike="noStrike">
                <a:solidFill>
                  <a:srgbClr val="534949"/>
                </a:solidFill>
                <a:latin typeface="Franklin Gothic Medium"/>
              </a:rPr>
              <a:t>výzva + poučení</a:t>
            </a:r>
            <a:endParaRPr b="0" lang="cs-CZ" sz="2800" spc="148" strike="noStrike">
              <a:solidFill>
                <a:srgbClr val="534949"/>
              </a:solidFill>
              <a:latin typeface="Franklin Gothic Medium"/>
            </a:endParaRPr>
          </a:p>
          <a:p>
            <a:pPr marL="45000" indent="0" algn="ctr">
              <a:lnSpc>
                <a:spcPct val="100000"/>
              </a:lnSpc>
              <a:spcBef>
                <a:spcPts val="561"/>
              </a:spcBef>
              <a:buNone/>
              <a:tabLst>
                <a:tab algn="l" pos="0"/>
              </a:tabLst>
            </a:pPr>
            <a:endParaRPr b="0" lang="cs-CZ" sz="2800" spc="148" strike="noStrike">
              <a:solidFill>
                <a:srgbClr val="534949"/>
              </a:solidFill>
              <a:latin typeface="Franklin Gothic Medium"/>
            </a:endParaRPr>
          </a:p>
          <a:p>
            <a:pPr marL="45000" indent="0" algn="ctr">
              <a:lnSpc>
                <a:spcPct val="100000"/>
              </a:lnSpc>
              <a:spcBef>
                <a:spcPts val="561"/>
              </a:spcBef>
              <a:buNone/>
              <a:tabLst>
                <a:tab algn="l" pos="0"/>
              </a:tabLst>
            </a:pPr>
            <a:r>
              <a:rPr b="0" lang="cs-CZ" sz="2800" spc="148" strike="noStrike">
                <a:solidFill>
                  <a:srgbClr val="534949"/>
                </a:solidFill>
                <a:latin typeface="Franklin Gothic Medium"/>
              </a:rPr>
              <a:t>zaměstnanec převezme =&gt; doručeno</a:t>
            </a:r>
            <a:endParaRPr b="0" lang="cs-CZ" sz="2800" spc="148" strike="noStrike">
              <a:solidFill>
                <a:srgbClr val="534949"/>
              </a:solidFill>
              <a:latin typeface="Franklin Gothic Medium"/>
            </a:endParaRPr>
          </a:p>
          <a:p>
            <a:pPr marL="45000" indent="0" algn="ctr">
              <a:lnSpc>
                <a:spcPct val="100000"/>
              </a:lnSpc>
              <a:spcBef>
                <a:spcPts val="561"/>
              </a:spcBef>
              <a:buNone/>
              <a:tabLst>
                <a:tab algn="l" pos="0"/>
              </a:tabLst>
            </a:pPr>
            <a:endParaRPr b="0" lang="cs-CZ" sz="2800" spc="148" strike="noStrike">
              <a:solidFill>
                <a:srgbClr val="534949"/>
              </a:solidFill>
              <a:latin typeface="Franklin Gothic Medium"/>
            </a:endParaRPr>
          </a:p>
          <a:p>
            <a:pPr marL="45000" indent="0" algn="ctr">
              <a:lnSpc>
                <a:spcPct val="100000"/>
              </a:lnSpc>
              <a:spcBef>
                <a:spcPts val="561"/>
              </a:spcBef>
              <a:buNone/>
              <a:tabLst>
                <a:tab algn="l" pos="0"/>
              </a:tabLst>
            </a:pPr>
            <a:r>
              <a:rPr b="0" lang="cs-CZ" sz="2800" spc="148" strike="noStrike">
                <a:solidFill>
                  <a:srgbClr val="534949"/>
                </a:solidFill>
                <a:latin typeface="Franklin Gothic Medium"/>
              </a:rPr>
              <a:t>z. nevyzvedne</a:t>
            </a:r>
            <a:endParaRPr b="0" lang="cs-CZ" sz="2800" spc="148" strike="noStrike">
              <a:solidFill>
                <a:srgbClr val="534949"/>
              </a:solidFill>
              <a:latin typeface="Franklin Gothic Medium"/>
            </a:endParaRPr>
          </a:p>
          <a:p>
            <a:pPr marL="45000" indent="0" algn="ctr">
              <a:lnSpc>
                <a:spcPct val="100000"/>
              </a:lnSpc>
              <a:spcBef>
                <a:spcPts val="561"/>
              </a:spcBef>
              <a:buNone/>
              <a:tabLst>
                <a:tab algn="l" pos="0"/>
              </a:tabLst>
            </a:pPr>
            <a:endParaRPr b="0" lang="cs-CZ" sz="2800" spc="148" strike="noStrike">
              <a:solidFill>
                <a:srgbClr val="534949"/>
              </a:solidFill>
              <a:latin typeface="Franklin Gothic Medium"/>
            </a:endParaRPr>
          </a:p>
          <a:p>
            <a:pPr marL="45000" indent="0" algn="ctr">
              <a:lnSpc>
                <a:spcPct val="100000"/>
              </a:lnSpc>
              <a:spcBef>
                <a:spcPts val="561"/>
              </a:spcBef>
              <a:buNone/>
              <a:tabLst>
                <a:tab algn="l" pos="0"/>
              </a:tabLst>
            </a:pPr>
            <a:r>
              <a:rPr b="0" lang="cs-CZ" sz="2800" spc="148" strike="noStrike">
                <a:solidFill>
                  <a:srgbClr val="534949"/>
                </a:solidFill>
                <a:latin typeface="Franklin Gothic Medium"/>
              </a:rPr>
              <a:t>písemnost se považuje za doručenou posledním dnem lhůty</a:t>
            </a:r>
            <a:endParaRPr b="0" lang="cs-CZ" sz="2800" spc="148" strike="noStrike">
              <a:solidFill>
                <a:srgbClr val="534949"/>
              </a:solidFill>
              <a:latin typeface="Franklin Gothic Medium"/>
            </a:endParaRPr>
          </a:p>
        </p:txBody>
      </p:sp>
      <p:sp>
        <p:nvSpPr>
          <p:cNvPr id="23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zaměstnavatelem prostřednictvím provozovatele poštovních služeb (§ 336)</a:t>
            </a:r>
            <a:endParaRPr b="0" lang="cs-CZ" sz="3200" spc="-1" strike="noStrike">
              <a:solidFill>
                <a:srgbClr val="000000"/>
              </a:solidFill>
              <a:latin typeface="Franklin Gothic Medium"/>
            </a:endParaRPr>
          </a:p>
        </p:txBody>
      </p:sp>
      <p:sp>
        <p:nvSpPr>
          <p:cNvPr id="236" name="Šipka dolů 3"/>
          <p:cNvSpPr/>
          <p:nvPr/>
        </p:nvSpPr>
        <p:spPr>
          <a:xfrm>
            <a:off x="4246920" y="2637000"/>
            <a:ext cx="484200" cy="488880"/>
          </a:xfrm>
          <a:prstGeom prst="down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ndParaRPr>
          </a:p>
        </p:txBody>
      </p:sp>
      <p:sp>
        <p:nvSpPr>
          <p:cNvPr id="237" name="Šipka dolů 5"/>
          <p:cNvSpPr/>
          <p:nvPr/>
        </p:nvSpPr>
        <p:spPr>
          <a:xfrm>
            <a:off x="4284360" y="3649680"/>
            <a:ext cx="484200" cy="488880"/>
          </a:xfrm>
          <a:prstGeom prst="down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ndParaRPr>
          </a:p>
        </p:txBody>
      </p:sp>
      <p:sp>
        <p:nvSpPr>
          <p:cNvPr id="238" name="Šipka dolů 6"/>
          <p:cNvSpPr/>
          <p:nvPr/>
        </p:nvSpPr>
        <p:spPr>
          <a:xfrm>
            <a:off x="4291200" y="4653000"/>
            <a:ext cx="484200" cy="488880"/>
          </a:xfrm>
          <a:prstGeom prst="down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PlaceHolder 1"/>
          <p:cNvSpPr>
            <a:spLocks noGrp="1"/>
          </p:cNvSpPr>
          <p:nvPr>
            <p:ph/>
          </p:nvPr>
        </p:nvSpPr>
        <p:spPr>
          <a:xfrm>
            <a:off x="380880" y="1719000"/>
            <a:ext cx="8407440" cy="4407120"/>
          </a:xfrm>
          <a:prstGeom prst="rect">
            <a:avLst/>
          </a:prstGeom>
          <a:noFill/>
          <a:ln w="0">
            <a:noFill/>
          </a:ln>
        </p:spPr>
        <p:txBody>
          <a:bodyPr anchor="t">
            <a:normAutofit fontScale="79000"/>
          </a:bodyPr>
          <a:p>
            <a:pPr marL="234000" indent="-19476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zpravidla osobním předáním v místě sídla zaměstnavatele</a:t>
            </a:r>
            <a:endParaRPr b="0" lang="cs-CZ" sz="2800" spc="148" strike="noStrike">
              <a:solidFill>
                <a:srgbClr val="534949"/>
              </a:solidFill>
              <a:latin typeface="Franklin Gothic Medium"/>
            </a:endParaRPr>
          </a:p>
          <a:p>
            <a:pPr marL="234000" indent="-19476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na žádost z. je Z povinen doručení písemnosti písemně potvrdit</a:t>
            </a:r>
            <a:endParaRPr b="0" lang="cs-CZ" sz="2800" spc="148" strike="noStrike">
              <a:solidFill>
                <a:srgbClr val="534949"/>
              </a:solidFill>
              <a:latin typeface="Franklin Gothic Medium"/>
            </a:endParaRPr>
          </a:p>
          <a:p>
            <a:pPr marL="234000" indent="-19476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 </a:t>
            </a:r>
            <a:r>
              <a:rPr b="0" lang="cs-CZ" sz="2800" spc="148" strike="noStrike">
                <a:solidFill>
                  <a:srgbClr val="534949"/>
                </a:solidFill>
                <a:latin typeface="Franklin Gothic Medium"/>
              </a:rPr>
              <a:t>doručit lze také předáním na pracovišti nejbližšímu nadřízenému nebo odevzdáním např. na sekretariát, v podatelně</a:t>
            </a:r>
            <a:endParaRPr b="0" lang="cs-CZ" sz="2800" spc="148" strike="noStrike">
              <a:solidFill>
                <a:srgbClr val="534949"/>
              </a:solidFill>
              <a:latin typeface="Franklin Gothic Medium"/>
            </a:endParaRPr>
          </a:p>
          <a:p>
            <a:pPr marL="234000" indent="-19476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X od doručování zaměstnavatelem ZP neupravuje fikci doručení</a:t>
            </a:r>
            <a:endParaRPr b="0" lang="cs-CZ" sz="2800" spc="148" strike="noStrike">
              <a:solidFill>
                <a:srgbClr val="534949"/>
              </a:solidFill>
              <a:latin typeface="Franklin Gothic Medium"/>
            </a:endParaRPr>
          </a:p>
          <a:p>
            <a:pPr marL="234000" indent="-19476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není upravena možnost zaslání výpovědi prostřednictvím provozovatele poštovních služeb </a:t>
            </a:r>
            <a:endParaRPr b="0" lang="cs-CZ" sz="2800" spc="148" strike="noStrike">
              <a:solidFill>
                <a:srgbClr val="534949"/>
              </a:solidFill>
              <a:latin typeface="Franklin Gothic Medium"/>
            </a:endParaRPr>
          </a:p>
          <a:p>
            <a:pPr marL="38880" indent="0">
              <a:lnSpc>
                <a:spcPct val="100000"/>
              </a:lnSpc>
              <a:spcBef>
                <a:spcPts val="561"/>
              </a:spcBef>
              <a:buNone/>
              <a:tabLst>
                <a:tab algn="l" pos="0"/>
              </a:tabLst>
            </a:pPr>
            <a:r>
              <a:rPr b="0" lang="cs-CZ" sz="2800" spc="148" strike="noStrike">
                <a:solidFill>
                  <a:srgbClr val="534949"/>
                </a:solidFill>
                <a:latin typeface="Franklin Gothic Medium"/>
              </a:rPr>
              <a:t> </a:t>
            </a:r>
            <a:endParaRPr b="0" lang="cs-CZ" sz="2800" spc="148" strike="noStrike">
              <a:solidFill>
                <a:srgbClr val="534949"/>
              </a:solidFill>
              <a:latin typeface="Franklin Gothic Medium"/>
            </a:endParaRPr>
          </a:p>
        </p:txBody>
      </p:sp>
      <p:sp>
        <p:nvSpPr>
          <p:cNvPr id="240"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doručování písemnosti zaměstnancem (§ 337)</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p:nvPr>
        </p:nvSpPr>
        <p:spPr>
          <a:xfrm>
            <a:off x="380880" y="1719000"/>
            <a:ext cx="8407440" cy="4407120"/>
          </a:xfrm>
          <a:prstGeom prst="rect">
            <a:avLst/>
          </a:prstGeom>
          <a:noFill/>
          <a:ln w="0">
            <a:noFill/>
          </a:ln>
        </p:spPr>
        <p:txBody>
          <a:bodyPr anchor="t">
            <a:normAutofit/>
          </a:bodyPr>
          <a:p>
            <a:pPr indent="0">
              <a:lnSpc>
                <a:spcPct val="100000"/>
              </a:lnSpc>
              <a:spcBef>
                <a:spcPts val="400"/>
              </a:spcBef>
              <a:buNone/>
            </a:pPr>
            <a:endParaRPr b="0" lang="cs-CZ" sz="2000" spc="148" strike="noStrike">
              <a:solidFill>
                <a:srgbClr val="534949"/>
              </a:solidFill>
              <a:latin typeface="Franklin Gothic Medium"/>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8" strike="noStrike">
                <a:solidFill>
                  <a:srgbClr val="534949"/>
                </a:solidFill>
                <a:latin typeface="Franklin Gothic Medium"/>
              </a:rPr>
              <a:t>byla-li dána </a:t>
            </a:r>
            <a:r>
              <a:rPr b="1" lang="cs-CZ" sz="2000" spc="148" strike="noStrike">
                <a:solidFill>
                  <a:srgbClr val="ff0000"/>
                </a:solidFill>
                <a:latin typeface="Franklin Gothic Medium"/>
              </a:rPr>
              <a:t>výpověď</a:t>
            </a:r>
            <a:r>
              <a:rPr b="0" lang="cs-CZ" sz="2000" spc="148" strike="noStrike">
                <a:solidFill>
                  <a:srgbClr val="534949"/>
                </a:solidFill>
                <a:latin typeface="Franklin Gothic Medium"/>
              </a:rPr>
              <a:t> ze strany zaměstnance </a:t>
            </a:r>
            <a:r>
              <a:rPr b="1" lang="cs-CZ" sz="2000" spc="148" strike="noStrike">
                <a:solidFill>
                  <a:srgbClr val="ff0000"/>
                </a:solidFill>
                <a:latin typeface="Franklin Gothic Medium"/>
              </a:rPr>
              <a:t>v souvislosti s přechodem práv a povinností</a:t>
            </a:r>
            <a:r>
              <a:rPr b="0" lang="cs-CZ" sz="2000" spc="148" strike="noStrike">
                <a:solidFill>
                  <a:srgbClr val="534949"/>
                </a:solidFill>
                <a:latin typeface="Franklin Gothic Medium"/>
              </a:rPr>
              <a:t> z pracovněprávních vztahů nebo přechodem výkonu práv a povinností z pracovněprávních vztahů =&gt; pracovní poměr skončí </a:t>
            </a:r>
            <a:r>
              <a:rPr b="0" lang="cs-CZ" sz="2000" spc="148" strike="noStrike">
                <a:solidFill>
                  <a:srgbClr val="ff0000"/>
                </a:solidFill>
                <a:latin typeface="Franklin Gothic Medium"/>
              </a:rPr>
              <a:t>nejpozději dnem, který předchází dni nabytí účinnosti přechodu </a:t>
            </a:r>
            <a:r>
              <a:rPr b="0" lang="cs-CZ" sz="2000" spc="148" strike="noStrike">
                <a:solidFill>
                  <a:srgbClr val="534949"/>
                </a:solidFill>
                <a:latin typeface="Franklin Gothic Medium"/>
              </a:rPr>
              <a:t>práv a povinností z pracovněprávních vztahů nebo dni nabytí účinnosti přechodu výkonu práv a povinností z pracovněprávních vztahů </a:t>
            </a:r>
            <a:endParaRPr b="0" lang="cs-CZ" sz="2000" spc="148" strike="noStrike">
              <a:solidFill>
                <a:srgbClr val="534949"/>
              </a:solidFill>
              <a:latin typeface="Franklin Gothic Medium"/>
            </a:endParaRPr>
          </a:p>
          <a:p>
            <a:pPr lvl="1" marL="739800" indent="-339840" algn="just">
              <a:lnSpc>
                <a:spcPct val="100000"/>
              </a:lnSpc>
              <a:spcBef>
                <a:spcPts val="700"/>
              </a:spcBef>
              <a:buSzPct val="114061"/>
              <a:buBlip>
                <a:blip r:embed="rId1"/>
              </a:buBlip>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1800" spc="97" strike="noStrike">
                <a:solidFill>
                  <a:srgbClr val="534949"/>
                </a:solidFill>
                <a:latin typeface="Franklin Gothic Medium"/>
              </a:rPr>
              <a:t>§ 51a ZP + § 338 n. ZP</a:t>
            </a:r>
            <a:endParaRPr b="0" lang="cs-CZ" sz="1800" spc="97" strike="noStrike">
              <a:solidFill>
                <a:srgbClr val="534949"/>
              </a:solidFill>
              <a:latin typeface="Franklin Gothic Medium"/>
            </a:endParaRPr>
          </a:p>
        </p:txBody>
      </p:sp>
      <p:sp>
        <p:nvSpPr>
          <p:cNvPr id="142"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Výpovědní doba - § 51a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PlaceHolder 1"/>
          <p:cNvSpPr>
            <a:spLocks noGrp="1"/>
          </p:cNvSpPr>
          <p:nvPr>
            <p:ph type="title"/>
          </p:nvPr>
        </p:nvSpPr>
        <p:spPr>
          <a:xfrm>
            <a:off x="755640" y="1412640"/>
            <a:ext cx="5760360" cy="1779840"/>
          </a:xfrm>
          <a:prstGeom prst="rect">
            <a:avLst/>
          </a:prstGeom>
          <a:noFill/>
          <a:ln w="0">
            <a:noFill/>
          </a:ln>
        </p:spPr>
        <p:txBody>
          <a:bodyPr anchor="ctr">
            <a:normAutofit fontScale="57000"/>
          </a:bodyPr>
          <a:p>
            <a:pPr indent="0" algn="ctr">
              <a:lnSpc>
                <a:spcPct val="100000"/>
              </a:lnSpc>
              <a:buNone/>
            </a:pPr>
            <a:br>
              <a:rPr sz="3600"/>
            </a:br>
            <a:br>
              <a:rPr sz="3600"/>
            </a:br>
            <a:r>
              <a:rPr b="1" lang="cs-CZ" sz="4000" spc="148" strike="noStrike" cap="all">
                <a:solidFill>
                  <a:srgbClr val="ff0000"/>
                </a:solidFill>
                <a:latin typeface="Franklin Gothic Medium"/>
              </a:rPr>
              <a:t>Zákaz výpovědi dané zaměstnavatelem</a:t>
            </a:r>
            <a:br>
              <a:rPr sz="4000"/>
            </a:br>
            <a:endParaRPr b="0" lang="cs-CZ" sz="4000" spc="-1" strike="noStrike">
              <a:solidFill>
                <a:srgbClr val="000000"/>
              </a:solidFill>
              <a:latin typeface="Franklin Gothic Medium"/>
            </a:endParaRPr>
          </a:p>
        </p:txBody>
      </p:sp>
      <p:sp>
        <p:nvSpPr>
          <p:cNvPr id="242" name="PlaceHolder 2"/>
          <p:cNvSpPr>
            <a:spLocks noGrp="1"/>
          </p:cNvSpPr>
          <p:nvPr>
            <p:ph type="subTitle"/>
          </p:nvPr>
        </p:nvSpPr>
        <p:spPr>
          <a:xfrm>
            <a:off x="1403640" y="4077000"/>
            <a:ext cx="6400440" cy="1472760"/>
          </a:xfrm>
          <a:prstGeom prst="rect">
            <a:avLst/>
          </a:prstGeom>
          <a:noFill/>
          <a:ln w="0">
            <a:noFill/>
          </a:ln>
        </p:spPr>
        <p:txBody>
          <a:bodyPr anchor="ctr">
            <a:noAutofit/>
          </a:bodyPr>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PlaceHolder 1"/>
          <p:cNvSpPr>
            <a:spLocks noGrp="1"/>
          </p:cNvSpPr>
          <p:nvPr>
            <p:ph/>
          </p:nvPr>
        </p:nvSpPr>
        <p:spPr>
          <a:xfrm>
            <a:off x="380880" y="1719000"/>
            <a:ext cx="8407440" cy="5022000"/>
          </a:xfrm>
          <a:prstGeom prst="rect">
            <a:avLst/>
          </a:prstGeom>
          <a:noFill/>
          <a:ln w="0">
            <a:noFill/>
          </a:ln>
        </p:spPr>
        <p:txBody>
          <a:bodyPr anchor="t">
            <a:normAutofit fontScale="41000"/>
          </a:bodyPr>
          <a:p>
            <a:pPr indent="0" algn="just">
              <a:lnSpc>
                <a:spcPct val="170000"/>
              </a:lnSpc>
              <a:spcBef>
                <a:spcPts val="349"/>
              </a:spcBef>
              <a:buNone/>
              <a:tabLst>
                <a:tab algn="l" pos="0"/>
              </a:tabLst>
            </a:pPr>
            <a:r>
              <a:rPr b="0" lang="cs-CZ" sz="3800" spc="148" strike="noStrike">
                <a:solidFill>
                  <a:srgbClr val="000000"/>
                </a:solidFill>
                <a:latin typeface="Franklin Gothic Medium"/>
              </a:rPr>
              <a:t>Zaměstnavatel nesmí dát zaměstnanci výpověď v tzv. </a:t>
            </a:r>
            <a:r>
              <a:rPr b="1" lang="cs-CZ" sz="3800" spc="148" strike="noStrike">
                <a:solidFill>
                  <a:srgbClr val="ff0000"/>
                </a:solidFill>
                <a:latin typeface="Franklin Gothic Medium"/>
              </a:rPr>
              <a:t>ochranné době </a:t>
            </a:r>
            <a:r>
              <a:rPr b="0" lang="cs-CZ" sz="3800" spc="148" strike="noStrike">
                <a:solidFill>
                  <a:srgbClr val="534949"/>
                </a:solidFill>
                <a:latin typeface="Franklin Gothic Medium"/>
              </a:rPr>
              <a:t>(</a:t>
            </a:r>
            <a:r>
              <a:rPr b="0" lang="cs-CZ" sz="3800" spc="148" strike="noStrike">
                <a:solidFill>
                  <a:srgbClr val="000000"/>
                </a:solidFill>
                <a:latin typeface="Franklin Gothic Medium"/>
              </a:rPr>
              <a:t>§53 odst. 1 ZP):</a:t>
            </a:r>
            <a:endParaRPr b="0" lang="cs-CZ" sz="3800" spc="148" strike="noStrike">
              <a:solidFill>
                <a:srgbClr val="534949"/>
              </a:solidFill>
              <a:latin typeface="Franklin Gothic Medium"/>
            </a:endParaRPr>
          </a:p>
          <a:p>
            <a:pPr marL="348120" indent="0" algn="just">
              <a:lnSpc>
                <a:spcPct val="80000"/>
              </a:lnSpc>
              <a:spcBef>
                <a:spcPts val="349"/>
              </a:spcBef>
              <a:buNone/>
              <a:tabLst>
                <a:tab algn="l" pos="0"/>
              </a:tabLst>
            </a:pPr>
            <a:r>
              <a:rPr b="0" lang="cs-CZ" sz="3300" spc="148" strike="noStrike">
                <a:solidFill>
                  <a:srgbClr val="534949"/>
                </a:solidFill>
                <a:latin typeface="Franklin Gothic Medium"/>
              </a:rPr>
              <a:t> </a:t>
            </a:r>
            <a:endParaRPr b="0" lang="cs-CZ" sz="3300" spc="148" strike="noStrike">
              <a:solidFill>
                <a:srgbClr val="534949"/>
              </a:solidFill>
              <a:latin typeface="Franklin Gothic Medium"/>
            </a:endParaRPr>
          </a:p>
          <a:p>
            <a:pPr indent="0" algn="just">
              <a:lnSpc>
                <a:spcPct val="80000"/>
              </a:lnSpc>
              <a:spcBef>
                <a:spcPts val="349"/>
              </a:spcBef>
              <a:buNone/>
              <a:tabLst>
                <a:tab algn="l" pos="0"/>
              </a:tabLst>
            </a:pPr>
            <a:r>
              <a:rPr b="0" lang="cs-CZ" sz="3500" spc="148" strike="noStrike">
                <a:solidFill>
                  <a:srgbClr val="000000"/>
                </a:solidFill>
                <a:latin typeface="Franklin Gothic Medium"/>
              </a:rPr>
              <a:t>a) v době, kdy je zaměstnanec uznán </a:t>
            </a:r>
            <a:r>
              <a:rPr b="1" lang="cs-CZ" sz="4000" spc="148" strike="noStrike">
                <a:solidFill>
                  <a:srgbClr val="ff0000"/>
                </a:solidFill>
                <a:latin typeface="Franklin Gothic Medium"/>
              </a:rPr>
              <a:t>dočasně práce neschopným, pokud si tuto neschopnost úmyslně nepřivodil nebo nevznikla-li tato neschopnost jako bezprostřední následek opilosti zaměstnance nebo zneužití návykových látek, </a:t>
            </a:r>
            <a:r>
              <a:rPr b="0" lang="cs-CZ" sz="3500" spc="148" strike="noStrike">
                <a:solidFill>
                  <a:srgbClr val="000000"/>
                </a:solidFill>
                <a:latin typeface="Franklin Gothic Medium"/>
              </a:rPr>
              <a:t>a v době </a:t>
            </a:r>
            <a:r>
              <a:rPr b="1" lang="cs-CZ" sz="3500" spc="148" strike="noStrike">
                <a:solidFill>
                  <a:srgbClr val="ff0000"/>
                </a:solidFill>
                <a:latin typeface="Franklin Gothic Medium"/>
              </a:rPr>
              <a:t>od podání návrhu na ústavní ošetřování nebo od nástupu lázeňského léčení až do dne jejich ukončení</a:t>
            </a:r>
            <a:r>
              <a:rPr b="0" lang="cs-CZ" sz="3500" spc="148" strike="noStrike">
                <a:solidFill>
                  <a:srgbClr val="534949"/>
                </a:solidFill>
                <a:latin typeface="Franklin Gothic Medium"/>
              </a:rPr>
              <a:t>; </a:t>
            </a:r>
            <a:r>
              <a:rPr b="0" lang="cs-CZ" sz="3500" spc="148" strike="noStrike">
                <a:solidFill>
                  <a:srgbClr val="000000"/>
                </a:solidFill>
                <a:latin typeface="Franklin Gothic Medium"/>
              </a:rPr>
              <a:t>při onemocnění tuberkulózou se tato ochranná doba prodlužuje o 6 měsíců po propuštění z ústavního ošetřování, </a:t>
            </a:r>
            <a:endParaRPr b="0" lang="cs-CZ" sz="3500" spc="148" strike="noStrike">
              <a:solidFill>
                <a:srgbClr val="534949"/>
              </a:solidFill>
              <a:latin typeface="Franklin Gothic Medium"/>
            </a:endParaRPr>
          </a:p>
          <a:p>
            <a:pPr marL="348120" indent="0" algn="just">
              <a:lnSpc>
                <a:spcPct val="80000"/>
              </a:lnSpc>
              <a:spcBef>
                <a:spcPts val="349"/>
              </a:spcBef>
              <a:buNone/>
              <a:tabLst>
                <a:tab algn="l" pos="0"/>
              </a:tabLst>
            </a:pPr>
            <a:endParaRPr b="0" lang="cs-CZ" sz="3500" spc="148" strike="noStrike">
              <a:solidFill>
                <a:srgbClr val="534949"/>
              </a:solidFill>
              <a:latin typeface="Franklin Gothic Medium"/>
            </a:endParaRPr>
          </a:p>
          <a:p>
            <a:pPr indent="0" algn="just">
              <a:lnSpc>
                <a:spcPct val="80000"/>
              </a:lnSpc>
              <a:spcBef>
                <a:spcPts val="349"/>
              </a:spcBef>
              <a:buNone/>
              <a:tabLst>
                <a:tab algn="l" pos="0"/>
              </a:tabLst>
            </a:pPr>
            <a:r>
              <a:rPr b="0" lang="cs-CZ" sz="3500" spc="148" strike="noStrike">
                <a:solidFill>
                  <a:srgbClr val="000000"/>
                </a:solidFill>
                <a:latin typeface="Franklin Gothic Medium"/>
              </a:rPr>
              <a:t>b) při výkonu </a:t>
            </a:r>
            <a:r>
              <a:rPr b="1" lang="cs-CZ" sz="4000" spc="148" strike="noStrike">
                <a:solidFill>
                  <a:srgbClr val="ff0000"/>
                </a:solidFill>
                <a:latin typeface="Franklin Gothic Medium"/>
              </a:rPr>
              <a:t>vojenského</a:t>
            </a:r>
            <a:r>
              <a:rPr b="1" lang="cs-CZ" sz="3500" spc="148" strike="noStrike">
                <a:solidFill>
                  <a:srgbClr val="ff0000"/>
                </a:solidFill>
                <a:latin typeface="Franklin Gothic Medium"/>
              </a:rPr>
              <a:t> cvičení nebo výjimečného vojenského cvičení </a:t>
            </a:r>
            <a:r>
              <a:rPr b="0" lang="cs-CZ" sz="3500" spc="148" strike="noStrike">
                <a:solidFill>
                  <a:srgbClr val="000000"/>
                </a:solidFill>
                <a:latin typeface="Franklin Gothic Medium"/>
              </a:rPr>
              <a:t>ode dne, kdy byl zaměstnanci doručen povolávací rozkaz, po dobu výkonu těchto cvičení, až do uplynutí 2 týdnů po jeho propuštění z těchto cvičení, </a:t>
            </a:r>
            <a:endParaRPr b="0" lang="cs-CZ" sz="3500" spc="148" strike="noStrike">
              <a:solidFill>
                <a:srgbClr val="534949"/>
              </a:solidFill>
              <a:latin typeface="Franklin Gothic Medium"/>
            </a:endParaRPr>
          </a:p>
          <a:p>
            <a:pPr marL="348120" indent="0" algn="just">
              <a:lnSpc>
                <a:spcPct val="80000"/>
              </a:lnSpc>
              <a:spcBef>
                <a:spcPts val="349"/>
              </a:spcBef>
              <a:buNone/>
              <a:tabLst>
                <a:tab algn="l" pos="0"/>
              </a:tabLst>
            </a:pPr>
            <a:endParaRPr b="0" lang="cs-CZ" sz="3500" spc="148" strike="noStrike">
              <a:solidFill>
                <a:srgbClr val="534949"/>
              </a:solidFill>
              <a:latin typeface="Franklin Gothic Medium"/>
            </a:endParaRPr>
          </a:p>
          <a:p>
            <a:pPr indent="0" algn="just">
              <a:lnSpc>
                <a:spcPct val="80000"/>
              </a:lnSpc>
              <a:spcBef>
                <a:spcPts val="349"/>
              </a:spcBef>
              <a:buNone/>
              <a:tabLst>
                <a:tab algn="l" pos="0"/>
              </a:tabLst>
            </a:pPr>
            <a:r>
              <a:rPr b="0" lang="cs-CZ" sz="3500" spc="148" strike="noStrike">
                <a:solidFill>
                  <a:srgbClr val="000000"/>
                </a:solidFill>
                <a:latin typeface="Franklin Gothic Medium"/>
              </a:rPr>
              <a:t>c) v době, kdy je zaměstnanec dlouhodobě plně uvolněn pro </a:t>
            </a:r>
            <a:r>
              <a:rPr b="1" lang="cs-CZ" sz="3500" spc="148" strike="noStrike">
                <a:solidFill>
                  <a:srgbClr val="ff0000"/>
                </a:solidFill>
                <a:latin typeface="Franklin Gothic Medium"/>
              </a:rPr>
              <a:t>výkon veřejné funkce</a:t>
            </a:r>
            <a:r>
              <a:rPr b="0" lang="cs-CZ" sz="3500" spc="148" strike="noStrike">
                <a:solidFill>
                  <a:srgbClr val="534949"/>
                </a:solidFill>
                <a:latin typeface="Franklin Gothic Medium"/>
              </a:rPr>
              <a:t>, </a:t>
            </a:r>
            <a:endParaRPr b="0" lang="cs-CZ" sz="3500" spc="148" strike="noStrike">
              <a:solidFill>
                <a:srgbClr val="534949"/>
              </a:solidFill>
              <a:latin typeface="Franklin Gothic Medium"/>
            </a:endParaRPr>
          </a:p>
          <a:p>
            <a:pPr marL="348120" indent="0" algn="just">
              <a:lnSpc>
                <a:spcPct val="80000"/>
              </a:lnSpc>
              <a:spcBef>
                <a:spcPts val="349"/>
              </a:spcBef>
              <a:buNone/>
              <a:tabLst>
                <a:tab algn="l" pos="0"/>
              </a:tabLst>
            </a:pPr>
            <a:endParaRPr b="0" lang="cs-CZ" sz="3500" spc="148" strike="noStrike">
              <a:solidFill>
                <a:srgbClr val="534949"/>
              </a:solidFill>
              <a:latin typeface="Franklin Gothic Medium"/>
            </a:endParaRPr>
          </a:p>
          <a:p>
            <a:pPr indent="0" algn="just">
              <a:lnSpc>
                <a:spcPct val="80000"/>
              </a:lnSpc>
              <a:spcBef>
                <a:spcPts val="349"/>
              </a:spcBef>
              <a:buNone/>
              <a:tabLst>
                <a:tab algn="l" pos="0"/>
              </a:tabLst>
            </a:pPr>
            <a:r>
              <a:rPr b="0" lang="cs-CZ" sz="3500" spc="148" strike="noStrike">
                <a:solidFill>
                  <a:srgbClr val="000000"/>
                </a:solidFill>
                <a:latin typeface="Franklin Gothic Medium"/>
              </a:rPr>
              <a:t>d) v době, kdy je </a:t>
            </a:r>
            <a:r>
              <a:rPr b="1" lang="cs-CZ" sz="3500" spc="148" strike="noStrike">
                <a:solidFill>
                  <a:srgbClr val="ff0000"/>
                </a:solidFill>
                <a:latin typeface="Franklin Gothic Medium"/>
              </a:rPr>
              <a:t>zaměstnankyně těhotná </a:t>
            </a:r>
            <a:r>
              <a:rPr b="0" lang="cs-CZ" sz="3500" spc="148" strike="noStrike">
                <a:solidFill>
                  <a:srgbClr val="000000"/>
                </a:solidFill>
                <a:latin typeface="Franklin Gothic Medium"/>
              </a:rPr>
              <a:t>nebo kdy zaměstnankyně čerpá </a:t>
            </a:r>
            <a:r>
              <a:rPr b="1" lang="cs-CZ" sz="3500" spc="148" strike="noStrike">
                <a:solidFill>
                  <a:srgbClr val="ff0000"/>
                </a:solidFill>
                <a:latin typeface="Franklin Gothic Medium"/>
              </a:rPr>
              <a:t>mateřskou dovolenou </a:t>
            </a:r>
            <a:r>
              <a:rPr b="0" lang="cs-CZ" sz="3500" spc="148" strike="noStrike">
                <a:solidFill>
                  <a:srgbClr val="000000"/>
                </a:solidFill>
                <a:latin typeface="Franklin Gothic Medium"/>
              </a:rPr>
              <a:t>nebo kdy zaměstnankyně nebo zaměstnanec čerpají </a:t>
            </a:r>
            <a:r>
              <a:rPr b="1" lang="cs-CZ" sz="3500" spc="148" strike="noStrike">
                <a:solidFill>
                  <a:srgbClr val="ff0000"/>
                </a:solidFill>
                <a:latin typeface="Franklin Gothic Medium"/>
              </a:rPr>
              <a:t>rodičovskou dovolenou</a:t>
            </a:r>
            <a:r>
              <a:rPr b="0" lang="cs-CZ" sz="3500" spc="148" strike="noStrike">
                <a:solidFill>
                  <a:srgbClr val="534949"/>
                </a:solidFill>
                <a:latin typeface="Franklin Gothic Medium"/>
              </a:rPr>
              <a:t>, </a:t>
            </a:r>
            <a:endParaRPr b="0" lang="cs-CZ" sz="3500" spc="148" strike="noStrike">
              <a:solidFill>
                <a:srgbClr val="534949"/>
              </a:solidFill>
              <a:latin typeface="Franklin Gothic Medium"/>
            </a:endParaRPr>
          </a:p>
          <a:p>
            <a:pPr marL="348120" indent="0" algn="just">
              <a:lnSpc>
                <a:spcPct val="80000"/>
              </a:lnSpc>
              <a:spcBef>
                <a:spcPts val="349"/>
              </a:spcBef>
              <a:buNone/>
              <a:tabLst>
                <a:tab algn="l" pos="0"/>
              </a:tabLst>
            </a:pPr>
            <a:endParaRPr b="0" lang="cs-CZ" sz="3500" spc="148" strike="noStrike">
              <a:solidFill>
                <a:srgbClr val="534949"/>
              </a:solidFill>
              <a:latin typeface="Franklin Gothic Medium"/>
            </a:endParaRPr>
          </a:p>
          <a:p>
            <a:pPr indent="0" algn="just">
              <a:lnSpc>
                <a:spcPct val="80000"/>
              </a:lnSpc>
              <a:spcBef>
                <a:spcPts val="349"/>
              </a:spcBef>
              <a:buNone/>
              <a:tabLst>
                <a:tab algn="l" pos="0"/>
              </a:tabLst>
            </a:pPr>
            <a:r>
              <a:rPr b="0" lang="cs-CZ" sz="3500" spc="148" strike="noStrike">
                <a:solidFill>
                  <a:srgbClr val="000000"/>
                </a:solidFill>
                <a:latin typeface="Franklin Gothic Medium"/>
              </a:rPr>
              <a:t>e) v době, kdy je </a:t>
            </a:r>
            <a:r>
              <a:rPr b="1" lang="cs-CZ" sz="3500" spc="148" strike="noStrike">
                <a:solidFill>
                  <a:srgbClr val="ff0000"/>
                </a:solidFill>
                <a:latin typeface="Franklin Gothic Medium"/>
              </a:rPr>
              <a:t>zaměstnanec, který pracuje v noci, uznán na základě lékařského posudku vydaného poskytovatelem pracovnělékařských služeb dočasně nezpůsobilým pro noční práci. </a:t>
            </a:r>
            <a:endParaRPr b="0" lang="cs-CZ" sz="3500" spc="148" strike="noStrike">
              <a:solidFill>
                <a:srgbClr val="534949"/>
              </a:solidFill>
              <a:latin typeface="Franklin Gothic Medium"/>
            </a:endParaRPr>
          </a:p>
          <a:p>
            <a:pPr marL="348120" indent="0" algn="just">
              <a:lnSpc>
                <a:spcPct val="80000"/>
              </a:lnSpc>
              <a:spcBef>
                <a:spcPts val="349"/>
              </a:spcBef>
              <a:buNone/>
              <a:tabLst>
                <a:tab algn="l" pos="0"/>
              </a:tabLst>
            </a:pPr>
            <a:endParaRPr b="0" lang="cs-CZ" sz="3500" spc="148" strike="noStrike">
              <a:solidFill>
                <a:srgbClr val="534949"/>
              </a:solidFill>
              <a:latin typeface="Franklin Gothic Medium"/>
            </a:endParaRPr>
          </a:p>
        </p:txBody>
      </p:sp>
      <p:sp>
        <p:nvSpPr>
          <p:cNvPr id="244"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zákaz výpovědi (§ 53)</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PlaceHolder 1"/>
          <p:cNvSpPr>
            <a:spLocks noGrp="1"/>
          </p:cNvSpPr>
          <p:nvPr>
            <p:ph/>
          </p:nvPr>
        </p:nvSpPr>
        <p:spPr>
          <a:xfrm>
            <a:off x="380880" y="1719000"/>
            <a:ext cx="8407440" cy="5022000"/>
          </a:xfrm>
          <a:prstGeom prst="rect">
            <a:avLst/>
          </a:prstGeom>
          <a:noFill/>
          <a:ln w="0">
            <a:noFill/>
          </a:ln>
        </p:spPr>
        <p:txBody>
          <a:bodyPr anchor="t">
            <a:normAutofit/>
          </a:bodyPr>
          <a:p>
            <a:pPr marL="343080" indent="-343080" algn="just">
              <a:lnSpc>
                <a:spcPct val="120000"/>
              </a:lnSpc>
              <a:spcBef>
                <a:spcPts val="349"/>
              </a:spcBef>
              <a:buClr>
                <a:srgbClr val="9999ff"/>
              </a:buClr>
              <a:buSzPct val="229000"/>
              <a:buFont typeface="Arial"/>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400" spc="148" strike="noStrike">
                <a:solidFill>
                  <a:srgbClr val="000000"/>
                </a:solidFill>
                <a:latin typeface="Franklin Gothic Medium"/>
              </a:rPr>
              <a:t>souběh výpovědní doby a ochranné doby =&gt; § 53 odst. 2 ZP</a:t>
            </a:r>
            <a:endParaRPr b="0" lang="cs-CZ" sz="2400" spc="148" strike="noStrike">
              <a:solidFill>
                <a:srgbClr val="534949"/>
              </a:solidFill>
              <a:latin typeface="Franklin Gothic Medium"/>
            </a:endParaRPr>
          </a:p>
          <a:p>
            <a:pPr marL="343080" indent="-343080" algn="just">
              <a:lnSpc>
                <a:spcPct val="120000"/>
              </a:lnSpc>
              <a:spcBef>
                <a:spcPts val="349"/>
              </a:spcBef>
              <a:buClr>
                <a:srgbClr val="9999ff"/>
              </a:buClr>
              <a:buSzPct val="229000"/>
              <a:buFont typeface="Arial"/>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400" spc="148" strike="noStrike">
                <a:solidFill>
                  <a:srgbClr val="000000"/>
                </a:solidFill>
                <a:latin typeface="Franklin Gothic Medium"/>
              </a:rPr>
              <a:t>§ 53 odst. 2 ZP: Byla-li </a:t>
            </a:r>
            <a:r>
              <a:rPr b="0" lang="cs-CZ" sz="2400" spc="148" strike="noStrike">
                <a:solidFill>
                  <a:srgbClr val="ff0000"/>
                </a:solidFill>
                <a:latin typeface="Franklin Gothic Medium"/>
              </a:rPr>
              <a:t>dána zaměstnanci výpověď před počátkem ochranné doby</a:t>
            </a:r>
            <a:r>
              <a:rPr b="0" lang="cs-CZ" sz="2400" spc="148" strike="noStrike">
                <a:solidFill>
                  <a:srgbClr val="000000"/>
                </a:solidFill>
                <a:latin typeface="Franklin Gothic Medium"/>
              </a:rPr>
              <a:t> tak, že by výpovědní doba měla uplynout v ochranné době, ochranná doba se do výpovědní doby nezapočítává; pracovní poměr skončí teprve uplynutím zbývající části výpovědní doby po skončení ochranné doby, ledaže zaměstnanec sdělí zaměstnavateli, že na prodloužení pracovního poměru netrvá.</a:t>
            </a:r>
            <a:endParaRPr b="0" lang="cs-CZ" sz="2400" spc="148" strike="noStrike">
              <a:solidFill>
                <a:srgbClr val="534949"/>
              </a:solidFill>
              <a:latin typeface="Franklin Gothic Medium"/>
            </a:endParaRPr>
          </a:p>
        </p:txBody>
      </p:sp>
      <p:sp>
        <p:nvSpPr>
          <p:cNvPr id="246"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zákaz výpovědi (§ 53)</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p:nvPr>
        </p:nvSpPr>
        <p:spPr>
          <a:xfrm>
            <a:off x="380880" y="1719000"/>
            <a:ext cx="8407440" cy="4878000"/>
          </a:xfrm>
          <a:prstGeom prst="rect">
            <a:avLst/>
          </a:prstGeom>
          <a:noFill/>
          <a:ln w="0">
            <a:noFill/>
          </a:ln>
        </p:spPr>
        <p:txBody>
          <a:bodyPr anchor="t">
            <a:normAutofit fontScale="41000"/>
          </a:bodyPr>
          <a:p>
            <a:pPr marL="39240" indent="0" algn="just">
              <a:lnSpc>
                <a:spcPct val="100000"/>
              </a:lnSpc>
              <a:spcBef>
                <a:spcPts val="680"/>
              </a:spcBef>
              <a:buNone/>
              <a:tabLst>
                <a:tab algn="l" pos="0"/>
              </a:tabLst>
            </a:pPr>
            <a:r>
              <a:rPr b="0" lang="cs-CZ" sz="3400" spc="148" strike="noStrike">
                <a:solidFill>
                  <a:srgbClr val="000000"/>
                </a:solidFill>
                <a:latin typeface="Franklin Gothic Medium"/>
              </a:rPr>
              <a:t>Zákaz výpovědi podle § 53 </a:t>
            </a:r>
            <a:r>
              <a:rPr b="1" lang="cs-CZ" sz="3400" spc="148" strike="noStrike">
                <a:solidFill>
                  <a:srgbClr val="ff0000"/>
                </a:solidFill>
                <a:latin typeface="Franklin Gothic Medium"/>
              </a:rPr>
              <a:t>se nevztahuje </a:t>
            </a:r>
            <a:r>
              <a:rPr b="0" lang="cs-CZ" sz="3400" spc="148" strike="noStrike">
                <a:solidFill>
                  <a:srgbClr val="000000"/>
                </a:solidFill>
                <a:latin typeface="Franklin Gothic Medium"/>
              </a:rPr>
              <a:t>na výpověď danou zaměstnanci</a:t>
            </a:r>
            <a:endParaRPr b="0" lang="cs-CZ" sz="3400" spc="148" strike="noStrike">
              <a:solidFill>
                <a:srgbClr val="534949"/>
              </a:solidFill>
              <a:latin typeface="Franklin Gothic Medium"/>
            </a:endParaRPr>
          </a:p>
          <a:p>
            <a:pPr marL="39240" indent="0" algn="just">
              <a:lnSpc>
                <a:spcPct val="100000"/>
              </a:lnSpc>
              <a:spcBef>
                <a:spcPts val="601"/>
              </a:spcBef>
              <a:buNone/>
              <a:tabLst>
                <a:tab algn="l" pos="0"/>
              </a:tabLst>
            </a:pPr>
            <a:r>
              <a:rPr b="0" lang="cs-CZ" sz="3000" spc="148" strike="noStrike">
                <a:solidFill>
                  <a:srgbClr val="000000"/>
                </a:solidFill>
                <a:latin typeface="Franklin Gothic Medium"/>
              </a:rPr>
              <a:t> </a:t>
            </a:r>
            <a:endParaRPr b="0" lang="cs-CZ" sz="3000" spc="148" strike="noStrike">
              <a:solidFill>
                <a:srgbClr val="534949"/>
              </a:solidFill>
              <a:latin typeface="Franklin Gothic Medium"/>
            </a:endParaRPr>
          </a:p>
          <a:p>
            <a:pPr marL="39240" indent="0" algn="just">
              <a:lnSpc>
                <a:spcPct val="100000"/>
              </a:lnSpc>
              <a:spcBef>
                <a:spcPts val="601"/>
              </a:spcBef>
              <a:buNone/>
              <a:tabLst>
                <a:tab algn="l" pos="0"/>
              </a:tabLst>
            </a:pPr>
            <a:r>
              <a:rPr b="0" lang="cs-CZ" sz="3000" spc="148" strike="noStrike">
                <a:solidFill>
                  <a:srgbClr val="000000"/>
                </a:solidFill>
                <a:latin typeface="Franklin Gothic Medium"/>
              </a:rPr>
              <a:t>a) </a:t>
            </a:r>
            <a:r>
              <a:rPr b="0" lang="cs-CZ" sz="3000" spc="148" strike="noStrike">
                <a:solidFill>
                  <a:srgbClr val="ff0000"/>
                </a:solidFill>
                <a:latin typeface="Franklin Gothic Medium"/>
              </a:rPr>
              <a:t>pro organizační změny uvedené v § 52 písm. a) a b)</a:t>
            </a:r>
            <a:r>
              <a:rPr b="0" lang="cs-CZ" sz="3000" spc="148" strike="noStrike">
                <a:solidFill>
                  <a:srgbClr val="000000"/>
                </a:solidFill>
                <a:latin typeface="Franklin Gothic Medium"/>
              </a:rPr>
              <a:t>; to neplatí v případě organizačních změn uvedených v § 52 písm. b), jestliže se zaměstnavatel přemísťuje v mezích místa (míst) výkonu práce, ve kterých má být práce podle pracovní smlouvy vykonávána,</a:t>
            </a:r>
            <a:endParaRPr b="0" lang="cs-CZ" sz="3000" spc="148" strike="noStrike">
              <a:solidFill>
                <a:srgbClr val="534949"/>
              </a:solidFill>
              <a:latin typeface="Franklin Gothic Medium"/>
            </a:endParaRPr>
          </a:p>
          <a:p>
            <a:pPr marL="39240" indent="0" algn="just">
              <a:lnSpc>
                <a:spcPct val="100000"/>
              </a:lnSpc>
              <a:spcBef>
                <a:spcPts val="601"/>
              </a:spcBef>
              <a:buNone/>
              <a:tabLst>
                <a:tab algn="l" pos="0"/>
              </a:tabLst>
            </a:pPr>
            <a:r>
              <a:rPr b="0" lang="cs-CZ" sz="3000" spc="148" strike="noStrike">
                <a:solidFill>
                  <a:srgbClr val="000000"/>
                </a:solidFill>
                <a:latin typeface="Franklin Gothic Medium"/>
              </a:rPr>
              <a:t> </a:t>
            </a:r>
            <a:endParaRPr b="0" lang="cs-CZ" sz="3000" spc="148" strike="noStrike">
              <a:solidFill>
                <a:srgbClr val="534949"/>
              </a:solidFill>
              <a:latin typeface="Franklin Gothic Medium"/>
            </a:endParaRPr>
          </a:p>
          <a:p>
            <a:pPr marL="39240" indent="0" algn="just">
              <a:lnSpc>
                <a:spcPct val="100000"/>
              </a:lnSpc>
              <a:spcBef>
                <a:spcPts val="601"/>
              </a:spcBef>
              <a:buNone/>
              <a:tabLst>
                <a:tab algn="l" pos="0"/>
              </a:tabLst>
            </a:pPr>
            <a:r>
              <a:rPr b="0" lang="cs-CZ" sz="3000" spc="148" strike="noStrike">
                <a:solidFill>
                  <a:srgbClr val="000000"/>
                </a:solidFill>
                <a:latin typeface="Franklin Gothic Medium"/>
              </a:rPr>
              <a:t>b) </a:t>
            </a:r>
            <a:r>
              <a:rPr b="0" lang="cs-CZ" sz="3000" spc="148" strike="noStrike">
                <a:solidFill>
                  <a:srgbClr val="ff0000"/>
                </a:solidFill>
                <a:latin typeface="Franklin Gothic Medium"/>
              </a:rPr>
              <a:t>pro organizační změny uvedené v § 52 písm. b)</a:t>
            </a:r>
            <a:r>
              <a:rPr b="0" lang="cs-CZ" sz="3000" spc="148" strike="noStrike">
                <a:solidFill>
                  <a:srgbClr val="000000"/>
                </a:solidFill>
                <a:latin typeface="Franklin Gothic Medium"/>
              </a:rPr>
              <a:t>; to neplatí v případě těhotné zaměstnankyně, zaměstnankyně, která čerpá mateřskou dovolenou, nebo zaměstnance v době, kdy čerpá rodičovskou dovolenou do doby, po kterou je žena oprávněna čerpat mateřskou dovolenou,</a:t>
            </a:r>
            <a:endParaRPr b="0" lang="cs-CZ" sz="3000" spc="148" strike="noStrike">
              <a:solidFill>
                <a:srgbClr val="534949"/>
              </a:solidFill>
              <a:latin typeface="Franklin Gothic Medium"/>
            </a:endParaRPr>
          </a:p>
          <a:p>
            <a:pPr marL="39240" indent="0" algn="just">
              <a:lnSpc>
                <a:spcPct val="100000"/>
              </a:lnSpc>
              <a:spcBef>
                <a:spcPts val="601"/>
              </a:spcBef>
              <a:buNone/>
              <a:tabLst>
                <a:tab algn="l" pos="0"/>
              </a:tabLst>
            </a:pPr>
            <a:r>
              <a:rPr b="0" lang="cs-CZ" sz="3000" spc="148" strike="noStrike">
                <a:solidFill>
                  <a:srgbClr val="000000"/>
                </a:solidFill>
                <a:latin typeface="Franklin Gothic Medium"/>
              </a:rPr>
              <a:t> </a:t>
            </a:r>
            <a:endParaRPr b="0" lang="cs-CZ" sz="3000" spc="148" strike="noStrike">
              <a:solidFill>
                <a:srgbClr val="534949"/>
              </a:solidFill>
              <a:latin typeface="Franklin Gothic Medium"/>
            </a:endParaRPr>
          </a:p>
          <a:p>
            <a:pPr marL="39240" indent="0" algn="just">
              <a:lnSpc>
                <a:spcPct val="100000"/>
              </a:lnSpc>
              <a:spcBef>
                <a:spcPts val="601"/>
              </a:spcBef>
              <a:buNone/>
              <a:tabLst>
                <a:tab algn="l" pos="0"/>
              </a:tabLst>
            </a:pPr>
            <a:r>
              <a:rPr b="0" lang="cs-CZ" sz="3000" spc="148" strike="noStrike">
                <a:solidFill>
                  <a:srgbClr val="000000"/>
                </a:solidFill>
                <a:latin typeface="Franklin Gothic Medium"/>
              </a:rPr>
              <a:t>c) </a:t>
            </a:r>
            <a:r>
              <a:rPr b="0" lang="cs-CZ" sz="3000" spc="148" strike="noStrike">
                <a:solidFill>
                  <a:srgbClr val="ff0000"/>
                </a:solidFill>
                <a:latin typeface="Franklin Gothic Medium"/>
              </a:rPr>
              <a:t>z důvodu, pro který může zaměstnavatel okamžitě zrušit pracovní poměr</a:t>
            </a:r>
            <a:r>
              <a:rPr b="0" lang="cs-CZ" sz="3000" spc="148" strike="noStrike">
                <a:solidFill>
                  <a:srgbClr val="000000"/>
                </a:solidFill>
                <a:latin typeface="Franklin Gothic Medium"/>
              </a:rPr>
              <a:t>, pokud nejde o zaměstnankyni na mateřské dovolené nebo o zaměstnance v době čerpání rodičovské dovolené do doby, po kterou je žena oprávněna čerpat mateřskou dovolenou; byla-li dána zaměstnankyni nebo zaměstnanci z tohoto důvodu výpověď před nástupem mateřské dovolené (rodičovské dovolené) tak, že by výpovědní doba uplynula v době této mateřské dovolené (rodičovské dovolené), skončí výpovědní doba současně s mateřskou dovolenou (rodičovskou dovolenou),</a:t>
            </a:r>
            <a:endParaRPr b="0" lang="cs-CZ" sz="3000" spc="148" strike="noStrike">
              <a:solidFill>
                <a:srgbClr val="534949"/>
              </a:solidFill>
              <a:latin typeface="Franklin Gothic Medium"/>
            </a:endParaRPr>
          </a:p>
          <a:p>
            <a:pPr marL="39240" indent="0" algn="just">
              <a:lnSpc>
                <a:spcPct val="100000"/>
              </a:lnSpc>
              <a:spcBef>
                <a:spcPts val="601"/>
              </a:spcBef>
              <a:buNone/>
              <a:tabLst>
                <a:tab algn="l" pos="0"/>
              </a:tabLst>
            </a:pPr>
            <a:r>
              <a:rPr b="0" lang="cs-CZ" sz="3000" spc="148" strike="noStrike">
                <a:solidFill>
                  <a:srgbClr val="000000"/>
                </a:solidFill>
                <a:latin typeface="Franklin Gothic Medium"/>
              </a:rPr>
              <a:t> </a:t>
            </a:r>
            <a:endParaRPr b="0" lang="cs-CZ" sz="3000" spc="148" strike="noStrike">
              <a:solidFill>
                <a:srgbClr val="534949"/>
              </a:solidFill>
              <a:latin typeface="Franklin Gothic Medium"/>
            </a:endParaRPr>
          </a:p>
          <a:p>
            <a:pPr marL="39240" indent="0" algn="just">
              <a:lnSpc>
                <a:spcPct val="100000"/>
              </a:lnSpc>
              <a:spcBef>
                <a:spcPts val="601"/>
              </a:spcBef>
              <a:buNone/>
              <a:tabLst>
                <a:tab algn="l" pos="0"/>
              </a:tabLst>
            </a:pPr>
            <a:r>
              <a:rPr b="0" lang="cs-CZ" sz="3000" spc="148" strike="noStrike">
                <a:solidFill>
                  <a:srgbClr val="000000"/>
                </a:solidFill>
                <a:latin typeface="Franklin Gothic Medium"/>
              </a:rPr>
              <a:t>d) </a:t>
            </a:r>
            <a:r>
              <a:rPr b="0" lang="cs-CZ" sz="3000" spc="148" strike="noStrike">
                <a:solidFill>
                  <a:srgbClr val="ff0000"/>
                </a:solidFill>
                <a:latin typeface="Franklin Gothic Medium"/>
              </a:rPr>
              <a:t>pro jiné porušení povinnosti vyplývající z právních předpisů vztahujících se k vykonávané práci [§ 52 písm. g)] nebo porušení jiné povinnosti zaměstnance stanovené v § 301a zvlášť hrubým způsobem [§ 52 písm. h)]</a:t>
            </a:r>
            <a:r>
              <a:rPr b="0" lang="cs-CZ" sz="3000" spc="148" strike="noStrike">
                <a:solidFill>
                  <a:srgbClr val="000000"/>
                </a:solidFill>
                <a:latin typeface="Franklin Gothic Medium"/>
              </a:rPr>
              <a:t>; to neplatí, jde-li o těhotnou zaměstnankyni, zaměstnankyni čerpající mateřskou dovolenou, nebo o zaměstnance anebo zaměstnankyni, kteří čerpají rodičovskou dovolenou.</a:t>
            </a:r>
            <a:endParaRPr b="0" lang="cs-CZ" sz="3000" spc="148" strike="noStrike">
              <a:solidFill>
                <a:srgbClr val="534949"/>
              </a:solidFill>
              <a:latin typeface="Franklin Gothic Medium"/>
            </a:endParaRPr>
          </a:p>
        </p:txBody>
      </p:sp>
      <p:sp>
        <p:nvSpPr>
          <p:cNvPr id="248"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zákaz výpovědi (§ 54)</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p:nvPr>
        </p:nvSpPr>
        <p:spPr>
          <a:xfrm>
            <a:off x="380880" y="1719000"/>
            <a:ext cx="8407440" cy="4878000"/>
          </a:xfrm>
          <a:prstGeom prst="rect">
            <a:avLst/>
          </a:prstGeom>
          <a:noFill/>
          <a:ln w="0">
            <a:noFill/>
          </a:ln>
        </p:spPr>
        <p:txBody>
          <a:bodyPr anchor="t">
            <a:normAutofit/>
          </a:bodyPr>
          <a:p>
            <a:pPr marL="45720" indent="0" algn="just">
              <a:lnSpc>
                <a:spcPct val="100000"/>
              </a:lnSpc>
              <a:spcBef>
                <a:spcPts val="400"/>
              </a:spcBef>
              <a:buNone/>
              <a:tabLst>
                <a:tab algn="l" pos="0"/>
              </a:tabLst>
            </a:pPr>
            <a:r>
              <a:rPr b="0" lang="sk-SK" sz="2000" spc="148" strike="noStrike">
                <a:solidFill>
                  <a:srgbClr val="534949"/>
                </a:solidFill>
                <a:latin typeface="Franklin Gothic Medium"/>
              </a:rPr>
              <a:t>KS v Bratislavě ze dne 22. 12. 1966, sp. zn. </a:t>
            </a:r>
            <a:r>
              <a:rPr b="1" lang="sk-SK" sz="2000" spc="148" strike="noStrike">
                <a:solidFill>
                  <a:srgbClr val="534949"/>
                </a:solidFill>
                <a:latin typeface="Franklin Gothic Medium"/>
              </a:rPr>
              <a:t>8 Co 730/66</a:t>
            </a:r>
            <a:r>
              <a:rPr b="0" lang="sk-SK" sz="2000" spc="148" strike="noStrike">
                <a:solidFill>
                  <a:srgbClr val="534949"/>
                </a:solidFill>
                <a:latin typeface="Franklin Gothic Medium"/>
              </a:rPr>
              <a:t>.</a:t>
            </a:r>
            <a:endParaRPr b="0" lang="cs-CZ" sz="2000" spc="148" strike="noStrike">
              <a:solidFill>
                <a:srgbClr val="534949"/>
              </a:solidFill>
              <a:latin typeface="Franklin Gothic Medium"/>
            </a:endParaRPr>
          </a:p>
          <a:p>
            <a:pPr marL="274320" indent="-228600" algn="just">
              <a:lnSpc>
                <a:spcPct val="100000"/>
              </a:lnSpc>
              <a:spcBef>
                <a:spcPts val="360"/>
              </a:spcBef>
              <a:buClr>
                <a:srgbClr val="c66951"/>
              </a:buClr>
              <a:buFont typeface="Wingdings 2" charset="2"/>
              <a:buChar char=""/>
              <a:tabLst>
                <a:tab algn="l" pos="0"/>
              </a:tabLst>
            </a:pPr>
            <a:r>
              <a:rPr b="0" lang="sk-SK" sz="1800" spc="148" strike="noStrike">
                <a:solidFill>
                  <a:srgbClr val="000000"/>
                </a:solidFill>
                <a:latin typeface="Franklin Gothic Medium"/>
              </a:rPr>
              <a:t>Rozviazanie pracovného pomeru výpoveďou v dobe, kedy je pracovníčka tehotná, je právne neúčinné, a to bez ohľadu na to, či podnik o tehotenstve pracovníčky vedel.</a:t>
            </a:r>
            <a:endParaRPr b="0" lang="cs-CZ" sz="1800" spc="148" strike="noStrike">
              <a:solidFill>
                <a:srgbClr val="534949"/>
              </a:solidFill>
              <a:latin typeface="Franklin Gothic Medium"/>
            </a:endParaRPr>
          </a:p>
          <a:p>
            <a:pPr indent="0" algn="just">
              <a:lnSpc>
                <a:spcPct val="100000"/>
              </a:lnSpc>
              <a:spcBef>
                <a:spcPts val="320"/>
              </a:spcBef>
              <a:buNone/>
              <a:tabLst>
                <a:tab algn="l" pos="0"/>
              </a:tabLst>
            </a:pPr>
            <a:endParaRPr b="0" lang="cs-CZ" sz="1600" spc="148" strike="noStrike">
              <a:solidFill>
                <a:srgbClr val="534949"/>
              </a:solidFill>
              <a:latin typeface="Franklin Gothic Medium"/>
            </a:endParaRPr>
          </a:p>
        </p:txBody>
      </p:sp>
      <p:sp>
        <p:nvSpPr>
          <p:cNvPr id="250"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zákaz výpovědi</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p:nvPr>
        </p:nvSpPr>
        <p:spPr>
          <a:xfrm>
            <a:off x="380880" y="1719000"/>
            <a:ext cx="8407440" cy="4878000"/>
          </a:xfrm>
          <a:prstGeom prst="rect">
            <a:avLst/>
          </a:prstGeom>
          <a:noFill/>
          <a:ln w="0">
            <a:noFill/>
          </a:ln>
        </p:spPr>
        <p:txBody>
          <a:bodyPr anchor="t">
            <a:normAutofit/>
          </a:bodyPr>
          <a:p>
            <a:pPr indent="0">
              <a:spcBef>
                <a:spcPts val="1417"/>
              </a:spcBef>
              <a:buNone/>
            </a:pPr>
            <a:endParaRPr b="0" lang="cs-CZ" sz="2000" spc="148" strike="noStrike">
              <a:solidFill>
                <a:srgbClr val="534949"/>
              </a:solidFill>
              <a:latin typeface="Franklin Gothic Medium"/>
            </a:endParaRPr>
          </a:p>
        </p:txBody>
      </p:sp>
      <p:sp>
        <p:nvSpPr>
          <p:cNvPr id="252"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zákaz výpovědi</a:t>
            </a:r>
            <a:endParaRPr b="0" lang="cs-CZ" sz="3200" spc="-1" strike="noStrike">
              <a:solidFill>
                <a:srgbClr val="000000"/>
              </a:solidFill>
              <a:latin typeface="Franklin Gothic Medium"/>
            </a:endParaRPr>
          </a:p>
        </p:txBody>
      </p:sp>
      <p:graphicFrame>
        <p:nvGraphicFramePr>
          <p:cNvPr id="253" name="Tabulka 3"/>
          <p:cNvGraphicFramePr/>
          <p:nvPr/>
        </p:nvGraphicFramePr>
        <p:xfrm>
          <a:off x="539640" y="1196640"/>
          <a:ext cx="8136720" cy="5434560"/>
        </p:xfrm>
        <a:graphic>
          <a:graphicData uri="http://schemas.openxmlformats.org/drawingml/2006/table">
            <a:tbl>
              <a:tblPr/>
              <a:tblGrid>
                <a:gridCol w="2712240"/>
                <a:gridCol w="2712240"/>
                <a:gridCol w="2712240"/>
              </a:tblGrid>
              <a:tr h="621000">
                <a:tc>
                  <a:txBody>
                    <a:bodyPr anchor="t">
                      <a:noAutofit/>
                    </a:bodyPr>
                    <a:p>
                      <a:pPr algn="ctr">
                        <a:lnSpc>
                          <a:spcPct val="100000"/>
                        </a:lnSpc>
                      </a:pPr>
                      <a:r>
                        <a:rPr b="1" lang="cs-CZ" sz="2000" spc="-1" strike="noStrike">
                          <a:solidFill>
                            <a:schemeClr val="lt1"/>
                          </a:solidFill>
                          <a:latin typeface="Franklin Gothic Medium"/>
                        </a:rPr>
                        <a:t>Výpovědní důvod</a:t>
                      </a:r>
                      <a:endParaRPr b="0" lang="cs-CZ" sz="20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Franklin Gothic Medium"/>
                        </a:rPr>
                        <a:t>Věcný důvod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Franklin Gothic Medium"/>
                        </a:rPr>
                        <a:t>Chránění zaměstnanci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r>
              <a:tr h="621000">
                <a:tc>
                  <a:txBody>
                    <a:bodyPr anchor="t">
                      <a:noAutofit/>
                    </a:bodyPr>
                    <a:p>
                      <a:pPr algn="ctr">
                        <a:lnSpc>
                          <a:spcPct val="100000"/>
                        </a:lnSpc>
                      </a:pPr>
                      <a:r>
                        <a:rPr b="0" lang="cs-CZ" sz="1800" spc="-1" strike="noStrike">
                          <a:solidFill>
                            <a:schemeClr val="dk1"/>
                          </a:solidFill>
                          <a:latin typeface="Franklin Gothic Medium"/>
                        </a:rPr>
                        <a:t>§ 52 písm. a)</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Rušení Z nebo jeho části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r h="733680">
                <a:tc>
                  <a:txBody>
                    <a:bodyPr anchor="t">
                      <a:noAutofit/>
                    </a:bodyPr>
                    <a:p>
                      <a:pPr algn="ctr">
                        <a:lnSpc>
                          <a:spcPct val="100000"/>
                        </a:lnSpc>
                      </a:pPr>
                      <a:r>
                        <a:rPr b="0" lang="cs-CZ" sz="1800" spc="-1" strike="noStrike">
                          <a:solidFill>
                            <a:schemeClr val="dk1"/>
                          </a:solidFill>
                          <a:latin typeface="Franklin Gothic Medium"/>
                        </a:rPr>
                        <a:t>§ 52 písm. b)</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Přemístění Z nebo jeho části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Těhotná, zam. čerpající MD, zam. čerpající MD po dobu, po níž je žena opr. čerpat MD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r>
              <a:tr h="733680">
                <a:tc>
                  <a:txBody>
                    <a:bodyPr anchor="t">
                      <a:noAutofit/>
                    </a:bodyPr>
                    <a:p>
                      <a:pPr algn="ctr">
                        <a:lnSpc>
                          <a:spcPct val="100000"/>
                        </a:lnSpc>
                        <a:tabLst>
                          <a:tab algn="l" pos="0"/>
                        </a:tabLst>
                      </a:pPr>
                      <a:r>
                        <a:rPr b="0" lang="cs-CZ" sz="1800" spc="-1" strike="noStrike">
                          <a:solidFill>
                            <a:schemeClr val="dk1"/>
                          </a:solidFill>
                          <a:latin typeface="Franklin Gothic Medium"/>
                        </a:rPr>
                        <a:t>§ 52 písm. c)</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Nadbytečnost zaměstnance</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Všichni zaměstnanci uvedení v § 53</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r h="703800">
                <a:tc>
                  <a:txBody>
                    <a:bodyPr anchor="t">
                      <a:noAutofit/>
                    </a:bodyPr>
                    <a:p>
                      <a:pPr algn="ctr">
                        <a:lnSpc>
                          <a:spcPct val="100000"/>
                        </a:lnSpc>
                        <a:tabLst>
                          <a:tab algn="l" pos="0"/>
                        </a:tabLst>
                      </a:pPr>
                      <a:r>
                        <a:rPr b="0" lang="cs-CZ" sz="1800" spc="-1" strike="noStrike">
                          <a:solidFill>
                            <a:schemeClr val="dk1"/>
                          </a:solidFill>
                          <a:latin typeface="Franklin Gothic Medium"/>
                        </a:rPr>
                        <a:t>§ 52 písm. 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Zdr. nezp. -&gt; prac. úraz, nemoc z povolání</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tabLst>
                          <a:tab algn="l" pos="0"/>
                        </a:tabLst>
                      </a:pPr>
                      <a:r>
                        <a:rPr b="0" lang="cs-CZ" sz="1800" spc="-1" strike="noStrike">
                          <a:solidFill>
                            <a:schemeClr val="dk1"/>
                          </a:solidFill>
                          <a:latin typeface="Franklin Gothic Medium"/>
                        </a:rPr>
                        <a:t>Všichni zaměstnanci uvedení v § 53</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r>
              <a:tr h="621000">
                <a:tc>
                  <a:txBody>
                    <a:bodyPr anchor="t">
                      <a:noAutofit/>
                    </a:bodyPr>
                    <a:p>
                      <a:pPr algn="ctr">
                        <a:lnSpc>
                          <a:spcPct val="100000"/>
                        </a:lnSpc>
                        <a:tabLst>
                          <a:tab algn="l" pos="0"/>
                        </a:tabLst>
                      </a:pPr>
                      <a:r>
                        <a:rPr b="0" lang="cs-CZ" sz="1800" spc="-1" strike="noStrike">
                          <a:solidFill>
                            <a:schemeClr val="dk1"/>
                          </a:solidFill>
                          <a:latin typeface="Franklin Gothic Medium"/>
                        </a:rPr>
                        <a:t>§ 52 písm. e)</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Zdr. nezp. -&gt; ostatní</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tabLst>
                          <a:tab algn="l" pos="0"/>
                        </a:tabLst>
                      </a:pPr>
                      <a:r>
                        <a:rPr b="0" lang="cs-CZ" sz="1800" spc="-1" strike="noStrike">
                          <a:solidFill>
                            <a:schemeClr val="dk1"/>
                          </a:solidFill>
                          <a:latin typeface="Franklin Gothic Medium"/>
                        </a:rPr>
                        <a:t>Všichni zaměstnanci uvedení v § 53</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r h="1005480">
                <a:tc>
                  <a:txBody>
                    <a:bodyPr anchor="t">
                      <a:noAutofit/>
                    </a:bodyPr>
                    <a:p>
                      <a:pPr algn="ctr">
                        <a:lnSpc>
                          <a:spcPct val="100000"/>
                        </a:lnSpc>
                      </a:pPr>
                      <a:r>
                        <a:rPr b="0" lang="cs-CZ" sz="1800" spc="-1" strike="noStrike">
                          <a:solidFill>
                            <a:schemeClr val="dk1"/>
                          </a:solidFill>
                          <a:latin typeface="Franklin Gothic Medium"/>
                        </a:rPr>
                        <a:t>§ 52 písm. f)</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Nesplňování předpokladů, požadavků, špatné pracovní výsledky</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tabLst>
                          <a:tab algn="l" pos="0"/>
                        </a:tabLst>
                      </a:pPr>
                      <a:r>
                        <a:rPr b="0" lang="cs-CZ" sz="1800" spc="-1" strike="noStrike">
                          <a:solidFill>
                            <a:schemeClr val="dk1"/>
                          </a:solidFill>
                          <a:latin typeface="Franklin Gothic Medium"/>
                        </a:rPr>
                        <a:t>Všichni zaměstnanci uvedení v § 53</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r>
            </a:tbl>
          </a:graphicData>
        </a:graphic>
      </p:graphicFrame>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 name="PlaceHolder 1"/>
          <p:cNvSpPr>
            <a:spLocks noGrp="1"/>
          </p:cNvSpPr>
          <p:nvPr>
            <p:ph/>
          </p:nvPr>
        </p:nvSpPr>
        <p:spPr>
          <a:xfrm>
            <a:off x="380880" y="1719000"/>
            <a:ext cx="8407440" cy="4878000"/>
          </a:xfrm>
          <a:prstGeom prst="rect">
            <a:avLst/>
          </a:prstGeom>
          <a:noFill/>
          <a:ln w="0">
            <a:noFill/>
          </a:ln>
        </p:spPr>
        <p:txBody>
          <a:bodyPr anchor="t">
            <a:normAutofit/>
          </a:bodyPr>
          <a:p>
            <a:pPr indent="0">
              <a:spcBef>
                <a:spcPts val="1417"/>
              </a:spcBef>
              <a:buNone/>
            </a:pPr>
            <a:endParaRPr b="0" lang="cs-CZ" sz="2000" spc="148" strike="noStrike">
              <a:solidFill>
                <a:srgbClr val="534949"/>
              </a:solidFill>
              <a:latin typeface="Franklin Gothic Medium"/>
            </a:endParaRPr>
          </a:p>
        </p:txBody>
      </p:sp>
      <p:sp>
        <p:nvSpPr>
          <p:cNvPr id="25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zákaz výpovědi</a:t>
            </a:r>
            <a:endParaRPr b="0" lang="cs-CZ" sz="3200" spc="-1" strike="noStrike">
              <a:solidFill>
                <a:srgbClr val="000000"/>
              </a:solidFill>
              <a:latin typeface="Franklin Gothic Medium"/>
            </a:endParaRPr>
          </a:p>
        </p:txBody>
      </p:sp>
      <p:graphicFrame>
        <p:nvGraphicFramePr>
          <p:cNvPr id="256" name="Tabulka 3"/>
          <p:cNvGraphicFramePr/>
          <p:nvPr/>
        </p:nvGraphicFramePr>
        <p:xfrm>
          <a:off x="539640" y="1772640"/>
          <a:ext cx="8136720" cy="3747600"/>
        </p:xfrm>
        <a:graphic>
          <a:graphicData uri="http://schemas.openxmlformats.org/drawingml/2006/table">
            <a:tbl>
              <a:tblPr/>
              <a:tblGrid>
                <a:gridCol w="2712240"/>
                <a:gridCol w="2712240"/>
                <a:gridCol w="2712240"/>
              </a:tblGrid>
              <a:tr h="621000">
                <a:tc>
                  <a:txBody>
                    <a:bodyPr anchor="t">
                      <a:noAutofit/>
                    </a:bodyPr>
                    <a:p>
                      <a:pPr algn="ctr">
                        <a:lnSpc>
                          <a:spcPct val="100000"/>
                        </a:lnSpc>
                      </a:pPr>
                      <a:r>
                        <a:rPr b="1" lang="cs-CZ" sz="2000" spc="-1" strike="noStrike">
                          <a:solidFill>
                            <a:schemeClr val="lt1"/>
                          </a:solidFill>
                          <a:latin typeface="Franklin Gothic Medium"/>
                        </a:rPr>
                        <a:t>Výpovědní důvod</a:t>
                      </a:r>
                      <a:endParaRPr b="0" lang="cs-CZ" sz="20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Franklin Gothic Medium"/>
                        </a:rPr>
                        <a:t>Věcný důvod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Franklin Gothic Medium"/>
                        </a:rPr>
                        <a:t>Chránění zaměstnanci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r>
              <a:tr h="621000">
                <a:tc>
                  <a:txBody>
                    <a:bodyPr anchor="t">
                      <a:noAutofit/>
                    </a:bodyPr>
                    <a:p>
                      <a:pPr algn="ctr">
                        <a:lnSpc>
                          <a:spcPct val="100000"/>
                        </a:lnSpc>
                      </a:pPr>
                      <a:r>
                        <a:rPr b="0" lang="cs-CZ" sz="1800" spc="-1" strike="noStrike">
                          <a:solidFill>
                            <a:schemeClr val="dk1"/>
                          </a:solidFill>
                          <a:latin typeface="Franklin Gothic Medium"/>
                        </a:rPr>
                        <a:t>§ 52 písm. g)</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Důvod pro okamžité zrušení PP</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tabLst>
                          <a:tab algn="l" pos="0"/>
                        </a:tabLst>
                      </a:pPr>
                      <a:r>
                        <a:rPr b="0" lang="cs-CZ" sz="1800" spc="-1" strike="noStrike">
                          <a:solidFill>
                            <a:schemeClr val="dk1"/>
                          </a:solidFill>
                          <a:latin typeface="Franklin Gothic Medium"/>
                        </a:rPr>
                        <a:t>Zam. čerpající MD, zam. čerpající MD po dobu, po níž je žena opr. čerpat MD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r h="733680">
                <a:tc>
                  <a:txBody>
                    <a:bodyPr anchor="t">
                      <a:noAutofit/>
                    </a:bodyPr>
                    <a:p>
                      <a:pPr algn="ctr">
                        <a:lnSpc>
                          <a:spcPct val="100000"/>
                        </a:lnSpc>
                      </a:pPr>
                      <a:r>
                        <a:rPr b="0" lang="cs-CZ" sz="1800" spc="-1" strike="noStrike">
                          <a:solidFill>
                            <a:schemeClr val="dk1"/>
                          </a:solidFill>
                          <a:latin typeface="Franklin Gothic Medium"/>
                        </a:rPr>
                        <a:t>§ 52 písm. g)</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Soustavné méně závažné nebo závažné porušení povinnosti </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c>
                  <a:txBody>
                    <a:bodyPr anchor="t">
                      <a:noAutofit/>
                    </a:bodyPr>
                    <a:p>
                      <a:pPr algn="ctr">
                        <a:lnSpc>
                          <a:spcPct val="100000"/>
                        </a:lnSpc>
                      </a:pPr>
                      <a:r>
                        <a:rPr b="0" lang="cs-CZ" sz="1800" spc="-1" strike="noStrike">
                          <a:solidFill>
                            <a:schemeClr val="dk1"/>
                          </a:solidFill>
                          <a:latin typeface="Franklin Gothic Medium"/>
                        </a:rPr>
                        <a:t>Těhotná, zam. čerpající MD, zam. nebo zaměstnanec čerpající RD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4eae9"/>
                    </a:solidFill>
                  </a:tcPr>
                </a:tc>
              </a:tr>
              <a:tr h="733680">
                <a:tc>
                  <a:txBody>
                    <a:bodyPr anchor="t">
                      <a:noAutofit/>
                    </a:bodyPr>
                    <a:p>
                      <a:pPr algn="ctr">
                        <a:lnSpc>
                          <a:spcPct val="100000"/>
                        </a:lnSpc>
                        <a:tabLst>
                          <a:tab algn="l" pos="0"/>
                        </a:tabLst>
                      </a:pPr>
                      <a:r>
                        <a:rPr b="0" lang="cs-CZ" sz="1800" spc="-1" strike="noStrike">
                          <a:solidFill>
                            <a:schemeClr val="dk1"/>
                          </a:solidFill>
                          <a:latin typeface="Franklin Gothic Medium"/>
                        </a:rPr>
                        <a:t>§ 52 písm. h)</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Porušování povinností dle § 301a zvlášť hrubým způsobem</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c>
                  <a:txBody>
                    <a:bodyPr anchor="t">
                      <a:noAutofit/>
                    </a:bodyPr>
                    <a:p>
                      <a:pPr algn="ctr">
                        <a:lnSpc>
                          <a:spcPct val="100000"/>
                        </a:lnSpc>
                      </a:pPr>
                      <a:r>
                        <a:rPr b="0" lang="cs-CZ" sz="1800" spc="-1" strike="noStrike">
                          <a:solidFill>
                            <a:schemeClr val="dk1"/>
                          </a:solidFill>
                          <a:latin typeface="Franklin Gothic Medium"/>
                        </a:rPr>
                        <a:t>Těhotná, zam. čerpající MD, zam. nebo zaměstnanec čerpající RD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ad3d0"/>
                    </a:solidFill>
                  </a:tcPr>
                </a:tc>
              </a:tr>
            </a:tbl>
          </a:graphicData>
        </a:graphic>
      </p:graphicFrame>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p:nvPr>
        </p:nvSpPr>
        <p:spPr>
          <a:xfrm>
            <a:off x="380880" y="1719000"/>
            <a:ext cx="8407440" cy="4878000"/>
          </a:xfrm>
          <a:prstGeom prst="rect">
            <a:avLst/>
          </a:prstGeom>
          <a:noFill/>
          <a:ln w="0">
            <a:noFill/>
          </a:ln>
        </p:spPr>
        <p:txBody>
          <a:bodyPr anchor="t">
            <a:normAutofit/>
          </a:bodyPr>
          <a:p>
            <a:pPr marL="274320" indent="-228600" algn="just">
              <a:lnSpc>
                <a:spcPct val="100000"/>
              </a:lnSpc>
              <a:spcBef>
                <a:spcPts val="561"/>
              </a:spcBef>
              <a:buClr>
                <a:srgbClr val="c66951"/>
              </a:buClr>
              <a:buFont typeface="Wingdings 2" charset="2"/>
              <a:buChar char=""/>
            </a:pPr>
            <a:r>
              <a:rPr b="0" lang="cs-CZ" sz="2800" spc="148" strike="noStrike">
                <a:solidFill>
                  <a:srgbClr val="000000"/>
                </a:solidFill>
                <a:latin typeface="Franklin Gothic Medium"/>
              </a:rPr>
              <a:t> </a:t>
            </a:r>
            <a:r>
              <a:rPr b="0" lang="cs-CZ" sz="2800" spc="148" strike="noStrike">
                <a:solidFill>
                  <a:srgbClr val="000000"/>
                </a:solidFill>
                <a:latin typeface="Franklin Gothic Medium"/>
              </a:rPr>
              <a:t>zvláštní pravidla pro souběh výpovědní doby a ochranné doby podle § 54 písm. c) ZP</a:t>
            </a:r>
            <a:endParaRPr b="0" lang="cs-CZ" sz="2800" spc="148" strike="noStrike">
              <a:solidFill>
                <a:srgbClr val="534949"/>
              </a:solidFill>
              <a:latin typeface="Franklin Gothic Medium"/>
            </a:endParaRPr>
          </a:p>
          <a:p>
            <a:pPr marL="1097280" indent="0" algn="just">
              <a:lnSpc>
                <a:spcPct val="100000"/>
              </a:lnSpc>
              <a:spcBef>
                <a:spcPts val="420"/>
              </a:spcBef>
              <a:buNone/>
              <a:tabLst>
                <a:tab algn="l" pos="0"/>
              </a:tabLst>
            </a:pPr>
            <a:endParaRPr b="0" lang="cs-CZ" sz="2100" spc="148" strike="noStrike">
              <a:solidFill>
                <a:srgbClr val="534949"/>
              </a:solidFill>
              <a:latin typeface="Franklin Gothic Medium"/>
            </a:endParaRPr>
          </a:p>
          <a:p>
            <a:pPr marL="1097280" indent="0" algn="just">
              <a:lnSpc>
                <a:spcPct val="100000"/>
              </a:lnSpc>
              <a:spcBef>
                <a:spcPts val="420"/>
              </a:spcBef>
              <a:buNone/>
              <a:tabLst>
                <a:tab algn="l" pos="0"/>
              </a:tabLst>
            </a:pPr>
            <a:r>
              <a:rPr b="0" lang="cs-CZ" sz="2100" spc="97" strike="noStrike">
                <a:solidFill>
                  <a:srgbClr val="000000"/>
                </a:solidFill>
                <a:latin typeface="Franklin Gothic Medium"/>
              </a:rPr>
              <a:t>byla-li zaměstnanci nebo zaměstnankyni dána výpověď z důvodu, pro který lze okamžitě zrušit PP, před nástupem MD (RD) tak, že by VD uplynula v době této MD (RD), skončí VD současně s MD (RD)</a:t>
            </a:r>
            <a:r>
              <a:rPr b="0" lang="cs-CZ" sz="2100" spc="97" strike="noStrike">
                <a:solidFill>
                  <a:srgbClr val="000000"/>
                </a:solidFill>
                <a:latin typeface="Franklin Gothic Medium"/>
              </a:rPr>
              <a:t>	</a:t>
            </a:r>
            <a:endParaRPr b="0" lang="cs-CZ" sz="2100" spc="148" strike="noStrike">
              <a:solidFill>
                <a:srgbClr val="534949"/>
              </a:solidFill>
              <a:latin typeface="Franklin Gothic Medium"/>
            </a:endParaRPr>
          </a:p>
        </p:txBody>
      </p:sp>
      <p:sp>
        <p:nvSpPr>
          <p:cNvPr id="258"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Zákaz výpovědi</a:t>
            </a:r>
            <a:endParaRPr b="0" lang="cs-CZ" sz="3200" spc="-1" strike="noStrike">
              <a:solidFill>
                <a:srgbClr val="000000"/>
              </a:solidFill>
              <a:latin typeface="Franklin Gothic Medium"/>
            </a:endParaRPr>
          </a:p>
        </p:txBody>
      </p:sp>
      <p:sp>
        <p:nvSpPr>
          <p:cNvPr id="259" name="Šipka doprava 3"/>
          <p:cNvSpPr/>
          <p:nvPr/>
        </p:nvSpPr>
        <p:spPr>
          <a:xfrm>
            <a:off x="467640" y="3009240"/>
            <a:ext cx="978120" cy="484200"/>
          </a:xfrm>
          <a:prstGeom prst="right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0" name="PlaceHolder 1"/>
          <p:cNvSpPr>
            <a:spLocks noGrp="1"/>
          </p:cNvSpPr>
          <p:nvPr>
            <p:ph type="title"/>
          </p:nvPr>
        </p:nvSpPr>
        <p:spPr>
          <a:xfrm>
            <a:off x="755640" y="1412640"/>
            <a:ext cx="5760360" cy="1779840"/>
          </a:xfrm>
          <a:prstGeom prst="rect">
            <a:avLst/>
          </a:prstGeom>
          <a:noFill/>
          <a:ln w="0">
            <a:noFill/>
          </a:ln>
        </p:spPr>
        <p:txBody>
          <a:bodyPr anchor="ctr">
            <a:normAutofit fontScale="57000"/>
          </a:bodyPr>
          <a:p>
            <a:pPr indent="0" algn="ctr">
              <a:lnSpc>
                <a:spcPct val="100000"/>
              </a:lnSpc>
              <a:buNone/>
            </a:pPr>
            <a:br>
              <a:rPr sz="3600"/>
            </a:br>
            <a:br>
              <a:rPr sz="3600"/>
            </a:br>
            <a:r>
              <a:rPr b="1" lang="cs-CZ" sz="4000" spc="148" strike="noStrike" cap="all">
                <a:solidFill>
                  <a:srgbClr val="ff0000"/>
                </a:solidFill>
                <a:latin typeface="Franklin Gothic Medium"/>
              </a:rPr>
              <a:t>Společná ustanovení o rozvázání pracovního poměru</a:t>
            </a:r>
            <a:br>
              <a:rPr sz="4000"/>
            </a:br>
            <a:endParaRPr b="0" lang="cs-CZ" sz="4000" spc="-1" strike="noStrike">
              <a:solidFill>
                <a:srgbClr val="000000"/>
              </a:solidFill>
              <a:latin typeface="Franklin Gothic Medium"/>
            </a:endParaRPr>
          </a:p>
        </p:txBody>
      </p:sp>
      <p:sp>
        <p:nvSpPr>
          <p:cNvPr id="261" name="PlaceHolder 2"/>
          <p:cNvSpPr>
            <a:spLocks noGrp="1"/>
          </p:cNvSpPr>
          <p:nvPr>
            <p:ph type="subTitle"/>
          </p:nvPr>
        </p:nvSpPr>
        <p:spPr>
          <a:xfrm>
            <a:off x="1403640" y="4077000"/>
            <a:ext cx="6400440" cy="1472760"/>
          </a:xfrm>
          <a:prstGeom prst="rect">
            <a:avLst/>
          </a:prstGeom>
          <a:noFill/>
          <a:ln w="0">
            <a:noFill/>
          </a:ln>
        </p:spPr>
        <p:txBody>
          <a:bodyPr anchor="ctr">
            <a:noAutofit/>
          </a:bodyPr>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PlaceHolder 1"/>
          <p:cNvSpPr>
            <a:spLocks noGrp="1"/>
          </p:cNvSpPr>
          <p:nvPr>
            <p:ph/>
          </p:nvPr>
        </p:nvSpPr>
        <p:spPr>
          <a:xfrm>
            <a:off x="380880" y="1719000"/>
            <a:ext cx="8407440" cy="4878000"/>
          </a:xfrm>
          <a:prstGeom prst="rect">
            <a:avLst/>
          </a:prstGeom>
          <a:noFill/>
          <a:ln w="0">
            <a:noFill/>
          </a:ln>
        </p:spPr>
        <p:txBody>
          <a:bodyPr anchor="t">
            <a:normAutofit/>
          </a:bodyPr>
          <a:p>
            <a:pPr marL="274320" indent="-228600" algn="just">
              <a:lnSpc>
                <a:spcPct val="100000"/>
              </a:lnSpc>
              <a:spcBef>
                <a:spcPts val="561"/>
              </a:spcBef>
              <a:buClr>
                <a:srgbClr val="c66951"/>
              </a:buClr>
              <a:buFont typeface="Wingdings 2" charset="2"/>
              <a:buChar char=""/>
            </a:pPr>
            <a:r>
              <a:rPr b="0" lang="cs-CZ" sz="2800" spc="148" strike="noStrike">
                <a:solidFill>
                  <a:srgbClr val="000000"/>
                </a:solidFill>
                <a:latin typeface="Franklin Gothic Medium"/>
              </a:rPr>
              <a:t> </a:t>
            </a:r>
            <a:r>
              <a:rPr b="0" lang="cs-CZ" sz="2800" spc="148" strike="noStrike">
                <a:solidFill>
                  <a:srgbClr val="000000"/>
                </a:solidFill>
                <a:latin typeface="Franklin Gothic Medium"/>
              </a:rPr>
              <a:t>učinit jednostranný projev vůle směřující k zániku PP je právem, nikoliv povinností subjektů PPV</a:t>
            </a:r>
            <a:endParaRPr b="0" lang="cs-CZ" sz="2800" spc="148" strike="noStrike">
              <a:solidFill>
                <a:srgbClr val="534949"/>
              </a:solidFill>
              <a:latin typeface="Franklin Gothic Medium"/>
            </a:endParaRPr>
          </a:p>
          <a:p>
            <a:pPr marL="274320" indent="-228600" algn="just">
              <a:lnSpc>
                <a:spcPct val="100000"/>
              </a:lnSpc>
              <a:spcBef>
                <a:spcPts val="561"/>
              </a:spcBef>
              <a:buClr>
                <a:srgbClr val="c66951"/>
              </a:buClr>
              <a:buFont typeface="Wingdings 2" charset="2"/>
              <a:buChar char=""/>
            </a:pPr>
            <a:r>
              <a:rPr b="0" lang="cs-CZ" sz="2800" spc="148" strike="noStrike">
                <a:solidFill>
                  <a:srgbClr val="000000"/>
                </a:solidFill>
                <a:latin typeface="Franklin Gothic Medium"/>
              </a:rPr>
              <a:t>v zájmu zachování právní jistoty -&gt; stanoveny lhůty, v nichž Z nebo z mohou rozvázat PP jednostranným PJ</a:t>
            </a:r>
            <a:endParaRPr b="0" lang="cs-CZ" sz="2800" spc="148" strike="noStrike">
              <a:solidFill>
                <a:srgbClr val="534949"/>
              </a:solidFill>
              <a:latin typeface="Franklin Gothic Medium"/>
            </a:endParaRPr>
          </a:p>
          <a:p>
            <a:pPr marL="274320" indent="-228600" algn="just">
              <a:lnSpc>
                <a:spcPct val="100000"/>
              </a:lnSpc>
              <a:spcBef>
                <a:spcPts val="561"/>
              </a:spcBef>
              <a:buClr>
                <a:srgbClr val="c66951"/>
              </a:buClr>
              <a:buFont typeface="Wingdings 2" charset="2"/>
              <a:buChar char=""/>
            </a:pPr>
            <a:r>
              <a:rPr b="0" lang="cs-CZ" sz="2800" spc="148" strike="noStrike">
                <a:solidFill>
                  <a:srgbClr val="000000"/>
                </a:solidFill>
                <a:latin typeface="Franklin Gothic Medium"/>
              </a:rPr>
              <a:t>povaha lhůt??? -&gt; promlčení nebo prekluze?</a:t>
            </a:r>
            <a:endParaRPr b="0" lang="cs-CZ" sz="2800" spc="148" strike="noStrike">
              <a:solidFill>
                <a:srgbClr val="534949"/>
              </a:solidFill>
              <a:latin typeface="Franklin Gothic Medium"/>
            </a:endParaRPr>
          </a:p>
          <a:p>
            <a:pPr marL="274320" indent="-228600" algn="just">
              <a:lnSpc>
                <a:spcPct val="100000"/>
              </a:lnSpc>
              <a:spcBef>
                <a:spcPts val="561"/>
              </a:spcBef>
              <a:buClr>
                <a:srgbClr val="c66951"/>
              </a:buClr>
              <a:buFont typeface="Wingdings 2" charset="2"/>
              <a:buChar char=""/>
            </a:pPr>
            <a:r>
              <a:rPr b="0" lang="cs-CZ" sz="2800" spc="148" strike="noStrike">
                <a:solidFill>
                  <a:srgbClr val="000000"/>
                </a:solidFill>
                <a:latin typeface="Franklin Gothic Medium"/>
              </a:rPr>
              <a:t>§ 330 -&gt; taxativní výčet případů, kdy nastává prekluze</a:t>
            </a:r>
            <a:endParaRPr b="0" lang="cs-CZ" sz="2800" spc="148" strike="noStrike">
              <a:solidFill>
                <a:srgbClr val="534949"/>
              </a:solidFill>
              <a:latin typeface="Franklin Gothic Medium"/>
            </a:endParaRPr>
          </a:p>
        </p:txBody>
      </p:sp>
      <p:sp>
        <p:nvSpPr>
          <p:cNvPr id="26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Lhůty pro učinění jednostranného zrušovacího právního jednání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p:nvPr>
        </p:nvSpPr>
        <p:spPr>
          <a:xfrm>
            <a:off x="380880" y="1719000"/>
            <a:ext cx="8407440" cy="4407120"/>
          </a:xfrm>
          <a:prstGeom prst="rect">
            <a:avLst/>
          </a:prstGeom>
          <a:noFill/>
          <a:ln w="0">
            <a:noFill/>
          </a:ln>
        </p:spPr>
        <p:txBody>
          <a:bodyPr anchor="t">
            <a:normAutofit/>
          </a:bodyPr>
          <a:p>
            <a:pPr indent="0">
              <a:lnSpc>
                <a:spcPct val="100000"/>
              </a:lnSpc>
              <a:spcBef>
                <a:spcPts val="400"/>
              </a:spcBef>
              <a:buNone/>
            </a:pPr>
            <a:endParaRPr b="0" lang="cs-CZ" sz="2000" spc="148" strike="noStrike">
              <a:solidFill>
                <a:srgbClr val="534949"/>
              </a:solidFill>
              <a:latin typeface="Franklin Gothic Medium"/>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8" strike="noStrike">
                <a:solidFill>
                  <a:srgbClr val="534949"/>
                </a:solidFill>
                <a:latin typeface="Franklin Gothic Medium"/>
              </a:rPr>
              <a:t>taxativně vymezeny v § 52 ZP</a:t>
            </a:r>
            <a:endParaRPr b="0" lang="cs-CZ" sz="2000" spc="148" strike="noStrike">
              <a:solidFill>
                <a:srgbClr val="534949"/>
              </a:solidFill>
              <a:latin typeface="Franklin Gothic Medium"/>
            </a:endParaRPr>
          </a:p>
          <a:p>
            <a:pPr marL="343080" indent="-343080" algn="just">
              <a:lnSpc>
                <a:spcPct val="100000"/>
              </a:lnSpc>
              <a:spcBef>
                <a:spcPts val="700"/>
              </a:spcBef>
              <a:buClr>
                <a:srgbClr val="9999ff"/>
              </a:buClr>
              <a:buSzPct val="114000"/>
              <a:buFont typeface="Wingdings 2" charset="2"/>
              <a:buChar char=""/>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48" strike="noStrike">
                <a:solidFill>
                  <a:srgbClr val="534949"/>
                </a:solidFill>
                <a:latin typeface="Franklin Gothic Medium"/>
              </a:rPr>
              <a:t>s ohledem na skutečnost, ke které se důvody výpovědi podané zaměstnavatelem vztahují, lze rozlišovat</a:t>
            </a:r>
            <a:endParaRPr b="0" lang="cs-CZ" sz="2000" spc="148" strike="noStrike">
              <a:solidFill>
                <a:srgbClr val="534949"/>
              </a:solidFill>
              <a:latin typeface="Franklin Gothic Medium"/>
            </a:endParaRPr>
          </a:p>
          <a:p>
            <a:pPr indent="0" algn="just">
              <a:lnSpc>
                <a:spcPct val="100000"/>
              </a:lnSpc>
              <a:spcBef>
                <a:spcPts val="700"/>
              </a:spcBef>
              <a:buNone/>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endParaRPr b="0" lang="cs-CZ" sz="2000" spc="148" strike="noStrike">
              <a:solidFill>
                <a:srgbClr val="534949"/>
              </a:solidFill>
              <a:latin typeface="Franklin Gothic Medium"/>
            </a:endParaRPr>
          </a:p>
          <a:p>
            <a:pPr lvl="3" marL="1288440" indent="-339840" algn="just">
              <a:lnSpc>
                <a:spcPct val="100000"/>
              </a:lnSpc>
              <a:spcBef>
                <a:spcPts val="700"/>
              </a:spcBef>
              <a:buSzPct val="113921"/>
              <a:buBlip>
                <a:blip r:embed="rId1"/>
              </a:buBlip>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 strike="noStrike">
                <a:solidFill>
                  <a:srgbClr val="ff0000"/>
                </a:solidFill>
                <a:latin typeface="Franklin Gothic Medium"/>
              </a:rPr>
              <a:t>organizační důvody </a:t>
            </a:r>
            <a:r>
              <a:rPr b="0" lang="cs-CZ" sz="2000" spc="-1" strike="noStrike">
                <a:solidFill>
                  <a:srgbClr val="534949"/>
                </a:solidFill>
                <a:latin typeface="Franklin Gothic Medium"/>
              </a:rPr>
              <a:t>(§ 52 písm. a) až c) ZP)</a:t>
            </a:r>
            <a:endParaRPr b="0" lang="cs-CZ" sz="2000" spc="97" strike="noStrike">
              <a:solidFill>
                <a:srgbClr val="534949"/>
              </a:solidFill>
              <a:latin typeface="Franklin Gothic Medium"/>
            </a:endParaRPr>
          </a:p>
          <a:p>
            <a:pPr lvl="3" marL="1288440" indent="-339840" algn="just">
              <a:lnSpc>
                <a:spcPct val="100000"/>
              </a:lnSpc>
              <a:spcBef>
                <a:spcPts val="700"/>
              </a:spcBef>
              <a:buSzPct val="113921"/>
              <a:buBlip>
                <a:blip r:embed="rId2"/>
              </a:buBlip>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 strike="noStrike">
                <a:solidFill>
                  <a:srgbClr val="534949"/>
                </a:solidFill>
                <a:latin typeface="Franklin Gothic Medium"/>
              </a:rPr>
              <a:t>důvody vztahující se ke </a:t>
            </a:r>
            <a:r>
              <a:rPr b="0" lang="cs-CZ" sz="2000" spc="-1" strike="noStrike">
                <a:solidFill>
                  <a:srgbClr val="ff0000"/>
                </a:solidFill>
                <a:latin typeface="Franklin Gothic Medium"/>
              </a:rPr>
              <a:t>zdravotní způsobilosti </a:t>
            </a:r>
            <a:r>
              <a:rPr b="0" lang="cs-CZ" sz="2000" spc="-1" strike="noStrike">
                <a:solidFill>
                  <a:srgbClr val="534949"/>
                </a:solidFill>
                <a:latin typeface="Franklin Gothic Medium"/>
              </a:rPr>
              <a:t>(schopnosti) zaměstnance konat práci a plnit ostatní závazky plynoucí z pracovního poměru (§ 52 písm. d) a e) ZP)</a:t>
            </a:r>
            <a:endParaRPr b="0" lang="cs-CZ" sz="2000" spc="97" strike="noStrike">
              <a:solidFill>
                <a:srgbClr val="534949"/>
              </a:solidFill>
              <a:latin typeface="Franklin Gothic Medium"/>
            </a:endParaRPr>
          </a:p>
          <a:p>
            <a:pPr lvl="3" marL="1288440" indent="-339840" algn="just">
              <a:lnSpc>
                <a:spcPct val="100000"/>
              </a:lnSpc>
              <a:spcBef>
                <a:spcPts val="700"/>
              </a:spcBef>
              <a:buSzPct val="113921"/>
              <a:buBlip>
                <a:blip r:embed="rId3"/>
              </a:buBlip>
              <a:tabLst>
                <a:tab algn="l" pos="339840"/>
                <a:tab algn="l" pos="444600"/>
                <a:tab algn="l" pos="893880"/>
                <a:tab algn="l" pos="1343160"/>
                <a:tab algn="l" pos="1792440"/>
                <a:tab algn="l" pos="2241720"/>
                <a:tab algn="l" pos="2690640"/>
                <a:tab algn="l" pos="3139920"/>
                <a:tab algn="l" pos="3589200"/>
                <a:tab algn="l" pos="4038480"/>
                <a:tab algn="l" pos="4487760"/>
                <a:tab algn="l" pos="4937040"/>
                <a:tab algn="l" pos="5386320"/>
                <a:tab algn="l" pos="5835600"/>
                <a:tab algn="l" pos="6284880"/>
                <a:tab algn="l" pos="6734160"/>
                <a:tab algn="l" pos="7183440"/>
                <a:tab algn="l" pos="7632720"/>
                <a:tab algn="l" pos="8082000"/>
                <a:tab algn="l" pos="8531280"/>
                <a:tab algn="l" pos="8980560"/>
              </a:tabLst>
            </a:pPr>
            <a:r>
              <a:rPr b="0" lang="cs-CZ" sz="2000" spc="-1" strike="noStrike">
                <a:solidFill>
                  <a:srgbClr val="534949"/>
                </a:solidFill>
                <a:latin typeface="Franklin Gothic Medium"/>
              </a:rPr>
              <a:t>důvody vztahující se </a:t>
            </a:r>
            <a:r>
              <a:rPr b="0" lang="cs-CZ" sz="2000" spc="-1" strike="noStrike">
                <a:solidFill>
                  <a:srgbClr val="ff0000"/>
                </a:solidFill>
                <a:latin typeface="Franklin Gothic Medium"/>
              </a:rPr>
              <a:t>k osobě zaměstnance</a:t>
            </a:r>
            <a:r>
              <a:rPr b="0" lang="cs-CZ" sz="2000" spc="-1" strike="noStrike">
                <a:solidFill>
                  <a:srgbClr val="534949"/>
                </a:solidFill>
                <a:latin typeface="Franklin Gothic Medium"/>
              </a:rPr>
              <a:t> – k jeho chování a schopnostem (§ 52 písm. f) až h) ZP)</a:t>
            </a:r>
            <a:endParaRPr b="0" lang="cs-CZ" sz="2000" spc="97" strike="noStrike">
              <a:solidFill>
                <a:srgbClr val="534949"/>
              </a:solidFill>
              <a:latin typeface="Franklin Gothic Medium"/>
            </a:endParaRPr>
          </a:p>
        </p:txBody>
      </p:sp>
      <p:sp>
        <p:nvSpPr>
          <p:cNvPr id="144"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Výpovědní důvody</a:t>
            </a:r>
            <a:endParaRPr b="0" lang="cs-CZ" sz="3200" spc="-1" strike="noStrike">
              <a:solidFill>
                <a:srgbClr val="000000"/>
              </a:solidFill>
              <a:latin typeface="Franklin Gothic Medium"/>
            </a:endParaRPr>
          </a:p>
        </p:txBody>
      </p:sp>
      <p:sp>
        <p:nvSpPr>
          <p:cNvPr id="145" name="Šipka doprava 3"/>
          <p:cNvSpPr/>
          <p:nvPr/>
        </p:nvSpPr>
        <p:spPr>
          <a:xfrm>
            <a:off x="395640" y="3375720"/>
            <a:ext cx="978120" cy="484200"/>
          </a:xfrm>
          <a:prstGeom prst="rightArrow">
            <a:avLst>
              <a:gd name="adj1" fmla="val 50000"/>
              <a:gd name="adj2" fmla="val 50000"/>
            </a:avLst>
          </a:prstGeom>
          <a:solidFill>
            <a:srgbClr val="c66951"/>
          </a:solidFill>
          <a:ln>
            <a:solidFill>
              <a:srgbClr val="924d3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Franklin Gothic Medium"/>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PlaceHolder 1"/>
          <p:cNvSpPr>
            <a:spLocks noGrp="1"/>
          </p:cNvSpPr>
          <p:nvPr>
            <p:ph/>
          </p:nvPr>
        </p:nvSpPr>
        <p:spPr>
          <a:xfrm>
            <a:off x="380880" y="1719000"/>
            <a:ext cx="8407440" cy="4878000"/>
          </a:xfrm>
          <a:prstGeom prst="rect">
            <a:avLst/>
          </a:prstGeom>
          <a:noFill/>
          <a:ln w="0">
            <a:noFill/>
          </a:ln>
        </p:spPr>
        <p:txBody>
          <a:bodyPr anchor="t">
            <a:normAutofit fontScale="77000"/>
          </a:bodyPr>
          <a:p>
            <a:pPr marL="41040" indent="0" algn="just">
              <a:lnSpc>
                <a:spcPct val="100000"/>
              </a:lnSpc>
              <a:spcBef>
                <a:spcPts val="561"/>
              </a:spcBef>
              <a:buNone/>
              <a:tabLst>
                <a:tab algn="l" pos="0"/>
              </a:tabLst>
            </a:pPr>
            <a:r>
              <a:rPr b="0" lang="cs-CZ" sz="2800" spc="148" strike="noStrike">
                <a:solidFill>
                  <a:srgbClr val="000000"/>
                </a:solidFill>
                <a:latin typeface="Franklin Gothic Medium"/>
              </a:rPr>
              <a:t>A)</a:t>
            </a:r>
            <a:endParaRPr b="0" lang="cs-CZ" sz="2800" spc="148" strike="noStrike">
              <a:solidFill>
                <a:srgbClr val="534949"/>
              </a:solidFill>
              <a:latin typeface="Franklin Gothic Medium"/>
            </a:endParaRPr>
          </a:p>
          <a:p>
            <a:pPr marL="248040" indent="-207000" algn="just">
              <a:lnSpc>
                <a:spcPct val="100000"/>
              </a:lnSpc>
              <a:spcBef>
                <a:spcPts val="561"/>
              </a:spcBef>
              <a:buClr>
                <a:srgbClr val="c66951"/>
              </a:buClr>
              <a:buFont typeface="Wingdings 2" charset="2"/>
              <a:buChar char=""/>
              <a:tabLst>
                <a:tab algn="l" pos="0"/>
              </a:tabLst>
            </a:pPr>
            <a:r>
              <a:rPr b="0" lang="cs-CZ" sz="2800" spc="148" strike="noStrike">
                <a:solidFill>
                  <a:srgbClr val="000000"/>
                </a:solidFill>
                <a:latin typeface="Franklin Gothic Medium"/>
              </a:rPr>
              <a:t>lhůta pro uplatnění výp. důvodu podle § 52 písm. h)  -&gt; do </a:t>
            </a:r>
            <a:r>
              <a:rPr b="1" lang="cs-CZ" sz="2800" spc="148" strike="noStrike">
                <a:solidFill>
                  <a:srgbClr val="ff0000"/>
                </a:solidFill>
                <a:latin typeface="Franklin Gothic Medium"/>
              </a:rPr>
              <a:t>1 měsíce </a:t>
            </a:r>
            <a:r>
              <a:rPr b="0" lang="cs-CZ" sz="2800" spc="148" strike="noStrike">
                <a:solidFill>
                  <a:srgbClr val="000000"/>
                </a:solidFill>
                <a:latin typeface="Franklin Gothic Medium"/>
              </a:rPr>
              <a:t>ode dne, kdy se Z tomto důvodu k výpovědi dověděl, nejpozději však do </a:t>
            </a:r>
            <a:r>
              <a:rPr b="1" lang="cs-CZ" sz="2800" spc="148" strike="noStrike">
                <a:solidFill>
                  <a:srgbClr val="ff0000"/>
                </a:solidFill>
                <a:latin typeface="Franklin Gothic Medium"/>
              </a:rPr>
              <a:t>1 roku </a:t>
            </a:r>
            <a:r>
              <a:rPr b="0" lang="cs-CZ" sz="2800" spc="148" strike="noStrike">
                <a:solidFill>
                  <a:srgbClr val="000000"/>
                </a:solidFill>
                <a:latin typeface="Franklin Gothic Medium"/>
              </a:rPr>
              <a:t>ode dne, kdy takový důvod k výpovědi vznikl.</a:t>
            </a:r>
            <a:endParaRPr b="0" lang="cs-CZ" sz="2800" spc="148" strike="noStrike">
              <a:solidFill>
                <a:srgbClr val="534949"/>
              </a:solidFill>
              <a:latin typeface="Franklin Gothic Medium"/>
            </a:endParaRPr>
          </a:p>
          <a:p>
            <a:pPr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248040" indent="-207000" algn="just">
              <a:lnSpc>
                <a:spcPct val="100000"/>
              </a:lnSpc>
              <a:spcBef>
                <a:spcPts val="561"/>
              </a:spcBef>
              <a:buClr>
                <a:srgbClr val="c66951"/>
              </a:buClr>
              <a:buFont typeface="Wingdings 2" charset="2"/>
              <a:buChar char=""/>
              <a:tabLst>
                <a:tab algn="l" pos="0"/>
              </a:tabLst>
            </a:pPr>
            <a:r>
              <a:rPr b="1" lang="cs-CZ" sz="2800" spc="148" strike="noStrike">
                <a:solidFill>
                  <a:srgbClr val="000000"/>
                </a:solidFill>
                <a:latin typeface="Franklin Gothic Medium"/>
              </a:rPr>
              <a:t>Přetržení běhu lhůty </a:t>
            </a:r>
            <a:r>
              <a:rPr b="0" lang="cs-CZ" sz="2800" spc="148" strike="noStrike">
                <a:solidFill>
                  <a:srgbClr val="000000"/>
                </a:solidFill>
                <a:latin typeface="Franklin Gothic Medium"/>
              </a:rPr>
              <a:t>-&gt; stane-li se v průběhu 1 měsíce podle odstavce 1 jednání zaměstnance, v němž lze spatřovat porušení režimu dočasně práce neschopného pojištěnce, předmětem šetření jiného orgánu, je možné dát výpověď ještě do 1 měsíce ode dne, kdy se zaměstnavatel dověděl o výsledku tohoto šetření. -&gt; např. orgány bezpečnosti práce, orgány hygienické služby, orgány činné v trestním řízení</a:t>
            </a:r>
            <a:endParaRPr b="0" lang="cs-CZ" sz="2800" spc="148" strike="noStrike">
              <a:solidFill>
                <a:srgbClr val="534949"/>
              </a:solidFill>
              <a:latin typeface="Franklin Gothic Medium"/>
            </a:endParaRPr>
          </a:p>
          <a:p>
            <a:pPr marL="41040" indent="0" algn="just">
              <a:lnSpc>
                <a:spcPct val="100000"/>
              </a:lnSpc>
              <a:spcBef>
                <a:spcPts val="561"/>
              </a:spcBef>
              <a:buNone/>
              <a:tabLst>
                <a:tab algn="l" pos="0"/>
              </a:tabLst>
            </a:pPr>
            <a:endParaRPr b="0" lang="cs-CZ" sz="2800" spc="148" strike="noStrike">
              <a:solidFill>
                <a:srgbClr val="534949"/>
              </a:solidFill>
              <a:latin typeface="Franklin Gothic Medium"/>
            </a:endParaRPr>
          </a:p>
        </p:txBody>
      </p:sp>
      <p:sp>
        <p:nvSpPr>
          <p:cNvPr id="26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Lhůty pro učinění jednostranného zrušovacího právního jednání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PlaceHolder 1"/>
          <p:cNvSpPr>
            <a:spLocks noGrp="1"/>
          </p:cNvSpPr>
          <p:nvPr>
            <p:ph/>
          </p:nvPr>
        </p:nvSpPr>
        <p:spPr>
          <a:xfrm>
            <a:off x="380880" y="1719000"/>
            <a:ext cx="8407440" cy="4878000"/>
          </a:xfrm>
          <a:prstGeom prst="rect">
            <a:avLst/>
          </a:prstGeom>
          <a:noFill/>
          <a:ln w="0">
            <a:noFill/>
          </a:ln>
        </p:spPr>
        <p:txBody>
          <a:bodyPr anchor="t">
            <a:normAutofit fontScale="60000"/>
          </a:bodyPr>
          <a:p>
            <a:pPr marL="43560" indent="0" algn="just">
              <a:lnSpc>
                <a:spcPct val="100000"/>
              </a:lnSpc>
              <a:spcBef>
                <a:spcPts val="561"/>
              </a:spcBef>
              <a:buNone/>
              <a:tabLst>
                <a:tab algn="l" pos="0"/>
              </a:tabLst>
            </a:pPr>
            <a:r>
              <a:rPr b="0" lang="cs-CZ" sz="2800" spc="148" strike="noStrike">
                <a:solidFill>
                  <a:srgbClr val="000000"/>
                </a:solidFill>
                <a:latin typeface="Franklin Gothic Medium"/>
              </a:rPr>
              <a:t>B)</a:t>
            </a:r>
            <a:endParaRPr b="0" lang="cs-CZ" sz="2800" spc="148" strike="noStrike">
              <a:solidFill>
                <a:srgbClr val="534949"/>
              </a:solidFill>
              <a:latin typeface="Franklin Gothic Medium"/>
            </a:endParaRPr>
          </a:p>
          <a:p>
            <a:pPr marL="4356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263160" indent="-219240" algn="just">
              <a:lnSpc>
                <a:spcPct val="100000"/>
              </a:lnSpc>
              <a:spcBef>
                <a:spcPts val="561"/>
              </a:spcBef>
              <a:buClr>
                <a:srgbClr val="c66951"/>
              </a:buClr>
              <a:buFont typeface="Wingdings 2" charset="2"/>
              <a:buChar char=""/>
              <a:tabLst>
                <a:tab algn="l" pos="0"/>
              </a:tabLst>
            </a:pPr>
            <a:r>
              <a:rPr b="0" lang="cs-CZ" sz="2800" spc="148" strike="noStrike">
                <a:solidFill>
                  <a:srgbClr val="000000"/>
                </a:solidFill>
                <a:latin typeface="Franklin Gothic Medium"/>
              </a:rPr>
              <a:t>Pro </a:t>
            </a:r>
            <a:r>
              <a:rPr b="1" lang="cs-CZ" sz="2800" spc="148" strike="noStrike">
                <a:solidFill>
                  <a:srgbClr val="ff0000"/>
                </a:solidFill>
                <a:latin typeface="Franklin Gothic Medium"/>
              </a:rPr>
              <a:t>porušení povinnosti </a:t>
            </a:r>
            <a:r>
              <a:rPr b="0" lang="cs-CZ" sz="2800" spc="148" strike="noStrike">
                <a:solidFill>
                  <a:srgbClr val="000000"/>
                </a:solidFill>
                <a:latin typeface="Franklin Gothic Medium"/>
              </a:rPr>
              <a:t>vyplývající z právních předpisů vztahujících se k vykonávané práci nebo </a:t>
            </a:r>
            <a:r>
              <a:rPr b="1" lang="cs-CZ" sz="2800" spc="148" strike="noStrike">
                <a:solidFill>
                  <a:srgbClr val="ff0000"/>
                </a:solidFill>
                <a:latin typeface="Franklin Gothic Medium"/>
              </a:rPr>
              <a:t>z důvodu, pro který je možné okamžitě zrušit pracovní poměr</a:t>
            </a:r>
            <a:r>
              <a:rPr b="0" lang="cs-CZ" sz="2800" spc="148" strike="noStrike">
                <a:solidFill>
                  <a:srgbClr val="000000"/>
                </a:solidFill>
                <a:latin typeface="Franklin Gothic Medium"/>
              </a:rPr>
              <a:t>, může dát zaměstnavatel zaměstnanci výpověď nebo s ním okamžitě zrušit pracovní poměr pouze do </a:t>
            </a:r>
            <a:r>
              <a:rPr b="1" lang="cs-CZ" sz="2800" spc="148" strike="noStrike">
                <a:solidFill>
                  <a:srgbClr val="ff0000"/>
                </a:solidFill>
                <a:latin typeface="Franklin Gothic Medium"/>
              </a:rPr>
              <a:t>2 měsíců </a:t>
            </a:r>
            <a:r>
              <a:rPr b="0" lang="cs-CZ" sz="2800" spc="148" strike="noStrike">
                <a:solidFill>
                  <a:srgbClr val="000000"/>
                </a:solidFill>
                <a:latin typeface="Franklin Gothic Medium"/>
              </a:rPr>
              <a:t>ode dne, kdy se o důvodu k výpovědi nebo k okamžitému zrušení pracovního poměru dověděl, a pro porušení povinnosti vyplývající z pracovního poměru v cizině do 2 měsíců po jeho návratu z ciziny, nejpozději však vždy do </a:t>
            </a:r>
            <a:r>
              <a:rPr b="1" lang="cs-CZ" sz="2800" spc="148" strike="noStrike">
                <a:solidFill>
                  <a:srgbClr val="ff0000"/>
                </a:solidFill>
                <a:latin typeface="Franklin Gothic Medium"/>
              </a:rPr>
              <a:t>1 roku </a:t>
            </a:r>
            <a:r>
              <a:rPr b="0" lang="cs-CZ" sz="2800" spc="148" strike="noStrike">
                <a:solidFill>
                  <a:srgbClr val="000000"/>
                </a:solidFill>
                <a:latin typeface="Franklin Gothic Medium"/>
              </a:rPr>
              <a:t>ode dne, kdy důvod k výpovědi nebo k okamžitému zrušení pracovního poměru vznikl.</a:t>
            </a:r>
            <a:endParaRPr b="0" lang="cs-CZ" sz="2800" spc="148" strike="noStrike">
              <a:solidFill>
                <a:srgbClr val="534949"/>
              </a:solidFill>
              <a:latin typeface="Franklin Gothic Medium"/>
            </a:endParaRPr>
          </a:p>
          <a:p>
            <a:pPr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263160" indent="-219240" algn="just">
              <a:lnSpc>
                <a:spcPct val="100000"/>
              </a:lnSpc>
              <a:spcBef>
                <a:spcPts val="561"/>
              </a:spcBef>
              <a:buClr>
                <a:srgbClr val="c66951"/>
              </a:buClr>
              <a:buFont typeface="Wingdings 2" charset="2"/>
              <a:buChar char=""/>
              <a:tabLst>
                <a:tab algn="l" pos="0"/>
              </a:tabLst>
            </a:pPr>
            <a:r>
              <a:rPr b="1" lang="cs-CZ" sz="2800" spc="148" strike="noStrike">
                <a:solidFill>
                  <a:srgbClr val="000000"/>
                </a:solidFill>
                <a:latin typeface="Franklin Gothic Medium"/>
              </a:rPr>
              <a:t>Přetržení běhu lhůty </a:t>
            </a:r>
            <a:r>
              <a:rPr b="0" lang="cs-CZ" sz="2800" spc="148" strike="noStrike">
                <a:solidFill>
                  <a:srgbClr val="000000"/>
                </a:solidFill>
                <a:latin typeface="Franklin Gothic Medium"/>
              </a:rPr>
              <a:t>-&gt; stane-li se v průběhu 2 měsíců podle odstavce 1 jednání zaměstnance, v němž je možné spatřovat porušení povinnosti vyplývající z právních předpisů vztahujících se k vykonávané práci, předmětem šetření jiného orgánu, je možné dát výpověď nebo s ním okamžitě zrušit pracovní poměr ještě do 2 měsíců ode dne, kdy se zaměstnavatel dověděl o výsledku tohoto šetření.</a:t>
            </a:r>
            <a:endParaRPr b="0" lang="cs-CZ" sz="2800" spc="148" strike="noStrike">
              <a:solidFill>
                <a:srgbClr val="534949"/>
              </a:solidFill>
              <a:latin typeface="Franklin Gothic Medium"/>
            </a:endParaRPr>
          </a:p>
        </p:txBody>
      </p:sp>
      <p:sp>
        <p:nvSpPr>
          <p:cNvPr id="26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Lhůty pro učinění jednostranného zrušovacího právního jednání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 name="PlaceHolder 1"/>
          <p:cNvSpPr>
            <a:spLocks noGrp="1"/>
          </p:cNvSpPr>
          <p:nvPr>
            <p:ph/>
          </p:nvPr>
        </p:nvSpPr>
        <p:spPr>
          <a:xfrm>
            <a:off x="380880" y="1719000"/>
            <a:ext cx="8407440" cy="4878000"/>
          </a:xfrm>
          <a:prstGeom prst="rect">
            <a:avLst/>
          </a:prstGeom>
          <a:noFill/>
          <a:ln w="0">
            <a:noFill/>
          </a:ln>
        </p:spPr>
        <p:txBody>
          <a:bodyPr anchor="t">
            <a:normAutofit fontScale="96000"/>
          </a:bodyPr>
          <a:p>
            <a:pPr marL="47160" indent="0" algn="just">
              <a:lnSpc>
                <a:spcPct val="100000"/>
              </a:lnSpc>
              <a:spcBef>
                <a:spcPts val="561"/>
              </a:spcBef>
              <a:buNone/>
              <a:tabLst>
                <a:tab algn="l" pos="0"/>
              </a:tabLst>
            </a:pPr>
            <a:r>
              <a:rPr b="0" lang="cs-CZ" sz="2800" spc="148" strike="noStrike">
                <a:solidFill>
                  <a:srgbClr val="000000"/>
                </a:solidFill>
                <a:latin typeface="Franklin Gothic Medium"/>
              </a:rPr>
              <a:t>B)</a:t>
            </a:r>
            <a:endParaRPr b="0" lang="cs-CZ" sz="2800" spc="148" strike="noStrike">
              <a:solidFill>
                <a:srgbClr val="534949"/>
              </a:solidFill>
              <a:latin typeface="Franklin Gothic Medium"/>
            </a:endParaRPr>
          </a:p>
          <a:p>
            <a:pPr marL="284400" indent="-236880" algn="just">
              <a:lnSpc>
                <a:spcPct val="100000"/>
              </a:lnSpc>
              <a:spcBef>
                <a:spcPts val="561"/>
              </a:spcBef>
              <a:buClr>
                <a:srgbClr val="c66951"/>
              </a:buClr>
              <a:buFont typeface="Wingdings 2" charset="2"/>
              <a:buChar char=""/>
              <a:tabLst>
                <a:tab algn="l" pos="0"/>
              </a:tabLst>
            </a:pPr>
            <a:r>
              <a:rPr b="0" lang="cs-CZ" sz="2800" spc="148" strike="noStrike">
                <a:solidFill>
                  <a:srgbClr val="000000"/>
                </a:solidFill>
                <a:latin typeface="Franklin Gothic Medium"/>
              </a:rPr>
              <a:t>u přerušení nutno rozlišovat 2 situace:</a:t>
            </a:r>
            <a:endParaRPr b="0" lang="cs-CZ" sz="2800" spc="148" strike="noStrike">
              <a:solidFill>
                <a:srgbClr val="534949"/>
              </a:solidFill>
              <a:latin typeface="Franklin Gothic Medium"/>
            </a:endParaRPr>
          </a:p>
          <a:p>
            <a:pPr marL="581040" indent="-533520" algn="just">
              <a:lnSpc>
                <a:spcPct val="100000"/>
              </a:lnSpc>
              <a:spcBef>
                <a:spcPts val="561"/>
              </a:spcBef>
              <a:buClr>
                <a:srgbClr val="c66951"/>
              </a:buClr>
              <a:buFont typeface="Wingdings 2" charset="2"/>
              <a:buAutoNum type="alphaLcParenR"/>
              <a:tabLst>
                <a:tab algn="l" pos="0"/>
              </a:tabLst>
            </a:pPr>
            <a:r>
              <a:rPr b="0" lang="cs-CZ" sz="2800" spc="148" strike="noStrike">
                <a:solidFill>
                  <a:srgbClr val="000000"/>
                </a:solidFill>
                <a:latin typeface="Franklin Gothic Medium"/>
              </a:rPr>
              <a:t>šetření jiného org. započalo </a:t>
            </a:r>
            <a:r>
              <a:rPr b="1" lang="cs-CZ" sz="2800" spc="148" strike="noStrike">
                <a:solidFill>
                  <a:srgbClr val="ff0000"/>
                </a:solidFill>
                <a:latin typeface="Franklin Gothic Medium"/>
              </a:rPr>
              <a:t>po nabytí vědomosti</a:t>
            </a:r>
            <a:r>
              <a:rPr b="0" lang="cs-CZ" sz="2800" spc="148" strike="noStrike">
                <a:solidFill>
                  <a:srgbClr val="000000"/>
                </a:solidFill>
                <a:latin typeface="Franklin Gothic Medium"/>
              </a:rPr>
              <a:t> Z o porušení povinnosti -&gt; započalo-li šetření v rámci 2M subjektivní lhůty Z -&gt; běh lhůty se přeruší a po skončení vyšetřování začne běžet lhůta nová, a to 2M</a:t>
            </a:r>
            <a:endParaRPr b="0" lang="cs-CZ" sz="2800" spc="148" strike="noStrike">
              <a:solidFill>
                <a:srgbClr val="534949"/>
              </a:solidFill>
              <a:latin typeface="Franklin Gothic Medium"/>
            </a:endParaRPr>
          </a:p>
          <a:p>
            <a:pPr marL="581040" indent="-533520" algn="just">
              <a:lnSpc>
                <a:spcPct val="100000"/>
              </a:lnSpc>
              <a:spcBef>
                <a:spcPts val="561"/>
              </a:spcBef>
              <a:buClr>
                <a:srgbClr val="c66951"/>
              </a:buClr>
              <a:buFont typeface="Wingdings 2" charset="2"/>
              <a:buAutoNum type="alphaLcParenR"/>
              <a:tabLst>
                <a:tab algn="l" pos="0"/>
              </a:tabLst>
            </a:pPr>
            <a:r>
              <a:rPr b="0" lang="cs-CZ" sz="2800" spc="148" strike="noStrike">
                <a:solidFill>
                  <a:srgbClr val="000000"/>
                </a:solidFill>
                <a:latin typeface="Franklin Gothic Medium"/>
              </a:rPr>
              <a:t>šetření jiného org. započalo </a:t>
            </a:r>
            <a:r>
              <a:rPr b="1" lang="cs-CZ" sz="2800" spc="148" strike="noStrike">
                <a:solidFill>
                  <a:srgbClr val="ff0000"/>
                </a:solidFill>
                <a:latin typeface="Franklin Gothic Medium"/>
              </a:rPr>
              <a:t>před nabytím vědomosti</a:t>
            </a:r>
            <a:r>
              <a:rPr b="0" lang="cs-CZ" sz="2800" spc="148" strike="noStrike">
                <a:solidFill>
                  <a:srgbClr val="000000"/>
                </a:solidFill>
                <a:latin typeface="Franklin Gothic Medium"/>
              </a:rPr>
              <a:t> Z o porušení povinnosti -&gt; důsledky přerušení se neuplatní, Z běží 2M lhůta ode dne, kdy nabyl o porušení povinnosti vědomost</a:t>
            </a:r>
            <a:endParaRPr b="0" lang="cs-CZ" sz="2800" spc="148" strike="noStrike">
              <a:solidFill>
                <a:srgbClr val="534949"/>
              </a:solidFill>
              <a:latin typeface="Franklin Gothic Medium"/>
            </a:endParaRPr>
          </a:p>
          <a:p>
            <a:pPr indent="0" algn="just">
              <a:lnSpc>
                <a:spcPct val="100000"/>
              </a:lnSpc>
              <a:spcBef>
                <a:spcPts val="561"/>
              </a:spcBef>
              <a:buNone/>
              <a:tabLst>
                <a:tab algn="l" pos="0"/>
              </a:tabLst>
            </a:pPr>
            <a:endParaRPr b="0" lang="cs-CZ" sz="2800" spc="148" strike="noStrike">
              <a:solidFill>
                <a:srgbClr val="534949"/>
              </a:solidFill>
              <a:latin typeface="Franklin Gothic Medium"/>
            </a:endParaRPr>
          </a:p>
        </p:txBody>
      </p:sp>
      <p:sp>
        <p:nvSpPr>
          <p:cNvPr id="26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Lhůty pro učinění jednostranného zrušovacího právního jednání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p:nvPr>
        </p:nvSpPr>
        <p:spPr>
          <a:xfrm>
            <a:off x="380880" y="1719000"/>
            <a:ext cx="8407440" cy="4878000"/>
          </a:xfrm>
          <a:prstGeom prst="rect">
            <a:avLst/>
          </a:prstGeom>
          <a:noFill/>
          <a:ln w="0">
            <a:noFill/>
          </a:ln>
        </p:spPr>
        <p:txBody>
          <a:bodyPr anchor="t">
            <a:normAutofit/>
          </a:bodyPr>
          <a:p>
            <a:pPr marL="45720" indent="0" algn="just">
              <a:lnSpc>
                <a:spcPct val="100000"/>
              </a:lnSpc>
              <a:spcBef>
                <a:spcPts val="561"/>
              </a:spcBef>
              <a:buNone/>
              <a:tabLst>
                <a:tab algn="l" pos="0"/>
              </a:tabLst>
            </a:pPr>
            <a:r>
              <a:rPr b="0" lang="cs-CZ" sz="2800" spc="148" strike="noStrike">
                <a:solidFill>
                  <a:srgbClr val="000000"/>
                </a:solidFill>
                <a:latin typeface="Franklin Gothic Medium"/>
              </a:rPr>
              <a:t>Rozsudek NS, sp. zn. 21 Cdo 910/2001:</a:t>
            </a:r>
            <a:endParaRPr b="0" lang="cs-CZ" sz="2800" spc="148" strike="noStrike">
              <a:solidFill>
                <a:srgbClr val="534949"/>
              </a:solidFill>
              <a:latin typeface="Franklin Gothic Medium"/>
            </a:endParaRPr>
          </a:p>
          <a:p>
            <a:pPr marL="274320" indent="-228600" algn="just">
              <a:lnSpc>
                <a:spcPct val="100000"/>
              </a:lnSpc>
              <a:spcBef>
                <a:spcPts val="561"/>
              </a:spcBef>
              <a:buClr>
                <a:srgbClr val="c66951"/>
              </a:buClr>
              <a:buFont typeface="Wingdings 2" charset="2"/>
              <a:buChar char=""/>
              <a:tabLst>
                <a:tab algn="l" pos="0"/>
              </a:tabLst>
            </a:pPr>
            <a:r>
              <a:rPr b="0" lang="cs-CZ" sz="2800" spc="148" strike="noStrike">
                <a:solidFill>
                  <a:srgbClr val="000000"/>
                </a:solidFill>
                <a:latin typeface="Franklin Gothic Medium"/>
              </a:rPr>
              <a:t>Jestliže důvod pro okamžité zrušení pracovního poměru ze strany zaměstnavatele spočívá v dlouhodobém neomluveném zameškávání práce zaměstnancem, neskončí 2M lhůta k tomuto zrušovacímu projevu vůle uvedená v ustanovení § 58 odst. 1 ZP dříve, než po uplynutí 2M ode dne následujícího po posledním zameškání práce.</a:t>
            </a:r>
            <a:endParaRPr b="0" lang="cs-CZ" sz="2800" spc="148" strike="noStrike">
              <a:solidFill>
                <a:srgbClr val="534949"/>
              </a:solidFill>
              <a:latin typeface="Franklin Gothic Medium"/>
            </a:endParaRPr>
          </a:p>
          <a:p>
            <a:pPr indent="0" algn="just">
              <a:lnSpc>
                <a:spcPct val="100000"/>
              </a:lnSpc>
              <a:spcBef>
                <a:spcPts val="561"/>
              </a:spcBef>
              <a:buNone/>
              <a:tabLst>
                <a:tab algn="l" pos="0"/>
              </a:tabLst>
            </a:pPr>
            <a:endParaRPr b="0" lang="cs-CZ" sz="2800" spc="148" strike="noStrike">
              <a:solidFill>
                <a:srgbClr val="534949"/>
              </a:solidFill>
              <a:latin typeface="Franklin Gothic Medium"/>
            </a:endParaRPr>
          </a:p>
        </p:txBody>
      </p:sp>
      <p:sp>
        <p:nvSpPr>
          <p:cNvPr id="27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Lhůty pro učinění jednostranného zrušovacího právního jednání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 name="PlaceHolder 1"/>
          <p:cNvSpPr>
            <a:spLocks noGrp="1"/>
          </p:cNvSpPr>
          <p:nvPr>
            <p:ph/>
          </p:nvPr>
        </p:nvSpPr>
        <p:spPr>
          <a:xfrm>
            <a:off x="380880" y="1719000"/>
            <a:ext cx="8407440" cy="4878000"/>
          </a:xfrm>
          <a:prstGeom prst="rect">
            <a:avLst/>
          </a:prstGeom>
          <a:noFill/>
          <a:ln w="0">
            <a:noFill/>
          </a:ln>
        </p:spPr>
        <p:txBody>
          <a:bodyPr anchor="t">
            <a:normAutofit fontScale="67000"/>
          </a:bodyPr>
          <a:p>
            <a:pPr marL="43560" indent="0" algn="just">
              <a:lnSpc>
                <a:spcPct val="100000"/>
              </a:lnSpc>
              <a:spcBef>
                <a:spcPts val="561"/>
              </a:spcBef>
              <a:buNone/>
              <a:tabLst>
                <a:tab algn="l" pos="0"/>
              </a:tabLst>
            </a:pPr>
            <a:r>
              <a:rPr b="0" lang="cs-CZ" sz="2800" spc="148" strike="noStrike">
                <a:solidFill>
                  <a:srgbClr val="000000"/>
                </a:solidFill>
                <a:latin typeface="Franklin Gothic Medium"/>
              </a:rPr>
              <a:t>Rozsudek NS, sp. zn. 6 Cdo 52/92:</a:t>
            </a:r>
            <a:endParaRPr b="0" lang="cs-CZ" sz="2800" spc="148" strike="noStrike">
              <a:solidFill>
                <a:srgbClr val="534949"/>
              </a:solidFill>
              <a:latin typeface="Franklin Gothic Medium"/>
            </a:endParaRPr>
          </a:p>
          <a:p>
            <a:pPr marL="4356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262080" indent="-218520" algn="just">
              <a:lnSpc>
                <a:spcPct val="100000"/>
              </a:lnSpc>
              <a:spcBef>
                <a:spcPts val="561"/>
              </a:spcBef>
              <a:buClr>
                <a:srgbClr val="c66951"/>
              </a:buClr>
              <a:buFont typeface="Wingdings 2" charset="2"/>
              <a:buChar char=""/>
              <a:tabLst>
                <a:tab algn="l" pos="0"/>
              </a:tabLst>
            </a:pPr>
            <a:r>
              <a:rPr b="1" lang="cs-CZ" sz="2800" spc="148" strike="noStrike">
                <a:solidFill>
                  <a:srgbClr val="ff0000"/>
                </a:solidFill>
                <a:latin typeface="Franklin Gothic Medium"/>
              </a:rPr>
              <a:t>Šetřením jiného orgánu </a:t>
            </a:r>
            <a:r>
              <a:rPr b="0" lang="cs-CZ" sz="2800" spc="148" strike="noStrike">
                <a:solidFill>
                  <a:srgbClr val="000000"/>
                </a:solidFill>
                <a:latin typeface="Franklin Gothic Medium"/>
              </a:rPr>
              <a:t>ve smyslu ustanovení § 58 odst. 2 ZP se rozumí nejen provádění vyšetřovacích úkonů po zahájení trestního stíhání pracovníka (§ 160 a násl. trestního řádu), ale i postup orgánů činných v trestním řízení, jenž směřuje k prověření došlého oznámení o trestném činu, jakož i došlých podnětů k trestnímu stíhání (§ 158 odst. 3 trestního řádu).</a:t>
            </a:r>
            <a:endParaRPr b="0" lang="cs-CZ" sz="2800" spc="148" strike="noStrike">
              <a:solidFill>
                <a:srgbClr val="534949"/>
              </a:solidFill>
              <a:latin typeface="Franklin Gothic Medium"/>
            </a:endParaRPr>
          </a:p>
          <a:p>
            <a:pPr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262080" indent="-218520" algn="just">
              <a:lnSpc>
                <a:spcPct val="100000"/>
              </a:lnSpc>
              <a:spcBef>
                <a:spcPts val="561"/>
              </a:spcBef>
              <a:buClr>
                <a:srgbClr val="c66951"/>
              </a:buClr>
              <a:buFont typeface="Wingdings 2" charset="2"/>
              <a:buChar char=""/>
              <a:tabLst>
                <a:tab algn="l" pos="0"/>
              </a:tabLst>
            </a:pPr>
            <a:r>
              <a:rPr b="0" lang="cs-CZ" sz="2800" spc="148" strike="noStrike">
                <a:solidFill>
                  <a:srgbClr val="000000"/>
                </a:solidFill>
                <a:latin typeface="Franklin Gothic Medium"/>
              </a:rPr>
              <a:t>Pokud se tedy jednání pracovníka stalo předmětem šetření uvedených orgánů, prodlužuje se lhůta k podání výpovědi pracovního poměru (k okamžitému zrušení pracovního poměru) tak, že skončí uplynutím dvou měsíců počítaných ode dne, kdy se organizace (zaměstnavatel) dověděla o výsledku tohoto šetření, nejpozději však uplynutím jednoho roku ode dne, kdy důvod výpovědi (okamžitého zrušení pracovního poměru) vznikl.</a:t>
            </a:r>
            <a:endParaRPr b="0" lang="cs-CZ" sz="2800" spc="148" strike="noStrike">
              <a:solidFill>
                <a:srgbClr val="534949"/>
              </a:solidFill>
              <a:latin typeface="Franklin Gothic Medium"/>
            </a:endParaRPr>
          </a:p>
        </p:txBody>
      </p:sp>
      <p:sp>
        <p:nvSpPr>
          <p:cNvPr id="27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Lhůty pro učinění jednostranného zrušovacího právního jednání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4" name="PlaceHolder 1"/>
          <p:cNvSpPr>
            <a:spLocks noGrp="1"/>
          </p:cNvSpPr>
          <p:nvPr>
            <p:ph/>
          </p:nvPr>
        </p:nvSpPr>
        <p:spPr>
          <a:xfrm>
            <a:off x="380880" y="1719000"/>
            <a:ext cx="8407440" cy="4878000"/>
          </a:xfrm>
          <a:prstGeom prst="rect">
            <a:avLst/>
          </a:prstGeom>
          <a:noFill/>
          <a:ln w="0">
            <a:noFill/>
          </a:ln>
        </p:spPr>
        <p:txBody>
          <a:bodyPr anchor="t">
            <a:normAutofit fontScale="99000"/>
          </a:bodyPr>
          <a:p>
            <a:pPr marL="45000" indent="0" algn="just">
              <a:lnSpc>
                <a:spcPct val="100000"/>
              </a:lnSpc>
              <a:spcBef>
                <a:spcPts val="561"/>
              </a:spcBef>
              <a:buNone/>
              <a:tabLst>
                <a:tab algn="l" pos="0"/>
              </a:tabLst>
            </a:pPr>
            <a:r>
              <a:rPr b="0" lang="cs-CZ" sz="2800" spc="148" strike="noStrike">
                <a:solidFill>
                  <a:srgbClr val="000000"/>
                </a:solidFill>
                <a:latin typeface="Franklin Gothic Medium"/>
              </a:rPr>
              <a:t>Rozsudek NS, sp. zn. 5 Cz 37/72:</a:t>
            </a:r>
            <a:endParaRPr b="0" lang="cs-CZ" sz="2800" spc="148" strike="noStrike">
              <a:solidFill>
                <a:srgbClr val="534949"/>
              </a:solidFill>
              <a:latin typeface="Franklin Gothic Medium"/>
            </a:endParaRPr>
          </a:p>
          <a:p>
            <a:pPr marL="4500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271440" indent="-226080" algn="just">
              <a:lnSpc>
                <a:spcPct val="100000"/>
              </a:lnSpc>
              <a:spcBef>
                <a:spcPts val="561"/>
              </a:spcBef>
              <a:buClr>
                <a:srgbClr val="c66951"/>
              </a:buClr>
              <a:buFont typeface="Wingdings 2" charset="2"/>
              <a:buChar char=""/>
              <a:tabLst>
                <a:tab algn="l" pos="0"/>
              </a:tabLst>
            </a:pPr>
            <a:r>
              <a:rPr b="0" lang="cs-CZ" sz="2800" spc="148" strike="noStrike">
                <a:solidFill>
                  <a:srgbClr val="000000"/>
                </a:solidFill>
                <a:latin typeface="Franklin Gothic Medium"/>
              </a:rPr>
              <a:t>Lhůta k výpovědi podle § 58 ZP počne běžet ode dne, kdy Z zjistil důvod výpovědi. Z zjistí důvod k výpovědi teprve tehdy, jestliže tento důvod zjistí kterýkoli její pracovník, jenž je pracovníkovi, který povinnost porušil, nadřízen a je tedy oprávněn tomuto podřízenému pracovníkovi ukládat pracovní úkoly a dávat mu k tomu účelu závazné pokyny (ve smyslu ustanovení § 11 ZP).</a:t>
            </a:r>
            <a:endParaRPr b="0" lang="cs-CZ" sz="2800" spc="148" strike="noStrike">
              <a:solidFill>
                <a:srgbClr val="534949"/>
              </a:solidFill>
              <a:latin typeface="Franklin Gothic Medium"/>
            </a:endParaRPr>
          </a:p>
        </p:txBody>
      </p:sp>
      <p:sp>
        <p:nvSpPr>
          <p:cNvPr id="27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Lhůty pro učinění jednostranného zrušovacího právního jednání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 name="PlaceHolder 1"/>
          <p:cNvSpPr>
            <a:spLocks noGrp="1"/>
          </p:cNvSpPr>
          <p:nvPr>
            <p:ph/>
          </p:nvPr>
        </p:nvSpPr>
        <p:spPr>
          <a:xfrm>
            <a:off x="380880" y="1719000"/>
            <a:ext cx="8407440" cy="4878000"/>
          </a:xfrm>
          <a:prstGeom prst="rect">
            <a:avLst/>
          </a:prstGeom>
          <a:noFill/>
          <a:ln w="0">
            <a:noFill/>
          </a:ln>
        </p:spPr>
        <p:txBody>
          <a:bodyPr anchor="t">
            <a:normAutofit/>
          </a:bodyPr>
          <a:p>
            <a:pPr marL="45720" indent="0" algn="just">
              <a:lnSpc>
                <a:spcPct val="100000"/>
              </a:lnSpc>
              <a:spcBef>
                <a:spcPts val="561"/>
              </a:spcBef>
              <a:buNone/>
              <a:tabLst>
                <a:tab algn="l" pos="0"/>
              </a:tabLst>
            </a:pPr>
            <a:r>
              <a:rPr b="0" lang="cs-CZ" sz="2800" spc="148" strike="noStrike">
                <a:solidFill>
                  <a:srgbClr val="000000"/>
                </a:solidFill>
                <a:latin typeface="Franklin Gothic Medium"/>
              </a:rPr>
              <a:t>Rozsudek NS, sp. zn. 5 Cz 38/78:</a:t>
            </a:r>
            <a:endParaRPr b="0" lang="cs-CZ" sz="2800" spc="148" strike="noStrike">
              <a:solidFill>
                <a:srgbClr val="534949"/>
              </a:solidFill>
              <a:latin typeface="Franklin Gothic Medium"/>
            </a:endParaRPr>
          </a:p>
          <a:p>
            <a:pPr marL="4572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274320" indent="-228600" algn="just">
              <a:lnSpc>
                <a:spcPct val="100000"/>
              </a:lnSpc>
              <a:spcBef>
                <a:spcPts val="561"/>
              </a:spcBef>
              <a:buClr>
                <a:srgbClr val="c66951"/>
              </a:buClr>
              <a:buFont typeface="Wingdings 2" charset="2"/>
              <a:buChar char=""/>
              <a:tabLst>
                <a:tab algn="l" pos="0"/>
              </a:tabLst>
            </a:pPr>
            <a:r>
              <a:rPr b="0" lang="cs-CZ" sz="2800" spc="148" strike="noStrike">
                <a:solidFill>
                  <a:srgbClr val="000000"/>
                </a:solidFill>
                <a:latin typeface="Franklin Gothic Medium"/>
              </a:rPr>
              <a:t>Jestliže se pracovník dopustil porušení povinnosti společně se svým nadřízeným vedoucím zaměstnancem, nedozví se Z o porušení povinnosti tím, že se o něm dověděl tento nadřízený pracovník, ale teprve tehdy, když se o tomto porušení dověděl jiným způsobem.</a:t>
            </a:r>
            <a:endParaRPr b="0" lang="cs-CZ" sz="2800" spc="148" strike="noStrike">
              <a:solidFill>
                <a:srgbClr val="534949"/>
              </a:solidFill>
              <a:latin typeface="Franklin Gothic Medium"/>
            </a:endParaRPr>
          </a:p>
        </p:txBody>
      </p:sp>
      <p:sp>
        <p:nvSpPr>
          <p:cNvPr id="27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Lhůty pro učinění jednostranného zrušovacího právního jednání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 name="PlaceHolder 1"/>
          <p:cNvSpPr>
            <a:spLocks noGrp="1"/>
          </p:cNvSpPr>
          <p:nvPr>
            <p:ph/>
          </p:nvPr>
        </p:nvSpPr>
        <p:spPr>
          <a:xfrm>
            <a:off x="380880" y="1719000"/>
            <a:ext cx="8407440" cy="4878000"/>
          </a:xfrm>
          <a:prstGeom prst="rect">
            <a:avLst/>
          </a:prstGeom>
          <a:noFill/>
          <a:ln w="0">
            <a:noFill/>
          </a:ln>
        </p:spPr>
        <p:txBody>
          <a:bodyPr anchor="t">
            <a:normAutofit/>
          </a:bodyPr>
          <a:p>
            <a:pPr indent="0" algn="just">
              <a:lnSpc>
                <a:spcPct val="100000"/>
              </a:lnSpc>
              <a:spcBef>
                <a:spcPts val="561"/>
              </a:spcBef>
              <a:buNone/>
            </a:pPr>
            <a:endParaRPr b="0" lang="cs-CZ" sz="2800" spc="148" strike="noStrike">
              <a:solidFill>
                <a:srgbClr val="534949"/>
              </a:solidFill>
              <a:latin typeface="Franklin Gothic Medium"/>
            </a:endParaRPr>
          </a:p>
          <a:p>
            <a:pPr marL="274320" indent="-228600" algn="just">
              <a:lnSpc>
                <a:spcPct val="100000"/>
              </a:lnSpc>
              <a:spcBef>
                <a:spcPts val="561"/>
              </a:spcBef>
              <a:buClr>
                <a:srgbClr val="c66951"/>
              </a:buClr>
              <a:buFont typeface="Wingdings 2" charset="2"/>
              <a:buChar char=""/>
            </a:pPr>
            <a:r>
              <a:rPr b="0" lang="cs-CZ" sz="2800" spc="148" strike="noStrike">
                <a:solidFill>
                  <a:srgbClr val="000000"/>
                </a:solidFill>
                <a:latin typeface="Franklin Gothic Medium"/>
              </a:rPr>
              <a:t>V okamžitém zrušení pracovního poměru musí zaměstnavatel i zaměstnanec </a:t>
            </a:r>
            <a:r>
              <a:rPr b="1" lang="cs-CZ" sz="2800" spc="148" strike="noStrike">
                <a:solidFill>
                  <a:srgbClr val="ff0000"/>
                </a:solidFill>
                <a:latin typeface="Franklin Gothic Medium"/>
              </a:rPr>
              <a:t>skutkově vymezit jeho důvod tak</a:t>
            </a:r>
            <a:r>
              <a:rPr b="0" lang="cs-CZ" sz="2800" spc="148" strike="noStrike">
                <a:solidFill>
                  <a:srgbClr val="000000"/>
                </a:solidFill>
                <a:latin typeface="Franklin Gothic Medium"/>
              </a:rPr>
              <a:t>, aby jej nebylo možno zaměnit s jiným. Uvedený důvod nesmí být dodatečně měněn. Okamžité zrušení pracovního poměru musí být písemné, jinak se k němu nepřihlíží -&gt; srov. s § 50 odst. 4 ZP</a:t>
            </a:r>
            <a:endParaRPr b="0" lang="cs-CZ" sz="2800" spc="148" strike="noStrike">
              <a:solidFill>
                <a:srgbClr val="534949"/>
              </a:solidFill>
              <a:latin typeface="Franklin Gothic Medium"/>
            </a:endParaRPr>
          </a:p>
        </p:txBody>
      </p:sp>
      <p:sp>
        <p:nvSpPr>
          <p:cNvPr id="27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Skutkové vymezení okamžitého zrušení PP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0" name="PlaceHolder 1"/>
          <p:cNvSpPr>
            <a:spLocks noGrp="1"/>
          </p:cNvSpPr>
          <p:nvPr>
            <p:ph/>
          </p:nvPr>
        </p:nvSpPr>
        <p:spPr>
          <a:xfrm>
            <a:off x="380880" y="1719000"/>
            <a:ext cx="8407440" cy="4878000"/>
          </a:xfrm>
          <a:prstGeom prst="rect">
            <a:avLst/>
          </a:prstGeom>
          <a:noFill/>
          <a:ln w="0">
            <a:noFill/>
          </a:ln>
        </p:spPr>
        <p:txBody>
          <a:bodyPr anchor="t">
            <a:normAutofit fontScale="68000"/>
          </a:bodyPr>
          <a:p>
            <a:pPr indent="0" algn="just">
              <a:lnSpc>
                <a:spcPct val="100000"/>
              </a:lnSpc>
              <a:spcBef>
                <a:spcPts val="561"/>
              </a:spcBef>
              <a:buNone/>
            </a:pPr>
            <a:endParaRPr b="0" lang="cs-CZ" sz="2800" spc="148" strike="noStrike">
              <a:solidFill>
                <a:srgbClr val="534949"/>
              </a:solidFill>
              <a:latin typeface="Franklin Gothic Medium"/>
            </a:endParaRPr>
          </a:p>
          <a:p>
            <a:pPr marL="266040" indent="-221760" algn="just">
              <a:lnSpc>
                <a:spcPct val="100000"/>
              </a:lnSpc>
              <a:spcBef>
                <a:spcPts val="561"/>
              </a:spcBef>
              <a:buClr>
                <a:srgbClr val="c66951"/>
              </a:buClr>
              <a:buFont typeface="Wingdings 2" charset="2"/>
              <a:buChar char=""/>
            </a:pPr>
            <a:r>
              <a:rPr b="0" lang="cs-CZ" sz="2800" spc="148" strike="noStrike">
                <a:solidFill>
                  <a:srgbClr val="000000"/>
                </a:solidFill>
                <a:latin typeface="Franklin Gothic Medium"/>
              </a:rPr>
              <a:t>Výpověď nebo okamžité zrušení pracovního poměru je zaměstnavatel povinen </a:t>
            </a:r>
            <a:r>
              <a:rPr b="1" lang="cs-CZ" sz="2800" spc="148" strike="noStrike">
                <a:solidFill>
                  <a:srgbClr val="ff0000"/>
                </a:solidFill>
                <a:latin typeface="Franklin Gothic Medium"/>
              </a:rPr>
              <a:t>předem projednat s odborovou organizací</a:t>
            </a:r>
            <a:r>
              <a:rPr b="0" lang="cs-CZ" sz="2800" spc="148" strike="noStrike">
                <a:solidFill>
                  <a:srgbClr val="000000"/>
                </a:solidFill>
                <a:latin typeface="Franklin Gothic Medium"/>
              </a:rPr>
              <a:t>.</a:t>
            </a:r>
            <a:endParaRPr b="0" lang="cs-CZ" sz="2800" spc="148" strike="noStrike">
              <a:solidFill>
                <a:srgbClr val="534949"/>
              </a:solidFill>
              <a:latin typeface="Franklin Gothic Medium"/>
            </a:endParaRPr>
          </a:p>
          <a:p>
            <a:pPr marL="44280" indent="0" algn="just">
              <a:lnSpc>
                <a:spcPct val="100000"/>
              </a:lnSpc>
              <a:spcBef>
                <a:spcPts val="561"/>
              </a:spcBef>
              <a:buNone/>
              <a:tabLst>
                <a:tab algn="l" pos="0"/>
              </a:tabLst>
            </a:pP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266040" indent="-221760" algn="just">
              <a:lnSpc>
                <a:spcPct val="100000"/>
              </a:lnSpc>
              <a:spcBef>
                <a:spcPts val="561"/>
              </a:spcBef>
              <a:buClr>
                <a:srgbClr val="c66951"/>
              </a:buClr>
              <a:buFont typeface="Wingdings 2" charset="2"/>
              <a:buChar char=""/>
              <a:tabLst>
                <a:tab algn="l" pos="0"/>
              </a:tabLst>
            </a:pPr>
            <a:r>
              <a:rPr b="0" lang="cs-CZ" sz="2800" spc="148" strike="noStrike">
                <a:solidFill>
                  <a:srgbClr val="000000"/>
                </a:solidFill>
                <a:latin typeface="Franklin Gothic Medium"/>
              </a:rPr>
              <a:t>Jde-li o </a:t>
            </a:r>
            <a:r>
              <a:rPr b="1" lang="cs-CZ" sz="2800" spc="148" strike="noStrike">
                <a:solidFill>
                  <a:srgbClr val="ff0000"/>
                </a:solidFill>
                <a:latin typeface="Franklin Gothic Medium"/>
              </a:rPr>
              <a:t>člena orgánu odborové organizace</a:t>
            </a:r>
            <a:r>
              <a:rPr b="0" lang="cs-CZ" sz="2800" spc="148" strike="noStrike">
                <a:solidFill>
                  <a:srgbClr val="000000"/>
                </a:solidFill>
                <a:latin typeface="Franklin Gothic Medium"/>
              </a:rPr>
              <a:t>, který působí u zaměstnavatele, v době jeho funkčního období a v době 1 roku po jeho skončení, je k výpovědi nebo k okamžitému zrušení pracovního poměru zaměstnavatel povinen požádat odborovou organizaci o předchozí souhlas. Za předchozí souhlas se považuje též, jestliže odborová organizace písemně neodmítla udělit zaměstnavateli souhlas v době do 15 dnů ode dne, kdy byla o něj zaměstnavatelem požádána.</a:t>
            </a:r>
            <a:endParaRPr b="0" lang="cs-CZ" sz="2800" spc="148" strike="noStrike">
              <a:solidFill>
                <a:srgbClr val="534949"/>
              </a:solidFill>
              <a:latin typeface="Franklin Gothic Medium"/>
            </a:endParaRPr>
          </a:p>
          <a:p>
            <a:pPr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266040" indent="-221760" algn="just">
              <a:lnSpc>
                <a:spcPct val="100000"/>
              </a:lnSpc>
              <a:spcBef>
                <a:spcPts val="561"/>
              </a:spcBef>
              <a:buClr>
                <a:srgbClr val="c66951"/>
              </a:buClr>
              <a:buFont typeface="Wingdings 2" charset="2"/>
              <a:buChar char=""/>
              <a:tabLst>
                <a:tab algn="l" pos="0"/>
              </a:tabLst>
            </a:pPr>
            <a:r>
              <a:rPr b="0" lang="cs-CZ" sz="2800" spc="148" strike="noStrike">
                <a:solidFill>
                  <a:srgbClr val="000000"/>
                </a:solidFill>
                <a:latin typeface="Franklin Gothic Medium"/>
              </a:rPr>
              <a:t>Platnost (použitelnost souhlasu) -&gt; Zaměstnavatel může použít souhlasu podle odstavce 2 jen ve lhůtě 2 měsíců od jeho udělení.</a:t>
            </a:r>
            <a:endParaRPr b="0" lang="cs-CZ" sz="2800" spc="148" strike="noStrike">
              <a:solidFill>
                <a:srgbClr val="534949"/>
              </a:solidFill>
              <a:latin typeface="Franklin Gothic Medium"/>
            </a:endParaRPr>
          </a:p>
        </p:txBody>
      </p:sp>
      <p:sp>
        <p:nvSpPr>
          <p:cNvPr id="28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Projednání s odborovou organizací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 name="PlaceHolder 1"/>
          <p:cNvSpPr>
            <a:spLocks noGrp="1"/>
          </p:cNvSpPr>
          <p:nvPr>
            <p:ph/>
          </p:nvPr>
        </p:nvSpPr>
        <p:spPr>
          <a:xfrm>
            <a:off x="380880" y="1719000"/>
            <a:ext cx="8407440" cy="4878000"/>
          </a:xfrm>
          <a:prstGeom prst="rect">
            <a:avLst/>
          </a:prstGeom>
          <a:noFill/>
          <a:ln w="0">
            <a:noFill/>
          </a:ln>
        </p:spPr>
        <p:txBody>
          <a:bodyPr anchor="t">
            <a:normAutofit fontScale="82000"/>
          </a:bodyPr>
          <a:p>
            <a:pPr indent="0" algn="just">
              <a:lnSpc>
                <a:spcPct val="100000"/>
              </a:lnSpc>
              <a:spcBef>
                <a:spcPts val="561"/>
              </a:spcBef>
              <a:buNone/>
            </a:pPr>
            <a:endParaRPr b="0" lang="cs-CZ" sz="2800" spc="148" strike="noStrike">
              <a:solidFill>
                <a:srgbClr val="534949"/>
              </a:solidFill>
              <a:latin typeface="Franklin Gothic Medium"/>
            </a:endParaRPr>
          </a:p>
          <a:p>
            <a:pPr marL="264240" indent="-220320" algn="just">
              <a:lnSpc>
                <a:spcPct val="100000"/>
              </a:lnSpc>
              <a:spcBef>
                <a:spcPts val="561"/>
              </a:spcBef>
              <a:buClr>
                <a:srgbClr val="c66951"/>
              </a:buClr>
              <a:buFont typeface="Wingdings 2" charset="2"/>
              <a:buChar char=""/>
            </a:pPr>
            <a:r>
              <a:rPr b="0" lang="cs-CZ" sz="2800" spc="148" strike="noStrike">
                <a:solidFill>
                  <a:srgbClr val="000000"/>
                </a:solidFill>
                <a:latin typeface="Franklin Gothic Medium"/>
              </a:rPr>
              <a:t>Jestliže </a:t>
            </a:r>
            <a:r>
              <a:rPr b="1" lang="cs-CZ" sz="2800" spc="148" strike="noStrike">
                <a:solidFill>
                  <a:srgbClr val="ff0000"/>
                </a:solidFill>
                <a:latin typeface="Franklin Gothic Medium"/>
              </a:rPr>
              <a:t>odborová organizace odmítla udělit souhlas </a:t>
            </a:r>
            <a:r>
              <a:rPr b="0" lang="cs-CZ" sz="2800" spc="148" strike="noStrike">
                <a:solidFill>
                  <a:srgbClr val="000000"/>
                </a:solidFill>
                <a:latin typeface="Franklin Gothic Medium"/>
              </a:rPr>
              <a:t>podle odstavce 2, jsou výpověď nebo okamžité zrušení pracovního poměru z tohoto důvodu </a:t>
            </a:r>
            <a:r>
              <a:rPr b="1" lang="cs-CZ" sz="2800" spc="148" strike="noStrike">
                <a:solidFill>
                  <a:srgbClr val="ff0000"/>
                </a:solidFill>
                <a:latin typeface="Franklin Gothic Medium"/>
              </a:rPr>
              <a:t>neplatné</a:t>
            </a:r>
            <a:r>
              <a:rPr b="0" lang="cs-CZ" sz="2800" spc="148" strike="noStrike">
                <a:solidFill>
                  <a:srgbClr val="000000"/>
                </a:solidFill>
                <a:latin typeface="Franklin Gothic Medium"/>
              </a:rPr>
              <a:t>; pokud jsou však ostatní podmínky výpovědi nebo okamžitého zrušení splněny a soud ve sporu podle § 72 shledá, že na zaměstnavateli nelze spravedlivě požadovat, aby zaměstnance nadále zaměstnával, jsou výpověď nebo okamžité zrušení pracovního poměru platné.</a:t>
            </a:r>
            <a:endParaRPr b="0" lang="cs-CZ" sz="2800" spc="148" strike="noStrike">
              <a:solidFill>
                <a:srgbClr val="534949"/>
              </a:solidFill>
              <a:latin typeface="Franklin Gothic Medium"/>
            </a:endParaRPr>
          </a:p>
          <a:p>
            <a:pPr indent="0" algn="just">
              <a:lnSpc>
                <a:spcPct val="100000"/>
              </a:lnSpc>
              <a:spcBef>
                <a:spcPts val="561"/>
              </a:spcBef>
              <a:buNone/>
            </a:pPr>
            <a:endParaRPr b="0" lang="cs-CZ" sz="2800" spc="148" strike="noStrike">
              <a:solidFill>
                <a:srgbClr val="534949"/>
              </a:solidFill>
              <a:latin typeface="Franklin Gothic Medium"/>
            </a:endParaRPr>
          </a:p>
          <a:p>
            <a:pPr marL="264240" indent="-220320" algn="just">
              <a:lnSpc>
                <a:spcPct val="100000"/>
              </a:lnSpc>
              <a:spcBef>
                <a:spcPts val="561"/>
              </a:spcBef>
              <a:buClr>
                <a:srgbClr val="c66951"/>
              </a:buClr>
              <a:buFont typeface="Wingdings 2" charset="2"/>
              <a:buChar char=""/>
            </a:pPr>
            <a:r>
              <a:rPr b="0" lang="cs-CZ" sz="2800" spc="148" strike="noStrike">
                <a:solidFill>
                  <a:srgbClr val="000000"/>
                </a:solidFill>
                <a:latin typeface="Franklin Gothic Medium"/>
              </a:rPr>
              <a:t>S jinými případy rozvázání pracovního poměru je zaměstnavatel povinen seznámit odborovou organizaci ve lhůtách s ní dohodnutých.</a:t>
            </a:r>
            <a:endParaRPr b="0" lang="cs-CZ" sz="2800" spc="148" strike="noStrike">
              <a:solidFill>
                <a:srgbClr val="534949"/>
              </a:solidFill>
              <a:latin typeface="Franklin Gothic Medium"/>
            </a:endParaRPr>
          </a:p>
        </p:txBody>
      </p:sp>
      <p:sp>
        <p:nvSpPr>
          <p:cNvPr id="28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Projednání s odborovou organizací</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PlaceHolder 1"/>
          <p:cNvSpPr>
            <a:spLocks noGrp="1"/>
          </p:cNvSpPr>
          <p:nvPr>
            <p:ph/>
          </p:nvPr>
        </p:nvSpPr>
        <p:spPr>
          <a:xfrm>
            <a:off x="380880" y="1719000"/>
            <a:ext cx="8407440" cy="4407120"/>
          </a:xfrm>
          <a:prstGeom prst="rect">
            <a:avLst/>
          </a:prstGeom>
          <a:noFill/>
          <a:ln w="0">
            <a:noFill/>
          </a:ln>
        </p:spPr>
        <p:txBody>
          <a:bodyPr anchor="t">
            <a:normAutofit fontScale="92000"/>
          </a:bodyPr>
          <a:p>
            <a:pPr marL="45360" indent="0" algn="just">
              <a:lnSpc>
                <a:spcPct val="80000"/>
              </a:lnSpc>
              <a:spcBef>
                <a:spcPts val="300"/>
              </a:spcBef>
              <a:buNone/>
              <a:tabLst>
                <a:tab algn="l" pos="0"/>
              </a:tabLst>
            </a:pPr>
            <a:r>
              <a:rPr b="0" lang="cs-CZ" sz="2000" spc="148" strike="noStrike">
                <a:solidFill>
                  <a:srgbClr val="003621"/>
                </a:solidFill>
                <a:latin typeface="Franklin Gothic Medium"/>
              </a:rPr>
              <a:t>a)</a:t>
            </a:r>
            <a:r>
              <a:rPr b="0" lang="cs-CZ" sz="2800" spc="148" strike="noStrike">
                <a:solidFill>
                  <a:srgbClr val="ff0000"/>
                </a:solidFill>
                <a:latin typeface="Franklin Gothic Medium"/>
              </a:rPr>
              <a:t> ruší</a:t>
            </a:r>
            <a:r>
              <a:rPr b="0" lang="cs-CZ" sz="2400" spc="148" strike="noStrike">
                <a:solidFill>
                  <a:srgbClr val="005435"/>
                </a:solidFill>
                <a:latin typeface="Franklin Gothic Medium"/>
              </a:rPr>
              <a:t>-li</a:t>
            </a:r>
            <a:r>
              <a:rPr b="0" lang="cs-CZ" sz="2800" spc="148" strike="noStrike">
                <a:solidFill>
                  <a:srgbClr val="ff0000"/>
                </a:solidFill>
                <a:latin typeface="Franklin Gothic Medium"/>
              </a:rPr>
              <a:t> </a:t>
            </a:r>
            <a:r>
              <a:rPr b="0" lang="cs-CZ" sz="2000" spc="148" strike="noStrike">
                <a:solidFill>
                  <a:srgbClr val="003621"/>
                </a:solidFill>
                <a:latin typeface="Franklin Gothic Medium"/>
              </a:rPr>
              <a:t>se zaměstnavatel nebo jeho část, </a:t>
            </a:r>
            <a:endParaRPr b="0" lang="cs-CZ" sz="2000" spc="148" strike="noStrike">
              <a:solidFill>
                <a:srgbClr val="534949"/>
              </a:solidFill>
              <a:latin typeface="Franklin Gothic Medium"/>
            </a:endParaRPr>
          </a:p>
          <a:p>
            <a:pPr indent="0" algn="just">
              <a:lnSpc>
                <a:spcPct val="80000"/>
              </a:lnSpc>
              <a:spcBef>
                <a:spcPts val="300"/>
              </a:spcBef>
              <a:buNone/>
              <a:tabLst>
                <a:tab algn="l" pos="0"/>
              </a:tabLst>
            </a:pPr>
            <a:endParaRPr b="0" lang="cs-CZ" sz="2000" spc="148" strike="noStrike">
              <a:solidFill>
                <a:srgbClr val="534949"/>
              </a:solidFill>
              <a:latin typeface="Franklin Gothic Medium"/>
            </a:endParaRPr>
          </a:p>
          <a:p>
            <a:pPr marL="45360" indent="0" algn="just">
              <a:lnSpc>
                <a:spcPct val="80000"/>
              </a:lnSpc>
              <a:spcBef>
                <a:spcPts val="300"/>
              </a:spcBef>
              <a:buNone/>
              <a:tabLst>
                <a:tab algn="l" pos="0"/>
              </a:tabLst>
            </a:pPr>
            <a:r>
              <a:rPr b="0" lang="cs-CZ" sz="2000" spc="148" strike="noStrike">
                <a:solidFill>
                  <a:srgbClr val="003621"/>
                </a:solidFill>
                <a:latin typeface="Franklin Gothic Medium"/>
              </a:rPr>
              <a:t>b) </a:t>
            </a:r>
            <a:r>
              <a:rPr b="0" lang="cs-CZ" sz="2800" spc="148" strike="noStrike">
                <a:solidFill>
                  <a:srgbClr val="ff0000"/>
                </a:solidFill>
                <a:latin typeface="Franklin Gothic Medium"/>
              </a:rPr>
              <a:t>přemísťuje</a:t>
            </a:r>
            <a:r>
              <a:rPr b="0" lang="cs-CZ" sz="2000" spc="148" strike="noStrike">
                <a:solidFill>
                  <a:srgbClr val="003621"/>
                </a:solidFill>
                <a:latin typeface="Franklin Gothic Medium"/>
              </a:rPr>
              <a:t>-li se zaměstnavatel nebo jeho část, </a:t>
            </a:r>
            <a:endParaRPr b="0" lang="cs-CZ" sz="2000" spc="148" strike="noStrike">
              <a:solidFill>
                <a:srgbClr val="534949"/>
              </a:solidFill>
              <a:latin typeface="Franklin Gothic Medium"/>
            </a:endParaRPr>
          </a:p>
          <a:p>
            <a:pPr indent="0" algn="just">
              <a:lnSpc>
                <a:spcPct val="80000"/>
              </a:lnSpc>
              <a:spcBef>
                <a:spcPts val="300"/>
              </a:spcBef>
              <a:buNone/>
              <a:tabLst>
                <a:tab algn="l" pos="0"/>
              </a:tabLst>
            </a:pPr>
            <a:endParaRPr b="0" lang="cs-CZ" sz="2000" spc="148" strike="noStrike">
              <a:solidFill>
                <a:srgbClr val="534949"/>
              </a:solidFill>
              <a:latin typeface="Franklin Gothic Medium"/>
            </a:endParaRPr>
          </a:p>
          <a:p>
            <a:pPr marL="45360" indent="0" algn="just">
              <a:lnSpc>
                <a:spcPct val="80000"/>
              </a:lnSpc>
              <a:spcBef>
                <a:spcPts val="300"/>
              </a:spcBef>
              <a:buNone/>
              <a:tabLst>
                <a:tab algn="l" pos="0"/>
              </a:tabLst>
            </a:pPr>
            <a:r>
              <a:rPr b="0" lang="cs-CZ" sz="2000" spc="148" strike="noStrike">
                <a:solidFill>
                  <a:srgbClr val="003621"/>
                </a:solidFill>
                <a:latin typeface="Franklin Gothic Medium"/>
              </a:rPr>
              <a:t>c) stane-li se </a:t>
            </a:r>
            <a:r>
              <a:rPr b="0" lang="cs-CZ" sz="2800" spc="148" strike="noStrike">
                <a:solidFill>
                  <a:srgbClr val="ff0000"/>
                </a:solidFill>
                <a:latin typeface="Franklin Gothic Medium"/>
              </a:rPr>
              <a:t>zaměstnanec nadbytečným </a:t>
            </a:r>
            <a:r>
              <a:rPr b="0" lang="cs-CZ" sz="2000" spc="148" strike="noStrike">
                <a:solidFill>
                  <a:srgbClr val="003621"/>
                </a:solidFill>
                <a:latin typeface="Franklin Gothic Medium"/>
              </a:rPr>
              <a:t>vzhledem k rozhodnutí zaměstnavatele nebo příslušného orgánu o změně jeho úkolů, technického vybavení, o snížení stavu zaměstnanců za účelem zvýšení efektivnosti práce nebo o jiných organizačních změnách, </a:t>
            </a:r>
            <a:endParaRPr b="0" lang="cs-CZ" sz="2000" spc="148" strike="noStrike">
              <a:solidFill>
                <a:srgbClr val="534949"/>
              </a:solidFill>
              <a:latin typeface="Franklin Gothic Medium"/>
            </a:endParaRPr>
          </a:p>
          <a:p>
            <a:pPr indent="0" algn="just">
              <a:lnSpc>
                <a:spcPct val="80000"/>
              </a:lnSpc>
              <a:spcBef>
                <a:spcPts val="300"/>
              </a:spcBef>
              <a:buNone/>
              <a:tabLst>
                <a:tab algn="l" pos="0"/>
              </a:tabLst>
            </a:pPr>
            <a:endParaRPr b="0" lang="cs-CZ" sz="2000" spc="148" strike="noStrike">
              <a:solidFill>
                <a:srgbClr val="534949"/>
              </a:solidFill>
              <a:latin typeface="Franklin Gothic Medium"/>
            </a:endParaRPr>
          </a:p>
          <a:p>
            <a:pPr marL="45360" indent="0" algn="just">
              <a:lnSpc>
                <a:spcPct val="80000"/>
              </a:lnSpc>
              <a:spcBef>
                <a:spcPts val="300"/>
              </a:spcBef>
              <a:buNone/>
              <a:tabLst>
                <a:tab algn="l" pos="0"/>
              </a:tabLst>
            </a:pPr>
            <a:r>
              <a:rPr b="0" lang="cs-CZ" sz="2000" spc="148" strike="noStrike">
                <a:solidFill>
                  <a:srgbClr val="003621"/>
                </a:solidFill>
                <a:latin typeface="Franklin Gothic Medium"/>
              </a:rPr>
              <a:t>d) nesmí-li zaměstnanec podle lékařského posudku vydaného poskytovatelem pracovnělékařských služeb nebo rozhodnutí příslušného správního orgánu, který lékařský posudek přezkoumává, dále konat dosavadní práci pro </a:t>
            </a:r>
            <a:r>
              <a:rPr b="0" lang="cs-CZ" sz="2800" spc="148" strike="noStrike">
                <a:solidFill>
                  <a:srgbClr val="ff0000"/>
                </a:solidFill>
                <a:latin typeface="Franklin Gothic Medium"/>
              </a:rPr>
              <a:t>pracovní úraz, onemocnění nemocí z povolání </a:t>
            </a:r>
            <a:r>
              <a:rPr b="0" lang="cs-CZ" sz="2000" spc="148" strike="noStrike">
                <a:solidFill>
                  <a:srgbClr val="003621"/>
                </a:solidFill>
                <a:latin typeface="Franklin Gothic Medium"/>
              </a:rPr>
              <a:t>nebo pro ohrožení touto nemocí, anebo dosáhl-li na pracovišti určeném rozhodnutím příslušného orgánu ochrany veřejného zdraví nejvyšší příslušné expozice, </a:t>
            </a:r>
            <a:endParaRPr b="0" lang="cs-CZ" sz="2000" spc="148" strike="noStrike">
              <a:solidFill>
                <a:srgbClr val="534949"/>
              </a:solidFill>
              <a:latin typeface="Franklin Gothic Medium"/>
            </a:endParaRPr>
          </a:p>
          <a:p>
            <a:pPr marL="4536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4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Výpověď – důvod (zaměstnavatel) - §52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4" name="PlaceHolder 1"/>
          <p:cNvSpPr>
            <a:spLocks noGrp="1"/>
          </p:cNvSpPr>
          <p:nvPr>
            <p:ph type="title"/>
          </p:nvPr>
        </p:nvSpPr>
        <p:spPr>
          <a:xfrm>
            <a:off x="755640" y="1412640"/>
            <a:ext cx="5760360" cy="1779840"/>
          </a:xfrm>
          <a:prstGeom prst="rect">
            <a:avLst/>
          </a:prstGeom>
          <a:noFill/>
          <a:ln w="0">
            <a:noFill/>
          </a:ln>
        </p:spPr>
        <p:txBody>
          <a:bodyPr anchor="ctr">
            <a:normAutofit fontScale="72000"/>
          </a:bodyPr>
          <a:p>
            <a:pPr indent="0" algn="ctr">
              <a:lnSpc>
                <a:spcPct val="100000"/>
              </a:lnSpc>
              <a:buNone/>
            </a:pPr>
            <a:br>
              <a:rPr sz="3600"/>
            </a:br>
            <a:br>
              <a:rPr sz="3600"/>
            </a:br>
            <a:r>
              <a:rPr b="1" lang="cs-CZ" sz="4000" spc="148" strike="noStrike" cap="all">
                <a:solidFill>
                  <a:srgbClr val="ff0000"/>
                </a:solidFill>
                <a:latin typeface="Franklin Gothic Medium"/>
              </a:rPr>
              <a:t>Odstupné</a:t>
            </a:r>
            <a:br>
              <a:rPr sz="4000"/>
            </a:br>
            <a:endParaRPr b="0" lang="cs-CZ" sz="4000" spc="-1" strike="noStrike">
              <a:solidFill>
                <a:srgbClr val="000000"/>
              </a:solidFill>
              <a:latin typeface="Franklin Gothic Medium"/>
            </a:endParaRPr>
          </a:p>
        </p:txBody>
      </p:sp>
      <p:sp>
        <p:nvSpPr>
          <p:cNvPr id="285" name="PlaceHolder 2"/>
          <p:cNvSpPr>
            <a:spLocks noGrp="1"/>
          </p:cNvSpPr>
          <p:nvPr>
            <p:ph type="subTitle"/>
          </p:nvPr>
        </p:nvSpPr>
        <p:spPr>
          <a:xfrm>
            <a:off x="1403640" y="4077000"/>
            <a:ext cx="6400440" cy="1472760"/>
          </a:xfrm>
          <a:prstGeom prst="rect">
            <a:avLst/>
          </a:prstGeom>
          <a:noFill/>
          <a:ln w="0">
            <a:noFill/>
          </a:ln>
        </p:spPr>
        <p:txBody>
          <a:bodyPr anchor="ctr">
            <a:noAutofit/>
          </a:bodyPr>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 name="PlaceHolder 1"/>
          <p:cNvSpPr>
            <a:spLocks noGrp="1"/>
          </p:cNvSpPr>
          <p:nvPr>
            <p:ph/>
          </p:nvPr>
        </p:nvSpPr>
        <p:spPr>
          <a:xfrm>
            <a:off x="380880" y="1719000"/>
            <a:ext cx="8407440" cy="5022000"/>
          </a:xfrm>
          <a:prstGeom prst="rect">
            <a:avLst/>
          </a:prstGeom>
          <a:noFill/>
          <a:ln w="0">
            <a:noFill/>
          </a:ln>
        </p:spPr>
        <p:txBody>
          <a:bodyPr anchor="t">
            <a:normAutofit fontScale="41000"/>
          </a:bodyPr>
          <a:p>
            <a:pPr marL="3924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Zaměstnanci, u něhož dochází:</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483120" indent="-443880" algn="just">
              <a:lnSpc>
                <a:spcPct val="100000"/>
              </a:lnSpc>
              <a:spcBef>
                <a:spcPts val="561"/>
              </a:spcBef>
              <a:buClr>
                <a:srgbClr val="c66951"/>
              </a:buClr>
              <a:buFont typeface="Wingdings 2" charset="2"/>
              <a:buAutoNum type="alphaLcParenR"/>
              <a:tabLst>
                <a:tab algn="l" pos="0"/>
              </a:tabLst>
            </a:pPr>
            <a:r>
              <a:rPr b="0" lang="cs-CZ" sz="2800" spc="148" strike="noStrike">
                <a:solidFill>
                  <a:srgbClr val="000000"/>
                </a:solidFill>
                <a:latin typeface="Franklin Gothic Medium"/>
              </a:rPr>
              <a:t>k </a:t>
            </a:r>
            <a:r>
              <a:rPr b="1" lang="cs-CZ" sz="2800" spc="148" strike="noStrike">
                <a:solidFill>
                  <a:srgbClr val="ff0000"/>
                </a:solidFill>
                <a:latin typeface="Franklin Gothic Medium"/>
              </a:rPr>
              <a:t>rozvázání pracovního poměru výpovědí</a:t>
            </a:r>
            <a:endParaRPr b="0" lang="cs-CZ" sz="2800" spc="148" strike="noStrike">
              <a:solidFill>
                <a:srgbClr val="534949"/>
              </a:solidFill>
              <a:latin typeface="Franklin Gothic Medium"/>
            </a:endParaRPr>
          </a:p>
          <a:p>
            <a:pPr marL="483120" indent="-443880" algn="just">
              <a:lnSpc>
                <a:spcPct val="100000"/>
              </a:lnSpc>
              <a:spcBef>
                <a:spcPts val="561"/>
              </a:spcBef>
              <a:buClr>
                <a:srgbClr val="c66951"/>
              </a:buClr>
              <a:buFont typeface="Wingdings 2" charset="2"/>
              <a:buAutoNum type="alphaLcParenR"/>
              <a:tabLst>
                <a:tab algn="l" pos="0"/>
              </a:tabLst>
            </a:pPr>
            <a:r>
              <a:rPr b="0" lang="cs-CZ" sz="2800" spc="148" strike="noStrike">
                <a:solidFill>
                  <a:srgbClr val="000000"/>
                </a:solidFill>
                <a:latin typeface="Franklin Gothic Medium"/>
              </a:rPr>
              <a:t>danou </a:t>
            </a:r>
            <a:r>
              <a:rPr b="1" lang="cs-CZ" sz="2800" spc="148" strike="noStrike">
                <a:solidFill>
                  <a:srgbClr val="ff0000"/>
                </a:solidFill>
                <a:latin typeface="Franklin Gothic Medium"/>
              </a:rPr>
              <a:t>zaměstnavatelem</a:t>
            </a: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483120" indent="-443880" algn="just">
              <a:lnSpc>
                <a:spcPct val="100000"/>
              </a:lnSpc>
              <a:spcBef>
                <a:spcPts val="561"/>
              </a:spcBef>
              <a:buClr>
                <a:srgbClr val="c66951"/>
              </a:buClr>
              <a:buFont typeface="Wingdings 2" charset="2"/>
              <a:buAutoNum type="alphaLcParenR"/>
              <a:tabLst>
                <a:tab algn="l" pos="0"/>
              </a:tabLst>
            </a:pPr>
            <a:r>
              <a:rPr b="1" lang="cs-CZ" sz="2800" spc="148" strike="noStrike">
                <a:solidFill>
                  <a:srgbClr val="ff0000"/>
                </a:solidFill>
                <a:latin typeface="Franklin Gothic Medium"/>
              </a:rPr>
              <a:t>z důvodů uvedených v § 52 písm. a) až c) nebo dohodou z týchž důvodů</a:t>
            </a: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přísluší od zaměstnavatele při skončení pracovního poměru odstupné ve výši nejméně:</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a) jednonásobku jeho průměrného výdělku, jestliže jeho pracovní poměr u zaměstnavatele trval méně než 1 rok,</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b) dvojnásobku jeho průměrného výdělku, jestliže jeho pracovní poměr u zaměstnavatele trval alespoň 1 rok a méně než 2 roky,</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c) trojnásobku jeho průměrného výdělku, jestliže jeho pracovní poměr u zaměstnavatele trval alespoň 2 roky,</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d) součtu trojnásobku jeho průměrného výdělku a částek uvedených v písmenech a) až c), jestliže dochází k rozvázání pracovního poměru v době, kdy se na zaměstnance vztahuje v kontu pracovní doby postup podle § 86 odst. 4.</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r>
              <a:rPr b="0" lang="cs-CZ" sz="2800" spc="148" strike="noStrike">
                <a:solidFill>
                  <a:srgbClr val="000000"/>
                </a:solidFill>
                <a:latin typeface="Franklin Gothic Medium"/>
              </a:rPr>
              <a:t>Za dobu trvání pracovního poměru se považuje i doba trvání předchozího pracovního poměru u téhož zaměstnavatele, pokud doba od jeho skončení do vzniku následujícího pracovního poměru nepřesáhla dobu 6 měsíců.</a:t>
            </a: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39240" indent="0" algn="just">
              <a:lnSpc>
                <a:spcPct val="100000"/>
              </a:lnSpc>
              <a:spcBef>
                <a:spcPts val="561"/>
              </a:spcBef>
              <a:buNone/>
              <a:tabLst>
                <a:tab algn="l" pos="0"/>
              </a:tabLst>
            </a:pPr>
            <a:endParaRPr b="0" lang="cs-CZ" sz="2800" spc="148" strike="noStrike">
              <a:solidFill>
                <a:srgbClr val="534949"/>
              </a:solidFill>
              <a:latin typeface="Franklin Gothic Medium"/>
            </a:endParaRPr>
          </a:p>
        </p:txBody>
      </p:sp>
      <p:sp>
        <p:nvSpPr>
          <p:cNvPr id="28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Odstupné</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 name="PlaceHolder 1"/>
          <p:cNvSpPr>
            <a:spLocks noGrp="1"/>
          </p:cNvSpPr>
          <p:nvPr>
            <p:ph/>
          </p:nvPr>
        </p:nvSpPr>
        <p:spPr>
          <a:xfrm>
            <a:off x="380880" y="1719000"/>
            <a:ext cx="8407440" cy="5022000"/>
          </a:xfrm>
          <a:prstGeom prst="rect">
            <a:avLst/>
          </a:prstGeom>
          <a:noFill/>
          <a:ln w="0">
            <a:noFill/>
          </a:ln>
        </p:spPr>
        <p:txBody>
          <a:bodyPr anchor="t">
            <a:normAutofit fontScale="54000"/>
          </a:bodyPr>
          <a:p>
            <a:pPr marL="4464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44640" indent="0" algn="just">
              <a:lnSpc>
                <a:spcPct val="100000"/>
              </a:lnSpc>
              <a:spcBef>
                <a:spcPts val="561"/>
              </a:spcBef>
              <a:buNone/>
              <a:tabLst>
                <a:tab algn="l" pos="0"/>
              </a:tabLst>
            </a:pPr>
            <a:r>
              <a:rPr b="0" lang="cs-CZ" sz="2800" spc="148" strike="noStrike">
                <a:solidFill>
                  <a:srgbClr val="000000"/>
                </a:solidFill>
                <a:latin typeface="Franklin Gothic Medium"/>
              </a:rPr>
              <a:t>Zaměstnanci, u něhož dochází k </a:t>
            </a:r>
            <a:r>
              <a:rPr b="1" lang="cs-CZ" sz="2800" spc="148" strike="noStrike">
                <a:solidFill>
                  <a:srgbClr val="ff0000"/>
                </a:solidFill>
                <a:latin typeface="Franklin Gothic Medium"/>
              </a:rPr>
              <a:t>rozvázání pracovního poměru výpovědí danou zaměstnavatelem</a:t>
            </a:r>
            <a:r>
              <a:rPr b="0" lang="cs-CZ" sz="2800" spc="148" strike="noStrike">
                <a:solidFill>
                  <a:srgbClr val="000000"/>
                </a:solidFill>
                <a:latin typeface="Franklin Gothic Medium"/>
              </a:rPr>
              <a:t> z důvodů uvedených v </a:t>
            </a:r>
            <a:r>
              <a:rPr b="1" lang="cs-CZ" sz="2800" spc="148" strike="noStrike">
                <a:solidFill>
                  <a:srgbClr val="ff0000"/>
                </a:solidFill>
                <a:latin typeface="Franklin Gothic Medium"/>
              </a:rPr>
              <a:t>§ 52 písm. d) nebo dohodou z týchž důvodů</a:t>
            </a:r>
            <a:r>
              <a:rPr b="0" lang="cs-CZ" sz="2800" spc="148" strike="noStrike">
                <a:solidFill>
                  <a:srgbClr val="000000"/>
                </a:solidFill>
                <a:latin typeface="Franklin Gothic Medium"/>
              </a:rPr>
              <a:t>, přísluší od zaměstnavatele při skončení pracovního poměru odstupné ve výši nejméně </a:t>
            </a:r>
            <a:r>
              <a:rPr b="1" lang="cs-CZ" sz="2800" spc="148" strike="noStrike">
                <a:solidFill>
                  <a:srgbClr val="ff0000"/>
                </a:solidFill>
                <a:latin typeface="Franklin Gothic Medium"/>
              </a:rPr>
              <a:t>dvanáctinásobku průměrného výdělku</a:t>
            </a:r>
            <a:r>
              <a:rPr b="0" lang="cs-CZ" sz="2800" spc="148" strike="noStrike">
                <a:solidFill>
                  <a:srgbClr val="000000"/>
                </a:solidFill>
                <a:latin typeface="Franklin Gothic Medium"/>
              </a:rPr>
              <a:t>. Byl-li se zaměstnancem rozvázán pracovní poměr, protože nesmí podle lékařského posudku vydaného poskytovatelem pracovnělékařských služeb nebo rozhodnutím příslušného správního orgánu, který lékařský posudek přezkoumává, dále konat dosavadní práci pro pracovní úraz nebo pro onemocnění nemocí z povolání, a zaměstnavatel se zcela zprostí své povinnosti podle § 270 odst. 1, odstupné podle věty druhé zaměstnanci nepřísluší.</a:t>
            </a:r>
            <a:endParaRPr b="0" lang="cs-CZ" sz="2800" spc="148" strike="noStrike">
              <a:solidFill>
                <a:srgbClr val="534949"/>
              </a:solidFill>
              <a:latin typeface="Franklin Gothic Medium"/>
            </a:endParaRPr>
          </a:p>
          <a:p>
            <a:pPr marL="44640" indent="0" algn="just">
              <a:lnSpc>
                <a:spcPct val="100000"/>
              </a:lnSpc>
              <a:spcBef>
                <a:spcPts val="561"/>
              </a:spcBef>
              <a:buNone/>
              <a:tabLst>
                <a:tab algn="l" pos="0"/>
              </a:tabLst>
            </a:pP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4464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44640" indent="0" algn="just">
              <a:lnSpc>
                <a:spcPct val="100000"/>
              </a:lnSpc>
              <a:spcBef>
                <a:spcPts val="561"/>
              </a:spcBef>
              <a:buNone/>
              <a:tabLst>
                <a:tab algn="l" pos="0"/>
              </a:tabLst>
            </a:pPr>
            <a:r>
              <a:rPr b="0" lang="cs-CZ" sz="2800" spc="148" strike="noStrike">
                <a:solidFill>
                  <a:srgbClr val="000000"/>
                </a:solidFill>
                <a:latin typeface="Franklin Gothic Medium"/>
              </a:rPr>
              <a:t>Pro účely odstupného se průměrným výdělkem rozumí průměrný měsíční výdělek.</a:t>
            </a:r>
            <a:endParaRPr b="0" lang="cs-CZ" sz="2800" spc="148" strike="noStrike">
              <a:solidFill>
                <a:srgbClr val="534949"/>
              </a:solidFill>
              <a:latin typeface="Franklin Gothic Medium"/>
            </a:endParaRPr>
          </a:p>
          <a:p>
            <a:pPr marL="44640" indent="0" algn="just">
              <a:lnSpc>
                <a:spcPct val="100000"/>
              </a:lnSpc>
              <a:spcBef>
                <a:spcPts val="561"/>
              </a:spcBef>
              <a:buNone/>
              <a:tabLst>
                <a:tab algn="l" pos="0"/>
              </a:tabLst>
            </a:pP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44640" indent="0" algn="just">
              <a:lnSpc>
                <a:spcPct val="100000"/>
              </a:lnSpc>
              <a:spcBef>
                <a:spcPts val="561"/>
              </a:spcBef>
              <a:buNone/>
              <a:tabLst>
                <a:tab algn="l" pos="0"/>
              </a:tabLst>
            </a:pPr>
            <a:r>
              <a:rPr b="0" lang="cs-CZ" sz="2800" spc="148" strike="noStrike">
                <a:solidFill>
                  <a:srgbClr val="000000"/>
                </a:solidFill>
                <a:latin typeface="Franklin Gothic Medium"/>
              </a:rPr>
              <a:t>Odstupné je zaměstnavatel povinen zaměstnanci vyplatit po skončení pracovního poměru v nejbližším výplatním termínu určeném u zaměstnavatele pro výplatu mzdy nebo platu, pokud se písemně nedohodne se zaměstnancem na výplatě odstupného v den skončení pracovního poměru nebo na pozdějším termínu výplaty.</a:t>
            </a:r>
            <a:endParaRPr b="0" lang="cs-CZ" sz="2800" spc="148" strike="noStrike">
              <a:solidFill>
                <a:srgbClr val="534949"/>
              </a:solidFill>
              <a:latin typeface="Franklin Gothic Medium"/>
            </a:endParaRPr>
          </a:p>
          <a:p>
            <a:pPr marL="44640" indent="0" algn="just">
              <a:lnSpc>
                <a:spcPct val="100000"/>
              </a:lnSpc>
              <a:spcBef>
                <a:spcPts val="561"/>
              </a:spcBef>
              <a:buNone/>
              <a:tabLst>
                <a:tab algn="l" pos="0"/>
              </a:tabLst>
            </a:pPr>
            <a:endParaRPr b="0" lang="cs-CZ" sz="2800" spc="148" strike="noStrike">
              <a:solidFill>
                <a:srgbClr val="534949"/>
              </a:solidFill>
              <a:latin typeface="Franklin Gothic Medium"/>
            </a:endParaRPr>
          </a:p>
        </p:txBody>
      </p:sp>
      <p:sp>
        <p:nvSpPr>
          <p:cNvPr id="28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Odstupné</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 name="PlaceHolder 1"/>
          <p:cNvSpPr>
            <a:spLocks noGrp="1"/>
          </p:cNvSpPr>
          <p:nvPr>
            <p:ph/>
          </p:nvPr>
        </p:nvSpPr>
        <p:spPr>
          <a:xfrm>
            <a:off x="380880" y="1719000"/>
            <a:ext cx="8407440" cy="5022000"/>
          </a:xfrm>
          <a:prstGeom prst="rect">
            <a:avLst/>
          </a:prstGeom>
          <a:noFill/>
          <a:ln w="0">
            <a:noFill/>
          </a:ln>
        </p:spPr>
        <p:txBody>
          <a:bodyPr anchor="t">
            <a:normAutofit fontScale="87000"/>
          </a:bodyPr>
          <a:p>
            <a:pPr marL="42840"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marL="42840" indent="0" algn="just">
              <a:lnSpc>
                <a:spcPct val="100000"/>
              </a:lnSpc>
              <a:spcBef>
                <a:spcPts val="561"/>
              </a:spcBef>
              <a:buNone/>
              <a:tabLst>
                <a:tab algn="l" pos="0"/>
              </a:tabLst>
            </a:pPr>
            <a:r>
              <a:rPr b="0" lang="cs-CZ" sz="2800" spc="148" strike="noStrike">
                <a:solidFill>
                  <a:srgbClr val="000000"/>
                </a:solidFill>
                <a:latin typeface="Franklin Gothic Medium"/>
              </a:rPr>
              <a:t>Bude-li zaměstnanec po skončení pracovního poměru konat práci u dosavadního zaměstnavatele v pracovním poměru nebo na základě dohody o pracovní činnosti před uplynutím doby určené podle počtu násobků průměrných výdělků, z nichž byla odvozena výše odstupného, je povinen tomuto zaměstnavateli vrátit odstupné nebo jeho poměrnou část.</a:t>
            </a:r>
            <a:endParaRPr b="0" lang="cs-CZ" sz="2800" spc="148" strike="noStrike">
              <a:solidFill>
                <a:srgbClr val="534949"/>
              </a:solidFill>
              <a:latin typeface="Franklin Gothic Medium"/>
            </a:endParaRPr>
          </a:p>
          <a:p>
            <a:pPr marL="42840" indent="0" algn="just">
              <a:lnSpc>
                <a:spcPct val="100000"/>
              </a:lnSpc>
              <a:spcBef>
                <a:spcPts val="561"/>
              </a:spcBef>
              <a:buNone/>
              <a:tabLst>
                <a:tab algn="l" pos="0"/>
              </a:tabLst>
            </a:pPr>
            <a:r>
              <a:rPr b="0" lang="cs-CZ" sz="2800" spc="148" strike="noStrike">
                <a:solidFill>
                  <a:srgbClr val="000000"/>
                </a:solidFill>
                <a:latin typeface="Franklin Gothic Medium"/>
              </a:rPr>
              <a:t> </a:t>
            </a:r>
            <a:endParaRPr b="0" lang="cs-CZ" sz="2800" spc="148" strike="noStrike">
              <a:solidFill>
                <a:srgbClr val="534949"/>
              </a:solidFill>
              <a:latin typeface="Franklin Gothic Medium"/>
            </a:endParaRPr>
          </a:p>
          <a:p>
            <a:pPr marL="42840" indent="0" algn="just">
              <a:lnSpc>
                <a:spcPct val="100000"/>
              </a:lnSpc>
              <a:spcBef>
                <a:spcPts val="561"/>
              </a:spcBef>
              <a:buNone/>
              <a:tabLst>
                <a:tab algn="l" pos="0"/>
              </a:tabLst>
            </a:pPr>
            <a:r>
              <a:rPr b="0" lang="cs-CZ" sz="2800" spc="148" strike="noStrike">
                <a:solidFill>
                  <a:srgbClr val="000000"/>
                </a:solidFill>
                <a:latin typeface="Franklin Gothic Medium"/>
              </a:rPr>
              <a:t>Poměrná část odstupného se stanoví podle počtu kalendářních dnů od nového nástupu do zaměstnání do uplynutí doby podle odstavce 1.</a:t>
            </a:r>
            <a:endParaRPr b="0" lang="cs-CZ" sz="2800" spc="148" strike="noStrike">
              <a:solidFill>
                <a:srgbClr val="534949"/>
              </a:solidFill>
              <a:latin typeface="Franklin Gothic Medium"/>
            </a:endParaRPr>
          </a:p>
        </p:txBody>
      </p:sp>
      <p:sp>
        <p:nvSpPr>
          <p:cNvPr id="29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Odstupné</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 name="PlaceHolder 1"/>
          <p:cNvSpPr>
            <a:spLocks noGrp="1"/>
          </p:cNvSpPr>
          <p:nvPr>
            <p:ph type="title"/>
          </p:nvPr>
        </p:nvSpPr>
        <p:spPr>
          <a:xfrm>
            <a:off x="755640" y="1412640"/>
            <a:ext cx="5760360" cy="1779840"/>
          </a:xfrm>
          <a:prstGeom prst="rect">
            <a:avLst/>
          </a:prstGeom>
          <a:noFill/>
          <a:ln w="0">
            <a:noFill/>
          </a:ln>
        </p:spPr>
        <p:txBody>
          <a:bodyPr anchor="ctr">
            <a:normAutofit fontScale="72000"/>
          </a:bodyPr>
          <a:p>
            <a:pPr indent="0" algn="ctr">
              <a:lnSpc>
                <a:spcPct val="100000"/>
              </a:lnSpc>
              <a:buNone/>
            </a:pPr>
            <a:br>
              <a:rPr sz="3600"/>
            </a:br>
            <a:br>
              <a:rPr sz="3600"/>
            </a:br>
            <a:r>
              <a:rPr b="1" lang="cs-CZ" sz="4000" spc="148" strike="noStrike" cap="all">
                <a:solidFill>
                  <a:srgbClr val="ff0000"/>
                </a:solidFill>
                <a:latin typeface="Franklin Gothic Medium"/>
              </a:rPr>
              <a:t>Neplatné rozvázání pracovního poměru</a:t>
            </a:r>
            <a:endParaRPr b="0" lang="cs-CZ" sz="4000" spc="-1" strike="noStrike">
              <a:solidFill>
                <a:srgbClr val="000000"/>
              </a:solidFill>
              <a:latin typeface="Franklin Gothic Medium"/>
            </a:endParaRPr>
          </a:p>
        </p:txBody>
      </p:sp>
      <p:sp>
        <p:nvSpPr>
          <p:cNvPr id="293" name="PlaceHolder 2"/>
          <p:cNvSpPr>
            <a:spLocks noGrp="1"/>
          </p:cNvSpPr>
          <p:nvPr>
            <p:ph type="subTitle"/>
          </p:nvPr>
        </p:nvSpPr>
        <p:spPr>
          <a:xfrm>
            <a:off x="1403640" y="4077000"/>
            <a:ext cx="6400440" cy="1472760"/>
          </a:xfrm>
          <a:prstGeom prst="rect">
            <a:avLst/>
          </a:prstGeom>
          <a:noFill/>
          <a:ln w="0">
            <a:noFill/>
          </a:ln>
        </p:spPr>
        <p:txBody>
          <a:bodyPr anchor="ctr">
            <a:noAutofit/>
          </a:bodyPr>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a:p>
            <a:pPr indent="0">
              <a:lnSpc>
                <a:spcPct val="100000"/>
              </a:lnSpc>
              <a:spcBef>
                <a:spcPts val="499"/>
              </a:spcBef>
              <a:buNone/>
              <a:tabLst>
                <a:tab algn="l" pos="0"/>
              </a:tabLst>
            </a:pPr>
            <a:endParaRPr b="0" lang="cs-CZ" sz="2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 name="PlaceHolder 1"/>
          <p:cNvSpPr>
            <a:spLocks noGrp="1"/>
          </p:cNvSpPr>
          <p:nvPr>
            <p:ph/>
          </p:nvPr>
        </p:nvSpPr>
        <p:spPr>
          <a:xfrm>
            <a:off x="380880" y="1719000"/>
            <a:ext cx="8407440" cy="4878000"/>
          </a:xfrm>
          <a:prstGeom prst="rect">
            <a:avLst/>
          </a:prstGeom>
          <a:noFill/>
          <a:ln w="0">
            <a:noFill/>
          </a:ln>
        </p:spPr>
        <p:txBody>
          <a:bodyPr anchor="t">
            <a:normAutofit/>
          </a:bodyPr>
          <a:p>
            <a:pPr indent="0" algn="just">
              <a:lnSpc>
                <a:spcPct val="100000"/>
              </a:lnSpc>
              <a:buNone/>
              <a:tabLst>
                <a:tab algn="l" pos="0"/>
              </a:tabLst>
            </a:pPr>
            <a:r>
              <a:rPr b="0" lang="cs-CZ" sz="2800" spc="148" strike="noStrike">
                <a:solidFill>
                  <a:srgbClr val="000000"/>
                </a:solidFill>
                <a:latin typeface="Franklin Gothic Medium"/>
              </a:rPr>
              <a:t> </a:t>
            </a:r>
            <a:r>
              <a:rPr b="0" lang="cs-CZ" sz="2800" spc="148" strike="noStrike">
                <a:solidFill>
                  <a:srgbClr val="000000"/>
                </a:solidFill>
                <a:latin typeface="Franklin Gothic Medium"/>
              </a:rPr>
              <a:t>- </a:t>
            </a:r>
            <a:r>
              <a:rPr b="1" lang="cs-CZ" sz="2800" spc="148" strike="noStrike">
                <a:solidFill>
                  <a:srgbClr val="ff0000"/>
                </a:solidFill>
                <a:latin typeface="Franklin Gothic Medium"/>
              </a:rPr>
              <a:t>PODSTATA</a:t>
            </a:r>
            <a:endParaRPr b="0" lang="cs-CZ" sz="2800" spc="148" strike="noStrike">
              <a:solidFill>
                <a:srgbClr val="534949"/>
              </a:solidFill>
              <a:latin typeface="Franklin Gothic Medium"/>
            </a:endParaRPr>
          </a:p>
          <a:p>
            <a:pPr indent="0" algn="just">
              <a:lnSpc>
                <a:spcPct val="100000"/>
              </a:lnSpc>
              <a:buNone/>
              <a:tabLst>
                <a:tab algn="l" pos="0"/>
              </a:tabLst>
            </a:pPr>
            <a:endParaRPr b="0" lang="cs-CZ" sz="2800" spc="148" strike="noStrike">
              <a:solidFill>
                <a:srgbClr val="534949"/>
              </a:solidFill>
              <a:latin typeface="Franklin Gothic Medium"/>
            </a:endParaRPr>
          </a:p>
          <a:p>
            <a:pPr marL="274320" indent="-228600" algn="just">
              <a:lnSpc>
                <a:spcPct val="100000"/>
              </a:lnSpc>
              <a:buClr>
                <a:srgbClr val="c66951"/>
              </a:buClr>
              <a:buSzPct val="50000"/>
              <a:buFont typeface="Wingdings" charset="2"/>
              <a:buChar char=""/>
              <a:tabLst>
                <a:tab algn="l" pos="0"/>
              </a:tabLst>
            </a:pPr>
            <a:r>
              <a:rPr b="0" lang="cs-CZ" sz="2800" spc="148" strike="noStrike">
                <a:solidFill>
                  <a:srgbClr val="534949"/>
                </a:solidFill>
                <a:latin typeface="Franklin Gothic Medium"/>
              </a:rPr>
              <a:t>Z nebo z mají za to, že druhá strana neplatně </a:t>
            </a:r>
            <a:r>
              <a:rPr b="1" lang="cs-CZ" sz="2800" spc="148" strike="noStrike">
                <a:solidFill>
                  <a:srgbClr val="ff0000"/>
                </a:solidFill>
                <a:latin typeface="Franklin Gothic Medium"/>
              </a:rPr>
              <a:t>jednostranně</a:t>
            </a:r>
            <a:r>
              <a:rPr b="0" lang="cs-CZ" sz="2800" spc="148" strike="noStrike">
                <a:solidFill>
                  <a:srgbClr val="534949"/>
                </a:solidFill>
                <a:latin typeface="Franklin Gothic Medium"/>
              </a:rPr>
              <a:t> rozvázala pracovní poměr</a:t>
            </a:r>
            <a:endParaRPr b="0" lang="cs-CZ" sz="2800" spc="148" strike="noStrike">
              <a:solidFill>
                <a:srgbClr val="534949"/>
              </a:solidFill>
              <a:latin typeface="Franklin Gothic Medium"/>
            </a:endParaRPr>
          </a:p>
          <a:p>
            <a:pPr indent="0" algn="just">
              <a:lnSpc>
                <a:spcPct val="100000"/>
              </a:lnSpc>
              <a:buNone/>
              <a:tabLst>
                <a:tab algn="l" pos="0"/>
              </a:tabLst>
            </a:pPr>
            <a:endParaRPr b="0" lang="cs-CZ" sz="2800" spc="148" strike="noStrike">
              <a:solidFill>
                <a:srgbClr val="534949"/>
              </a:solidFill>
              <a:latin typeface="Franklin Gothic Medium"/>
            </a:endParaRPr>
          </a:p>
          <a:p>
            <a:pPr indent="0" algn="just">
              <a:lnSpc>
                <a:spcPct val="100000"/>
              </a:lnSpc>
              <a:buNone/>
              <a:tabLst>
                <a:tab algn="l" pos="0"/>
              </a:tabLst>
            </a:pPr>
            <a:r>
              <a:rPr b="0" lang="cs-CZ" sz="2800" spc="148" strike="noStrike">
                <a:solidFill>
                  <a:srgbClr val="534949"/>
                </a:solidFill>
                <a:latin typeface="Franklin Gothic Medium"/>
              </a:rPr>
              <a:t>=&gt; ZP upravuje postup, jak má z nebo Z postupovat pro případ, že se jedna ze stran domnívá, že PP nebyl rozvázán platně</a:t>
            </a:r>
            <a:endParaRPr b="0" lang="cs-CZ" sz="2800" spc="148" strike="noStrike">
              <a:solidFill>
                <a:srgbClr val="534949"/>
              </a:solidFill>
              <a:latin typeface="Franklin Gothic Medium"/>
            </a:endParaRPr>
          </a:p>
          <a:p>
            <a:pPr indent="0" algn="just">
              <a:lnSpc>
                <a:spcPct val="100000"/>
              </a:lnSpc>
              <a:buNone/>
              <a:tabLst>
                <a:tab algn="l" pos="0"/>
              </a:tabLst>
            </a:pPr>
            <a:endParaRPr b="0" lang="cs-CZ" sz="2800" spc="148" strike="noStrike">
              <a:solidFill>
                <a:srgbClr val="534949"/>
              </a:solidFill>
              <a:latin typeface="Franklin Gothic Medium"/>
            </a:endParaRPr>
          </a:p>
          <a:p>
            <a:pPr marL="274320" indent="-228600" algn="just">
              <a:lnSpc>
                <a:spcPct val="100000"/>
              </a:lnSpc>
              <a:buClr>
                <a:srgbClr val="c66951"/>
              </a:buClr>
              <a:buSzPct val="50000"/>
              <a:buFont typeface="Wingdings" charset="2"/>
              <a:buChar char=""/>
              <a:tabLst>
                <a:tab algn="l" pos="0"/>
              </a:tabLst>
            </a:pPr>
            <a:r>
              <a:rPr b="0" lang="cs-CZ" sz="2800" spc="148" strike="noStrike">
                <a:solidFill>
                  <a:srgbClr val="534949"/>
                </a:solidFill>
                <a:latin typeface="Franklin Gothic Medium"/>
              </a:rPr>
              <a:t>aplikuje se na zrušení PP výpovědí, okamžitým zrušením PP, zrušením PP ve zkušební době</a:t>
            </a:r>
            <a:endParaRPr b="0" lang="cs-CZ" sz="2800" spc="148" strike="noStrike">
              <a:solidFill>
                <a:srgbClr val="534949"/>
              </a:solidFill>
              <a:latin typeface="Franklin Gothic Medium"/>
            </a:endParaRPr>
          </a:p>
        </p:txBody>
      </p:sp>
      <p:sp>
        <p:nvSpPr>
          <p:cNvPr id="29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 name="PlaceHolder 1"/>
          <p:cNvSpPr>
            <a:spLocks noGrp="1"/>
          </p:cNvSpPr>
          <p:nvPr>
            <p:ph/>
          </p:nvPr>
        </p:nvSpPr>
        <p:spPr>
          <a:xfrm>
            <a:off x="380880" y="1719000"/>
            <a:ext cx="8407440" cy="4878000"/>
          </a:xfrm>
          <a:prstGeom prst="rect">
            <a:avLst/>
          </a:prstGeom>
          <a:noFill/>
          <a:ln w="0">
            <a:noFill/>
          </a:ln>
        </p:spPr>
        <p:txBody>
          <a:bodyPr anchor="t">
            <a:normAutofit fontScale="75000"/>
          </a:bodyPr>
          <a:p>
            <a:pPr indent="0" algn="just">
              <a:lnSpc>
                <a:spcPct val="100000"/>
              </a:lnSpc>
              <a:buNone/>
              <a:tabLst>
                <a:tab algn="l" pos="0"/>
              </a:tabLst>
            </a:pPr>
            <a:r>
              <a:rPr b="0" lang="cs-CZ" sz="2800" spc="148" strike="noStrike">
                <a:solidFill>
                  <a:srgbClr val="534949"/>
                </a:solidFill>
                <a:latin typeface="Franklin Gothic Medium"/>
              </a:rPr>
              <a:t>1) </a:t>
            </a:r>
            <a:r>
              <a:rPr b="1" lang="cs-CZ" sz="2800" spc="148" strike="noStrike">
                <a:solidFill>
                  <a:srgbClr val="534949"/>
                </a:solidFill>
                <a:latin typeface="Franklin Gothic Medium"/>
              </a:rPr>
              <a:t>Dal-li zaměstnavatel </a:t>
            </a:r>
            <a:r>
              <a:rPr b="0" lang="cs-CZ" sz="2800" spc="148" strike="noStrike">
                <a:solidFill>
                  <a:srgbClr val="534949"/>
                </a:solidFill>
                <a:latin typeface="Franklin Gothic Medium"/>
              </a:rPr>
              <a:t>zaměstnanci </a:t>
            </a:r>
            <a:r>
              <a:rPr b="1" lang="cs-CZ" sz="2800" spc="148" strike="noStrike">
                <a:solidFill>
                  <a:srgbClr val="534949"/>
                </a:solidFill>
                <a:latin typeface="Franklin Gothic Medium"/>
              </a:rPr>
              <a:t>neplatnou výpověď </a:t>
            </a:r>
            <a:r>
              <a:rPr b="0" lang="cs-CZ" sz="2800" spc="148" strike="noStrike">
                <a:solidFill>
                  <a:srgbClr val="534949"/>
                </a:solidFill>
                <a:latin typeface="Franklin Gothic Medium"/>
              </a:rPr>
              <a:t>nebo zrušil-li s ním zaměstnavatel neplatně pracovní poměr okamžitě nebo ve zkušební době,</a:t>
            </a:r>
            <a:endParaRPr b="0" lang="cs-CZ" sz="2800" spc="148" strike="noStrike">
              <a:solidFill>
                <a:srgbClr val="534949"/>
              </a:solidFill>
              <a:latin typeface="Franklin Gothic Medium"/>
            </a:endParaRPr>
          </a:p>
          <a:p>
            <a:pPr indent="0" algn="just">
              <a:lnSpc>
                <a:spcPct val="100000"/>
              </a:lnSpc>
              <a:buNone/>
              <a:tabLst>
                <a:tab algn="l" pos="0"/>
              </a:tabLst>
            </a:pPr>
            <a:endParaRPr b="0" lang="cs-CZ" sz="2800" spc="148" strike="noStrike">
              <a:solidFill>
                <a:srgbClr val="534949"/>
              </a:solidFill>
              <a:latin typeface="Franklin Gothic Medium"/>
            </a:endParaRPr>
          </a:p>
          <a:p>
            <a:pPr indent="0" algn="just">
              <a:lnSpc>
                <a:spcPct val="100000"/>
              </a:lnSpc>
              <a:buNone/>
              <a:tabLst>
                <a:tab algn="l" pos="0"/>
              </a:tabLst>
            </a:pPr>
            <a:r>
              <a:rPr b="0" lang="cs-CZ" sz="2800" spc="148" strike="noStrike">
                <a:solidFill>
                  <a:srgbClr val="534949"/>
                </a:solidFill>
                <a:latin typeface="Franklin Gothic Medium"/>
              </a:rPr>
              <a:t>2) A </a:t>
            </a:r>
            <a:r>
              <a:rPr b="1" lang="cs-CZ" sz="2800" spc="148" strike="noStrike">
                <a:solidFill>
                  <a:srgbClr val="ff0000"/>
                </a:solidFill>
                <a:latin typeface="Franklin Gothic Medium"/>
              </a:rPr>
              <a:t>oznámil-li</a:t>
            </a:r>
            <a:r>
              <a:rPr b="1" lang="cs-CZ" sz="2800" spc="148" strike="noStrike">
                <a:solidFill>
                  <a:srgbClr val="534949"/>
                </a:solidFill>
                <a:latin typeface="Franklin Gothic Medium"/>
              </a:rPr>
              <a:t> zaměstnanec </a:t>
            </a:r>
            <a:r>
              <a:rPr b="0" lang="cs-CZ" sz="2800" spc="148" strike="noStrike">
                <a:solidFill>
                  <a:srgbClr val="534949"/>
                </a:solidFill>
                <a:latin typeface="Franklin Gothic Medium"/>
              </a:rPr>
              <a:t>zaměstnavateli </a:t>
            </a:r>
            <a:r>
              <a:rPr b="0" i="1" lang="cs-CZ" sz="2800" spc="148" strike="noStrike">
                <a:solidFill>
                  <a:srgbClr val="534949"/>
                </a:solidFill>
                <a:latin typeface="Franklin Gothic Medium"/>
              </a:rPr>
              <a:t>bez zbytečného odkladu</a:t>
            </a:r>
            <a:r>
              <a:rPr b="0" lang="cs-CZ" sz="2800" spc="148" strike="noStrike">
                <a:solidFill>
                  <a:srgbClr val="534949"/>
                </a:solidFill>
                <a:latin typeface="Franklin Gothic Medium"/>
              </a:rPr>
              <a:t> (jak dlouhá lhůta???) </a:t>
            </a:r>
            <a:r>
              <a:rPr b="1" lang="cs-CZ" sz="2800" spc="148" strike="noStrike">
                <a:solidFill>
                  <a:srgbClr val="534949"/>
                </a:solidFill>
                <a:latin typeface="Franklin Gothic Medium"/>
              </a:rPr>
              <a:t>písemně</a:t>
            </a:r>
            <a:r>
              <a:rPr b="0" lang="cs-CZ" sz="2800" spc="148" strike="noStrike">
                <a:solidFill>
                  <a:srgbClr val="534949"/>
                </a:solidFill>
                <a:latin typeface="Franklin Gothic Medium"/>
              </a:rPr>
              <a:t>, že trvá na tom, aby ho dále zaměstnával,</a:t>
            </a:r>
            <a:endParaRPr b="0" lang="cs-CZ" sz="2800" spc="148" strike="noStrike">
              <a:solidFill>
                <a:srgbClr val="534949"/>
              </a:solidFill>
              <a:latin typeface="Franklin Gothic Medium"/>
            </a:endParaRPr>
          </a:p>
          <a:p>
            <a:pPr indent="0" algn="just">
              <a:lnSpc>
                <a:spcPct val="100000"/>
              </a:lnSpc>
              <a:buNone/>
              <a:tabLst>
                <a:tab algn="l" pos="0"/>
              </a:tabLst>
            </a:pPr>
            <a:endParaRPr b="0" lang="cs-CZ" sz="2800" spc="148" strike="noStrike">
              <a:solidFill>
                <a:srgbClr val="534949"/>
              </a:solidFill>
              <a:latin typeface="Franklin Gothic Medium"/>
            </a:endParaRPr>
          </a:p>
          <a:p>
            <a:pPr indent="0" algn="just">
              <a:lnSpc>
                <a:spcPct val="100000"/>
              </a:lnSpc>
              <a:buNone/>
              <a:tabLst>
                <a:tab algn="l" pos="0"/>
              </a:tabLst>
            </a:pPr>
            <a:r>
              <a:rPr b="0" lang="cs-CZ" sz="2800" spc="148" strike="noStrike">
                <a:solidFill>
                  <a:srgbClr val="534949"/>
                </a:solidFill>
                <a:latin typeface="Franklin Gothic Medium"/>
              </a:rPr>
              <a:t>=&gt; jeho </a:t>
            </a:r>
            <a:r>
              <a:rPr b="1" lang="cs-CZ" sz="2800" spc="148" strike="noStrike">
                <a:solidFill>
                  <a:srgbClr val="534949"/>
                </a:solidFill>
                <a:latin typeface="Franklin Gothic Medium"/>
              </a:rPr>
              <a:t>pracovní poměr trvá </a:t>
            </a:r>
            <a:r>
              <a:rPr b="0" lang="cs-CZ" sz="2800" spc="148" strike="noStrike">
                <a:solidFill>
                  <a:srgbClr val="534949"/>
                </a:solidFill>
                <a:latin typeface="Franklin Gothic Medium"/>
              </a:rPr>
              <a:t>i nadále a zaměstnavatel je povinen poskytnout mu </a:t>
            </a:r>
            <a:r>
              <a:rPr b="1" lang="cs-CZ" sz="2800" spc="148" strike="noStrike">
                <a:solidFill>
                  <a:srgbClr val="534949"/>
                </a:solidFill>
                <a:latin typeface="Franklin Gothic Medium"/>
              </a:rPr>
              <a:t>náhradu mzdy nebo platu</a:t>
            </a:r>
            <a:r>
              <a:rPr b="0" lang="cs-CZ" sz="2800" spc="148" strike="noStrike">
                <a:solidFill>
                  <a:srgbClr val="534949"/>
                </a:solidFill>
                <a:latin typeface="Franklin Gothic Medium"/>
              </a:rPr>
              <a:t>. Náhrada podle věty první přísluší zaměstnanci ve výši průměrného výdělku </a:t>
            </a:r>
            <a:r>
              <a:rPr b="1" lang="cs-CZ" sz="2800" spc="148" strike="noStrike">
                <a:solidFill>
                  <a:srgbClr val="534949"/>
                </a:solidFill>
                <a:latin typeface="Franklin Gothic Medium"/>
              </a:rPr>
              <a:t>ODE dne, kdy oznámil zaměstnavateli</a:t>
            </a:r>
            <a:r>
              <a:rPr b="0" lang="cs-CZ" sz="2800" spc="148" strike="noStrike">
                <a:solidFill>
                  <a:srgbClr val="534949"/>
                </a:solidFill>
                <a:latin typeface="Franklin Gothic Medium"/>
              </a:rPr>
              <a:t>, že trvá na dalším zaměstnávání, </a:t>
            </a:r>
            <a:r>
              <a:rPr b="1" lang="cs-CZ" sz="2800" spc="148" strike="noStrike">
                <a:solidFill>
                  <a:srgbClr val="534949"/>
                </a:solidFill>
                <a:latin typeface="Franklin Gothic Medium"/>
              </a:rPr>
              <a:t>AŽ DO DOBY</a:t>
            </a:r>
            <a:r>
              <a:rPr b="0" lang="cs-CZ" sz="2800" spc="148" strike="noStrike">
                <a:solidFill>
                  <a:srgbClr val="534949"/>
                </a:solidFill>
                <a:latin typeface="Franklin Gothic Medium"/>
              </a:rPr>
              <a:t>, </a:t>
            </a:r>
            <a:r>
              <a:rPr b="1" lang="cs-CZ" sz="2800" spc="148" strike="noStrike">
                <a:solidFill>
                  <a:srgbClr val="534949"/>
                </a:solidFill>
                <a:latin typeface="Franklin Gothic Medium"/>
              </a:rPr>
              <a:t>kdy mu zaměstnavatel umožní pokračovat v práci </a:t>
            </a:r>
            <a:r>
              <a:rPr b="0" lang="cs-CZ" sz="2800" spc="148" strike="noStrike">
                <a:solidFill>
                  <a:srgbClr val="534949"/>
                </a:solidFill>
                <a:latin typeface="Franklin Gothic Medium"/>
              </a:rPr>
              <a:t>nebo kdy dojde k platnému skončení pracovního poměru.</a:t>
            </a:r>
            <a:endParaRPr b="0" lang="cs-CZ" sz="2800" spc="148" strike="noStrike">
              <a:solidFill>
                <a:srgbClr val="534949"/>
              </a:solidFill>
              <a:latin typeface="Franklin Gothic Medium"/>
            </a:endParaRPr>
          </a:p>
        </p:txBody>
      </p:sp>
      <p:sp>
        <p:nvSpPr>
          <p:cNvPr id="29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Zaměstnavatelem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8" name="PlaceHolder 1"/>
          <p:cNvSpPr>
            <a:spLocks noGrp="1"/>
          </p:cNvSpPr>
          <p:nvPr>
            <p:ph/>
          </p:nvPr>
        </p:nvSpPr>
        <p:spPr>
          <a:xfrm>
            <a:off x="380880" y="1719000"/>
            <a:ext cx="8407440" cy="4878000"/>
          </a:xfrm>
          <a:prstGeom prst="rect">
            <a:avLst/>
          </a:prstGeom>
          <a:noFill/>
          <a:ln w="0">
            <a:noFill/>
          </a:ln>
        </p:spPr>
        <p:txBody>
          <a:bodyPr anchor="t">
            <a:normAutofit/>
          </a:bodyPr>
          <a:p>
            <a:pPr indent="0" algn="just">
              <a:lnSpc>
                <a:spcPct val="100000"/>
              </a:lnSpc>
              <a:buNone/>
            </a:pPr>
            <a:endParaRPr b="0" lang="cs-CZ" sz="2400" spc="148" strike="noStrike">
              <a:solidFill>
                <a:srgbClr val="534949"/>
              </a:solidFill>
              <a:latin typeface="Franklin Gothic Medium"/>
            </a:endParaRPr>
          </a:p>
          <a:p>
            <a:pPr marL="274320" indent="-228600" algn="just">
              <a:lnSpc>
                <a:spcPct val="100000"/>
              </a:lnSpc>
              <a:buClr>
                <a:srgbClr val="808080"/>
              </a:buClr>
              <a:buSzPct val="50000"/>
              <a:buFont typeface="Wingdings" charset="2"/>
              <a:buChar char=""/>
            </a:pPr>
            <a:r>
              <a:rPr b="0" lang="cs-CZ" sz="2400" spc="148" strike="noStrike">
                <a:solidFill>
                  <a:srgbClr val="534949"/>
                </a:solidFill>
                <a:latin typeface="Franklin Gothic Medium"/>
              </a:rPr>
              <a:t>Přesahuje-li celková doba, za kterou by měla zaměstnanci příslušet náhrada mzdy nebo platu, </a:t>
            </a:r>
            <a:r>
              <a:rPr b="1" lang="cs-CZ" sz="2400" spc="148" strike="noStrike">
                <a:solidFill>
                  <a:srgbClr val="534949"/>
                </a:solidFill>
                <a:latin typeface="Franklin Gothic Medium"/>
              </a:rPr>
              <a:t>6 měsíců</a:t>
            </a:r>
            <a:r>
              <a:rPr b="0" lang="cs-CZ" sz="2400" spc="148" strike="noStrike">
                <a:solidFill>
                  <a:srgbClr val="534949"/>
                </a:solidFill>
                <a:latin typeface="Franklin Gothic Medium"/>
              </a:rPr>
              <a:t>, může soud </a:t>
            </a:r>
            <a:r>
              <a:rPr b="1" lang="cs-CZ" sz="2400" spc="148" strike="noStrike">
                <a:solidFill>
                  <a:srgbClr val="534949"/>
                </a:solidFill>
                <a:latin typeface="Franklin Gothic Medium"/>
              </a:rPr>
              <a:t>na návrh zaměstnavatele </a:t>
            </a:r>
            <a:r>
              <a:rPr b="0" lang="cs-CZ" sz="2400" spc="148" strike="noStrike">
                <a:solidFill>
                  <a:srgbClr val="534949"/>
                </a:solidFill>
                <a:latin typeface="Franklin Gothic Medium"/>
              </a:rPr>
              <a:t>jeho povinnost k náhradě mzdy nebo platu za další dobu přiměřeně snížit (tzv. moderační právo soudu)</a:t>
            </a:r>
            <a:endParaRPr b="0" lang="cs-CZ" sz="2400" spc="148" strike="noStrike">
              <a:solidFill>
                <a:srgbClr val="534949"/>
              </a:solidFill>
              <a:latin typeface="Franklin Gothic Medium"/>
            </a:endParaRPr>
          </a:p>
          <a:p>
            <a:pPr indent="0" algn="just">
              <a:lnSpc>
                <a:spcPct val="100000"/>
              </a:lnSpc>
              <a:buNone/>
            </a:pPr>
            <a:endParaRPr b="0" lang="cs-CZ" sz="2400" spc="148" strike="noStrike">
              <a:solidFill>
                <a:srgbClr val="534949"/>
              </a:solidFill>
              <a:latin typeface="Franklin Gothic Medium"/>
            </a:endParaRPr>
          </a:p>
          <a:p>
            <a:pPr marL="274320" indent="-228600" algn="just">
              <a:lnSpc>
                <a:spcPct val="100000"/>
              </a:lnSpc>
              <a:buClr>
                <a:srgbClr val="808080"/>
              </a:buClr>
              <a:buSzPct val="50000"/>
              <a:buFont typeface="Wingdings" charset="2"/>
              <a:buChar char=""/>
            </a:pPr>
            <a:r>
              <a:rPr b="0" lang="cs-CZ" sz="2400" spc="148" strike="noStrike">
                <a:solidFill>
                  <a:srgbClr val="534949"/>
                </a:solidFill>
                <a:latin typeface="Franklin Gothic Medium"/>
              </a:rPr>
              <a:t>soud při svém rozhodování přihlédne zejména k tomu, zda byl zaměstnanec mezitím jinde zaměstnán, jakou práci tam konal a jakého výdělku dosáhl nebo z jakého důvodu se do práce nezapojil.</a:t>
            </a:r>
            <a:endParaRPr b="0" lang="cs-CZ" sz="2400" spc="148" strike="noStrike">
              <a:solidFill>
                <a:srgbClr val="534949"/>
              </a:solidFill>
              <a:latin typeface="Franklin Gothic Medium"/>
            </a:endParaRPr>
          </a:p>
        </p:txBody>
      </p:sp>
      <p:sp>
        <p:nvSpPr>
          <p:cNvPr id="29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Zaměstnavatelem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 name="PlaceHolder 1"/>
          <p:cNvSpPr>
            <a:spLocks noGrp="1"/>
          </p:cNvSpPr>
          <p:nvPr>
            <p:ph/>
          </p:nvPr>
        </p:nvSpPr>
        <p:spPr>
          <a:xfrm>
            <a:off x="380880" y="1719000"/>
            <a:ext cx="8407440" cy="4878000"/>
          </a:xfrm>
          <a:prstGeom prst="rect">
            <a:avLst/>
          </a:prstGeom>
          <a:noFill/>
          <a:ln w="0">
            <a:noFill/>
          </a:ln>
        </p:spPr>
        <p:txBody>
          <a:bodyPr anchor="t">
            <a:normAutofit fontScale="93000"/>
          </a:bodyPr>
          <a:p>
            <a:pPr indent="0" algn="just">
              <a:lnSpc>
                <a:spcPct val="100000"/>
              </a:lnSpc>
              <a:buNone/>
            </a:pPr>
            <a:endParaRPr b="0" lang="cs-CZ" sz="2400" spc="148" strike="noStrike">
              <a:solidFill>
                <a:srgbClr val="534949"/>
              </a:solidFill>
              <a:latin typeface="Franklin Gothic Medium"/>
            </a:endParaRPr>
          </a:p>
          <a:p>
            <a:pPr marL="254880" indent="-212400" algn="just">
              <a:lnSpc>
                <a:spcPct val="100000"/>
              </a:lnSpc>
              <a:buClr>
                <a:srgbClr val="808080"/>
              </a:buClr>
              <a:buSzPct val="50000"/>
              <a:buFont typeface="Wingdings" charset="2"/>
              <a:buChar char=""/>
            </a:pPr>
            <a:r>
              <a:rPr b="0" i="1" lang="cs-CZ" sz="2400" spc="148" strike="noStrike">
                <a:solidFill>
                  <a:srgbClr val="534949"/>
                </a:solidFill>
                <a:latin typeface="Franklin Gothic Medium"/>
              </a:rPr>
              <a:t>Zaměstnanec nemá nárok na náhradu mzdy podle ustanovení § 61 odst. 1 zák. práce za dobu jeho </a:t>
            </a:r>
            <a:r>
              <a:rPr b="1" i="1" lang="cs-CZ" sz="2400" spc="148" strike="noStrike">
                <a:solidFill>
                  <a:srgbClr val="534949"/>
                </a:solidFill>
                <a:latin typeface="Franklin Gothic Medium"/>
              </a:rPr>
              <a:t>dočasné pracovní neschopnosti</a:t>
            </a:r>
            <a:r>
              <a:rPr b="0" lang="cs-CZ" sz="2400" spc="148" strike="noStrike">
                <a:solidFill>
                  <a:srgbClr val="534949"/>
                </a:solidFill>
                <a:latin typeface="Franklin Gothic Medium"/>
              </a:rPr>
              <a:t> (stanovisko NS ze dne 9. 6. 2004, sp. zn. Cpjn 4/2004)</a:t>
            </a:r>
            <a:endParaRPr b="0" lang="cs-CZ" sz="2400" spc="148" strike="noStrike">
              <a:solidFill>
                <a:srgbClr val="534949"/>
              </a:solidFill>
              <a:latin typeface="Franklin Gothic Medium"/>
            </a:endParaRPr>
          </a:p>
          <a:p>
            <a:pPr indent="0" algn="just">
              <a:lnSpc>
                <a:spcPct val="100000"/>
              </a:lnSpc>
              <a:buNone/>
            </a:pPr>
            <a:endParaRPr b="0" lang="cs-CZ" sz="2400" spc="148" strike="noStrike">
              <a:solidFill>
                <a:srgbClr val="534949"/>
              </a:solidFill>
              <a:latin typeface="Franklin Gothic Medium"/>
            </a:endParaRPr>
          </a:p>
          <a:p>
            <a:pPr marL="254880" indent="-212400" algn="just">
              <a:lnSpc>
                <a:spcPct val="100000"/>
              </a:lnSpc>
              <a:buClr>
                <a:srgbClr val="808080"/>
              </a:buClr>
              <a:buSzPct val="50000"/>
              <a:buFont typeface="Wingdings" charset="2"/>
              <a:buChar char=""/>
            </a:pPr>
            <a:r>
              <a:rPr b="0" i="1" lang="cs-CZ" sz="2400" spc="148" strike="noStrike">
                <a:solidFill>
                  <a:srgbClr val="534949"/>
                </a:solidFill>
                <a:latin typeface="Franklin Gothic Medium"/>
              </a:rPr>
              <a:t>Dal-li zaměstnavatel zaměstnanci neplatnou výpověď z pracovního poměru a oznámil-li zaměstnanec zaměstnavateli, že trvá na tom, aby ho dále zaměstnával, před uplynutím výpovědní doby, má zaměstnanec </a:t>
            </a:r>
            <a:r>
              <a:rPr b="1" i="1" lang="cs-CZ" sz="2400" spc="148" strike="noStrike">
                <a:solidFill>
                  <a:srgbClr val="534949"/>
                </a:solidFill>
                <a:latin typeface="Franklin Gothic Medium"/>
              </a:rPr>
              <a:t>nárok na náhradu mzdy podle ustanovení § 69 odst. 1 zák. práce až ode dne následujícího po uplynutí výpovědní doby </a:t>
            </a:r>
            <a:r>
              <a:rPr b="0" lang="cs-CZ" sz="2400" spc="148" strike="noStrike">
                <a:solidFill>
                  <a:srgbClr val="534949"/>
                </a:solidFill>
                <a:latin typeface="Franklin Gothic Medium"/>
              </a:rPr>
              <a:t>(rozsudek NS ze dne 8. 3. 2001, sp. zn. 21 Cdo 700/2001)</a:t>
            </a:r>
            <a:endParaRPr b="0" lang="cs-CZ" sz="2400" spc="148" strike="noStrike">
              <a:solidFill>
                <a:srgbClr val="534949"/>
              </a:solidFill>
              <a:latin typeface="Franklin Gothic Medium"/>
            </a:endParaRPr>
          </a:p>
        </p:txBody>
      </p:sp>
      <p:sp>
        <p:nvSpPr>
          <p:cNvPr id="30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Zaměstnavatelem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2" name="PlaceHolder 1"/>
          <p:cNvSpPr>
            <a:spLocks noGrp="1"/>
          </p:cNvSpPr>
          <p:nvPr>
            <p:ph/>
          </p:nvPr>
        </p:nvSpPr>
        <p:spPr>
          <a:xfrm>
            <a:off x="380880" y="1719000"/>
            <a:ext cx="8407440" cy="4878000"/>
          </a:xfrm>
          <a:prstGeom prst="rect">
            <a:avLst/>
          </a:prstGeom>
          <a:noFill/>
          <a:ln w="0">
            <a:noFill/>
          </a:ln>
        </p:spPr>
        <p:txBody>
          <a:bodyPr anchor="t">
            <a:normAutofit fontScale="75000"/>
          </a:bodyPr>
          <a:p>
            <a:pPr indent="0" algn="just">
              <a:lnSpc>
                <a:spcPct val="100000"/>
              </a:lnSpc>
              <a:buNone/>
            </a:pPr>
            <a:endParaRPr b="0" lang="cs-CZ" sz="2400" spc="148" strike="noStrike">
              <a:solidFill>
                <a:srgbClr val="534949"/>
              </a:solidFill>
              <a:latin typeface="Franklin Gothic Medium"/>
            </a:endParaRPr>
          </a:p>
          <a:p>
            <a:pPr marL="241920" indent="-201600" algn="just">
              <a:lnSpc>
                <a:spcPct val="100000"/>
              </a:lnSpc>
              <a:buClr>
                <a:srgbClr val="808080"/>
              </a:buClr>
              <a:buSzPct val="50000"/>
              <a:buFont typeface="Wingdings" charset="2"/>
              <a:buChar char=""/>
            </a:pPr>
            <a:r>
              <a:rPr b="0" i="1" lang="cs-CZ" sz="2400" spc="148" strike="noStrike">
                <a:solidFill>
                  <a:srgbClr val="534949"/>
                </a:solidFill>
                <a:latin typeface="Franklin Gothic Medium"/>
              </a:rPr>
              <a:t>I. Zaměstnanec může </a:t>
            </a:r>
            <a:r>
              <a:rPr b="1" i="1" lang="cs-CZ" sz="2400" spc="148" strike="noStrike">
                <a:solidFill>
                  <a:srgbClr val="534949"/>
                </a:solidFill>
                <a:latin typeface="Franklin Gothic Medium"/>
              </a:rPr>
              <a:t>oznámit</a:t>
            </a:r>
            <a:r>
              <a:rPr b="0" i="1" lang="cs-CZ" sz="2400" spc="148" strike="noStrike">
                <a:solidFill>
                  <a:srgbClr val="534949"/>
                </a:solidFill>
                <a:latin typeface="Franklin Gothic Medium"/>
              </a:rPr>
              <a:t> zaměstnavateli, že trvá na tom, aby ho dále zaměstnával (§ 69 zák. práce), kdykoliv poté, co mu zaměstnavatel dal neplatnou výpověď nebo co s ním neplatně zrušil pracovní poměr okamžitě nebo ve zkušební době, </a:t>
            </a:r>
            <a:r>
              <a:rPr b="1" i="1" lang="cs-CZ" sz="2400" spc="148" strike="noStrike">
                <a:solidFill>
                  <a:srgbClr val="534949"/>
                </a:solidFill>
                <a:latin typeface="Franklin Gothic Medium"/>
              </a:rPr>
              <a:t>nejpozději však do rozhodnutí soudu</a:t>
            </a:r>
            <a:r>
              <a:rPr b="0" i="1" lang="cs-CZ" sz="2400" spc="148" strike="noStrike">
                <a:solidFill>
                  <a:srgbClr val="534949"/>
                </a:solidFill>
                <a:latin typeface="Franklin Gothic Medium"/>
              </a:rPr>
              <a:t>, jímž bylo řízení o žalobě zaměstnance o určení neplatnosti rozvázání pracovního poměru pravomocně skončeno a kterým byla určena neplatnost rozvázání pracovního poměru.</a:t>
            </a:r>
            <a:endParaRPr b="0" lang="cs-CZ" sz="2400" spc="148" strike="noStrike">
              <a:solidFill>
                <a:srgbClr val="534949"/>
              </a:solidFill>
              <a:latin typeface="Franklin Gothic Medium"/>
            </a:endParaRPr>
          </a:p>
          <a:p>
            <a:pPr indent="0" algn="just">
              <a:lnSpc>
                <a:spcPct val="100000"/>
              </a:lnSpc>
              <a:buNone/>
            </a:pPr>
            <a:endParaRPr b="0" lang="cs-CZ" sz="2400" spc="148" strike="noStrike">
              <a:solidFill>
                <a:srgbClr val="534949"/>
              </a:solidFill>
              <a:latin typeface="Franklin Gothic Medium"/>
            </a:endParaRPr>
          </a:p>
          <a:p>
            <a:pPr marL="241920" indent="-201600" algn="just">
              <a:lnSpc>
                <a:spcPct val="100000"/>
              </a:lnSpc>
              <a:buClr>
                <a:srgbClr val="808080"/>
              </a:buClr>
              <a:buSzPct val="50000"/>
              <a:buFont typeface="Wingdings" charset="2"/>
              <a:buChar char=""/>
            </a:pPr>
            <a:r>
              <a:rPr b="0" i="1" lang="cs-CZ" sz="2400" spc="148" strike="noStrike">
                <a:solidFill>
                  <a:srgbClr val="534949"/>
                </a:solidFill>
                <a:latin typeface="Franklin Gothic Medium"/>
              </a:rPr>
              <a:t>II. Zaměstnanec může své stanovisko o tom, zda trvá na tom, aby ho zaměstnavatel dále zaměstnával, změnit. Z hlediska ustanovení § 69 odst. 1 a 3 zák. práce je rozhodné, jaké své stanovisko o tom, zda trvá nebo netrvá na tom, aby ho zaměstnavatel dále zaměstnával, oznámil zaměstnavateli v době vyhlášení (vydání) soudního rozhodnutí o určení neplatnosti rozvázání pracovního poměru </a:t>
            </a:r>
            <a:r>
              <a:rPr b="0" lang="cs-CZ" sz="2400" spc="148" strike="noStrike">
                <a:solidFill>
                  <a:srgbClr val="534949"/>
                </a:solidFill>
                <a:latin typeface="Franklin Gothic Medium"/>
              </a:rPr>
              <a:t>(rozsudek NS ze dne 11. 10. 2001, sp. zn. 21 Cdo 2905/2000)</a:t>
            </a:r>
            <a:endParaRPr b="0" lang="cs-CZ" sz="2400" spc="148" strike="noStrike">
              <a:solidFill>
                <a:srgbClr val="534949"/>
              </a:solidFill>
              <a:latin typeface="Franklin Gothic Medium"/>
            </a:endParaRPr>
          </a:p>
        </p:txBody>
      </p:sp>
      <p:sp>
        <p:nvSpPr>
          <p:cNvPr id="30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Zaměstnavatelem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PlaceHolder 1"/>
          <p:cNvSpPr>
            <a:spLocks noGrp="1"/>
          </p:cNvSpPr>
          <p:nvPr>
            <p:ph/>
          </p:nvPr>
        </p:nvSpPr>
        <p:spPr>
          <a:xfrm>
            <a:off x="380880" y="1719000"/>
            <a:ext cx="8407440" cy="4407120"/>
          </a:xfrm>
          <a:prstGeom prst="rect">
            <a:avLst/>
          </a:prstGeom>
          <a:noFill/>
          <a:ln w="0">
            <a:noFill/>
          </a:ln>
        </p:spPr>
        <p:txBody>
          <a:bodyPr anchor="t">
            <a:normAutofit fontScale="98000"/>
          </a:bodyPr>
          <a:p>
            <a:pPr marL="44640" indent="0" algn="just">
              <a:lnSpc>
                <a:spcPct val="80000"/>
              </a:lnSpc>
              <a:spcBef>
                <a:spcPts val="300"/>
              </a:spcBef>
              <a:buNone/>
              <a:tabLst>
                <a:tab algn="l" pos="0"/>
              </a:tabLst>
            </a:pPr>
            <a:r>
              <a:rPr b="0" lang="cs-CZ" sz="2000" spc="148" strike="noStrike">
                <a:solidFill>
                  <a:srgbClr val="003621"/>
                </a:solidFill>
                <a:latin typeface="Franklin Gothic Medium"/>
              </a:rPr>
              <a:t>e) </a:t>
            </a:r>
            <a:r>
              <a:rPr b="0" lang="cs-CZ" sz="2800" spc="148" strike="noStrike">
                <a:solidFill>
                  <a:srgbClr val="ff0000"/>
                </a:solidFill>
                <a:latin typeface="Franklin Gothic Medium"/>
              </a:rPr>
              <a:t>pozbyl-li zaměstnanec </a:t>
            </a:r>
            <a:r>
              <a:rPr b="0" lang="cs-CZ" sz="2000" spc="148" strike="noStrike">
                <a:solidFill>
                  <a:srgbClr val="003621"/>
                </a:solidFill>
                <a:latin typeface="Franklin Gothic Medium"/>
              </a:rPr>
              <a:t>vzhledem ke svému zdravotnímu stavu podle lékařského posudku vydaného poskytovatelem pracovnělékařských služeb nebo rozhodnutí příslušného správního orgánu, který lékařský posudek přezkoumává, </a:t>
            </a:r>
            <a:r>
              <a:rPr b="0" lang="cs-CZ" sz="2800" spc="148" strike="noStrike">
                <a:solidFill>
                  <a:srgbClr val="ff0000"/>
                </a:solidFill>
                <a:latin typeface="Franklin Gothic Medium"/>
              </a:rPr>
              <a:t>dlouhodobě zdravotní způsobilost</a:t>
            </a:r>
            <a:r>
              <a:rPr b="0" lang="cs-CZ" sz="2000" spc="148" strike="noStrike">
                <a:solidFill>
                  <a:srgbClr val="003621"/>
                </a:solidFill>
                <a:latin typeface="Franklin Gothic Medium"/>
              </a:rPr>
              <a:t>,</a:t>
            </a:r>
            <a:endParaRPr b="0" lang="cs-CZ" sz="2000" spc="148" strike="noStrike">
              <a:solidFill>
                <a:srgbClr val="534949"/>
              </a:solidFill>
              <a:latin typeface="Franklin Gothic Medium"/>
            </a:endParaRPr>
          </a:p>
          <a:p>
            <a:pPr indent="0" algn="just">
              <a:lnSpc>
                <a:spcPct val="80000"/>
              </a:lnSpc>
              <a:spcBef>
                <a:spcPts val="300"/>
              </a:spcBef>
              <a:buNone/>
              <a:tabLst>
                <a:tab algn="l" pos="0"/>
              </a:tabLst>
            </a:pPr>
            <a:endParaRPr b="0" lang="cs-CZ" sz="2000" spc="148" strike="noStrike">
              <a:solidFill>
                <a:srgbClr val="534949"/>
              </a:solidFill>
              <a:latin typeface="Franklin Gothic Medium"/>
            </a:endParaRPr>
          </a:p>
          <a:p>
            <a:pPr marL="44640" indent="0" algn="just">
              <a:lnSpc>
                <a:spcPct val="80000"/>
              </a:lnSpc>
              <a:spcBef>
                <a:spcPts val="300"/>
              </a:spcBef>
              <a:buNone/>
              <a:tabLst>
                <a:tab algn="l" pos="0"/>
              </a:tabLst>
            </a:pPr>
            <a:r>
              <a:rPr b="0" lang="cs-CZ" sz="2000" spc="148" strike="noStrike">
                <a:solidFill>
                  <a:srgbClr val="003621"/>
                </a:solidFill>
                <a:latin typeface="Franklin Gothic Medium"/>
              </a:rPr>
              <a:t>f) </a:t>
            </a:r>
            <a:r>
              <a:rPr b="0" lang="cs-CZ" sz="2800" spc="148" strike="noStrike">
                <a:solidFill>
                  <a:srgbClr val="ff0000"/>
                </a:solidFill>
                <a:latin typeface="Franklin Gothic Medium"/>
              </a:rPr>
              <a:t>nesplňuje-li zaměstnanec předpoklady stanovené právními předpisy </a:t>
            </a:r>
            <a:r>
              <a:rPr b="0" lang="cs-CZ" sz="2000" spc="148" strike="noStrike">
                <a:solidFill>
                  <a:srgbClr val="003621"/>
                </a:solidFill>
                <a:latin typeface="Franklin Gothic Medium"/>
              </a:rPr>
              <a:t>pro výkon sjednané práce nebo nesplňuje-li bez zavinění zaměstnavatele </a:t>
            </a:r>
            <a:r>
              <a:rPr b="0" lang="cs-CZ" sz="2800" spc="148" strike="noStrike">
                <a:solidFill>
                  <a:srgbClr val="ff0000"/>
                </a:solidFill>
                <a:latin typeface="Franklin Gothic Medium"/>
              </a:rPr>
              <a:t>požadavky</a:t>
            </a:r>
            <a:r>
              <a:rPr b="0" lang="cs-CZ" sz="2000" spc="148" strike="noStrike">
                <a:solidFill>
                  <a:srgbClr val="003621"/>
                </a:solidFill>
                <a:latin typeface="Franklin Gothic Medium"/>
              </a:rPr>
              <a:t> pro řádný výkon této práce X spočívá-li nesplňování těchto požadavků v </a:t>
            </a:r>
            <a:r>
              <a:rPr b="0" lang="cs-CZ" sz="2800" spc="148" strike="noStrike">
                <a:solidFill>
                  <a:srgbClr val="ff0000"/>
                </a:solidFill>
                <a:latin typeface="Franklin Gothic Medium"/>
              </a:rPr>
              <a:t>neuspokojivých pracovních výsledcích</a:t>
            </a:r>
            <a:r>
              <a:rPr b="0" lang="cs-CZ" sz="2000" spc="148" strike="noStrike">
                <a:solidFill>
                  <a:srgbClr val="003621"/>
                </a:solidFill>
                <a:latin typeface="Franklin Gothic Medium"/>
              </a:rPr>
              <a:t>, je možné zaměstnanci z tohoto důvodu dát výpověď, jen jestliže byl zaměstnavatelem v době posledních 12 měsíců písemně vyzván k jejich odstranění a zaměstnanec je v přiměřené době neodstranil, </a:t>
            </a:r>
            <a:endParaRPr b="0" lang="cs-CZ" sz="2000" spc="148" strike="noStrike">
              <a:solidFill>
                <a:srgbClr val="534949"/>
              </a:solidFill>
              <a:latin typeface="Franklin Gothic Medium"/>
            </a:endParaRPr>
          </a:p>
          <a:p>
            <a:pPr marL="4464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4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Výpověď – důvod (zaměstnavatel) - §52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 name="PlaceHolder 1"/>
          <p:cNvSpPr>
            <a:spLocks noGrp="1"/>
          </p:cNvSpPr>
          <p:nvPr>
            <p:ph/>
          </p:nvPr>
        </p:nvSpPr>
        <p:spPr>
          <a:xfrm>
            <a:off x="380880" y="1719000"/>
            <a:ext cx="8407440" cy="4878000"/>
          </a:xfrm>
          <a:prstGeom prst="rect">
            <a:avLst/>
          </a:prstGeom>
          <a:noFill/>
          <a:ln w="0">
            <a:noFill/>
          </a:ln>
        </p:spPr>
        <p:txBody>
          <a:bodyPr anchor="t">
            <a:normAutofit fontScale="91000"/>
          </a:bodyPr>
          <a:p>
            <a:pPr indent="0" algn="just">
              <a:lnSpc>
                <a:spcPct val="100000"/>
              </a:lnSpc>
              <a:buNone/>
            </a:pPr>
            <a:endParaRPr b="0" lang="cs-CZ" sz="2400" spc="148" strike="noStrike">
              <a:solidFill>
                <a:srgbClr val="534949"/>
              </a:solidFill>
              <a:latin typeface="Franklin Gothic Medium"/>
            </a:endParaRPr>
          </a:p>
          <a:p>
            <a:pPr marL="269280" indent="-224640" algn="just">
              <a:lnSpc>
                <a:spcPct val="100000"/>
              </a:lnSpc>
              <a:buClr>
                <a:srgbClr val="808080"/>
              </a:buClr>
              <a:buSzPct val="50000"/>
              <a:buFont typeface="Wingdings" charset="2"/>
              <a:buChar char=""/>
            </a:pPr>
            <a:r>
              <a:rPr b="0" i="1" lang="cs-CZ" sz="2000" spc="148" strike="noStrike">
                <a:solidFill>
                  <a:srgbClr val="534949"/>
                </a:solidFill>
                <a:latin typeface="Franklin Gothic Medium"/>
              </a:rPr>
              <a:t>Právní jednání zaměstnance směřující k tomu, že trvá na tom, aby ho zaměstnavatel dále zaměstnával, popřípadě že na dalším zaměstnávání netrvá, může mít význam z hlediska ustanovení § 69 odst. 1 a 3 zák. práce jen tehdy, jestliže byl </a:t>
            </a:r>
            <a:r>
              <a:rPr b="1" i="1" lang="cs-CZ" sz="2000" spc="148" strike="noStrike">
                <a:solidFill>
                  <a:srgbClr val="534949"/>
                </a:solidFill>
                <a:latin typeface="Franklin Gothic Medium"/>
              </a:rPr>
              <a:t>učiněn až poté</a:t>
            </a:r>
            <a:r>
              <a:rPr b="0" i="1" lang="cs-CZ" sz="2000" spc="148" strike="noStrike">
                <a:solidFill>
                  <a:srgbClr val="534949"/>
                </a:solidFill>
                <a:latin typeface="Franklin Gothic Medium"/>
              </a:rPr>
              <a:t>, co zaměstnavatel dal zaměstnanci neplatnou výpověď nebo s ním neplatně zrušil pracovní poměr okamžitě nebo ve zkušební době </a:t>
            </a:r>
            <a:r>
              <a:rPr b="0" lang="cs-CZ" sz="2000" spc="148" strike="noStrike">
                <a:solidFill>
                  <a:srgbClr val="534949"/>
                </a:solidFill>
                <a:latin typeface="Franklin Gothic Medium"/>
              </a:rPr>
              <a:t>(rozsudek NS ze dne 19. 2. 1997, sp. zn. 2 Cdon 1733/96)</a:t>
            </a:r>
            <a:endParaRPr b="0" lang="cs-CZ" sz="2000" spc="148" strike="noStrike">
              <a:solidFill>
                <a:srgbClr val="534949"/>
              </a:solidFill>
              <a:latin typeface="Franklin Gothic Medium"/>
            </a:endParaRPr>
          </a:p>
          <a:p>
            <a:pPr indent="0" algn="just">
              <a:lnSpc>
                <a:spcPct val="100000"/>
              </a:lnSpc>
              <a:buNone/>
            </a:pPr>
            <a:endParaRPr b="0" lang="cs-CZ" sz="2000" spc="148" strike="noStrike">
              <a:solidFill>
                <a:srgbClr val="534949"/>
              </a:solidFill>
              <a:latin typeface="Franklin Gothic Medium"/>
            </a:endParaRPr>
          </a:p>
          <a:p>
            <a:pPr marL="269280" indent="-224640" algn="just">
              <a:lnSpc>
                <a:spcPct val="100000"/>
              </a:lnSpc>
              <a:buClr>
                <a:srgbClr val="808080"/>
              </a:buClr>
              <a:buSzPct val="50000"/>
              <a:buFont typeface="Wingdings" charset="2"/>
              <a:buChar char=""/>
            </a:pPr>
            <a:r>
              <a:rPr b="0" i="1" lang="cs-CZ" sz="2000" spc="148" strike="noStrike">
                <a:solidFill>
                  <a:srgbClr val="534949"/>
                </a:solidFill>
                <a:latin typeface="Franklin Gothic Medium"/>
              </a:rPr>
              <a:t>Pro zánik nároku na náhradu mzdy z důvodu neplatného rozvázání pracovního poměru podle ustanovení § 69 zák. práce, není významné, zda zaměstnanec (který trvá na dalším zaměstnávání) je u dotčeného zaměstnavatele zaměstnáván v dalším pracovním poměru; rozhodující z tohoto hlediska je, zda zaměstnavatel umožní zaměstnanci pokračovat v práci podle původní pracovní smlouvy</a:t>
            </a:r>
            <a:r>
              <a:rPr b="0" lang="cs-CZ" sz="2000" spc="148" strike="noStrike">
                <a:solidFill>
                  <a:srgbClr val="534949"/>
                </a:solidFill>
                <a:latin typeface="Franklin Gothic Medium"/>
              </a:rPr>
              <a:t>. (rozsudek NS ze dne 31. 5. 2002, sp. zn. 21 Cdo 991/2001)</a:t>
            </a:r>
            <a:endParaRPr b="0" lang="cs-CZ" sz="2000" spc="148" strike="noStrike">
              <a:solidFill>
                <a:srgbClr val="534949"/>
              </a:solidFill>
              <a:latin typeface="Franklin Gothic Medium"/>
            </a:endParaRPr>
          </a:p>
        </p:txBody>
      </p:sp>
      <p:sp>
        <p:nvSpPr>
          <p:cNvPr id="30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Zaměstnavatelem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p:nvPr>
        </p:nvSpPr>
        <p:spPr>
          <a:xfrm>
            <a:off x="380880" y="1719000"/>
            <a:ext cx="8407440" cy="4878000"/>
          </a:xfrm>
          <a:prstGeom prst="rect">
            <a:avLst/>
          </a:prstGeom>
          <a:noFill/>
          <a:ln w="0">
            <a:noFill/>
          </a:ln>
        </p:spPr>
        <p:txBody>
          <a:bodyPr anchor="t">
            <a:normAutofit/>
          </a:bodyPr>
          <a:p>
            <a:pPr indent="0" algn="just">
              <a:lnSpc>
                <a:spcPct val="100000"/>
              </a:lnSpc>
              <a:buNone/>
            </a:pPr>
            <a:endParaRPr b="0" lang="cs-CZ" sz="2400" spc="148" strike="noStrike">
              <a:solidFill>
                <a:srgbClr val="534949"/>
              </a:solidFill>
              <a:latin typeface="Franklin Gothic Medium"/>
            </a:endParaRPr>
          </a:p>
          <a:p>
            <a:pPr marL="274320" indent="-228600" algn="just">
              <a:lnSpc>
                <a:spcPct val="100000"/>
              </a:lnSpc>
              <a:buClr>
                <a:srgbClr val="808080"/>
              </a:buClr>
              <a:buSzPct val="50000"/>
              <a:buFont typeface="Wingdings" charset="2"/>
              <a:buChar char=""/>
            </a:pPr>
            <a:r>
              <a:rPr b="1" i="1" lang="cs-CZ" sz="2000" spc="148" strike="noStrike">
                <a:solidFill>
                  <a:srgbClr val="534949"/>
                </a:solidFill>
                <a:latin typeface="Franklin Gothic Medium"/>
              </a:rPr>
              <a:t>Nastoupil-li zaměstnanec</a:t>
            </a:r>
            <a:r>
              <a:rPr b="0" i="1" lang="cs-CZ" sz="2000" spc="148" strike="noStrike">
                <a:solidFill>
                  <a:srgbClr val="534949"/>
                </a:solidFill>
                <a:latin typeface="Franklin Gothic Medium"/>
              </a:rPr>
              <a:t>, který po podání výpovědi z pracovního poměru oznámil svému zaměstnavateli, že trvá na tom, aby ho dle zaměstnával, </a:t>
            </a:r>
            <a:r>
              <a:rPr b="1" i="1" lang="cs-CZ" sz="2000" spc="148" strike="noStrike">
                <a:solidFill>
                  <a:srgbClr val="534949"/>
                </a:solidFill>
                <a:latin typeface="Franklin Gothic Medium"/>
              </a:rPr>
              <a:t>do zaměstnání u jiné fyzické nebo právnické osoby</a:t>
            </a:r>
            <a:r>
              <a:rPr b="0" i="1" lang="cs-CZ" sz="2000" spc="148" strike="noStrike">
                <a:solidFill>
                  <a:srgbClr val="534949"/>
                </a:solidFill>
                <a:latin typeface="Franklin Gothic Medium"/>
              </a:rPr>
              <a:t>, protože mu zaměstnavatel neumožnil, aby konal (až do pravomocného skončení soudního řízení o neplatnost výpovědi nebo do doby, než dojde k platnému rozvázání pracovního poměru jinak) práce podle pracovní smlouvy, </a:t>
            </a:r>
            <a:r>
              <a:rPr b="1" i="1" lang="cs-CZ" sz="2000" spc="148" strike="noStrike">
                <a:solidFill>
                  <a:srgbClr val="534949"/>
                </a:solidFill>
                <a:latin typeface="Franklin Gothic Medium"/>
              </a:rPr>
              <a:t>musí svůj nový pracovněprávní vztah sjednat buď na dobu určitou</a:t>
            </a:r>
            <a:r>
              <a:rPr b="0" i="1" lang="cs-CZ" sz="2000" spc="148" strike="noStrike">
                <a:solidFill>
                  <a:srgbClr val="534949"/>
                </a:solidFill>
                <a:latin typeface="Franklin Gothic Medium"/>
              </a:rPr>
              <a:t> (na dobu trvání sporu), nebo jiným ujednáním zajistit, aby mohl novu nastoupit do práce u svého zaměstnavatele, jakmile se stane pravomocným rozhodnutí soudu o určení neplatnosti výpovědi z pracovního poměru </a:t>
            </a:r>
            <a:r>
              <a:rPr b="0" lang="cs-CZ" sz="2000" spc="148" strike="noStrike">
                <a:solidFill>
                  <a:srgbClr val="534949"/>
                </a:solidFill>
                <a:latin typeface="Franklin Gothic Medium"/>
              </a:rPr>
              <a:t>(rozsudek NS ze dne 9. 3. 2006, sp. zn. 21 Cdo 1218/2005)</a:t>
            </a:r>
            <a:endParaRPr b="0" lang="cs-CZ" sz="2000" spc="148" strike="noStrike">
              <a:solidFill>
                <a:srgbClr val="534949"/>
              </a:solidFill>
              <a:latin typeface="Franklin Gothic Medium"/>
            </a:endParaRPr>
          </a:p>
        </p:txBody>
      </p:sp>
      <p:sp>
        <p:nvSpPr>
          <p:cNvPr id="30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Zaměstnavatelem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8" name="PlaceHolder 1"/>
          <p:cNvSpPr>
            <a:spLocks noGrp="1"/>
          </p:cNvSpPr>
          <p:nvPr>
            <p:ph/>
          </p:nvPr>
        </p:nvSpPr>
        <p:spPr>
          <a:xfrm>
            <a:off x="380880" y="1719000"/>
            <a:ext cx="8407440" cy="4878000"/>
          </a:xfrm>
          <a:prstGeom prst="rect">
            <a:avLst/>
          </a:prstGeom>
          <a:noFill/>
          <a:ln w="0">
            <a:noFill/>
          </a:ln>
        </p:spPr>
        <p:txBody>
          <a:bodyPr anchor="t">
            <a:normAutofit fontScale="77000"/>
          </a:bodyPr>
          <a:p>
            <a:pPr indent="0" algn="just">
              <a:lnSpc>
                <a:spcPct val="100000"/>
              </a:lnSpc>
              <a:buNone/>
            </a:pPr>
            <a:endParaRPr b="0" lang="cs-CZ" sz="2400" spc="148" strike="noStrike">
              <a:solidFill>
                <a:srgbClr val="534949"/>
              </a:solidFill>
              <a:latin typeface="Franklin Gothic Medium"/>
            </a:endParaRPr>
          </a:p>
          <a:p>
            <a:pPr marL="248040" indent="-207000" algn="just">
              <a:lnSpc>
                <a:spcPct val="100000"/>
              </a:lnSpc>
              <a:buClr>
                <a:srgbClr val="808080"/>
              </a:buClr>
              <a:buSzPct val="50000"/>
              <a:buFont typeface="Wingdings" charset="2"/>
              <a:buChar char=""/>
            </a:pPr>
            <a:r>
              <a:rPr b="0" i="1" lang="cs-CZ" sz="2000" spc="148" strike="noStrike">
                <a:solidFill>
                  <a:srgbClr val="534949"/>
                </a:solidFill>
                <a:latin typeface="Franklin Gothic Medium"/>
              </a:rPr>
              <a:t>Zaměstnavatel umožní zaměstnanci pokračovat v práci ve smyslu ustanovení § 69 odst. 1, věty druhé, zák. práce, jestliže mu ještě před zahájením nebo za trvání sporu o neplatnost rozvázání pracovního poměru oznámí (výslovně nebo jiným způsobem nevzbuzujícím pochybnost o projevené vůli), že mu znovu bude v souladu s pracovní smlouvou až do vyřešení otázky platnosti rozvázání pracovního poměru v řízení před soudem přidělovat práci (práci, kterou má zaměstnanec pro něj konat podle pracovní smlouvy), a jestliže tak v případě, že zaměstnanec poté nastoupí do práce, skutečně učiní </a:t>
            </a:r>
            <a:r>
              <a:rPr b="0" lang="cs-CZ" sz="2000" spc="148" strike="noStrike">
                <a:solidFill>
                  <a:srgbClr val="534949"/>
                </a:solidFill>
                <a:latin typeface="Franklin Gothic Medium"/>
              </a:rPr>
              <a:t>(stanovisko NS ze dne 9. 6. 2004, sp. zn. Cpjn 4/2004)</a:t>
            </a:r>
            <a:endParaRPr b="0" lang="cs-CZ" sz="2000" spc="148" strike="noStrike">
              <a:solidFill>
                <a:srgbClr val="534949"/>
              </a:solidFill>
              <a:latin typeface="Franklin Gothic Medium"/>
            </a:endParaRPr>
          </a:p>
          <a:p>
            <a:pPr indent="0" algn="just">
              <a:lnSpc>
                <a:spcPct val="100000"/>
              </a:lnSpc>
              <a:buNone/>
            </a:pPr>
            <a:endParaRPr b="0" lang="cs-CZ" sz="2000" spc="148" strike="noStrike">
              <a:solidFill>
                <a:srgbClr val="534949"/>
              </a:solidFill>
              <a:latin typeface="Franklin Gothic Medium"/>
            </a:endParaRPr>
          </a:p>
          <a:p>
            <a:pPr marL="248040" indent="-207000" algn="just">
              <a:lnSpc>
                <a:spcPct val="100000"/>
              </a:lnSpc>
              <a:buClr>
                <a:srgbClr val="808080"/>
              </a:buClr>
              <a:buSzPct val="50000"/>
              <a:buFont typeface="Wingdings" charset="2"/>
              <a:buChar char=""/>
            </a:pPr>
            <a:r>
              <a:rPr b="0" i="1" lang="cs-CZ" sz="2000" spc="148" strike="noStrike">
                <a:solidFill>
                  <a:srgbClr val="534949"/>
                </a:solidFill>
                <a:latin typeface="Franklin Gothic Medium"/>
              </a:rPr>
              <a:t>Oznámí-li zaměstnanec poté, co mu dal zaměstnavatel neplatnou výpověď nebo s ním zrušil neplatně pracovní poměr okamžitě nebo ve zkušební době, že trvá na tom, aby ho zaměstnavatel dále zaměstnával, a projeví-li zaměstnavatel vůli práci tomuto zaměstnanci přidělovat, je zaměstnanec povinen nadále konat práci podle pracovní smlouvy, a to až do doby, než dojde k platnému rozvázání pracovního poměru jinak nebo do rozhodnutí soudu o žalobě o určení neplatnosti rozvázání pracovního poměru; neomluvené zameškání práce v této době představuje porušení pracovní kázně </a:t>
            </a:r>
            <a:r>
              <a:rPr b="0" lang="cs-CZ" sz="2000" spc="148" strike="noStrike">
                <a:solidFill>
                  <a:srgbClr val="534949"/>
                </a:solidFill>
                <a:latin typeface="Franklin Gothic Medium"/>
              </a:rPr>
              <a:t>(rozsudek NS ze dne 18. 3. 2004, sp. zn. 21 Cdo 1950/2003)</a:t>
            </a:r>
            <a:endParaRPr b="0" lang="cs-CZ" sz="2000" spc="148" strike="noStrike">
              <a:solidFill>
                <a:srgbClr val="534949"/>
              </a:solidFill>
              <a:latin typeface="Franklin Gothic Medium"/>
            </a:endParaRPr>
          </a:p>
        </p:txBody>
      </p:sp>
      <p:sp>
        <p:nvSpPr>
          <p:cNvPr id="30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Zaměstnavatelem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p:nvPr>
        </p:nvSpPr>
        <p:spPr>
          <a:xfrm>
            <a:off x="380880" y="1719000"/>
            <a:ext cx="8407440" cy="4878000"/>
          </a:xfrm>
          <a:prstGeom prst="rect">
            <a:avLst/>
          </a:prstGeom>
          <a:noFill/>
          <a:ln w="0">
            <a:noFill/>
          </a:ln>
        </p:spPr>
        <p:txBody>
          <a:bodyPr anchor="t">
            <a:normAutofit/>
          </a:bodyPr>
          <a:p>
            <a:pPr indent="0" algn="just">
              <a:lnSpc>
                <a:spcPct val="100000"/>
              </a:lnSpc>
              <a:buNone/>
            </a:pPr>
            <a:endParaRPr b="0" lang="cs-CZ" sz="2400" spc="148" strike="noStrike">
              <a:solidFill>
                <a:srgbClr val="534949"/>
              </a:solidFill>
              <a:latin typeface="Franklin Gothic Medium"/>
            </a:endParaRPr>
          </a:p>
          <a:p>
            <a:pPr marL="274320" indent="-228600" algn="just">
              <a:lnSpc>
                <a:spcPct val="100000"/>
              </a:lnSpc>
              <a:buClr>
                <a:srgbClr val="808080"/>
              </a:buClr>
              <a:buSzPct val="50000"/>
              <a:buFont typeface="Wingdings" charset="2"/>
              <a:buChar char=""/>
            </a:pPr>
            <a:r>
              <a:rPr b="0" i="1" lang="cs-CZ" sz="2000" spc="148" strike="noStrike">
                <a:solidFill>
                  <a:srgbClr val="534949"/>
                </a:solidFill>
                <a:latin typeface="Franklin Gothic Medium"/>
              </a:rPr>
              <a:t>Ke snížení, případně nepřiznání náhrady mzdy podle ustanovení § 69 odst. 2 zák.práce může soud přistoupit jen tehdy, jestliže po zhodnocení všech okolností případu je možné dovodit, že pracovník se zapojil (mohl zapojit) do práce u jiné organizace za podmínek v zásadě rovnocenných nebo dokonce výhodnějších, než by měl při výkonu práce podle pracovní smlouvy, kdyby organizace plnila svou povinnost přidělovat mu tuto práci </a:t>
            </a:r>
            <a:r>
              <a:rPr b="0" lang="cs-CZ" sz="2000" spc="148" strike="noStrike">
                <a:solidFill>
                  <a:srgbClr val="534949"/>
                </a:solidFill>
                <a:latin typeface="Franklin Gothic Medium"/>
              </a:rPr>
              <a:t>(rozsudek VS v Praze ze dne 31. 8. 1993, sp. zn. 6 Cz 32/92)</a:t>
            </a:r>
            <a:endParaRPr b="0" lang="cs-CZ" sz="2000" spc="148" strike="noStrike">
              <a:solidFill>
                <a:srgbClr val="534949"/>
              </a:solidFill>
              <a:latin typeface="Franklin Gothic Medium"/>
            </a:endParaRPr>
          </a:p>
        </p:txBody>
      </p:sp>
      <p:sp>
        <p:nvSpPr>
          <p:cNvPr id="31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Zaměstnavatelem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2" name="PlaceHolder 1"/>
          <p:cNvSpPr>
            <a:spLocks noGrp="1"/>
          </p:cNvSpPr>
          <p:nvPr>
            <p:ph/>
          </p:nvPr>
        </p:nvSpPr>
        <p:spPr>
          <a:xfrm>
            <a:off x="380880" y="1719000"/>
            <a:ext cx="8407440" cy="4878000"/>
          </a:xfrm>
          <a:prstGeom prst="rect">
            <a:avLst/>
          </a:prstGeom>
          <a:noFill/>
          <a:ln w="0">
            <a:noFill/>
          </a:ln>
        </p:spPr>
        <p:txBody>
          <a:bodyPr anchor="t">
            <a:normAutofit fontScale="57000"/>
          </a:bodyPr>
          <a:p>
            <a:pPr indent="0" algn="just">
              <a:lnSpc>
                <a:spcPct val="100000"/>
              </a:lnSpc>
              <a:buNone/>
            </a:pPr>
            <a:endParaRPr b="0" lang="cs-CZ" sz="2400" spc="148" strike="noStrike">
              <a:solidFill>
                <a:srgbClr val="534949"/>
              </a:solidFill>
              <a:latin typeface="Franklin Gothic Medium"/>
            </a:endParaRPr>
          </a:p>
          <a:p>
            <a:pPr marL="249840" indent="-208440" algn="just">
              <a:lnSpc>
                <a:spcPct val="100000"/>
              </a:lnSpc>
              <a:buClr>
                <a:srgbClr val="808080"/>
              </a:buClr>
              <a:buSzPct val="50000"/>
              <a:buFont typeface="Wingdings" charset="2"/>
              <a:buChar char=""/>
            </a:pPr>
            <a:r>
              <a:rPr b="0" i="1" lang="cs-CZ" sz="2400" spc="148" strike="noStrike">
                <a:solidFill>
                  <a:srgbClr val="534949"/>
                </a:solidFill>
                <a:latin typeface="Franklin Gothic Medium"/>
              </a:rPr>
              <a:t>Základními hledisky, které soud bere v úvahu při rozhodování o snížení nebo nepřiznání náhrady mzdy podle ustanovení § 69 odst. 2 zák. práce, jsou zejména skutečnosti, zda se zaměstnanec zapojil nebo mohl zapojit do práce v místě sjednaném pracovní smlouvou pro výkon práce nebo v místě, které lze z hlediska daného účelu považovat za rovnocenné místu sjednanému pro výkon práce (například v místě bydliště zaměstnance), nebo v místě, které lze z hlediska daného účelu považovat pro zaměstnance za výhodnější než místo sjednané pro výkon práce (například místo v obci bezprostředně sousedící s obcí bydliště zaměstnance, který do vzdálenějšího místa sjednaného pro výkon práce denně dojíždí), anebo v místě, které lze z hlediska daného účelu považovat pro zaměstnance za výhodnější než místo sjednané pro výkon práce (například v jiné obci nebo kraji), zda zaměstnanec vykonával nebo mohl vykonávat takovou práci, která odpovídá druhu práce sjednanému v pracovní smlouvě, nebo práci, která je sjednanému druhu práce rovnocenná, anebo práci, jejíž výkon je pro zaměstnance výhodnější než v pracovní smlouvě sjednaný druh práce, a jakou mzdu za vykonanou práci obdržel nebo by mohl (kdyby takovou práci vykonával) obdržet. Ke snížení nebo k nepřiznání náhrady mzdy podle ustanovení § 69 odst. 2 zák. práce může soud přistoupit jen tehdy, je-li možné po zhodnocení všech okolností případu dovodit, že zaměstnanec se zapojil nebo mohl zapojit do práce u jiného zaměstnavatele za podmínek v zásadě rovnocenných nebo dokonce výhodnějších, než by měl při výkonu práce podle pracovní smlouvy, kdyby zaměstnavatel plnil svou povinnost přidělovat mu tuto práci </a:t>
            </a:r>
            <a:r>
              <a:rPr b="0" lang="cs-CZ" sz="2400" spc="148" strike="noStrike">
                <a:solidFill>
                  <a:srgbClr val="534949"/>
                </a:solidFill>
                <a:latin typeface="Franklin Gothic Medium"/>
              </a:rPr>
              <a:t>(rozsudek NS ze dne 17. 12. 2003, sp. zn. 21 Cdo 1103/2003)</a:t>
            </a:r>
            <a:endParaRPr b="0" lang="cs-CZ" sz="2400" spc="148" strike="noStrike">
              <a:solidFill>
                <a:srgbClr val="534949"/>
              </a:solidFill>
              <a:latin typeface="Franklin Gothic Medium"/>
            </a:endParaRPr>
          </a:p>
        </p:txBody>
      </p:sp>
      <p:sp>
        <p:nvSpPr>
          <p:cNvPr id="31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Zaměstnavatelem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 name="PlaceHolder 1"/>
          <p:cNvSpPr>
            <a:spLocks noGrp="1"/>
          </p:cNvSpPr>
          <p:nvPr>
            <p:ph/>
          </p:nvPr>
        </p:nvSpPr>
        <p:spPr>
          <a:xfrm>
            <a:off x="380880" y="1719000"/>
            <a:ext cx="8407440" cy="4878000"/>
          </a:xfrm>
          <a:prstGeom prst="rect">
            <a:avLst/>
          </a:prstGeom>
          <a:noFill/>
          <a:ln w="0">
            <a:noFill/>
          </a:ln>
        </p:spPr>
        <p:txBody>
          <a:bodyPr anchor="t">
            <a:normAutofit/>
          </a:bodyPr>
          <a:p>
            <a:pPr indent="0" algn="just">
              <a:lnSpc>
                <a:spcPct val="100000"/>
              </a:lnSpc>
              <a:buNone/>
            </a:pPr>
            <a:endParaRPr b="0" lang="cs-CZ" sz="2400" spc="148" strike="noStrike">
              <a:solidFill>
                <a:srgbClr val="534949"/>
              </a:solidFill>
              <a:latin typeface="Franklin Gothic Medium"/>
            </a:endParaRPr>
          </a:p>
          <a:p>
            <a:pPr marL="274320" indent="-228600" algn="just">
              <a:lnSpc>
                <a:spcPct val="100000"/>
              </a:lnSpc>
              <a:buClr>
                <a:srgbClr val="808080"/>
              </a:buClr>
              <a:buSzPct val="50000"/>
              <a:buFont typeface="Wingdings" charset="2"/>
              <a:buChar char=""/>
            </a:pPr>
            <a:r>
              <a:rPr b="0" lang="cs-CZ" sz="2000" spc="148" strike="noStrike">
                <a:solidFill>
                  <a:srgbClr val="534949"/>
                </a:solidFill>
                <a:latin typeface="Franklin Gothic Medium"/>
              </a:rPr>
              <a:t>Dal-li </a:t>
            </a:r>
            <a:r>
              <a:rPr b="1" lang="cs-CZ" sz="2000" spc="148" strike="noStrike">
                <a:solidFill>
                  <a:srgbClr val="534949"/>
                </a:solidFill>
                <a:latin typeface="Franklin Gothic Medium"/>
              </a:rPr>
              <a:t>zaměstnanec</a:t>
            </a:r>
            <a:r>
              <a:rPr b="0" lang="cs-CZ" sz="2000" spc="148" strike="noStrike">
                <a:solidFill>
                  <a:srgbClr val="534949"/>
                </a:solidFill>
                <a:latin typeface="Franklin Gothic Medium"/>
              </a:rPr>
              <a:t> zaměstnavateli </a:t>
            </a:r>
            <a:r>
              <a:rPr b="1" lang="cs-CZ" sz="2000" spc="148" strike="noStrike">
                <a:solidFill>
                  <a:srgbClr val="534949"/>
                </a:solidFill>
                <a:latin typeface="Franklin Gothic Medium"/>
              </a:rPr>
              <a:t>neplatnou výpověď</a:t>
            </a:r>
            <a:r>
              <a:rPr b="0" lang="cs-CZ" sz="2000" spc="148" strike="noStrike">
                <a:solidFill>
                  <a:srgbClr val="534949"/>
                </a:solidFill>
                <a:latin typeface="Franklin Gothic Medium"/>
              </a:rPr>
              <a:t> nebo zrušil-li neplatně zaměstnanec pracovní poměr okamžitě nebo ve zkušební době A </a:t>
            </a:r>
            <a:r>
              <a:rPr b="1" lang="cs-CZ" sz="2000" spc="148" strike="noStrike">
                <a:solidFill>
                  <a:srgbClr val="534949"/>
                </a:solidFill>
                <a:latin typeface="Franklin Gothic Medium"/>
              </a:rPr>
              <a:t>zaměstnavatel OZNÁMIL </a:t>
            </a:r>
            <a:r>
              <a:rPr b="0" lang="cs-CZ" sz="2000" spc="148" strike="noStrike">
                <a:solidFill>
                  <a:srgbClr val="534949"/>
                </a:solidFill>
                <a:latin typeface="Franklin Gothic Medium"/>
              </a:rPr>
              <a:t>zaměstnanci bez zbytečného odkladu </a:t>
            </a:r>
            <a:r>
              <a:rPr b="1" lang="cs-CZ" sz="2000" spc="148" strike="noStrike">
                <a:solidFill>
                  <a:srgbClr val="534949"/>
                </a:solidFill>
                <a:latin typeface="Franklin Gothic Medium"/>
              </a:rPr>
              <a:t>písemn</a:t>
            </a:r>
            <a:r>
              <a:rPr b="0" lang="cs-CZ" sz="2000" spc="148" strike="noStrike">
                <a:solidFill>
                  <a:srgbClr val="534949"/>
                </a:solidFill>
                <a:latin typeface="Franklin Gothic Medium"/>
              </a:rPr>
              <a:t>ě, že trvá na tom, aby dále konal svou práci, </a:t>
            </a:r>
            <a:r>
              <a:rPr b="1" lang="cs-CZ" sz="2000" spc="148" strike="noStrike">
                <a:solidFill>
                  <a:srgbClr val="534949"/>
                </a:solidFill>
                <a:latin typeface="Franklin Gothic Medium"/>
              </a:rPr>
              <a:t>pracovní poměr trvá i nadále</a:t>
            </a:r>
            <a:r>
              <a:rPr b="0" lang="cs-CZ" sz="2000" spc="148" strike="noStrike">
                <a:solidFill>
                  <a:srgbClr val="534949"/>
                </a:solidFill>
                <a:latin typeface="Franklin Gothic Medium"/>
              </a:rPr>
              <a:t>.</a:t>
            </a:r>
            <a:endParaRPr b="0" lang="cs-CZ" sz="2000" spc="148" strike="noStrike">
              <a:solidFill>
                <a:srgbClr val="534949"/>
              </a:solidFill>
              <a:latin typeface="Franklin Gothic Medium"/>
            </a:endParaRPr>
          </a:p>
          <a:p>
            <a:pPr indent="0" algn="ctr">
              <a:lnSpc>
                <a:spcPct val="100000"/>
              </a:lnSpc>
              <a:buNone/>
              <a:tabLst>
                <a:tab algn="l" pos="0"/>
              </a:tabLst>
            </a:pPr>
            <a:r>
              <a:rPr b="0" lang="cs-CZ" sz="2000" spc="148" strike="noStrike">
                <a:solidFill>
                  <a:srgbClr val="534949"/>
                </a:solidFill>
                <a:latin typeface="Franklin Gothic Medium"/>
              </a:rPr>
              <a:t>X</a:t>
            </a:r>
            <a:endParaRPr b="0" lang="cs-CZ" sz="2000" spc="148" strike="noStrike">
              <a:solidFill>
                <a:srgbClr val="534949"/>
              </a:solidFill>
              <a:latin typeface="Franklin Gothic Medium"/>
            </a:endParaRPr>
          </a:p>
          <a:p>
            <a:pPr marL="274320" indent="-228600" algn="just">
              <a:lnSpc>
                <a:spcPct val="100000"/>
              </a:lnSpc>
              <a:buClr>
                <a:srgbClr val="808080"/>
              </a:buClr>
              <a:buSzPct val="50000"/>
              <a:buFont typeface="Wingdings" charset="2"/>
              <a:buChar char=""/>
              <a:tabLst>
                <a:tab algn="l" pos="0"/>
              </a:tabLst>
            </a:pPr>
            <a:r>
              <a:rPr b="1" lang="cs-CZ" sz="2000" spc="148" strike="noStrike">
                <a:solidFill>
                  <a:srgbClr val="534949"/>
                </a:solidFill>
                <a:latin typeface="Franklin Gothic Medium"/>
              </a:rPr>
              <a:t>Nevyhoví-li zaměstnanec výzvě </a:t>
            </a:r>
            <a:r>
              <a:rPr b="0" lang="cs-CZ" sz="2000" spc="148" strike="noStrike">
                <a:solidFill>
                  <a:srgbClr val="534949"/>
                </a:solidFill>
                <a:latin typeface="Franklin Gothic Medium"/>
              </a:rPr>
              <a:t>zaměstnavatele, má zaměstnavatel právo na něm požadovat </a:t>
            </a:r>
            <a:r>
              <a:rPr b="1" lang="cs-CZ" sz="2000" spc="148" strike="noStrike">
                <a:solidFill>
                  <a:srgbClr val="534949"/>
                </a:solidFill>
                <a:latin typeface="Franklin Gothic Medium"/>
              </a:rPr>
              <a:t>náhradu škody</a:t>
            </a:r>
            <a:r>
              <a:rPr b="0" lang="cs-CZ" sz="2000" spc="148" strike="noStrike">
                <a:solidFill>
                  <a:srgbClr val="534949"/>
                </a:solidFill>
                <a:latin typeface="Franklin Gothic Medium"/>
              </a:rPr>
              <a:t>, která mu tím vznikla, ode dne, kdy mu oznámil, že trvá na dalším konání práce.</a:t>
            </a:r>
            <a:endParaRPr b="0" lang="cs-CZ" sz="2000" spc="148" strike="noStrike">
              <a:solidFill>
                <a:srgbClr val="534949"/>
              </a:solidFill>
              <a:latin typeface="Franklin Gothic Medium"/>
            </a:endParaRPr>
          </a:p>
        </p:txBody>
      </p:sp>
      <p:sp>
        <p:nvSpPr>
          <p:cNvPr id="31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Zaměstnancem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6" name="PlaceHolder 1"/>
          <p:cNvSpPr>
            <a:spLocks noGrp="1"/>
          </p:cNvSpPr>
          <p:nvPr>
            <p:ph/>
          </p:nvPr>
        </p:nvSpPr>
        <p:spPr>
          <a:xfrm>
            <a:off x="380880" y="1719000"/>
            <a:ext cx="8407440" cy="4878000"/>
          </a:xfrm>
          <a:prstGeom prst="rect">
            <a:avLst/>
          </a:prstGeom>
          <a:noFill/>
          <a:ln w="0">
            <a:noFill/>
          </a:ln>
        </p:spPr>
        <p:txBody>
          <a:bodyPr anchor="t">
            <a:normAutofit fontScale="96000"/>
          </a:bodyPr>
          <a:p>
            <a:pPr indent="0" algn="just">
              <a:lnSpc>
                <a:spcPct val="100000"/>
              </a:lnSpc>
              <a:buNone/>
            </a:pPr>
            <a:endParaRPr b="0" lang="cs-CZ" sz="2400" spc="148" strike="noStrike">
              <a:solidFill>
                <a:srgbClr val="534949"/>
              </a:solidFill>
              <a:latin typeface="Franklin Gothic Medium"/>
            </a:endParaRPr>
          </a:p>
          <a:p>
            <a:pPr marL="263160" indent="-219240" algn="just">
              <a:lnSpc>
                <a:spcPct val="100000"/>
              </a:lnSpc>
              <a:buClr>
                <a:srgbClr val="808080"/>
              </a:buClr>
              <a:buSzPct val="50000"/>
              <a:buFont typeface="Wingdings" charset="2"/>
              <a:buChar char=""/>
            </a:pPr>
            <a:r>
              <a:rPr b="0" lang="cs-CZ" sz="2000" spc="148" strike="noStrike">
                <a:solidFill>
                  <a:srgbClr val="534949"/>
                </a:solidFill>
                <a:latin typeface="Franklin Gothic Medium"/>
              </a:rPr>
              <a:t>Rozvázal-li zaměstnanec pracovní poměr neplatně, avšak zaměstnavatel netrvá na tom, aby zaměstnanec u něho dále pracoval, platí, pokud se se zaměstnancem nedohodne písemně na jiném dnu skončení, že jeho pracovní poměr skončil dohodou,</a:t>
            </a:r>
            <a:endParaRPr b="0" lang="cs-CZ" sz="2000" spc="148" strike="noStrike">
              <a:solidFill>
                <a:srgbClr val="534949"/>
              </a:solidFill>
              <a:latin typeface="Franklin Gothic Medium"/>
            </a:endParaRPr>
          </a:p>
          <a:p>
            <a:pPr indent="0" algn="just">
              <a:lnSpc>
                <a:spcPct val="100000"/>
              </a:lnSpc>
              <a:buNone/>
              <a:tabLst>
                <a:tab algn="l" pos="0"/>
              </a:tabLst>
            </a:pPr>
            <a:endParaRPr b="0" lang="cs-CZ" sz="2000" spc="148" strike="noStrike">
              <a:solidFill>
                <a:srgbClr val="534949"/>
              </a:solidFill>
              <a:latin typeface="Franklin Gothic Medium"/>
            </a:endParaRPr>
          </a:p>
          <a:p>
            <a:pPr indent="0" algn="just">
              <a:lnSpc>
                <a:spcPct val="100000"/>
              </a:lnSpc>
              <a:buNone/>
              <a:tabLst>
                <a:tab algn="l" pos="0"/>
              </a:tabLst>
            </a:pPr>
            <a:r>
              <a:rPr b="0" lang="cs-CZ" sz="2000" spc="148" strike="noStrike">
                <a:solidFill>
                  <a:srgbClr val="534949"/>
                </a:solidFill>
                <a:latin typeface="Franklin Gothic Medium"/>
              </a:rPr>
              <a:t>a) byla-li dána neplatná výpověď, uplynutím výpovědní doby,</a:t>
            </a:r>
            <a:endParaRPr b="0" lang="cs-CZ" sz="2000" spc="148" strike="noStrike">
              <a:solidFill>
                <a:srgbClr val="534949"/>
              </a:solidFill>
              <a:latin typeface="Franklin Gothic Medium"/>
            </a:endParaRPr>
          </a:p>
          <a:p>
            <a:pPr indent="0" algn="just">
              <a:lnSpc>
                <a:spcPct val="100000"/>
              </a:lnSpc>
              <a:buNone/>
              <a:tabLst>
                <a:tab algn="l" pos="0"/>
              </a:tabLst>
            </a:pPr>
            <a:endParaRPr b="0" lang="cs-CZ" sz="2000" spc="148" strike="noStrike">
              <a:solidFill>
                <a:srgbClr val="534949"/>
              </a:solidFill>
              <a:latin typeface="Franklin Gothic Medium"/>
            </a:endParaRPr>
          </a:p>
          <a:p>
            <a:pPr indent="0" algn="just">
              <a:lnSpc>
                <a:spcPct val="100000"/>
              </a:lnSpc>
              <a:buNone/>
              <a:tabLst>
                <a:tab algn="l" pos="0"/>
              </a:tabLst>
            </a:pPr>
            <a:r>
              <a:rPr b="0" lang="cs-CZ" sz="2000" spc="148" strike="noStrike">
                <a:solidFill>
                  <a:srgbClr val="534949"/>
                </a:solidFill>
                <a:latin typeface="Franklin Gothic Medium"/>
              </a:rPr>
              <a:t>b) byl-li pracovní poměr neplatně zrušen okamžitě nebo ve zkušební době, dnem, kdy měl pracovní poměr tímto zrušením skončit. </a:t>
            </a:r>
            <a:endParaRPr b="0" lang="cs-CZ" sz="2000" spc="148" strike="noStrike">
              <a:solidFill>
                <a:srgbClr val="534949"/>
              </a:solidFill>
              <a:latin typeface="Franklin Gothic Medium"/>
            </a:endParaRPr>
          </a:p>
          <a:p>
            <a:pPr indent="0" algn="just">
              <a:lnSpc>
                <a:spcPct val="100000"/>
              </a:lnSpc>
              <a:buNone/>
              <a:tabLst>
                <a:tab algn="l" pos="0"/>
              </a:tabLst>
            </a:pPr>
            <a:endParaRPr b="0" lang="cs-CZ" sz="2000" spc="148" strike="noStrike">
              <a:solidFill>
                <a:srgbClr val="534949"/>
              </a:solidFill>
              <a:latin typeface="Franklin Gothic Medium"/>
            </a:endParaRPr>
          </a:p>
          <a:p>
            <a:pPr marL="263160" indent="-219240" algn="just">
              <a:lnSpc>
                <a:spcPct val="100000"/>
              </a:lnSpc>
              <a:buClr>
                <a:srgbClr val="808080"/>
              </a:buClr>
              <a:buSzPct val="50000"/>
              <a:buFont typeface="Wingdings" charset="2"/>
              <a:buChar char=""/>
              <a:tabLst>
                <a:tab algn="l" pos="0"/>
              </a:tabLst>
            </a:pPr>
            <a:r>
              <a:rPr b="0" lang="cs-CZ" sz="2000" spc="148" strike="noStrike">
                <a:solidFill>
                  <a:srgbClr val="534949"/>
                </a:solidFill>
                <a:latin typeface="Franklin Gothic Medium"/>
              </a:rPr>
              <a:t>V těchto případech nemůže zaměstnavatel vůči zaměstnanci uplatňovat náhradu škody.</a:t>
            </a:r>
            <a:endParaRPr b="0" lang="cs-CZ" sz="2000" spc="148" strike="noStrike">
              <a:solidFill>
                <a:srgbClr val="534949"/>
              </a:solidFill>
              <a:latin typeface="Franklin Gothic Medium"/>
            </a:endParaRPr>
          </a:p>
          <a:p>
            <a:pPr marL="263160" indent="-219240" algn="just">
              <a:lnSpc>
                <a:spcPct val="100000"/>
              </a:lnSpc>
              <a:buClr>
                <a:srgbClr val="808080"/>
              </a:buClr>
              <a:buSzPct val="50000"/>
              <a:buFont typeface="Wingdings" charset="2"/>
              <a:buChar char=""/>
              <a:tabLst>
                <a:tab algn="l" pos="0"/>
              </a:tabLst>
            </a:pPr>
            <a:r>
              <a:rPr b="0" lang="cs-CZ" sz="2000" spc="148" strike="noStrike">
                <a:solidFill>
                  <a:srgbClr val="534949"/>
                </a:solidFill>
                <a:latin typeface="Franklin Gothic Medium"/>
              </a:rPr>
              <a:t>ne, kdy mu oznámil, že trvá na dalším konání práce.</a:t>
            </a:r>
            <a:endParaRPr b="0" lang="cs-CZ" sz="2000" spc="148" strike="noStrike">
              <a:solidFill>
                <a:srgbClr val="534949"/>
              </a:solidFill>
              <a:latin typeface="Franklin Gothic Medium"/>
            </a:endParaRPr>
          </a:p>
        </p:txBody>
      </p:sp>
      <p:sp>
        <p:nvSpPr>
          <p:cNvPr id="31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Zaměstnancem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 name="PlaceHolder 1"/>
          <p:cNvSpPr>
            <a:spLocks noGrp="1"/>
          </p:cNvSpPr>
          <p:nvPr>
            <p:ph/>
          </p:nvPr>
        </p:nvSpPr>
        <p:spPr>
          <a:xfrm>
            <a:off x="380880" y="1719000"/>
            <a:ext cx="8407440" cy="4878000"/>
          </a:xfrm>
          <a:prstGeom prst="rect">
            <a:avLst/>
          </a:prstGeom>
          <a:noFill/>
          <a:ln w="0">
            <a:noFill/>
          </a:ln>
        </p:spPr>
        <p:txBody>
          <a:bodyPr anchor="t">
            <a:normAutofit/>
          </a:bodyPr>
          <a:p>
            <a:pPr indent="0" algn="just">
              <a:lnSpc>
                <a:spcPct val="100000"/>
              </a:lnSpc>
              <a:buNone/>
            </a:pPr>
            <a:endParaRPr b="0" lang="cs-CZ" sz="2400" spc="148" strike="noStrike">
              <a:solidFill>
                <a:srgbClr val="534949"/>
              </a:solidFill>
              <a:latin typeface="Franklin Gothic Medium"/>
            </a:endParaRPr>
          </a:p>
          <a:p>
            <a:pPr marL="274320" indent="-228600" algn="just">
              <a:lnSpc>
                <a:spcPct val="100000"/>
              </a:lnSpc>
              <a:buClr>
                <a:srgbClr val="808080"/>
              </a:buClr>
              <a:buSzPct val="50000"/>
              <a:buFont typeface="Wingdings" charset="2"/>
              <a:buChar char=""/>
            </a:pPr>
            <a:r>
              <a:rPr b="0" lang="cs-CZ" sz="2400" spc="148" strike="noStrike">
                <a:solidFill>
                  <a:srgbClr val="534949"/>
                </a:solidFill>
                <a:latin typeface="Franklin Gothic Medium"/>
              </a:rPr>
              <a:t>Neplatnost rozvázání pracovního poměru výpovědí, okamžitým zrušením, zrušením ve zkušební době nebo dohodou může jak zaměstnavatel, tak i zaměstnanec uplatnit u soudu nejpozději </a:t>
            </a:r>
            <a:r>
              <a:rPr b="1" lang="cs-CZ" sz="2400" spc="148" strike="noStrike">
                <a:solidFill>
                  <a:srgbClr val="534949"/>
                </a:solidFill>
                <a:latin typeface="Franklin Gothic Medium"/>
              </a:rPr>
              <a:t>ve lhůtě 2 měsíců </a:t>
            </a:r>
            <a:r>
              <a:rPr b="0" lang="cs-CZ" sz="2400" spc="148" strike="noStrike">
                <a:solidFill>
                  <a:srgbClr val="534949"/>
                </a:solidFill>
                <a:latin typeface="Franklin Gothic Medium"/>
              </a:rPr>
              <a:t>ode dne, kdy měl pracovní poměr skončit tímto rozvázáním.</a:t>
            </a:r>
            <a:endParaRPr b="0" lang="cs-CZ" sz="2400" spc="148" strike="noStrike">
              <a:solidFill>
                <a:srgbClr val="534949"/>
              </a:solidFill>
              <a:latin typeface="Franklin Gothic Medium"/>
            </a:endParaRPr>
          </a:p>
        </p:txBody>
      </p:sp>
      <p:sp>
        <p:nvSpPr>
          <p:cNvPr id="319"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 soudní ochrana</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 name="PlaceHolder 1"/>
          <p:cNvSpPr>
            <a:spLocks noGrp="1"/>
          </p:cNvSpPr>
          <p:nvPr>
            <p:ph/>
          </p:nvPr>
        </p:nvSpPr>
        <p:spPr>
          <a:xfrm>
            <a:off x="380880" y="1719000"/>
            <a:ext cx="8407440" cy="4878000"/>
          </a:xfrm>
          <a:prstGeom prst="rect">
            <a:avLst/>
          </a:prstGeom>
          <a:noFill/>
          <a:ln w="0">
            <a:noFill/>
          </a:ln>
        </p:spPr>
        <p:txBody>
          <a:bodyPr anchor="t">
            <a:normAutofit fontScale="51000"/>
          </a:bodyPr>
          <a:p>
            <a:pPr indent="0" algn="just">
              <a:lnSpc>
                <a:spcPct val="100000"/>
              </a:lnSpc>
              <a:buNone/>
            </a:pPr>
            <a:endParaRPr b="0" lang="cs-CZ" sz="2400" spc="148" strike="noStrike">
              <a:solidFill>
                <a:srgbClr val="534949"/>
              </a:solidFill>
              <a:latin typeface="Franklin Gothic Medium"/>
            </a:endParaRPr>
          </a:p>
          <a:p>
            <a:pPr marL="254160" indent="-211680" algn="just">
              <a:lnSpc>
                <a:spcPct val="100000"/>
              </a:lnSpc>
              <a:buClr>
                <a:srgbClr val="808080"/>
              </a:buClr>
              <a:buSzPct val="50000"/>
              <a:buFont typeface="Wingdings" charset="2"/>
              <a:buChar char=""/>
            </a:pPr>
            <a:r>
              <a:rPr b="0" i="1" lang="cs-CZ" sz="2400" spc="148" strike="noStrike">
                <a:solidFill>
                  <a:srgbClr val="534949"/>
                </a:solidFill>
                <a:latin typeface="Franklin Gothic Medium"/>
              </a:rPr>
              <a:t>Lhůta podle ustanovení § 72 zák. práce k uplatnění neplatnosti rozvázání pracovního poměru je lhůtou určenou podle měsíců a začíná běžet poslední den příslušného kalendářního měsíce, jímž uplynula výpovědní doba. Poslední den běhu této lhůty proto nemusí vždy připadnout na poslední den druhého následujícího kalendářního měsíce.</a:t>
            </a:r>
            <a:endParaRPr b="0" lang="cs-CZ" sz="2400" spc="148" strike="noStrike">
              <a:solidFill>
                <a:srgbClr val="534949"/>
              </a:solidFill>
              <a:latin typeface="Franklin Gothic Medium"/>
            </a:endParaRPr>
          </a:p>
          <a:p>
            <a:pPr indent="0" algn="just">
              <a:lnSpc>
                <a:spcPct val="100000"/>
              </a:lnSpc>
              <a:buNone/>
            </a:pPr>
            <a:endParaRPr b="0" lang="cs-CZ" sz="2400" spc="148" strike="noStrike">
              <a:solidFill>
                <a:srgbClr val="534949"/>
              </a:solidFill>
              <a:latin typeface="Franklin Gothic Medium"/>
            </a:endParaRPr>
          </a:p>
          <a:p>
            <a:pPr marL="254160" indent="-211680" algn="just">
              <a:lnSpc>
                <a:spcPct val="100000"/>
              </a:lnSpc>
              <a:buClr>
                <a:srgbClr val="808080"/>
              </a:buClr>
              <a:buSzPct val="50000"/>
              <a:buFont typeface="Wingdings" charset="2"/>
              <a:buChar char=""/>
            </a:pPr>
            <a:r>
              <a:rPr b="0" i="1" lang="cs-CZ" sz="2400" spc="148" strike="noStrike">
                <a:solidFill>
                  <a:srgbClr val="534949"/>
                </a:solidFill>
                <a:latin typeface="Franklin Gothic Medium"/>
              </a:rPr>
              <a:t>Dvouměsíční lhůta podle ustanovení § 72 zák. práce je lhůtou prekluzívní (propadnou) a současně jde o lhůtu hmotněprávní (§ 333 zák. práce). To znamená, že účastník, který uplatňuje neplatnost rozvázání pracovního poměru, musí uplatnit svůj nárok žalobou u soudu tak, aby žaloba došla na soud nejpozději v poslední den lhůty; na rozdíl od lhůt procesních tedy nepostačuje, aby žaloba byla v poslední den lhůty odevzdána orgánu, který má povinnost ji soudu doručit (například držiteli poštovní licence)</a:t>
            </a:r>
            <a:endParaRPr b="0" lang="cs-CZ" sz="2400" spc="148" strike="noStrike">
              <a:solidFill>
                <a:srgbClr val="534949"/>
              </a:solidFill>
              <a:latin typeface="Franklin Gothic Medium"/>
            </a:endParaRPr>
          </a:p>
          <a:p>
            <a:pPr indent="0" algn="just">
              <a:lnSpc>
                <a:spcPct val="100000"/>
              </a:lnSpc>
              <a:buNone/>
            </a:pPr>
            <a:endParaRPr b="0" lang="cs-CZ" sz="2400" spc="148" strike="noStrike">
              <a:solidFill>
                <a:srgbClr val="534949"/>
              </a:solidFill>
              <a:latin typeface="Franklin Gothic Medium"/>
            </a:endParaRPr>
          </a:p>
          <a:p>
            <a:pPr marL="254160" indent="-211680" algn="just">
              <a:lnSpc>
                <a:spcPct val="100000"/>
              </a:lnSpc>
              <a:buClr>
                <a:srgbClr val="808080"/>
              </a:buClr>
              <a:buSzPct val="50000"/>
              <a:buFont typeface="Wingdings" charset="2"/>
              <a:buChar char=""/>
            </a:pPr>
            <a:r>
              <a:rPr b="0" i="1" lang="cs-CZ" sz="2400" spc="148" strike="noStrike">
                <a:solidFill>
                  <a:srgbClr val="534949"/>
                </a:solidFill>
                <a:latin typeface="Franklin Gothic Medium"/>
              </a:rPr>
              <a:t>V případě, byla-li dána výpověď, je </a:t>
            </a:r>
            <a:r>
              <a:rPr b="1" i="1" lang="cs-CZ" sz="2400" spc="148" strike="noStrike">
                <a:solidFill>
                  <a:srgbClr val="534949"/>
                </a:solidFill>
                <a:latin typeface="Franklin Gothic Medium"/>
              </a:rPr>
              <a:t>začátek běhu této lhůty shodný s uplynutím výpovědní doby</a:t>
            </a:r>
            <a:r>
              <a:rPr b="0" i="1" lang="cs-CZ" sz="2400" spc="148" strike="noStrike">
                <a:solidFill>
                  <a:srgbClr val="534949"/>
                </a:solidFill>
                <a:latin typeface="Franklin Gothic Medium"/>
              </a:rPr>
              <a:t>, protože s okamžikem uplynutí výpovědní doby zákon spojuje skončení pracovního poměru. Lhůta je lhůtou určenou podle měsíců; konec běhu této lhůty je proto určen způsobem vyplývajícím z ustanovení § 333 zák. práce. Podle tohoto ustanovení připadá poslední den lhůty určené podle týdnů, měsíců nebo let na den, který se pojmenováním nebo číslem shoduje se dnem, na který připadá událost, od níž se lhůta počítá. Není-li takový den v měsíci, připadne poslední den lhůty na poslední den v měsíci. Událostí, od níž lhůta k uplatnění neplatnosti rozvázání pracovního poměru počíná, je - jak vyplývá z výše uvedeného - den, "kdy měl pracovní poměr skončit tímto rozvázáním", a nikoli - jak nesprávně dovozuje dovolatelka - až den, který po tomto dni následuje. Připadne-li poslední den lhůty na sobotu, neděli nebo svátek, je posledním dnem lhůty nejblíže následující pracovní den (srov. § 333 zák. práce)  </a:t>
            </a:r>
            <a:r>
              <a:rPr b="0" lang="cs-CZ" sz="2400" spc="148" strike="noStrike">
                <a:solidFill>
                  <a:srgbClr val="534949"/>
                </a:solidFill>
                <a:latin typeface="Franklin Gothic Medium"/>
              </a:rPr>
              <a:t>(rozsudek NS ze dne 14. 5. 2002, sp. zn. 21 Cdo 1436/2001)</a:t>
            </a:r>
            <a:endParaRPr b="0" lang="cs-CZ" sz="2400" spc="148" strike="noStrike">
              <a:solidFill>
                <a:srgbClr val="534949"/>
              </a:solidFill>
              <a:latin typeface="Franklin Gothic Medium"/>
            </a:endParaRPr>
          </a:p>
        </p:txBody>
      </p:sp>
      <p:sp>
        <p:nvSpPr>
          <p:cNvPr id="32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 soudní ochrana</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2" name="PlaceHolder 1"/>
          <p:cNvSpPr>
            <a:spLocks noGrp="1"/>
          </p:cNvSpPr>
          <p:nvPr>
            <p:ph/>
          </p:nvPr>
        </p:nvSpPr>
        <p:spPr>
          <a:xfrm>
            <a:off x="380880" y="1719000"/>
            <a:ext cx="8407440" cy="4878000"/>
          </a:xfrm>
          <a:prstGeom prst="rect">
            <a:avLst/>
          </a:prstGeom>
          <a:noFill/>
          <a:ln w="0">
            <a:noFill/>
          </a:ln>
        </p:spPr>
        <p:txBody>
          <a:bodyPr anchor="t">
            <a:normAutofit/>
          </a:bodyPr>
          <a:p>
            <a:pPr indent="0" algn="just">
              <a:lnSpc>
                <a:spcPct val="100000"/>
              </a:lnSpc>
              <a:buNone/>
            </a:pPr>
            <a:endParaRPr b="0" lang="cs-CZ" sz="2400" spc="148" strike="noStrike">
              <a:solidFill>
                <a:srgbClr val="534949"/>
              </a:solidFill>
              <a:latin typeface="Franklin Gothic Medium"/>
            </a:endParaRPr>
          </a:p>
          <a:p>
            <a:pPr marL="274320" indent="-228600" algn="just">
              <a:lnSpc>
                <a:spcPct val="100000"/>
              </a:lnSpc>
              <a:buClr>
                <a:srgbClr val="808080"/>
              </a:buClr>
              <a:buSzPct val="50000"/>
              <a:buFont typeface="Wingdings" charset="2"/>
              <a:buChar char=""/>
            </a:pPr>
            <a:r>
              <a:rPr b="0" i="1" lang="cs-CZ" sz="2400" spc="148" strike="noStrike">
                <a:solidFill>
                  <a:srgbClr val="534949"/>
                </a:solidFill>
                <a:latin typeface="Franklin Gothic Medium"/>
              </a:rPr>
              <a:t>Odmítne-li zaměstnance zaměstnat někdo jiný proto, že s ním jeho zaměstnavatel okamžitě zrušil pracovní poměr podle ustanovení zák. práce, zaměstnavatel odpovídá zaměstnanci za škodu tím vzniklou podle zák. práce, jestliže rozvázání pracovního poměru bylo pravomocným rozhodnutím soudu určeno jako neplatné </a:t>
            </a:r>
            <a:r>
              <a:rPr b="0" lang="cs-CZ" sz="2400" spc="148" strike="noStrike">
                <a:solidFill>
                  <a:srgbClr val="534949"/>
                </a:solidFill>
                <a:latin typeface="Franklin Gothic Medium"/>
              </a:rPr>
              <a:t>(rozsudek NS ze dne 30. 8. 2000, sp. zn. 21 Cdo 498/2000)</a:t>
            </a:r>
            <a:endParaRPr b="0" lang="cs-CZ" sz="2400" spc="148" strike="noStrike">
              <a:solidFill>
                <a:srgbClr val="534949"/>
              </a:solidFill>
              <a:latin typeface="Franklin Gothic Medium"/>
            </a:endParaRPr>
          </a:p>
        </p:txBody>
      </p:sp>
      <p:sp>
        <p:nvSpPr>
          <p:cNvPr id="323"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Neplatné rozvázání pracovního poměru – soudní ochrana</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PlaceHolder 1"/>
          <p:cNvSpPr>
            <a:spLocks noGrp="1"/>
          </p:cNvSpPr>
          <p:nvPr>
            <p:ph/>
          </p:nvPr>
        </p:nvSpPr>
        <p:spPr>
          <a:xfrm>
            <a:off x="380880" y="1719000"/>
            <a:ext cx="8407440" cy="4407120"/>
          </a:xfrm>
          <a:prstGeom prst="rect">
            <a:avLst/>
          </a:prstGeom>
          <a:noFill/>
          <a:ln w="0">
            <a:noFill/>
          </a:ln>
        </p:spPr>
        <p:txBody>
          <a:bodyPr anchor="t">
            <a:normAutofit fontScale="82000"/>
          </a:bodyPr>
          <a:p>
            <a:pPr marL="40320" indent="0" algn="just">
              <a:lnSpc>
                <a:spcPct val="80000"/>
              </a:lnSpc>
              <a:spcBef>
                <a:spcPts val="300"/>
              </a:spcBef>
              <a:buNone/>
              <a:tabLst>
                <a:tab algn="l" pos="0"/>
              </a:tabLst>
            </a:pPr>
            <a:r>
              <a:rPr b="0" lang="cs-CZ" sz="2400" spc="148" strike="noStrike">
                <a:solidFill>
                  <a:srgbClr val="003621"/>
                </a:solidFill>
                <a:latin typeface="Franklin Gothic Medium"/>
              </a:rPr>
              <a:t>g)</a:t>
            </a:r>
            <a:r>
              <a:rPr b="1" lang="cs-CZ" sz="2800" spc="148" strike="noStrike">
                <a:solidFill>
                  <a:srgbClr val="ff0000"/>
                </a:solidFill>
                <a:latin typeface="Franklin Gothic Medium"/>
              </a:rPr>
              <a:t> </a:t>
            </a:r>
            <a:r>
              <a:rPr b="1" lang="cs-CZ" sz="2400" spc="148" strike="noStrike">
                <a:solidFill>
                  <a:srgbClr val="ff0000"/>
                </a:solidFill>
                <a:latin typeface="Franklin Gothic Medium"/>
              </a:rPr>
              <a:t>jsou-li </a:t>
            </a:r>
            <a:r>
              <a:rPr b="0" lang="cs-CZ" sz="2000" spc="148" strike="noStrike">
                <a:solidFill>
                  <a:srgbClr val="003621"/>
                </a:solidFill>
                <a:latin typeface="Franklin Gothic Medium"/>
              </a:rPr>
              <a:t>u zaměstnance </a:t>
            </a:r>
            <a:r>
              <a:rPr b="1" lang="cs-CZ" sz="2400" spc="148" strike="noStrike">
                <a:solidFill>
                  <a:srgbClr val="ff0000"/>
                </a:solidFill>
                <a:latin typeface="Franklin Gothic Medium"/>
              </a:rPr>
              <a:t>dány důvody</a:t>
            </a:r>
            <a:r>
              <a:rPr b="0" lang="cs-CZ" sz="2000" spc="148" strike="noStrike">
                <a:solidFill>
                  <a:srgbClr val="003621"/>
                </a:solidFill>
                <a:latin typeface="Franklin Gothic Medium"/>
              </a:rPr>
              <a:t>:</a:t>
            </a:r>
            <a:endParaRPr b="0" lang="cs-CZ" sz="2000" spc="148" strike="noStrike">
              <a:solidFill>
                <a:srgbClr val="534949"/>
              </a:solidFill>
              <a:latin typeface="Franklin Gothic Medium"/>
            </a:endParaRPr>
          </a:p>
          <a:p>
            <a:pPr marL="40320" indent="0" algn="just">
              <a:lnSpc>
                <a:spcPct val="80000"/>
              </a:lnSpc>
              <a:spcBef>
                <a:spcPts val="300"/>
              </a:spcBef>
              <a:buNone/>
              <a:tabLst>
                <a:tab algn="l" pos="0"/>
              </a:tabLst>
            </a:pPr>
            <a:r>
              <a:rPr b="0" lang="cs-CZ" sz="2000" spc="148" strike="noStrike">
                <a:solidFill>
                  <a:srgbClr val="003621"/>
                </a:solidFill>
                <a:latin typeface="Franklin Gothic Medium"/>
              </a:rPr>
              <a:t>	</a:t>
            </a:r>
            <a:endParaRPr b="0" lang="cs-CZ" sz="2000" spc="148" strike="noStrike">
              <a:solidFill>
                <a:srgbClr val="534949"/>
              </a:solidFill>
              <a:latin typeface="Franklin Gothic Medium"/>
            </a:endParaRPr>
          </a:p>
          <a:p>
            <a:pPr marL="40320" indent="0" algn="just">
              <a:lnSpc>
                <a:spcPct val="80000"/>
              </a:lnSpc>
              <a:spcBef>
                <a:spcPts val="300"/>
              </a:spcBef>
              <a:buNone/>
              <a:tabLst>
                <a:tab algn="l" pos="0"/>
              </a:tabLst>
            </a:pPr>
            <a:r>
              <a:rPr b="0" lang="cs-CZ" sz="2000" spc="148" strike="noStrike">
                <a:solidFill>
                  <a:srgbClr val="003621"/>
                </a:solidFill>
                <a:latin typeface="Franklin Gothic Medium"/>
              </a:rPr>
              <a:t>	</a:t>
            </a:r>
            <a:r>
              <a:rPr b="0" lang="cs-CZ" sz="2000" spc="148" strike="noStrike">
                <a:solidFill>
                  <a:srgbClr val="003621"/>
                </a:solidFill>
                <a:latin typeface="Franklin Gothic Medium"/>
              </a:rPr>
              <a:t>a) pro které by s ním zaměstnavatel mohl </a:t>
            </a:r>
            <a:r>
              <a:rPr b="1" lang="cs-CZ" sz="2400" spc="148" strike="noStrike">
                <a:solidFill>
                  <a:srgbClr val="ff0000"/>
                </a:solidFill>
                <a:latin typeface="Franklin Gothic Medium"/>
              </a:rPr>
              <a:t>okamžitě zrušit </a:t>
            </a:r>
            <a:r>
              <a:rPr b="1" lang="cs-CZ" sz="2400" spc="148" strike="noStrike">
                <a:solidFill>
                  <a:srgbClr val="ff0000"/>
                </a:solidFill>
                <a:latin typeface="Franklin Gothic Medium"/>
              </a:rPr>
              <a:t>	</a:t>
            </a:r>
            <a:r>
              <a:rPr b="1" lang="cs-CZ" sz="2400" spc="148" strike="noStrike">
                <a:solidFill>
                  <a:srgbClr val="ff0000"/>
                </a:solidFill>
                <a:latin typeface="Franklin Gothic Medium"/>
              </a:rPr>
              <a:t>pracovní poměr</a:t>
            </a:r>
            <a:endParaRPr b="0" lang="cs-CZ" sz="2400" spc="148" strike="noStrike">
              <a:solidFill>
                <a:srgbClr val="534949"/>
              </a:solidFill>
              <a:latin typeface="Franklin Gothic Medium"/>
            </a:endParaRPr>
          </a:p>
          <a:p>
            <a:pPr marL="40320" indent="0" algn="just">
              <a:lnSpc>
                <a:spcPct val="80000"/>
              </a:lnSpc>
              <a:spcBef>
                <a:spcPts val="300"/>
              </a:spcBef>
              <a:buNone/>
              <a:tabLst>
                <a:tab algn="l" pos="0"/>
              </a:tabLst>
            </a:pPr>
            <a:endParaRPr b="0" lang="cs-CZ" sz="2000" spc="148" strike="noStrike">
              <a:solidFill>
                <a:srgbClr val="534949"/>
              </a:solidFill>
              <a:latin typeface="Franklin Gothic Medium"/>
            </a:endParaRPr>
          </a:p>
          <a:p>
            <a:pPr marL="40320" indent="0" algn="just">
              <a:lnSpc>
                <a:spcPct val="80000"/>
              </a:lnSpc>
              <a:spcBef>
                <a:spcPts val="300"/>
              </a:spcBef>
              <a:buNone/>
              <a:tabLst>
                <a:tab algn="l" pos="0"/>
              </a:tabLst>
            </a:pPr>
            <a:r>
              <a:rPr b="0" lang="cs-CZ" sz="2000" spc="148" strike="noStrike">
                <a:solidFill>
                  <a:srgbClr val="003621"/>
                </a:solidFill>
                <a:latin typeface="Franklin Gothic Medium"/>
              </a:rPr>
              <a:t>	</a:t>
            </a:r>
            <a:r>
              <a:rPr b="0" lang="cs-CZ" sz="2000" spc="148" strike="noStrike">
                <a:solidFill>
                  <a:srgbClr val="003621"/>
                </a:solidFill>
                <a:latin typeface="Franklin Gothic Medium"/>
              </a:rPr>
              <a:t>b) nebo pro </a:t>
            </a:r>
            <a:r>
              <a:rPr b="1" lang="cs-CZ" sz="2000" spc="148" strike="noStrike">
                <a:solidFill>
                  <a:srgbClr val="ff0000"/>
                </a:solidFill>
                <a:latin typeface="Franklin Gothic Medium"/>
              </a:rPr>
              <a:t>závažné porušení povinnosti </a:t>
            </a:r>
            <a:r>
              <a:rPr b="0" lang="cs-CZ" sz="2000" spc="148" strike="noStrike">
                <a:solidFill>
                  <a:srgbClr val="003621"/>
                </a:solidFill>
                <a:latin typeface="Franklin Gothic Medium"/>
              </a:rPr>
              <a:t>vyplývající z </a:t>
            </a:r>
            <a:r>
              <a:rPr b="0" lang="cs-CZ" sz="2000" spc="148" strike="noStrike">
                <a:solidFill>
                  <a:srgbClr val="003621"/>
                </a:solidFill>
                <a:latin typeface="Franklin Gothic Medium"/>
              </a:rPr>
              <a:t>	</a:t>
            </a:r>
            <a:r>
              <a:rPr b="0" lang="cs-CZ" sz="2000" spc="148" strike="noStrike">
                <a:solidFill>
                  <a:srgbClr val="003621"/>
                </a:solidFill>
                <a:latin typeface="Franklin Gothic Medium"/>
              </a:rPr>
              <a:t>právních předpisů vztahujících se k zaměstnancem </a:t>
            </a:r>
            <a:r>
              <a:rPr b="0" lang="cs-CZ" sz="2000" spc="148" strike="noStrike">
                <a:solidFill>
                  <a:srgbClr val="003621"/>
                </a:solidFill>
                <a:latin typeface="Franklin Gothic Medium"/>
              </a:rPr>
              <a:t>	</a:t>
            </a:r>
            <a:r>
              <a:rPr b="0" lang="cs-CZ" sz="2000" spc="148" strike="noStrike">
                <a:solidFill>
                  <a:srgbClr val="003621"/>
                </a:solidFill>
                <a:latin typeface="Franklin Gothic Medium"/>
              </a:rPr>
              <a:t>vykonávané práci</a:t>
            </a:r>
            <a:endParaRPr b="0" lang="cs-CZ" sz="2000" spc="148" strike="noStrike">
              <a:solidFill>
                <a:srgbClr val="534949"/>
              </a:solidFill>
              <a:latin typeface="Franklin Gothic Medium"/>
            </a:endParaRPr>
          </a:p>
          <a:p>
            <a:pPr marL="40320" indent="0" algn="just">
              <a:lnSpc>
                <a:spcPct val="80000"/>
              </a:lnSpc>
              <a:spcBef>
                <a:spcPts val="300"/>
              </a:spcBef>
              <a:buNone/>
              <a:tabLst>
                <a:tab algn="l" pos="0"/>
              </a:tabLst>
            </a:pPr>
            <a:endParaRPr b="0" lang="cs-CZ" sz="2000" spc="148" strike="noStrike">
              <a:solidFill>
                <a:srgbClr val="534949"/>
              </a:solidFill>
              <a:latin typeface="Franklin Gothic Medium"/>
            </a:endParaRPr>
          </a:p>
          <a:p>
            <a:pPr marL="40320" indent="0" algn="just">
              <a:lnSpc>
                <a:spcPct val="80000"/>
              </a:lnSpc>
              <a:spcBef>
                <a:spcPts val="300"/>
              </a:spcBef>
              <a:buNone/>
              <a:tabLst>
                <a:tab algn="l" pos="0"/>
              </a:tabLst>
            </a:pPr>
            <a:r>
              <a:rPr b="0" lang="cs-CZ" sz="2000" spc="148" strike="noStrike">
                <a:solidFill>
                  <a:srgbClr val="003621"/>
                </a:solidFill>
                <a:latin typeface="Franklin Gothic Medium"/>
              </a:rPr>
              <a:t>	</a:t>
            </a:r>
            <a:r>
              <a:rPr b="0" lang="cs-CZ" sz="2000" spc="148" strike="noStrike">
                <a:solidFill>
                  <a:srgbClr val="003621"/>
                </a:solidFill>
                <a:latin typeface="Franklin Gothic Medium"/>
              </a:rPr>
              <a:t>c) pro </a:t>
            </a:r>
            <a:r>
              <a:rPr b="1" lang="cs-CZ" sz="2400" spc="148" strike="noStrike">
                <a:solidFill>
                  <a:srgbClr val="ff0000"/>
                </a:solidFill>
                <a:latin typeface="Franklin Gothic Medium"/>
              </a:rPr>
              <a:t>soustavné méně závažné porušování</a:t>
            </a:r>
            <a:r>
              <a:rPr b="0" lang="cs-CZ" sz="2000" spc="148" strike="noStrike">
                <a:solidFill>
                  <a:srgbClr val="003621"/>
                </a:solidFill>
                <a:latin typeface="Franklin Gothic Medium"/>
              </a:rPr>
              <a:t> povinnosti </a:t>
            </a:r>
            <a:r>
              <a:rPr b="0" lang="cs-CZ" sz="2000" spc="148" strike="noStrike">
                <a:solidFill>
                  <a:srgbClr val="003621"/>
                </a:solidFill>
                <a:latin typeface="Franklin Gothic Medium"/>
              </a:rPr>
              <a:t>	</a:t>
            </a:r>
            <a:r>
              <a:rPr b="0" lang="cs-CZ" sz="2000" spc="148" strike="noStrike">
                <a:solidFill>
                  <a:srgbClr val="003621"/>
                </a:solidFill>
                <a:latin typeface="Franklin Gothic Medium"/>
              </a:rPr>
              <a:t>vyplývající z právních předpisů vztahujících se k vykonávané </a:t>
            </a:r>
            <a:r>
              <a:rPr b="0" lang="cs-CZ" sz="2000" spc="148" strike="noStrike">
                <a:solidFill>
                  <a:srgbClr val="003621"/>
                </a:solidFill>
                <a:latin typeface="Franklin Gothic Medium"/>
              </a:rPr>
              <a:t>	</a:t>
            </a:r>
            <a:r>
              <a:rPr b="0" lang="cs-CZ" sz="2000" spc="148" strike="noStrike">
                <a:solidFill>
                  <a:srgbClr val="003621"/>
                </a:solidFill>
                <a:latin typeface="Franklin Gothic Medium"/>
              </a:rPr>
              <a:t>práci je možné dát zaměstnanci výpověď, jestliže byl v době </a:t>
            </a:r>
            <a:r>
              <a:rPr b="0" lang="cs-CZ" sz="2000" spc="148" strike="noStrike">
                <a:solidFill>
                  <a:srgbClr val="003621"/>
                </a:solidFill>
                <a:latin typeface="Franklin Gothic Medium"/>
              </a:rPr>
              <a:t>	</a:t>
            </a:r>
            <a:r>
              <a:rPr b="0" lang="cs-CZ" sz="2000" spc="148" strike="noStrike">
                <a:solidFill>
                  <a:srgbClr val="003621"/>
                </a:solidFill>
                <a:latin typeface="Franklin Gothic Medium"/>
              </a:rPr>
              <a:t>posledních 6 měsíců v souvislosti s porušením povinnosti </a:t>
            </a:r>
            <a:r>
              <a:rPr b="0" lang="cs-CZ" sz="2000" spc="148" strike="noStrike">
                <a:solidFill>
                  <a:srgbClr val="003621"/>
                </a:solidFill>
                <a:latin typeface="Franklin Gothic Medium"/>
              </a:rPr>
              <a:t>	</a:t>
            </a:r>
            <a:r>
              <a:rPr b="0" lang="cs-CZ" sz="2000" spc="148" strike="noStrike">
                <a:solidFill>
                  <a:srgbClr val="003621"/>
                </a:solidFill>
                <a:latin typeface="Franklin Gothic Medium"/>
              </a:rPr>
              <a:t>vyplývající z právních předpisů vztahujících se k vykonávané </a:t>
            </a:r>
            <a:r>
              <a:rPr b="0" lang="cs-CZ" sz="2000" spc="148" strike="noStrike">
                <a:solidFill>
                  <a:srgbClr val="003621"/>
                </a:solidFill>
                <a:latin typeface="Franklin Gothic Medium"/>
              </a:rPr>
              <a:t>	</a:t>
            </a:r>
            <a:r>
              <a:rPr b="0" lang="cs-CZ" sz="2000" spc="148" strike="noStrike">
                <a:solidFill>
                  <a:srgbClr val="003621"/>
                </a:solidFill>
                <a:latin typeface="Franklin Gothic Medium"/>
              </a:rPr>
              <a:t>práci písemně upozorněn na možnost výpovědi,</a:t>
            </a:r>
            <a:endParaRPr b="0" lang="cs-CZ" sz="2000" spc="148" strike="noStrike">
              <a:solidFill>
                <a:srgbClr val="534949"/>
              </a:solidFill>
              <a:latin typeface="Franklin Gothic Medium"/>
            </a:endParaRPr>
          </a:p>
          <a:p>
            <a:pPr marL="40320" indent="0" algn="just">
              <a:lnSpc>
                <a:spcPct val="80000"/>
              </a:lnSpc>
              <a:spcBef>
                <a:spcPts val="300"/>
              </a:spcBef>
              <a:buNone/>
              <a:tabLst>
                <a:tab algn="l" pos="0"/>
              </a:tabLst>
            </a:pPr>
            <a:br>
              <a:rPr sz="2000"/>
            </a:br>
            <a:r>
              <a:rPr b="0" lang="cs-CZ" sz="2000" spc="148" strike="noStrike">
                <a:solidFill>
                  <a:srgbClr val="003621"/>
                </a:solidFill>
                <a:latin typeface="Franklin Gothic Medium"/>
              </a:rPr>
              <a:t> </a:t>
            </a:r>
            <a:endParaRPr b="0" lang="cs-CZ" sz="2000" spc="148" strike="noStrike">
              <a:solidFill>
                <a:srgbClr val="534949"/>
              </a:solidFill>
              <a:latin typeface="Franklin Gothic Medium"/>
            </a:endParaRPr>
          </a:p>
          <a:p>
            <a:pPr marL="40320" indent="0" algn="just">
              <a:lnSpc>
                <a:spcPct val="80000"/>
              </a:lnSpc>
              <a:spcBef>
                <a:spcPts val="300"/>
              </a:spcBef>
              <a:buNone/>
              <a:tabLst>
                <a:tab algn="l" pos="0"/>
              </a:tabLst>
            </a:pPr>
            <a:r>
              <a:rPr b="0" lang="cs-CZ" sz="2000" spc="148" strike="noStrike">
                <a:solidFill>
                  <a:srgbClr val="003621"/>
                </a:solidFill>
                <a:latin typeface="Franklin Gothic Medium"/>
              </a:rPr>
              <a:t>h) poruší-li zaměstnanec zvlášť hrubým způsobem jinou povinnost zaměstnance stanovenou v § 301a – </a:t>
            </a:r>
            <a:r>
              <a:rPr b="1" lang="cs-CZ" sz="2400" spc="148" strike="noStrike">
                <a:solidFill>
                  <a:srgbClr val="ff0000"/>
                </a:solidFill>
                <a:latin typeface="Franklin Gothic Medium"/>
              </a:rPr>
              <a:t>režim dočasně práce neschopného</a:t>
            </a:r>
            <a:endParaRPr b="0" lang="cs-CZ" sz="2400" spc="148" strike="noStrike">
              <a:solidFill>
                <a:srgbClr val="534949"/>
              </a:solidFill>
              <a:latin typeface="Franklin Gothic Medium"/>
            </a:endParaRPr>
          </a:p>
          <a:p>
            <a:pPr marL="40320" indent="0" algn="just">
              <a:lnSpc>
                <a:spcPct val="80000"/>
              </a:lnSpc>
              <a:spcBef>
                <a:spcPts val="300"/>
              </a:spcBef>
              <a:buNone/>
              <a:tabLst>
                <a:tab algn="l" pos="0"/>
              </a:tabLst>
            </a:pPr>
            <a:r>
              <a:rPr b="0" lang="cs-CZ" sz="1600" spc="148" strike="noStrike">
                <a:solidFill>
                  <a:srgbClr val="003621"/>
                </a:solidFill>
                <a:latin typeface="Franklin Gothic Medium"/>
              </a:rPr>
              <a:t>- viz. § 192 odst. 6 ZP</a:t>
            </a:r>
            <a:endParaRPr b="0" lang="cs-CZ" sz="1600" spc="148" strike="noStrike">
              <a:solidFill>
                <a:srgbClr val="534949"/>
              </a:solidFill>
              <a:latin typeface="Franklin Gothic Medium"/>
            </a:endParaRPr>
          </a:p>
          <a:p>
            <a:pPr marL="40320" indent="0">
              <a:lnSpc>
                <a:spcPct val="80000"/>
              </a:lnSpc>
              <a:spcBef>
                <a:spcPts val="300"/>
              </a:spcBef>
              <a:buNone/>
              <a:tabLst>
                <a:tab algn="l" pos="0"/>
              </a:tabLst>
            </a:pPr>
            <a:endParaRPr b="0" lang="cs-CZ" sz="2000" spc="148" strike="noStrike">
              <a:solidFill>
                <a:srgbClr val="534949"/>
              </a:solidFill>
              <a:latin typeface="Franklin Gothic Medium"/>
            </a:endParaRPr>
          </a:p>
        </p:txBody>
      </p:sp>
      <p:sp>
        <p:nvSpPr>
          <p:cNvPr id="15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Výpověď – důvod (zaměstnavatel) - §52 ZP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4" name="PlaceHolder 1"/>
          <p:cNvSpPr>
            <a:spLocks noGrp="1"/>
          </p:cNvSpPr>
          <p:nvPr>
            <p:ph/>
          </p:nvPr>
        </p:nvSpPr>
        <p:spPr>
          <a:xfrm>
            <a:off x="380880" y="1719000"/>
            <a:ext cx="8407440" cy="4878000"/>
          </a:xfrm>
          <a:prstGeom prst="rect">
            <a:avLst/>
          </a:prstGeom>
          <a:noFill/>
          <a:ln w="0">
            <a:noFill/>
          </a:ln>
        </p:spPr>
        <p:txBody>
          <a:bodyPr anchor="t">
            <a:normAutofit fontScale="90000"/>
          </a:bodyPr>
          <a:p>
            <a:pPr marL="44280" indent="0" algn="just">
              <a:lnSpc>
                <a:spcPct val="100000"/>
              </a:lnSpc>
              <a:spcBef>
                <a:spcPts val="479"/>
              </a:spcBef>
              <a:buNone/>
              <a:tabLst>
                <a:tab algn="l" pos="0"/>
              </a:tabLst>
            </a:pPr>
            <a:r>
              <a:rPr b="0" lang="cs-CZ" sz="2400" spc="148" strike="noStrike">
                <a:solidFill>
                  <a:srgbClr val="000000"/>
                </a:solidFill>
                <a:latin typeface="Franklin Gothic Medium"/>
              </a:rPr>
              <a:t>§ 69 odst. 3 ZP:</a:t>
            </a:r>
            <a:endParaRPr b="0" lang="cs-CZ" sz="2400" spc="148" strike="noStrike">
              <a:solidFill>
                <a:srgbClr val="534949"/>
              </a:solidFill>
              <a:latin typeface="Franklin Gothic Medium"/>
            </a:endParaRPr>
          </a:p>
          <a:p>
            <a:pPr marL="44280" indent="0" algn="just">
              <a:lnSpc>
                <a:spcPct val="100000"/>
              </a:lnSpc>
              <a:spcBef>
                <a:spcPts val="479"/>
              </a:spcBef>
              <a:buNone/>
              <a:tabLst>
                <a:tab algn="l" pos="0"/>
              </a:tabLst>
            </a:pPr>
            <a:r>
              <a:rPr b="0" lang="cs-CZ" sz="2400" spc="148" strike="noStrike">
                <a:solidFill>
                  <a:srgbClr val="000000"/>
                </a:solidFill>
                <a:latin typeface="Franklin Gothic Medium"/>
              </a:rPr>
              <a:t>Rozvázal-li </a:t>
            </a:r>
            <a:r>
              <a:rPr b="1" lang="cs-CZ" sz="2400" spc="148" strike="noStrike">
                <a:solidFill>
                  <a:srgbClr val="000000"/>
                </a:solidFill>
                <a:latin typeface="Franklin Gothic Medium"/>
              </a:rPr>
              <a:t>zaměstnavatel</a:t>
            </a:r>
            <a:r>
              <a:rPr b="0" lang="cs-CZ" sz="2400" spc="148" strike="noStrike">
                <a:solidFill>
                  <a:srgbClr val="000000"/>
                </a:solidFill>
                <a:latin typeface="Franklin Gothic Medium"/>
              </a:rPr>
              <a:t> pracovní poměr neplatně, avšak zaměstnanec </a:t>
            </a:r>
            <a:r>
              <a:rPr b="1" lang="cs-CZ" sz="2400" spc="148" strike="noStrike">
                <a:solidFill>
                  <a:srgbClr val="ff0000"/>
                </a:solidFill>
                <a:latin typeface="Franklin Gothic Medium"/>
              </a:rPr>
              <a:t>neoznámí</a:t>
            </a:r>
            <a:r>
              <a:rPr b="0" lang="cs-CZ" sz="2400" spc="148" strike="noStrike">
                <a:solidFill>
                  <a:srgbClr val="000000"/>
                </a:solidFill>
                <a:latin typeface="Franklin Gothic Medium"/>
              </a:rPr>
              <a:t>, že trvá na tom, aby ho zaměstnavatel dále zaměstnával, platí, pokud se se zaměstnavatelem nedohodne písemně na jiném dnu skončení, že jeho pracovní poměr skončil dohodou,</a:t>
            </a:r>
            <a:endParaRPr b="0" lang="cs-CZ" sz="2400" spc="148" strike="noStrike">
              <a:solidFill>
                <a:srgbClr val="534949"/>
              </a:solidFill>
              <a:latin typeface="Franklin Gothic Medium"/>
            </a:endParaRPr>
          </a:p>
          <a:p>
            <a:pPr marL="44280" indent="0" algn="just">
              <a:lnSpc>
                <a:spcPct val="100000"/>
              </a:lnSpc>
              <a:spcBef>
                <a:spcPts val="479"/>
              </a:spcBef>
              <a:buNone/>
              <a:tabLst>
                <a:tab algn="l" pos="0"/>
              </a:tabLst>
            </a:pPr>
            <a:r>
              <a:rPr b="0" lang="cs-CZ" sz="2400" spc="148" strike="noStrike">
                <a:solidFill>
                  <a:srgbClr val="000000"/>
                </a:solidFill>
                <a:latin typeface="Franklin Gothic Medium"/>
              </a:rPr>
              <a:t> </a:t>
            </a:r>
            <a:endParaRPr b="0" lang="cs-CZ" sz="2400" spc="148" strike="noStrike">
              <a:solidFill>
                <a:srgbClr val="534949"/>
              </a:solidFill>
              <a:latin typeface="Franklin Gothic Medium"/>
            </a:endParaRPr>
          </a:p>
          <a:p>
            <a:pPr marL="44280" indent="0" algn="just">
              <a:lnSpc>
                <a:spcPct val="100000"/>
              </a:lnSpc>
              <a:spcBef>
                <a:spcPts val="479"/>
              </a:spcBef>
              <a:buNone/>
              <a:tabLst>
                <a:tab algn="l" pos="0"/>
              </a:tabLst>
            </a:pPr>
            <a:r>
              <a:rPr b="0" lang="cs-CZ" sz="2400" spc="148" strike="noStrike">
                <a:solidFill>
                  <a:srgbClr val="000000"/>
                </a:solidFill>
                <a:latin typeface="Franklin Gothic Medium"/>
              </a:rPr>
              <a:t>a) byla-li dána neplatná výpověď, </a:t>
            </a:r>
            <a:r>
              <a:rPr b="1" lang="cs-CZ" sz="2400" spc="148" strike="noStrike">
                <a:solidFill>
                  <a:srgbClr val="000000"/>
                </a:solidFill>
                <a:latin typeface="Franklin Gothic Medium"/>
              </a:rPr>
              <a:t>uplynutím výpovědní doby</a:t>
            </a:r>
            <a:r>
              <a:rPr b="0" lang="cs-CZ" sz="2400" spc="148" strike="noStrike">
                <a:solidFill>
                  <a:srgbClr val="000000"/>
                </a:solidFill>
                <a:latin typeface="Franklin Gothic Medium"/>
              </a:rPr>
              <a:t>,</a:t>
            </a:r>
            <a:endParaRPr b="0" lang="cs-CZ" sz="2400" spc="148" strike="noStrike">
              <a:solidFill>
                <a:srgbClr val="534949"/>
              </a:solidFill>
              <a:latin typeface="Franklin Gothic Medium"/>
            </a:endParaRPr>
          </a:p>
          <a:p>
            <a:pPr marL="44280" indent="0" algn="just">
              <a:lnSpc>
                <a:spcPct val="100000"/>
              </a:lnSpc>
              <a:spcBef>
                <a:spcPts val="479"/>
              </a:spcBef>
              <a:buNone/>
              <a:tabLst>
                <a:tab algn="l" pos="0"/>
              </a:tabLst>
            </a:pPr>
            <a:r>
              <a:rPr b="0" lang="cs-CZ" sz="2400" spc="148" strike="noStrike">
                <a:solidFill>
                  <a:srgbClr val="000000"/>
                </a:solidFill>
                <a:latin typeface="Franklin Gothic Medium"/>
              </a:rPr>
              <a:t>b) byl-li pracovní poměr neplatně zrušen okamžitě nebo ve zkušební době, </a:t>
            </a:r>
            <a:r>
              <a:rPr b="1" lang="cs-CZ" sz="2400" spc="148" strike="noStrike">
                <a:solidFill>
                  <a:srgbClr val="000000"/>
                </a:solidFill>
                <a:latin typeface="Franklin Gothic Medium"/>
              </a:rPr>
              <a:t>dnem, kdy měl pracovní poměr tímto zrušením skončit</a:t>
            </a:r>
            <a:r>
              <a:rPr b="0" lang="cs-CZ" sz="2400" spc="148" strike="noStrike">
                <a:solidFill>
                  <a:srgbClr val="000000"/>
                </a:solidFill>
                <a:latin typeface="Franklin Gothic Medium"/>
              </a:rPr>
              <a:t>; v těchto případech má zaměstnanec právo na náhradu mzdy nebo platu ve výši průměrného výdělku za dobu výpovědní doby.</a:t>
            </a:r>
            <a:endParaRPr b="0" lang="cs-CZ" sz="2400" spc="148" strike="noStrike">
              <a:solidFill>
                <a:srgbClr val="534949"/>
              </a:solidFill>
              <a:latin typeface="Franklin Gothic Medium"/>
            </a:endParaRPr>
          </a:p>
        </p:txBody>
      </p:sp>
      <p:sp>
        <p:nvSpPr>
          <p:cNvPr id="32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FIKCE Skončení pracovního poměru</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6" name="PlaceHolder 1"/>
          <p:cNvSpPr>
            <a:spLocks noGrp="1"/>
          </p:cNvSpPr>
          <p:nvPr>
            <p:ph/>
          </p:nvPr>
        </p:nvSpPr>
        <p:spPr>
          <a:xfrm>
            <a:off x="380880" y="1719000"/>
            <a:ext cx="8407440" cy="4878000"/>
          </a:xfrm>
          <a:prstGeom prst="rect">
            <a:avLst/>
          </a:prstGeom>
          <a:noFill/>
          <a:ln w="0">
            <a:noFill/>
          </a:ln>
        </p:spPr>
        <p:txBody>
          <a:bodyPr anchor="t">
            <a:normAutofit fontScale="91000"/>
          </a:bodyPr>
          <a:p>
            <a:pPr marL="44640" indent="0" algn="just">
              <a:lnSpc>
                <a:spcPct val="100000"/>
              </a:lnSpc>
              <a:spcBef>
                <a:spcPts val="479"/>
              </a:spcBef>
              <a:buNone/>
              <a:tabLst>
                <a:tab algn="l" pos="0"/>
              </a:tabLst>
            </a:pPr>
            <a:r>
              <a:rPr b="0" lang="cs-CZ" sz="2400" spc="148" strike="noStrike">
                <a:solidFill>
                  <a:srgbClr val="000000"/>
                </a:solidFill>
                <a:latin typeface="Franklin Gothic Medium"/>
              </a:rPr>
              <a:t>§ 70 odst. 2 ZP:</a:t>
            </a:r>
            <a:endParaRPr b="0" lang="cs-CZ" sz="2400" spc="148" strike="noStrike">
              <a:solidFill>
                <a:srgbClr val="534949"/>
              </a:solidFill>
              <a:latin typeface="Franklin Gothic Medium"/>
            </a:endParaRPr>
          </a:p>
          <a:p>
            <a:pPr marL="44640" indent="0" algn="just">
              <a:lnSpc>
                <a:spcPct val="100000"/>
              </a:lnSpc>
              <a:spcBef>
                <a:spcPts val="479"/>
              </a:spcBef>
              <a:buNone/>
              <a:tabLst>
                <a:tab algn="l" pos="0"/>
              </a:tabLst>
            </a:pPr>
            <a:r>
              <a:rPr b="0" lang="cs-CZ" sz="2400" spc="148" strike="noStrike">
                <a:solidFill>
                  <a:srgbClr val="000000"/>
                </a:solidFill>
                <a:latin typeface="Franklin Gothic Medium"/>
              </a:rPr>
              <a:t>Rozvázal-li </a:t>
            </a:r>
            <a:r>
              <a:rPr b="1" lang="cs-CZ" sz="2400" spc="148" strike="noStrike">
                <a:solidFill>
                  <a:srgbClr val="000000"/>
                </a:solidFill>
                <a:latin typeface="Franklin Gothic Medium"/>
              </a:rPr>
              <a:t>zaměstnanec</a:t>
            </a:r>
            <a:r>
              <a:rPr b="0" lang="cs-CZ" sz="2400" spc="148" strike="noStrike">
                <a:solidFill>
                  <a:srgbClr val="000000"/>
                </a:solidFill>
                <a:latin typeface="Franklin Gothic Medium"/>
              </a:rPr>
              <a:t> pracovní poměr neplatně, avšak zaměstnavatel netrvá na tom, aby zaměstnanec u něho dále pracoval, platí, pokud se se zaměstnancem nedohodne písemně na jiném dnu skončení, že jeho pracovní poměr skončil dohodou,</a:t>
            </a:r>
            <a:endParaRPr b="0" lang="cs-CZ" sz="2400" spc="148" strike="noStrike">
              <a:solidFill>
                <a:srgbClr val="534949"/>
              </a:solidFill>
              <a:latin typeface="Franklin Gothic Medium"/>
            </a:endParaRPr>
          </a:p>
          <a:p>
            <a:pPr marL="44640" indent="0" algn="just">
              <a:lnSpc>
                <a:spcPct val="100000"/>
              </a:lnSpc>
              <a:spcBef>
                <a:spcPts val="479"/>
              </a:spcBef>
              <a:buNone/>
              <a:tabLst>
                <a:tab algn="l" pos="0"/>
              </a:tabLst>
            </a:pPr>
            <a:r>
              <a:rPr b="0" lang="cs-CZ" sz="2400" spc="148" strike="noStrike">
                <a:solidFill>
                  <a:srgbClr val="000000"/>
                </a:solidFill>
                <a:latin typeface="Franklin Gothic Medium"/>
              </a:rPr>
              <a:t>a) byla-li dána neplatná výpověď, </a:t>
            </a:r>
            <a:r>
              <a:rPr b="1" lang="cs-CZ" sz="2400" spc="148" strike="noStrike">
                <a:solidFill>
                  <a:srgbClr val="000000"/>
                </a:solidFill>
                <a:latin typeface="Franklin Gothic Medium"/>
              </a:rPr>
              <a:t>uplynutím výpovědní doby</a:t>
            </a:r>
            <a:r>
              <a:rPr b="0" lang="cs-CZ" sz="2400" spc="148" strike="noStrike">
                <a:solidFill>
                  <a:srgbClr val="000000"/>
                </a:solidFill>
                <a:latin typeface="Franklin Gothic Medium"/>
              </a:rPr>
              <a:t>,</a:t>
            </a:r>
            <a:endParaRPr b="0" lang="cs-CZ" sz="2400" spc="148" strike="noStrike">
              <a:solidFill>
                <a:srgbClr val="534949"/>
              </a:solidFill>
              <a:latin typeface="Franklin Gothic Medium"/>
            </a:endParaRPr>
          </a:p>
          <a:p>
            <a:pPr marL="44640" indent="0" algn="just">
              <a:lnSpc>
                <a:spcPct val="100000"/>
              </a:lnSpc>
              <a:spcBef>
                <a:spcPts val="479"/>
              </a:spcBef>
              <a:buNone/>
              <a:tabLst>
                <a:tab algn="l" pos="0"/>
              </a:tabLst>
            </a:pPr>
            <a:r>
              <a:rPr b="0" lang="cs-CZ" sz="2400" spc="148" strike="noStrike">
                <a:solidFill>
                  <a:srgbClr val="000000"/>
                </a:solidFill>
                <a:latin typeface="Franklin Gothic Medium"/>
              </a:rPr>
              <a:t>b) byl-li pracovní poměr neplatně zrušen okamžitě nebo ve zkušební době, </a:t>
            </a:r>
            <a:r>
              <a:rPr b="1" lang="cs-CZ" sz="2400" spc="148" strike="noStrike">
                <a:solidFill>
                  <a:srgbClr val="000000"/>
                </a:solidFill>
                <a:latin typeface="Franklin Gothic Medium"/>
              </a:rPr>
              <a:t>dnem, kdy měl pracovní poměr tímto zrušením skončit</a:t>
            </a:r>
            <a:r>
              <a:rPr b="0" lang="cs-CZ" sz="2400" spc="148" strike="noStrike">
                <a:solidFill>
                  <a:srgbClr val="000000"/>
                </a:solidFill>
                <a:latin typeface="Franklin Gothic Medium"/>
              </a:rPr>
              <a:t>.</a:t>
            </a:r>
            <a:endParaRPr b="0" lang="cs-CZ" sz="2400" spc="148" strike="noStrike">
              <a:solidFill>
                <a:srgbClr val="534949"/>
              </a:solidFill>
              <a:latin typeface="Franklin Gothic Medium"/>
            </a:endParaRPr>
          </a:p>
          <a:p>
            <a:pPr marL="44640" indent="0" algn="just">
              <a:lnSpc>
                <a:spcPct val="100000"/>
              </a:lnSpc>
              <a:spcBef>
                <a:spcPts val="479"/>
              </a:spcBef>
              <a:buNone/>
              <a:tabLst>
                <a:tab algn="l" pos="0"/>
              </a:tabLst>
            </a:pPr>
            <a:r>
              <a:rPr b="0" lang="cs-CZ" sz="2400" spc="148" strike="noStrike">
                <a:solidFill>
                  <a:srgbClr val="000000"/>
                </a:solidFill>
                <a:latin typeface="Franklin Gothic Medium"/>
              </a:rPr>
              <a:t>V případech uvedených v odstavci 2 </a:t>
            </a:r>
            <a:r>
              <a:rPr b="0" lang="cs-CZ" sz="2400" spc="148" strike="noStrike" u="sng">
                <a:solidFill>
                  <a:srgbClr val="000000"/>
                </a:solidFill>
                <a:uFillTx/>
                <a:latin typeface="Franklin Gothic Medium"/>
              </a:rPr>
              <a:t>nemůže zaměstnavatel vůči zaměstnanci uplatňovat náhradu škody</a:t>
            </a:r>
            <a:r>
              <a:rPr b="0" lang="cs-CZ" sz="2400" spc="148" strike="noStrike">
                <a:solidFill>
                  <a:srgbClr val="000000"/>
                </a:solidFill>
                <a:latin typeface="Franklin Gothic Medium"/>
              </a:rPr>
              <a:t>.</a:t>
            </a:r>
            <a:endParaRPr b="0" lang="cs-CZ" sz="2400" spc="148" strike="noStrike">
              <a:solidFill>
                <a:srgbClr val="534949"/>
              </a:solidFill>
              <a:latin typeface="Franklin Gothic Medium"/>
            </a:endParaRPr>
          </a:p>
        </p:txBody>
      </p:sp>
      <p:sp>
        <p:nvSpPr>
          <p:cNvPr id="32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FIKCE Skončení pracovního poměru zaměstnancem</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8" name="PlaceHolder 1"/>
          <p:cNvSpPr>
            <a:spLocks noGrp="1"/>
          </p:cNvSpPr>
          <p:nvPr>
            <p:ph type="subTitle"/>
          </p:nvPr>
        </p:nvSpPr>
        <p:spPr>
          <a:xfrm>
            <a:off x="7010280" y="2053080"/>
            <a:ext cx="1980720" cy="1828440"/>
          </a:xfrm>
          <a:prstGeom prst="rect">
            <a:avLst/>
          </a:prstGeom>
          <a:noFill/>
          <a:ln w="0">
            <a:noFill/>
          </a:ln>
        </p:spPr>
        <p:txBody>
          <a:bodyPr anchor="ctr">
            <a:noAutofit/>
          </a:bodyPr>
          <a:p>
            <a:pPr algn="ctr"/>
            <a:endParaRPr b="0" lang="cs-CZ" sz="1900" spc="148" strike="noStrike">
              <a:solidFill>
                <a:srgbClr val="ffffff"/>
              </a:solidFill>
              <a:latin typeface="Franklin Gothic Medium"/>
            </a:endParaRPr>
          </a:p>
        </p:txBody>
      </p:sp>
      <p:sp>
        <p:nvSpPr>
          <p:cNvPr id="329" name="PlaceHolder 2"/>
          <p:cNvSpPr>
            <a:spLocks noGrp="1"/>
          </p:cNvSpPr>
          <p:nvPr>
            <p:ph type="title"/>
          </p:nvPr>
        </p:nvSpPr>
        <p:spPr>
          <a:xfrm>
            <a:off x="457200" y="2053080"/>
            <a:ext cx="6324120" cy="1828440"/>
          </a:xfrm>
          <a:prstGeom prst="rect">
            <a:avLst/>
          </a:prstGeom>
          <a:noFill/>
          <a:ln w="0">
            <a:noFill/>
          </a:ln>
        </p:spPr>
        <p:txBody>
          <a:bodyPr anchor="ctr">
            <a:noAutofit/>
          </a:bodyPr>
          <a:p>
            <a:pPr indent="0" algn="r">
              <a:lnSpc>
                <a:spcPct val="100000"/>
              </a:lnSpc>
              <a:buNone/>
            </a:pPr>
            <a:r>
              <a:rPr b="0" lang="cs-CZ" sz="4200" spc="148" strike="noStrike" cap="all">
                <a:solidFill>
                  <a:srgbClr val="ffffff"/>
                </a:solidFill>
                <a:latin typeface="Franklin Gothic Medium"/>
              </a:rPr>
              <a:t>okamžité zrušení pp</a:t>
            </a:r>
            <a:br>
              <a:rPr sz="4200"/>
            </a:br>
            <a:r>
              <a:rPr b="0" lang="cs-CZ" sz="4200" spc="148" strike="noStrike" cap="all">
                <a:solidFill>
                  <a:srgbClr val="ffffff"/>
                </a:solidFill>
                <a:latin typeface="Franklin Gothic Medium"/>
              </a:rPr>
              <a:t>(§ 55 a násl.)</a:t>
            </a:r>
            <a:endParaRPr b="0" lang="cs-CZ" sz="4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0" name="PlaceHolder 1"/>
          <p:cNvSpPr>
            <a:spLocks noGrp="1"/>
          </p:cNvSpPr>
          <p:nvPr>
            <p:ph/>
          </p:nvPr>
        </p:nvSpPr>
        <p:spPr>
          <a:xfrm>
            <a:off x="380880" y="1719000"/>
            <a:ext cx="8407440" cy="4407120"/>
          </a:xfrm>
          <a:prstGeom prst="rect">
            <a:avLst/>
          </a:prstGeom>
          <a:noFill/>
          <a:ln w="0">
            <a:noFill/>
          </a:ln>
        </p:spPr>
        <p:txBody>
          <a:bodyPr anchor="t">
            <a:noAutofit/>
          </a:bodyPr>
          <a:p>
            <a:pPr indent="0">
              <a:lnSpc>
                <a:spcPct val="100000"/>
              </a:lnSpc>
              <a:spcBef>
                <a:spcPts val="400"/>
              </a:spcBef>
              <a:buNone/>
            </a:pPr>
            <a:endParaRPr b="0" lang="cs-CZ" sz="2000" spc="148" strike="noStrike">
              <a:solidFill>
                <a:srgbClr val="534949"/>
              </a:solidFill>
              <a:latin typeface="Franklin Gothic Medium"/>
            </a:endParaRPr>
          </a:p>
          <a:p>
            <a:pPr marL="274320" indent="-228600">
              <a:lnSpc>
                <a:spcPct val="100000"/>
              </a:lnSpc>
              <a:spcBef>
                <a:spcPts val="479"/>
              </a:spcBef>
              <a:buClr>
                <a:srgbClr val="c66951"/>
              </a:buClr>
              <a:buFont typeface="Wingdings 2" charset="2"/>
              <a:buChar char=""/>
            </a:pPr>
            <a:r>
              <a:rPr b="0" lang="cs-CZ" sz="2400" spc="148" strike="noStrike">
                <a:solidFill>
                  <a:srgbClr val="534949"/>
                </a:solidFill>
                <a:latin typeface="Franklin Gothic Medium"/>
              </a:rPr>
              <a:t>způsob jednostranného skončení PP</a:t>
            </a:r>
            <a:endParaRPr b="0" lang="cs-CZ" sz="2400" spc="148" strike="noStrike">
              <a:solidFill>
                <a:srgbClr val="534949"/>
              </a:solidFill>
              <a:latin typeface="Franklin Gothic Medium"/>
            </a:endParaRPr>
          </a:p>
          <a:p>
            <a:pPr marL="274320" indent="-228600">
              <a:lnSpc>
                <a:spcPct val="100000"/>
              </a:lnSpc>
              <a:spcBef>
                <a:spcPts val="479"/>
              </a:spcBef>
              <a:buClr>
                <a:srgbClr val="c66951"/>
              </a:buClr>
              <a:buFont typeface="Wingdings 2" charset="2"/>
              <a:buChar char=""/>
            </a:pPr>
            <a:r>
              <a:rPr b="0" lang="cs-CZ" sz="2400" spc="148" strike="noStrike">
                <a:solidFill>
                  <a:srgbClr val="534949"/>
                </a:solidFill>
                <a:latin typeface="Franklin Gothic Medium"/>
              </a:rPr>
              <a:t>PP zaniká okamžitě =&gt; není nutné čekat na uplynutí výpovědní doby</a:t>
            </a:r>
            <a:endParaRPr b="0" lang="cs-CZ" sz="2400" spc="148" strike="noStrike">
              <a:solidFill>
                <a:srgbClr val="534949"/>
              </a:solidFill>
              <a:latin typeface="Franklin Gothic Medium"/>
            </a:endParaRPr>
          </a:p>
          <a:p>
            <a:pPr indent="0">
              <a:lnSpc>
                <a:spcPct val="100000"/>
              </a:lnSpc>
              <a:spcBef>
                <a:spcPts val="400"/>
              </a:spcBef>
              <a:buNone/>
            </a:pPr>
            <a:endParaRPr b="0" lang="cs-CZ" sz="2000" spc="148" strike="noStrike">
              <a:solidFill>
                <a:srgbClr val="534949"/>
              </a:solidFill>
              <a:latin typeface="Franklin Gothic Medium"/>
            </a:endParaRPr>
          </a:p>
          <a:p>
            <a:pPr marL="45720" indent="0">
              <a:lnSpc>
                <a:spcPct val="100000"/>
              </a:lnSpc>
              <a:spcBef>
                <a:spcPts val="400"/>
              </a:spcBef>
              <a:buNone/>
              <a:tabLst>
                <a:tab algn="l" pos="0"/>
              </a:tabLst>
            </a:pPr>
            <a:r>
              <a:rPr b="0" lang="cs-CZ" sz="2000" spc="148" strike="noStrike">
                <a:solidFill>
                  <a:srgbClr val="534949"/>
                </a:solidFill>
                <a:latin typeface="Franklin Gothic Medium"/>
              </a:rPr>
              <a:t>	</a:t>
            </a:r>
            <a:r>
              <a:rPr b="0" lang="cs-CZ" sz="2000" spc="148" strike="noStrike">
                <a:solidFill>
                  <a:srgbClr val="534949"/>
                </a:solidFill>
                <a:latin typeface="Franklin Gothic Medium"/>
              </a:rPr>
              <a:t>	</a:t>
            </a:r>
            <a:r>
              <a:rPr b="0" lang="cs-CZ" sz="2000" spc="148" strike="noStrike">
                <a:solidFill>
                  <a:srgbClr val="534949"/>
                </a:solidFill>
                <a:latin typeface="Franklin Gothic Medium"/>
              </a:rPr>
              <a:t>	</a:t>
            </a:r>
            <a:r>
              <a:rPr b="0" lang="cs-CZ" sz="2000" spc="148" strike="noStrike">
                <a:solidFill>
                  <a:srgbClr val="534949"/>
                </a:solidFill>
                <a:latin typeface="Franklin Gothic Medium"/>
              </a:rPr>
              <a:t>okamžité zrušení PP </a:t>
            </a:r>
            <a:r>
              <a:rPr b="0" lang="cs-CZ" sz="2000" spc="148" strike="noStrike">
                <a:solidFill>
                  <a:srgbClr val="ff0000"/>
                </a:solidFill>
                <a:latin typeface="Franklin Gothic Medium"/>
              </a:rPr>
              <a:t>zaměstnavatelem</a:t>
            </a:r>
            <a:endParaRPr b="0" lang="cs-CZ" sz="2000" spc="148" strike="noStrike">
              <a:solidFill>
                <a:srgbClr val="534949"/>
              </a:solidFill>
              <a:latin typeface="Franklin Gothic Medium"/>
            </a:endParaRPr>
          </a:p>
          <a:p>
            <a:pPr marL="45720" indent="0">
              <a:lnSpc>
                <a:spcPct val="100000"/>
              </a:lnSpc>
              <a:spcBef>
                <a:spcPts val="400"/>
              </a:spcBef>
              <a:buNone/>
              <a:tabLst>
                <a:tab algn="l" pos="0"/>
              </a:tabLst>
            </a:pPr>
            <a:r>
              <a:rPr b="0" lang="cs-CZ" sz="2000" spc="148" strike="noStrike">
                <a:solidFill>
                  <a:srgbClr val="ff0000"/>
                </a:solidFill>
                <a:latin typeface="Franklin Gothic Medium"/>
              </a:rPr>
              <a:t>ROZLIŠUJEME</a:t>
            </a:r>
            <a:r>
              <a:rPr b="0" lang="cs-CZ" sz="2000" spc="148" strike="noStrike">
                <a:solidFill>
                  <a:srgbClr val="534949"/>
                </a:solidFill>
                <a:latin typeface="Franklin Gothic Medium"/>
              </a:rPr>
              <a:t>	</a:t>
            </a:r>
            <a:endParaRPr b="0" lang="cs-CZ" sz="2000" spc="148" strike="noStrike">
              <a:solidFill>
                <a:srgbClr val="534949"/>
              </a:solidFill>
              <a:latin typeface="Franklin Gothic Medium"/>
            </a:endParaRPr>
          </a:p>
          <a:p>
            <a:pPr marL="45720" indent="0">
              <a:lnSpc>
                <a:spcPct val="100000"/>
              </a:lnSpc>
              <a:spcBef>
                <a:spcPts val="400"/>
              </a:spcBef>
              <a:buNone/>
              <a:tabLst>
                <a:tab algn="l" pos="0"/>
              </a:tabLst>
            </a:pPr>
            <a:r>
              <a:rPr b="0" lang="cs-CZ" sz="2000" spc="148" strike="noStrike">
                <a:solidFill>
                  <a:srgbClr val="534949"/>
                </a:solidFill>
                <a:latin typeface="Franklin Gothic Medium"/>
              </a:rPr>
              <a:t>	</a:t>
            </a:r>
            <a:r>
              <a:rPr b="0" lang="cs-CZ" sz="2000" spc="148" strike="noStrike">
                <a:solidFill>
                  <a:srgbClr val="534949"/>
                </a:solidFill>
                <a:latin typeface="Franklin Gothic Medium"/>
              </a:rPr>
              <a:t>	</a:t>
            </a:r>
            <a:r>
              <a:rPr b="0" lang="cs-CZ" sz="2000" spc="148" strike="noStrike">
                <a:solidFill>
                  <a:srgbClr val="534949"/>
                </a:solidFill>
                <a:latin typeface="Franklin Gothic Medium"/>
              </a:rPr>
              <a:t>	</a:t>
            </a:r>
            <a:r>
              <a:rPr b="0" lang="cs-CZ" sz="2000" spc="148" strike="noStrike">
                <a:solidFill>
                  <a:srgbClr val="534949"/>
                </a:solidFill>
                <a:latin typeface="Franklin Gothic Medium"/>
              </a:rPr>
              <a:t>okamžité zrušení PP </a:t>
            </a:r>
            <a:r>
              <a:rPr b="0" lang="cs-CZ" sz="2000" spc="148" strike="noStrike">
                <a:solidFill>
                  <a:srgbClr val="ff0000"/>
                </a:solidFill>
                <a:latin typeface="Franklin Gothic Medium"/>
              </a:rPr>
              <a:t>zaměstnancem</a:t>
            </a:r>
            <a:endParaRPr b="0" lang="cs-CZ" sz="2000" spc="148" strike="noStrike">
              <a:solidFill>
                <a:srgbClr val="534949"/>
              </a:solidFill>
              <a:latin typeface="Franklin Gothic Medium"/>
            </a:endParaRPr>
          </a:p>
          <a:p>
            <a:pPr indent="0">
              <a:lnSpc>
                <a:spcPct val="100000"/>
              </a:lnSpc>
              <a:spcBef>
                <a:spcPts val="400"/>
              </a:spcBef>
              <a:buNone/>
              <a:tabLst>
                <a:tab algn="l" pos="0"/>
              </a:tabLst>
            </a:pPr>
            <a:endParaRPr b="0" lang="cs-CZ" sz="2000" spc="148" strike="noStrike">
              <a:solidFill>
                <a:srgbClr val="534949"/>
              </a:solidFill>
              <a:latin typeface="Franklin Gothic Medium"/>
            </a:endParaRPr>
          </a:p>
        </p:txBody>
      </p:sp>
      <p:sp>
        <p:nvSpPr>
          <p:cNvPr id="331"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okamžité zrušení pp</a:t>
            </a:r>
            <a:endParaRPr b="0" lang="cs-CZ" sz="3200" spc="-1" strike="noStrike">
              <a:solidFill>
                <a:srgbClr val="000000"/>
              </a:solidFill>
              <a:latin typeface="Franklin Gothic Medium"/>
            </a:endParaRPr>
          </a:p>
        </p:txBody>
      </p:sp>
      <p:cxnSp>
        <p:nvCxnSpPr>
          <p:cNvPr id="332" name="Přímá spojnice 4"/>
          <p:cNvCxnSpPr/>
          <p:nvPr/>
        </p:nvCxnSpPr>
        <p:spPr>
          <a:xfrm flipV="1">
            <a:off x="2195640" y="3933000"/>
            <a:ext cx="936360" cy="288360"/>
          </a:xfrm>
          <a:prstGeom prst="straightConnector1">
            <a:avLst/>
          </a:prstGeom>
          <a:ln>
            <a:solidFill>
              <a:srgbClr val="c66951"/>
            </a:solidFill>
            <a:round/>
          </a:ln>
        </p:spPr>
      </p:cxnSp>
      <p:cxnSp>
        <p:nvCxnSpPr>
          <p:cNvPr id="333" name="Přímá spojnice 6"/>
          <p:cNvCxnSpPr/>
          <p:nvPr/>
        </p:nvCxnSpPr>
        <p:spPr>
          <a:xfrm>
            <a:off x="2195640" y="4221000"/>
            <a:ext cx="936360" cy="360360"/>
          </a:xfrm>
          <a:prstGeom prst="straightConnector1">
            <a:avLst/>
          </a:prstGeom>
          <a:ln>
            <a:solidFill>
              <a:srgbClr val="c66951"/>
            </a:solidFill>
            <a:round/>
          </a:ln>
        </p:spPr>
      </p:cxn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4" name="PlaceHolder 1"/>
          <p:cNvSpPr>
            <a:spLocks noGrp="1"/>
          </p:cNvSpPr>
          <p:nvPr>
            <p:ph/>
          </p:nvPr>
        </p:nvSpPr>
        <p:spPr>
          <a:xfrm>
            <a:off x="380880" y="1719000"/>
            <a:ext cx="8407440" cy="4407120"/>
          </a:xfrm>
          <a:prstGeom prst="rect">
            <a:avLst/>
          </a:prstGeom>
          <a:noFill/>
          <a:ln w="0">
            <a:noFill/>
          </a:ln>
        </p:spPr>
        <p:txBody>
          <a:bodyPr anchor="t">
            <a:normAutofit fontScale="83000"/>
          </a:bodyPr>
          <a:p>
            <a:pPr marL="44280" indent="0">
              <a:lnSpc>
                <a:spcPct val="100000"/>
              </a:lnSpc>
              <a:spcBef>
                <a:spcPts val="400"/>
              </a:spcBef>
              <a:buNone/>
              <a:tabLst>
                <a:tab algn="l" pos="0"/>
              </a:tabLst>
            </a:pPr>
            <a:endParaRPr b="0" lang="cs-CZ" sz="2000" spc="148" strike="noStrike">
              <a:solidFill>
                <a:srgbClr val="534949"/>
              </a:solidFill>
              <a:latin typeface="Franklin Gothic Medium"/>
            </a:endParaRPr>
          </a:p>
          <a:p>
            <a:pPr marL="44280" indent="0">
              <a:lnSpc>
                <a:spcPct val="100000"/>
              </a:lnSpc>
              <a:spcBef>
                <a:spcPts val="400"/>
              </a:spcBef>
              <a:buNone/>
              <a:tabLst>
                <a:tab algn="l" pos="0"/>
              </a:tabLst>
            </a:pPr>
            <a:r>
              <a:rPr b="1" lang="cs-CZ" sz="2000" spc="148" strike="noStrike">
                <a:solidFill>
                  <a:srgbClr val="ff0000"/>
                </a:solidFill>
                <a:latin typeface="Franklin Gothic Medium"/>
              </a:rPr>
              <a:t>ZAMĚSTNAVATEL</a:t>
            </a:r>
            <a:r>
              <a:rPr b="0" lang="cs-CZ" sz="2000" spc="148" strike="noStrike">
                <a:solidFill>
                  <a:srgbClr val="534949"/>
                </a:solidFill>
                <a:latin typeface="Franklin Gothic Medium"/>
              </a:rPr>
              <a:t> může výjimečně pracovní poměr okamžitě zrušit jen tehdy:</a:t>
            </a:r>
            <a:endParaRPr b="0" lang="cs-CZ" sz="2000" spc="148" strike="noStrike">
              <a:solidFill>
                <a:srgbClr val="534949"/>
              </a:solidFill>
              <a:latin typeface="Franklin Gothic Medium"/>
            </a:endParaRPr>
          </a:p>
          <a:p>
            <a:pPr marL="44280" indent="0">
              <a:lnSpc>
                <a:spcPct val="100000"/>
              </a:lnSpc>
              <a:spcBef>
                <a:spcPts val="400"/>
              </a:spcBef>
              <a:buNone/>
              <a:tabLst>
                <a:tab algn="l" pos="0"/>
              </a:tabLst>
            </a:pPr>
            <a:r>
              <a:rPr b="0" lang="cs-CZ" sz="2000" spc="148" strike="noStrike">
                <a:solidFill>
                  <a:srgbClr val="534949"/>
                </a:solidFill>
                <a:latin typeface="Franklin Gothic Medium"/>
              </a:rPr>
              <a:t> </a:t>
            </a:r>
            <a:endParaRPr b="0" lang="cs-CZ" sz="2000" spc="148" strike="noStrike">
              <a:solidFill>
                <a:srgbClr val="534949"/>
              </a:solidFill>
              <a:latin typeface="Franklin Gothic Medium"/>
            </a:endParaRPr>
          </a:p>
          <a:p>
            <a:pPr marL="44280" indent="0">
              <a:lnSpc>
                <a:spcPct val="100000"/>
              </a:lnSpc>
              <a:spcBef>
                <a:spcPts val="400"/>
              </a:spcBef>
              <a:buNone/>
              <a:tabLst>
                <a:tab algn="l" pos="0"/>
              </a:tabLst>
            </a:pPr>
            <a:r>
              <a:rPr b="0" lang="cs-CZ" sz="2000" spc="148" strike="noStrike">
                <a:solidFill>
                  <a:srgbClr val="534949"/>
                </a:solidFill>
                <a:latin typeface="Franklin Gothic Medium"/>
              </a:rPr>
              <a:t>a) byl-li </a:t>
            </a:r>
            <a:r>
              <a:rPr b="0" lang="cs-CZ" sz="2000" spc="148" strike="noStrike">
                <a:solidFill>
                  <a:srgbClr val="ff0000"/>
                </a:solidFill>
                <a:latin typeface="Franklin Gothic Medium"/>
              </a:rPr>
              <a:t>zaměstnanec pravomocně odsouzen pro úmyslný trestný čin </a:t>
            </a:r>
            <a:r>
              <a:rPr b="0" lang="cs-CZ" sz="2000" spc="148" strike="noStrike">
                <a:solidFill>
                  <a:srgbClr val="534949"/>
                </a:solidFill>
                <a:latin typeface="Franklin Gothic Medium"/>
              </a:rPr>
              <a:t>k nepodmíněnému trestu odnětí svobody na dobu delší než 1 rok, nebo byl-li pravomocně odsouzen pro úmyslný trestný čin spáchaný při plnění pracovních úkolů nebo v přímé souvislosti s ním k nepodmíněnému trestu odnětí svobody na dobu nejméně 6 měsíců,</a:t>
            </a:r>
            <a:endParaRPr b="0" lang="cs-CZ" sz="2000" spc="148" strike="noStrike">
              <a:solidFill>
                <a:srgbClr val="534949"/>
              </a:solidFill>
              <a:latin typeface="Franklin Gothic Medium"/>
            </a:endParaRPr>
          </a:p>
          <a:p>
            <a:pPr marL="44280" indent="0">
              <a:lnSpc>
                <a:spcPct val="100000"/>
              </a:lnSpc>
              <a:spcBef>
                <a:spcPts val="400"/>
              </a:spcBef>
              <a:buNone/>
              <a:tabLst>
                <a:tab algn="l" pos="0"/>
              </a:tabLst>
            </a:pPr>
            <a:r>
              <a:rPr b="0" lang="cs-CZ" sz="2000" spc="148" strike="noStrike">
                <a:solidFill>
                  <a:srgbClr val="534949"/>
                </a:solidFill>
                <a:latin typeface="Franklin Gothic Medium"/>
              </a:rPr>
              <a:t> </a:t>
            </a:r>
            <a:endParaRPr b="0" lang="cs-CZ" sz="2000" spc="148" strike="noStrike">
              <a:solidFill>
                <a:srgbClr val="534949"/>
              </a:solidFill>
              <a:latin typeface="Franklin Gothic Medium"/>
            </a:endParaRPr>
          </a:p>
          <a:p>
            <a:pPr marL="44280" indent="0">
              <a:lnSpc>
                <a:spcPct val="100000"/>
              </a:lnSpc>
              <a:spcBef>
                <a:spcPts val="400"/>
              </a:spcBef>
              <a:buNone/>
              <a:tabLst>
                <a:tab algn="l" pos="0"/>
              </a:tabLst>
            </a:pPr>
            <a:r>
              <a:rPr b="0" lang="cs-CZ" sz="2000" spc="148" strike="noStrike">
                <a:solidFill>
                  <a:srgbClr val="534949"/>
                </a:solidFill>
                <a:latin typeface="Franklin Gothic Medium"/>
              </a:rPr>
              <a:t>b) </a:t>
            </a:r>
            <a:r>
              <a:rPr b="0" lang="cs-CZ" sz="2000" spc="148" strike="noStrike">
                <a:solidFill>
                  <a:srgbClr val="ff0000"/>
                </a:solidFill>
                <a:latin typeface="Franklin Gothic Medium"/>
              </a:rPr>
              <a:t>porušil-li zaměstnanec povinnost</a:t>
            </a:r>
            <a:r>
              <a:rPr b="0" lang="cs-CZ" sz="2000" spc="148" strike="noStrike">
                <a:solidFill>
                  <a:srgbClr val="534949"/>
                </a:solidFill>
                <a:latin typeface="Franklin Gothic Medium"/>
              </a:rPr>
              <a:t> vyplývající z právních předpisů vztahujících se k jím vykonávané práci zvlášť hrubým způsobem.</a:t>
            </a:r>
            <a:endParaRPr b="0" lang="cs-CZ" sz="2000" spc="148" strike="noStrike">
              <a:solidFill>
                <a:srgbClr val="534949"/>
              </a:solidFill>
              <a:latin typeface="Franklin Gothic Medium"/>
            </a:endParaRPr>
          </a:p>
          <a:p>
            <a:pPr marL="44280" indent="0">
              <a:lnSpc>
                <a:spcPct val="100000"/>
              </a:lnSpc>
              <a:spcBef>
                <a:spcPts val="400"/>
              </a:spcBef>
              <a:buNone/>
              <a:tabLst>
                <a:tab algn="l" pos="0"/>
              </a:tabLst>
            </a:pPr>
            <a:r>
              <a:rPr b="0" lang="cs-CZ" sz="2000" spc="148" strike="noStrike">
                <a:solidFill>
                  <a:srgbClr val="534949"/>
                </a:solidFill>
                <a:latin typeface="Franklin Gothic Medium"/>
              </a:rPr>
              <a:t> </a:t>
            </a:r>
            <a:endParaRPr b="0" lang="cs-CZ" sz="2000" spc="148" strike="noStrike">
              <a:solidFill>
                <a:srgbClr val="534949"/>
              </a:solidFill>
              <a:latin typeface="Franklin Gothic Medium"/>
            </a:endParaRPr>
          </a:p>
          <a:p>
            <a:pPr marL="44280" indent="0">
              <a:lnSpc>
                <a:spcPct val="100000"/>
              </a:lnSpc>
              <a:spcBef>
                <a:spcPts val="400"/>
              </a:spcBef>
              <a:buNone/>
              <a:tabLst>
                <a:tab algn="l" pos="0"/>
              </a:tabLst>
            </a:pPr>
            <a:r>
              <a:rPr b="0" lang="cs-CZ" sz="2000" spc="148" strike="noStrike">
                <a:solidFill>
                  <a:srgbClr val="ff0000"/>
                </a:solidFill>
                <a:latin typeface="Franklin Gothic Medium"/>
              </a:rPr>
              <a:t>Zaměstnavatel nesmí okamžitě zrušit pracovní poměr s těhotnou zaměstnankyní, zaměstnankyní na mateřské dovolené, zaměstnancem nebo zaměstnankyní, kteří čerpají rodičovskou dovolenou.</a:t>
            </a:r>
            <a:endParaRPr b="0" lang="cs-CZ" sz="2000" spc="148" strike="noStrike">
              <a:solidFill>
                <a:srgbClr val="534949"/>
              </a:solidFill>
              <a:latin typeface="Franklin Gothic Medium"/>
            </a:endParaRPr>
          </a:p>
        </p:txBody>
      </p:sp>
      <p:sp>
        <p:nvSpPr>
          <p:cNvPr id="335"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okamžité zrušení pp ZAMĚSTNAVATELEM (§ 55)</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PlaceHolder 1"/>
          <p:cNvSpPr>
            <a:spLocks noGrp="1"/>
          </p:cNvSpPr>
          <p:nvPr>
            <p:ph/>
          </p:nvPr>
        </p:nvSpPr>
        <p:spPr>
          <a:xfrm>
            <a:off x="380880" y="1719000"/>
            <a:ext cx="8407440" cy="4407120"/>
          </a:xfrm>
          <a:prstGeom prst="rect">
            <a:avLst/>
          </a:prstGeom>
          <a:noFill/>
          <a:ln w="0">
            <a:noFill/>
          </a:ln>
        </p:spPr>
        <p:txBody>
          <a:bodyPr anchor="t">
            <a:normAutofit fontScale="81000"/>
          </a:bodyPr>
          <a:p>
            <a:pPr marL="43200" indent="0">
              <a:lnSpc>
                <a:spcPct val="100000"/>
              </a:lnSpc>
              <a:spcBef>
                <a:spcPts val="400"/>
              </a:spcBef>
              <a:buNone/>
              <a:tabLst>
                <a:tab algn="l" pos="0"/>
              </a:tabLst>
            </a:pPr>
            <a:endParaRPr b="0" lang="cs-CZ" sz="2000" spc="148" strike="noStrike">
              <a:solidFill>
                <a:srgbClr val="534949"/>
              </a:solidFill>
              <a:latin typeface="Franklin Gothic Medium"/>
            </a:endParaRPr>
          </a:p>
          <a:p>
            <a:pPr marL="43200" indent="0">
              <a:lnSpc>
                <a:spcPct val="100000"/>
              </a:lnSpc>
              <a:spcBef>
                <a:spcPts val="400"/>
              </a:spcBef>
              <a:buNone/>
              <a:tabLst>
                <a:tab algn="l" pos="0"/>
              </a:tabLst>
            </a:pPr>
            <a:r>
              <a:rPr b="1" lang="cs-CZ" sz="2000" spc="148" strike="noStrike">
                <a:solidFill>
                  <a:srgbClr val="ff0000"/>
                </a:solidFill>
                <a:latin typeface="Franklin Gothic Medium"/>
              </a:rPr>
              <a:t>ZAMĚSTNANEC</a:t>
            </a:r>
            <a:r>
              <a:rPr b="0" lang="cs-CZ" sz="2000" spc="148" strike="noStrike">
                <a:solidFill>
                  <a:srgbClr val="534949"/>
                </a:solidFill>
                <a:latin typeface="Franklin Gothic Medium"/>
              </a:rPr>
              <a:t> může pracovní poměr okamžitě zrušit jen, jestliže:</a:t>
            </a:r>
            <a:endParaRPr b="0" lang="cs-CZ" sz="2000" spc="148" strike="noStrike">
              <a:solidFill>
                <a:srgbClr val="534949"/>
              </a:solidFill>
              <a:latin typeface="Franklin Gothic Medium"/>
            </a:endParaRPr>
          </a:p>
          <a:p>
            <a:pPr marL="43200" indent="0">
              <a:lnSpc>
                <a:spcPct val="100000"/>
              </a:lnSpc>
              <a:spcBef>
                <a:spcPts val="400"/>
              </a:spcBef>
              <a:buNone/>
              <a:tabLst>
                <a:tab algn="l" pos="0"/>
              </a:tabLst>
            </a:pPr>
            <a:r>
              <a:rPr b="0" lang="cs-CZ" sz="2000" spc="148" strike="noStrike">
                <a:solidFill>
                  <a:srgbClr val="534949"/>
                </a:solidFill>
                <a:latin typeface="Franklin Gothic Medium"/>
              </a:rPr>
              <a:t> </a:t>
            </a:r>
            <a:endParaRPr b="0" lang="cs-CZ" sz="2000" spc="148" strike="noStrike">
              <a:solidFill>
                <a:srgbClr val="534949"/>
              </a:solidFill>
              <a:latin typeface="Franklin Gothic Medium"/>
            </a:endParaRPr>
          </a:p>
          <a:p>
            <a:pPr marL="43200" indent="0">
              <a:lnSpc>
                <a:spcPct val="100000"/>
              </a:lnSpc>
              <a:spcBef>
                <a:spcPts val="400"/>
              </a:spcBef>
              <a:buNone/>
              <a:tabLst>
                <a:tab algn="l" pos="0"/>
              </a:tabLst>
            </a:pPr>
            <a:r>
              <a:rPr b="0" lang="cs-CZ" sz="2000" spc="148" strike="noStrike">
                <a:solidFill>
                  <a:srgbClr val="534949"/>
                </a:solidFill>
                <a:latin typeface="Franklin Gothic Medium"/>
              </a:rPr>
              <a:t>a) </a:t>
            </a:r>
            <a:r>
              <a:rPr b="0" lang="cs-CZ" sz="2000" spc="148" strike="noStrike">
                <a:solidFill>
                  <a:srgbClr val="ff0000"/>
                </a:solidFill>
                <a:latin typeface="Franklin Gothic Medium"/>
              </a:rPr>
              <a:t>podle lékařského posudku </a:t>
            </a:r>
            <a:r>
              <a:rPr b="0" lang="cs-CZ" sz="2000" spc="148" strike="noStrike">
                <a:solidFill>
                  <a:srgbClr val="534949"/>
                </a:solidFill>
                <a:latin typeface="Franklin Gothic Medium"/>
              </a:rPr>
              <a:t>vydaného poskytovatelem pracovnělékařských služeb nebo rozhodnutí příslušného správního orgánu, který lékařský posudek přezkoumává, nemůže dále konat práci bez vážného ohrožení svého zdraví </a:t>
            </a:r>
            <a:r>
              <a:rPr b="0" lang="cs-CZ" sz="2000" spc="148" strike="noStrike">
                <a:solidFill>
                  <a:srgbClr val="ff0000"/>
                </a:solidFill>
                <a:latin typeface="Franklin Gothic Medium"/>
              </a:rPr>
              <a:t>A</a:t>
            </a:r>
            <a:r>
              <a:rPr b="0" lang="cs-CZ" sz="2000" spc="148" strike="noStrike">
                <a:solidFill>
                  <a:srgbClr val="534949"/>
                </a:solidFill>
                <a:latin typeface="Franklin Gothic Medium"/>
              </a:rPr>
              <a:t> zaměstnavatel mu neumožnil v době 15 dnů ode dne předložení tohoto posudku výkon jiné pro něho vhodné práce, nebo</a:t>
            </a:r>
            <a:endParaRPr b="0" lang="cs-CZ" sz="2000" spc="148" strike="noStrike">
              <a:solidFill>
                <a:srgbClr val="534949"/>
              </a:solidFill>
              <a:latin typeface="Franklin Gothic Medium"/>
            </a:endParaRPr>
          </a:p>
          <a:p>
            <a:pPr marL="43200" indent="0">
              <a:lnSpc>
                <a:spcPct val="100000"/>
              </a:lnSpc>
              <a:spcBef>
                <a:spcPts val="400"/>
              </a:spcBef>
              <a:buNone/>
              <a:tabLst>
                <a:tab algn="l" pos="0"/>
              </a:tabLst>
            </a:pPr>
            <a:r>
              <a:rPr b="0" lang="cs-CZ" sz="2000" spc="148" strike="noStrike">
                <a:solidFill>
                  <a:srgbClr val="534949"/>
                </a:solidFill>
                <a:latin typeface="Franklin Gothic Medium"/>
              </a:rPr>
              <a:t> </a:t>
            </a:r>
            <a:endParaRPr b="0" lang="cs-CZ" sz="2000" spc="148" strike="noStrike">
              <a:solidFill>
                <a:srgbClr val="534949"/>
              </a:solidFill>
              <a:latin typeface="Franklin Gothic Medium"/>
            </a:endParaRPr>
          </a:p>
          <a:p>
            <a:pPr marL="43200" indent="0">
              <a:lnSpc>
                <a:spcPct val="100000"/>
              </a:lnSpc>
              <a:spcBef>
                <a:spcPts val="400"/>
              </a:spcBef>
              <a:buNone/>
              <a:tabLst>
                <a:tab algn="l" pos="0"/>
              </a:tabLst>
            </a:pPr>
            <a:r>
              <a:rPr b="0" lang="cs-CZ" sz="2000" spc="148" strike="noStrike">
                <a:solidFill>
                  <a:srgbClr val="534949"/>
                </a:solidFill>
                <a:latin typeface="Franklin Gothic Medium"/>
              </a:rPr>
              <a:t>b) zaměstnavatel mu nevyplatil mzdu nebo plat nebo náhradu mzdy nebo platu anebo jakoukoli jejich část do 15 dnů po uplynutí období splatnosti (§ 141 odst. 1).</a:t>
            </a:r>
            <a:endParaRPr b="0" lang="cs-CZ" sz="2000" spc="148" strike="noStrike">
              <a:solidFill>
                <a:srgbClr val="534949"/>
              </a:solidFill>
              <a:latin typeface="Franklin Gothic Medium"/>
            </a:endParaRPr>
          </a:p>
          <a:p>
            <a:pPr marL="43200" indent="0">
              <a:lnSpc>
                <a:spcPct val="100000"/>
              </a:lnSpc>
              <a:spcBef>
                <a:spcPts val="400"/>
              </a:spcBef>
              <a:buNone/>
              <a:tabLst>
                <a:tab algn="l" pos="0"/>
              </a:tabLst>
            </a:pPr>
            <a:r>
              <a:rPr b="0" lang="cs-CZ" sz="2000" spc="148" strike="noStrike">
                <a:solidFill>
                  <a:srgbClr val="534949"/>
                </a:solidFill>
                <a:latin typeface="Franklin Gothic Medium"/>
              </a:rPr>
              <a:t> </a:t>
            </a:r>
            <a:endParaRPr b="0" lang="cs-CZ" sz="2000" spc="148" strike="noStrike">
              <a:solidFill>
                <a:srgbClr val="534949"/>
              </a:solidFill>
              <a:latin typeface="Franklin Gothic Medium"/>
            </a:endParaRPr>
          </a:p>
          <a:p>
            <a:pPr marL="43200" indent="0">
              <a:lnSpc>
                <a:spcPct val="100000"/>
              </a:lnSpc>
              <a:spcBef>
                <a:spcPts val="400"/>
              </a:spcBef>
              <a:buNone/>
              <a:tabLst>
                <a:tab algn="l" pos="0"/>
              </a:tabLst>
            </a:pPr>
            <a:r>
              <a:rPr b="0" lang="cs-CZ" sz="2000" spc="148" strike="noStrike">
                <a:solidFill>
                  <a:srgbClr val="534949"/>
                </a:solidFill>
                <a:latin typeface="Franklin Gothic Medium"/>
              </a:rPr>
              <a:t>Zaměstnanci, který okamžitě zrušil pracovní poměr, přísluší od zaměstnavatele </a:t>
            </a:r>
            <a:r>
              <a:rPr b="0" lang="cs-CZ" sz="2000" spc="148" strike="noStrike">
                <a:solidFill>
                  <a:srgbClr val="ff0000"/>
                </a:solidFill>
                <a:latin typeface="Franklin Gothic Medium"/>
              </a:rPr>
              <a:t>náhrada mzdy nebo platu</a:t>
            </a:r>
            <a:r>
              <a:rPr b="0" lang="cs-CZ" sz="2000" spc="148" strike="noStrike">
                <a:solidFill>
                  <a:srgbClr val="534949"/>
                </a:solidFill>
                <a:latin typeface="Franklin Gothic Medium"/>
              </a:rPr>
              <a:t> ve výši průměrného výdělku za dobu, která odpovídá délce výpovědní doby.</a:t>
            </a:r>
            <a:endParaRPr b="0" lang="cs-CZ" sz="2000" spc="148" strike="noStrike">
              <a:solidFill>
                <a:srgbClr val="534949"/>
              </a:solidFill>
              <a:latin typeface="Franklin Gothic Medium"/>
            </a:endParaRPr>
          </a:p>
        </p:txBody>
      </p:sp>
      <p:sp>
        <p:nvSpPr>
          <p:cNvPr id="337" name="PlaceHolder 2"/>
          <p:cNvSpPr>
            <a:spLocks noGrp="1"/>
          </p:cNvSpPr>
          <p:nvPr>
            <p:ph type="title"/>
          </p:nvPr>
        </p:nvSpPr>
        <p:spPr>
          <a:xfrm>
            <a:off x="380880" y="355680"/>
            <a:ext cx="8380800" cy="1054080"/>
          </a:xfrm>
          <a:prstGeom prst="rect">
            <a:avLst/>
          </a:prstGeom>
          <a:noFill/>
          <a:ln w="0">
            <a:noFill/>
          </a:ln>
        </p:spPr>
        <p:txBody>
          <a:bodyPr anchor="ctr">
            <a:noAutofit/>
          </a:bodyPr>
          <a:p>
            <a:pPr indent="0" algn="ctr">
              <a:lnSpc>
                <a:spcPct val="100000"/>
              </a:lnSpc>
              <a:buNone/>
            </a:pPr>
            <a:r>
              <a:rPr b="0" lang="cs-CZ" sz="3200" spc="199" strike="noStrike" cap="all">
                <a:solidFill>
                  <a:srgbClr val="ffffff"/>
                </a:solidFill>
                <a:latin typeface="Franklin Gothic Medium"/>
              </a:rPr>
              <a:t>okamžité zrušení pp Zaměstnancem (§ 56)</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8" name="PlaceHolder 1"/>
          <p:cNvSpPr>
            <a:spLocks noGrp="1"/>
          </p:cNvSpPr>
          <p:nvPr>
            <p:ph/>
          </p:nvPr>
        </p:nvSpPr>
        <p:spPr>
          <a:xfrm>
            <a:off x="553320" y="1917000"/>
            <a:ext cx="8208720" cy="4608000"/>
          </a:xfrm>
          <a:prstGeom prst="rect">
            <a:avLst/>
          </a:prstGeom>
          <a:noFill/>
          <a:ln w="0">
            <a:noFill/>
          </a:ln>
        </p:spPr>
        <p:txBody>
          <a:bodyPr anchor="t">
            <a:normAutofit fontScale="89000"/>
          </a:bodyPr>
          <a:p>
            <a:pPr marL="439560" indent="-43956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 56a -&gt; reflexe § 35/2 NOZ</a:t>
            </a:r>
            <a:endParaRPr b="0" lang="cs-CZ" sz="2800" spc="148" strike="noStrike">
              <a:solidFill>
                <a:srgbClr val="534949"/>
              </a:solidFill>
              <a:latin typeface="Franklin Gothic Medium"/>
            </a:endParaRPr>
          </a:p>
          <a:p>
            <a:pPr marL="439560" indent="-43956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nový institut platný od 1. 1. 2014</a:t>
            </a:r>
            <a:endParaRPr b="0" lang="cs-CZ" sz="2800" spc="148" strike="noStrike">
              <a:solidFill>
                <a:srgbClr val="534949"/>
              </a:solidFill>
              <a:latin typeface="Franklin Gothic Medium"/>
            </a:endParaRPr>
          </a:p>
          <a:p>
            <a:pPr marL="439560" indent="-43956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zákonný zástupce nezletilého zaměstnance, který nedosáhl věku 16 let, může okamžitě zrušit PP nezletilého zam., pokud je to nutné v zájmu:</a:t>
            </a:r>
            <a:endParaRPr b="0" lang="cs-CZ" sz="2800" spc="148" strike="noStrike">
              <a:solidFill>
                <a:srgbClr val="534949"/>
              </a:solidFill>
              <a:latin typeface="Franklin Gothic Medium"/>
            </a:endParaRPr>
          </a:p>
          <a:p>
            <a:pPr marL="494640" indent="-494640" algn="just">
              <a:lnSpc>
                <a:spcPct val="100000"/>
              </a:lnSpc>
              <a:spcBef>
                <a:spcPts val="561"/>
              </a:spcBef>
              <a:buClr>
                <a:srgbClr val="c66951"/>
              </a:buClr>
              <a:buFont typeface="Wingdings 2" charset="2"/>
              <a:buAutoNum type="alphaLcParenR"/>
            </a:pPr>
            <a:r>
              <a:rPr b="0" lang="cs-CZ" sz="2800" spc="148" strike="noStrike">
                <a:solidFill>
                  <a:srgbClr val="534949"/>
                </a:solidFill>
                <a:latin typeface="Franklin Gothic Medium"/>
              </a:rPr>
              <a:t>vzdělávání,</a:t>
            </a:r>
            <a:endParaRPr b="0" lang="cs-CZ" sz="2800" spc="148" strike="noStrike">
              <a:solidFill>
                <a:srgbClr val="534949"/>
              </a:solidFill>
              <a:latin typeface="Franklin Gothic Medium"/>
            </a:endParaRPr>
          </a:p>
          <a:p>
            <a:pPr marL="494640" indent="-494640" algn="just">
              <a:lnSpc>
                <a:spcPct val="100000"/>
              </a:lnSpc>
              <a:spcBef>
                <a:spcPts val="561"/>
              </a:spcBef>
              <a:buClr>
                <a:srgbClr val="c66951"/>
              </a:buClr>
              <a:buFont typeface="Wingdings 2" charset="2"/>
              <a:buAutoNum type="alphaLcParenR"/>
            </a:pPr>
            <a:r>
              <a:rPr b="0" lang="cs-CZ" sz="2800" spc="148" strike="noStrike">
                <a:solidFill>
                  <a:srgbClr val="534949"/>
                </a:solidFill>
                <a:latin typeface="Franklin Gothic Medium"/>
              </a:rPr>
              <a:t>vývoje nebo</a:t>
            </a:r>
            <a:endParaRPr b="0" lang="cs-CZ" sz="2800" spc="148" strike="noStrike">
              <a:solidFill>
                <a:srgbClr val="534949"/>
              </a:solidFill>
              <a:latin typeface="Franklin Gothic Medium"/>
            </a:endParaRPr>
          </a:p>
          <a:p>
            <a:pPr marL="494640" indent="-494640" algn="just">
              <a:lnSpc>
                <a:spcPct val="100000"/>
              </a:lnSpc>
              <a:spcBef>
                <a:spcPts val="561"/>
              </a:spcBef>
              <a:buClr>
                <a:srgbClr val="c66951"/>
              </a:buClr>
              <a:buFont typeface="Wingdings 2" charset="2"/>
              <a:buAutoNum type="alphaLcParenR"/>
            </a:pPr>
            <a:r>
              <a:rPr b="0" lang="cs-CZ" sz="2800" spc="148" strike="noStrike">
                <a:solidFill>
                  <a:srgbClr val="534949"/>
                </a:solidFill>
                <a:latin typeface="Franklin Gothic Medium"/>
              </a:rPr>
              <a:t>zdraví zaměstnance</a:t>
            </a:r>
            <a:endParaRPr b="0" lang="cs-CZ" sz="2800" spc="148" strike="noStrike">
              <a:solidFill>
                <a:srgbClr val="534949"/>
              </a:solidFill>
              <a:latin typeface="Franklin Gothic Medium"/>
            </a:endParaRPr>
          </a:p>
          <a:p>
            <a:pPr marL="439560" indent="-43956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k platnosti okamžitého zrušení PP nezl. zam. se vyžaduje </a:t>
            </a:r>
            <a:r>
              <a:rPr b="0" lang="cs-CZ" sz="2800" spc="148" strike="noStrike">
                <a:solidFill>
                  <a:srgbClr val="ff0000"/>
                </a:solidFill>
                <a:latin typeface="Franklin Gothic Medium"/>
              </a:rPr>
              <a:t>přivolení soudu</a:t>
            </a:r>
            <a:endParaRPr b="0" lang="cs-CZ" sz="2800" spc="148" strike="noStrike">
              <a:solidFill>
                <a:srgbClr val="534949"/>
              </a:solidFill>
              <a:latin typeface="Franklin Gothic Medium"/>
            </a:endParaRPr>
          </a:p>
          <a:p>
            <a:pPr indent="0" algn="just">
              <a:lnSpc>
                <a:spcPct val="100000"/>
              </a:lnSpc>
              <a:spcBef>
                <a:spcPts val="561"/>
              </a:spcBef>
              <a:buNone/>
              <a:tabLst>
                <a:tab algn="l" pos="0"/>
              </a:tabLst>
            </a:pPr>
            <a:endParaRPr b="0" lang="cs-CZ" sz="28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p:txBody>
      </p:sp>
      <p:sp>
        <p:nvSpPr>
          <p:cNvPr id="339" name="PlaceHolder 2"/>
          <p:cNvSpPr>
            <a:spLocks noGrp="1"/>
          </p:cNvSpPr>
          <p:nvPr>
            <p:ph type="title"/>
          </p:nvPr>
        </p:nvSpPr>
        <p:spPr>
          <a:xfrm>
            <a:off x="380880" y="355680"/>
            <a:ext cx="8380800" cy="1054080"/>
          </a:xfrm>
          <a:prstGeom prst="rect">
            <a:avLst/>
          </a:prstGeom>
          <a:noFill/>
          <a:ln w="0">
            <a:noFill/>
          </a:ln>
        </p:spPr>
        <p:txBody>
          <a:bodyPr anchor="ctr">
            <a:normAutofit fontScale="98000"/>
          </a:bodyPr>
          <a:p>
            <a:pPr indent="0" algn="ctr">
              <a:lnSpc>
                <a:spcPct val="100000"/>
              </a:lnSpc>
              <a:buNone/>
            </a:pPr>
            <a:r>
              <a:rPr b="0" lang="cs-CZ" sz="3200" spc="199" strike="noStrike" cap="all">
                <a:solidFill>
                  <a:srgbClr val="ffffff"/>
                </a:solidFill>
                <a:latin typeface="Franklin Gothic Medium"/>
              </a:rPr>
              <a:t>okamžité zrušení pp zákon. zást. nezletilého zaměstnance (§ 56A)</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p:nvPr>
        </p:nvSpPr>
        <p:spPr>
          <a:xfrm>
            <a:off x="553320" y="1917000"/>
            <a:ext cx="8208720" cy="4608000"/>
          </a:xfrm>
          <a:prstGeom prst="rect">
            <a:avLst/>
          </a:prstGeom>
          <a:noFill/>
          <a:ln w="0">
            <a:noFill/>
          </a:ln>
        </p:spPr>
        <p:txBody>
          <a:bodyPr anchor="t">
            <a:normAutofit fontScale="94000"/>
          </a:bodyPr>
          <a:p>
            <a:pPr marL="464040" indent="-46404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Pro porušení povinnosti vyplývající z právních předpisů vztahujících se k vykonávané práci nebo z důvodu, pro který je možné okamžitě zrušit pracovní poměr, </a:t>
            </a:r>
            <a:r>
              <a:rPr b="0" lang="cs-CZ" sz="2800" spc="148" strike="noStrike">
                <a:solidFill>
                  <a:srgbClr val="ff0000"/>
                </a:solidFill>
                <a:latin typeface="Franklin Gothic Medium"/>
              </a:rPr>
              <a:t>může dát zaměstnavatel zaměstnanci výpověď</a:t>
            </a:r>
            <a:r>
              <a:rPr b="0" lang="cs-CZ" sz="2800" spc="148" strike="noStrike">
                <a:solidFill>
                  <a:srgbClr val="534949"/>
                </a:solidFill>
                <a:latin typeface="Franklin Gothic Medium"/>
              </a:rPr>
              <a:t> nebo s ním okamžitě zrušit pracovní poměr </a:t>
            </a:r>
            <a:r>
              <a:rPr b="0" lang="cs-CZ" sz="2800" spc="148" strike="noStrike">
                <a:solidFill>
                  <a:srgbClr val="ff0000"/>
                </a:solidFill>
                <a:latin typeface="Franklin Gothic Medium"/>
              </a:rPr>
              <a:t>pouze do 2 měsíců ode dne, kdy se o důvodu k výpovědi nebo k okamžitému zrušení pracovního poměru dověděl</a:t>
            </a:r>
            <a:r>
              <a:rPr b="0" lang="cs-CZ" sz="2800" spc="148" strike="noStrike">
                <a:solidFill>
                  <a:srgbClr val="534949"/>
                </a:solidFill>
                <a:latin typeface="Franklin Gothic Medium"/>
              </a:rPr>
              <a:t>, nejpozději však vždy do 1 roku ode dne, kdy důvod k výpovědi nebo k okamžitému zrušení pracovního poměru vznikl.</a:t>
            </a:r>
            <a:endParaRPr b="0" lang="cs-CZ" sz="28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a:p>
            <a:pPr indent="0" algn="just">
              <a:lnSpc>
                <a:spcPct val="100000"/>
              </a:lnSpc>
              <a:spcBef>
                <a:spcPts val="400"/>
              </a:spcBef>
              <a:buNone/>
              <a:tabLst>
                <a:tab algn="l" pos="0"/>
              </a:tabLst>
            </a:pPr>
            <a:endParaRPr b="0" lang="cs-CZ" sz="2000" spc="148" strike="noStrike">
              <a:solidFill>
                <a:srgbClr val="534949"/>
              </a:solidFill>
              <a:latin typeface="Franklin Gothic Medium"/>
            </a:endParaRPr>
          </a:p>
        </p:txBody>
      </p:sp>
      <p:sp>
        <p:nvSpPr>
          <p:cNvPr id="341" name="PlaceHolder 2"/>
          <p:cNvSpPr>
            <a:spLocks noGrp="1"/>
          </p:cNvSpPr>
          <p:nvPr>
            <p:ph type="title"/>
          </p:nvPr>
        </p:nvSpPr>
        <p:spPr>
          <a:xfrm>
            <a:off x="380880" y="355680"/>
            <a:ext cx="8380800" cy="1054080"/>
          </a:xfrm>
          <a:prstGeom prst="rect">
            <a:avLst/>
          </a:prstGeom>
          <a:noFill/>
          <a:ln w="0">
            <a:noFill/>
          </a:ln>
        </p:spPr>
        <p:txBody>
          <a:bodyPr anchor="ctr">
            <a:normAutofit/>
          </a:bodyPr>
          <a:p>
            <a:pPr indent="0" algn="ctr">
              <a:lnSpc>
                <a:spcPct val="100000"/>
              </a:lnSpc>
              <a:buNone/>
            </a:pPr>
            <a:r>
              <a:rPr b="0" lang="cs-CZ" sz="3200" spc="199" strike="noStrike" cap="all">
                <a:solidFill>
                  <a:srgbClr val="ffffff"/>
                </a:solidFill>
                <a:latin typeface="Franklin Gothic Medium"/>
              </a:rPr>
              <a:t>společná ustanovení o rozvázání pp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2" name="PlaceHolder 1"/>
          <p:cNvSpPr>
            <a:spLocks noGrp="1"/>
          </p:cNvSpPr>
          <p:nvPr>
            <p:ph/>
          </p:nvPr>
        </p:nvSpPr>
        <p:spPr>
          <a:xfrm>
            <a:off x="553320" y="1917000"/>
            <a:ext cx="8208720" cy="4608000"/>
          </a:xfrm>
          <a:prstGeom prst="rect">
            <a:avLst/>
          </a:prstGeom>
          <a:noFill/>
          <a:ln w="0">
            <a:noFill/>
          </a:ln>
        </p:spPr>
        <p:txBody>
          <a:bodyPr anchor="t">
            <a:normAutofit fontScale="69000"/>
          </a:bodyPr>
          <a:p>
            <a:pPr indent="0" algn="just">
              <a:lnSpc>
                <a:spcPct val="100000"/>
              </a:lnSpc>
              <a:spcBef>
                <a:spcPts val="561"/>
              </a:spcBef>
              <a:buNone/>
            </a:pPr>
            <a:endParaRPr b="0" lang="cs-CZ" sz="2800" spc="148" strike="noStrike">
              <a:solidFill>
                <a:srgbClr val="534949"/>
              </a:solidFill>
              <a:latin typeface="Franklin Gothic Medium"/>
            </a:endParaRPr>
          </a:p>
          <a:p>
            <a:pPr marL="406800" indent="-4068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Zaměstnanec může okamžitě zrušit pracovní poměr pouze do 2 měsíců ode dne, kdy se o důvodu k okamžitému zrušení dověděl, nejpozději do 1 roku ode dne, kdy tento důvod vznikl.</a:t>
            </a:r>
            <a:endParaRPr b="0" lang="cs-CZ" sz="2800" spc="148" strike="noStrike">
              <a:solidFill>
                <a:srgbClr val="534949"/>
              </a:solidFill>
              <a:latin typeface="Franklin Gothic Medium"/>
            </a:endParaRPr>
          </a:p>
          <a:p>
            <a:pPr indent="0" algn="just">
              <a:lnSpc>
                <a:spcPct val="100000"/>
              </a:lnSpc>
              <a:spcBef>
                <a:spcPts val="561"/>
              </a:spcBef>
              <a:buNone/>
            </a:pPr>
            <a:endParaRPr b="0" lang="cs-CZ" sz="2800" spc="148" strike="noStrike">
              <a:solidFill>
                <a:srgbClr val="534949"/>
              </a:solidFill>
              <a:latin typeface="Franklin Gothic Medium"/>
            </a:endParaRPr>
          </a:p>
          <a:p>
            <a:pPr marL="406800" indent="-4068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V okamžitém zrušení pracovního poměru musí zaměstnavatel i zaměstnanec </a:t>
            </a:r>
            <a:r>
              <a:rPr b="0" lang="cs-CZ" sz="2800" spc="148" strike="noStrike">
                <a:solidFill>
                  <a:srgbClr val="ff0000"/>
                </a:solidFill>
                <a:latin typeface="Franklin Gothic Medium"/>
              </a:rPr>
              <a:t>skutkově vymezit jeho důvod </a:t>
            </a:r>
            <a:r>
              <a:rPr b="0" lang="cs-CZ" sz="2800" spc="148" strike="noStrike">
                <a:solidFill>
                  <a:srgbClr val="534949"/>
                </a:solidFill>
                <a:latin typeface="Franklin Gothic Medium"/>
              </a:rPr>
              <a:t>tak, aby jej nebylo možno zaměnit s jiným.</a:t>
            </a:r>
            <a:endParaRPr b="0" lang="cs-CZ" sz="2800" spc="148" strike="noStrike">
              <a:solidFill>
                <a:srgbClr val="534949"/>
              </a:solidFill>
              <a:latin typeface="Franklin Gothic Medium"/>
            </a:endParaRPr>
          </a:p>
          <a:p>
            <a:pPr indent="0" algn="just">
              <a:lnSpc>
                <a:spcPct val="100000"/>
              </a:lnSpc>
              <a:spcBef>
                <a:spcPts val="561"/>
              </a:spcBef>
              <a:buNone/>
            </a:pPr>
            <a:endParaRPr b="0" lang="cs-CZ" sz="2800" spc="148" strike="noStrike">
              <a:solidFill>
                <a:srgbClr val="534949"/>
              </a:solidFill>
              <a:latin typeface="Franklin Gothic Medium"/>
            </a:endParaRPr>
          </a:p>
          <a:p>
            <a:pPr marL="406800" indent="-4068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Uvedený důvod nesmí být dodatečně měněn.</a:t>
            </a:r>
            <a:endParaRPr b="0" lang="cs-CZ" sz="2800" spc="148" strike="noStrike">
              <a:solidFill>
                <a:srgbClr val="534949"/>
              </a:solidFill>
              <a:latin typeface="Franklin Gothic Medium"/>
            </a:endParaRPr>
          </a:p>
          <a:p>
            <a:pPr indent="0" algn="just">
              <a:lnSpc>
                <a:spcPct val="100000"/>
              </a:lnSpc>
              <a:spcBef>
                <a:spcPts val="561"/>
              </a:spcBef>
              <a:buNone/>
            </a:pPr>
            <a:endParaRPr b="0" lang="cs-CZ" sz="2800" spc="148" strike="noStrike">
              <a:solidFill>
                <a:srgbClr val="534949"/>
              </a:solidFill>
              <a:latin typeface="Franklin Gothic Medium"/>
            </a:endParaRPr>
          </a:p>
          <a:p>
            <a:pPr marL="406800" indent="-406800" algn="just">
              <a:lnSpc>
                <a:spcPct val="100000"/>
              </a:lnSpc>
              <a:spcBef>
                <a:spcPts val="561"/>
              </a:spcBef>
              <a:buClr>
                <a:srgbClr val="c66951"/>
              </a:buClr>
              <a:buFont typeface="Wingdings 2" charset="2"/>
              <a:buChar char=""/>
            </a:pPr>
            <a:r>
              <a:rPr b="0" lang="cs-CZ" sz="2800" spc="148" strike="noStrike">
                <a:solidFill>
                  <a:srgbClr val="534949"/>
                </a:solidFill>
                <a:latin typeface="Franklin Gothic Medium"/>
              </a:rPr>
              <a:t>Okamžité zrušení pracovního poměru musí být písemné, jinak se k němu nepřihlíží.</a:t>
            </a:r>
            <a:endParaRPr b="0" lang="cs-CZ" sz="2800" spc="148" strike="noStrike">
              <a:solidFill>
                <a:srgbClr val="534949"/>
              </a:solidFill>
              <a:latin typeface="Franklin Gothic Medium"/>
            </a:endParaRPr>
          </a:p>
          <a:p>
            <a:pPr indent="0" algn="just">
              <a:lnSpc>
                <a:spcPct val="100000"/>
              </a:lnSpc>
              <a:spcBef>
                <a:spcPts val="400"/>
              </a:spcBef>
              <a:buNone/>
            </a:pPr>
            <a:endParaRPr b="0" lang="cs-CZ" sz="2000" spc="148" strike="noStrike">
              <a:solidFill>
                <a:srgbClr val="534949"/>
              </a:solidFill>
              <a:latin typeface="Franklin Gothic Medium"/>
            </a:endParaRPr>
          </a:p>
        </p:txBody>
      </p:sp>
      <p:sp>
        <p:nvSpPr>
          <p:cNvPr id="343" name="PlaceHolder 2"/>
          <p:cNvSpPr>
            <a:spLocks noGrp="1"/>
          </p:cNvSpPr>
          <p:nvPr>
            <p:ph type="title"/>
          </p:nvPr>
        </p:nvSpPr>
        <p:spPr>
          <a:xfrm>
            <a:off x="380880" y="355680"/>
            <a:ext cx="8380800" cy="1054080"/>
          </a:xfrm>
          <a:prstGeom prst="rect">
            <a:avLst/>
          </a:prstGeom>
          <a:noFill/>
          <a:ln w="0">
            <a:noFill/>
          </a:ln>
        </p:spPr>
        <p:txBody>
          <a:bodyPr anchor="ctr">
            <a:normAutofit/>
          </a:bodyPr>
          <a:p>
            <a:pPr indent="0" algn="ctr">
              <a:lnSpc>
                <a:spcPct val="100000"/>
              </a:lnSpc>
              <a:buNone/>
            </a:pPr>
            <a:r>
              <a:rPr b="0" lang="cs-CZ" sz="3200" spc="199" strike="noStrike" cap="all">
                <a:solidFill>
                  <a:srgbClr val="ffffff"/>
                </a:solidFill>
                <a:latin typeface="Franklin Gothic Medium"/>
              </a:rPr>
              <a:t>společná ustanovení o rozvázání pp</a:t>
            </a:r>
            <a:endParaRPr b="0" lang="cs-CZ" sz="3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4" name="PlaceHolder 1"/>
          <p:cNvSpPr>
            <a:spLocks noGrp="1"/>
          </p:cNvSpPr>
          <p:nvPr>
            <p:ph/>
          </p:nvPr>
        </p:nvSpPr>
        <p:spPr>
          <a:xfrm>
            <a:off x="7162920" y="2892240"/>
            <a:ext cx="1599840" cy="1645560"/>
          </a:xfrm>
          <a:prstGeom prst="rect">
            <a:avLst/>
          </a:prstGeom>
          <a:noFill/>
          <a:ln w="0">
            <a:noFill/>
          </a:ln>
        </p:spPr>
        <p:txBody>
          <a:bodyPr anchor="ctr">
            <a:noAutofit/>
          </a:bodyPr>
          <a:p>
            <a:pPr indent="0">
              <a:spcBef>
                <a:spcPts val="1417"/>
              </a:spcBef>
              <a:buNone/>
            </a:pPr>
            <a:endParaRPr b="0" lang="cs-CZ" sz="2000" spc="148" strike="noStrike">
              <a:solidFill>
                <a:srgbClr val="ccd1b9"/>
              </a:solidFill>
              <a:latin typeface="Franklin Gothic Medium"/>
            </a:endParaRPr>
          </a:p>
        </p:txBody>
      </p:sp>
      <p:sp>
        <p:nvSpPr>
          <p:cNvPr id="345" name="PlaceHolder 2"/>
          <p:cNvSpPr>
            <a:spLocks noGrp="1"/>
          </p:cNvSpPr>
          <p:nvPr>
            <p:ph type="title"/>
          </p:nvPr>
        </p:nvSpPr>
        <p:spPr>
          <a:xfrm>
            <a:off x="380880" y="2892240"/>
            <a:ext cx="6324120" cy="1645560"/>
          </a:xfrm>
          <a:prstGeom prst="rect">
            <a:avLst/>
          </a:prstGeom>
          <a:noFill/>
          <a:ln w="0">
            <a:noFill/>
          </a:ln>
        </p:spPr>
        <p:txBody>
          <a:bodyPr anchor="ctr">
            <a:noAutofit/>
          </a:bodyPr>
          <a:p>
            <a:pPr indent="0" algn="r">
              <a:lnSpc>
                <a:spcPct val="100000"/>
              </a:lnSpc>
              <a:buNone/>
            </a:pPr>
            <a:r>
              <a:rPr b="0" lang="cs-CZ" sz="4200" spc="148" strike="noStrike" cap="all">
                <a:solidFill>
                  <a:srgbClr val="ffffff"/>
                </a:solidFill>
                <a:latin typeface="Franklin Gothic Medium"/>
              </a:rPr>
              <a:t>skončení pracovního poměru na dobu určitou</a:t>
            </a:r>
            <a:br>
              <a:rPr sz="4200"/>
            </a:br>
            <a:r>
              <a:rPr b="0" lang="cs-CZ" sz="4200" spc="148" strike="noStrike" cap="all">
                <a:solidFill>
                  <a:srgbClr val="ffffff"/>
                </a:solidFill>
                <a:latin typeface="Franklin Gothic Medium"/>
              </a:rPr>
              <a:t>(§ 65)</a:t>
            </a:r>
            <a:endParaRPr b="0" lang="cs-CZ" sz="4200" spc="-1" strike="noStrike">
              <a:solidFill>
                <a:srgbClr val="000000"/>
              </a:solidFill>
              <a:latin typeface="Franklin Gothic Medium"/>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Mřížka">
  <a:themeElements>
    <a:clrScheme name="Mřížka">
      <a:dk1>
        <a:srgbClr val="000000"/>
      </a:dk1>
      <a:lt1>
        <a:srgbClr val="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Mřížka">
  <a:themeElements>
    <a:clrScheme name="Mřížka">
      <a:dk1>
        <a:srgbClr val="000000"/>
      </a:dk1>
      <a:lt1>
        <a:srgbClr val="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Mřížka">
  <a:themeElements>
    <a:clrScheme name="Mřížka">
      <a:dk1>
        <a:srgbClr val="000000"/>
      </a:dk1>
      <a:lt1>
        <a:srgbClr val="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Grid</Template>
  <TotalTime>5318</TotalTime>
  <Application>LibreOffice/7.4.7.2$Windows_X86_64 LibreOffice_project/723314e595e8007d3cf785c16538505a1c878ca5</Application>
  <AppVersion>15.0000</AppVersion>
  <Words>10472</Words>
  <Paragraphs>679</Paragraphs>
  <Company>Univerzita Palackého v Olomouci</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2013-03-13T21:35:27Z</dcterms:created>
  <dc:creator>Petr Podrazil</dc:creator>
  <dc:description/>
  <dc:language>cs-CZ</dc:language>
  <cp:lastModifiedBy/>
  <dcterms:modified xsi:type="dcterms:W3CDTF">2025-10-20T13:26:29Z</dcterms:modified>
  <cp:revision>468</cp:revision>
  <dc:subject/>
  <dc:title>Zásada rychlosti řízení jako moderní trend civilního procesu</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Předvádění na obrazovce (4:3)</vt:lpwstr>
  </property>
  <property fmtid="{D5CDD505-2E9C-101B-9397-08002B2CF9AE}" pid="3" name="Slides">
    <vt:i4>103</vt:i4>
  </property>
</Properties>
</file>