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60" r:id="rId3"/>
    <p:sldId id="305" r:id="rId4"/>
    <p:sldId id="304" r:id="rId5"/>
    <p:sldId id="332" r:id="rId6"/>
    <p:sldId id="338" r:id="rId7"/>
    <p:sldId id="298" r:id="rId8"/>
    <p:sldId id="306" r:id="rId9"/>
    <p:sldId id="319" r:id="rId10"/>
    <p:sldId id="321" r:id="rId11"/>
    <p:sldId id="320" r:id="rId12"/>
    <p:sldId id="322" r:id="rId13"/>
    <p:sldId id="323" r:id="rId14"/>
    <p:sldId id="325" r:id="rId15"/>
    <p:sldId id="326" r:id="rId16"/>
    <p:sldId id="327" r:id="rId17"/>
    <p:sldId id="329" r:id="rId18"/>
    <p:sldId id="330" r:id="rId19"/>
    <p:sldId id="331" r:id="rId20"/>
    <p:sldId id="339" r:id="rId21"/>
    <p:sldId id="40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67"/>
    <p:restoredTop sz="94665"/>
  </p:normalViewPr>
  <p:slideViewPr>
    <p:cSldViewPr snapToGrid="0" snapToObjects="1">
      <p:cViewPr varScale="1">
        <p:scale>
          <a:sx n="82" d="100"/>
          <a:sy n="82" d="100"/>
        </p:scale>
        <p:origin x="184" y="7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254ABF-0836-4A3C-B413-4CB03A6F9A70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036FF31-3E4A-4886-830C-6668CA7BBAB3}">
      <dgm:prSet phldrT="[Text]"/>
      <dgm:spPr/>
      <dgm:t>
        <a:bodyPr/>
        <a:lstStyle/>
        <a:p>
          <a:r>
            <a:rPr lang="cs-CZ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Věcná náplň</a:t>
          </a:r>
        </a:p>
      </dgm:t>
    </dgm:pt>
    <dgm:pt modelId="{F3117130-F7C7-4B40-859A-C337833C8D94}" type="parTrans" cxnId="{4DA0D835-340C-4212-AFC3-CF232A61C927}">
      <dgm:prSet/>
      <dgm:spPr/>
      <dgm:t>
        <a:bodyPr/>
        <a:lstStyle/>
        <a:p>
          <a:endParaRPr lang="cs-CZ"/>
        </a:p>
      </dgm:t>
    </dgm:pt>
    <dgm:pt modelId="{880E429B-A409-40B0-A872-6680AE5A2DC4}" type="sibTrans" cxnId="{4DA0D835-340C-4212-AFC3-CF232A61C927}">
      <dgm:prSet/>
      <dgm:spPr/>
      <dgm:t>
        <a:bodyPr/>
        <a:lstStyle/>
        <a:p>
          <a:endParaRPr lang="cs-CZ"/>
        </a:p>
      </dgm:t>
    </dgm:pt>
    <dgm:pt modelId="{080F64B0-2DDB-4377-A7AC-5518989D103A}">
      <dgm:prSet phldrT="[Text]"/>
      <dgm:spPr/>
      <dgm:t>
        <a:bodyPr/>
        <a:lstStyle/>
        <a:p>
          <a:r>
            <a:rPr lang="cs-CZ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Zdroje</a:t>
          </a:r>
        </a:p>
      </dgm:t>
    </dgm:pt>
    <dgm:pt modelId="{C468C63B-16A8-4840-8C3F-C8A5F5BF1B6D}" type="parTrans" cxnId="{E310070A-8CA8-418B-83A1-F9991A79A19A}">
      <dgm:prSet/>
      <dgm:spPr/>
      <dgm:t>
        <a:bodyPr/>
        <a:lstStyle/>
        <a:p>
          <a:endParaRPr lang="cs-CZ"/>
        </a:p>
      </dgm:t>
    </dgm:pt>
    <dgm:pt modelId="{BE889377-0E4D-45DD-BDC0-0E285190B8E2}" type="sibTrans" cxnId="{E310070A-8CA8-418B-83A1-F9991A79A19A}">
      <dgm:prSet/>
      <dgm:spPr/>
      <dgm:t>
        <a:bodyPr/>
        <a:lstStyle/>
        <a:p>
          <a:endParaRPr lang="cs-CZ"/>
        </a:p>
      </dgm:t>
    </dgm:pt>
    <dgm:pt modelId="{7D76E044-6897-460E-ADAA-8D6D3D66AB33}">
      <dgm:prSet phldrT="[Text]"/>
      <dgm:spPr/>
      <dgm:t>
        <a:bodyPr/>
        <a:lstStyle/>
        <a:p>
          <a:r>
            <a:rPr lang="cs-CZ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Čas</a:t>
          </a:r>
          <a:endParaRPr lang="cs-CZ" dirty="0">
            <a:solidFill>
              <a:schemeClr val="tx1"/>
            </a:solidFill>
          </a:endParaRPr>
        </a:p>
      </dgm:t>
    </dgm:pt>
    <dgm:pt modelId="{4D0F6C8C-BE32-4532-8ACD-D29244DD68AF}" type="parTrans" cxnId="{3694AE68-80A3-495D-939D-5128A686C638}">
      <dgm:prSet/>
      <dgm:spPr/>
      <dgm:t>
        <a:bodyPr/>
        <a:lstStyle/>
        <a:p>
          <a:endParaRPr lang="cs-CZ"/>
        </a:p>
      </dgm:t>
    </dgm:pt>
    <dgm:pt modelId="{FE73332A-0092-4185-8833-8A5135CC0607}" type="sibTrans" cxnId="{3694AE68-80A3-495D-939D-5128A686C638}">
      <dgm:prSet/>
      <dgm:spPr/>
      <dgm:t>
        <a:bodyPr/>
        <a:lstStyle/>
        <a:p>
          <a:endParaRPr lang="cs-CZ"/>
        </a:p>
      </dgm:t>
    </dgm:pt>
    <dgm:pt modelId="{EB215E7C-B355-40A7-BACB-F5DFCCF83EA3}" type="pres">
      <dgm:prSet presAssocID="{7E254ABF-0836-4A3C-B413-4CB03A6F9A70}" presName="Name0" presStyleCnt="0">
        <dgm:presLayoutVars>
          <dgm:dir/>
          <dgm:resizeHandles val="exact"/>
        </dgm:presLayoutVars>
      </dgm:prSet>
      <dgm:spPr/>
    </dgm:pt>
    <dgm:pt modelId="{4B08A24A-023C-43B2-9365-30867362F3AA}" type="pres">
      <dgm:prSet presAssocID="{F036FF31-3E4A-4886-830C-6668CA7BBAB3}" presName="node" presStyleLbl="node1" presStyleIdx="0" presStyleCnt="3" custRadScaleRad="100001" custRadScaleInc="430">
        <dgm:presLayoutVars>
          <dgm:bulletEnabled val="1"/>
        </dgm:presLayoutVars>
      </dgm:prSet>
      <dgm:spPr/>
    </dgm:pt>
    <dgm:pt modelId="{F35077BD-88FD-483E-8CD1-DE5FE1E5C111}" type="pres">
      <dgm:prSet presAssocID="{880E429B-A409-40B0-A872-6680AE5A2DC4}" presName="sibTrans" presStyleLbl="sibTrans2D1" presStyleIdx="0" presStyleCnt="3"/>
      <dgm:spPr/>
    </dgm:pt>
    <dgm:pt modelId="{73482243-9E33-4D5D-870F-6B62F0A155B0}" type="pres">
      <dgm:prSet presAssocID="{880E429B-A409-40B0-A872-6680AE5A2DC4}" presName="connectorText" presStyleLbl="sibTrans2D1" presStyleIdx="0" presStyleCnt="3"/>
      <dgm:spPr/>
    </dgm:pt>
    <dgm:pt modelId="{D585FD7B-AB44-4664-974A-B3B70890FFFE}" type="pres">
      <dgm:prSet presAssocID="{080F64B0-2DDB-4377-A7AC-5518989D103A}" presName="node" presStyleLbl="node1" presStyleIdx="1" presStyleCnt="3">
        <dgm:presLayoutVars>
          <dgm:bulletEnabled val="1"/>
        </dgm:presLayoutVars>
      </dgm:prSet>
      <dgm:spPr/>
    </dgm:pt>
    <dgm:pt modelId="{77770308-60E8-410C-8FC5-0EBD94D8B385}" type="pres">
      <dgm:prSet presAssocID="{BE889377-0E4D-45DD-BDC0-0E285190B8E2}" presName="sibTrans" presStyleLbl="sibTrans2D1" presStyleIdx="1" presStyleCnt="3"/>
      <dgm:spPr/>
    </dgm:pt>
    <dgm:pt modelId="{8F0A267C-0CBB-4D51-A5E7-4DEB2F9AF1A4}" type="pres">
      <dgm:prSet presAssocID="{BE889377-0E4D-45DD-BDC0-0E285190B8E2}" presName="connectorText" presStyleLbl="sibTrans2D1" presStyleIdx="1" presStyleCnt="3"/>
      <dgm:spPr/>
    </dgm:pt>
    <dgm:pt modelId="{C02DCA97-65A5-4818-9938-B2C47E55C527}" type="pres">
      <dgm:prSet presAssocID="{7D76E044-6897-460E-ADAA-8D6D3D66AB33}" presName="node" presStyleLbl="node1" presStyleIdx="2" presStyleCnt="3">
        <dgm:presLayoutVars>
          <dgm:bulletEnabled val="1"/>
        </dgm:presLayoutVars>
      </dgm:prSet>
      <dgm:spPr/>
    </dgm:pt>
    <dgm:pt modelId="{7D8A7096-8064-4F28-99E6-C6FCC5B54BD4}" type="pres">
      <dgm:prSet presAssocID="{FE73332A-0092-4185-8833-8A5135CC0607}" presName="sibTrans" presStyleLbl="sibTrans2D1" presStyleIdx="2" presStyleCnt="3"/>
      <dgm:spPr/>
    </dgm:pt>
    <dgm:pt modelId="{3A71E67D-F651-4338-86D6-2D3F272359E1}" type="pres">
      <dgm:prSet presAssocID="{FE73332A-0092-4185-8833-8A5135CC0607}" presName="connectorText" presStyleLbl="sibTrans2D1" presStyleIdx="2" presStyleCnt="3"/>
      <dgm:spPr/>
    </dgm:pt>
  </dgm:ptLst>
  <dgm:cxnLst>
    <dgm:cxn modelId="{E310070A-8CA8-418B-83A1-F9991A79A19A}" srcId="{7E254ABF-0836-4A3C-B413-4CB03A6F9A70}" destId="{080F64B0-2DDB-4377-A7AC-5518989D103A}" srcOrd="1" destOrd="0" parTransId="{C468C63B-16A8-4840-8C3F-C8A5F5BF1B6D}" sibTransId="{BE889377-0E4D-45DD-BDC0-0E285190B8E2}"/>
    <dgm:cxn modelId="{CACA1119-B44B-4AC3-8D66-BDD7B5BE13D4}" type="presOf" srcId="{FE73332A-0092-4185-8833-8A5135CC0607}" destId="{7D8A7096-8064-4F28-99E6-C6FCC5B54BD4}" srcOrd="0" destOrd="0" presId="urn:microsoft.com/office/officeart/2005/8/layout/cycle7"/>
    <dgm:cxn modelId="{787B421A-D45A-43E8-91A7-8152C61409F3}" type="presOf" srcId="{880E429B-A409-40B0-A872-6680AE5A2DC4}" destId="{73482243-9E33-4D5D-870F-6B62F0A155B0}" srcOrd="1" destOrd="0" presId="urn:microsoft.com/office/officeart/2005/8/layout/cycle7"/>
    <dgm:cxn modelId="{4DA0D835-340C-4212-AFC3-CF232A61C927}" srcId="{7E254ABF-0836-4A3C-B413-4CB03A6F9A70}" destId="{F036FF31-3E4A-4886-830C-6668CA7BBAB3}" srcOrd="0" destOrd="0" parTransId="{F3117130-F7C7-4B40-859A-C337833C8D94}" sibTransId="{880E429B-A409-40B0-A872-6680AE5A2DC4}"/>
    <dgm:cxn modelId="{8E07784C-B610-491B-8CC4-5DEF40214E24}" type="presOf" srcId="{7D76E044-6897-460E-ADAA-8D6D3D66AB33}" destId="{C02DCA97-65A5-4818-9938-B2C47E55C527}" srcOrd="0" destOrd="0" presId="urn:microsoft.com/office/officeart/2005/8/layout/cycle7"/>
    <dgm:cxn modelId="{4D4A7B50-E8AD-41C1-A9AE-283F14003AD4}" type="presOf" srcId="{BE889377-0E4D-45DD-BDC0-0E285190B8E2}" destId="{77770308-60E8-410C-8FC5-0EBD94D8B385}" srcOrd="0" destOrd="0" presId="urn:microsoft.com/office/officeart/2005/8/layout/cycle7"/>
    <dgm:cxn modelId="{B3277D5A-8444-4BD0-AAD0-E79D8F9A3745}" type="presOf" srcId="{880E429B-A409-40B0-A872-6680AE5A2DC4}" destId="{F35077BD-88FD-483E-8CD1-DE5FE1E5C111}" srcOrd="0" destOrd="0" presId="urn:microsoft.com/office/officeart/2005/8/layout/cycle7"/>
    <dgm:cxn modelId="{0316D962-2B54-49F5-ACBA-13E2DB0F0F73}" type="presOf" srcId="{F036FF31-3E4A-4886-830C-6668CA7BBAB3}" destId="{4B08A24A-023C-43B2-9365-30867362F3AA}" srcOrd="0" destOrd="0" presId="urn:microsoft.com/office/officeart/2005/8/layout/cycle7"/>
    <dgm:cxn modelId="{3694AE68-80A3-495D-939D-5128A686C638}" srcId="{7E254ABF-0836-4A3C-B413-4CB03A6F9A70}" destId="{7D76E044-6897-460E-ADAA-8D6D3D66AB33}" srcOrd="2" destOrd="0" parTransId="{4D0F6C8C-BE32-4532-8ACD-D29244DD68AF}" sibTransId="{FE73332A-0092-4185-8833-8A5135CC0607}"/>
    <dgm:cxn modelId="{8C080F72-A330-490C-8993-28D21D687D53}" type="presOf" srcId="{080F64B0-2DDB-4377-A7AC-5518989D103A}" destId="{D585FD7B-AB44-4664-974A-B3B70890FFFE}" srcOrd="0" destOrd="0" presId="urn:microsoft.com/office/officeart/2005/8/layout/cycle7"/>
    <dgm:cxn modelId="{BB5D41D9-BC70-4F39-A2B9-02B32E6E3AD4}" type="presOf" srcId="{7E254ABF-0836-4A3C-B413-4CB03A6F9A70}" destId="{EB215E7C-B355-40A7-BACB-F5DFCCF83EA3}" srcOrd="0" destOrd="0" presId="urn:microsoft.com/office/officeart/2005/8/layout/cycle7"/>
    <dgm:cxn modelId="{C3EC23E9-18D4-4DE6-B45C-ED75B57F86C0}" type="presOf" srcId="{BE889377-0E4D-45DD-BDC0-0E285190B8E2}" destId="{8F0A267C-0CBB-4D51-A5E7-4DEB2F9AF1A4}" srcOrd="1" destOrd="0" presId="urn:microsoft.com/office/officeart/2005/8/layout/cycle7"/>
    <dgm:cxn modelId="{BF0585ED-D544-4FF1-AAE2-A3E829FCCE9A}" type="presOf" srcId="{FE73332A-0092-4185-8833-8A5135CC0607}" destId="{3A71E67D-F651-4338-86D6-2D3F272359E1}" srcOrd="1" destOrd="0" presId="urn:microsoft.com/office/officeart/2005/8/layout/cycle7"/>
    <dgm:cxn modelId="{9BC5A1F0-832C-4A1D-8E52-0A69A4E09154}" type="presParOf" srcId="{EB215E7C-B355-40A7-BACB-F5DFCCF83EA3}" destId="{4B08A24A-023C-43B2-9365-30867362F3AA}" srcOrd="0" destOrd="0" presId="urn:microsoft.com/office/officeart/2005/8/layout/cycle7"/>
    <dgm:cxn modelId="{E8F9E7E0-7594-426E-AC93-6B187E1CDAA1}" type="presParOf" srcId="{EB215E7C-B355-40A7-BACB-F5DFCCF83EA3}" destId="{F35077BD-88FD-483E-8CD1-DE5FE1E5C111}" srcOrd="1" destOrd="0" presId="urn:microsoft.com/office/officeart/2005/8/layout/cycle7"/>
    <dgm:cxn modelId="{8D73F36E-FED8-4599-9DBE-2A20729D2DEC}" type="presParOf" srcId="{F35077BD-88FD-483E-8CD1-DE5FE1E5C111}" destId="{73482243-9E33-4D5D-870F-6B62F0A155B0}" srcOrd="0" destOrd="0" presId="urn:microsoft.com/office/officeart/2005/8/layout/cycle7"/>
    <dgm:cxn modelId="{0EC41587-A0C2-4DD6-86DA-0BB47395FA40}" type="presParOf" srcId="{EB215E7C-B355-40A7-BACB-F5DFCCF83EA3}" destId="{D585FD7B-AB44-4664-974A-B3B70890FFFE}" srcOrd="2" destOrd="0" presId="urn:microsoft.com/office/officeart/2005/8/layout/cycle7"/>
    <dgm:cxn modelId="{A13CB98C-8AF7-448E-A05C-826AAD660279}" type="presParOf" srcId="{EB215E7C-B355-40A7-BACB-F5DFCCF83EA3}" destId="{77770308-60E8-410C-8FC5-0EBD94D8B385}" srcOrd="3" destOrd="0" presId="urn:microsoft.com/office/officeart/2005/8/layout/cycle7"/>
    <dgm:cxn modelId="{C1156F83-EAFF-460D-94C2-5DB7D145686F}" type="presParOf" srcId="{77770308-60E8-410C-8FC5-0EBD94D8B385}" destId="{8F0A267C-0CBB-4D51-A5E7-4DEB2F9AF1A4}" srcOrd="0" destOrd="0" presId="urn:microsoft.com/office/officeart/2005/8/layout/cycle7"/>
    <dgm:cxn modelId="{651B2D3F-89DC-4DF8-B74C-571B1A601BB4}" type="presParOf" srcId="{EB215E7C-B355-40A7-BACB-F5DFCCF83EA3}" destId="{C02DCA97-65A5-4818-9938-B2C47E55C527}" srcOrd="4" destOrd="0" presId="urn:microsoft.com/office/officeart/2005/8/layout/cycle7"/>
    <dgm:cxn modelId="{09623BEE-FEA3-4820-A13D-672F48E6A516}" type="presParOf" srcId="{EB215E7C-B355-40A7-BACB-F5DFCCF83EA3}" destId="{7D8A7096-8064-4F28-99E6-C6FCC5B54BD4}" srcOrd="5" destOrd="0" presId="urn:microsoft.com/office/officeart/2005/8/layout/cycle7"/>
    <dgm:cxn modelId="{E30E4A8E-5D00-4146-8029-5573A3F334C7}" type="presParOf" srcId="{7D8A7096-8064-4F28-99E6-C6FCC5B54BD4}" destId="{3A71E67D-F651-4338-86D6-2D3F272359E1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8A24A-023C-43B2-9365-30867362F3AA}">
      <dsp:nvSpPr>
        <dsp:cNvPr id="0" name=""/>
        <dsp:cNvSpPr/>
      </dsp:nvSpPr>
      <dsp:spPr>
        <a:xfrm>
          <a:off x="1973265" y="843"/>
          <a:ext cx="1902445" cy="9512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Věcná náplň</a:t>
          </a:r>
        </a:p>
      </dsp:txBody>
      <dsp:txXfrm>
        <a:off x="2001125" y="28703"/>
        <a:ext cx="1846725" cy="895502"/>
      </dsp:txXfrm>
    </dsp:sp>
    <dsp:sp modelId="{F35077BD-88FD-483E-8CD1-DE5FE1E5C111}">
      <dsp:nvSpPr>
        <dsp:cNvPr id="0" name=""/>
        <dsp:cNvSpPr/>
      </dsp:nvSpPr>
      <dsp:spPr>
        <a:xfrm rot="3607750">
          <a:off x="3210353" y="1669740"/>
          <a:ext cx="990209" cy="33292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400" kern="1200"/>
        </a:p>
      </dsp:txBody>
      <dsp:txXfrm>
        <a:off x="3310231" y="1736326"/>
        <a:ext cx="790453" cy="199756"/>
      </dsp:txXfrm>
    </dsp:sp>
    <dsp:sp modelId="{D585FD7B-AB44-4664-974A-B3B70890FFFE}">
      <dsp:nvSpPr>
        <dsp:cNvPr id="0" name=""/>
        <dsp:cNvSpPr/>
      </dsp:nvSpPr>
      <dsp:spPr>
        <a:xfrm>
          <a:off x="3535204" y="2720342"/>
          <a:ext cx="1902445" cy="9512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Zdroje</a:t>
          </a:r>
        </a:p>
      </dsp:txBody>
      <dsp:txXfrm>
        <a:off x="3563064" y="2748202"/>
        <a:ext cx="1846725" cy="895502"/>
      </dsp:txXfrm>
    </dsp:sp>
    <dsp:sp modelId="{77770308-60E8-410C-8FC5-0EBD94D8B385}">
      <dsp:nvSpPr>
        <dsp:cNvPr id="0" name=""/>
        <dsp:cNvSpPr/>
      </dsp:nvSpPr>
      <dsp:spPr>
        <a:xfrm rot="10800000">
          <a:off x="2421219" y="3029489"/>
          <a:ext cx="990209" cy="33292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400" kern="1200"/>
        </a:p>
      </dsp:txBody>
      <dsp:txXfrm rot="10800000">
        <a:off x="2521097" y="3096075"/>
        <a:ext cx="790453" cy="199756"/>
      </dsp:txXfrm>
    </dsp:sp>
    <dsp:sp modelId="{C02DCA97-65A5-4818-9938-B2C47E55C527}">
      <dsp:nvSpPr>
        <dsp:cNvPr id="0" name=""/>
        <dsp:cNvSpPr/>
      </dsp:nvSpPr>
      <dsp:spPr>
        <a:xfrm>
          <a:off x="394997" y="2720342"/>
          <a:ext cx="1902445" cy="9512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Čas</a:t>
          </a:r>
          <a:endParaRPr lang="cs-CZ" sz="2500" kern="1200" dirty="0">
            <a:solidFill>
              <a:schemeClr val="tx1"/>
            </a:solidFill>
          </a:endParaRPr>
        </a:p>
      </dsp:txBody>
      <dsp:txXfrm>
        <a:off x="422857" y="2748202"/>
        <a:ext cx="1846725" cy="895502"/>
      </dsp:txXfrm>
    </dsp:sp>
    <dsp:sp modelId="{7D8A7096-8064-4F28-99E6-C6FCC5B54BD4}">
      <dsp:nvSpPr>
        <dsp:cNvPr id="0" name=""/>
        <dsp:cNvSpPr/>
      </dsp:nvSpPr>
      <dsp:spPr>
        <a:xfrm rot="18007730">
          <a:off x="1640249" y="1669740"/>
          <a:ext cx="990209" cy="33292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400" kern="1200"/>
        </a:p>
      </dsp:txBody>
      <dsp:txXfrm>
        <a:off x="1740127" y="1736326"/>
        <a:ext cx="790453" cy="199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C3C8C-A922-49A0-97A4-33795E32CF72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6A18E-5D6F-46EF-9309-DCF107FC59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181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sp.cz/odborne-skupiny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05365"/>
            <a:ext cx="7610061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sz="4000" b="1" dirty="0">
                <a:solidFill>
                  <a:srgbClr val="D10202"/>
                </a:solidFill>
                <a:cs typeface="Arial"/>
              </a:rPr>
              <a:t>Projektový a dotační management</a:t>
            </a:r>
            <a:endParaRPr lang="en-US" sz="40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7835347" cy="107168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000" b="1" dirty="0">
                <a:cs typeface="Arial"/>
              </a:rPr>
              <a:t>Rozpočet projektu </a:t>
            </a:r>
          </a:p>
          <a:p>
            <a:pPr algn="l"/>
            <a:endParaRPr lang="cs-CZ" sz="2000" b="1" dirty="0">
              <a:cs typeface="Arial"/>
            </a:endParaRPr>
          </a:p>
          <a:p>
            <a:pPr algn="l"/>
            <a:r>
              <a:rPr lang="cs-CZ" sz="2000" b="1" dirty="0">
                <a:cs typeface="Arial"/>
              </a:rPr>
              <a:t>Ing. Daniel Němec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Stanovení sazeb mezd/platů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91748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Stanovení sazby pomocí </a:t>
            </a:r>
            <a:r>
              <a:rPr lang="cs-CZ" altLang="cs-CZ" sz="2800" b="1" dirty="0"/>
              <a:t>ISPV – Informační systém o průměrném výdělku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Alternativní způsob výpočtu mzdy/platu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Využití limitů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Vnitřní směrnice žadatele</a:t>
            </a:r>
          </a:p>
          <a:p>
            <a:endParaRPr lang="cs-CZ" dirty="0"/>
          </a:p>
          <a:p>
            <a:r>
              <a:rPr lang="cs-CZ" dirty="0">
                <a:hlinkClick r:id="rId2"/>
              </a:rPr>
              <a:t>https://www.nsp.cz/odborne-skupiny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018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Cestovní náhrady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71524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Základní pravidla: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účel</a:t>
            </a:r>
            <a:r>
              <a:rPr lang="cs-CZ" altLang="cs-CZ" sz="2400" dirty="0"/>
              <a:t> pracovní cesty musí souviset s projektem a být v souladu s cíli projektu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výdaje musí odpovídat </a:t>
            </a:r>
            <a:r>
              <a:rPr lang="cs-CZ" altLang="cs-CZ" sz="2400" b="1" dirty="0"/>
              <a:t>cenám obvyklým </a:t>
            </a:r>
            <a:r>
              <a:rPr lang="cs-CZ" altLang="cs-CZ" sz="2400" dirty="0"/>
              <a:t>v místě a čase realizace projektu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výdaje musí být realizovány osobami zapojenými do projektu (</a:t>
            </a:r>
            <a:r>
              <a:rPr lang="cs-CZ" altLang="cs-CZ" sz="2400" b="1" dirty="0"/>
              <a:t>členy RT</a:t>
            </a:r>
            <a:r>
              <a:rPr lang="cs-CZ" altLang="cs-CZ" sz="2400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1680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Cestovní náhrady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800" dirty="0"/>
              <a:t>Způsobilé výdaje: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cestovné</a:t>
            </a:r>
            <a:r>
              <a:rPr lang="cs-CZ" altLang="cs-CZ" sz="2400" dirty="0"/>
              <a:t> – výdaje </a:t>
            </a:r>
            <a:r>
              <a:rPr lang="pl-PL" altLang="cs-CZ" sz="2400" dirty="0"/>
              <a:t>spojené s dopravou na služební cestě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ubytování/nocležné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stravné</a:t>
            </a:r>
            <a:r>
              <a:rPr lang="cs-CZ" altLang="cs-CZ" sz="2400" dirty="0"/>
              <a:t> – v souladu se zákoníkem práce a podle odpovídajících vyhlášek MPSV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nutné vedlejší výdaje </a:t>
            </a:r>
            <a:r>
              <a:rPr lang="cs-CZ" altLang="cs-CZ" sz="2400" dirty="0"/>
              <a:t>– parkovné, poplatky spojené s pracovní cestou, konferenční poplatky, poplatky za použití telefonu, dálniční poplatek apod. </a:t>
            </a:r>
          </a:p>
        </p:txBody>
      </p:sp>
    </p:spTree>
    <p:extLst>
      <p:ext uri="{BB962C8B-B14F-4D97-AF65-F5344CB8AC3E}">
        <p14:creationId xmlns:p14="http://schemas.microsoft.com/office/powerpoint/2010/main" val="3632951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329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Drobný hmotný majetek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38739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Pořízení hardware, NTB, PC, tiskáren, mobilních telefonů apod.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b="1" dirty="0"/>
              <a:t>Pořizovací cena rovna či nižší než 80 000 Kč a doba použitelnosti kratší než 1 rok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Způsobilým výdajem je pořizovací cena včetně nutných vedlejších výdajů a případně i DPH (včetně montáže, dopravy, zapojení apod.)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7280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Materiál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44756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Výzkumný či výukový materiál (chemikálie, součástky, materiál pro praktickou výuku apod.)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Musí sloužit </a:t>
            </a:r>
            <a:r>
              <a:rPr lang="cs-CZ" altLang="cs-CZ" sz="2800" b="1" dirty="0"/>
              <a:t>pro odborné klíčové aktivity </a:t>
            </a:r>
            <a:r>
              <a:rPr lang="cs-CZ" altLang="cs-CZ" sz="2800" dirty="0"/>
              <a:t>nebo přímou práci s cílovou skupinou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Kancelářský materiál, materiál pro administrativu – obvykle nepřímé náklady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4743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49011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Drobný nehmotný majetek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1280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Nákup softwaru, databází, práv duševního vlastnictví (know-how, licence, patenty apod.)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b="1" dirty="0"/>
              <a:t>Pořizovací cena nehmotného neinvestičního majetku rovna či nižší než 60 000 Kč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Způsobilým výdajem pořizovací cena včetně nutných vedlejších výdajů, případně i DPH, u know-how ocenění znaleckým posudkem od příslušného soudního znalce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5596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3542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Nákup služeb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96542"/>
            <a:ext cx="8229600" cy="4529621"/>
          </a:xfrm>
        </p:spPr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Nákup na zakázku vyvíjených nebo vytvářených publikací, školicích materiálů a multimediálních pomůcek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Odborné služby/studie a výzkum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Audit projektu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Výdaje na konference, kurzy, školení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Energie, nájemné (pro realizaci aktivit projektu)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Opravy a údržba (</a:t>
            </a:r>
            <a:r>
              <a:rPr lang="pl-PL" sz="3600" dirty="0"/>
              <a:t>ve vazbě na aktivity projektu)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Jiné výdaje (právní poradenství, znalecké posudky, vzdělávání členů odborného týmu související s projektem)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785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Přímé výdaje investiční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22438"/>
            <a:ext cx="8229600" cy="4333805"/>
          </a:xfrm>
        </p:spPr>
        <p:txBody>
          <a:bodyPr>
            <a:normAutofit/>
          </a:bodyPr>
          <a:lstStyle/>
          <a:p>
            <a:pPr marL="457200" lvl="1" indent="-4572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b="1" dirty="0"/>
              <a:t>Dlouhodobý hmotný majetek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stroje a zařízení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stavební práce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pozemky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hardware a osobní vybavení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PC větší než 80 000 Kč a doba použitelnosti delší než 1 rok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cs-CZ" altLang="cs-CZ" sz="2400" dirty="0"/>
          </a:p>
          <a:p>
            <a:pPr marL="457200" lvl="1" indent="-4572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b="1" dirty="0"/>
              <a:t>Dlouhodobý nehmotný majetek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licence, SW apod.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PC větší než 60 000 Kč a doba použitelnosti delší než 1 rok</a:t>
            </a:r>
            <a:endParaRPr lang="cs-CZ" sz="2400" dirty="0"/>
          </a:p>
          <a:p>
            <a:pPr lvl="1"/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1200468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3299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Další uznatelné výdaje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Správní a jiné poplatky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pojištění majetku, správní a místní poplatky, poplatky v zájmových organizacích či jiných uskupeních</a:t>
            </a:r>
            <a:endParaRPr lang="cs-CZ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Nájem a leasing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Odpisy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800" b="1" dirty="0"/>
              <a:t>Vždy dle pravidel uznatelnosti výdajů definovaných ve výzvě!</a:t>
            </a:r>
          </a:p>
          <a:p>
            <a:pPr lvl="1"/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00214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13958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Nepřímé náklady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1426" y="1497323"/>
            <a:ext cx="8229600" cy="6586504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Výše stanovena výzvou – </a:t>
            </a:r>
            <a:r>
              <a:rPr lang="cs-CZ" sz="2400" b="1" dirty="0"/>
              <a:t>obvykle % z přímých 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Většinou se z nich hradí administrace projektu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osobní náklady realizačního týmu (pozice spojené s řízením projektu, účetnictví, personalistika, ostraha, úklid, IT podpora)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zařízení , vybavení a materiál související s administrací projektu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cestovní náhrady - tuzemské služební cesty RT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služby (nájem kanceláře, energie, internetové připojení, poštovné, publicita, bankovní poplatky)</a:t>
            </a:r>
          </a:p>
        </p:txBody>
      </p:sp>
    </p:spTree>
    <p:extLst>
      <p:ext uri="{BB962C8B-B14F-4D97-AF65-F5344CB8AC3E}">
        <p14:creationId xmlns:p14="http://schemas.microsoft.com/office/powerpoint/2010/main" val="153659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Trojimperativ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endParaRPr lang="cs-CZ" sz="2300" dirty="0"/>
          </a:p>
          <a:p>
            <a:pPr marL="742950" lvl="2" indent="-342900"/>
            <a:endParaRPr lang="cs-CZ" sz="2100" dirty="0"/>
          </a:p>
          <a:p>
            <a:pPr marL="0" lvl="1" indent="0">
              <a:buNone/>
            </a:pPr>
            <a:endParaRPr lang="en-US" sz="2300" dirty="0"/>
          </a:p>
          <a:p>
            <a:pPr marL="0" lvl="1" indent="0">
              <a:buClr>
                <a:srgbClr val="CC0000"/>
              </a:buClr>
              <a:buNone/>
            </a:pP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98224649"/>
              </p:ext>
            </p:extLst>
          </p:nvPr>
        </p:nvGraphicFramePr>
        <p:xfrm>
          <a:off x="1655676" y="2161119"/>
          <a:ext cx="5832648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20227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16B6EF-ADC0-4F64-B0AC-21AD776CD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Rozpočet projektu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D0FB123-EEF8-41CA-A137-94F0DD035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Příklad – Excel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43313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Semestrální práce - úkol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5100" y="1600200"/>
            <a:ext cx="8851900" cy="4525963"/>
          </a:xfrm>
        </p:spPr>
        <p:txBody>
          <a:bodyPr>
            <a:normAutofit/>
          </a:bodyPr>
          <a:lstStyle/>
          <a:p>
            <a:pPr marL="0" lvl="1" indent="0">
              <a:spcAft>
                <a:spcPts val="1200"/>
              </a:spcAft>
              <a:buClr>
                <a:srgbClr val="CC0000"/>
              </a:buClr>
              <a:buNone/>
            </a:pPr>
            <a:r>
              <a:rPr lang="cs-CZ" b="1" dirty="0">
                <a:solidFill>
                  <a:srgbClr val="C00000"/>
                </a:solidFill>
              </a:rPr>
              <a:t>Tvorba rozpočtu</a:t>
            </a:r>
            <a:endParaRPr lang="en-US" b="1" dirty="0">
              <a:solidFill>
                <a:srgbClr val="C00000"/>
              </a:solidFill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cs-CZ" dirty="0"/>
              <a:t>Přiřazení nákladů k náplni projektu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cs-CZ" dirty="0"/>
              <a:t>Strukturovaně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Respektovat základní pravidla tvorby rozpočtu (</a:t>
            </a:r>
            <a:r>
              <a:rPr lang="cs-CZ" sz="2800" b="1" i="1" dirty="0"/>
              <a:t>hospodárnost, účelnost, efektivnost)</a:t>
            </a:r>
            <a:endParaRPr lang="cs-CZ" sz="2800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cs-CZ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cs-CZ" dirty="0"/>
              <a:t>Formát -&gt; Šablona Excel / Vlastní 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cs-CZ" dirty="0"/>
          </a:p>
          <a:p>
            <a:pPr marL="342900" lvl="1" indent="-342900"/>
            <a:endParaRPr lang="cs-CZ" dirty="0"/>
          </a:p>
          <a:p>
            <a:pPr marL="342900" lvl="1" indent="-342900"/>
            <a:endParaRPr lang="cs-CZ" dirty="0"/>
          </a:p>
          <a:p>
            <a:pPr marL="0" lvl="1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3006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9803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Obecné zásady tvorby rozpočtu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73276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Přiměřenost</a:t>
            </a:r>
            <a:r>
              <a:rPr lang="cs-CZ" sz="2800" dirty="0"/>
              <a:t> a </a:t>
            </a:r>
            <a:r>
              <a:rPr lang="cs-CZ" sz="2800" b="1" dirty="0"/>
              <a:t>opodstatněnost - </a:t>
            </a:r>
            <a:r>
              <a:rPr lang="cs-CZ" sz="2800" dirty="0"/>
              <a:t>vzhledem k cílům projektu, velikosti cílové skupiny, délce projektu, obsahu klíčových aktivit, cílovým indikátorům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Vzájemná </a:t>
            </a:r>
            <a:r>
              <a:rPr lang="cs-CZ" sz="2800" b="1" dirty="0"/>
              <a:t>provázanost - </a:t>
            </a:r>
            <a:r>
              <a:rPr lang="cs-CZ" sz="2800" dirty="0"/>
              <a:t>položky rozpočtu s plánovanými aktivitami projektu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Specifikování</a:t>
            </a:r>
            <a:r>
              <a:rPr lang="cs-CZ" sz="2800" dirty="0"/>
              <a:t> jednotlivých výdajů projektu v souhrnném rozpočtu v žádosti o podporu (struktura rozpočtu definovaná ze strany ŘO)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7539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Rozpočet projektu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199" y="1370710"/>
            <a:ext cx="8387255" cy="2758966"/>
          </a:xfrm>
        </p:spPr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000" b="1" dirty="0"/>
              <a:t>3 základní pravidla </a:t>
            </a:r>
            <a:r>
              <a:rPr lang="cs-CZ" sz="3000" dirty="0"/>
              <a:t>sestavování rozpočtu a plánování projektových výdajů (3E):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600" b="1" i="1" dirty="0"/>
              <a:t>hospodárnost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600" b="1" i="1" dirty="0"/>
              <a:t>účelnost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600" b="1" i="1" dirty="0"/>
              <a:t>efektivnost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000" dirty="0"/>
              <a:t>Pravidla způsobilosti vždy omezena pouze na určité kategorie výdajů dle podporovaných aktivit, nezbytné plánovat pouze </a:t>
            </a:r>
            <a:r>
              <a:rPr lang="cs-CZ" sz="3000" b="1" dirty="0"/>
              <a:t>způsobilé výdaje</a:t>
            </a:r>
            <a:r>
              <a:rPr lang="cs-CZ" sz="3000" dirty="0"/>
              <a:t>!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 descr="Obsah obrázku text, osoba, Lidská tvář, oblečení&#10;&#10;Obsah vygenerovaný umělou inteligencí může být nesprávný.">
            <a:extLst>
              <a:ext uri="{FF2B5EF4-FFF2-40B4-BE49-F238E27FC236}">
                <a16:creationId xmlns:a16="http://schemas.microsoft.com/office/drawing/2014/main" id="{E91F29DC-A987-0DC5-1D1E-ECA4EAAFB9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3642" y="3703116"/>
            <a:ext cx="4151915" cy="2413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090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EE0F72-0CD6-43D9-AB13-71844E29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6551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Rozpočet projektu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A90ACB9-B016-489D-A122-FB5416C24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Podmínky výzvy: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b="1" dirty="0"/>
              <a:t>způsobilé (uznatelné) vs. nezpůsobilé (neuznatelné) náklady/výdaje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/>
              <a:t>přímé vs. nepřímé (paušální, režijní) náklady/výdaje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/>
              <a:t>investiční vs. neinvestiční náklady/výdaje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/>
              <a:t>procento/míra podpory </a:t>
            </a:r>
            <a:r>
              <a:rPr lang="cs-CZ" sz="2400" dirty="0">
                <a:sym typeface="Symbol" panose="05050102010706020507" pitchFamily="18" charset="2"/>
              </a:rPr>
              <a:t> výše dotace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>
                <a:sym typeface="Symbol" panose="05050102010706020507" pitchFamily="18" charset="2"/>
              </a:rPr>
              <a:t>režim financování – </a:t>
            </a:r>
            <a:r>
              <a:rPr lang="cs-CZ" sz="2400" b="1" dirty="0">
                <a:sym typeface="Symbol" panose="05050102010706020507" pitchFamily="18" charset="2"/>
              </a:rPr>
              <a:t>ex ante/ex post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407842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Přímá spojnice se šipkou 5">
            <a:extLst>
              <a:ext uri="{FF2B5EF4-FFF2-40B4-BE49-F238E27FC236}">
                <a16:creationId xmlns:a16="http://schemas.microsoft.com/office/drawing/2014/main" id="{60FE2480-C588-4899-948A-F50AA34C9555}"/>
              </a:ext>
            </a:extLst>
          </p:cNvPr>
          <p:cNvCxnSpPr>
            <a:cxnSpLocks/>
          </p:cNvCxnSpPr>
          <p:nvPr/>
        </p:nvCxnSpPr>
        <p:spPr>
          <a:xfrm flipH="1">
            <a:off x="3803374" y="1577009"/>
            <a:ext cx="795130" cy="7424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7E36986F-2FFD-41C0-AFD5-DEADCB071646}"/>
              </a:ext>
            </a:extLst>
          </p:cNvPr>
          <p:cNvCxnSpPr>
            <a:cxnSpLocks/>
          </p:cNvCxnSpPr>
          <p:nvPr/>
        </p:nvCxnSpPr>
        <p:spPr>
          <a:xfrm>
            <a:off x="4598504" y="1577009"/>
            <a:ext cx="940905" cy="7424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7022E022-2EBB-4EA7-A37A-34B7E178F171}"/>
              </a:ext>
            </a:extLst>
          </p:cNvPr>
          <p:cNvSpPr/>
          <p:nvPr/>
        </p:nvSpPr>
        <p:spPr>
          <a:xfrm>
            <a:off x="3074504" y="820254"/>
            <a:ext cx="2994991" cy="74246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/>
              <a:t>Výdaje související s projektem</a:t>
            </a:r>
          </a:p>
        </p:txBody>
      </p:sp>
      <p:sp>
        <p:nvSpPr>
          <p:cNvPr id="12" name="Obdélník: se zakulacenými rohy 11">
            <a:extLst>
              <a:ext uri="{FF2B5EF4-FFF2-40B4-BE49-F238E27FC236}">
                <a16:creationId xmlns:a16="http://schemas.microsoft.com/office/drawing/2014/main" id="{7E974082-E4DC-41F7-B8DC-798B47217F88}"/>
              </a:ext>
            </a:extLst>
          </p:cNvPr>
          <p:cNvSpPr/>
          <p:nvPr/>
        </p:nvSpPr>
        <p:spPr>
          <a:xfrm>
            <a:off x="1881808" y="2319476"/>
            <a:ext cx="2398644" cy="74246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Způsobilé výdaje</a:t>
            </a:r>
          </a:p>
        </p:txBody>
      </p:sp>
      <p:sp>
        <p:nvSpPr>
          <p:cNvPr id="15" name="Obdélník: se zakulacenými rohy 14">
            <a:extLst>
              <a:ext uri="{FF2B5EF4-FFF2-40B4-BE49-F238E27FC236}">
                <a16:creationId xmlns:a16="http://schemas.microsoft.com/office/drawing/2014/main" id="{3F795BA2-B9C2-4E57-A4BE-AF0F3F77001C}"/>
              </a:ext>
            </a:extLst>
          </p:cNvPr>
          <p:cNvSpPr/>
          <p:nvPr/>
        </p:nvSpPr>
        <p:spPr>
          <a:xfrm>
            <a:off x="5088835" y="2319475"/>
            <a:ext cx="2226366" cy="74246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Nezpůsobilé výdaje</a:t>
            </a:r>
          </a:p>
        </p:txBody>
      </p:sp>
      <p:cxnSp>
        <p:nvCxnSpPr>
          <p:cNvPr id="17" name="Přímá spojnice se šipkou 16">
            <a:extLst>
              <a:ext uri="{FF2B5EF4-FFF2-40B4-BE49-F238E27FC236}">
                <a16:creationId xmlns:a16="http://schemas.microsoft.com/office/drawing/2014/main" id="{16E12E5D-F92B-423F-B21A-9DFCDCF32395}"/>
              </a:ext>
            </a:extLst>
          </p:cNvPr>
          <p:cNvCxnSpPr>
            <a:stCxn id="12" idx="2"/>
          </p:cNvCxnSpPr>
          <p:nvPr/>
        </p:nvCxnSpPr>
        <p:spPr>
          <a:xfrm flipH="1">
            <a:off x="2372139" y="3061943"/>
            <a:ext cx="708991" cy="7281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Přímá spojnice se šipkou 18">
            <a:extLst>
              <a:ext uri="{FF2B5EF4-FFF2-40B4-BE49-F238E27FC236}">
                <a16:creationId xmlns:a16="http://schemas.microsoft.com/office/drawing/2014/main" id="{DBDE3108-F85C-4425-9195-95C250F5BD18}"/>
              </a:ext>
            </a:extLst>
          </p:cNvPr>
          <p:cNvCxnSpPr>
            <a:stCxn id="12" idx="2"/>
          </p:cNvCxnSpPr>
          <p:nvPr/>
        </p:nvCxnSpPr>
        <p:spPr>
          <a:xfrm>
            <a:off x="3081130" y="3061943"/>
            <a:ext cx="1003853" cy="7281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Obdélník: se zakulacenými rohy 19">
            <a:extLst>
              <a:ext uri="{FF2B5EF4-FFF2-40B4-BE49-F238E27FC236}">
                <a16:creationId xmlns:a16="http://schemas.microsoft.com/office/drawing/2014/main" id="{4900EAF7-704A-4CFE-B988-E3D97E0DC12C}"/>
              </a:ext>
            </a:extLst>
          </p:cNvPr>
          <p:cNvSpPr/>
          <p:nvPr/>
        </p:nvSpPr>
        <p:spPr>
          <a:xfrm>
            <a:off x="1060173" y="3804410"/>
            <a:ext cx="2020957" cy="72817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Přímé výdaje</a:t>
            </a:r>
          </a:p>
        </p:txBody>
      </p:sp>
      <p:sp>
        <p:nvSpPr>
          <p:cNvPr id="21" name="Obdélník: se zakulacenými rohy 20">
            <a:extLst>
              <a:ext uri="{FF2B5EF4-FFF2-40B4-BE49-F238E27FC236}">
                <a16:creationId xmlns:a16="http://schemas.microsoft.com/office/drawing/2014/main" id="{4DD271DB-3882-4E9B-8E45-9AE86A646FD5}"/>
              </a:ext>
            </a:extLst>
          </p:cNvPr>
          <p:cNvSpPr/>
          <p:nvPr/>
        </p:nvSpPr>
        <p:spPr>
          <a:xfrm>
            <a:off x="3803374" y="3804410"/>
            <a:ext cx="1934817" cy="74246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Nepřímé výdaje</a:t>
            </a:r>
          </a:p>
        </p:txBody>
      </p:sp>
      <p:cxnSp>
        <p:nvCxnSpPr>
          <p:cNvPr id="23" name="Přímá spojnice se šipkou 22">
            <a:extLst>
              <a:ext uri="{FF2B5EF4-FFF2-40B4-BE49-F238E27FC236}">
                <a16:creationId xmlns:a16="http://schemas.microsoft.com/office/drawing/2014/main" id="{AE75397C-9D6C-4834-940A-88D0BA4EB9E6}"/>
              </a:ext>
            </a:extLst>
          </p:cNvPr>
          <p:cNvCxnSpPr>
            <a:cxnSpLocks/>
          </p:cNvCxnSpPr>
          <p:nvPr/>
        </p:nvCxnSpPr>
        <p:spPr>
          <a:xfrm flipH="1">
            <a:off x="2110822" y="4532589"/>
            <a:ext cx="522633" cy="7947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Přímá spojnice se šipkou 24">
            <a:extLst>
              <a:ext uri="{FF2B5EF4-FFF2-40B4-BE49-F238E27FC236}">
                <a16:creationId xmlns:a16="http://schemas.microsoft.com/office/drawing/2014/main" id="{376E25D0-2759-4205-807B-B36F3758C56E}"/>
              </a:ext>
            </a:extLst>
          </p:cNvPr>
          <p:cNvCxnSpPr>
            <a:cxnSpLocks/>
          </p:cNvCxnSpPr>
          <p:nvPr/>
        </p:nvCxnSpPr>
        <p:spPr>
          <a:xfrm>
            <a:off x="2625587" y="4570621"/>
            <a:ext cx="846483" cy="75675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Obdélník: se zakulacenými rohy 25">
            <a:extLst>
              <a:ext uri="{FF2B5EF4-FFF2-40B4-BE49-F238E27FC236}">
                <a16:creationId xmlns:a16="http://schemas.microsoft.com/office/drawing/2014/main" id="{634A650D-36CA-4595-A1A1-82E589A2F7AE}"/>
              </a:ext>
            </a:extLst>
          </p:cNvPr>
          <p:cNvSpPr/>
          <p:nvPr/>
        </p:nvSpPr>
        <p:spPr>
          <a:xfrm>
            <a:off x="439806" y="5327375"/>
            <a:ext cx="2216426" cy="72817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Investiční</a:t>
            </a:r>
          </a:p>
        </p:txBody>
      </p:sp>
      <p:sp>
        <p:nvSpPr>
          <p:cNvPr id="30" name="Obdélník: se zakulacenými rohy 29">
            <a:extLst>
              <a:ext uri="{FF2B5EF4-FFF2-40B4-BE49-F238E27FC236}">
                <a16:creationId xmlns:a16="http://schemas.microsoft.com/office/drawing/2014/main" id="{71C34B24-7AA6-401C-83AD-78080A4F7115}"/>
              </a:ext>
            </a:extLst>
          </p:cNvPr>
          <p:cNvSpPr/>
          <p:nvPr/>
        </p:nvSpPr>
        <p:spPr>
          <a:xfrm>
            <a:off x="3211168" y="5327376"/>
            <a:ext cx="1934817" cy="74246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Neinvestiční</a:t>
            </a:r>
          </a:p>
        </p:txBody>
      </p:sp>
    </p:spTree>
    <p:extLst>
      <p:ext uri="{BB962C8B-B14F-4D97-AF65-F5344CB8AC3E}">
        <p14:creationId xmlns:p14="http://schemas.microsoft.com/office/powerpoint/2010/main" val="1882817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8708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Rozpočet projektu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54086"/>
            <a:ext cx="8229600" cy="2597427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b="1" dirty="0"/>
              <a:t>Kategorie způsobilosti výdajů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věcná způsobilost 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přiměřenost výdaje – </a:t>
            </a:r>
            <a:r>
              <a:rPr lang="cs-CZ" b="1" dirty="0"/>
              <a:t>výdaje obvyklé v daném místě a čase!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časová způsobilost 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místní způsobilost výdaje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7422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Přímé výdaje neinvestiční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1722"/>
            <a:ext cx="8229600" cy="477444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Osobní výdaje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Cestovní náhrady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Drobný hmotný majetek a materiál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Drobný nehmotný majetek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Odpisy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Nákup služeb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Přímá podpora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2647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3299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Osobní výdaje 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38738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Způsobilé 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hrubá mzda, plat nebo odměna z dohod zaměstnanců včetně zákonných náhrad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odvody na sociální a zdravotní pojištění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nemocenská hrazená zaměstnavatelem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zákonné pojištění odpovědnosti zaměstnavatele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ostatní obligatorní výdaje (FKSP, osobní překážky v práci či službě, </a:t>
            </a:r>
            <a:r>
              <a:rPr lang="cs-CZ" altLang="cs-CZ" sz="2400" dirty="0" err="1"/>
              <a:t>indispoziční</a:t>
            </a:r>
            <a:r>
              <a:rPr lang="cs-CZ" altLang="cs-CZ" sz="2400" dirty="0"/>
              <a:t> volno)</a:t>
            </a:r>
          </a:p>
        </p:txBody>
      </p:sp>
    </p:spTree>
    <p:extLst>
      <p:ext uri="{BB962C8B-B14F-4D97-AF65-F5344CB8AC3E}">
        <p14:creationId xmlns:p14="http://schemas.microsoft.com/office/powerpoint/2010/main" val="2897842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796</Words>
  <Application>Microsoft Macintosh PowerPoint</Application>
  <PresentationFormat>On-screen Show (4:3)</PresentationFormat>
  <Paragraphs>132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Symbol</vt:lpstr>
      <vt:lpstr>Wingdings</vt:lpstr>
      <vt:lpstr>Office Theme</vt:lpstr>
      <vt:lpstr>Projektový a dotační management</vt:lpstr>
      <vt:lpstr>Trojimperativ projektu</vt:lpstr>
      <vt:lpstr>Obecné zásady tvorby rozpočtu</vt:lpstr>
      <vt:lpstr>Rozpočet projektu</vt:lpstr>
      <vt:lpstr>Rozpočet projektu</vt:lpstr>
      <vt:lpstr>PowerPoint Presentation</vt:lpstr>
      <vt:lpstr>Rozpočet projektu</vt:lpstr>
      <vt:lpstr>Přímé výdaje neinvestiční</vt:lpstr>
      <vt:lpstr>Osobní výdaje </vt:lpstr>
      <vt:lpstr>Stanovení sazeb mezd/platů</vt:lpstr>
      <vt:lpstr>Cestovní náhrady</vt:lpstr>
      <vt:lpstr>Cestovní náhrady</vt:lpstr>
      <vt:lpstr>Drobný hmotný majetek</vt:lpstr>
      <vt:lpstr>Materiál</vt:lpstr>
      <vt:lpstr>Drobný nehmotný majetek</vt:lpstr>
      <vt:lpstr>Nákup služeb</vt:lpstr>
      <vt:lpstr>Přímé výdaje investiční</vt:lpstr>
      <vt:lpstr>Další uznatelné výdaje</vt:lpstr>
      <vt:lpstr>Nepřímé náklady</vt:lpstr>
      <vt:lpstr>Rozpočet projektu</vt:lpstr>
      <vt:lpstr>Semestrální práce - úkol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Vaculík Marek</dc:creator>
  <cp:keywords/>
  <dc:description/>
  <cp:lastModifiedBy>NĚMEC Daniel</cp:lastModifiedBy>
  <cp:revision>82</cp:revision>
  <dcterms:created xsi:type="dcterms:W3CDTF">2012-07-19T22:32:54Z</dcterms:created>
  <dcterms:modified xsi:type="dcterms:W3CDTF">2025-11-10T08:59:03Z</dcterms:modified>
  <cp:category/>
</cp:coreProperties>
</file>