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82" r:id="rId3"/>
    <p:sldId id="286" r:id="rId4"/>
    <p:sldId id="287" r:id="rId5"/>
    <p:sldId id="288" r:id="rId6"/>
    <p:sldId id="289" r:id="rId7"/>
    <p:sldId id="290" r:id="rId8"/>
    <p:sldId id="300" r:id="rId9"/>
    <p:sldId id="291" r:id="rId10"/>
    <p:sldId id="298" r:id="rId11"/>
    <p:sldId id="292" r:id="rId12"/>
    <p:sldId id="293" r:id="rId13"/>
    <p:sldId id="294" r:id="rId14"/>
    <p:sldId id="296" r:id="rId15"/>
    <p:sldId id="295" r:id="rId16"/>
    <p:sldId id="299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4"/>
    <p:restoredTop sz="94665"/>
  </p:normalViewPr>
  <p:slideViewPr>
    <p:cSldViewPr snapToGrid="0" snapToObjects="1">
      <p:cViewPr varScale="1">
        <p:scale>
          <a:sx n="121" d="100"/>
          <a:sy n="121" d="100"/>
        </p:scale>
        <p:origin x="13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CC802-5E9F-4A07-A624-ECF0CBECDC0B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7C468-A068-45D9-AFB2-2F291AA8C3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270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77C468-A068-45D9-AFB2-2F291AA8C3F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294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77C468-A068-45D9-AFB2-2F291AA8C3F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4814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77C468-A068-45D9-AFB2-2F291AA8C3F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608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77C468-A068-45D9-AFB2-2F291AA8C3F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453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tJku0eppao" TargetMode="External"/><Relationship Id="rId2" Type="http://schemas.openxmlformats.org/officeDocument/2006/relationships/hyperlink" Target="https://www.youtube.com/watch?v=TvaiI69MEG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tmp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vvi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sta.tacr.cz/ISTA/action/Login/?actionId=905739152594794&amp;step=0&amp;ts=1604506002605&amp;hash=oOMwjyTXgLOPfX2+NmFFjy0nBJ2R6DScDbEf7P0G/wM=&amp;nbl=true&amp;lang=cs-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as.gris.cz/cas/login?service=https://www.gris.cz/apex/f?p%3D10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sf2014.esfcr.cz/publicportal/DefaultPage.asp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267027"/>
            <a:ext cx="7676535" cy="2125357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br>
              <a:rPr lang="cs-CZ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s-CZ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Projektový a dotační management</a:t>
            </a:r>
            <a:br>
              <a:rPr lang="cs-CZ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s-CZ" sz="2800" b="1" dirty="0">
                <a:solidFill>
                  <a:srgbClr val="D1020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s-CZ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sw aplikace pro podání projektových žádostí a nástroje projektového managementu</a:t>
            </a:r>
            <a:endParaRPr lang="en-US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5127171"/>
            <a:ext cx="6718685" cy="111683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Ing. Daniel Němec</a:t>
            </a:r>
          </a:p>
          <a:p>
            <a:pPr algn="l"/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1877BA-B2A8-C44F-BFD7-4562F3D3B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0718"/>
            <a:ext cx="9144000" cy="5656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790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25D5C-D35B-F94C-A422-7DBAD73C1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GANTT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4C9CF-7E29-6244-B8E3-BBCB99A44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5485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dirty="0"/>
              <a:t>umožní stanovit pořadí úkolů a odhadnout jejich časovou náročnost. </a:t>
            </a:r>
          </a:p>
          <a:p>
            <a:r>
              <a:rPr lang="cs-CZ" sz="2400" dirty="0"/>
              <a:t>není příliš vhodný pro demonstraci vzájemné závislosti mezi jednotlivými fázemi projektu a neukáže nám důsledky zpoždění některých důležitých úkolů.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298B93-9EB5-0847-9571-DB57EB246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477" y="3154572"/>
            <a:ext cx="6821045" cy="295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352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41B47-D627-6B4F-A4BC-1B694E961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PERT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254D3-4132-6A45-92CE-BD78A506E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5486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dirty="0"/>
              <a:t>Project </a:t>
            </a:r>
            <a:r>
              <a:rPr lang="cs-CZ" sz="2400" dirty="0" err="1"/>
              <a:t>Evaluation</a:t>
            </a:r>
            <a:r>
              <a:rPr lang="cs-CZ" sz="2400" dirty="0"/>
              <a:t> and </a:t>
            </a:r>
            <a:r>
              <a:rPr lang="cs-CZ" sz="2400" dirty="0" err="1"/>
              <a:t>Review</a:t>
            </a:r>
            <a:r>
              <a:rPr lang="cs-CZ" sz="2400" dirty="0"/>
              <a:t> </a:t>
            </a:r>
            <a:r>
              <a:rPr lang="cs-CZ" sz="2400" dirty="0" err="1"/>
              <a:t>Technique</a:t>
            </a:r>
            <a:endParaRPr lang="cs-CZ" sz="2400" dirty="0"/>
          </a:p>
          <a:p>
            <a:r>
              <a:rPr lang="cs-CZ" sz="2400" dirty="0"/>
              <a:t>Využití při řízení a kontrolu velkých projektů s mnoha souběžnými aktivitami</a:t>
            </a:r>
          </a:p>
          <a:p>
            <a:r>
              <a:rPr lang="cs-CZ" sz="2400" dirty="0"/>
              <a:t>Čas aktivit je pouze odhadován, a není známo, jak dlouho bude trvat aktivity splnit</a:t>
            </a:r>
          </a:p>
          <a:p>
            <a:r>
              <a:rPr lang="cs-CZ" sz="2400" dirty="0"/>
              <a:t>-&gt; Proto využíván více ve </a:t>
            </a:r>
            <a:r>
              <a:rPr lang="cs-CZ" sz="2400" dirty="0" err="1"/>
              <a:t>VaV</a:t>
            </a:r>
            <a:r>
              <a:rPr lang="cs-CZ" sz="2400" dirty="0"/>
              <a:t> projektech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377371-A85A-204D-A350-48D4EF135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233" y="3821713"/>
            <a:ext cx="6001270" cy="276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54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02A6-EF4A-B84B-B0BD-B637B2D99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CPM (</a:t>
            </a:r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 Metod)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4748D-46CF-C543-828C-31D8D0477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užitečný nástroj pro plánování a sestavení vzájemných závislostí mezi jednotlivými úkoly a fázemi</a:t>
            </a:r>
          </a:p>
          <a:p>
            <a:r>
              <a:rPr lang="cs-CZ" dirty="0"/>
              <a:t>využívá pevně dané odhady času pro každou aktivitu</a:t>
            </a:r>
          </a:p>
          <a:p>
            <a:r>
              <a:rPr lang="cs-CZ" dirty="0"/>
              <a:t>popisuje pořadí (sekvenci) úkolů, jejichž splnění umožní dokončit projekt v nejkratším možném čase</a:t>
            </a:r>
          </a:p>
          <a:p>
            <a:r>
              <a:rPr lang="cs-CZ" dirty="0"/>
              <a:t>metoda je založena na myšlence, že některé úkoly musí být dokončeny předtím, než jiné mohou začít</a:t>
            </a:r>
          </a:p>
        </p:txBody>
      </p:sp>
    </p:spTree>
    <p:extLst>
      <p:ext uri="{BB962C8B-B14F-4D97-AF65-F5344CB8AC3E}">
        <p14:creationId xmlns:p14="http://schemas.microsoft.com/office/powerpoint/2010/main" val="1639281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AE865-A98F-4E43-857E-09800AA1E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CPM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698575-E374-5546-A7FA-C49E3A6D7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91" y="1582530"/>
            <a:ext cx="8725617" cy="408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56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5861-0979-774E-9887-0BFBF6BE0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Online nástroje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4A7E8-2753-3B47-A8C0-A45285056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Monday.com</a:t>
            </a:r>
            <a:r>
              <a:rPr lang="cs-CZ" dirty="0"/>
              <a:t> </a:t>
            </a:r>
          </a:p>
          <a:p>
            <a:r>
              <a:rPr lang="cs-CZ" dirty="0" err="1"/>
              <a:t>ClickUp</a:t>
            </a:r>
            <a:endParaRPr lang="cs-CZ" dirty="0"/>
          </a:p>
          <a:p>
            <a:r>
              <a:rPr lang="cs-CZ" dirty="0" err="1"/>
              <a:t>Instagantt</a:t>
            </a:r>
            <a:endParaRPr lang="cs-CZ" dirty="0"/>
          </a:p>
          <a:p>
            <a:r>
              <a:rPr lang="cs-CZ" dirty="0" err="1"/>
              <a:t>Easyproject</a:t>
            </a:r>
            <a:endParaRPr lang="cs-CZ" dirty="0"/>
          </a:p>
          <a:p>
            <a:r>
              <a:rPr lang="cs-CZ" dirty="0"/>
              <a:t>…</a:t>
            </a:r>
          </a:p>
        </p:txBody>
      </p:sp>
      <p:pic>
        <p:nvPicPr>
          <p:cNvPr id="5" name="Obrázek 4" descr="Obsah obrázku text, počítač, Lidská tvář, oblečení&#10;&#10;Obsah vygenerovaný umělou inteligencí může být nesprávný.">
            <a:extLst>
              <a:ext uri="{FF2B5EF4-FFF2-40B4-BE49-F238E27FC236}">
                <a16:creationId xmlns:a16="http://schemas.microsoft.com/office/drawing/2014/main" id="{F958863C-81B5-D524-E220-DE53321A8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6019" y="1600200"/>
            <a:ext cx="4252354" cy="29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002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A6717D-20D2-CBD4-46D5-A6B581AF3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AI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47F454-5493-557D-74BB-D0D40F47B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654" y="1292773"/>
            <a:ext cx="3641835" cy="4525963"/>
          </a:xfrm>
        </p:spPr>
        <p:txBody>
          <a:bodyPr>
            <a:normAutofit/>
          </a:bodyPr>
          <a:lstStyle/>
          <a:p>
            <a:r>
              <a:rPr lang="cs-CZ" sz="2400" dirty="0"/>
              <a:t>Microsoft </a:t>
            </a:r>
            <a:r>
              <a:rPr lang="cs-CZ" sz="2400" dirty="0" err="1"/>
              <a:t>Planner</a:t>
            </a:r>
            <a:r>
              <a:rPr lang="cs-CZ" sz="2400" dirty="0"/>
              <a:t> + </a:t>
            </a:r>
            <a:r>
              <a:rPr lang="cs-CZ" sz="2400" dirty="0" err="1"/>
              <a:t>Copilot</a:t>
            </a:r>
            <a:r>
              <a:rPr lang="cs-CZ" sz="2400" dirty="0"/>
              <a:t> Agent</a:t>
            </a:r>
          </a:p>
          <a:p>
            <a:pPr marL="0" indent="0">
              <a:buNone/>
            </a:pPr>
            <a:r>
              <a:rPr lang="cs-CZ" sz="1800" dirty="0">
                <a:hlinkClick r:id="rId2"/>
              </a:rPr>
              <a:t>https://www.youtube.com/watch?v=TvaiI69MEGI</a:t>
            </a:r>
            <a:r>
              <a:rPr lang="cs-CZ" sz="1800" dirty="0"/>
              <a:t> </a:t>
            </a:r>
          </a:p>
          <a:p>
            <a:endParaRPr lang="cs-CZ" sz="2400" dirty="0"/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Microsoft 365 Dynamics + </a:t>
            </a:r>
            <a:r>
              <a:rPr lang="cs-CZ" sz="2400" dirty="0" err="1"/>
              <a:t>Copilot</a:t>
            </a:r>
            <a:endParaRPr lang="cs-CZ" sz="2400" dirty="0"/>
          </a:p>
          <a:p>
            <a:pPr marL="0" indent="0">
              <a:buNone/>
            </a:pPr>
            <a:r>
              <a:rPr lang="cs-CZ" sz="1800" dirty="0">
                <a:hlinkClick r:id="rId3"/>
              </a:rPr>
              <a:t>https://www.youtube.com/watch?v=GtJku0eppao</a:t>
            </a:r>
            <a:r>
              <a:rPr lang="cs-CZ" sz="1800" dirty="0"/>
              <a:t> </a:t>
            </a:r>
          </a:p>
        </p:txBody>
      </p:sp>
      <p:pic>
        <p:nvPicPr>
          <p:cNvPr id="5" name="Obrázek 4" descr="Obsah obrázku text, snímek obrazovky, Písmo, dokument&#10;&#10;Obsah vygenerovaný umělou inteligencí může být nesprávný.">
            <a:extLst>
              <a:ext uri="{FF2B5EF4-FFF2-40B4-BE49-F238E27FC236}">
                <a16:creationId xmlns:a16="http://schemas.microsoft.com/office/drawing/2014/main" id="{D0B28E83-7CF2-5EB7-E591-26D40BD625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5851" y="1292773"/>
            <a:ext cx="4767203" cy="4615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441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D955-72B2-9044-9071-316ED6E7E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Semestrální práce - úkol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32979-6B8E-324C-A1AA-DA07339AB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GANTT diagram </a:t>
            </a:r>
            <a:r>
              <a:rPr lang="cs-CZ" dirty="0"/>
              <a:t>(šablona / MS Excel)</a:t>
            </a:r>
          </a:p>
          <a:p>
            <a:r>
              <a:rPr lang="cs-CZ" dirty="0"/>
              <a:t>Aktivity v iniciační a plánovací fázi</a:t>
            </a:r>
          </a:p>
          <a:p>
            <a:r>
              <a:rPr lang="cs-CZ" dirty="0"/>
              <a:t>Obecný návrh projektových aktivit ve fázi realizace – ty budou detailněji tvořeny v dalších cvičeních </a:t>
            </a:r>
          </a:p>
          <a:p>
            <a:r>
              <a:rPr lang="cs-CZ" dirty="0"/>
              <a:t>V případě více souběžných aktivit vhodno dělit do “pracovních balíčků“ </a:t>
            </a:r>
          </a:p>
        </p:txBody>
      </p:sp>
    </p:spTree>
    <p:extLst>
      <p:ext uri="{BB962C8B-B14F-4D97-AF65-F5344CB8AC3E}">
        <p14:creationId xmlns:p14="http://schemas.microsoft.com/office/powerpoint/2010/main" val="1153628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INFORMAČNÍ SYSTÉM VaVaI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" y="1417638"/>
            <a:ext cx="8432800" cy="48928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	IS VÝZKUMU, EXPERIMENTÁLNÍHO VÝVOJE A INOVACÍ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Informační systém veřejné správy zajišťující shromažďování, zpracování, poskytování a využívání údajů o výzkumu, vývoji a inovacích podporovaných z veřejných prostředků ČR.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DATABÁZE: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Centrální evidence projektů – pro účelovou podporu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Centrální evidence výzkumných záměrů – pro institucionální podporu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Rejstřík informací o výsledcích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Evidence veřejných soutěží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Centrální evidence aktivit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Účelem IS je nejenom informovanost o vyhlášených soutěží VaV, zveřejňování informací o realizovaných a ukončených projektech, ale také kontrola využití účelové a institucionální podpory, příprava návrhu státního rozpočtu VaV a hodnocení výsledků výzkumných organizací a programů podpory.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WWW odkaz: 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https://www.rvvi.cz/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cs-CZ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5196228-E830-4D7E-85E2-609BD6B85CC5}"/>
              </a:ext>
            </a:extLst>
          </p:cNvPr>
          <p:cNvGrpSpPr/>
          <p:nvPr/>
        </p:nvGrpSpPr>
        <p:grpSpPr>
          <a:xfrm>
            <a:off x="457200" y="1466444"/>
            <a:ext cx="304180" cy="355834"/>
            <a:chOff x="5599059" y="884560"/>
            <a:chExt cx="304180" cy="355834"/>
          </a:xfrm>
          <a:solidFill>
            <a:srgbClr val="D10202"/>
          </a:solidFill>
        </p:grpSpPr>
        <p:sp>
          <p:nvSpPr>
            <p:cNvPr id="15" name="Šipka: doprava 14">
              <a:extLst>
                <a:ext uri="{FF2B5EF4-FFF2-40B4-BE49-F238E27FC236}">
                  <a16:creationId xmlns:a16="http://schemas.microsoft.com/office/drawing/2014/main" id="{84487963-E649-4F9D-B46D-5FFD0F8BC562}"/>
                </a:ext>
              </a:extLst>
            </p:cNvPr>
            <p:cNvSpPr/>
            <p:nvPr/>
          </p:nvSpPr>
          <p:spPr>
            <a:xfrm>
              <a:off x="5599059" y="884560"/>
              <a:ext cx="304180" cy="35583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2" name="Šipka: doprava 4">
              <a:extLst>
                <a:ext uri="{FF2B5EF4-FFF2-40B4-BE49-F238E27FC236}">
                  <a16:creationId xmlns:a16="http://schemas.microsoft.com/office/drawing/2014/main" id="{D9101316-7BC5-454B-A4F2-299BC8EF2B03}"/>
                </a:ext>
              </a:extLst>
            </p:cNvPr>
            <p:cNvSpPr txBox="1"/>
            <p:nvPr/>
          </p:nvSpPr>
          <p:spPr>
            <a:xfrm>
              <a:off x="5599059" y="955727"/>
              <a:ext cx="212926" cy="213500"/>
            </a:xfrm>
            <a:prstGeom prst="rect">
              <a:avLst/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cs-CZ" sz="1900" b="1" kern="12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050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MONITOROVACÍ SYSTÉM MS2021+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" y="1417638"/>
            <a:ext cx="8432800" cy="48928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	MONITOROVACÍ SYSTÉM EVROPSKÝCH FONDŮ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Informační systém evropských fondů pro rozpočtové období 2021 – 2027.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Součástí monitorovacího systému je tzv. IS KP21+ (IS koncového příjemce), kdy je tato aplikace určena pro zadávání Žádostí o podporu a správu projektu po celou dobu jeho životního cyklu.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CHARAKTERISTIKA: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Zahrnuje celý životní cyklus dotačních programů, žádostí a projektů.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Administruje a řídí všechny evropské dotace České republiky.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Jednoduchá základní funkcionalita a ovladatelnost.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Bezpečnost v oblasti ochrany osobních údajů a při zabezpečení citlivých dat.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WWW odkaz: 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https://mseu.mssf.cz/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cs-CZ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5196228-E830-4D7E-85E2-609BD6B85CC5}"/>
              </a:ext>
            </a:extLst>
          </p:cNvPr>
          <p:cNvGrpSpPr/>
          <p:nvPr/>
        </p:nvGrpSpPr>
        <p:grpSpPr>
          <a:xfrm>
            <a:off x="484575" y="1449179"/>
            <a:ext cx="304180" cy="355834"/>
            <a:chOff x="5599059" y="884560"/>
            <a:chExt cx="304180" cy="355834"/>
          </a:xfrm>
          <a:solidFill>
            <a:srgbClr val="D10202"/>
          </a:solidFill>
        </p:grpSpPr>
        <p:sp>
          <p:nvSpPr>
            <p:cNvPr id="15" name="Šipka: doprava 14">
              <a:extLst>
                <a:ext uri="{FF2B5EF4-FFF2-40B4-BE49-F238E27FC236}">
                  <a16:creationId xmlns:a16="http://schemas.microsoft.com/office/drawing/2014/main" id="{84487963-E649-4F9D-B46D-5FFD0F8BC562}"/>
                </a:ext>
              </a:extLst>
            </p:cNvPr>
            <p:cNvSpPr/>
            <p:nvPr/>
          </p:nvSpPr>
          <p:spPr>
            <a:xfrm>
              <a:off x="5599059" y="884560"/>
              <a:ext cx="304180" cy="35583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2" name="Šipka: doprava 4">
              <a:extLst>
                <a:ext uri="{FF2B5EF4-FFF2-40B4-BE49-F238E27FC236}">
                  <a16:creationId xmlns:a16="http://schemas.microsoft.com/office/drawing/2014/main" id="{D9101316-7BC5-454B-A4F2-299BC8EF2B03}"/>
                </a:ext>
              </a:extLst>
            </p:cNvPr>
            <p:cNvSpPr txBox="1"/>
            <p:nvPr/>
          </p:nvSpPr>
          <p:spPr>
            <a:xfrm>
              <a:off x="5599059" y="955727"/>
              <a:ext cx="212926" cy="213500"/>
            </a:xfrm>
            <a:prstGeom prst="rect">
              <a:avLst/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cs-CZ" sz="1900" b="1" kern="12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3381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INFORMAČNÍ SYSTÉM SISTA 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" y="1417638"/>
            <a:ext cx="8432800" cy="48928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	IS TAČR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TA ČR – Technologická agentura České republiky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Informační systém pro přípravu a správu výzkumných projektů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Zajištění celého životního cyklu poskytování účelové podpory VaV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Zefektivnění fungování veřejné správy a veřejných služeb v oblasti poskytování veřejné podpory VaVaI.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WWW odkaz: 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https://ista.tacr.cz/ISTA/action/Login/?actionId=905739152594794&amp;step=0&amp;ts=1604506002605&amp;hash=oOMwjyTXgLOPfX2+NmFFjy0nBJ2R6DScDbEf7P0G/wM=&amp;nbl=true&amp;lang=cs-CZ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457200" lvl="1" indent="0">
              <a:buNone/>
            </a:pPr>
            <a:endParaRPr lang="cs-CZ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5196228-E830-4D7E-85E2-609BD6B85CC5}"/>
              </a:ext>
            </a:extLst>
          </p:cNvPr>
          <p:cNvGrpSpPr/>
          <p:nvPr/>
        </p:nvGrpSpPr>
        <p:grpSpPr>
          <a:xfrm>
            <a:off x="484575" y="1449179"/>
            <a:ext cx="304180" cy="355834"/>
            <a:chOff x="5599059" y="884560"/>
            <a:chExt cx="304180" cy="355834"/>
          </a:xfrm>
          <a:solidFill>
            <a:srgbClr val="D10202"/>
          </a:solidFill>
        </p:grpSpPr>
        <p:sp>
          <p:nvSpPr>
            <p:cNvPr id="15" name="Šipka: doprava 14">
              <a:extLst>
                <a:ext uri="{FF2B5EF4-FFF2-40B4-BE49-F238E27FC236}">
                  <a16:creationId xmlns:a16="http://schemas.microsoft.com/office/drawing/2014/main" id="{84487963-E649-4F9D-B46D-5FFD0F8BC562}"/>
                </a:ext>
              </a:extLst>
            </p:cNvPr>
            <p:cNvSpPr/>
            <p:nvPr/>
          </p:nvSpPr>
          <p:spPr>
            <a:xfrm>
              <a:off x="5599059" y="884560"/>
              <a:ext cx="304180" cy="35583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2" name="Šipka: doprava 4">
              <a:extLst>
                <a:ext uri="{FF2B5EF4-FFF2-40B4-BE49-F238E27FC236}">
                  <a16:creationId xmlns:a16="http://schemas.microsoft.com/office/drawing/2014/main" id="{D9101316-7BC5-454B-A4F2-299BC8EF2B03}"/>
                </a:ext>
              </a:extLst>
            </p:cNvPr>
            <p:cNvSpPr txBox="1"/>
            <p:nvPr/>
          </p:nvSpPr>
          <p:spPr>
            <a:xfrm>
              <a:off x="5599059" y="955727"/>
              <a:ext cx="212926" cy="213500"/>
            </a:xfrm>
            <a:prstGeom prst="rect">
              <a:avLst/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cs-CZ" sz="1900" b="1" kern="12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5962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GRANTOVÁ APLIKACE GRIS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" y="1417638"/>
            <a:ext cx="8432800" cy="48928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	GRANTOVÁ APLIKACE GA ČR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GA ČR – Grantová agentura České republiky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Informační systém pro přípravu a správu grantů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Zajištění celého životního cyklu poskytování účelové financování VaV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WWW odkaz: 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https://cas.gris.cz/cas/login?service=https%3A%2F%2Fwww.gris.cz%2Fapex%2Ff%3Fp%3D103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cs-CZ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5196228-E830-4D7E-85E2-609BD6B85CC5}"/>
              </a:ext>
            </a:extLst>
          </p:cNvPr>
          <p:cNvGrpSpPr/>
          <p:nvPr/>
        </p:nvGrpSpPr>
        <p:grpSpPr>
          <a:xfrm>
            <a:off x="484575" y="1449179"/>
            <a:ext cx="304180" cy="355834"/>
            <a:chOff x="5599059" y="884560"/>
            <a:chExt cx="304180" cy="355834"/>
          </a:xfrm>
          <a:solidFill>
            <a:srgbClr val="D10202"/>
          </a:solidFill>
        </p:grpSpPr>
        <p:sp>
          <p:nvSpPr>
            <p:cNvPr id="15" name="Šipka: doprava 14">
              <a:extLst>
                <a:ext uri="{FF2B5EF4-FFF2-40B4-BE49-F238E27FC236}">
                  <a16:creationId xmlns:a16="http://schemas.microsoft.com/office/drawing/2014/main" id="{84487963-E649-4F9D-B46D-5FFD0F8BC562}"/>
                </a:ext>
              </a:extLst>
            </p:cNvPr>
            <p:cNvSpPr/>
            <p:nvPr/>
          </p:nvSpPr>
          <p:spPr>
            <a:xfrm>
              <a:off x="5599059" y="884560"/>
              <a:ext cx="304180" cy="35583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2" name="Šipka: doprava 4">
              <a:extLst>
                <a:ext uri="{FF2B5EF4-FFF2-40B4-BE49-F238E27FC236}">
                  <a16:creationId xmlns:a16="http://schemas.microsoft.com/office/drawing/2014/main" id="{D9101316-7BC5-454B-A4F2-299BC8EF2B03}"/>
                </a:ext>
              </a:extLst>
            </p:cNvPr>
            <p:cNvSpPr txBox="1"/>
            <p:nvPr/>
          </p:nvSpPr>
          <p:spPr>
            <a:xfrm>
              <a:off x="5599059" y="955727"/>
              <a:ext cx="212926" cy="213500"/>
            </a:xfrm>
            <a:prstGeom prst="rect">
              <a:avLst/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cs-CZ" sz="1900" b="1" kern="12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7050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INFORMAČNÍ SYSTÉM ESF 2014+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" y="1417638"/>
            <a:ext cx="8432800" cy="48928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	IS EVROPSKÉHO SOCIÁLNÍHO FONDU 2014+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Slouží příjemcům k evidenci podpořených osob a výpočtu indikátorů po potřeby zpracování Zpráv o realizaci jednotlivých projektů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Využití zejména u projektů souvisejících se vzdělávacími aktivitami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Propojený s monitorovacím systémem MS2014+ / MS2021+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WWW odkaz: 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https://esf2014.esfcr.cz/publicportal/DefaultPage.aspx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cs-CZ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just">
              <a:buNone/>
            </a:pPr>
            <a:endParaRPr lang="cs-CZ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5196228-E830-4D7E-85E2-609BD6B85CC5}"/>
              </a:ext>
            </a:extLst>
          </p:cNvPr>
          <p:cNvGrpSpPr/>
          <p:nvPr/>
        </p:nvGrpSpPr>
        <p:grpSpPr>
          <a:xfrm>
            <a:off x="484575" y="1449179"/>
            <a:ext cx="304180" cy="355834"/>
            <a:chOff x="5599059" y="884560"/>
            <a:chExt cx="304180" cy="355834"/>
          </a:xfrm>
          <a:solidFill>
            <a:srgbClr val="D10202"/>
          </a:solidFill>
        </p:grpSpPr>
        <p:sp>
          <p:nvSpPr>
            <p:cNvPr id="15" name="Šipka: doprava 14">
              <a:extLst>
                <a:ext uri="{FF2B5EF4-FFF2-40B4-BE49-F238E27FC236}">
                  <a16:creationId xmlns:a16="http://schemas.microsoft.com/office/drawing/2014/main" id="{84487963-E649-4F9D-B46D-5FFD0F8BC562}"/>
                </a:ext>
              </a:extLst>
            </p:cNvPr>
            <p:cNvSpPr/>
            <p:nvPr/>
          </p:nvSpPr>
          <p:spPr>
            <a:xfrm>
              <a:off x="5599059" y="884560"/>
              <a:ext cx="304180" cy="35583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2" name="Šipka: doprava 4">
              <a:extLst>
                <a:ext uri="{FF2B5EF4-FFF2-40B4-BE49-F238E27FC236}">
                  <a16:creationId xmlns:a16="http://schemas.microsoft.com/office/drawing/2014/main" id="{D9101316-7BC5-454B-A4F2-299BC8EF2B03}"/>
                </a:ext>
              </a:extLst>
            </p:cNvPr>
            <p:cNvSpPr txBox="1"/>
            <p:nvPr/>
          </p:nvSpPr>
          <p:spPr>
            <a:xfrm>
              <a:off x="5599059" y="955727"/>
              <a:ext cx="212926" cy="213500"/>
            </a:xfrm>
            <a:prstGeom prst="rect">
              <a:avLst/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cs-CZ" sz="1900" b="1" kern="12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1159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55285-84DC-4E40-AED4-A87463DFC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	NÁSTROJE PROJEKTOVÉHO MANAGEMENTU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6DDCC-B6C1-5A45-BE2D-36B2D0D8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770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1A28A-0A4E-2171-3485-0489B6F6A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8C9F7-4C92-91B8-D867-A40B26320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	NÁSTROJE PROJEKTOVÉHO MANAGEMENTU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EE09-B167-9B46-2E28-DB3C8099E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Microsoft Project</a:t>
            </a:r>
          </a:p>
          <a:p>
            <a:r>
              <a:rPr lang="cs-CZ" dirty="0"/>
              <a:t>GANTT diagram</a:t>
            </a:r>
          </a:p>
          <a:p>
            <a:r>
              <a:rPr lang="cs-CZ" dirty="0"/>
              <a:t>PERT diagram </a:t>
            </a:r>
          </a:p>
          <a:p>
            <a:r>
              <a:rPr lang="cs-CZ" dirty="0"/>
              <a:t>Metoda CPM</a:t>
            </a:r>
          </a:p>
          <a:p>
            <a:r>
              <a:rPr lang="cs-CZ" dirty="0"/>
              <a:t>Online nástroje</a:t>
            </a:r>
          </a:p>
          <a:p>
            <a:r>
              <a:rPr lang="cs-CZ" dirty="0"/>
              <a:t>Využití AI</a:t>
            </a:r>
          </a:p>
        </p:txBody>
      </p:sp>
    </p:spTree>
    <p:extLst>
      <p:ext uri="{BB962C8B-B14F-4D97-AF65-F5344CB8AC3E}">
        <p14:creationId xmlns:p14="http://schemas.microsoft.com/office/powerpoint/2010/main" val="2196297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01CCF-EC82-B241-B20D-88E7E0F4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Microsoft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FBFB4-E0F0-9A4C-9A10-98C85FE8B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plánování projektů, sledování jejich průběhu a průběžné nebo závěrečné vyhodnocování stavu projektů</a:t>
            </a:r>
          </a:p>
          <a:p>
            <a:r>
              <a:rPr lang="cs-CZ" dirty="0"/>
              <a:t>Umožňuje také sledovat náklady a zdroje (jak časové, finanční tak i lidské) a tak předejít jejich přečerpání a ohrožení realizace celého projektu.</a:t>
            </a:r>
          </a:p>
          <a:p>
            <a:endParaRPr lang="cs-CZ" dirty="0"/>
          </a:p>
          <a:p>
            <a:pPr>
              <a:buFont typeface="Wingdings" pitchFamily="2" charset="2"/>
              <a:buChar char="ü"/>
            </a:pPr>
            <a:r>
              <a:rPr lang="cs-CZ" dirty="0"/>
              <a:t>Správa úkolů – plánovat a spravovat všechny úkoly v rámci projektu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správa zdrojů – rozsáhlé možnosti jak spravovat prostředky v rámci projektu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reporty – snadno vyrobitelné expertízy různého druhu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rozpočtování – umožňuje definování a sledování rozpočtu v průběhu realizace projektu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sledování pokroku – postupuje projekt podle plánu? Jsou nějaké odchylky? </a:t>
            </a:r>
          </a:p>
        </p:txBody>
      </p:sp>
    </p:spTree>
    <p:extLst>
      <p:ext uri="{BB962C8B-B14F-4D97-AF65-F5344CB8AC3E}">
        <p14:creationId xmlns:p14="http://schemas.microsoft.com/office/powerpoint/2010/main" val="1195667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802</Words>
  <Application>Microsoft Office PowerPoint</Application>
  <PresentationFormat>Předvádění na obrazovce (4:3)</PresentationFormat>
  <Paragraphs>96</Paragraphs>
  <Slides>17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 Projektový a dotační management  sw aplikace pro podání projektových žádostí a nástroje projektového managementu</vt:lpstr>
      <vt:lpstr>INFORMAČNÍ SYSTÉM VaVaI</vt:lpstr>
      <vt:lpstr>MONITOROVACÍ SYSTÉM MS2021+</vt:lpstr>
      <vt:lpstr>INFORMAČNÍ SYSTÉM SISTA </vt:lpstr>
      <vt:lpstr>GRANTOVÁ APLIKACE GRIS</vt:lpstr>
      <vt:lpstr>INFORMAČNÍ SYSTÉM ESF 2014+</vt:lpstr>
      <vt:lpstr> NÁSTROJE PROJEKTOVÉHO MANAGEMENTU </vt:lpstr>
      <vt:lpstr> NÁSTROJE PROJEKTOVÉHO MANAGEMENTU </vt:lpstr>
      <vt:lpstr>Microsoft Project</vt:lpstr>
      <vt:lpstr>Prezentace aplikace PowerPoint</vt:lpstr>
      <vt:lpstr>GANTT diagram</vt:lpstr>
      <vt:lpstr>PERT diagram</vt:lpstr>
      <vt:lpstr>Metoda CPM (Critical Path Metod)</vt:lpstr>
      <vt:lpstr>Metoda CPM</vt:lpstr>
      <vt:lpstr>Online nástroje</vt:lpstr>
      <vt:lpstr>Využití AI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54</cp:revision>
  <dcterms:created xsi:type="dcterms:W3CDTF">2012-07-19T22:32:54Z</dcterms:created>
  <dcterms:modified xsi:type="dcterms:W3CDTF">2025-10-13T10:44:06Z</dcterms:modified>
  <cp:category/>
</cp:coreProperties>
</file>