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9" r:id="rId3"/>
    <p:sldId id="260" r:id="rId4"/>
    <p:sldId id="391" r:id="rId5"/>
    <p:sldId id="392" r:id="rId6"/>
    <p:sldId id="393" r:id="rId7"/>
    <p:sldId id="395" r:id="rId8"/>
    <p:sldId id="396" r:id="rId9"/>
    <p:sldId id="265" r:id="rId10"/>
    <p:sldId id="384" r:id="rId11"/>
    <p:sldId id="266" r:id="rId12"/>
    <p:sldId id="383" r:id="rId13"/>
    <p:sldId id="397" r:id="rId14"/>
    <p:sldId id="312" r:id="rId15"/>
    <p:sldId id="385" r:id="rId16"/>
    <p:sldId id="398" r:id="rId17"/>
    <p:sldId id="399" r:id="rId18"/>
    <p:sldId id="374" r:id="rId19"/>
    <p:sldId id="401" r:id="rId20"/>
    <p:sldId id="389" r:id="rId21"/>
    <p:sldId id="315" r:id="rId22"/>
    <p:sldId id="400"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42" autoAdjust="0"/>
    <p:restoredTop sz="94660"/>
  </p:normalViewPr>
  <p:slideViewPr>
    <p:cSldViewPr snapToGrid="0" snapToObjects="1">
      <p:cViewPr varScale="1">
        <p:scale>
          <a:sx n="128" d="100"/>
          <a:sy n="128" d="100"/>
        </p:scale>
        <p:origin x="1458"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54ABF-0836-4A3C-B413-4CB03A6F9A7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cs-CZ"/>
        </a:p>
      </dgm:t>
    </dgm:pt>
    <dgm:pt modelId="{F036FF31-3E4A-4886-830C-6668CA7BBAB3}">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Věcná náplň</a:t>
          </a:r>
        </a:p>
      </dgm:t>
    </dgm:pt>
    <dgm:pt modelId="{F3117130-F7C7-4B40-859A-C337833C8D94}" type="parTrans" cxnId="{4DA0D835-340C-4212-AFC3-CF232A61C927}">
      <dgm:prSet/>
      <dgm:spPr/>
      <dgm:t>
        <a:bodyPr/>
        <a:lstStyle/>
        <a:p>
          <a:endParaRPr lang="cs-CZ"/>
        </a:p>
      </dgm:t>
    </dgm:pt>
    <dgm:pt modelId="{880E429B-A409-40B0-A872-6680AE5A2DC4}" type="sibTrans" cxnId="{4DA0D835-340C-4212-AFC3-CF232A61C927}">
      <dgm:prSet/>
      <dgm:spPr/>
      <dgm:t>
        <a:bodyPr/>
        <a:lstStyle/>
        <a:p>
          <a:endParaRPr lang="cs-CZ"/>
        </a:p>
      </dgm:t>
    </dgm:pt>
    <dgm:pt modelId="{080F64B0-2DDB-4377-A7AC-5518989D103A}">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Zdroje</a:t>
          </a:r>
        </a:p>
      </dgm:t>
    </dgm:pt>
    <dgm:pt modelId="{C468C63B-16A8-4840-8C3F-C8A5F5BF1B6D}" type="parTrans" cxnId="{E310070A-8CA8-418B-83A1-F9991A79A19A}">
      <dgm:prSet/>
      <dgm:spPr/>
      <dgm:t>
        <a:bodyPr/>
        <a:lstStyle/>
        <a:p>
          <a:endParaRPr lang="cs-CZ"/>
        </a:p>
      </dgm:t>
    </dgm:pt>
    <dgm:pt modelId="{BE889377-0E4D-45DD-BDC0-0E285190B8E2}" type="sibTrans" cxnId="{E310070A-8CA8-418B-83A1-F9991A79A19A}">
      <dgm:prSet/>
      <dgm:spPr/>
      <dgm:t>
        <a:bodyPr/>
        <a:lstStyle/>
        <a:p>
          <a:endParaRPr lang="cs-CZ"/>
        </a:p>
      </dgm:t>
    </dgm:pt>
    <dgm:pt modelId="{7D76E044-6897-460E-ADAA-8D6D3D66AB33}">
      <dgm:prSet phldrT="[Text]"/>
      <dgm:spPr/>
      <dgm:t>
        <a:bodyPr/>
        <a:lstStyle/>
        <a:p>
          <a:r>
            <a:rPr lang="cs-CZ" b="1"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Čas</a:t>
          </a:r>
          <a:endParaRPr lang="cs-CZ" dirty="0">
            <a:solidFill>
              <a:schemeClr val="tx1"/>
            </a:solidFill>
          </a:endParaRPr>
        </a:p>
      </dgm:t>
    </dgm:pt>
    <dgm:pt modelId="{4D0F6C8C-BE32-4532-8ACD-D29244DD68AF}" type="parTrans" cxnId="{3694AE68-80A3-495D-939D-5128A686C638}">
      <dgm:prSet/>
      <dgm:spPr/>
      <dgm:t>
        <a:bodyPr/>
        <a:lstStyle/>
        <a:p>
          <a:endParaRPr lang="cs-CZ"/>
        </a:p>
      </dgm:t>
    </dgm:pt>
    <dgm:pt modelId="{FE73332A-0092-4185-8833-8A5135CC0607}" type="sibTrans" cxnId="{3694AE68-80A3-495D-939D-5128A686C638}">
      <dgm:prSet/>
      <dgm:spPr/>
      <dgm:t>
        <a:bodyPr/>
        <a:lstStyle/>
        <a:p>
          <a:endParaRPr lang="cs-CZ"/>
        </a:p>
      </dgm:t>
    </dgm:pt>
    <dgm:pt modelId="{EB215E7C-B355-40A7-BACB-F5DFCCF83EA3}" type="pres">
      <dgm:prSet presAssocID="{7E254ABF-0836-4A3C-B413-4CB03A6F9A70}" presName="Name0" presStyleCnt="0">
        <dgm:presLayoutVars>
          <dgm:dir/>
          <dgm:resizeHandles val="exact"/>
        </dgm:presLayoutVars>
      </dgm:prSet>
      <dgm:spPr/>
    </dgm:pt>
    <dgm:pt modelId="{4B08A24A-023C-43B2-9365-30867362F3AA}" type="pres">
      <dgm:prSet presAssocID="{F036FF31-3E4A-4886-830C-6668CA7BBAB3}" presName="node" presStyleLbl="node1" presStyleIdx="0" presStyleCnt="3" custRadScaleRad="100001" custRadScaleInc="430">
        <dgm:presLayoutVars>
          <dgm:bulletEnabled val="1"/>
        </dgm:presLayoutVars>
      </dgm:prSet>
      <dgm:spPr/>
    </dgm:pt>
    <dgm:pt modelId="{F35077BD-88FD-483E-8CD1-DE5FE1E5C111}" type="pres">
      <dgm:prSet presAssocID="{880E429B-A409-40B0-A872-6680AE5A2DC4}" presName="sibTrans" presStyleLbl="sibTrans2D1" presStyleIdx="0" presStyleCnt="3"/>
      <dgm:spPr/>
    </dgm:pt>
    <dgm:pt modelId="{73482243-9E33-4D5D-870F-6B62F0A155B0}" type="pres">
      <dgm:prSet presAssocID="{880E429B-A409-40B0-A872-6680AE5A2DC4}" presName="connectorText" presStyleLbl="sibTrans2D1" presStyleIdx="0" presStyleCnt="3"/>
      <dgm:spPr/>
    </dgm:pt>
    <dgm:pt modelId="{D585FD7B-AB44-4664-974A-B3B70890FFFE}" type="pres">
      <dgm:prSet presAssocID="{080F64B0-2DDB-4377-A7AC-5518989D103A}" presName="node" presStyleLbl="node1" presStyleIdx="1" presStyleCnt="3">
        <dgm:presLayoutVars>
          <dgm:bulletEnabled val="1"/>
        </dgm:presLayoutVars>
      </dgm:prSet>
      <dgm:spPr/>
    </dgm:pt>
    <dgm:pt modelId="{77770308-60E8-410C-8FC5-0EBD94D8B385}" type="pres">
      <dgm:prSet presAssocID="{BE889377-0E4D-45DD-BDC0-0E285190B8E2}" presName="sibTrans" presStyleLbl="sibTrans2D1" presStyleIdx="1" presStyleCnt="3"/>
      <dgm:spPr/>
    </dgm:pt>
    <dgm:pt modelId="{8F0A267C-0CBB-4D51-A5E7-4DEB2F9AF1A4}" type="pres">
      <dgm:prSet presAssocID="{BE889377-0E4D-45DD-BDC0-0E285190B8E2}" presName="connectorText" presStyleLbl="sibTrans2D1" presStyleIdx="1" presStyleCnt="3"/>
      <dgm:spPr/>
    </dgm:pt>
    <dgm:pt modelId="{C02DCA97-65A5-4818-9938-B2C47E55C527}" type="pres">
      <dgm:prSet presAssocID="{7D76E044-6897-460E-ADAA-8D6D3D66AB33}" presName="node" presStyleLbl="node1" presStyleIdx="2" presStyleCnt="3">
        <dgm:presLayoutVars>
          <dgm:bulletEnabled val="1"/>
        </dgm:presLayoutVars>
      </dgm:prSet>
      <dgm:spPr/>
    </dgm:pt>
    <dgm:pt modelId="{7D8A7096-8064-4F28-99E6-C6FCC5B54BD4}" type="pres">
      <dgm:prSet presAssocID="{FE73332A-0092-4185-8833-8A5135CC0607}" presName="sibTrans" presStyleLbl="sibTrans2D1" presStyleIdx="2" presStyleCnt="3"/>
      <dgm:spPr/>
    </dgm:pt>
    <dgm:pt modelId="{3A71E67D-F651-4338-86D6-2D3F272359E1}" type="pres">
      <dgm:prSet presAssocID="{FE73332A-0092-4185-8833-8A5135CC0607}" presName="connectorText" presStyleLbl="sibTrans2D1" presStyleIdx="2" presStyleCnt="3"/>
      <dgm:spPr/>
    </dgm:pt>
  </dgm:ptLst>
  <dgm:cxnLst>
    <dgm:cxn modelId="{E310070A-8CA8-418B-83A1-F9991A79A19A}" srcId="{7E254ABF-0836-4A3C-B413-4CB03A6F9A70}" destId="{080F64B0-2DDB-4377-A7AC-5518989D103A}" srcOrd="1" destOrd="0" parTransId="{C468C63B-16A8-4840-8C3F-C8A5F5BF1B6D}" sibTransId="{BE889377-0E4D-45DD-BDC0-0E285190B8E2}"/>
    <dgm:cxn modelId="{CACA1119-B44B-4AC3-8D66-BDD7B5BE13D4}" type="presOf" srcId="{FE73332A-0092-4185-8833-8A5135CC0607}" destId="{7D8A7096-8064-4F28-99E6-C6FCC5B54BD4}" srcOrd="0" destOrd="0" presId="urn:microsoft.com/office/officeart/2005/8/layout/cycle7"/>
    <dgm:cxn modelId="{787B421A-D45A-43E8-91A7-8152C61409F3}" type="presOf" srcId="{880E429B-A409-40B0-A872-6680AE5A2DC4}" destId="{73482243-9E33-4D5D-870F-6B62F0A155B0}" srcOrd="1" destOrd="0" presId="urn:microsoft.com/office/officeart/2005/8/layout/cycle7"/>
    <dgm:cxn modelId="{4DA0D835-340C-4212-AFC3-CF232A61C927}" srcId="{7E254ABF-0836-4A3C-B413-4CB03A6F9A70}" destId="{F036FF31-3E4A-4886-830C-6668CA7BBAB3}" srcOrd="0" destOrd="0" parTransId="{F3117130-F7C7-4B40-859A-C337833C8D94}" sibTransId="{880E429B-A409-40B0-A872-6680AE5A2DC4}"/>
    <dgm:cxn modelId="{0316D962-2B54-49F5-ACBA-13E2DB0F0F73}" type="presOf" srcId="{F036FF31-3E4A-4886-830C-6668CA7BBAB3}" destId="{4B08A24A-023C-43B2-9365-30867362F3AA}" srcOrd="0" destOrd="0" presId="urn:microsoft.com/office/officeart/2005/8/layout/cycle7"/>
    <dgm:cxn modelId="{3694AE68-80A3-495D-939D-5128A686C638}" srcId="{7E254ABF-0836-4A3C-B413-4CB03A6F9A70}" destId="{7D76E044-6897-460E-ADAA-8D6D3D66AB33}" srcOrd="2" destOrd="0" parTransId="{4D0F6C8C-BE32-4532-8ACD-D29244DD68AF}" sibTransId="{FE73332A-0092-4185-8833-8A5135CC0607}"/>
    <dgm:cxn modelId="{8E07784C-B610-491B-8CC4-5DEF40214E24}" type="presOf" srcId="{7D76E044-6897-460E-ADAA-8D6D3D66AB33}" destId="{C02DCA97-65A5-4818-9938-B2C47E55C527}" srcOrd="0" destOrd="0" presId="urn:microsoft.com/office/officeart/2005/8/layout/cycle7"/>
    <dgm:cxn modelId="{4D4A7B50-E8AD-41C1-A9AE-283F14003AD4}" type="presOf" srcId="{BE889377-0E4D-45DD-BDC0-0E285190B8E2}" destId="{77770308-60E8-410C-8FC5-0EBD94D8B385}" srcOrd="0" destOrd="0" presId="urn:microsoft.com/office/officeart/2005/8/layout/cycle7"/>
    <dgm:cxn modelId="{8C080F72-A330-490C-8993-28D21D687D53}" type="presOf" srcId="{080F64B0-2DDB-4377-A7AC-5518989D103A}" destId="{D585FD7B-AB44-4664-974A-B3B70890FFFE}" srcOrd="0" destOrd="0" presId="urn:microsoft.com/office/officeart/2005/8/layout/cycle7"/>
    <dgm:cxn modelId="{B3277D5A-8444-4BD0-AAD0-E79D8F9A3745}" type="presOf" srcId="{880E429B-A409-40B0-A872-6680AE5A2DC4}" destId="{F35077BD-88FD-483E-8CD1-DE5FE1E5C111}" srcOrd="0" destOrd="0" presId="urn:microsoft.com/office/officeart/2005/8/layout/cycle7"/>
    <dgm:cxn modelId="{BB5D41D9-BC70-4F39-A2B9-02B32E6E3AD4}" type="presOf" srcId="{7E254ABF-0836-4A3C-B413-4CB03A6F9A70}" destId="{EB215E7C-B355-40A7-BACB-F5DFCCF83EA3}" srcOrd="0" destOrd="0" presId="urn:microsoft.com/office/officeart/2005/8/layout/cycle7"/>
    <dgm:cxn modelId="{C3EC23E9-18D4-4DE6-B45C-ED75B57F86C0}" type="presOf" srcId="{BE889377-0E4D-45DD-BDC0-0E285190B8E2}" destId="{8F0A267C-0CBB-4D51-A5E7-4DEB2F9AF1A4}" srcOrd="1" destOrd="0" presId="urn:microsoft.com/office/officeart/2005/8/layout/cycle7"/>
    <dgm:cxn modelId="{BF0585ED-D544-4FF1-AAE2-A3E829FCCE9A}" type="presOf" srcId="{FE73332A-0092-4185-8833-8A5135CC0607}" destId="{3A71E67D-F651-4338-86D6-2D3F272359E1}" srcOrd="1" destOrd="0" presId="urn:microsoft.com/office/officeart/2005/8/layout/cycle7"/>
    <dgm:cxn modelId="{9BC5A1F0-832C-4A1D-8E52-0A69A4E09154}" type="presParOf" srcId="{EB215E7C-B355-40A7-BACB-F5DFCCF83EA3}" destId="{4B08A24A-023C-43B2-9365-30867362F3AA}" srcOrd="0" destOrd="0" presId="urn:microsoft.com/office/officeart/2005/8/layout/cycle7"/>
    <dgm:cxn modelId="{E8F9E7E0-7594-426E-AC93-6B187E1CDAA1}" type="presParOf" srcId="{EB215E7C-B355-40A7-BACB-F5DFCCF83EA3}" destId="{F35077BD-88FD-483E-8CD1-DE5FE1E5C111}" srcOrd="1" destOrd="0" presId="urn:microsoft.com/office/officeart/2005/8/layout/cycle7"/>
    <dgm:cxn modelId="{8D73F36E-FED8-4599-9DBE-2A20729D2DEC}" type="presParOf" srcId="{F35077BD-88FD-483E-8CD1-DE5FE1E5C111}" destId="{73482243-9E33-4D5D-870F-6B62F0A155B0}" srcOrd="0" destOrd="0" presId="urn:microsoft.com/office/officeart/2005/8/layout/cycle7"/>
    <dgm:cxn modelId="{0EC41587-A0C2-4DD6-86DA-0BB47395FA40}" type="presParOf" srcId="{EB215E7C-B355-40A7-BACB-F5DFCCF83EA3}" destId="{D585FD7B-AB44-4664-974A-B3B70890FFFE}" srcOrd="2" destOrd="0" presId="urn:microsoft.com/office/officeart/2005/8/layout/cycle7"/>
    <dgm:cxn modelId="{A13CB98C-8AF7-448E-A05C-826AAD660279}" type="presParOf" srcId="{EB215E7C-B355-40A7-BACB-F5DFCCF83EA3}" destId="{77770308-60E8-410C-8FC5-0EBD94D8B385}" srcOrd="3" destOrd="0" presId="urn:microsoft.com/office/officeart/2005/8/layout/cycle7"/>
    <dgm:cxn modelId="{C1156F83-EAFF-460D-94C2-5DB7D145686F}" type="presParOf" srcId="{77770308-60E8-410C-8FC5-0EBD94D8B385}" destId="{8F0A267C-0CBB-4D51-A5E7-4DEB2F9AF1A4}" srcOrd="0" destOrd="0" presId="urn:microsoft.com/office/officeart/2005/8/layout/cycle7"/>
    <dgm:cxn modelId="{651B2D3F-89DC-4DF8-B74C-571B1A601BB4}" type="presParOf" srcId="{EB215E7C-B355-40A7-BACB-F5DFCCF83EA3}" destId="{C02DCA97-65A5-4818-9938-B2C47E55C527}" srcOrd="4" destOrd="0" presId="urn:microsoft.com/office/officeart/2005/8/layout/cycle7"/>
    <dgm:cxn modelId="{09623BEE-FEA3-4820-A13D-672F48E6A516}" type="presParOf" srcId="{EB215E7C-B355-40A7-BACB-F5DFCCF83EA3}" destId="{7D8A7096-8064-4F28-99E6-C6FCC5B54BD4}" srcOrd="5" destOrd="0" presId="urn:microsoft.com/office/officeart/2005/8/layout/cycle7"/>
    <dgm:cxn modelId="{E30E4A8E-5D00-4146-8029-5573A3F334C7}" type="presParOf" srcId="{7D8A7096-8064-4F28-99E6-C6FCC5B54BD4}" destId="{3A71E67D-F651-4338-86D6-2D3F272359E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090833-40C0-46ED-92F5-974FE410C464}" type="doc">
      <dgm:prSet loTypeId="urn:microsoft.com/office/officeart/2005/8/layout/cycle4#1" loCatId="cycle" qsTypeId="urn:microsoft.com/office/officeart/2005/8/quickstyle/3d6" qsCatId="3D" csTypeId="urn:microsoft.com/office/officeart/2005/8/colors/colorful5" csCatId="colorful" phldr="1"/>
      <dgm:spPr/>
      <dgm:t>
        <a:bodyPr/>
        <a:lstStyle/>
        <a:p>
          <a:endParaRPr lang="cs-CZ"/>
        </a:p>
      </dgm:t>
    </dgm:pt>
    <dgm:pt modelId="{EF8745FC-43EF-4A90-97F4-CE11D982CC77}">
      <dgm:prSet phldrT="[Text]"/>
      <dgm:spPr/>
      <dgm:t>
        <a:bodyPr/>
        <a:lstStyle/>
        <a:p>
          <a:r>
            <a:rPr lang="cs-CZ"/>
            <a:t>Inicializace</a:t>
          </a:r>
        </a:p>
      </dgm:t>
    </dgm:pt>
    <dgm:pt modelId="{354FC118-9D1D-412F-A898-36F69EF10639}" type="parTrans" cxnId="{84E59C91-A9C9-4182-95CE-EB897DE4CBAB}">
      <dgm:prSet/>
      <dgm:spPr/>
      <dgm:t>
        <a:bodyPr/>
        <a:lstStyle/>
        <a:p>
          <a:endParaRPr lang="cs-CZ"/>
        </a:p>
      </dgm:t>
    </dgm:pt>
    <dgm:pt modelId="{3763A985-3BC9-4519-9EBF-2B30E7577F88}" type="sibTrans" cxnId="{84E59C91-A9C9-4182-95CE-EB897DE4CBAB}">
      <dgm:prSet/>
      <dgm:spPr/>
      <dgm:t>
        <a:bodyPr/>
        <a:lstStyle/>
        <a:p>
          <a:endParaRPr lang="cs-CZ"/>
        </a:p>
      </dgm:t>
    </dgm:pt>
    <dgm:pt modelId="{98B81F92-F81C-497E-A7D7-40EC8F784C8E}">
      <dgm:prSet phldrT="[Text]"/>
      <dgm:spPr/>
      <dgm:t>
        <a:bodyPr/>
        <a:lstStyle/>
        <a:p>
          <a:r>
            <a:rPr lang="cs-CZ"/>
            <a:t>Vymezení konceptu</a:t>
          </a:r>
        </a:p>
      </dgm:t>
    </dgm:pt>
    <dgm:pt modelId="{8D3495AE-BAB4-4DF0-B82F-98ECEF3C814A}" type="parTrans" cxnId="{938BA44B-FE8C-4794-8D1E-A12462562C0E}">
      <dgm:prSet/>
      <dgm:spPr/>
      <dgm:t>
        <a:bodyPr/>
        <a:lstStyle/>
        <a:p>
          <a:endParaRPr lang="cs-CZ"/>
        </a:p>
      </dgm:t>
    </dgm:pt>
    <dgm:pt modelId="{4B486ACB-593A-485B-AA2B-B9BA8DFFF0EA}" type="sibTrans" cxnId="{938BA44B-FE8C-4794-8D1E-A12462562C0E}">
      <dgm:prSet/>
      <dgm:spPr/>
      <dgm:t>
        <a:bodyPr/>
        <a:lstStyle/>
        <a:p>
          <a:endParaRPr lang="cs-CZ"/>
        </a:p>
      </dgm:t>
    </dgm:pt>
    <dgm:pt modelId="{B43B3901-69DE-4F8D-BC58-468C1DCC2713}">
      <dgm:prSet phldrT="[Text]"/>
      <dgm:spPr/>
      <dgm:t>
        <a:bodyPr/>
        <a:lstStyle/>
        <a:p>
          <a:r>
            <a:rPr lang="cs-CZ"/>
            <a:t>Plánování</a:t>
          </a:r>
        </a:p>
      </dgm:t>
    </dgm:pt>
    <dgm:pt modelId="{5A67DC8C-A828-4D94-80BC-400CD8B86131}" type="parTrans" cxnId="{D590E8D2-F06E-42DF-AC5F-E0F1EF211ED2}">
      <dgm:prSet/>
      <dgm:spPr/>
      <dgm:t>
        <a:bodyPr/>
        <a:lstStyle/>
        <a:p>
          <a:endParaRPr lang="cs-CZ"/>
        </a:p>
      </dgm:t>
    </dgm:pt>
    <dgm:pt modelId="{6E0A660B-8783-404D-8442-C58A577379F8}" type="sibTrans" cxnId="{D590E8D2-F06E-42DF-AC5F-E0F1EF211ED2}">
      <dgm:prSet/>
      <dgm:spPr/>
      <dgm:t>
        <a:bodyPr/>
        <a:lstStyle/>
        <a:p>
          <a:endParaRPr lang="cs-CZ"/>
        </a:p>
      </dgm:t>
    </dgm:pt>
    <dgm:pt modelId="{D614F5C7-1132-416B-B24C-B44D13415E67}">
      <dgm:prSet phldrT="[Text]"/>
      <dgm:spPr/>
      <dgm:t>
        <a:bodyPr/>
        <a:lstStyle/>
        <a:p>
          <a:r>
            <a:rPr lang="cs-CZ"/>
            <a:t>Etapizace, vymezení zdrojů, indikátory</a:t>
          </a:r>
        </a:p>
      </dgm:t>
    </dgm:pt>
    <dgm:pt modelId="{A96037E3-22BF-4C73-AC23-6E2020C2C417}" type="parTrans" cxnId="{017617E3-236E-49B1-A849-C75FD47277D2}">
      <dgm:prSet/>
      <dgm:spPr/>
      <dgm:t>
        <a:bodyPr/>
        <a:lstStyle/>
        <a:p>
          <a:endParaRPr lang="cs-CZ"/>
        </a:p>
      </dgm:t>
    </dgm:pt>
    <dgm:pt modelId="{C5EF406C-D106-405E-807D-4580EECEC5AA}" type="sibTrans" cxnId="{017617E3-236E-49B1-A849-C75FD47277D2}">
      <dgm:prSet/>
      <dgm:spPr/>
      <dgm:t>
        <a:bodyPr/>
        <a:lstStyle/>
        <a:p>
          <a:endParaRPr lang="cs-CZ"/>
        </a:p>
      </dgm:t>
    </dgm:pt>
    <dgm:pt modelId="{35741A03-E070-4294-86CB-190C9F132DD6}">
      <dgm:prSet phldrT="[Text]"/>
      <dgm:spPr/>
      <dgm:t>
        <a:bodyPr/>
        <a:lstStyle/>
        <a:p>
          <a:r>
            <a:rPr lang="cs-CZ"/>
            <a:t>Realizace</a:t>
          </a:r>
        </a:p>
      </dgm:t>
    </dgm:pt>
    <dgm:pt modelId="{E6767F12-7D33-42CD-9921-238E1BBF6925}" type="parTrans" cxnId="{D6BAABC4-F7F7-4775-B6E6-FD4C58430251}">
      <dgm:prSet/>
      <dgm:spPr/>
      <dgm:t>
        <a:bodyPr/>
        <a:lstStyle/>
        <a:p>
          <a:endParaRPr lang="cs-CZ"/>
        </a:p>
      </dgm:t>
    </dgm:pt>
    <dgm:pt modelId="{1D5D9CD5-7F61-40C4-B8F7-B532FD0E9540}" type="sibTrans" cxnId="{D6BAABC4-F7F7-4775-B6E6-FD4C58430251}">
      <dgm:prSet/>
      <dgm:spPr/>
      <dgm:t>
        <a:bodyPr/>
        <a:lstStyle/>
        <a:p>
          <a:endParaRPr lang="cs-CZ"/>
        </a:p>
      </dgm:t>
    </dgm:pt>
    <dgm:pt modelId="{0D92BBF5-740B-479E-A30A-04498C2324AB}">
      <dgm:prSet phldrT="[Text]"/>
      <dgm:spPr/>
      <dgm:t>
        <a:bodyPr/>
        <a:lstStyle/>
        <a:p>
          <a:r>
            <a:rPr lang="cs-CZ"/>
            <a:t>Kontrola a monitoring</a:t>
          </a:r>
        </a:p>
      </dgm:t>
    </dgm:pt>
    <dgm:pt modelId="{FBD36353-2288-4151-9260-B03BB766434F}" type="parTrans" cxnId="{DA339073-7952-4B62-9BC5-D80652B84F23}">
      <dgm:prSet/>
      <dgm:spPr/>
      <dgm:t>
        <a:bodyPr/>
        <a:lstStyle/>
        <a:p>
          <a:endParaRPr lang="cs-CZ"/>
        </a:p>
      </dgm:t>
    </dgm:pt>
    <dgm:pt modelId="{FA1C4DBF-C732-4716-A6A8-805DE80C6D46}" type="sibTrans" cxnId="{DA339073-7952-4B62-9BC5-D80652B84F23}">
      <dgm:prSet/>
      <dgm:spPr/>
      <dgm:t>
        <a:bodyPr/>
        <a:lstStyle/>
        <a:p>
          <a:endParaRPr lang="cs-CZ"/>
        </a:p>
      </dgm:t>
    </dgm:pt>
    <dgm:pt modelId="{3368E3A4-9996-4391-967B-07E390D8E39E}">
      <dgm:prSet phldrT="[Text]"/>
      <dgm:spPr/>
      <dgm:t>
        <a:bodyPr/>
        <a:lstStyle/>
        <a:p>
          <a:r>
            <a:rPr lang="cs-CZ"/>
            <a:t>Hodnocení výsledků</a:t>
          </a:r>
        </a:p>
      </dgm:t>
    </dgm:pt>
    <dgm:pt modelId="{ACADA05F-ABBA-407D-B810-A71CA19450DE}" type="parTrans" cxnId="{3DC1217B-E11B-4C39-BD9C-C67A373A0ADC}">
      <dgm:prSet/>
      <dgm:spPr/>
      <dgm:t>
        <a:bodyPr/>
        <a:lstStyle/>
        <a:p>
          <a:endParaRPr lang="cs-CZ"/>
        </a:p>
      </dgm:t>
    </dgm:pt>
    <dgm:pt modelId="{BACDA94B-49BC-4FB0-A184-0E5F97C16081}" type="sibTrans" cxnId="{3DC1217B-E11B-4C39-BD9C-C67A373A0ADC}">
      <dgm:prSet/>
      <dgm:spPr/>
      <dgm:t>
        <a:bodyPr/>
        <a:lstStyle/>
        <a:p>
          <a:endParaRPr lang="cs-CZ"/>
        </a:p>
      </dgm:t>
    </dgm:pt>
    <dgm:pt modelId="{6B222594-80E0-4B9A-8509-0858ADEE6839}">
      <dgm:prSet phldrT="[Text]"/>
      <dgm:spPr/>
      <dgm:t>
        <a:bodyPr/>
        <a:lstStyle/>
        <a:p>
          <a:r>
            <a:rPr lang="cs-CZ"/>
            <a:t>Evaluace</a:t>
          </a:r>
        </a:p>
      </dgm:t>
    </dgm:pt>
    <dgm:pt modelId="{0892429C-87CE-4F44-ABBA-D67A69FF8D48}" type="sibTrans" cxnId="{6AEF7227-F034-473B-8D3C-74AFB9D04D72}">
      <dgm:prSet/>
      <dgm:spPr/>
      <dgm:t>
        <a:bodyPr/>
        <a:lstStyle/>
        <a:p>
          <a:endParaRPr lang="cs-CZ"/>
        </a:p>
      </dgm:t>
    </dgm:pt>
    <dgm:pt modelId="{708EEF98-E885-4B4B-A936-47F34C48A407}" type="parTrans" cxnId="{6AEF7227-F034-473B-8D3C-74AFB9D04D72}">
      <dgm:prSet/>
      <dgm:spPr/>
      <dgm:t>
        <a:bodyPr/>
        <a:lstStyle/>
        <a:p>
          <a:endParaRPr lang="cs-CZ"/>
        </a:p>
      </dgm:t>
    </dgm:pt>
    <dgm:pt modelId="{BA6737B2-EA55-498C-8D5D-997608CC88C4}" type="pres">
      <dgm:prSet presAssocID="{E1090833-40C0-46ED-92F5-974FE410C464}" presName="cycleMatrixDiagram" presStyleCnt="0">
        <dgm:presLayoutVars>
          <dgm:chMax val="1"/>
          <dgm:dir/>
          <dgm:animLvl val="lvl"/>
          <dgm:resizeHandles val="exact"/>
        </dgm:presLayoutVars>
      </dgm:prSet>
      <dgm:spPr/>
    </dgm:pt>
    <dgm:pt modelId="{C7C3F0DB-BE6D-4696-B916-62156993BDCB}" type="pres">
      <dgm:prSet presAssocID="{E1090833-40C0-46ED-92F5-974FE410C464}" presName="children" presStyleCnt="0"/>
      <dgm:spPr/>
    </dgm:pt>
    <dgm:pt modelId="{03816A2F-7713-4835-A950-BEF4E20E19CF}" type="pres">
      <dgm:prSet presAssocID="{E1090833-40C0-46ED-92F5-974FE410C464}" presName="child1group" presStyleCnt="0"/>
      <dgm:spPr/>
    </dgm:pt>
    <dgm:pt modelId="{B93C6F62-45A6-496A-9D2A-9C4E8103BD1B}" type="pres">
      <dgm:prSet presAssocID="{E1090833-40C0-46ED-92F5-974FE410C464}" presName="child1" presStyleLbl="bgAcc1" presStyleIdx="0" presStyleCnt="4"/>
      <dgm:spPr/>
    </dgm:pt>
    <dgm:pt modelId="{C80C913B-58B6-4A64-9BF9-0F7F95ED743D}" type="pres">
      <dgm:prSet presAssocID="{E1090833-40C0-46ED-92F5-974FE410C464}" presName="child1Text" presStyleLbl="bgAcc1" presStyleIdx="0" presStyleCnt="4">
        <dgm:presLayoutVars>
          <dgm:bulletEnabled val="1"/>
        </dgm:presLayoutVars>
      </dgm:prSet>
      <dgm:spPr/>
    </dgm:pt>
    <dgm:pt modelId="{EFCB660D-4807-48FE-8F05-A918981CFDF3}" type="pres">
      <dgm:prSet presAssocID="{E1090833-40C0-46ED-92F5-974FE410C464}" presName="child2group" presStyleCnt="0"/>
      <dgm:spPr/>
    </dgm:pt>
    <dgm:pt modelId="{228A2E9F-E535-4F9D-A7FC-4BD3C11E85C5}" type="pres">
      <dgm:prSet presAssocID="{E1090833-40C0-46ED-92F5-974FE410C464}" presName="child2" presStyleLbl="bgAcc1" presStyleIdx="1" presStyleCnt="4"/>
      <dgm:spPr/>
    </dgm:pt>
    <dgm:pt modelId="{B95FD1F1-C148-4C91-AF93-DF24022F6919}" type="pres">
      <dgm:prSet presAssocID="{E1090833-40C0-46ED-92F5-974FE410C464}" presName="child2Text" presStyleLbl="bgAcc1" presStyleIdx="1" presStyleCnt="4">
        <dgm:presLayoutVars>
          <dgm:bulletEnabled val="1"/>
        </dgm:presLayoutVars>
      </dgm:prSet>
      <dgm:spPr/>
    </dgm:pt>
    <dgm:pt modelId="{FA2B1323-B71A-44D9-AAEB-7E6B766043B1}" type="pres">
      <dgm:prSet presAssocID="{E1090833-40C0-46ED-92F5-974FE410C464}" presName="child3group" presStyleCnt="0"/>
      <dgm:spPr/>
    </dgm:pt>
    <dgm:pt modelId="{492D36DC-2F26-4682-B241-724D9EC83D66}" type="pres">
      <dgm:prSet presAssocID="{E1090833-40C0-46ED-92F5-974FE410C464}" presName="child3" presStyleLbl="bgAcc1" presStyleIdx="2" presStyleCnt="4"/>
      <dgm:spPr/>
    </dgm:pt>
    <dgm:pt modelId="{0050F39D-2590-4ED7-BEDA-A8C6DC64F842}" type="pres">
      <dgm:prSet presAssocID="{E1090833-40C0-46ED-92F5-974FE410C464}" presName="child3Text" presStyleLbl="bgAcc1" presStyleIdx="2" presStyleCnt="4">
        <dgm:presLayoutVars>
          <dgm:bulletEnabled val="1"/>
        </dgm:presLayoutVars>
      </dgm:prSet>
      <dgm:spPr/>
    </dgm:pt>
    <dgm:pt modelId="{D558886E-62A0-4208-824A-4488A7DE8D9A}" type="pres">
      <dgm:prSet presAssocID="{E1090833-40C0-46ED-92F5-974FE410C464}" presName="child4group" presStyleCnt="0"/>
      <dgm:spPr/>
    </dgm:pt>
    <dgm:pt modelId="{85CB5B19-3BAA-40D4-9E8D-4FE682A2B20F}" type="pres">
      <dgm:prSet presAssocID="{E1090833-40C0-46ED-92F5-974FE410C464}" presName="child4" presStyleLbl="bgAcc1" presStyleIdx="3" presStyleCnt="4"/>
      <dgm:spPr/>
    </dgm:pt>
    <dgm:pt modelId="{B8610766-C4AE-47A8-8C83-BF1F932A9D6C}" type="pres">
      <dgm:prSet presAssocID="{E1090833-40C0-46ED-92F5-974FE410C464}" presName="child4Text" presStyleLbl="bgAcc1" presStyleIdx="3" presStyleCnt="4">
        <dgm:presLayoutVars>
          <dgm:bulletEnabled val="1"/>
        </dgm:presLayoutVars>
      </dgm:prSet>
      <dgm:spPr/>
    </dgm:pt>
    <dgm:pt modelId="{E7F0D071-6E2F-4F43-B629-B15B38983922}" type="pres">
      <dgm:prSet presAssocID="{E1090833-40C0-46ED-92F5-974FE410C464}" presName="childPlaceholder" presStyleCnt="0"/>
      <dgm:spPr/>
    </dgm:pt>
    <dgm:pt modelId="{45C852CD-926E-4C76-9772-21BD1ECBDD74}" type="pres">
      <dgm:prSet presAssocID="{E1090833-40C0-46ED-92F5-974FE410C464}" presName="circle" presStyleCnt="0"/>
      <dgm:spPr/>
    </dgm:pt>
    <dgm:pt modelId="{325AC721-ABFF-44EC-A8B6-D3BC6A3C9B0B}" type="pres">
      <dgm:prSet presAssocID="{E1090833-40C0-46ED-92F5-974FE410C464}" presName="quadrant1" presStyleLbl="node1" presStyleIdx="0" presStyleCnt="4">
        <dgm:presLayoutVars>
          <dgm:chMax val="1"/>
          <dgm:bulletEnabled val="1"/>
        </dgm:presLayoutVars>
      </dgm:prSet>
      <dgm:spPr/>
    </dgm:pt>
    <dgm:pt modelId="{A4B3031A-46E9-4DEF-A32A-1041B14F7F0D}" type="pres">
      <dgm:prSet presAssocID="{E1090833-40C0-46ED-92F5-974FE410C464}" presName="quadrant2" presStyleLbl="node1" presStyleIdx="1" presStyleCnt="4">
        <dgm:presLayoutVars>
          <dgm:chMax val="1"/>
          <dgm:bulletEnabled val="1"/>
        </dgm:presLayoutVars>
      </dgm:prSet>
      <dgm:spPr/>
    </dgm:pt>
    <dgm:pt modelId="{85C0B5D2-BBC1-4FC9-B758-EA739FC8D329}" type="pres">
      <dgm:prSet presAssocID="{E1090833-40C0-46ED-92F5-974FE410C464}" presName="quadrant3" presStyleLbl="node1" presStyleIdx="2" presStyleCnt="4">
        <dgm:presLayoutVars>
          <dgm:chMax val="1"/>
          <dgm:bulletEnabled val="1"/>
        </dgm:presLayoutVars>
      </dgm:prSet>
      <dgm:spPr/>
    </dgm:pt>
    <dgm:pt modelId="{CCCB50E0-1C8F-470C-A737-EDCC91AF5CD6}" type="pres">
      <dgm:prSet presAssocID="{E1090833-40C0-46ED-92F5-974FE410C464}" presName="quadrant4" presStyleLbl="node1" presStyleIdx="3" presStyleCnt="4">
        <dgm:presLayoutVars>
          <dgm:chMax val="1"/>
          <dgm:bulletEnabled val="1"/>
        </dgm:presLayoutVars>
      </dgm:prSet>
      <dgm:spPr/>
    </dgm:pt>
    <dgm:pt modelId="{B9DA899F-459A-4682-BC57-C5D94EA11761}" type="pres">
      <dgm:prSet presAssocID="{E1090833-40C0-46ED-92F5-974FE410C464}" presName="quadrantPlaceholder" presStyleCnt="0"/>
      <dgm:spPr/>
    </dgm:pt>
    <dgm:pt modelId="{68D7E9EE-7E33-4865-9BC2-3497914000B6}" type="pres">
      <dgm:prSet presAssocID="{E1090833-40C0-46ED-92F5-974FE410C464}" presName="center1" presStyleLbl="fgShp" presStyleIdx="0" presStyleCnt="2"/>
      <dgm:spPr/>
    </dgm:pt>
    <dgm:pt modelId="{9F75E4C9-337A-4183-B4E9-7F735E6ADE19}" type="pres">
      <dgm:prSet presAssocID="{E1090833-40C0-46ED-92F5-974FE410C464}" presName="center2" presStyleLbl="fgShp" presStyleIdx="1" presStyleCnt="2"/>
      <dgm:spPr/>
    </dgm:pt>
  </dgm:ptLst>
  <dgm:cxnLst>
    <dgm:cxn modelId="{61381904-DC89-4434-8C6C-0F8C08F28F51}" type="presOf" srcId="{D614F5C7-1132-416B-B24C-B44D13415E67}" destId="{228A2E9F-E535-4F9D-A7FC-4BD3C11E85C5}" srcOrd="0" destOrd="0" presId="urn:microsoft.com/office/officeart/2005/8/layout/cycle4#1"/>
    <dgm:cxn modelId="{6AEF7227-F034-473B-8D3C-74AFB9D04D72}" srcId="{E1090833-40C0-46ED-92F5-974FE410C464}" destId="{6B222594-80E0-4B9A-8509-0858ADEE6839}" srcOrd="3" destOrd="0" parTransId="{708EEF98-E885-4B4B-A936-47F34C48A407}" sibTransId="{0892429C-87CE-4F44-ABBA-D67A69FF8D48}"/>
    <dgm:cxn modelId="{0882AF34-C9BB-4360-9ABC-8D82B0C328C9}" type="presOf" srcId="{6B222594-80E0-4B9A-8509-0858ADEE6839}" destId="{CCCB50E0-1C8F-470C-A737-EDCC91AF5CD6}" srcOrd="0" destOrd="0" presId="urn:microsoft.com/office/officeart/2005/8/layout/cycle4#1"/>
    <dgm:cxn modelId="{B1DB1942-E281-4B41-8531-4A3C51EDA471}" type="presOf" srcId="{98B81F92-F81C-497E-A7D7-40EC8F784C8E}" destId="{C80C913B-58B6-4A64-9BF9-0F7F95ED743D}" srcOrd="1" destOrd="0" presId="urn:microsoft.com/office/officeart/2005/8/layout/cycle4#1"/>
    <dgm:cxn modelId="{5944B64A-FDD0-4C62-89CC-7303034F2FDF}" type="presOf" srcId="{98B81F92-F81C-497E-A7D7-40EC8F784C8E}" destId="{B93C6F62-45A6-496A-9D2A-9C4E8103BD1B}" srcOrd="0" destOrd="0" presId="urn:microsoft.com/office/officeart/2005/8/layout/cycle4#1"/>
    <dgm:cxn modelId="{938BA44B-FE8C-4794-8D1E-A12462562C0E}" srcId="{EF8745FC-43EF-4A90-97F4-CE11D982CC77}" destId="{98B81F92-F81C-497E-A7D7-40EC8F784C8E}" srcOrd="0" destOrd="0" parTransId="{8D3495AE-BAB4-4DF0-B82F-98ECEF3C814A}" sibTransId="{4B486ACB-593A-485B-AA2B-B9BA8DFFF0EA}"/>
    <dgm:cxn modelId="{6CDD4073-504E-4032-BB3F-5F702D34A429}" type="presOf" srcId="{0D92BBF5-740B-479E-A30A-04498C2324AB}" destId="{492D36DC-2F26-4682-B241-724D9EC83D66}" srcOrd="0" destOrd="0" presId="urn:microsoft.com/office/officeart/2005/8/layout/cycle4#1"/>
    <dgm:cxn modelId="{DA339073-7952-4B62-9BC5-D80652B84F23}" srcId="{35741A03-E070-4294-86CB-190C9F132DD6}" destId="{0D92BBF5-740B-479E-A30A-04498C2324AB}" srcOrd="0" destOrd="0" parTransId="{FBD36353-2288-4151-9260-B03BB766434F}" sibTransId="{FA1C4DBF-C732-4716-A6A8-805DE80C6D46}"/>
    <dgm:cxn modelId="{3DC1217B-E11B-4C39-BD9C-C67A373A0ADC}" srcId="{6B222594-80E0-4B9A-8509-0858ADEE6839}" destId="{3368E3A4-9996-4391-967B-07E390D8E39E}" srcOrd="0" destOrd="0" parTransId="{ACADA05F-ABBA-407D-B810-A71CA19450DE}" sibTransId="{BACDA94B-49BC-4FB0-A184-0E5F97C16081}"/>
    <dgm:cxn modelId="{0792727C-BB70-4B5F-ADC1-65935871F3DA}" type="presOf" srcId="{0D92BBF5-740B-479E-A30A-04498C2324AB}" destId="{0050F39D-2590-4ED7-BEDA-A8C6DC64F842}" srcOrd="1" destOrd="0" presId="urn:microsoft.com/office/officeart/2005/8/layout/cycle4#1"/>
    <dgm:cxn modelId="{ACD68390-079B-48AC-8ACA-C8D02FC7FF80}" type="presOf" srcId="{3368E3A4-9996-4391-967B-07E390D8E39E}" destId="{B8610766-C4AE-47A8-8C83-BF1F932A9D6C}" srcOrd="1" destOrd="0" presId="urn:microsoft.com/office/officeart/2005/8/layout/cycle4#1"/>
    <dgm:cxn modelId="{84E59C91-A9C9-4182-95CE-EB897DE4CBAB}" srcId="{E1090833-40C0-46ED-92F5-974FE410C464}" destId="{EF8745FC-43EF-4A90-97F4-CE11D982CC77}" srcOrd="0" destOrd="0" parTransId="{354FC118-9D1D-412F-A898-36F69EF10639}" sibTransId="{3763A985-3BC9-4519-9EBF-2B30E7577F88}"/>
    <dgm:cxn modelId="{8D60BA9A-3902-4AB3-AB20-4D7600B3B976}" type="presOf" srcId="{B43B3901-69DE-4F8D-BC58-468C1DCC2713}" destId="{A4B3031A-46E9-4DEF-A32A-1041B14F7F0D}" srcOrd="0" destOrd="0" presId="urn:microsoft.com/office/officeart/2005/8/layout/cycle4#1"/>
    <dgm:cxn modelId="{6CCD5F9C-7989-4827-91C3-F3E8557E85D1}" type="presOf" srcId="{D614F5C7-1132-416B-B24C-B44D13415E67}" destId="{B95FD1F1-C148-4C91-AF93-DF24022F6919}" srcOrd="1" destOrd="0" presId="urn:microsoft.com/office/officeart/2005/8/layout/cycle4#1"/>
    <dgm:cxn modelId="{D6BAABC4-F7F7-4775-B6E6-FD4C58430251}" srcId="{E1090833-40C0-46ED-92F5-974FE410C464}" destId="{35741A03-E070-4294-86CB-190C9F132DD6}" srcOrd="2" destOrd="0" parTransId="{E6767F12-7D33-42CD-9921-238E1BBF6925}" sibTransId="{1D5D9CD5-7F61-40C4-B8F7-B532FD0E9540}"/>
    <dgm:cxn modelId="{F42D50CC-8FE5-47C0-A108-B00C92A8D047}" type="presOf" srcId="{3368E3A4-9996-4391-967B-07E390D8E39E}" destId="{85CB5B19-3BAA-40D4-9E8D-4FE682A2B20F}" srcOrd="0" destOrd="0" presId="urn:microsoft.com/office/officeart/2005/8/layout/cycle4#1"/>
    <dgm:cxn modelId="{F228DFD2-BEA2-4C8E-A3DA-E5B8886C612B}" type="presOf" srcId="{EF8745FC-43EF-4A90-97F4-CE11D982CC77}" destId="{325AC721-ABFF-44EC-A8B6-D3BC6A3C9B0B}" srcOrd="0" destOrd="0" presId="urn:microsoft.com/office/officeart/2005/8/layout/cycle4#1"/>
    <dgm:cxn modelId="{D590E8D2-F06E-42DF-AC5F-E0F1EF211ED2}" srcId="{E1090833-40C0-46ED-92F5-974FE410C464}" destId="{B43B3901-69DE-4F8D-BC58-468C1DCC2713}" srcOrd="1" destOrd="0" parTransId="{5A67DC8C-A828-4D94-80BC-400CD8B86131}" sibTransId="{6E0A660B-8783-404D-8442-C58A577379F8}"/>
    <dgm:cxn modelId="{017617E3-236E-49B1-A849-C75FD47277D2}" srcId="{B43B3901-69DE-4F8D-BC58-468C1DCC2713}" destId="{D614F5C7-1132-416B-B24C-B44D13415E67}" srcOrd="0" destOrd="0" parTransId="{A96037E3-22BF-4C73-AC23-6E2020C2C417}" sibTransId="{C5EF406C-D106-405E-807D-4580EECEC5AA}"/>
    <dgm:cxn modelId="{E3C355E7-4493-482A-A0E1-E36666D60B78}" type="presOf" srcId="{E1090833-40C0-46ED-92F5-974FE410C464}" destId="{BA6737B2-EA55-498C-8D5D-997608CC88C4}" srcOrd="0" destOrd="0" presId="urn:microsoft.com/office/officeart/2005/8/layout/cycle4#1"/>
    <dgm:cxn modelId="{77DDA9E8-3D57-4359-9BF7-C74A7A986265}" type="presOf" srcId="{35741A03-E070-4294-86CB-190C9F132DD6}" destId="{85C0B5D2-BBC1-4FC9-B758-EA739FC8D329}" srcOrd="0" destOrd="0" presId="urn:microsoft.com/office/officeart/2005/8/layout/cycle4#1"/>
    <dgm:cxn modelId="{746766CB-8373-47E5-AC64-50FB5AEF82D6}" type="presParOf" srcId="{BA6737B2-EA55-498C-8D5D-997608CC88C4}" destId="{C7C3F0DB-BE6D-4696-B916-62156993BDCB}" srcOrd="0" destOrd="0" presId="urn:microsoft.com/office/officeart/2005/8/layout/cycle4#1"/>
    <dgm:cxn modelId="{79E4E3DE-32C8-4C15-9882-D0562EDE027B}" type="presParOf" srcId="{C7C3F0DB-BE6D-4696-B916-62156993BDCB}" destId="{03816A2F-7713-4835-A950-BEF4E20E19CF}" srcOrd="0" destOrd="0" presId="urn:microsoft.com/office/officeart/2005/8/layout/cycle4#1"/>
    <dgm:cxn modelId="{D9BF2A1D-D463-4CC2-821C-71792E4D1646}" type="presParOf" srcId="{03816A2F-7713-4835-A950-BEF4E20E19CF}" destId="{B93C6F62-45A6-496A-9D2A-9C4E8103BD1B}" srcOrd="0" destOrd="0" presId="urn:microsoft.com/office/officeart/2005/8/layout/cycle4#1"/>
    <dgm:cxn modelId="{8B44BD1A-78C4-4BB9-9BED-1AEB19826699}" type="presParOf" srcId="{03816A2F-7713-4835-A950-BEF4E20E19CF}" destId="{C80C913B-58B6-4A64-9BF9-0F7F95ED743D}" srcOrd="1" destOrd="0" presId="urn:microsoft.com/office/officeart/2005/8/layout/cycle4#1"/>
    <dgm:cxn modelId="{150B33FE-9858-43FC-A5EA-4374E9438164}" type="presParOf" srcId="{C7C3F0DB-BE6D-4696-B916-62156993BDCB}" destId="{EFCB660D-4807-48FE-8F05-A918981CFDF3}" srcOrd="1" destOrd="0" presId="urn:microsoft.com/office/officeart/2005/8/layout/cycle4#1"/>
    <dgm:cxn modelId="{AFF211C7-7A0D-47A9-BED4-D7400F2A5074}" type="presParOf" srcId="{EFCB660D-4807-48FE-8F05-A918981CFDF3}" destId="{228A2E9F-E535-4F9D-A7FC-4BD3C11E85C5}" srcOrd="0" destOrd="0" presId="urn:microsoft.com/office/officeart/2005/8/layout/cycle4#1"/>
    <dgm:cxn modelId="{86287021-4A50-4C95-9CBD-52FF2134CB75}" type="presParOf" srcId="{EFCB660D-4807-48FE-8F05-A918981CFDF3}" destId="{B95FD1F1-C148-4C91-AF93-DF24022F6919}" srcOrd="1" destOrd="0" presId="urn:microsoft.com/office/officeart/2005/8/layout/cycle4#1"/>
    <dgm:cxn modelId="{2846461F-ECA3-4DE9-AFDB-DC7CE1D9790E}" type="presParOf" srcId="{C7C3F0DB-BE6D-4696-B916-62156993BDCB}" destId="{FA2B1323-B71A-44D9-AAEB-7E6B766043B1}" srcOrd="2" destOrd="0" presId="urn:microsoft.com/office/officeart/2005/8/layout/cycle4#1"/>
    <dgm:cxn modelId="{C7A9D51B-7C4E-42C0-A910-FFDE06E81FBA}" type="presParOf" srcId="{FA2B1323-B71A-44D9-AAEB-7E6B766043B1}" destId="{492D36DC-2F26-4682-B241-724D9EC83D66}" srcOrd="0" destOrd="0" presId="urn:microsoft.com/office/officeart/2005/8/layout/cycle4#1"/>
    <dgm:cxn modelId="{3967A0EC-F0F1-41F2-9D3B-EDE4B9026B46}" type="presParOf" srcId="{FA2B1323-B71A-44D9-AAEB-7E6B766043B1}" destId="{0050F39D-2590-4ED7-BEDA-A8C6DC64F842}" srcOrd="1" destOrd="0" presId="urn:microsoft.com/office/officeart/2005/8/layout/cycle4#1"/>
    <dgm:cxn modelId="{DE56756A-0BC6-4E64-8E61-8F4A54BC5468}" type="presParOf" srcId="{C7C3F0DB-BE6D-4696-B916-62156993BDCB}" destId="{D558886E-62A0-4208-824A-4488A7DE8D9A}" srcOrd="3" destOrd="0" presId="urn:microsoft.com/office/officeart/2005/8/layout/cycle4#1"/>
    <dgm:cxn modelId="{286C8DCD-4A88-4A56-91DD-A46FB2119913}" type="presParOf" srcId="{D558886E-62A0-4208-824A-4488A7DE8D9A}" destId="{85CB5B19-3BAA-40D4-9E8D-4FE682A2B20F}" srcOrd="0" destOrd="0" presId="urn:microsoft.com/office/officeart/2005/8/layout/cycle4#1"/>
    <dgm:cxn modelId="{8CEA9362-0A78-46E9-84AD-6A183F9D86E9}" type="presParOf" srcId="{D558886E-62A0-4208-824A-4488A7DE8D9A}" destId="{B8610766-C4AE-47A8-8C83-BF1F932A9D6C}" srcOrd="1" destOrd="0" presId="urn:microsoft.com/office/officeart/2005/8/layout/cycle4#1"/>
    <dgm:cxn modelId="{BF39E6B5-1086-477B-8D26-527C51FD71E3}" type="presParOf" srcId="{C7C3F0DB-BE6D-4696-B916-62156993BDCB}" destId="{E7F0D071-6E2F-4F43-B629-B15B38983922}" srcOrd="4" destOrd="0" presId="urn:microsoft.com/office/officeart/2005/8/layout/cycle4#1"/>
    <dgm:cxn modelId="{F5AEED24-1DFC-49CC-BB42-944AD1154F0B}" type="presParOf" srcId="{BA6737B2-EA55-498C-8D5D-997608CC88C4}" destId="{45C852CD-926E-4C76-9772-21BD1ECBDD74}" srcOrd="1" destOrd="0" presId="urn:microsoft.com/office/officeart/2005/8/layout/cycle4#1"/>
    <dgm:cxn modelId="{A5C2BDBD-2C0D-43BD-B101-A38CC5EB2DC2}" type="presParOf" srcId="{45C852CD-926E-4C76-9772-21BD1ECBDD74}" destId="{325AC721-ABFF-44EC-A8B6-D3BC6A3C9B0B}" srcOrd="0" destOrd="0" presId="urn:microsoft.com/office/officeart/2005/8/layout/cycle4#1"/>
    <dgm:cxn modelId="{80E6B7E9-AF68-4F76-A37C-DEC1D49DC30C}" type="presParOf" srcId="{45C852CD-926E-4C76-9772-21BD1ECBDD74}" destId="{A4B3031A-46E9-4DEF-A32A-1041B14F7F0D}" srcOrd="1" destOrd="0" presId="urn:microsoft.com/office/officeart/2005/8/layout/cycle4#1"/>
    <dgm:cxn modelId="{128F94BC-43B2-420A-BF80-96C687900CA9}" type="presParOf" srcId="{45C852CD-926E-4C76-9772-21BD1ECBDD74}" destId="{85C0B5D2-BBC1-4FC9-B758-EA739FC8D329}" srcOrd="2" destOrd="0" presId="urn:microsoft.com/office/officeart/2005/8/layout/cycle4#1"/>
    <dgm:cxn modelId="{8DF39078-9739-4B06-A51F-D172A2A9DA2C}" type="presParOf" srcId="{45C852CD-926E-4C76-9772-21BD1ECBDD74}" destId="{CCCB50E0-1C8F-470C-A737-EDCC91AF5CD6}" srcOrd="3" destOrd="0" presId="urn:microsoft.com/office/officeart/2005/8/layout/cycle4#1"/>
    <dgm:cxn modelId="{5289AEB3-F780-4E2A-96E5-4D067627DC75}" type="presParOf" srcId="{45C852CD-926E-4C76-9772-21BD1ECBDD74}" destId="{B9DA899F-459A-4682-BC57-C5D94EA11761}" srcOrd="4" destOrd="0" presId="urn:microsoft.com/office/officeart/2005/8/layout/cycle4#1"/>
    <dgm:cxn modelId="{350CD354-EEDA-4B31-A8BD-EA4EA0432716}" type="presParOf" srcId="{BA6737B2-EA55-498C-8D5D-997608CC88C4}" destId="{68D7E9EE-7E33-4865-9BC2-3497914000B6}" srcOrd="2" destOrd="0" presId="urn:microsoft.com/office/officeart/2005/8/layout/cycle4#1"/>
    <dgm:cxn modelId="{EEE566F7-56C4-4227-AF28-FDB98A8B03AF}" type="presParOf" srcId="{BA6737B2-EA55-498C-8D5D-997608CC88C4}" destId="{9F75E4C9-337A-4183-B4E9-7F735E6ADE19}"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08A24A-023C-43B2-9365-30867362F3AA}">
      <dsp:nvSpPr>
        <dsp:cNvPr id="0" name=""/>
        <dsp:cNvSpPr/>
      </dsp:nvSpPr>
      <dsp:spPr>
        <a:xfrm>
          <a:off x="1973265" y="843"/>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Věcná náplň</a:t>
          </a:r>
        </a:p>
      </dsp:txBody>
      <dsp:txXfrm>
        <a:off x="2001125" y="28703"/>
        <a:ext cx="1846725" cy="895502"/>
      </dsp:txXfrm>
    </dsp:sp>
    <dsp:sp modelId="{F35077BD-88FD-483E-8CD1-DE5FE1E5C111}">
      <dsp:nvSpPr>
        <dsp:cNvPr id="0" name=""/>
        <dsp:cNvSpPr/>
      </dsp:nvSpPr>
      <dsp:spPr>
        <a:xfrm rot="3607750">
          <a:off x="3210353" y="1669740"/>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3310231" y="1736326"/>
        <a:ext cx="790453" cy="199756"/>
      </dsp:txXfrm>
    </dsp:sp>
    <dsp:sp modelId="{D585FD7B-AB44-4664-974A-B3B70890FFFE}">
      <dsp:nvSpPr>
        <dsp:cNvPr id="0" name=""/>
        <dsp:cNvSpPr/>
      </dsp:nvSpPr>
      <dsp:spPr>
        <a:xfrm>
          <a:off x="3535204" y="2720342"/>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Zdroje</a:t>
          </a:r>
        </a:p>
      </dsp:txBody>
      <dsp:txXfrm>
        <a:off x="3563064" y="2748202"/>
        <a:ext cx="1846725" cy="895502"/>
      </dsp:txXfrm>
    </dsp:sp>
    <dsp:sp modelId="{77770308-60E8-410C-8FC5-0EBD94D8B385}">
      <dsp:nvSpPr>
        <dsp:cNvPr id="0" name=""/>
        <dsp:cNvSpPr/>
      </dsp:nvSpPr>
      <dsp:spPr>
        <a:xfrm rot="10800000">
          <a:off x="2421219" y="3029489"/>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rot="10800000">
        <a:off x="2521097" y="3096075"/>
        <a:ext cx="790453" cy="199756"/>
      </dsp:txXfrm>
    </dsp:sp>
    <dsp:sp modelId="{C02DCA97-65A5-4818-9938-B2C47E55C527}">
      <dsp:nvSpPr>
        <dsp:cNvPr id="0" name=""/>
        <dsp:cNvSpPr/>
      </dsp:nvSpPr>
      <dsp:spPr>
        <a:xfrm>
          <a:off x="394997" y="2720342"/>
          <a:ext cx="1902445" cy="9512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cs-CZ" sz="2500" b="1" kern="1200" cap="all" spc="0" dirty="0">
              <a:ln w="9000" cmpd="sng">
                <a:solidFill>
                  <a:schemeClr val="accent4">
                    <a:shade val="50000"/>
                    <a:satMod val="120000"/>
                  </a:schemeClr>
                </a:solidFill>
                <a:prstDash val="solid"/>
              </a:ln>
              <a:solidFill>
                <a:schemeClr val="tx1"/>
              </a:solidFill>
              <a:effectLst>
                <a:reflection blurRad="12700" stA="28000" endPos="45000" dist="1000" dir="5400000" sy="-100000" algn="bl" rotWithShape="0"/>
              </a:effectLst>
            </a:rPr>
            <a:t>Čas</a:t>
          </a:r>
          <a:endParaRPr lang="cs-CZ" sz="2500" kern="1200" dirty="0">
            <a:solidFill>
              <a:schemeClr val="tx1"/>
            </a:solidFill>
          </a:endParaRPr>
        </a:p>
      </dsp:txBody>
      <dsp:txXfrm>
        <a:off x="422857" y="2748202"/>
        <a:ext cx="1846725" cy="895502"/>
      </dsp:txXfrm>
    </dsp:sp>
    <dsp:sp modelId="{7D8A7096-8064-4F28-99E6-C6FCC5B54BD4}">
      <dsp:nvSpPr>
        <dsp:cNvPr id="0" name=""/>
        <dsp:cNvSpPr/>
      </dsp:nvSpPr>
      <dsp:spPr>
        <a:xfrm rot="18007730">
          <a:off x="1640249" y="1669740"/>
          <a:ext cx="990209" cy="33292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cs-CZ" sz="1400" kern="1200"/>
        </a:p>
      </dsp:txBody>
      <dsp:txXfrm>
        <a:off x="1740127" y="1736326"/>
        <a:ext cx="790453" cy="199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D36DC-2F26-4682-B241-724D9EC83D66}">
      <dsp:nvSpPr>
        <dsp:cNvPr id="0" name=""/>
        <dsp:cNvSpPr/>
      </dsp:nvSpPr>
      <dsp:spPr>
        <a:xfrm>
          <a:off x="4820850" y="3077654"/>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6622584"/>
              <a:satOff val="26541"/>
              <a:lumOff val="5752"/>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Kontrola a monitoring</a:t>
          </a:r>
        </a:p>
      </dsp:txBody>
      <dsp:txXfrm>
        <a:off x="5523412" y="3471546"/>
        <a:ext cx="1501448" cy="1022601"/>
      </dsp:txXfrm>
    </dsp:sp>
    <dsp:sp modelId="{85CB5B19-3BAA-40D4-9E8D-4FE682A2B20F}">
      <dsp:nvSpPr>
        <dsp:cNvPr id="0" name=""/>
        <dsp:cNvSpPr/>
      </dsp:nvSpPr>
      <dsp:spPr>
        <a:xfrm>
          <a:off x="1172924" y="3077654"/>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Hodnocení výsledků</a:t>
          </a:r>
        </a:p>
      </dsp:txBody>
      <dsp:txXfrm>
        <a:off x="1204739" y="3471546"/>
        <a:ext cx="1501448" cy="1022601"/>
      </dsp:txXfrm>
    </dsp:sp>
    <dsp:sp modelId="{228A2E9F-E535-4F9D-A7FC-4BD3C11E85C5}">
      <dsp:nvSpPr>
        <dsp:cNvPr id="0" name=""/>
        <dsp:cNvSpPr/>
      </dsp:nvSpPr>
      <dsp:spPr>
        <a:xfrm>
          <a:off x="4820850" y="0"/>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3311292"/>
              <a:satOff val="13270"/>
              <a:lumOff val="2876"/>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Etapizace, vymezení zdrojů, indikátory</a:t>
          </a:r>
        </a:p>
      </dsp:txBody>
      <dsp:txXfrm>
        <a:off x="5523412" y="31815"/>
        <a:ext cx="1501448" cy="1022601"/>
      </dsp:txXfrm>
    </dsp:sp>
    <dsp:sp modelId="{B93C6F62-45A6-496A-9D2A-9C4E8103BD1B}">
      <dsp:nvSpPr>
        <dsp:cNvPr id="0" name=""/>
        <dsp:cNvSpPr/>
      </dsp:nvSpPr>
      <dsp:spPr>
        <a:xfrm>
          <a:off x="1172924" y="0"/>
          <a:ext cx="2235825" cy="1448308"/>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a:t>Vymezení konceptu</a:t>
          </a:r>
        </a:p>
      </dsp:txBody>
      <dsp:txXfrm>
        <a:off x="1204739" y="31815"/>
        <a:ext cx="1501448" cy="1022601"/>
      </dsp:txXfrm>
    </dsp:sp>
    <dsp:sp modelId="{325AC721-ABFF-44EC-A8B6-D3BC6A3C9B0B}">
      <dsp:nvSpPr>
        <dsp:cNvPr id="0" name=""/>
        <dsp:cNvSpPr/>
      </dsp:nvSpPr>
      <dsp:spPr>
        <a:xfrm>
          <a:off x="2109798" y="257979"/>
          <a:ext cx="1959741" cy="1959741"/>
        </a:xfrm>
        <a:prstGeom prst="pieWedge">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Inicializace</a:t>
          </a:r>
        </a:p>
      </dsp:txBody>
      <dsp:txXfrm>
        <a:off x="2683793" y="831974"/>
        <a:ext cx="1385746" cy="1385746"/>
      </dsp:txXfrm>
    </dsp:sp>
    <dsp:sp modelId="{A4B3031A-46E9-4DEF-A32A-1041B14F7F0D}">
      <dsp:nvSpPr>
        <dsp:cNvPr id="0" name=""/>
        <dsp:cNvSpPr/>
      </dsp:nvSpPr>
      <dsp:spPr>
        <a:xfrm rot="5400000">
          <a:off x="4160059" y="257979"/>
          <a:ext cx="1959741" cy="1959741"/>
        </a:xfrm>
        <a:prstGeom prst="pieWedge">
          <a:avLst/>
        </a:prstGeom>
        <a:solidFill>
          <a:schemeClr val="accent5">
            <a:hueOff val="-3311292"/>
            <a:satOff val="13270"/>
            <a:lumOff val="2876"/>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Plánování</a:t>
          </a:r>
        </a:p>
      </dsp:txBody>
      <dsp:txXfrm rot="-5400000">
        <a:off x="4160059" y="831974"/>
        <a:ext cx="1385746" cy="1385746"/>
      </dsp:txXfrm>
    </dsp:sp>
    <dsp:sp modelId="{85C0B5D2-BBC1-4FC9-B758-EA739FC8D329}">
      <dsp:nvSpPr>
        <dsp:cNvPr id="0" name=""/>
        <dsp:cNvSpPr/>
      </dsp:nvSpPr>
      <dsp:spPr>
        <a:xfrm rot="10800000">
          <a:off x="4160059" y="2308241"/>
          <a:ext cx="1959741" cy="1959741"/>
        </a:xfrm>
        <a:prstGeom prst="pieWedge">
          <a:avLst/>
        </a:prstGeom>
        <a:solidFill>
          <a:schemeClr val="accent5">
            <a:hueOff val="-6622584"/>
            <a:satOff val="26541"/>
            <a:lumOff val="5752"/>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Realizace</a:t>
          </a:r>
        </a:p>
      </dsp:txBody>
      <dsp:txXfrm rot="10800000">
        <a:off x="4160059" y="2308241"/>
        <a:ext cx="1385746" cy="1385746"/>
      </dsp:txXfrm>
    </dsp:sp>
    <dsp:sp modelId="{CCCB50E0-1C8F-470C-A737-EDCC91AF5CD6}">
      <dsp:nvSpPr>
        <dsp:cNvPr id="0" name=""/>
        <dsp:cNvSpPr/>
      </dsp:nvSpPr>
      <dsp:spPr>
        <a:xfrm rot="16200000">
          <a:off x="2109798" y="2308241"/>
          <a:ext cx="1959741" cy="1959741"/>
        </a:xfrm>
        <a:prstGeom prst="pieWedge">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cs-CZ" sz="1900" kern="1200"/>
            <a:t>Evaluace</a:t>
          </a:r>
        </a:p>
      </dsp:txBody>
      <dsp:txXfrm rot="5400000">
        <a:off x="2683793" y="2308241"/>
        <a:ext cx="1385746" cy="1385746"/>
      </dsp:txXfrm>
    </dsp:sp>
    <dsp:sp modelId="{68D7E9EE-7E33-4865-9BC2-3497914000B6}">
      <dsp:nvSpPr>
        <dsp:cNvPr id="0" name=""/>
        <dsp:cNvSpPr/>
      </dsp:nvSpPr>
      <dsp:spPr>
        <a:xfrm>
          <a:off x="3776484" y="1855644"/>
          <a:ext cx="676631" cy="588375"/>
        </a:xfrm>
        <a:prstGeom prst="circularArrow">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p3d z="50080" prstMaterial="plastic">
          <a:bevelT w="50800" h="50800"/>
          <a:bevelB w="50800" h="50800"/>
        </a:sp3d>
      </dsp:spPr>
      <dsp:style>
        <a:lnRef idx="0">
          <a:scrgbClr r="0" g="0" b="0"/>
        </a:lnRef>
        <a:fillRef idx="1">
          <a:scrgbClr r="0" g="0" b="0"/>
        </a:fillRef>
        <a:effectRef idx="2">
          <a:scrgbClr r="0" g="0" b="0"/>
        </a:effectRef>
        <a:fontRef idx="minor"/>
      </dsp:style>
    </dsp:sp>
    <dsp:sp modelId="{9F75E4C9-337A-4183-B4E9-7F735E6ADE19}">
      <dsp:nvSpPr>
        <dsp:cNvPr id="0" name=""/>
        <dsp:cNvSpPr/>
      </dsp:nvSpPr>
      <dsp:spPr>
        <a:xfrm rot="10800000">
          <a:off x="3776484" y="2081942"/>
          <a:ext cx="676631" cy="588375"/>
        </a:xfrm>
        <a:prstGeom prst="circularArrow">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p3d z="50080" prstMaterial="plastic">
          <a:bevelT w="50800" h="50800"/>
          <a:bevelB w="50800" h="50800"/>
        </a:sp3d>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BA06D-81FA-42F6-9917-0B5B8DC4F1D3}" type="datetimeFigureOut">
              <a:rPr lang="cs-CZ" smtClean="0"/>
              <a:t>25.09.2025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B149FF-8996-4DB7-B4DA-9B0587D8B7E1}" type="slidenum">
              <a:rPr lang="cs-CZ" smtClean="0"/>
              <a:t>‹#›</a:t>
            </a:fld>
            <a:endParaRPr lang="cs-CZ"/>
          </a:p>
        </p:txBody>
      </p:sp>
    </p:spTree>
    <p:extLst>
      <p:ext uri="{BB962C8B-B14F-4D97-AF65-F5344CB8AC3E}">
        <p14:creationId xmlns:p14="http://schemas.microsoft.com/office/powerpoint/2010/main" val="1167439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9/25/2025</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10</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9/25/2025</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12</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9/25/2025</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14</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9/25/2025</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15</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a:p>
        </p:txBody>
      </p:sp>
      <p:sp>
        <p:nvSpPr>
          <p:cNvPr id="3" name="Rectangle 3"/>
          <p:cNvSpPr>
            <a:spLocks noGrp="1"/>
          </p:cNvSpPr>
          <p:nvPr>
            <p:ph type="body" idx="1"/>
          </p:nvPr>
        </p:nvSpPr>
        <p:spPr/>
        <p:txBody>
          <a:bodyPr/>
          <a:lstStyle/>
          <a:p>
            <a:endParaRPr lang="cs-CZ" noProof="0" dirty="0"/>
          </a:p>
        </p:txBody>
      </p:sp>
      <p:sp>
        <p:nvSpPr>
          <p:cNvPr id="4" name="Rectangle 4"/>
          <p:cNvSpPr>
            <a:spLocks noGrp="1"/>
          </p:cNvSpPr>
          <p:nvPr>
            <p:ph type="dt" idx="10"/>
          </p:nvPr>
        </p:nvSpPr>
        <p:spPr/>
        <p:txBody>
          <a:bodyPr/>
          <a:lstStyle/>
          <a:p>
            <a:fld id="{2D9FB51A-E05F-4494-ADA5-A77EAE266FCF}" type="datetimeFigureOut">
              <a:rPr lang="en-US" smtClean="0"/>
              <a:pPr/>
              <a:t>9/25/2025</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13CD1B0D-083E-4DA2-81AD-16B7E971189E}" type="slidenum">
              <a:rPr lang="en-US" smtClean="0"/>
              <a:pPr/>
              <a:t>20</a:t>
            </a:fld>
            <a:endParaRPr lang="en-US"/>
          </a:p>
        </p:txBody>
      </p:sp>
      <p:sp>
        <p:nvSpPr>
          <p:cNvPr id="7" name="Rectangle 7"/>
          <p:cNvSpPr>
            <a:spLocks noGrp="1"/>
          </p:cNvSpPr>
          <p:nvPr>
            <p:ph type="hdr" sz="quarter" idx="1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9/25/2025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9/25/2025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9/25/2025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9/25/2025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9/25/2025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9/25/2025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BVcd9uy9kuQ"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87038"/>
            <a:ext cx="6718685" cy="1627335"/>
          </a:xfrm>
        </p:spPr>
        <p:txBody>
          <a:bodyPr lIns="0" tIns="0" rIns="0" bIns="0" anchor="t" anchorCtr="0">
            <a:normAutofit/>
          </a:bodyPr>
          <a:lstStyle/>
          <a:p>
            <a:pPr algn="l"/>
            <a:r>
              <a:rPr lang="cs-CZ" sz="3000" b="1" dirty="0">
                <a:solidFill>
                  <a:srgbClr val="D10202"/>
                </a:solidFill>
                <a:cs typeface="Arial"/>
              </a:rPr>
              <a:t>Projektový a dotační management</a:t>
            </a:r>
            <a:br>
              <a:rPr lang="cs-CZ" sz="3000" b="1" dirty="0">
                <a:solidFill>
                  <a:srgbClr val="D10202"/>
                </a:solidFill>
                <a:cs typeface="Arial"/>
              </a:rPr>
            </a:br>
            <a:br>
              <a:rPr lang="cs-CZ" sz="3000" b="1" dirty="0">
                <a:solidFill>
                  <a:srgbClr val="D10202"/>
                </a:solidFill>
                <a:cs typeface="Arial"/>
              </a:rPr>
            </a:br>
            <a:r>
              <a:rPr lang="cs-CZ" sz="2000" b="1" dirty="0">
                <a:cs typeface="Arial"/>
              </a:rPr>
              <a:t>3. cvičení - Projekt a projektový management</a:t>
            </a:r>
            <a:endParaRPr lang="en-US" sz="1800" b="1" dirty="0"/>
          </a:p>
        </p:txBody>
      </p:sp>
      <p:sp>
        <p:nvSpPr>
          <p:cNvPr id="3" name="Title 1"/>
          <p:cNvSpPr txBox="1">
            <a:spLocks/>
          </p:cNvSpPr>
          <p:nvPr/>
        </p:nvSpPr>
        <p:spPr>
          <a:xfrm>
            <a:off x="685801" y="4845745"/>
            <a:ext cx="6718685" cy="107168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cs-CZ" sz="1800" b="1" dirty="0">
                <a:cs typeface="Arial"/>
              </a:rPr>
              <a:t>Ing. Daniel Němec</a:t>
            </a:r>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ástupný symbol pro číslo snímku 8"/>
          <p:cNvSpPr>
            <a:spLocks noGrp="1"/>
          </p:cNvSpPr>
          <p:nvPr>
            <p:ph type="sldNum" sz="quarter" idx="12"/>
          </p:nvPr>
        </p:nvSpPr>
        <p:spPr/>
        <p:txBody>
          <a:bodyPr/>
          <a:lstStyle/>
          <a:p>
            <a:fld id="{CF7A2BDD-D331-44F0-96AA-4FB4ED497064}" type="slidenum">
              <a:rPr lang="en-US" smtClean="0"/>
              <a:pPr/>
              <a:t>10</a:t>
            </a:fld>
            <a:endParaRPr lang="en-US" dirty="0"/>
          </a:p>
        </p:txBody>
      </p:sp>
      <p:sp>
        <p:nvSpPr>
          <p:cNvPr id="10" name="Rectangle 2"/>
          <p:cNvSpPr>
            <a:spLocks noGrp="1"/>
          </p:cNvSpPr>
          <p:nvPr>
            <p:ph type="title"/>
          </p:nvPr>
        </p:nvSpPr>
        <p:spPr>
          <a:xfrm>
            <a:off x="539750" y="562199"/>
            <a:ext cx="8147050"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lvl="0"/>
            <a:r>
              <a:rPr lang="cs-CZ" sz="3600" b="1" dirty="0">
                <a:effectLst>
                  <a:outerShdw blurRad="38100" dist="38100" dir="2700000" algn="tl">
                    <a:srgbClr val="000000">
                      <a:alpha val="43137"/>
                    </a:srgbClr>
                  </a:outerShdw>
                </a:effectLst>
              </a:rPr>
              <a:t>Fáze projektu</a:t>
            </a:r>
          </a:p>
        </p:txBody>
      </p:sp>
      <p:sp>
        <p:nvSpPr>
          <p:cNvPr id="2" name="Zástupný symbol pro obsah 1"/>
          <p:cNvSpPr>
            <a:spLocks noGrp="1"/>
          </p:cNvSpPr>
          <p:nvPr>
            <p:ph idx="1"/>
          </p:nvPr>
        </p:nvSpPr>
        <p:spPr/>
        <p:txBody>
          <a:bodyPr>
            <a:normAutofit fontScale="77500" lnSpcReduction="20000"/>
          </a:bodyPr>
          <a:lstStyle/>
          <a:p>
            <a:r>
              <a:rPr lang="cs-CZ" dirty="0"/>
              <a:t>Životní cyklus projektu definuje:</a:t>
            </a:r>
          </a:p>
          <a:p>
            <a:pPr lvl="1"/>
            <a:r>
              <a:rPr lang="cs-CZ" dirty="0"/>
              <a:t>Jaké aktivity mají být vykonány v průběhu jednotlivých fází.</a:t>
            </a:r>
          </a:p>
          <a:p>
            <a:pPr lvl="1"/>
            <a:r>
              <a:rPr lang="cs-CZ" dirty="0"/>
              <a:t>Kdo má být zapojen ve které fázi.</a:t>
            </a:r>
          </a:p>
          <a:p>
            <a:pPr marL="457200" lvl="1" indent="0">
              <a:buNone/>
            </a:pPr>
            <a:endParaRPr lang="cs-CZ" dirty="0"/>
          </a:p>
          <a:p>
            <a:r>
              <a:rPr lang="cs-CZ" dirty="0"/>
              <a:t>Mohou být velmi obecné i detailní, ale většinou sdílejí několik základních charakteristik:</a:t>
            </a:r>
          </a:p>
          <a:p>
            <a:pPr lvl="1"/>
            <a:r>
              <a:rPr lang="cs-CZ" dirty="0"/>
              <a:t>Náklady a personální zajištění jsou nízké na začátku a vyšší ke konci projektu.</a:t>
            </a:r>
          </a:p>
          <a:p>
            <a:pPr lvl="1"/>
            <a:r>
              <a:rPr lang="cs-CZ" dirty="0"/>
              <a:t>Pravděpodobnost úspěšného ukončení projektu je nejnižší na začátku, takže riziko a nejistota je zde největší, a postupně se snižuje.</a:t>
            </a:r>
          </a:p>
          <a:p>
            <a:pPr lvl="1"/>
            <a:r>
              <a:rPr lang="cs-CZ" dirty="0"/>
              <a:t>Schopnost zainteresovaných stran ovlivnit konečné náklady a charakteristiku výsledného produktu/služby je nejvyšší na začátku projektu a snižuje se v průběhu realizace.   </a:t>
            </a:r>
          </a:p>
          <a:p>
            <a:pPr marL="0" indent="0">
              <a:buNone/>
            </a:pPr>
            <a:endParaRPr lang="cs-CZ" dirty="0"/>
          </a:p>
        </p:txBody>
      </p:sp>
    </p:spTree>
    <p:extLst>
      <p:ext uri="{BB962C8B-B14F-4D97-AF65-F5344CB8AC3E}">
        <p14:creationId xmlns:p14="http://schemas.microsoft.com/office/powerpoint/2010/main" val="304210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p>
        </p:txBody>
      </p:sp>
      <p:sp>
        <p:nvSpPr>
          <p:cNvPr id="3" name="Zástupný symbol pro obsah 2"/>
          <p:cNvSpPr>
            <a:spLocks noGrp="1"/>
          </p:cNvSpPr>
          <p:nvPr>
            <p:ph idx="1"/>
          </p:nvPr>
        </p:nvSpPr>
        <p:spPr/>
        <p:txBody>
          <a:bodyPr/>
          <a:lstStyle/>
          <a:p>
            <a:pPr marL="457200" lvl="1" indent="-457200">
              <a:spcAft>
                <a:spcPts val="1200"/>
              </a:spcAft>
              <a:buClr>
                <a:srgbClr val="CC0000"/>
              </a:buClr>
            </a:pPr>
            <a:r>
              <a:rPr lang="cs-CZ" dirty="0"/>
              <a:t>Iniciační fáze představuje první seznámení s projektem a slouží k rozhodnutí, zda projekt přijmout, či nikoliv.</a:t>
            </a:r>
          </a:p>
          <a:p>
            <a:pPr marL="457200" lvl="1" indent="-457200">
              <a:spcAft>
                <a:spcPts val="1200"/>
              </a:spcAft>
              <a:buClr>
                <a:srgbClr val="CC0000"/>
              </a:buClr>
            </a:pPr>
            <a:r>
              <a:rPr lang="cs-CZ" dirty="0"/>
              <a:t>Z pohledu investora se v této fázi jedná o výběr vhodného realizátora</a:t>
            </a:r>
          </a:p>
          <a:p>
            <a:endParaRPr lang="cs-CZ" dirty="0"/>
          </a:p>
        </p:txBody>
      </p:sp>
    </p:spTree>
    <p:extLst>
      <p:ext uri="{BB962C8B-B14F-4D97-AF65-F5344CB8AC3E}">
        <p14:creationId xmlns:p14="http://schemas.microsoft.com/office/powerpoint/2010/main" val="4079207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a:xfrm>
            <a:off x="539750" y="562199"/>
            <a:ext cx="8147050"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200" dirty="0">
                <a:effectLst>
                  <a:outerShdw blurRad="38100" dist="38100" dir="2700000" algn="tl">
                    <a:srgbClr val="000000">
                      <a:alpha val="43137"/>
                    </a:srgbClr>
                  </a:outerShdw>
                </a:effectLst>
              </a:rPr>
              <a:t> </a:t>
            </a:r>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effectLst>
                <a:outerShdw blurRad="38100" dist="38100" dir="2700000" algn="tl">
                  <a:srgbClr val="000000">
                    <a:alpha val="43137"/>
                  </a:srgbClr>
                </a:outerShdw>
              </a:effectLst>
            </a:endParaRPr>
          </a:p>
        </p:txBody>
      </p:sp>
      <p:sp>
        <p:nvSpPr>
          <p:cNvPr id="6" name="Zástupný symbol pro obsah 5"/>
          <p:cNvSpPr>
            <a:spLocks noGrp="1"/>
          </p:cNvSpPr>
          <p:nvPr>
            <p:ph idx="1"/>
          </p:nvPr>
        </p:nvSpPr>
        <p:spPr>
          <a:xfrm>
            <a:off x="251520" y="1340768"/>
            <a:ext cx="8784976" cy="5256584"/>
          </a:xfrm>
        </p:spPr>
        <p:txBody>
          <a:bodyPr/>
          <a:lstStyle/>
          <a:p>
            <a:pPr marL="0" lvl="1" indent="0" algn="ctr" eaLnBrk="1" hangingPunct="1">
              <a:buClr>
                <a:srgbClr val="CC0000"/>
              </a:buClr>
              <a:buNone/>
            </a:pPr>
            <a:r>
              <a:rPr lang="cs-CZ" sz="2300" b="1" dirty="0">
                <a:ea typeface="+mn-ea"/>
                <a:cs typeface="+mn-cs"/>
              </a:rPr>
              <a:t>S.M.A.R.T. cíle projektu</a:t>
            </a:r>
          </a:p>
          <a:p>
            <a:pPr marL="457200" lvl="1" indent="-457200" eaLnBrk="1" hangingPunct="1">
              <a:buFont typeface="Arial" pitchFamily="34" charset="0"/>
              <a:buChar char="•"/>
            </a:pPr>
            <a:r>
              <a:rPr lang="cs-CZ" sz="2300" b="1" dirty="0">
                <a:ea typeface="+mn-ea"/>
                <a:cs typeface="+mn-cs"/>
              </a:rPr>
              <a:t>Splnění cílů projektu je předpokladem jeho úspěšného ukončení – cíle definují, kam projekt směřuje a jsou indikátorem toho, zda se tak skutečně stalo. Mohou být formulovány jako S.M.A.R.T.</a:t>
            </a:r>
          </a:p>
          <a:p>
            <a:pPr marL="0" lvl="1" indent="0" eaLnBrk="1" hangingPunct="1">
              <a:buNone/>
            </a:pPr>
            <a:endParaRPr lang="cs-CZ" sz="2300" b="1" dirty="0">
              <a:ea typeface="+mn-ea"/>
              <a:cs typeface="+mn-cs"/>
            </a:endParaRPr>
          </a:p>
          <a:p>
            <a:pPr marL="857250" lvl="2" indent="-457200" eaLnBrk="1" hangingPunct="1"/>
            <a:r>
              <a:rPr lang="cs-CZ" sz="1900" b="1" dirty="0" err="1">
                <a:ea typeface="+mn-ea"/>
                <a:cs typeface="+mn-cs"/>
              </a:rPr>
              <a:t>Specific</a:t>
            </a:r>
            <a:r>
              <a:rPr lang="cs-CZ" sz="1900" b="1" dirty="0">
                <a:ea typeface="+mn-ea"/>
                <a:cs typeface="+mn-cs"/>
              </a:rPr>
              <a:t> (specifické)</a:t>
            </a:r>
          </a:p>
          <a:p>
            <a:pPr marL="857250" lvl="2" indent="-457200" eaLnBrk="1" hangingPunct="1"/>
            <a:r>
              <a:rPr lang="cs-CZ" sz="1900" b="1" dirty="0" err="1">
                <a:ea typeface="+mn-ea"/>
                <a:cs typeface="+mn-cs"/>
              </a:rPr>
              <a:t>Measurable</a:t>
            </a:r>
            <a:r>
              <a:rPr lang="cs-CZ" sz="1900" b="1" dirty="0">
                <a:ea typeface="+mn-ea"/>
                <a:cs typeface="+mn-cs"/>
              </a:rPr>
              <a:t> (měřitelné) </a:t>
            </a:r>
          </a:p>
          <a:p>
            <a:pPr marL="857250" lvl="2" indent="-457200" eaLnBrk="1" hangingPunct="1"/>
            <a:r>
              <a:rPr lang="cs-CZ" sz="1900" b="1" dirty="0" err="1">
                <a:ea typeface="+mn-ea"/>
                <a:cs typeface="+mn-cs"/>
              </a:rPr>
              <a:t>Achievable</a:t>
            </a:r>
            <a:r>
              <a:rPr lang="cs-CZ" sz="1900" b="1" dirty="0">
                <a:ea typeface="+mn-ea"/>
                <a:cs typeface="+mn-cs"/>
              </a:rPr>
              <a:t> (dosažitelné – jsem schopen jich technicky dosáhnout)</a:t>
            </a:r>
          </a:p>
          <a:p>
            <a:pPr marL="857250" lvl="2" indent="-457200" eaLnBrk="1" hangingPunct="1"/>
            <a:r>
              <a:rPr lang="cs-CZ" sz="1900" b="1" dirty="0" err="1">
                <a:ea typeface="+mn-ea"/>
                <a:cs typeface="+mn-cs"/>
              </a:rPr>
              <a:t>Realistic</a:t>
            </a:r>
            <a:r>
              <a:rPr lang="cs-CZ" sz="1900" b="1" dirty="0">
                <a:ea typeface="+mn-ea"/>
                <a:cs typeface="+mn-cs"/>
              </a:rPr>
              <a:t> (realistické – odpovídají realitě trhu/zákazníkům)</a:t>
            </a:r>
          </a:p>
          <a:p>
            <a:pPr marL="857250" lvl="2" indent="-457200" eaLnBrk="1" hangingPunct="1"/>
            <a:r>
              <a:rPr lang="cs-CZ" sz="1900" b="1" dirty="0">
                <a:ea typeface="+mn-ea"/>
                <a:cs typeface="+mn-cs"/>
              </a:rPr>
              <a:t>Time </a:t>
            </a:r>
            <a:r>
              <a:rPr lang="cs-CZ" sz="1900" b="1" dirty="0" err="1">
                <a:ea typeface="+mn-ea"/>
                <a:cs typeface="+mn-cs"/>
              </a:rPr>
              <a:t>terminated</a:t>
            </a:r>
            <a:r>
              <a:rPr lang="cs-CZ" sz="1900" b="1" dirty="0">
                <a:ea typeface="+mn-ea"/>
                <a:cs typeface="+mn-cs"/>
              </a:rPr>
              <a:t> (Časově vymezitelné)</a:t>
            </a:r>
            <a:endParaRPr lang="cs-CZ" sz="1900" dirty="0">
              <a:ea typeface="+mn-ea"/>
              <a:cs typeface="+mn-cs"/>
            </a:endParaRPr>
          </a:p>
          <a:p>
            <a:pPr marL="342900" lvl="1" indent="-342900" eaLnBrk="1" hangingPunct="1">
              <a:buFont typeface="Arial" pitchFamily="34" charset="0"/>
              <a:buChar char="•"/>
            </a:pPr>
            <a:endParaRPr lang="cs-CZ" sz="2300" dirty="0">
              <a:ea typeface="+mn-ea"/>
              <a:cs typeface="+mn-cs"/>
            </a:endParaRPr>
          </a:p>
          <a:p>
            <a:pPr marL="742950" lvl="2" indent="-342900" eaLnBrk="1" hangingPunct="1">
              <a:buFont typeface="Arial" pitchFamily="34" charset="0"/>
              <a:buChar char="•"/>
            </a:pPr>
            <a:endParaRPr lang="cs-CZ" sz="2100" dirty="0">
              <a:ea typeface="+mn-ea"/>
              <a:cs typeface="+mn-cs"/>
            </a:endParaRPr>
          </a:p>
          <a:p>
            <a:pPr marL="0" lvl="1" indent="0" eaLnBrk="1" hangingPunct="1">
              <a:buNone/>
            </a:pPr>
            <a:endParaRPr lang="en-US" sz="2300" dirty="0">
              <a:ea typeface="+mn-ea"/>
              <a:cs typeface="+mn-cs"/>
            </a:endParaRPr>
          </a:p>
          <a:p>
            <a:pPr marL="0" lvl="1" indent="0" eaLnBrk="1" hangingPunct="1">
              <a:buClr>
                <a:srgbClr val="CC0000"/>
              </a:buClr>
              <a:buNone/>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12</a:t>
            </a:fld>
            <a:endParaRPr lang="en-US" dirty="0"/>
          </a:p>
        </p:txBody>
      </p:sp>
    </p:spTree>
    <p:extLst>
      <p:ext uri="{BB962C8B-B14F-4D97-AF65-F5344CB8AC3E}">
        <p14:creationId xmlns:p14="http://schemas.microsoft.com/office/powerpoint/2010/main" val="2358049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p>
        </p:txBody>
      </p:sp>
      <p:sp>
        <p:nvSpPr>
          <p:cNvPr id="3" name="Zástupný symbol pro obsah 2"/>
          <p:cNvSpPr>
            <a:spLocks noGrp="1"/>
          </p:cNvSpPr>
          <p:nvPr>
            <p:ph idx="1"/>
          </p:nvPr>
        </p:nvSpPr>
        <p:spPr/>
        <p:txBody>
          <a:bodyPr/>
          <a:lstStyle/>
          <a:p>
            <a:pPr marL="0" lvl="1" indent="0">
              <a:spcAft>
                <a:spcPts val="1200"/>
              </a:spcAft>
              <a:buClr>
                <a:srgbClr val="CC0000"/>
              </a:buClr>
              <a:buNone/>
            </a:pPr>
            <a:r>
              <a:rPr lang="cs-CZ" b="1" dirty="0"/>
              <a:t>Koncept projektu</a:t>
            </a:r>
            <a:r>
              <a:rPr lang="en-US" b="1" dirty="0"/>
              <a:t>:</a:t>
            </a:r>
          </a:p>
          <a:p>
            <a:pPr marL="342900" lvl="1" indent="-342900"/>
            <a:r>
              <a:rPr lang="cs-CZ" dirty="0"/>
              <a:t>Klíčový dokument pro management/rozhodování</a:t>
            </a:r>
          </a:p>
          <a:p>
            <a:pPr marL="342900" lvl="1" indent="-342900"/>
            <a:r>
              <a:rPr lang="cs-CZ" dirty="0"/>
              <a:t>Stručný popis projektu</a:t>
            </a:r>
          </a:p>
          <a:p>
            <a:pPr marL="342900" lvl="1" indent="-342900"/>
            <a:r>
              <a:rPr lang="cs-CZ" dirty="0"/>
              <a:t>Cíl </a:t>
            </a:r>
          </a:p>
          <a:p>
            <a:pPr marL="342900" lvl="1" indent="-342900"/>
            <a:r>
              <a:rPr lang="cs-CZ" dirty="0"/>
              <a:t>Hlavní parametry (délka, rozpočet, tým)</a:t>
            </a:r>
          </a:p>
          <a:p>
            <a:pPr marL="342900" lvl="1" indent="-342900"/>
            <a:r>
              <a:rPr lang="cs-CZ" dirty="0"/>
              <a:t>Max. 1-2 A4</a:t>
            </a:r>
          </a:p>
          <a:p>
            <a:endParaRPr lang="cs-CZ" dirty="0"/>
          </a:p>
        </p:txBody>
      </p:sp>
    </p:spTree>
    <p:extLst>
      <p:ext uri="{BB962C8B-B14F-4D97-AF65-F5344CB8AC3E}">
        <p14:creationId xmlns:p14="http://schemas.microsoft.com/office/powerpoint/2010/main" val="1534171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67544" y="1268760"/>
            <a:ext cx="8568952" cy="576064"/>
          </a:xfrm>
        </p:spPr>
        <p:txBody>
          <a:bodyPr>
            <a:normAutofit fontScale="92500" lnSpcReduction="20000"/>
          </a:bodyPr>
          <a:lstStyle/>
          <a:p>
            <a:pPr marL="0" lvl="1" indent="0" eaLnBrk="1" hangingPunct="1">
              <a:spcAft>
                <a:spcPts val="1200"/>
              </a:spcAft>
              <a:buClr>
                <a:srgbClr val="CC0000"/>
              </a:buClr>
              <a:buNone/>
            </a:pPr>
            <a:r>
              <a:rPr lang="cs-CZ" sz="2800" b="1" dirty="0">
                <a:ea typeface="+mn-ea"/>
                <a:cs typeface="+mn-cs"/>
              </a:rPr>
              <a:t>Zpracování logického rámce</a:t>
            </a:r>
            <a:r>
              <a:rPr lang="en-US" sz="2800" b="1" dirty="0">
                <a:ea typeface="+mn-ea"/>
                <a:cs typeface="+mn-cs"/>
              </a:rPr>
              <a:t>:</a:t>
            </a:r>
            <a:endParaRPr lang="cs-CZ" sz="2800" b="1" dirty="0">
              <a:ea typeface="+mn-ea"/>
              <a:cs typeface="+mn-cs"/>
            </a:endParaRPr>
          </a:p>
          <a:p>
            <a:pPr marL="0" lvl="1" indent="0" eaLnBrk="1" hangingPunct="1">
              <a:spcAft>
                <a:spcPts val="1200"/>
              </a:spcAft>
              <a:buClr>
                <a:srgbClr val="CC0000"/>
              </a:buClr>
              <a:buNone/>
            </a:pPr>
            <a:endParaRPr lang="en-US" sz="2800" b="1"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14</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lvl="0"/>
            <a:r>
              <a:rPr lang="cs-CZ" sz="3600" b="1" dirty="0">
                <a:effectLst>
                  <a:outerShdw blurRad="38100" dist="38100" dir="2700000" algn="tl">
                    <a:srgbClr val="000000">
                      <a:alpha val="43137"/>
                    </a:srgbClr>
                  </a:outerShdw>
                </a:effectLst>
              </a:rPr>
              <a:t>Fáze projektu</a:t>
            </a:r>
            <a:r>
              <a:rPr lang="en-US" sz="3600" b="1" dirty="0">
                <a:effectLst>
                  <a:outerShdw blurRad="38100" dist="38100" dir="2700000" algn="tl">
                    <a:srgbClr val="000000">
                      <a:alpha val="43137"/>
                    </a:srgbClr>
                  </a:outerShdw>
                </a:effectLst>
              </a:rPr>
              <a:t> – </a:t>
            </a:r>
            <a:r>
              <a:rPr lang="cs-CZ" sz="3600" b="1" dirty="0">
                <a:effectLst>
                  <a:outerShdw blurRad="38100" dist="38100" dir="2700000" algn="tl">
                    <a:srgbClr val="000000">
                      <a:alpha val="43137"/>
                    </a:srgbClr>
                  </a:outerShdw>
                </a:effectLst>
              </a:rPr>
              <a:t>Inicializace</a:t>
            </a:r>
            <a:endParaRPr lang="cs-CZ" sz="3600" dirty="0">
              <a:effectLst>
                <a:outerShdw blurRad="38100" dist="38100" dir="2700000" algn="tl">
                  <a:srgbClr val="000000">
                    <a:alpha val="43137"/>
                  </a:srgbClr>
                </a:outerShdw>
              </a:effectLst>
            </a:endParaRPr>
          </a:p>
        </p:txBody>
      </p:sp>
      <p:graphicFrame>
        <p:nvGraphicFramePr>
          <p:cNvPr id="2" name="Tabulka 1"/>
          <p:cNvGraphicFramePr>
            <a:graphicFrameLocks noGrp="1"/>
          </p:cNvGraphicFramePr>
          <p:nvPr>
            <p:extLst>
              <p:ext uri="{D42A27DB-BD31-4B8C-83A1-F6EECF244321}">
                <p14:modId xmlns:p14="http://schemas.microsoft.com/office/powerpoint/2010/main" val="2925833733"/>
              </p:ext>
            </p:extLst>
          </p:nvPr>
        </p:nvGraphicFramePr>
        <p:xfrm>
          <a:off x="395536" y="1844824"/>
          <a:ext cx="8280921" cy="4338537"/>
        </p:xfrm>
        <a:graphic>
          <a:graphicData uri="http://schemas.openxmlformats.org/drawingml/2006/table">
            <a:tbl>
              <a:tblPr firstRow="1" firstCol="1" bandRow="1">
                <a:tableStyleId>{5C22544A-7EE6-4342-B048-85BDC9FD1C3A}</a:tableStyleId>
              </a:tblPr>
              <a:tblGrid>
                <a:gridCol w="1125562">
                  <a:extLst>
                    <a:ext uri="{9D8B030D-6E8A-4147-A177-3AD203B41FA5}">
                      <a16:colId xmlns:a16="http://schemas.microsoft.com/office/drawing/2014/main" val="20000"/>
                    </a:ext>
                  </a:extLst>
                </a:gridCol>
                <a:gridCol w="1884756">
                  <a:extLst>
                    <a:ext uri="{9D8B030D-6E8A-4147-A177-3AD203B41FA5}">
                      <a16:colId xmlns:a16="http://schemas.microsoft.com/office/drawing/2014/main" val="20001"/>
                    </a:ext>
                  </a:extLst>
                </a:gridCol>
                <a:gridCol w="1686083">
                  <a:extLst>
                    <a:ext uri="{9D8B030D-6E8A-4147-A177-3AD203B41FA5}">
                      <a16:colId xmlns:a16="http://schemas.microsoft.com/office/drawing/2014/main" val="20002"/>
                    </a:ext>
                  </a:extLst>
                </a:gridCol>
                <a:gridCol w="1686933">
                  <a:extLst>
                    <a:ext uri="{9D8B030D-6E8A-4147-A177-3AD203B41FA5}">
                      <a16:colId xmlns:a16="http://schemas.microsoft.com/office/drawing/2014/main" val="20003"/>
                    </a:ext>
                  </a:extLst>
                </a:gridCol>
                <a:gridCol w="1897587">
                  <a:extLst>
                    <a:ext uri="{9D8B030D-6E8A-4147-A177-3AD203B41FA5}">
                      <a16:colId xmlns:a16="http://schemas.microsoft.com/office/drawing/2014/main" val="20004"/>
                    </a:ext>
                  </a:extLst>
                </a:gridCol>
              </a:tblGrid>
              <a:tr h="405045">
                <a:tc>
                  <a:txBody>
                    <a:bodyPr/>
                    <a:lstStyle/>
                    <a:p>
                      <a:pPr algn="l">
                        <a:lnSpc>
                          <a:spcPct val="120000"/>
                        </a:lnSpc>
                        <a:spcBef>
                          <a:spcPts val="600"/>
                        </a:spcBef>
                        <a:spcAft>
                          <a:spcPts val="600"/>
                        </a:spcAft>
                      </a:pPr>
                      <a:r>
                        <a:rPr lang="cs-CZ" sz="800" dirty="0">
                          <a:effectLst/>
                        </a:rPr>
                        <a:t> </a:t>
                      </a:r>
                      <a:endParaRPr lang="cs-CZ" sz="8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800">
                          <a:effectLst/>
                        </a:rPr>
                        <a:t> </a:t>
                      </a:r>
                      <a:endParaRPr lang="cs-CZ" sz="8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Objektivně ověřitelné indikátory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Zdroje a prostředky ověření</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200" dirty="0">
                          <a:solidFill>
                            <a:schemeClr val="tx1"/>
                          </a:solidFill>
                          <a:effectLst/>
                        </a:rPr>
                        <a:t>Předpoklady/Rizika</a:t>
                      </a:r>
                      <a:endParaRPr lang="cs-CZ" sz="1200" dirty="0">
                        <a:solidFill>
                          <a:schemeClr val="tx1"/>
                        </a:solidFill>
                        <a:effectLst/>
                        <a:latin typeface="Arial"/>
                        <a:ea typeface="Calibri"/>
                      </a:endParaRPr>
                    </a:p>
                  </a:txBody>
                  <a:tcPr marL="50974" marR="50974" marT="0" marB="0"/>
                </a:tc>
                <a:extLst>
                  <a:ext uri="{0D108BD9-81ED-4DB2-BD59-A6C34878D82A}">
                    <a16:rowId xmlns:a16="http://schemas.microsoft.com/office/drawing/2014/main" val="10000"/>
                  </a:ext>
                </a:extLst>
              </a:tr>
              <a:tr h="675074">
                <a:tc>
                  <a:txBody>
                    <a:bodyPr/>
                    <a:lstStyle/>
                    <a:p>
                      <a:pPr algn="l">
                        <a:lnSpc>
                          <a:spcPct val="120000"/>
                        </a:lnSpc>
                        <a:spcBef>
                          <a:spcPts val="600"/>
                        </a:spcBef>
                        <a:spcAft>
                          <a:spcPts val="600"/>
                        </a:spcAft>
                      </a:pPr>
                      <a:r>
                        <a:rPr lang="cs-CZ" sz="1200" b="1" dirty="0">
                          <a:solidFill>
                            <a:schemeClr val="tx1"/>
                          </a:solidFill>
                          <a:effectLst/>
                        </a:rPr>
                        <a:t>Celkový cíl</a:t>
                      </a:r>
                    </a:p>
                    <a:p>
                      <a:pPr algn="l">
                        <a:lnSpc>
                          <a:spcPct val="120000"/>
                        </a:lnSpc>
                        <a:spcBef>
                          <a:spcPts val="600"/>
                        </a:spcBef>
                        <a:spcAft>
                          <a:spcPts val="600"/>
                        </a:spcAft>
                      </a:pPr>
                      <a:r>
                        <a:rPr lang="cs-CZ" sz="800" dirty="0">
                          <a:effectLst/>
                        </a:rPr>
                        <a:t> </a:t>
                      </a:r>
                      <a:endParaRPr lang="cs-CZ" sz="8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Co je celkovým, obecným cílem, k jehož naplnění projekt povede?</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jsou klíčové indikátory související s celkovým cílem?</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zdroje informací pro tyto indikátory?</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 </a:t>
                      </a:r>
                      <a:endParaRPr lang="cs-CZ" sz="1100">
                        <a:effectLst/>
                        <a:latin typeface="Arial"/>
                        <a:ea typeface="Calibri"/>
                      </a:endParaRPr>
                    </a:p>
                  </a:txBody>
                  <a:tcPr marL="50974" marR="50974" marT="0" marB="0"/>
                </a:tc>
                <a:extLst>
                  <a:ext uri="{0D108BD9-81ED-4DB2-BD59-A6C34878D82A}">
                    <a16:rowId xmlns:a16="http://schemas.microsoft.com/office/drawing/2014/main" val="10001"/>
                  </a:ext>
                </a:extLst>
              </a:tr>
              <a:tr h="1080120">
                <a:tc>
                  <a:txBody>
                    <a:bodyPr/>
                    <a:lstStyle/>
                    <a:p>
                      <a:pPr algn="l">
                        <a:lnSpc>
                          <a:spcPct val="120000"/>
                        </a:lnSpc>
                        <a:spcBef>
                          <a:spcPts val="600"/>
                        </a:spcBef>
                        <a:spcAft>
                          <a:spcPts val="600"/>
                        </a:spcAft>
                      </a:pPr>
                      <a:r>
                        <a:rPr lang="cs-CZ" sz="1200" dirty="0">
                          <a:solidFill>
                            <a:schemeClr val="tx1"/>
                          </a:solidFill>
                          <a:effectLst/>
                        </a:rPr>
                        <a:t>Účel projektu</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jsou specifické cíle, kterých má projekt dosáhnout?</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kvalitativní a kvantitativní indikátory, ukazující, zda a v jaké míře bylo dosaženo specifických cílů?</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existují zdroje informací a metody potřebné pro jejich získání?</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jsou vnější faktory a podmínky nutné pro splnění specifických cílů? Jaká rizika musíme vzít v úvahu?</a:t>
                      </a:r>
                      <a:endParaRPr lang="cs-CZ" sz="1100">
                        <a:effectLst/>
                        <a:latin typeface="Arial"/>
                        <a:ea typeface="Calibri"/>
                      </a:endParaRPr>
                    </a:p>
                  </a:txBody>
                  <a:tcPr marL="50974" marR="50974" marT="0" marB="0"/>
                </a:tc>
                <a:extLst>
                  <a:ext uri="{0D108BD9-81ED-4DB2-BD59-A6C34878D82A}">
                    <a16:rowId xmlns:a16="http://schemas.microsoft.com/office/drawing/2014/main" val="10002"/>
                  </a:ext>
                </a:extLst>
              </a:tr>
              <a:tr h="1350151">
                <a:tc>
                  <a:txBody>
                    <a:bodyPr/>
                    <a:lstStyle/>
                    <a:p>
                      <a:pPr algn="l">
                        <a:lnSpc>
                          <a:spcPct val="120000"/>
                        </a:lnSpc>
                        <a:spcBef>
                          <a:spcPts val="600"/>
                        </a:spcBef>
                        <a:spcAft>
                          <a:spcPts val="600"/>
                        </a:spcAft>
                      </a:pPr>
                      <a:r>
                        <a:rPr lang="cs-CZ" sz="1200" dirty="0">
                          <a:solidFill>
                            <a:schemeClr val="tx1"/>
                          </a:solidFill>
                          <a:effectLst/>
                        </a:rPr>
                        <a:t>Očekávané výsledky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má projekt konkrétní výstupy, jimiž dosáhne cíle. Jaké jsou plánované dopady a přínosy projektu? Jaké zlepšení a změny budou výsledkem projektu?</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Které indikátory určí, zda a do jaké míry bylo dosaženo plánovaných přínosů a výsledků projektu?</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Zdroje informací pro tyto indikátory.</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Které faktory a podmínky mimo naši kontrolu musíme mít na paměti, abychom očekávaných výsledků dosáhli ve stanoveném termínu?</a:t>
                      </a:r>
                      <a:endParaRPr lang="cs-CZ" sz="1100" dirty="0">
                        <a:effectLst/>
                        <a:latin typeface="Arial"/>
                        <a:ea typeface="Calibri"/>
                      </a:endParaRPr>
                    </a:p>
                  </a:txBody>
                  <a:tcPr marL="50974" marR="50974" marT="0" marB="0"/>
                </a:tc>
                <a:extLst>
                  <a:ext uri="{0D108BD9-81ED-4DB2-BD59-A6C34878D82A}">
                    <a16:rowId xmlns:a16="http://schemas.microsoft.com/office/drawing/2014/main" val="10003"/>
                  </a:ext>
                </a:extLst>
              </a:tr>
              <a:tr h="810091">
                <a:tc>
                  <a:txBody>
                    <a:bodyPr/>
                    <a:lstStyle/>
                    <a:p>
                      <a:pPr algn="l">
                        <a:lnSpc>
                          <a:spcPct val="120000"/>
                        </a:lnSpc>
                        <a:spcBef>
                          <a:spcPts val="600"/>
                        </a:spcBef>
                        <a:spcAft>
                          <a:spcPts val="600"/>
                        </a:spcAft>
                      </a:pPr>
                      <a:r>
                        <a:rPr lang="cs-CZ" sz="1200" dirty="0">
                          <a:solidFill>
                            <a:schemeClr val="tx1"/>
                          </a:solidFill>
                          <a:effectLst/>
                        </a:rPr>
                        <a:t>Aktivity</a:t>
                      </a:r>
                      <a:endParaRPr lang="cs-CZ" sz="1200" dirty="0">
                        <a:solidFill>
                          <a:schemeClr val="tx1"/>
                        </a:solidFill>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klíčové aktivity mají být provedeny a v jakém sledu?</a:t>
                      </a:r>
                      <a:endParaRPr lang="cs-CZ" sz="1100" dirty="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Jaké prostředky jsou nutné pro realizaci aktivit (lidské zdroje, vybavení, studie atp.)?</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a:effectLst/>
                        </a:rPr>
                        <a:t>Zdroje informací týkající se postupu realizace.</a:t>
                      </a:r>
                      <a:endParaRPr lang="cs-CZ" sz="1100">
                        <a:effectLst/>
                        <a:latin typeface="Arial"/>
                        <a:ea typeface="Calibri"/>
                      </a:endParaRPr>
                    </a:p>
                  </a:txBody>
                  <a:tcPr marL="50974" marR="50974" marT="0" marB="0"/>
                </a:tc>
                <a:tc>
                  <a:txBody>
                    <a:bodyPr/>
                    <a:lstStyle/>
                    <a:p>
                      <a:pPr algn="l">
                        <a:lnSpc>
                          <a:spcPct val="120000"/>
                        </a:lnSpc>
                        <a:spcBef>
                          <a:spcPts val="600"/>
                        </a:spcBef>
                        <a:spcAft>
                          <a:spcPts val="600"/>
                        </a:spcAft>
                      </a:pPr>
                      <a:r>
                        <a:rPr lang="cs-CZ" sz="1100" dirty="0">
                          <a:effectLst/>
                        </a:rPr>
                        <a:t>Jaké předpoklady je nutné splnit před začátkem projektu? Za jakých podmínek je možné realizovat plánované aktivity? </a:t>
                      </a:r>
                      <a:endParaRPr lang="cs-CZ" sz="1100" dirty="0">
                        <a:effectLst/>
                        <a:latin typeface="Arial"/>
                        <a:ea typeface="Calibri"/>
                      </a:endParaRPr>
                    </a:p>
                  </a:txBody>
                  <a:tcPr marL="50974" marR="50974"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49463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77069" y="1484784"/>
            <a:ext cx="8568952" cy="3816424"/>
          </a:xfrm>
        </p:spPr>
        <p:txBody>
          <a:bodyPr/>
          <a:lstStyle/>
          <a:p>
            <a:pPr marL="0" lvl="1" indent="0" eaLnBrk="1" hangingPunct="1">
              <a:spcAft>
                <a:spcPts val="1200"/>
              </a:spcAft>
              <a:buClr>
                <a:srgbClr val="CC0000"/>
              </a:buClr>
              <a:buNone/>
            </a:pPr>
            <a:r>
              <a:rPr lang="cs-CZ" sz="2800" b="1" dirty="0">
                <a:ea typeface="+mn-ea"/>
                <a:cs typeface="+mn-cs"/>
              </a:rPr>
              <a:t>Co je účelem plánování</a:t>
            </a:r>
            <a:r>
              <a:rPr lang="en-US" sz="2800" b="1" dirty="0">
                <a:ea typeface="+mn-ea"/>
                <a:cs typeface="+mn-cs"/>
              </a:rPr>
              <a:t>:</a:t>
            </a:r>
          </a:p>
          <a:p>
            <a:pPr marL="342900" lvl="1" indent="-342900" eaLnBrk="1" hangingPunct="1">
              <a:buFont typeface="Arial" pitchFamily="34" charset="0"/>
              <a:buChar char="•"/>
            </a:pPr>
            <a:r>
              <a:rPr lang="cs-CZ" sz="2400" dirty="0">
                <a:ea typeface="+mn-ea"/>
                <a:cs typeface="+mn-cs"/>
              </a:rPr>
              <a:t>Jasné zadání – konkrétně stanovené cíle.</a:t>
            </a:r>
          </a:p>
          <a:p>
            <a:pPr marL="342900" lvl="1" indent="-342900" eaLnBrk="1" hangingPunct="1">
              <a:buFont typeface="Arial" pitchFamily="34" charset="0"/>
              <a:buChar char="•"/>
            </a:pPr>
            <a:r>
              <a:rPr lang="cs-CZ" sz="2400" dirty="0">
                <a:ea typeface="+mn-ea"/>
                <a:cs typeface="+mn-cs"/>
              </a:rPr>
              <a:t>Jakým způsobem dojdeme k naplnění cílů.</a:t>
            </a:r>
          </a:p>
          <a:p>
            <a:pPr marL="342900" lvl="1" indent="-342900" eaLnBrk="1" hangingPunct="1">
              <a:buFont typeface="Arial" pitchFamily="34" charset="0"/>
              <a:buChar char="•"/>
            </a:pPr>
            <a:r>
              <a:rPr lang="cs-CZ" sz="2400" dirty="0">
                <a:ea typeface="+mn-ea"/>
                <a:cs typeface="+mn-cs"/>
              </a:rPr>
              <a:t>Dokdy mají být aktivity splněny.</a:t>
            </a:r>
          </a:p>
          <a:p>
            <a:pPr marL="342900" lvl="1" indent="-342900" eaLnBrk="1" hangingPunct="1">
              <a:buFont typeface="Arial" pitchFamily="34" charset="0"/>
              <a:buChar char="•"/>
            </a:pPr>
            <a:r>
              <a:rPr lang="cs-CZ" sz="2400" dirty="0">
                <a:ea typeface="+mn-ea"/>
                <a:cs typeface="+mn-cs"/>
              </a:rPr>
              <a:t>Kdo a s jakými zdroji je bude realizovat.</a:t>
            </a:r>
          </a:p>
          <a:p>
            <a:pPr marL="342900" lvl="1" indent="-342900" eaLnBrk="1" hangingPunct="1">
              <a:buFont typeface="Arial" pitchFamily="34" charset="0"/>
              <a:buChar char="•"/>
            </a:pPr>
            <a:r>
              <a:rPr lang="cs-CZ" sz="2400" dirty="0"/>
              <a:t>Jak poznáme, že vše jde, jak má.</a:t>
            </a:r>
            <a:endParaRPr lang="cs-CZ" sz="2400"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p:txBody>
          <a:bodyPr/>
          <a:lstStyle/>
          <a:p>
            <a:fld id="{CF7A2BDD-D331-44F0-96AA-4FB4ED497064}" type="slidenum">
              <a:rPr lang="en-US" smtClean="0"/>
              <a:pPr/>
              <a:t>15</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000" dirty="0">
                <a:effectLst>
                  <a:outerShdw blurRad="38100" dist="38100" dir="2700000" algn="tl">
                    <a:srgbClr val="000000">
                      <a:alpha val="43137"/>
                    </a:srgbClr>
                  </a:outerShdw>
                </a:effectLst>
              </a:rPr>
              <a:t> </a:t>
            </a:r>
            <a:r>
              <a:rPr lang="cs-CZ" sz="4000" b="1" dirty="0">
                <a:effectLst>
                  <a:outerShdw blurRad="38100" dist="38100" dir="2700000" algn="tl">
                    <a:srgbClr val="000000">
                      <a:alpha val="43137"/>
                    </a:srgbClr>
                  </a:outerShdw>
                </a:effectLst>
              </a:rPr>
              <a:t>Fáze projektu</a:t>
            </a:r>
            <a:r>
              <a:rPr lang="en-US" sz="4000" b="1" dirty="0">
                <a:effectLst>
                  <a:outerShdw blurRad="38100" dist="38100" dir="2700000" algn="tl">
                    <a:srgbClr val="000000">
                      <a:alpha val="43137"/>
                    </a:srgbClr>
                  </a:outerShdw>
                </a:effectLst>
              </a:rPr>
              <a:t> – </a:t>
            </a:r>
            <a:r>
              <a:rPr lang="cs-CZ" sz="4000" b="1" dirty="0">
                <a:effectLst>
                  <a:outerShdw blurRad="38100" dist="38100" dir="2700000" algn="tl">
                    <a:srgbClr val="000000">
                      <a:alpha val="43137"/>
                    </a:srgbClr>
                  </a:outerShdw>
                </a:effectLst>
              </a:rPr>
              <a:t>Plánování</a:t>
            </a:r>
            <a:endParaRPr lang="cs-CZ" sz="4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93316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Autofit/>
          </a:bodyPr>
          <a:lstStyle/>
          <a:p>
            <a:r>
              <a:rPr lang="cs-CZ" sz="3600" b="1" dirty="0">
                <a:solidFill>
                  <a:schemeClr val="tx1"/>
                </a:solidFill>
                <a:effectLst>
                  <a:outerShdw blurRad="38100" dist="38100" dir="2700000" algn="tl">
                    <a:srgbClr val="000000">
                      <a:alpha val="43137"/>
                    </a:srgbClr>
                  </a:outerShdw>
                </a:effectLst>
              </a:rPr>
              <a:t>Fáze projektu</a:t>
            </a:r>
            <a:r>
              <a:rPr lang="en-US" sz="3600" b="1" dirty="0">
                <a:solidFill>
                  <a:schemeClr val="tx1"/>
                </a:solidFill>
                <a:effectLst>
                  <a:outerShdw blurRad="38100" dist="38100" dir="2700000" algn="tl">
                    <a:srgbClr val="000000">
                      <a:alpha val="43137"/>
                    </a:srgbClr>
                  </a:outerShdw>
                </a:effectLst>
              </a:rPr>
              <a:t> – </a:t>
            </a:r>
            <a:r>
              <a:rPr lang="cs-CZ" sz="3600" b="1" dirty="0">
                <a:solidFill>
                  <a:schemeClr val="tx1"/>
                </a:solidFill>
                <a:effectLst>
                  <a:outerShdw blurRad="38100" dist="38100" dir="2700000" algn="tl">
                    <a:srgbClr val="000000">
                      <a:alpha val="43137"/>
                    </a:srgbClr>
                  </a:outerShdw>
                </a:effectLst>
              </a:rPr>
              <a:t>Plánování</a:t>
            </a:r>
            <a:endParaRPr lang="cs-CZ" sz="3600"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b="1" u="sng" dirty="0" err="1"/>
              <a:t>Work</a:t>
            </a:r>
            <a:r>
              <a:rPr lang="cs-CZ" b="1" u="sng" dirty="0"/>
              <a:t> </a:t>
            </a:r>
            <a:r>
              <a:rPr lang="cs-CZ" b="1" u="sng" dirty="0" err="1"/>
              <a:t>breakdown</a:t>
            </a:r>
            <a:r>
              <a:rPr lang="cs-CZ" b="1" u="sng" dirty="0"/>
              <a:t> </a:t>
            </a:r>
            <a:r>
              <a:rPr lang="cs-CZ" b="1" u="sng" dirty="0" err="1"/>
              <a:t>structure</a:t>
            </a:r>
            <a:r>
              <a:rPr lang="cs-CZ" b="1" u="sng" dirty="0"/>
              <a:t> (WBS)</a:t>
            </a:r>
          </a:p>
          <a:p>
            <a:r>
              <a:rPr lang="cs-CZ" sz="3000" dirty="0"/>
              <a:t>Rozložení hlavního cíle na detailnější části a úkoly – vzít do úvahy všechny nutné kroky spolu s tím, kdo za ně odpovídá v jakém čase a s jakými zdroji.</a:t>
            </a:r>
          </a:p>
          <a:p>
            <a:r>
              <a:rPr lang="cs-CZ" sz="3000" dirty="0"/>
              <a:t>Provádíme ji až do té úrovně, kdy je možné u každého koncového úkolu měřit jeho splnění, delegovat, odhadnout riziko a nemá smysl jej dále dělit.</a:t>
            </a:r>
          </a:p>
          <a:p>
            <a:endParaRPr lang="cs-CZ" sz="3000" dirty="0"/>
          </a:p>
          <a:p>
            <a:r>
              <a:rPr lang="cs-CZ" sz="3000" dirty="0">
                <a:hlinkClick r:id="rId2"/>
              </a:rPr>
              <a:t>https://www.youtube.com/watch?v=BVcd9uy9kuQ</a:t>
            </a:r>
            <a:r>
              <a:rPr lang="cs-CZ" sz="3000" dirty="0"/>
              <a:t> </a:t>
            </a:r>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16</a:t>
            </a:fld>
            <a:endParaRPr lang="cs-CZ"/>
          </a:p>
        </p:txBody>
      </p:sp>
    </p:spTree>
    <p:extLst>
      <p:ext uri="{BB962C8B-B14F-4D97-AF65-F5344CB8AC3E}">
        <p14:creationId xmlns:p14="http://schemas.microsoft.com/office/powerpoint/2010/main" val="26023009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rmAutofit fontScale="90000"/>
          </a:bodyPr>
          <a:lstStyle/>
          <a:p>
            <a:r>
              <a:rPr lang="cs-CZ" sz="3200" b="1" dirty="0">
                <a:solidFill>
                  <a:schemeClr val="tx1"/>
                </a:solidFill>
                <a:effectLst>
                  <a:outerShdw blurRad="38100" dist="38100" dir="2700000" algn="tl">
                    <a:srgbClr val="000000">
                      <a:alpha val="43137"/>
                    </a:srgbClr>
                  </a:outerShdw>
                </a:effectLst>
              </a:rPr>
              <a:t>Fáze projektu</a:t>
            </a:r>
            <a:r>
              <a:rPr lang="en-US" sz="3200" b="1" dirty="0">
                <a:solidFill>
                  <a:schemeClr val="tx1"/>
                </a:solidFill>
                <a:effectLst>
                  <a:outerShdw blurRad="38100" dist="38100" dir="2700000" algn="tl">
                    <a:srgbClr val="000000">
                      <a:alpha val="43137"/>
                    </a:srgbClr>
                  </a:outerShdw>
                </a:effectLst>
              </a:rPr>
              <a:t> – </a:t>
            </a:r>
            <a:r>
              <a:rPr lang="cs-CZ" sz="3200" b="1" dirty="0">
                <a:solidFill>
                  <a:schemeClr val="tx1"/>
                </a:solidFill>
                <a:effectLst>
                  <a:outerShdw blurRad="38100" dist="38100" dir="2700000" algn="tl">
                    <a:srgbClr val="000000">
                      <a:alpha val="43137"/>
                    </a:srgbClr>
                  </a:outerShdw>
                </a:effectLst>
              </a:rPr>
              <a:t>Plánování</a:t>
            </a:r>
            <a:endParaRPr lang="cs-CZ" sz="3000" dirty="0"/>
          </a:p>
        </p:txBody>
      </p:sp>
      <p:sp>
        <p:nvSpPr>
          <p:cNvPr id="3" name="Zástupný symbol pro obsah 2"/>
          <p:cNvSpPr>
            <a:spLocks noGrp="1"/>
          </p:cNvSpPr>
          <p:nvPr>
            <p:ph idx="1"/>
          </p:nvPr>
        </p:nvSpPr>
        <p:spPr/>
        <p:txBody>
          <a:bodyPr/>
          <a:lstStyle/>
          <a:p>
            <a:pPr marL="0" indent="0">
              <a:buNone/>
            </a:pPr>
            <a:r>
              <a:rPr lang="cs-CZ" dirty="0"/>
              <a:t>Rozdělení úkolů do pracovních balíčků</a:t>
            </a:r>
          </a:p>
          <a:p>
            <a:pPr marL="0" indent="0">
              <a:buNone/>
            </a:pPr>
            <a:endParaRPr lang="cs-CZ" dirty="0"/>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17</a:t>
            </a:fld>
            <a:endParaRPr lang="cs-CZ"/>
          </a:p>
        </p:txBody>
      </p:sp>
      <p:graphicFrame>
        <p:nvGraphicFramePr>
          <p:cNvPr id="6" name="Tabulka 5"/>
          <p:cNvGraphicFramePr>
            <a:graphicFrameLocks noGrp="1"/>
          </p:cNvGraphicFramePr>
          <p:nvPr>
            <p:extLst>
              <p:ext uri="{D42A27DB-BD31-4B8C-83A1-F6EECF244321}">
                <p14:modId xmlns:p14="http://schemas.microsoft.com/office/powerpoint/2010/main" val="3606459128"/>
              </p:ext>
            </p:extLst>
          </p:nvPr>
        </p:nvGraphicFramePr>
        <p:xfrm>
          <a:off x="662939" y="2195514"/>
          <a:ext cx="6906511" cy="3822514"/>
        </p:xfrm>
        <a:graphic>
          <a:graphicData uri="http://schemas.openxmlformats.org/drawingml/2006/table">
            <a:tbl>
              <a:tblPr>
                <a:tableStyleId>{5C22544A-7EE6-4342-B048-85BDC9FD1C3A}</a:tableStyleId>
              </a:tblPr>
              <a:tblGrid>
                <a:gridCol w="1416912">
                  <a:extLst>
                    <a:ext uri="{9D8B030D-6E8A-4147-A177-3AD203B41FA5}">
                      <a16:colId xmlns:a16="http://schemas.microsoft.com/office/drawing/2014/main" val="20000"/>
                    </a:ext>
                  </a:extLst>
                </a:gridCol>
                <a:gridCol w="1903627">
                  <a:extLst>
                    <a:ext uri="{9D8B030D-6E8A-4147-A177-3AD203B41FA5}">
                      <a16:colId xmlns:a16="http://schemas.microsoft.com/office/drawing/2014/main" val="20001"/>
                    </a:ext>
                  </a:extLst>
                </a:gridCol>
                <a:gridCol w="1051985">
                  <a:extLst>
                    <a:ext uri="{9D8B030D-6E8A-4147-A177-3AD203B41FA5}">
                      <a16:colId xmlns:a16="http://schemas.microsoft.com/office/drawing/2014/main" val="20002"/>
                    </a:ext>
                  </a:extLst>
                </a:gridCol>
                <a:gridCol w="845127">
                  <a:extLst>
                    <a:ext uri="{9D8B030D-6E8A-4147-A177-3AD203B41FA5}">
                      <a16:colId xmlns:a16="http://schemas.microsoft.com/office/drawing/2014/main" val="4216705514"/>
                    </a:ext>
                  </a:extLst>
                </a:gridCol>
                <a:gridCol w="845127">
                  <a:extLst>
                    <a:ext uri="{9D8B030D-6E8A-4147-A177-3AD203B41FA5}">
                      <a16:colId xmlns:a16="http://schemas.microsoft.com/office/drawing/2014/main" val="20004"/>
                    </a:ext>
                  </a:extLst>
                </a:gridCol>
                <a:gridCol w="843733">
                  <a:extLst>
                    <a:ext uri="{9D8B030D-6E8A-4147-A177-3AD203B41FA5}">
                      <a16:colId xmlns:a16="http://schemas.microsoft.com/office/drawing/2014/main" val="20005"/>
                    </a:ext>
                  </a:extLst>
                </a:gridCol>
              </a:tblGrid>
              <a:tr h="496184">
                <a:tc>
                  <a:txBody>
                    <a:bodyPr/>
                    <a:lstStyle/>
                    <a:p>
                      <a:pPr algn="ctr">
                        <a:spcBef>
                          <a:spcPts val="600"/>
                        </a:spcBef>
                        <a:spcAft>
                          <a:spcPts val="600"/>
                        </a:spcAft>
                      </a:pPr>
                      <a:r>
                        <a:rPr lang="cs-CZ" sz="1200" dirty="0">
                          <a:effectLst/>
                          <a:latin typeface="+mn-lt"/>
                        </a:rPr>
                        <a:t>Pracovní balíček</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dirty="0">
                          <a:effectLst/>
                          <a:latin typeface="+mn-lt"/>
                        </a:rPr>
                        <a:t>Úkoly</a:t>
                      </a:r>
                      <a:endParaRPr lang="cs-CZ" sz="1200" dirty="0">
                        <a:effectLst/>
                        <a:latin typeface="+mn-lt"/>
                        <a:ea typeface="Times New Roman"/>
                      </a:endParaRPr>
                    </a:p>
                  </a:txBody>
                  <a:tcPr marL="68580" marR="68580" marT="0" marB="0" anchor="ctr"/>
                </a:tc>
                <a:tc>
                  <a:txBody>
                    <a:bodyPr/>
                    <a:lstStyle/>
                    <a:p>
                      <a:pPr algn="ctr">
                        <a:spcBef>
                          <a:spcPts val="600"/>
                        </a:spcBef>
                        <a:spcAft>
                          <a:spcPts val="600"/>
                        </a:spcAft>
                      </a:pPr>
                      <a:r>
                        <a:rPr lang="cs-CZ" sz="1200" dirty="0">
                          <a:effectLst/>
                          <a:latin typeface="+mn-lt"/>
                        </a:rPr>
                        <a:t>Odpovídá</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dirty="0">
                          <a:effectLst/>
                          <a:latin typeface="+mn-lt"/>
                          <a:ea typeface="Times New Roman"/>
                        </a:rPr>
                        <a:t>Rozpočet</a:t>
                      </a:r>
                    </a:p>
                  </a:txBody>
                  <a:tcPr marL="36195" marR="36195" marT="0" marB="0" anchor="ctr"/>
                </a:tc>
                <a:tc>
                  <a:txBody>
                    <a:bodyPr/>
                    <a:lstStyle/>
                    <a:p>
                      <a:pPr algn="ctr">
                        <a:spcBef>
                          <a:spcPts val="600"/>
                        </a:spcBef>
                        <a:spcAft>
                          <a:spcPts val="600"/>
                        </a:spcAft>
                      </a:pPr>
                      <a:r>
                        <a:rPr lang="cs-CZ" sz="1200" dirty="0">
                          <a:effectLst/>
                          <a:latin typeface="+mn-lt"/>
                        </a:rPr>
                        <a:t>Začátek</a:t>
                      </a:r>
                      <a:endParaRPr lang="cs-CZ" sz="1200" dirty="0">
                        <a:effectLst/>
                        <a:latin typeface="+mn-lt"/>
                        <a:ea typeface="Times New Roman"/>
                      </a:endParaRPr>
                    </a:p>
                  </a:txBody>
                  <a:tcPr marL="36195" marR="36195" marT="0" marB="0" anchor="ctr"/>
                </a:tc>
                <a:tc>
                  <a:txBody>
                    <a:bodyPr/>
                    <a:lstStyle/>
                    <a:p>
                      <a:pPr algn="ctr">
                        <a:spcBef>
                          <a:spcPts val="600"/>
                        </a:spcBef>
                        <a:spcAft>
                          <a:spcPts val="600"/>
                        </a:spcAft>
                      </a:pPr>
                      <a:r>
                        <a:rPr lang="cs-CZ" sz="1200">
                          <a:effectLst/>
                          <a:latin typeface="+mn-lt"/>
                        </a:rPr>
                        <a:t>Ukončení</a:t>
                      </a:r>
                      <a:endParaRPr lang="cs-CZ" sz="1200">
                        <a:effectLst/>
                        <a:latin typeface="+mn-lt"/>
                        <a:ea typeface="Times New Roman"/>
                      </a:endParaRPr>
                    </a:p>
                  </a:txBody>
                  <a:tcPr marL="36195" marR="36195" marT="0" marB="0" anchor="ctr"/>
                </a:tc>
                <a:extLst>
                  <a:ext uri="{0D108BD9-81ED-4DB2-BD59-A6C34878D82A}">
                    <a16:rowId xmlns:a16="http://schemas.microsoft.com/office/drawing/2014/main" val="10000"/>
                  </a:ext>
                </a:extLst>
              </a:tr>
              <a:tr h="1835217">
                <a:tc>
                  <a:txBody>
                    <a:bodyPr/>
                    <a:lstStyle/>
                    <a:p>
                      <a:pPr algn="l">
                        <a:spcBef>
                          <a:spcPts val="600"/>
                        </a:spcBef>
                        <a:spcAft>
                          <a:spcPts val="600"/>
                        </a:spcAft>
                      </a:pPr>
                      <a:r>
                        <a:rPr lang="cs-CZ" sz="1200" dirty="0">
                          <a:effectLst/>
                          <a:latin typeface="+mn-lt"/>
                        </a:rPr>
                        <a:t>Přípravné práce</a:t>
                      </a:r>
                      <a:endParaRPr lang="cs-CZ" sz="1200" dirty="0">
                        <a:effectLst/>
                        <a:latin typeface="+mn-lt"/>
                        <a:ea typeface="Times New Roman"/>
                      </a:endParaRPr>
                    </a:p>
                  </a:txBody>
                  <a:tcPr marL="36195" marR="36195" marT="0" marB="0" anchor="ctr"/>
                </a:tc>
                <a:tc>
                  <a:txBody>
                    <a:bodyPr/>
                    <a:lstStyle/>
                    <a:p>
                      <a:pPr marL="342900" lvl="0" indent="-342900" algn="l">
                        <a:spcBef>
                          <a:spcPts val="600"/>
                        </a:spcBef>
                        <a:spcAft>
                          <a:spcPts val="600"/>
                        </a:spcAft>
                        <a:buFont typeface="+mj-lt"/>
                        <a:buAutoNum type="alphaLcParenR"/>
                      </a:pPr>
                      <a:r>
                        <a:rPr lang="cs-CZ" sz="1200" dirty="0">
                          <a:effectLst/>
                          <a:latin typeface="+mn-lt"/>
                        </a:rPr>
                        <a:t>Nákup nemovitosti</a:t>
                      </a:r>
                    </a:p>
                    <a:p>
                      <a:pPr marL="342900" lvl="0" indent="-342900" algn="l">
                        <a:spcBef>
                          <a:spcPts val="600"/>
                        </a:spcBef>
                        <a:spcAft>
                          <a:spcPts val="600"/>
                        </a:spcAft>
                        <a:buFont typeface="+mj-lt"/>
                        <a:buAutoNum type="alphaLcParenR"/>
                      </a:pPr>
                      <a:r>
                        <a:rPr lang="cs-CZ" sz="1200" dirty="0">
                          <a:effectLst/>
                          <a:latin typeface="+mn-lt"/>
                        </a:rPr>
                        <a:t>Projektová dokumentace</a:t>
                      </a:r>
                    </a:p>
                    <a:p>
                      <a:pPr marL="342900" lvl="0" indent="-342900" algn="l">
                        <a:spcBef>
                          <a:spcPts val="600"/>
                        </a:spcBef>
                        <a:spcAft>
                          <a:spcPts val="600"/>
                        </a:spcAft>
                        <a:buFont typeface="+mj-lt"/>
                        <a:buAutoNum type="alphaLcParenR"/>
                      </a:pPr>
                      <a:r>
                        <a:rPr lang="cs-CZ" sz="1200" dirty="0">
                          <a:effectLst/>
                          <a:latin typeface="+mn-lt"/>
                        </a:rPr>
                        <a:t>Stavební povolení</a:t>
                      </a:r>
                    </a:p>
                    <a:p>
                      <a:pPr marL="342900" lvl="0" indent="-342900" algn="l">
                        <a:spcBef>
                          <a:spcPts val="600"/>
                        </a:spcBef>
                        <a:spcAft>
                          <a:spcPts val="600"/>
                        </a:spcAft>
                        <a:buFont typeface="+mj-lt"/>
                        <a:buAutoNum type="alphaLcParenR"/>
                      </a:pPr>
                      <a:r>
                        <a:rPr lang="cs-CZ" sz="1200" dirty="0">
                          <a:effectLst/>
                          <a:latin typeface="+mn-lt"/>
                        </a:rPr>
                        <a:t>Dokumentace k územnímu rozhodnutí</a:t>
                      </a:r>
                    </a:p>
                  </a:txBody>
                  <a:tcPr marL="68580" marR="68580" marT="0" marB="0"/>
                </a:tc>
                <a:tc>
                  <a:txBody>
                    <a:bodyPr/>
                    <a:lstStyle/>
                    <a:p>
                      <a:pPr algn="ctr">
                        <a:spcBef>
                          <a:spcPts val="600"/>
                        </a:spcBef>
                        <a:spcAft>
                          <a:spcPts val="600"/>
                        </a:spcAft>
                      </a:pPr>
                      <a:r>
                        <a:rPr lang="cs-CZ" sz="1200" dirty="0">
                          <a:effectLst/>
                          <a:latin typeface="+mn-lt"/>
                        </a:rPr>
                        <a:t>Jan Novák</a:t>
                      </a:r>
                    </a:p>
                    <a:p>
                      <a:pPr algn="ctr">
                        <a:spcBef>
                          <a:spcPts val="600"/>
                        </a:spcBef>
                        <a:spcAft>
                          <a:spcPts val="600"/>
                        </a:spcAft>
                      </a:pPr>
                      <a:r>
                        <a:rPr lang="cs-CZ" sz="1200" dirty="0">
                          <a:effectLst/>
                          <a:latin typeface="+mn-lt"/>
                        </a:rPr>
                        <a:t>architekt </a:t>
                      </a:r>
                    </a:p>
                    <a:p>
                      <a:pPr algn="ctr">
                        <a:spcBef>
                          <a:spcPts val="600"/>
                        </a:spcBef>
                        <a:spcAft>
                          <a:spcPts val="600"/>
                        </a:spcAft>
                      </a:pPr>
                      <a:r>
                        <a:rPr lang="cs-CZ" sz="1200" dirty="0">
                          <a:effectLst/>
                          <a:latin typeface="+mn-lt"/>
                        </a:rPr>
                        <a:t> </a:t>
                      </a:r>
                    </a:p>
                    <a:p>
                      <a:pPr algn="just">
                        <a:spcBef>
                          <a:spcPts val="600"/>
                        </a:spcBef>
                        <a:spcAft>
                          <a:spcPts val="600"/>
                        </a:spcAft>
                      </a:pPr>
                      <a:r>
                        <a:rPr lang="cs-CZ" sz="1200" dirty="0">
                          <a:effectLst/>
                          <a:latin typeface="+mn-lt"/>
                        </a:rPr>
                        <a:t> </a:t>
                      </a:r>
                      <a:endParaRPr lang="cs-CZ" sz="1200" dirty="0">
                        <a:effectLst/>
                        <a:latin typeface="+mn-lt"/>
                        <a:ea typeface="Times New Roman"/>
                      </a:endParaRPr>
                    </a:p>
                  </a:txBody>
                  <a:tcPr marL="36195" marR="36195" marT="0" marB="0"/>
                </a:tc>
                <a:tc>
                  <a:txBody>
                    <a:bodyPr/>
                    <a:lstStyle/>
                    <a:p>
                      <a:pPr algn="ctr">
                        <a:spcBef>
                          <a:spcPts val="600"/>
                        </a:spcBef>
                        <a:spcAft>
                          <a:spcPts val="600"/>
                        </a:spcAft>
                      </a:pPr>
                      <a:r>
                        <a:rPr lang="cs-CZ" sz="1200" dirty="0">
                          <a:effectLst/>
                          <a:latin typeface="+mn-lt"/>
                          <a:ea typeface="Times New Roman"/>
                        </a:rPr>
                        <a:t>3.000.000,-</a:t>
                      </a:r>
                    </a:p>
                    <a:p>
                      <a:pPr algn="ctr">
                        <a:spcBef>
                          <a:spcPts val="600"/>
                        </a:spcBef>
                        <a:spcAft>
                          <a:spcPts val="600"/>
                        </a:spcAft>
                      </a:pPr>
                      <a:r>
                        <a:rPr lang="cs-CZ" sz="1200" dirty="0">
                          <a:effectLst/>
                          <a:latin typeface="+mn-lt"/>
                          <a:ea typeface="Times New Roman"/>
                        </a:rPr>
                        <a:t>200.000,-</a:t>
                      </a:r>
                    </a:p>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r>
                        <a:rPr lang="cs-CZ" sz="1200" dirty="0">
                          <a:effectLst/>
                          <a:latin typeface="+mn-lt"/>
                        </a:rPr>
                        <a:t>1.1.2024</a:t>
                      </a:r>
                    </a:p>
                    <a:p>
                      <a:pPr algn="ctr">
                        <a:spcBef>
                          <a:spcPts val="600"/>
                        </a:spcBef>
                        <a:spcAft>
                          <a:spcPts val="600"/>
                        </a:spcAft>
                      </a:pPr>
                      <a:r>
                        <a:rPr lang="cs-CZ" sz="1200" dirty="0">
                          <a:effectLst/>
                          <a:latin typeface="+mn-lt"/>
                          <a:ea typeface="Times New Roman"/>
                        </a:rPr>
                        <a:t>1.5.2024</a:t>
                      </a:r>
                    </a:p>
                  </a:txBody>
                  <a:tcPr marL="36195" marR="36195" marT="0" marB="0"/>
                </a:tc>
                <a:tc>
                  <a:txBody>
                    <a:bodyPr/>
                    <a:lstStyle/>
                    <a:p>
                      <a:pPr algn="ctr">
                        <a:spcBef>
                          <a:spcPts val="600"/>
                        </a:spcBef>
                        <a:spcAft>
                          <a:spcPts val="600"/>
                        </a:spcAft>
                      </a:pPr>
                      <a:r>
                        <a:rPr lang="cs-CZ" sz="1200" dirty="0">
                          <a:effectLst/>
                          <a:latin typeface="+mn-lt"/>
                        </a:rPr>
                        <a:t>30.4.2024</a:t>
                      </a:r>
                    </a:p>
                    <a:p>
                      <a:pPr algn="ctr">
                        <a:spcBef>
                          <a:spcPts val="600"/>
                        </a:spcBef>
                        <a:spcAft>
                          <a:spcPts val="600"/>
                        </a:spcAft>
                      </a:pPr>
                      <a:r>
                        <a:rPr lang="cs-CZ" sz="1200" dirty="0">
                          <a:effectLst/>
                          <a:latin typeface="+mn-lt"/>
                          <a:ea typeface="Times New Roman"/>
                        </a:rPr>
                        <a:t>31.8.2024</a:t>
                      </a:r>
                    </a:p>
                  </a:txBody>
                  <a:tcPr marL="36195" marR="36195" marT="0" marB="0"/>
                </a:tc>
                <a:extLst>
                  <a:ext uri="{0D108BD9-81ED-4DB2-BD59-A6C34878D82A}">
                    <a16:rowId xmlns:a16="http://schemas.microsoft.com/office/drawing/2014/main" val="10001"/>
                  </a:ext>
                </a:extLst>
              </a:tr>
              <a:tr h="888933">
                <a:tc>
                  <a:txBody>
                    <a:bodyPr/>
                    <a:lstStyle/>
                    <a:p>
                      <a:pPr algn="l">
                        <a:spcBef>
                          <a:spcPts val="600"/>
                        </a:spcBef>
                        <a:spcAft>
                          <a:spcPts val="600"/>
                        </a:spcAft>
                      </a:pPr>
                      <a:r>
                        <a:rPr lang="cs-CZ" sz="1200" dirty="0">
                          <a:effectLst/>
                          <a:latin typeface="+mn-lt"/>
                          <a:ea typeface="Times New Roman"/>
                        </a:rPr>
                        <a:t>Stavební práce</a:t>
                      </a:r>
                    </a:p>
                  </a:txBody>
                  <a:tcPr marL="36195" marR="36195" marT="0" marB="0" anchor="ctr"/>
                </a:tc>
                <a:tc>
                  <a:txBody>
                    <a:bodyPr/>
                    <a:lstStyle/>
                    <a:p>
                      <a:pPr marL="342900" lvl="0" indent="-342900" algn="l">
                        <a:spcBef>
                          <a:spcPts val="600"/>
                        </a:spcBef>
                        <a:spcAft>
                          <a:spcPts val="600"/>
                        </a:spcAft>
                        <a:buFont typeface="+mj-lt"/>
                        <a:buAutoNum type="alphaLcParenR"/>
                      </a:pPr>
                      <a:r>
                        <a:rPr lang="cs-CZ" sz="1200" dirty="0">
                          <a:effectLst/>
                          <a:latin typeface="+mn-lt"/>
                        </a:rPr>
                        <a:t>Výběr dodavatele</a:t>
                      </a:r>
                    </a:p>
                    <a:p>
                      <a:pPr marL="342900" lvl="0" indent="-342900" algn="l">
                        <a:spcBef>
                          <a:spcPts val="600"/>
                        </a:spcBef>
                        <a:spcAft>
                          <a:spcPts val="600"/>
                        </a:spcAft>
                        <a:buFont typeface="+mj-lt"/>
                        <a:buAutoNum type="alphaLcParenR"/>
                      </a:pPr>
                      <a:r>
                        <a:rPr lang="cs-CZ" sz="1200" dirty="0">
                          <a:effectLst/>
                          <a:latin typeface="+mn-lt"/>
                        </a:rPr>
                        <a:t>Hrubá stavba</a:t>
                      </a:r>
                    </a:p>
                    <a:p>
                      <a:pPr marL="342900" lvl="0" indent="-342900" algn="l">
                        <a:spcBef>
                          <a:spcPts val="600"/>
                        </a:spcBef>
                        <a:spcAft>
                          <a:spcPts val="600"/>
                        </a:spcAft>
                        <a:buFont typeface="+mj-lt"/>
                        <a:buAutoNum type="alphaLcParenR"/>
                      </a:pPr>
                      <a:r>
                        <a:rPr lang="cs-CZ" sz="1200" dirty="0">
                          <a:effectLst/>
                          <a:latin typeface="+mn-lt"/>
                        </a:rPr>
                        <a:t>Úprava terénu</a:t>
                      </a:r>
                    </a:p>
                  </a:txBody>
                  <a:tcPr marL="68580" marR="68580" marT="0" marB="0"/>
                </a:tc>
                <a:tc>
                  <a:txBody>
                    <a:bodyPr/>
                    <a:lstStyle/>
                    <a:p>
                      <a:pPr algn="just">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extLst>
                  <a:ext uri="{0D108BD9-81ED-4DB2-BD59-A6C34878D82A}">
                    <a16:rowId xmlns:a16="http://schemas.microsoft.com/office/drawing/2014/main" val="450932665"/>
                  </a:ext>
                </a:extLst>
              </a:tr>
              <a:tr h="602180">
                <a:tc>
                  <a:txBody>
                    <a:bodyPr/>
                    <a:lstStyle/>
                    <a:p>
                      <a:pPr algn="l">
                        <a:spcBef>
                          <a:spcPts val="600"/>
                        </a:spcBef>
                        <a:spcAft>
                          <a:spcPts val="600"/>
                        </a:spcAft>
                      </a:pPr>
                      <a:r>
                        <a:rPr lang="cs-CZ" sz="1200" dirty="0">
                          <a:effectLst/>
                          <a:latin typeface="+mn-lt"/>
                          <a:ea typeface="Times New Roman"/>
                        </a:rPr>
                        <a:t>Pořízení technologického vybavení</a:t>
                      </a:r>
                    </a:p>
                  </a:txBody>
                  <a:tcPr marL="36195" marR="36195" marT="0" marB="0" anchor="ctr"/>
                </a:tc>
                <a:tc>
                  <a:txBody>
                    <a:bodyPr/>
                    <a:lstStyle/>
                    <a:p>
                      <a:pPr marL="342900" lvl="0" indent="-342900" algn="l">
                        <a:spcBef>
                          <a:spcPts val="600"/>
                        </a:spcBef>
                        <a:spcAft>
                          <a:spcPts val="600"/>
                        </a:spcAft>
                        <a:buFont typeface="+mj-lt"/>
                        <a:buAutoNum type="alphaLcParenR"/>
                      </a:pPr>
                      <a:endParaRPr lang="cs-CZ" sz="1200" dirty="0">
                        <a:effectLst/>
                        <a:latin typeface="+mn-lt"/>
                      </a:endParaRPr>
                    </a:p>
                  </a:txBody>
                  <a:tcPr marL="68580" marR="68580" marT="0" marB="0"/>
                </a:tc>
                <a:tc>
                  <a:txBody>
                    <a:bodyPr/>
                    <a:lstStyle/>
                    <a:p>
                      <a:pPr algn="just">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tc>
                  <a:txBody>
                    <a:bodyPr/>
                    <a:lstStyle/>
                    <a:p>
                      <a:pPr algn="ctr">
                        <a:spcBef>
                          <a:spcPts val="600"/>
                        </a:spcBef>
                        <a:spcAft>
                          <a:spcPts val="600"/>
                        </a:spcAft>
                      </a:pPr>
                      <a:endParaRPr lang="cs-CZ" sz="1200" dirty="0">
                        <a:effectLst/>
                        <a:latin typeface="+mn-lt"/>
                        <a:ea typeface="Times New Roman"/>
                      </a:endParaRPr>
                    </a:p>
                  </a:txBody>
                  <a:tcPr marL="36195" marR="36195" marT="0" marB="0"/>
                </a:tc>
                <a:extLst>
                  <a:ext uri="{0D108BD9-81ED-4DB2-BD59-A6C34878D82A}">
                    <a16:rowId xmlns:a16="http://schemas.microsoft.com/office/drawing/2014/main" val="2293501056"/>
                  </a:ext>
                </a:extLst>
              </a:tr>
            </a:tbl>
          </a:graphicData>
        </a:graphic>
      </p:graphicFrame>
    </p:spTree>
    <p:extLst>
      <p:ext uri="{BB962C8B-B14F-4D97-AF65-F5344CB8AC3E}">
        <p14:creationId xmlns:p14="http://schemas.microsoft.com/office/powerpoint/2010/main" val="2261765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45852" y="1340768"/>
            <a:ext cx="8147050" cy="4680520"/>
          </a:xfrm>
        </p:spPr>
        <p:txBody>
          <a:bodyPr anchor="t">
            <a:noAutofit/>
          </a:bodyPr>
          <a:lstStyle/>
          <a:p>
            <a:r>
              <a:rPr lang="cs-CZ" sz="2400" u="sng" dirty="0">
                <a:latin typeface="+mn-lt"/>
              </a:rPr>
              <a:t>Projektové role</a:t>
            </a:r>
            <a:br>
              <a:rPr lang="cs-CZ" sz="2400" u="sng" dirty="0">
                <a:latin typeface="+mn-lt"/>
              </a:rPr>
            </a:br>
            <a:br>
              <a:rPr lang="cs-CZ" sz="2400" b="0" dirty="0">
                <a:latin typeface="+mn-lt"/>
              </a:rPr>
            </a:br>
            <a:r>
              <a:rPr lang="cs-CZ" sz="2400" b="0" dirty="0">
                <a:latin typeface="+mn-lt"/>
              </a:rPr>
              <a:t>- Přestože každý projekt je jiný, vyskytují se v téměř každém z nich totožné role</a:t>
            </a:r>
            <a:br>
              <a:rPr lang="cs-CZ" sz="2400" b="0" dirty="0">
                <a:latin typeface="+mn-lt"/>
              </a:rPr>
            </a:br>
            <a:br>
              <a:rPr lang="cs-CZ" sz="2400" b="0" dirty="0">
                <a:latin typeface="+mn-lt"/>
              </a:rPr>
            </a:br>
            <a:r>
              <a:rPr lang="cs-CZ" sz="2400" b="0" dirty="0">
                <a:latin typeface="+mn-lt"/>
              </a:rPr>
              <a:t>- Přiřazení role v týmu může být formální i neformální</a:t>
            </a:r>
            <a:br>
              <a:rPr lang="cs-CZ" sz="2400" b="0" dirty="0">
                <a:latin typeface="+mn-lt"/>
              </a:rPr>
            </a:br>
            <a:br>
              <a:rPr lang="cs-CZ" sz="2400" b="0" dirty="0">
                <a:latin typeface="+mn-lt"/>
              </a:rPr>
            </a:br>
            <a:r>
              <a:rPr lang="cs-CZ" sz="2400" b="0" dirty="0">
                <a:latin typeface="+mn-lt"/>
              </a:rPr>
              <a:t>- V některých případech mohou jednotlivci zastávat více rolí</a:t>
            </a:r>
            <a:br>
              <a:rPr lang="cs-CZ" sz="2400" dirty="0"/>
            </a:br>
            <a:br>
              <a:rPr lang="cs-CZ" sz="2400" dirty="0"/>
            </a:br>
            <a:r>
              <a:rPr lang="cs-CZ" sz="2400" dirty="0"/>
              <a:t>Je nezbytné, aby každý člen projektového týmu rozuměl „své“ roli, tj. co se od něj očekává, hned na začátku realizace projektu. Nedostatečně vyjasněné kompetence – </a:t>
            </a:r>
            <a:r>
              <a:rPr lang="cs-CZ" sz="2400" b="1" dirty="0"/>
              <a:t>kdo dělá co</a:t>
            </a:r>
            <a:r>
              <a:rPr lang="cs-CZ" sz="2400" dirty="0"/>
              <a:t> – mohou znamenat neúspěch celého projektu.</a:t>
            </a:r>
            <a:br>
              <a:rPr lang="cs-CZ" sz="2400" dirty="0"/>
            </a:br>
            <a:r>
              <a:rPr lang="cs-CZ" sz="2400" dirty="0"/>
              <a:t>	</a:t>
            </a:r>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18</a:t>
            </a:fld>
            <a:endParaRPr lang="cs-CZ"/>
          </a:p>
        </p:txBody>
      </p:sp>
      <p:sp>
        <p:nvSpPr>
          <p:cNvPr id="6" name="Rectangle 2"/>
          <p:cNvSpPr txBox="1">
            <a:spLocks/>
          </p:cNvSpPr>
          <p:nvPr/>
        </p:nvSpPr>
        <p:spPr bwMode="auto">
          <a:xfrm>
            <a:off x="539750" y="562199"/>
            <a:ext cx="8496746"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tx2"/>
                </a:solidFill>
                <a:latin typeface="+mj-lt"/>
                <a:ea typeface="+mj-ea"/>
                <a:cs typeface="+mj-cs"/>
              </a:defRPr>
            </a:lvl1pPr>
            <a:lvl2pPr algn="l" rtl="0" eaLnBrk="0" fontAlgn="base" hangingPunct="0">
              <a:spcBef>
                <a:spcPct val="0"/>
              </a:spcBef>
              <a:spcAft>
                <a:spcPct val="0"/>
              </a:spcAft>
              <a:defRPr sz="2400" b="1">
                <a:solidFill>
                  <a:schemeClr val="tx2"/>
                </a:solidFill>
                <a:latin typeface="Calibri" pitchFamily="34" charset="0"/>
              </a:defRPr>
            </a:lvl2pPr>
            <a:lvl3pPr algn="l" rtl="0" eaLnBrk="0" fontAlgn="base" hangingPunct="0">
              <a:spcBef>
                <a:spcPct val="0"/>
              </a:spcBef>
              <a:spcAft>
                <a:spcPct val="0"/>
              </a:spcAft>
              <a:defRPr sz="2400" b="1">
                <a:solidFill>
                  <a:schemeClr val="tx2"/>
                </a:solidFill>
                <a:latin typeface="Calibri" pitchFamily="34" charset="0"/>
              </a:defRPr>
            </a:lvl3pPr>
            <a:lvl4pPr algn="l" rtl="0" eaLnBrk="0" fontAlgn="base" hangingPunct="0">
              <a:spcBef>
                <a:spcPct val="0"/>
              </a:spcBef>
              <a:spcAft>
                <a:spcPct val="0"/>
              </a:spcAft>
              <a:defRPr sz="2400" b="1">
                <a:solidFill>
                  <a:schemeClr val="tx2"/>
                </a:solidFill>
                <a:latin typeface="Calibri" pitchFamily="34" charset="0"/>
              </a:defRPr>
            </a:lvl4pPr>
            <a:lvl5pPr algn="l" rtl="0" eaLnBrk="0" fontAlgn="base" hangingPunct="0">
              <a:spcBef>
                <a:spcPct val="0"/>
              </a:spcBef>
              <a:spcAft>
                <a:spcPct val="0"/>
              </a:spcAft>
              <a:defRPr sz="2400" b="1">
                <a:solidFill>
                  <a:schemeClr val="tx2"/>
                </a:solidFill>
                <a:latin typeface="Calibri" pitchFamily="34" charset="0"/>
              </a:defRPr>
            </a:lvl5pPr>
            <a:lvl6pPr marL="457200" algn="l" rtl="0" fontAlgn="base">
              <a:spcBef>
                <a:spcPct val="0"/>
              </a:spcBef>
              <a:spcAft>
                <a:spcPct val="0"/>
              </a:spcAft>
              <a:defRPr sz="2400" b="1">
                <a:solidFill>
                  <a:schemeClr val="tx2"/>
                </a:solidFill>
                <a:latin typeface="Calibri" pitchFamily="34" charset="0"/>
              </a:defRPr>
            </a:lvl6pPr>
            <a:lvl7pPr marL="914400" algn="l" rtl="0" fontAlgn="base">
              <a:spcBef>
                <a:spcPct val="0"/>
              </a:spcBef>
              <a:spcAft>
                <a:spcPct val="0"/>
              </a:spcAft>
              <a:defRPr sz="2400" b="1">
                <a:solidFill>
                  <a:schemeClr val="tx2"/>
                </a:solidFill>
                <a:latin typeface="Calibri" pitchFamily="34" charset="0"/>
              </a:defRPr>
            </a:lvl7pPr>
            <a:lvl8pPr marL="1371600" algn="l" rtl="0" fontAlgn="base">
              <a:spcBef>
                <a:spcPct val="0"/>
              </a:spcBef>
              <a:spcAft>
                <a:spcPct val="0"/>
              </a:spcAft>
              <a:defRPr sz="2400" b="1">
                <a:solidFill>
                  <a:schemeClr val="tx2"/>
                </a:solidFill>
                <a:latin typeface="Calibri" pitchFamily="34" charset="0"/>
              </a:defRPr>
            </a:lvl8pPr>
            <a:lvl9pPr marL="1828800" algn="l" rtl="0" fontAlgn="base">
              <a:spcBef>
                <a:spcPct val="0"/>
              </a:spcBef>
              <a:spcAft>
                <a:spcPct val="0"/>
              </a:spcAft>
              <a:defRPr sz="2400" b="1">
                <a:solidFill>
                  <a:schemeClr val="tx2"/>
                </a:solidFill>
                <a:latin typeface="Calibri" pitchFamily="34" charset="0"/>
              </a:defRPr>
            </a:lvl9pPr>
          </a:lstStyle>
          <a:p>
            <a:pPr algn="ctr"/>
            <a:r>
              <a:rPr lang="en-US" sz="3000" dirty="0">
                <a:effectLst>
                  <a:outerShdw blurRad="38100" dist="38100" dir="2700000" algn="tl">
                    <a:srgbClr val="000000">
                      <a:alpha val="43137"/>
                    </a:srgbClr>
                  </a:outerShdw>
                </a:effectLst>
              </a:rPr>
              <a:t> </a:t>
            </a:r>
            <a:r>
              <a:rPr lang="cs-CZ" sz="3200" b="1" dirty="0">
                <a:solidFill>
                  <a:schemeClr val="tx1"/>
                </a:solidFill>
                <a:effectLst>
                  <a:outerShdw blurRad="38100" dist="38100" dir="2700000" algn="tl">
                    <a:srgbClr val="000000">
                      <a:alpha val="43137"/>
                    </a:srgbClr>
                  </a:outerShdw>
                </a:effectLst>
              </a:rPr>
              <a:t>Fáze projektu</a:t>
            </a:r>
            <a:r>
              <a:rPr lang="en-US" sz="3200" b="1" dirty="0">
                <a:solidFill>
                  <a:schemeClr val="tx1"/>
                </a:solidFill>
                <a:effectLst>
                  <a:outerShdw blurRad="38100" dist="38100" dir="2700000" algn="tl">
                    <a:srgbClr val="000000">
                      <a:alpha val="43137"/>
                    </a:srgbClr>
                  </a:outerShdw>
                </a:effectLst>
              </a:rPr>
              <a:t> – </a:t>
            </a:r>
            <a:r>
              <a:rPr lang="cs-CZ" sz="3200" b="1" dirty="0">
                <a:solidFill>
                  <a:schemeClr val="tx1"/>
                </a:solidFill>
                <a:effectLst>
                  <a:outerShdw blurRad="38100" dist="38100" dir="2700000" algn="tl">
                    <a:srgbClr val="000000">
                      <a:alpha val="43137"/>
                    </a:srgbClr>
                  </a:outerShdw>
                </a:effectLst>
              </a:rPr>
              <a:t>Plánování</a:t>
            </a:r>
            <a:endParaRPr lang="cs-CZ" sz="3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2741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CB70F9-8EF0-3AF2-B52F-9A669490882F}"/>
              </a:ext>
            </a:extLst>
          </p:cNvPr>
          <p:cNvSpPr>
            <a:spLocks noGrp="1"/>
          </p:cNvSpPr>
          <p:nvPr>
            <p:ph type="title"/>
          </p:nvPr>
        </p:nvSpPr>
        <p:spPr/>
        <p:txBody>
          <a:bodyPr/>
          <a:lstStyle/>
          <a:p>
            <a:endParaRPr lang="cs-CZ"/>
          </a:p>
        </p:txBody>
      </p:sp>
      <p:pic>
        <p:nvPicPr>
          <p:cNvPr id="5" name="Zástupný obsah 4" descr="Obsah obrázku text, oblečení, muž, osoba&#10;&#10;Obsah vygenerovaný umělou inteligencí může být nesprávný.">
            <a:extLst>
              <a:ext uri="{FF2B5EF4-FFF2-40B4-BE49-F238E27FC236}">
                <a16:creationId xmlns:a16="http://schemas.microsoft.com/office/drawing/2014/main" id="{D2BBFC4B-4B2E-1AD8-91D7-0012ED6A973A}"/>
              </a:ext>
            </a:extLst>
          </p:cNvPr>
          <p:cNvPicPr>
            <a:picLocks noGrp="1" noChangeAspect="1"/>
          </p:cNvPicPr>
          <p:nvPr>
            <p:ph idx="1"/>
          </p:nvPr>
        </p:nvPicPr>
        <p:blipFill>
          <a:blip r:embed="rId2"/>
          <a:stretch>
            <a:fillRect/>
          </a:stretch>
        </p:blipFill>
        <p:spPr>
          <a:xfrm>
            <a:off x="2036163" y="1448704"/>
            <a:ext cx="5860759" cy="3960591"/>
          </a:xfrm>
        </p:spPr>
      </p:pic>
    </p:spTree>
    <p:extLst>
      <p:ext uri="{BB962C8B-B14F-4D97-AF65-F5344CB8AC3E}">
        <p14:creationId xmlns:p14="http://schemas.microsoft.com/office/powerpoint/2010/main" val="2362710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Vymezení pojmu PROJEKT</a:t>
            </a:r>
            <a:endParaRPr lang="cs-CZ" sz="3600" dirty="0"/>
          </a:p>
        </p:txBody>
      </p:sp>
      <p:sp>
        <p:nvSpPr>
          <p:cNvPr id="3" name="Zástupný symbol pro obsah 2"/>
          <p:cNvSpPr>
            <a:spLocks noGrp="1"/>
          </p:cNvSpPr>
          <p:nvPr>
            <p:ph idx="1"/>
          </p:nvPr>
        </p:nvSpPr>
        <p:spPr/>
        <p:txBody>
          <a:bodyPr>
            <a:normAutofit fontScale="92500"/>
          </a:bodyPr>
          <a:lstStyle/>
          <a:p>
            <a:pPr marL="0" lvl="1" indent="0" algn="ctr">
              <a:buNone/>
            </a:pPr>
            <a:r>
              <a:rPr lang="cs-CZ" sz="2300" b="1" dirty="0">
                <a:solidFill>
                  <a:srgbClr val="FF0000"/>
                </a:solidFill>
                <a:ea typeface="+mn-ea"/>
                <a:cs typeface="+mn-cs"/>
              </a:rPr>
              <a:t>„Časově omezené úsilí vykonané za účelem vytvořit jedinečný produkt nebo službu“.</a:t>
            </a:r>
          </a:p>
          <a:p>
            <a:pPr marL="0" lvl="1" indent="0">
              <a:buNone/>
            </a:pPr>
            <a:endParaRPr lang="cs-CZ" sz="2300" dirty="0"/>
          </a:p>
          <a:p>
            <a:pPr marL="342900" lvl="1" indent="-342900"/>
            <a:r>
              <a:rPr lang="cs-CZ" sz="2300" dirty="0"/>
              <a:t>Jedinečné, časově omezené aktivity vs. rutinní činnosti se standardizovaným výstupem.</a:t>
            </a:r>
            <a:endParaRPr lang="cs-CZ" sz="2100" dirty="0"/>
          </a:p>
          <a:p>
            <a:pPr marL="742950" lvl="2" indent="-342900"/>
            <a:r>
              <a:rPr lang="cs-CZ" sz="2100" dirty="0"/>
              <a:t>Projekt je dokončen, když jsou splněny jeho cíle</a:t>
            </a:r>
          </a:p>
          <a:p>
            <a:pPr marL="742950" lvl="2" indent="-342900"/>
            <a:r>
              <a:rPr lang="cs-CZ" sz="2100" dirty="0"/>
              <a:t>Rutinní činnosti se opakují, jejich účelem je udržet organizaci v chodu </a:t>
            </a:r>
          </a:p>
          <a:p>
            <a:pPr marL="742950" lvl="2" indent="-342900"/>
            <a:endParaRPr lang="cs-CZ" sz="2100" dirty="0"/>
          </a:p>
          <a:p>
            <a:pPr marL="342900" lvl="1" indent="-342900"/>
            <a:r>
              <a:rPr lang="cs-CZ" sz="2300" dirty="0"/>
              <a:t>Charakteristické znaky projektu </a:t>
            </a:r>
          </a:p>
          <a:p>
            <a:pPr marL="742950" lvl="2" indent="-342900"/>
            <a:r>
              <a:rPr lang="cs-CZ" sz="2100" dirty="0" err="1"/>
              <a:t>Trojimperativ</a:t>
            </a:r>
            <a:r>
              <a:rPr lang="cs-CZ" sz="2100" dirty="0"/>
              <a:t>: čas, náklady, věcné provedení</a:t>
            </a:r>
          </a:p>
          <a:p>
            <a:pPr marL="742950" lvl="2" indent="-342900"/>
            <a:r>
              <a:rPr lang="cs-CZ" sz="2100" dirty="0"/>
              <a:t>Jedinečnost</a:t>
            </a:r>
          </a:p>
          <a:p>
            <a:pPr marL="742950" lvl="2" indent="-342900"/>
            <a:r>
              <a:rPr lang="cs-CZ" sz="2100" dirty="0"/>
              <a:t>Zahrnuje zdroje: lidské, materiální</a:t>
            </a:r>
          </a:p>
          <a:p>
            <a:pPr marL="400050" lvl="2" indent="0">
              <a:buNone/>
            </a:pPr>
            <a:endParaRPr lang="cs-CZ" sz="2100" dirty="0"/>
          </a:p>
          <a:p>
            <a:pPr marL="342900" lvl="1" indent="-342900"/>
            <a:endParaRPr lang="cs-CZ" sz="2300" dirty="0"/>
          </a:p>
          <a:p>
            <a:pPr marL="742950" lvl="2" indent="-342900"/>
            <a:endParaRPr lang="cs-CZ" sz="2100" dirty="0"/>
          </a:p>
          <a:p>
            <a:pPr marL="0" lvl="1" indent="0">
              <a:buNone/>
            </a:pPr>
            <a:endParaRPr lang="en-US" sz="2300" dirty="0"/>
          </a:p>
          <a:p>
            <a:pPr marL="0" lvl="1" indent="0">
              <a:buClr>
                <a:srgbClr val="CC0000"/>
              </a:buClr>
              <a:buNone/>
            </a:pPr>
            <a:endParaRPr lang="en-US" dirty="0"/>
          </a:p>
          <a:p>
            <a:endParaRPr lang="cs-CZ" dirty="0"/>
          </a:p>
        </p:txBody>
      </p:sp>
    </p:spTree>
    <p:extLst>
      <p:ext uri="{BB962C8B-B14F-4D97-AF65-F5344CB8AC3E}">
        <p14:creationId xmlns:p14="http://schemas.microsoft.com/office/powerpoint/2010/main" val="4050664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477069" y="1196752"/>
            <a:ext cx="8568952" cy="4104456"/>
          </a:xfrm>
        </p:spPr>
        <p:txBody>
          <a:bodyPr/>
          <a:lstStyle/>
          <a:p>
            <a:pPr marL="0" lvl="1" indent="0" eaLnBrk="1" hangingPunct="1">
              <a:spcAft>
                <a:spcPts val="1200"/>
              </a:spcAft>
              <a:buClr>
                <a:srgbClr val="CC0000"/>
              </a:buClr>
              <a:buNone/>
            </a:pPr>
            <a:r>
              <a:rPr lang="cs-CZ" sz="2800" b="1" dirty="0">
                <a:ea typeface="+mn-ea"/>
                <a:cs typeface="+mn-cs"/>
              </a:rPr>
              <a:t>Sestavení projektového týmu</a:t>
            </a:r>
            <a:endParaRPr lang="en-US" sz="2800" b="1" dirty="0">
              <a:ea typeface="+mn-ea"/>
              <a:cs typeface="+mn-cs"/>
            </a:endParaRPr>
          </a:p>
          <a:p>
            <a:pPr marL="342900" lvl="1" indent="-342900" eaLnBrk="1" hangingPunct="1">
              <a:buFont typeface="Arial" pitchFamily="34" charset="0"/>
              <a:buChar char="•"/>
            </a:pPr>
            <a:endParaRPr lang="cs-CZ" sz="2400" dirty="0">
              <a:ea typeface="+mn-ea"/>
              <a:cs typeface="+mn-cs"/>
            </a:endParaRPr>
          </a:p>
          <a:p>
            <a:pPr marL="342900" lvl="1" indent="-342900" eaLnBrk="1" hangingPunct="1">
              <a:buFont typeface="Arial" pitchFamily="34" charset="0"/>
              <a:buChar char="•"/>
            </a:pPr>
            <a:endParaRPr lang="en-US" sz="2400" dirty="0">
              <a:ea typeface="+mn-ea"/>
              <a:cs typeface="+mn-cs"/>
            </a:endParaRPr>
          </a:p>
        </p:txBody>
      </p:sp>
      <p:sp>
        <p:nvSpPr>
          <p:cNvPr id="9" name="Zástupný symbol pro číslo snímku 8"/>
          <p:cNvSpPr>
            <a:spLocks noGrp="1"/>
          </p:cNvSpPr>
          <p:nvPr>
            <p:ph type="sldNum" sz="quarter" idx="12"/>
          </p:nvPr>
        </p:nvSpPr>
        <p:spPr>
          <a:xfrm>
            <a:off x="6588224" y="6237312"/>
            <a:ext cx="2133600" cy="476250"/>
          </a:xfrm>
        </p:spPr>
        <p:txBody>
          <a:bodyPr/>
          <a:lstStyle/>
          <a:p>
            <a:fld id="{CF7A2BDD-D331-44F0-96AA-4FB4ED497064}" type="slidenum">
              <a:rPr lang="en-US" smtClean="0"/>
              <a:pPr/>
              <a:t>20</a:t>
            </a:fld>
            <a:endParaRPr lang="en-US" dirty="0"/>
          </a:p>
        </p:txBody>
      </p:sp>
      <p:sp>
        <p:nvSpPr>
          <p:cNvPr id="10" name="Rectangle 2"/>
          <p:cNvSpPr>
            <a:spLocks noGrp="1"/>
          </p:cNvSpPr>
          <p:nvPr>
            <p:ph type="title"/>
          </p:nvPr>
        </p:nvSpPr>
        <p:spPr>
          <a:xfrm>
            <a:off x="539750" y="562199"/>
            <a:ext cx="8496746" cy="4905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0000"/>
          </a:bodyPr>
          <a:lstStyle/>
          <a:p>
            <a:pPr lvl="0"/>
            <a:r>
              <a:rPr lang="en-US" sz="3000" dirty="0">
                <a:effectLst>
                  <a:outerShdw blurRad="38100" dist="38100" dir="2700000" algn="tl">
                    <a:srgbClr val="000000">
                      <a:alpha val="43137"/>
                    </a:srgbClr>
                  </a:outerShdw>
                </a:effectLst>
              </a:rPr>
              <a:t> </a:t>
            </a:r>
            <a:r>
              <a:rPr lang="cs-CZ" sz="3000" dirty="0">
                <a:effectLst>
                  <a:outerShdw blurRad="38100" dist="38100" dir="2700000" algn="tl">
                    <a:srgbClr val="000000">
                      <a:alpha val="43137"/>
                    </a:srgbClr>
                  </a:outerShdw>
                </a:effectLst>
              </a:rPr>
              <a:t>Projektový management</a:t>
            </a:r>
            <a:r>
              <a:rPr lang="en-US" sz="3000" dirty="0">
                <a:effectLst>
                  <a:outerShdw blurRad="38100" dist="38100" dir="2700000" algn="tl">
                    <a:srgbClr val="000000">
                      <a:alpha val="43137"/>
                    </a:srgbClr>
                  </a:outerShdw>
                </a:effectLst>
              </a:rPr>
              <a:t> – </a:t>
            </a:r>
            <a:r>
              <a:rPr lang="cs-CZ" sz="3000" dirty="0">
                <a:effectLst>
                  <a:outerShdw blurRad="38100" dist="38100" dir="2700000" algn="tl">
                    <a:srgbClr val="000000">
                      <a:alpha val="43137"/>
                    </a:srgbClr>
                  </a:outerShdw>
                </a:effectLst>
              </a:rPr>
              <a:t>Plánování</a:t>
            </a:r>
          </a:p>
        </p:txBody>
      </p:sp>
      <p:sp>
        <p:nvSpPr>
          <p:cNvPr id="11" name="Zaoblený obdélník 10"/>
          <p:cNvSpPr/>
          <p:nvPr/>
        </p:nvSpPr>
        <p:spPr>
          <a:xfrm>
            <a:off x="3707904" y="1844824"/>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2000" dirty="0">
                <a:solidFill>
                  <a:schemeClr val="tx1"/>
                </a:solidFill>
              </a:rPr>
              <a:t>ŘÍDÍCÍ KOMISE</a:t>
            </a:r>
          </a:p>
        </p:txBody>
      </p:sp>
      <p:sp>
        <p:nvSpPr>
          <p:cNvPr id="12" name="Zaoblený obdélník 11"/>
          <p:cNvSpPr/>
          <p:nvPr/>
        </p:nvSpPr>
        <p:spPr>
          <a:xfrm>
            <a:off x="3707903" y="2924944"/>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2000" dirty="0">
                <a:solidFill>
                  <a:schemeClr val="tx1"/>
                </a:solidFill>
              </a:rPr>
              <a:t>MANAŽER</a:t>
            </a:r>
          </a:p>
        </p:txBody>
      </p:sp>
      <p:sp>
        <p:nvSpPr>
          <p:cNvPr id="13" name="Zaoblený obdélník 12"/>
          <p:cNvSpPr/>
          <p:nvPr/>
        </p:nvSpPr>
        <p:spPr>
          <a:xfrm>
            <a:off x="370790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1600" dirty="0">
                <a:solidFill>
                  <a:schemeClr val="tx1"/>
                </a:solidFill>
              </a:rPr>
              <a:t>Partnerská organizace xxx s.r.o.</a:t>
            </a:r>
          </a:p>
        </p:txBody>
      </p:sp>
      <p:sp>
        <p:nvSpPr>
          <p:cNvPr id="14" name="Zaoblený obdélník 13"/>
          <p:cNvSpPr/>
          <p:nvPr/>
        </p:nvSpPr>
        <p:spPr>
          <a:xfrm>
            <a:off x="3707901" y="5006677"/>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1400" dirty="0">
                <a:solidFill>
                  <a:schemeClr val="tx1"/>
                </a:solidFill>
              </a:rPr>
              <a:t>Experti v partnerské organizaci na danou oblast</a:t>
            </a:r>
          </a:p>
        </p:txBody>
      </p:sp>
      <p:sp>
        <p:nvSpPr>
          <p:cNvPr id="15" name="Zaoblený obdélník 14"/>
          <p:cNvSpPr/>
          <p:nvPr/>
        </p:nvSpPr>
        <p:spPr>
          <a:xfrm>
            <a:off x="89959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ADMIN. PRACOVNÍK</a:t>
            </a:r>
          </a:p>
        </p:txBody>
      </p:sp>
      <p:sp>
        <p:nvSpPr>
          <p:cNvPr id="16" name="Zaoblený obdélník 15"/>
          <p:cNvSpPr/>
          <p:nvPr/>
        </p:nvSpPr>
        <p:spPr>
          <a:xfrm>
            <a:off x="6300192" y="3967162"/>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ODBORNÝ GARANT</a:t>
            </a:r>
          </a:p>
        </p:txBody>
      </p:sp>
      <p:sp>
        <p:nvSpPr>
          <p:cNvPr id="17" name="Zaoblený obdélník 16"/>
          <p:cNvSpPr/>
          <p:nvPr/>
        </p:nvSpPr>
        <p:spPr>
          <a:xfrm>
            <a:off x="899591" y="5098256"/>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ASISTENT</a:t>
            </a:r>
          </a:p>
        </p:txBody>
      </p:sp>
      <p:sp>
        <p:nvSpPr>
          <p:cNvPr id="18" name="Zaoblený obdélník 17"/>
          <p:cNvSpPr/>
          <p:nvPr/>
        </p:nvSpPr>
        <p:spPr>
          <a:xfrm>
            <a:off x="6264721" y="5006677"/>
            <a:ext cx="1914525" cy="64293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dirty="0">
                <a:solidFill>
                  <a:schemeClr val="tx1"/>
                </a:solidFill>
              </a:rPr>
              <a:t>ODBORNÝ PRACOVNÍK</a:t>
            </a:r>
          </a:p>
        </p:txBody>
      </p:sp>
      <p:cxnSp>
        <p:nvCxnSpPr>
          <p:cNvPr id="19" name="Přímá spojovací šipka 36"/>
          <p:cNvCxnSpPr>
            <a:stCxn id="12" idx="3"/>
          </p:cNvCxnSpPr>
          <p:nvPr/>
        </p:nvCxnSpPr>
        <p:spPr>
          <a:xfrm>
            <a:off x="5622428" y="3246413"/>
            <a:ext cx="1285230" cy="63438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Přímá spojovací šipka 18"/>
          <p:cNvCxnSpPr>
            <a:stCxn id="12" idx="3"/>
          </p:cNvCxnSpPr>
          <p:nvPr/>
        </p:nvCxnSpPr>
        <p:spPr>
          <a:xfrm>
            <a:off x="5622428" y="3246413"/>
            <a:ext cx="677764" cy="17602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Přímá spojovací šipka 48"/>
          <p:cNvCxnSpPr/>
          <p:nvPr/>
        </p:nvCxnSpPr>
        <p:spPr>
          <a:xfrm rot="5400000">
            <a:off x="7087590" y="4789488"/>
            <a:ext cx="360363"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Přímá spojovací šipka 54"/>
          <p:cNvCxnSpPr/>
          <p:nvPr/>
        </p:nvCxnSpPr>
        <p:spPr>
          <a:xfrm rot="5400000" flipH="1" flipV="1">
            <a:off x="5710955" y="4725988"/>
            <a:ext cx="500063" cy="50006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Přímá spojovací šipka 31"/>
          <p:cNvCxnSpPr/>
          <p:nvPr/>
        </p:nvCxnSpPr>
        <p:spPr>
          <a:xfrm rot="5400000">
            <a:off x="4484188" y="2667150"/>
            <a:ext cx="36036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Přímá spojovací šipka 47"/>
          <p:cNvCxnSpPr/>
          <p:nvPr/>
        </p:nvCxnSpPr>
        <p:spPr>
          <a:xfrm rot="5400000">
            <a:off x="4479426" y="3746425"/>
            <a:ext cx="360363" cy="15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Přímá spojovací šipka 50"/>
          <p:cNvCxnSpPr/>
          <p:nvPr/>
        </p:nvCxnSpPr>
        <p:spPr>
          <a:xfrm rot="5400000">
            <a:off x="4523085" y="4826795"/>
            <a:ext cx="285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Přímá spojovací šipka 20"/>
          <p:cNvCxnSpPr>
            <a:stCxn id="12" idx="1"/>
          </p:cNvCxnSpPr>
          <p:nvPr/>
        </p:nvCxnSpPr>
        <p:spPr>
          <a:xfrm flipH="1">
            <a:off x="2814116" y="3246413"/>
            <a:ext cx="893787" cy="18518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Přímá spojovací šipka 22"/>
          <p:cNvCxnSpPr>
            <a:stCxn id="12" idx="1"/>
          </p:cNvCxnSpPr>
          <p:nvPr/>
        </p:nvCxnSpPr>
        <p:spPr>
          <a:xfrm flipH="1">
            <a:off x="2627784" y="3246413"/>
            <a:ext cx="1080119" cy="7207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0288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8147050" cy="490537"/>
          </a:xfrm>
        </p:spPr>
        <p:txBody>
          <a:bodyPr>
            <a:normAutofit fontScale="90000"/>
          </a:bodyPr>
          <a:lstStyle/>
          <a:p>
            <a:r>
              <a:rPr lang="cs-CZ" sz="3000" dirty="0">
                <a:effectLst>
                  <a:outerShdw blurRad="38100" dist="38100" dir="2700000" algn="tl">
                    <a:srgbClr val="000000">
                      <a:alpha val="43137"/>
                    </a:srgbClr>
                  </a:outerShdw>
                </a:effectLst>
              </a:rPr>
              <a:t>Projektový management</a:t>
            </a:r>
            <a:r>
              <a:rPr lang="en-US" sz="3000" dirty="0">
                <a:effectLst>
                  <a:outerShdw blurRad="38100" dist="38100" dir="2700000" algn="tl">
                    <a:srgbClr val="000000">
                      <a:alpha val="43137"/>
                    </a:srgbClr>
                  </a:outerShdw>
                </a:effectLst>
              </a:rPr>
              <a:t> – </a:t>
            </a:r>
            <a:r>
              <a:rPr lang="cs-CZ" sz="3000" dirty="0">
                <a:effectLst>
                  <a:outerShdw blurRad="38100" dist="38100" dir="2700000" algn="tl">
                    <a:srgbClr val="000000">
                      <a:alpha val="43137"/>
                    </a:srgbClr>
                  </a:outerShdw>
                </a:effectLst>
              </a:rPr>
              <a:t>Plánování</a:t>
            </a:r>
            <a:endParaRPr lang="cs-CZ" sz="3000" dirty="0"/>
          </a:p>
        </p:txBody>
      </p:sp>
      <p:sp>
        <p:nvSpPr>
          <p:cNvPr id="5" name="Zástupný symbol pro číslo snímku 4"/>
          <p:cNvSpPr>
            <a:spLocks noGrp="1"/>
          </p:cNvSpPr>
          <p:nvPr>
            <p:ph type="sldNum" sz="quarter" idx="12"/>
          </p:nvPr>
        </p:nvSpPr>
        <p:spPr/>
        <p:txBody>
          <a:bodyPr/>
          <a:lstStyle/>
          <a:p>
            <a:pPr>
              <a:defRPr/>
            </a:pPr>
            <a:fld id="{C4ED1149-CAF4-4431-86D6-C802A12B5538}" type="slidenum">
              <a:rPr lang="cs-CZ" smtClean="0"/>
              <a:pPr>
                <a:defRPr/>
              </a:pPr>
              <a:t>21</a:t>
            </a:fld>
            <a:endParaRPr lang="cs-CZ"/>
          </a:p>
        </p:txBody>
      </p:sp>
      <p:pic>
        <p:nvPicPr>
          <p:cNvPr id="11" name="Picture 10">
            <a:extLst>
              <a:ext uri="{FF2B5EF4-FFF2-40B4-BE49-F238E27FC236}">
                <a16:creationId xmlns:a16="http://schemas.microsoft.com/office/drawing/2014/main" id="{20A15D33-23E8-2946-869D-6C23CB76A76F}"/>
              </a:ext>
            </a:extLst>
          </p:cNvPr>
          <p:cNvPicPr>
            <a:picLocks noChangeAspect="1"/>
          </p:cNvPicPr>
          <p:nvPr/>
        </p:nvPicPr>
        <p:blipFill>
          <a:blip r:embed="rId2"/>
          <a:stretch>
            <a:fillRect/>
          </a:stretch>
        </p:blipFill>
        <p:spPr>
          <a:xfrm>
            <a:off x="539552" y="1557249"/>
            <a:ext cx="7818634" cy="3517902"/>
          </a:xfrm>
          <a:prstGeom prst="rect">
            <a:avLst/>
          </a:prstGeom>
        </p:spPr>
      </p:pic>
    </p:spTree>
    <p:extLst>
      <p:ext uri="{BB962C8B-B14F-4D97-AF65-F5344CB8AC3E}">
        <p14:creationId xmlns:p14="http://schemas.microsoft.com/office/powerpoint/2010/main" val="2245836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Semestrální práce - úkol</a:t>
            </a:r>
            <a:endParaRPr lang="cs-CZ" sz="3600" dirty="0"/>
          </a:p>
        </p:txBody>
      </p:sp>
      <p:sp>
        <p:nvSpPr>
          <p:cNvPr id="3" name="Zástupný symbol pro obsah 2"/>
          <p:cNvSpPr>
            <a:spLocks noGrp="1"/>
          </p:cNvSpPr>
          <p:nvPr>
            <p:ph idx="1"/>
          </p:nvPr>
        </p:nvSpPr>
        <p:spPr/>
        <p:txBody>
          <a:bodyPr>
            <a:normAutofit fontScale="92500" lnSpcReduction="10000"/>
          </a:bodyPr>
          <a:lstStyle/>
          <a:p>
            <a:pPr marL="0" lvl="1" indent="0">
              <a:spcAft>
                <a:spcPts val="1200"/>
              </a:spcAft>
              <a:buClr>
                <a:srgbClr val="CC0000"/>
              </a:buClr>
              <a:buNone/>
            </a:pPr>
            <a:r>
              <a:rPr lang="cs-CZ" b="1" dirty="0">
                <a:solidFill>
                  <a:srgbClr val="C00000"/>
                </a:solidFill>
              </a:rPr>
              <a:t>Koncept projektu</a:t>
            </a:r>
            <a:endParaRPr lang="en-US" b="1" dirty="0">
              <a:solidFill>
                <a:srgbClr val="C00000"/>
              </a:solidFill>
            </a:endParaRPr>
          </a:p>
          <a:p>
            <a:pPr marL="342900" lvl="1" indent="-342900"/>
            <a:r>
              <a:rPr lang="cs-CZ" dirty="0"/>
              <a:t>Název a popis projektu</a:t>
            </a:r>
          </a:p>
          <a:p>
            <a:pPr marL="342900" lvl="1" indent="-342900"/>
            <a:r>
              <a:rPr lang="cs-CZ" dirty="0"/>
              <a:t>Cíl(e) a výstupy</a:t>
            </a:r>
          </a:p>
          <a:p>
            <a:pPr marL="342900" lvl="1" indent="-342900"/>
            <a:r>
              <a:rPr lang="cs-CZ" dirty="0"/>
              <a:t>Hlavní parametry (typ organizace, zaměření organizace, délka, tým, </a:t>
            </a:r>
            <a:r>
              <a:rPr lang="cs-CZ" strike="sngStrike" dirty="0"/>
              <a:t>rozpočet</a:t>
            </a:r>
            <a:r>
              <a:rPr lang="cs-CZ" dirty="0"/>
              <a:t>)</a:t>
            </a:r>
          </a:p>
          <a:p>
            <a:pPr marL="342900" lvl="1" indent="-342900"/>
            <a:r>
              <a:rPr lang="cs-CZ" dirty="0"/>
              <a:t>Dotační výzva, které se projekt týká (Financování)</a:t>
            </a:r>
          </a:p>
          <a:p>
            <a:pPr marL="342900" lvl="1" indent="-342900"/>
            <a:r>
              <a:rPr lang="cs-CZ" dirty="0"/>
              <a:t>Max. 1 A4</a:t>
            </a:r>
          </a:p>
          <a:p>
            <a:pPr marL="342900" lvl="1" indent="-342900"/>
            <a:endParaRPr lang="cs-CZ" dirty="0"/>
          </a:p>
          <a:p>
            <a:pPr marL="342900" lvl="1" indent="-342900"/>
            <a:endParaRPr lang="cs-CZ" dirty="0"/>
          </a:p>
          <a:p>
            <a:pPr marL="0" lvl="1" indent="0">
              <a:buNone/>
            </a:pPr>
            <a:r>
              <a:rPr lang="cs-CZ" dirty="0"/>
              <a:t>Příklady konceptu projektu: </a:t>
            </a:r>
          </a:p>
          <a:p>
            <a:pPr marL="0" lvl="1" indent="0">
              <a:buNone/>
            </a:pPr>
            <a:endParaRPr lang="cs-CZ" dirty="0"/>
          </a:p>
          <a:p>
            <a:pPr marL="0" indent="0">
              <a:buNone/>
            </a:pPr>
            <a:endParaRPr lang="cs-CZ" dirty="0"/>
          </a:p>
        </p:txBody>
      </p:sp>
    </p:spTree>
    <p:extLst>
      <p:ext uri="{BB962C8B-B14F-4D97-AF65-F5344CB8AC3E}">
        <p14:creationId xmlns:p14="http://schemas.microsoft.com/office/powerpoint/2010/main" val="2737559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Vymezení pojmů</a:t>
            </a:r>
            <a:endParaRPr lang="cs-CZ" sz="3600" dirty="0"/>
          </a:p>
        </p:txBody>
      </p:sp>
      <p:sp>
        <p:nvSpPr>
          <p:cNvPr id="3" name="Zástupný symbol pro obsah 2"/>
          <p:cNvSpPr>
            <a:spLocks noGrp="1"/>
          </p:cNvSpPr>
          <p:nvPr>
            <p:ph idx="1"/>
          </p:nvPr>
        </p:nvSpPr>
        <p:spPr/>
        <p:txBody>
          <a:bodyPr/>
          <a:lstStyle/>
          <a:p>
            <a:pPr marL="0" lvl="1" indent="0" algn="ctr">
              <a:buClr>
                <a:srgbClr val="CC0000"/>
              </a:buClr>
              <a:buNone/>
            </a:pPr>
            <a:r>
              <a:rPr lang="cs-CZ" sz="2100" b="1" dirty="0" err="1"/>
              <a:t>Trojimperativ</a:t>
            </a:r>
            <a:r>
              <a:rPr lang="cs-CZ" sz="2100" b="1" dirty="0"/>
              <a:t> projektu</a:t>
            </a:r>
          </a:p>
          <a:p>
            <a:pPr marL="342900" lvl="1" indent="-342900"/>
            <a:endParaRPr lang="cs-CZ" sz="2300" dirty="0"/>
          </a:p>
          <a:p>
            <a:pPr marL="742950" lvl="2" indent="-342900"/>
            <a:endParaRPr lang="cs-CZ" sz="2100" dirty="0"/>
          </a:p>
          <a:p>
            <a:pPr marL="0" lvl="1" indent="0">
              <a:buNone/>
            </a:pPr>
            <a:endParaRPr lang="en-US" sz="2300" dirty="0"/>
          </a:p>
          <a:p>
            <a:pPr marL="0" lvl="1" indent="0">
              <a:buClr>
                <a:srgbClr val="CC0000"/>
              </a:buClr>
              <a:buNone/>
            </a:pPr>
            <a:endParaRPr lang="en-US" dirty="0"/>
          </a:p>
          <a:p>
            <a:pPr marL="0" indent="0">
              <a:buNone/>
            </a:pPr>
            <a:endParaRPr lang="cs-CZ" dirty="0"/>
          </a:p>
        </p:txBody>
      </p:sp>
      <p:graphicFrame>
        <p:nvGraphicFramePr>
          <p:cNvPr id="4" name="Diagram 3"/>
          <p:cNvGraphicFramePr/>
          <p:nvPr>
            <p:extLst>
              <p:ext uri="{D42A27DB-BD31-4B8C-83A1-F6EECF244321}">
                <p14:modId xmlns:p14="http://schemas.microsoft.com/office/powerpoint/2010/main" val="1598224649"/>
              </p:ext>
            </p:extLst>
          </p:nvPr>
        </p:nvGraphicFramePr>
        <p:xfrm>
          <a:off x="1655676" y="2161119"/>
          <a:ext cx="5832648" cy="3672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2022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Cíle</a:t>
            </a:r>
          </a:p>
          <a:p>
            <a:pPr lvl="1"/>
            <a:r>
              <a:rPr lang="cs-CZ" dirty="0"/>
              <a:t>Slovní popis účelu a smyslu projektu, kterého má být dosaženo. Obsahuje i popis indikátorů – metrik – jak poznáme, že ho bylo dosaženo.</a:t>
            </a:r>
          </a:p>
          <a:p>
            <a:pPr lvl="1"/>
            <a:r>
              <a:rPr lang="cs-CZ" dirty="0"/>
              <a:t>Cíl / Přínos</a:t>
            </a:r>
          </a:p>
          <a:p>
            <a:r>
              <a:rPr lang="cs-CZ" dirty="0"/>
              <a:t>Etapa/Aktivita</a:t>
            </a:r>
          </a:p>
          <a:p>
            <a:pPr lvl="1"/>
            <a:r>
              <a:rPr lang="cs-CZ" dirty="0"/>
              <a:t>Časový úsek projektu s určitým společným prvkem. Ve většině případů na sebe logicky navazují.</a:t>
            </a:r>
          </a:p>
        </p:txBody>
      </p:sp>
    </p:spTree>
    <p:extLst>
      <p:ext uri="{BB962C8B-B14F-4D97-AF65-F5344CB8AC3E}">
        <p14:creationId xmlns:p14="http://schemas.microsoft.com/office/powerpoint/2010/main" val="626770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normAutofit/>
          </a:bodyPr>
          <a:lstStyle/>
          <a:p>
            <a:r>
              <a:rPr lang="cs-CZ" dirty="0"/>
              <a:t>Výstupy</a:t>
            </a:r>
          </a:p>
          <a:p>
            <a:pPr lvl="1"/>
            <a:r>
              <a:rPr lang="cs-CZ" dirty="0"/>
              <a:t>Konkrétní výsledek z jednotlivých etap/celého projektu (nový produkt, SW, rekonstruovaná nemovitost…)</a:t>
            </a:r>
          </a:p>
          <a:p>
            <a:r>
              <a:rPr lang="cs-CZ" dirty="0"/>
              <a:t>Milník</a:t>
            </a:r>
          </a:p>
          <a:p>
            <a:pPr lvl="1"/>
            <a:r>
              <a:rPr lang="cs-CZ" dirty="0"/>
              <a:t>Slouží k oddělení etap/aktivit. Zásadní termín pro dokončení určitého druhu prací (projektová dokumentace, stavební povolení, nákup technologií…)</a:t>
            </a:r>
          </a:p>
          <a:p>
            <a:endParaRPr lang="cs-CZ" dirty="0"/>
          </a:p>
          <a:p>
            <a:pPr marL="457200" lvl="1" indent="0">
              <a:buNone/>
            </a:pPr>
            <a:endParaRPr lang="cs-CZ" dirty="0"/>
          </a:p>
        </p:txBody>
      </p:sp>
    </p:spTree>
    <p:extLst>
      <p:ext uri="{BB962C8B-B14F-4D97-AF65-F5344CB8AC3E}">
        <p14:creationId xmlns:p14="http://schemas.microsoft.com/office/powerpoint/2010/main" val="106140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Rozpočet</a:t>
            </a:r>
          </a:p>
          <a:p>
            <a:pPr lvl="2"/>
            <a:r>
              <a:rPr lang="cs-CZ" dirty="0"/>
              <a:t>detailní finanční plán projektu, který specifikuje veškeré plánované náklady a zdroje příjmů.</a:t>
            </a:r>
          </a:p>
          <a:p>
            <a:pPr marL="914400" lvl="2" indent="0">
              <a:buNone/>
            </a:pPr>
            <a:endParaRPr lang="cs-CZ" dirty="0"/>
          </a:p>
          <a:p>
            <a:pPr lvl="1"/>
            <a:r>
              <a:rPr lang="cs-CZ" dirty="0"/>
              <a:t>Náklady přímé a nepřímé, </a:t>
            </a:r>
          </a:p>
          <a:p>
            <a:pPr lvl="1"/>
            <a:r>
              <a:rPr lang="cs-CZ" dirty="0"/>
              <a:t>Osobní</a:t>
            </a:r>
          </a:p>
          <a:p>
            <a:pPr lvl="1"/>
            <a:r>
              <a:rPr lang="cs-CZ" dirty="0"/>
              <a:t>Materiál</a:t>
            </a:r>
          </a:p>
          <a:p>
            <a:pPr lvl="1"/>
            <a:r>
              <a:rPr lang="cs-CZ" dirty="0"/>
              <a:t>Subdodávky</a:t>
            </a:r>
          </a:p>
          <a:p>
            <a:pPr lvl="1"/>
            <a:r>
              <a:rPr lang="cs-CZ" dirty="0"/>
              <a:t>…</a:t>
            </a:r>
          </a:p>
        </p:txBody>
      </p:sp>
    </p:spTree>
    <p:extLst>
      <p:ext uri="{BB962C8B-B14F-4D97-AF65-F5344CB8AC3E}">
        <p14:creationId xmlns:p14="http://schemas.microsoft.com/office/powerpoint/2010/main" val="167559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lstStyle/>
          <a:p>
            <a:r>
              <a:rPr lang="cs-CZ" dirty="0"/>
              <a:t>Typy projektů</a:t>
            </a:r>
          </a:p>
          <a:p>
            <a:pPr lvl="1"/>
            <a:r>
              <a:rPr lang="cs-CZ" dirty="0"/>
              <a:t>Investiční (stavební)</a:t>
            </a:r>
          </a:p>
          <a:p>
            <a:pPr lvl="1"/>
            <a:r>
              <a:rPr lang="cs-CZ" dirty="0"/>
              <a:t>Neinvestiční (osobní náklady) </a:t>
            </a:r>
          </a:p>
          <a:p>
            <a:pPr lvl="1"/>
            <a:r>
              <a:rPr lang="cs-CZ" dirty="0"/>
              <a:t>Výzkumné</a:t>
            </a:r>
          </a:p>
          <a:p>
            <a:pPr lvl="1"/>
            <a:r>
              <a:rPr lang="cs-CZ" dirty="0"/>
              <a:t>Partnerské</a:t>
            </a:r>
          </a:p>
          <a:p>
            <a:pPr lvl="1"/>
            <a:r>
              <a:rPr lang="cs-CZ" dirty="0"/>
              <a:t>Vývoj nového produktu</a:t>
            </a:r>
          </a:p>
          <a:p>
            <a:pPr lvl="1"/>
            <a:r>
              <a:rPr lang="cs-CZ" dirty="0"/>
              <a:t>Nová podnikatelská aktivita</a:t>
            </a:r>
          </a:p>
          <a:p>
            <a:pPr lvl="1"/>
            <a:r>
              <a:rPr lang="cs-CZ" dirty="0"/>
              <a:t>…</a:t>
            </a:r>
          </a:p>
        </p:txBody>
      </p:sp>
    </p:spTree>
    <p:extLst>
      <p:ext uri="{BB962C8B-B14F-4D97-AF65-F5344CB8AC3E}">
        <p14:creationId xmlns:p14="http://schemas.microsoft.com/office/powerpoint/2010/main" val="1682695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C959B2-C123-4B21-8B1D-8C4D24228F43}"/>
              </a:ext>
            </a:extLst>
          </p:cNvPr>
          <p:cNvSpPr>
            <a:spLocks noGrp="1"/>
          </p:cNvSpPr>
          <p:nvPr>
            <p:ph type="title"/>
          </p:nvPr>
        </p:nvSpPr>
        <p:spPr/>
        <p:txBody>
          <a:bodyPr/>
          <a:lstStyle/>
          <a:p>
            <a:r>
              <a:rPr lang="cs-CZ" sz="4400" b="1" dirty="0">
                <a:effectLst>
                  <a:outerShdw blurRad="38100" dist="38100" dir="2700000" algn="tl">
                    <a:srgbClr val="000000">
                      <a:alpha val="43137"/>
                    </a:srgbClr>
                  </a:outerShdw>
                </a:effectLst>
              </a:rPr>
              <a:t>Vymezení pojmů</a:t>
            </a:r>
            <a:endParaRPr lang="cs-CZ" dirty="0"/>
          </a:p>
        </p:txBody>
      </p:sp>
      <p:sp>
        <p:nvSpPr>
          <p:cNvPr id="3" name="Zástupný obsah 2">
            <a:extLst>
              <a:ext uri="{FF2B5EF4-FFF2-40B4-BE49-F238E27FC236}">
                <a16:creationId xmlns:a16="http://schemas.microsoft.com/office/drawing/2014/main" id="{A9AEDF84-9BCC-45EF-9D34-9DBA570DEDB3}"/>
              </a:ext>
            </a:extLst>
          </p:cNvPr>
          <p:cNvSpPr>
            <a:spLocks noGrp="1"/>
          </p:cNvSpPr>
          <p:nvPr>
            <p:ph idx="1"/>
          </p:nvPr>
        </p:nvSpPr>
        <p:spPr/>
        <p:txBody>
          <a:bodyPr>
            <a:normAutofit/>
          </a:bodyPr>
          <a:lstStyle/>
          <a:p>
            <a:r>
              <a:rPr lang="cs-CZ" dirty="0"/>
              <a:t>Projektový management</a:t>
            </a:r>
          </a:p>
          <a:p>
            <a:pPr lvl="1"/>
            <a:r>
              <a:rPr lang="cs-CZ" sz="2800" dirty="0"/>
              <a:t>Soubor dovedností a metod plánování, organizování a řízení projektu od jeho počátku až po úspěšné ukončení.</a:t>
            </a:r>
          </a:p>
          <a:p>
            <a:r>
              <a:rPr lang="cs-CZ" dirty="0"/>
              <a:t>Projektový manažer</a:t>
            </a:r>
          </a:p>
          <a:p>
            <a:pPr lvl="1"/>
            <a:r>
              <a:rPr lang="cs-CZ" sz="2800" dirty="0"/>
              <a:t>Pozice/role odpovědná za vedení a koordinaci jednotlivých fází a aktivit od zahájení do ukončení projektu.</a:t>
            </a:r>
            <a:endParaRPr lang="cs-CZ" dirty="0"/>
          </a:p>
        </p:txBody>
      </p:sp>
    </p:spTree>
    <p:extLst>
      <p:ext uri="{BB962C8B-B14F-4D97-AF65-F5344CB8AC3E}">
        <p14:creationId xmlns:p14="http://schemas.microsoft.com/office/powerpoint/2010/main" val="13733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b="1" dirty="0">
                <a:effectLst>
                  <a:outerShdw blurRad="38100" dist="38100" dir="2700000" algn="tl">
                    <a:srgbClr val="000000">
                      <a:alpha val="43137"/>
                    </a:srgbClr>
                  </a:outerShdw>
                </a:effectLst>
              </a:rPr>
              <a:t>Fáze projektu</a:t>
            </a:r>
            <a:endParaRPr lang="cs-CZ" sz="3600" dirty="0"/>
          </a:p>
        </p:txBody>
      </p:sp>
      <p:graphicFrame>
        <p:nvGraphicFramePr>
          <p:cNvPr id="4" name="Zástupný symbol pro obsah 6"/>
          <p:cNvGraphicFramePr>
            <a:graphicFrameLocks noGrp="1"/>
          </p:cNvGraphicFramePr>
          <p:nvPr>
            <p:ph idx="1"/>
            <p:extLst>
              <p:ext uri="{D42A27DB-BD31-4B8C-83A1-F6EECF244321}">
                <p14:modId xmlns:p14="http://schemas.microsoft.com/office/powerpoint/2010/main" val="2007817553"/>
              </p:ext>
            </p:extLst>
          </p:nvPr>
        </p:nvGraphicFramePr>
        <p:xfrm>
          <a:off x="457200" y="141763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3309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1179</Words>
  <Application>Microsoft Office PowerPoint</Application>
  <PresentationFormat>Předvádění na obrazovce (4:3)</PresentationFormat>
  <Paragraphs>209</Paragraphs>
  <Slides>22</Slides>
  <Notes>5</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22</vt:i4>
      </vt:variant>
    </vt:vector>
  </HeadingPairs>
  <TitlesOfParts>
    <vt:vector size="25" baseType="lpstr">
      <vt:lpstr>Arial</vt:lpstr>
      <vt:lpstr>Calibri</vt:lpstr>
      <vt:lpstr>Office Theme</vt:lpstr>
      <vt:lpstr>Projektový a dotační management  3. cvičení - Projekt a projektový management</vt:lpstr>
      <vt:lpstr>Vymezení pojmu PROJEKT</vt:lpstr>
      <vt:lpstr>Vymezení pojmů</vt:lpstr>
      <vt:lpstr>Vymezení pojmů</vt:lpstr>
      <vt:lpstr>Vymezení pojmů</vt:lpstr>
      <vt:lpstr>Vymezení pojmů</vt:lpstr>
      <vt:lpstr>Vymezení pojmů</vt:lpstr>
      <vt:lpstr>Vymezení pojmů</vt:lpstr>
      <vt:lpstr>Fáze projektu</vt:lpstr>
      <vt:lpstr>Fáze projektu</vt:lpstr>
      <vt:lpstr>Fáze projektu – Inicializace</vt:lpstr>
      <vt:lpstr> Fáze projektu – Inicializace</vt:lpstr>
      <vt:lpstr>Fáze projektu – Inicializace</vt:lpstr>
      <vt:lpstr>Fáze projektu – Inicializace</vt:lpstr>
      <vt:lpstr> Fáze projektu – Plánování</vt:lpstr>
      <vt:lpstr>Fáze projektu – Plánování</vt:lpstr>
      <vt:lpstr>Fáze projektu – Plánování</vt:lpstr>
      <vt:lpstr>Projektové role  - Přestože každý projekt je jiný, vyskytují se v téměř každém z nich totožné role  - Přiřazení role v týmu může být formální i neformální  - V některých případech mohou jednotlivci zastávat více rolí  Je nezbytné, aby každý člen projektového týmu rozuměl „své“ roli, tj. co se od něj očekává, hned na začátku realizace projektu. Nedostatečně vyjasněné kompetence – kdo dělá co – mohou znamenat neúspěch celého projektu.  </vt:lpstr>
      <vt:lpstr>Prezentace aplikace PowerPoint</vt:lpstr>
      <vt:lpstr> Projektový management – Plánování</vt:lpstr>
      <vt:lpstr>Projektový management – Plánování</vt:lpstr>
      <vt:lpstr>Semestrální práce - úkol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Projektový a dotační management</dc:title>
  <dc:creator>Marek Vaculík</dc:creator>
  <cp:lastModifiedBy>Němec Daniel</cp:lastModifiedBy>
  <cp:revision>28</cp:revision>
  <dcterms:created xsi:type="dcterms:W3CDTF">2020-11-13T09:19:22Z</dcterms:created>
  <dcterms:modified xsi:type="dcterms:W3CDTF">2025-09-25T08:25:45Z</dcterms:modified>
</cp:coreProperties>
</file>