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7" r:id="rId2"/>
    <p:sldId id="266" r:id="rId3"/>
    <p:sldId id="273" r:id="rId4"/>
    <p:sldId id="268" r:id="rId5"/>
    <p:sldId id="269" r:id="rId6"/>
    <p:sldId id="270" r:id="rId7"/>
    <p:sldId id="271" r:id="rId8"/>
    <p:sldId id="272" r:id="rId9"/>
    <p:sldId id="265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FF0099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53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120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C03968-2ECF-D64C-9966-96DEC6857D29}" type="datetimeFigureOut">
              <a:rPr lang="cs-CZ" smtClean="0"/>
              <a:t>23.09.2025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EE820-A6C6-564B-A42B-808F8EC4413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717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7880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Click to edit Master subtitle style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Click to edit Master subtitle style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Drag picture to placeholder or click icon to add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1212850"/>
            <a:ext cx="7886700" cy="23876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chemeClr val="tx1"/>
                </a:solidFill>
              </a:rPr>
              <a:t>Projektový a dotační management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2C0B060-DB6A-C240-92A9-8B9918BC2F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Ing. Daniel Němec 							2025/2026</a:t>
            </a:r>
          </a:p>
        </p:txBody>
      </p:sp>
    </p:spTree>
    <p:extLst>
      <p:ext uri="{BB962C8B-B14F-4D97-AF65-F5344CB8AC3E}">
        <p14:creationId xmlns:p14="http://schemas.microsoft.com/office/powerpoint/2010/main" val="3369614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 do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62438"/>
            <a:ext cx="8064000" cy="2540311"/>
          </a:xfrm>
        </p:spPr>
        <p:txBody>
          <a:bodyPr>
            <a:normAutofit/>
          </a:bodyPr>
          <a:lstStyle/>
          <a:p>
            <a:r>
              <a:rPr lang="cs-CZ" sz="2800" dirty="0"/>
              <a:t>1. Harmonogram</a:t>
            </a:r>
          </a:p>
          <a:p>
            <a:r>
              <a:rPr lang="cs-CZ" sz="2800" dirty="0"/>
              <a:t>2. Zakončení předmětu a literatura</a:t>
            </a:r>
          </a:p>
          <a:p>
            <a:r>
              <a:rPr lang="cs-CZ" sz="2800" dirty="0"/>
              <a:t>3. Semestrální práce</a:t>
            </a:r>
          </a:p>
          <a:p>
            <a:r>
              <a:rPr lang="cs-CZ" sz="2800" dirty="0"/>
              <a:t>4. Rozdělení do týmů</a:t>
            </a:r>
          </a:p>
        </p:txBody>
      </p:sp>
    </p:spTree>
    <p:extLst>
      <p:ext uri="{BB962C8B-B14F-4D97-AF65-F5344CB8AC3E}">
        <p14:creationId xmlns:p14="http://schemas.microsoft.com/office/powerpoint/2010/main" val="227020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sah 4" descr="Obsah obrázku muž, oblečení, Lidská tvář, snímek obrazovky&#10;&#10;Obsah vygenerovaný umělou inteligencí může být nesprávný.">
            <a:extLst>
              <a:ext uri="{FF2B5EF4-FFF2-40B4-BE49-F238E27FC236}">
                <a16:creationId xmlns:a16="http://schemas.microsoft.com/office/drawing/2014/main" id="{5AB52ED0-182E-DC0D-7F9A-ABBBC863B9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368" y="825951"/>
            <a:ext cx="8238151" cy="4907584"/>
          </a:xfrm>
        </p:spPr>
      </p:pic>
    </p:spTree>
    <p:extLst>
      <p:ext uri="{BB962C8B-B14F-4D97-AF65-F5344CB8AC3E}">
        <p14:creationId xmlns:p14="http://schemas.microsoft.com/office/powerpoint/2010/main" val="138076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DE5DE-0537-D745-B7D8-C6D4405BC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Harmonogram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40E5F-F359-7242-A84A-C2F6E8F84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dirty="0"/>
              <a:t>22.9.	Úvod do předmětu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29.9.	Dotační management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6.10.	Projektový management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13.10.	Nástroje projektového managementu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20.10.	Projektové aktivity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27.10.	Akční plán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3.11.	Rizika, prevence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10.11.	Náklady a rozpočet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24.11.	Udržitelnost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1.12.	Prezentace semestrálních prací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8.12.	Prezentace semestrálních prací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12/2025-01/2026	Zápočtový test</a:t>
            </a:r>
          </a:p>
          <a:p>
            <a:pPr marL="457200" indent="-45720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8605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CA582-5C7E-0F45-AF88-7DAD066D0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-68651"/>
            <a:ext cx="8064000" cy="1325563"/>
          </a:xfrm>
        </p:spPr>
        <p:txBody>
          <a:bodyPr/>
          <a:lstStyle/>
          <a:p>
            <a:r>
              <a:rPr lang="cs-CZ" dirty="0"/>
              <a:t>Zakončení předmětu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54098-6DF8-5540-8F3E-61DCCF0528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866619"/>
            <a:ext cx="8064000" cy="4081204"/>
          </a:xfrm>
        </p:spPr>
        <p:txBody>
          <a:bodyPr/>
          <a:lstStyle/>
          <a:p>
            <a:r>
              <a:rPr lang="cs-CZ" dirty="0"/>
              <a:t>Docházka min. 9/11 cvičení</a:t>
            </a:r>
          </a:p>
          <a:p>
            <a:r>
              <a:rPr lang="cs-CZ" dirty="0"/>
              <a:t>Semestrální práce</a:t>
            </a:r>
          </a:p>
          <a:p>
            <a:r>
              <a:rPr lang="cs-CZ" dirty="0"/>
              <a:t>Prezentace sem. práce</a:t>
            </a:r>
          </a:p>
          <a:p>
            <a:r>
              <a:rPr lang="cs-CZ" dirty="0"/>
              <a:t>Zápočtový test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DA26A0D-C468-8044-B041-818EE3863300}"/>
              </a:ext>
            </a:extLst>
          </p:cNvPr>
          <p:cNvSpPr txBox="1">
            <a:spLocks/>
          </p:cNvSpPr>
          <p:nvPr/>
        </p:nvSpPr>
        <p:spPr>
          <a:xfrm>
            <a:off x="540000" y="2907221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78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125" b="0" kern="1200" cap="none" baseline="0">
                <a:solidFill>
                  <a:srgbClr val="CF1F28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cs-CZ" dirty="0"/>
              <a:t>Literatura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8AAC735-6E7F-AA40-AAC9-DE18858AAD59}"/>
              </a:ext>
            </a:extLst>
          </p:cNvPr>
          <p:cNvSpPr txBox="1">
            <a:spLocks/>
          </p:cNvSpPr>
          <p:nvPr/>
        </p:nvSpPr>
        <p:spPr>
          <a:xfrm>
            <a:off x="540000" y="3842491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46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21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1pPr>
            <a:lvl2pPr marL="514337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2pPr>
            <a:lvl3pPr marL="857228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3pPr>
            <a:lvl4pPr marL="1200120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povinná literatura</a:t>
            </a:r>
          </a:p>
          <a:p>
            <a:pPr marL="0" indent="0">
              <a:buNone/>
            </a:pPr>
            <a:r>
              <a:rPr lang="cs-CZ" dirty="0"/>
              <a:t>Vaculík, M., </a:t>
            </a:r>
            <a:r>
              <a:rPr lang="cs-CZ" i="1" dirty="0"/>
              <a:t>Projektový a dotační management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doporučená literatura</a:t>
            </a:r>
          </a:p>
          <a:p>
            <a:pPr marL="0" indent="0">
              <a:buNone/>
            </a:pPr>
            <a:r>
              <a:rPr lang="cs-CZ" dirty="0"/>
              <a:t>Svozilová, A., </a:t>
            </a:r>
            <a:r>
              <a:rPr lang="cs-CZ" i="1" dirty="0"/>
              <a:t>Projektový management</a:t>
            </a:r>
          </a:p>
          <a:p>
            <a:pPr marL="0" indent="0">
              <a:buNone/>
            </a:pPr>
            <a:r>
              <a:rPr lang="cs-CZ" dirty="0"/>
              <a:t>Doležal, J. et. al., </a:t>
            </a:r>
            <a:r>
              <a:rPr lang="cs-CZ" i="1" dirty="0"/>
              <a:t>Projektový management podle IPMA</a:t>
            </a:r>
          </a:p>
        </p:txBody>
      </p:sp>
    </p:spTree>
    <p:extLst>
      <p:ext uri="{BB962C8B-B14F-4D97-AF65-F5344CB8AC3E}">
        <p14:creationId xmlns:p14="http://schemas.microsoft.com/office/powerpoint/2010/main" val="3448758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25817-30B3-E34F-A15B-AB4057865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Semestrální práce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39DAB-853B-2B48-AD30-CF043238E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999" y="1502239"/>
            <a:ext cx="8481337" cy="4686687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Týmová práce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Sepsání žádosti o dotaci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8 úkolů </a:t>
            </a:r>
          </a:p>
          <a:p>
            <a:pPr lvl="1"/>
            <a:r>
              <a:rPr lang="cs-CZ" dirty="0"/>
              <a:t>Vyhledání konkrétní výzvy</a:t>
            </a:r>
          </a:p>
          <a:p>
            <a:pPr lvl="1"/>
            <a:r>
              <a:rPr lang="cs-CZ" dirty="0"/>
              <a:t>Vytvoření podniku a projektu</a:t>
            </a:r>
          </a:p>
          <a:p>
            <a:pPr lvl="1"/>
            <a:r>
              <a:rPr lang="cs-CZ" dirty="0"/>
              <a:t>Harmonogram projektu</a:t>
            </a:r>
          </a:p>
          <a:p>
            <a:pPr lvl="1"/>
            <a:r>
              <a:rPr lang="cs-CZ" dirty="0"/>
              <a:t>Projektové aktivity</a:t>
            </a:r>
          </a:p>
          <a:p>
            <a:pPr lvl="1"/>
            <a:r>
              <a:rPr lang="cs-CZ" dirty="0"/>
              <a:t>Akční plán/KPI </a:t>
            </a:r>
          </a:p>
          <a:p>
            <a:pPr lvl="1"/>
            <a:r>
              <a:rPr lang="cs-CZ" dirty="0"/>
              <a:t>Identifikace rizik</a:t>
            </a:r>
          </a:p>
          <a:p>
            <a:pPr lvl="1"/>
            <a:r>
              <a:rPr lang="cs-CZ" dirty="0"/>
              <a:t>Rozpočet nákladů</a:t>
            </a:r>
          </a:p>
          <a:p>
            <a:pPr lvl="1"/>
            <a:r>
              <a:rPr lang="cs-CZ" dirty="0"/>
              <a:t>Podmínky publicity</a:t>
            </a:r>
          </a:p>
          <a:p>
            <a:pPr marL="342891" lvl="1" indent="0">
              <a:buNone/>
            </a:pPr>
            <a:endParaRPr lang="cs-CZ" dirty="0"/>
          </a:p>
          <a:p>
            <a:r>
              <a:rPr lang="cs-CZ" dirty="0"/>
              <a:t>Závěrečná prezentace projektu 1.12. a 8.12.</a:t>
            </a:r>
          </a:p>
          <a:p>
            <a:r>
              <a:rPr lang="cs-CZ" dirty="0"/>
              <a:t>Odevzdávárna do 27.11. </a:t>
            </a:r>
          </a:p>
        </p:txBody>
      </p:sp>
    </p:spTree>
    <p:extLst>
      <p:ext uri="{BB962C8B-B14F-4D97-AF65-F5344CB8AC3E}">
        <p14:creationId xmlns:p14="http://schemas.microsoft.com/office/powerpoint/2010/main" val="539472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C8932-FD49-4849-AA91-4EADA1D58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Rozdělení do týmů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A031D26-30CB-FE44-AB4B-C9D6C6ACEB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0750572"/>
              </p:ext>
            </p:extLst>
          </p:nvPr>
        </p:nvGraphicFramePr>
        <p:xfrm>
          <a:off x="654390" y="1290160"/>
          <a:ext cx="3283430" cy="118872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3283430">
                  <a:extLst>
                    <a:ext uri="{9D8B030D-6E8A-4147-A177-3AD203B41FA5}">
                      <a16:colId xmlns:a16="http://schemas.microsoft.com/office/drawing/2014/main" val="1816969608"/>
                    </a:ext>
                  </a:extLst>
                </a:gridCol>
              </a:tblGrid>
              <a:tr h="149897">
                <a:tc>
                  <a:txBody>
                    <a:bodyPr/>
                    <a:lstStyle/>
                    <a:p>
                      <a:r>
                        <a:rPr lang="cs-CZ" b="0" dirty="0"/>
                        <a:t>Bartoň Matyáš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589759"/>
                  </a:ext>
                </a:extLst>
              </a:tr>
              <a:tr h="149897">
                <a:tc>
                  <a:txBody>
                    <a:bodyPr/>
                    <a:lstStyle/>
                    <a:p>
                      <a:r>
                        <a:rPr lang="cs-CZ" dirty="0"/>
                        <a:t>Doleželová Tereza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109985"/>
                  </a:ext>
                </a:extLst>
              </a:tr>
              <a:tr h="149897">
                <a:tc>
                  <a:txBody>
                    <a:bodyPr/>
                    <a:lstStyle/>
                    <a:p>
                      <a:r>
                        <a:rPr lang="cs-CZ" dirty="0" err="1"/>
                        <a:t>Protivánek</a:t>
                      </a:r>
                      <a:r>
                        <a:rPr lang="cs-CZ" dirty="0"/>
                        <a:t> Zbyněk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22011"/>
                  </a:ext>
                </a:extLst>
              </a:tr>
              <a:tr h="14989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104420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85021CDE-F939-5949-9C3B-57274FFCECD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4719582"/>
              </p:ext>
            </p:extLst>
          </p:nvPr>
        </p:nvGraphicFramePr>
        <p:xfrm>
          <a:off x="4496345" y="1290160"/>
          <a:ext cx="3283429" cy="118872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283429">
                  <a:extLst>
                    <a:ext uri="{9D8B030D-6E8A-4147-A177-3AD203B41FA5}">
                      <a16:colId xmlns:a16="http://schemas.microsoft.com/office/drawing/2014/main" val="1816969608"/>
                    </a:ext>
                  </a:extLst>
                </a:gridCol>
              </a:tblGrid>
              <a:tr h="297180">
                <a:tc>
                  <a:txBody>
                    <a:bodyPr/>
                    <a:lstStyle/>
                    <a:p>
                      <a:r>
                        <a:rPr lang="cs-CZ" b="0" dirty="0"/>
                        <a:t>Hájek Vít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589759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cs-CZ" dirty="0"/>
                        <a:t>Koudelka Jiří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109985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cs-CZ" dirty="0"/>
                        <a:t>Chovanec Tomáš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2201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104420"/>
                  </a:ext>
                </a:extLst>
              </a:tr>
            </a:tbl>
          </a:graphicData>
        </a:graphic>
      </p:graphicFrame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2E0D9616-6B5F-A145-8863-BB510F6A21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0676250"/>
              </p:ext>
            </p:extLst>
          </p:nvPr>
        </p:nvGraphicFramePr>
        <p:xfrm>
          <a:off x="654391" y="2634395"/>
          <a:ext cx="3283430" cy="118872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283430">
                  <a:extLst>
                    <a:ext uri="{9D8B030D-6E8A-4147-A177-3AD203B41FA5}">
                      <a16:colId xmlns:a16="http://schemas.microsoft.com/office/drawing/2014/main" val="1816969608"/>
                    </a:ext>
                  </a:extLst>
                </a:gridCol>
              </a:tblGrid>
              <a:tr h="266610">
                <a:tc>
                  <a:txBody>
                    <a:bodyPr/>
                    <a:lstStyle/>
                    <a:p>
                      <a:r>
                        <a:rPr lang="cs-CZ" b="0" dirty="0" err="1"/>
                        <a:t>Lavryshchuk</a:t>
                      </a:r>
                      <a:r>
                        <a:rPr lang="cs-CZ" b="0" dirty="0"/>
                        <a:t> Kateryna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589759"/>
                  </a:ext>
                </a:extLst>
              </a:tr>
              <a:tr h="266610">
                <a:tc>
                  <a:txBody>
                    <a:bodyPr/>
                    <a:lstStyle/>
                    <a:p>
                      <a:r>
                        <a:rPr lang="cs-CZ" dirty="0" err="1"/>
                        <a:t>Spannbauer</a:t>
                      </a:r>
                      <a:r>
                        <a:rPr lang="cs-CZ" dirty="0"/>
                        <a:t> Kristýna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109985"/>
                  </a:ext>
                </a:extLst>
              </a:tr>
              <a:tr h="266610">
                <a:tc>
                  <a:txBody>
                    <a:bodyPr/>
                    <a:lstStyle/>
                    <a:p>
                      <a:r>
                        <a:rPr lang="cs-CZ" dirty="0"/>
                        <a:t>Ulrich Tomáš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22011"/>
                  </a:ext>
                </a:extLst>
              </a:tr>
              <a:tr h="266610">
                <a:tc>
                  <a:txBody>
                    <a:bodyPr/>
                    <a:lstStyle/>
                    <a:p>
                      <a:r>
                        <a:rPr lang="cs-CZ" dirty="0"/>
                        <a:t>Adámek Dominik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104420"/>
                  </a:ext>
                </a:extLst>
              </a:tr>
            </a:tbl>
          </a:graphicData>
        </a:graphic>
      </p:graphicFrame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99E9FE82-2A6C-8449-BA07-2ADC9E972B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1404500"/>
              </p:ext>
            </p:extLst>
          </p:nvPr>
        </p:nvGraphicFramePr>
        <p:xfrm>
          <a:off x="4496346" y="2634395"/>
          <a:ext cx="3283428" cy="118872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3283428">
                  <a:extLst>
                    <a:ext uri="{9D8B030D-6E8A-4147-A177-3AD203B41FA5}">
                      <a16:colId xmlns:a16="http://schemas.microsoft.com/office/drawing/2014/main" val="1816969608"/>
                    </a:ext>
                  </a:extLst>
                </a:gridCol>
              </a:tblGrid>
              <a:tr h="217620">
                <a:tc>
                  <a:txBody>
                    <a:bodyPr/>
                    <a:lstStyle/>
                    <a:p>
                      <a:r>
                        <a:rPr lang="cs-CZ" b="0" dirty="0"/>
                        <a:t>Hanák Štěpán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589759"/>
                  </a:ext>
                </a:extLst>
              </a:tr>
              <a:tr h="217620">
                <a:tc>
                  <a:txBody>
                    <a:bodyPr/>
                    <a:lstStyle/>
                    <a:p>
                      <a:r>
                        <a:rPr lang="cs-CZ" dirty="0"/>
                        <a:t>Trna David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109985"/>
                  </a:ext>
                </a:extLst>
              </a:tr>
              <a:tr h="217620">
                <a:tc>
                  <a:txBody>
                    <a:bodyPr/>
                    <a:lstStyle/>
                    <a:p>
                      <a:r>
                        <a:rPr lang="cs-CZ" dirty="0" err="1"/>
                        <a:t>Kostrhon</a:t>
                      </a:r>
                      <a:r>
                        <a:rPr lang="cs-CZ" dirty="0"/>
                        <a:t> Daniel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22011"/>
                  </a:ext>
                </a:extLst>
              </a:tr>
              <a:tr h="21762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10442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45B7201-C93E-1347-950E-17855624AE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967457"/>
              </p:ext>
            </p:extLst>
          </p:nvPr>
        </p:nvGraphicFramePr>
        <p:xfrm>
          <a:off x="654390" y="3959013"/>
          <a:ext cx="3283430" cy="124716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283430">
                  <a:extLst>
                    <a:ext uri="{9D8B030D-6E8A-4147-A177-3AD203B41FA5}">
                      <a16:colId xmlns:a16="http://schemas.microsoft.com/office/drawing/2014/main" val="3571070538"/>
                    </a:ext>
                  </a:extLst>
                </a:gridCol>
              </a:tblGrid>
              <a:tr h="311792">
                <a:tc>
                  <a:txBody>
                    <a:bodyPr/>
                    <a:lstStyle/>
                    <a:p>
                      <a:r>
                        <a:rPr lang="cs-CZ" b="0" dirty="0" err="1"/>
                        <a:t>Tioková</a:t>
                      </a:r>
                      <a:r>
                        <a:rPr lang="cs-CZ" b="0" dirty="0"/>
                        <a:t> Klára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5095788"/>
                  </a:ext>
                </a:extLst>
              </a:tr>
              <a:tr h="311792">
                <a:tc>
                  <a:txBody>
                    <a:bodyPr/>
                    <a:lstStyle/>
                    <a:p>
                      <a:r>
                        <a:rPr lang="cs-CZ" dirty="0" err="1"/>
                        <a:t>Tomaj</a:t>
                      </a:r>
                      <a:r>
                        <a:rPr lang="cs-CZ" dirty="0"/>
                        <a:t> Kornelia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0702957"/>
                  </a:ext>
                </a:extLst>
              </a:tr>
              <a:tr h="311792">
                <a:tc>
                  <a:txBody>
                    <a:bodyPr/>
                    <a:lstStyle/>
                    <a:p>
                      <a:r>
                        <a:rPr lang="cs-CZ" dirty="0"/>
                        <a:t>Tomanová Laura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3685365"/>
                  </a:ext>
                </a:extLst>
              </a:tr>
              <a:tr h="31179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391997"/>
                  </a:ext>
                </a:extLst>
              </a:tr>
            </a:tbl>
          </a:graphicData>
        </a:graphic>
      </p:graphicFrame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F8D7A376-1A5B-CC25-54F8-9784F1ACA0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2688527"/>
              </p:ext>
            </p:extLst>
          </p:nvPr>
        </p:nvGraphicFramePr>
        <p:xfrm>
          <a:off x="654390" y="5342079"/>
          <a:ext cx="3283429" cy="1244848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3283429">
                  <a:extLst>
                    <a:ext uri="{9D8B030D-6E8A-4147-A177-3AD203B41FA5}">
                      <a16:colId xmlns:a16="http://schemas.microsoft.com/office/drawing/2014/main" val="1816969608"/>
                    </a:ext>
                  </a:extLst>
                </a:gridCol>
              </a:tblGrid>
              <a:tr h="311212">
                <a:tc>
                  <a:txBody>
                    <a:bodyPr/>
                    <a:lstStyle/>
                    <a:p>
                      <a:r>
                        <a:rPr lang="cs-CZ" b="0" dirty="0"/>
                        <a:t>Zapletal Marek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589759"/>
                  </a:ext>
                </a:extLst>
              </a:tr>
              <a:tr h="311212">
                <a:tc>
                  <a:txBody>
                    <a:bodyPr/>
                    <a:lstStyle/>
                    <a:p>
                      <a:r>
                        <a:rPr lang="cs-CZ" dirty="0"/>
                        <a:t>Mádrová Natálie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109985"/>
                  </a:ext>
                </a:extLst>
              </a:tr>
              <a:tr h="311212">
                <a:tc>
                  <a:txBody>
                    <a:bodyPr/>
                    <a:lstStyle/>
                    <a:p>
                      <a:r>
                        <a:rPr lang="cs-CZ" dirty="0"/>
                        <a:t>Mikulová Lucie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22011"/>
                  </a:ext>
                </a:extLst>
              </a:tr>
              <a:tr h="31121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104420"/>
                  </a:ext>
                </a:extLst>
              </a:tr>
            </a:tbl>
          </a:graphicData>
        </a:graphic>
      </p:graphicFrame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8041B999-4CDC-E5C2-413D-1EA405AFB9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9411612"/>
              </p:ext>
            </p:extLst>
          </p:nvPr>
        </p:nvGraphicFramePr>
        <p:xfrm>
          <a:off x="4496345" y="3959013"/>
          <a:ext cx="3283430" cy="118872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3283430">
                  <a:extLst>
                    <a:ext uri="{9D8B030D-6E8A-4147-A177-3AD203B41FA5}">
                      <a16:colId xmlns:a16="http://schemas.microsoft.com/office/drawing/2014/main" val="1816969608"/>
                    </a:ext>
                  </a:extLst>
                </a:gridCol>
              </a:tblGrid>
              <a:tr h="149897">
                <a:tc>
                  <a:txBody>
                    <a:bodyPr/>
                    <a:lstStyle/>
                    <a:p>
                      <a:r>
                        <a:rPr lang="cs-CZ" b="0" dirty="0" err="1"/>
                        <a:t>Vémola</a:t>
                      </a:r>
                      <a:r>
                        <a:rPr lang="cs-CZ" b="0" dirty="0"/>
                        <a:t> Jan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589759"/>
                  </a:ext>
                </a:extLst>
              </a:tr>
              <a:tr h="149897">
                <a:tc>
                  <a:txBody>
                    <a:bodyPr/>
                    <a:lstStyle/>
                    <a:p>
                      <a:r>
                        <a:rPr lang="cs-CZ" dirty="0"/>
                        <a:t>Horáček Adam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109985"/>
                  </a:ext>
                </a:extLst>
              </a:tr>
              <a:tr h="149897">
                <a:tc>
                  <a:txBody>
                    <a:bodyPr/>
                    <a:lstStyle/>
                    <a:p>
                      <a:r>
                        <a:rPr lang="cs-CZ" dirty="0" err="1"/>
                        <a:t>Pajtl</a:t>
                      </a:r>
                      <a:r>
                        <a:rPr lang="cs-CZ" dirty="0"/>
                        <a:t> Martin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322011"/>
                  </a:ext>
                </a:extLst>
              </a:tr>
              <a:tr h="14989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1044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8700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CF11A-A3EE-BB4D-B181-5673AD218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Témata </a:t>
            </a:r>
            <a:r>
              <a:rPr lang="cs-CZ" sz="2000" dirty="0"/>
              <a:t>– na začátku 2. bloku nahlásit oblast pro semestrální práci 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5B98F-6A75-AA48-8FBE-BBA6C4905A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Vědeckovýzkumný projekt</a:t>
            </a:r>
          </a:p>
          <a:p>
            <a:r>
              <a:rPr lang="cs-CZ" dirty="0"/>
              <a:t>Obnovitelné zdroje / Ekologický projekt</a:t>
            </a:r>
          </a:p>
          <a:p>
            <a:r>
              <a:rPr lang="cs-CZ" dirty="0"/>
              <a:t>Pořízení majetku, vybavení</a:t>
            </a:r>
          </a:p>
          <a:p>
            <a:r>
              <a:rPr lang="cs-CZ" dirty="0"/>
              <a:t>Kulturní dědictví a cestovní ruch</a:t>
            </a:r>
          </a:p>
          <a:p>
            <a:r>
              <a:rPr lang="cs-CZ" dirty="0"/>
              <a:t>Sportovní činnost</a:t>
            </a:r>
          </a:p>
          <a:p>
            <a:r>
              <a:rPr lang="cs-CZ" dirty="0"/>
              <a:t>Infrastruktura ve zdravotnictví</a:t>
            </a:r>
          </a:p>
          <a:p>
            <a:r>
              <a:rPr lang="cs-CZ" dirty="0"/>
              <a:t>Digitalizace / Inovace</a:t>
            </a:r>
          </a:p>
          <a:p>
            <a:r>
              <a:rPr lang="cs-CZ" dirty="0"/>
              <a:t>Informační a komunikační vědy a technologie</a:t>
            </a:r>
          </a:p>
          <a:p>
            <a:r>
              <a:rPr lang="cs-CZ" dirty="0"/>
              <a:t>Nové produkty, postupy, služby</a:t>
            </a:r>
          </a:p>
          <a:p>
            <a:r>
              <a:rPr lang="cs-CZ" dirty="0"/>
              <a:t>Dotace pro podporu provozu firem a organizací</a:t>
            </a:r>
          </a:p>
        </p:txBody>
      </p:sp>
    </p:spTree>
    <p:extLst>
      <p:ext uri="{BB962C8B-B14F-4D97-AF65-F5344CB8AC3E}">
        <p14:creationId xmlns:p14="http://schemas.microsoft.com/office/powerpoint/2010/main" val="4263107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00" y="3203445"/>
            <a:ext cx="8064000" cy="1325563"/>
          </a:xfrm>
        </p:spPr>
        <p:txBody>
          <a:bodyPr/>
          <a:lstStyle/>
          <a:p>
            <a:r>
              <a:rPr lang="en-US" dirty="0" err="1"/>
              <a:t>Děkuji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pozornost</a:t>
            </a:r>
            <a:endParaRPr lang="en-US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9BBA9CC-CF86-5244-BBB4-C170BBBFBAFC}"/>
              </a:ext>
            </a:extLst>
          </p:cNvPr>
          <p:cNvSpPr txBox="1"/>
          <p:nvPr/>
        </p:nvSpPr>
        <p:spPr>
          <a:xfrm>
            <a:off x="10593659" y="226369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88DE4B-A1E4-5A4E-8D9F-575C7909A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5143209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 PPT_4-3_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Sablona%20PPT_4-3_CZ.potx</Template>
  <TotalTime>6172</TotalTime>
  <Words>297</Words>
  <Application>Microsoft Office PowerPoint</Application>
  <PresentationFormat>Předvádění na obrazovce (4:3)</PresentationFormat>
  <Paragraphs>86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Sablona PPT_4-3_CZ</vt:lpstr>
      <vt:lpstr>Projektový a dotační management</vt:lpstr>
      <vt:lpstr>Úvod do předmětu</vt:lpstr>
      <vt:lpstr>Prezentace aplikace PowerPoint</vt:lpstr>
      <vt:lpstr>Harmonogram </vt:lpstr>
      <vt:lpstr>Zakončení předmětu</vt:lpstr>
      <vt:lpstr>Semestrální práce</vt:lpstr>
      <vt:lpstr>Rozdělení do týmů </vt:lpstr>
      <vt:lpstr>Témata – na začátku 2. bloku nahlásit oblast pro semestrální práci </vt:lpstr>
      <vt:lpstr>Děkuji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Adam Kazmíř</dc:creator>
  <cp:lastModifiedBy>Němec Daniel</cp:lastModifiedBy>
  <cp:revision>57</cp:revision>
  <dcterms:created xsi:type="dcterms:W3CDTF">2016-02-02T10:34:09Z</dcterms:created>
  <dcterms:modified xsi:type="dcterms:W3CDTF">2025-09-23T09:32:30Z</dcterms:modified>
</cp:coreProperties>
</file>