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319" r:id="rId4"/>
    <p:sldId id="262" r:id="rId5"/>
    <p:sldId id="263" r:id="rId6"/>
    <p:sldId id="264" r:id="rId7"/>
    <p:sldId id="325" r:id="rId8"/>
    <p:sldId id="320" r:id="rId9"/>
    <p:sldId id="265" r:id="rId10"/>
    <p:sldId id="321" r:id="rId11"/>
    <p:sldId id="266" r:id="rId12"/>
    <p:sldId id="269" r:id="rId13"/>
    <p:sldId id="267" r:id="rId14"/>
    <p:sldId id="322" r:id="rId15"/>
    <p:sldId id="323" r:id="rId16"/>
    <p:sldId id="324" r:id="rId17"/>
    <p:sldId id="329" r:id="rId18"/>
    <p:sldId id="273" r:id="rId19"/>
    <p:sldId id="330" r:id="rId20"/>
    <p:sldId id="331" r:id="rId21"/>
    <p:sldId id="272" r:id="rId22"/>
    <p:sldId id="309" r:id="rId23"/>
    <p:sldId id="293" r:id="rId24"/>
    <p:sldId id="274" r:id="rId25"/>
    <p:sldId id="333" r:id="rId26"/>
    <p:sldId id="335" r:id="rId27"/>
    <p:sldId id="334" r:id="rId28"/>
    <p:sldId id="336" r:id="rId29"/>
    <p:sldId id="260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268" r:id="rId38"/>
    <p:sldId id="314" r:id="rId39"/>
    <p:sldId id="344" r:id="rId40"/>
    <p:sldId id="345" r:id="rId41"/>
    <p:sldId id="346" r:id="rId42"/>
    <p:sldId id="259" r:id="rId43"/>
    <p:sldId id="261" r:id="rId44"/>
  </p:sldIdLst>
  <p:sldSz cx="9144000" cy="6858000" type="screen4x3"/>
  <p:notesSz cx="9925050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38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1898" y="1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A09BB-5A47-43AC-96B3-A21A155AF4B1}" type="datetimeFigureOut">
              <a:rPr lang="cs-CZ" smtClean="0"/>
              <a:t>25.09.2025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1898" y="6456612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AA3D4-73EB-4034-88FC-4E409C142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818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1898" y="0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6612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1898" y="6456612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5621898" y="6456612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33" y="2416628"/>
            <a:ext cx="8704877" cy="318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Mikroekonomie</a:t>
            </a:r>
            <a:br>
              <a:rPr lang="cs-CZ" b="1" dirty="0">
                <a:solidFill>
                  <a:srgbClr val="D10202"/>
                </a:solidFill>
              </a:rPr>
            </a:b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10. 2025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50728"/>
            <a:ext cx="8229600" cy="1066909"/>
          </a:xfrm>
        </p:spPr>
        <p:txBody>
          <a:bodyPr/>
          <a:lstStyle/>
          <a:p>
            <a:pPr algn="ctr"/>
            <a:r>
              <a:rPr lang="cs-CZ" b="1" dirty="0"/>
              <a:t>Členění trhu a subjekty trhu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77656"/>
            <a:ext cx="8229600" cy="501041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5000"/>
              </a:lnSpc>
              <a:spcAft>
                <a:spcPts val="1000"/>
              </a:spcAft>
            </a:pPr>
            <a:r>
              <a:rPr lang="cs-CZ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Další možností členění trhu je podle množství a druhu zboží. </a:t>
            </a:r>
          </a:p>
          <a:p>
            <a:pPr algn="just">
              <a:lnSpc>
                <a:spcPct val="125000"/>
              </a:lnSpc>
              <a:spcAft>
                <a:spcPts val="1000"/>
              </a:spcAft>
            </a:pPr>
            <a:r>
              <a:rPr lang="cs-CZ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Trhy se dělí na </a:t>
            </a:r>
            <a:r>
              <a:rPr lang="cs-CZ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dílčí</a:t>
            </a:r>
            <a:r>
              <a:rPr lang="cs-CZ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agregátní</a:t>
            </a:r>
            <a:r>
              <a:rPr lang="cs-CZ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25000"/>
              </a:lnSpc>
              <a:spcAft>
                <a:spcPts val="1000"/>
              </a:spcAft>
            </a:pPr>
            <a:r>
              <a:rPr lang="cs-CZ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Dílčí trh se zaměřuje na specifický druh zboží (například automobily nebo pečivo), což umožňuje detailní analýzu nabídky a poptávky. </a:t>
            </a:r>
          </a:p>
          <a:p>
            <a:pPr algn="just">
              <a:lnSpc>
                <a:spcPct val="125000"/>
              </a:lnSpc>
              <a:spcAft>
                <a:spcPts val="1000"/>
              </a:spcAft>
            </a:pPr>
            <a:r>
              <a:rPr lang="cs-CZ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Agregátní trh </a:t>
            </a:r>
            <a:r>
              <a:rPr lang="cs-CZ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představuje souhrn všech dílčích trhů a zahrnuje veškeré statky. </a:t>
            </a:r>
          </a:p>
          <a:p>
            <a:pPr lvl="1" algn="just">
              <a:lnSpc>
                <a:spcPct val="125000"/>
              </a:lnSpc>
              <a:spcAft>
                <a:spcPts val="1000"/>
              </a:spcAft>
            </a:pPr>
            <a:r>
              <a:rPr lang="cs-CZ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to makroekonomická kategorie, jejíž analýzu provádí makroekonomie.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4DFC86F5-74F2-7BCD-D43B-53A297FCEC3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00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Nabídka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Nabídkou rozumíme souhrn všech zamýšlených prodejů, se kterými ekonomické subjekty vstupují na trh,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7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9" t="40784" r="55017" b="31871"/>
          <a:stretch>
            <a:fillRect/>
          </a:stretch>
        </p:blipFill>
        <p:spPr bwMode="auto">
          <a:xfrm>
            <a:off x="791814" y="3318908"/>
            <a:ext cx="3119438" cy="251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DAA49FB2-B973-38F4-BC0C-95B84BB9CB9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492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Nabídka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Rozdíl mezi nabídkou a nabízeným zbožím:</a:t>
            </a:r>
            <a:endParaRPr lang="cs-CZ" dirty="0"/>
          </a:p>
          <a:p>
            <a:pPr lvl="1"/>
            <a:r>
              <a:rPr lang="cs-CZ" dirty="0"/>
              <a:t>nabídka je znázorněná celou křivkou nabídky,</a:t>
            </a:r>
          </a:p>
          <a:p>
            <a:pPr lvl="1"/>
            <a:r>
              <a:rPr lang="cs-CZ" dirty="0"/>
              <a:t>nabízené množství představuje jen jednu proměnnou funkci nabídky a na grafu se jedná o bod. </a:t>
            </a:r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7" t="36862" r="49982" b="30980"/>
          <a:stretch>
            <a:fillRect/>
          </a:stretch>
        </p:blipFill>
        <p:spPr bwMode="auto">
          <a:xfrm>
            <a:off x="2150733" y="3724378"/>
            <a:ext cx="3022516" cy="222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0BD5F6E7-2F8B-97D0-E87D-76C6223E1FB1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419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Nabídka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77447"/>
            <a:ext cx="8229600" cy="4948717"/>
          </a:xfrm>
        </p:spPr>
        <p:txBody>
          <a:bodyPr>
            <a:normAutofit fontScale="85000" lnSpcReduction="20000"/>
          </a:bodyPr>
          <a:lstStyle/>
          <a:p>
            <a:pPr marL="114300" indent="0" algn="just">
              <a:lnSpc>
                <a:spcPct val="125000"/>
              </a:lnSpc>
              <a:spcAft>
                <a:spcPts val="1000"/>
              </a:spcAft>
              <a:buNone/>
            </a:pP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Rozlišujeme několik typů nabídek:</a:t>
            </a:r>
          </a:p>
          <a:p>
            <a:pPr marL="800100" lvl="1" algn="just">
              <a:lnSpc>
                <a:spcPct val="125000"/>
              </a:lnSpc>
              <a:buFont typeface="+mj-lt"/>
              <a:buAutoNum type="arabicPeriod"/>
            </a:pP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individuální nabídka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(s) – nabídka jednoho výrobce, určená objemem výroby tohoto výrobce a zamýšlenými cenami jeho výrobků,</a:t>
            </a:r>
          </a:p>
          <a:p>
            <a:pPr marL="800100" lvl="1" algn="just">
              <a:lnSpc>
                <a:spcPct val="125000"/>
              </a:lnSpc>
              <a:buFont typeface="+mj-lt"/>
              <a:buAutoNum type="arabicPeriod"/>
            </a:pP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tržní (dílčí) nabídka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(market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supply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S) – nabídka jediného výrobku od různých výrobců, souhrn nabídek na trhu jednoho výrobku,</a:t>
            </a:r>
          </a:p>
          <a:p>
            <a:pPr marL="800100" lvl="1" algn="just">
              <a:lnSpc>
                <a:spcPct val="12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agregátní nabídka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aggregate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supply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AS) – souhrn všech zamýšlených prodejů, se kterými přicházejí výrobci na trh, určená objemem výroby všech výrobců a cenami, za které chtějí své výrobky prodat.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1D320D50-F933-596D-488E-7D049AE50BC0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77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/>
              <a:t>                Nabídka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8696"/>
            <a:ext cx="8229600" cy="4347468"/>
          </a:xfrm>
        </p:spPr>
        <p:txBody>
          <a:bodyPr>
            <a:normAutofit fontScale="62500" lnSpcReduction="20000"/>
          </a:bodyPr>
          <a:lstStyle/>
          <a:p>
            <a:pPr marL="114300" indent="0" algn="just">
              <a:lnSpc>
                <a:spcPct val="125000"/>
              </a:lnSpc>
              <a:spcAft>
                <a:spcPts val="1000"/>
              </a:spcAft>
              <a:buNone/>
            </a:pPr>
            <a:r>
              <a:rPr lang="cs-CZ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Zákon rostoucí nabídky </a:t>
            </a:r>
          </a:p>
          <a:p>
            <a:pPr algn="just">
              <a:lnSpc>
                <a:spcPct val="125000"/>
              </a:lnSpc>
              <a:spcAft>
                <a:spcPts val="1000"/>
              </a:spcAft>
            </a:pPr>
            <a:r>
              <a:rPr lang="cs-CZ" b="1" dirty="0"/>
              <a:t>Za jinak neměnných okolností (</a:t>
            </a:r>
            <a:r>
              <a:rPr lang="cs-CZ" b="1" dirty="0" err="1"/>
              <a:t>ceteris</a:t>
            </a:r>
            <a:r>
              <a:rPr lang="cs-CZ" b="1" dirty="0"/>
              <a:t> </a:t>
            </a:r>
            <a:r>
              <a:rPr lang="cs-CZ" b="1" dirty="0" err="1"/>
              <a:t>paribus</a:t>
            </a:r>
            <a:r>
              <a:rPr lang="cs-CZ" b="1" dirty="0"/>
              <a:t>), s růstem ceny roste nabízené množství a s poklesem ceny nabízené množství klesá.</a:t>
            </a:r>
          </a:p>
          <a:p>
            <a:pPr algn="just">
              <a:lnSpc>
                <a:spcPct val="125000"/>
              </a:lnSpc>
              <a:spcAft>
                <a:spcPts val="1000"/>
              </a:spcAft>
            </a:pPr>
            <a:r>
              <a:rPr lang="cs-CZ" b="1" dirty="0">
                <a:solidFill>
                  <a:srgbClr val="FF0000"/>
                </a:solidFill>
              </a:rPr>
              <a:t>S rostoucí cenou roste i nabídka zboží.</a:t>
            </a:r>
            <a:endParaRPr lang="cs-CZ" sz="2800" dirty="0">
              <a:solidFill>
                <a:srgbClr val="FF0000"/>
              </a:solidFill>
            </a:endParaRPr>
          </a:p>
          <a:p>
            <a:pPr lvl="1" algn="just">
              <a:lnSpc>
                <a:spcPct val="125000"/>
              </a:lnSpc>
              <a:spcAft>
                <a:spcPts val="1000"/>
              </a:spcAft>
            </a:pPr>
            <a:r>
              <a:rPr lang="cs-CZ" dirty="0"/>
              <a:t>Aby bylo vyrobeno více pomerančového džusu, budou muset být pomeranče pravděpodobně pěstovány i v méně příznivých oblastech, čímž budou výrobní náklady pravděpodobně vyšší. </a:t>
            </a:r>
          </a:p>
          <a:p>
            <a:pPr lvl="1" algn="just">
              <a:lnSpc>
                <a:spcPct val="125000"/>
              </a:lnSpc>
              <a:spcAft>
                <a:spcPts val="1000"/>
              </a:spcAft>
            </a:pPr>
            <a:r>
              <a:rPr lang="cs-CZ" dirty="0"/>
              <a:t>Za těchto okolností, které souvisí s klesající mezní produktivitou, budou výrobci ochotni nabízet větší množství daného produktu pouze za vyšší cenu.</a:t>
            </a:r>
            <a:endParaRPr lang="cs-CZ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3E3EB4D-9464-9E9C-CA84-4DFF414F5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416" y="237060"/>
            <a:ext cx="3820439" cy="2208400"/>
          </a:xfrm>
          <a:prstGeom prst="rect">
            <a:avLst/>
          </a:prstGeom>
        </p:spPr>
      </p:pic>
      <p:sp>
        <p:nvSpPr>
          <p:cNvPr id="6" name="Google Shape;99;p14">
            <a:extLst>
              <a:ext uri="{FF2B5EF4-FFF2-40B4-BE49-F238E27FC236}">
                <a16:creationId xmlns:a16="http://schemas.microsoft.com/office/drawing/2014/main" id="{4B123050-2CD2-404B-1428-C0E190E373F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94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Nabídka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77447"/>
            <a:ext cx="8229600" cy="494871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/>
              <a:t>Faktory a příčiny posunů nabídky: </a:t>
            </a:r>
            <a:endParaRPr lang="cs-CZ" dirty="0"/>
          </a:p>
          <a:p>
            <a:pPr lvl="0"/>
            <a:r>
              <a:rPr lang="cs-CZ" b="1" dirty="0"/>
              <a:t>Faktory, které způsobují posun po křivce neboli změnu nabízeného množství QS:</a:t>
            </a:r>
            <a:endParaRPr lang="cs-CZ" dirty="0"/>
          </a:p>
          <a:p>
            <a:pPr lvl="1"/>
            <a:r>
              <a:rPr lang="cs-CZ" dirty="0"/>
              <a:t>změna ceny výrobku,</a:t>
            </a:r>
          </a:p>
          <a:p>
            <a:pPr lvl="0"/>
            <a:r>
              <a:rPr lang="cs-CZ" b="1" dirty="0"/>
              <a:t>Faktory, které způsobují posun celé křivky neboli změnu nabídky S:</a:t>
            </a:r>
            <a:endParaRPr lang="cs-CZ" dirty="0"/>
          </a:p>
          <a:p>
            <a:pPr lvl="1"/>
            <a:r>
              <a:rPr lang="cs-CZ" dirty="0"/>
              <a:t>změna cen substitutů   = </a:t>
            </a:r>
            <a:r>
              <a:rPr lang="cs-CZ" i="1" u="sng" dirty="0"/>
              <a:t>Substitut je, když chci něco nahradit (</a:t>
            </a:r>
            <a:r>
              <a:rPr lang="cs-CZ" i="1" u="sng" dirty="0" err="1"/>
              <a:t>pepsi</a:t>
            </a:r>
            <a:r>
              <a:rPr lang="cs-CZ" i="1" u="sng" dirty="0"/>
              <a:t> cola a </a:t>
            </a:r>
            <a:r>
              <a:rPr lang="cs-CZ" i="1" u="sng" dirty="0" err="1"/>
              <a:t>coca</a:t>
            </a:r>
            <a:r>
              <a:rPr lang="cs-CZ" i="1" u="sng" dirty="0"/>
              <a:t> cola aj.), </a:t>
            </a:r>
            <a:r>
              <a:rPr lang="cs-CZ" dirty="0"/>
              <a:t>(↑ ceny substitutů → ↓ S),</a:t>
            </a:r>
          </a:p>
          <a:p>
            <a:pPr lvl="1"/>
            <a:r>
              <a:rPr lang="cs-CZ" dirty="0"/>
              <a:t>změny nákladů na výrobní faktor (↑ nákladů → ↓ S; ↓  nákladů → ↑ S),</a:t>
            </a:r>
          </a:p>
          <a:p>
            <a:pPr lvl="1"/>
            <a:r>
              <a:rPr lang="cs-CZ" dirty="0"/>
              <a:t>technologie (↑ technologické úrovně → ↑ S),</a:t>
            </a:r>
          </a:p>
          <a:p>
            <a:pPr lvl="1"/>
            <a:r>
              <a:rPr lang="cs-CZ" dirty="0"/>
              <a:t>daně a dotace (↑ daní → ↓ S; ↑ dotací → ↑ S),</a:t>
            </a:r>
          </a:p>
          <a:p>
            <a:pPr lvl="1"/>
            <a:r>
              <a:rPr lang="cs-CZ" dirty="0"/>
              <a:t>změna v množství prodávajících (↑ počtu prodávajících → ↑ S; </a:t>
            </a:r>
          </a:p>
          <a:p>
            <a:pPr marL="457200" lvl="1" indent="0">
              <a:buNone/>
            </a:pPr>
            <a:r>
              <a:rPr lang="cs-CZ" dirty="0"/>
              <a:t> ↓  počtu prodávajících → ↓ S),</a:t>
            </a:r>
          </a:p>
          <a:p>
            <a:pPr lvl="1"/>
            <a:r>
              <a:rPr lang="cs-CZ" dirty="0"/>
              <a:t>změna v očekávání prodávajících.</a:t>
            </a:r>
          </a:p>
        </p:txBody>
      </p:sp>
      <p:pic>
        <p:nvPicPr>
          <p:cNvPr id="4" name="Obrázek 1">
            <a:extLst>
              <a:ext uri="{FF2B5EF4-FFF2-40B4-BE49-F238E27FC236}">
                <a16:creationId xmlns:a16="http://schemas.microsoft.com/office/drawing/2014/main" id="{A94DC3A9-221E-D4B0-52E3-993D3897D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7" t="36862" r="49982" b="30980"/>
          <a:stretch>
            <a:fillRect/>
          </a:stretch>
        </p:blipFill>
        <p:spPr bwMode="auto">
          <a:xfrm>
            <a:off x="5988659" y="4983164"/>
            <a:ext cx="155178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3817DA30-79E4-51F1-1A87-E0E45547772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392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Nabídka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77447"/>
            <a:ext cx="8229600" cy="4948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Určete, co se stane s nabídkou a nabízeným množstvím na českém trhu aut v daných situacích?</a:t>
            </a:r>
          </a:p>
          <a:p>
            <a:pPr marL="800100" lvl="1"/>
            <a:r>
              <a:rPr lang="cs-CZ" sz="2000" b="1" dirty="0"/>
              <a:t>a) zavedené robotů šetřících náklady v automobilkách,</a:t>
            </a:r>
          </a:p>
          <a:p>
            <a:pPr marL="800100" lvl="1"/>
            <a:r>
              <a:rPr lang="cs-CZ" sz="2000" b="1" dirty="0"/>
              <a:t>b) zvýšení mezd v automobilkách.</a:t>
            </a:r>
          </a:p>
          <a:p>
            <a:pPr marL="457200" lvl="1" indent="0">
              <a:buNone/>
            </a:pPr>
            <a:endParaRPr lang="cs-CZ" sz="2000" b="1" dirty="0"/>
          </a:p>
          <a:p>
            <a:pPr marL="457200" lvl="1" indent="0">
              <a:buNone/>
            </a:pPr>
            <a:r>
              <a:rPr lang="cs-CZ" sz="2000" b="1" dirty="0"/>
              <a:t>a)					b)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18513A2-4FD9-B94A-B181-705768793C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38" t="51147" r="46098" b="21026"/>
          <a:stretch/>
        </p:blipFill>
        <p:spPr bwMode="auto">
          <a:xfrm>
            <a:off x="1313363" y="3429000"/>
            <a:ext cx="3519894" cy="2602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37BEEA4-A141-3B97-DD99-D7FBAD6D36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20" t="50362" r="46759" b="20636"/>
          <a:stretch/>
        </p:blipFill>
        <p:spPr bwMode="auto">
          <a:xfrm>
            <a:off x="5594045" y="3429000"/>
            <a:ext cx="2961232" cy="24615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Google Shape;99;p14">
            <a:extLst>
              <a:ext uri="{FF2B5EF4-FFF2-40B4-BE49-F238E27FC236}">
                <a16:creationId xmlns:a16="http://schemas.microsoft.com/office/drawing/2014/main" id="{EEB2139A-2C39-C178-F509-81DB3BFAF9CD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741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Poptávka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Se rozumí souhrn zamýšlených koupí, s nimiž přicházejí kupující na trh,</a:t>
            </a:r>
          </a:p>
          <a:p>
            <a:pPr lvl="0"/>
            <a:r>
              <a:rPr lang="cs-CZ" dirty="0"/>
              <a:t>Je dána ochotou a schopností poptávajících za určitý statek zaplatit.</a:t>
            </a:r>
          </a:p>
        </p:txBody>
      </p:sp>
      <p:pic>
        <p:nvPicPr>
          <p:cNvPr id="3076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0" t="38071" r="53584" b="32635"/>
          <a:stretch>
            <a:fillRect/>
          </a:stretch>
        </p:blipFill>
        <p:spPr bwMode="auto">
          <a:xfrm>
            <a:off x="1016093" y="3863181"/>
            <a:ext cx="2828528" cy="234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6E643864-F163-E171-7EB3-034206B10EC7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696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Poptávka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02290"/>
            <a:ext cx="8229600" cy="5023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Rozdíl mezi poptávkou a poptávaným množstvím:</a:t>
            </a:r>
            <a:endParaRPr lang="cs-CZ" dirty="0"/>
          </a:p>
          <a:p>
            <a:pPr lvl="0"/>
            <a:r>
              <a:rPr lang="cs-CZ" dirty="0"/>
              <a:t>poptávka je znázorněna celou křivkou poptávky,</a:t>
            </a:r>
          </a:p>
          <a:p>
            <a:pPr lvl="0"/>
            <a:r>
              <a:rPr lang="cs-CZ" dirty="0"/>
              <a:t>poptávané množství představuje jen jednu proměnnou funkci poptávky a na grafu se jedná o bod. </a:t>
            </a:r>
          </a:p>
        </p:txBody>
      </p:sp>
      <p:pic>
        <p:nvPicPr>
          <p:cNvPr id="4098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0" t="39020" r="51819" b="31177"/>
          <a:stretch>
            <a:fillRect/>
          </a:stretch>
        </p:blipFill>
        <p:spPr bwMode="auto">
          <a:xfrm>
            <a:off x="3411102" y="4228281"/>
            <a:ext cx="2507445" cy="189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356A2730-EE9C-C759-FC7B-02C4B4F8C5AB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327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Poptávka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77447"/>
            <a:ext cx="8229600" cy="4948717"/>
          </a:xfrm>
        </p:spPr>
        <p:txBody>
          <a:bodyPr>
            <a:normAutofit/>
          </a:bodyPr>
          <a:lstStyle/>
          <a:p>
            <a:pPr marL="114300" indent="0" algn="just">
              <a:lnSpc>
                <a:spcPct val="125000"/>
              </a:lnSpc>
              <a:spcAft>
                <a:spcPts val="1000"/>
              </a:spcAft>
              <a:buNone/>
            </a:pP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Rozlišujeme několik typů poptávek:</a:t>
            </a:r>
          </a:p>
          <a:p>
            <a:pPr marL="800100" lvl="1" algn="just">
              <a:lnSpc>
                <a:spcPct val="125000"/>
              </a:lnSpc>
              <a:buFont typeface="+mj-lt"/>
              <a:buAutoNum type="arabicPeriod"/>
            </a:pP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Individuální poptávka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(d) - poptávka jednoho spotřebitele nebo poptávka po zboží jednoho výrobce,</a:t>
            </a:r>
          </a:p>
          <a:p>
            <a:pPr marL="800100" lvl="1" algn="just">
              <a:lnSpc>
                <a:spcPct val="125000"/>
              </a:lnSpc>
              <a:buFont typeface="+mj-lt"/>
              <a:buAutoNum type="arabicPeriod"/>
            </a:pP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tržní (dílčí) poptávka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(market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demand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D) – poptávka po jediném výrobku od různých výrobců, souhrn poptávek na trhu jednoho výrobku,</a:t>
            </a:r>
          </a:p>
          <a:p>
            <a:pPr marL="800100" lvl="1" algn="just">
              <a:lnSpc>
                <a:spcPct val="12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agregátní poptávka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aggregate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demand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AD) – souhrn všech zamýšlených nákupů, se kterými přicházejí kupující na trh.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27DE0438-92BA-3578-6BED-A0FC54C756BF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082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Trh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40078"/>
            <a:ext cx="8229600" cy="4886086"/>
          </a:xfrm>
        </p:spPr>
        <p:txBody>
          <a:bodyPr>
            <a:normAutofit/>
          </a:bodyPr>
          <a:lstStyle/>
          <a:p>
            <a:pPr lvl="0"/>
            <a:r>
              <a:rPr lang="cs-CZ" sz="3000" dirty="0"/>
              <a:t>Uspořádání, při kterém na sebe vzájemně působí </a:t>
            </a:r>
            <a:r>
              <a:rPr lang="cs-CZ" sz="3000" b="1" dirty="0"/>
              <a:t>prodávající</a:t>
            </a:r>
            <a:r>
              <a:rPr lang="cs-CZ" sz="3000" dirty="0"/>
              <a:t> a </a:t>
            </a:r>
            <a:r>
              <a:rPr lang="cs-CZ" sz="3000" b="1" dirty="0"/>
              <a:t>kupující</a:t>
            </a:r>
            <a:r>
              <a:rPr lang="cs-CZ" sz="3000" dirty="0"/>
              <a:t>, což vede ke </a:t>
            </a:r>
            <a:r>
              <a:rPr lang="cs-CZ" sz="3000" dirty="0">
                <a:solidFill>
                  <a:srgbClr val="FF0000"/>
                </a:solidFill>
              </a:rPr>
              <a:t>stanovení cen </a:t>
            </a:r>
            <a:r>
              <a:rPr lang="cs-CZ" sz="3000" dirty="0"/>
              <a:t>a </a:t>
            </a:r>
            <a:r>
              <a:rPr lang="cs-CZ" sz="3000" dirty="0">
                <a:solidFill>
                  <a:srgbClr val="FF0000"/>
                </a:solidFill>
              </a:rPr>
              <a:t>množství statku</a:t>
            </a:r>
            <a:r>
              <a:rPr lang="cs-CZ" sz="3000" dirty="0"/>
              <a:t>.</a:t>
            </a:r>
          </a:p>
          <a:p>
            <a:pPr lvl="0"/>
            <a:r>
              <a:rPr lang="cs-CZ" sz="3000" dirty="0"/>
              <a:t>Je místo, kde se </a:t>
            </a:r>
            <a:r>
              <a:rPr lang="cs-CZ" sz="3000" b="1" dirty="0">
                <a:solidFill>
                  <a:srgbClr val="C00000"/>
                </a:solidFill>
              </a:rPr>
              <a:t>střetává prodávající </a:t>
            </a:r>
            <a:r>
              <a:rPr lang="cs-CZ" sz="3000" dirty="0"/>
              <a:t>a </a:t>
            </a:r>
            <a:r>
              <a:rPr lang="cs-CZ" sz="3000" b="1" dirty="0">
                <a:solidFill>
                  <a:srgbClr val="C00000"/>
                </a:solidFill>
              </a:rPr>
              <a:t>kupující</a:t>
            </a:r>
            <a:r>
              <a:rPr lang="cs-CZ" sz="3000" dirty="0"/>
              <a:t> při určité ceně, přičemž prodávající chce prodat za co nejvyšší cenu a kupující nakoupit za co nejnižší cenu-místo, kde dochází ke směně (peněžní, naturální).</a:t>
            </a:r>
          </a:p>
          <a:p>
            <a:pPr marL="0" indent="0">
              <a:buNone/>
            </a:pPr>
            <a:endParaRPr lang="cs-CZ" sz="3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504" y="4592800"/>
            <a:ext cx="2345727" cy="1533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1726F583-4B9C-0B0C-8B1F-B587E7ECF29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045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/>
              <a:t>                Poptávka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8696"/>
            <a:ext cx="8229600" cy="4347468"/>
          </a:xfrm>
        </p:spPr>
        <p:txBody>
          <a:bodyPr>
            <a:normAutofit fontScale="62500" lnSpcReduction="20000"/>
          </a:bodyPr>
          <a:lstStyle/>
          <a:p>
            <a:pPr marL="114300" indent="0" algn="just">
              <a:lnSpc>
                <a:spcPct val="125000"/>
              </a:lnSpc>
              <a:spcAft>
                <a:spcPts val="1000"/>
              </a:spcAft>
              <a:buNone/>
            </a:pPr>
            <a:r>
              <a:rPr lang="cs-CZ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Zákon klesající poptávky </a:t>
            </a:r>
          </a:p>
          <a:p>
            <a:pPr algn="just">
              <a:lnSpc>
                <a:spcPct val="125000"/>
              </a:lnSpc>
              <a:spcAft>
                <a:spcPts val="1000"/>
              </a:spcAft>
            </a:pPr>
            <a:r>
              <a:rPr lang="cs-CZ" b="1" dirty="0"/>
              <a:t>Za jinak neměnných okolností (</a:t>
            </a:r>
            <a:r>
              <a:rPr lang="cs-CZ" b="1" dirty="0" err="1"/>
              <a:t>ceteris</a:t>
            </a:r>
            <a:r>
              <a:rPr lang="cs-CZ" b="1" dirty="0"/>
              <a:t> </a:t>
            </a:r>
            <a:r>
              <a:rPr lang="cs-CZ" b="1" dirty="0" err="1"/>
              <a:t>paribus</a:t>
            </a:r>
            <a:r>
              <a:rPr lang="cs-CZ" b="1" dirty="0"/>
              <a:t>), se bude s růstem ceny poptávané množství snižovat a obráceně, při poklesu ceny se bude poptávané množství zvyšovat.</a:t>
            </a:r>
          </a:p>
          <a:p>
            <a:pPr algn="just">
              <a:lnSpc>
                <a:spcPct val="125000"/>
              </a:lnSpc>
              <a:spcAft>
                <a:spcPts val="1000"/>
              </a:spcAft>
            </a:pPr>
            <a:r>
              <a:rPr lang="cs-CZ" b="1" dirty="0">
                <a:solidFill>
                  <a:srgbClr val="FF0000"/>
                </a:solidFill>
              </a:rPr>
              <a:t>S rostoucí cenou klesá poptávka po zboží.</a:t>
            </a:r>
            <a:endParaRPr lang="cs-CZ" b="1" dirty="0"/>
          </a:p>
          <a:p>
            <a:pPr lvl="1" algn="just">
              <a:lnSpc>
                <a:spcPct val="125000"/>
              </a:lnSpc>
              <a:spcAft>
                <a:spcPts val="1000"/>
              </a:spcAft>
            </a:pPr>
            <a:r>
              <a:rPr lang="cs-CZ" dirty="0"/>
              <a:t>Zjednodušeně to můžeme vysvětlit tím, že spotřebitelé mohou produkt, jehož cena se zvyšuje, nahradit jiným relativně levnějším produktem, který bude uspokojovat jejich potřeby stejně dobře jako produkt původní. </a:t>
            </a:r>
          </a:p>
          <a:p>
            <a:pPr lvl="1" algn="just">
              <a:lnSpc>
                <a:spcPct val="125000"/>
              </a:lnSpc>
              <a:spcAft>
                <a:spcPts val="1000"/>
              </a:spcAft>
            </a:pPr>
            <a:r>
              <a:rPr lang="cs-CZ" dirty="0"/>
              <a:t>Dále pak zvýšení ceny produktu bude znamenat snížení kupní síly důchodu, kterým spotřebitelé disponují, což také povede ke snížení poptávaného množství.</a:t>
            </a:r>
            <a:endParaRPr lang="cs-CZ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BA55EFF-5B54-48C4-8AB6-65D0EA57F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889" y="274638"/>
            <a:ext cx="3458781" cy="2007780"/>
          </a:xfrm>
          <a:prstGeom prst="rect">
            <a:avLst/>
          </a:prstGeom>
        </p:spPr>
      </p:pic>
      <p:sp>
        <p:nvSpPr>
          <p:cNvPr id="7" name="Google Shape;99;p14">
            <a:extLst>
              <a:ext uri="{FF2B5EF4-FFF2-40B4-BE49-F238E27FC236}">
                <a16:creationId xmlns:a16="http://schemas.microsoft.com/office/drawing/2014/main" id="{E15F8B5B-C68D-96FE-DC27-2734061EA1EC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422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Poptávka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02290"/>
            <a:ext cx="8229600" cy="502387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/>
              <a:t>Faktory a příčiny posunů poptávky: </a:t>
            </a:r>
            <a:endParaRPr lang="cs-CZ" dirty="0"/>
          </a:p>
          <a:p>
            <a:pPr lvl="0"/>
            <a:r>
              <a:rPr lang="cs-CZ" b="1" dirty="0"/>
              <a:t>Faktory, které způsobují posun po křivce neboli změnu poptávaného množství QD:</a:t>
            </a:r>
            <a:endParaRPr lang="cs-CZ" dirty="0"/>
          </a:p>
          <a:p>
            <a:pPr lvl="1"/>
            <a:r>
              <a:rPr lang="cs-CZ" dirty="0"/>
              <a:t>změna ceny výrobku,</a:t>
            </a:r>
          </a:p>
          <a:p>
            <a:pPr lvl="0"/>
            <a:r>
              <a:rPr lang="cs-CZ" b="1" dirty="0"/>
              <a:t>Faktory, které způsobují posun celé křivky neboli změnu poptávky D:</a:t>
            </a:r>
            <a:endParaRPr lang="cs-CZ" dirty="0"/>
          </a:p>
          <a:p>
            <a:pPr lvl="1"/>
            <a:r>
              <a:rPr lang="cs-CZ" dirty="0"/>
              <a:t>změna cen substitutů či komplementů  = </a:t>
            </a:r>
            <a:r>
              <a:rPr lang="cs-CZ" i="1" u="sng" dirty="0"/>
              <a:t>Komplement je, když se něco doplňuje (levá a pravá bota aj), </a:t>
            </a:r>
            <a:r>
              <a:rPr lang="cs-CZ" dirty="0"/>
              <a:t>(↑ ceny substitutů → ↑ D; ↑ ceny komplementů → ↓ D),</a:t>
            </a:r>
          </a:p>
          <a:p>
            <a:pPr lvl="1"/>
            <a:r>
              <a:rPr lang="cs-CZ" dirty="0"/>
              <a:t>změna v úrovni důchodů (↑ příjmů → ↑ D; ↓  příjmů → ↓ D),</a:t>
            </a:r>
          </a:p>
          <a:p>
            <a:pPr lvl="1"/>
            <a:r>
              <a:rPr lang="cs-CZ" dirty="0"/>
              <a:t>změna v množství kupujících (↑ počtu kupujících → ↑ D; ↓  počtu kupujících → </a:t>
            </a:r>
          </a:p>
          <a:p>
            <a:pPr marL="342900" lvl="1" indent="0">
              <a:buNone/>
            </a:pPr>
            <a:r>
              <a:rPr lang="cs-CZ" dirty="0"/>
              <a:t>	↓ D),</a:t>
            </a:r>
          </a:p>
          <a:p>
            <a:pPr lvl="1"/>
            <a:r>
              <a:rPr lang="cs-CZ" dirty="0"/>
              <a:t>změna v očekávání kupujících,</a:t>
            </a:r>
          </a:p>
          <a:p>
            <a:pPr lvl="1"/>
            <a:r>
              <a:rPr lang="cs-CZ" dirty="0"/>
              <a:t>změna preferencí.</a:t>
            </a:r>
          </a:p>
        </p:txBody>
      </p:sp>
      <p:pic>
        <p:nvPicPr>
          <p:cNvPr id="4098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0" t="39020" r="51819" b="31177"/>
          <a:stretch>
            <a:fillRect/>
          </a:stretch>
        </p:blipFill>
        <p:spPr bwMode="auto">
          <a:xfrm>
            <a:off x="5467851" y="4381913"/>
            <a:ext cx="2335864" cy="176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B034B35B-809F-ABCE-0A98-4E31B29F43E7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443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8312" y="274637"/>
            <a:ext cx="8298488" cy="2241845"/>
          </a:xfrm>
        </p:spPr>
        <p:txBody>
          <a:bodyPr>
            <a:normAutofit/>
          </a:bodyPr>
          <a:lstStyle/>
          <a:p>
            <a:r>
              <a:rPr lang="cs-CZ" sz="3600" b="1" dirty="0"/>
              <a:t>Graficky znázorněte, co se stane s tržní křivkou poptávky v případě poklesu ceny poptávaného zboží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8378" y="2173809"/>
            <a:ext cx="7886700" cy="3876262"/>
          </a:xfrm>
        </p:spPr>
        <p:txBody>
          <a:bodyPr/>
          <a:lstStyle/>
          <a:p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1847088" y="2960370"/>
            <a:ext cx="0" cy="21396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1613916" y="4940046"/>
            <a:ext cx="2702052" cy="228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613916" y="2859167"/>
            <a:ext cx="2744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P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200431" y="4962906"/>
            <a:ext cx="2888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Q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613916" y="4933909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0</a:t>
            </a:r>
          </a:p>
        </p:txBody>
      </p:sp>
      <p:sp>
        <p:nvSpPr>
          <p:cNvPr id="13" name="Oblouk 12"/>
          <p:cNvSpPr/>
          <p:nvPr/>
        </p:nvSpPr>
        <p:spPr>
          <a:xfrm rot="10800000">
            <a:off x="2112264" y="1817371"/>
            <a:ext cx="3255264" cy="2845676"/>
          </a:xfrm>
          <a:prstGeom prst="arc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050"/>
          </a:p>
        </p:txBody>
      </p:sp>
      <p:sp>
        <p:nvSpPr>
          <p:cNvPr id="14" name="TextovéPole 13"/>
          <p:cNvSpPr txBox="1"/>
          <p:nvPr/>
        </p:nvSpPr>
        <p:spPr>
          <a:xfrm>
            <a:off x="3739895" y="4530686"/>
            <a:ext cx="2824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D</a:t>
            </a:r>
          </a:p>
        </p:txBody>
      </p:sp>
      <p:cxnSp>
        <p:nvCxnSpPr>
          <p:cNvPr id="16" name="Přímá spojnice 15"/>
          <p:cNvCxnSpPr/>
          <p:nvPr/>
        </p:nvCxnSpPr>
        <p:spPr>
          <a:xfrm>
            <a:off x="1844989" y="4341114"/>
            <a:ext cx="879923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1844989" y="3783330"/>
            <a:ext cx="367859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flipV="1">
            <a:off x="2212848" y="3783330"/>
            <a:ext cx="1" cy="116814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 flipV="1">
            <a:off x="2706624" y="4341114"/>
            <a:ext cx="0" cy="59893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1486276" y="4223125"/>
            <a:ext cx="3497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P2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1491449" y="3667061"/>
            <a:ext cx="3497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P1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2053429" y="4979659"/>
            <a:ext cx="3642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Q1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2533981" y="4984980"/>
            <a:ext cx="3642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Q2</a:t>
            </a:r>
          </a:p>
        </p:txBody>
      </p:sp>
      <p:sp>
        <p:nvSpPr>
          <p:cNvPr id="36" name="Šipka doprava 35"/>
          <p:cNvSpPr/>
          <p:nvPr/>
        </p:nvSpPr>
        <p:spPr>
          <a:xfrm rot="5400000">
            <a:off x="1243065" y="3925243"/>
            <a:ext cx="379852" cy="26777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50"/>
          </a:p>
        </p:txBody>
      </p:sp>
      <p:sp>
        <p:nvSpPr>
          <p:cNvPr id="37" name="Šipka doprava 36"/>
          <p:cNvSpPr/>
          <p:nvPr/>
        </p:nvSpPr>
        <p:spPr>
          <a:xfrm>
            <a:off x="2226073" y="5229202"/>
            <a:ext cx="379852" cy="26777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50"/>
          </a:p>
        </p:txBody>
      </p:sp>
      <p:sp>
        <p:nvSpPr>
          <p:cNvPr id="38" name="Šipka doprava 37"/>
          <p:cNvSpPr/>
          <p:nvPr/>
        </p:nvSpPr>
        <p:spPr>
          <a:xfrm rot="2794290">
            <a:off x="2192986" y="3960394"/>
            <a:ext cx="502682" cy="26777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5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3DABBBB4-1AF5-CC39-4015-ED5BCCA7506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619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521" y="274637"/>
            <a:ext cx="8436279" cy="2211325"/>
          </a:xfrm>
        </p:spPr>
        <p:txBody>
          <a:bodyPr>
            <a:normAutofit/>
          </a:bodyPr>
          <a:lstStyle/>
          <a:p>
            <a:r>
              <a:rPr lang="cs-CZ" sz="3600" b="1" dirty="0"/>
              <a:t>Graficky znázorněte, co se stane s tržní křivkou poptávky, pokud dojde k růstu příjmů spotřebitelů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8378" y="2173809"/>
            <a:ext cx="7886700" cy="3263504"/>
          </a:xfrm>
        </p:spPr>
        <p:txBody>
          <a:bodyPr/>
          <a:lstStyle/>
          <a:p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1847088" y="2960370"/>
            <a:ext cx="0" cy="21396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1613916" y="4940046"/>
            <a:ext cx="2702052" cy="228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613916" y="2859167"/>
            <a:ext cx="2744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P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200431" y="4962906"/>
            <a:ext cx="2888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Q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613916" y="4933909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0</a:t>
            </a:r>
          </a:p>
        </p:txBody>
      </p:sp>
      <p:sp>
        <p:nvSpPr>
          <p:cNvPr id="13" name="Oblouk 12"/>
          <p:cNvSpPr/>
          <p:nvPr/>
        </p:nvSpPr>
        <p:spPr>
          <a:xfrm rot="10800000">
            <a:off x="2112264" y="1817371"/>
            <a:ext cx="3255264" cy="2845676"/>
          </a:xfrm>
          <a:prstGeom prst="arc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050"/>
          </a:p>
        </p:txBody>
      </p:sp>
      <p:sp>
        <p:nvSpPr>
          <p:cNvPr id="14" name="TextovéPole 13"/>
          <p:cNvSpPr txBox="1"/>
          <p:nvPr/>
        </p:nvSpPr>
        <p:spPr>
          <a:xfrm>
            <a:off x="3739895" y="4530686"/>
            <a:ext cx="3577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D1</a:t>
            </a:r>
          </a:p>
        </p:txBody>
      </p:sp>
      <p:sp>
        <p:nvSpPr>
          <p:cNvPr id="38" name="Šipka doprava 37"/>
          <p:cNvSpPr/>
          <p:nvPr/>
        </p:nvSpPr>
        <p:spPr>
          <a:xfrm rot="19261138">
            <a:off x="2593290" y="3949121"/>
            <a:ext cx="349670" cy="24286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50"/>
          </a:p>
        </p:txBody>
      </p:sp>
      <p:sp>
        <p:nvSpPr>
          <p:cNvPr id="23" name="Oblouk 22"/>
          <p:cNvSpPr/>
          <p:nvPr/>
        </p:nvSpPr>
        <p:spPr>
          <a:xfrm rot="10800000">
            <a:off x="2533981" y="1540372"/>
            <a:ext cx="3255264" cy="2845676"/>
          </a:xfrm>
          <a:prstGeom prst="arc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050"/>
          </a:p>
        </p:txBody>
      </p:sp>
      <p:sp>
        <p:nvSpPr>
          <p:cNvPr id="25" name="TextovéPole 24"/>
          <p:cNvSpPr txBox="1"/>
          <p:nvPr/>
        </p:nvSpPr>
        <p:spPr>
          <a:xfrm>
            <a:off x="4161739" y="4242197"/>
            <a:ext cx="3577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D2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12D91E1F-4AD5-856D-0E4F-723D62AD045C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837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Rovnováha na trhu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77448"/>
            <a:ext cx="8229600" cy="4948716"/>
          </a:xfrm>
        </p:spPr>
        <p:txBody>
          <a:bodyPr>
            <a:normAutofit/>
          </a:bodyPr>
          <a:lstStyle/>
          <a:p>
            <a:pPr algn="just">
              <a:lnSpc>
                <a:spcPct val="125000"/>
              </a:lnSpc>
              <a:spcAft>
                <a:spcPts val="1000"/>
              </a:spcAft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každém trhu může nastat vyrovnání nabídky s poptávkou, pak se jedná o </a:t>
            </a:r>
            <a:r>
              <a:rPr lang="cs-CZ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tržní rovnováhu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(angl.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equilibrium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E), rovnováhu mezi kupující a prodávající stranou trhu. </a:t>
            </a:r>
          </a:p>
          <a:p>
            <a:pPr algn="just">
              <a:lnSpc>
                <a:spcPct val="125000"/>
              </a:lnSpc>
              <a:spcAft>
                <a:spcPts val="1000"/>
              </a:spcAft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Rovnováhu vyjadřuje jednoduchý vztah: </a:t>
            </a:r>
            <a:r>
              <a:rPr lang="cs-CZ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= D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800" dirty="0"/>
              <a:t> </a:t>
            </a:r>
          </a:p>
        </p:txBody>
      </p:sp>
      <p:pic>
        <p:nvPicPr>
          <p:cNvPr id="5122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0" t="42744" r="54715" b="28824"/>
          <a:stretch>
            <a:fillRect/>
          </a:stretch>
        </p:blipFill>
        <p:spPr bwMode="auto">
          <a:xfrm>
            <a:off x="621304" y="4277639"/>
            <a:ext cx="2272207" cy="194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01210F5A-9F10-A450-1564-2BF2A9A3E1F7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069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Rovnováha na trhu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77448"/>
            <a:ext cx="8229600" cy="4948716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cs-CZ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obrázku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zobrazena rovnováha na trhu.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Tuto rovnováhu v obrázku znázorňuje bod E, který splňuje podmínku rovnosti nabídky a poptávky, tedy nabízeného a poptávaného množství.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Množství produkce, které odpovídá tomuto bodu, označujeme jako rovnovážné množství (Q</a:t>
            </a:r>
            <a:r>
              <a:rPr lang="cs-CZ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Druhou souřadnicí bodu E je veličina na ose y, kterou je cena (P).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Cena, která odpovídá tržní rovnováze, je označována jako rovnovážná cena (P</a:t>
            </a:r>
            <a:r>
              <a:rPr lang="cs-CZ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někdy také vyčišťující, trh čistící cena, neboť vyčišťuje trh od přebytečných nabídek a poptávek.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D88D24B-FA8F-C21C-937D-C3085B53A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662" y="4283902"/>
            <a:ext cx="2877179" cy="18422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44984E83-4E10-61BD-4C3F-A3677EE8E596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039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Rovnováha na trhu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77448"/>
            <a:ext cx="8229600" cy="4948716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cs-CZ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Převis nabídky (S&gt;D)</a:t>
            </a:r>
            <a:r>
              <a:rPr lang="cs-CZ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znamená, že tržní cena je příliš vysoká. </a:t>
            </a:r>
          </a:p>
          <a:p>
            <a:pPr algn="just">
              <a:spcBef>
                <a:spcPts val="0"/>
              </a:spcBef>
            </a:pPr>
            <a:r>
              <a:rPr lang="cs-CZ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 takovéto ceně výrobci příliš vyrábějí a spotřebitelé málo kupují. </a:t>
            </a:r>
          </a:p>
          <a:p>
            <a:pPr algn="just">
              <a:spcBef>
                <a:spcPts val="0"/>
              </a:spcBef>
            </a:pPr>
            <a:r>
              <a:rPr lang="cs-CZ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Chtějí-li se výrobci zbavit tohoto přebytku, musí cenu snížit.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D8A87F1-0B19-FD4E-115B-640CBB181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972" y="3745282"/>
            <a:ext cx="2910253" cy="2380882"/>
          </a:xfrm>
          <a:prstGeom prst="rect">
            <a:avLst/>
          </a:prstGeom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D2635DFA-7359-899B-A990-594DCEDD269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947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Rovnováha na trhu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77448"/>
            <a:ext cx="8229600" cy="4948716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cs-CZ" sz="2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Převis poptávky (D&gt;S)</a:t>
            </a:r>
            <a:r>
              <a:rPr lang="cs-CZ" sz="2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znamená, že tržní cena je příliš nízká. </a:t>
            </a:r>
          </a:p>
          <a:p>
            <a:pPr algn="just">
              <a:spcBef>
                <a:spcPts val="0"/>
              </a:spcBef>
            </a:pPr>
            <a:r>
              <a:rPr lang="cs-CZ" sz="2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tomto případě chce mnoho spotřebitelů kupovat zboží, které má jen málokdo zájem při tak nízké ceně vyrábět. </a:t>
            </a:r>
          </a:p>
          <a:p>
            <a:pPr algn="just">
              <a:spcBef>
                <a:spcPts val="0"/>
              </a:spcBef>
            </a:pPr>
            <a:r>
              <a:rPr lang="cs-CZ" sz="2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Chtějí-li spotřebitelé svou poptávku uspokojit, musí zaplatit více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612B276-0D72-89E9-09EE-792287B78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10" y="4097147"/>
            <a:ext cx="2480154" cy="2029017"/>
          </a:xfrm>
          <a:prstGeom prst="rect">
            <a:avLst/>
          </a:prstGeom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8962E5BA-12A3-7580-6250-36E04A0BEDC1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781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Rovnováha na trhu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Rovnice rovnováhy:</a:t>
            </a:r>
            <a:endParaRPr lang="cs-CZ" dirty="0"/>
          </a:p>
          <a:p>
            <a:pPr lvl="0"/>
            <a:r>
              <a:rPr lang="cs-CZ" dirty="0"/>
              <a:t>D = S</a:t>
            </a:r>
          </a:p>
          <a:p>
            <a:pPr lvl="0"/>
            <a:r>
              <a:rPr lang="cs-CZ" dirty="0"/>
              <a:t>Q</a:t>
            </a:r>
            <a:r>
              <a:rPr lang="cs-CZ" baseline="-25000" dirty="0"/>
              <a:t>D</a:t>
            </a:r>
            <a:r>
              <a:rPr lang="cs-CZ" dirty="0"/>
              <a:t> = Q</a:t>
            </a:r>
            <a:r>
              <a:rPr lang="cs-CZ" baseline="-25000" dirty="0"/>
              <a:t>S</a:t>
            </a:r>
            <a:endParaRPr lang="cs-CZ" dirty="0"/>
          </a:p>
          <a:p>
            <a:pPr lvl="0"/>
            <a:r>
              <a:rPr lang="cs-CZ" dirty="0"/>
              <a:t>P</a:t>
            </a:r>
            <a:r>
              <a:rPr lang="cs-CZ" baseline="-25000" dirty="0"/>
              <a:t>D</a:t>
            </a:r>
            <a:r>
              <a:rPr lang="cs-CZ" dirty="0"/>
              <a:t> = P</a:t>
            </a:r>
            <a:r>
              <a:rPr lang="cs-CZ" baseline="-25000" dirty="0"/>
              <a:t>S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  <p:pic>
        <p:nvPicPr>
          <p:cNvPr id="5122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0" t="42744" r="54715" b="28824"/>
          <a:stretch>
            <a:fillRect/>
          </a:stretch>
        </p:blipFill>
        <p:spPr bwMode="auto">
          <a:xfrm>
            <a:off x="3129414" y="2249457"/>
            <a:ext cx="4273468" cy="366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CA0B09D6-C3FF-7BBF-0EFA-4D8578A7DE9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094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C58144D-06BA-81EB-08DE-E33ECD44E2F2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489284" y="476250"/>
            <a:ext cx="8300704" cy="1293813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tx1"/>
                </a:solidFill>
              </a:rPr>
              <a:t>Konkurence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2460EC47-B80D-474E-8144-8675CEF223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2506" y="1443789"/>
            <a:ext cx="8597482" cy="482048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Tržní konkurence – je proces, ve kterém se střetávají různé zájmy různých subjektů trhu.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altLang="cs-CZ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Konkurence mezi nabídkou a poptávkou 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– výrobci chtějí prodat s co největším ziskem, spotřebitelé chtějí uspokojit své potřeby co nejlevněji.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Konkurence na straně poptávky 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– každý spotřebitel chce nakoupit co nejvíce zboží co nejlevněji, třeba i na úkor ostatních spotřebitelů. </a:t>
            </a: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B3596CBC-38AC-EDA5-920D-0FB65725B12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Směna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02500"/>
            <a:ext cx="8229600" cy="4923664"/>
          </a:xfrm>
        </p:spPr>
        <p:txBody>
          <a:bodyPr>
            <a:normAutofit lnSpcReduction="10000"/>
          </a:bodyPr>
          <a:lstStyle/>
          <a:p>
            <a:pPr lvl="0"/>
            <a:r>
              <a:rPr lang="cs-CZ" i="1" dirty="0"/>
              <a:t>Trh existuje vždy a všude, kde probíhá směna </a:t>
            </a:r>
            <a:r>
              <a:rPr lang="cs-CZ" dirty="0"/>
              <a:t>(supermarket, internet atd.),</a:t>
            </a:r>
          </a:p>
          <a:p>
            <a:pPr lvl="0"/>
            <a:r>
              <a:rPr lang="cs-CZ" dirty="0"/>
              <a:t>Důvodem směny je to, že žádný jednotlivec není schopen vyrábět všechny věci, které potřebuje a nemá tolik času, energie a zdrojů, aby je mohl vyrábět sám,</a:t>
            </a:r>
          </a:p>
          <a:p>
            <a:pPr lvl="0"/>
            <a:r>
              <a:rPr lang="cs-CZ" dirty="0"/>
              <a:t>Na druhé straně však sám nespotřebovává tolik, co vyrobil, ale jen tu část, která mu slouží k uspokojování jeho potřeb a zbytek tak nabízí na trhu.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3ECDF05-7AD2-F768-8CCD-70FAE4BD1C8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804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FB9956F-4077-F1B0-6277-22A394DD3083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44905" y="427038"/>
            <a:ext cx="8553033" cy="1292225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tx1"/>
                </a:solidFill>
              </a:rPr>
              <a:t>Konkurence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578A78E-C674-7BAE-D1A1-28C8141E4A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4905" y="1557338"/>
            <a:ext cx="8205370" cy="4706937"/>
          </a:xfrm>
        </p:spPr>
        <p:txBody>
          <a:bodyPr>
            <a:normAutofit/>
          </a:bodyPr>
          <a:lstStyle/>
          <a:p>
            <a:pPr lvl="1"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Konkurence na straně nabídky – každý výrobce se snaží získat na daném trhu co možná největší podíl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na </a:t>
            </a:r>
            <a:r>
              <a: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ZISKU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alt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cs-CZ" dirty="0">
                <a:latin typeface="Calibri" panose="020F0502020204030204" pitchFamily="34" charset="0"/>
                <a:cs typeface="Calibri" panose="020F0502020204030204" pitchFamily="34" charset="0"/>
              </a:rPr>
              <a:t>&gt;D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– konkurenční boj se stává bojem o přežití, kdo sníží cenu prodělá, jde o to kdo prodělá nejméně.</a:t>
            </a:r>
          </a:p>
          <a:p>
            <a:pPr lvl="2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cs-CZ" dirty="0">
                <a:latin typeface="Calibri" panose="020F0502020204030204" pitchFamily="34" charset="0"/>
                <a:cs typeface="Calibri" panose="020F0502020204030204" pitchFamily="34" charset="0"/>
              </a:rPr>
              <a:t>&lt;D 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– jde o to kdo dokáže nejlépe využít růst cen a nejvíce vydělá. </a:t>
            </a:r>
          </a:p>
          <a:p>
            <a:pPr lvl="3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Ten si pak vytváří nejlepší předpoklady k tomu, aby ovládl větší část trhu.</a:t>
            </a:r>
            <a:endParaRPr lang="cs-CZ" alt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AA6C699A-A487-F6D2-FF17-4294DE9B8227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DC49742-A44F-DD7E-AA1C-9084C9330C95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256674" y="549275"/>
            <a:ext cx="8606339" cy="129381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b="1" dirty="0">
                <a:solidFill>
                  <a:schemeClr val="tx1"/>
                </a:solidFill>
              </a:rPr>
              <a:t>Cenová a necenová konkurence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6EAB2044-4D11-4109-ABA6-F106FBE9BA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Základní formy konkurence na straně nabídky: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altLang="cs-CZ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Cenová konkurence 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– dobrovolné snižování cen ze strany výrobců, aniž by je k tomu nutil přebytek nabídky nad poptávkou přilákaní spotřebitele.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Necenová konkurence 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– přilákaní poptávky, ale jinými (necenovými) metodami (kvalita, reklama, obal, slevy, servis, dodatkové služby).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cs-CZ" altLang="cs-CZ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Konkurence na straně nabídky = spojení konkurence cenová a necenové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463CBAEC-4BB9-B2E8-E941-C93D10B3C24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CF5C831-E488-7105-3A12-E2F0EDA86B0B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288758" y="404813"/>
            <a:ext cx="8358355" cy="12938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b="1" dirty="0">
                <a:solidFill>
                  <a:schemeClr val="tx1"/>
                </a:solidFill>
              </a:rPr>
              <a:t>Dokonalá a nedokonalá konkurence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4C50BA26-9674-7D80-1E43-8219A6C6A4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83895"/>
            <a:ext cx="8093075" cy="478038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Dokonalá konkurence </a:t>
            </a:r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abstrakce ekonomické teorie (v reálném světě ji hledáme těžce).</a:t>
            </a:r>
          </a:p>
          <a:p>
            <a:pPr eaLnBrk="1" hangingPunct="1"/>
            <a:endParaRPr lang="cs-CZ" altLang="cs-CZ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Dokonalá konkurence </a:t>
            </a:r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naprosto rovné podmínky pro všechny její účastníky:</a:t>
            </a:r>
          </a:p>
          <a:p>
            <a:pPr lvl="1" eaLnBrk="1" hangingPunct="1"/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Volný vstup do odvětví</a:t>
            </a:r>
          </a:p>
          <a:p>
            <a:pPr lvl="1" eaLnBrk="1" hangingPunct="1"/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Stejná míra informovanosti všech subjektů na trhu</a:t>
            </a:r>
          </a:p>
          <a:p>
            <a:pPr lvl="1" eaLnBrk="1" hangingPunct="1"/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Mnoho výrobců na trhu jednoho výrobku</a:t>
            </a:r>
          </a:p>
          <a:p>
            <a:pPr lvl="1" eaLnBrk="1" hangingPunct="1"/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Homogenní (</a:t>
            </a:r>
            <a:r>
              <a:rPr lang="cs-CZ" altLang="cs-CZ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bezrozdílná</a:t>
            </a:r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produkce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45481210-7B97-F7EA-EB56-B24A967BDD55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62B6775-A87D-6D20-52E1-A3541B125F12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296779" y="476250"/>
            <a:ext cx="8421771" cy="1293813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tx1"/>
                </a:solidFill>
              </a:rPr>
              <a:t>Dokonalá konkurence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3069153E-344A-23F1-CFDB-BF4FCBA2FC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947" y="1412874"/>
            <a:ext cx="8189328" cy="4851401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Výrobce nemůže ovlivnit tržní cenu produkce (tržní cena se změní, když se změní i cena všech ostatních výrobků na tomto trhu.</a:t>
            </a:r>
          </a:p>
          <a:p>
            <a:pPr eaLnBrk="1" hangingPunct="1"/>
            <a:endParaRPr lang="cs-CZ" alt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Jedinou metodou jak maximalizovat zisk v dokonalé konkurenci při nezměněném rozsahu produkce je odstraňování zbytečných nákladů ve výrobě.</a:t>
            </a:r>
          </a:p>
          <a:p>
            <a:pPr eaLnBrk="1" hangingPunct="1"/>
            <a:endParaRPr lang="cs-CZ" altLang="cs-CZ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Dokonalá konkurence 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= bezprostředně zainteresování výrobce na vyhledávaní úspor             v tom je její dokonalost.</a:t>
            </a:r>
          </a:p>
        </p:txBody>
      </p:sp>
      <p:sp>
        <p:nvSpPr>
          <p:cNvPr id="25604" name="Line 4">
            <a:extLst>
              <a:ext uri="{FF2B5EF4-FFF2-40B4-BE49-F238E27FC236}">
                <a16:creationId xmlns:a16="http://schemas.microsoft.com/office/drawing/2014/main" id="{0CD480C5-9414-5F69-68C4-BAC51E64427A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2771" y="5228556"/>
            <a:ext cx="431800" cy="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DF0AA8D7-AD5C-CFAC-5B37-E17929C63B8B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B2639BF2-5BEB-C309-F2F0-B8E9DF8C3FFF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tx1"/>
                </a:solidFill>
              </a:rPr>
              <a:t>Nedokonalá konkurence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C9D59D9-4CC9-FE59-74EE-A77E64903E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27222"/>
            <a:ext cx="8229600" cy="4898942"/>
          </a:xfrm>
        </p:spPr>
        <p:txBody>
          <a:bodyPr/>
          <a:lstStyle/>
          <a:p>
            <a:pPr eaLnBrk="1" hangingPunct="1"/>
            <a:endParaRPr lang="cs-CZ" altLang="cs-CZ" sz="240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V reálnem světě se můžeme setkat s různými formami nedokonalé konkurence</a:t>
            </a:r>
          </a:p>
          <a:p>
            <a:pPr eaLnBrk="1" hangingPunct="1"/>
            <a:endParaRPr lang="cs-CZ" altLang="cs-CZ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Monopolistická konkurence</a:t>
            </a:r>
          </a:p>
          <a:p>
            <a:pPr lvl="1" eaLnBrk="1" hangingPunct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Oligopol</a:t>
            </a:r>
          </a:p>
          <a:p>
            <a:pPr lvl="1" eaLnBrk="1" hangingPunct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Monopol</a:t>
            </a: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D349C52B-942C-A521-80B6-9C3BB518B98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D36F5075-2981-FDF1-8FF0-0A52C8752485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tx1"/>
                </a:solidFill>
              </a:rPr>
              <a:t>Monopolistická konkurence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A041953-7DC2-411D-4EAF-8FC38A4C21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1299412"/>
            <a:ext cx="7956550" cy="4964864"/>
          </a:xfrm>
        </p:spPr>
        <p:txBody>
          <a:bodyPr/>
          <a:lstStyle/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Charakteristika monopolistické konkurence:</a:t>
            </a:r>
          </a:p>
          <a:p>
            <a:pPr lvl="1"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Trh jednoho výrobku s mnoha výrobci</a:t>
            </a:r>
          </a:p>
          <a:p>
            <a:pPr lvl="1"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Volný vstup na tento trh</a:t>
            </a:r>
          </a:p>
          <a:p>
            <a:pPr lvl="1"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Produkt je diferencovaný</a:t>
            </a:r>
          </a:p>
          <a:p>
            <a:pPr lvl="1"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Ceny různých typů výrobků se mohou lišit</a:t>
            </a:r>
          </a:p>
          <a:p>
            <a:pPr lvl="1" eaLnBrk="1" hangingPunct="1"/>
            <a:endParaRPr lang="cs-CZ" alt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Prosazují se všechny typy cenové i necenové konkurence = zvýšení zisku lze dosáhnout i jiným způsobem, než hledáním úspor při výrobě.</a:t>
            </a: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F1EF3F47-0648-118C-A48D-89C8790C59E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2E14D3-920E-CABD-CD55-CDAA752198F4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76989" y="476250"/>
            <a:ext cx="8557461" cy="1293813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tx1"/>
                </a:solidFill>
              </a:rPr>
              <a:t>Oligopol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032FF4-CD4A-7E6B-E8CD-44B20D6070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1557338"/>
            <a:ext cx="7956550" cy="4706937"/>
          </a:xfrm>
        </p:spPr>
        <p:txBody>
          <a:bodyPr/>
          <a:lstStyle/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Větší nedokonalost než u monopolistické konkurence.</a:t>
            </a:r>
          </a:p>
          <a:p>
            <a:pPr eaLnBrk="1" hangingPunct="1"/>
            <a:endParaRPr lang="cs-CZ" alt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Na trhu zůstalo jen několik výrobců se značnou ekonomickou silou = bránění zájemcům k vstupu na trh (přístup do odvětví je tedy omezen).</a:t>
            </a:r>
          </a:p>
          <a:p>
            <a:pPr eaLnBrk="1" hangingPunct="1"/>
            <a:endParaRPr lang="cs-CZ" alt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Oligopol nutí spotřebitele kupovat za vyšší ceny (méně vyrábějí).</a:t>
            </a:r>
          </a:p>
          <a:p>
            <a:pPr eaLnBrk="1" hangingPunct="1"/>
            <a:endParaRPr lang="cs-CZ" alt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Konkurence se převážně odehrává v necenové oblasti.</a:t>
            </a: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7C68F0A-8224-CC6E-AA66-C6461BF40A91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44905" y="439153"/>
            <a:ext cx="8373979" cy="862013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tx1"/>
                </a:solidFill>
              </a:rPr>
              <a:t>Monopol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B711C9A8-AE0A-3699-09EE-2B4C7752CA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4484" y="1301166"/>
            <a:ext cx="8887327" cy="529648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Jediný výrobce určitého produktu na trhu = absolutní moc nad spotřebitelem.</a:t>
            </a:r>
          </a:p>
          <a:p>
            <a:pPr eaLnBrk="1" hangingPunct="1"/>
            <a:endParaRPr lang="cs-CZ" alt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Monopol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= faktická likvidace konkurence na straně nabídky.</a:t>
            </a:r>
          </a:p>
          <a:p>
            <a:pPr eaLnBrk="1" hangingPunct="1"/>
            <a:endParaRPr lang="cs-CZ" alt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Růst cen je limitován pouze koupěschopností spotřebitelů.</a:t>
            </a:r>
          </a:p>
          <a:p>
            <a:pPr eaLnBrk="1" hangingPunct="1"/>
            <a:endParaRPr lang="cs-CZ" alt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Opačný extrém dokonalé konkurence, nikoliv však nereálný !!</a:t>
            </a:r>
          </a:p>
          <a:p>
            <a:pPr eaLnBrk="1" hangingPunct="1"/>
            <a:endParaRPr lang="cs-CZ" alt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Ochromení tržního mechanismu musí být doplněno státní regulací.</a:t>
            </a: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B465EF70-7D4C-71C0-1CB4-5DB9015687CE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37/42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 procvičení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77238"/>
            <a:ext cx="8229600" cy="5048925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cs-CZ" sz="2400" b="1" dirty="0"/>
              <a:t>Předpokládejme, že poptávky po počítačích v ČR je dána rovnici Q = 30 000 – 0,5P a nabídka počítačů domácími výrobci je dána rovnicí Q = 10 000 + 0,5P. ČR se zapojuje do mezinárodního obchodu a stanovuje cenu počítače na 15 000 Kč. Co na trhu vzniká a jaká je výše?</a:t>
            </a:r>
            <a:endParaRPr lang="cs-CZ" sz="2400" dirty="0"/>
          </a:p>
        </p:txBody>
      </p:sp>
      <p:sp>
        <p:nvSpPr>
          <p:cNvPr id="15" name="Google Shape;99;p14">
            <a:extLst>
              <a:ext uri="{FF2B5EF4-FFF2-40B4-BE49-F238E27FC236}">
                <a16:creationId xmlns:a16="http://schemas.microsoft.com/office/drawing/2014/main" id="{47542C43-DFF4-3DE7-6C38-50A8442DA69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38/42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1424BFB-33CE-CE2D-631D-54BF5A362C50}"/>
              </a:ext>
            </a:extLst>
          </p:cNvPr>
          <p:cNvSpPr txBox="1"/>
          <p:nvPr/>
        </p:nvSpPr>
        <p:spPr>
          <a:xfrm>
            <a:off x="457200" y="3047702"/>
            <a:ext cx="457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D: Q = 30 000 – 0,5P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S:  Q = 10 000 + 0,5P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 = 15 000 Kč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60CC28A-09AF-F3B1-F17E-6631DE5CBACC}"/>
              </a:ext>
            </a:extLst>
          </p:cNvPr>
          <p:cNvSpPr txBox="1"/>
          <p:nvPr/>
        </p:nvSpPr>
        <p:spPr>
          <a:xfrm>
            <a:off x="3037562" y="2962746"/>
            <a:ext cx="457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D: Q = 30 000 – 0,5P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D: Q = 30 000 – 0,5 * 15 000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D: Q = 22 500 ks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5253B7F9-34A5-0B4D-FB80-8D5A0AE0BECE}"/>
              </a:ext>
            </a:extLst>
          </p:cNvPr>
          <p:cNvSpPr txBox="1"/>
          <p:nvPr/>
        </p:nvSpPr>
        <p:spPr>
          <a:xfrm>
            <a:off x="3037562" y="4067799"/>
            <a:ext cx="57357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S: Q = 10 000 + 0,5P</a:t>
            </a:r>
          </a:p>
          <a:p>
            <a:pPr>
              <a:buClrTx/>
              <a:buFontTx/>
              <a:buNone/>
            </a:pPr>
            <a:r>
              <a:rPr 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S: Q = 10 000 + 0,5 * 15 000</a:t>
            </a:r>
          </a:p>
          <a:p>
            <a:pPr>
              <a:buClrTx/>
              <a:buFontTx/>
              <a:buNone/>
            </a:pPr>
            <a:r>
              <a:rPr 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S: Q = 17 500 ks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834B75C5-5579-3CB6-D3E3-BA8B2E3B57BE}"/>
              </a:ext>
            </a:extLst>
          </p:cNvPr>
          <p:cNvSpPr txBox="1"/>
          <p:nvPr/>
        </p:nvSpPr>
        <p:spPr>
          <a:xfrm>
            <a:off x="3037562" y="5175795"/>
            <a:ext cx="3613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D &gt; S</a:t>
            </a: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22 500 – 17 500 = 5 000</a:t>
            </a: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Vzniká nedostatek ve výši 5 000 ks.</a:t>
            </a: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782C2463-7D4E-EBB3-EF38-41F758849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260" y="3386014"/>
            <a:ext cx="2187726" cy="178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2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 procvičení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77238"/>
            <a:ext cx="8229600" cy="5048925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cs-CZ" sz="2400" b="1" dirty="0"/>
              <a:t>Určete rovnovážnou cenu a množství na trhu dýní kde poptávka po dýních je dána funkcí Q=100-2P a funkce nabídky dýní má tvar Q=15+0,2P. Znázorněte graficky.</a:t>
            </a:r>
            <a:endParaRPr lang="cs-CZ" sz="2400" dirty="0"/>
          </a:p>
        </p:txBody>
      </p:sp>
      <p:sp>
        <p:nvSpPr>
          <p:cNvPr id="15" name="Google Shape;99;p14">
            <a:extLst>
              <a:ext uri="{FF2B5EF4-FFF2-40B4-BE49-F238E27FC236}">
                <a16:creationId xmlns:a16="http://schemas.microsoft.com/office/drawing/2014/main" id="{47542C43-DFF4-3DE7-6C38-50A8442DA69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39/42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04A99DF-4504-8F15-1B7A-89DDC8F016D5}"/>
              </a:ext>
            </a:extLst>
          </p:cNvPr>
          <p:cNvSpPr txBox="1"/>
          <p:nvPr/>
        </p:nvSpPr>
        <p:spPr>
          <a:xfrm>
            <a:off x="457200" y="2318751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Q = 100 – 2P</a:t>
            </a:r>
          </a:p>
          <a:p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Q = 15 + 0,2P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4B507B2-505C-F58C-97F1-4390B82E0C51}"/>
              </a:ext>
            </a:extLst>
          </p:cNvPr>
          <p:cNvSpPr txBox="1"/>
          <p:nvPr/>
        </p:nvSpPr>
        <p:spPr>
          <a:xfrm>
            <a:off x="457200" y="3183741"/>
            <a:ext cx="4572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100 – 2P = 12 + 0,2P</a:t>
            </a: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-2P – 0,2P = - 100 + 15</a:t>
            </a: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-2,2P = - 85</a:t>
            </a:r>
          </a:p>
          <a:p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P = 38,63 Kč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992519D3-31EE-314F-7BCF-CA9D068EA51E}"/>
              </a:ext>
            </a:extLst>
          </p:cNvPr>
          <p:cNvSpPr txBox="1"/>
          <p:nvPr/>
        </p:nvSpPr>
        <p:spPr>
          <a:xfrm>
            <a:off x="3463446" y="2397303"/>
            <a:ext cx="457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Q = 100 – 2P</a:t>
            </a:r>
          </a:p>
          <a:p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Q = 100 – 2*38,63</a:t>
            </a:r>
          </a:p>
          <a:p>
            <a:r>
              <a:rPr lang="fr-FR" sz="2200" b="1" dirty="0">
                <a:latin typeface="Calibri" panose="020F0502020204030204" pitchFamily="34" charset="0"/>
                <a:cs typeface="Calibri" panose="020F0502020204030204" pitchFamily="34" charset="0"/>
              </a:rPr>
              <a:t>Q = 22,74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fr-FR" sz="2200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B1537C43-79DD-CCB8-7E74-02F5ADF4BFC7}"/>
              </a:ext>
            </a:extLst>
          </p:cNvPr>
          <p:cNvSpPr txBox="1"/>
          <p:nvPr/>
        </p:nvSpPr>
        <p:spPr>
          <a:xfrm>
            <a:off x="3413342" y="3534410"/>
            <a:ext cx="457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Q = 15 + 0,2P</a:t>
            </a:r>
          </a:p>
          <a:p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Q = 15 + 0,2*38,63</a:t>
            </a:r>
          </a:p>
          <a:p>
            <a:r>
              <a:rPr lang="fr-FR" sz="2200" b="1" dirty="0">
                <a:latin typeface="Calibri" panose="020F0502020204030204" pitchFamily="34" charset="0"/>
                <a:cs typeface="Calibri" panose="020F0502020204030204" pitchFamily="34" charset="0"/>
              </a:rPr>
              <a:t>Q = 22,74 Ks</a:t>
            </a:r>
          </a:p>
        </p:txBody>
      </p:sp>
      <p:pic>
        <p:nvPicPr>
          <p:cNvPr id="29" name="Obrázek 28">
            <a:extLst>
              <a:ext uri="{FF2B5EF4-FFF2-40B4-BE49-F238E27FC236}">
                <a16:creationId xmlns:a16="http://schemas.microsoft.com/office/drawing/2014/main" id="{52A460BE-BD8E-0BDB-8B60-97FEDE4DF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631" y="2305904"/>
            <a:ext cx="3063979" cy="249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5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Peníze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17854"/>
            <a:ext cx="8229600" cy="5008309"/>
          </a:xfrm>
        </p:spPr>
        <p:txBody>
          <a:bodyPr/>
          <a:lstStyle/>
          <a:p>
            <a:pPr lvl="0"/>
            <a:r>
              <a:rPr lang="cs-CZ" i="1" dirty="0"/>
              <a:t>Peníze jsou univerzálním prostředkem směny</a:t>
            </a:r>
            <a:r>
              <a:rPr lang="cs-CZ" dirty="0"/>
              <a:t>. </a:t>
            </a:r>
          </a:p>
          <a:p>
            <a:pPr lvl="0"/>
            <a:r>
              <a:rPr lang="cs-CZ" dirty="0"/>
              <a:t>Představují zvláštní druh zboží, všeobecný ekvivalent, ve kterém všechno ostatní zboží vyjadřuje svou hodnotu.</a:t>
            </a:r>
          </a:p>
          <a:p>
            <a:pPr lvl="0"/>
            <a:r>
              <a:rPr lang="cs-CZ" i="1" dirty="0"/>
              <a:t>Pokud směňujeme zboží za zboží, nazýváme tuto činnost směnou naturální, nebo také barterovým obchodem.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751" y="4224732"/>
            <a:ext cx="2986508" cy="1765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6A7706F7-C3E0-E4C0-84AC-801F6964CD16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005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 procvičení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77238"/>
            <a:ext cx="8229600" cy="5048925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cs-CZ" sz="2400" b="1" dirty="0"/>
              <a:t>Určete rovnovážnou cenu a množství na trhu. Poptávka je dána rovnicí P = 20 – Q. Rovnice nabídky má tvar Q = 2P – 10.</a:t>
            </a:r>
            <a:endParaRPr lang="cs-CZ" sz="2400" dirty="0"/>
          </a:p>
        </p:txBody>
      </p:sp>
      <p:sp>
        <p:nvSpPr>
          <p:cNvPr id="15" name="Google Shape;99;p14">
            <a:extLst>
              <a:ext uri="{FF2B5EF4-FFF2-40B4-BE49-F238E27FC236}">
                <a16:creationId xmlns:a16="http://schemas.microsoft.com/office/drawing/2014/main" id="{47542C43-DFF4-3DE7-6C38-50A8442DA69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FC31D81-C9E5-C0F0-75B2-3655D3218F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1" t="47120" r="51782" b="27851"/>
          <a:stretch/>
        </p:blipFill>
        <p:spPr bwMode="auto">
          <a:xfrm>
            <a:off x="5029200" y="2481057"/>
            <a:ext cx="3248242" cy="28026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FEEFAA8-744B-9FB3-F07B-E0AA9269230B}"/>
              </a:ext>
            </a:extLst>
          </p:cNvPr>
          <p:cNvSpPr txBox="1"/>
          <p:nvPr/>
        </p:nvSpPr>
        <p:spPr>
          <a:xfrm>
            <a:off x="457200" y="1971811"/>
            <a:ext cx="457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D: P = 20-Q			</a:t>
            </a: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S: Q = 2P-10</a:t>
            </a: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D: Q = 20-P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38106D2-6306-D997-0995-4ACC77EB15FB}"/>
              </a:ext>
            </a:extLst>
          </p:cNvPr>
          <p:cNvSpPr txBox="1"/>
          <p:nvPr/>
        </p:nvSpPr>
        <p:spPr>
          <a:xfrm>
            <a:off x="459201" y="3298313"/>
            <a:ext cx="4572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2P – 10 = 20 – P </a:t>
            </a: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2P + P = 10 + 20</a:t>
            </a: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3P = 30</a:t>
            </a:r>
          </a:p>
          <a:p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P = 10 Kč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A81E2C11-C92F-59FF-12B7-95F01A8928E6}"/>
              </a:ext>
            </a:extLst>
          </p:cNvPr>
          <p:cNvSpPr txBox="1"/>
          <p:nvPr/>
        </p:nvSpPr>
        <p:spPr>
          <a:xfrm>
            <a:off x="2887250" y="1994105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cs-CZ" sz="22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2P – 10			</a:t>
            </a:r>
          </a:p>
          <a:p>
            <a:pPr algn="just">
              <a:spcAft>
                <a:spcPts val="800"/>
              </a:spcAf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cs-CZ" sz="22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2*10 – 10		</a:t>
            </a:r>
          </a:p>
          <a:p>
            <a:pPr algn="just">
              <a:spcAft>
                <a:spcPts val="800"/>
              </a:spcAf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cs-CZ" sz="22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20 – 10			</a:t>
            </a:r>
          </a:p>
          <a:p>
            <a:pPr algn="just">
              <a:spcAft>
                <a:spcPts val="800"/>
              </a:spcAft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cs-CZ" sz="22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10 ks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C76140D7-A723-193E-C4C0-B42801E256E1}"/>
              </a:ext>
            </a:extLst>
          </p:cNvPr>
          <p:cNvSpPr txBox="1"/>
          <p:nvPr/>
        </p:nvSpPr>
        <p:spPr>
          <a:xfrm>
            <a:off x="2887250" y="3882407"/>
            <a:ext cx="4572000" cy="1766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cs-CZ" sz="22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20 – P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cs-CZ" sz="22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20 - 10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cs-CZ" sz="22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10 ks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19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 procvičení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77238"/>
            <a:ext cx="8229600" cy="5048925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cs-CZ" sz="2400" b="1" dirty="0"/>
              <a:t>Určete rovnovážnou cenu a množství na trhu. Poptávka je dána rovnicí P = 20 – Q. Rovnice nabídky má tvar Q = 2P – 10.</a:t>
            </a:r>
            <a:endParaRPr lang="cs-CZ" sz="2400" dirty="0"/>
          </a:p>
        </p:txBody>
      </p:sp>
      <p:sp>
        <p:nvSpPr>
          <p:cNvPr id="15" name="Google Shape;99;p14">
            <a:extLst>
              <a:ext uri="{FF2B5EF4-FFF2-40B4-BE49-F238E27FC236}">
                <a16:creationId xmlns:a16="http://schemas.microsoft.com/office/drawing/2014/main" id="{47542C43-DFF4-3DE7-6C38-50A8442DA69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FC31D81-C9E5-C0F0-75B2-3655D3218F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1" t="47120" r="51782" b="27851"/>
          <a:stretch/>
        </p:blipFill>
        <p:spPr bwMode="auto">
          <a:xfrm>
            <a:off x="5029200" y="2481057"/>
            <a:ext cx="3248242" cy="28026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FEEFAA8-744B-9FB3-F07B-E0AA9269230B}"/>
              </a:ext>
            </a:extLst>
          </p:cNvPr>
          <p:cNvSpPr txBox="1"/>
          <p:nvPr/>
        </p:nvSpPr>
        <p:spPr>
          <a:xfrm>
            <a:off x="457200" y="1971811"/>
            <a:ext cx="457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D: P = 20-Q			</a:t>
            </a: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S: Q = 2P-10</a:t>
            </a: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D: Q = 20-P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38106D2-6306-D997-0995-4ACC77EB15FB}"/>
              </a:ext>
            </a:extLst>
          </p:cNvPr>
          <p:cNvSpPr txBox="1"/>
          <p:nvPr/>
        </p:nvSpPr>
        <p:spPr>
          <a:xfrm>
            <a:off x="459201" y="3298313"/>
            <a:ext cx="4572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2P – 10 = 20 – P </a:t>
            </a: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2P + P = 10 + 20</a:t>
            </a: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3P = 30</a:t>
            </a:r>
          </a:p>
          <a:p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P = 10 Kč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A81E2C11-C92F-59FF-12B7-95F01A8928E6}"/>
              </a:ext>
            </a:extLst>
          </p:cNvPr>
          <p:cNvSpPr txBox="1"/>
          <p:nvPr/>
        </p:nvSpPr>
        <p:spPr>
          <a:xfrm>
            <a:off x="2887250" y="1994105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cs-CZ" sz="22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2P – 10			</a:t>
            </a:r>
          </a:p>
          <a:p>
            <a:pPr algn="just">
              <a:spcAft>
                <a:spcPts val="800"/>
              </a:spcAf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cs-CZ" sz="22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2*10 – 10		</a:t>
            </a:r>
          </a:p>
          <a:p>
            <a:pPr algn="just">
              <a:spcAft>
                <a:spcPts val="800"/>
              </a:spcAf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cs-CZ" sz="22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20 – 10			</a:t>
            </a:r>
          </a:p>
          <a:p>
            <a:pPr algn="just">
              <a:spcAft>
                <a:spcPts val="800"/>
              </a:spcAft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cs-CZ" sz="22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10 ks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C76140D7-A723-193E-C4C0-B42801E256E1}"/>
              </a:ext>
            </a:extLst>
          </p:cNvPr>
          <p:cNvSpPr txBox="1"/>
          <p:nvPr/>
        </p:nvSpPr>
        <p:spPr>
          <a:xfrm>
            <a:off x="2887250" y="3882407"/>
            <a:ext cx="4572000" cy="1766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cs-CZ" sz="22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20 – P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cs-CZ" sz="22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20 - 10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cs-CZ" sz="22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10 ks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17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184"/>
            <a:ext cx="8229600" cy="864337"/>
          </a:xfrm>
        </p:spPr>
        <p:txBody>
          <a:bodyPr>
            <a:noAutofit/>
          </a:bodyPr>
          <a:lstStyle/>
          <a:p>
            <a:r>
              <a:rPr lang="cs-CZ" sz="3200" b="1" dirty="0"/>
              <a:t>Graficky znázorněte </a:t>
            </a:r>
            <a:br>
              <a:rPr lang="cs-CZ" sz="3200" b="1" dirty="0"/>
            </a:br>
            <a:r>
              <a:rPr lang="cs-CZ" sz="3200" b="1" dirty="0"/>
              <a:t>Přebytek na trhu pomerančů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8158" t="38031" r="46053" b="19863"/>
          <a:stretch/>
        </p:blipFill>
        <p:spPr>
          <a:xfrm>
            <a:off x="628650" y="2236842"/>
            <a:ext cx="3608278" cy="3313726"/>
          </a:xfrm>
          <a:prstGeom prst="rect">
            <a:avLst/>
          </a:prstGeom>
        </p:spPr>
      </p:pic>
      <p:cxnSp>
        <p:nvCxnSpPr>
          <p:cNvPr id="6" name="Přímá spojnice 5"/>
          <p:cNvCxnSpPr>
            <a:cxnSpLocks/>
          </p:cNvCxnSpPr>
          <p:nvPr/>
        </p:nvCxnSpPr>
        <p:spPr>
          <a:xfrm>
            <a:off x="1818168" y="3632349"/>
            <a:ext cx="14464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197742" y="3608425"/>
            <a:ext cx="0" cy="148324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1818167" y="3608425"/>
            <a:ext cx="0" cy="148324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 flipV="1">
            <a:off x="1108445" y="4525275"/>
            <a:ext cx="1399510" cy="1594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V="1">
            <a:off x="2497988" y="4525275"/>
            <a:ext cx="6645" cy="55329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1108445" y="3623401"/>
            <a:ext cx="709723" cy="894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2497987" y="4350045"/>
            <a:ext cx="2744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E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2390685" y="5105426"/>
            <a:ext cx="3529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Q</a:t>
            </a:r>
            <a:r>
              <a:rPr lang="cs-CZ" sz="750" b="1" dirty="0"/>
              <a:t>E</a:t>
            </a:r>
            <a:endParaRPr lang="cs-CZ" sz="1050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1655994" y="5115590"/>
            <a:ext cx="3577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Q</a:t>
            </a:r>
            <a:r>
              <a:rPr lang="cs-CZ" sz="750" b="1" dirty="0"/>
              <a:t>D</a:t>
            </a:r>
            <a:endParaRPr lang="cs-CZ" sz="1050" b="1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3024638" y="5152319"/>
            <a:ext cx="3529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Q</a:t>
            </a:r>
            <a:r>
              <a:rPr lang="cs-CZ" sz="750" b="1" dirty="0"/>
              <a:t>S</a:t>
            </a:r>
            <a:endParaRPr lang="cs-CZ" sz="1050" b="1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800713" y="4402724"/>
            <a:ext cx="3385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P</a:t>
            </a:r>
            <a:r>
              <a:rPr lang="cs-CZ" sz="750" b="1" dirty="0"/>
              <a:t>E</a:t>
            </a:r>
            <a:endParaRPr lang="cs-CZ" sz="1050" b="1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800713" y="3484902"/>
            <a:ext cx="3273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P</a:t>
            </a:r>
            <a:r>
              <a:rPr lang="cs-CZ" sz="750" b="1" dirty="0"/>
              <a:t>1</a:t>
            </a:r>
            <a:endParaRPr lang="cs-CZ" sz="1050" b="1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2105223" y="3353746"/>
            <a:ext cx="13829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Přebytek</a:t>
            </a:r>
          </a:p>
        </p:txBody>
      </p:sp>
      <p:sp>
        <p:nvSpPr>
          <p:cNvPr id="8" name="Google Shape;99;p14">
            <a:extLst>
              <a:ext uri="{FF2B5EF4-FFF2-40B4-BE49-F238E27FC236}">
                <a16:creationId xmlns:a16="http://schemas.microsoft.com/office/drawing/2014/main" id="{145CBAC1-76EA-27E0-0211-CF5DA565915B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41/42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441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Cena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7760"/>
            <a:ext cx="8229600" cy="4798404"/>
          </a:xfrm>
        </p:spPr>
        <p:txBody>
          <a:bodyPr/>
          <a:lstStyle/>
          <a:p>
            <a:pPr lvl="0"/>
            <a:r>
              <a:rPr lang="cs-CZ" dirty="0"/>
              <a:t>Jedná se o směnnou hodnotou vyjádřenou v penězích,</a:t>
            </a:r>
          </a:p>
          <a:p>
            <a:pPr lvl="0"/>
            <a:r>
              <a:rPr lang="cs-CZ" dirty="0"/>
              <a:t>Cena udává, kolikrát je jedno zboží levnější nebo dražší než zboží jiné.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68" y="3726962"/>
            <a:ext cx="3736937" cy="2196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DC02F10A-4E43-242E-0B90-A1535860E95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451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Funkce trhu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5026"/>
            <a:ext cx="8229600" cy="4911138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Základní funkce trhu je optimální alokace zdrojů, tj. takové rozdělování vzácných zdrojů mezi jednotlivé subjekty trhu, které umožní jejich nejúčinnější využití s ohledem na potřeby společnosti,</a:t>
            </a:r>
            <a:endParaRPr lang="cs-CZ" sz="1800" dirty="0"/>
          </a:p>
          <a:p>
            <a:pPr lvl="0"/>
            <a:r>
              <a:rPr lang="cs-CZ" b="1" dirty="0">
                <a:solidFill>
                  <a:srgbClr val="FF0000"/>
                </a:solidFill>
              </a:rPr>
              <a:t>Každý trh odpovídá na tři základní otázky:</a:t>
            </a:r>
            <a:endParaRPr lang="cs-CZ" sz="1800" b="1" dirty="0">
              <a:solidFill>
                <a:srgbClr val="FF0000"/>
              </a:solidFill>
            </a:endParaRP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co vyrábět,</a:t>
            </a:r>
            <a:endParaRPr lang="cs-CZ" sz="1500" b="1" dirty="0">
              <a:solidFill>
                <a:srgbClr val="FF0000"/>
              </a:solidFill>
            </a:endParaRP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jak vyrábět,</a:t>
            </a:r>
            <a:endParaRPr lang="cs-CZ" sz="1500" b="1" dirty="0">
              <a:solidFill>
                <a:srgbClr val="FF0000"/>
              </a:solidFill>
            </a:endParaRP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pro koho vyrábět.</a:t>
            </a:r>
            <a:endParaRPr lang="cs-CZ" sz="15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9210"/>
          <a:stretch/>
        </p:blipFill>
        <p:spPr>
          <a:xfrm>
            <a:off x="4286824" y="4413807"/>
            <a:ext cx="4565422" cy="1712357"/>
          </a:xfrm>
          <a:prstGeom prst="rect">
            <a:avLst/>
          </a:prstGeom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66A2CBA2-A313-C340-553F-2B4ABF4BA2D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800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Funkce trhu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5026"/>
            <a:ext cx="8229600" cy="491113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25000"/>
              </a:lnSpc>
              <a:spcAft>
                <a:spcPts val="1000"/>
              </a:spcAft>
            </a:pPr>
            <a:r>
              <a:rPr lang="cs-CZ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„Co“ </a:t>
            </a:r>
            <a:r>
              <a:rPr lang="cs-CZ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znamená rozhodnout, jaké výrobky a v jakém množství vyrobit.</a:t>
            </a:r>
          </a:p>
          <a:p>
            <a:pPr algn="just">
              <a:lnSpc>
                <a:spcPct val="125000"/>
              </a:lnSpc>
              <a:spcAft>
                <a:spcPts val="1000"/>
              </a:spcAft>
            </a:pPr>
            <a:r>
              <a:rPr lang="cs-CZ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„Jak“ </a:t>
            </a:r>
            <a:r>
              <a:rPr lang="cs-CZ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znamená rozhodnout, jakým způsobem, jakou technologii a z jakých surovin a materiálů výrobky v požadovaném množství vyrobit.</a:t>
            </a:r>
          </a:p>
          <a:p>
            <a:pPr algn="just">
              <a:lnSpc>
                <a:spcPct val="125000"/>
              </a:lnSpc>
              <a:spcAft>
                <a:spcPts val="1000"/>
              </a:spcAft>
            </a:pPr>
            <a:r>
              <a:rPr lang="cs-CZ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„Pro koho/komu“ </a:t>
            </a:r>
            <a:r>
              <a:rPr lang="cs-CZ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znamená zjistit, kdo výrobky potřebuje, kdo je spotřebuje a jakými cestami se k němu dostanou.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F00A7B56-D541-C7EF-FF31-8BEAFDB494D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723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50728"/>
            <a:ext cx="8229600" cy="1066909"/>
          </a:xfrm>
        </p:spPr>
        <p:txBody>
          <a:bodyPr/>
          <a:lstStyle/>
          <a:p>
            <a:pPr algn="ctr"/>
            <a:r>
              <a:rPr lang="cs-CZ" b="1" dirty="0"/>
              <a:t>Funkce trhu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77656"/>
            <a:ext cx="8229600" cy="484850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spcAft>
                <a:spcPts val="1000"/>
              </a:spcAft>
            </a:pPr>
            <a:r>
              <a:rPr lang="cs-CZ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Trh je část ekonomiky, ve které ekonomické subjekty, jako jsou jednotlivci nebo firmy, provádějí výměnu výrobků a služeb. </a:t>
            </a:r>
          </a:p>
          <a:p>
            <a:pPr algn="just">
              <a:lnSpc>
                <a:spcPct val="110000"/>
              </a:lnSpc>
              <a:spcAft>
                <a:spcPts val="1000"/>
              </a:spcAft>
            </a:pPr>
            <a:r>
              <a:rPr lang="cs-CZ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Tyto výrobky a služby, které jsou určeny k směně, se označují jako zboží. </a:t>
            </a:r>
          </a:p>
          <a:p>
            <a:pPr algn="just">
              <a:lnSpc>
                <a:spcPct val="110000"/>
              </a:lnSpc>
              <a:spcAft>
                <a:spcPts val="1000"/>
              </a:spcAft>
            </a:pPr>
            <a:r>
              <a:rPr lang="cs-CZ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trhu dochází k interakci mezi nabídkou a poptávkou, což umožňuje obchodní transakce a přerozdělování zdrojů.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3224DC96-70F5-B5FD-526E-E05A156719D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645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50728"/>
            <a:ext cx="8229600" cy="1066909"/>
          </a:xfrm>
        </p:spPr>
        <p:txBody>
          <a:bodyPr/>
          <a:lstStyle/>
          <a:p>
            <a:pPr algn="ctr"/>
            <a:r>
              <a:rPr lang="cs-CZ" b="1" dirty="0"/>
              <a:t>Členění trhu a subjekty trhu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77656"/>
            <a:ext cx="8229600" cy="4848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Členění trhu:</a:t>
            </a:r>
            <a:endParaRPr lang="cs-CZ" dirty="0"/>
          </a:p>
          <a:p>
            <a:pPr lvl="0"/>
            <a:r>
              <a:rPr lang="cs-CZ" dirty="0"/>
              <a:t>podle územního hlediska: místní, národní, světový,</a:t>
            </a:r>
          </a:p>
          <a:p>
            <a:pPr lvl="0"/>
            <a:r>
              <a:rPr lang="cs-CZ" dirty="0"/>
              <a:t>podle počtu zboží: dílčí a agregátní,</a:t>
            </a:r>
          </a:p>
          <a:p>
            <a:pPr lvl="0"/>
            <a:r>
              <a:rPr lang="cs-CZ" dirty="0"/>
              <a:t>podle předmětu koupě a prodeje: trh výrobních faktorů, trh peněz, trh produktů.</a:t>
            </a:r>
          </a:p>
          <a:p>
            <a:pPr marL="0" indent="0">
              <a:buNone/>
            </a:pPr>
            <a:r>
              <a:rPr lang="cs-CZ" b="1" dirty="0"/>
              <a:t>Subjekty trhu:</a:t>
            </a:r>
            <a:endParaRPr lang="cs-CZ" dirty="0"/>
          </a:p>
          <a:p>
            <a:pPr lvl="0"/>
            <a:r>
              <a:rPr lang="cs-CZ" dirty="0"/>
              <a:t>domácnosti, firmy, stát (resp. vláda, která dohlíží na ostatní subjekty).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BB7E245B-FA2E-419C-78A0-E4C645421060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660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2559</Words>
  <Application>Microsoft Office PowerPoint</Application>
  <PresentationFormat>Předvádění na obrazovce (4:3)</PresentationFormat>
  <Paragraphs>323</Paragraphs>
  <Slides>43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8" baseType="lpstr">
      <vt:lpstr>Arial</vt:lpstr>
      <vt:lpstr>Calibri</vt:lpstr>
      <vt:lpstr>Times New Roman</vt:lpstr>
      <vt:lpstr>Wingdings</vt:lpstr>
      <vt:lpstr>Office Theme</vt:lpstr>
      <vt:lpstr>Mikroekonomie </vt:lpstr>
      <vt:lpstr>Trh</vt:lpstr>
      <vt:lpstr>Směna</vt:lpstr>
      <vt:lpstr>Peníze</vt:lpstr>
      <vt:lpstr>Cena</vt:lpstr>
      <vt:lpstr>Funkce trhu</vt:lpstr>
      <vt:lpstr>Funkce trhu</vt:lpstr>
      <vt:lpstr>Funkce trhu</vt:lpstr>
      <vt:lpstr>Členění trhu a subjekty trhu</vt:lpstr>
      <vt:lpstr>Členění trhu a subjekty trhu</vt:lpstr>
      <vt:lpstr>Nabídka</vt:lpstr>
      <vt:lpstr>Nabídka</vt:lpstr>
      <vt:lpstr>Nabídka</vt:lpstr>
      <vt:lpstr>                Nabídka</vt:lpstr>
      <vt:lpstr>Nabídka</vt:lpstr>
      <vt:lpstr>Nabídka</vt:lpstr>
      <vt:lpstr>Poptávka</vt:lpstr>
      <vt:lpstr>Poptávka</vt:lpstr>
      <vt:lpstr>Poptávka</vt:lpstr>
      <vt:lpstr>                Poptávka</vt:lpstr>
      <vt:lpstr>Poptávka</vt:lpstr>
      <vt:lpstr>Graficky znázorněte, co se stane s tržní křivkou poptávky v případě poklesu ceny poptávaného zboží</vt:lpstr>
      <vt:lpstr>Graficky znázorněte, co se stane s tržní křivkou poptávky, pokud dojde k růstu příjmů spotřebitelů</vt:lpstr>
      <vt:lpstr>Rovnováha na trhu</vt:lpstr>
      <vt:lpstr>Rovnováha na trhu</vt:lpstr>
      <vt:lpstr>Rovnováha na trhu</vt:lpstr>
      <vt:lpstr>Rovnováha na trhu</vt:lpstr>
      <vt:lpstr>Rovnováha na trhu</vt:lpstr>
      <vt:lpstr>Konkurence</vt:lpstr>
      <vt:lpstr>Konkurence</vt:lpstr>
      <vt:lpstr>Cenová a necenová konkurence</vt:lpstr>
      <vt:lpstr>Dokonalá a nedokonalá konkurence</vt:lpstr>
      <vt:lpstr>Dokonalá konkurence</vt:lpstr>
      <vt:lpstr>Nedokonalá konkurence</vt:lpstr>
      <vt:lpstr>Monopolistická konkurence</vt:lpstr>
      <vt:lpstr>Oligopol</vt:lpstr>
      <vt:lpstr>Monopol</vt:lpstr>
      <vt:lpstr>K procvičení</vt:lpstr>
      <vt:lpstr>K procvičení</vt:lpstr>
      <vt:lpstr>K procvičení</vt:lpstr>
      <vt:lpstr>K procvičení</vt:lpstr>
      <vt:lpstr>Graficky znázorněte  Přebytek na trhu pomerančů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Strategický management XSM</dc:title>
  <dc:creator>Škrabal Jaroslav</dc:creator>
  <cp:lastModifiedBy>Škrabal Jaroslav</cp:lastModifiedBy>
  <cp:revision>26</cp:revision>
  <cp:lastPrinted>2024-09-22T15:08:10Z</cp:lastPrinted>
  <dcterms:modified xsi:type="dcterms:W3CDTF">2025-09-25T13:30:26Z</dcterms:modified>
</cp:coreProperties>
</file>