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3" r:id="rId3"/>
    <p:sldId id="315" r:id="rId4"/>
    <p:sldId id="317" r:id="rId5"/>
    <p:sldId id="318" r:id="rId6"/>
    <p:sldId id="319" r:id="rId7"/>
    <p:sldId id="320" r:id="rId8"/>
    <p:sldId id="322" r:id="rId9"/>
    <p:sldId id="271" r:id="rId10"/>
    <p:sldId id="323" r:id="rId11"/>
    <p:sldId id="324" r:id="rId12"/>
    <p:sldId id="325" r:id="rId13"/>
    <p:sldId id="25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27" d="100"/>
          <a:sy n="127" d="100"/>
        </p:scale>
        <p:origin x="102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358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91939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3849429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91939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3849429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40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919398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3849429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919398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3849429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200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29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39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695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08120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08120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08120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08120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45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40175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40175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15621" y="6267815"/>
            <a:ext cx="859279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(knowled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40175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40175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3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51" r:id="rId4"/>
    <p:sldLayoutId id="2147483660" r:id="rId5"/>
    <p:sldLayoutId id="2147483652" r:id="rId6"/>
    <p:sldLayoutId id="2147483661" r:id="rId7"/>
    <p:sldLayoutId id="2147483653" r:id="rId8"/>
    <p:sldLayoutId id="2147483662" r:id="rId9"/>
    <p:sldLayoutId id="2147483654" r:id="rId10"/>
    <p:sldLayoutId id="2147483663" r:id="rId11"/>
    <p:sldLayoutId id="2147483656" r:id="rId12"/>
    <p:sldLayoutId id="2147483664" r:id="rId13"/>
    <p:sldLayoutId id="2147483657" r:id="rId14"/>
    <p:sldLayoutId id="2147483665" r:id="rId15"/>
    <p:sldLayoutId id="2147483658" r:id="rId16"/>
    <p:sldLayoutId id="2147483667" r:id="rId17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B0425E20-CDF7-660A-C91A-CF02C5723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0181" y="457200"/>
            <a:ext cx="5891980" cy="1592826"/>
          </a:xfrm>
        </p:spPr>
        <p:txBody>
          <a:bodyPr/>
          <a:lstStyle/>
          <a:p>
            <a:pPr algn="ctr"/>
            <a:br>
              <a:rPr lang="cs-CZ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cs-CZ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cs-CZ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cs-CZ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s-CZ" sz="2500" b="1" dirty="0">
                <a:solidFill>
                  <a:srgbClr val="FF0000"/>
                </a:solidFill>
                <a:effectLst/>
                <a:latin typeface="Neue Haas Grotesk Text Pro (Nadpisy)"/>
                <a:ea typeface="Calibri" panose="020F0502020204030204" pitchFamily="34" charset="0"/>
                <a:cs typeface="Arial" panose="020B0604020202020204" pitchFamily="34" charset="0"/>
              </a:rPr>
              <a:t>Moravská vysoká škola Olomouc, o.p.s.</a:t>
            </a:r>
            <a:br>
              <a:rPr lang="cs-CZ" sz="2500" dirty="0">
                <a:effectLst/>
                <a:latin typeface="Neue Haas Grotesk Text Pro (Nadpisy)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cs-CZ" sz="2500" b="1" dirty="0">
                <a:latin typeface="Neue Haas Grotesk Text Pro (Nadpisy)"/>
                <a:cs typeface="Arial" panose="020B0604020202020204" pitchFamily="34" charset="0"/>
              </a:rPr>
            </a:br>
            <a:endParaRPr lang="en-US" sz="2500" b="1" dirty="0">
              <a:latin typeface="Neue Haas Grotesk Text Pro (Nadpisy)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6A662AE-5C4D-C155-944F-B88B95292E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9135" y="635163"/>
            <a:ext cx="1931385" cy="193138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7E927FA3-3365-55CC-A4A7-941CDE991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86548" y="1423219"/>
            <a:ext cx="5464277" cy="1592826"/>
          </a:xfrm>
        </p:spPr>
        <p:txBody>
          <a:bodyPr>
            <a:normAutofit/>
          </a:bodyPr>
          <a:lstStyle/>
          <a:p>
            <a:pPr algn="ctr"/>
            <a:endParaRPr lang="cs-CZ" sz="1500" b="1" dirty="0">
              <a:latin typeface="Neue Haas Grotesk Text Pro (Nadpisy)"/>
              <a:cs typeface="Arial" panose="020B0604020202020204" pitchFamily="34" charset="0"/>
            </a:endParaRPr>
          </a:p>
          <a:p>
            <a:pPr algn="ctr"/>
            <a:r>
              <a:rPr lang="cs-CZ" sz="2500" b="1">
                <a:latin typeface="Neue Haas Grotesk Text Pro (Nadpisy)"/>
                <a:cs typeface="Arial" panose="020B0604020202020204" pitchFamily="34" charset="0"/>
              </a:rPr>
              <a:t>MANAGEMENT 2</a:t>
            </a:r>
            <a:endParaRPr lang="en-US" sz="2500" dirty="0">
              <a:latin typeface="Neue Haas Grotesk Text Pro (Nadpisy)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0B4E6A6-9C3F-C3D8-3F8F-44474DE02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404" y="3069771"/>
            <a:ext cx="7972425" cy="279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C5F80-EE7C-C3B8-2130-4FFB10C2E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4B1E2F-67ED-3025-1073-F07781BB5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Neue Haas Grotesk Text Pro (Nadpisy)"/>
                <a:cs typeface="Arial" panose="020B0604020202020204" pitchFamily="34" charset="0"/>
              </a:rPr>
              <a:t>SWOT analýza – časté chyby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270B112-4D7B-7F64-2112-3E2B56721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52716"/>
            <a:ext cx="8064000" cy="4594123"/>
          </a:xfrm>
        </p:spPr>
        <p:txBody>
          <a:bodyPr>
            <a:noAutofit/>
          </a:bodyPr>
          <a:lstStyle/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b="1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Obecné formulace​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Příliš obecné formulace v SWOT neposkytují konkrétní vodítka pro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efektivní rozhodování.​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b="1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Zaměňování faktorů​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Chyby vznikají zaměňováním interních a externích faktorů, což vede k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nesprávným závěrům.​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b="1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Ignorování dat​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Spoléhání se na subjektivní názory místo ověřených dat snižuje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přesnost SWOT analýzy.​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b="1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Relevance a konkrétnost​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Relevantní a konkrétní položky zvyšují kvalitu SWOT a její přínos pro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Nadpisy)sy)"/>
                <a:ea typeface="Calibri" panose="020F0502020204030204" pitchFamily="34" charset="0"/>
                <a:cs typeface="Times New Roman" panose="02020603050405020304" pitchFamily="18" charset="0"/>
              </a:rPr>
              <a:t>strategické řízení.</a:t>
            </a:r>
            <a:endParaRPr kumimoji="0" lang="cs-CZ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ue Haas Grotesk Text Pro (Nadpisy)sy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169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9355B-9C96-0CE8-9273-4E659F073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C9CDE5-9C03-924D-626A-05BAD6267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Neue Haas Grotesk Text Pro (Nadpisy)"/>
                <a:cs typeface="Arial" panose="020B0604020202020204" pitchFamily="34" charset="0"/>
              </a:rPr>
              <a:t>Tempo růstu trhu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8FF1DFD-571B-57CF-DE7B-561C94428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52716"/>
            <a:ext cx="8064000" cy="4594123"/>
          </a:xfrm>
        </p:spPr>
        <p:txBody>
          <a:bodyPr>
            <a:normAutofit/>
          </a:bodyPr>
          <a:lstStyle/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pl-PL" sz="19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		Ukazatel dynamiky trhu v čase.</a:t>
            </a:r>
            <a:endParaRPr kumimoji="0" lang="cs-CZ" sz="1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1551C61-DCDF-6580-5EE9-C105C758C1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371" y="2238793"/>
            <a:ext cx="5196688" cy="323038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C3352309-FA8A-2A09-DC4D-78C446AAEB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4734" y="2889745"/>
            <a:ext cx="4134531" cy="341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9803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5F45C-150C-F501-D976-15F2E8A76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118113-6895-D82F-E306-8C181334B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Neue Haas Grotesk Text Pro (Nadpisy)"/>
                <a:cs typeface="Arial" panose="020B0604020202020204" pitchFamily="34" charset="0"/>
              </a:rPr>
              <a:t>Klíčové poznatky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5C1DD6-85DB-9C1E-4781-7382DA0EA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52716"/>
            <a:ext cx="8064000" cy="4594123"/>
          </a:xfrm>
        </p:spPr>
        <p:txBody>
          <a:bodyPr>
            <a:normAutofit/>
          </a:bodyPr>
          <a:lstStyle/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900" b="1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Význam strategických analýz​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9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Strategické analýzy jsou klíčové pro efektivní řízení a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9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rozhodování v organizacích.​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900" b="1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Role SWOT analýzy​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9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SWOT analýza propojuje interní a externí faktory pro lepší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9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plánování a strategii.​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900" b="1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Monitorování tempa růstu trhu​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9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Tempo růstu trhu pomáhá sledovat dynamiku trhu a plánovat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9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budoucí kroky firmy.​</a:t>
            </a:r>
            <a:endParaRPr kumimoji="0" lang="cs-CZ" sz="1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Vstřebej ta fakta a čísla... doslovný výklad pracovního oběda.">
            <a:extLst>
              <a:ext uri="{FF2B5EF4-FFF2-40B4-BE49-F238E27FC236}">
                <a16:creationId xmlns:a16="http://schemas.microsoft.com/office/drawing/2014/main" id="{A9C3C9D4-65A2-D910-3DD2-E666A7C64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927" y="2349272"/>
            <a:ext cx="3205569" cy="3038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4364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3000" b="1" dirty="0">
                <a:solidFill>
                  <a:schemeClr val="tx1"/>
                </a:solidFill>
                <a:latin typeface="Neue Haas Grotesk Text Pro (Základní text)"/>
                <a:cs typeface="Arial" panose="020B0604020202020204" pitchFamily="34" charset="0"/>
              </a:rPr>
              <a:t>Vaše dotazy?</a:t>
            </a:r>
            <a:br>
              <a:rPr lang="cs-CZ" altLang="cs-CZ" sz="3000" b="1" dirty="0">
                <a:solidFill>
                  <a:schemeClr val="tx1"/>
                </a:solidFill>
                <a:latin typeface="Neue Haas Grotesk Text Pro (Základní text)"/>
                <a:cs typeface="Arial" panose="020B0604020202020204" pitchFamily="34" charset="0"/>
              </a:rPr>
            </a:br>
            <a:r>
              <a:rPr lang="cs-CZ" altLang="cs-CZ" sz="3000" b="1" dirty="0">
                <a:solidFill>
                  <a:schemeClr val="tx1"/>
                </a:solidFill>
                <a:latin typeface="Neue Haas Grotesk Text Pro (Základní text)"/>
                <a:cs typeface="Arial" panose="020B0604020202020204" pitchFamily="34" charset="0"/>
              </a:rPr>
              <a:t>Děkuji za pozornost.</a:t>
            </a:r>
            <a:br>
              <a:rPr lang="cs-CZ" altLang="cs-CZ" sz="3000" b="1" dirty="0">
                <a:latin typeface="Neue Haas Grotesk Text Pro (Základní text)"/>
                <a:cs typeface="Arial" panose="020B0604020202020204" pitchFamily="34" charset="0"/>
              </a:rPr>
            </a:br>
            <a:endParaRPr lang="cs-CZ" sz="3000" b="1" dirty="0">
              <a:latin typeface="Neue Haas Grotesk Text Pro (Základní text)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07574"/>
            <a:ext cx="8064000" cy="429925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b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b="1" dirty="0">
                <a:latin typeface="Neue Haas Grotesk Text Pro (Základní text)"/>
                <a:cs typeface="Arial" panose="020B0604020202020204" pitchFamily="34" charset="0"/>
              </a:rPr>
              <a:t>Ing. Jitka Skřivánková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cs-CZ" sz="2600" dirty="0">
                <a:solidFill>
                  <a:srgbClr val="201F1E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Ústav managementu</a:t>
            </a:r>
            <a:br>
              <a:rPr lang="cs-CZ" sz="1900" dirty="0">
                <a:latin typeface="Neue Haas Grotesk Text Pro (Základní text)"/>
                <a:cs typeface="Arial" panose="020B0604020202020204" pitchFamily="34" charset="0"/>
              </a:rPr>
            </a:br>
            <a:endParaRPr lang="cs-CZ" sz="1900" dirty="0">
              <a:latin typeface="Neue Haas Grotesk Text Pro (Základní text)"/>
              <a:cs typeface="Arial" panose="020B060402020202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br>
              <a:rPr lang="cs-CZ" sz="1900" dirty="0">
                <a:latin typeface="Neue Haas Grotesk Text Pro (Základní text)"/>
                <a:cs typeface="Arial" panose="020B0604020202020204" pitchFamily="34" charset="0"/>
              </a:rPr>
            </a:br>
            <a:r>
              <a:rPr lang="cs-CZ" sz="2800" b="1" dirty="0">
                <a:solidFill>
                  <a:srgbClr val="FF0000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Moravská vysoká škola Olomouc, o.p.s.</a:t>
            </a:r>
            <a:endParaRPr lang="cs-CZ" sz="2800" dirty="0">
              <a:effectLst/>
              <a:latin typeface="Neue Haas Grotesk Text Pro (Základní text)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1900" dirty="0">
                <a:solidFill>
                  <a:srgbClr val="000000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tř. Kosmonautů 1288/1 </a:t>
            </a:r>
            <a:endParaRPr lang="cs-CZ" sz="1900" dirty="0">
              <a:effectLst/>
              <a:latin typeface="Neue Haas Grotesk Text Pro (Základní text)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1900" dirty="0">
                <a:solidFill>
                  <a:srgbClr val="000000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779 00 Olomouc</a:t>
            </a:r>
          </a:p>
          <a:p>
            <a:pPr marL="0" indent="0" algn="ctr">
              <a:buNone/>
            </a:pPr>
            <a:r>
              <a:rPr lang="cs-CZ" sz="1900" dirty="0"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www.mvso.cz</a:t>
            </a:r>
          </a:p>
          <a:p>
            <a:pPr marL="0" indent="0" algn="ctr">
              <a:buNone/>
            </a:pPr>
            <a:r>
              <a:rPr lang="cs-CZ" sz="1900" dirty="0">
                <a:solidFill>
                  <a:srgbClr val="000000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cs-CZ" sz="1900" dirty="0">
              <a:effectLst/>
              <a:latin typeface="Neue Haas Grotesk Text Pro (Základní text)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1900" dirty="0">
                <a:solidFill>
                  <a:srgbClr val="000000"/>
                </a:solidFill>
                <a:effectLst/>
                <a:latin typeface="Neue Haas Grotesk Text Pro (Základní text)"/>
                <a:ea typeface="Calibri" panose="020F0502020204030204" pitchFamily="34" charset="0"/>
                <a:cs typeface="Arial" panose="020B0604020202020204" pitchFamily="34" charset="0"/>
              </a:rPr>
              <a:t>				</a:t>
            </a:r>
            <a:b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0445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57D79-0B99-48BE-D37E-E650EB14A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C7BC4F-54A3-89FC-07DC-3F7AC8C00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</p:spPr>
        <p:txBody>
          <a:bodyPr anchor="ctr">
            <a:normAutofit/>
          </a:bodyPr>
          <a:lstStyle/>
          <a:p>
            <a:r>
              <a:rPr lang="cs-CZ" b="1"/>
              <a:t>Obsah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39EAA74-19ED-72C7-0F7F-6092BB483F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081204"/>
          </a:xfrm>
        </p:spPr>
        <p:txBody>
          <a:bodyPr>
            <a:normAutofit/>
          </a:bodyPr>
          <a:lstStyle/>
          <a:p>
            <a:pPr marL="342891" lvl="1" indent="0" defTabSz="914400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endParaRPr lang="cs-CZ" sz="1300" dirty="0"/>
          </a:p>
          <a:p>
            <a:pPr marL="342891" lvl="1" indent="0" defTabSz="914400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300" dirty="0">
                <a:latin typeface="Neue Haas Grotesk Text Pro (Základní text)"/>
              </a:rPr>
              <a:t>Strategický management a jeho význam.</a:t>
            </a:r>
          </a:p>
          <a:p>
            <a:pPr marL="342891" lvl="1" indent="0" defTabSz="914400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300" dirty="0">
                <a:latin typeface="Neue Haas Grotesk Text Pro (Základní text)"/>
              </a:rPr>
              <a:t>Strategické analýzy – definice a účel.</a:t>
            </a:r>
          </a:p>
          <a:p>
            <a:pPr marL="342891" lvl="1" indent="0" defTabSz="914400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300" dirty="0">
                <a:latin typeface="Neue Haas Grotesk Text Pro (Základní text)"/>
              </a:rPr>
              <a:t>Plánovací proces – kroky.</a:t>
            </a:r>
          </a:p>
          <a:p>
            <a:pPr marL="342891" lvl="1" indent="0" defTabSz="914400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300" dirty="0">
                <a:latin typeface="Neue Haas Grotesk Text Pro (Základní text)"/>
              </a:rPr>
              <a:t>Proces strategického managementu – fáze.</a:t>
            </a:r>
          </a:p>
          <a:p>
            <a:pPr marL="342891" lvl="1" indent="0" defTabSz="914400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300" dirty="0">
                <a:latin typeface="Neue Haas Grotesk Text Pro (Základní text)"/>
              </a:rPr>
              <a:t>Vnější okolí firmy – makro a mikro prostředí.</a:t>
            </a:r>
          </a:p>
          <a:p>
            <a:pPr marL="342891" lvl="1" indent="0" defTabSz="914400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300" dirty="0">
                <a:latin typeface="Neue Haas Grotesk Text Pro (Základní text)"/>
              </a:rPr>
              <a:t>Strategická analýza vnějšího okolí – nástroje.</a:t>
            </a:r>
          </a:p>
          <a:p>
            <a:pPr marL="342891" lvl="1" indent="0" defTabSz="914400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300" dirty="0">
                <a:latin typeface="Neue Haas Grotesk Text Pro (Základní text)"/>
              </a:rPr>
              <a:t>SWOT analýza – princip.</a:t>
            </a:r>
          </a:p>
          <a:p>
            <a:pPr marL="342891" lvl="1" indent="0" defTabSz="914400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300" dirty="0">
                <a:latin typeface="Neue Haas Grotesk Text Pro (Základní text)"/>
              </a:rPr>
              <a:t>SWOT analýza – příklad.</a:t>
            </a:r>
          </a:p>
          <a:p>
            <a:pPr marL="342891" lvl="1" indent="0" defTabSz="914400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300" dirty="0">
                <a:latin typeface="Neue Haas Grotesk Text Pro (Základní text)"/>
              </a:rPr>
              <a:t>SWOT analýza – časté chyby.</a:t>
            </a:r>
          </a:p>
          <a:p>
            <a:pPr marL="342891" lvl="1" indent="0" defTabSz="914400">
              <a:lnSpc>
                <a:spcPct val="9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300" dirty="0">
                <a:latin typeface="Neue Haas Grotesk Text Pro (Základní text)"/>
              </a:rPr>
              <a:t>Tempo růstu trhu – význam a měření.</a:t>
            </a:r>
          </a:p>
        </p:txBody>
      </p:sp>
      <p:pic>
        <p:nvPicPr>
          <p:cNvPr id="1029" name="Picture 5" descr="Skupina podnikatelů na schůzce v kanceláři, kde se zabývali strategickými a statistickými dokumenty">
            <a:extLst>
              <a:ext uri="{FF2B5EF4-FFF2-40B4-BE49-F238E27FC236}">
                <a16:creationId xmlns:a16="http://schemas.microsoft.com/office/drawing/2014/main" id="{01ECD691-8585-AD99-F493-2F4CCCDF45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35" r="32590"/>
          <a:stretch>
            <a:fillRect/>
          </a:stretch>
        </p:blipFill>
        <p:spPr bwMode="auto">
          <a:xfrm>
            <a:off x="4629150" y="1825625"/>
            <a:ext cx="3886200" cy="4081204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5521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79BE1-5ED3-09F5-25C5-89E446D44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BC17A5-5AA3-08F3-9F2D-1494F8DE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891" lvl="1" indent="0" algn="ctr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3200" b="1" dirty="0">
                <a:solidFill>
                  <a:srgbClr val="FF0000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Co to je strategický management?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F5D448-04C9-414D-2EDD-56158F032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52716"/>
            <a:ext cx="8064000" cy="4594123"/>
          </a:xfrm>
        </p:spPr>
        <p:txBody>
          <a:bodyPr>
            <a:normAutofit/>
          </a:bodyPr>
          <a:lstStyle/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Definice: 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Strategický management je proces formulace, implementace a kontroly strategií pro dosažení dlouhodobých cílů organizace.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endParaRPr lang="cs-CZ" sz="1700" dirty="0">
              <a:solidFill>
                <a:schemeClr val="tx1"/>
              </a:solidFill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Klíčové prvky: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Dlouhodobé cíle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Analýza prostředí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Volba strategie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Implementace a kontrola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endParaRPr lang="cs-CZ" sz="1700" dirty="0">
              <a:solidFill>
                <a:schemeClr val="tx1"/>
              </a:solidFill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3" name="Picture 5" descr="Detailní záběr na vícebarevnou abecedu">
            <a:extLst>
              <a:ext uri="{FF2B5EF4-FFF2-40B4-BE49-F238E27FC236}">
                <a16:creationId xmlns:a16="http://schemas.microsoft.com/office/drawing/2014/main" id="{2242253D-3D7C-56A3-160E-FDDC7E2446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1810" y="2882257"/>
            <a:ext cx="3176033" cy="259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9480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03433-FEA1-A32A-D4DC-A03ED6AD9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B39536-5A76-C065-C615-C85B58487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891" lvl="1" indent="0" algn="ctr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3200" b="1" dirty="0">
                <a:solidFill>
                  <a:srgbClr val="FF0000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Strategické analýzy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1D66E07-B285-16D4-9408-99CB2867E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756579"/>
            <a:ext cx="7229075" cy="4290260"/>
          </a:xfrm>
        </p:spPr>
        <p:txBody>
          <a:bodyPr>
            <a:normAutofit/>
          </a:bodyPr>
          <a:lstStyle/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Účel: Identifikace faktorů ovlivňujících úspěch firmy.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endParaRPr lang="cs-CZ" sz="1700" dirty="0">
              <a:solidFill>
                <a:schemeClr val="tx1"/>
              </a:solidFill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Typy: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Analýza vnějšího prostředí (PEST, Porter)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Analýzy jako PEST a </a:t>
            </a:r>
            <a:r>
              <a:rPr lang="cs-CZ" sz="1700" dirty="0" err="1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Porterův</a:t>
            </a: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 model pomáhají odhalit příležitosti a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Hrozby vnějšího prostředí firmy.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Analýza vnitřního prostředí. Hodnocení zdrojů, schopností a procesů umožňuje firmám zjistit své silné a slabé stránky.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7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SWOT analýza - SWOT analýza poskytuje komplexní pohled na příležitosti, hrozby, silné a slabé stránky firmy.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endParaRPr lang="cs-CZ" sz="1700" dirty="0">
              <a:solidFill>
                <a:schemeClr val="tx1"/>
              </a:solidFill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Detail na obchodní lidi u kancelářského stolu.">
            <a:extLst>
              <a:ext uri="{FF2B5EF4-FFF2-40B4-BE49-F238E27FC236}">
                <a16:creationId xmlns:a16="http://schemas.microsoft.com/office/drawing/2014/main" id="{23163140-3425-AE19-7DAE-DD3279E1B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988" y="1428278"/>
            <a:ext cx="2335363" cy="1909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509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3E4D5-7EFA-7091-9D4C-A08F467D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A02CF5-9740-1F7A-25E6-F8E916E75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891" lvl="1" indent="0" algn="ctr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3200" b="1" dirty="0">
                <a:solidFill>
                  <a:srgbClr val="FF0000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Plánovací proces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011DEFA-20D7-220C-493E-C9B79E496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52716"/>
            <a:ext cx="8064000" cy="4594123"/>
          </a:xfrm>
        </p:spPr>
        <p:txBody>
          <a:bodyPr numCol="1">
            <a:noAutofit/>
          </a:bodyPr>
          <a:lstStyle/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Stanovení cílů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Analýza prostředí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Formulace strategie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Implementace</a:t>
            </a:r>
          </a:p>
          <a:p>
            <a:pPr lvl="1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Kontrola a revize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Stanovení cílů​ - Prvním krokem je definování jasných a měřitelných cílů, které jsou dosažitelné a relevantní.​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Analýza prostředí​ - Hodnocení vnitřních zdrojů a vnějších faktorů jako trh, konkurence a legislativa.​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Formulace strategie​ - Výběr optimálního postupu pro dosažení stanovených cílů a vytvoření strategického plánu.​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Implementace a kontrola​ - Realizace strategie, přidělení zdrojů a sledování výsledků pro nutné úpravy.</a:t>
            </a:r>
          </a:p>
        </p:txBody>
      </p:sp>
      <p:pic>
        <p:nvPicPr>
          <p:cNvPr id="4098" name="Picture 2" descr="Týmová výstroj: Vybavení a koncept týmové práce. Součást Gears při spolupráci s Teamwork Gear.">
            <a:extLst>
              <a:ext uri="{FF2B5EF4-FFF2-40B4-BE49-F238E27FC236}">
                <a16:creationId xmlns:a16="http://schemas.microsoft.com/office/drawing/2014/main" id="{87300733-53F7-208E-4212-682D1804E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80421"/>
            <a:ext cx="1624330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55696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3D39A-B2DC-30C8-D1D0-D1C0FD7D1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C904A0-75D2-2CED-8A97-D0511E35E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891" lvl="1" indent="0" algn="ctr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3200" b="1" dirty="0">
                <a:solidFill>
                  <a:srgbClr val="FF0000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Proces strategického managementu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C7E1836-66C5-F091-198D-8ADEFF0F4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52716"/>
            <a:ext cx="8064000" cy="4594123"/>
          </a:xfrm>
        </p:spPr>
        <p:txBody>
          <a:bodyPr>
            <a:noAutofit/>
          </a:bodyPr>
          <a:lstStyle/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b="1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Fáze analýzy​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Analýza shromažďuje a hodnotí informace o vnitřním a vnějším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prostředí organizace pro strategické rozhodování.​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b="1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Formulace strategie​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Formulace znamená výběr plánů a postupů pro dosažení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strategických cílů organizace.​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b="1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Implementace strategie​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Implementace je zavádění strategie do praxe zahrnující komunikaci,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motivaci zaměstnanců a přidělení zdrojů.​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b="1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Hodnocení a kontrola​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Hodnocení sleduje výsledky a zajišťuje, že strategie odpovídá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500" dirty="0">
                <a:solidFill>
                  <a:schemeClr val="tx1"/>
                </a:solidFill>
                <a:latin typeface="Neue Haas Grotesk Text Pro (Základní text) (Základní text)"/>
                <a:ea typeface="Calibri" panose="020F0502020204030204" pitchFamily="34" charset="0"/>
                <a:cs typeface="Times New Roman" panose="02020603050405020304" pitchFamily="18" charset="0"/>
              </a:rPr>
              <a:t>stanoveným cílům a podmínkám trhu.</a:t>
            </a:r>
          </a:p>
        </p:txBody>
      </p:sp>
    </p:spTree>
    <p:extLst>
      <p:ext uri="{BB962C8B-B14F-4D97-AF65-F5344CB8AC3E}">
        <p14:creationId xmlns:p14="http://schemas.microsoft.com/office/powerpoint/2010/main" val="37379535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8156C-DA33-ACAA-479D-331DB2B84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D97285-18A1-546C-AF41-94D26622F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891" lvl="1" indent="0" algn="ctr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3200" b="1" dirty="0">
                <a:solidFill>
                  <a:srgbClr val="FF0000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Strategická analýza vnějšího okolí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2AB358-8406-3E6F-66BC-E18D57CBC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52716"/>
            <a:ext cx="8064000" cy="4594123"/>
          </a:xfrm>
        </p:spPr>
        <p:txBody>
          <a:bodyPr>
            <a:noAutofit/>
          </a:bodyPr>
          <a:lstStyle/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b="1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PEST analýza​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PEST analýza hodnotí politické, ekonomické,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sociální a technologické faktory ovlivňující trh.​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endParaRPr lang="cs-CZ" sz="1400" b="1" dirty="0">
              <a:solidFill>
                <a:schemeClr val="tx1"/>
              </a:solidFill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b="1" dirty="0" err="1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Porterův</a:t>
            </a:r>
            <a:r>
              <a:rPr lang="cs-CZ" sz="1400" b="1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 model pěti sil​</a:t>
            </a:r>
            <a:endParaRPr lang="cs-CZ" sz="1400" dirty="0">
              <a:solidFill>
                <a:schemeClr val="tx1"/>
              </a:solidFill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Analyzuje konkurenční prostředí skrze intenzitu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konkurence, hrozbu nových vstupů, a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vyjednávací sílu zájmových skupin.​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endParaRPr lang="cs-CZ" sz="1400" b="1" dirty="0">
              <a:solidFill>
                <a:schemeClr val="tx1"/>
              </a:solidFill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b="1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Benchmarking​</a:t>
            </a:r>
            <a:endParaRPr lang="cs-CZ" sz="1400" dirty="0">
              <a:solidFill>
                <a:schemeClr val="tx1"/>
              </a:solidFill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Metoda porovnávání výkonu firmy s nejlepšími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praktikami v oboru pro zlepšení strategie.</a:t>
            </a:r>
          </a:p>
        </p:txBody>
      </p:sp>
      <p:pic>
        <p:nvPicPr>
          <p:cNvPr id="5124" name="Picture 4" descr="Koncept růstu a pokroku se třemi různými podnikateli.">
            <a:extLst>
              <a:ext uri="{FF2B5EF4-FFF2-40B4-BE49-F238E27FC236}">
                <a16:creationId xmlns:a16="http://schemas.microsoft.com/office/drawing/2014/main" id="{ADE6E56C-757C-B85F-3C2C-75903731EA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819" y="2213245"/>
            <a:ext cx="3934584" cy="309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9667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FB320-9249-5A93-46EA-A7EFE677C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83E42E-6B8A-0CDE-1020-42EF3887E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891" lvl="1" indent="0" algn="ctr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r>
              <a:rPr lang="cs-CZ" sz="3200" b="1" dirty="0">
                <a:solidFill>
                  <a:srgbClr val="FF0000"/>
                </a:solidFill>
                <a:latin typeface="Neue Haas Grotesk Text Pro (Základní text)"/>
                <a:ea typeface="Calibri" panose="020F0502020204030204" pitchFamily="34" charset="0"/>
                <a:cs typeface="Times New Roman" panose="02020603050405020304" pitchFamily="18" charset="0"/>
              </a:rPr>
              <a:t>SWOT analýza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F5C426-368E-7741-02F7-04E9D86E2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52716"/>
            <a:ext cx="8064000" cy="45941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700" dirty="0">
                <a:latin typeface="Neue Haas Grotesk Text Pro (Základní text)"/>
              </a:rPr>
              <a:t>Definice: </a:t>
            </a:r>
            <a:r>
              <a:rPr lang="cs-CZ" sz="1700" i="1" dirty="0">
                <a:latin typeface="Neue Haas Grotesk Text Pro (Základní text)"/>
              </a:rPr>
              <a:t>Identifikace silných a slabých stránek, příležitostí a hrozeb.</a:t>
            </a:r>
            <a:endParaRPr lang="cs-CZ" sz="1700" dirty="0">
              <a:solidFill>
                <a:schemeClr val="tx1"/>
              </a:solidFill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7B34ECF-EBDF-BF3C-CB40-4C7BB3075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94" y="2046481"/>
            <a:ext cx="7783011" cy="800212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F4BC84DC-8956-6709-5A20-682239248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968" y="2157235"/>
            <a:ext cx="7802064" cy="254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6874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Neue Haas Grotesk Text Pro (Nadpisy)"/>
                <a:cs typeface="Arial" panose="020B0604020202020204" pitchFamily="34" charset="0"/>
              </a:rPr>
              <a:t>SWOT analýza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52716"/>
            <a:ext cx="8064000" cy="4594123"/>
          </a:xfrm>
        </p:spPr>
        <p:txBody>
          <a:bodyPr>
            <a:normAutofit fontScale="625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Neue Haas Grotesk Text Pro (Nadpisy)sy)"/>
              </a:rPr>
              <a:t>SWOT analýza je strategický nástroj, který slouží k vyhodnocení </a:t>
            </a:r>
            <a:r>
              <a:rPr lang="cs-CZ" b="1" dirty="0">
                <a:latin typeface="Neue Haas Grotesk Text Pro (Nadpisy)sy)"/>
              </a:rPr>
              <a:t>silných a slabých stránek</a:t>
            </a:r>
            <a:r>
              <a:rPr lang="cs-CZ" dirty="0">
                <a:latin typeface="Neue Haas Grotesk Text Pro (Nadpisy)sy)"/>
              </a:rPr>
              <a:t> organizace (interní faktory) a </a:t>
            </a:r>
            <a:r>
              <a:rPr lang="cs-CZ" b="1" dirty="0">
                <a:latin typeface="Neue Haas Grotesk Text Pro (Nadpisy)sy)"/>
              </a:rPr>
              <a:t>příležitostí a hrozeb</a:t>
            </a:r>
            <a:r>
              <a:rPr lang="cs-CZ" dirty="0">
                <a:latin typeface="Neue Haas Grotesk Text Pro (Nadpisy)sy)"/>
              </a:rPr>
              <a:t> (externí faktory).</a:t>
            </a:r>
          </a:p>
          <a:p>
            <a:r>
              <a:rPr lang="cs-CZ" b="1" dirty="0">
                <a:latin typeface="Neue Haas Grotesk Text Pro (Nadpisy)sy)"/>
              </a:rPr>
              <a:t>Struktura SWOT analýzy</a:t>
            </a:r>
          </a:p>
          <a:p>
            <a:r>
              <a:rPr lang="cs-CZ" b="1" dirty="0" err="1">
                <a:latin typeface="Neue Haas Grotesk Text Pro (Nadpisy)sy)"/>
              </a:rPr>
              <a:t>Strengths</a:t>
            </a:r>
            <a:r>
              <a:rPr lang="cs-CZ" b="1" dirty="0">
                <a:latin typeface="Neue Haas Grotesk Text Pro (Nadpisy)sy)"/>
              </a:rPr>
              <a:t> (Silné stránky)</a:t>
            </a:r>
            <a:endParaRPr lang="cs-CZ" dirty="0">
              <a:latin typeface="Neue Haas Grotesk Text Pro (Nadpisy)sy)"/>
            </a:endParaRPr>
          </a:p>
          <a:p>
            <a:pPr lvl="1"/>
            <a:r>
              <a:rPr lang="cs-CZ" dirty="0">
                <a:latin typeface="Neue Haas Grotesk Text Pro (Nadpisy)sy)"/>
              </a:rPr>
              <a:t>Co děláte dobře?</a:t>
            </a:r>
          </a:p>
          <a:p>
            <a:pPr lvl="1"/>
            <a:r>
              <a:rPr lang="cs-CZ" dirty="0">
                <a:latin typeface="Neue Haas Grotesk Text Pro (Nadpisy)sy)"/>
              </a:rPr>
              <a:t>Jaké máte konkurenční výhody?</a:t>
            </a:r>
          </a:p>
          <a:p>
            <a:pPr lvl="1"/>
            <a:r>
              <a:rPr lang="cs-CZ" dirty="0">
                <a:latin typeface="Neue Haas Grotesk Text Pro (Nadpisy)sy)"/>
              </a:rPr>
              <a:t>Např.: kvalitní tým, silná značka, moderní technologie.</a:t>
            </a:r>
          </a:p>
          <a:p>
            <a:r>
              <a:rPr lang="cs-CZ" b="1" dirty="0" err="1">
                <a:latin typeface="Neue Haas Grotesk Text Pro (Nadpisy)sy)"/>
              </a:rPr>
              <a:t>Weaknesses</a:t>
            </a:r>
            <a:r>
              <a:rPr lang="cs-CZ" b="1" dirty="0">
                <a:latin typeface="Neue Haas Grotesk Text Pro (Nadpisy)sy)"/>
              </a:rPr>
              <a:t> (Slabé stránky)</a:t>
            </a:r>
            <a:endParaRPr lang="cs-CZ" dirty="0">
              <a:latin typeface="Neue Haas Grotesk Text Pro (Nadpisy)sy)"/>
            </a:endParaRPr>
          </a:p>
          <a:p>
            <a:pPr lvl="1"/>
            <a:r>
              <a:rPr lang="cs-CZ" dirty="0">
                <a:latin typeface="Neue Haas Grotesk Text Pro (Nadpisy)sy)"/>
              </a:rPr>
              <a:t>V čem máte nedostatky?</a:t>
            </a:r>
          </a:p>
          <a:p>
            <a:pPr lvl="1"/>
            <a:r>
              <a:rPr lang="cs-CZ" dirty="0">
                <a:latin typeface="Neue Haas Grotesk Text Pro (Nadpisy)sy)"/>
              </a:rPr>
              <a:t>Co vás brzdí?</a:t>
            </a:r>
          </a:p>
          <a:p>
            <a:pPr lvl="1"/>
            <a:r>
              <a:rPr lang="cs-CZ" dirty="0">
                <a:latin typeface="Neue Haas Grotesk Text Pro (Nadpisy)sy)"/>
              </a:rPr>
              <a:t>Např.: omezený rozpočet, nedostatek zkušeností, slabý marketing.</a:t>
            </a:r>
          </a:p>
          <a:p>
            <a:r>
              <a:rPr lang="cs-CZ" b="1" dirty="0" err="1">
                <a:latin typeface="Neue Haas Grotesk Text Pro (Nadpisy)sy)"/>
              </a:rPr>
              <a:t>Opportunities</a:t>
            </a:r>
            <a:r>
              <a:rPr lang="cs-CZ" b="1" dirty="0">
                <a:latin typeface="Neue Haas Grotesk Text Pro (Nadpisy)sy)"/>
              </a:rPr>
              <a:t> (Příležitosti)</a:t>
            </a:r>
            <a:endParaRPr lang="cs-CZ" dirty="0">
              <a:latin typeface="Neue Haas Grotesk Text Pro (Nadpisy)sy)"/>
            </a:endParaRPr>
          </a:p>
          <a:p>
            <a:pPr lvl="1"/>
            <a:r>
              <a:rPr lang="cs-CZ" dirty="0">
                <a:latin typeface="Neue Haas Grotesk Text Pro (Nadpisy)sy)"/>
              </a:rPr>
              <a:t>Jaké trendy nebo změny na trhu můžete využít?</a:t>
            </a:r>
          </a:p>
          <a:p>
            <a:pPr lvl="1"/>
            <a:r>
              <a:rPr lang="cs-CZ" dirty="0">
                <a:latin typeface="Neue Haas Grotesk Text Pro (Nadpisy)sy)"/>
              </a:rPr>
              <a:t>Např.: rostoucí poptávka, nové technologie, legislativní změny.</a:t>
            </a:r>
          </a:p>
          <a:p>
            <a:r>
              <a:rPr lang="cs-CZ" b="1" dirty="0" err="1">
                <a:latin typeface="Neue Haas Grotesk Text Pro (Nadpisy)sy)"/>
              </a:rPr>
              <a:t>Threats</a:t>
            </a:r>
            <a:r>
              <a:rPr lang="cs-CZ" b="1" dirty="0">
                <a:latin typeface="Neue Haas Grotesk Text Pro (Nadpisy)sy)"/>
              </a:rPr>
              <a:t> (Hrozby)</a:t>
            </a:r>
            <a:endParaRPr lang="cs-CZ" dirty="0">
              <a:latin typeface="Neue Haas Grotesk Text Pro (Nadpisy)sy)"/>
            </a:endParaRPr>
          </a:p>
          <a:p>
            <a:pPr lvl="1"/>
            <a:r>
              <a:rPr lang="cs-CZ" dirty="0">
                <a:latin typeface="Neue Haas Grotesk Text Pro (Nadpisy)sy)"/>
              </a:rPr>
              <a:t>Co může ohrozit vaše cíle?</a:t>
            </a:r>
          </a:p>
          <a:p>
            <a:pPr lvl="1"/>
            <a:r>
              <a:rPr lang="cs-CZ" dirty="0">
                <a:latin typeface="Neue Haas Grotesk Text Pro (Nadpisy)sy)"/>
              </a:rPr>
              <a:t>Např.: silná konkurence, ekonomická krize, změny v regulacích.</a:t>
            </a:r>
          </a:p>
          <a:p>
            <a:pPr marL="342891" lvl="1" indent="0" algn="just" defTabSz="914400">
              <a:lnSpc>
                <a:spcPct val="110000"/>
              </a:lnSpc>
              <a:spcBef>
                <a:spcPts val="1000"/>
              </a:spcBef>
              <a:buClr>
                <a:srgbClr val="FF0000"/>
              </a:buClr>
              <a:buSzTx/>
              <a:buNone/>
              <a:defRPr/>
            </a:pPr>
            <a:endParaRPr kumimoji="0" lang="cs-CZ" sz="1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ue Haas Grotesk Text Pro (Základní text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6922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blona prezentace_4-3_CZ  -  Jen pro čtení" id="{52B92E5E-FE24-4D3E-A457-D05603BD1DAE}" vid="{6A43AFA1-9D3E-42E5-AA3F-C6740DAD9F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VZOR_Sablona prezentace_CZ</Template>
  <TotalTime>1008</TotalTime>
  <Words>744</Words>
  <Application>Microsoft Office PowerPoint</Application>
  <PresentationFormat>Předvádění na obrazovce (4:3)</PresentationFormat>
  <Paragraphs>124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Neue Haas Grotesk Text Pro (Nadpisy)</vt:lpstr>
      <vt:lpstr>Neue Haas Grotesk Text Pro (Nadpisy)sy)</vt:lpstr>
      <vt:lpstr>Neue Haas Grotesk Text Pro (Základní text)</vt:lpstr>
      <vt:lpstr>Neue Haas Grotesk Text Pro (Základní text) (Základní text)</vt:lpstr>
      <vt:lpstr>Wingdings</vt:lpstr>
      <vt:lpstr>Motiv Office</vt:lpstr>
      <vt:lpstr>    Moravská vysoká škola Olomouc, o.p.s.  </vt:lpstr>
      <vt:lpstr>Obsah</vt:lpstr>
      <vt:lpstr>Co to je strategický management?</vt:lpstr>
      <vt:lpstr>Strategické analýzy</vt:lpstr>
      <vt:lpstr>Plánovací proces</vt:lpstr>
      <vt:lpstr>Proces strategického managementu</vt:lpstr>
      <vt:lpstr>Strategická analýza vnějšího okolí</vt:lpstr>
      <vt:lpstr>SWOT analýza</vt:lpstr>
      <vt:lpstr>SWOT analýza</vt:lpstr>
      <vt:lpstr>SWOT analýza – časté chyby</vt:lpstr>
      <vt:lpstr>Tempo růstu trhu</vt:lpstr>
      <vt:lpstr>Klíčové poznatky</vt:lpstr>
      <vt:lpstr> Vaše dotazy? Děkuji za pozornost. </vt:lpstr>
    </vt:vector>
  </TitlesOfParts>
  <Company>MVSO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Skřivánková Jitka</dc:creator>
  <cp:lastModifiedBy>Skřivánková Jitka</cp:lastModifiedBy>
  <cp:revision>130</cp:revision>
  <dcterms:created xsi:type="dcterms:W3CDTF">2025-08-06T05:26:05Z</dcterms:created>
  <dcterms:modified xsi:type="dcterms:W3CDTF">2025-11-27T12:15:14Z</dcterms:modified>
</cp:coreProperties>
</file>