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82" r:id="rId11"/>
    <p:sldId id="25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F28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30" d="100"/>
          <a:sy n="130" d="100"/>
        </p:scale>
        <p:origin x="93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7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7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58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9193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49429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0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9193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49429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40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919398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49429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17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919398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49429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0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21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9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9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0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9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812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812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7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812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812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5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0175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40175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0175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40175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3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5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5319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60" r:id="rId5"/>
    <p:sldLayoutId id="2147483652" r:id="rId6"/>
    <p:sldLayoutId id="2147483661" r:id="rId7"/>
    <p:sldLayoutId id="2147483653" r:id="rId8"/>
    <p:sldLayoutId id="2147483662" r:id="rId9"/>
    <p:sldLayoutId id="2147483654" r:id="rId10"/>
    <p:sldLayoutId id="2147483663" r:id="rId11"/>
    <p:sldLayoutId id="2147483656" r:id="rId12"/>
    <p:sldLayoutId id="2147483664" r:id="rId13"/>
    <p:sldLayoutId id="2147483657" r:id="rId14"/>
    <p:sldLayoutId id="2147483665" r:id="rId15"/>
    <p:sldLayoutId id="2147483658" r:id="rId16"/>
    <p:sldLayoutId id="2147483667" r:id="rId1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0425E20-CDF7-660A-C91A-CF02C572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181" y="457200"/>
            <a:ext cx="5891980" cy="1592826"/>
          </a:xfrm>
        </p:spPr>
        <p:txBody>
          <a:bodyPr/>
          <a:lstStyle/>
          <a:p>
            <a:pPr algn="ctr"/>
            <a:br>
              <a:rPr lang="cs-CZ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500" b="1" dirty="0">
                <a:solidFill>
                  <a:srgbClr val="FF0000"/>
                </a:solidFill>
                <a:effectLst/>
                <a:latin typeface="Neue Haas Grotesk Text Pro (Nadpisy)"/>
                <a:ea typeface="Calibri" panose="020F0502020204030204" pitchFamily="34" charset="0"/>
                <a:cs typeface="Arial" panose="020B0604020202020204" pitchFamily="34" charset="0"/>
              </a:rPr>
              <a:t>Moravská vysoká škola Olomouc, o.p.s.</a:t>
            </a:r>
            <a:br>
              <a:rPr lang="cs-CZ" sz="2500" dirty="0">
                <a:effectLst/>
                <a:latin typeface="Neue Haas Grotesk Text Pro (Nadpisy)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500" b="1" dirty="0">
                <a:latin typeface="Neue Haas Grotesk Text Pro (Nadpisy)"/>
                <a:cs typeface="Arial" panose="020B0604020202020204" pitchFamily="34" charset="0"/>
              </a:rPr>
            </a:br>
            <a:endParaRPr lang="en-US" sz="2500" b="1" dirty="0">
              <a:latin typeface="Neue Haas Grotesk Text Pro (Nadpisy)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A662AE-5C4D-C155-944F-B88B95292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135" y="635163"/>
            <a:ext cx="1931385" cy="193138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E927FA3-3365-55CC-A4A7-941CDE99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86548" y="1423219"/>
            <a:ext cx="5464277" cy="1592826"/>
          </a:xfrm>
        </p:spPr>
        <p:txBody>
          <a:bodyPr>
            <a:normAutofit/>
          </a:bodyPr>
          <a:lstStyle/>
          <a:p>
            <a:pPr algn="ctr"/>
            <a:endParaRPr lang="cs-CZ" sz="1500" b="1" dirty="0">
              <a:latin typeface="Neue Haas Grotesk Text Pro (Nadpisy)"/>
              <a:cs typeface="Arial" panose="020B0604020202020204" pitchFamily="34" charset="0"/>
            </a:endParaRPr>
          </a:p>
          <a:p>
            <a:pPr algn="ctr"/>
            <a:r>
              <a:rPr lang="cs-CZ" sz="2500" b="1">
                <a:latin typeface="Neue Haas Grotesk Text Pro (Nadpisy)"/>
                <a:cs typeface="Arial" panose="020B0604020202020204" pitchFamily="34" charset="0"/>
              </a:rPr>
              <a:t>MANAGEMENT 2</a:t>
            </a:r>
            <a:endParaRPr lang="en-US" sz="2500" dirty="0">
              <a:latin typeface="Neue Haas Grotesk Text Pro (Nadpisy)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0B4E6A6-9C3F-C3D8-3F8F-44474DE02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4" y="3069771"/>
            <a:ext cx="7972425" cy="27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3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b="1" dirty="0">
                <a:solidFill>
                  <a:srgbClr val="FF0000"/>
                </a:solidFill>
                <a:latin typeface="Neue Haas Grotesk Text Pro (Základní text)"/>
              </a:rPr>
              <a:t>CVIČENÍ PROJEKTOVÉ ŘÍZENÍ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9E388BD-D660-17AA-687D-D5C82F9652D0}"/>
              </a:ext>
            </a:extLst>
          </p:cNvPr>
          <p:cNvSpPr txBox="1"/>
          <p:nvPr/>
        </p:nvSpPr>
        <p:spPr>
          <a:xfrm>
            <a:off x="671052" y="1747684"/>
            <a:ext cx="74036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Neue Haas Grotesk Text Pro (Základní text)"/>
              </a:rPr>
              <a:t>Plánování mini-projektu</a:t>
            </a:r>
          </a:p>
          <a:p>
            <a:r>
              <a:rPr lang="cs-CZ" sz="1000" dirty="0">
                <a:latin typeface="Neue Haas Grotesk Text Pro (Základní text)"/>
              </a:rPr>
              <a:t>Cíl: Naučit účastníky základní kroky projektového řízení – od definice cíle až po rozdělení úkolů a časový plán.</a:t>
            </a:r>
          </a:p>
          <a:p>
            <a:endParaRPr lang="cs-CZ" sz="1000" dirty="0">
              <a:latin typeface="Neue Haas Grotesk Text Pro (Základní text)"/>
            </a:endParaRPr>
          </a:p>
          <a:p>
            <a:r>
              <a:rPr lang="cs-CZ" sz="1000" b="1" dirty="0">
                <a:latin typeface="Neue Haas Grotesk Text Pro (Základní text)"/>
              </a:rPr>
              <a:t>Průběh cvičení:</a:t>
            </a:r>
          </a:p>
          <a:p>
            <a:r>
              <a:rPr lang="cs-CZ" sz="1000" b="1" dirty="0">
                <a:latin typeface="Neue Haas Grotesk Text Pro (Základní text)"/>
              </a:rPr>
              <a:t>1. Rozdělení do týmů (3–5 osob):</a:t>
            </a:r>
          </a:p>
          <a:p>
            <a:r>
              <a:rPr lang="cs-CZ" sz="1000" dirty="0">
                <a:latin typeface="Neue Haas Grotesk Text Pro (Základní text)"/>
              </a:rPr>
              <a:t>Každý tým dostane zadání:</a:t>
            </a:r>
          </a:p>
          <a:p>
            <a:endParaRPr lang="cs-CZ" sz="1000" dirty="0">
              <a:latin typeface="Neue Haas Grotesk Text Pro (Základní text)"/>
            </a:endParaRPr>
          </a:p>
          <a:p>
            <a:r>
              <a:rPr lang="cs-CZ" sz="1000" dirty="0">
                <a:latin typeface="Neue Haas Grotesk Text Pro (Základní text)"/>
              </a:rPr>
              <a:t>„Naplánujte malý projekt – např. organizaci školního dne, firemního workshopu nebo dobročinné akce.“</a:t>
            </a:r>
          </a:p>
          <a:p>
            <a:endParaRPr lang="cs-CZ" sz="1000" dirty="0">
              <a:latin typeface="Neue Haas Grotesk Text Pro (Základní text)"/>
            </a:endParaRPr>
          </a:p>
          <a:p>
            <a:r>
              <a:rPr lang="cs-CZ" sz="1000" b="1" dirty="0">
                <a:latin typeface="Neue Haas Grotesk Text Pro (Základní text)"/>
              </a:rPr>
              <a:t>2. Úkoly pro tým:</a:t>
            </a:r>
          </a:p>
          <a:p>
            <a:r>
              <a:rPr lang="cs-CZ" sz="1000" dirty="0">
                <a:latin typeface="Neue Haas Grotesk Text Pro (Základní text)"/>
              </a:rPr>
              <a:t>Každý tým má 30–45 minut na zpracování těchto bodů:</a:t>
            </a:r>
          </a:p>
          <a:p>
            <a:endParaRPr lang="cs-CZ" sz="1000" dirty="0">
              <a:latin typeface="Neue Haas Grotesk Text Pro (Základní text)"/>
            </a:endParaRPr>
          </a:p>
          <a:p>
            <a:r>
              <a:rPr lang="cs-CZ" sz="1000" b="1" dirty="0">
                <a:latin typeface="Neue Haas Grotesk Text Pro (Základní text)"/>
              </a:rPr>
              <a:t>Cíl projektu </a:t>
            </a:r>
            <a:r>
              <a:rPr lang="cs-CZ" sz="1000" dirty="0">
                <a:latin typeface="Neue Haas Grotesk Text Pro (Základní text)"/>
              </a:rPr>
              <a:t>– čeho chcete dosáhnout?</a:t>
            </a:r>
          </a:p>
          <a:p>
            <a:r>
              <a:rPr lang="cs-CZ" sz="1000" b="1" dirty="0">
                <a:latin typeface="Neue Haas Grotesk Text Pro (Základní text)"/>
              </a:rPr>
              <a:t>Hlavní úkoly </a:t>
            </a:r>
            <a:r>
              <a:rPr lang="cs-CZ" sz="1000" dirty="0">
                <a:latin typeface="Neue Haas Grotesk Text Pro (Základní text)"/>
              </a:rPr>
              <a:t>– co je třeba udělat?</a:t>
            </a:r>
          </a:p>
          <a:p>
            <a:r>
              <a:rPr lang="cs-CZ" sz="1000" b="1" dirty="0">
                <a:latin typeface="Neue Haas Grotesk Text Pro (Základní text)"/>
              </a:rPr>
              <a:t>Role v týmu </a:t>
            </a:r>
            <a:r>
              <a:rPr lang="cs-CZ" sz="1000" dirty="0">
                <a:latin typeface="Neue Haas Grotesk Text Pro (Základní text)"/>
              </a:rPr>
              <a:t>– kdo co bude dělat?</a:t>
            </a:r>
          </a:p>
          <a:p>
            <a:r>
              <a:rPr lang="cs-CZ" sz="1000" b="1" dirty="0">
                <a:latin typeface="Neue Haas Grotesk Text Pro (Základní text)"/>
              </a:rPr>
              <a:t>Časový plán </a:t>
            </a:r>
            <a:r>
              <a:rPr lang="cs-CZ" sz="1000" dirty="0">
                <a:latin typeface="Neue Haas Grotesk Text Pro (Základní text)"/>
              </a:rPr>
              <a:t>– kdy se co uskuteční?</a:t>
            </a:r>
          </a:p>
          <a:p>
            <a:r>
              <a:rPr lang="cs-CZ" sz="1000" b="1" dirty="0">
                <a:latin typeface="Neue Haas Grotesk Text Pro (Základní text)"/>
              </a:rPr>
              <a:t>Rizika a řešení </a:t>
            </a:r>
            <a:r>
              <a:rPr lang="cs-CZ" sz="1000" dirty="0">
                <a:latin typeface="Neue Haas Grotesk Text Pro (Základní text)"/>
              </a:rPr>
              <a:t>– co by mohlo selhat a jak tomu předejít?</a:t>
            </a:r>
          </a:p>
          <a:p>
            <a:r>
              <a:rPr lang="cs-CZ" sz="1000" b="1" dirty="0">
                <a:latin typeface="Neue Haas Grotesk Text Pro (Základní text)"/>
              </a:rPr>
              <a:t>Zdroje</a:t>
            </a:r>
            <a:r>
              <a:rPr lang="cs-CZ" sz="1000" dirty="0">
                <a:latin typeface="Neue Haas Grotesk Text Pro (Základní text)"/>
              </a:rPr>
              <a:t> – co potřebujete (lidé, materiál, finance)?</a:t>
            </a:r>
          </a:p>
          <a:p>
            <a:endParaRPr lang="cs-CZ" sz="1000" dirty="0">
              <a:latin typeface="Neue Haas Grotesk Text Pro (Základní text)"/>
            </a:endParaRPr>
          </a:p>
          <a:p>
            <a:r>
              <a:rPr lang="cs-CZ" sz="1000" b="1" dirty="0">
                <a:latin typeface="Neue Haas Grotesk Text Pro (Základní text)"/>
              </a:rPr>
              <a:t>3. Prezentace projektového plánu (5 minut/tým):</a:t>
            </a:r>
          </a:p>
          <a:p>
            <a:r>
              <a:rPr lang="cs-CZ" sz="1000" dirty="0">
                <a:latin typeface="Neue Haas Grotesk Text Pro (Základní text)"/>
              </a:rPr>
              <a:t>Každý tým představí svůj projekt ostatním – může použít </a:t>
            </a:r>
            <a:r>
              <a:rPr lang="cs-CZ" sz="1000" dirty="0" err="1">
                <a:latin typeface="Neue Haas Grotesk Text Pro (Základní text)"/>
              </a:rPr>
              <a:t>flipchart</a:t>
            </a:r>
            <a:r>
              <a:rPr lang="cs-CZ" sz="1000" dirty="0">
                <a:latin typeface="Neue Haas Grotesk Text Pro (Základní text)"/>
              </a:rPr>
              <a:t>, prezentaci nebo jen ústní výklad.</a:t>
            </a:r>
          </a:p>
          <a:p>
            <a:endParaRPr lang="cs-CZ" sz="1000" dirty="0">
              <a:latin typeface="Neue Haas Grotesk Text Pro (Základní text)"/>
            </a:endParaRPr>
          </a:p>
          <a:p>
            <a:r>
              <a:rPr lang="cs-CZ" sz="1000" b="1" dirty="0">
                <a:latin typeface="Neue Haas Grotesk Text Pro (Základní text)"/>
              </a:rPr>
              <a:t>4. Reflexe a zpětná vazba:</a:t>
            </a:r>
          </a:p>
          <a:p>
            <a:r>
              <a:rPr lang="cs-CZ" sz="1000" dirty="0">
                <a:latin typeface="Neue Haas Grotesk Text Pro (Základní text)"/>
              </a:rPr>
              <a:t>Co bylo nejtěžší?</a:t>
            </a:r>
          </a:p>
          <a:p>
            <a:r>
              <a:rPr lang="cs-CZ" sz="1000" dirty="0">
                <a:latin typeface="Neue Haas Grotesk Text Pro (Základní text)"/>
              </a:rPr>
              <a:t>Jak tým spolupracoval?</a:t>
            </a:r>
          </a:p>
          <a:p>
            <a:r>
              <a:rPr lang="cs-CZ" sz="1000" dirty="0">
                <a:latin typeface="Neue Haas Grotesk Text Pro (Základní text)"/>
              </a:rPr>
              <a:t>Co byste příště udělali jinak?</a:t>
            </a:r>
          </a:p>
          <a:p>
            <a:endParaRPr lang="cs-CZ" sz="1000" dirty="0">
              <a:latin typeface="Neue Haas Grotesk Text Pro (Základní text)"/>
            </a:endParaRPr>
          </a:p>
          <a:p>
            <a:r>
              <a:rPr lang="cs-CZ" sz="1000" b="1" dirty="0">
                <a:latin typeface="Neue Haas Grotesk Text Pro (Základní text)"/>
              </a:rPr>
              <a:t>Co cvičení rozvíjí:</a:t>
            </a:r>
          </a:p>
          <a:p>
            <a:r>
              <a:rPr lang="cs-CZ" sz="1000" dirty="0">
                <a:latin typeface="Neue Haas Grotesk Text Pro (Základní text)"/>
              </a:rPr>
              <a:t>Základy projektového řízení (cíle, plánování, rizika)</a:t>
            </a:r>
          </a:p>
          <a:p>
            <a:r>
              <a:rPr lang="cs-CZ" sz="1000" dirty="0">
                <a:latin typeface="Neue Haas Grotesk Text Pro (Základní text)"/>
              </a:rPr>
              <a:t>Týmovou spolupráci</a:t>
            </a:r>
          </a:p>
          <a:p>
            <a:r>
              <a:rPr lang="cs-CZ" sz="1000" dirty="0">
                <a:latin typeface="Neue Haas Grotesk Text Pro (Základní text)"/>
              </a:rPr>
              <a:t>Komunikační dovednosti</a:t>
            </a:r>
          </a:p>
          <a:p>
            <a:r>
              <a:rPr lang="cs-CZ" sz="1000" dirty="0">
                <a:latin typeface="Neue Haas Grotesk Text Pro (Základní text)"/>
              </a:rPr>
              <a:t>Kreativitu a strategické myšlení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4DB96E8-38C5-6D99-8985-95A71D0A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1" y="3089184"/>
            <a:ext cx="3524717" cy="167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36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000" b="1" dirty="0">
                <a:solidFill>
                  <a:schemeClr val="tx1"/>
                </a:solidFill>
                <a:latin typeface="Neue Haas Grotesk Text Pro (Základní text)"/>
                <a:cs typeface="Arial" panose="020B0604020202020204" pitchFamily="34" charset="0"/>
              </a:rPr>
              <a:t>Vaše dotazy?</a:t>
            </a:r>
            <a:br>
              <a:rPr lang="cs-CZ" altLang="cs-CZ" sz="3000" b="1" dirty="0">
                <a:solidFill>
                  <a:schemeClr val="tx1"/>
                </a:solidFill>
                <a:latin typeface="Neue Haas Grotesk Text Pro (Základní text)"/>
                <a:cs typeface="Arial" panose="020B0604020202020204" pitchFamily="34" charset="0"/>
              </a:rPr>
            </a:br>
            <a:r>
              <a:rPr lang="cs-CZ" altLang="cs-CZ" sz="3000" b="1" dirty="0">
                <a:solidFill>
                  <a:schemeClr val="tx1"/>
                </a:solidFill>
                <a:latin typeface="Neue Haas Grotesk Text Pro (Základní text)"/>
                <a:cs typeface="Arial" panose="020B0604020202020204" pitchFamily="34" charset="0"/>
              </a:rPr>
              <a:t>Děkuji za pozornost.</a:t>
            </a:r>
            <a:br>
              <a:rPr lang="cs-CZ" altLang="cs-CZ" sz="3000" b="1" dirty="0">
                <a:latin typeface="Neue Haas Grotesk Text Pro (Základní text)"/>
                <a:cs typeface="Arial" panose="020B0604020202020204" pitchFamily="34" charset="0"/>
              </a:rPr>
            </a:br>
            <a:endParaRPr lang="cs-CZ" sz="3000" b="1" dirty="0">
              <a:latin typeface="Neue Haas Grotesk Text Pro (Základní text)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07574"/>
            <a:ext cx="8064000" cy="429925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b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latin typeface="Neue Haas Grotesk Text Pro (Základní text)"/>
                <a:cs typeface="Arial" panose="020B0604020202020204" pitchFamily="34" charset="0"/>
              </a:rPr>
              <a:t>Ing. Jitka Skřivánková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2600" dirty="0">
                <a:solidFill>
                  <a:srgbClr val="201F1E"/>
                </a:solidFill>
                <a:effectLst/>
                <a:latin typeface="Neue Haas Grotesk Text Pro (Základní text)"/>
                <a:ea typeface="Calibri" panose="020F0502020204030204" pitchFamily="34" charset="0"/>
                <a:cs typeface="Arial" panose="020B0604020202020204" pitchFamily="34" charset="0"/>
              </a:rPr>
              <a:t>Ústav managementu</a:t>
            </a:r>
            <a:br>
              <a:rPr lang="cs-CZ" sz="1900" dirty="0">
                <a:latin typeface="Neue Haas Grotesk Text Pro (Základní text)"/>
                <a:cs typeface="Arial" panose="020B0604020202020204" pitchFamily="34" charset="0"/>
              </a:rPr>
            </a:br>
            <a:endParaRPr lang="cs-CZ" sz="1900" dirty="0">
              <a:latin typeface="Neue Haas Grotesk Text Pro (Základní text)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br>
              <a:rPr lang="cs-CZ" sz="1900" dirty="0">
                <a:latin typeface="Neue Haas Grotesk Text Pro (Základní text)"/>
                <a:cs typeface="Arial" panose="020B0604020202020204" pitchFamily="34" charset="0"/>
              </a:rPr>
            </a:br>
            <a:r>
              <a:rPr lang="cs-CZ" sz="2800" b="1" dirty="0">
                <a:solidFill>
                  <a:srgbClr val="FF0000"/>
                </a:solidFill>
                <a:effectLst/>
                <a:latin typeface="Neue Haas Grotesk Text Pro (Základní text)"/>
                <a:ea typeface="Calibri" panose="020F0502020204030204" pitchFamily="34" charset="0"/>
                <a:cs typeface="Arial" panose="020B0604020202020204" pitchFamily="34" charset="0"/>
              </a:rPr>
              <a:t>Moravská vysoká škola Olomouc, o.p.s.</a:t>
            </a:r>
            <a:endParaRPr lang="cs-CZ" sz="2800" dirty="0">
              <a:effectLst/>
              <a:latin typeface="Neue Haas Grotesk Text Pro (Základní text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1900" dirty="0">
                <a:solidFill>
                  <a:srgbClr val="000000"/>
                </a:solidFill>
                <a:effectLst/>
                <a:latin typeface="Neue Haas Grotesk Text Pro (Základní text)"/>
                <a:ea typeface="Calibri" panose="020F0502020204030204" pitchFamily="34" charset="0"/>
                <a:cs typeface="Arial" panose="020B0604020202020204" pitchFamily="34" charset="0"/>
              </a:rPr>
              <a:t>tř. Kosmonautů 1288/1 </a:t>
            </a:r>
            <a:endParaRPr lang="cs-CZ" sz="1900" dirty="0">
              <a:effectLst/>
              <a:latin typeface="Neue Haas Grotesk Text Pro (Základní text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1900" dirty="0">
                <a:solidFill>
                  <a:srgbClr val="000000"/>
                </a:solidFill>
                <a:effectLst/>
                <a:latin typeface="Neue Haas Grotesk Text Pro (Základní text)"/>
                <a:ea typeface="Calibri" panose="020F0502020204030204" pitchFamily="34" charset="0"/>
                <a:cs typeface="Arial" panose="020B0604020202020204" pitchFamily="34" charset="0"/>
              </a:rPr>
              <a:t>779 00 Olomouc</a:t>
            </a:r>
          </a:p>
          <a:p>
            <a:pPr marL="0" indent="0" algn="ctr">
              <a:buNone/>
            </a:pPr>
            <a:r>
              <a:rPr lang="cs-CZ" sz="1900" dirty="0">
                <a:effectLst/>
                <a:latin typeface="Neue Haas Grotesk Text Pro (Základní text)"/>
                <a:ea typeface="Calibri" panose="020F0502020204030204" pitchFamily="34" charset="0"/>
                <a:cs typeface="Arial" panose="020B0604020202020204" pitchFamily="34" charset="0"/>
              </a:rPr>
              <a:t>www.mvso.cz</a:t>
            </a:r>
          </a:p>
          <a:p>
            <a:pPr marL="0" indent="0" algn="ctr">
              <a:buNone/>
            </a:pPr>
            <a:r>
              <a:rPr lang="cs-CZ" sz="1900" dirty="0">
                <a:solidFill>
                  <a:srgbClr val="000000"/>
                </a:solidFill>
                <a:effectLst/>
                <a:latin typeface="Neue Haas Grotesk Text Pro (Základní text)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1900" dirty="0">
              <a:effectLst/>
              <a:latin typeface="Neue Haas Grotesk Text Pro (Základní text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1900" dirty="0">
                <a:solidFill>
                  <a:srgbClr val="000000"/>
                </a:solidFill>
                <a:effectLst/>
                <a:latin typeface="Neue Haas Grotesk Text Pro (Základní text)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b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4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latin typeface="Neue Haas Grotesk Text Pro (Nadpisy)"/>
                <a:cs typeface="Arial" panose="020B0604020202020204" pitchFamily="34" charset="0"/>
              </a:rPr>
              <a:t>OBSAH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52716"/>
            <a:ext cx="8064000" cy="4594123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+mn-ea"/>
                <a:cs typeface="+mn-cs"/>
              </a:rPr>
              <a:t>PROJEKTOVÉ ŘÍZENÍ </a:t>
            </a:r>
          </a:p>
          <a:p>
            <a:pPr lvl="1" algn="just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defRPr/>
            </a:pPr>
            <a:r>
              <a:rPr lang="cs-CZ" sz="1900" dirty="0">
                <a:solidFill>
                  <a:schemeClr val="tx1"/>
                </a:solidFill>
                <a:latin typeface="Neue Haas Grotesk Text Pro (Základní text)"/>
              </a:rPr>
              <a:t>VYMEZENÍ POJMU PROJEKT</a:t>
            </a:r>
          </a:p>
          <a:p>
            <a:pPr lvl="1" algn="just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defRPr/>
            </a:pPr>
            <a:r>
              <a:rPr lang="cs-CZ" sz="1900" dirty="0">
                <a:solidFill>
                  <a:schemeClr val="tx1"/>
                </a:solidFill>
                <a:latin typeface="Neue Haas Grotesk Text Pro (Základní text)"/>
              </a:rPr>
              <a:t>TROJIMPERATIV PROJEKTU</a:t>
            </a:r>
            <a:endParaRPr kumimoji="0" lang="cs-CZ" sz="19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+mn-ea"/>
              <a:cs typeface="+mn-cs"/>
            </a:endParaRPr>
          </a:p>
          <a:p>
            <a:pPr lvl="1" algn="just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defRPr/>
            </a:pPr>
            <a:r>
              <a:rPr kumimoji="0" lang="cs-CZ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+mn-ea"/>
                <a:cs typeface="+mn-cs"/>
              </a:rPr>
              <a:t>PROJEKTOVÝ MANAGEMENT</a:t>
            </a:r>
          </a:p>
          <a:p>
            <a:pPr lvl="1" algn="just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defRPr/>
            </a:pPr>
            <a:r>
              <a:rPr lang="cs-CZ" sz="1900" dirty="0">
                <a:solidFill>
                  <a:schemeClr val="tx1"/>
                </a:solidFill>
                <a:latin typeface="Neue Haas Grotesk Text Pro (Základní text)"/>
              </a:rPr>
              <a:t>PŘÍPRAVA PROJEKTU</a:t>
            </a:r>
          </a:p>
          <a:p>
            <a:pPr lvl="1" algn="just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defRPr/>
            </a:pPr>
            <a:r>
              <a:rPr kumimoji="0" lang="cs-CZ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+mn-ea"/>
                <a:cs typeface="+mn-cs"/>
              </a:rPr>
              <a:t>REALIZACE PROJEKTU</a:t>
            </a:r>
          </a:p>
          <a:p>
            <a:pPr lvl="1" algn="just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defRPr/>
            </a:pPr>
            <a:r>
              <a:rPr lang="cs-CZ" sz="1900" dirty="0">
                <a:solidFill>
                  <a:schemeClr val="tx1"/>
                </a:solidFill>
                <a:latin typeface="Neue Haas Grotesk Text Pro (Základní text)"/>
              </a:rPr>
              <a:t>UZAVŘENÍ A VYHODNOCENÍ PROJEKTU</a:t>
            </a:r>
            <a:endParaRPr kumimoji="0" lang="cs-CZ" sz="19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69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defRPr/>
            </a:pPr>
            <a:r>
              <a:rPr lang="cs-CZ" sz="3200" b="1" dirty="0">
                <a:solidFill>
                  <a:srgbClr val="FF0000"/>
                </a:solidFill>
                <a:latin typeface="Neue Haas Grotesk Text Pro (Základní text)"/>
              </a:rPr>
              <a:t>VYMEZENÍ POJMU PROJEKT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52716"/>
            <a:ext cx="8064000" cy="4594123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Co je to projekt?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Definice: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Projekt je dočasná činnost, která má: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jasně stanovený cíl,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určený začátek a konec,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omezené zdroje (čas, peníze, lidé),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a vede k vytvoření jedinečného výsledku (produktu, služby nebo změny).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Hlavní znaky projektu: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Jedinečnost – každý projekt je specifický, není to rutinní činnost.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Dočasnost – projekt má začátek a konec.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Cíl – projekt směřuje k dosažení konkrétního výsledku.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Omezené zdroje – projekt má rozpočet, časový rámec a tým.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Plánování a řízení – projekt vyžaduje organizaci, koordinaci a kontrolu.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Příklady projektů: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Výstavba nové školy.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Zavedení nového IT systému ve firmě.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Organizace konference.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Vývoj nové mobilní aplikace.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Týmová práce na školním úkolu s prezentací.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6F097CF-C98C-A41A-C53F-50AD03530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6189"/>
              </p:ext>
            </p:extLst>
          </p:nvPr>
        </p:nvGraphicFramePr>
        <p:xfrm>
          <a:off x="5169310" y="1452716"/>
          <a:ext cx="3434940" cy="4818821"/>
        </p:xfrm>
        <a:graphic>
          <a:graphicData uri="http://schemas.openxmlformats.org/drawingml/2006/table">
            <a:tbl>
              <a:tblPr/>
              <a:tblGrid>
                <a:gridCol w="1717470">
                  <a:extLst>
                    <a:ext uri="{9D8B030D-6E8A-4147-A177-3AD203B41FA5}">
                      <a16:colId xmlns:a16="http://schemas.microsoft.com/office/drawing/2014/main" val="121859532"/>
                    </a:ext>
                  </a:extLst>
                </a:gridCol>
                <a:gridCol w="1717470">
                  <a:extLst>
                    <a:ext uri="{9D8B030D-6E8A-4147-A177-3AD203B41FA5}">
                      <a16:colId xmlns:a16="http://schemas.microsoft.com/office/drawing/2014/main" val="2028615244"/>
                    </a:ext>
                  </a:extLst>
                </a:gridCol>
              </a:tblGrid>
              <a:tr h="905417">
                <a:tc>
                  <a:txBody>
                    <a:bodyPr/>
                    <a:lstStyle/>
                    <a:p>
                      <a:pPr algn="l" fontAlgn="t"/>
                      <a:r>
                        <a:rPr lang="cs-CZ" b="1">
                          <a:effectLst/>
                        </a:rPr>
                        <a:t>Projekt</a:t>
                      </a:r>
                      <a:endParaRPr lang="cs-CZ" b="0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>
                          <a:effectLst/>
                        </a:rPr>
                        <a:t>Běžná činnost</a:t>
                      </a:r>
                      <a:endParaRPr lang="cs-CZ" b="0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72172"/>
                  </a:ext>
                </a:extLst>
              </a:tr>
              <a:tr h="905417"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Má začátek a konec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Probíhá opakovaně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581603"/>
                  </a:ext>
                </a:extLst>
              </a:tr>
              <a:tr h="905417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Jedinečný výstup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Rutinní výstup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25110"/>
                  </a:ext>
                </a:extLst>
              </a:tr>
              <a:tr h="1221891"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Vyžaduje plánování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Zavedeno, známé postupy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88830"/>
                  </a:ext>
                </a:extLst>
              </a:tr>
              <a:tr h="880679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Omezené zdroje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Stabilní zdroje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06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262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defRPr/>
            </a:pPr>
            <a:r>
              <a:rPr lang="cs-CZ" sz="3200" b="1" dirty="0">
                <a:solidFill>
                  <a:srgbClr val="FF0000"/>
                </a:solidFill>
                <a:latin typeface="Neue Haas Grotesk Text Pro (Základní text)"/>
              </a:rPr>
              <a:t>TROJIMPERATIV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52716"/>
            <a:ext cx="8064000" cy="4594123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Trojimperativ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 projektu (Projektový trojúhelník)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1. Čas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Kolik času je k dispozici pro dokončení projektu?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Termíny, milníky, harmonogram.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Zpoždění může ovlivnit kvalitu nebo náklady.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2. Náklady (rozpočet)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Kolik peněz je na projekt vyčleněno?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Zahrnuje lidské zdroje, materiály, technologie, služby.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Překročení rozpočtu může ohrozit celý projekt.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3. Kvalita / Rozsah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Co má být výsledkem projektu?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Jaké funkce, vlastnosti, požadavky má výstup splňovat?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Změny v rozsahu mohou ovlivnit čas i náklady.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36A10FC-5982-C098-93F8-B3BF67D35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582" y="1452716"/>
            <a:ext cx="4781221" cy="36281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C7FDCD0-C528-D881-B3CD-ACA433D77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653116"/>
            <a:ext cx="2204884" cy="20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73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defRPr/>
            </a:pPr>
            <a:r>
              <a:rPr lang="cs-CZ" sz="3200" b="1" dirty="0">
                <a:solidFill>
                  <a:srgbClr val="FF0000"/>
                </a:solidFill>
                <a:latin typeface="Neue Haas Grotesk Text Pro (Základní text)"/>
              </a:rPr>
              <a:t>PROJEKTOVÝ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52716"/>
            <a:ext cx="8064000" cy="4594123"/>
          </a:xfrm>
        </p:spPr>
        <p:txBody>
          <a:bodyPr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Projektový management (řízení projektů)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Definice: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Projektový management je proces plánování, organizování, řízení a kontroly všech činností, které jsou potřebné k dosažení konkrétního cíle v rámci projektu. Cílem je dokončit projekt včas, v rámci rozpočtu a v požadované kvalitě.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Hlavní oblasti projektového managementu: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Plánování</a:t>
            </a: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 – stanovení cílů, časového harmonogramu, rozpočtu a zdrojů.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Organizace</a:t>
            </a: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 – sestavení týmu, rozdělení rolí a odpovědností.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Řízení rizik </a:t>
            </a: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– identifikace možných problémů a příprava na jejich řešení.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Komunikace</a:t>
            </a: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 – zajištění informovanosti všech zúčastněných stran.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Kontrola a monitoring </a:t>
            </a: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– sledování průběhu projektu, vyhodnocování pokroku.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Ukončení projektu </a:t>
            </a: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– předání výsledků, vyhodnocení úspěšnosti, zpětná vazba.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Trojimperativ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 projektu (viz předchozí vysvětlení):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Projektový manažer musí neustále vyvažovat tři klíčové faktory: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Čas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Náklady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Rozsah/kvalita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Role projektového manažera: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Koordinuje tým a zdroje.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Řeší problémy a konflikty.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Komunikuje s klienty a vedením.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Zajišťuje, že projekt běží podle plánu.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Příklady projektů: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Výstavba nové budovy¨.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Zavedení nového softwaru ve firmě.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Marketingová kampaň.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Školní týmová práce s prezentací.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9A3217-BC96-EF90-2F5F-B9A4D05C3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58" y="3374922"/>
            <a:ext cx="4166421" cy="27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66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defRPr/>
            </a:pPr>
            <a:r>
              <a:rPr lang="cs-CZ" sz="3200" b="1" dirty="0">
                <a:solidFill>
                  <a:srgbClr val="FF0000"/>
                </a:solidFill>
                <a:latin typeface="Neue Haas Grotesk Text Pro (Základní text)"/>
              </a:rPr>
              <a:t>PŘÍPRAVA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52716"/>
            <a:ext cx="8064000" cy="4837471"/>
          </a:xfrm>
        </p:spPr>
        <p:txBody>
          <a:bodyPr numCol="2">
            <a:normAutofit fontScale="5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Co to znamená?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Příprava projektu je úvodní fáze projektového řízení, ve které se projekt plánuje, definuje a připravuje ke spuštění. Je to klíčový krok, který ovlivňuje úspěšnost celého projektu.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Hlavní kroky přípravy projektu: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Stanovení cíle projektu.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Co má být výsledkem projektu?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Jaký problém řeší?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Jaký přínos má pro organizaci nebo zákazníka?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Identifikace zainteresovaných stran.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Kdo se projektu účastní?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Kdo bude ovlivněn výsledkem?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Kdo rozhoduje o rozpočtu, termínech, rozsahu?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Definice rozsahu projektu.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Co bude součástí projektu?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Co nebude součástí?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Jaké jsou hlavní výstupy?		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Plánování časového harmonogramu.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Kdy projekt začne a kdy má skončit?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Jaké jsou klíčové milníky?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Stanovení rozpočtu.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Kolik bude projekt stát?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Jaké jsou náklady na lidi, materiály, technologie?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2000" dirty="0">
              <a:solidFill>
                <a:schemeClr val="tx1"/>
              </a:solidFill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Analýza rizik.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Co by mohlo projekt ohrozit?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Jak se rizikům předcházet nebo je zmírnit?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Sestavení projektového týmu.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Kdo bude na projektu pracovat?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Jaké role a odpovědnosti budou mít jednotliví 	členové?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Vytvoření projektové dokumentace.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Projektový plán.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Komunikační plán.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Plán řízení kvality.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Výsledek přípravy projektu: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Dobře připravený projekt má: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Jasně definovaný cíl.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Realistický plán.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Připravený tým.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Zajištěné zdroje.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Identifikovaná rizika.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08941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defRPr/>
            </a:pPr>
            <a:r>
              <a:rPr lang="cs-CZ" sz="3200" b="1" dirty="0">
                <a:solidFill>
                  <a:srgbClr val="FF0000"/>
                </a:solidFill>
                <a:latin typeface="Neue Haas Grotesk Text Pro (Základní text)"/>
              </a:rPr>
              <a:t>LOGICKÝ RÁMEC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63634E4-B188-7C94-ED51-4545803D0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413" y="1784555"/>
            <a:ext cx="7807588" cy="3598606"/>
          </a:xfrm>
        </p:spPr>
      </p:pic>
    </p:spTree>
    <p:extLst>
      <p:ext uri="{BB962C8B-B14F-4D97-AF65-F5344CB8AC3E}">
        <p14:creationId xmlns:p14="http://schemas.microsoft.com/office/powerpoint/2010/main" val="4103645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defRPr/>
            </a:pPr>
            <a:r>
              <a:rPr lang="cs-CZ" sz="3200" b="1" dirty="0">
                <a:solidFill>
                  <a:srgbClr val="FF0000"/>
                </a:solidFill>
                <a:latin typeface="Neue Haas Grotesk Text Pro (Základní text)"/>
              </a:rPr>
              <a:t>REALIZACE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52716"/>
            <a:ext cx="8064000" cy="4837471"/>
          </a:xfrm>
        </p:spPr>
        <p:txBody>
          <a:bodyPr numCol="2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Realizace projektu je fáze, kdy se plán přetváří ve skutečnost. V této etapě se provádějí konkrétní činnosti, které vedou k dosažení cíle projektu. Je to nejviditelnější a často nejdelší část projektu.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Hlavní činnosti během realizace: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Zahájení práce týmu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Rozdělení úkolů podle plánu.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Aktivace zdrojů (lidé, technologie, materiály).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Řízení a koordinace činnost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Projektový manažer sleduje průběh prací.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Zajišťuje, že se dodržuje časový plán, rozpočet a kvalita.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Komunikace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Pravidelné porady, reporty, sdílení informací.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Řešení problémů a překážek v reálném čase.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Řízení změn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Pokud dojde ke změnám v rozsahu, čase nebo rozpočtu, musí být řízeny a schváleny.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Monitoring a kontrola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Průběžné sledování výkonnosti projektu.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Porovnávání skutečného stavu s plánem (čas, náklady, kvalita).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Cíl fáze realizace: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Dodat výstupy projektu (produkt, službu, výsledek).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000" dirty="0">
              <a:solidFill>
                <a:schemeClr val="tx1"/>
              </a:solidFill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000" dirty="0">
              <a:solidFill>
                <a:schemeClr val="tx1"/>
              </a:solidFill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V souladu s plánem – tedy včas, v rozpočtu a v požadované kvalitě.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Příklad: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Projekt: Vývoj nové webové stránky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V této fázi se programuje, testuje, vytváří obsah, nasazuje na server. Projektový manažer sleduje, zda vše probíhá podle plánu.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Tým pravidelně reportuje pokrok a řeší případné problémy.</a:t>
            </a:r>
            <a:r>
              <a:rPr kumimoji="0" lang="cs-CZ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3DA6FCF-9CFE-1640-6433-A62883E3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5000"/>
            <a:ext cx="4238884" cy="282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985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91440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  <a:buSzTx/>
              <a:defRPr/>
            </a:pPr>
            <a:r>
              <a:rPr lang="cs-CZ" sz="3200" b="1" dirty="0">
                <a:solidFill>
                  <a:srgbClr val="FF0000"/>
                </a:solidFill>
                <a:latin typeface="Neue Haas Grotesk Text Pro (Základní text)"/>
              </a:rPr>
              <a:t>UZAVŘENÍ A VYHODNOCENÍ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52716"/>
            <a:ext cx="8064000" cy="4837471"/>
          </a:xfrm>
        </p:spPr>
        <p:txBody>
          <a:bodyPr numCol="2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Tato fáze probíhá během realizace projektu. Cílem je sledovat průběh projektu, porovnávat ho s plánem a včas reagovat na odchylky.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9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Hlavní činnosti: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Sledování pokroku – kontrola, zda se plní úkoly podle harmonogramu.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Porovnání s plánem – kontrola nákladů, času, kvality a rozsahu.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Identifikace problémů – včasné odhalení rizik nebo zpoždění.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Zprávy o stavu projektu – pravidelné reporty pro vedení nebo klienta.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Řízení změn – pokud dojde ke změně požadavků, musí být schválena a zaznamenána.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Nástroje: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Ganttův</a:t>
            </a: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 diagram.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Kontrolní seznamy.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KPI (klíčové ukazatele výkonnosti).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Softwary pro řízení projektů (např. MS Project, </a:t>
            </a:r>
            <a:r>
              <a:rPr kumimoji="0" lang="cs-CZ" sz="90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Trello</a:t>
            </a: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cs-CZ" sz="90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Asana</a:t>
            </a: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9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Projektová dokumentace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Projektová dokumentace je soubor všech důležitých dokumentů, které vznikají během přípravy, realizace a ukončení projektu. Slouží k plánování, řízení, komunikaci</a:t>
            </a:r>
            <a:r>
              <a:rPr lang="cs-CZ" sz="900" noProof="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a kontrole projektu.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9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Zadání projektu (projektový záměr)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Popis cíle projektu.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Důvody realizace.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Očekávané přínosy.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9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Projektový plán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Harmonogram.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Rozpočet.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Rozdělení rolí a odpovědností.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Milníky projektu.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9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s-CZ" sz="9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Analýza rizik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Identifikace možných problémů.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Plán jejich řešení.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9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s-CZ" sz="9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Komunikační plán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Kdo, kdy a jak bude informován.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Způsob předávání informací v týmu.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9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s-CZ" sz="9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Plán řízení kvality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Jak bude zajištěna kvalita výstupů.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Kontrolní mechanismy.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9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s-CZ" sz="9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Záznamy o průběhu projektu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Zápisy z porad.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Průběžné reporty.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Změnové požadavky.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9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s-CZ" sz="9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Závěrečná zpráva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Shrnutí výsledků.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Vyhodnocení úspěšnosti.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Doporučení pro budoucí projekty.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9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900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cs-CZ" sz="900" b="1" u="sng" dirty="0">
                <a:solidFill>
                  <a:schemeClr val="tx1"/>
                </a:solidFill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cs-CZ" sz="9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roč je dokumentace důležitá?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Zajišťuje transparentnost a sledovatelnost projektu.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Pomáhá při komunikaci mezi členy týmu a s vedením.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Slouží jako zdroj zkušeností pro budoucí projekty.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ue Haas Grotesk Text Pro (Základní text)"/>
                <a:ea typeface="Calibri" panose="020F0502020204030204" pitchFamily="34" charset="0"/>
                <a:cs typeface="Times New Roman" panose="02020603050405020304" pitchFamily="18" charset="0"/>
              </a:rPr>
              <a:t>	Umožňuje kontrolu a audit projektu.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9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900" dirty="0">
              <a:solidFill>
                <a:schemeClr val="tx1"/>
              </a:solidFill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9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900" dirty="0">
              <a:solidFill>
                <a:schemeClr val="tx1"/>
              </a:solidFill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 (Základní text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1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 prezentace_4-3_CZ  -  Jen pro čtení" id="{52B92E5E-FE24-4D3E-A457-D05603BD1DAE}" vid="{6A43AFA1-9D3E-42E5-AA3F-C6740DAD9F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VZOR_Sablona prezentace_CZ</Template>
  <TotalTime>1154</TotalTime>
  <Words>1484</Words>
  <Application>Microsoft Office PowerPoint</Application>
  <PresentationFormat>Předvádění na obrazovce (4:3)</PresentationFormat>
  <Paragraphs>285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Neue Haas Grotesk Text Pro (Nadpisy)</vt:lpstr>
      <vt:lpstr>Neue Haas Grotesk Text Pro (Základní text)</vt:lpstr>
      <vt:lpstr>Wingdings</vt:lpstr>
      <vt:lpstr>Motiv Office</vt:lpstr>
      <vt:lpstr>    Moravská vysoká škola Olomouc, o.p.s.  </vt:lpstr>
      <vt:lpstr>OBSAH PŘEDNÁŠKY</vt:lpstr>
      <vt:lpstr>VYMEZENÍ POJMU PROJEKT</vt:lpstr>
      <vt:lpstr>TROJIMPERATIV PROJEKTU</vt:lpstr>
      <vt:lpstr>PROJEKTOVÝ MANAGEMENT</vt:lpstr>
      <vt:lpstr>PŘÍPRAVA PROJEKTU</vt:lpstr>
      <vt:lpstr>LOGICKÝ RÁMEC</vt:lpstr>
      <vt:lpstr>REALIZACE PROJEKTU</vt:lpstr>
      <vt:lpstr>UZAVŘENÍ A VYHODNOCENÍ PROJEKTU</vt:lpstr>
      <vt:lpstr>CVIČENÍ PROJEKTOVÉ ŘÍZENÍ</vt:lpstr>
      <vt:lpstr> Vaše dotazy? Děkuji za pozornost. </vt:lpstr>
    </vt:vector>
  </TitlesOfParts>
  <Company>MVSO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Skřivánková Jitka</dc:creator>
  <cp:lastModifiedBy>Skřivánková Jitka</cp:lastModifiedBy>
  <cp:revision>145</cp:revision>
  <dcterms:created xsi:type="dcterms:W3CDTF">2025-08-06T05:26:05Z</dcterms:created>
  <dcterms:modified xsi:type="dcterms:W3CDTF">2025-09-08T11:36:49Z</dcterms:modified>
</cp:coreProperties>
</file>