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0" r:id="rId4"/>
    <p:sldId id="260" r:id="rId5"/>
    <p:sldId id="281" r:id="rId6"/>
    <p:sldId id="286" r:id="rId7"/>
    <p:sldId id="282" r:id="rId8"/>
    <p:sldId id="283" r:id="rId9"/>
    <p:sldId id="284" r:id="rId10"/>
    <p:sldId id="285" r:id="rId11"/>
    <p:sldId id="25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F28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30" d="100"/>
          <a:sy n="130" d="100"/>
        </p:scale>
        <p:origin x="93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7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7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58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9193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49429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0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9193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49429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40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919398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49429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17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919398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49429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0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21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9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9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0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9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812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812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7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812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812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5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0175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40175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0175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40175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3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5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5319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60" r:id="rId5"/>
    <p:sldLayoutId id="2147483652" r:id="rId6"/>
    <p:sldLayoutId id="2147483661" r:id="rId7"/>
    <p:sldLayoutId id="2147483653" r:id="rId8"/>
    <p:sldLayoutId id="2147483662" r:id="rId9"/>
    <p:sldLayoutId id="2147483654" r:id="rId10"/>
    <p:sldLayoutId id="2147483663" r:id="rId11"/>
    <p:sldLayoutId id="2147483656" r:id="rId12"/>
    <p:sldLayoutId id="2147483664" r:id="rId13"/>
    <p:sldLayoutId id="2147483657" r:id="rId14"/>
    <p:sldLayoutId id="2147483665" r:id="rId15"/>
    <p:sldLayoutId id="2147483658" r:id="rId16"/>
    <p:sldLayoutId id="2147483667" r:id="rId1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0425E20-CDF7-660A-C91A-CF02C572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181" y="457200"/>
            <a:ext cx="5891980" cy="1592826"/>
          </a:xfrm>
        </p:spPr>
        <p:txBody>
          <a:bodyPr/>
          <a:lstStyle/>
          <a:p>
            <a:pPr algn="ctr"/>
            <a:br>
              <a:rPr lang="cs-CZ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500" b="1" dirty="0">
                <a:solidFill>
                  <a:srgbClr val="FF0000"/>
                </a:solidFill>
                <a:effectLst/>
                <a:latin typeface="Neue Haas Grotesk Text Pro (Nadpisy)"/>
                <a:ea typeface="Calibri" panose="020F0502020204030204" pitchFamily="34" charset="0"/>
                <a:cs typeface="Arial" panose="020B0604020202020204" pitchFamily="34" charset="0"/>
              </a:rPr>
              <a:t>Moravská vysoká škola Olomouc, o.p.s.</a:t>
            </a:r>
            <a:br>
              <a:rPr lang="cs-CZ" sz="2500" dirty="0">
                <a:effectLst/>
                <a:latin typeface="Neue Haas Grotesk Text Pro (Nadpisy)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500" b="1" dirty="0">
                <a:latin typeface="Neue Haas Grotesk Text Pro (Nadpisy)"/>
                <a:cs typeface="Arial" panose="020B0604020202020204" pitchFamily="34" charset="0"/>
              </a:rPr>
            </a:br>
            <a:endParaRPr lang="en-US" sz="2500" b="1" dirty="0">
              <a:latin typeface="Neue Haas Grotesk Text Pro (Nadpisy)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A662AE-5C4D-C155-944F-B88B95292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135" y="635163"/>
            <a:ext cx="1931385" cy="193138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E927FA3-3365-55CC-A4A7-941CDE99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86548" y="1423219"/>
            <a:ext cx="5464277" cy="1592826"/>
          </a:xfrm>
        </p:spPr>
        <p:txBody>
          <a:bodyPr>
            <a:normAutofit/>
          </a:bodyPr>
          <a:lstStyle/>
          <a:p>
            <a:pPr algn="ctr"/>
            <a:endParaRPr lang="cs-CZ" sz="1500" b="1" dirty="0">
              <a:latin typeface="Neue Haas Grotesk Text Pro (Nadpisy)"/>
              <a:cs typeface="Arial" panose="020B0604020202020204" pitchFamily="34" charset="0"/>
            </a:endParaRPr>
          </a:p>
          <a:p>
            <a:pPr algn="ctr"/>
            <a:r>
              <a:rPr lang="cs-CZ" sz="2500" b="1">
                <a:latin typeface="Neue Haas Grotesk Text Pro (Nadpisy)"/>
                <a:cs typeface="Arial" panose="020B0604020202020204" pitchFamily="34" charset="0"/>
              </a:rPr>
              <a:t>MANAGEMENT 2</a:t>
            </a:r>
            <a:endParaRPr lang="en-US" sz="2500" dirty="0">
              <a:latin typeface="Neue Haas Grotesk Text Pro (Nadpisy)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0B4E6A6-9C3F-C3D8-3F8F-44474DE02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4" y="3069771"/>
            <a:ext cx="7972425" cy="27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3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110000"/>
              </a:lnSpc>
              <a:spcBef>
                <a:spcPts val="1000"/>
              </a:spcBef>
              <a:defRPr/>
            </a:pPr>
            <a:br>
              <a:rPr lang="cs-CZ" sz="3200" b="1" dirty="0">
                <a:solidFill>
                  <a:srgbClr val="FF0000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rgbClr val="FF0000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CVIČENÍ DELEGOVÁNÍ</a:t>
            </a: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41206"/>
            <a:ext cx="8064000" cy="479322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b="1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Průběh cvičení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b="1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b="1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1. Úvodní diskuse (10 minut)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Co je delegování?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Proč je důležité?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Jaké chyby se při delegování často dělají?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b="1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2. Simulace manažerské situace (20 minut)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Rozdělte účastníky do skupin (ideálně 3–5 osob). Každá skupina obdrží následující scénář: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b="1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Scénář:</a:t>
            </a: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 Jste vedoucí marketingového oddělení. Máte před sebou týden plný úkolů: příprava prezentace pro vedení, organizace školení pro nové zaměstnance, kontrola rozpočtu, aktualizace webových stránek a příprava kampaně na sociálních sítích. Váš tým má 4 členy s různými schopnostmi.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b="1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Úkol: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Rozhodněte, které úkoly delegujete.</a:t>
            </a:r>
            <a:r>
              <a:rPr lang="cs-CZ" sz="1000" dirty="0"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Vyberte, komu je delegujete a proč.</a:t>
            </a:r>
            <a:r>
              <a:rPr lang="cs-CZ" sz="1000" dirty="0"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Určete, jak budete kontrolovat průběh a výsledek.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b="1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3. Prezentace a zpětná vazba (15 minut)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Každá skupina krátce představí své rozhodnutí. 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b="1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Následuje diskuse: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Bylo delegování efektivní?</a:t>
            </a:r>
            <a:r>
              <a:rPr lang="cs-CZ" sz="1000" dirty="0"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Byly úkoly rozděleny spravedlivě?</a:t>
            </a:r>
            <a:r>
              <a:rPr lang="cs-CZ" sz="1000" dirty="0"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Jaké problémy by mohly nastat?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b="1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4. Reflexe (5 minut)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Co jste se naučili?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Jak byste delegovali jinak ve své vlastní praxi?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Výstupy z cvičení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Schopnost identifikovat vhodné úkoly pro delegování.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Umění vybrat správného člověka pro daný úkol.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000" dirty="0">
                <a:effectLst/>
                <a:latin typeface="Neue Haas Grotesk Text Pro (Základní text)"/>
                <a:ea typeface="Calibri" panose="020F0502020204030204" pitchFamily="34" charset="0"/>
                <a:cs typeface="Calibri" panose="020F0502020204030204" pitchFamily="34" charset="0"/>
              </a:rPr>
              <a:t>Zkušenost s plánováním kontroly a zpětné vazby.</a:t>
            </a: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cs-CZ" sz="10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0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cs-CZ" sz="10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cs-CZ" sz="10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5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000" b="1" dirty="0">
                <a:solidFill>
                  <a:schemeClr val="tx1"/>
                </a:solidFill>
                <a:latin typeface="Neue Haas Grotesk Text Pro (Základní text)"/>
                <a:cs typeface="Arial" panose="020B0604020202020204" pitchFamily="34" charset="0"/>
              </a:rPr>
              <a:t>Vaše dotazy?</a:t>
            </a:r>
            <a:br>
              <a:rPr lang="cs-CZ" altLang="cs-CZ" sz="3000" b="1" dirty="0">
                <a:solidFill>
                  <a:schemeClr val="tx1"/>
                </a:solidFill>
                <a:latin typeface="Neue Haas Grotesk Text Pro (Základní text)"/>
                <a:cs typeface="Arial" panose="020B0604020202020204" pitchFamily="34" charset="0"/>
              </a:rPr>
            </a:br>
            <a:r>
              <a:rPr lang="cs-CZ" altLang="cs-CZ" sz="3000" b="1" dirty="0">
                <a:solidFill>
                  <a:schemeClr val="tx1"/>
                </a:solidFill>
                <a:latin typeface="Neue Haas Grotesk Text Pro (Základní text)"/>
                <a:cs typeface="Arial" panose="020B0604020202020204" pitchFamily="34" charset="0"/>
              </a:rPr>
              <a:t>Děkuji za pozornost.</a:t>
            </a:r>
            <a:br>
              <a:rPr lang="cs-CZ" altLang="cs-CZ" sz="3000" b="1" dirty="0">
                <a:latin typeface="Neue Haas Grotesk Text Pro (Základní text)"/>
                <a:cs typeface="Arial" panose="020B0604020202020204" pitchFamily="34" charset="0"/>
              </a:rPr>
            </a:br>
            <a:endParaRPr lang="cs-CZ" sz="3000" b="1" dirty="0">
              <a:latin typeface="Neue Haas Grotesk Text Pro (Základní text)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07574"/>
            <a:ext cx="8064000" cy="429925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b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latin typeface="Neue Haas Grotesk Text Pro (Základní text)"/>
                <a:cs typeface="Arial" panose="020B0604020202020204" pitchFamily="34" charset="0"/>
              </a:rPr>
              <a:t>Ing. Jitka Skřivánková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2600" dirty="0">
                <a:solidFill>
                  <a:srgbClr val="201F1E"/>
                </a:solidFill>
                <a:effectLst/>
                <a:latin typeface="Neue Haas Grotesk Text Pro (Základní text)"/>
                <a:ea typeface="Calibri" panose="020F0502020204030204" pitchFamily="34" charset="0"/>
                <a:cs typeface="Arial" panose="020B0604020202020204" pitchFamily="34" charset="0"/>
              </a:rPr>
              <a:t>Ústav managementu</a:t>
            </a:r>
            <a:br>
              <a:rPr lang="cs-CZ" sz="1900" dirty="0">
                <a:latin typeface="Neue Haas Grotesk Text Pro (Základní text)"/>
                <a:cs typeface="Arial" panose="020B0604020202020204" pitchFamily="34" charset="0"/>
              </a:rPr>
            </a:br>
            <a:endParaRPr lang="cs-CZ" sz="1900" dirty="0">
              <a:latin typeface="Neue Haas Grotesk Text Pro (Základní text)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br>
              <a:rPr lang="cs-CZ" sz="1900" dirty="0">
                <a:latin typeface="Neue Haas Grotesk Text Pro (Základní text)"/>
                <a:cs typeface="Arial" panose="020B0604020202020204" pitchFamily="34" charset="0"/>
              </a:rPr>
            </a:br>
            <a:r>
              <a:rPr lang="cs-CZ" sz="2800" b="1" dirty="0">
                <a:solidFill>
                  <a:srgbClr val="FF0000"/>
                </a:solidFill>
                <a:effectLst/>
                <a:latin typeface="Neue Haas Grotesk Text Pro (Základní text)"/>
                <a:ea typeface="Calibri" panose="020F0502020204030204" pitchFamily="34" charset="0"/>
                <a:cs typeface="Arial" panose="020B0604020202020204" pitchFamily="34" charset="0"/>
              </a:rPr>
              <a:t>Moravská vysoká škola Olomouc, o.p.s.</a:t>
            </a:r>
            <a:endParaRPr lang="cs-CZ" sz="2800" dirty="0">
              <a:effectLst/>
              <a:latin typeface="Neue Haas Grotesk Text Pro (Základní text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1900" dirty="0">
                <a:solidFill>
                  <a:srgbClr val="000000"/>
                </a:solidFill>
                <a:effectLst/>
                <a:latin typeface="Neue Haas Grotesk Text Pro (Základní text)"/>
                <a:ea typeface="Calibri" panose="020F0502020204030204" pitchFamily="34" charset="0"/>
                <a:cs typeface="Arial" panose="020B0604020202020204" pitchFamily="34" charset="0"/>
              </a:rPr>
              <a:t>tř. Kosmonautů 1288/1 </a:t>
            </a:r>
            <a:endParaRPr lang="cs-CZ" sz="1900" dirty="0">
              <a:effectLst/>
              <a:latin typeface="Neue Haas Grotesk Text Pro (Základní text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1900" dirty="0">
                <a:solidFill>
                  <a:srgbClr val="000000"/>
                </a:solidFill>
                <a:effectLst/>
                <a:latin typeface="Neue Haas Grotesk Text Pro (Základní text)"/>
                <a:ea typeface="Calibri" panose="020F0502020204030204" pitchFamily="34" charset="0"/>
                <a:cs typeface="Arial" panose="020B0604020202020204" pitchFamily="34" charset="0"/>
              </a:rPr>
              <a:t>779 00 Olomouc</a:t>
            </a:r>
          </a:p>
          <a:p>
            <a:pPr marL="0" indent="0" algn="ctr"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Arial" panose="020B0604020202020204" pitchFamily="34" charset="0"/>
              </a:rPr>
              <a:t>www.mvso.cz</a:t>
            </a:r>
          </a:p>
          <a:p>
            <a:pPr marL="0" indent="0" algn="ctr">
              <a:buNone/>
            </a:pPr>
            <a:r>
              <a:rPr lang="cs-CZ" sz="1900" dirty="0">
                <a:solidFill>
                  <a:srgbClr val="000000"/>
                </a:solidFill>
                <a:effectLst/>
                <a:latin typeface="Neue Haas Grotesk Text Pro (Základní text)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1900" dirty="0">
              <a:effectLst/>
              <a:latin typeface="Neue Haas Grotesk Text Pro (Základní text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1900" dirty="0">
                <a:solidFill>
                  <a:srgbClr val="000000"/>
                </a:solidFill>
                <a:effectLst/>
                <a:latin typeface="Neue Haas Grotesk Text Pro (Základní text)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b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4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latin typeface="Neue Haas Grotesk Text Pro (Nadpisy)"/>
                <a:cs typeface="Arial" panose="020B0604020202020204" pitchFamily="34" charset="0"/>
              </a:rPr>
              <a:t>OBSAH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52716"/>
            <a:ext cx="8064000" cy="4594123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2200" b="1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DELEGOVÁNÍ</a:t>
            </a:r>
          </a:p>
          <a:p>
            <a:pPr lvl="1" algn="just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sz="19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POJETÍ A VÝZNAM DELEGOVÁNÍ</a:t>
            </a:r>
          </a:p>
          <a:p>
            <a:pPr lvl="1" algn="just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sz="19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VHODNÉ A NEVHODNÉ ÚKOLY K DELEGOVÁNÍ</a:t>
            </a:r>
          </a:p>
          <a:p>
            <a:pPr lvl="1" algn="just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sz="19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BARIÉRY DELEGOVÁNÍ</a:t>
            </a:r>
          </a:p>
          <a:p>
            <a:pPr lvl="1" algn="just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sz="19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CHYBY V DELEGOVÁNÍ</a:t>
            </a:r>
          </a:p>
          <a:p>
            <a:pPr lvl="1" algn="just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sz="19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PLÁN DELEGOVÁNÍ</a:t>
            </a:r>
          </a:p>
          <a:p>
            <a:pPr marL="571491" lvl="1" indent="-228600" algn="just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endParaRPr lang="cs-CZ" sz="1900" b="1" dirty="0">
              <a:solidFill>
                <a:schemeClr val="tx1"/>
              </a:solidFill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cs-CZ" sz="2200" dirty="0">
              <a:solidFill>
                <a:schemeClr val="tx1"/>
              </a:solidFill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9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b="1" dirty="0">
                <a:solidFill>
                  <a:srgbClr val="FF0000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DELEGOVÁNÍ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947B1D-108D-FBE2-F310-CF8AD2472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29" y="2085922"/>
            <a:ext cx="4848942" cy="406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04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110000"/>
              </a:lnSpc>
              <a:spcBef>
                <a:spcPts val="1000"/>
              </a:spcBef>
              <a:defRPr/>
            </a:pPr>
            <a:br>
              <a:rPr lang="cs-CZ" sz="3200" b="1" dirty="0">
                <a:solidFill>
                  <a:srgbClr val="FF0000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rgbClr val="FF0000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POJETÍ A VÝZNAM DELEGOVÁNÍ</a:t>
            </a: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41206"/>
            <a:ext cx="8064000" cy="479322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200" b="1" i="0" u="sng" dirty="0">
                <a:solidFill>
                  <a:srgbClr val="424242"/>
                </a:solidFill>
                <a:effectLst/>
                <a:latin typeface="Neue Haas Grotesk Text Pro (Základní text)"/>
              </a:rPr>
              <a:t>Delegování je proces, kdy manažer: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200" b="1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určí úkol</a:t>
            </a:r>
            <a:r>
              <a:rPr lang="cs-CZ" sz="1200" b="0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, který je třeba splnit,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200" b="1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vybere vhodného pracovníka</a:t>
            </a:r>
            <a:r>
              <a:rPr lang="cs-CZ" sz="1200" b="0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, který má potřebné schopnosti,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200" b="1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předá odpovědnost</a:t>
            </a:r>
            <a:r>
              <a:rPr lang="cs-CZ" sz="1200" b="0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 za splnění úkolu,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200" b="0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a zároveň </a:t>
            </a:r>
            <a:r>
              <a:rPr lang="cs-CZ" sz="1200" b="1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ponechá dohled</a:t>
            </a:r>
            <a:r>
              <a:rPr lang="cs-CZ" sz="1200" b="0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 nad výsledkem.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200" dirty="0">
              <a:solidFill>
                <a:srgbClr val="424242"/>
              </a:solidFill>
              <a:latin typeface="Neue Haas Grotesk Text Pro (Základní text)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cs-CZ" sz="1200" b="1" i="0" u="sng" dirty="0">
                <a:solidFill>
                  <a:srgbClr val="424242"/>
                </a:solidFill>
                <a:effectLst/>
                <a:latin typeface="Neue Haas Grotesk Text Pro (Základní text)"/>
              </a:rPr>
              <a:t>Proč je delegování důležité?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1200" b="1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Zvyšuje efektivitu</a:t>
            </a:r>
            <a:r>
              <a:rPr lang="cs-CZ" sz="1200" b="0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 – manažer se může soustředit na klíčové úkoly.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1200" b="1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Rozvíjí tým</a:t>
            </a:r>
            <a:r>
              <a:rPr lang="cs-CZ" sz="1200" b="0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 – zaměstnanci získávají nové zkušenosti a kompetence.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1200" b="1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Podporuje důvěru</a:t>
            </a:r>
            <a:r>
              <a:rPr lang="cs-CZ" sz="1200" b="0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 – ukazuje, že manažer věří schopnostem svého týmu.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1200" b="1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Zlepšuje motivaci</a:t>
            </a:r>
            <a:r>
              <a:rPr lang="cs-CZ" sz="1200" b="0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 – lidé mají pocit, že jejich práce má význam.</a:t>
            </a:r>
          </a:p>
          <a:p>
            <a:pPr marL="0" indent="0" algn="l">
              <a:spcBef>
                <a:spcPts val="0"/>
              </a:spcBef>
              <a:buNone/>
            </a:pPr>
            <a:endParaRPr lang="cs-CZ" sz="1200" b="1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cs-CZ" sz="1200" b="1" i="0" u="sng" dirty="0">
                <a:solidFill>
                  <a:srgbClr val="424242"/>
                </a:solidFill>
                <a:effectLst/>
                <a:latin typeface="Neue Haas Grotesk Text Pro (Základní text)"/>
              </a:rPr>
              <a:t>Příklady delegování v praxi: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1200" b="0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Vedoucí marketingu pověří kolegu přípravou prezentace pro klienta.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1200" b="0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Manažer projektu svěří plánování rozpočtu finančnímu analytikovi.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1200" b="0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Ředitel školy deleguje organizaci školního výletu na učitele.</a:t>
            </a:r>
          </a:p>
          <a:p>
            <a:pPr marL="0" indent="0" algn="l">
              <a:spcBef>
                <a:spcPts val="0"/>
              </a:spcBef>
              <a:buNone/>
            </a:pPr>
            <a:endParaRPr lang="cs-CZ" sz="1200" dirty="0">
              <a:solidFill>
                <a:srgbClr val="424242"/>
              </a:solidFill>
              <a:latin typeface="Neue Haas Grotesk Text Pro (Základní text)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cs-CZ" sz="1200" b="1" i="0" u="sng" dirty="0">
                <a:solidFill>
                  <a:srgbClr val="424242"/>
                </a:solidFill>
                <a:effectLst/>
                <a:latin typeface="Neue Haas Grotesk Text Pro (Základní text)"/>
              </a:rPr>
              <a:t>Na co si dát pozor při delegování: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1200" b="0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Vybrat správného člověka pro daný úkol.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1200" b="0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Jasně definovat cíle, termíny a očekávání.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1200" b="0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Poskytnout potřebné zdroje a podporu.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1200" b="0" i="0" dirty="0">
                <a:solidFill>
                  <a:srgbClr val="424242"/>
                </a:solidFill>
                <a:effectLst/>
                <a:latin typeface="Neue Haas Grotesk Text Pro (Základní text)"/>
              </a:rPr>
              <a:t>Nezasahovat příliš, ale být k dispozici pro konzultace.</a:t>
            </a:r>
          </a:p>
          <a:p>
            <a:pPr marL="0" indent="0" algn="l">
              <a:spcBef>
                <a:spcPts val="0"/>
              </a:spcBef>
              <a:buNone/>
            </a:pPr>
            <a:endParaRPr lang="cs-CZ" sz="1100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3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48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40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+mn-ea"/>
              <a:cs typeface="+mn-cs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042008-65E2-1B5E-C3BF-14695A46F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741" y="1541206"/>
            <a:ext cx="2713703" cy="418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110000"/>
              </a:lnSpc>
              <a:spcBef>
                <a:spcPts val="1000"/>
              </a:spcBef>
              <a:defRPr/>
            </a:pP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rgbClr val="FF0000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VHODNÉ A NEVHODNÉ ÚKOLY K DELEGOVÁNÍ</a:t>
            </a: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41206"/>
            <a:ext cx="8064000" cy="4793226"/>
          </a:xfrm>
        </p:spPr>
        <p:txBody>
          <a:bodyPr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cs-CZ" sz="12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800" b="1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Úkoly vhodné k delegování: </a:t>
            </a:r>
            <a:endParaRPr lang="cs-CZ" sz="18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cs-CZ" sz="18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jednoduché úkoly a rutinní práce;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cs-CZ" sz="18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úkoly pro jednotlivce;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cs-CZ" sz="18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úkoly, které druhý dovede plnit lépe, efektivněji nebo je na ně odborník;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cs-CZ" sz="18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úkoly, které mohou rozvíjet schopnosti podřízených pracovníků;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cs-CZ" sz="18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veškeré nedůležité úkoly (viz </a:t>
            </a:r>
            <a:r>
              <a:rPr lang="cs-CZ" sz="1800" dirty="0" err="1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Eisenhowerův</a:t>
            </a:r>
            <a:r>
              <a:rPr lang="cs-CZ" sz="18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 princip v kap. Time management skript Management 1)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cs-CZ" sz="18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neoblíbené úkoly pro manažera, které jsou však oblíbené pro některého z podřízených pracovníků;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cs-CZ" sz="18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činnosti, které umožní vidět podřízenému pracovníkovi výsledky jeho práce v širším kontextu.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800" b="1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800" b="1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Úkoly nevhodné k delegování: </a:t>
            </a:r>
            <a:endParaRPr lang="cs-CZ" sz="18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cs-CZ" sz="18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strategické úkoly (formulace mise, vize, strategického cíle, strategie apod.);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cs-CZ" sz="18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úkoly, které jsou povinností manažera (zejm. základní manažerské činnosti jako plánování, organizování, vedení, rozhodování, kontrolování);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cs-CZ" sz="18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důvěrné úkoly s důvěrnými informacemi;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cs-CZ" sz="18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kontrola a hodnocení pracovníků;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cs-CZ" sz="18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politicky citlivé úkoly;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cs-CZ" sz="18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nové úkoly;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cs-CZ" sz="18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špatně definované úkoly.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cs-CZ" sz="48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cs-CZ" sz="40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+mn-ea"/>
              <a:cs typeface="+mn-cs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2BB6A1-2F6F-3624-455D-A112A8EC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54" y="1274377"/>
            <a:ext cx="1333045" cy="120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ECEFDFC-44F0-0B5E-A911-DD7AA19D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57" y="5348513"/>
            <a:ext cx="3097161" cy="13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29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110000"/>
              </a:lnSpc>
              <a:spcBef>
                <a:spcPts val="1000"/>
              </a:spcBef>
              <a:defRPr/>
            </a:pP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rgbClr val="FF0000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EISENHOWEROVA MATICE</a:t>
            </a: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41206"/>
            <a:ext cx="8064000" cy="479322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cs-CZ" sz="12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cs-CZ" sz="48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cs-CZ" sz="40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+mn-ea"/>
              <a:cs typeface="+mn-cs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2DE673F-E9D7-FA1B-B9BC-AFF7FA41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29" y="1371448"/>
            <a:ext cx="7809271" cy="479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73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110000"/>
              </a:lnSpc>
              <a:spcBef>
                <a:spcPts val="1000"/>
              </a:spcBef>
              <a:defRPr/>
            </a:pP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rgbClr val="FF0000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BARIÉRY DELEGOVÁNÍ</a:t>
            </a: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42999"/>
            <a:ext cx="8064000" cy="5449529"/>
          </a:xfrm>
        </p:spPr>
        <p:txBody>
          <a:bodyPr>
            <a:normAutofit fontScale="3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cs-CZ" sz="22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Bariéry delegování jsou překážky, které brání vedoucím pracovníkům nebo členům týmu efektivně předávat úkoly jiným.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3000" b="1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Osobní bariéry</a:t>
            </a:r>
            <a:endParaRPr lang="cs-CZ" sz="3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Strach ze ztráty kontroly.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Obava, že úkol nebude splněn správně nebo včas.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Perfekcionismus.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Pocit, že „nikdo to neudělá tak dobře jako já“.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Nedůvěra v schopnosti ostatních.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Nízká víra v tým nebo kolegy, že úkol zvládnou.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Pocit nepostradatelnosti.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Přesvědčení, že vedoucí musí vše dělat sám, jinak to nebude fungovat.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3000" b="1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Organizační bariéry</a:t>
            </a:r>
            <a:endParaRPr lang="cs-CZ" sz="3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Nejasné role a odpovědnosti.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Pokud není jasné, kdo co má dělat, delegování je obtížné.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Nedostatek času na vysvětlení úkolu.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Delegování vyžaduje počáteční investici času, kterou někteří nechtějí obětovat.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Chybějící systém kontroly a zpětné vazby.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Bez kontroly může být výsledek nejistý, což odrazuje od delegování.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Segoe UI Emoji" panose="020B0502040204020203" pitchFamily="34" charset="0"/>
              </a:rPr>
              <a:t> </a:t>
            </a:r>
            <a:endParaRPr lang="cs-CZ" sz="3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3000" b="1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Komunikační bariéry</a:t>
            </a:r>
            <a:endParaRPr lang="cs-CZ" sz="3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Neefektivní předání úkolu.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Nejasné zadání, chybějící kontext nebo očekávání.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Nedostatek zpětné vazby.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Pokud není prostor pro dotazy nebo korekce, může dojít k nedorozumění.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3000" b="1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Jak bariéry překonat?</a:t>
            </a:r>
            <a:endParaRPr lang="cs-CZ" sz="3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Budujte důvěru v tým.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Vysvětlujte očekávání a cíle jasně.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Poskytujte podporu a zpětnou vazbu.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Začněte s menšími úkoly a postupně přidávejte složitější.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30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Uvědomte si, že delegování je investice do rozvoje týmu.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cs-CZ" sz="48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cs-CZ" sz="40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+mn-ea"/>
              <a:cs typeface="+mn-cs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1F2A90-F0AF-3AFC-1455-606DC0195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277" y="1467465"/>
            <a:ext cx="3052916" cy="47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77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110000"/>
              </a:lnSpc>
              <a:spcBef>
                <a:spcPts val="1000"/>
              </a:spcBef>
              <a:defRPr/>
            </a:pP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rgbClr val="FF0000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CHYBY V DELEGOVÁNÍ</a:t>
            </a: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41206"/>
            <a:ext cx="8064000" cy="479322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Chyby v delegování mohou vést k neefektivnímu využití času, frustraci v týmu a nedosažení očekávaných výsledků.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cs-CZ" sz="19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b="1" u="sng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Nejčastější chyby v delegování: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Delegování bez jasného cíle.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Úkol je předán, ale bez vysvětlení, proč je důležitý nebo co se od něj očekává.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cs-CZ" sz="1900" dirty="0"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Nedostatečné instrukce.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Chybí konkrétní zadání, termíny, priority nebo kontext.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cs-CZ" sz="19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Delegování pouze rutinních úkolů.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Tým nemá možnost růst, protože dostává jen jednoduché nebo nudné úkoly.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cs-CZ" sz="19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 err="1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Mikromanagement</a:t>
            </a: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Vedoucí úkol sice deleguje, ale neustále kontroluje každý krok, čímž brzdí samostatnost.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cs-CZ" sz="19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Nedostatek důvěry.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Úkol je předán, ale bez víry, že ho druhý zvládne – což se může projevit v tónu nebo přístupu.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cs-CZ" sz="19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Nevhodný výběr osoby.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Úkol je delegován někomu, kdo nemá potřebné schopnosti, znalosti nebo kapacitu.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Chybějící zpětná vazba.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Po dokončení úkolu není poskytnuta žádná reakce, což brání učení a zlepšování.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cs-CZ" sz="19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Delegování bez pravomocí. </a:t>
            </a:r>
            <a:endParaRPr lang="cs-CZ" sz="1900" dirty="0"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Osoba má odpovědnost, ale nemá potřebné nástroje nebo rozhodovací pravomoci.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cs-CZ" sz="19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Příliš pozdní delegování.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Úkol je předán až ve chvíli, kdy je málo času na jeho kvalitní dokončení.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cs-CZ" sz="19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Neochota učit se z chyb.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Pokud se delegování nepovede, není provedena analýza, proč k tomu došlo.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cs-CZ" sz="20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cs-CZ" sz="48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cs-CZ" sz="40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+mn-ea"/>
              <a:cs typeface="+mn-cs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110000"/>
              </a:lnSpc>
              <a:spcBef>
                <a:spcPts val="1000"/>
              </a:spcBef>
              <a:defRPr/>
            </a:pP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rgbClr val="FF0000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PLÁN DELEGOVÁNÍ</a:t>
            </a: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41206"/>
            <a:ext cx="8064000" cy="479322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15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5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1. Určete, co delegovat.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cs-CZ" sz="15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5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2. Vyberte vhodného člověka.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cs-CZ" sz="15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5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3. Jasně definujte úkol.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cs-CZ" sz="15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5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4. Poskytněte potřebné zdroje a pravomoci.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cs-CZ" sz="15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5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5. Stanovte kontrolní body.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cs-CZ" sz="15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5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6. Podporujte a motivujte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cs-CZ" sz="15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500" dirty="0">
                <a:effectLst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7. Zhodnoťte výsledek.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48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4000" b="0" i="0" dirty="0">
              <a:solidFill>
                <a:srgbClr val="424242"/>
              </a:solidFill>
              <a:effectLst/>
              <a:latin typeface="Neue Haas Grotesk Text Pro (Základní text)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+mn-ea"/>
              <a:cs typeface="+mn-cs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000" dirty="0">
              <a:effectLst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2A588D-EAFB-A2D8-A7CB-C71E7FF3E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928" y="1297858"/>
            <a:ext cx="3161071" cy="47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42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 prezentace_4-3_CZ  -  Jen pro čtení" id="{52B92E5E-FE24-4D3E-A457-D05603BD1DAE}" vid="{6A43AFA1-9D3E-42E5-AA3F-C6740DAD9F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VZOR_Sablona prezentace_CZ</Template>
  <TotalTime>1021</TotalTime>
  <Words>1121</Words>
  <Application>Microsoft Office PowerPoint</Application>
  <PresentationFormat>Předvádění na obrazovce (4:3)</PresentationFormat>
  <Paragraphs>202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Neue Haas Grotesk Text Pro (Nadpisy)</vt:lpstr>
      <vt:lpstr>Neue Haas Grotesk Text Pro (Základní text)</vt:lpstr>
      <vt:lpstr>Segoe Sans</vt:lpstr>
      <vt:lpstr>Wingdings</vt:lpstr>
      <vt:lpstr>Motiv Office</vt:lpstr>
      <vt:lpstr>    Moravská vysoká škola Olomouc, o.p.s.  </vt:lpstr>
      <vt:lpstr>OBSAH PŘEDNÁŠKY</vt:lpstr>
      <vt:lpstr>DELEGOVÁNÍ</vt:lpstr>
      <vt:lpstr> POJETÍ A VÝZNAM DELEGOVÁNÍ </vt:lpstr>
      <vt:lpstr>  VHODNÉ A NEVHODNÉ ÚKOLY K DELEGOVÁNÍ  </vt:lpstr>
      <vt:lpstr>  EISENHOWEROVA MATICE  </vt:lpstr>
      <vt:lpstr>  BARIÉRY DELEGOVÁNÍ   </vt:lpstr>
      <vt:lpstr>  CHYBY V DELEGOVÁNÍ   </vt:lpstr>
      <vt:lpstr>  PLÁN DELEGOVÁNÍ   </vt:lpstr>
      <vt:lpstr> CVIČENÍ DELEGOVÁNÍ </vt:lpstr>
      <vt:lpstr> Vaše dotazy? Děkuji za pozornost. </vt:lpstr>
    </vt:vector>
  </TitlesOfParts>
  <Company>MVSO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Skřivánková Jitka</dc:creator>
  <cp:lastModifiedBy>Skřivánková Jitka</cp:lastModifiedBy>
  <cp:revision>137</cp:revision>
  <dcterms:created xsi:type="dcterms:W3CDTF">2025-08-06T05:26:05Z</dcterms:created>
  <dcterms:modified xsi:type="dcterms:W3CDTF">2025-09-08T04:53:10Z</dcterms:modified>
</cp:coreProperties>
</file>