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 id="2147483667" r:id="rId5"/>
  </p:sldMasterIdLst>
  <p:notesMasterIdLst>
    <p:notesMasterId r:id="rId88"/>
  </p:notesMasterIdLst>
  <p:sldIdLst>
    <p:sldId id="256" r:id="rId6"/>
    <p:sldId id="492" r:id="rId7"/>
    <p:sldId id="438" r:id="rId8"/>
    <p:sldId id="257" r:id="rId9"/>
    <p:sldId id="439" r:id="rId10"/>
    <p:sldId id="441" r:id="rId11"/>
    <p:sldId id="440" r:id="rId12"/>
    <p:sldId id="258" r:id="rId13"/>
    <p:sldId id="442" r:id="rId14"/>
    <p:sldId id="437" r:id="rId15"/>
    <p:sldId id="436" r:id="rId16"/>
    <p:sldId id="493" r:id="rId17"/>
    <p:sldId id="496" r:id="rId18"/>
    <p:sldId id="527" r:id="rId19"/>
    <p:sldId id="497" r:id="rId20"/>
    <p:sldId id="259" r:id="rId21"/>
    <p:sldId id="260" r:id="rId22"/>
    <p:sldId id="261" r:id="rId23"/>
    <p:sldId id="262" r:id="rId24"/>
    <p:sldId id="263" r:id="rId25"/>
    <p:sldId id="411" r:id="rId26"/>
    <p:sldId id="445" r:id="rId27"/>
    <p:sldId id="491" r:id="rId28"/>
    <p:sldId id="443" r:id="rId29"/>
    <p:sldId id="444" r:id="rId30"/>
    <p:sldId id="410" r:id="rId31"/>
    <p:sldId id="494" r:id="rId32"/>
    <p:sldId id="495" r:id="rId33"/>
    <p:sldId id="264" r:id="rId34"/>
    <p:sldId id="265" r:id="rId35"/>
    <p:sldId id="266" r:id="rId36"/>
    <p:sldId id="446" r:id="rId37"/>
    <p:sldId id="380" r:id="rId38"/>
    <p:sldId id="407" r:id="rId39"/>
    <p:sldId id="408" r:id="rId40"/>
    <p:sldId id="409" r:id="rId41"/>
    <p:sldId id="447" r:id="rId42"/>
    <p:sldId id="448" r:id="rId43"/>
    <p:sldId id="449" r:id="rId44"/>
    <p:sldId id="450" r:id="rId45"/>
    <p:sldId id="451" r:id="rId46"/>
    <p:sldId id="498" r:id="rId47"/>
    <p:sldId id="453" r:id="rId48"/>
    <p:sldId id="528" r:id="rId49"/>
    <p:sldId id="455" r:id="rId50"/>
    <p:sldId id="529" r:id="rId51"/>
    <p:sldId id="456" r:id="rId52"/>
    <p:sldId id="457" r:id="rId53"/>
    <p:sldId id="458" r:id="rId54"/>
    <p:sldId id="530" r:id="rId55"/>
    <p:sldId id="499" r:id="rId56"/>
    <p:sldId id="500" r:id="rId57"/>
    <p:sldId id="501" r:id="rId58"/>
    <p:sldId id="502" r:id="rId59"/>
    <p:sldId id="504" r:id="rId60"/>
    <p:sldId id="503" r:id="rId61"/>
    <p:sldId id="505" r:id="rId62"/>
    <p:sldId id="506" r:id="rId63"/>
    <p:sldId id="507" r:id="rId64"/>
    <p:sldId id="508" r:id="rId65"/>
    <p:sldId id="531" r:id="rId66"/>
    <p:sldId id="509" r:id="rId67"/>
    <p:sldId id="510" r:id="rId68"/>
    <p:sldId id="511" r:id="rId69"/>
    <p:sldId id="512" r:id="rId70"/>
    <p:sldId id="513" r:id="rId71"/>
    <p:sldId id="514" r:id="rId72"/>
    <p:sldId id="515" r:id="rId73"/>
    <p:sldId id="516" r:id="rId74"/>
    <p:sldId id="517" r:id="rId75"/>
    <p:sldId id="520" r:id="rId76"/>
    <p:sldId id="518" r:id="rId77"/>
    <p:sldId id="521" r:id="rId78"/>
    <p:sldId id="519" r:id="rId79"/>
    <p:sldId id="522" r:id="rId80"/>
    <p:sldId id="532" r:id="rId81"/>
    <p:sldId id="524" r:id="rId82"/>
    <p:sldId id="533" r:id="rId83"/>
    <p:sldId id="525" r:id="rId84"/>
    <p:sldId id="526" r:id="rId85"/>
    <p:sldId id="523" r:id="rId86"/>
    <p:sldId id="361" r:id="rId8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27" autoAdjust="0"/>
  </p:normalViewPr>
  <p:slideViewPr>
    <p:cSldViewPr snapToGrid="0" showGuides="1">
      <p:cViewPr varScale="1">
        <p:scale>
          <a:sx n="51" d="100"/>
          <a:sy n="51" d="100"/>
        </p:scale>
        <p:origin x="229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stichová Magdaléna" userId="1a6265d6-de40-440e-a90a-ddfe3cb1d98e" providerId="ADAL" clId="{1CB89F15-E6ED-4BD1-81F3-4D21F46BD08F}"/>
    <pc:docChg chg="custSel modSld">
      <pc:chgData name="Drastichová Magdaléna" userId="1a6265d6-de40-440e-a90a-ddfe3cb1d98e" providerId="ADAL" clId="{1CB89F15-E6ED-4BD1-81F3-4D21F46BD08F}" dt="2025-12-14T22:28:14.188" v="4" actId="27636"/>
      <pc:docMkLst>
        <pc:docMk/>
      </pc:docMkLst>
      <pc:sldChg chg="modSp mod">
        <pc:chgData name="Drastichová Magdaléna" userId="1a6265d6-de40-440e-a90a-ddfe3cb1d98e" providerId="ADAL" clId="{1CB89F15-E6ED-4BD1-81F3-4D21F46BD08F}" dt="2025-12-14T22:27:13.880" v="0" actId="14100"/>
        <pc:sldMkLst>
          <pc:docMk/>
          <pc:sldMk cId="477155688" sldId="523"/>
        </pc:sldMkLst>
        <pc:picChg chg="mod">
          <ac:chgData name="Drastichová Magdaléna" userId="1a6265d6-de40-440e-a90a-ddfe3cb1d98e" providerId="ADAL" clId="{1CB89F15-E6ED-4BD1-81F3-4D21F46BD08F}" dt="2025-12-14T22:27:13.880" v="0" actId="14100"/>
          <ac:picMkLst>
            <pc:docMk/>
            <pc:sldMk cId="477155688" sldId="523"/>
            <ac:picMk id="5" creationId="{C101A2FE-C84C-F683-0C77-9A0939B59248}"/>
          </ac:picMkLst>
        </pc:picChg>
      </pc:sldChg>
      <pc:sldChg chg="modSp mod">
        <pc:chgData name="Drastichová Magdaléna" userId="1a6265d6-de40-440e-a90a-ddfe3cb1d98e" providerId="ADAL" clId="{1CB89F15-E6ED-4BD1-81F3-4D21F46BD08F}" dt="2025-12-14T22:27:24.879" v="2" actId="27636"/>
        <pc:sldMkLst>
          <pc:docMk/>
          <pc:sldMk cId="3999117876" sldId="525"/>
        </pc:sldMkLst>
        <pc:spChg chg="mod">
          <ac:chgData name="Drastichová Magdaléna" userId="1a6265d6-de40-440e-a90a-ddfe3cb1d98e" providerId="ADAL" clId="{1CB89F15-E6ED-4BD1-81F3-4D21F46BD08F}" dt="2025-12-14T22:27:24.879" v="2" actId="27636"/>
          <ac:spMkLst>
            <pc:docMk/>
            <pc:sldMk cId="3999117876" sldId="525"/>
            <ac:spMk id="98" creationId="{F2BBDBAB-2BB0-8E41-19F9-A0D9C2FD35F9}"/>
          </ac:spMkLst>
        </pc:spChg>
      </pc:sldChg>
      <pc:sldChg chg="modSp mod">
        <pc:chgData name="Drastichová Magdaléna" userId="1a6265d6-de40-440e-a90a-ddfe3cb1d98e" providerId="ADAL" clId="{1CB89F15-E6ED-4BD1-81F3-4D21F46BD08F}" dt="2025-12-14T22:28:14.188" v="4" actId="27636"/>
        <pc:sldMkLst>
          <pc:docMk/>
          <pc:sldMk cId="1127278543" sldId="526"/>
        </pc:sldMkLst>
        <pc:spChg chg="mod">
          <ac:chgData name="Drastichová Magdaléna" userId="1a6265d6-de40-440e-a90a-ddfe3cb1d98e" providerId="ADAL" clId="{1CB89F15-E6ED-4BD1-81F3-4D21F46BD08F}" dt="2025-12-14T22:28:14.188" v="4" actId="27636"/>
          <ac:spMkLst>
            <pc:docMk/>
            <pc:sldMk cId="1127278543" sldId="526"/>
            <ac:spMk id="98" creationId="{C6587846-0F70-0E35-7C0D-4A302CD40F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Jedním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hospodářským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cyklem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rozumíme</a:t>
            </a:r>
            <a:r>
              <a:rPr lang="en-GB" sz="1800"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pohyb</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který</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ekonomika</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vykoná</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mezi</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opuštěním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sedla</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počátek</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vzestupu</a:t>
            </a:r>
            <a:r>
              <a:rPr lang="en-GB" sz="1800" b="1" dirty="0">
                <a:solidFill>
                  <a:srgbClr val="000000"/>
                </a:solidFill>
                <a:effectLst/>
                <a:latin typeface="Times New Roman" panose="02020603050405020304" pitchFamily="18" charset="0"/>
              </a:rPr>
              <a:t>) a </a:t>
            </a:r>
            <a:r>
              <a:rPr lang="en-GB" sz="1800" b="1" dirty="0" err="1">
                <a:solidFill>
                  <a:srgbClr val="000000"/>
                </a:solidFill>
                <a:effectLst/>
                <a:latin typeface="Times New Roman" panose="02020603050405020304" pitchFamily="18" charset="0"/>
              </a:rPr>
              <a:t>návratem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zpět</a:t>
            </a:r>
            <a:r>
              <a:rPr lang="en-GB" sz="1800" b="1" dirty="0">
                <a:solidFill>
                  <a:srgbClr val="000000"/>
                </a:solidFill>
                <a:effectLst/>
                <a:latin typeface="Times New Roman" panose="02020603050405020304" pitchFamily="18" charset="0"/>
              </a:rPr>
              <a:t> do </a:t>
            </a:r>
            <a:r>
              <a:rPr lang="en-GB" sz="1800" b="1" dirty="0" err="1">
                <a:solidFill>
                  <a:srgbClr val="000000"/>
                </a:solidFill>
                <a:effectLst/>
                <a:latin typeface="Times New Roman" panose="02020603050405020304" pitchFamily="18" charset="0"/>
              </a:rPr>
              <a:t>sedla</a:t>
            </a:r>
            <a:r>
              <a:rPr lang="en-GB" sz="1800" b="1"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Časový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úsek</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za </a:t>
            </a:r>
            <a:r>
              <a:rPr lang="en-GB" sz="1800" dirty="0" err="1">
                <a:solidFill>
                  <a:srgbClr val="000000"/>
                </a:solidFill>
                <a:effectLst/>
                <a:latin typeface="Times New Roman" panose="02020603050405020304" pitchFamily="18" charset="0"/>
              </a:rPr>
              <a:t>který</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uvedený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vykonán</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označuje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perioda</a:t>
            </a:r>
            <a:r>
              <a:rPr lang="cs-CZ" sz="1800" dirty="0">
                <a:solidFill>
                  <a:srgbClr val="000000"/>
                </a:solidFill>
                <a:effectLst/>
                <a:latin typeface="Times New Roman" panose="02020603050405020304" pitchFamily="18" charset="0"/>
              </a:rPr>
              <a:t> – mezi 2 body zvratu.</a:t>
            </a:r>
          </a:p>
          <a:p>
            <a:endParaRPr lang="cs-CZ" sz="1800" dirty="0">
              <a:solidFill>
                <a:srgbClr val="000000"/>
              </a:solidFill>
              <a:effectLst/>
              <a:latin typeface="Times New Roman" panose="02020603050405020304" pitchFamily="18" charset="0"/>
            </a:endParaRPr>
          </a:p>
          <a:p>
            <a:r>
              <a:rPr lang="cs-CZ" sz="1800" dirty="0" err="1">
                <a:solidFill>
                  <a:srgbClr val="000000"/>
                </a:solidFill>
                <a:effectLst/>
                <a:latin typeface="Times New Roman" panose="02020603050405020304" pitchFamily="18" charset="0"/>
              </a:rPr>
              <a:t>Amltituda</a:t>
            </a:r>
            <a:r>
              <a:rPr lang="cs-CZ" sz="1800" dirty="0">
                <a:solidFill>
                  <a:srgbClr val="000000"/>
                </a:solidFill>
                <a:effectLst/>
                <a:latin typeface="Times New Roman" panose="02020603050405020304" pitchFamily="18" charset="0"/>
              </a:rPr>
              <a:t> – rozkmit – doba mezi horním a dolním bodem zvratu  </a:t>
            </a:r>
            <a:r>
              <a:rPr lang="en-GB" sz="1800" dirty="0">
                <a:solidFill>
                  <a:srgbClr val="000000"/>
                </a:solidFill>
                <a:effectLst/>
                <a:latin typeface="Times New Roman" panose="02020603050405020304" pitchFamily="18" charset="0"/>
              </a:rPr>
              <a:t>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err="1">
                <a:solidFill>
                  <a:srgbClr val="000000"/>
                </a:solidFill>
                <a:effectLst/>
                <a:latin typeface="Times New Roman" panose="02020603050405020304" pitchFamily="18" charset="0"/>
              </a:rPr>
              <a:t>Jedním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hospodářským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cyklem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rozumíme</a:t>
            </a:r>
            <a:r>
              <a:rPr lang="en-GB" sz="1800"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pohyb</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který</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ekonomika</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vykoná</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mezi</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opuštěním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sedla</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počátek</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vzestupu</a:t>
            </a:r>
            <a:r>
              <a:rPr lang="en-GB" sz="1800" b="1" dirty="0">
                <a:solidFill>
                  <a:srgbClr val="000000"/>
                </a:solidFill>
                <a:effectLst/>
                <a:latin typeface="Times New Roman" panose="02020603050405020304" pitchFamily="18" charset="0"/>
              </a:rPr>
              <a:t>) a </a:t>
            </a:r>
            <a:r>
              <a:rPr lang="en-GB" sz="1800" b="1" dirty="0" err="1">
                <a:solidFill>
                  <a:srgbClr val="000000"/>
                </a:solidFill>
                <a:effectLst/>
                <a:latin typeface="Times New Roman" panose="02020603050405020304" pitchFamily="18" charset="0"/>
              </a:rPr>
              <a:t>návratem</a:t>
            </a:r>
            <a:r>
              <a:rPr lang="en-GB" sz="1800" b="1" dirty="0">
                <a:solidFill>
                  <a:srgbClr val="000000"/>
                </a:solidFill>
                <a:effectLst/>
                <a:latin typeface="Times New Roman" panose="02020603050405020304" pitchFamily="18" charset="0"/>
              </a:rPr>
              <a:t> </a:t>
            </a:r>
            <a:r>
              <a:rPr lang="en-GB" sz="1800" b="1" dirty="0" err="1">
                <a:solidFill>
                  <a:srgbClr val="000000"/>
                </a:solidFill>
                <a:effectLst/>
                <a:latin typeface="Times New Roman" panose="02020603050405020304" pitchFamily="18" charset="0"/>
              </a:rPr>
              <a:t>zpět</a:t>
            </a:r>
            <a:r>
              <a:rPr lang="en-GB" sz="1800" b="1" dirty="0">
                <a:solidFill>
                  <a:srgbClr val="000000"/>
                </a:solidFill>
                <a:effectLst/>
                <a:latin typeface="Times New Roman" panose="02020603050405020304" pitchFamily="18" charset="0"/>
              </a:rPr>
              <a:t> do </a:t>
            </a:r>
            <a:r>
              <a:rPr lang="en-GB" sz="1800" b="1" dirty="0" err="1">
                <a:solidFill>
                  <a:srgbClr val="000000"/>
                </a:solidFill>
                <a:effectLst/>
                <a:latin typeface="Times New Roman" panose="02020603050405020304" pitchFamily="18" charset="0"/>
              </a:rPr>
              <a:t>sedla</a:t>
            </a:r>
            <a:r>
              <a:rPr lang="en-GB" sz="1800" b="1"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Časový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úsek</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za </a:t>
            </a:r>
            <a:r>
              <a:rPr lang="en-GB" sz="1800" dirty="0" err="1">
                <a:solidFill>
                  <a:srgbClr val="000000"/>
                </a:solidFill>
                <a:effectLst/>
                <a:latin typeface="Times New Roman" panose="02020603050405020304" pitchFamily="18" charset="0"/>
              </a:rPr>
              <a:t>který</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uvedený</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vykonán</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označuje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perioda</a:t>
            </a:r>
            <a:r>
              <a:rPr lang="cs-CZ" sz="1800" dirty="0">
                <a:solidFill>
                  <a:srgbClr val="000000"/>
                </a:solidFill>
                <a:effectLst/>
                <a:latin typeface="Times New Roman" panose="02020603050405020304" pitchFamily="18" charset="0"/>
              </a:rPr>
              <a:t> – mezi 2 body zvratu.</a:t>
            </a:r>
          </a:p>
          <a:p>
            <a:endParaRPr lang="cs-CZ" sz="1800" dirty="0">
              <a:solidFill>
                <a:srgbClr val="000000"/>
              </a:solidFill>
              <a:effectLst/>
              <a:latin typeface="Times New Roman" panose="02020603050405020304" pitchFamily="18" charset="0"/>
            </a:endParaRPr>
          </a:p>
          <a:p>
            <a:r>
              <a:rPr lang="cs-CZ" sz="1800" dirty="0" err="1">
                <a:solidFill>
                  <a:srgbClr val="000000"/>
                </a:solidFill>
                <a:effectLst/>
                <a:latin typeface="Times New Roman" panose="02020603050405020304" pitchFamily="18" charset="0"/>
              </a:rPr>
              <a:t>Amltituda</a:t>
            </a:r>
            <a:r>
              <a:rPr lang="cs-CZ" sz="1800" dirty="0">
                <a:solidFill>
                  <a:srgbClr val="000000"/>
                </a:solidFill>
                <a:effectLst/>
                <a:latin typeface="Times New Roman" panose="02020603050405020304" pitchFamily="18" charset="0"/>
              </a:rPr>
              <a:t> – rozkmit – doba mezi horním a dolním bodem zvratu  </a:t>
            </a:r>
            <a:r>
              <a:rPr lang="en-GB" sz="1800" dirty="0">
                <a:solidFill>
                  <a:srgbClr val="000000"/>
                </a:solidFill>
                <a:effectLst/>
                <a:latin typeface="Times New Roman" panose="02020603050405020304" pitchFamily="18" charset="0"/>
              </a:rPr>
              <a:t>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2BABF4A-03C2-FF92-85C6-6E8BFA5AC49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10E0470-0809-DD90-C3F0-89864800C5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Ačkoli jsou ekonomické cykly z hlediska periody a amplitudy proměnlivé, v minulosti se ekonomové domnívali, že je možné identifikovat určité typy ekonomických cyklů s více či méně totožnou délkou trvání. </a:t>
            </a:r>
          </a:p>
          <a:p>
            <a:pPr marL="0" lvl="0" indent="0" algn="l" rtl="0">
              <a:spcBef>
                <a:spcPts val="0"/>
              </a:spcBef>
              <a:spcAft>
                <a:spcPts val="0"/>
              </a:spcAft>
              <a:buNone/>
            </a:pPr>
            <a:r>
              <a:rPr lang="cs-CZ" noProof="0" dirty="0"/>
              <a:t>Hovořilo se tak například o </a:t>
            </a:r>
            <a:r>
              <a:rPr lang="cs-CZ" noProof="0" dirty="0" err="1"/>
              <a:t>Kitchinových</a:t>
            </a:r>
            <a:r>
              <a:rPr lang="cs-CZ" noProof="0" dirty="0"/>
              <a:t> cyklech s průměrnou periodou cca 40 měsíců, </a:t>
            </a:r>
            <a:r>
              <a:rPr lang="cs-CZ" noProof="0" dirty="0" err="1"/>
              <a:t>Juglarových</a:t>
            </a:r>
            <a:r>
              <a:rPr lang="cs-CZ" noProof="0" dirty="0"/>
              <a:t> cyklech s průměrnou periodou o hodnotě 9–10 let, přibližně dvacetiletých </a:t>
            </a:r>
            <a:r>
              <a:rPr lang="cs-CZ" noProof="0" dirty="0" err="1"/>
              <a:t>Kuznetsových</a:t>
            </a:r>
            <a:r>
              <a:rPr lang="cs-CZ" noProof="0" dirty="0"/>
              <a:t> cyklech či padesátiletých Kondratěvových cyklech (neboli „dlouhých vlnách“). </a:t>
            </a:r>
          </a:p>
          <a:p>
            <a:pPr marL="0" lvl="0" indent="0" algn="l" rtl="0">
              <a:spcBef>
                <a:spcPts val="0"/>
              </a:spcBef>
              <a:spcAft>
                <a:spcPts val="0"/>
              </a:spcAft>
              <a:buNone/>
            </a:pPr>
            <a:r>
              <a:rPr lang="cs-CZ" noProof="0" dirty="0"/>
              <a:t>Pozdější rozvoj statistických metod a větší dostupnost dat však většinu odborníků přesvědčily, že existence takovýchto typizovaných cyklů je spíše chimérou či zbožným přáním jejich „objevitelů“.</a:t>
            </a:r>
          </a:p>
        </p:txBody>
      </p:sp>
      <p:sp>
        <p:nvSpPr>
          <p:cNvPr id="95" name="Google Shape;95;p2:notes">
            <a:extLst>
              <a:ext uri="{FF2B5EF4-FFF2-40B4-BE49-F238E27FC236}">
                <a16:creationId xmlns:a16="http://schemas.microsoft.com/office/drawing/2014/main" id="{471C1CF6-B2CD-EF05-7710-A36C74AC6E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501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Ačkoli jsou ekonomické cykly z hlediska periody a amplitudy proměnlivé, v minulosti se ekonomové domnívali, že je možné identifikovat určité typy ekonomických cyklů s více či méně totožnou délkou trvání. </a:t>
            </a:r>
          </a:p>
          <a:p>
            <a:pPr marL="0" lvl="0" indent="0" algn="l" rtl="0">
              <a:spcBef>
                <a:spcPts val="0"/>
              </a:spcBef>
              <a:spcAft>
                <a:spcPts val="0"/>
              </a:spcAft>
              <a:buNone/>
            </a:pPr>
            <a:r>
              <a:rPr lang="cs-CZ" noProof="0" dirty="0"/>
              <a:t>Hovořilo se tak například o </a:t>
            </a:r>
            <a:r>
              <a:rPr lang="cs-CZ" noProof="0" dirty="0" err="1"/>
              <a:t>Kitchinových</a:t>
            </a:r>
            <a:r>
              <a:rPr lang="cs-CZ" noProof="0" dirty="0"/>
              <a:t> cyklech s průměrnou periodou cca 40 měsíců, </a:t>
            </a:r>
            <a:r>
              <a:rPr lang="cs-CZ" noProof="0" dirty="0" err="1"/>
              <a:t>Juglarových</a:t>
            </a:r>
            <a:r>
              <a:rPr lang="cs-CZ" noProof="0" dirty="0"/>
              <a:t> cyklech s průměrnou periodou o hodnotě 9–10 let, přibližně dvacetiletých </a:t>
            </a:r>
            <a:r>
              <a:rPr lang="cs-CZ" noProof="0" dirty="0" err="1"/>
              <a:t>Kuznetsových</a:t>
            </a:r>
            <a:r>
              <a:rPr lang="cs-CZ" noProof="0" dirty="0"/>
              <a:t> cyklech či padesátiletých Kondratěvových cyklech (neboli „dlouhých vlnách“). </a:t>
            </a:r>
          </a:p>
          <a:p>
            <a:pPr marL="0" lvl="0" indent="0" algn="l" rtl="0">
              <a:spcBef>
                <a:spcPts val="0"/>
              </a:spcBef>
              <a:spcAft>
                <a:spcPts val="0"/>
              </a:spcAft>
              <a:buNone/>
            </a:pPr>
            <a:r>
              <a:rPr lang="cs-CZ" noProof="0" dirty="0"/>
              <a:t>Pozdější rozvoj statistických metod a větší dostupnost dat však většinu odborníků přesvědčily, že existence takovýchto typizovaných cyklů je spíše chimérou či zbožným přáním jejich „objevitelů“.</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altLang="cs-CZ" sz="12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d</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 potíží se dostává automobilový průmysl;</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err="1"/>
              <a:t>Článok</a:t>
            </a:r>
            <a:r>
              <a:rPr lang="cs-CZ" dirty="0"/>
              <a:t> </a:t>
            </a:r>
          </a:p>
          <a:p>
            <a:pPr marL="0" lvl="0" indent="0" algn="l" rtl="0">
              <a:spcBef>
                <a:spcPts val="0"/>
              </a:spcBef>
              <a:spcAft>
                <a:spcPts val="0"/>
              </a:spcAft>
              <a:buNone/>
            </a:pPr>
            <a:r>
              <a:rPr lang="cs-CZ" dirty="0"/>
              <a:t>https://plus.rozhlas.cz/90-let-od-velke-hospodarske-krize-roku-1929-dokazal-se-svet-poucit-8099410</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noProof="0" dirty="0"/>
              <a:t>Ačkoli jsou ekonomické cykly z hlediska periody a amplitudy proměnlivé, v minulosti se ekonomové domnívali, že je možné identifikovat určité typy ekonomických cyklů s více či méně totožnou délkou trvání. Hovořilo se tak například o </a:t>
            </a:r>
            <a:r>
              <a:rPr lang="cs-CZ" b="1" noProof="0" dirty="0" err="1"/>
              <a:t>Kitchinových</a:t>
            </a:r>
            <a:r>
              <a:rPr lang="cs-CZ" b="1" noProof="0" dirty="0"/>
              <a:t> cyklech </a:t>
            </a:r>
            <a:r>
              <a:rPr lang="cs-CZ" noProof="0" dirty="0"/>
              <a:t>s průměrnou periodou cca 40 měsíců</a:t>
            </a:r>
            <a:r>
              <a:rPr lang="cs-CZ" b="1" noProof="0" dirty="0"/>
              <a:t>, </a:t>
            </a:r>
            <a:r>
              <a:rPr lang="cs-CZ" b="1" noProof="0" dirty="0" err="1"/>
              <a:t>Juglarových</a:t>
            </a:r>
            <a:r>
              <a:rPr lang="cs-CZ" b="1" noProof="0" dirty="0"/>
              <a:t> cyklech </a:t>
            </a:r>
            <a:r>
              <a:rPr lang="cs-CZ" noProof="0" dirty="0"/>
              <a:t>s průměrnou periodou o hodnotě 9–10 let, přibližně dvacetiletých </a:t>
            </a:r>
            <a:r>
              <a:rPr lang="cs-CZ" b="1" noProof="0" dirty="0" err="1"/>
              <a:t>Kuznetsových</a:t>
            </a:r>
            <a:r>
              <a:rPr lang="cs-CZ" b="1" noProof="0" dirty="0"/>
              <a:t> cyklech </a:t>
            </a:r>
            <a:r>
              <a:rPr lang="cs-CZ" noProof="0" dirty="0"/>
              <a:t>či padesátiletých Kondratěvových cyklech (neboli „dlouhých vlnách“). Pozdější rozvoj statistických metod a větší dostupnost dat však většinu odborníků přesvědčily, že existence takovýchto typizovaných cyklů je spíše chimérou či zbožným přáním jejich „objevitelů“.</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Kompozitní indexy, konjunkturní prognózovaní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Kompozitní indexy, konjunkturní prognózovaní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kumimoji="0" lang="cs-CZ" altLang="cs-CZ" sz="1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cyklus </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autoregulační prvek tržního mechanismu.</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kumimoji="0" lang="cs-CZ" altLang="cs-CZ" sz="1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cyklus </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autoregulační prvek tržního mechanismu.</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kumimoji="0" lang="cs-CZ" altLang="cs-CZ" sz="1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cyklus </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autoregulační prvek tržního mechanismu.</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Mezi</a:t>
            </a:r>
            <a:r>
              <a:rPr lang="en-GB" dirty="0"/>
              <a:t> </a:t>
            </a:r>
            <a:r>
              <a:rPr lang="en-GB" dirty="0" err="1"/>
              <a:t>exogenními</a:t>
            </a:r>
            <a:r>
              <a:rPr lang="en-GB" dirty="0"/>
              <a:t> </a:t>
            </a:r>
            <a:r>
              <a:rPr lang="en-GB" dirty="0" err="1"/>
              <a:t>příčinami</a:t>
            </a:r>
            <a:r>
              <a:rPr lang="en-GB" dirty="0"/>
              <a:t> </a:t>
            </a:r>
            <a:r>
              <a:rPr lang="en-GB" dirty="0" err="1"/>
              <a:t>bývají</a:t>
            </a:r>
            <a:r>
              <a:rPr lang="en-GB" dirty="0"/>
              <a:t> </a:t>
            </a:r>
            <a:r>
              <a:rPr lang="en-GB" dirty="0" err="1"/>
              <a:t>zdůrazňovány</a:t>
            </a:r>
            <a:r>
              <a:rPr lang="en-GB" dirty="0"/>
              <a:t> a </a:t>
            </a:r>
            <a:r>
              <a:rPr lang="en-GB" dirty="0" err="1"/>
              <a:t>vyskytují</a:t>
            </a:r>
            <a:r>
              <a:rPr lang="en-GB" dirty="0"/>
              <a:t> se </a:t>
            </a:r>
            <a:r>
              <a:rPr lang="en-GB" dirty="0" err="1"/>
              <a:t>nejčastěji</a:t>
            </a:r>
            <a:r>
              <a:rPr lang="en-GB" dirty="0"/>
              <a:t> </a:t>
            </a:r>
            <a:r>
              <a:rPr lang="en-GB" dirty="0" err="1"/>
              <a:t>následující</a:t>
            </a:r>
            <a:r>
              <a:rPr lang="en-GB" dirty="0"/>
              <a:t>: </a:t>
            </a:r>
          </a:p>
          <a:p>
            <a:pPr marL="0" lvl="0" indent="0" algn="l" rtl="0">
              <a:spcBef>
                <a:spcPts val="0"/>
              </a:spcBef>
              <a:spcAft>
                <a:spcPts val="0"/>
              </a:spcAft>
              <a:buNone/>
            </a:pPr>
            <a:r>
              <a:rPr lang="en-GB" dirty="0"/>
              <a:t>• </a:t>
            </a:r>
            <a:r>
              <a:rPr lang="en-GB" dirty="0" err="1"/>
              <a:t>výkyvy</a:t>
            </a:r>
            <a:r>
              <a:rPr lang="en-GB" dirty="0"/>
              <a:t> v </a:t>
            </a:r>
            <a:r>
              <a:rPr lang="en-GB" dirty="0" err="1"/>
              <a:t>možnostech</a:t>
            </a:r>
            <a:r>
              <a:rPr lang="en-GB" dirty="0"/>
              <a:t> </a:t>
            </a:r>
            <a:r>
              <a:rPr lang="en-GB" dirty="0" err="1"/>
              <a:t>využívání</a:t>
            </a:r>
            <a:r>
              <a:rPr lang="en-GB" dirty="0"/>
              <a:t> </a:t>
            </a:r>
            <a:r>
              <a:rPr lang="en-GB" dirty="0" err="1"/>
              <a:t>inovací</a:t>
            </a:r>
            <a:r>
              <a:rPr lang="en-GB" dirty="0"/>
              <a:t>, </a:t>
            </a:r>
            <a:r>
              <a:rPr lang="en-GB" dirty="0" err="1"/>
              <a:t>které</a:t>
            </a:r>
            <a:r>
              <a:rPr lang="en-GB" dirty="0"/>
              <a:t> </a:t>
            </a:r>
            <a:r>
              <a:rPr lang="en-GB" dirty="0" err="1"/>
              <a:t>jsou</a:t>
            </a:r>
            <a:r>
              <a:rPr lang="en-GB" dirty="0"/>
              <a:t> do </a:t>
            </a:r>
            <a:r>
              <a:rPr lang="en-GB" dirty="0" err="1"/>
              <a:t>značné</a:t>
            </a:r>
            <a:r>
              <a:rPr lang="en-GB" dirty="0"/>
              <a:t> </a:t>
            </a:r>
            <a:r>
              <a:rPr lang="en-GB" dirty="0" err="1"/>
              <a:t>míry</a:t>
            </a:r>
            <a:r>
              <a:rPr lang="en-GB" dirty="0"/>
              <a:t> </a:t>
            </a:r>
            <a:r>
              <a:rPr lang="en-GB" dirty="0" err="1"/>
              <a:t>způsobeny</a:t>
            </a:r>
            <a:r>
              <a:rPr lang="en-GB" dirty="0"/>
              <a:t> </a:t>
            </a:r>
            <a:r>
              <a:rPr lang="en-GB" dirty="0" err="1"/>
              <a:t>nerovnoměrností</a:t>
            </a:r>
            <a:r>
              <a:rPr lang="en-GB" dirty="0"/>
              <a:t>, s </a:t>
            </a:r>
            <a:r>
              <a:rPr lang="en-GB" dirty="0" err="1"/>
              <a:t>níž</a:t>
            </a:r>
            <a:r>
              <a:rPr lang="en-GB" dirty="0"/>
              <a:t> </a:t>
            </a:r>
            <a:r>
              <a:rPr lang="en-GB" dirty="0" err="1"/>
              <a:t>jsou</a:t>
            </a:r>
            <a:r>
              <a:rPr lang="en-GB" dirty="0"/>
              <a:t> </a:t>
            </a:r>
            <a:r>
              <a:rPr lang="en-GB" dirty="0" err="1"/>
              <a:t>vynálezy</a:t>
            </a:r>
            <a:r>
              <a:rPr lang="en-GB" dirty="0"/>
              <a:t> </a:t>
            </a:r>
            <a:r>
              <a:rPr lang="en-GB" dirty="0" err="1"/>
              <a:t>nabízeny</a:t>
            </a:r>
            <a:r>
              <a:rPr lang="en-GB" dirty="0"/>
              <a:t>, </a:t>
            </a:r>
            <a:endParaRPr lang="cs-CZ"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a:t>
            </a:r>
            <a:r>
              <a:rPr lang="en-GB" dirty="0" err="1"/>
              <a:t>politické</a:t>
            </a:r>
            <a:r>
              <a:rPr lang="en-GB" dirty="0"/>
              <a:t> </a:t>
            </a:r>
            <a:r>
              <a:rPr lang="en-GB" dirty="0" err="1"/>
              <a:t>příčiny</a:t>
            </a:r>
            <a:r>
              <a:rPr lang="en-GB" dirty="0"/>
              <a:t>. </a:t>
            </a:r>
            <a:r>
              <a:rPr lang="en-GB" dirty="0" err="1"/>
              <a:t>Např</a:t>
            </a:r>
            <a:r>
              <a:rPr lang="en-GB" dirty="0"/>
              <a:t>. </a:t>
            </a:r>
            <a:r>
              <a:rPr lang="en-GB" dirty="0" err="1"/>
              <a:t>spojování</a:t>
            </a:r>
            <a:r>
              <a:rPr lang="en-GB" dirty="0"/>
              <a:t> </a:t>
            </a:r>
            <a:r>
              <a:rPr lang="en-GB" dirty="0" err="1"/>
              <a:t>hospodářských</a:t>
            </a:r>
            <a:r>
              <a:rPr lang="en-GB" dirty="0"/>
              <a:t> </a:t>
            </a:r>
            <a:r>
              <a:rPr lang="en-GB" dirty="0" err="1"/>
              <a:t>cyklů</a:t>
            </a:r>
            <a:r>
              <a:rPr lang="en-GB" dirty="0"/>
              <a:t> s </a:t>
            </a:r>
            <a:r>
              <a:rPr lang="en-GB" dirty="0" err="1"/>
              <a:t>volebními</a:t>
            </a:r>
            <a:r>
              <a:rPr lang="en-GB" dirty="0"/>
              <a:t> </a:t>
            </a:r>
            <a:r>
              <a:rPr lang="en-GB" dirty="0" err="1"/>
              <a:t>cykly</a:t>
            </a:r>
            <a:r>
              <a:rPr lang="en-GB" dirty="0"/>
              <a:t>, </a:t>
            </a:r>
            <a:r>
              <a:rPr lang="en-GB" dirty="0" err="1"/>
              <a:t>politické</a:t>
            </a:r>
            <a:r>
              <a:rPr lang="en-GB" dirty="0"/>
              <a:t> </a:t>
            </a:r>
            <a:r>
              <a:rPr lang="en-GB" dirty="0" err="1"/>
              <a:t>krize</a:t>
            </a:r>
            <a:r>
              <a:rPr lang="en-GB" dirty="0"/>
              <a:t> a </a:t>
            </a:r>
            <a:r>
              <a:rPr lang="en-GB" dirty="0" err="1"/>
              <a:t>jejich</a:t>
            </a:r>
            <a:r>
              <a:rPr lang="en-GB" dirty="0"/>
              <a:t> </a:t>
            </a:r>
            <a:r>
              <a:rPr lang="en-GB" dirty="0" err="1"/>
              <a:t>vliv</a:t>
            </a:r>
            <a:r>
              <a:rPr lang="en-GB" dirty="0"/>
              <a:t> </a:t>
            </a:r>
            <a:r>
              <a:rPr lang="en-GB" dirty="0" err="1"/>
              <a:t>na</a:t>
            </a:r>
            <a:r>
              <a:rPr lang="en-GB" dirty="0"/>
              <a:t> </a:t>
            </a:r>
            <a:r>
              <a:rPr lang="en-GB" dirty="0" err="1"/>
              <a:t>hospodářství</a:t>
            </a:r>
            <a:r>
              <a:rPr lang="en-GB" dirty="0"/>
              <a:t>, </a:t>
            </a:r>
            <a:r>
              <a:rPr lang="en-GB" dirty="0" err="1"/>
              <a:t>války</a:t>
            </a:r>
            <a:r>
              <a:rPr lang="en-GB" dirty="0"/>
              <a:t>, </a:t>
            </a:r>
            <a:r>
              <a:rPr lang="en-GB" dirty="0" err="1"/>
              <a:t>aj</a:t>
            </a:r>
            <a:r>
              <a:rPr lang="en-GB" dirty="0"/>
              <a:t>. </a:t>
            </a:r>
            <a:endParaRPr lang="cs-CZ"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k </a:t>
            </a:r>
            <a:r>
              <a:rPr lang="en-GB" dirty="0" err="1"/>
              <a:t>této</a:t>
            </a:r>
            <a:r>
              <a:rPr lang="en-GB" dirty="0"/>
              <a:t> </a:t>
            </a:r>
            <a:r>
              <a:rPr lang="en-GB" dirty="0" err="1"/>
              <a:t>skupině</a:t>
            </a:r>
            <a:r>
              <a:rPr lang="en-GB" dirty="0"/>
              <a:t> </a:t>
            </a:r>
            <a:r>
              <a:rPr lang="en-GB" dirty="0" err="1"/>
              <a:t>příčin</a:t>
            </a:r>
            <a:r>
              <a:rPr lang="en-GB" dirty="0"/>
              <a:t> se </a:t>
            </a:r>
            <a:r>
              <a:rPr lang="en-GB" dirty="0" err="1"/>
              <a:t>zařazují</a:t>
            </a:r>
            <a:r>
              <a:rPr lang="en-GB" dirty="0"/>
              <a:t> </a:t>
            </a:r>
            <a:r>
              <a:rPr lang="en-GB" dirty="0" err="1"/>
              <a:t>i</a:t>
            </a:r>
            <a:r>
              <a:rPr lang="en-GB" dirty="0"/>
              <a:t> </a:t>
            </a:r>
            <a:r>
              <a:rPr lang="en-GB" dirty="0" err="1"/>
              <a:t>nedostatečná</a:t>
            </a:r>
            <a:r>
              <a:rPr lang="en-GB" dirty="0"/>
              <a:t> </a:t>
            </a:r>
            <a:r>
              <a:rPr lang="en-GB" dirty="0" err="1"/>
              <a:t>informovanost</a:t>
            </a:r>
            <a:r>
              <a:rPr lang="en-GB" dirty="0"/>
              <a:t> </a:t>
            </a:r>
            <a:r>
              <a:rPr lang="en-GB" dirty="0" err="1"/>
              <a:t>tržních</a:t>
            </a:r>
            <a:r>
              <a:rPr lang="en-GB" dirty="0"/>
              <a:t> </a:t>
            </a:r>
            <a:r>
              <a:rPr lang="en-GB" dirty="0" err="1"/>
              <a:t>subjektů</a:t>
            </a:r>
            <a:r>
              <a:rPr lang="en-GB" dirty="0"/>
              <a:t> a </a:t>
            </a:r>
            <a:r>
              <a:rPr lang="en-GB" dirty="0" err="1"/>
              <a:t>především</a:t>
            </a:r>
            <a:r>
              <a:rPr lang="en-GB" dirty="0"/>
              <a:t> </a:t>
            </a:r>
            <a:r>
              <a:rPr lang="en-GB" dirty="0" err="1"/>
              <a:t>hospodářská</a:t>
            </a:r>
            <a:r>
              <a:rPr lang="en-GB" dirty="0"/>
              <a:t> </a:t>
            </a:r>
            <a:r>
              <a:rPr lang="en-GB" dirty="0" err="1"/>
              <a:t>politika</a:t>
            </a:r>
            <a:r>
              <a:rPr lang="en-GB" dirty="0"/>
              <a:t> </a:t>
            </a:r>
            <a:r>
              <a:rPr lang="en-GB" dirty="0" err="1"/>
              <a:t>vlády</a:t>
            </a:r>
            <a:r>
              <a:rPr lang="en-GB" dirty="0"/>
              <a: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kumimoji="0" lang="cs-CZ" altLang="cs-CZ" sz="1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cyklus </a:t>
            </a: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autoregulační prvek tržního mechanismu.</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Mezi exogenními příčinami bývají zdůrazňovány a vyskytují se nejčastěji následující: </a:t>
            </a:r>
          </a:p>
          <a:p>
            <a:pPr marL="0" lvl="0" indent="0" algn="l" rtl="0">
              <a:spcBef>
                <a:spcPts val="0"/>
              </a:spcBef>
              <a:spcAft>
                <a:spcPts val="0"/>
              </a:spcAft>
              <a:buNone/>
            </a:pPr>
            <a:r>
              <a:rPr lang="cs-CZ" noProof="0" dirty="0"/>
              <a:t>• výkyvy v možnostech využívání inovací, které jsou do značné míry způsobeny nerovnoměrností, s níž jsou vynálezy nabízeny, </a:t>
            </a:r>
          </a:p>
          <a:p>
            <a:pPr marL="0" lvl="0" indent="0" algn="l" rtl="0">
              <a:spcBef>
                <a:spcPts val="0"/>
              </a:spcBef>
              <a:spcAft>
                <a:spcPts val="0"/>
              </a:spcAft>
              <a:buNone/>
            </a:pPr>
            <a:r>
              <a:rPr lang="cs-CZ" noProof="0" dirty="0"/>
              <a:t>• politické příčiny. Např. spojování hospodářských cyklů s volebními cykly, politické krize a jejich vliv na hospodářství, války, aj. </a:t>
            </a:r>
          </a:p>
          <a:p>
            <a:pPr marL="0" lvl="0" indent="0" algn="l" rtl="0">
              <a:spcBef>
                <a:spcPts val="0"/>
              </a:spcBef>
              <a:spcAft>
                <a:spcPts val="0"/>
              </a:spcAft>
              <a:buNone/>
            </a:pPr>
            <a:r>
              <a:rPr lang="cs-CZ" noProof="0" dirty="0"/>
              <a:t>• k této skupině příčin se zařazují i nedostatečná informovanost tržních subjektů a především hospodářská politika vlády.</a:t>
            </a:r>
          </a:p>
          <a:p>
            <a:pPr marL="0" lvl="0" indent="0" algn="l" rtl="0">
              <a:spcBef>
                <a:spcPts val="0"/>
              </a:spcBef>
              <a:spcAft>
                <a:spcPts val="0"/>
              </a:spcAft>
              <a:buNone/>
            </a:pPr>
            <a:endParaRPr lang="cs-CZ" noProof="0" dirty="0"/>
          </a:p>
          <a:p>
            <a:pPr marL="0" lvl="0" indent="0" algn="l" rtl="0">
              <a:spcBef>
                <a:spcPts val="0"/>
              </a:spcBef>
              <a:spcAft>
                <a:spcPts val="0"/>
              </a:spcAft>
              <a:buNone/>
            </a:pPr>
            <a:endParaRPr lang="cs-CZ" noProof="0" dirty="0"/>
          </a:p>
          <a:p>
            <a:pPr marL="0" lvl="0" indent="0" algn="l" rtl="0">
              <a:spcBef>
                <a:spcPts val="0"/>
              </a:spcBef>
              <a:spcAft>
                <a:spcPts val="0"/>
              </a:spcAft>
              <a:buNone/>
            </a:pPr>
            <a:r>
              <a:rPr lang="cs-CZ" noProof="0" dirty="0"/>
              <a:t>Viz. Jurečka: jaký má význam pokoušet se nástroji měnové a fiskální politiky reagovat na dočasné klimatické změny či střídající se „vlny“ optimismu a pesimismu spotřebitelů a výrobců?</a:t>
            </a:r>
          </a:p>
          <a:p>
            <a:pPr marL="0" lvl="0" indent="0" algn="l" rtl="0">
              <a:spcBef>
                <a:spcPts val="0"/>
              </a:spcBef>
              <a:spcAft>
                <a:spcPts val="0"/>
              </a:spcAft>
              <a:buNone/>
            </a:pPr>
            <a:r>
              <a:rPr lang="cs-CZ" noProof="0" dirty="0"/>
              <a:t>A co když jsou nevhodné vládní zásahy z vnějšku do ekonomiky samy dodatečným zdrojem cyklické nestability? Takto uvažují zejména ekonomové, kteří tržní ekonomiky</a:t>
            </a:r>
          </a:p>
          <a:p>
            <a:pPr marL="0" lvl="0" indent="0" algn="l" rtl="0">
              <a:spcBef>
                <a:spcPts val="0"/>
              </a:spcBef>
              <a:spcAft>
                <a:spcPts val="0"/>
              </a:spcAft>
              <a:buNone/>
            </a:pPr>
            <a:r>
              <a:rPr lang="cs-CZ" noProof="0" dirty="0"/>
              <a:t>považují za vnitřně stabilní a ekonomické cykly považují za nutnou daň měnícímu se mimoekonomickému prostředí.</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model je podle svých autorů nazýván </a:t>
            </a:r>
            <a:r>
              <a:rPr lang="cs-CZ" sz="1800" dirty="0" err="1">
                <a:effectLst/>
                <a:latin typeface="Calibri" panose="020F0502020204030204" pitchFamily="34" charset="0"/>
              </a:rPr>
              <a:t>Hicksovým-samuelsonovým</a:t>
            </a:r>
            <a:r>
              <a:rPr lang="cs-CZ" sz="1800" dirty="0">
                <a:effectLst/>
                <a:latin typeface="Calibri" panose="020F0502020204030204" pitchFamily="34" charset="0"/>
              </a:rPr>
              <a:t> modelem, (</a:t>
            </a:r>
            <a:r>
              <a:rPr lang="cs-CZ" sz="1800" dirty="0" err="1">
                <a:effectLst/>
                <a:latin typeface="Calibri" panose="020F0502020204030204" pitchFamily="34" charset="0"/>
              </a:rPr>
              <a:t>neo</a:t>
            </a:r>
            <a:r>
              <a:rPr lang="cs-CZ" sz="1800" dirty="0">
                <a:effectLst/>
                <a:latin typeface="Calibri" panose="020F0502020204030204" pitchFamily="34" charset="0"/>
              </a:rPr>
              <a:t>)keynesovským modelem ekonomického cyklu. Američan Paul Anthony </a:t>
            </a:r>
            <a:r>
              <a:rPr lang="cs-CZ" sz="1800" dirty="0" err="1">
                <a:effectLst/>
                <a:latin typeface="Calibri" panose="020F0502020204030204" pitchFamily="34" charset="0"/>
              </a:rPr>
              <a:t>Samuelson</a:t>
            </a:r>
            <a:r>
              <a:rPr lang="cs-CZ" sz="1800" dirty="0">
                <a:effectLst/>
                <a:latin typeface="Calibri" panose="020F0502020204030204" pitchFamily="34" charset="0"/>
              </a:rPr>
              <a:t> </a:t>
            </a:r>
          </a:p>
          <a:p>
            <a:pPr marL="0" marR="0">
              <a:spcBef>
                <a:spcPts val="0"/>
              </a:spcBef>
              <a:spcAft>
                <a:spcPts val="0"/>
              </a:spcAft>
            </a:pPr>
            <a:r>
              <a:rPr lang="cs-CZ" sz="1800" dirty="0">
                <a:effectLst/>
                <a:latin typeface="Calibri" panose="020F0502020204030204" pitchFamily="34" charset="0"/>
              </a:rPr>
              <a:t>11915_2009) použil v roce 1939 jako jeden z prvních ekonomů mechanismus multiplikátoru k vysvětlení cyklických výkyvů tržních ekonomik (ještě 0 tři roky dříve tak učinil </a:t>
            </a:r>
          </a:p>
          <a:p>
            <a:pPr marL="0" marR="0">
              <a:spcBef>
                <a:spcPts val="0"/>
              </a:spcBef>
              <a:spcAft>
                <a:spcPts val="0"/>
              </a:spcAft>
            </a:pPr>
            <a:r>
              <a:rPr lang="cs-CZ" sz="1800" dirty="0">
                <a:effectLst/>
                <a:latin typeface="Calibri" panose="020F0502020204030204" pitchFamily="34" charset="0"/>
              </a:rPr>
              <a:t>ekonom Sir Roy </a:t>
            </a:r>
            <a:r>
              <a:rPr lang="cs-CZ" sz="1800" dirty="0" err="1">
                <a:effectLst/>
                <a:latin typeface="Calibri" panose="020F0502020204030204" pitchFamily="34" charset="0"/>
              </a:rPr>
              <a:t>Harrod</a:t>
            </a:r>
            <a:r>
              <a:rPr lang="cs-CZ" sz="1800" dirty="0">
                <a:effectLst/>
                <a:latin typeface="Calibri" panose="020F0502020204030204" pitchFamily="34" charset="0"/>
              </a:rPr>
              <a:t>). </a:t>
            </a:r>
            <a:r>
              <a:rPr lang="cs-CZ" sz="1800" dirty="0" err="1">
                <a:effectLst/>
                <a:latin typeface="Calibri" panose="020F0502020204030204" pitchFamily="34" charset="0"/>
              </a:rPr>
              <a:t>Samuelsonův</a:t>
            </a:r>
            <a:r>
              <a:rPr lang="cs-CZ" sz="1800" dirty="0">
                <a:effectLst/>
                <a:latin typeface="Calibri" panose="020F0502020204030204" pitchFamily="34" charset="0"/>
              </a:rPr>
              <a:t> britský kolega Sir John Richard </a:t>
            </a:r>
            <a:r>
              <a:rPr lang="cs-CZ" sz="1800" dirty="0" err="1">
                <a:effectLst/>
                <a:latin typeface="Calibri" panose="020F0502020204030204" pitchFamily="34" charset="0"/>
              </a:rPr>
              <a:t>Hicks</a:t>
            </a:r>
            <a:r>
              <a:rPr lang="cs-CZ" sz="1800" dirty="0">
                <a:effectLst/>
                <a:latin typeface="Calibri" panose="020F0502020204030204" pitchFamily="34" charset="0"/>
              </a:rPr>
              <a:t> (1904-1989) v roce 1950 stanovil mantinely, v jejichž rámci se ekonomické cykly pohybují. Tyto mantinely odrážejí nutnost obnovovat v ekonomice opotřebovaný kapitál…</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dirty="0">
                <a:effectLst/>
                <a:latin typeface="Calibri" panose="020F0502020204030204" pitchFamily="34" charset="0"/>
              </a:rPr>
              <a:t>Investice reagují na změny ve vývoji produkce přecitlivěle, že zaznamenávají mnohem větší výkyvy (fluktuace) než produkce. Někdy proto bývá princip akcelerace definován jako přehnaná reakce investic na změny v rozsahu výroby.</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Z principu akcelerace investic vyplývá, že investice jsou nestabilní a velmi citlivou ekonomickou veličinou. Vždyť k poklesu investic dojde již z prostého důvodu, že se růst produkce zpomaluje. K zachování nezměněného rozsahu investic je zapotřebí, aby produkce rostla stejným tempem.</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51DAAF7-D674-7D13-95BF-5BB10F24579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40DC389-057F-D12A-CA07-17C986E13A8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dirty="0">
                <a:effectLst/>
                <a:latin typeface="Calibri" panose="020F0502020204030204" pitchFamily="34" charset="0"/>
              </a:rPr>
              <a:t>Ne všechny předpoklady, s nimiž jsme explicitně nebo implicitně počítali, jsou ve skutečném hospodářství splněny.</a:t>
            </a:r>
          </a:p>
          <a:p>
            <a:pPr marL="0" marR="0">
              <a:spcBef>
                <a:spcPts val="0"/>
              </a:spcBef>
              <a:spcAft>
                <a:spcPts val="0"/>
              </a:spcAft>
            </a:pPr>
            <a:r>
              <a:rPr lang="cs-CZ" sz="1800" dirty="0">
                <a:effectLst/>
                <a:latin typeface="Calibri" panose="020F0502020204030204" pitchFamily="34" charset="0"/>
              </a:rPr>
              <a:t>Například v situaci, kdy v ekonomice existují nevyužité výrobní kapacity, nepovede zrychlení růstu produkce k tak vysoké akceleraci investic, jak to vyplývá z teoretického</a:t>
            </a:r>
          </a:p>
          <a:p>
            <a:pPr marL="0" marR="0">
              <a:spcBef>
                <a:spcPts val="0"/>
              </a:spcBef>
              <a:spcAft>
                <a:spcPts val="0"/>
              </a:spcAft>
            </a:pPr>
            <a:r>
              <a:rPr lang="cs-CZ" sz="1800" dirty="0">
                <a:effectLst/>
                <a:latin typeface="Calibri" panose="020F0502020204030204" pitchFamily="34" charset="0"/>
              </a:rPr>
              <a:t>akcelerátoru. Nejprve totiž dojde k zapojení nevyužitých kapacit (ale třeba i k zavedení práce přesčas nebo vícesměnného provozu) do výrobního procesu. Kromě toho je investování ovlivňováno i náklady na investice, zejména úrokovou mírou.</a:t>
            </a:r>
          </a:p>
          <a:p>
            <a:pPr marL="0" marR="0">
              <a:spcBef>
                <a:spcPts val="0"/>
              </a:spcBef>
              <a:spcAft>
                <a:spcPts val="0"/>
              </a:spcAft>
            </a:pPr>
            <a:r>
              <a:rPr lang="cs-CZ" sz="1800" dirty="0">
                <a:effectLst/>
                <a:latin typeface="Calibri" panose="020F0502020204030204" pitchFamily="34" charset="0"/>
              </a:rPr>
              <a:t>Ta může svým růstem, nebo poklesem působení pro- nebo protiinvestičních faktorů modifikovat.</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Také multiplikátor v reálném hospodářství bývá v důsledku zdanění důchodů a dalších vlivů zpravidla nižší než náš multiplikátor teoretický. Samostatným problémem</a:t>
            </a:r>
          </a:p>
          <a:p>
            <a:pPr marL="0" marR="0">
              <a:spcBef>
                <a:spcPts val="0"/>
              </a:spcBef>
              <a:spcAft>
                <a:spcPts val="0"/>
              </a:spcAft>
            </a:pPr>
            <a:r>
              <a:rPr lang="cs-CZ" sz="1800" dirty="0">
                <a:effectLst/>
                <a:latin typeface="Calibri" panose="020F0502020204030204" pitchFamily="34" charset="0"/>
              </a:rPr>
              <a:t>jsou časová zpoždění, způsobená například dobou výstavby, ke kterým v akceleračních a multiplikačních procesech dochází. Smyslem dílčích korekcí teoretického modelu</a:t>
            </a:r>
          </a:p>
          <a:p>
            <a:pPr marL="0" marR="0">
              <a:spcBef>
                <a:spcPts val="0"/>
              </a:spcBef>
              <a:spcAft>
                <a:spcPts val="0"/>
              </a:spcAft>
            </a:pPr>
            <a:r>
              <a:rPr lang="cs-CZ" sz="1800" dirty="0">
                <a:effectLst/>
                <a:latin typeface="Calibri" panose="020F0502020204030204" pitchFamily="34" charset="0"/>
              </a:rPr>
              <a:t>je zúžení mezery mezi teorií a praxí, která vždy v určité míře existuje.</a:t>
            </a:r>
          </a:p>
        </p:txBody>
      </p:sp>
      <p:sp>
        <p:nvSpPr>
          <p:cNvPr id="95" name="Google Shape;95;p2:notes">
            <a:extLst>
              <a:ext uri="{FF2B5EF4-FFF2-40B4-BE49-F238E27FC236}">
                <a16:creationId xmlns:a16="http://schemas.microsoft.com/office/drawing/2014/main" id="{7FA28DD6-63E8-A6DB-CC7D-9A17BBD0352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11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C57CBF5-6D39-27AB-FD78-DE0AE667666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9B2BEBC-BF95-CA4B-5450-6543BA6DB8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E7AD419E-A566-B64F-5F34-49C81A4004C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48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27F4650-F362-ED0D-73B0-E04832927D3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78FD44D-0CA4-E5A5-F6F5-4BC18A18E8C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DA340786-6CEC-0EB8-0BC4-D9A99A218BBD}"/>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912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b="1" dirty="0" err="1">
                <a:effectLst/>
                <a:latin typeface="Calibri" panose="020F0502020204030204" pitchFamily="34" charset="0"/>
              </a:rPr>
              <a:t>Knut</a:t>
            </a:r>
            <a:r>
              <a:rPr lang="cs-CZ" sz="1800" b="1" dirty="0">
                <a:effectLst/>
                <a:latin typeface="Calibri" panose="020F0502020204030204" pitchFamily="34" charset="0"/>
              </a:rPr>
              <a:t> </a:t>
            </a:r>
            <a:r>
              <a:rPr lang="cs-CZ" sz="1800" b="1" dirty="0" err="1">
                <a:effectLst/>
                <a:latin typeface="Calibri" panose="020F0502020204030204" pitchFamily="34" charset="0"/>
              </a:rPr>
              <a:t>Wicksell</a:t>
            </a:r>
            <a:r>
              <a:rPr lang="cs-CZ" sz="1800" b="1" dirty="0">
                <a:effectLst/>
                <a:latin typeface="Calibri" panose="020F0502020204030204" pitchFamily="34" charset="0"/>
              </a:rPr>
              <a:t> (1851–1926)</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Švédský ekonom: Jeden z nejvýznamnějších ekonomů na přelomu 19. a 20. století.</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přirozené úrokové míry: </a:t>
            </a:r>
            <a:r>
              <a:rPr lang="cs-CZ" sz="1800" dirty="0" err="1">
                <a:effectLst/>
                <a:latin typeface="Calibri" panose="020F0502020204030204" pitchFamily="34" charset="0"/>
              </a:rPr>
              <a:t>Wicksell</a:t>
            </a:r>
            <a:r>
              <a:rPr lang="cs-CZ" sz="1800" dirty="0">
                <a:effectLst/>
                <a:latin typeface="Calibri" panose="020F0502020204030204" pitchFamily="34" charset="0"/>
              </a:rPr>
              <a:t> definoval přirozenou úrokovou míru jako takovou, která je v souladu s rovnováhou mezi spořením a investicemi, což nevede k inflaci ani deflaci. Pokud je tržní úroková míra nižší než přirozená, dochází k inflaci, a naopak. Tato teorie má zásadní vliv na moderní makroekonomii, zejména v oblasti měnové politiky.</a:t>
            </a:r>
          </a:p>
          <a:p>
            <a:pPr marL="0" marR="0">
              <a:spcBef>
                <a:spcPts val="0"/>
              </a:spcBef>
              <a:spcAft>
                <a:spcPts val="0"/>
              </a:spcAft>
            </a:pPr>
            <a:r>
              <a:rPr lang="cs-CZ" sz="1800" dirty="0">
                <a:effectLst/>
                <a:latin typeface="Calibri" panose="020F0502020204030204" pitchFamily="34" charset="0"/>
              </a:rPr>
              <a:t>        Cenová stabilita: Podporoval koncept stabilizace cen jako cíle měnové politiky, což ovlivnilo současné centrální bankovnictví.</a:t>
            </a:r>
          </a:p>
          <a:p>
            <a:pPr marL="0" marR="0">
              <a:spcBef>
                <a:spcPts val="0"/>
              </a:spcBef>
              <a:spcAft>
                <a:spcPts val="0"/>
              </a:spcAft>
            </a:pPr>
            <a:endParaRPr lang="cs-CZ" sz="1800" b="1"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Friedrich von Hayek (1899–1992)</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Rakouská škola ekonomie: Jeden z předních představitelů této školy, která klade důraz na svobodu trhu, omezený zásah státu do ekonomiky a roli jednotlivce.</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hospodářských cyklů: Hayek rozvinul teorii, podle které jsou hospodářské cykly způsobeny </a:t>
            </a:r>
            <a:r>
              <a:rPr lang="cs-CZ" sz="1800" b="1" dirty="0">
                <a:effectLst/>
                <a:latin typeface="Calibri" panose="020F0502020204030204" pitchFamily="34" charset="0"/>
              </a:rPr>
              <a:t>nadměrným úvěrem a uměle nízkými úrokovými sazbami, </a:t>
            </a:r>
            <a:r>
              <a:rPr lang="cs-CZ" sz="1800" dirty="0">
                <a:effectLst/>
                <a:latin typeface="Calibri" panose="020F0502020204030204" pitchFamily="34" charset="0"/>
              </a:rPr>
              <a:t>což vede k nesprávné alokaci kapitálu a neudržitelnému růstu.</a:t>
            </a:r>
          </a:p>
          <a:p>
            <a:pPr marL="0" marR="0">
              <a:spcBef>
                <a:spcPts val="0"/>
              </a:spcBef>
              <a:spcAft>
                <a:spcPts val="0"/>
              </a:spcAft>
            </a:pPr>
            <a:r>
              <a:rPr lang="cs-CZ" sz="1800" dirty="0">
                <a:effectLst/>
                <a:latin typeface="Calibri" panose="020F0502020204030204" pitchFamily="34" charset="0"/>
              </a:rPr>
              <a:t>        Kritika centrálního plánování: Hayek byl známým odpůrcem socialismu a centrálního plánování. Argumentoval, že trh poskytuje nejlepší mechanismus pro alokaci zdrojů díky decentralizaci informací.</a:t>
            </a:r>
          </a:p>
          <a:p>
            <a:pPr marL="0" marR="0">
              <a:spcBef>
                <a:spcPts val="0"/>
              </a:spcBef>
              <a:spcAft>
                <a:spcPts val="0"/>
              </a:spcAft>
            </a:pPr>
            <a:r>
              <a:rPr lang="cs-CZ" sz="1800" dirty="0">
                <a:effectLst/>
                <a:latin typeface="Calibri" panose="020F0502020204030204" pitchFamily="34" charset="0"/>
              </a:rPr>
              <a:t>        Nobelova cena za ekonomii (1974): Obdržel za svou práci v oblasti teorie peněz a hospodářských cyklů a za analýzu vzájemné závislosti ekonomických, sociálních a institucionálních jevů.</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Spojení těchto ekonomů</a:t>
            </a:r>
          </a:p>
          <a:p>
            <a:pPr marL="0" marR="0">
              <a:spcBef>
                <a:spcPts val="0"/>
              </a:spcBef>
              <a:spcAft>
                <a:spcPts val="0"/>
              </a:spcAft>
            </a:pPr>
            <a:r>
              <a:rPr lang="cs-CZ" sz="1800" dirty="0">
                <a:effectLst/>
                <a:latin typeface="Calibri" panose="020F0502020204030204" pitchFamily="34" charset="0"/>
              </a:rPr>
              <a:t>Ačkoli </a:t>
            </a:r>
            <a:r>
              <a:rPr lang="cs-CZ" sz="1800" dirty="0" err="1">
                <a:effectLst/>
                <a:latin typeface="Calibri" panose="020F0502020204030204" pitchFamily="34" charset="0"/>
              </a:rPr>
              <a:t>Wicksell</a:t>
            </a:r>
            <a:r>
              <a:rPr lang="cs-CZ" sz="1800" dirty="0">
                <a:effectLst/>
                <a:latin typeface="Calibri" panose="020F0502020204030204" pitchFamily="34" charset="0"/>
              </a:rPr>
              <a:t> nebyl součástí rakouské školy, jeho myšlenky ovlivnily mnoho ekonomů, včetně Hayeka. Oba zkoumali úlohu úrokových měr, peněz a trhů, přičemž </a:t>
            </a:r>
            <a:r>
              <a:rPr lang="cs-CZ" sz="1800" dirty="0" err="1">
                <a:effectLst/>
                <a:latin typeface="Calibri" panose="020F0502020204030204" pitchFamily="34" charset="0"/>
              </a:rPr>
              <a:t>Wicksell</a:t>
            </a:r>
            <a:r>
              <a:rPr lang="cs-CZ" sz="1800" dirty="0">
                <a:effectLst/>
                <a:latin typeface="Calibri" panose="020F0502020204030204" pitchFamily="34" charset="0"/>
              </a:rPr>
              <a:t> položil teoretické základy, které Hayek rozvíjel v kontextu rakouské školy.</a:t>
            </a:r>
          </a:p>
          <a:p>
            <a:pPr marL="0" marR="0">
              <a:spcBef>
                <a:spcPts val="0"/>
              </a:spcBef>
              <a:spcAft>
                <a:spcPts val="0"/>
              </a:spcAft>
            </a:pPr>
            <a:endParaRPr lang="cs-CZ" sz="1800" dirty="0">
              <a:effectLst/>
              <a:latin typeface="Calibri" panose="020F0502020204030204" pitchFamily="34" charset="0"/>
            </a:endParaRPr>
          </a:p>
          <a:p>
            <a:r>
              <a:rPr lang="en-GB" sz="2800" b="1" dirty="0" err="1"/>
              <a:t>Rakouská</a:t>
            </a:r>
            <a:r>
              <a:rPr lang="en-GB" sz="2800" b="1" dirty="0"/>
              <a:t> </a:t>
            </a:r>
            <a:r>
              <a:rPr lang="en-GB" sz="2800" b="1" dirty="0" err="1"/>
              <a:t>škola</a:t>
            </a:r>
            <a:r>
              <a:rPr lang="en-GB" sz="2800" b="1" dirty="0"/>
              <a:t> </a:t>
            </a:r>
            <a:r>
              <a:rPr lang="en-GB" sz="2800" b="1" dirty="0" err="1"/>
              <a:t>ekonomie</a:t>
            </a:r>
            <a:r>
              <a:rPr lang="en-GB" sz="2800" dirty="0"/>
              <a:t> je </a:t>
            </a:r>
            <a:r>
              <a:rPr lang="en-GB" sz="2800" dirty="0" err="1"/>
              <a:t>ekonomický</a:t>
            </a:r>
            <a:r>
              <a:rPr lang="en-GB" sz="2800" dirty="0"/>
              <a:t> </a:t>
            </a:r>
            <a:r>
              <a:rPr lang="en-GB" sz="2800" dirty="0" err="1"/>
              <a:t>směr</a:t>
            </a:r>
            <a:r>
              <a:rPr lang="en-GB" sz="2800" dirty="0"/>
              <a:t>, </a:t>
            </a:r>
            <a:r>
              <a:rPr lang="en-GB" sz="2800" dirty="0" err="1"/>
              <a:t>který</a:t>
            </a:r>
            <a:r>
              <a:rPr lang="en-GB" sz="2800" dirty="0"/>
              <a:t> se </a:t>
            </a:r>
            <a:r>
              <a:rPr lang="en-GB" sz="2800" dirty="0" err="1"/>
              <a:t>zaměřuje</a:t>
            </a:r>
            <a:r>
              <a:rPr lang="en-GB" sz="2800" dirty="0"/>
              <a:t> </a:t>
            </a:r>
            <a:r>
              <a:rPr lang="en-GB" sz="2800" dirty="0" err="1"/>
              <a:t>na</a:t>
            </a:r>
            <a:r>
              <a:rPr lang="en-GB" sz="2800" dirty="0"/>
              <a:t> </a:t>
            </a:r>
            <a:r>
              <a:rPr lang="en-GB" sz="2800" b="1" dirty="0" err="1"/>
              <a:t>volný</a:t>
            </a:r>
            <a:r>
              <a:rPr lang="en-GB" sz="2800" b="1" dirty="0"/>
              <a:t> </a:t>
            </a:r>
            <a:r>
              <a:rPr lang="en-GB" sz="2800" b="1" dirty="0" err="1"/>
              <a:t>trh</a:t>
            </a:r>
            <a:r>
              <a:rPr lang="en-GB" sz="2800" b="1" dirty="0"/>
              <a:t>, </a:t>
            </a:r>
            <a:r>
              <a:rPr lang="en-GB" sz="2800" b="1" dirty="0" err="1"/>
              <a:t>individuální</a:t>
            </a:r>
            <a:r>
              <a:rPr lang="en-GB" sz="2800" b="1" dirty="0"/>
              <a:t> </a:t>
            </a:r>
            <a:r>
              <a:rPr lang="en-GB" sz="2800" b="1" dirty="0" err="1"/>
              <a:t>svobodu</a:t>
            </a:r>
            <a:r>
              <a:rPr lang="en-GB" sz="2800" b="1" dirty="0"/>
              <a:t>, </a:t>
            </a:r>
            <a:r>
              <a:rPr lang="en-GB" sz="2800" b="1" dirty="0" err="1"/>
              <a:t>podnikání</a:t>
            </a:r>
            <a:r>
              <a:rPr lang="en-GB" sz="2800" b="1" dirty="0"/>
              <a:t> a </a:t>
            </a:r>
            <a:r>
              <a:rPr lang="en-GB" sz="2800" b="1" dirty="0" err="1"/>
              <a:t>kritiku</a:t>
            </a:r>
            <a:r>
              <a:rPr lang="en-GB" sz="2800" b="1" dirty="0"/>
              <a:t> </a:t>
            </a:r>
            <a:r>
              <a:rPr lang="en-GB" sz="2800" b="1" dirty="0" err="1"/>
              <a:t>zásahů</a:t>
            </a:r>
            <a:r>
              <a:rPr lang="en-GB" sz="2800" b="1" dirty="0"/>
              <a:t> </a:t>
            </a:r>
            <a:r>
              <a:rPr lang="en-GB" sz="2800" b="1" dirty="0" err="1"/>
              <a:t>státu</a:t>
            </a:r>
            <a:r>
              <a:rPr lang="en-GB" sz="2800" dirty="0"/>
              <a:t> do </a:t>
            </a:r>
            <a:r>
              <a:rPr lang="en-GB" sz="2800" dirty="0" err="1"/>
              <a:t>ekonomiky</a:t>
            </a:r>
            <a:r>
              <a:rPr lang="en-GB" sz="2800" dirty="0"/>
              <a:t>. </a:t>
            </a:r>
            <a:r>
              <a:rPr lang="en-GB" sz="2800" dirty="0" err="1"/>
              <a:t>Její</a:t>
            </a:r>
            <a:r>
              <a:rPr lang="en-GB" sz="2800" dirty="0"/>
              <a:t> </a:t>
            </a:r>
            <a:r>
              <a:rPr lang="en-GB" sz="2800" dirty="0" err="1"/>
              <a:t>podstata</a:t>
            </a:r>
            <a:r>
              <a:rPr lang="en-GB" sz="2800" dirty="0"/>
              <a:t> </a:t>
            </a:r>
            <a:r>
              <a:rPr lang="en-GB" sz="2800" dirty="0" err="1"/>
              <a:t>spočívá</a:t>
            </a:r>
            <a:r>
              <a:rPr lang="en-GB" sz="2800" dirty="0"/>
              <a:t> v </a:t>
            </a:r>
            <a:r>
              <a:rPr lang="en-GB" sz="2800" dirty="0" err="1"/>
              <a:t>následujících</a:t>
            </a:r>
            <a:r>
              <a:rPr lang="en-GB" sz="2800" dirty="0"/>
              <a:t> </a:t>
            </a:r>
            <a:r>
              <a:rPr lang="en-GB" sz="2800" dirty="0" err="1"/>
              <a:t>principech</a:t>
            </a:r>
            <a:r>
              <a:rPr lang="en-GB" sz="2800" dirty="0"/>
              <a:t>:</a:t>
            </a:r>
          </a:p>
          <a:p>
            <a:r>
              <a:rPr lang="en-GB" sz="2800" b="1" dirty="0"/>
              <a:t>1. </a:t>
            </a:r>
            <a:r>
              <a:rPr lang="en-GB" sz="2800" b="1" dirty="0" err="1"/>
              <a:t>Metodologický</a:t>
            </a:r>
            <a:r>
              <a:rPr lang="en-GB" sz="2800" b="1" dirty="0"/>
              <a:t> </a:t>
            </a:r>
            <a:r>
              <a:rPr lang="en-GB" sz="2800" b="1" dirty="0" err="1"/>
              <a:t>individualismus</a:t>
            </a:r>
            <a:endParaRPr lang="en-GB" sz="2800" b="1" dirty="0"/>
          </a:p>
          <a:p>
            <a:pPr>
              <a:buFont typeface="Arial" panose="020B0604020202020204" pitchFamily="34" charset="0"/>
              <a:buChar char="•"/>
            </a:pPr>
            <a:r>
              <a:rPr lang="en-GB" sz="2800" dirty="0" err="1"/>
              <a:t>Ekonomické</a:t>
            </a:r>
            <a:r>
              <a:rPr lang="en-GB" sz="2800" dirty="0"/>
              <a:t> </a:t>
            </a:r>
            <a:r>
              <a:rPr lang="en-GB" sz="2800" dirty="0" err="1"/>
              <a:t>chování</a:t>
            </a:r>
            <a:r>
              <a:rPr lang="en-GB" sz="2800" dirty="0"/>
              <a:t> </a:t>
            </a:r>
            <a:r>
              <a:rPr lang="en-GB" sz="2800" dirty="0" err="1"/>
              <a:t>vychází</a:t>
            </a:r>
            <a:r>
              <a:rPr lang="en-GB" sz="2800" dirty="0"/>
              <a:t> z </a:t>
            </a:r>
            <a:r>
              <a:rPr lang="en-GB" sz="2800" dirty="0" err="1"/>
              <a:t>individuálních</a:t>
            </a:r>
            <a:r>
              <a:rPr lang="en-GB" sz="2800" dirty="0"/>
              <a:t> </a:t>
            </a:r>
            <a:r>
              <a:rPr lang="en-GB" sz="2800" dirty="0" err="1"/>
              <a:t>rozhodnutí</a:t>
            </a:r>
            <a:r>
              <a:rPr lang="en-GB" sz="2800" dirty="0"/>
              <a:t> a </a:t>
            </a:r>
            <a:r>
              <a:rPr lang="en-GB" sz="2800" dirty="0" err="1"/>
              <a:t>motivací</a:t>
            </a:r>
            <a:r>
              <a:rPr lang="en-GB" sz="2800" dirty="0"/>
              <a:t>. </a:t>
            </a:r>
            <a:r>
              <a:rPr lang="en-GB" sz="2800" dirty="0" err="1"/>
              <a:t>Rakouská</a:t>
            </a:r>
            <a:r>
              <a:rPr lang="en-GB" sz="2800" dirty="0"/>
              <a:t> </a:t>
            </a:r>
            <a:r>
              <a:rPr lang="en-GB" sz="2800" dirty="0" err="1"/>
              <a:t>škola</a:t>
            </a:r>
            <a:r>
              <a:rPr lang="en-GB" sz="2800" dirty="0"/>
              <a:t> se </a:t>
            </a:r>
            <a:r>
              <a:rPr lang="en-GB" sz="2800" dirty="0" err="1"/>
              <a:t>zaměřuje</a:t>
            </a:r>
            <a:r>
              <a:rPr lang="en-GB" sz="2800" dirty="0"/>
              <a:t> </a:t>
            </a:r>
            <a:r>
              <a:rPr lang="en-GB" sz="2800" dirty="0" err="1"/>
              <a:t>na</a:t>
            </a:r>
            <a:r>
              <a:rPr lang="en-GB" sz="2800" dirty="0"/>
              <a:t> </a:t>
            </a:r>
            <a:r>
              <a:rPr lang="en-GB" sz="2800" dirty="0" err="1"/>
              <a:t>jednání</a:t>
            </a:r>
            <a:r>
              <a:rPr lang="en-GB" sz="2800" dirty="0"/>
              <a:t> </a:t>
            </a:r>
            <a:r>
              <a:rPr lang="en-GB" sz="2800" dirty="0" err="1"/>
              <a:t>jednotlivců</a:t>
            </a:r>
            <a:r>
              <a:rPr lang="en-GB" sz="2800" dirty="0"/>
              <a:t>, </a:t>
            </a:r>
            <a:r>
              <a:rPr lang="en-GB" sz="2800" dirty="0" err="1"/>
              <a:t>nikoli</a:t>
            </a:r>
            <a:r>
              <a:rPr lang="en-GB" sz="2800" dirty="0"/>
              <a:t> </a:t>
            </a:r>
            <a:r>
              <a:rPr lang="en-GB" sz="2800" dirty="0" err="1"/>
              <a:t>na</a:t>
            </a:r>
            <a:r>
              <a:rPr lang="en-GB" sz="2800" dirty="0"/>
              <a:t> </a:t>
            </a:r>
            <a:r>
              <a:rPr lang="en-GB" sz="2800" dirty="0" err="1"/>
              <a:t>agregátní</a:t>
            </a:r>
            <a:r>
              <a:rPr lang="en-GB" sz="2800" dirty="0"/>
              <a:t> </a:t>
            </a:r>
            <a:r>
              <a:rPr lang="en-GB" sz="2800" dirty="0" err="1"/>
              <a:t>veličiny</a:t>
            </a:r>
            <a:r>
              <a:rPr lang="en-GB" sz="2800" dirty="0"/>
              <a:t> </a:t>
            </a:r>
            <a:r>
              <a:rPr lang="en-GB" sz="2800" dirty="0" err="1"/>
              <a:t>nebo</a:t>
            </a:r>
            <a:r>
              <a:rPr lang="en-GB" sz="2800" dirty="0"/>
              <a:t> </a:t>
            </a:r>
            <a:r>
              <a:rPr lang="en-GB" sz="2800" dirty="0" err="1"/>
              <a:t>makroekonomické</a:t>
            </a:r>
            <a:r>
              <a:rPr lang="en-GB" sz="2800" dirty="0"/>
              <a:t> </a:t>
            </a:r>
            <a:r>
              <a:rPr lang="en-GB" sz="2800" dirty="0" err="1"/>
              <a:t>modely</a:t>
            </a:r>
            <a:r>
              <a:rPr lang="en-GB" sz="2800" dirty="0"/>
              <a:t>.</a:t>
            </a:r>
          </a:p>
          <a:p>
            <a:pPr>
              <a:buFont typeface="Arial" panose="020B0604020202020204" pitchFamily="34" charset="0"/>
              <a:buChar char="•"/>
            </a:pPr>
            <a:r>
              <a:rPr lang="en-GB" sz="2800" b="1" dirty="0" err="1"/>
              <a:t>Klíčová</a:t>
            </a:r>
            <a:r>
              <a:rPr lang="en-GB" sz="2800" b="1" dirty="0"/>
              <a:t> idea</a:t>
            </a:r>
            <a:r>
              <a:rPr lang="en-GB" sz="2800" dirty="0"/>
              <a:t>: </a:t>
            </a:r>
            <a:r>
              <a:rPr lang="en-GB" sz="2800" dirty="0" err="1"/>
              <a:t>Ekonomické</a:t>
            </a:r>
            <a:r>
              <a:rPr lang="en-GB" sz="2800" dirty="0"/>
              <a:t> </a:t>
            </a:r>
            <a:r>
              <a:rPr lang="en-GB" sz="2800" dirty="0" err="1"/>
              <a:t>jevy</a:t>
            </a:r>
            <a:r>
              <a:rPr lang="en-GB" sz="2800" dirty="0"/>
              <a:t> </a:t>
            </a:r>
            <a:r>
              <a:rPr lang="en-GB" sz="2800" dirty="0" err="1"/>
              <a:t>nelze</a:t>
            </a:r>
            <a:r>
              <a:rPr lang="en-GB" sz="2800" dirty="0"/>
              <a:t> </a:t>
            </a:r>
            <a:r>
              <a:rPr lang="en-GB" sz="2800" dirty="0" err="1"/>
              <a:t>pochopit</a:t>
            </a:r>
            <a:r>
              <a:rPr lang="en-GB" sz="2800" dirty="0"/>
              <a:t> bez </a:t>
            </a:r>
            <a:r>
              <a:rPr lang="en-GB" sz="2800" dirty="0" err="1"/>
              <a:t>analýzy</a:t>
            </a:r>
            <a:r>
              <a:rPr lang="en-GB" sz="2800" dirty="0"/>
              <a:t> </a:t>
            </a:r>
            <a:r>
              <a:rPr lang="en-GB" sz="2800" dirty="0" err="1"/>
              <a:t>individuálního</a:t>
            </a:r>
            <a:r>
              <a:rPr lang="en-GB" sz="2800" dirty="0"/>
              <a:t> </a:t>
            </a:r>
            <a:r>
              <a:rPr lang="en-GB" sz="2800" dirty="0" err="1"/>
              <a:t>jednání</a:t>
            </a:r>
            <a:r>
              <a:rPr lang="en-GB" sz="2800" dirty="0"/>
              <a:t> a </a:t>
            </a:r>
            <a:r>
              <a:rPr lang="en-GB" sz="2800" dirty="0" err="1"/>
              <a:t>subjektivních</a:t>
            </a:r>
            <a:r>
              <a:rPr lang="en-GB" sz="2800" dirty="0"/>
              <a:t> </a:t>
            </a:r>
            <a:r>
              <a:rPr lang="en-GB" sz="2800" dirty="0" err="1"/>
              <a:t>preferencí</a:t>
            </a:r>
            <a:r>
              <a:rPr lang="en-GB" sz="2800" dirty="0"/>
              <a:t>.</a:t>
            </a:r>
          </a:p>
          <a:p>
            <a:r>
              <a:rPr lang="en-GB" sz="2800" b="1" dirty="0"/>
              <a:t>2. </a:t>
            </a:r>
            <a:r>
              <a:rPr lang="en-GB" sz="2800" b="1" dirty="0" err="1"/>
              <a:t>Subjektivní</a:t>
            </a:r>
            <a:r>
              <a:rPr lang="en-GB" sz="2800" b="1" dirty="0"/>
              <a:t> </a:t>
            </a:r>
            <a:r>
              <a:rPr lang="en-GB" sz="2800" b="1" dirty="0" err="1"/>
              <a:t>teorie</a:t>
            </a:r>
            <a:r>
              <a:rPr lang="en-GB" sz="2800" b="1" dirty="0"/>
              <a:t> </a:t>
            </a:r>
            <a:r>
              <a:rPr lang="en-GB" sz="2800" b="1" dirty="0" err="1"/>
              <a:t>hodnoty</a:t>
            </a:r>
            <a:endParaRPr lang="en-GB" sz="2800" b="1" dirty="0"/>
          </a:p>
          <a:p>
            <a:pPr>
              <a:buFont typeface="Arial" panose="020B0604020202020204" pitchFamily="34" charset="0"/>
              <a:buChar char="•"/>
            </a:pPr>
            <a:r>
              <a:rPr lang="en-GB" sz="2800" dirty="0" err="1"/>
              <a:t>Hodnota</a:t>
            </a:r>
            <a:r>
              <a:rPr lang="en-GB" sz="2800" dirty="0"/>
              <a:t> </a:t>
            </a:r>
            <a:r>
              <a:rPr lang="en-GB" sz="2800" dirty="0" err="1"/>
              <a:t>statků</a:t>
            </a:r>
            <a:r>
              <a:rPr lang="en-GB" sz="2800" dirty="0"/>
              <a:t> a </a:t>
            </a:r>
            <a:r>
              <a:rPr lang="en-GB" sz="2800" dirty="0" err="1"/>
              <a:t>služeb</a:t>
            </a:r>
            <a:r>
              <a:rPr lang="en-GB" sz="2800" dirty="0"/>
              <a:t> </a:t>
            </a:r>
            <a:r>
              <a:rPr lang="en-GB" sz="2800" dirty="0" err="1"/>
              <a:t>není</a:t>
            </a:r>
            <a:r>
              <a:rPr lang="en-GB" sz="2800" dirty="0"/>
              <a:t> </a:t>
            </a:r>
            <a:r>
              <a:rPr lang="en-GB" sz="2800" dirty="0" err="1"/>
              <a:t>objektivně</a:t>
            </a:r>
            <a:r>
              <a:rPr lang="en-GB" sz="2800" dirty="0"/>
              <a:t> </a:t>
            </a:r>
            <a:r>
              <a:rPr lang="en-GB" sz="2800" dirty="0" err="1"/>
              <a:t>měřitelná</a:t>
            </a:r>
            <a:r>
              <a:rPr lang="en-GB" sz="2800" dirty="0"/>
              <a:t>, ale </a:t>
            </a:r>
            <a:r>
              <a:rPr lang="en-GB" sz="2800" dirty="0" err="1"/>
              <a:t>závisí</a:t>
            </a:r>
            <a:r>
              <a:rPr lang="en-GB" sz="2800" dirty="0"/>
              <a:t> </a:t>
            </a:r>
            <a:r>
              <a:rPr lang="en-GB" sz="2800" dirty="0" err="1"/>
              <a:t>na</a:t>
            </a:r>
            <a:r>
              <a:rPr lang="en-GB" sz="2800" dirty="0"/>
              <a:t> </a:t>
            </a:r>
            <a:r>
              <a:rPr lang="en-GB" sz="2800" b="1" dirty="0" err="1"/>
              <a:t>subjektivním</a:t>
            </a:r>
            <a:r>
              <a:rPr lang="en-GB" sz="2800" b="1" dirty="0"/>
              <a:t> </a:t>
            </a:r>
            <a:r>
              <a:rPr lang="en-GB" sz="2800" b="1" dirty="0" err="1"/>
              <a:t>hodnocení</a:t>
            </a:r>
            <a:r>
              <a:rPr lang="en-GB" sz="2800" b="1" dirty="0"/>
              <a:t> </a:t>
            </a:r>
            <a:r>
              <a:rPr lang="en-GB" sz="2800" b="1" dirty="0" err="1"/>
              <a:t>jednotlivců</a:t>
            </a:r>
            <a:r>
              <a:rPr lang="en-GB" sz="2800" dirty="0"/>
              <a:t>. Cena </a:t>
            </a:r>
            <a:r>
              <a:rPr lang="en-GB" sz="2800" dirty="0" err="1"/>
              <a:t>na</a:t>
            </a:r>
            <a:r>
              <a:rPr lang="en-GB" sz="2800" dirty="0"/>
              <a:t> </a:t>
            </a:r>
            <a:r>
              <a:rPr lang="en-GB" sz="2800" dirty="0" err="1"/>
              <a:t>trhu</a:t>
            </a:r>
            <a:r>
              <a:rPr lang="en-GB" sz="2800" dirty="0"/>
              <a:t> je </a:t>
            </a:r>
            <a:r>
              <a:rPr lang="en-GB" sz="2800" dirty="0" err="1"/>
              <a:t>výsledkem</a:t>
            </a:r>
            <a:r>
              <a:rPr lang="en-GB" sz="2800" dirty="0"/>
              <a:t> </a:t>
            </a:r>
            <a:r>
              <a:rPr lang="en-GB" sz="2800" dirty="0" err="1"/>
              <a:t>interakce</a:t>
            </a:r>
            <a:r>
              <a:rPr lang="en-GB" sz="2800" dirty="0"/>
              <a:t> </a:t>
            </a:r>
            <a:r>
              <a:rPr lang="en-GB" sz="2800" dirty="0" err="1"/>
              <a:t>nabídky</a:t>
            </a:r>
            <a:r>
              <a:rPr lang="en-GB" sz="2800" dirty="0"/>
              <a:t> a </a:t>
            </a:r>
            <a:r>
              <a:rPr lang="en-GB" sz="2800" dirty="0" err="1"/>
              <a:t>poptávky</a:t>
            </a:r>
            <a:r>
              <a:rPr lang="en-GB" sz="2800" dirty="0"/>
              <a:t> </a:t>
            </a:r>
            <a:r>
              <a:rPr lang="en-GB" sz="2800" dirty="0" err="1"/>
              <a:t>založené</a:t>
            </a:r>
            <a:r>
              <a:rPr lang="en-GB" sz="2800" dirty="0"/>
              <a:t> </a:t>
            </a:r>
            <a:r>
              <a:rPr lang="en-GB" sz="2800" dirty="0" err="1"/>
              <a:t>na</a:t>
            </a:r>
            <a:r>
              <a:rPr lang="en-GB" sz="2800" dirty="0"/>
              <a:t> </a:t>
            </a:r>
            <a:r>
              <a:rPr lang="en-GB" sz="2800" dirty="0" err="1"/>
              <a:t>preferencích</a:t>
            </a:r>
            <a:r>
              <a:rPr lang="en-GB" sz="2800" dirty="0"/>
              <a:t>.</a:t>
            </a:r>
          </a:p>
          <a:p>
            <a:r>
              <a:rPr lang="en-GB" sz="2800" b="1" dirty="0"/>
              <a:t>3. </a:t>
            </a:r>
            <a:r>
              <a:rPr lang="en-GB" sz="2800" b="1" dirty="0" err="1"/>
              <a:t>Teorie</a:t>
            </a:r>
            <a:r>
              <a:rPr lang="en-GB" sz="2800" b="1" dirty="0"/>
              <a:t> </a:t>
            </a:r>
            <a:r>
              <a:rPr lang="en-GB" sz="2800" b="1" dirty="0" err="1"/>
              <a:t>hospodářských</a:t>
            </a:r>
            <a:r>
              <a:rPr lang="en-GB" sz="2800" b="1" dirty="0"/>
              <a:t> </a:t>
            </a:r>
            <a:r>
              <a:rPr lang="en-GB" sz="2800" b="1" dirty="0" err="1"/>
              <a:t>cyklů</a:t>
            </a:r>
            <a:endParaRPr lang="en-GB" sz="2800" b="1" dirty="0"/>
          </a:p>
          <a:p>
            <a:pPr>
              <a:buFont typeface="Arial" panose="020B0604020202020204" pitchFamily="34" charset="0"/>
              <a:buChar char="•"/>
            </a:pPr>
            <a:r>
              <a:rPr lang="en-GB" sz="2800" dirty="0" err="1">
                <a:solidFill>
                  <a:srgbClr val="FF0000"/>
                </a:solidFill>
              </a:rPr>
              <a:t>Podle</a:t>
            </a:r>
            <a:r>
              <a:rPr lang="en-GB" sz="2800" dirty="0">
                <a:solidFill>
                  <a:srgbClr val="FF0000"/>
                </a:solidFill>
              </a:rPr>
              <a:t> </a:t>
            </a:r>
            <a:r>
              <a:rPr lang="en-GB" sz="2800" dirty="0" err="1">
                <a:solidFill>
                  <a:srgbClr val="FF0000"/>
                </a:solidFill>
              </a:rPr>
              <a:t>rakouské</a:t>
            </a:r>
            <a:r>
              <a:rPr lang="en-GB" sz="2800" dirty="0">
                <a:solidFill>
                  <a:srgbClr val="FF0000"/>
                </a:solidFill>
              </a:rPr>
              <a:t> </a:t>
            </a:r>
            <a:r>
              <a:rPr lang="en-GB" sz="2800" dirty="0" err="1">
                <a:solidFill>
                  <a:srgbClr val="FF0000"/>
                </a:solidFill>
              </a:rPr>
              <a:t>školy</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cykly</a:t>
            </a:r>
            <a:r>
              <a:rPr lang="en-GB" sz="2800" dirty="0">
                <a:solidFill>
                  <a:srgbClr val="FF0000"/>
                </a:solidFill>
              </a:rPr>
              <a:t> </a:t>
            </a:r>
            <a:r>
              <a:rPr lang="en-GB" sz="2800" dirty="0" err="1">
                <a:solidFill>
                  <a:srgbClr val="FF0000"/>
                </a:solidFill>
              </a:rPr>
              <a:t>vznikají</a:t>
            </a:r>
            <a:r>
              <a:rPr lang="en-GB" sz="2800" dirty="0">
                <a:solidFill>
                  <a:srgbClr val="FF0000"/>
                </a:solidFill>
              </a:rPr>
              <a:t> v </a:t>
            </a:r>
            <a:r>
              <a:rPr lang="en-GB" sz="2800" dirty="0" err="1">
                <a:solidFill>
                  <a:srgbClr val="FF0000"/>
                </a:solidFill>
              </a:rPr>
              <a:t>důsledku</a:t>
            </a:r>
            <a:r>
              <a:rPr lang="en-GB" sz="2800" dirty="0">
                <a:solidFill>
                  <a:srgbClr val="FF0000"/>
                </a:solidFill>
              </a:rPr>
              <a:t> </a:t>
            </a:r>
            <a:r>
              <a:rPr lang="en-GB" sz="2800" b="1" dirty="0" err="1">
                <a:solidFill>
                  <a:srgbClr val="FF0000"/>
                </a:solidFill>
              </a:rPr>
              <a:t>umělých</a:t>
            </a:r>
            <a:r>
              <a:rPr lang="en-GB" sz="2800" b="1" dirty="0">
                <a:solidFill>
                  <a:srgbClr val="FF0000"/>
                </a:solidFill>
              </a:rPr>
              <a:t> </a:t>
            </a:r>
            <a:r>
              <a:rPr lang="en-GB" sz="2800" b="1" dirty="0" err="1">
                <a:solidFill>
                  <a:srgbClr val="FF0000"/>
                </a:solidFill>
              </a:rPr>
              <a:t>zásahů</a:t>
            </a:r>
            <a:r>
              <a:rPr lang="en-GB" sz="2800" b="1" dirty="0">
                <a:solidFill>
                  <a:srgbClr val="FF0000"/>
                </a:solidFill>
              </a:rPr>
              <a:t> do </a:t>
            </a:r>
            <a:r>
              <a:rPr lang="en-GB" sz="2800" b="1" dirty="0" err="1">
                <a:solidFill>
                  <a:srgbClr val="FF0000"/>
                </a:solidFill>
              </a:rPr>
              <a:t>trhu</a:t>
            </a:r>
            <a:r>
              <a:rPr lang="en-GB" sz="2800" b="1" dirty="0">
                <a:solidFill>
                  <a:srgbClr val="FF0000"/>
                </a:solidFill>
              </a:rPr>
              <a:t> </a:t>
            </a:r>
            <a:r>
              <a:rPr lang="en-GB" sz="2800" b="1" dirty="0" err="1">
                <a:solidFill>
                  <a:srgbClr val="FF0000"/>
                </a:solidFill>
              </a:rPr>
              <a:t>peněz</a:t>
            </a:r>
            <a:r>
              <a:rPr lang="en-GB" sz="2800" dirty="0">
                <a:solidFill>
                  <a:srgbClr val="FF0000"/>
                </a:solidFill>
              </a:rPr>
              <a:t>, </a:t>
            </a:r>
            <a:r>
              <a:rPr lang="en-GB" sz="2800" dirty="0" err="1">
                <a:solidFill>
                  <a:srgbClr val="FF0000"/>
                </a:solidFill>
              </a:rPr>
              <a:t>například</a:t>
            </a:r>
            <a:r>
              <a:rPr lang="en-GB" sz="2800" dirty="0">
                <a:solidFill>
                  <a:srgbClr val="FF0000"/>
                </a:solidFill>
              </a:rPr>
              <a:t> </a:t>
            </a:r>
            <a:r>
              <a:rPr lang="en-GB" sz="2800" dirty="0" err="1">
                <a:solidFill>
                  <a:srgbClr val="FF0000"/>
                </a:solidFill>
              </a:rPr>
              <a:t>politiky</a:t>
            </a:r>
            <a:r>
              <a:rPr lang="en-GB" sz="2800" dirty="0">
                <a:solidFill>
                  <a:srgbClr val="FF0000"/>
                </a:solidFill>
              </a:rPr>
              <a:t> </a:t>
            </a:r>
            <a:r>
              <a:rPr lang="en-GB" sz="2800" dirty="0" err="1">
                <a:solidFill>
                  <a:srgbClr val="FF0000"/>
                </a:solidFill>
              </a:rPr>
              <a:t>centrálních</a:t>
            </a:r>
            <a:r>
              <a:rPr lang="en-GB" sz="2800" dirty="0">
                <a:solidFill>
                  <a:srgbClr val="FF0000"/>
                </a:solidFill>
              </a:rPr>
              <a:t> bank, </a:t>
            </a:r>
            <a:r>
              <a:rPr lang="en-GB" sz="2800" dirty="0" err="1">
                <a:solidFill>
                  <a:srgbClr val="FF0000"/>
                </a:solidFill>
              </a:rPr>
              <a:t>které</a:t>
            </a:r>
            <a:r>
              <a:rPr lang="en-GB" sz="2800" dirty="0">
                <a:solidFill>
                  <a:srgbClr val="FF0000"/>
                </a:solidFill>
              </a:rPr>
              <a:t> </a:t>
            </a:r>
            <a:r>
              <a:rPr lang="en-GB" sz="2800" dirty="0" err="1">
                <a:solidFill>
                  <a:srgbClr val="FF0000"/>
                </a:solidFill>
              </a:rPr>
              <a:t>manipulují</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a:t>
            </a:r>
          </a:p>
          <a:p>
            <a:pPr>
              <a:buFont typeface="Arial" panose="020B0604020202020204" pitchFamily="34" charset="0"/>
              <a:buChar char="•"/>
            </a:pPr>
            <a:r>
              <a:rPr lang="en-GB" sz="2800" b="1" dirty="0" err="1">
                <a:solidFill>
                  <a:srgbClr val="FF0000"/>
                </a:solidFill>
              </a:rPr>
              <a:t>Hayekova</a:t>
            </a:r>
            <a:r>
              <a:rPr lang="en-GB" sz="2800" b="1" dirty="0">
                <a:solidFill>
                  <a:srgbClr val="FF0000"/>
                </a:solidFill>
              </a:rPr>
              <a:t> </a:t>
            </a:r>
            <a:r>
              <a:rPr lang="en-GB" sz="2800" b="1" dirty="0" err="1">
                <a:solidFill>
                  <a:srgbClr val="FF0000"/>
                </a:solidFill>
              </a:rPr>
              <a:t>teorie</a:t>
            </a:r>
            <a:r>
              <a:rPr lang="en-GB" sz="2800" b="1" dirty="0">
                <a:solidFill>
                  <a:srgbClr val="FF0000"/>
                </a:solidFill>
              </a:rPr>
              <a:t> </a:t>
            </a:r>
            <a:r>
              <a:rPr lang="en-GB" sz="2800" b="1" dirty="0" err="1">
                <a:solidFill>
                  <a:srgbClr val="FF0000"/>
                </a:solidFill>
              </a:rPr>
              <a:t>hospodářských</a:t>
            </a:r>
            <a:r>
              <a:rPr lang="en-GB" sz="2800" b="1" dirty="0">
                <a:solidFill>
                  <a:srgbClr val="FF0000"/>
                </a:solidFill>
              </a:rPr>
              <a:t> </a:t>
            </a:r>
            <a:r>
              <a:rPr lang="en-GB" sz="2800" b="1" dirty="0" err="1">
                <a:solidFill>
                  <a:srgbClr val="FF0000"/>
                </a:solidFill>
              </a:rPr>
              <a:t>cyklů</a:t>
            </a:r>
            <a:r>
              <a:rPr lang="en-GB" sz="2800" dirty="0">
                <a:solidFill>
                  <a:srgbClr val="FF0000"/>
                </a:solidFill>
              </a:rPr>
              <a:t>: </a:t>
            </a:r>
            <a:r>
              <a:rPr lang="en-GB" sz="2800" dirty="0" err="1">
                <a:solidFill>
                  <a:srgbClr val="FF0000"/>
                </a:solidFill>
              </a:rPr>
              <a:t>Uměle</a:t>
            </a:r>
            <a:r>
              <a:rPr lang="en-GB" sz="2800" dirty="0">
                <a:solidFill>
                  <a:srgbClr val="FF0000"/>
                </a:solidFill>
              </a:rPr>
              <a:t> </a:t>
            </a:r>
            <a:r>
              <a:rPr lang="en-GB" sz="2800" dirty="0" err="1">
                <a:solidFill>
                  <a:srgbClr val="FF0000"/>
                </a:solidFill>
              </a:rPr>
              <a:t>nízké</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 </a:t>
            </a:r>
            <a:r>
              <a:rPr lang="en-GB" sz="2800" dirty="0" err="1">
                <a:solidFill>
                  <a:srgbClr val="FF0000"/>
                </a:solidFill>
              </a:rPr>
              <a:t>vedou</a:t>
            </a:r>
            <a:r>
              <a:rPr lang="en-GB" sz="2800" dirty="0">
                <a:solidFill>
                  <a:srgbClr val="FF0000"/>
                </a:solidFill>
              </a:rPr>
              <a:t> k </a:t>
            </a:r>
            <a:r>
              <a:rPr lang="en-GB" sz="2800" dirty="0" err="1">
                <a:solidFill>
                  <a:srgbClr val="FF0000"/>
                </a:solidFill>
              </a:rPr>
              <a:t>nesprávné</a:t>
            </a:r>
            <a:r>
              <a:rPr lang="en-GB" sz="2800" dirty="0">
                <a:solidFill>
                  <a:srgbClr val="FF0000"/>
                </a:solidFill>
              </a:rPr>
              <a:t> </a:t>
            </a:r>
            <a:r>
              <a:rPr lang="en-GB" sz="2800" dirty="0" err="1">
                <a:solidFill>
                  <a:srgbClr val="FF0000"/>
                </a:solidFill>
              </a:rPr>
              <a:t>alokaci</a:t>
            </a:r>
            <a:r>
              <a:rPr lang="en-GB" sz="2800" dirty="0">
                <a:solidFill>
                  <a:srgbClr val="FF0000"/>
                </a:solidFill>
              </a:rPr>
              <a:t> </a:t>
            </a:r>
            <a:r>
              <a:rPr lang="en-GB" sz="2800" dirty="0" err="1">
                <a:solidFill>
                  <a:srgbClr val="FF0000"/>
                </a:solidFill>
              </a:rPr>
              <a:t>kapitálu</a:t>
            </a:r>
            <a:r>
              <a:rPr lang="en-GB" sz="2800" dirty="0">
                <a:solidFill>
                  <a:srgbClr val="FF0000"/>
                </a:solidFill>
              </a:rPr>
              <a:t> (</a:t>
            </a:r>
            <a:r>
              <a:rPr lang="en-GB" sz="2800" dirty="0" err="1">
                <a:solidFill>
                  <a:srgbClr val="FF0000"/>
                </a:solidFill>
              </a:rPr>
              <a:t>např</a:t>
            </a:r>
            <a:r>
              <a:rPr lang="en-GB" sz="2800" dirty="0">
                <a:solidFill>
                  <a:srgbClr val="FF0000"/>
                </a:solidFill>
              </a:rPr>
              <a:t>. </a:t>
            </a:r>
            <a:r>
              <a:rPr lang="en-GB" sz="2800" dirty="0" err="1">
                <a:solidFill>
                  <a:srgbClr val="FF0000"/>
                </a:solidFill>
              </a:rPr>
              <a:t>bublinám</a:t>
            </a:r>
            <a:r>
              <a:rPr lang="en-GB" sz="2800" dirty="0">
                <a:solidFill>
                  <a:srgbClr val="FF0000"/>
                </a:solidFill>
              </a:rPr>
              <a:t> </a:t>
            </a:r>
            <a:r>
              <a:rPr lang="en-GB" sz="2800" dirty="0" err="1">
                <a:solidFill>
                  <a:srgbClr val="FF0000"/>
                </a:solidFill>
              </a:rPr>
              <a:t>na</a:t>
            </a:r>
            <a:r>
              <a:rPr lang="en-GB" sz="2800" dirty="0">
                <a:solidFill>
                  <a:srgbClr val="FF0000"/>
                </a:solidFill>
              </a:rPr>
              <a:t> </a:t>
            </a:r>
            <a:r>
              <a:rPr lang="en-GB" sz="2800" dirty="0" err="1">
                <a:solidFill>
                  <a:srgbClr val="FF0000"/>
                </a:solidFill>
              </a:rPr>
              <a:t>trzích</a:t>
            </a:r>
            <a:r>
              <a:rPr lang="en-GB" sz="2800" dirty="0">
                <a:solidFill>
                  <a:srgbClr val="FF0000"/>
                </a:solidFill>
              </a:rPr>
              <a:t>) a </a:t>
            </a:r>
            <a:r>
              <a:rPr lang="en-GB" sz="2800" dirty="0" err="1">
                <a:solidFill>
                  <a:srgbClr val="FF0000"/>
                </a:solidFill>
              </a:rPr>
              <a:t>neudržitelnému</a:t>
            </a:r>
            <a:r>
              <a:rPr lang="en-GB" sz="2800" dirty="0">
                <a:solidFill>
                  <a:srgbClr val="FF0000"/>
                </a:solidFill>
              </a:rPr>
              <a:t> </a:t>
            </a:r>
            <a:r>
              <a:rPr lang="en-GB" sz="2800" dirty="0" err="1">
                <a:solidFill>
                  <a:srgbClr val="FF0000"/>
                </a:solidFill>
              </a:rPr>
              <a:t>růstu</a:t>
            </a:r>
            <a:r>
              <a:rPr lang="en-GB" sz="2800" dirty="0">
                <a:solidFill>
                  <a:srgbClr val="FF0000"/>
                </a:solidFill>
              </a:rPr>
              <a:t>, </a:t>
            </a:r>
            <a:r>
              <a:rPr lang="en-GB" sz="2800" dirty="0" err="1">
                <a:solidFill>
                  <a:srgbClr val="FF0000"/>
                </a:solidFill>
              </a:rPr>
              <a:t>což</a:t>
            </a:r>
            <a:r>
              <a:rPr lang="en-GB" sz="2800" dirty="0">
                <a:solidFill>
                  <a:srgbClr val="FF0000"/>
                </a:solidFill>
              </a:rPr>
              <a:t> </a:t>
            </a:r>
            <a:r>
              <a:rPr lang="en-GB" sz="2800" dirty="0" err="1">
                <a:solidFill>
                  <a:srgbClr val="FF0000"/>
                </a:solidFill>
              </a:rPr>
              <a:t>způsobuje</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krize</a:t>
            </a:r>
            <a:r>
              <a:rPr lang="en-GB" sz="2800" dirty="0">
                <a:solidFill>
                  <a:srgbClr val="FF0000"/>
                </a:solidFill>
              </a:rPr>
              <a:t>.</a:t>
            </a:r>
          </a:p>
          <a:p>
            <a:r>
              <a:rPr lang="en-GB" sz="2800" b="1" dirty="0"/>
              <a:t>4. Kritika </a:t>
            </a:r>
            <a:r>
              <a:rPr lang="en-GB" sz="2800" b="1" dirty="0" err="1"/>
              <a:t>centrálního</a:t>
            </a:r>
            <a:r>
              <a:rPr lang="en-GB" sz="2800" b="1" dirty="0"/>
              <a:t> </a:t>
            </a:r>
            <a:r>
              <a:rPr lang="en-GB" sz="2800" b="1" dirty="0" err="1"/>
              <a:t>plánování</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tvrdí</a:t>
            </a:r>
            <a:r>
              <a:rPr lang="en-GB" sz="2800" dirty="0"/>
              <a:t>, </a:t>
            </a:r>
            <a:r>
              <a:rPr lang="en-GB" sz="2800" dirty="0" err="1"/>
              <a:t>že</a:t>
            </a:r>
            <a:r>
              <a:rPr lang="en-GB" sz="2800" dirty="0"/>
              <a:t> </a:t>
            </a:r>
            <a:r>
              <a:rPr lang="en-GB" sz="2800" dirty="0" err="1"/>
              <a:t>žádný</a:t>
            </a:r>
            <a:r>
              <a:rPr lang="en-GB" sz="2800" dirty="0"/>
              <a:t> </a:t>
            </a:r>
            <a:r>
              <a:rPr lang="en-GB" sz="2800" dirty="0" err="1"/>
              <a:t>centrální</a:t>
            </a:r>
            <a:r>
              <a:rPr lang="en-GB" sz="2800" dirty="0"/>
              <a:t> </a:t>
            </a:r>
            <a:r>
              <a:rPr lang="en-GB" sz="2800" dirty="0" err="1"/>
              <a:t>plánovač</a:t>
            </a:r>
            <a:r>
              <a:rPr lang="en-GB" sz="2800" dirty="0"/>
              <a:t> </a:t>
            </a:r>
            <a:r>
              <a:rPr lang="en-GB" sz="2800" dirty="0" err="1"/>
              <a:t>nemá</a:t>
            </a:r>
            <a:r>
              <a:rPr lang="en-GB" sz="2800" dirty="0"/>
              <a:t> </a:t>
            </a:r>
            <a:r>
              <a:rPr lang="en-GB" sz="2800" dirty="0" err="1"/>
              <a:t>dostatečné</a:t>
            </a:r>
            <a:r>
              <a:rPr lang="en-GB" sz="2800" dirty="0"/>
              <a:t> </a:t>
            </a:r>
            <a:r>
              <a:rPr lang="en-GB" sz="2800" dirty="0" err="1"/>
              <a:t>množství</a:t>
            </a:r>
            <a:r>
              <a:rPr lang="en-GB" sz="2800" dirty="0"/>
              <a:t> </a:t>
            </a:r>
            <a:r>
              <a:rPr lang="en-GB" sz="2800" dirty="0" err="1"/>
              <a:t>informací</a:t>
            </a:r>
            <a:r>
              <a:rPr lang="en-GB" sz="2800" dirty="0"/>
              <a:t>, aby </a:t>
            </a:r>
            <a:r>
              <a:rPr lang="en-GB" sz="2800" dirty="0" err="1"/>
              <a:t>efektivně</a:t>
            </a:r>
            <a:r>
              <a:rPr lang="en-GB" sz="2800" dirty="0"/>
              <a:t> </a:t>
            </a:r>
            <a:r>
              <a:rPr lang="en-GB" sz="2800" dirty="0" err="1"/>
              <a:t>alokoval</a:t>
            </a:r>
            <a:r>
              <a:rPr lang="en-GB" sz="2800" dirty="0"/>
              <a:t> </a:t>
            </a:r>
            <a:r>
              <a:rPr lang="en-GB" sz="2800" dirty="0" err="1"/>
              <a:t>zdroje</a:t>
            </a:r>
            <a:r>
              <a:rPr lang="en-GB" sz="2800" dirty="0"/>
              <a:t> v </a:t>
            </a:r>
            <a:r>
              <a:rPr lang="en-GB" sz="2800" dirty="0" err="1"/>
              <a:t>ekonomice</a:t>
            </a:r>
            <a:r>
              <a:rPr lang="en-GB" sz="2800" dirty="0"/>
              <a:t>.</a:t>
            </a:r>
          </a:p>
          <a:p>
            <a:pPr>
              <a:buFont typeface="Arial" panose="020B0604020202020204" pitchFamily="34" charset="0"/>
              <a:buChar char="•"/>
            </a:pPr>
            <a:r>
              <a:rPr lang="en-GB" sz="2800" dirty="0" err="1"/>
              <a:t>Trhy</a:t>
            </a:r>
            <a:r>
              <a:rPr lang="en-GB" sz="2800" dirty="0"/>
              <a:t> </a:t>
            </a:r>
            <a:r>
              <a:rPr lang="en-GB" sz="2800" dirty="0" err="1"/>
              <a:t>jsou</a:t>
            </a:r>
            <a:r>
              <a:rPr lang="en-GB" sz="2800" dirty="0"/>
              <a:t> </a:t>
            </a:r>
            <a:r>
              <a:rPr lang="en-GB" sz="2800" dirty="0" err="1"/>
              <a:t>efektivnější</a:t>
            </a:r>
            <a:r>
              <a:rPr lang="en-GB" sz="2800" dirty="0"/>
              <a:t>, </a:t>
            </a:r>
            <a:r>
              <a:rPr lang="en-GB" sz="2800" dirty="0" err="1"/>
              <a:t>protože</a:t>
            </a:r>
            <a:r>
              <a:rPr lang="en-GB" sz="2800" dirty="0"/>
              <a:t> </a:t>
            </a:r>
            <a:r>
              <a:rPr lang="en-GB" sz="2800" dirty="0" err="1"/>
              <a:t>decentralizovaně</a:t>
            </a:r>
            <a:r>
              <a:rPr lang="en-GB" sz="2800" dirty="0"/>
              <a:t> </a:t>
            </a:r>
            <a:r>
              <a:rPr lang="en-GB" sz="2800" dirty="0" err="1"/>
              <a:t>využívají</a:t>
            </a:r>
            <a:r>
              <a:rPr lang="en-GB" sz="2800" dirty="0"/>
              <a:t> </a:t>
            </a:r>
            <a:r>
              <a:rPr lang="en-GB" sz="2800" dirty="0" err="1"/>
              <a:t>informace</a:t>
            </a:r>
            <a:r>
              <a:rPr lang="en-GB" sz="2800" dirty="0"/>
              <a:t> </a:t>
            </a:r>
            <a:r>
              <a:rPr lang="en-GB" sz="2800" dirty="0" err="1"/>
              <a:t>rozptýlené</a:t>
            </a:r>
            <a:r>
              <a:rPr lang="en-GB" sz="2800" dirty="0"/>
              <a:t> </a:t>
            </a:r>
            <a:r>
              <a:rPr lang="en-GB" sz="2800" dirty="0" err="1"/>
              <a:t>mezi</a:t>
            </a:r>
            <a:r>
              <a:rPr lang="en-GB" sz="2800" dirty="0"/>
              <a:t> </a:t>
            </a:r>
            <a:r>
              <a:rPr lang="en-GB" sz="2800" dirty="0" err="1"/>
              <a:t>jednotlivci</a:t>
            </a:r>
            <a:r>
              <a:rPr lang="en-GB" sz="2800" dirty="0"/>
              <a:t>.</a:t>
            </a:r>
          </a:p>
          <a:p>
            <a:pPr>
              <a:buFont typeface="Arial" panose="020B0604020202020204" pitchFamily="34" charset="0"/>
              <a:buChar char="•"/>
            </a:pPr>
            <a:r>
              <a:rPr lang="en-GB" sz="2800" b="1" dirty="0"/>
              <a:t>Friedrich von Hayek</a:t>
            </a:r>
            <a:r>
              <a:rPr lang="en-GB" sz="2800" dirty="0"/>
              <a:t>: </a:t>
            </a:r>
            <a:r>
              <a:rPr lang="en-GB" sz="2800" dirty="0" err="1"/>
              <a:t>Plánování</a:t>
            </a:r>
            <a:r>
              <a:rPr lang="en-GB" sz="2800" dirty="0"/>
              <a:t> </a:t>
            </a:r>
            <a:r>
              <a:rPr lang="en-GB" sz="2800" dirty="0" err="1"/>
              <a:t>vede</a:t>
            </a:r>
            <a:r>
              <a:rPr lang="en-GB" sz="2800" dirty="0"/>
              <a:t> k "</a:t>
            </a:r>
            <a:r>
              <a:rPr lang="en-GB" sz="2800" dirty="0" err="1"/>
              <a:t>tyranii</a:t>
            </a:r>
            <a:r>
              <a:rPr lang="en-GB" sz="2800" dirty="0"/>
              <a:t>" a </a:t>
            </a:r>
            <a:r>
              <a:rPr lang="en-GB" sz="2800" dirty="0" err="1"/>
              <a:t>omezuje</a:t>
            </a:r>
            <a:r>
              <a:rPr lang="en-GB" sz="2800" dirty="0"/>
              <a:t> </a:t>
            </a:r>
            <a:r>
              <a:rPr lang="en-GB" sz="2800" dirty="0" err="1"/>
              <a:t>svobodu</a:t>
            </a:r>
            <a:r>
              <a:rPr lang="en-GB" sz="2800" dirty="0"/>
              <a:t> </a:t>
            </a:r>
            <a:r>
              <a:rPr lang="en-GB" sz="2800" dirty="0" err="1"/>
              <a:t>jednotlivců</a:t>
            </a:r>
            <a:r>
              <a:rPr lang="en-GB" sz="2800" dirty="0"/>
              <a:t>.</a:t>
            </a:r>
          </a:p>
          <a:p>
            <a:r>
              <a:rPr lang="en-GB" sz="2800" b="1" dirty="0"/>
              <a:t>5. </a:t>
            </a:r>
            <a:r>
              <a:rPr lang="en-GB" sz="2800" b="1" dirty="0" err="1"/>
              <a:t>Peníze</a:t>
            </a:r>
            <a:r>
              <a:rPr lang="en-GB" sz="2800" b="1" dirty="0"/>
              <a:t> a </a:t>
            </a:r>
            <a:r>
              <a:rPr lang="en-GB" sz="2800" b="1" dirty="0" err="1"/>
              <a:t>volný</a:t>
            </a:r>
            <a:r>
              <a:rPr lang="en-GB" sz="2800" b="1" dirty="0"/>
              <a:t> </a:t>
            </a:r>
            <a:r>
              <a:rPr lang="en-GB" sz="2800" b="1" dirty="0" err="1"/>
              <a:t>trh</a:t>
            </a:r>
            <a:endParaRPr lang="en-GB" sz="2800" b="1" dirty="0"/>
          </a:p>
          <a:p>
            <a:pPr>
              <a:buFont typeface="Arial" panose="020B0604020202020204" pitchFamily="34" charset="0"/>
              <a:buChar char="•"/>
            </a:pPr>
            <a:r>
              <a:rPr lang="en-GB" sz="2800" dirty="0" err="1"/>
              <a:t>Peníze</a:t>
            </a:r>
            <a:r>
              <a:rPr lang="en-GB" sz="2800" dirty="0"/>
              <a:t> by </a:t>
            </a:r>
            <a:r>
              <a:rPr lang="en-GB" sz="2800" dirty="0" err="1"/>
              <a:t>měly</a:t>
            </a:r>
            <a:r>
              <a:rPr lang="en-GB" sz="2800" dirty="0"/>
              <a:t> </a:t>
            </a:r>
            <a:r>
              <a:rPr lang="en-GB" sz="2800" dirty="0" err="1"/>
              <a:t>vznikat</a:t>
            </a:r>
            <a:r>
              <a:rPr lang="en-GB" sz="2800" dirty="0"/>
              <a:t> </a:t>
            </a:r>
            <a:r>
              <a:rPr lang="en-GB" sz="2800" b="1" dirty="0" err="1"/>
              <a:t>spontánně</a:t>
            </a:r>
            <a:r>
              <a:rPr lang="en-GB" sz="2800" b="1" dirty="0"/>
              <a:t> </a:t>
            </a:r>
            <a:r>
              <a:rPr lang="en-GB" sz="2800" b="1" dirty="0" err="1"/>
              <a:t>na</a:t>
            </a:r>
            <a:r>
              <a:rPr lang="en-GB" sz="2800" b="1" dirty="0"/>
              <a:t> </a:t>
            </a:r>
            <a:r>
              <a:rPr lang="en-GB" sz="2800" b="1" dirty="0" err="1"/>
              <a:t>trhu</a:t>
            </a:r>
            <a:r>
              <a:rPr lang="en-GB" sz="2800" dirty="0"/>
              <a:t>, </a:t>
            </a:r>
            <a:r>
              <a:rPr lang="en-GB" sz="2800" dirty="0" err="1"/>
              <a:t>nikoli</a:t>
            </a:r>
            <a:r>
              <a:rPr lang="en-GB" sz="2800" dirty="0"/>
              <a:t> </a:t>
            </a:r>
            <a:r>
              <a:rPr lang="en-GB" sz="2800" dirty="0" err="1"/>
              <a:t>být</a:t>
            </a:r>
            <a:r>
              <a:rPr lang="en-GB" sz="2800" dirty="0"/>
              <a:t> </a:t>
            </a:r>
            <a:r>
              <a:rPr lang="en-GB" sz="2800" dirty="0" err="1"/>
              <a:t>monopolizovány</a:t>
            </a:r>
            <a:r>
              <a:rPr lang="en-GB" sz="2800" dirty="0"/>
              <a:t> </a:t>
            </a:r>
            <a:r>
              <a:rPr lang="en-GB" sz="2800" dirty="0" err="1"/>
              <a:t>státem</a:t>
            </a:r>
            <a:r>
              <a:rPr lang="en-GB" sz="2800" dirty="0"/>
              <a:t>.</a:t>
            </a:r>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často</a:t>
            </a:r>
            <a:r>
              <a:rPr lang="en-GB" sz="2800" dirty="0"/>
              <a:t> </a:t>
            </a:r>
            <a:r>
              <a:rPr lang="en-GB" sz="2800" dirty="0" err="1"/>
              <a:t>podporuje</a:t>
            </a:r>
            <a:r>
              <a:rPr lang="en-GB" sz="2800" dirty="0"/>
              <a:t> </a:t>
            </a:r>
            <a:r>
              <a:rPr lang="en-GB" sz="2800" dirty="0" err="1"/>
              <a:t>návrat</a:t>
            </a:r>
            <a:r>
              <a:rPr lang="en-GB" sz="2800" dirty="0"/>
              <a:t> </a:t>
            </a:r>
            <a:r>
              <a:rPr lang="en-GB" sz="2800" dirty="0" err="1"/>
              <a:t>ke</a:t>
            </a:r>
            <a:r>
              <a:rPr lang="en-GB" sz="2800" dirty="0"/>
              <a:t> </a:t>
            </a:r>
            <a:r>
              <a:rPr lang="en-GB" sz="2800" dirty="0" err="1"/>
              <a:t>zlatému</a:t>
            </a:r>
            <a:r>
              <a:rPr lang="en-GB" sz="2800" dirty="0"/>
              <a:t> </a:t>
            </a:r>
            <a:r>
              <a:rPr lang="en-GB" sz="2800" dirty="0" err="1"/>
              <a:t>standardu</a:t>
            </a:r>
            <a:r>
              <a:rPr lang="en-GB" sz="2800" dirty="0"/>
              <a:t> </a:t>
            </a:r>
            <a:r>
              <a:rPr lang="en-GB" sz="2800" dirty="0" err="1"/>
              <a:t>nebo</a:t>
            </a:r>
            <a:r>
              <a:rPr lang="en-GB" sz="2800" dirty="0"/>
              <a:t> </a:t>
            </a:r>
            <a:r>
              <a:rPr lang="en-GB" sz="2800" dirty="0" err="1"/>
              <a:t>jiné</a:t>
            </a:r>
            <a:r>
              <a:rPr lang="en-GB" sz="2800" dirty="0"/>
              <a:t> </a:t>
            </a:r>
            <a:r>
              <a:rPr lang="en-GB" sz="2800" dirty="0" err="1"/>
              <a:t>formě</a:t>
            </a:r>
            <a:r>
              <a:rPr lang="en-GB" sz="2800" dirty="0"/>
              <a:t> </a:t>
            </a:r>
            <a:r>
              <a:rPr lang="en-GB" sz="2800" dirty="0" err="1"/>
              <a:t>krytých</a:t>
            </a:r>
            <a:r>
              <a:rPr lang="en-GB" sz="2800" dirty="0"/>
              <a:t> </a:t>
            </a:r>
            <a:r>
              <a:rPr lang="en-GB" sz="2800" dirty="0" err="1"/>
              <a:t>peněz</a:t>
            </a:r>
            <a:r>
              <a:rPr lang="en-GB" sz="2800" dirty="0"/>
              <a:t>, </a:t>
            </a:r>
            <a:r>
              <a:rPr lang="en-GB" sz="2800" dirty="0" err="1"/>
              <a:t>protože</a:t>
            </a:r>
            <a:r>
              <a:rPr lang="en-GB" sz="2800" dirty="0"/>
              <a:t> </a:t>
            </a:r>
            <a:r>
              <a:rPr lang="en-GB" sz="2800" dirty="0" err="1"/>
              <a:t>centrální</a:t>
            </a:r>
            <a:r>
              <a:rPr lang="en-GB" sz="2800" dirty="0"/>
              <a:t> </a:t>
            </a:r>
            <a:r>
              <a:rPr lang="en-GB" sz="2800" dirty="0" err="1"/>
              <a:t>banky</a:t>
            </a:r>
            <a:r>
              <a:rPr lang="en-GB" sz="2800" dirty="0"/>
              <a:t> </a:t>
            </a:r>
            <a:r>
              <a:rPr lang="en-GB" sz="2800" dirty="0" err="1"/>
              <a:t>podle</a:t>
            </a:r>
            <a:r>
              <a:rPr lang="en-GB" sz="2800" dirty="0"/>
              <a:t> </a:t>
            </a:r>
            <a:r>
              <a:rPr lang="en-GB" sz="2800" dirty="0" err="1"/>
              <a:t>nich</a:t>
            </a:r>
            <a:r>
              <a:rPr lang="en-GB" sz="2800" dirty="0"/>
              <a:t> </a:t>
            </a:r>
            <a:r>
              <a:rPr lang="en-GB" sz="2800" dirty="0" err="1"/>
              <a:t>způsobují</a:t>
            </a:r>
            <a:r>
              <a:rPr lang="en-GB" sz="2800" dirty="0"/>
              <a:t> </a:t>
            </a:r>
            <a:r>
              <a:rPr lang="en-GB" sz="2800" dirty="0" err="1"/>
              <a:t>inflaci</a:t>
            </a:r>
            <a:r>
              <a:rPr lang="en-GB" sz="2800" dirty="0"/>
              <a:t> a </a:t>
            </a:r>
            <a:r>
              <a:rPr lang="en-GB" sz="2800" dirty="0" err="1"/>
              <a:t>ekonomickou</a:t>
            </a:r>
            <a:r>
              <a:rPr lang="en-GB" sz="2800" dirty="0"/>
              <a:t> </a:t>
            </a:r>
            <a:r>
              <a:rPr lang="en-GB" sz="2800" dirty="0" err="1"/>
              <a:t>nestabilitu</a:t>
            </a:r>
            <a:r>
              <a:rPr lang="en-GB" sz="2800" dirty="0"/>
              <a:t>.</a:t>
            </a:r>
          </a:p>
          <a:p>
            <a:r>
              <a:rPr lang="en-GB" sz="2800" b="1" dirty="0"/>
              <a:t>6. </a:t>
            </a:r>
            <a:r>
              <a:rPr lang="en-GB" sz="2800" b="1" dirty="0" err="1"/>
              <a:t>Důraz</a:t>
            </a:r>
            <a:r>
              <a:rPr lang="en-GB" sz="2800" b="1" dirty="0"/>
              <a:t> </a:t>
            </a:r>
            <a:r>
              <a:rPr lang="en-GB" sz="2800" b="1" dirty="0" err="1"/>
              <a:t>na</a:t>
            </a:r>
            <a:r>
              <a:rPr lang="en-GB" sz="2800" b="1" dirty="0"/>
              <a:t> </a:t>
            </a:r>
            <a:r>
              <a:rPr lang="en-GB" sz="2800" b="1" dirty="0" err="1"/>
              <a:t>podnikání</a:t>
            </a:r>
            <a:endParaRPr lang="en-GB" sz="2800" b="1" dirty="0"/>
          </a:p>
          <a:p>
            <a:pPr>
              <a:buFont typeface="Arial" panose="020B0604020202020204" pitchFamily="34" charset="0"/>
              <a:buChar char="•"/>
            </a:pPr>
            <a:r>
              <a:rPr lang="en-GB" sz="2800" dirty="0" err="1"/>
              <a:t>Podnikatelé</a:t>
            </a:r>
            <a:r>
              <a:rPr lang="en-GB" sz="2800" dirty="0"/>
              <a:t> </a:t>
            </a:r>
            <a:r>
              <a:rPr lang="en-GB" sz="2800" dirty="0" err="1"/>
              <a:t>jsou</a:t>
            </a:r>
            <a:r>
              <a:rPr lang="en-GB" sz="2800" dirty="0"/>
              <a:t> </a:t>
            </a:r>
            <a:r>
              <a:rPr lang="en-GB" sz="2800" dirty="0" err="1"/>
              <a:t>hybnou</a:t>
            </a:r>
            <a:r>
              <a:rPr lang="en-GB" sz="2800" dirty="0"/>
              <a:t> </a:t>
            </a:r>
            <a:r>
              <a:rPr lang="en-GB" sz="2800" dirty="0" err="1"/>
              <a:t>silou</a:t>
            </a:r>
            <a:r>
              <a:rPr lang="en-GB" sz="2800" dirty="0"/>
              <a:t> </a:t>
            </a:r>
            <a:r>
              <a:rPr lang="en-GB" sz="2800" dirty="0" err="1"/>
              <a:t>ekonomiky</a:t>
            </a:r>
            <a:r>
              <a:rPr lang="en-GB" sz="2800" dirty="0"/>
              <a:t>. </a:t>
            </a:r>
            <a:r>
              <a:rPr lang="en-GB" sz="2800" dirty="0" err="1"/>
              <a:t>Identifikují</a:t>
            </a:r>
            <a:r>
              <a:rPr lang="en-GB" sz="2800" dirty="0"/>
              <a:t> a </a:t>
            </a:r>
            <a:r>
              <a:rPr lang="en-GB" sz="2800" dirty="0" err="1"/>
              <a:t>využívají</a:t>
            </a:r>
            <a:r>
              <a:rPr lang="en-GB" sz="2800" dirty="0"/>
              <a:t> </a:t>
            </a:r>
            <a:r>
              <a:rPr lang="en-GB" sz="2800" dirty="0" err="1"/>
              <a:t>příležitosti</a:t>
            </a:r>
            <a:r>
              <a:rPr lang="en-GB" sz="2800" dirty="0"/>
              <a:t>, </a:t>
            </a:r>
            <a:r>
              <a:rPr lang="en-GB" sz="2800" dirty="0" err="1"/>
              <a:t>čímž</a:t>
            </a:r>
            <a:r>
              <a:rPr lang="en-GB" sz="2800" dirty="0"/>
              <a:t> </a:t>
            </a:r>
            <a:r>
              <a:rPr lang="en-GB" sz="2800" dirty="0" err="1"/>
              <a:t>zajišťují</a:t>
            </a:r>
            <a:r>
              <a:rPr lang="en-GB" sz="2800" dirty="0"/>
              <a:t> </a:t>
            </a:r>
            <a:r>
              <a:rPr lang="en-GB" sz="2800" dirty="0" err="1"/>
              <a:t>efektivní</a:t>
            </a:r>
            <a:r>
              <a:rPr lang="en-GB" sz="2800" dirty="0"/>
              <a:t> </a:t>
            </a:r>
            <a:r>
              <a:rPr lang="en-GB" sz="2800" dirty="0" err="1"/>
              <a:t>alokaci</a:t>
            </a:r>
            <a:r>
              <a:rPr lang="en-GB" sz="2800" dirty="0"/>
              <a:t> </a:t>
            </a:r>
            <a:r>
              <a:rPr lang="en-GB" sz="2800" dirty="0" err="1"/>
              <a:t>zdrojů</a:t>
            </a:r>
            <a:r>
              <a:rPr lang="en-GB" sz="2800" dirty="0"/>
              <a:t>.</a:t>
            </a:r>
          </a:p>
          <a:p>
            <a:pPr>
              <a:buFont typeface="Arial" panose="020B0604020202020204" pitchFamily="34" charset="0"/>
              <a:buChar char="•"/>
            </a:pPr>
            <a:r>
              <a:rPr lang="en-GB" sz="2800" b="1" dirty="0"/>
              <a:t>Ludwig von Mises</a:t>
            </a:r>
            <a:r>
              <a:rPr lang="en-GB" sz="2800" dirty="0"/>
              <a:t>: </a:t>
            </a:r>
            <a:r>
              <a:rPr lang="en-GB" sz="2800" dirty="0" err="1"/>
              <a:t>Podnikání</a:t>
            </a:r>
            <a:r>
              <a:rPr lang="en-GB" sz="2800" dirty="0"/>
              <a:t> je </a:t>
            </a:r>
            <a:r>
              <a:rPr lang="en-GB" sz="2800" dirty="0" err="1"/>
              <a:t>klíčem</a:t>
            </a:r>
            <a:r>
              <a:rPr lang="en-GB" sz="2800" dirty="0"/>
              <a:t> k </a:t>
            </a:r>
            <a:r>
              <a:rPr lang="en-GB" sz="2800" dirty="0" err="1"/>
              <a:t>ekonomickému</a:t>
            </a:r>
            <a:r>
              <a:rPr lang="en-GB" sz="2800" dirty="0"/>
              <a:t> </a:t>
            </a:r>
            <a:r>
              <a:rPr lang="en-GB" sz="2800" dirty="0" err="1"/>
              <a:t>pokroku</a:t>
            </a:r>
            <a:r>
              <a:rPr lang="en-GB" sz="2800" dirty="0"/>
              <a:t>.</a:t>
            </a:r>
          </a:p>
          <a:p>
            <a:r>
              <a:rPr lang="en-GB" sz="2800" b="1" dirty="0"/>
              <a:t>7. </a:t>
            </a:r>
            <a:r>
              <a:rPr lang="en-GB" sz="2800" b="1" dirty="0" err="1"/>
              <a:t>Odmítání</a:t>
            </a:r>
            <a:r>
              <a:rPr lang="en-GB" sz="2800" b="1" dirty="0"/>
              <a:t> </a:t>
            </a:r>
            <a:r>
              <a:rPr lang="en-GB" sz="2800" b="1" dirty="0" err="1"/>
              <a:t>matematizace</a:t>
            </a:r>
            <a:r>
              <a:rPr lang="en-GB" sz="2800" b="1" dirty="0"/>
              <a:t> </a:t>
            </a:r>
            <a:r>
              <a:rPr lang="en-GB" sz="2800" b="1" dirty="0" err="1"/>
              <a:t>ekonomie</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kritizuje</a:t>
            </a:r>
            <a:r>
              <a:rPr lang="en-GB" sz="2800" dirty="0"/>
              <a:t> </a:t>
            </a:r>
            <a:r>
              <a:rPr lang="en-GB" sz="2800" dirty="0" err="1"/>
              <a:t>snahy</a:t>
            </a:r>
            <a:r>
              <a:rPr lang="en-GB" sz="2800" dirty="0"/>
              <a:t> </a:t>
            </a:r>
            <a:r>
              <a:rPr lang="en-GB" sz="2800" dirty="0" err="1"/>
              <a:t>matematicky</a:t>
            </a:r>
            <a:r>
              <a:rPr lang="en-GB" sz="2800" dirty="0"/>
              <a:t> </a:t>
            </a:r>
            <a:r>
              <a:rPr lang="en-GB" sz="2800" dirty="0" err="1"/>
              <a:t>modelovat</a:t>
            </a:r>
            <a:r>
              <a:rPr lang="en-GB" sz="2800" dirty="0"/>
              <a:t> </a:t>
            </a:r>
            <a:r>
              <a:rPr lang="en-GB" sz="2800" dirty="0" err="1"/>
              <a:t>ekonomii</a:t>
            </a:r>
            <a:r>
              <a:rPr lang="en-GB" sz="2800" dirty="0"/>
              <a:t>, </a:t>
            </a:r>
            <a:r>
              <a:rPr lang="en-GB" sz="2800" dirty="0" err="1"/>
              <a:t>protože</a:t>
            </a:r>
            <a:r>
              <a:rPr lang="en-GB" sz="2800" dirty="0"/>
              <a:t> </a:t>
            </a:r>
            <a:r>
              <a:rPr lang="en-GB" sz="2800" dirty="0" err="1"/>
              <a:t>věří</a:t>
            </a:r>
            <a:r>
              <a:rPr lang="en-GB" sz="2800" dirty="0"/>
              <a:t>, </a:t>
            </a:r>
            <a:r>
              <a:rPr lang="en-GB" sz="2800" dirty="0" err="1"/>
              <a:t>že</a:t>
            </a:r>
            <a:r>
              <a:rPr lang="en-GB" sz="2800" dirty="0"/>
              <a:t> </a:t>
            </a:r>
            <a:r>
              <a:rPr lang="en-GB" sz="2800" dirty="0" err="1"/>
              <a:t>lidské</a:t>
            </a:r>
            <a:r>
              <a:rPr lang="en-GB" sz="2800" dirty="0"/>
              <a:t> </a:t>
            </a:r>
            <a:r>
              <a:rPr lang="en-GB" sz="2800" dirty="0" err="1"/>
              <a:t>chování</a:t>
            </a:r>
            <a:r>
              <a:rPr lang="en-GB" sz="2800" dirty="0"/>
              <a:t> </a:t>
            </a:r>
            <a:r>
              <a:rPr lang="en-GB" sz="2800" dirty="0" err="1"/>
              <a:t>nelze</a:t>
            </a:r>
            <a:r>
              <a:rPr lang="en-GB" sz="2800" dirty="0"/>
              <a:t> </a:t>
            </a:r>
            <a:r>
              <a:rPr lang="en-GB" sz="2800" dirty="0" err="1"/>
              <a:t>plně</a:t>
            </a:r>
            <a:r>
              <a:rPr lang="en-GB" sz="2800" dirty="0"/>
              <a:t> </a:t>
            </a:r>
            <a:r>
              <a:rPr lang="en-GB" sz="2800" dirty="0" err="1"/>
              <a:t>zachytit</a:t>
            </a:r>
            <a:r>
              <a:rPr lang="en-GB" sz="2800" dirty="0"/>
              <a:t> </a:t>
            </a:r>
            <a:r>
              <a:rPr lang="en-GB" sz="2800" dirty="0" err="1"/>
              <a:t>rovnicemi</a:t>
            </a:r>
            <a:r>
              <a:rPr lang="en-GB" sz="2800" dirty="0"/>
              <a:t> a </a:t>
            </a:r>
            <a:r>
              <a:rPr lang="en-GB" sz="2800" dirty="0" err="1"/>
              <a:t>statistikou</a:t>
            </a:r>
            <a:r>
              <a:rPr lang="en-GB" sz="2800" dirty="0"/>
              <a:t>.</a:t>
            </a:r>
          </a:p>
          <a:p>
            <a:pPr>
              <a:buFont typeface="Arial" panose="020B0604020202020204" pitchFamily="34" charset="0"/>
              <a:buChar char="•"/>
            </a:pPr>
            <a:r>
              <a:rPr lang="en-GB" sz="2800" dirty="0" err="1"/>
              <a:t>Ekonomii</a:t>
            </a:r>
            <a:r>
              <a:rPr lang="en-GB" sz="2800" dirty="0"/>
              <a:t> </a:t>
            </a:r>
            <a:r>
              <a:rPr lang="en-GB" sz="2800" dirty="0" err="1"/>
              <a:t>vnímají</a:t>
            </a:r>
            <a:r>
              <a:rPr lang="en-GB" sz="2800" dirty="0"/>
              <a:t> </a:t>
            </a:r>
            <a:r>
              <a:rPr lang="en-GB" sz="2800" dirty="0" err="1"/>
              <a:t>spíše</a:t>
            </a:r>
            <a:r>
              <a:rPr lang="en-GB" sz="2800" dirty="0"/>
              <a:t> </a:t>
            </a:r>
            <a:r>
              <a:rPr lang="en-GB" sz="2800" dirty="0" err="1"/>
              <a:t>jako</a:t>
            </a:r>
            <a:r>
              <a:rPr lang="en-GB" sz="2800" dirty="0"/>
              <a:t> </a:t>
            </a:r>
            <a:r>
              <a:rPr lang="en-GB" sz="2800" b="1" dirty="0" err="1"/>
              <a:t>společenskou</a:t>
            </a:r>
            <a:r>
              <a:rPr lang="en-GB" sz="2800" b="1" dirty="0"/>
              <a:t> </a:t>
            </a:r>
            <a:r>
              <a:rPr lang="en-GB" sz="2800" b="1" dirty="0" err="1"/>
              <a:t>vědu</a:t>
            </a:r>
            <a:r>
              <a:rPr lang="en-GB" sz="2800" dirty="0"/>
              <a:t> </a:t>
            </a:r>
            <a:r>
              <a:rPr lang="en-GB" sz="2800" dirty="0" err="1"/>
              <a:t>než</a:t>
            </a:r>
            <a:r>
              <a:rPr lang="en-GB" sz="2800" dirty="0"/>
              <a:t> </a:t>
            </a:r>
            <a:r>
              <a:rPr lang="en-GB" sz="2800" dirty="0" err="1"/>
              <a:t>exaktní</a:t>
            </a:r>
            <a:r>
              <a:rPr lang="en-GB" sz="2800" dirty="0"/>
              <a:t> </a:t>
            </a:r>
            <a:r>
              <a:rPr lang="en-GB" sz="2800" dirty="0" err="1"/>
              <a:t>disciplínu</a:t>
            </a:r>
            <a:r>
              <a:rPr lang="en-GB" sz="2800" dirty="0"/>
              <a:t>.</a:t>
            </a:r>
          </a:p>
          <a:p>
            <a:r>
              <a:rPr lang="en-GB" sz="2800" b="1" dirty="0"/>
              <a:t>8. Kritika </a:t>
            </a:r>
            <a:r>
              <a:rPr lang="en-GB" sz="2800" b="1" dirty="0" err="1"/>
              <a:t>státních</a:t>
            </a:r>
            <a:r>
              <a:rPr lang="en-GB" sz="2800" b="1" dirty="0"/>
              <a:t> </a:t>
            </a:r>
            <a:r>
              <a:rPr lang="en-GB" sz="2800" b="1" dirty="0" err="1"/>
              <a:t>zásahů</a:t>
            </a:r>
            <a:endParaRPr lang="en-GB" sz="2800" b="1" dirty="0"/>
          </a:p>
          <a:p>
            <a:pPr>
              <a:buFont typeface="Arial" panose="020B0604020202020204" pitchFamily="34" charset="0"/>
              <a:buChar char="•"/>
            </a:pPr>
            <a:r>
              <a:rPr lang="en-GB" sz="2800" dirty="0" err="1"/>
              <a:t>Vládní</a:t>
            </a:r>
            <a:r>
              <a:rPr lang="en-GB" sz="2800" dirty="0"/>
              <a:t> </a:t>
            </a:r>
            <a:r>
              <a:rPr lang="en-GB" sz="2800" dirty="0" err="1"/>
              <a:t>intervence</a:t>
            </a:r>
            <a:r>
              <a:rPr lang="en-GB" sz="2800" dirty="0"/>
              <a:t>, </a:t>
            </a:r>
            <a:r>
              <a:rPr lang="en-GB" sz="2800" dirty="0" err="1"/>
              <a:t>jako</a:t>
            </a:r>
            <a:r>
              <a:rPr lang="en-GB" sz="2800" dirty="0"/>
              <a:t> </a:t>
            </a:r>
            <a:r>
              <a:rPr lang="en-GB" sz="2800" dirty="0" err="1"/>
              <a:t>jsou</a:t>
            </a:r>
            <a:r>
              <a:rPr lang="en-GB" sz="2800" dirty="0"/>
              <a:t> </a:t>
            </a:r>
            <a:r>
              <a:rPr lang="en-GB" sz="2800" dirty="0" err="1"/>
              <a:t>regulace</a:t>
            </a:r>
            <a:r>
              <a:rPr lang="en-GB" sz="2800" dirty="0"/>
              <a:t>, </a:t>
            </a:r>
            <a:r>
              <a:rPr lang="en-GB" sz="2800" dirty="0" err="1"/>
              <a:t>daně</a:t>
            </a:r>
            <a:r>
              <a:rPr lang="en-GB" sz="2800" dirty="0"/>
              <a:t> </a:t>
            </a:r>
            <a:r>
              <a:rPr lang="en-GB" sz="2800" dirty="0" err="1"/>
              <a:t>nebo</a:t>
            </a:r>
            <a:r>
              <a:rPr lang="en-GB" sz="2800" dirty="0"/>
              <a:t> </a:t>
            </a:r>
            <a:r>
              <a:rPr lang="en-GB" sz="2800" dirty="0" err="1"/>
              <a:t>kontrola</a:t>
            </a:r>
            <a:r>
              <a:rPr lang="en-GB" sz="2800" dirty="0"/>
              <a:t> </a:t>
            </a:r>
            <a:r>
              <a:rPr lang="en-GB" sz="2800" dirty="0" err="1"/>
              <a:t>peněz</a:t>
            </a:r>
            <a:r>
              <a:rPr lang="en-GB" sz="2800" dirty="0"/>
              <a:t>, </a:t>
            </a:r>
            <a:r>
              <a:rPr lang="en-GB" sz="2800" dirty="0" err="1"/>
              <a:t>podle</a:t>
            </a:r>
            <a:r>
              <a:rPr lang="en-GB" sz="2800" dirty="0"/>
              <a:t> </a:t>
            </a:r>
            <a:r>
              <a:rPr lang="en-GB" sz="2800" dirty="0" err="1"/>
              <a:t>rakouské</a:t>
            </a:r>
            <a:r>
              <a:rPr lang="en-GB" sz="2800" dirty="0"/>
              <a:t> </a:t>
            </a:r>
            <a:r>
              <a:rPr lang="en-GB" sz="2800" dirty="0" err="1"/>
              <a:t>školy</a:t>
            </a:r>
            <a:r>
              <a:rPr lang="en-GB" sz="2800" dirty="0"/>
              <a:t> </a:t>
            </a:r>
            <a:r>
              <a:rPr lang="en-GB" sz="2800" dirty="0" err="1"/>
              <a:t>narušují</a:t>
            </a:r>
            <a:r>
              <a:rPr lang="en-GB" sz="2800" dirty="0"/>
              <a:t> </a:t>
            </a:r>
            <a:r>
              <a:rPr lang="en-GB" sz="2800" dirty="0" err="1"/>
              <a:t>přirozené</a:t>
            </a:r>
            <a:r>
              <a:rPr lang="en-GB" sz="2800" dirty="0"/>
              <a:t> </a:t>
            </a:r>
            <a:r>
              <a:rPr lang="en-GB" sz="2800" dirty="0" err="1"/>
              <a:t>fungování</a:t>
            </a:r>
            <a:r>
              <a:rPr lang="en-GB" sz="2800" dirty="0"/>
              <a:t> </a:t>
            </a:r>
            <a:r>
              <a:rPr lang="en-GB" sz="2800" dirty="0" err="1"/>
              <a:t>trhů</a:t>
            </a:r>
            <a:r>
              <a:rPr lang="en-GB" sz="2800" dirty="0"/>
              <a:t> a </a:t>
            </a:r>
            <a:r>
              <a:rPr lang="en-GB" sz="2800" dirty="0" err="1"/>
              <a:t>vedou</a:t>
            </a:r>
            <a:r>
              <a:rPr lang="en-GB" sz="2800" dirty="0"/>
              <a:t> k </a:t>
            </a:r>
            <a:r>
              <a:rPr lang="en-GB" sz="2800" dirty="0" err="1"/>
              <a:t>neefektivitám</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b="1" dirty="0" err="1">
                <a:effectLst/>
                <a:latin typeface="Calibri" panose="020F0502020204030204" pitchFamily="34" charset="0"/>
              </a:rPr>
              <a:t>Knut</a:t>
            </a:r>
            <a:r>
              <a:rPr lang="cs-CZ" sz="1800" b="1" dirty="0">
                <a:effectLst/>
                <a:latin typeface="Calibri" panose="020F0502020204030204" pitchFamily="34" charset="0"/>
              </a:rPr>
              <a:t> </a:t>
            </a:r>
            <a:r>
              <a:rPr lang="cs-CZ" sz="1800" b="1" dirty="0" err="1">
                <a:effectLst/>
                <a:latin typeface="Calibri" panose="020F0502020204030204" pitchFamily="34" charset="0"/>
              </a:rPr>
              <a:t>Wicksell</a:t>
            </a:r>
            <a:r>
              <a:rPr lang="cs-CZ" sz="1800" b="1" dirty="0">
                <a:effectLst/>
                <a:latin typeface="Calibri" panose="020F0502020204030204" pitchFamily="34" charset="0"/>
              </a:rPr>
              <a:t> (1851–1926)</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Švédský ekonom: Jeden z nejvýznamnějších ekonomů na přelomu 19. a 20. století.</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přirozené úrokové míry: </a:t>
            </a:r>
            <a:r>
              <a:rPr lang="cs-CZ" sz="1800" dirty="0" err="1">
                <a:effectLst/>
                <a:latin typeface="Calibri" panose="020F0502020204030204" pitchFamily="34" charset="0"/>
              </a:rPr>
              <a:t>Wicksell</a:t>
            </a:r>
            <a:r>
              <a:rPr lang="cs-CZ" sz="1800" dirty="0">
                <a:effectLst/>
                <a:latin typeface="Calibri" panose="020F0502020204030204" pitchFamily="34" charset="0"/>
              </a:rPr>
              <a:t> definoval přirozenou úrokovou míru jako takovou, která je v souladu s rovnováhou mezi spořením a investicemi, což nevede k inflaci ani deflaci. Pokud je tržní úroková míra nižší než přirozená, dochází k inflaci, a naopak. Tato teorie má zásadní vliv na moderní makroekonomii, zejména v oblasti měnové politiky.</a:t>
            </a:r>
          </a:p>
          <a:p>
            <a:pPr marL="0" marR="0">
              <a:spcBef>
                <a:spcPts val="0"/>
              </a:spcBef>
              <a:spcAft>
                <a:spcPts val="0"/>
              </a:spcAft>
            </a:pPr>
            <a:r>
              <a:rPr lang="cs-CZ" sz="1800" dirty="0">
                <a:effectLst/>
                <a:latin typeface="Calibri" panose="020F0502020204030204" pitchFamily="34" charset="0"/>
              </a:rPr>
              <a:t>        Cenová stabilita: Podporoval koncept stabilizace cen jako cíle měnové politiky, což ovlivnilo současné centrální bankovnictví.</a:t>
            </a:r>
          </a:p>
          <a:p>
            <a:pPr marL="0" marR="0">
              <a:spcBef>
                <a:spcPts val="0"/>
              </a:spcBef>
              <a:spcAft>
                <a:spcPts val="0"/>
              </a:spcAft>
            </a:pPr>
            <a:endParaRPr lang="cs-CZ" sz="1800" b="1"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Friedrich von Hayek (1899–1992)</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Rakouská škola ekonomie: Jeden z předních představitelů této školy, která klade důraz na svobodu trhu, omezený zásah státu do ekonomiky a roli jednotlivce.</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hospodářských cyklů: Hayek rozvinul teorii, podle které jsou hospodářské cykly způsobeny nadměrným úvěrem a uměle nízkými úrokovými sazbami, což vede k nesprávné alokaci kapitálu a neudržitelnému růstu.</a:t>
            </a:r>
          </a:p>
          <a:p>
            <a:pPr marL="0" marR="0">
              <a:spcBef>
                <a:spcPts val="0"/>
              </a:spcBef>
              <a:spcAft>
                <a:spcPts val="0"/>
              </a:spcAft>
            </a:pPr>
            <a:r>
              <a:rPr lang="cs-CZ" sz="1800" dirty="0">
                <a:effectLst/>
                <a:latin typeface="Calibri" panose="020F0502020204030204" pitchFamily="34" charset="0"/>
              </a:rPr>
              <a:t>        Kritika centrálního plánování: Hayek byl známým odpůrcem socialismu a centrálního plánování. Argumentoval, že trh poskytuje nejlepší mechanismus pro alokaci zdrojů díky decentralizaci informací.</a:t>
            </a:r>
          </a:p>
          <a:p>
            <a:pPr marL="0" marR="0">
              <a:spcBef>
                <a:spcPts val="0"/>
              </a:spcBef>
              <a:spcAft>
                <a:spcPts val="0"/>
              </a:spcAft>
            </a:pPr>
            <a:r>
              <a:rPr lang="cs-CZ" sz="1800" dirty="0">
                <a:effectLst/>
                <a:latin typeface="Calibri" panose="020F0502020204030204" pitchFamily="34" charset="0"/>
              </a:rPr>
              <a:t>        Nobelova cena za ekonomii (1974): Obdržel za svou práci v oblasti teorie peněz a hospodářských cyklů a za analýzu vzájemné závislosti ekonomických, sociálních a institucionálních jevů.</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Spojení těchto ekonomů</a:t>
            </a:r>
          </a:p>
          <a:p>
            <a:pPr marL="0" marR="0">
              <a:spcBef>
                <a:spcPts val="0"/>
              </a:spcBef>
              <a:spcAft>
                <a:spcPts val="0"/>
              </a:spcAft>
            </a:pPr>
            <a:r>
              <a:rPr lang="cs-CZ" sz="1800" dirty="0">
                <a:effectLst/>
                <a:latin typeface="Calibri" panose="020F0502020204030204" pitchFamily="34" charset="0"/>
              </a:rPr>
              <a:t>Ačkoli </a:t>
            </a:r>
            <a:r>
              <a:rPr lang="cs-CZ" sz="1800" dirty="0" err="1">
                <a:effectLst/>
                <a:latin typeface="Calibri" panose="020F0502020204030204" pitchFamily="34" charset="0"/>
              </a:rPr>
              <a:t>Wicksell</a:t>
            </a:r>
            <a:r>
              <a:rPr lang="cs-CZ" sz="1800" dirty="0">
                <a:effectLst/>
                <a:latin typeface="Calibri" panose="020F0502020204030204" pitchFamily="34" charset="0"/>
              </a:rPr>
              <a:t> nebyl součástí rakouské školy, jeho myšlenky ovlivnily mnoho ekonomů, včetně Hayeka. Oba zkoumali úlohu úrokových měr, peněz a trhů, přičemž </a:t>
            </a:r>
            <a:r>
              <a:rPr lang="cs-CZ" sz="1800" dirty="0" err="1">
                <a:effectLst/>
                <a:latin typeface="Calibri" panose="020F0502020204030204" pitchFamily="34" charset="0"/>
              </a:rPr>
              <a:t>Wicksell</a:t>
            </a:r>
            <a:r>
              <a:rPr lang="cs-CZ" sz="1800" dirty="0">
                <a:effectLst/>
                <a:latin typeface="Calibri" panose="020F0502020204030204" pitchFamily="34" charset="0"/>
              </a:rPr>
              <a:t> položil teoretické základy, které Hayek rozvíjel v kontextu rakouské školy.</a:t>
            </a:r>
          </a:p>
          <a:p>
            <a:pPr marL="0" marR="0">
              <a:spcBef>
                <a:spcPts val="0"/>
              </a:spcBef>
              <a:spcAft>
                <a:spcPts val="0"/>
              </a:spcAft>
            </a:pPr>
            <a:endParaRPr lang="cs-CZ" sz="1800" dirty="0">
              <a:effectLst/>
              <a:latin typeface="Calibri" panose="020F0502020204030204" pitchFamily="34" charset="0"/>
            </a:endParaRPr>
          </a:p>
          <a:p>
            <a:r>
              <a:rPr lang="en-GB" sz="2800" b="1" dirty="0" err="1"/>
              <a:t>Rakouská</a:t>
            </a:r>
            <a:r>
              <a:rPr lang="en-GB" sz="2800" b="1" dirty="0"/>
              <a:t> </a:t>
            </a:r>
            <a:r>
              <a:rPr lang="en-GB" sz="2800" b="1" dirty="0" err="1"/>
              <a:t>škola</a:t>
            </a:r>
            <a:r>
              <a:rPr lang="en-GB" sz="2800" b="1" dirty="0"/>
              <a:t> </a:t>
            </a:r>
            <a:r>
              <a:rPr lang="en-GB" sz="2800" b="1" dirty="0" err="1"/>
              <a:t>ekonomie</a:t>
            </a:r>
            <a:r>
              <a:rPr lang="en-GB" sz="2800" dirty="0"/>
              <a:t> je </a:t>
            </a:r>
            <a:r>
              <a:rPr lang="en-GB" sz="2800" dirty="0" err="1"/>
              <a:t>ekonomický</a:t>
            </a:r>
            <a:r>
              <a:rPr lang="en-GB" sz="2800" dirty="0"/>
              <a:t> </a:t>
            </a:r>
            <a:r>
              <a:rPr lang="en-GB" sz="2800" dirty="0" err="1"/>
              <a:t>směr</a:t>
            </a:r>
            <a:r>
              <a:rPr lang="en-GB" sz="2800" dirty="0"/>
              <a:t>, </a:t>
            </a:r>
            <a:r>
              <a:rPr lang="en-GB" sz="2800" dirty="0" err="1"/>
              <a:t>který</a:t>
            </a:r>
            <a:r>
              <a:rPr lang="en-GB" sz="2800" dirty="0"/>
              <a:t> se </a:t>
            </a:r>
            <a:r>
              <a:rPr lang="en-GB" sz="2800" dirty="0" err="1"/>
              <a:t>zaměřuje</a:t>
            </a:r>
            <a:r>
              <a:rPr lang="en-GB" sz="2800" dirty="0"/>
              <a:t> </a:t>
            </a:r>
            <a:r>
              <a:rPr lang="en-GB" sz="2800" dirty="0" err="1"/>
              <a:t>na</a:t>
            </a:r>
            <a:r>
              <a:rPr lang="en-GB" sz="2800" dirty="0"/>
              <a:t> </a:t>
            </a:r>
            <a:r>
              <a:rPr lang="en-GB" sz="2800" b="1" dirty="0" err="1"/>
              <a:t>volný</a:t>
            </a:r>
            <a:r>
              <a:rPr lang="en-GB" sz="2800" b="1" dirty="0"/>
              <a:t> </a:t>
            </a:r>
            <a:r>
              <a:rPr lang="en-GB" sz="2800" b="1" dirty="0" err="1"/>
              <a:t>trh</a:t>
            </a:r>
            <a:r>
              <a:rPr lang="en-GB" sz="2800" b="1" dirty="0"/>
              <a:t>, </a:t>
            </a:r>
            <a:r>
              <a:rPr lang="en-GB" sz="2800" b="1" dirty="0" err="1"/>
              <a:t>individuální</a:t>
            </a:r>
            <a:r>
              <a:rPr lang="en-GB" sz="2800" b="1" dirty="0"/>
              <a:t> </a:t>
            </a:r>
            <a:r>
              <a:rPr lang="en-GB" sz="2800" b="1" dirty="0" err="1"/>
              <a:t>svobodu</a:t>
            </a:r>
            <a:r>
              <a:rPr lang="en-GB" sz="2800" b="1" dirty="0"/>
              <a:t>, </a:t>
            </a:r>
            <a:r>
              <a:rPr lang="en-GB" sz="2800" b="1" dirty="0" err="1"/>
              <a:t>podnikání</a:t>
            </a:r>
            <a:r>
              <a:rPr lang="en-GB" sz="2800" b="1" dirty="0"/>
              <a:t> a </a:t>
            </a:r>
            <a:r>
              <a:rPr lang="en-GB" sz="2800" b="1" dirty="0" err="1"/>
              <a:t>kritiku</a:t>
            </a:r>
            <a:r>
              <a:rPr lang="en-GB" sz="2800" b="1" dirty="0"/>
              <a:t> </a:t>
            </a:r>
            <a:r>
              <a:rPr lang="en-GB" sz="2800" b="1" dirty="0" err="1"/>
              <a:t>zásahů</a:t>
            </a:r>
            <a:r>
              <a:rPr lang="en-GB" sz="2800" b="1" dirty="0"/>
              <a:t> </a:t>
            </a:r>
            <a:r>
              <a:rPr lang="en-GB" sz="2800" b="1" dirty="0" err="1"/>
              <a:t>státu</a:t>
            </a:r>
            <a:r>
              <a:rPr lang="en-GB" sz="2800" dirty="0"/>
              <a:t> do </a:t>
            </a:r>
            <a:r>
              <a:rPr lang="en-GB" sz="2800" dirty="0" err="1"/>
              <a:t>ekonomiky</a:t>
            </a:r>
            <a:r>
              <a:rPr lang="en-GB" sz="2800" dirty="0"/>
              <a:t>. </a:t>
            </a:r>
            <a:r>
              <a:rPr lang="en-GB" sz="2800" dirty="0" err="1"/>
              <a:t>Její</a:t>
            </a:r>
            <a:r>
              <a:rPr lang="en-GB" sz="2800" dirty="0"/>
              <a:t> </a:t>
            </a:r>
            <a:r>
              <a:rPr lang="en-GB" sz="2800" dirty="0" err="1"/>
              <a:t>podstata</a:t>
            </a:r>
            <a:r>
              <a:rPr lang="en-GB" sz="2800" dirty="0"/>
              <a:t> </a:t>
            </a:r>
            <a:r>
              <a:rPr lang="en-GB" sz="2800" dirty="0" err="1"/>
              <a:t>spočívá</a:t>
            </a:r>
            <a:r>
              <a:rPr lang="en-GB" sz="2800" dirty="0"/>
              <a:t> v </a:t>
            </a:r>
            <a:r>
              <a:rPr lang="en-GB" sz="2800" dirty="0" err="1"/>
              <a:t>následujících</a:t>
            </a:r>
            <a:r>
              <a:rPr lang="en-GB" sz="2800" dirty="0"/>
              <a:t> </a:t>
            </a:r>
            <a:r>
              <a:rPr lang="en-GB" sz="2800" dirty="0" err="1"/>
              <a:t>principech</a:t>
            </a:r>
            <a:r>
              <a:rPr lang="en-GB" sz="2800" dirty="0"/>
              <a:t>:</a:t>
            </a:r>
          </a:p>
          <a:p>
            <a:r>
              <a:rPr lang="en-GB" sz="2800" b="1" dirty="0"/>
              <a:t>1. </a:t>
            </a:r>
            <a:r>
              <a:rPr lang="en-GB" sz="2800" b="1" dirty="0" err="1"/>
              <a:t>Metodologický</a:t>
            </a:r>
            <a:r>
              <a:rPr lang="en-GB" sz="2800" b="1" dirty="0"/>
              <a:t> </a:t>
            </a:r>
            <a:r>
              <a:rPr lang="en-GB" sz="2800" b="1" dirty="0" err="1"/>
              <a:t>individualismus</a:t>
            </a:r>
            <a:endParaRPr lang="en-GB" sz="2800" b="1" dirty="0"/>
          </a:p>
          <a:p>
            <a:pPr>
              <a:buFont typeface="Arial" panose="020B0604020202020204" pitchFamily="34" charset="0"/>
              <a:buChar char="•"/>
            </a:pPr>
            <a:r>
              <a:rPr lang="en-GB" sz="2800" dirty="0" err="1"/>
              <a:t>Ekonomické</a:t>
            </a:r>
            <a:r>
              <a:rPr lang="en-GB" sz="2800" dirty="0"/>
              <a:t> </a:t>
            </a:r>
            <a:r>
              <a:rPr lang="en-GB" sz="2800" dirty="0" err="1"/>
              <a:t>chování</a:t>
            </a:r>
            <a:r>
              <a:rPr lang="en-GB" sz="2800" dirty="0"/>
              <a:t> </a:t>
            </a:r>
            <a:r>
              <a:rPr lang="en-GB" sz="2800" dirty="0" err="1"/>
              <a:t>vychází</a:t>
            </a:r>
            <a:r>
              <a:rPr lang="en-GB" sz="2800" dirty="0"/>
              <a:t> z </a:t>
            </a:r>
            <a:r>
              <a:rPr lang="en-GB" sz="2800" dirty="0" err="1"/>
              <a:t>individuálních</a:t>
            </a:r>
            <a:r>
              <a:rPr lang="en-GB" sz="2800" dirty="0"/>
              <a:t> </a:t>
            </a:r>
            <a:r>
              <a:rPr lang="en-GB" sz="2800" dirty="0" err="1"/>
              <a:t>rozhodnutí</a:t>
            </a:r>
            <a:r>
              <a:rPr lang="en-GB" sz="2800" dirty="0"/>
              <a:t> a </a:t>
            </a:r>
            <a:r>
              <a:rPr lang="en-GB" sz="2800" dirty="0" err="1"/>
              <a:t>motivací</a:t>
            </a:r>
            <a:r>
              <a:rPr lang="en-GB" sz="2800" dirty="0"/>
              <a:t>. </a:t>
            </a:r>
            <a:r>
              <a:rPr lang="en-GB" sz="2800" dirty="0" err="1"/>
              <a:t>Rakouská</a:t>
            </a:r>
            <a:r>
              <a:rPr lang="en-GB" sz="2800" dirty="0"/>
              <a:t> </a:t>
            </a:r>
            <a:r>
              <a:rPr lang="en-GB" sz="2800" dirty="0" err="1"/>
              <a:t>škola</a:t>
            </a:r>
            <a:r>
              <a:rPr lang="en-GB" sz="2800" dirty="0"/>
              <a:t> se </a:t>
            </a:r>
            <a:r>
              <a:rPr lang="en-GB" sz="2800" dirty="0" err="1"/>
              <a:t>zaměřuje</a:t>
            </a:r>
            <a:r>
              <a:rPr lang="en-GB" sz="2800" dirty="0"/>
              <a:t> </a:t>
            </a:r>
            <a:r>
              <a:rPr lang="en-GB" sz="2800" dirty="0" err="1"/>
              <a:t>na</a:t>
            </a:r>
            <a:r>
              <a:rPr lang="en-GB" sz="2800" dirty="0"/>
              <a:t> </a:t>
            </a:r>
            <a:r>
              <a:rPr lang="en-GB" sz="2800" dirty="0" err="1"/>
              <a:t>jednání</a:t>
            </a:r>
            <a:r>
              <a:rPr lang="en-GB" sz="2800" dirty="0"/>
              <a:t> </a:t>
            </a:r>
            <a:r>
              <a:rPr lang="en-GB" sz="2800" dirty="0" err="1"/>
              <a:t>jednotlivců</a:t>
            </a:r>
            <a:r>
              <a:rPr lang="en-GB" sz="2800" dirty="0"/>
              <a:t>, </a:t>
            </a:r>
            <a:r>
              <a:rPr lang="en-GB" sz="2800" dirty="0" err="1"/>
              <a:t>nikoli</a:t>
            </a:r>
            <a:r>
              <a:rPr lang="en-GB" sz="2800" dirty="0"/>
              <a:t> </a:t>
            </a:r>
            <a:r>
              <a:rPr lang="en-GB" sz="2800" dirty="0" err="1"/>
              <a:t>na</a:t>
            </a:r>
            <a:r>
              <a:rPr lang="en-GB" sz="2800" dirty="0"/>
              <a:t> </a:t>
            </a:r>
            <a:r>
              <a:rPr lang="en-GB" sz="2800" dirty="0" err="1"/>
              <a:t>agregátní</a:t>
            </a:r>
            <a:r>
              <a:rPr lang="en-GB" sz="2800" dirty="0"/>
              <a:t> </a:t>
            </a:r>
            <a:r>
              <a:rPr lang="en-GB" sz="2800" dirty="0" err="1"/>
              <a:t>veličiny</a:t>
            </a:r>
            <a:r>
              <a:rPr lang="en-GB" sz="2800" dirty="0"/>
              <a:t> </a:t>
            </a:r>
            <a:r>
              <a:rPr lang="en-GB" sz="2800" dirty="0" err="1"/>
              <a:t>nebo</a:t>
            </a:r>
            <a:r>
              <a:rPr lang="en-GB" sz="2800" dirty="0"/>
              <a:t> </a:t>
            </a:r>
            <a:r>
              <a:rPr lang="en-GB" sz="2800" dirty="0" err="1"/>
              <a:t>makroekonomické</a:t>
            </a:r>
            <a:r>
              <a:rPr lang="en-GB" sz="2800" dirty="0"/>
              <a:t> </a:t>
            </a:r>
            <a:r>
              <a:rPr lang="en-GB" sz="2800" dirty="0" err="1"/>
              <a:t>modely</a:t>
            </a:r>
            <a:r>
              <a:rPr lang="en-GB" sz="2800" dirty="0"/>
              <a:t>.</a:t>
            </a:r>
          </a:p>
          <a:p>
            <a:pPr>
              <a:buFont typeface="Arial" panose="020B0604020202020204" pitchFamily="34" charset="0"/>
              <a:buChar char="•"/>
            </a:pPr>
            <a:r>
              <a:rPr lang="en-GB" sz="2800" b="1" dirty="0" err="1"/>
              <a:t>Klíčová</a:t>
            </a:r>
            <a:r>
              <a:rPr lang="en-GB" sz="2800" b="1" dirty="0"/>
              <a:t> idea</a:t>
            </a:r>
            <a:r>
              <a:rPr lang="en-GB" sz="2800" dirty="0"/>
              <a:t>: </a:t>
            </a:r>
            <a:r>
              <a:rPr lang="en-GB" sz="2800" dirty="0" err="1"/>
              <a:t>Ekonomické</a:t>
            </a:r>
            <a:r>
              <a:rPr lang="en-GB" sz="2800" dirty="0"/>
              <a:t> </a:t>
            </a:r>
            <a:r>
              <a:rPr lang="en-GB" sz="2800" dirty="0" err="1"/>
              <a:t>jevy</a:t>
            </a:r>
            <a:r>
              <a:rPr lang="en-GB" sz="2800" dirty="0"/>
              <a:t> </a:t>
            </a:r>
            <a:r>
              <a:rPr lang="en-GB" sz="2800" dirty="0" err="1"/>
              <a:t>nelze</a:t>
            </a:r>
            <a:r>
              <a:rPr lang="en-GB" sz="2800" dirty="0"/>
              <a:t> </a:t>
            </a:r>
            <a:r>
              <a:rPr lang="en-GB" sz="2800" dirty="0" err="1"/>
              <a:t>pochopit</a:t>
            </a:r>
            <a:r>
              <a:rPr lang="en-GB" sz="2800" dirty="0"/>
              <a:t> bez </a:t>
            </a:r>
            <a:r>
              <a:rPr lang="en-GB" sz="2800" dirty="0" err="1"/>
              <a:t>analýzy</a:t>
            </a:r>
            <a:r>
              <a:rPr lang="en-GB" sz="2800" dirty="0"/>
              <a:t> </a:t>
            </a:r>
            <a:r>
              <a:rPr lang="en-GB" sz="2800" dirty="0" err="1"/>
              <a:t>individuálního</a:t>
            </a:r>
            <a:r>
              <a:rPr lang="en-GB" sz="2800" dirty="0"/>
              <a:t> </a:t>
            </a:r>
            <a:r>
              <a:rPr lang="en-GB" sz="2800" dirty="0" err="1"/>
              <a:t>jednání</a:t>
            </a:r>
            <a:r>
              <a:rPr lang="en-GB" sz="2800" dirty="0"/>
              <a:t> a </a:t>
            </a:r>
            <a:r>
              <a:rPr lang="en-GB" sz="2800" dirty="0" err="1"/>
              <a:t>subjektivních</a:t>
            </a:r>
            <a:r>
              <a:rPr lang="en-GB" sz="2800" dirty="0"/>
              <a:t> </a:t>
            </a:r>
            <a:r>
              <a:rPr lang="en-GB" sz="2800" dirty="0" err="1"/>
              <a:t>preferencí</a:t>
            </a:r>
            <a:r>
              <a:rPr lang="en-GB" sz="2800" dirty="0"/>
              <a:t>.</a:t>
            </a:r>
          </a:p>
          <a:p>
            <a:r>
              <a:rPr lang="en-GB" sz="2800" b="1" dirty="0"/>
              <a:t>2. </a:t>
            </a:r>
            <a:r>
              <a:rPr lang="en-GB" sz="2800" b="1" dirty="0" err="1"/>
              <a:t>Subjektivní</a:t>
            </a:r>
            <a:r>
              <a:rPr lang="en-GB" sz="2800" b="1" dirty="0"/>
              <a:t> </a:t>
            </a:r>
            <a:r>
              <a:rPr lang="en-GB" sz="2800" b="1" dirty="0" err="1"/>
              <a:t>teorie</a:t>
            </a:r>
            <a:r>
              <a:rPr lang="en-GB" sz="2800" b="1" dirty="0"/>
              <a:t> </a:t>
            </a:r>
            <a:r>
              <a:rPr lang="en-GB" sz="2800" b="1" dirty="0" err="1"/>
              <a:t>hodnoty</a:t>
            </a:r>
            <a:endParaRPr lang="en-GB" sz="2800" b="1" dirty="0"/>
          </a:p>
          <a:p>
            <a:pPr>
              <a:buFont typeface="Arial" panose="020B0604020202020204" pitchFamily="34" charset="0"/>
              <a:buChar char="•"/>
            </a:pPr>
            <a:r>
              <a:rPr lang="en-GB" sz="2800" dirty="0" err="1"/>
              <a:t>Hodnota</a:t>
            </a:r>
            <a:r>
              <a:rPr lang="en-GB" sz="2800" dirty="0"/>
              <a:t> </a:t>
            </a:r>
            <a:r>
              <a:rPr lang="en-GB" sz="2800" dirty="0" err="1"/>
              <a:t>statků</a:t>
            </a:r>
            <a:r>
              <a:rPr lang="en-GB" sz="2800" dirty="0"/>
              <a:t> a </a:t>
            </a:r>
            <a:r>
              <a:rPr lang="en-GB" sz="2800" dirty="0" err="1"/>
              <a:t>služeb</a:t>
            </a:r>
            <a:r>
              <a:rPr lang="en-GB" sz="2800" dirty="0"/>
              <a:t> </a:t>
            </a:r>
            <a:r>
              <a:rPr lang="en-GB" sz="2800" dirty="0" err="1"/>
              <a:t>není</a:t>
            </a:r>
            <a:r>
              <a:rPr lang="en-GB" sz="2800" dirty="0"/>
              <a:t> </a:t>
            </a:r>
            <a:r>
              <a:rPr lang="en-GB" sz="2800" dirty="0" err="1"/>
              <a:t>objektivně</a:t>
            </a:r>
            <a:r>
              <a:rPr lang="en-GB" sz="2800" dirty="0"/>
              <a:t> </a:t>
            </a:r>
            <a:r>
              <a:rPr lang="en-GB" sz="2800" dirty="0" err="1"/>
              <a:t>měřitelná</a:t>
            </a:r>
            <a:r>
              <a:rPr lang="en-GB" sz="2800" dirty="0"/>
              <a:t>, ale </a:t>
            </a:r>
            <a:r>
              <a:rPr lang="en-GB" sz="2800" dirty="0" err="1"/>
              <a:t>závisí</a:t>
            </a:r>
            <a:r>
              <a:rPr lang="en-GB" sz="2800" dirty="0"/>
              <a:t> </a:t>
            </a:r>
            <a:r>
              <a:rPr lang="en-GB" sz="2800" dirty="0" err="1"/>
              <a:t>na</a:t>
            </a:r>
            <a:r>
              <a:rPr lang="en-GB" sz="2800" dirty="0"/>
              <a:t> </a:t>
            </a:r>
            <a:r>
              <a:rPr lang="en-GB" sz="2800" b="1" dirty="0" err="1"/>
              <a:t>subjektivním</a:t>
            </a:r>
            <a:r>
              <a:rPr lang="en-GB" sz="2800" b="1" dirty="0"/>
              <a:t> </a:t>
            </a:r>
            <a:r>
              <a:rPr lang="en-GB" sz="2800" b="1" dirty="0" err="1"/>
              <a:t>hodnocení</a:t>
            </a:r>
            <a:r>
              <a:rPr lang="en-GB" sz="2800" b="1" dirty="0"/>
              <a:t> </a:t>
            </a:r>
            <a:r>
              <a:rPr lang="en-GB" sz="2800" b="1" dirty="0" err="1"/>
              <a:t>jednotlivců</a:t>
            </a:r>
            <a:r>
              <a:rPr lang="en-GB" sz="2800" dirty="0"/>
              <a:t>. Cena </a:t>
            </a:r>
            <a:r>
              <a:rPr lang="en-GB" sz="2800" dirty="0" err="1"/>
              <a:t>na</a:t>
            </a:r>
            <a:r>
              <a:rPr lang="en-GB" sz="2800" dirty="0"/>
              <a:t> </a:t>
            </a:r>
            <a:r>
              <a:rPr lang="en-GB" sz="2800" dirty="0" err="1"/>
              <a:t>trhu</a:t>
            </a:r>
            <a:r>
              <a:rPr lang="en-GB" sz="2800" dirty="0"/>
              <a:t> je </a:t>
            </a:r>
            <a:r>
              <a:rPr lang="en-GB" sz="2800" dirty="0" err="1"/>
              <a:t>výsledkem</a:t>
            </a:r>
            <a:r>
              <a:rPr lang="en-GB" sz="2800" dirty="0"/>
              <a:t> </a:t>
            </a:r>
            <a:r>
              <a:rPr lang="en-GB" sz="2800" dirty="0" err="1"/>
              <a:t>interakce</a:t>
            </a:r>
            <a:r>
              <a:rPr lang="en-GB" sz="2800" dirty="0"/>
              <a:t> </a:t>
            </a:r>
            <a:r>
              <a:rPr lang="en-GB" sz="2800" dirty="0" err="1"/>
              <a:t>nabídky</a:t>
            </a:r>
            <a:r>
              <a:rPr lang="en-GB" sz="2800" dirty="0"/>
              <a:t> a </a:t>
            </a:r>
            <a:r>
              <a:rPr lang="en-GB" sz="2800" dirty="0" err="1"/>
              <a:t>poptávky</a:t>
            </a:r>
            <a:r>
              <a:rPr lang="en-GB" sz="2800" dirty="0"/>
              <a:t> </a:t>
            </a:r>
            <a:r>
              <a:rPr lang="en-GB" sz="2800" dirty="0" err="1"/>
              <a:t>založené</a:t>
            </a:r>
            <a:r>
              <a:rPr lang="en-GB" sz="2800" dirty="0"/>
              <a:t> </a:t>
            </a:r>
            <a:r>
              <a:rPr lang="en-GB" sz="2800" dirty="0" err="1"/>
              <a:t>na</a:t>
            </a:r>
            <a:r>
              <a:rPr lang="en-GB" sz="2800" dirty="0"/>
              <a:t> </a:t>
            </a:r>
            <a:r>
              <a:rPr lang="en-GB" sz="2800" dirty="0" err="1"/>
              <a:t>preferencích</a:t>
            </a:r>
            <a:r>
              <a:rPr lang="en-GB" sz="2800" dirty="0"/>
              <a:t>.</a:t>
            </a:r>
          </a:p>
          <a:p>
            <a:r>
              <a:rPr lang="en-GB" sz="2800" b="1" dirty="0"/>
              <a:t>3. </a:t>
            </a:r>
            <a:r>
              <a:rPr lang="en-GB" sz="2800" b="1" dirty="0" err="1"/>
              <a:t>Teorie</a:t>
            </a:r>
            <a:r>
              <a:rPr lang="en-GB" sz="2800" b="1" dirty="0"/>
              <a:t> </a:t>
            </a:r>
            <a:r>
              <a:rPr lang="en-GB" sz="2800" b="1" dirty="0" err="1"/>
              <a:t>hospodářských</a:t>
            </a:r>
            <a:r>
              <a:rPr lang="en-GB" sz="2800" b="1" dirty="0"/>
              <a:t> </a:t>
            </a:r>
            <a:r>
              <a:rPr lang="en-GB" sz="2800" b="1" dirty="0" err="1"/>
              <a:t>cyklů</a:t>
            </a:r>
            <a:endParaRPr lang="en-GB" sz="2800" b="1" dirty="0"/>
          </a:p>
          <a:p>
            <a:pPr>
              <a:buFont typeface="Arial" panose="020B0604020202020204" pitchFamily="34" charset="0"/>
              <a:buChar char="•"/>
            </a:pPr>
            <a:r>
              <a:rPr lang="en-GB" sz="2800" dirty="0" err="1">
                <a:solidFill>
                  <a:srgbClr val="FF0000"/>
                </a:solidFill>
              </a:rPr>
              <a:t>Podle</a:t>
            </a:r>
            <a:r>
              <a:rPr lang="en-GB" sz="2800" dirty="0">
                <a:solidFill>
                  <a:srgbClr val="FF0000"/>
                </a:solidFill>
              </a:rPr>
              <a:t> </a:t>
            </a:r>
            <a:r>
              <a:rPr lang="en-GB" sz="2800" dirty="0" err="1">
                <a:solidFill>
                  <a:srgbClr val="FF0000"/>
                </a:solidFill>
              </a:rPr>
              <a:t>rakouské</a:t>
            </a:r>
            <a:r>
              <a:rPr lang="en-GB" sz="2800" dirty="0">
                <a:solidFill>
                  <a:srgbClr val="FF0000"/>
                </a:solidFill>
              </a:rPr>
              <a:t> </a:t>
            </a:r>
            <a:r>
              <a:rPr lang="en-GB" sz="2800" dirty="0" err="1">
                <a:solidFill>
                  <a:srgbClr val="FF0000"/>
                </a:solidFill>
              </a:rPr>
              <a:t>školy</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cykly</a:t>
            </a:r>
            <a:r>
              <a:rPr lang="en-GB" sz="2800" dirty="0">
                <a:solidFill>
                  <a:srgbClr val="FF0000"/>
                </a:solidFill>
              </a:rPr>
              <a:t> </a:t>
            </a:r>
            <a:r>
              <a:rPr lang="en-GB" sz="2800" dirty="0" err="1">
                <a:solidFill>
                  <a:srgbClr val="FF0000"/>
                </a:solidFill>
              </a:rPr>
              <a:t>vznikají</a:t>
            </a:r>
            <a:r>
              <a:rPr lang="en-GB" sz="2800" dirty="0">
                <a:solidFill>
                  <a:srgbClr val="FF0000"/>
                </a:solidFill>
              </a:rPr>
              <a:t> v </a:t>
            </a:r>
            <a:r>
              <a:rPr lang="en-GB" sz="2800" dirty="0" err="1">
                <a:solidFill>
                  <a:srgbClr val="FF0000"/>
                </a:solidFill>
              </a:rPr>
              <a:t>důsledku</a:t>
            </a:r>
            <a:r>
              <a:rPr lang="en-GB" sz="2800" dirty="0">
                <a:solidFill>
                  <a:srgbClr val="FF0000"/>
                </a:solidFill>
              </a:rPr>
              <a:t> </a:t>
            </a:r>
            <a:r>
              <a:rPr lang="en-GB" sz="2800" b="1" dirty="0" err="1">
                <a:solidFill>
                  <a:srgbClr val="FF0000"/>
                </a:solidFill>
              </a:rPr>
              <a:t>umělých</a:t>
            </a:r>
            <a:r>
              <a:rPr lang="en-GB" sz="2800" b="1" dirty="0">
                <a:solidFill>
                  <a:srgbClr val="FF0000"/>
                </a:solidFill>
              </a:rPr>
              <a:t> </a:t>
            </a:r>
            <a:r>
              <a:rPr lang="en-GB" sz="2800" b="1" dirty="0" err="1">
                <a:solidFill>
                  <a:srgbClr val="FF0000"/>
                </a:solidFill>
              </a:rPr>
              <a:t>zásahů</a:t>
            </a:r>
            <a:r>
              <a:rPr lang="en-GB" sz="2800" b="1" dirty="0">
                <a:solidFill>
                  <a:srgbClr val="FF0000"/>
                </a:solidFill>
              </a:rPr>
              <a:t> do </a:t>
            </a:r>
            <a:r>
              <a:rPr lang="en-GB" sz="2800" b="1" dirty="0" err="1">
                <a:solidFill>
                  <a:srgbClr val="FF0000"/>
                </a:solidFill>
              </a:rPr>
              <a:t>trhu</a:t>
            </a:r>
            <a:r>
              <a:rPr lang="en-GB" sz="2800" b="1" dirty="0">
                <a:solidFill>
                  <a:srgbClr val="FF0000"/>
                </a:solidFill>
              </a:rPr>
              <a:t> </a:t>
            </a:r>
            <a:r>
              <a:rPr lang="en-GB" sz="2800" b="1" dirty="0" err="1">
                <a:solidFill>
                  <a:srgbClr val="FF0000"/>
                </a:solidFill>
              </a:rPr>
              <a:t>peněz</a:t>
            </a:r>
            <a:r>
              <a:rPr lang="en-GB" sz="2800" dirty="0">
                <a:solidFill>
                  <a:srgbClr val="FF0000"/>
                </a:solidFill>
              </a:rPr>
              <a:t>, </a:t>
            </a:r>
            <a:r>
              <a:rPr lang="en-GB" sz="2800" dirty="0" err="1">
                <a:solidFill>
                  <a:srgbClr val="FF0000"/>
                </a:solidFill>
              </a:rPr>
              <a:t>například</a:t>
            </a:r>
            <a:r>
              <a:rPr lang="en-GB" sz="2800" dirty="0">
                <a:solidFill>
                  <a:srgbClr val="FF0000"/>
                </a:solidFill>
              </a:rPr>
              <a:t> </a:t>
            </a:r>
            <a:r>
              <a:rPr lang="en-GB" sz="2800" dirty="0" err="1">
                <a:solidFill>
                  <a:srgbClr val="FF0000"/>
                </a:solidFill>
              </a:rPr>
              <a:t>politiky</a:t>
            </a:r>
            <a:r>
              <a:rPr lang="en-GB" sz="2800" dirty="0">
                <a:solidFill>
                  <a:srgbClr val="FF0000"/>
                </a:solidFill>
              </a:rPr>
              <a:t> </a:t>
            </a:r>
            <a:r>
              <a:rPr lang="en-GB" sz="2800" dirty="0" err="1">
                <a:solidFill>
                  <a:srgbClr val="FF0000"/>
                </a:solidFill>
              </a:rPr>
              <a:t>centrálních</a:t>
            </a:r>
            <a:r>
              <a:rPr lang="en-GB" sz="2800" dirty="0">
                <a:solidFill>
                  <a:srgbClr val="FF0000"/>
                </a:solidFill>
              </a:rPr>
              <a:t> bank, </a:t>
            </a:r>
            <a:r>
              <a:rPr lang="en-GB" sz="2800" dirty="0" err="1">
                <a:solidFill>
                  <a:srgbClr val="FF0000"/>
                </a:solidFill>
              </a:rPr>
              <a:t>které</a:t>
            </a:r>
            <a:r>
              <a:rPr lang="en-GB" sz="2800" dirty="0">
                <a:solidFill>
                  <a:srgbClr val="FF0000"/>
                </a:solidFill>
              </a:rPr>
              <a:t> </a:t>
            </a:r>
            <a:r>
              <a:rPr lang="en-GB" sz="2800" dirty="0" err="1">
                <a:solidFill>
                  <a:srgbClr val="FF0000"/>
                </a:solidFill>
              </a:rPr>
              <a:t>manipulují</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a:t>
            </a:r>
          </a:p>
          <a:p>
            <a:pPr>
              <a:buFont typeface="Arial" panose="020B0604020202020204" pitchFamily="34" charset="0"/>
              <a:buChar char="•"/>
            </a:pPr>
            <a:r>
              <a:rPr lang="en-GB" sz="2800" b="1" dirty="0" err="1">
                <a:solidFill>
                  <a:srgbClr val="FF0000"/>
                </a:solidFill>
              </a:rPr>
              <a:t>Hayekova</a:t>
            </a:r>
            <a:r>
              <a:rPr lang="en-GB" sz="2800" b="1" dirty="0">
                <a:solidFill>
                  <a:srgbClr val="FF0000"/>
                </a:solidFill>
              </a:rPr>
              <a:t> </a:t>
            </a:r>
            <a:r>
              <a:rPr lang="en-GB" sz="2800" b="1" dirty="0" err="1">
                <a:solidFill>
                  <a:srgbClr val="FF0000"/>
                </a:solidFill>
              </a:rPr>
              <a:t>teorie</a:t>
            </a:r>
            <a:r>
              <a:rPr lang="en-GB" sz="2800" b="1" dirty="0">
                <a:solidFill>
                  <a:srgbClr val="FF0000"/>
                </a:solidFill>
              </a:rPr>
              <a:t> </a:t>
            </a:r>
            <a:r>
              <a:rPr lang="en-GB" sz="2800" b="1" dirty="0" err="1">
                <a:solidFill>
                  <a:srgbClr val="FF0000"/>
                </a:solidFill>
              </a:rPr>
              <a:t>hospodářských</a:t>
            </a:r>
            <a:r>
              <a:rPr lang="en-GB" sz="2800" b="1" dirty="0">
                <a:solidFill>
                  <a:srgbClr val="FF0000"/>
                </a:solidFill>
              </a:rPr>
              <a:t> </a:t>
            </a:r>
            <a:r>
              <a:rPr lang="en-GB" sz="2800" b="1" dirty="0" err="1">
                <a:solidFill>
                  <a:srgbClr val="FF0000"/>
                </a:solidFill>
              </a:rPr>
              <a:t>cyklů</a:t>
            </a:r>
            <a:r>
              <a:rPr lang="en-GB" sz="2800" dirty="0">
                <a:solidFill>
                  <a:srgbClr val="FF0000"/>
                </a:solidFill>
              </a:rPr>
              <a:t>: </a:t>
            </a:r>
            <a:r>
              <a:rPr lang="en-GB" sz="2800" dirty="0" err="1">
                <a:solidFill>
                  <a:srgbClr val="FF0000"/>
                </a:solidFill>
              </a:rPr>
              <a:t>Uměle</a:t>
            </a:r>
            <a:r>
              <a:rPr lang="en-GB" sz="2800" dirty="0">
                <a:solidFill>
                  <a:srgbClr val="FF0000"/>
                </a:solidFill>
              </a:rPr>
              <a:t> </a:t>
            </a:r>
            <a:r>
              <a:rPr lang="en-GB" sz="2800" dirty="0" err="1">
                <a:solidFill>
                  <a:srgbClr val="FF0000"/>
                </a:solidFill>
              </a:rPr>
              <a:t>nízké</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 </a:t>
            </a:r>
            <a:r>
              <a:rPr lang="en-GB" sz="2800" dirty="0" err="1">
                <a:solidFill>
                  <a:srgbClr val="FF0000"/>
                </a:solidFill>
              </a:rPr>
              <a:t>vedou</a:t>
            </a:r>
            <a:r>
              <a:rPr lang="en-GB" sz="2800" dirty="0">
                <a:solidFill>
                  <a:srgbClr val="FF0000"/>
                </a:solidFill>
              </a:rPr>
              <a:t> k </a:t>
            </a:r>
            <a:r>
              <a:rPr lang="en-GB" sz="2800" dirty="0" err="1">
                <a:solidFill>
                  <a:srgbClr val="FF0000"/>
                </a:solidFill>
              </a:rPr>
              <a:t>nesprávné</a:t>
            </a:r>
            <a:r>
              <a:rPr lang="en-GB" sz="2800" dirty="0">
                <a:solidFill>
                  <a:srgbClr val="FF0000"/>
                </a:solidFill>
              </a:rPr>
              <a:t> </a:t>
            </a:r>
            <a:r>
              <a:rPr lang="en-GB" sz="2800" dirty="0" err="1">
                <a:solidFill>
                  <a:srgbClr val="FF0000"/>
                </a:solidFill>
              </a:rPr>
              <a:t>alokaci</a:t>
            </a:r>
            <a:r>
              <a:rPr lang="en-GB" sz="2800" dirty="0">
                <a:solidFill>
                  <a:srgbClr val="FF0000"/>
                </a:solidFill>
              </a:rPr>
              <a:t> </a:t>
            </a:r>
            <a:r>
              <a:rPr lang="en-GB" sz="2800" dirty="0" err="1">
                <a:solidFill>
                  <a:srgbClr val="FF0000"/>
                </a:solidFill>
              </a:rPr>
              <a:t>kapitálu</a:t>
            </a:r>
            <a:r>
              <a:rPr lang="en-GB" sz="2800" dirty="0">
                <a:solidFill>
                  <a:srgbClr val="FF0000"/>
                </a:solidFill>
              </a:rPr>
              <a:t> (</a:t>
            </a:r>
            <a:r>
              <a:rPr lang="en-GB" sz="2800" dirty="0" err="1">
                <a:solidFill>
                  <a:srgbClr val="FF0000"/>
                </a:solidFill>
              </a:rPr>
              <a:t>např</a:t>
            </a:r>
            <a:r>
              <a:rPr lang="en-GB" sz="2800" dirty="0">
                <a:solidFill>
                  <a:srgbClr val="FF0000"/>
                </a:solidFill>
              </a:rPr>
              <a:t>. </a:t>
            </a:r>
            <a:r>
              <a:rPr lang="en-GB" sz="2800" dirty="0" err="1">
                <a:solidFill>
                  <a:srgbClr val="FF0000"/>
                </a:solidFill>
              </a:rPr>
              <a:t>bublinám</a:t>
            </a:r>
            <a:r>
              <a:rPr lang="en-GB" sz="2800" dirty="0">
                <a:solidFill>
                  <a:srgbClr val="FF0000"/>
                </a:solidFill>
              </a:rPr>
              <a:t> </a:t>
            </a:r>
            <a:r>
              <a:rPr lang="en-GB" sz="2800" dirty="0" err="1">
                <a:solidFill>
                  <a:srgbClr val="FF0000"/>
                </a:solidFill>
              </a:rPr>
              <a:t>na</a:t>
            </a:r>
            <a:r>
              <a:rPr lang="en-GB" sz="2800" dirty="0">
                <a:solidFill>
                  <a:srgbClr val="FF0000"/>
                </a:solidFill>
              </a:rPr>
              <a:t> </a:t>
            </a:r>
            <a:r>
              <a:rPr lang="en-GB" sz="2800" dirty="0" err="1">
                <a:solidFill>
                  <a:srgbClr val="FF0000"/>
                </a:solidFill>
              </a:rPr>
              <a:t>trzích</a:t>
            </a:r>
            <a:r>
              <a:rPr lang="en-GB" sz="2800" dirty="0">
                <a:solidFill>
                  <a:srgbClr val="FF0000"/>
                </a:solidFill>
              </a:rPr>
              <a:t>) a </a:t>
            </a:r>
            <a:r>
              <a:rPr lang="en-GB" sz="2800" dirty="0" err="1">
                <a:solidFill>
                  <a:srgbClr val="FF0000"/>
                </a:solidFill>
              </a:rPr>
              <a:t>neudržitelnému</a:t>
            </a:r>
            <a:r>
              <a:rPr lang="en-GB" sz="2800" dirty="0">
                <a:solidFill>
                  <a:srgbClr val="FF0000"/>
                </a:solidFill>
              </a:rPr>
              <a:t> </a:t>
            </a:r>
            <a:r>
              <a:rPr lang="en-GB" sz="2800" dirty="0" err="1">
                <a:solidFill>
                  <a:srgbClr val="FF0000"/>
                </a:solidFill>
              </a:rPr>
              <a:t>růstu</a:t>
            </a:r>
            <a:r>
              <a:rPr lang="en-GB" sz="2800" dirty="0">
                <a:solidFill>
                  <a:srgbClr val="FF0000"/>
                </a:solidFill>
              </a:rPr>
              <a:t>, </a:t>
            </a:r>
            <a:r>
              <a:rPr lang="en-GB" sz="2800" dirty="0" err="1">
                <a:solidFill>
                  <a:srgbClr val="FF0000"/>
                </a:solidFill>
              </a:rPr>
              <a:t>což</a:t>
            </a:r>
            <a:r>
              <a:rPr lang="en-GB" sz="2800" dirty="0">
                <a:solidFill>
                  <a:srgbClr val="FF0000"/>
                </a:solidFill>
              </a:rPr>
              <a:t> </a:t>
            </a:r>
            <a:r>
              <a:rPr lang="en-GB" sz="2800" dirty="0" err="1">
                <a:solidFill>
                  <a:srgbClr val="FF0000"/>
                </a:solidFill>
              </a:rPr>
              <a:t>způsobuje</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krize</a:t>
            </a:r>
            <a:r>
              <a:rPr lang="en-GB" sz="2800" dirty="0">
                <a:solidFill>
                  <a:srgbClr val="FF0000"/>
                </a:solidFill>
              </a:rPr>
              <a:t>.</a:t>
            </a:r>
          </a:p>
          <a:p>
            <a:r>
              <a:rPr lang="en-GB" sz="2800" b="1" dirty="0"/>
              <a:t>4. Kritika </a:t>
            </a:r>
            <a:r>
              <a:rPr lang="en-GB" sz="2800" b="1" dirty="0" err="1"/>
              <a:t>centrálního</a:t>
            </a:r>
            <a:r>
              <a:rPr lang="en-GB" sz="2800" b="1" dirty="0"/>
              <a:t> </a:t>
            </a:r>
            <a:r>
              <a:rPr lang="en-GB" sz="2800" b="1" dirty="0" err="1"/>
              <a:t>plánování</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tvrdí</a:t>
            </a:r>
            <a:r>
              <a:rPr lang="en-GB" sz="2800" dirty="0"/>
              <a:t>, </a:t>
            </a:r>
            <a:r>
              <a:rPr lang="en-GB" sz="2800" dirty="0" err="1"/>
              <a:t>že</a:t>
            </a:r>
            <a:r>
              <a:rPr lang="en-GB" sz="2800" dirty="0"/>
              <a:t> </a:t>
            </a:r>
            <a:r>
              <a:rPr lang="en-GB" sz="2800" dirty="0" err="1"/>
              <a:t>žádný</a:t>
            </a:r>
            <a:r>
              <a:rPr lang="en-GB" sz="2800" dirty="0"/>
              <a:t> </a:t>
            </a:r>
            <a:r>
              <a:rPr lang="en-GB" sz="2800" dirty="0" err="1"/>
              <a:t>centrální</a:t>
            </a:r>
            <a:r>
              <a:rPr lang="en-GB" sz="2800" dirty="0"/>
              <a:t> </a:t>
            </a:r>
            <a:r>
              <a:rPr lang="en-GB" sz="2800" dirty="0" err="1"/>
              <a:t>plánovač</a:t>
            </a:r>
            <a:r>
              <a:rPr lang="en-GB" sz="2800" dirty="0"/>
              <a:t> </a:t>
            </a:r>
            <a:r>
              <a:rPr lang="en-GB" sz="2800" dirty="0" err="1"/>
              <a:t>nemá</a:t>
            </a:r>
            <a:r>
              <a:rPr lang="en-GB" sz="2800" dirty="0"/>
              <a:t> </a:t>
            </a:r>
            <a:r>
              <a:rPr lang="en-GB" sz="2800" dirty="0" err="1"/>
              <a:t>dostatečné</a:t>
            </a:r>
            <a:r>
              <a:rPr lang="en-GB" sz="2800" dirty="0"/>
              <a:t> </a:t>
            </a:r>
            <a:r>
              <a:rPr lang="en-GB" sz="2800" dirty="0" err="1"/>
              <a:t>množství</a:t>
            </a:r>
            <a:r>
              <a:rPr lang="en-GB" sz="2800" dirty="0"/>
              <a:t> </a:t>
            </a:r>
            <a:r>
              <a:rPr lang="en-GB" sz="2800" dirty="0" err="1"/>
              <a:t>informací</a:t>
            </a:r>
            <a:r>
              <a:rPr lang="en-GB" sz="2800" dirty="0"/>
              <a:t>, aby </a:t>
            </a:r>
            <a:r>
              <a:rPr lang="en-GB" sz="2800" dirty="0" err="1"/>
              <a:t>efektivně</a:t>
            </a:r>
            <a:r>
              <a:rPr lang="en-GB" sz="2800" dirty="0"/>
              <a:t> </a:t>
            </a:r>
            <a:r>
              <a:rPr lang="en-GB" sz="2800" dirty="0" err="1"/>
              <a:t>alokoval</a:t>
            </a:r>
            <a:r>
              <a:rPr lang="en-GB" sz="2800" dirty="0"/>
              <a:t> </a:t>
            </a:r>
            <a:r>
              <a:rPr lang="en-GB" sz="2800" dirty="0" err="1"/>
              <a:t>zdroje</a:t>
            </a:r>
            <a:r>
              <a:rPr lang="en-GB" sz="2800" dirty="0"/>
              <a:t> v </a:t>
            </a:r>
            <a:r>
              <a:rPr lang="en-GB" sz="2800" dirty="0" err="1"/>
              <a:t>ekonomice</a:t>
            </a:r>
            <a:r>
              <a:rPr lang="en-GB" sz="2800" dirty="0"/>
              <a:t>.</a:t>
            </a:r>
          </a:p>
          <a:p>
            <a:pPr>
              <a:buFont typeface="Arial" panose="020B0604020202020204" pitchFamily="34" charset="0"/>
              <a:buChar char="•"/>
            </a:pPr>
            <a:r>
              <a:rPr lang="en-GB" sz="2800" dirty="0" err="1"/>
              <a:t>Trhy</a:t>
            </a:r>
            <a:r>
              <a:rPr lang="en-GB" sz="2800" dirty="0"/>
              <a:t> </a:t>
            </a:r>
            <a:r>
              <a:rPr lang="en-GB" sz="2800" dirty="0" err="1"/>
              <a:t>jsou</a:t>
            </a:r>
            <a:r>
              <a:rPr lang="en-GB" sz="2800" dirty="0"/>
              <a:t> </a:t>
            </a:r>
            <a:r>
              <a:rPr lang="en-GB" sz="2800" dirty="0" err="1"/>
              <a:t>efektivnější</a:t>
            </a:r>
            <a:r>
              <a:rPr lang="en-GB" sz="2800" dirty="0"/>
              <a:t>, </a:t>
            </a:r>
            <a:r>
              <a:rPr lang="en-GB" sz="2800" dirty="0" err="1"/>
              <a:t>protože</a:t>
            </a:r>
            <a:r>
              <a:rPr lang="en-GB" sz="2800" dirty="0"/>
              <a:t> </a:t>
            </a:r>
            <a:r>
              <a:rPr lang="en-GB" sz="2800" dirty="0" err="1"/>
              <a:t>decentralizovaně</a:t>
            </a:r>
            <a:r>
              <a:rPr lang="en-GB" sz="2800" dirty="0"/>
              <a:t> </a:t>
            </a:r>
            <a:r>
              <a:rPr lang="en-GB" sz="2800" dirty="0" err="1"/>
              <a:t>využívají</a:t>
            </a:r>
            <a:r>
              <a:rPr lang="en-GB" sz="2800" dirty="0"/>
              <a:t> </a:t>
            </a:r>
            <a:r>
              <a:rPr lang="en-GB" sz="2800" dirty="0" err="1"/>
              <a:t>informace</a:t>
            </a:r>
            <a:r>
              <a:rPr lang="en-GB" sz="2800" dirty="0"/>
              <a:t> </a:t>
            </a:r>
            <a:r>
              <a:rPr lang="en-GB" sz="2800" dirty="0" err="1"/>
              <a:t>rozptýlené</a:t>
            </a:r>
            <a:r>
              <a:rPr lang="en-GB" sz="2800" dirty="0"/>
              <a:t> </a:t>
            </a:r>
            <a:r>
              <a:rPr lang="en-GB" sz="2800" dirty="0" err="1"/>
              <a:t>mezi</a:t>
            </a:r>
            <a:r>
              <a:rPr lang="en-GB" sz="2800" dirty="0"/>
              <a:t> </a:t>
            </a:r>
            <a:r>
              <a:rPr lang="en-GB" sz="2800" dirty="0" err="1"/>
              <a:t>jednotlivci</a:t>
            </a:r>
            <a:r>
              <a:rPr lang="en-GB" sz="2800" dirty="0"/>
              <a:t>.</a:t>
            </a:r>
          </a:p>
          <a:p>
            <a:pPr>
              <a:buFont typeface="Arial" panose="020B0604020202020204" pitchFamily="34" charset="0"/>
              <a:buChar char="•"/>
            </a:pPr>
            <a:r>
              <a:rPr lang="en-GB" sz="2800" b="1" dirty="0"/>
              <a:t>Friedrich von Hayek</a:t>
            </a:r>
            <a:r>
              <a:rPr lang="en-GB" sz="2800" dirty="0"/>
              <a:t>: </a:t>
            </a:r>
            <a:r>
              <a:rPr lang="en-GB" sz="2800" dirty="0" err="1"/>
              <a:t>Plánování</a:t>
            </a:r>
            <a:r>
              <a:rPr lang="en-GB" sz="2800" dirty="0"/>
              <a:t> </a:t>
            </a:r>
            <a:r>
              <a:rPr lang="en-GB" sz="2800" dirty="0" err="1"/>
              <a:t>vede</a:t>
            </a:r>
            <a:r>
              <a:rPr lang="en-GB" sz="2800" dirty="0"/>
              <a:t> k "</a:t>
            </a:r>
            <a:r>
              <a:rPr lang="en-GB" sz="2800" dirty="0" err="1"/>
              <a:t>tyranii</a:t>
            </a:r>
            <a:r>
              <a:rPr lang="en-GB" sz="2800" dirty="0"/>
              <a:t>" a </a:t>
            </a:r>
            <a:r>
              <a:rPr lang="en-GB" sz="2800" dirty="0" err="1"/>
              <a:t>omezuje</a:t>
            </a:r>
            <a:r>
              <a:rPr lang="en-GB" sz="2800" dirty="0"/>
              <a:t> </a:t>
            </a:r>
            <a:r>
              <a:rPr lang="en-GB" sz="2800" dirty="0" err="1"/>
              <a:t>svobodu</a:t>
            </a:r>
            <a:r>
              <a:rPr lang="en-GB" sz="2800" dirty="0"/>
              <a:t> </a:t>
            </a:r>
            <a:r>
              <a:rPr lang="en-GB" sz="2800" dirty="0" err="1"/>
              <a:t>jednotlivců</a:t>
            </a:r>
            <a:r>
              <a:rPr lang="en-GB" sz="2800" dirty="0"/>
              <a:t>.</a:t>
            </a:r>
          </a:p>
          <a:p>
            <a:r>
              <a:rPr lang="en-GB" sz="2800" b="1" dirty="0"/>
              <a:t>5. </a:t>
            </a:r>
            <a:r>
              <a:rPr lang="en-GB" sz="2800" b="1" dirty="0" err="1"/>
              <a:t>Peníze</a:t>
            </a:r>
            <a:r>
              <a:rPr lang="en-GB" sz="2800" b="1" dirty="0"/>
              <a:t> a </a:t>
            </a:r>
            <a:r>
              <a:rPr lang="en-GB" sz="2800" b="1" dirty="0" err="1"/>
              <a:t>volný</a:t>
            </a:r>
            <a:r>
              <a:rPr lang="en-GB" sz="2800" b="1" dirty="0"/>
              <a:t> </a:t>
            </a:r>
            <a:r>
              <a:rPr lang="en-GB" sz="2800" b="1" dirty="0" err="1"/>
              <a:t>trh</a:t>
            </a:r>
            <a:endParaRPr lang="en-GB" sz="2800" b="1" dirty="0"/>
          </a:p>
          <a:p>
            <a:pPr>
              <a:buFont typeface="Arial" panose="020B0604020202020204" pitchFamily="34" charset="0"/>
              <a:buChar char="•"/>
            </a:pPr>
            <a:r>
              <a:rPr lang="en-GB" sz="2800" dirty="0" err="1"/>
              <a:t>Peníze</a:t>
            </a:r>
            <a:r>
              <a:rPr lang="en-GB" sz="2800" dirty="0"/>
              <a:t> by </a:t>
            </a:r>
            <a:r>
              <a:rPr lang="en-GB" sz="2800" dirty="0" err="1"/>
              <a:t>měly</a:t>
            </a:r>
            <a:r>
              <a:rPr lang="en-GB" sz="2800" dirty="0"/>
              <a:t> </a:t>
            </a:r>
            <a:r>
              <a:rPr lang="en-GB" sz="2800" dirty="0" err="1"/>
              <a:t>vznikat</a:t>
            </a:r>
            <a:r>
              <a:rPr lang="en-GB" sz="2800" dirty="0"/>
              <a:t> </a:t>
            </a:r>
            <a:r>
              <a:rPr lang="en-GB" sz="2800" b="1" dirty="0" err="1"/>
              <a:t>spontánně</a:t>
            </a:r>
            <a:r>
              <a:rPr lang="en-GB" sz="2800" b="1" dirty="0"/>
              <a:t> </a:t>
            </a:r>
            <a:r>
              <a:rPr lang="en-GB" sz="2800" b="1" dirty="0" err="1"/>
              <a:t>na</a:t>
            </a:r>
            <a:r>
              <a:rPr lang="en-GB" sz="2800" b="1" dirty="0"/>
              <a:t> </a:t>
            </a:r>
            <a:r>
              <a:rPr lang="en-GB" sz="2800" b="1" dirty="0" err="1"/>
              <a:t>trhu</a:t>
            </a:r>
            <a:r>
              <a:rPr lang="en-GB" sz="2800" dirty="0"/>
              <a:t>, </a:t>
            </a:r>
            <a:r>
              <a:rPr lang="en-GB" sz="2800" dirty="0" err="1"/>
              <a:t>nikoli</a:t>
            </a:r>
            <a:r>
              <a:rPr lang="en-GB" sz="2800" dirty="0"/>
              <a:t> </a:t>
            </a:r>
            <a:r>
              <a:rPr lang="en-GB" sz="2800" dirty="0" err="1"/>
              <a:t>být</a:t>
            </a:r>
            <a:r>
              <a:rPr lang="en-GB" sz="2800" dirty="0"/>
              <a:t> </a:t>
            </a:r>
            <a:r>
              <a:rPr lang="en-GB" sz="2800" dirty="0" err="1"/>
              <a:t>monopolizovány</a:t>
            </a:r>
            <a:r>
              <a:rPr lang="en-GB" sz="2800" dirty="0"/>
              <a:t> </a:t>
            </a:r>
            <a:r>
              <a:rPr lang="en-GB" sz="2800" dirty="0" err="1"/>
              <a:t>státem</a:t>
            </a:r>
            <a:r>
              <a:rPr lang="en-GB" sz="2800" dirty="0"/>
              <a:t>.</a:t>
            </a:r>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často</a:t>
            </a:r>
            <a:r>
              <a:rPr lang="en-GB" sz="2800" dirty="0"/>
              <a:t> </a:t>
            </a:r>
            <a:r>
              <a:rPr lang="en-GB" sz="2800" dirty="0" err="1"/>
              <a:t>podporuje</a:t>
            </a:r>
            <a:r>
              <a:rPr lang="en-GB" sz="2800" dirty="0"/>
              <a:t> </a:t>
            </a:r>
            <a:r>
              <a:rPr lang="en-GB" sz="2800" dirty="0" err="1"/>
              <a:t>návrat</a:t>
            </a:r>
            <a:r>
              <a:rPr lang="en-GB" sz="2800" dirty="0"/>
              <a:t> </a:t>
            </a:r>
            <a:r>
              <a:rPr lang="en-GB" sz="2800" dirty="0" err="1"/>
              <a:t>ke</a:t>
            </a:r>
            <a:r>
              <a:rPr lang="en-GB" sz="2800" dirty="0"/>
              <a:t> </a:t>
            </a:r>
            <a:r>
              <a:rPr lang="en-GB" sz="2800" dirty="0" err="1"/>
              <a:t>zlatému</a:t>
            </a:r>
            <a:r>
              <a:rPr lang="en-GB" sz="2800" dirty="0"/>
              <a:t> </a:t>
            </a:r>
            <a:r>
              <a:rPr lang="en-GB" sz="2800" dirty="0" err="1"/>
              <a:t>standardu</a:t>
            </a:r>
            <a:r>
              <a:rPr lang="en-GB" sz="2800" dirty="0"/>
              <a:t> </a:t>
            </a:r>
            <a:r>
              <a:rPr lang="en-GB" sz="2800" dirty="0" err="1"/>
              <a:t>nebo</a:t>
            </a:r>
            <a:r>
              <a:rPr lang="en-GB" sz="2800" dirty="0"/>
              <a:t> </a:t>
            </a:r>
            <a:r>
              <a:rPr lang="en-GB" sz="2800" dirty="0" err="1"/>
              <a:t>jiné</a:t>
            </a:r>
            <a:r>
              <a:rPr lang="en-GB" sz="2800" dirty="0"/>
              <a:t> </a:t>
            </a:r>
            <a:r>
              <a:rPr lang="en-GB" sz="2800" dirty="0" err="1"/>
              <a:t>formě</a:t>
            </a:r>
            <a:r>
              <a:rPr lang="en-GB" sz="2800" dirty="0"/>
              <a:t> </a:t>
            </a:r>
            <a:r>
              <a:rPr lang="en-GB" sz="2800" dirty="0" err="1"/>
              <a:t>krytých</a:t>
            </a:r>
            <a:r>
              <a:rPr lang="en-GB" sz="2800" dirty="0"/>
              <a:t> </a:t>
            </a:r>
            <a:r>
              <a:rPr lang="en-GB" sz="2800" dirty="0" err="1"/>
              <a:t>peněz</a:t>
            </a:r>
            <a:r>
              <a:rPr lang="en-GB" sz="2800" dirty="0"/>
              <a:t>, </a:t>
            </a:r>
            <a:r>
              <a:rPr lang="en-GB" sz="2800" dirty="0" err="1"/>
              <a:t>protože</a:t>
            </a:r>
            <a:r>
              <a:rPr lang="en-GB" sz="2800" dirty="0"/>
              <a:t> </a:t>
            </a:r>
            <a:r>
              <a:rPr lang="en-GB" sz="2800" dirty="0" err="1"/>
              <a:t>centrální</a:t>
            </a:r>
            <a:r>
              <a:rPr lang="en-GB" sz="2800" dirty="0"/>
              <a:t> </a:t>
            </a:r>
            <a:r>
              <a:rPr lang="en-GB" sz="2800" dirty="0" err="1"/>
              <a:t>banky</a:t>
            </a:r>
            <a:r>
              <a:rPr lang="en-GB" sz="2800" dirty="0"/>
              <a:t> </a:t>
            </a:r>
            <a:r>
              <a:rPr lang="en-GB" sz="2800" dirty="0" err="1"/>
              <a:t>podle</a:t>
            </a:r>
            <a:r>
              <a:rPr lang="en-GB" sz="2800" dirty="0"/>
              <a:t> </a:t>
            </a:r>
            <a:r>
              <a:rPr lang="en-GB" sz="2800" dirty="0" err="1"/>
              <a:t>nich</a:t>
            </a:r>
            <a:r>
              <a:rPr lang="en-GB" sz="2800" dirty="0"/>
              <a:t> </a:t>
            </a:r>
            <a:r>
              <a:rPr lang="en-GB" sz="2800" dirty="0" err="1"/>
              <a:t>způsobují</a:t>
            </a:r>
            <a:r>
              <a:rPr lang="en-GB" sz="2800" dirty="0"/>
              <a:t> </a:t>
            </a:r>
            <a:r>
              <a:rPr lang="en-GB" sz="2800" dirty="0" err="1"/>
              <a:t>inflaci</a:t>
            </a:r>
            <a:r>
              <a:rPr lang="en-GB" sz="2800" dirty="0"/>
              <a:t> a </a:t>
            </a:r>
            <a:r>
              <a:rPr lang="en-GB" sz="2800" dirty="0" err="1"/>
              <a:t>ekonomickou</a:t>
            </a:r>
            <a:r>
              <a:rPr lang="en-GB" sz="2800" dirty="0"/>
              <a:t> </a:t>
            </a:r>
            <a:r>
              <a:rPr lang="en-GB" sz="2800" dirty="0" err="1"/>
              <a:t>nestabilitu</a:t>
            </a:r>
            <a:r>
              <a:rPr lang="en-GB" sz="2800" dirty="0"/>
              <a:t>.</a:t>
            </a:r>
          </a:p>
          <a:p>
            <a:r>
              <a:rPr lang="en-GB" sz="2800" b="1" dirty="0"/>
              <a:t>6. </a:t>
            </a:r>
            <a:r>
              <a:rPr lang="en-GB" sz="2800" b="1" dirty="0" err="1"/>
              <a:t>Důraz</a:t>
            </a:r>
            <a:r>
              <a:rPr lang="en-GB" sz="2800" b="1" dirty="0"/>
              <a:t> </a:t>
            </a:r>
            <a:r>
              <a:rPr lang="en-GB" sz="2800" b="1" dirty="0" err="1"/>
              <a:t>na</a:t>
            </a:r>
            <a:r>
              <a:rPr lang="en-GB" sz="2800" b="1" dirty="0"/>
              <a:t> </a:t>
            </a:r>
            <a:r>
              <a:rPr lang="en-GB" sz="2800" b="1" dirty="0" err="1"/>
              <a:t>podnikání</a:t>
            </a:r>
            <a:endParaRPr lang="en-GB" sz="2800" b="1" dirty="0"/>
          </a:p>
          <a:p>
            <a:pPr>
              <a:buFont typeface="Arial" panose="020B0604020202020204" pitchFamily="34" charset="0"/>
              <a:buChar char="•"/>
            </a:pPr>
            <a:r>
              <a:rPr lang="en-GB" sz="2800" dirty="0" err="1"/>
              <a:t>Podnikatelé</a:t>
            </a:r>
            <a:r>
              <a:rPr lang="en-GB" sz="2800" dirty="0"/>
              <a:t> </a:t>
            </a:r>
            <a:r>
              <a:rPr lang="en-GB" sz="2800" dirty="0" err="1"/>
              <a:t>jsou</a:t>
            </a:r>
            <a:r>
              <a:rPr lang="en-GB" sz="2800" dirty="0"/>
              <a:t> </a:t>
            </a:r>
            <a:r>
              <a:rPr lang="en-GB" sz="2800" dirty="0" err="1"/>
              <a:t>hybnou</a:t>
            </a:r>
            <a:r>
              <a:rPr lang="en-GB" sz="2800" dirty="0"/>
              <a:t> </a:t>
            </a:r>
            <a:r>
              <a:rPr lang="en-GB" sz="2800" dirty="0" err="1"/>
              <a:t>silou</a:t>
            </a:r>
            <a:r>
              <a:rPr lang="en-GB" sz="2800" dirty="0"/>
              <a:t> </a:t>
            </a:r>
            <a:r>
              <a:rPr lang="en-GB" sz="2800" dirty="0" err="1"/>
              <a:t>ekonomiky</a:t>
            </a:r>
            <a:r>
              <a:rPr lang="en-GB" sz="2800" dirty="0"/>
              <a:t>. </a:t>
            </a:r>
            <a:r>
              <a:rPr lang="en-GB" sz="2800" dirty="0" err="1"/>
              <a:t>Identifikují</a:t>
            </a:r>
            <a:r>
              <a:rPr lang="en-GB" sz="2800" dirty="0"/>
              <a:t> a </a:t>
            </a:r>
            <a:r>
              <a:rPr lang="en-GB" sz="2800" dirty="0" err="1"/>
              <a:t>využívají</a:t>
            </a:r>
            <a:r>
              <a:rPr lang="en-GB" sz="2800" dirty="0"/>
              <a:t> </a:t>
            </a:r>
            <a:r>
              <a:rPr lang="en-GB" sz="2800" dirty="0" err="1"/>
              <a:t>příležitosti</a:t>
            </a:r>
            <a:r>
              <a:rPr lang="en-GB" sz="2800" dirty="0"/>
              <a:t>, </a:t>
            </a:r>
            <a:r>
              <a:rPr lang="en-GB" sz="2800" dirty="0" err="1"/>
              <a:t>čímž</a:t>
            </a:r>
            <a:r>
              <a:rPr lang="en-GB" sz="2800" dirty="0"/>
              <a:t> </a:t>
            </a:r>
            <a:r>
              <a:rPr lang="en-GB" sz="2800" dirty="0" err="1"/>
              <a:t>zajišťují</a:t>
            </a:r>
            <a:r>
              <a:rPr lang="en-GB" sz="2800" dirty="0"/>
              <a:t> </a:t>
            </a:r>
            <a:r>
              <a:rPr lang="en-GB" sz="2800" dirty="0" err="1"/>
              <a:t>efektivní</a:t>
            </a:r>
            <a:r>
              <a:rPr lang="en-GB" sz="2800" dirty="0"/>
              <a:t> </a:t>
            </a:r>
            <a:r>
              <a:rPr lang="en-GB" sz="2800" dirty="0" err="1"/>
              <a:t>alokaci</a:t>
            </a:r>
            <a:r>
              <a:rPr lang="en-GB" sz="2800" dirty="0"/>
              <a:t> </a:t>
            </a:r>
            <a:r>
              <a:rPr lang="en-GB" sz="2800" dirty="0" err="1"/>
              <a:t>zdrojů</a:t>
            </a:r>
            <a:r>
              <a:rPr lang="en-GB" sz="2800" dirty="0"/>
              <a:t>.</a:t>
            </a:r>
          </a:p>
          <a:p>
            <a:pPr>
              <a:buFont typeface="Arial" panose="020B0604020202020204" pitchFamily="34" charset="0"/>
              <a:buChar char="•"/>
            </a:pPr>
            <a:r>
              <a:rPr lang="en-GB" sz="2800" b="1" dirty="0"/>
              <a:t>Ludwig von Mises</a:t>
            </a:r>
            <a:r>
              <a:rPr lang="en-GB" sz="2800" dirty="0"/>
              <a:t>: </a:t>
            </a:r>
            <a:r>
              <a:rPr lang="en-GB" sz="2800" dirty="0" err="1"/>
              <a:t>Podnikání</a:t>
            </a:r>
            <a:r>
              <a:rPr lang="en-GB" sz="2800" dirty="0"/>
              <a:t> je </a:t>
            </a:r>
            <a:r>
              <a:rPr lang="en-GB" sz="2800" dirty="0" err="1"/>
              <a:t>klíčem</a:t>
            </a:r>
            <a:r>
              <a:rPr lang="en-GB" sz="2800" dirty="0"/>
              <a:t> k </a:t>
            </a:r>
            <a:r>
              <a:rPr lang="en-GB" sz="2800" dirty="0" err="1"/>
              <a:t>ekonomickému</a:t>
            </a:r>
            <a:r>
              <a:rPr lang="en-GB" sz="2800" dirty="0"/>
              <a:t> </a:t>
            </a:r>
            <a:r>
              <a:rPr lang="en-GB" sz="2800" dirty="0" err="1"/>
              <a:t>pokroku</a:t>
            </a:r>
            <a:r>
              <a:rPr lang="en-GB" sz="2800" dirty="0"/>
              <a:t>.</a:t>
            </a:r>
          </a:p>
          <a:p>
            <a:r>
              <a:rPr lang="en-GB" sz="2800" b="1" dirty="0"/>
              <a:t>7. </a:t>
            </a:r>
            <a:r>
              <a:rPr lang="en-GB" sz="2800" b="1" dirty="0" err="1"/>
              <a:t>Odmítání</a:t>
            </a:r>
            <a:r>
              <a:rPr lang="en-GB" sz="2800" b="1" dirty="0"/>
              <a:t> </a:t>
            </a:r>
            <a:r>
              <a:rPr lang="en-GB" sz="2800" b="1" dirty="0" err="1"/>
              <a:t>matematizace</a:t>
            </a:r>
            <a:r>
              <a:rPr lang="en-GB" sz="2800" b="1" dirty="0"/>
              <a:t> </a:t>
            </a:r>
            <a:r>
              <a:rPr lang="en-GB" sz="2800" b="1" dirty="0" err="1"/>
              <a:t>ekonomie</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kritizuje</a:t>
            </a:r>
            <a:r>
              <a:rPr lang="en-GB" sz="2800" dirty="0"/>
              <a:t> </a:t>
            </a:r>
            <a:r>
              <a:rPr lang="en-GB" sz="2800" dirty="0" err="1"/>
              <a:t>snahy</a:t>
            </a:r>
            <a:r>
              <a:rPr lang="en-GB" sz="2800" dirty="0"/>
              <a:t> </a:t>
            </a:r>
            <a:r>
              <a:rPr lang="en-GB" sz="2800" dirty="0" err="1"/>
              <a:t>matematicky</a:t>
            </a:r>
            <a:r>
              <a:rPr lang="en-GB" sz="2800" dirty="0"/>
              <a:t> </a:t>
            </a:r>
            <a:r>
              <a:rPr lang="en-GB" sz="2800" dirty="0" err="1"/>
              <a:t>modelovat</a:t>
            </a:r>
            <a:r>
              <a:rPr lang="en-GB" sz="2800" dirty="0"/>
              <a:t> </a:t>
            </a:r>
            <a:r>
              <a:rPr lang="en-GB" sz="2800" dirty="0" err="1"/>
              <a:t>ekonomii</a:t>
            </a:r>
            <a:r>
              <a:rPr lang="en-GB" sz="2800" dirty="0"/>
              <a:t>, </a:t>
            </a:r>
            <a:r>
              <a:rPr lang="en-GB" sz="2800" dirty="0" err="1"/>
              <a:t>protože</a:t>
            </a:r>
            <a:r>
              <a:rPr lang="en-GB" sz="2800" dirty="0"/>
              <a:t> </a:t>
            </a:r>
            <a:r>
              <a:rPr lang="en-GB" sz="2800" dirty="0" err="1"/>
              <a:t>věří</a:t>
            </a:r>
            <a:r>
              <a:rPr lang="en-GB" sz="2800" dirty="0"/>
              <a:t>, </a:t>
            </a:r>
            <a:r>
              <a:rPr lang="en-GB" sz="2800" dirty="0" err="1"/>
              <a:t>že</a:t>
            </a:r>
            <a:r>
              <a:rPr lang="en-GB" sz="2800" dirty="0"/>
              <a:t> </a:t>
            </a:r>
            <a:r>
              <a:rPr lang="en-GB" sz="2800" dirty="0" err="1"/>
              <a:t>lidské</a:t>
            </a:r>
            <a:r>
              <a:rPr lang="en-GB" sz="2800" dirty="0"/>
              <a:t> </a:t>
            </a:r>
            <a:r>
              <a:rPr lang="en-GB" sz="2800" dirty="0" err="1"/>
              <a:t>chování</a:t>
            </a:r>
            <a:r>
              <a:rPr lang="en-GB" sz="2800" dirty="0"/>
              <a:t> </a:t>
            </a:r>
            <a:r>
              <a:rPr lang="en-GB" sz="2800" dirty="0" err="1"/>
              <a:t>nelze</a:t>
            </a:r>
            <a:r>
              <a:rPr lang="en-GB" sz="2800" dirty="0"/>
              <a:t> </a:t>
            </a:r>
            <a:r>
              <a:rPr lang="en-GB" sz="2800" dirty="0" err="1"/>
              <a:t>plně</a:t>
            </a:r>
            <a:r>
              <a:rPr lang="en-GB" sz="2800" dirty="0"/>
              <a:t> </a:t>
            </a:r>
            <a:r>
              <a:rPr lang="en-GB" sz="2800" dirty="0" err="1"/>
              <a:t>zachytit</a:t>
            </a:r>
            <a:r>
              <a:rPr lang="en-GB" sz="2800" dirty="0"/>
              <a:t> </a:t>
            </a:r>
            <a:r>
              <a:rPr lang="en-GB" sz="2800" dirty="0" err="1"/>
              <a:t>rovnicemi</a:t>
            </a:r>
            <a:r>
              <a:rPr lang="en-GB" sz="2800" dirty="0"/>
              <a:t> a </a:t>
            </a:r>
            <a:r>
              <a:rPr lang="en-GB" sz="2800" dirty="0" err="1"/>
              <a:t>statistikou</a:t>
            </a:r>
            <a:r>
              <a:rPr lang="en-GB" sz="2800" dirty="0"/>
              <a:t>.</a:t>
            </a:r>
          </a:p>
          <a:p>
            <a:pPr>
              <a:buFont typeface="Arial" panose="020B0604020202020204" pitchFamily="34" charset="0"/>
              <a:buChar char="•"/>
            </a:pPr>
            <a:r>
              <a:rPr lang="en-GB" sz="2800" dirty="0" err="1"/>
              <a:t>Ekonomii</a:t>
            </a:r>
            <a:r>
              <a:rPr lang="en-GB" sz="2800" dirty="0"/>
              <a:t> </a:t>
            </a:r>
            <a:r>
              <a:rPr lang="en-GB" sz="2800" dirty="0" err="1"/>
              <a:t>vnímají</a:t>
            </a:r>
            <a:r>
              <a:rPr lang="en-GB" sz="2800" dirty="0"/>
              <a:t> </a:t>
            </a:r>
            <a:r>
              <a:rPr lang="en-GB" sz="2800" dirty="0" err="1"/>
              <a:t>spíše</a:t>
            </a:r>
            <a:r>
              <a:rPr lang="en-GB" sz="2800" dirty="0"/>
              <a:t> </a:t>
            </a:r>
            <a:r>
              <a:rPr lang="en-GB" sz="2800" dirty="0" err="1"/>
              <a:t>jako</a:t>
            </a:r>
            <a:r>
              <a:rPr lang="en-GB" sz="2800" dirty="0"/>
              <a:t> </a:t>
            </a:r>
            <a:r>
              <a:rPr lang="en-GB" sz="2800" b="1" dirty="0" err="1"/>
              <a:t>společenskou</a:t>
            </a:r>
            <a:r>
              <a:rPr lang="en-GB" sz="2800" b="1" dirty="0"/>
              <a:t> </a:t>
            </a:r>
            <a:r>
              <a:rPr lang="en-GB" sz="2800" b="1" dirty="0" err="1"/>
              <a:t>vědu</a:t>
            </a:r>
            <a:r>
              <a:rPr lang="en-GB" sz="2800" dirty="0"/>
              <a:t> </a:t>
            </a:r>
            <a:r>
              <a:rPr lang="en-GB" sz="2800" dirty="0" err="1"/>
              <a:t>než</a:t>
            </a:r>
            <a:r>
              <a:rPr lang="en-GB" sz="2800" dirty="0"/>
              <a:t> </a:t>
            </a:r>
            <a:r>
              <a:rPr lang="en-GB" sz="2800" dirty="0" err="1"/>
              <a:t>exaktní</a:t>
            </a:r>
            <a:r>
              <a:rPr lang="en-GB" sz="2800" dirty="0"/>
              <a:t> </a:t>
            </a:r>
            <a:r>
              <a:rPr lang="en-GB" sz="2800" dirty="0" err="1"/>
              <a:t>disciplínu</a:t>
            </a:r>
            <a:r>
              <a:rPr lang="en-GB" sz="2800" dirty="0"/>
              <a:t>.</a:t>
            </a:r>
          </a:p>
          <a:p>
            <a:r>
              <a:rPr lang="en-GB" sz="2800" b="1" dirty="0"/>
              <a:t>8. Kritika </a:t>
            </a:r>
            <a:r>
              <a:rPr lang="en-GB" sz="2800" b="1" dirty="0" err="1"/>
              <a:t>státních</a:t>
            </a:r>
            <a:r>
              <a:rPr lang="en-GB" sz="2800" b="1" dirty="0"/>
              <a:t> </a:t>
            </a:r>
            <a:r>
              <a:rPr lang="en-GB" sz="2800" b="1" dirty="0" err="1"/>
              <a:t>zásahů</a:t>
            </a:r>
            <a:endParaRPr lang="en-GB" sz="2800" b="1" dirty="0"/>
          </a:p>
          <a:p>
            <a:pPr>
              <a:buFont typeface="Arial" panose="020B0604020202020204" pitchFamily="34" charset="0"/>
              <a:buChar char="•"/>
            </a:pPr>
            <a:r>
              <a:rPr lang="en-GB" sz="2800" dirty="0" err="1"/>
              <a:t>Vládní</a:t>
            </a:r>
            <a:r>
              <a:rPr lang="en-GB" sz="2800" dirty="0"/>
              <a:t> </a:t>
            </a:r>
            <a:r>
              <a:rPr lang="en-GB" sz="2800" dirty="0" err="1"/>
              <a:t>intervence</a:t>
            </a:r>
            <a:r>
              <a:rPr lang="en-GB" sz="2800" dirty="0"/>
              <a:t>, </a:t>
            </a:r>
            <a:r>
              <a:rPr lang="en-GB" sz="2800" dirty="0" err="1"/>
              <a:t>jako</a:t>
            </a:r>
            <a:r>
              <a:rPr lang="en-GB" sz="2800" dirty="0"/>
              <a:t> </a:t>
            </a:r>
            <a:r>
              <a:rPr lang="en-GB" sz="2800" dirty="0" err="1"/>
              <a:t>jsou</a:t>
            </a:r>
            <a:r>
              <a:rPr lang="en-GB" sz="2800" dirty="0"/>
              <a:t> </a:t>
            </a:r>
            <a:r>
              <a:rPr lang="en-GB" sz="2800" dirty="0" err="1"/>
              <a:t>regulace</a:t>
            </a:r>
            <a:r>
              <a:rPr lang="en-GB" sz="2800" dirty="0"/>
              <a:t>, </a:t>
            </a:r>
            <a:r>
              <a:rPr lang="en-GB" sz="2800" dirty="0" err="1"/>
              <a:t>daně</a:t>
            </a:r>
            <a:r>
              <a:rPr lang="en-GB" sz="2800" dirty="0"/>
              <a:t> </a:t>
            </a:r>
            <a:r>
              <a:rPr lang="en-GB" sz="2800" dirty="0" err="1"/>
              <a:t>nebo</a:t>
            </a:r>
            <a:r>
              <a:rPr lang="en-GB" sz="2800" dirty="0"/>
              <a:t> </a:t>
            </a:r>
            <a:r>
              <a:rPr lang="en-GB" sz="2800" dirty="0" err="1"/>
              <a:t>kontrola</a:t>
            </a:r>
            <a:r>
              <a:rPr lang="en-GB" sz="2800" dirty="0"/>
              <a:t> </a:t>
            </a:r>
            <a:r>
              <a:rPr lang="en-GB" sz="2800" dirty="0" err="1"/>
              <a:t>peněz</a:t>
            </a:r>
            <a:r>
              <a:rPr lang="en-GB" sz="2800" dirty="0"/>
              <a:t>, </a:t>
            </a:r>
            <a:r>
              <a:rPr lang="en-GB" sz="2800" dirty="0" err="1"/>
              <a:t>podle</a:t>
            </a:r>
            <a:r>
              <a:rPr lang="en-GB" sz="2800" dirty="0"/>
              <a:t> </a:t>
            </a:r>
            <a:r>
              <a:rPr lang="en-GB" sz="2800" dirty="0" err="1"/>
              <a:t>rakouské</a:t>
            </a:r>
            <a:r>
              <a:rPr lang="en-GB" sz="2800" dirty="0"/>
              <a:t> </a:t>
            </a:r>
            <a:r>
              <a:rPr lang="en-GB" sz="2800" dirty="0" err="1"/>
              <a:t>školy</a:t>
            </a:r>
            <a:r>
              <a:rPr lang="en-GB" sz="2800" dirty="0"/>
              <a:t> </a:t>
            </a:r>
            <a:r>
              <a:rPr lang="en-GB" sz="2800" dirty="0" err="1"/>
              <a:t>narušují</a:t>
            </a:r>
            <a:r>
              <a:rPr lang="en-GB" sz="2800" dirty="0"/>
              <a:t> </a:t>
            </a:r>
            <a:r>
              <a:rPr lang="en-GB" sz="2800" dirty="0" err="1"/>
              <a:t>přirozené</a:t>
            </a:r>
            <a:r>
              <a:rPr lang="en-GB" sz="2800" dirty="0"/>
              <a:t> </a:t>
            </a:r>
            <a:r>
              <a:rPr lang="en-GB" sz="2800" dirty="0" err="1"/>
              <a:t>fungování</a:t>
            </a:r>
            <a:r>
              <a:rPr lang="en-GB" sz="2800" dirty="0"/>
              <a:t> </a:t>
            </a:r>
            <a:r>
              <a:rPr lang="en-GB" sz="2800" dirty="0" err="1"/>
              <a:t>trhů</a:t>
            </a:r>
            <a:r>
              <a:rPr lang="en-GB" sz="2800" dirty="0"/>
              <a:t> a </a:t>
            </a:r>
            <a:r>
              <a:rPr lang="en-GB" sz="2800" dirty="0" err="1"/>
              <a:t>vedou</a:t>
            </a:r>
            <a:r>
              <a:rPr lang="en-GB" sz="2800" dirty="0"/>
              <a:t> k </a:t>
            </a:r>
            <a:r>
              <a:rPr lang="en-GB" sz="2800" dirty="0" err="1"/>
              <a:t>neefektivitám</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r>
              <a:rPr lang="cs-CZ" sz="1800" b="1" dirty="0" err="1">
                <a:effectLst/>
                <a:latin typeface="Calibri" panose="020F0502020204030204" pitchFamily="34" charset="0"/>
              </a:rPr>
              <a:t>Knut</a:t>
            </a:r>
            <a:r>
              <a:rPr lang="cs-CZ" sz="1800" b="1" dirty="0">
                <a:effectLst/>
                <a:latin typeface="Calibri" panose="020F0502020204030204" pitchFamily="34" charset="0"/>
              </a:rPr>
              <a:t> </a:t>
            </a:r>
            <a:r>
              <a:rPr lang="cs-CZ" sz="1800" b="1" dirty="0" err="1">
                <a:effectLst/>
                <a:latin typeface="Calibri" panose="020F0502020204030204" pitchFamily="34" charset="0"/>
              </a:rPr>
              <a:t>Wicksell</a:t>
            </a:r>
            <a:r>
              <a:rPr lang="cs-CZ" sz="1800" b="1" dirty="0">
                <a:effectLst/>
                <a:latin typeface="Calibri" panose="020F0502020204030204" pitchFamily="34" charset="0"/>
              </a:rPr>
              <a:t> (1851–1926)</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Švédský ekonom: Jeden z nejvýznamnějších ekonomů na přelomu 19. a 20. století.</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a:t>
            </a:r>
            <a:r>
              <a:rPr lang="cs-CZ" sz="1800" b="1" dirty="0">
                <a:effectLst/>
                <a:latin typeface="Calibri" panose="020F0502020204030204" pitchFamily="34" charset="0"/>
              </a:rPr>
              <a:t>Teorie přirozené úrokové míry</a:t>
            </a:r>
            <a:r>
              <a:rPr lang="cs-CZ" sz="1800" dirty="0">
                <a:effectLst/>
                <a:latin typeface="Calibri" panose="020F0502020204030204" pitchFamily="34" charset="0"/>
              </a:rPr>
              <a:t>: </a:t>
            </a:r>
            <a:r>
              <a:rPr lang="cs-CZ" sz="1800" dirty="0" err="1">
                <a:effectLst/>
                <a:latin typeface="Calibri" panose="020F0502020204030204" pitchFamily="34" charset="0"/>
              </a:rPr>
              <a:t>Wicksell</a:t>
            </a:r>
            <a:r>
              <a:rPr lang="cs-CZ" sz="1800" dirty="0">
                <a:effectLst/>
                <a:latin typeface="Calibri" panose="020F0502020204030204" pitchFamily="34" charset="0"/>
              </a:rPr>
              <a:t> definoval přirozenou úrokovou míru jako takovou, která je v souladu s rovnováhou mezi spořením a investicemi, což nevede k inflaci ani deflaci. Pokud je tržní úroková míra nižší než přirozená, dochází k inflaci, a naopak. Tato teorie má zásadní vliv na moderní makroekonomii, zejména v oblasti měnové politiky.</a:t>
            </a:r>
          </a:p>
          <a:p>
            <a:pPr marL="0" marR="0">
              <a:spcBef>
                <a:spcPts val="0"/>
              </a:spcBef>
              <a:spcAft>
                <a:spcPts val="0"/>
              </a:spcAft>
            </a:pPr>
            <a:r>
              <a:rPr lang="cs-CZ" sz="1800" dirty="0">
                <a:effectLst/>
                <a:latin typeface="Calibri" panose="020F0502020204030204" pitchFamily="34" charset="0"/>
              </a:rPr>
              <a:t>        Cenová stabilita: Podporoval koncept stabilizace cen jako cíle měnové politiky, což ovlivnilo současné centrální bankovnictví.</a:t>
            </a:r>
          </a:p>
          <a:p>
            <a:pPr marL="0" marR="0">
              <a:spcBef>
                <a:spcPts val="0"/>
              </a:spcBef>
              <a:spcAft>
                <a:spcPts val="0"/>
              </a:spcAft>
            </a:pPr>
            <a:endParaRPr lang="cs-CZ" sz="1800" b="1" dirty="0">
              <a:effectLst/>
              <a:latin typeface="Calibri" panose="020F0502020204030204" pitchFamily="34" charset="0"/>
            </a:endParaRPr>
          </a:p>
          <a:p>
            <a:pPr marL="0" marR="0">
              <a:spcBef>
                <a:spcPts val="0"/>
              </a:spcBef>
              <a:spcAft>
                <a:spcPts val="0"/>
              </a:spcAft>
            </a:pPr>
            <a:r>
              <a:rPr lang="cs-CZ" sz="1800" b="1" dirty="0">
                <a:effectLst/>
                <a:latin typeface="Calibri" panose="020F0502020204030204" pitchFamily="34" charset="0"/>
              </a:rPr>
              <a:t>Friedrich von Hayek (1899–1992)</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Rakouská škola ekonomie: Jeden z předních představitelů této školy, která klade důraz na svobodu trhu, omezený zásah státu do ekonomiky a roli jednotlivce.</a:t>
            </a:r>
          </a:p>
          <a:p>
            <a:pPr marL="0" marR="0">
              <a:spcBef>
                <a:spcPts val="0"/>
              </a:spcBef>
              <a:spcAft>
                <a:spcPts val="0"/>
              </a:spcAft>
            </a:pPr>
            <a:r>
              <a:rPr lang="cs-CZ" sz="1800" dirty="0">
                <a:effectLst/>
                <a:latin typeface="Calibri" panose="020F0502020204030204" pitchFamily="34" charset="0"/>
              </a:rPr>
              <a:t>    Hlavní přínos:</a:t>
            </a:r>
          </a:p>
          <a:p>
            <a:pPr marL="0" marR="0">
              <a:spcBef>
                <a:spcPts val="0"/>
              </a:spcBef>
              <a:spcAft>
                <a:spcPts val="0"/>
              </a:spcAft>
            </a:pPr>
            <a:r>
              <a:rPr lang="cs-CZ" sz="1800" dirty="0">
                <a:effectLst/>
                <a:latin typeface="Calibri" panose="020F0502020204030204" pitchFamily="34" charset="0"/>
              </a:rPr>
              <a:t>        Teorie hospodářských cyklů: Hayek rozvinul teorii, podle které jsou hospodářské cykly způsobeny nadměrným úvěrem a uměle nízkými úrokovými sazbami, což vede k nesprávné alokaci kapitálu a neudržitelnému růstu.</a:t>
            </a:r>
          </a:p>
          <a:p>
            <a:pPr marL="0" marR="0">
              <a:spcBef>
                <a:spcPts val="0"/>
              </a:spcBef>
              <a:spcAft>
                <a:spcPts val="0"/>
              </a:spcAft>
            </a:pPr>
            <a:r>
              <a:rPr lang="cs-CZ" sz="1800" dirty="0">
                <a:effectLst/>
                <a:latin typeface="Calibri" panose="020F0502020204030204" pitchFamily="34" charset="0"/>
              </a:rPr>
              <a:t>        Kritika centrálního plánování: Hayek byl známým odpůrcem socialismu a centrálního plánování. Argumentoval, že trh poskytuje nejlepší mechanismus pro alokaci zdrojů díky decentralizaci informací.</a:t>
            </a:r>
          </a:p>
          <a:p>
            <a:pPr marL="0" marR="0">
              <a:spcBef>
                <a:spcPts val="0"/>
              </a:spcBef>
              <a:spcAft>
                <a:spcPts val="0"/>
              </a:spcAft>
            </a:pPr>
            <a:r>
              <a:rPr lang="cs-CZ" sz="1800" dirty="0">
                <a:effectLst/>
                <a:latin typeface="Calibri" panose="020F0502020204030204" pitchFamily="34" charset="0"/>
              </a:rPr>
              <a:t>        Nobelova cena za ekonomii (1974): Obdržel za svou práci v oblasti teorie peněz a hospodářských cyklů a za analýzu vzájemné závislosti ekonomických, sociálních a institucionálních jevů.</a:t>
            </a:r>
          </a:p>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Spojení těchto ekonomů</a:t>
            </a:r>
          </a:p>
          <a:p>
            <a:pPr marL="0" marR="0">
              <a:spcBef>
                <a:spcPts val="0"/>
              </a:spcBef>
              <a:spcAft>
                <a:spcPts val="0"/>
              </a:spcAft>
            </a:pPr>
            <a:r>
              <a:rPr lang="cs-CZ" sz="1800" dirty="0">
                <a:effectLst/>
                <a:latin typeface="Calibri" panose="020F0502020204030204" pitchFamily="34" charset="0"/>
              </a:rPr>
              <a:t>Ačkoli </a:t>
            </a:r>
            <a:r>
              <a:rPr lang="cs-CZ" sz="1800" dirty="0" err="1">
                <a:effectLst/>
                <a:latin typeface="Calibri" panose="020F0502020204030204" pitchFamily="34" charset="0"/>
              </a:rPr>
              <a:t>Wicksell</a:t>
            </a:r>
            <a:r>
              <a:rPr lang="cs-CZ" sz="1800" dirty="0">
                <a:effectLst/>
                <a:latin typeface="Calibri" panose="020F0502020204030204" pitchFamily="34" charset="0"/>
              </a:rPr>
              <a:t> nebyl součástí rakouské školy, jeho myšlenky ovlivnily mnoho ekonomů, včetně Hayeka. Oba zkoumali úlohu úrokových měr, peněz a trhů, přičemž </a:t>
            </a:r>
            <a:r>
              <a:rPr lang="cs-CZ" sz="1800" dirty="0" err="1">
                <a:effectLst/>
                <a:latin typeface="Calibri" panose="020F0502020204030204" pitchFamily="34" charset="0"/>
              </a:rPr>
              <a:t>Wicksell</a:t>
            </a:r>
            <a:r>
              <a:rPr lang="cs-CZ" sz="1800" dirty="0">
                <a:effectLst/>
                <a:latin typeface="Calibri" panose="020F0502020204030204" pitchFamily="34" charset="0"/>
              </a:rPr>
              <a:t> položil teoretické základy, které Hayek rozvíjel v kontextu rakouské školy.</a:t>
            </a:r>
          </a:p>
          <a:p>
            <a:pPr marL="0" marR="0">
              <a:spcBef>
                <a:spcPts val="0"/>
              </a:spcBef>
              <a:spcAft>
                <a:spcPts val="0"/>
              </a:spcAft>
            </a:pPr>
            <a:endParaRPr lang="cs-CZ" sz="1800" dirty="0">
              <a:effectLst/>
              <a:latin typeface="Calibri" panose="020F0502020204030204" pitchFamily="34" charset="0"/>
            </a:endParaRPr>
          </a:p>
          <a:p>
            <a:r>
              <a:rPr lang="en-GB" sz="2800" b="1" dirty="0" err="1"/>
              <a:t>Rakouská</a:t>
            </a:r>
            <a:r>
              <a:rPr lang="en-GB" sz="2800" b="1" dirty="0"/>
              <a:t> </a:t>
            </a:r>
            <a:r>
              <a:rPr lang="en-GB" sz="2800" b="1" dirty="0" err="1"/>
              <a:t>škola</a:t>
            </a:r>
            <a:r>
              <a:rPr lang="en-GB" sz="2800" b="1" dirty="0"/>
              <a:t> </a:t>
            </a:r>
            <a:r>
              <a:rPr lang="en-GB" sz="2800" b="1" dirty="0" err="1"/>
              <a:t>ekonomie</a:t>
            </a:r>
            <a:r>
              <a:rPr lang="en-GB" sz="2800" dirty="0"/>
              <a:t> je </a:t>
            </a:r>
            <a:r>
              <a:rPr lang="en-GB" sz="2800" dirty="0" err="1"/>
              <a:t>ekonomický</a:t>
            </a:r>
            <a:r>
              <a:rPr lang="en-GB" sz="2800" dirty="0"/>
              <a:t> </a:t>
            </a:r>
            <a:r>
              <a:rPr lang="en-GB" sz="2800" dirty="0" err="1"/>
              <a:t>směr</a:t>
            </a:r>
            <a:r>
              <a:rPr lang="en-GB" sz="2800" dirty="0"/>
              <a:t>, </a:t>
            </a:r>
            <a:r>
              <a:rPr lang="en-GB" sz="2800" dirty="0" err="1"/>
              <a:t>který</a:t>
            </a:r>
            <a:r>
              <a:rPr lang="en-GB" sz="2800" dirty="0"/>
              <a:t> se </a:t>
            </a:r>
            <a:r>
              <a:rPr lang="en-GB" sz="2800" dirty="0" err="1"/>
              <a:t>zaměřuje</a:t>
            </a:r>
            <a:r>
              <a:rPr lang="en-GB" sz="2800" dirty="0"/>
              <a:t> </a:t>
            </a:r>
            <a:r>
              <a:rPr lang="en-GB" sz="2800" dirty="0" err="1"/>
              <a:t>na</a:t>
            </a:r>
            <a:r>
              <a:rPr lang="en-GB" sz="2800" dirty="0"/>
              <a:t> </a:t>
            </a:r>
            <a:r>
              <a:rPr lang="en-GB" sz="2800" b="1" dirty="0" err="1"/>
              <a:t>volný</a:t>
            </a:r>
            <a:r>
              <a:rPr lang="en-GB" sz="2800" b="1" dirty="0"/>
              <a:t> </a:t>
            </a:r>
            <a:r>
              <a:rPr lang="en-GB" sz="2800" b="1" dirty="0" err="1"/>
              <a:t>trh</a:t>
            </a:r>
            <a:r>
              <a:rPr lang="en-GB" sz="2800" b="1" dirty="0"/>
              <a:t>, </a:t>
            </a:r>
            <a:r>
              <a:rPr lang="en-GB" sz="2800" b="1" dirty="0" err="1"/>
              <a:t>individuální</a:t>
            </a:r>
            <a:r>
              <a:rPr lang="en-GB" sz="2800" b="1" dirty="0"/>
              <a:t> </a:t>
            </a:r>
            <a:r>
              <a:rPr lang="en-GB" sz="2800" b="1" dirty="0" err="1"/>
              <a:t>svobodu</a:t>
            </a:r>
            <a:r>
              <a:rPr lang="en-GB" sz="2800" b="1" dirty="0"/>
              <a:t>, </a:t>
            </a:r>
            <a:r>
              <a:rPr lang="en-GB" sz="2800" b="1" dirty="0" err="1"/>
              <a:t>podnikání</a:t>
            </a:r>
            <a:r>
              <a:rPr lang="en-GB" sz="2800" b="1" dirty="0"/>
              <a:t> a </a:t>
            </a:r>
            <a:r>
              <a:rPr lang="en-GB" sz="2800" b="1" dirty="0" err="1"/>
              <a:t>kritiku</a:t>
            </a:r>
            <a:r>
              <a:rPr lang="en-GB" sz="2800" b="1" dirty="0"/>
              <a:t> </a:t>
            </a:r>
            <a:r>
              <a:rPr lang="en-GB" sz="2800" b="1" dirty="0" err="1"/>
              <a:t>zásahů</a:t>
            </a:r>
            <a:r>
              <a:rPr lang="en-GB" sz="2800" b="1" dirty="0"/>
              <a:t> </a:t>
            </a:r>
            <a:r>
              <a:rPr lang="en-GB" sz="2800" b="1" dirty="0" err="1"/>
              <a:t>státu</a:t>
            </a:r>
            <a:r>
              <a:rPr lang="en-GB" sz="2800" dirty="0"/>
              <a:t> do </a:t>
            </a:r>
            <a:r>
              <a:rPr lang="en-GB" sz="2800" dirty="0" err="1"/>
              <a:t>ekonomiky</a:t>
            </a:r>
            <a:r>
              <a:rPr lang="en-GB" sz="2800" dirty="0"/>
              <a:t>. </a:t>
            </a:r>
            <a:r>
              <a:rPr lang="en-GB" sz="2800" dirty="0" err="1"/>
              <a:t>Její</a:t>
            </a:r>
            <a:r>
              <a:rPr lang="en-GB" sz="2800" dirty="0"/>
              <a:t> </a:t>
            </a:r>
            <a:r>
              <a:rPr lang="en-GB" sz="2800" dirty="0" err="1"/>
              <a:t>podstata</a:t>
            </a:r>
            <a:r>
              <a:rPr lang="en-GB" sz="2800" dirty="0"/>
              <a:t> </a:t>
            </a:r>
            <a:r>
              <a:rPr lang="en-GB" sz="2800" dirty="0" err="1"/>
              <a:t>spočívá</a:t>
            </a:r>
            <a:r>
              <a:rPr lang="en-GB" sz="2800" dirty="0"/>
              <a:t> v </a:t>
            </a:r>
            <a:r>
              <a:rPr lang="en-GB" sz="2800" dirty="0" err="1"/>
              <a:t>následujících</a:t>
            </a:r>
            <a:r>
              <a:rPr lang="en-GB" sz="2800" dirty="0"/>
              <a:t> </a:t>
            </a:r>
            <a:r>
              <a:rPr lang="en-GB" sz="2800" dirty="0" err="1"/>
              <a:t>principech</a:t>
            </a:r>
            <a:r>
              <a:rPr lang="en-GB" sz="2800" dirty="0"/>
              <a:t>:</a:t>
            </a:r>
          </a:p>
          <a:p>
            <a:r>
              <a:rPr lang="en-GB" sz="2800" b="1" dirty="0"/>
              <a:t>1. </a:t>
            </a:r>
            <a:r>
              <a:rPr lang="en-GB" sz="2800" b="1" dirty="0" err="1"/>
              <a:t>Metodologický</a:t>
            </a:r>
            <a:r>
              <a:rPr lang="en-GB" sz="2800" b="1" dirty="0"/>
              <a:t> </a:t>
            </a:r>
            <a:r>
              <a:rPr lang="en-GB" sz="2800" b="1" dirty="0" err="1"/>
              <a:t>individualismus</a:t>
            </a:r>
            <a:endParaRPr lang="en-GB" sz="2800" b="1" dirty="0"/>
          </a:p>
          <a:p>
            <a:pPr>
              <a:buFont typeface="Arial" panose="020B0604020202020204" pitchFamily="34" charset="0"/>
              <a:buChar char="•"/>
            </a:pPr>
            <a:r>
              <a:rPr lang="en-GB" sz="2800" dirty="0" err="1"/>
              <a:t>Ekonomické</a:t>
            </a:r>
            <a:r>
              <a:rPr lang="en-GB" sz="2800" dirty="0"/>
              <a:t> </a:t>
            </a:r>
            <a:r>
              <a:rPr lang="en-GB" sz="2800" dirty="0" err="1"/>
              <a:t>chování</a:t>
            </a:r>
            <a:r>
              <a:rPr lang="en-GB" sz="2800" dirty="0"/>
              <a:t> </a:t>
            </a:r>
            <a:r>
              <a:rPr lang="en-GB" sz="2800" dirty="0" err="1"/>
              <a:t>vychází</a:t>
            </a:r>
            <a:r>
              <a:rPr lang="en-GB" sz="2800" dirty="0"/>
              <a:t> z </a:t>
            </a:r>
            <a:r>
              <a:rPr lang="en-GB" sz="2800" dirty="0" err="1"/>
              <a:t>individuálních</a:t>
            </a:r>
            <a:r>
              <a:rPr lang="en-GB" sz="2800" dirty="0"/>
              <a:t> </a:t>
            </a:r>
            <a:r>
              <a:rPr lang="en-GB" sz="2800" dirty="0" err="1"/>
              <a:t>rozhodnutí</a:t>
            </a:r>
            <a:r>
              <a:rPr lang="en-GB" sz="2800" dirty="0"/>
              <a:t> a </a:t>
            </a:r>
            <a:r>
              <a:rPr lang="en-GB" sz="2800" dirty="0" err="1"/>
              <a:t>motivací</a:t>
            </a:r>
            <a:r>
              <a:rPr lang="en-GB" sz="2800" dirty="0"/>
              <a:t>. </a:t>
            </a:r>
            <a:r>
              <a:rPr lang="en-GB" sz="2800" dirty="0" err="1"/>
              <a:t>Rakouská</a:t>
            </a:r>
            <a:r>
              <a:rPr lang="en-GB" sz="2800" dirty="0"/>
              <a:t> </a:t>
            </a:r>
            <a:r>
              <a:rPr lang="en-GB" sz="2800" dirty="0" err="1"/>
              <a:t>škola</a:t>
            </a:r>
            <a:r>
              <a:rPr lang="en-GB" sz="2800" dirty="0"/>
              <a:t> se </a:t>
            </a:r>
            <a:r>
              <a:rPr lang="en-GB" sz="2800" dirty="0" err="1"/>
              <a:t>zaměřuje</a:t>
            </a:r>
            <a:r>
              <a:rPr lang="en-GB" sz="2800" dirty="0"/>
              <a:t> </a:t>
            </a:r>
            <a:r>
              <a:rPr lang="en-GB" sz="2800" dirty="0" err="1"/>
              <a:t>na</a:t>
            </a:r>
            <a:r>
              <a:rPr lang="en-GB" sz="2800" dirty="0"/>
              <a:t> </a:t>
            </a:r>
            <a:r>
              <a:rPr lang="en-GB" sz="2800" dirty="0" err="1"/>
              <a:t>jednání</a:t>
            </a:r>
            <a:r>
              <a:rPr lang="en-GB" sz="2800" dirty="0"/>
              <a:t> </a:t>
            </a:r>
            <a:r>
              <a:rPr lang="en-GB" sz="2800" dirty="0" err="1"/>
              <a:t>jednotlivců</a:t>
            </a:r>
            <a:r>
              <a:rPr lang="en-GB" sz="2800" dirty="0"/>
              <a:t>, </a:t>
            </a:r>
            <a:r>
              <a:rPr lang="en-GB" sz="2800" dirty="0" err="1"/>
              <a:t>nikoli</a:t>
            </a:r>
            <a:r>
              <a:rPr lang="en-GB" sz="2800" dirty="0"/>
              <a:t> </a:t>
            </a:r>
            <a:r>
              <a:rPr lang="en-GB" sz="2800" dirty="0" err="1"/>
              <a:t>na</a:t>
            </a:r>
            <a:r>
              <a:rPr lang="en-GB" sz="2800" dirty="0"/>
              <a:t> </a:t>
            </a:r>
            <a:r>
              <a:rPr lang="en-GB" sz="2800" dirty="0" err="1"/>
              <a:t>agregátní</a:t>
            </a:r>
            <a:r>
              <a:rPr lang="en-GB" sz="2800" dirty="0"/>
              <a:t> </a:t>
            </a:r>
            <a:r>
              <a:rPr lang="en-GB" sz="2800" dirty="0" err="1"/>
              <a:t>veličiny</a:t>
            </a:r>
            <a:r>
              <a:rPr lang="en-GB" sz="2800" dirty="0"/>
              <a:t> </a:t>
            </a:r>
            <a:r>
              <a:rPr lang="en-GB" sz="2800" dirty="0" err="1"/>
              <a:t>nebo</a:t>
            </a:r>
            <a:r>
              <a:rPr lang="en-GB" sz="2800" dirty="0"/>
              <a:t> </a:t>
            </a:r>
            <a:r>
              <a:rPr lang="en-GB" sz="2800" dirty="0" err="1"/>
              <a:t>makroekonomické</a:t>
            </a:r>
            <a:r>
              <a:rPr lang="en-GB" sz="2800" dirty="0"/>
              <a:t> </a:t>
            </a:r>
            <a:r>
              <a:rPr lang="en-GB" sz="2800" dirty="0" err="1"/>
              <a:t>modely</a:t>
            </a:r>
            <a:r>
              <a:rPr lang="en-GB" sz="2800" dirty="0"/>
              <a:t>.</a:t>
            </a:r>
          </a:p>
          <a:p>
            <a:pPr>
              <a:buFont typeface="Arial" panose="020B0604020202020204" pitchFamily="34" charset="0"/>
              <a:buChar char="•"/>
            </a:pPr>
            <a:r>
              <a:rPr lang="en-GB" sz="2800" b="1" dirty="0" err="1"/>
              <a:t>Klíčová</a:t>
            </a:r>
            <a:r>
              <a:rPr lang="en-GB" sz="2800" b="1" dirty="0"/>
              <a:t> idea</a:t>
            </a:r>
            <a:r>
              <a:rPr lang="en-GB" sz="2800" dirty="0"/>
              <a:t>: </a:t>
            </a:r>
            <a:r>
              <a:rPr lang="en-GB" sz="2800" dirty="0" err="1"/>
              <a:t>Ekonomické</a:t>
            </a:r>
            <a:r>
              <a:rPr lang="en-GB" sz="2800" dirty="0"/>
              <a:t> </a:t>
            </a:r>
            <a:r>
              <a:rPr lang="en-GB" sz="2800" dirty="0" err="1"/>
              <a:t>jevy</a:t>
            </a:r>
            <a:r>
              <a:rPr lang="en-GB" sz="2800" dirty="0"/>
              <a:t> </a:t>
            </a:r>
            <a:r>
              <a:rPr lang="en-GB" sz="2800" dirty="0" err="1"/>
              <a:t>nelze</a:t>
            </a:r>
            <a:r>
              <a:rPr lang="en-GB" sz="2800" dirty="0"/>
              <a:t> </a:t>
            </a:r>
            <a:r>
              <a:rPr lang="en-GB" sz="2800" dirty="0" err="1"/>
              <a:t>pochopit</a:t>
            </a:r>
            <a:r>
              <a:rPr lang="en-GB" sz="2800" dirty="0"/>
              <a:t> bez </a:t>
            </a:r>
            <a:r>
              <a:rPr lang="en-GB" sz="2800" dirty="0" err="1"/>
              <a:t>analýzy</a:t>
            </a:r>
            <a:r>
              <a:rPr lang="en-GB" sz="2800" dirty="0"/>
              <a:t> </a:t>
            </a:r>
            <a:r>
              <a:rPr lang="en-GB" sz="2800" dirty="0" err="1"/>
              <a:t>individuálního</a:t>
            </a:r>
            <a:r>
              <a:rPr lang="en-GB" sz="2800" dirty="0"/>
              <a:t> </a:t>
            </a:r>
            <a:r>
              <a:rPr lang="en-GB" sz="2800" dirty="0" err="1"/>
              <a:t>jednání</a:t>
            </a:r>
            <a:r>
              <a:rPr lang="en-GB" sz="2800" dirty="0"/>
              <a:t> a </a:t>
            </a:r>
            <a:r>
              <a:rPr lang="en-GB" sz="2800" dirty="0" err="1"/>
              <a:t>subjektivních</a:t>
            </a:r>
            <a:r>
              <a:rPr lang="en-GB" sz="2800" dirty="0"/>
              <a:t> </a:t>
            </a:r>
            <a:r>
              <a:rPr lang="en-GB" sz="2800" dirty="0" err="1"/>
              <a:t>preferencí</a:t>
            </a:r>
            <a:r>
              <a:rPr lang="en-GB" sz="2800" dirty="0"/>
              <a:t>.</a:t>
            </a:r>
          </a:p>
          <a:p>
            <a:r>
              <a:rPr lang="en-GB" sz="2800" b="1" dirty="0"/>
              <a:t>2. </a:t>
            </a:r>
            <a:r>
              <a:rPr lang="en-GB" sz="2800" b="1" dirty="0" err="1"/>
              <a:t>Subjektivní</a:t>
            </a:r>
            <a:r>
              <a:rPr lang="en-GB" sz="2800" b="1" dirty="0"/>
              <a:t> </a:t>
            </a:r>
            <a:r>
              <a:rPr lang="en-GB" sz="2800" b="1" dirty="0" err="1"/>
              <a:t>teorie</a:t>
            </a:r>
            <a:r>
              <a:rPr lang="en-GB" sz="2800" b="1" dirty="0"/>
              <a:t> </a:t>
            </a:r>
            <a:r>
              <a:rPr lang="en-GB" sz="2800" b="1" dirty="0" err="1"/>
              <a:t>hodnoty</a:t>
            </a:r>
            <a:endParaRPr lang="en-GB" sz="2800" b="1" dirty="0"/>
          </a:p>
          <a:p>
            <a:pPr>
              <a:buFont typeface="Arial" panose="020B0604020202020204" pitchFamily="34" charset="0"/>
              <a:buChar char="•"/>
            </a:pPr>
            <a:r>
              <a:rPr lang="en-GB" sz="2800" dirty="0" err="1"/>
              <a:t>Hodnota</a:t>
            </a:r>
            <a:r>
              <a:rPr lang="en-GB" sz="2800" dirty="0"/>
              <a:t> </a:t>
            </a:r>
            <a:r>
              <a:rPr lang="en-GB" sz="2800" dirty="0" err="1"/>
              <a:t>statků</a:t>
            </a:r>
            <a:r>
              <a:rPr lang="en-GB" sz="2800" dirty="0"/>
              <a:t> a </a:t>
            </a:r>
            <a:r>
              <a:rPr lang="en-GB" sz="2800" dirty="0" err="1"/>
              <a:t>služeb</a:t>
            </a:r>
            <a:r>
              <a:rPr lang="en-GB" sz="2800" dirty="0"/>
              <a:t> </a:t>
            </a:r>
            <a:r>
              <a:rPr lang="en-GB" sz="2800" dirty="0" err="1"/>
              <a:t>není</a:t>
            </a:r>
            <a:r>
              <a:rPr lang="en-GB" sz="2800" dirty="0"/>
              <a:t> </a:t>
            </a:r>
            <a:r>
              <a:rPr lang="en-GB" sz="2800" dirty="0" err="1"/>
              <a:t>objektivně</a:t>
            </a:r>
            <a:r>
              <a:rPr lang="en-GB" sz="2800" dirty="0"/>
              <a:t> </a:t>
            </a:r>
            <a:r>
              <a:rPr lang="en-GB" sz="2800" dirty="0" err="1"/>
              <a:t>měřitelná</a:t>
            </a:r>
            <a:r>
              <a:rPr lang="en-GB" sz="2800" dirty="0"/>
              <a:t>, ale </a:t>
            </a:r>
            <a:r>
              <a:rPr lang="en-GB" sz="2800" dirty="0" err="1"/>
              <a:t>závisí</a:t>
            </a:r>
            <a:r>
              <a:rPr lang="en-GB" sz="2800" dirty="0"/>
              <a:t> </a:t>
            </a:r>
            <a:r>
              <a:rPr lang="en-GB" sz="2800" dirty="0" err="1"/>
              <a:t>na</a:t>
            </a:r>
            <a:r>
              <a:rPr lang="en-GB" sz="2800" dirty="0"/>
              <a:t> </a:t>
            </a:r>
            <a:r>
              <a:rPr lang="en-GB" sz="2800" b="1" dirty="0" err="1"/>
              <a:t>subjektivním</a:t>
            </a:r>
            <a:r>
              <a:rPr lang="en-GB" sz="2800" b="1" dirty="0"/>
              <a:t> </a:t>
            </a:r>
            <a:r>
              <a:rPr lang="en-GB" sz="2800" b="1" dirty="0" err="1"/>
              <a:t>hodnocení</a:t>
            </a:r>
            <a:r>
              <a:rPr lang="en-GB" sz="2800" b="1" dirty="0"/>
              <a:t> </a:t>
            </a:r>
            <a:r>
              <a:rPr lang="en-GB" sz="2800" b="1" dirty="0" err="1"/>
              <a:t>jednotlivců</a:t>
            </a:r>
            <a:r>
              <a:rPr lang="en-GB" sz="2800" dirty="0"/>
              <a:t>. Cena </a:t>
            </a:r>
            <a:r>
              <a:rPr lang="en-GB" sz="2800" dirty="0" err="1"/>
              <a:t>na</a:t>
            </a:r>
            <a:r>
              <a:rPr lang="en-GB" sz="2800" dirty="0"/>
              <a:t> </a:t>
            </a:r>
            <a:r>
              <a:rPr lang="en-GB" sz="2800" dirty="0" err="1"/>
              <a:t>trhu</a:t>
            </a:r>
            <a:r>
              <a:rPr lang="en-GB" sz="2800" dirty="0"/>
              <a:t> je </a:t>
            </a:r>
            <a:r>
              <a:rPr lang="en-GB" sz="2800" dirty="0" err="1"/>
              <a:t>výsledkem</a:t>
            </a:r>
            <a:r>
              <a:rPr lang="en-GB" sz="2800" dirty="0"/>
              <a:t> </a:t>
            </a:r>
            <a:r>
              <a:rPr lang="en-GB" sz="2800" dirty="0" err="1"/>
              <a:t>interakce</a:t>
            </a:r>
            <a:r>
              <a:rPr lang="en-GB" sz="2800" dirty="0"/>
              <a:t> </a:t>
            </a:r>
            <a:r>
              <a:rPr lang="en-GB" sz="2800" dirty="0" err="1"/>
              <a:t>nabídky</a:t>
            </a:r>
            <a:r>
              <a:rPr lang="en-GB" sz="2800" dirty="0"/>
              <a:t> a </a:t>
            </a:r>
            <a:r>
              <a:rPr lang="en-GB" sz="2800" dirty="0" err="1"/>
              <a:t>poptávky</a:t>
            </a:r>
            <a:r>
              <a:rPr lang="en-GB" sz="2800" dirty="0"/>
              <a:t> </a:t>
            </a:r>
            <a:r>
              <a:rPr lang="en-GB" sz="2800" dirty="0" err="1"/>
              <a:t>založené</a:t>
            </a:r>
            <a:r>
              <a:rPr lang="en-GB" sz="2800" dirty="0"/>
              <a:t> </a:t>
            </a:r>
            <a:r>
              <a:rPr lang="en-GB" sz="2800" dirty="0" err="1"/>
              <a:t>na</a:t>
            </a:r>
            <a:r>
              <a:rPr lang="en-GB" sz="2800" dirty="0"/>
              <a:t> </a:t>
            </a:r>
            <a:r>
              <a:rPr lang="en-GB" sz="2800" dirty="0" err="1"/>
              <a:t>preferencích</a:t>
            </a:r>
            <a:r>
              <a:rPr lang="en-GB" sz="2800" dirty="0"/>
              <a:t>.</a:t>
            </a:r>
          </a:p>
          <a:p>
            <a:r>
              <a:rPr lang="en-GB" sz="2800" b="1" dirty="0"/>
              <a:t>3. </a:t>
            </a:r>
            <a:r>
              <a:rPr lang="en-GB" sz="2800" b="1" dirty="0" err="1"/>
              <a:t>Teorie</a:t>
            </a:r>
            <a:r>
              <a:rPr lang="en-GB" sz="2800" b="1" dirty="0"/>
              <a:t> </a:t>
            </a:r>
            <a:r>
              <a:rPr lang="en-GB" sz="2800" b="1" dirty="0" err="1"/>
              <a:t>hospodářských</a:t>
            </a:r>
            <a:r>
              <a:rPr lang="en-GB" sz="2800" b="1" dirty="0"/>
              <a:t> </a:t>
            </a:r>
            <a:r>
              <a:rPr lang="en-GB" sz="2800" b="1" dirty="0" err="1"/>
              <a:t>cyklů</a:t>
            </a:r>
            <a:endParaRPr lang="en-GB" sz="2800" b="1" dirty="0"/>
          </a:p>
          <a:p>
            <a:pPr>
              <a:buFont typeface="Arial" panose="020B0604020202020204" pitchFamily="34" charset="0"/>
              <a:buChar char="•"/>
            </a:pPr>
            <a:r>
              <a:rPr lang="en-GB" sz="2800" dirty="0" err="1">
                <a:solidFill>
                  <a:srgbClr val="FF0000"/>
                </a:solidFill>
              </a:rPr>
              <a:t>Podle</a:t>
            </a:r>
            <a:r>
              <a:rPr lang="en-GB" sz="2800" dirty="0">
                <a:solidFill>
                  <a:srgbClr val="FF0000"/>
                </a:solidFill>
              </a:rPr>
              <a:t> </a:t>
            </a:r>
            <a:r>
              <a:rPr lang="en-GB" sz="2800" dirty="0" err="1">
                <a:solidFill>
                  <a:srgbClr val="FF0000"/>
                </a:solidFill>
              </a:rPr>
              <a:t>rakouské</a:t>
            </a:r>
            <a:r>
              <a:rPr lang="en-GB" sz="2800" dirty="0">
                <a:solidFill>
                  <a:srgbClr val="FF0000"/>
                </a:solidFill>
              </a:rPr>
              <a:t> </a:t>
            </a:r>
            <a:r>
              <a:rPr lang="en-GB" sz="2800" dirty="0" err="1">
                <a:solidFill>
                  <a:srgbClr val="FF0000"/>
                </a:solidFill>
              </a:rPr>
              <a:t>školy</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cykly</a:t>
            </a:r>
            <a:r>
              <a:rPr lang="en-GB" sz="2800" dirty="0">
                <a:solidFill>
                  <a:srgbClr val="FF0000"/>
                </a:solidFill>
              </a:rPr>
              <a:t> </a:t>
            </a:r>
            <a:r>
              <a:rPr lang="en-GB" sz="2800" dirty="0" err="1">
                <a:solidFill>
                  <a:srgbClr val="FF0000"/>
                </a:solidFill>
              </a:rPr>
              <a:t>vznikají</a:t>
            </a:r>
            <a:r>
              <a:rPr lang="en-GB" sz="2800" dirty="0">
                <a:solidFill>
                  <a:srgbClr val="FF0000"/>
                </a:solidFill>
              </a:rPr>
              <a:t> v </a:t>
            </a:r>
            <a:r>
              <a:rPr lang="en-GB" sz="2800" dirty="0" err="1">
                <a:solidFill>
                  <a:srgbClr val="FF0000"/>
                </a:solidFill>
              </a:rPr>
              <a:t>důsledku</a:t>
            </a:r>
            <a:r>
              <a:rPr lang="en-GB" sz="2800" dirty="0">
                <a:solidFill>
                  <a:srgbClr val="FF0000"/>
                </a:solidFill>
              </a:rPr>
              <a:t> </a:t>
            </a:r>
            <a:r>
              <a:rPr lang="en-GB" sz="2800" b="1" dirty="0" err="1">
                <a:solidFill>
                  <a:srgbClr val="FF0000"/>
                </a:solidFill>
              </a:rPr>
              <a:t>umělých</a:t>
            </a:r>
            <a:r>
              <a:rPr lang="en-GB" sz="2800" b="1" dirty="0">
                <a:solidFill>
                  <a:srgbClr val="FF0000"/>
                </a:solidFill>
              </a:rPr>
              <a:t> </a:t>
            </a:r>
            <a:r>
              <a:rPr lang="en-GB" sz="2800" b="1" dirty="0" err="1">
                <a:solidFill>
                  <a:srgbClr val="FF0000"/>
                </a:solidFill>
              </a:rPr>
              <a:t>zásahů</a:t>
            </a:r>
            <a:r>
              <a:rPr lang="en-GB" sz="2800" b="1" dirty="0">
                <a:solidFill>
                  <a:srgbClr val="FF0000"/>
                </a:solidFill>
              </a:rPr>
              <a:t> do </a:t>
            </a:r>
            <a:r>
              <a:rPr lang="en-GB" sz="2800" b="1" dirty="0" err="1">
                <a:solidFill>
                  <a:srgbClr val="FF0000"/>
                </a:solidFill>
              </a:rPr>
              <a:t>trhu</a:t>
            </a:r>
            <a:r>
              <a:rPr lang="en-GB" sz="2800" b="1" dirty="0">
                <a:solidFill>
                  <a:srgbClr val="FF0000"/>
                </a:solidFill>
              </a:rPr>
              <a:t> </a:t>
            </a:r>
            <a:r>
              <a:rPr lang="en-GB" sz="2800" b="1" dirty="0" err="1">
                <a:solidFill>
                  <a:srgbClr val="FF0000"/>
                </a:solidFill>
              </a:rPr>
              <a:t>peněz</a:t>
            </a:r>
            <a:r>
              <a:rPr lang="en-GB" sz="2800" dirty="0">
                <a:solidFill>
                  <a:srgbClr val="FF0000"/>
                </a:solidFill>
              </a:rPr>
              <a:t>, </a:t>
            </a:r>
            <a:r>
              <a:rPr lang="en-GB" sz="2800" dirty="0" err="1">
                <a:solidFill>
                  <a:srgbClr val="FF0000"/>
                </a:solidFill>
              </a:rPr>
              <a:t>například</a:t>
            </a:r>
            <a:r>
              <a:rPr lang="en-GB" sz="2800" dirty="0">
                <a:solidFill>
                  <a:srgbClr val="FF0000"/>
                </a:solidFill>
              </a:rPr>
              <a:t> </a:t>
            </a:r>
            <a:r>
              <a:rPr lang="en-GB" sz="2800" dirty="0" err="1">
                <a:solidFill>
                  <a:srgbClr val="FF0000"/>
                </a:solidFill>
              </a:rPr>
              <a:t>politiky</a:t>
            </a:r>
            <a:r>
              <a:rPr lang="en-GB" sz="2800" dirty="0">
                <a:solidFill>
                  <a:srgbClr val="FF0000"/>
                </a:solidFill>
              </a:rPr>
              <a:t> </a:t>
            </a:r>
            <a:r>
              <a:rPr lang="en-GB" sz="2800" dirty="0" err="1">
                <a:solidFill>
                  <a:srgbClr val="FF0000"/>
                </a:solidFill>
              </a:rPr>
              <a:t>centrálních</a:t>
            </a:r>
            <a:r>
              <a:rPr lang="en-GB" sz="2800" dirty="0">
                <a:solidFill>
                  <a:srgbClr val="FF0000"/>
                </a:solidFill>
              </a:rPr>
              <a:t> bank, </a:t>
            </a:r>
            <a:r>
              <a:rPr lang="en-GB" sz="2800" dirty="0" err="1">
                <a:solidFill>
                  <a:srgbClr val="FF0000"/>
                </a:solidFill>
              </a:rPr>
              <a:t>které</a:t>
            </a:r>
            <a:r>
              <a:rPr lang="en-GB" sz="2800" dirty="0">
                <a:solidFill>
                  <a:srgbClr val="FF0000"/>
                </a:solidFill>
              </a:rPr>
              <a:t> </a:t>
            </a:r>
            <a:r>
              <a:rPr lang="en-GB" sz="2800" dirty="0" err="1">
                <a:solidFill>
                  <a:srgbClr val="FF0000"/>
                </a:solidFill>
              </a:rPr>
              <a:t>manipulují</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a:t>
            </a:r>
          </a:p>
          <a:p>
            <a:pPr>
              <a:buFont typeface="Arial" panose="020B0604020202020204" pitchFamily="34" charset="0"/>
              <a:buChar char="•"/>
            </a:pPr>
            <a:r>
              <a:rPr lang="en-GB" sz="2800" b="1" dirty="0" err="1">
                <a:solidFill>
                  <a:srgbClr val="FF0000"/>
                </a:solidFill>
              </a:rPr>
              <a:t>Hayekova</a:t>
            </a:r>
            <a:r>
              <a:rPr lang="en-GB" sz="2800" b="1" dirty="0">
                <a:solidFill>
                  <a:srgbClr val="FF0000"/>
                </a:solidFill>
              </a:rPr>
              <a:t> </a:t>
            </a:r>
            <a:r>
              <a:rPr lang="en-GB" sz="2800" b="1" dirty="0" err="1">
                <a:solidFill>
                  <a:srgbClr val="FF0000"/>
                </a:solidFill>
              </a:rPr>
              <a:t>teorie</a:t>
            </a:r>
            <a:r>
              <a:rPr lang="en-GB" sz="2800" b="1" dirty="0">
                <a:solidFill>
                  <a:srgbClr val="FF0000"/>
                </a:solidFill>
              </a:rPr>
              <a:t> </a:t>
            </a:r>
            <a:r>
              <a:rPr lang="en-GB" sz="2800" b="1" dirty="0" err="1">
                <a:solidFill>
                  <a:srgbClr val="FF0000"/>
                </a:solidFill>
              </a:rPr>
              <a:t>hospodářských</a:t>
            </a:r>
            <a:r>
              <a:rPr lang="en-GB" sz="2800" b="1" dirty="0">
                <a:solidFill>
                  <a:srgbClr val="FF0000"/>
                </a:solidFill>
              </a:rPr>
              <a:t> </a:t>
            </a:r>
            <a:r>
              <a:rPr lang="en-GB" sz="2800" b="1" dirty="0" err="1">
                <a:solidFill>
                  <a:srgbClr val="FF0000"/>
                </a:solidFill>
              </a:rPr>
              <a:t>cyklů</a:t>
            </a:r>
            <a:r>
              <a:rPr lang="en-GB" sz="2800" dirty="0">
                <a:solidFill>
                  <a:srgbClr val="FF0000"/>
                </a:solidFill>
              </a:rPr>
              <a:t>: </a:t>
            </a:r>
            <a:r>
              <a:rPr lang="en-GB" sz="2800" dirty="0" err="1">
                <a:solidFill>
                  <a:srgbClr val="FF0000"/>
                </a:solidFill>
              </a:rPr>
              <a:t>Uměle</a:t>
            </a:r>
            <a:r>
              <a:rPr lang="en-GB" sz="2800" dirty="0">
                <a:solidFill>
                  <a:srgbClr val="FF0000"/>
                </a:solidFill>
              </a:rPr>
              <a:t> </a:t>
            </a:r>
            <a:r>
              <a:rPr lang="en-GB" sz="2800" dirty="0" err="1">
                <a:solidFill>
                  <a:srgbClr val="FF0000"/>
                </a:solidFill>
              </a:rPr>
              <a:t>nízké</a:t>
            </a:r>
            <a:r>
              <a:rPr lang="en-GB" sz="2800" dirty="0">
                <a:solidFill>
                  <a:srgbClr val="FF0000"/>
                </a:solidFill>
              </a:rPr>
              <a:t> </a:t>
            </a:r>
            <a:r>
              <a:rPr lang="en-GB" sz="2800" dirty="0" err="1">
                <a:solidFill>
                  <a:srgbClr val="FF0000"/>
                </a:solidFill>
              </a:rPr>
              <a:t>úrokové</a:t>
            </a:r>
            <a:r>
              <a:rPr lang="en-GB" sz="2800" dirty="0">
                <a:solidFill>
                  <a:srgbClr val="FF0000"/>
                </a:solidFill>
              </a:rPr>
              <a:t> </a:t>
            </a:r>
            <a:r>
              <a:rPr lang="en-GB" sz="2800" dirty="0" err="1">
                <a:solidFill>
                  <a:srgbClr val="FF0000"/>
                </a:solidFill>
              </a:rPr>
              <a:t>sazby</a:t>
            </a:r>
            <a:r>
              <a:rPr lang="en-GB" sz="2800" dirty="0">
                <a:solidFill>
                  <a:srgbClr val="FF0000"/>
                </a:solidFill>
              </a:rPr>
              <a:t> </a:t>
            </a:r>
            <a:r>
              <a:rPr lang="en-GB" sz="2800" dirty="0" err="1">
                <a:solidFill>
                  <a:srgbClr val="FF0000"/>
                </a:solidFill>
              </a:rPr>
              <a:t>vedou</a:t>
            </a:r>
            <a:r>
              <a:rPr lang="en-GB" sz="2800" dirty="0">
                <a:solidFill>
                  <a:srgbClr val="FF0000"/>
                </a:solidFill>
              </a:rPr>
              <a:t> k </a:t>
            </a:r>
            <a:r>
              <a:rPr lang="en-GB" sz="2800" dirty="0" err="1">
                <a:solidFill>
                  <a:srgbClr val="FF0000"/>
                </a:solidFill>
              </a:rPr>
              <a:t>nesprávné</a:t>
            </a:r>
            <a:r>
              <a:rPr lang="en-GB" sz="2800" dirty="0">
                <a:solidFill>
                  <a:srgbClr val="FF0000"/>
                </a:solidFill>
              </a:rPr>
              <a:t> </a:t>
            </a:r>
            <a:r>
              <a:rPr lang="en-GB" sz="2800" dirty="0" err="1">
                <a:solidFill>
                  <a:srgbClr val="FF0000"/>
                </a:solidFill>
              </a:rPr>
              <a:t>alokaci</a:t>
            </a:r>
            <a:r>
              <a:rPr lang="en-GB" sz="2800" dirty="0">
                <a:solidFill>
                  <a:srgbClr val="FF0000"/>
                </a:solidFill>
              </a:rPr>
              <a:t> </a:t>
            </a:r>
            <a:r>
              <a:rPr lang="en-GB" sz="2800" dirty="0" err="1">
                <a:solidFill>
                  <a:srgbClr val="FF0000"/>
                </a:solidFill>
              </a:rPr>
              <a:t>kapitálu</a:t>
            </a:r>
            <a:r>
              <a:rPr lang="en-GB" sz="2800" dirty="0">
                <a:solidFill>
                  <a:srgbClr val="FF0000"/>
                </a:solidFill>
              </a:rPr>
              <a:t> (</a:t>
            </a:r>
            <a:r>
              <a:rPr lang="en-GB" sz="2800" dirty="0" err="1">
                <a:solidFill>
                  <a:srgbClr val="FF0000"/>
                </a:solidFill>
              </a:rPr>
              <a:t>např</a:t>
            </a:r>
            <a:r>
              <a:rPr lang="en-GB" sz="2800" dirty="0">
                <a:solidFill>
                  <a:srgbClr val="FF0000"/>
                </a:solidFill>
              </a:rPr>
              <a:t>. </a:t>
            </a:r>
            <a:r>
              <a:rPr lang="en-GB" sz="2800" dirty="0" err="1">
                <a:solidFill>
                  <a:srgbClr val="FF0000"/>
                </a:solidFill>
              </a:rPr>
              <a:t>bublinám</a:t>
            </a:r>
            <a:r>
              <a:rPr lang="en-GB" sz="2800" dirty="0">
                <a:solidFill>
                  <a:srgbClr val="FF0000"/>
                </a:solidFill>
              </a:rPr>
              <a:t> </a:t>
            </a:r>
            <a:r>
              <a:rPr lang="en-GB" sz="2800" dirty="0" err="1">
                <a:solidFill>
                  <a:srgbClr val="FF0000"/>
                </a:solidFill>
              </a:rPr>
              <a:t>na</a:t>
            </a:r>
            <a:r>
              <a:rPr lang="en-GB" sz="2800" dirty="0">
                <a:solidFill>
                  <a:srgbClr val="FF0000"/>
                </a:solidFill>
              </a:rPr>
              <a:t> </a:t>
            </a:r>
            <a:r>
              <a:rPr lang="en-GB" sz="2800" dirty="0" err="1">
                <a:solidFill>
                  <a:srgbClr val="FF0000"/>
                </a:solidFill>
              </a:rPr>
              <a:t>trzích</a:t>
            </a:r>
            <a:r>
              <a:rPr lang="en-GB" sz="2800" dirty="0">
                <a:solidFill>
                  <a:srgbClr val="FF0000"/>
                </a:solidFill>
              </a:rPr>
              <a:t>) a </a:t>
            </a:r>
            <a:r>
              <a:rPr lang="en-GB" sz="2800" dirty="0" err="1">
                <a:solidFill>
                  <a:srgbClr val="FF0000"/>
                </a:solidFill>
              </a:rPr>
              <a:t>neudržitelnému</a:t>
            </a:r>
            <a:r>
              <a:rPr lang="en-GB" sz="2800" dirty="0">
                <a:solidFill>
                  <a:srgbClr val="FF0000"/>
                </a:solidFill>
              </a:rPr>
              <a:t> </a:t>
            </a:r>
            <a:r>
              <a:rPr lang="en-GB" sz="2800" dirty="0" err="1">
                <a:solidFill>
                  <a:srgbClr val="FF0000"/>
                </a:solidFill>
              </a:rPr>
              <a:t>růstu</a:t>
            </a:r>
            <a:r>
              <a:rPr lang="en-GB" sz="2800" dirty="0">
                <a:solidFill>
                  <a:srgbClr val="FF0000"/>
                </a:solidFill>
              </a:rPr>
              <a:t>, </a:t>
            </a:r>
            <a:r>
              <a:rPr lang="en-GB" sz="2800" dirty="0" err="1">
                <a:solidFill>
                  <a:srgbClr val="FF0000"/>
                </a:solidFill>
              </a:rPr>
              <a:t>což</a:t>
            </a:r>
            <a:r>
              <a:rPr lang="en-GB" sz="2800" dirty="0">
                <a:solidFill>
                  <a:srgbClr val="FF0000"/>
                </a:solidFill>
              </a:rPr>
              <a:t> </a:t>
            </a:r>
            <a:r>
              <a:rPr lang="en-GB" sz="2800" dirty="0" err="1">
                <a:solidFill>
                  <a:srgbClr val="FF0000"/>
                </a:solidFill>
              </a:rPr>
              <a:t>způsobuje</a:t>
            </a:r>
            <a:r>
              <a:rPr lang="en-GB" sz="2800" dirty="0">
                <a:solidFill>
                  <a:srgbClr val="FF0000"/>
                </a:solidFill>
              </a:rPr>
              <a:t> </a:t>
            </a:r>
            <a:r>
              <a:rPr lang="en-GB" sz="2800" dirty="0" err="1">
                <a:solidFill>
                  <a:srgbClr val="FF0000"/>
                </a:solidFill>
              </a:rPr>
              <a:t>hospodářské</a:t>
            </a:r>
            <a:r>
              <a:rPr lang="en-GB" sz="2800" dirty="0">
                <a:solidFill>
                  <a:srgbClr val="FF0000"/>
                </a:solidFill>
              </a:rPr>
              <a:t> </a:t>
            </a:r>
            <a:r>
              <a:rPr lang="en-GB" sz="2800" dirty="0" err="1">
                <a:solidFill>
                  <a:srgbClr val="FF0000"/>
                </a:solidFill>
              </a:rPr>
              <a:t>krize</a:t>
            </a:r>
            <a:r>
              <a:rPr lang="en-GB" sz="2800" dirty="0">
                <a:solidFill>
                  <a:srgbClr val="FF0000"/>
                </a:solidFill>
              </a:rPr>
              <a:t>.</a:t>
            </a:r>
          </a:p>
          <a:p>
            <a:r>
              <a:rPr lang="en-GB" sz="2800" b="1" dirty="0"/>
              <a:t>4. Kritika </a:t>
            </a:r>
            <a:r>
              <a:rPr lang="en-GB" sz="2800" b="1" dirty="0" err="1"/>
              <a:t>centrálního</a:t>
            </a:r>
            <a:r>
              <a:rPr lang="en-GB" sz="2800" b="1" dirty="0"/>
              <a:t> </a:t>
            </a:r>
            <a:r>
              <a:rPr lang="en-GB" sz="2800" b="1" dirty="0" err="1"/>
              <a:t>plánování</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tvrdí</a:t>
            </a:r>
            <a:r>
              <a:rPr lang="en-GB" sz="2800" dirty="0"/>
              <a:t>, </a:t>
            </a:r>
            <a:r>
              <a:rPr lang="en-GB" sz="2800" dirty="0" err="1"/>
              <a:t>že</a:t>
            </a:r>
            <a:r>
              <a:rPr lang="en-GB" sz="2800" dirty="0"/>
              <a:t> </a:t>
            </a:r>
            <a:r>
              <a:rPr lang="en-GB" sz="2800" dirty="0" err="1"/>
              <a:t>žádný</a:t>
            </a:r>
            <a:r>
              <a:rPr lang="en-GB" sz="2800" dirty="0"/>
              <a:t> </a:t>
            </a:r>
            <a:r>
              <a:rPr lang="en-GB" sz="2800" dirty="0" err="1"/>
              <a:t>centrální</a:t>
            </a:r>
            <a:r>
              <a:rPr lang="en-GB" sz="2800" dirty="0"/>
              <a:t> </a:t>
            </a:r>
            <a:r>
              <a:rPr lang="en-GB" sz="2800" dirty="0" err="1"/>
              <a:t>plánovač</a:t>
            </a:r>
            <a:r>
              <a:rPr lang="en-GB" sz="2800" dirty="0"/>
              <a:t> </a:t>
            </a:r>
            <a:r>
              <a:rPr lang="en-GB" sz="2800" dirty="0" err="1"/>
              <a:t>nemá</a:t>
            </a:r>
            <a:r>
              <a:rPr lang="en-GB" sz="2800" dirty="0"/>
              <a:t> </a:t>
            </a:r>
            <a:r>
              <a:rPr lang="en-GB" sz="2800" dirty="0" err="1"/>
              <a:t>dostatečné</a:t>
            </a:r>
            <a:r>
              <a:rPr lang="en-GB" sz="2800" dirty="0"/>
              <a:t> </a:t>
            </a:r>
            <a:r>
              <a:rPr lang="en-GB" sz="2800" dirty="0" err="1"/>
              <a:t>množství</a:t>
            </a:r>
            <a:r>
              <a:rPr lang="en-GB" sz="2800" dirty="0"/>
              <a:t> </a:t>
            </a:r>
            <a:r>
              <a:rPr lang="en-GB" sz="2800" dirty="0" err="1"/>
              <a:t>informací</a:t>
            </a:r>
            <a:r>
              <a:rPr lang="en-GB" sz="2800" dirty="0"/>
              <a:t>, aby </a:t>
            </a:r>
            <a:r>
              <a:rPr lang="en-GB" sz="2800" dirty="0" err="1"/>
              <a:t>efektivně</a:t>
            </a:r>
            <a:r>
              <a:rPr lang="en-GB" sz="2800" dirty="0"/>
              <a:t> </a:t>
            </a:r>
            <a:r>
              <a:rPr lang="en-GB" sz="2800" dirty="0" err="1"/>
              <a:t>alokoval</a:t>
            </a:r>
            <a:r>
              <a:rPr lang="en-GB" sz="2800" dirty="0"/>
              <a:t> </a:t>
            </a:r>
            <a:r>
              <a:rPr lang="en-GB" sz="2800" dirty="0" err="1"/>
              <a:t>zdroje</a:t>
            </a:r>
            <a:r>
              <a:rPr lang="en-GB" sz="2800" dirty="0"/>
              <a:t> v </a:t>
            </a:r>
            <a:r>
              <a:rPr lang="en-GB" sz="2800" dirty="0" err="1"/>
              <a:t>ekonomice</a:t>
            </a:r>
            <a:r>
              <a:rPr lang="en-GB" sz="2800" dirty="0"/>
              <a:t>.</a:t>
            </a:r>
          </a:p>
          <a:p>
            <a:pPr>
              <a:buFont typeface="Arial" panose="020B0604020202020204" pitchFamily="34" charset="0"/>
              <a:buChar char="•"/>
            </a:pPr>
            <a:r>
              <a:rPr lang="en-GB" sz="2800" dirty="0" err="1"/>
              <a:t>Trhy</a:t>
            </a:r>
            <a:r>
              <a:rPr lang="en-GB" sz="2800" dirty="0"/>
              <a:t> </a:t>
            </a:r>
            <a:r>
              <a:rPr lang="en-GB" sz="2800" dirty="0" err="1"/>
              <a:t>jsou</a:t>
            </a:r>
            <a:r>
              <a:rPr lang="en-GB" sz="2800" dirty="0"/>
              <a:t> </a:t>
            </a:r>
            <a:r>
              <a:rPr lang="en-GB" sz="2800" dirty="0" err="1"/>
              <a:t>efektivnější</a:t>
            </a:r>
            <a:r>
              <a:rPr lang="en-GB" sz="2800" dirty="0"/>
              <a:t>, </a:t>
            </a:r>
            <a:r>
              <a:rPr lang="en-GB" sz="2800" dirty="0" err="1"/>
              <a:t>protože</a:t>
            </a:r>
            <a:r>
              <a:rPr lang="en-GB" sz="2800" dirty="0"/>
              <a:t> </a:t>
            </a:r>
            <a:r>
              <a:rPr lang="en-GB" sz="2800" dirty="0" err="1"/>
              <a:t>decentralizovaně</a:t>
            </a:r>
            <a:r>
              <a:rPr lang="en-GB" sz="2800" dirty="0"/>
              <a:t> </a:t>
            </a:r>
            <a:r>
              <a:rPr lang="en-GB" sz="2800" dirty="0" err="1"/>
              <a:t>využívají</a:t>
            </a:r>
            <a:r>
              <a:rPr lang="en-GB" sz="2800" dirty="0"/>
              <a:t> </a:t>
            </a:r>
            <a:r>
              <a:rPr lang="en-GB" sz="2800" dirty="0" err="1"/>
              <a:t>informace</a:t>
            </a:r>
            <a:r>
              <a:rPr lang="en-GB" sz="2800" dirty="0"/>
              <a:t> </a:t>
            </a:r>
            <a:r>
              <a:rPr lang="en-GB" sz="2800" dirty="0" err="1"/>
              <a:t>rozptýlené</a:t>
            </a:r>
            <a:r>
              <a:rPr lang="en-GB" sz="2800" dirty="0"/>
              <a:t> </a:t>
            </a:r>
            <a:r>
              <a:rPr lang="en-GB" sz="2800" dirty="0" err="1"/>
              <a:t>mezi</a:t>
            </a:r>
            <a:r>
              <a:rPr lang="en-GB" sz="2800" dirty="0"/>
              <a:t> </a:t>
            </a:r>
            <a:r>
              <a:rPr lang="en-GB" sz="2800" dirty="0" err="1"/>
              <a:t>jednotlivci</a:t>
            </a:r>
            <a:r>
              <a:rPr lang="en-GB" sz="2800" dirty="0"/>
              <a:t>.</a:t>
            </a:r>
          </a:p>
          <a:p>
            <a:pPr>
              <a:buFont typeface="Arial" panose="020B0604020202020204" pitchFamily="34" charset="0"/>
              <a:buChar char="•"/>
            </a:pPr>
            <a:r>
              <a:rPr lang="en-GB" sz="2800" b="1" dirty="0"/>
              <a:t>Friedrich von Hayek</a:t>
            </a:r>
            <a:r>
              <a:rPr lang="en-GB" sz="2800" dirty="0"/>
              <a:t>: </a:t>
            </a:r>
            <a:r>
              <a:rPr lang="en-GB" sz="2800" dirty="0" err="1"/>
              <a:t>Plánování</a:t>
            </a:r>
            <a:r>
              <a:rPr lang="en-GB" sz="2800" dirty="0"/>
              <a:t> </a:t>
            </a:r>
            <a:r>
              <a:rPr lang="en-GB" sz="2800" dirty="0" err="1"/>
              <a:t>vede</a:t>
            </a:r>
            <a:r>
              <a:rPr lang="en-GB" sz="2800" dirty="0"/>
              <a:t> k "</a:t>
            </a:r>
            <a:r>
              <a:rPr lang="en-GB" sz="2800" dirty="0" err="1"/>
              <a:t>tyranii</a:t>
            </a:r>
            <a:r>
              <a:rPr lang="en-GB" sz="2800" dirty="0"/>
              <a:t>" a </a:t>
            </a:r>
            <a:r>
              <a:rPr lang="en-GB" sz="2800" dirty="0" err="1"/>
              <a:t>omezuje</a:t>
            </a:r>
            <a:r>
              <a:rPr lang="en-GB" sz="2800" dirty="0"/>
              <a:t> </a:t>
            </a:r>
            <a:r>
              <a:rPr lang="en-GB" sz="2800" dirty="0" err="1"/>
              <a:t>svobodu</a:t>
            </a:r>
            <a:r>
              <a:rPr lang="en-GB" sz="2800" dirty="0"/>
              <a:t> </a:t>
            </a:r>
            <a:r>
              <a:rPr lang="en-GB" sz="2800" dirty="0" err="1"/>
              <a:t>jednotlivců</a:t>
            </a:r>
            <a:r>
              <a:rPr lang="en-GB" sz="2800" dirty="0"/>
              <a:t>.</a:t>
            </a:r>
          </a:p>
          <a:p>
            <a:r>
              <a:rPr lang="en-GB" sz="2800" b="1" dirty="0"/>
              <a:t>5. </a:t>
            </a:r>
            <a:r>
              <a:rPr lang="en-GB" sz="2800" b="1" dirty="0" err="1"/>
              <a:t>Peníze</a:t>
            </a:r>
            <a:r>
              <a:rPr lang="en-GB" sz="2800" b="1" dirty="0"/>
              <a:t> a </a:t>
            </a:r>
            <a:r>
              <a:rPr lang="en-GB" sz="2800" b="1" dirty="0" err="1"/>
              <a:t>volný</a:t>
            </a:r>
            <a:r>
              <a:rPr lang="en-GB" sz="2800" b="1" dirty="0"/>
              <a:t> </a:t>
            </a:r>
            <a:r>
              <a:rPr lang="en-GB" sz="2800" b="1" dirty="0" err="1"/>
              <a:t>trh</a:t>
            </a:r>
            <a:endParaRPr lang="en-GB" sz="2800" b="1" dirty="0"/>
          </a:p>
          <a:p>
            <a:pPr>
              <a:buFont typeface="Arial" panose="020B0604020202020204" pitchFamily="34" charset="0"/>
              <a:buChar char="•"/>
            </a:pPr>
            <a:r>
              <a:rPr lang="en-GB" sz="2800" dirty="0" err="1"/>
              <a:t>Peníze</a:t>
            </a:r>
            <a:r>
              <a:rPr lang="en-GB" sz="2800" dirty="0"/>
              <a:t> by </a:t>
            </a:r>
            <a:r>
              <a:rPr lang="en-GB" sz="2800" dirty="0" err="1"/>
              <a:t>měly</a:t>
            </a:r>
            <a:r>
              <a:rPr lang="en-GB" sz="2800" dirty="0"/>
              <a:t> </a:t>
            </a:r>
            <a:r>
              <a:rPr lang="en-GB" sz="2800" dirty="0" err="1"/>
              <a:t>vznikat</a:t>
            </a:r>
            <a:r>
              <a:rPr lang="en-GB" sz="2800" dirty="0"/>
              <a:t> </a:t>
            </a:r>
            <a:r>
              <a:rPr lang="en-GB" sz="2800" b="1" dirty="0" err="1"/>
              <a:t>spontánně</a:t>
            </a:r>
            <a:r>
              <a:rPr lang="en-GB" sz="2800" b="1" dirty="0"/>
              <a:t> </a:t>
            </a:r>
            <a:r>
              <a:rPr lang="en-GB" sz="2800" b="1" dirty="0" err="1"/>
              <a:t>na</a:t>
            </a:r>
            <a:r>
              <a:rPr lang="en-GB" sz="2800" b="1" dirty="0"/>
              <a:t> </a:t>
            </a:r>
            <a:r>
              <a:rPr lang="en-GB" sz="2800" b="1" dirty="0" err="1"/>
              <a:t>trhu</a:t>
            </a:r>
            <a:r>
              <a:rPr lang="en-GB" sz="2800" dirty="0"/>
              <a:t>, </a:t>
            </a:r>
            <a:r>
              <a:rPr lang="en-GB" sz="2800" dirty="0" err="1"/>
              <a:t>nikoli</a:t>
            </a:r>
            <a:r>
              <a:rPr lang="en-GB" sz="2800" dirty="0"/>
              <a:t> </a:t>
            </a:r>
            <a:r>
              <a:rPr lang="en-GB" sz="2800" dirty="0" err="1"/>
              <a:t>být</a:t>
            </a:r>
            <a:r>
              <a:rPr lang="en-GB" sz="2800" dirty="0"/>
              <a:t> </a:t>
            </a:r>
            <a:r>
              <a:rPr lang="en-GB" sz="2800" dirty="0" err="1"/>
              <a:t>monopolizovány</a:t>
            </a:r>
            <a:r>
              <a:rPr lang="en-GB" sz="2800" dirty="0"/>
              <a:t> </a:t>
            </a:r>
            <a:r>
              <a:rPr lang="en-GB" sz="2800" dirty="0" err="1"/>
              <a:t>státem</a:t>
            </a:r>
            <a:r>
              <a:rPr lang="en-GB" sz="2800" dirty="0"/>
              <a:t>.</a:t>
            </a:r>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často</a:t>
            </a:r>
            <a:r>
              <a:rPr lang="en-GB" sz="2800" dirty="0"/>
              <a:t> </a:t>
            </a:r>
            <a:r>
              <a:rPr lang="en-GB" sz="2800" dirty="0" err="1"/>
              <a:t>podporuje</a:t>
            </a:r>
            <a:r>
              <a:rPr lang="en-GB" sz="2800" dirty="0"/>
              <a:t> </a:t>
            </a:r>
            <a:r>
              <a:rPr lang="en-GB" sz="2800" dirty="0" err="1"/>
              <a:t>návrat</a:t>
            </a:r>
            <a:r>
              <a:rPr lang="en-GB" sz="2800" dirty="0"/>
              <a:t> </a:t>
            </a:r>
            <a:r>
              <a:rPr lang="en-GB" sz="2800" dirty="0" err="1"/>
              <a:t>ke</a:t>
            </a:r>
            <a:r>
              <a:rPr lang="en-GB" sz="2800" dirty="0"/>
              <a:t> </a:t>
            </a:r>
            <a:r>
              <a:rPr lang="en-GB" sz="2800" dirty="0" err="1"/>
              <a:t>zlatému</a:t>
            </a:r>
            <a:r>
              <a:rPr lang="en-GB" sz="2800" dirty="0"/>
              <a:t> </a:t>
            </a:r>
            <a:r>
              <a:rPr lang="en-GB" sz="2800" dirty="0" err="1"/>
              <a:t>standardu</a:t>
            </a:r>
            <a:r>
              <a:rPr lang="en-GB" sz="2800" dirty="0"/>
              <a:t> </a:t>
            </a:r>
            <a:r>
              <a:rPr lang="en-GB" sz="2800" dirty="0" err="1"/>
              <a:t>nebo</a:t>
            </a:r>
            <a:r>
              <a:rPr lang="en-GB" sz="2800" dirty="0"/>
              <a:t> </a:t>
            </a:r>
            <a:r>
              <a:rPr lang="en-GB" sz="2800" dirty="0" err="1"/>
              <a:t>jiné</a:t>
            </a:r>
            <a:r>
              <a:rPr lang="en-GB" sz="2800" dirty="0"/>
              <a:t> </a:t>
            </a:r>
            <a:r>
              <a:rPr lang="en-GB" sz="2800" dirty="0" err="1"/>
              <a:t>formě</a:t>
            </a:r>
            <a:r>
              <a:rPr lang="en-GB" sz="2800" dirty="0"/>
              <a:t> </a:t>
            </a:r>
            <a:r>
              <a:rPr lang="en-GB" sz="2800" dirty="0" err="1"/>
              <a:t>krytých</a:t>
            </a:r>
            <a:r>
              <a:rPr lang="en-GB" sz="2800" dirty="0"/>
              <a:t> </a:t>
            </a:r>
            <a:r>
              <a:rPr lang="en-GB" sz="2800" dirty="0" err="1"/>
              <a:t>peněz</a:t>
            </a:r>
            <a:r>
              <a:rPr lang="en-GB" sz="2800" dirty="0"/>
              <a:t>, </a:t>
            </a:r>
            <a:r>
              <a:rPr lang="en-GB" sz="2800" dirty="0" err="1"/>
              <a:t>protože</a:t>
            </a:r>
            <a:r>
              <a:rPr lang="en-GB" sz="2800" dirty="0"/>
              <a:t> </a:t>
            </a:r>
            <a:r>
              <a:rPr lang="en-GB" sz="2800" dirty="0" err="1"/>
              <a:t>centrální</a:t>
            </a:r>
            <a:r>
              <a:rPr lang="en-GB" sz="2800" dirty="0"/>
              <a:t> </a:t>
            </a:r>
            <a:r>
              <a:rPr lang="en-GB" sz="2800" dirty="0" err="1"/>
              <a:t>banky</a:t>
            </a:r>
            <a:r>
              <a:rPr lang="en-GB" sz="2800" dirty="0"/>
              <a:t> </a:t>
            </a:r>
            <a:r>
              <a:rPr lang="en-GB" sz="2800" dirty="0" err="1"/>
              <a:t>podle</a:t>
            </a:r>
            <a:r>
              <a:rPr lang="en-GB" sz="2800" dirty="0"/>
              <a:t> </a:t>
            </a:r>
            <a:r>
              <a:rPr lang="en-GB" sz="2800" dirty="0" err="1"/>
              <a:t>nich</a:t>
            </a:r>
            <a:r>
              <a:rPr lang="en-GB" sz="2800" dirty="0"/>
              <a:t> </a:t>
            </a:r>
            <a:r>
              <a:rPr lang="en-GB" sz="2800" dirty="0" err="1"/>
              <a:t>způsobují</a:t>
            </a:r>
            <a:r>
              <a:rPr lang="en-GB" sz="2800" dirty="0"/>
              <a:t> </a:t>
            </a:r>
            <a:r>
              <a:rPr lang="en-GB" sz="2800" dirty="0" err="1"/>
              <a:t>inflaci</a:t>
            </a:r>
            <a:r>
              <a:rPr lang="en-GB" sz="2800" dirty="0"/>
              <a:t> a </a:t>
            </a:r>
            <a:r>
              <a:rPr lang="en-GB" sz="2800" dirty="0" err="1"/>
              <a:t>ekonomickou</a:t>
            </a:r>
            <a:r>
              <a:rPr lang="en-GB" sz="2800" dirty="0"/>
              <a:t> </a:t>
            </a:r>
            <a:r>
              <a:rPr lang="en-GB" sz="2800" dirty="0" err="1"/>
              <a:t>nestabilitu</a:t>
            </a:r>
            <a:r>
              <a:rPr lang="en-GB" sz="2800" dirty="0"/>
              <a:t>.</a:t>
            </a:r>
          </a:p>
          <a:p>
            <a:r>
              <a:rPr lang="en-GB" sz="2800" b="1" dirty="0"/>
              <a:t>6. </a:t>
            </a:r>
            <a:r>
              <a:rPr lang="en-GB" sz="2800" b="1" dirty="0" err="1"/>
              <a:t>Důraz</a:t>
            </a:r>
            <a:r>
              <a:rPr lang="en-GB" sz="2800" b="1" dirty="0"/>
              <a:t> </a:t>
            </a:r>
            <a:r>
              <a:rPr lang="en-GB" sz="2800" b="1" dirty="0" err="1"/>
              <a:t>na</a:t>
            </a:r>
            <a:r>
              <a:rPr lang="en-GB" sz="2800" b="1" dirty="0"/>
              <a:t> </a:t>
            </a:r>
            <a:r>
              <a:rPr lang="en-GB" sz="2800" b="1" dirty="0" err="1"/>
              <a:t>podnikání</a:t>
            </a:r>
            <a:endParaRPr lang="en-GB" sz="2800" b="1" dirty="0"/>
          </a:p>
          <a:p>
            <a:pPr>
              <a:buFont typeface="Arial" panose="020B0604020202020204" pitchFamily="34" charset="0"/>
              <a:buChar char="•"/>
            </a:pPr>
            <a:r>
              <a:rPr lang="en-GB" sz="2800" dirty="0" err="1"/>
              <a:t>Podnikatelé</a:t>
            </a:r>
            <a:r>
              <a:rPr lang="en-GB" sz="2800" dirty="0"/>
              <a:t> </a:t>
            </a:r>
            <a:r>
              <a:rPr lang="en-GB" sz="2800" dirty="0" err="1"/>
              <a:t>jsou</a:t>
            </a:r>
            <a:r>
              <a:rPr lang="en-GB" sz="2800" dirty="0"/>
              <a:t> </a:t>
            </a:r>
            <a:r>
              <a:rPr lang="en-GB" sz="2800" dirty="0" err="1"/>
              <a:t>hybnou</a:t>
            </a:r>
            <a:r>
              <a:rPr lang="en-GB" sz="2800" dirty="0"/>
              <a:t> </a:t>
            </a:r>
            <a:r>
              <a:rPr lang="en-GB" sz="2800" dirty="0" err="1"/>
              <a:t>silou</a:t>
            </a:r>
            <a:r>
              <a:rPr lang="en-GB" sz="2800" dirty="0"/>
              <a:t> </a:t>
            </a:r>
            <a:r>
              <a:rPr lang="en-GB" sz="2800" dirty="0" err="1"/>
              <a:t>ekonomiky</a:t>
            </a:r>
            <a:r>
              <a:rPr lang="en-GB" sz="2800" dirty="0"/>
              <a:t>. </a:t>
            </a:r>
            <a:r>
              <a:rPr lang="en-GB" sz="2800" dirty="0" err="1"/>
              <a:t>Identifikují</a:t>
            </a:r>
            <a:r>
              <a:rPr lang="en-GB" sz="2800" dirty="0"/>
              <a:t> a </a:t>
            </a:r>
            <a:r>
              <a:rPr lang="en-GB" sz="2800" dirty="0" err="1"/>
              <a:t>využívají</a:t>
            </a:r>
            <a:r>
              <a:rPr lang="en-GB" sz="2800" dirty="0"/>
              <a:t> </a:t>
            </a:r>
            <a:r>
              <a:rPr lang="en-GB" sz="2800" dirty="0" err="1"/>
              <a:t>příležitosti</a:t>
            </a:r>
            <a:r>
              <a:rPr lang="en-GB" sz="2800" dirty="0"/>
              <a:t>, </a:t>
            </a:r>
            <a:r>
              <a:rPr lang="en-GB" sz="2800" dirty="0" err="1"/>
              <a:t>čímž</a:t>
            </a:r>
            <a:r>
              <a:rPr lang="en-GB" sz="2800" dirty="0"/>
              <a:t> </a:t>
            </a:r>
            <a:r>
              <a:rPr lang="en-GB" sz="2800" dirty="0" err="1"/>
              <a:t>zajišťují</a:t>
            </a:r>
            <a:r>
              <a:rPr lang="en-GB" sz="2800" dirty="0"/>
              <a:t> </a:t>
            </a:r>
            <a:r>
              <a:rPr lang="en-GB" sz="2800" dirty="0" err="1"/>
              <a:t>efektivní</a:t>
            </a:r>
            <a:r>
              <a:rPr lang="en-GB" sz="2800" dirty="0"/>
              <a:t> </a:t>
            </a:r>
            <a:r>
              <a:rPr lang="en-GB" sz="2800" dirty="0" err="1"/>
              <a:t>alokaci</a:t>
            </a:r>
            <a:r>
              <a:rPr lang="en-GB" sz="2800" dirty="0"/>
              <a:t> </a:t>
            </a:r>
            <a:r>
              <a:rPr lang="en-GB" sz="2800" dirty="0" err="1"/>
              <a:t>zdrojů</a:t>
            </a:r>
            <a:r>
              <a:rPr lang="en-GB" sz="2800" dirty="0"/>
              <a:t>.</a:t>
            </a:r>
          </a:p>
          <a:p>
            <a:pPr>
              <a:buFont typeface="Arial" panose="020B0604020202020204" pitchFamily="34" charset="0"/>
              <a:buChar char="•"/>
            </a:pPr>
            <a:r>
              <a:rPr lang="en-GB" sz="2800" b="1" dirty="0"/>
              <a:t>Ludwig von Mises</a:t>
            </a:r>
            <a:r>
              <a:rPr lang="en-GB" sz="2800" dirty="0"/>
              <a:t>: </a:t>
            </a:r>
            <a:r>
              <a:rPr lang="en-GB" sz="2800" dirty="0" err="1"/>
              <a:t>Podnikání</a:t>
            </a:r>
            <a:r>
              <a:rPr lang="en-GB" sz="2800" dirty="0"/>
              <a:t> je </a:t>
            </a:r>
            <a:r>
              <a:rPr lang="en-GB" sz="2800" dirty="0" err="1"/>
              <a:t>klíčem</a:t>
            </a:r>
            <a:r>
              <a:rPr lang="en-GB" sz="2800" dirty="0"/>
              <a:t> k </a:t>
            </a:r>
            <a:r>
              <a:rPr lang="en-GB" sz="2800" dirty="0" err="1"/>
              <a:t>ekonomickému</a:t>
            </a:r>
            <a:r>
              <a:rPr lang="en-GB" sz="2800" dirty="0"/>
              <a:t> </a:t>
            </a:r>
            <a:r>
              <a:rPr lang="en-GB" sz="2800" dirty="0" err="1"/>
              <a:t>pokroku</a:t>
            </a:r>
            <a:r>
              <a:rPr lang="en-GB" sz="2800" dirty="0"/>
              <a:t>.</a:t>
            </a:r>
          </a:p>
          <a:p>
            <a:r>
              <a:rPr lang="en-GB" sz="2800" b="1" dirty="0"/>
              <a:t>7. </a:t>
            </a:r>
            <a:r>
              <a:rPr lang="en-GB" sz="2800" b="1" dirty="0" err="1"/>
              <a:t>Odmítání</a:t>
            </a:r>
            <a:r>
              <a:rPr lang="en-GB" sz="2800" b="1" dirty="0"/>
              <a:t> </a:t>
            </a:r>
            <a:r>
              <a:rPr lang="en-GB" sz="2800" b="1" dirty="0" err="1"/>
              <a:t>matematizace</a:t>
            </a:r>
            <a:r>
              <a:rPr lang="en-GB" sz="2800" b="1" dirty="0"/>
              <a:t> </a:t>
            </a:r>
            <a:r>
              <a:rPr lang="en-GB" sz="2800" b="1" dirty="0" err="1"/>
              <a:t>ekonomie</a:t>
            </a:r>
            <a:endParaRPr lang="en-GB" sz="2800" b="1" dirty="0"/>
          </a:p>
          <a:p>
            <a:pPr>
              <a:buFont typeface="Arial" panose="020B0604020202020204" pitchFamily="34" charset="0"/>
              <a:buChar char="•"/>
            </a:pPr>
            <a:r>
              <a:rPr lang="en-GB" sz="2800" dirty="0" err="1"/>
              <a:t>Rakouská</a:t>
            </a:r>
            <a:r>
              <a:rPr lang="en-GB" sz="2800" dirty="0"/>
              <a:t> </a:t>
            </a:r>
            <a:r>
              <a:rPr lang="en-GB" sz="2800" dirty="0" err="1"/>
              <a:t>škola</a:t>
            </a:r>
            <a:r>
              <a:rPr lang="en-GB" sz="2800" dirty="0"/>
              <a:t> </a:t>
            </a:r>
            <a:r>
              <a:rPr lang="en-GB" sz="2800" dirty="0" err="1"/>
              <a:t>kritizuje</a:t>
            </a:r>
            <a:r>
              <a:rPr lang="en-GB" sz="2800" dirty="0"/>
              <a:t> </a:t>
            </a:r>
            <a:r>
              <a:rPr lang="en-GB" sz="2800" dirty="0" err="1"/>
              <a:t>snahy</a:t>
            </a:r>
            <a:r>
              <a:rPr lang="en-GB" sz="2800" dirty="0"/>
              <a:t> </a:t>
            </a:r>
            <a:r>
              <a:rPr lang="en-GB" sz="2800" dirty="0" err="1"/>
              <a:t>matematicky</a:t>
            </a:r>
            <a:r>
              <a:rPr lang="en-GB" sz="2800" dirty="0"/>
              <a:t> </a:t>
            </a:r>
            <a:r>
              <a:rPr lang="en-GB" sz="2800" dirty="0" err="1"/>
              <a:t>modelovat</a:t>
            </a:r>
            <a:r>
              <a:rPr lang="en-GB" sz="2800" dirty="0"/>
              <a:t> </a:t>
            </a:r>
            <a:r>
              <a:rPr lang="en-GB" sz="2800" dirty="0" err="1"/>
              <a:t>ekonomii</a:t>
            </a:r>
            <a:r>
              <a:rPr lang="en-GB" sz="2800" dirty="0"/>
              <a:t>, </a:t>
            </a:r>
            <a:r>
              <a:rPr lang="en-GB" sz="2800" dirty="0" err="1"/>
              <a:t>protože</a:t>
            </a:r>
            <a:r>
              <a:rPr lang="en-GB" sz="2800" dirty="0"/>
              <a:t> </a:t>
            </a:r>
            <a:r>
              <a:rPr lang="en-GB" sz="2800" dirty="0" err="1"/>
              <a:t>věří</a:t>
            </a:r>
            <a:r>
              <a:rPr lang="en-GB" sz="2800" dirty="0"/>
              <a:t>, </a:t>
            </a:r>
            <a:r>
              <a:rPr lang="en-GB" sz="2800" dirty="0" err="1"/>
              <a:t>že</a:t>
            </a:r>
            <a:r>
              <a:rPr lang="en-GB" sz="2800" dirty="0"/>
              <a:t> </a:t>
            </a:r>
            <a:r>
              <a:rPr lang="en-GB" sz="2800" dirty="0" err="1"/>
              <a:t>lidské</a:t>
            </a:r>
            <a:r>
              <a:rPr lang="en-GB" sz="2800" dirty="0"/>
              <a:t> </a:t>
            </a:r>
            <a:r>
              <a:rPr lang="en-GB" sz="2800" dirty="0" err="1"/>
              <a:t>chování</a:t>
            </a:r>
            <a:r>
              <a:rPr lang="en-GB" sz="2800" dirty="0"/>
              <a:t> </a:t>
            </a:r>
            <a:r>
              <a:rPr lang="en-GB" sz="2800" dirty="0" err="1"/>
              <a:t>nelze</a:t>
            </a:r>
            <a:r>
              <a:rPr lang="en-GB" sz="2800" dirty="0"/>
              <a:t> </a:t>
            </a:r>
            <a:r>
              <a:rPr lang="en-GB" sz="2800" dirty="0" err="1"/>
              <a:t>plně</a:t>
            </a:r>
            <a:r>
              <a:rPr lang="en-GB" sz="2800" dirty="0"/>
              <a:t> </a:t>
            </a:r>
            <a:r>
              <a:rPr lang="en-GB" sz="2800" dirty="0" err="1"/>
              <a:t>zachytit</a:t>
            </a:r>
            <a:r>
              <a:rPr lang="en-GB" sz="2800" dirty="0"/>
              <a:t> </a:t>
            </a:r>
            <a:r>
              <a:rPr lang="en-GB" sz="2800" dirty="0" err="1"/>
              <a:t>rovnicemi</a:t>
            </a:r>
            <a:r>
              <a:rPr lang="en-GB" sz="2800" dirty="0"/>
              <a:t> a </a:t>
            </a:r>
            <a:r>
              <a:rPr lang="en-GB" sz="2800" dirty="0" err="1"/>
              <a:t>statistikou</a:t>
            </a:r>
            <a:r>
              <a:rPr lang="en-GB" sz="2800" dirty="0"/>
              <a:t>.</a:t>
            </a:r>
          </a:p>
          <a:p>
            <a:pPr>
              <a:buFont typeface="Arial" panose="020B0604020202020204" pitchFamily="34" charset="0"/>
              <a:buChar char="•"/>
            </a:pPr>
            <a:r>
              <a:rPr lang="en-GB" sz="2800" dirty="0" err="1"/>
              <a:t>Ekonomii</a:t>
            </a:r>
            <a:r>
              <a:rPr lang="en-GB" sz="2800" dirty="0"/>
              <a:t> </a:t>
            </a:r>
            <a:r>
              <a:rPr lang="en-GB" sz="2800" dirty="0" err="1"/>
              <a:t>vnímají</a:t>
            </a:r>
            <a:r>
              <a:rPr lang="en-GB" sz="2800" dirty="0"/>
              <a:t> </a:t>
            </a:r>
            <a:r>
              <a:rPr lang="en-GB" sz="2800" dirty="0" err="1"/>
              <a:t>spíše</a:t>
            </a:r>
            <a:r>
              <a:rPr lang="en-GB" sz="2800" dirty="0"/>
              <a:t> </a:t>
            </a:r>
            <a:r>
              <a:rPr lang="en-GB" sz="2800" dirty="0" err="1"/>
              <a:t>jako</a:t>
            </a:r>
            <a:r>
              <a:rPr lang="en-GB" sz="2800" dirty="0"/>
              <a:t> </a:t>
            </a:r>
            <a:r>
              <a:rPr lang="en-GB" sz="2800" b="1" dirty="0" err="1"/>
              <a:t>společenskou</a:t>
            </a:r>
            <a:r>
              <a:rPr lang="en-GB" sz="2800" b="1" dirty="0"/>
              <a:t> </a:t>
            </a:r>
            <a:r>
              <a:rPr lang="en-GB" sz="2800" b="1" dirty="0" err="1"/>
              <a:t>vědu</a:t>
            </a:r>
            <a:r>
              <a:rPr lang="en-GB" sz="2800" dirty="0"/>
              <a:t> </a:t>
            </a:r>
            <a:r>
              <a:rPr lang="en-GB" sz="2800" dirty="0" err="1"/>
              <a:t>než</a:t>
            </a:r>
            <a:r>
              <a:rPr lang="en-GB" sz="2800" dirty="0"/>
              <a:t> </a:t>
            </a:r>
            <a:r>
              <a:rPr lang="en-GB" sz="2800" dirty="0" err="1"/>
              <a:t>exaktní</a:t>
            </a:r>
            <a:r>
              <a:rPr lang="en-GB" sz="2800" dirty="0"/>
              <a:t> </a:t>
            </a:r>
            <a:r>
              <a:rPr lang="en-GB" sz="2800" dirty="0" err="1"/>
              <a:t>disciplínu</a:t>
            </a:r>
            <a:r>
              <a:rPr lang="en-GB" sz="2800" dirty="0"/>
              <a:t>.</a:t>
            </a:r>
          </a:p>
          <a:p>
            <a:r>
              <a:rPr lang="en-GB" sz="2800" b="1" dirty="0"/>
              <a:t>8. Kritika </a:t>
            </a:r>
            <a:r>
              <a:rPr lang="en-GB" sz="2800" b="1" dirty="0" err="1"/>
              <a:t>státních</a:t>
            </a:r>
            <a:r>
              <a:rPr lang="en-GB" sz="2800" b="1" dirty="0"/>
              <a:t> </a:t>
            </a:r>
            <a:r>
              <a:rPr lang="en-GB" sz="2800" b="1" dirty="0" err="1"/>
              <a:t>zásahů</a:t>
            </a:r>
            <a:endParaRPr lang="en-GB" sz="2800" b="1" dirty="0"/>
          </a:p>
          <a:p>
            <a:pPr>
              <a:buFont typeface="Arial" panose="020B0604020202020204" pitchFamily="34" charset="0"/>
              <a:buChar char="•"/>
            </a:pPr>
            <a:r>
              <a:rPr lang="en-GB" sz="2800" dirty="0" err="1"/>
              <a:t>Vládní</a:t>
            </a:r>
            <a:r>
              <a:rPr lang="en-GB" sz="2800" dirty="0"/>
              <a:t> </a:t>
            </a:r>
            <a:r>
              <a:rPr lang="en-GB" sz="2800" dirty="0" err="1"/>
              <a:t>intervence</a:t>
            </a:r>
            <a:r>
              <a:rPr lang="en-GB" sz="2800" dirty="0"/>
              <a:t>, </a:t>
            </a:r>
            <a:r>
              <a:rPr lang="en-GB" sz="2800" dirty="0" err="1"/>
              <a:t>jako</a:t>
            </a:r>
            <a:r>
              <a:rPr lang="en-GB" sz="2800" dirty="0"/>
              <a:t> </a:t>
            </a:r>
            <a:r>
              <a:rPr lang="en-GB" sz="2800" dirty="0" err="1"/>
              <a:t>jsou</a:t>
            </a:r>
            <a:r>
              <a:rPr lang="en-GB" sz="2800" dirty="0"/>
              <a:t> </a:t>
            </a:r>
            <a:r>
              <a:rPr lang="en-GB" sz="2800" dirty="0" err="1"/>
              <a:t>regulace</a:t>
            </a:r>
            <a:r>
              <a:rPr lang="en-GB" sz="2800" dirty="0"/>
              <a:t>, </a:t>
            </a:r>
            <a:r>
              <a:rPr lang="en-GB" sz="2800" dirty="0" err="1"/>
              <a:t>daně</a:t>
            </a:r>
            <a:r>
              <a:rPr lang="en-GB" sz="2800" dirty="0"/>
              <a:t> </a:t>
            </a:r>
            <a:r>
              <a:rPr lang="en-GB" sz="2800" dirty="0" err="1"/>
              <a:t>nebo</a:t>
            </a:r>
            <a:r>
              <a:rPr lang="en-GB" sz="2800" dirty="0"/>
              <a:t> </a:t>
            </a:r>
            <a:r>
              <a:rPr lang="en-GB" sz="2800" dirty="0" err="1"/>
              <a:t>kontrola</a:t>
            </a:r>
            <a:r>
              <a:rPr lang="en-GB" sz="2800" dirty="0"/>
              <a:t> </a:t>
            </a:r>
            <a:r>
              <a:rPr lang="en-GB" sz="2800" dirty="0" err="1"/>
              <a:t>peněz</a:t>
            </a:r>
            <a:r>
              <a:rPr lang="en-GB" sz="2800" dirty="0"/>
              <a:t>, </a:t>
            </a:r>
            <a:r>
              <a:rPr lang="en-GB" sz="2800" dirty="0" err="1"/>
              <a:t>podle</a:t>
            </a:r>
            <a:r>
              <a:rPr lang="en-GB" sz="2800" dirty="0"/>
              <a:t> </a:t>
            </a:r>
            <a:r>
              <a:rPr lang="en-GB" sz="2800" dirty="0" err="1"/>
              <a:t>rakouské</a:t>
            </a:r>
            <a:r>
              <a:rPr lang="en-GB" sz="2800" dirty="0"/>
              <a:t> </a:t>
            </a:r>
            <a:r>
              <a:rPr lang="en-GB" sz="2800" dirty="0" err="1"/>
              <a:t>školy</a:t>
            </a:r>
            <a:r>
              <a:rPr lang="en-GB" sz="2800" dirty="0"/>
              <a:t> </a:t>
            </a:r>
            <a:r>
              <a:rPr lang="en-GB" sz="2800" dirty="0" err="1"/>
              <a:t>narušují</a:t>
            </a:r>
            <a:r>
              <a:rPr lang="en-GB" sz="2800" dirty="0"/>
              <a:t> </a:t>
            </a:r>
            <a:r>
              <a:rPr lang="en-GB" sz="2800" dirty="0" err="1"/>
              <a:t>přirozené</a:t>
            </a:r>
            <a:r>
              <a:rPr lang="en-GB" sz="2800" dirty="0"/>
              <a:t> </a:t>
            </a:r>
            <a:r>
              <a:rPr lang="en-GB" sz="2800" dirty="0" err="1"/>
              <a:t>fungování</a:t>
            </a:r>
            <a:r>
              <a:rPr lang="en-GB" sz="2800" dirty="0"/>
              <a:t> </a:t>
            </a:r>
            <a:r>
              <a:rPr lang="en-GB" sz="2800" dirty="0" err="1"/>
              <a:t>trhů</a:t>
            </a:r>
            <a:r>
              <a:rPr lang="en-GB" sz="2800" dirty="0"/>
              <a:t> a </a:t>
            </a:r>
            <a:r>
              <a:rPr lang="en-GB" sz="2800" dirty="0" err="1"/>
              <a:t>vedou</a:t>
            </a:r>
            <a:r>
              <a:rPr lang="en-GB" sz="2800" dirty="0"/>
              <a:t> k </a:t>
            </a:r>
            <a:r>
              <a:rPr lang="en-GB" sz="2800" dirty="0" err="1"/>
              <a:t>neefektivitám</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rPr>
              <a:t>    </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9920642-95C0-BEFB-5C3D-3D4DE68537C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FE8FC9E-9256-5DA3-B336-50506E0BE8A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9DB4D181-66E5-A5D3-E3D5-6B55738EED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9880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17693AB-88AC-7AA1-B157-C1001FBBA07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0E2867E-8EF6-32FD-FAED-37B2A4FECF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2800" dirty="0"/>
              <a:t>Finn </a:t>
            </a:r>
            <a:r>
              <a:rPr lang="en-GB" sz="2800" dirty="0" err="1"/>
              <a:t>Kydland</a:t>
            </a:r>
            <a:r>
              <a:rPr lang="en-GB" sz="2800" dirty="0"/>
              <a:t> a Edward C. Prescott </a:t>
            </a:r>
            <a:r>
              <a:rPr lang="en-GB" sz="2800" dirty="0" err="1"/>
              <a:t>jsou</a:t>
            </a:r>
            <a:r>
              <a:rPr lang="en-GB" sz="2800" dirty="0"/>
              <a:t> </a:t>
            </a:r>
            <a:r>
              <a:rPr lang="en-GB" sz="2800" dirty="0" err="1"/>
              <a:t>dva</a:t>
            </a:r>
            <a:r>
              <a:rPr lang="en-GB" sz="2800" dirty="0"/>
              <a:t> </a:t>
            </a:r>
            <a:r>
              <a:rPr lang="en-GB" sz="2800" dirty="0" err="1"/>
              <a:t>významní</a:t>
            </a:r>
            <a:r>
              <a:rPr lang="en-GB" sz="2800" dirty="0"/>
              <a:t> </a:t>
            </a:r>
            <a:r>
              <a:rPr lang="en-GB" sz="2800" dirty="0" err="1"/>
              <a:t>ekonomové</a:t>
            </a:r>
            <a:r>
              <a:rPr lang="en-GB" sz="2800" dirty="0"/>
              <a:t>, </a:t>
            </a:r>
            <a:r>
              <a:rPr lang="en-GB" sz="2800" dirty="0" err="1"/>
              <a:t>kteří</a:t>
            </a:r>
            <a:r>
              <a:rPr lang="en-GB" sz="2800" dirty="0"/>
              <a:t> v </a:t>
            </a:r>
            <a:r>
              <a:rPr lang="en-GB" sz="2800" dirty="0" err="1"/>
              <a:t>roce</a:t>
            </a:r>
            <a:r>
              <a:rPr lang="en-GB" sz="2800" dirty="0"/>
              <a:t> 2004 </a:t>
            </a:r>
            <a:r>
              <a:rPr lang="en-GB" sz="2800" dirty="0" err="1"/>
              <a:t>získali</a:t>
            </a:r>
            <a:r>
              <a:rPr lang="en-GB" sz="2800" dirty="0"/>
              <a:t> </a:t>
            </a:r>
            <a:r>
              <a:rPr lang="en-GB" sz="2800" dirty="0" err="1"/>
              <a:t>Nobelovu</a:t>
            </a:r>
            <a:r>
              <a:rPr lang="en-GB" sz="2800" dirty="0"/>
              <a:t> </a:t>
            </a:r>
            <a:r>
              <a:rPr lang="en-GB" sz="2800" dirty="0" err="1"/>
              <a:t>cenu</a:t>
            </a:r>
            <a:r>
              <a:rPr lang="en-GB" sz="2800" dirty="0"/>
              <a:t> za </a:t>
            </a:r>
            <a:r>
              <a:rPr lang="en-GB" sz="2800" dirty="0" err="1"/>
              <a:t>ekonomii</a:t>
            </a:r>
            <a:r>
              <a:rPr lang="en-GB" sz="2800" dirty="0"/>
              <a:t> za </a:t>
            </a:r>
            <a:r>
              <a:rPr lang="en-GB" sz="2800" dirty="0" err="1"/>
              <a:t>svůj</a:t>
            </a:r>
            <a:r>
              <a:rPr lang="en-GB" sz="2800" dirty="0"/>
              <a:t> </a:t>
            </a:r>
            <a:r>
              <a:rPr lang="en-GB" sz="2800" dirty="0" err="1"/>
              <a:t>přínos</a:t>
            </a:r>
            <a:r>
              <a:rPr lang="en-GB" sz="2800" dirty="0"/>
              <a:t> k </a:t>
            </a:r>
            <a:r>
              <a:rPr lang="en-GB" sz="2800" dirty="0" err="1"/>
              <a:t>teorii</a:t>
            </a:r>
            <a:r>
              <a:rPr lang="en-GB" sz="2800" dirty="0"/>
              <a:t> </a:t>
            </a:r>
            <a:r>
              <a:rPr lang="en-GB" sz="2800" dirty="0" err="1"/>
              <a:t>hospodářské</a:t>
            </a:r>
            <a:r>
              <a:rPr lang="en-GB" sz="2800" dirty="0"/>
              <a:t> </a:t>
            </a:r>
            <a:r>
              <a:rPr lang="en-GB" sz="2800" dirty="0" err="1"/>
              <a:t>politiky</a:t>
            </a:r>
            <a:r>
              <a:rPr lang="en-GB" sz="2800" dirty="0"/>
              <a:t> a </a:t>
            </a:r>
            <a:r>
              <a:rPr lang="en-GB" sz="2800" dirty="0" err="1"/>
              <a:t>ekonomických</a:t>
            </a:r>
            <a:r>
              <a:rPr lang="en-GB" sz="2800" dirty="0"/>
              <a:t> </a:t>
            </a:r>
            <a:r>
              <a:rPr lang="en-GB" sz="2800" dirty="0" err="1"/>
              <a:t>cyklů</a:t>
            </a:r>
            <a:r>
              <a:rPr lang="en-GB" sz="2800" dirty="0"/>
              <a:t>. </a:t>
            </a:r>
            <a:r>
              <a:rPr lang="en-GB" sz="2800" dirty="0" err="1"/>
              <a:t>Jejich</a:t>
            </a:r>
            <a:r>
              <a:rPr lang="en-GB" sz="2800" dirty="0"/>
              <a:t> </a:t>
            </a:r>
            <a:r>
              <a:rPr lang="en-GB" sz="2800" dirty="0" err="1"/>
              <a:t>práce</a:t>
            </a:r>
            <a:r>
              <a:rPr lang="en-GB" sz="2800" dirty="0"/>
              <a:t> </a:t>
            </a:r>
            <a:r>
              <a:rPr lang="en-GB" sz="2800" dirty="0" err="1"/>
              <a:t>zásadně</a:t>
            </a:r>
            <a:r>
              <a:rPr lang="en-GB" sz="2800" dirty="0"/>
              <a:t> </a:t>
            </a:r>
            <a:r>
              <a:rPr lang="en-GB" sz="2800" dirty="0" err="1"/>
              <a:t>ovlivnila</a:t>
            </a:r>
            <a:r>
              <a:rPr lang="en-GB" sz="2800" dirty="0"/>
              <a:t> </a:t>
            </a:r>
            <a:r>
              <a:rPr lang="en-GB" sz="2800" dirty="0" err="1"/>
              <a:t>makroekonomii</a:t>
            </a:r>
            <a:r>
              <a:rPr lang="en-GB" sz="2800" dirty="0"/>
              <a:t> a </a:t>
            </a:r>
            <a:r>
              <a:rPr lang="en-GB" sz="2800" dirty="0" err="1"/>
              <a:t>ekonomické</a:t>
            </a:r>
            <a:r>
              <a:rPr lang="en-GB" sz="2800" dirty="0"/>
              <a:t> </a:t>
            </a:r>
            <a:r>
              <a:rPr lang="en-GB" sz="2800" dirty="0" err="1"/>
              <a:t>modelování</a:t>
            </a:r>
            <a:r>
              <a:rPr lang="en-GB" sz="2800" dirty="0"/>
              <a:t>.</a:t>
            </a:r>
          </a:p>
          <a:p>
            <a:r>
              <a:rPr lang="en-GB" sz="2800" b="1" dirty="0" err="1"/>
              <a:t>Jejich</a:t>
            </a:r>
            <a:r>
              <a:rPr lang="en-GB" sz="2800" b="1" dirty="0"/>
              <a:t> </a:t>
            </a:r>
            <a:r>
              <a:rPr lang="en-GB" sz="2800" b="1" dirty="0" err="1"/>
              <a:t>hlavní</a:t>
            </a:r>
            <a:r>
              <a:rPr lang="en-GB" sz="2800" b="1" dirty="0"/>
              <a:t> </a:t>
            </a:r>
            <a:r>
              <a:rPr lang="en-GB" sz="2800" b="1" dirty="0" err="1"/>
              <a:t>přínosy</a:t>
            </a:r>
            <a:r>
              <a:rPr lang="en-GB" sz="2800" b="1" dirty="0"/>
              <a:t>:</a:t>
            </a:r>
          </a:p>
          <a:p>
            <a:pPr>
              <a:buFont typeface="+mj-lt"/>
              <a:buAutoNum type="arabicPeriod"/>
            </a:pPr>
            <a:r>
              <a:rPr lang="en-GB" sz="2800" b="1" dirty="0" err="1"/>
              <a:t>Problém</a:t>
            </a:r>
            <a:r>
              <a:rPr lang="en-GB" sz="2800" b="1" dirty="0"/>
              <a:t> </a:t>
            </a:r>
            <a:r>
              <a:rPr lang="en-GB" sz="2800" b="1" dirty="0" err="1"/>
              <a:t>časové</a:t>
            </a:r>
            <a:r>
              <a:rPr lang="en-GB" sz="2800" b="1" dirty="0"/>
              <a:t> </a:t>
            </a:r>
            <a:r>
              <a:rPr lang="en-GB" sz="2800" b="1" dirty="0" err="1"/>
              <a:t>nekonzistence</a:t>
            </a:r>
            <a:r>
              <a:rPr lang="en-GB" sz="2800" b="1" dirty="0"/>
              <a:t> </a:t>
            </a:r>
            <a:r>
              <a:rPr lang="en-GB" sz="2800" b="1" dirty="0" err="1"/>
              <a:t>hospodářské</a:t>
            </a:r>
            <a:r>
              <a:rPr lang="en-GB" sz="2800" b="1" dirty="0"/>
              <a:t> </a:t>
            </a:r>
            <a:r>
              <a:rPr lang="en-GB" sz="2800" b="1" dirty="0" err="1"/>
              <a:t>politiky</a:t>
            </a:r>
            <a:r>
              <a:rPr lang="en-GB" sz="2800" dirty="0"/>
              <a:t>:</a:t>
            </a:r>
            <a:br>
              <a:rPr lang="en-GB" sz="2800" dirty="0"/>
            </a:br>
            <a:r>
              <a:rPr lang="en-GB" sz="2800" dirty="0"/>
              <a:t>Ve </a:t>
            </a:r>
            <a:r>
              <a:rPr lang="en-GB" sz="2800" dirty="0" err="1"/>
              <a:t>své</a:t>
            </a:r>
            <a:r>
              <a:rPr lang="en-GB" sz="2800" dirty="0"/>
              <a:t> </a:t>
            </a:r>
            <a:r>
              <a:rPr lang="en-GB" sz="2800" dirty="0" err="1"/>
              <a:t>práci</a:t>
            </a:r>
            <a:r>
              <a:rPr lang="en-GB" sz="2800" dirty="0"/>
              <a:t> </a:t>
            </a:r>
            <a:r>
              <a:rPr lang="en-GB" sz="2800" i="1" dirty="0"/>
              <a:t>"Rules Rather than Discretion: The Inconsistency of Optimal Plans"</a:t>
            </a:r>
            <a:r>
              <a:rPr lang="en-GB" sz="2800" dirty="0"/>
              <a:t> (1977) </a:t>
            </a:r>
            <a:r>
              <a:rPr lang="en-GB" sz="2800" dirty="0" err="1"/>
              <a:t>ukázali</a:t>
            </a:r>
            <a:r>
              <a:rPr lang="en-GB" sz="2800" dirty="0"/>
              <a:t>, </a:t>
            </a:r>
            <a:r>
              <a:rPr lang="en-GB" sz="2800" dirty="0" err="1"/>
              <a:t>že</a:t>
            </a:r>
            <a:r>
              <a:rPr lang="en-GB" sz="2800" dirty="0"/>
              <a:t> </a:t>
            </a:r>
            <a:r>
              <a:rPr lang="en-GB" sz="2800" dirty="0" err="1"/>
              <a:t>hospodářská</a:t>
            </a:r>
            <a:r>
              <a:rPr lang="en-GB" sz="2800" dirty="0"/>
              <a:t> </a:t>
            </a:r>
            <a:r>
              <a:rPr lang="en-GB" sz="2800" dirty="0" err="1"/>
              <a:t>politika</a:t>
            </a:r>
            <a:r>
              <a:rPr lang="en-GB" sz="2800" dirty="0"/>
              <a:t> </a:t>
            </a:r>
            <a:r>
              <a:rPr lang="en-GB" sz="2800" dirty="0" err="1"/>
              <a:t>založená</a:t>
            </a:r>
            <a:r>
              <a:rPr lang="en-GB" sz="2800" dirty="0"/>
              <a:t> </a:t>
            </a:r>
            <a:r>
              <a:rPr lang="en-GB" sz="2800" dirty="0" err="1"/>
              <a:t>na</a:t>
            </a:r>
            <a:r>
              <a:rPr lang="en-GB" sz="2800" dirty="0"/>
              <a:t> </a:t>
            </a:r>
            <a:r>
              <a:rPr lang="en-GB" sz="2800" dirty="0" err="1"/>
              <a:t>diskrečních</a:t>
            </a:r>
            <a:r>
              <a:rPr lang="en-GB" sz="2800" dirty="0"/>
              <a:t> </a:t>
            </a:r>
            <a:r>
              <a:rPr lang="en-GB" sz="2800" dirty="0" err="1"/>
              <a:t>rozhodnutích</a:t>
            </a:r>
            <a:r>
              <a:rPr lang="en-GB" sz="2800" dirty="0"/>
              <a:t> (bez </a:t>
            </a:r>
            <a:r>
              <a:rPr lang="en-GB" sz="2800" dirty="0" err="1"/>
              <a:t>jasných</a:t>
            </a:r>
            <a:r>
              <a:rPr lang="en-GB" sz="2800" dirty="0"/>
              <a:t> </a:t>
            </a:r>
            <a:r>
              <a:rPr lang="en-GB" sz="2800" dirty="0" err="1"/>
              <a:t>pravidel</a:t>
            </a:r>
            <a:r>
              <a:rPr lang="en-GB" sz="2800" dirty="0"/>
              <a:t>) </a:t>
            </a:r>
            <a:r>
              <a:rPr lang="en-GB" sz="2800" dirty="0" err="1"/>
              <a:t>může</a:t>
            </a:r>
            <a:r>
              <a:rPr lang="en-GB" sz="2800" dirty="0"/>
              <a:t> </a:t>
            </a:r>
            <a:r>
              <a:rPr lang="en-GB" sz="2800" dirty="0" err="1"/>
              <a:t>vést</a:t>
            </a:r>
            <a:r>
              <a:rPr lang="en-GB" sz="2800" dirty="0"/>
              <a:t> k </a:t>
            </a:r>
            <a:r>
              <a:rPr lang="en-GB" sz="2800" dirty="0" err="1"/>
              <a:t>méně</a:t>
            </a:r>
            <a:r>
              <a:rPr lang="en-GB" sz="2800" dirty="0"/>
              <a:t> </a:t>
            </a:r>
            <a:r>
              <a:rPr lang="en-GB" sz="2800" dirty="0" err="1"/>
              <a:t>efektivním</a:t>
            </a:r>
            <a:r>
              <a:rPr lang="en-GB" sz="2800" dirty="0"/>
              <a:t> </a:t>
            </a:r>
            <a:r>
              <a:rPr lang="en-GB" sz="2800" dirty="0" err="1"/>
              <a:t>výsledkům</a:t>
            </a:r>
            <a:r>
              <a:rPr lang="en-GB" sz="2800" dirty="0"/>
              <a:t>. </a:t>
            </a:r>
            <a:r>
              <a:rPr lang="en-GB" sz="2800" dirty="0" err="1"/>
              <a:t>Navrhli</a:t>
            </a:r>
            <a:r>
              <a:rPr lang="en-GB" sz="2800" dirty="0"/>
              <a:t>, aby </a:t>
            </a:r>
            <a:r>
              <a:rPr lang="en-GB" sz="2800" dirty="0" err="1"/>
              <a:t>centrální</a:t>
            </a:r>
            <a:r>
              <a:rPr lang="en-GB" sz="2800" dirty="0"/>
              <a:t> </a:t>
            </a:r>
            <a:r>
              <a:rPr lang="en-GB" sz="2800" dirty="0" err="1"/>
              <a:t>banky</a:t>
            </a:r>
            <a:r>
              <a:rPr lang="en-GB" sz="2800" dirty="0"/>
              <a:t> a </a:t>
            </a:r>
            <a:r>
              <a:rPr lang="en-GB" sz="2800" dirty="0" err="1"/>
              <a:t>vlády</a:t>
            </a:r>
            <a:r>
              <a:rPr lang="en-GB" sz="2800" dirty="0"/>
              <a:t> </a:t>
            </a:r>
            <a:r>
              <a:rPr lang="en-GB" sz="2800" dirty="0" err="1"/>
              <a:t>stanovily</a:t>
            </a:r>
            <a:r>
              <a:rPr lang="en-GB" sz="2800" dirty="0"/>
              <a:t> </a:t>
            </a:r>
            <a:r>
              <a:rPr lang="en-GB" sz="2800" dirty="0" err="1"/>
              <a:t>jasná</a:t>
            </a:r>
            <a:r>
              <a:rPr lang="en-GB" sz="2800" dirty="0"/>
              <a:t> </a:t>
            </a:r>
            <a:r>
              <a:rPr lang="en-GB" sz="2800" dirty="0" err="1"/>
              <a:t>pravidla</a:t>
            </a:r>
            <a:r>
              <a:rPr lang="en-GB" sz="2800" dirty="0"/>
              <a:t> </a:t>
            </a:r>
            <a:r>
              <a:rPr lang="en-GB" sz="2800" dirty="0" err="1"/>
              <a:t>místo</a:t>
            </a:r>
            <a:r>
              <a:rPr lang="en-GB" sz="2800" dirty="0"/>
              <a:t> ad hoc </a:t>
            </a:r>
            <a:r>
              <a:rPr lang="en-GB" sz="2800" dirty="0" err="1"/>
              <a:t>rozhodování</a:t>
            </a:r>
            <a:r>
              <a:rPr lang="en-GB" sz="2800" dirty="0"/>
              <a:t>. </a:t>
            </a:r>
            <a:r>
              <a:rPr lang="en-GB" sz="2800" dirty="0" err="1"/>
              <a:t>Tento</a:t>
            </a:r>
            <a:r>
              <a:rPr lang="en-GB" sz="2800" dirty="0"/>
              <a:t> </a:t>
            </a:r>
            <a:r>
              <a:rPr lang="en-GB" sz="2800" dirty="0" err="1"/>
              <a:t>koncept</a:t>
            </a:r>
            <a:r>
              <a:rPr lang="en-GB" sz="2800" dirty="0"/>
              <a:t> </a:t>
            </a:r>
            <a:r>
              <a:rPr lang="en-GB" sz="2800" dirty="0" err="1"/>
              <a:t>ovlivnil</a:t>
            </a:r>
            <a:r>
              <a:rPr lang="en-GB" sz="2800" dirty="0"/>
              <a:t> </a:t>
            </a:r>
            <a:r>
              <a:rPr lang="en-GB" sz="2800" dirty="0" err="1"/>
              <a:t>například</a:t>
            </a:r>
            <a:r>
              <a:rPr lang="en-GB" sz="2800" dirty="0"/>
              <a:t> </a:t>
            </a:r>
            <a:r>
              <a:rPr lang="en-GB" sz="2800" dirty="0" err="1"/>
              <a:t>vznik</a:t>
            </a:r>
            <a:r>
              <a:rPr lang="en-GB" sz="2800" dirty="0"/>
              <a:t> </a:t>
            </a:r>
            <a:r>
              <a:rPr lang="en-GB" sz="2800" dirty="0" err="1"/>
              <a:t>nezávislosti</a:t>
            </a:r>
            <a:r>
              <a:rPr lang="en-GB" sz="2800" dirty="0"/>
              <a:t> </a:t>
            </a:r>
            <a:r>
              <a:rPr lang="en-GB" sz="2800" dirty="0" err="1"/>
              <a:t>centrálních</a:t>
            </a:r>
            <a:r>
              <a:rPr lang="en-GB" sz="2800" dirty="0"/>
              <a:t> bank.</a:t>
            </a:r>
          </a:p>
          <a:p>
            <a:pPr>
              <a:buFont typeface="+mj-lt"/>
              <a:buAutoNum type="arabicPeriod"/>
            </a:pPr>
            <a:r>
              <a:rPr lang="en-GB" sz="2800" b="1" dirty="0" err="1"/>
              <a:t>Teorie</a:t>
            </a:r>
            <a:r>
              <a:rPr lang="en-GB" sz="2800" b="1" dirty="0"/>
              <a:t> </a:t>
            </a:r>
            <a:r>
              <a:rPr lang="en-GB" sz="2800" b="1" dirty="0" err="1"/>
              <a:t>reálných</a:t>
            </a:r>
            <a:r>
              <a:rPr lang="en-GB" sz="2800" b="1" dirty="0"/>
              <a:t> </a:t>
            </a:r>
            <a:r>
              <a:rPr lang="en-GB" sz="2800" b="1" dirty="0" err="1"/>
              <a:t>hospodářských</a:t>
            </a:r>
            <a:r>
              <a:rPr lang="en-GB" sz="2800" b="1" dirty="0"/>
              <a:t> </a:t>
            </a:r>
            <a:r>
              <a:rPr lang="en-GB" sz="2800" b="1" dirty="0" err="1"/>
              <a:t>cyklů</a:t>
            </a:r>
            <a:r>
              <a:rPr lang="en-GB" sz="2800" b="1" dirty="0"/>
              <a:t> (Real Business Cycle Theory)</a:t>
            </a:r>
            <a:r>
              <a:rPr lang="en-GB" sz="2800" dirty="0"/>
              <a:t>:</a:t>
            </a:r>
            <a:br>
              <a:rPr lang="en-GB" sz="2800" dirty="0"/>
            </a:br>
            <a:r>
              <a:rPr lang="en-GB" sz="2800" dirty="0"/>
              <a:t>Ve </a:t>
            </a:r>
            <a:r>
              <a:rPr lang="en-GB" sz="2800" dirty="0" err="1"/>
              <a:t>svých</a:t>
            </a:r>
            <a:r>
              <a:rPr lang="en-GB" sz="2800" dirty="0"/>
              <a:t> </a:t>
            </a:r>
            <a:r>
              <a:rPr lang="en-GB" sz="2800" dirty="0" err="1"/>
              <a:t>dalších</a:t>
            </a:r>
            <a:r>
              <a:rPr lang="en-GB" sz="2800" dirty="0"/>
              <a:t> </a:t>
            </a:r>
            <a:r>
              <a:rPr lang="en-GB" sz="2800" dirty="0" err="1"/>
              <a:t>pracích</a:t>
            </a:r>
            <a:r>
              <a:rPr lang="en-GB" sz="2800" dirty="0"/>
              <a:t> </a:t>
            </a:r>
            <a:r>
              <a:rPr lang="en-GB" sz="2800" dirty="0" err="1"/>
              <a:t>zkoumali</a:t>
            </a:r>
            <a:r>
              <a:rPr lang="en-GB" sz="2800" dirty="0"/>
              <a:t>, jak </a:t>
            </a:r>
            <a:r>
              <a:rPr lang="en-GB" sz="2800" dirty="0" err="1"/>
              <a:t>reálné</a:t>
            </a:r>
            <a:r>
              <a:rPr lang="en-GB" sz="2800" dirty="0"/>
              <a:t> (</a:t>
            </a:r>
            <a:r>
              <a:rPr lang="en-GB" sz="2800" dirty="0" err="1"/>
              <a:t>nepeněžní</a:t>
            </a:r>
            <a:r>
              <a:rPr lang="en-GB" sz="2800" dirty="0"/>
              <a:t>) </a:t>
            </a:r>
            <a:r>
              <a:rPr lang="en-GB" sz="2800" dirty="0" err="1"/>
              <a:t>šoky</a:t>
            </a:r>
            <a:r>
              <a:rPr lang="en-GB" sz="2800" dirty="0"/>
              <a:t>, </a:t>
            </a:r>
            <a:r>
              <a:rPr lang="en-GB" sz="2800" dirty="0" err="1"/>
              <a:t>jako</a:t>
            </a:r>
            <a:r>
              <a:rPr lang="en-GB" sz="2800" dirty="0"/>
              <a:t> </a:t>
            </a:r>
            <a:r>
              <a:rPr lang="en-GB" sz="2800" dirty="0" err="1"/>
              <a:t>jsou</a:t>
            </a:r>
            <a:r>
              <a:rPr lang="en-GB" sz="2800" dirty="0"/>
              <a:t> </a:t>
            </a:r>
            <a:r>
              <a:rPr lang="en-GB" sz="2800" dirty="0" err="1"/>
              <a:t>technologické</a:t>
            </a:r>
            <a:r>
              <a:rPr lang="en-GB" sz="2800" dirty="0"/>
              <a:t> </a:t>
            </a:r>
            <a:r>
              <a:rPr lang="en-GB" sz="2800" dirty="0" err="1"/>
              <a:t>inovace</a:t>
            </a:r>
            <a:r>
              <a:rPr lang="en-GB" sz="2800" dirty="0"/>
              <a:t>, </a:t>
            </a:r>
            <a:r>
              <a:rPr lang="en-GB" sz="2800" dirty="0" err="1"/>
              <a:t>mohou</a:t>
            </a:r>
            <a:r>
              <a:rPr lang="en-GB" sz="2800" dirty="0"/>
              <a:t> </a:t>
            </a:r>
            <a:r>
              <a:rPr lang="en-GB" sz="2800" dirty="0" err="1"/>
              <a:t>způsobovat</a:t>
            </a:r>
            <a:r>
              <a:rPr lang="en-GB" sz="2800" dirty="0"/>
              <a:t> </a:t>
            </a:r>
            <a:r>
              <a:rPr lang="en-GB" sz="2800" dirty="0" err="1"/>
              <a:t>hospodářské</a:t>
            </a:r>
            <a:r>
              <a:rPr lang="en-GB" sz="2800" dirty="0"/>
              <a:t> </a:t>
            </a:r>
            <a:r>
              <a:rPr lang="en-GB" sz="2800" dirty="0" err="1"/>
              <a:t>cykly</a:t>
            </a:r>
            <a:r>
              <a:rPr lang="en-GB" sz="2800" dirty="0"/>
              <a:t>. </a:t>
            </a:r>
            <a:r>
              <a:rPr lang="en-GB" sz="2800" dirty="0" err="1"/>
              <a:t>Jejich</a:t>
            </a:r>
            <a:r>
              <a:rPr lang="en-GB" sz="2800" dirty="0"/>
              <a:t> </a:t>
            </a:r>
            <a:r>
              <a:rPr lang="en-GB" sz="2800" dirty="0" err="1"/>
              <a:t>přístup</a:t>
            </a:r>
            <a:r>
              <a:rPr lang="en-GB" sz="2800" dirty="0"/>
              <a:t> </a:t>
            </a:r>
            <a:r>
              <a:rPr lang="en-GB" sz="2800" dirty="0" err="1"/>
              <a:t>integroval</a:t>
            </a:r>
            <a:r>
              <a:rPr lang="en-GB" sz="2800" dirty="0"/>
              <a:t> </a:t>
            </a:r>
            <a:r>
              <a:rPr lang="en-GB" sz="2800" dirty="0" err="1"/>
              <a:t>teoretické</a:t>
            </a:r>
            <a:r>
              <a:rPr lang="en-GB" sz="2800" dirty="0"/>
              <a:t> </a:t>
            </a:r>
            <a:r>
              <a:rPr lang="en-GB" sz="2800" dirty="0" err="1"/>
              <a:t>modely</a:t>
            </a:r>
            <a:r>
              <a:rPr lang="en-GB" sz="2800" dirty="0"/>
              <a:t> s </a:t>
            </a:r>
            <a:r>
              <a:rPr lang="en-GB" sz="2800" dirty="0" err="1"/>
              <a:t>empirickými</a:t>
            </a:r>
            <a:r>
              <a:rPr lang="en-GB" sz="2800" dirty="0"/>
              <a:t> </a:t>
            </a:r>
            <a:r>
              <a:rPr lang="en-GB" sz="2800" dirty="0" err="1"/>
              <a:t>daty</a:t>
            </a:r>
            <a:r>
              <a:rPr lang="en-GB" sz="2800" dirty="0"/>
              <a:t> a </a:t>
            </a:r>
            <a:r>
              <a:rPr lang="en-GB" sz="2800" dirty="0" err="1"/>
              <a:t>zlepšil</a:t>
            </a:r>
            <a:r>
              <a:rPr lang="en-GB" sz="2800" dirty="0"/>
              <a:t> </a:t>
            </a:r>
            <a:r>
              <a:rPr lang="en-GB" sz="2800" dirty="0" err="1"/>
              <a:t>pochopení</a:t>
            </a:r>
            <a:r>
              <a:rPr lang="en-GB" sz="2800" dirty="0"/>
              <a:t> </a:t>
            </a:r>
            <a:r>
              <a:rPr lang="en-GB" sz="2800" dirty="0" err="1"/>
              <a:t>dynamiky</a:t>
            </a:r>
            <a:r>
              <a:rPr lang="en-GB" sz="2800" dirty="0"/>
              <a:t> </a:t>
            </a:r>
            <a:r>
              <a:rPr lang="en-GB" sz="2800" dirty="0" err="1"/>
              <a:t>ekonomiky</a:t>
            </a:r>
            <a:r>
              <a:rPr lang="en-GB" sz="2800" dirty="0"/>
              <a:t>.</a:t>
            </a:r>
          </a:p>
          <a:p>
            <a:r>
              <a:rPr lang="en-GB" sz="2800" dirty="0" err="1"/>
              <a:t>Jejich</a:t>
            </a:r>
            <a:r>
              <a:rPr lang="en-GB" sz="2800" dirty="0"/>
              <a:t> </a:t>
            </a:r>
            <a:r>
              <a:rPr lang="en-GB" sz="2800" dirty="0" err="1"/>
              <a:t>práce</a:t>
            </a:r>
            <a:r>
              <a:rPr lang="en-GB" sz="2800" dirty="0"/>
              <a:t> </a:t>
            </a:r>
            <a:r>
              <a:rPr lang="en-GB" sz="2800" dirty="0" err="1"/>
              <a:t>významně</a:t>
            </a:r>
            <a:r>
              <a:rPr lang="en-GB" sz="2800" dirty="0"/>
              <a:t> </a:t>
            </a:r>
            <a:r>
              <a:rPr lang="en-GB" sz="2800" dirty="0" err="1"/>
              <a:t>ovlivnila</a:t>
            </a:r>
            <a:r>
              <a:rPr lang="en-GB" sz="2800" dirty="0"/>
              <a:t> </a:t>
            </a:r>
            <a:r>
              <a:rPr lang="en-GB" sz="2800" dirty="0" err="1"/>
              <a:t>moderní</a:t>
            </a:r>
            <a:r>
              <a:rPr lang="en-GB" sz="2800" dirty="0"/>
              <a:t> </a:t>
            </a:r>
            <a:r>
              <a:rPr lang="en-GB" sz="2800" dirty="0" err="1"/>
              <a:t>makroekonomii</a:t>
            </a:r>
            <a:r>
              <a:rPr lang="en-GB" sz="2800" dirty="0"/>
              <a:t>, </a:t>
            </a:r>
            <a:r>
              <a:rPr lang="en-GB" sz="2800" dirty="0" err="1"/>
              <a:t>zejména</a:t>
            </a:r>
            <a:r>
              <a:rPr lang="en-GB" sz="2800" dirty="0"/>
              <a:t> </a:t>
            </a:r>
            <a:r>
              <a:rPr lang="en-GB" sz="2800" dirty="0" err="1"/>
              <a:t>tvorbu</a:t>
            </a:r>
            <a:r>
              <a:rPr lang="en-GB" sz="2800" dirty="0"/>
              <a:t> </a:t>
            </a:r>
            <a:r>
              <a:rPr lang="en-GB" sz="2800" dirty="0" err="1"/>
              <a:t>pravidel</a:t>
            </a:r>
            <a:r>
              <a:rPr lang="en-GB" sz="2800" dirty="0"/>
              <a:t> </a:t>
            </a:r>
            <a:r>
              <a:rPr lang="en-GB" sz="2800" dirty="0" err="1"/>
              <a:t>měnové</a:t>
            </a:r>
            <a:r>
              <a:rPr lang="en-GB" sz="2800" dirty="0"/>
              <a:t> </a:t>
            </a:r>
            <a:r>
              <a:rPr lang="en-GB" sz="2800" dirty="0" err="1"/>
              <a:t>politiky</a:t>
            </a:r>
            <a:r>
              <a:rPr lang="en-GB" sz="2800" dirty="0"/>
              <a:t> a </a:t>
            </a:r>
            <a:r>
              <a:rPr lang="en-GB" sz="2800" dirty="0" err="1"/>
              <a:t>rozvoj</a:t>
            </a:r>
            <a:r>
              <a:rPr lang="en-GB" sz="2800" dirty="0"/>
              <a:t> </a:t>
            </a:r>
            <a:r>
              <a:rPr lang="en-GB" sz="2800" dirty="0" err="1"/>
              <a:t>dynamických</a:t>
            </a:r>
            <a:r>
              <a:rPr lang="en-GB" sz="2800" dirty="0"/>
              <a:t> </a:t>
            </a:r>
            <a:r>
              <a:rPr lang="en-GB" sz="2800" dirty="0" err="1"/>
              <a:t>stochastických</a:t>
            </a:r>
            <a:r>
              <a:rPr lang="en-GB" sz="2800" dirty="0"/>
              <a:t> </a:t>
            </a:r>
            <a:r>
              <a:rPr lang="en-GB" sz="2800" dirty="0" err="1"/>
              <a:t>modelů</a:t>
            </a:r>
            <a:r>
              <a:rPr lang="en-GB" sz="2800" dirty="0"/>
              <a:t> </a:t>
            </a:r>
            <a:r>
              <a:rPr lang="en-GB" sz="2800" dirty="0" err="1"/>
              <a:t>všeobecné</a:t>
            </a:r>
            <a:r>
              <a:rPr lang="en-GB" sz="2800" dirty="0"/>
              <a:t> </a:t>
            </a:r>
            <a:r>
              <a:rPr lang="en-GB" sz="2800" dirty="0" err="1"/>
              <a:t>rovnováhy</a:t>
            </a:r>
            <a:r>
              <a:rPr lang="en-GB" sz="2800" dirty="0"/>
              <a:t> (DSGE </a:t>
            </a:r>
            <a:r>
              <a:rPr lang="en-GB" sz="2800" dirty="0" err="1"/>
              <a:t>modelů</a:t>
            </a:r>
            <a:r>
              <a:rPr lang="en-GB" sz="2800" dirty="0"/>
              <a:t>), </a:t>
            </a:r>
            <a:r>
              <a:rPr lang="en-GB" sz="2800" dirty="0" err="1"/>
              <a:t>které</a:t>
            </a:r>
            <a:r>
              <a:rPr lang="en-GB" sz="2800" dirty="0"/>
              <a:t> se </a:t>
            </a:r>
            <a:r>
              <a:rPr lang="en-GB" sz="2800" dirty="0" err="1"/>
              <a:t>dnes</a:t>
            </a:r>
            <a:r>
              <a:rPr lang="en-GB" sz="2800" dirty="0"/>
              <a:t> </a:t>
            </a:r>
            <a:r>
              <a:rPr lang="en-GB" sz="2800" dirty="0" err="1"/>
              <a:t>běžně</a:t>
            </a:r>
            <a:r>
              <a:rPr lang="en-GB" sz="2800" dirty="0"/>
              <a:t> </a:t>
            </a:r>
            <a:r>
              <a:rPr lang="en-GB" sz="2800" dirty="0" err="1"/>
              <a:t>používají</a:t>
            </a:r>
            <a:r>
              <a:rPr lang="en-GB" sz="2800" dirty="0"/>
              <a:t> </a:t>
            </a:r>
            <a:r>
              <a:rPr lang="en-GB" sz="2800" dirty="0" err="1"/>
              <a:t>při</a:t>
            </a:r>
            <a:r>
              <a:rPr lang="en-GB" sz="2800" dirty="0"/>
              <a:t> </a:t>
            </a:r>
            <a:r>
              <a:rPr lang="en-GB" sz="2800" dirty="0" err="1"/>
              <a:t>analýze</a:t>
            </a:r>
            <a:r>
              <a:rPr lang="en-GB" sz="2800" dirty="0"/>
              <a:t> </a:t>
            </a:r>
            <a:r>
              <a:rPr lang="en-GB" sz="2800" dirty="0" err="1"/>
              <a:t>hospodářské</a:t>
            </a:r>
            <a:r>
              <a:rPr lang="en-GB" sz="2800" dirty="0"/>
              <a:t> </a:t>
            </a:r>
            <a:r>
              <a:rPr lang="en-GB" sz="2800" dirty="0" err="1"/>
              <a:t>politiky</a:t>
            </a:r>
            <a:r>
              <a:rPr lang="en-GB" sz="2800" dirty="0"/>
              <a:t>.</a:t>
            </a:r>
          </a:p>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BFCB6C5B-B009-5DD5-1655-7A497ECF95E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40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DAE4209-F860-B3AF-71F7-EBD51DCCFF1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ADE9864-37AE-915D-E390-DC2E2BE156F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321BA1D0-B814-2D2F-4213-AE57CEAD5F4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07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14B8C13-F566-320D-3AEB-44EE6158EFF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621736F-FA9A-3B51-91DE-79D7361FB08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034DD674-1B7C-FAE3-2AC1-5BE710BCA98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084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2692B79-2070-3369-1E35-6E9EFEFE24B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6A3E388-AA7C-EFF0-1D4B-82757DE38E9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9767E88F-1E29-3ABD-322C-5E2C9B8EF3A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38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112D206-6382-5A86-5B43-8B7CC415FAD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FE6C8E9-13ED-1322-BF11-858ADA1188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spcBef>
                <a:spcPts val="0"/>
              </a:spcBef>
              <a:spcAft>
                <a:spcPts val="0"/>
              </a:spcAft>
            </a:pP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65F27916-1EB3-FE58-B2AB-33FA7266FFE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4170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A4CAF67-BE7B-E120-56FE-9BCBD8F3EDF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BAC39A1-50E9-923A-E97F-1259C41DBE3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48DE6064-706B-648A-886D-8A80B4C59FF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9553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792CFDE-716B-37C6-6BD9-9D7B900EEC4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280A90D-068F-0B05-2485-92D6C2E6B5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685D8226-A5D4-1F4D-F483-3FD77705F13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1688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30D3591-0AD4-86C1-D761-13648489018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6CFEE39-7E0E-66D0-FC09-836F40A5CA5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7EEAFDF3-4B5A-8B67-7A72-F044B815A30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5314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B482A92-6019-AF63-1AAF-E1CA53BEBB7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5D8E196-1B41-2879-ACA8-9027D3C6BB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74D01D3D-B437-00AE-63BC-BA080D7FEA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8430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B482A92-6019-AF63-1AAF-E1CA53BEBB7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5D8E196-1B41-2879-ACA8-9027D3C6BB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74D01D3D-B437-00AE-63BC-BA080D7FEA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843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15424C7-D6EE-7629-4115-E39A65DB6DF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71F1580-2666-A92E-16E1-D48145B17E1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8789D4D5-2576-389F-DCC9-14620FD60A4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22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noProof="0" dirty="0"/>
              <a:t>Potenciální produkt vykazuje tendenci k růstu, má rostoucí trend. Ekonomika by se tímto trendem vyvíjela, kdyby procesy zdokonalování probíhaly v situaci plného využívání zdrojů. Skutečný </a:t>
            </a:r>
          </a:p>
          <a:p>
            <a:pPr marL="0" lvl="0" indent="0" algn="l" rtl="0">
              <a:spcBef>
                <a:spcPts val="0"/>
              </a:spcBef>
              <a:spcAft>
                <a:spcPts val="0"/>
              </a:spcAft>
              <a:buNone/>
            </a:pPr>
            <a:r>
              <a:rPr lang="cs-CZ" noProof="0" dirty="0"/>
              <a:t>výkon kolem dlouhodobého trendu osciluje. Rozdíl mezi skutečným produktem a potenciálním produktem se označuje jako mezera výstupu (GAP). </a:t>
            </a:r>
          </a:p>
          <a:p>
            <a:pPr marL="0" lvl="0" indent="0" algn="l" rtl="0">
              <a:spcBef>
                <a:spcPts val="0"/>
              </a:spcBef>
              <a:spcAft>
                <a:spcPts val="0"/>
              </a:spcAft>
              <a:buNone/>
            </a:pPr>
            <a:r>
              <a:rPr lang="cs-CZ" noProof="0" dirty="0"/>
              <a:t>V průběhu cyklu rozlišujeme dvě základní vývojové tendence. Cyklus představuje střídání období růstu skutečného produktu s obdobím pokles skutečného produktu a těmto pohybům </a:t>
            </a:r>
          </a:p>
          <a:p>
            <a:pPr marL="0" lvl="0" indent="0" algn="l" rtl="0">
              <a:spcBef>
                <a:spcPts val="0"/>
              </a:spcBef>
              <a:spcAft>
                <a:spcPts val="0"/>
              </a:spcAft>
              <a:buNone/>
            </a:pPr>
            <a:r>
              <a:rPr lang="cs-CZ" noProof="0" dirty="0"/>
              <a:t>odpovídající body zvratu, označované jako vrchol a sedlo. Odtud se odvozují fáze cyklu. Všeobecně platí, že v okolí vrcholu je hospodářská aktivita vysoká, ve srovnání s úrovní dlouhodobého růstového trendu. Sedlo představuje nejnižší úroveň hospodářské aktivity. V cyklickém pohybu ekonomiky můžeme rozlišit dvě fáze. Kontrakce je fáze, v níž dochází </a:t>
            </a:r>
          </a:p>
          <a:p>
            <a:pPr marL="0" lvl="0" indent="0" algn="l" rtl="0">
              <a:spcBef>
                <a:spcPts val="0"/>
              </a:spcBef>
              <a:spcAft>
                <a:spcPts val="0"/>
              </a:spcAft>
              <a:buNone/>
            </a:pPr>
            <a:r>
              <a:rPr lang="cs-CZ" noProof="0" dirty="0"/>
              <a:t>k poklesu skutečného produktu. Jedná se nejen o pokles výkonu ekonomiky, ale také výnosů. Tím je současně ovlivňován i pokles poptávky po investicích. Dynamika poklesu může vykazovat rozdílné charakteristiky, které bývají označovány jinými pojmy. Pokud délka poklesu překročí horizont šesti měsíců, bývá vývoj charakterizován jako recese. Poklesy zvláště výrazné jsou označovány pojmem deprese.</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9107ABA-2F71-E268-8E1D-92536EC46DF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E7E2D83-9055-B2BF-D10B-0F821D9991F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13BDC242-D321-8D48-2BB2-5400AB8D78F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3293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DD236F9-119A-C4AD-0E3E-D626792A674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864DBE9-4FDB-630D-E8B8-A3108596831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D12FAA11-5005-C807-0F97-DB256D455DF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409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E86FA30-3F4E-B266-9C6F-F1B61991E91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77D2B22-49DF-B224-5829-DFD1D9FD415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4502BE35-8F12-CA33-9168-9195AE463C7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09962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985183F-E105-DC9E-6C54-2A6C1E0A1C4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711917B-0C61-DCB5-F624-464AD1311B0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22CCC4B2-8F8D-9172-A797-961EA09F252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9670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1F88E88-FA6B-EFCB-AE8E-1A3E35F3562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94C365C-11C3-2175-C2A6-23B8184A3D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F220896D-7FB7-0512-ACD3-ED72AB148E2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364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C602E45-87B5-189A-C25E-D495DFA795F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37A3B7F-B129-914A-0F1F-066BC32939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B880E006-80FD-9E20-771B-2A7AC42EF08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7079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30BFF65-4E0C-875A-AD57-926C622FF8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20FF8AA-CF22-A12E-D305-A5EF6A89295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C26CE0B5-C562-7D4F-CC52-D9134C4B796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2330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9EC3CF3-6753-F68A-1EDF-01FF6DA2C16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17BAFD1-791A-29C6-7416-D6FAE483FBD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1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Reálná mzda – daná mezním produktem práce. </a:t>
            </a:r>
            <a:endParaRPr lang="cs-CZ" sz="1800" dirty="0">
              <a:effectLst/>
              <a:latin typeface="Calibri" panose="020F0502020204030204" pitchFamily="34" charset="0"/>
            </a:endParaRPr>
          </a:p>
        </p:txBody>
      </p:sp>
      <p:sp>
        <p:nvSpPr>
          <p:cNvPr id="95" name="Google Shape;95;p2:notes">
            <a:extLst>
              <a:ext uri="{FF2B5EF4-FFF2-40B4-BE49-F238E27FC236}">
                <a16:creationId xmlns:a16="http://schemas.microsoft.com/office/drawing/2014/main" id="{B9FF2CBC-328F-06A8-753B-CA5D9595EE7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5627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a:solidFill>
                  <a:srgbClr val="000000"/>
                </a:solidFill>
                <a:effectLst/>
                <a:latin typeface="Times New Roman" panose="02020603050405020304" pitchFamily="18" charset="0"/>
              </a:rPr>
              <a:t>V </a:t>
            </a:r>
            <a:r>
              <a:rPr lang="en-GB" sz="1800" dirty="0" err="1">
                <a:solidFill>
                  <a:srgbClr val="000000"/>
                </a:solidFill>
                <a:effectLst/>
                <a:latin typeface="Times New Roman" panose="02020603050405020304" pitchFamily="18" charset="0"/>
              </a:rPr>
              <a:t>cyklickém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Kontrakce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níž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 k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nejen</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pokles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výkonu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ekonomiky</a:t>
            </a:r>
            <a:r>
              <a:rPr lang="en-GB" sz="1800" dirty="0">
                <a:solidFill>
                  <a:srgbClr val="000000"/>
                </a:solidFill>
                <a:effectLst/>
                <a:latin typeface="Times New Roman" panose="02020603050405020304" pitchFamily="18" charset="0"/>
              </a:rPr>
              <a:t>, ale </a:t>
            </a:r>
            <a:r>
              <a:rPr lang="en-GB" sz="1800" dirty="0" err="1">
                <a:solidFill>
                  <a:srgbClr val="000000"/>
                </a:solidFill>
                <a:effectLst/>
                <a:latin typeface="Times New Roman" panose="02020603050405020304" pitchFamily="18" charset="0"/>
              </a:rPr>
              <a:t>také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Tím</a:t>
            </a:r>
            <a:r>
              <a:rPr lang="en-GB" sz="1800" dirty="0">
                <a:solidFill>
                  <a:srgbClr val="000000"/>
                </a:solidFill>
                <a:effectLst/>
                <a:latin typeface="Times New Roman" panose="02020603050405020304" pitchFamily="18" charset="0"/>
              </a:rPr>
              <a:t> je </a:t>
            </a:r>
            <a:endParaRPr lang="en-GB" dirty="0"/>
          </a:p>
          <a:p>
            <a:r>
              <a:rPr lang="en-GB" sz="1800" dirty="0" err="1">
                <a:solidFill>
                  <a:srgbClr val="000000"/>
                </a:solidFill>
                <a:effectLst/>
                <a:latin typeface="Times New Roman" panose="02020603050405020304" pitchFamily="18" charset="0"/>
              </a:rPr>
              <a:t>současně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ovlivňován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investicích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Dynamika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vykazovat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rozdílné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charakteristiky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bývají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jinými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Pokud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délka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překročí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horizont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šesti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měsíců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vývoj</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charakterizován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recese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zvláště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výrazné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deprese</a:t>
            </a:r>
            <a:r>
              <a:rPr lang="en-GB" sz="1800" dirty="0">
                <a:solidFill>
                  <a:srgbClr val="000000"/>
                </a:solidFill>
                <a:effectLst/>
                <a:latin typeface="Times New Roman" panose="02020603050405020304" pitchFamily="18" charset="0"/>
              </a:rPr>
              <a:t>. </a:t>
            </a:r>
            <a:endParaRPr lang="cs-CZ" sz="1800" dirty="0">
              <a:solidFill>
                <a:srgbClr val="000000"/>
              </a:solidFill>
              <a:effectLst/>
              <a:latin typeface="Times New Roman" panose="02020603050405020304" pitchFamily="18" charset="0"/>
            </a:endParaRPr>
          </a:p>
          <a:p>
            <a:endParaRPr lang="cs-CZ" sz="1800" dirty="0">
              <a:solidFill>
                <a:srgbClr val="000000"/>
              </a:solidFill>
              <a:effectLst/>
              <a:latin typeface="Times New Roman" panose="02020603050405020304" pitchFamily="18" charset="0"/>
            </a:endParaRPr>
          </a:p>
          <a:p>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fází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cyklu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vyznačující</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vzestupem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expanzi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hovoříme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zpravidla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tehdy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jestliže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průběhu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dosáhne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vyššího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výkonu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byla</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její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kontrakcí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průběhu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možné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prvním</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ekonomika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navrací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dosahovala</a:t>
            </a:r>
            <a:r>
              <a:rPr lang="en-GB" sz="1800" dirty="0">
                <a:solidFill>
                  <a:srgbClr val="000000"/>
                </a:solidFill>
                <a:effectLst/>
                <a:latin typeface="Times New Roman" panose="02020603050405020304" pitchFamily="18" charset="0"/>
              </a:rPr>
              <a:t> a pro </a:t>
            </a:r>
            <a:r>
              <a:rPr lang="en-GB" sz="1800" dirty="0" err="1">
                <a:solidFill>
                  <a:srgbClr val="000000"/>
                </a:solidFill>
                <a:effectLst/>
                <a:latin typeface="Times New Roman" panose="02020603050405020304" pitchFamily="18" charset="0"/>
              </a:rPr>
              <a:t>označení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této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vzestupu</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někdy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používají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obnova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zotavení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oživení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pojmů</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užívá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především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tehdy</a:t>
            </a:r>
            <a:r>
              <a:rPr lang="en-GB" sz="1800" dirty="0">
                <a:solidFill>
                  <a:srgbClr val="000000"/>
                </a:solidFill>
                <a:effectLst/>
                <a:latin typeface="Times New Roman" panose="02020603050405020304" pitchFamily="18" charset="0"/>
              </a:rPr>
              <a:t>, je-li </a:t>
            </a:r>
            <a:r>
              <a:rPr lang="en-GB" sz="1800" dirty="0" err="1">
                <a:solidFill>
                  <a:srgbClr val="000000"/>
                </a:solidFill>
                <a:effectLst/>
                <a:latin typeface="Times New Roman" panose="02020603050405020304" pitchFamily="18" charset="0"/>
              </a:rPr>
              <a:t>vzestup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obnoven</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výrazném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navazuje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recesi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depresi</a:t>
            </a:r>
            <a:r>
              <a:rPr lang="en-GB" sz="1800" dirty="0">
                <a:solidFill>
                  <a:srgbClr val="000000"/>
                </a:solidFill>
                <a:effectLst/>
                <a:latin typeface="Times New Roman" panose="02020603050405020304" pitchFamily="18" charset="0"/>
              </a:rPr>
              <a:t>. Pro </a:t>
            </a:r>
            <a:r>
              <a:rPr lang="en-GB" sz="1800" dirty="0" err="1">
                <a:solidFill>
                  <a:srgbClr val="000000"/>
                </a:solidFill>
                <a:effectLst/>
                <a:latin typeface="Times New Roman" panose="02020603050405020304" pitchFamily="18" charset="0"/>
              </a:rPr>
              <a:t>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vyznačuje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vyšším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potenciálního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mohou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použita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označení</a:t>
            </a:r>
            <a:r>
              <a:rPr lang="en-GB" sz="1800" dirty="0">
                <a:solidFill>
                  <a:srgbClr val="000000"/>
                </a:solidFill>
                <a:effectLst/>
                <a:latin typeface="Times New Roman" panose="02020603050405020304" pitchFamily="18" charset="0"/>
              </a:rPr>
              <a:t> boom, </a:t>
            </a:r>
            <a:r>
              <a:rPr lang="en-GB" sz="1800" dirty="0" err="1">
                <a:solidFill>
                  <a:srgbClr val="000000"/>
                </a:solidFill>
                <a:effectLst/>
                <a:latin typeface="Times New Roman" panose="02020603050405020304" pitchFamily="18" charset="0"/>
              </a:rPr>
              <a:t>případně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konjunktura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rozmach</a:t>
            </a:r>
            <a:r>
              <a:rPr lang="en-GB" sz="1800" dirty="0">
                <a:solidFill>
                  <a:srgbClr val="000000"/>
                </a:solidFill>
                <a:effectLst/>
                <a:latin typeface="Times New Roman" panose="02020603050405020304" pitchFamily="18" charset="0"/>
              </a:rPr>
              <a:t>.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sz="1800" dirty="0">
                <a:solidFill>
                  <a:srgbClr val="000000"/>
                </a:solidFill>
                <a:effectLst/>
                <a:latin typeface="Times New Roman" panose="02020603050405020304" pitchFamily="18" charset="0"/>
              </a:rPr>
              <a:t>V </a:t>
            </a:r>
            <a:r>
              <a:rPr lang="en-GB" sz="1800" dirty="0" err="1">
                <a:solidFill>
                  <a:srgbClr val="000000"/>
                </a:solidFill>
                <a:effectLst/>
                <a:latin typeface="Times New Roman" panose="02020603050405020304" pitchFamily="18" charset="0"/>
              </a:rPr>
              <a:t>cyklickém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Kontrakce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níž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dochází</a:t>
            </a:r>
            <a:r>
              <a:rPr lang="en-GB" sz="1800" dirty="0">
                <a:solidFill>
                  <a:srgbClr val="000000"/>
                </a:solidFill>
                <a:effectLst/>
                <a:latin typeface="Times New Roman" panose="02020603050405020304" pitchFamily="18" charset="0"/>
              </a:rPr>
              <a:t> k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Jedná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nejen</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pokles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výkonu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ekonomiky</a:t>
            </a:r>
            <a:r>
              <a:rPr lang="en-GB" sz="1800" dirty="0">
                <a:solidFill>
                  <a:srgbClr val="000000"/>
                </a:solidFill>
                <a:effectLst/>
                <a:latin typeface="Times New Roman" panose="02020603050405020304" pitchFamily="18" charset="0"/>
              </a:rPr>
              <a:t>, ale </a:t>
            </a:r>
            <a:r>
              <a:rPr lang="en-GB" sz="1800" dirty="0" err="1">
                <a:solidFill>
                  <a:srgbClr val="000000"/>
                </a:solidFill>
                <a:effectLst/>
                <a:latin typeface="Times New Roman" panose="02020603050405020304" pitchFamily="18" charset="0"/>
              </a:rPr>
              <a:t>také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výnosů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Tím</a:t>
            </a:r>
            <a:r>
              <a:rPr lang="en-GB" sz="1800" dirty="0">
                <a:solidFill>
                  <a:srgbClr val="000000"/>
                </a:solidFill>
                <a:effectLst/>
                <a:latin typeface="Times New Roman" panose="02020603050405020304" pitchFamily="18" charset="0"/>
              </a:rPr>
              <a:t> je </a:t>
            </a:r>
            <a:endParaRPr lang="en-GB" dirty="0"/>
          </a:p>
          <a:p>
            <a:r>
              <a:rPr lang="en-GB" sz="1800" dirty="0" err="1">
                <a:solidFill>
                  <a:srgbClr val="000000"/>
                </a:solidFill>
                <a:effectLst/>
                <a:latin typeface="Times New Roman" panose="02020603050405020304" pitchFamily="18" charset="0"/>
              </a:rPr>
              <a:t>současně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ovlivňován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investicích</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Dynamika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může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vykazovat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rozdílné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charakteristiky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bývají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jinými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Pokud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délka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překročí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horizont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šesti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měsíců</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vývoj</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charakterizován</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recese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zvláště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výrazné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jsou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označovány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deprese</a:t>
            </a:r>
            <a:r>
              <a:rPr lang="en-GB" sz="1800" dirty="0">
                <a:solidFill>
                  <a:srgbClr val="000000"/>
                </a:solidFill>
                <a:effectLst/>
                <a:latin typeface="Times New Roman" panose="02020603050405020304" pitchFamily="18" charset="0"/>
              </a:rPr>
              <a:t>. </a:t>
            </a:r>
            <a:endParaRPr lang="cs-CZ" sz="1800" dirty="0">
              <a:solidFill>
                <a:srgbClr val="000000"/>
              </a:solidFill>
              <a:effectLst/>
              <a:latin typeface="Times New Roman" panose="02020603050405020304" pitchFamily="18" charset="0"/>
            </a:endParaRPr>
          </a:p>
          <a:p>
            <a:endParaRPr lang="cs-CZ" sz="1800" dirty="0">
              <a:solidFill>
                <a:srgbClr val="000000"/>
              </a:solidFill>
              <a:effectLst/>
              <a:latin typeface="Times New Roman" panose="02020603050405020304" pitchFamily="18" charset="0"/>
            </a:endParaRPr>
          </a:p>
          <a:p>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fází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cyklu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vyznačující</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vzestupem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produktu</a:t>
            </a:r>
            <a:r>
              <a:rPr lang="en-GB" sz="1800" dirty="0">
                <a:solidFill>
                  <a:srgbClr val="000000"/>
                </a:solidFill>
                <a:effectLst/>
                <a:latin typeface="Times New Roman" panose="02020603050405020304" pitchFamily="18" charset="0"/>
              </a:rPr>
              <a:t>. O </a:t>
            </a:r>
            <a:r>
              <a:rPr lang="en-GB" sz="1800" dirty="0" err="1">
                <a:solidFill>
                  <a:srgbClr val="000000"/>
                </a:solidFill>
                <a:effectLst/>
                <a:latin typeface="Times New Roman" panose="02020603050405020304" pitchFamily="18" charset="0"/>
              </a:rPr>
              <a:t>expanzi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hovoříme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zpravidla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tehdy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jestliže</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průběhu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dosáhne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ekonomika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vyššího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výkonu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byla</a:t>
            </a:r>
            <a:r>
              <a:rPr lang="en-GB" sz="1800" dirty="0">
                <a:solidFill>
                  <a:srgbClr val="000000"/>
                </a:solidFill>
                <a:effectLst/>
                <a:latin typeface="Times New Roman" panose="02020603050405020304" pitchFamily="18" charset="0"/>
              </a:rPr>
              <a:t> </a:t>
            </a:r>
            <a:endParaRPr lang="en-GB" dirty="0"/>
          </a:p>
          <a:p>
            <a:r>
              <a:rPr lang="en-GB" sz="1800" dirty="0" err="1">
                <a:solidFill>
                  <a:srgbClr val="000000"/>
                </a:solidFill>
                <a:effectLst/>
                <a:latin typeface="Times New Roman" panose="02020603050405020304" pitchFamily="18" charset="0"/>
              </a:rPr>
              <a:t>její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kontrakcí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průběhu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možné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rozlišit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dvě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období</a:t>
            </a:r>
            <a:r>
              <a:rPr lang="en-GB" sz="1800" dirty="0">
                <a:solidFill>
                  <a:srgbClr val="000000"/>
                </a:solidFill>
                <a:effectLst/>
                <a:latin typeface="Times New Roman" panose="02020603050405020304" pitchFamily="18" charset="0"/>
              </a:rPr>
              <a:t>. V </a:t>
            </a:r>
            <a:r>
              <a:rPr lang="en-GB" sz="1800" dirty="0" err="1">
                <a:solidFill>
                  <a:srgbClr val="000000"/>
                </a:solidFill>
                <a:effectLst/>
                <a:latin typeface="Times New Roman" panose="02020603050405020304" pitchFamily="18" charset="0"/>
              </a:rPr>
              <a:t>prvním</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ekonomika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skutečnosti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navrací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již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dosahovala</a:t>
            </a:r>
            <a:r>
              <a:rPr lang="en-GB" sz="1800" dirty="0">
                <a:solidFill>
                  <a:srgbClr val="000000"/>
                </a:solidFill>
                <a:effectLst/>
                <a:latin typeface="Times New Roman" panose="02020603050405020304" pitchFamily="18" charset="0"/>
              </a:rPr>
              <a:t> a pro </a:t>
            </a:r>
            <a:r>
              <a:rPr lang="en-GB" sz="1800" dirty="0" err="1">
                <a:solidFill>
                  <a:srgbClr val="000000"/>
                </a:solidFill>
                <a:effectLst/>
                <a:latin typeface="Times New Roman" panose="02020603050405020304" pitchFamily="18" charset="0"/>
              </a:rPr>
              <a:t>označení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této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vzestupu</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někdy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používají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obnova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zotavení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oživení</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Těchto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pojmů</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užívá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především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tehdy</a:t>
            </a:r>
            <a:r>
              <a:rPr lang="en-GB" sz="1800" dirty="0">
                <a:solidFill>
                  <a:srgbClr val="000000"/>
                </a:solidFill>
                <a:effectLst/>
                <a:latin typeface="Times New Roman" panose="02020603050405020304" pitchFamily="18" charset="0"/>
              </a:rPr>
              <a:t>, je-li </a:t>
            </a:r>
            <a:r>
              <a:rPr lang="en-GB" sz="1800" dirty="0" err="1">
                <a:solidFill>
                  <a:srgbClr val="000000"/>
                </a:solidFill>
                <a:effectLst/>
                <a:latin typeface="Times New Roman" panose="02020603050405020304" pitchFamily="18" charset="0"/>
              </a:rPr>
              <a:t>vzestup</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obnoven</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výrazném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poklesu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expanze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navazuje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recesi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depresi</a:t>
            </a:r>
            <a:r>
              <a:rPr lang="en-GB" sz="1800" dirty="0">
                <a:solidFill>
                  <a:srgbClr val="000000"/>
                </a:solidFill>
                <a:effectLst/>
                <a:latin typeface="Times New Roman" panose="02020603050405020304" pitchFamily="18" charset="0"/>
              </a:rPr>
              <a:t>. Pro </a:t>
            </a:r>
            <a:r>
              <a:rPr lang="en-GB" sz="1800" dirty="0" err="1">
                <a:solidFill>
                  <a:srgbClr val="000000"/>
                </a:solidFill>
                <a:effectLst/>
                <a:latin typeface="Times New Roman" panose="02020603050405020304" pitchFamily="18" charset="0"/>
              </a:rPr>
              <a:t>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část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vzestupné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fáze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která</a:t>
            </a:r>
            <a:r>
              <a:rPr lang="en-GB" sz="1800" dirty="0">
                <a:solidFill>
                  <a:srgbClr val="000000"/>
                </a:solidFill>
                <a:effectLst/>
                <a:latin typeface="Times New Roman" panose="02020603050405020304" pitchFamily="18" charset="0"/>
              </a:rPr>
              <a:t> se </a:t>
            </a:r>
            <a:r>
              <a:rPr lang="en-GB" sz="1800" dirty="0" err="1">
                <a:solidFill>
                  <a:srgbClr val="000000"/>
                </a:solidFill>
                <a:effectLst/>
                <a:latin typeface="Times New Roman" panose="02020603050405020304" pitchFamily="18" charset="0"/>
              </a:rPr>
              <a:t>vyznačuje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vyšším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skutečným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produktem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je </a:t>
            </a:r>
            <a:r>
              <a:rPr lang="en-GB" sz="1800" dirty="0" err="1">
                <a:solidFill>
                  <a:srgbClr val="000000"/>
                </a:solidFill>
                <a:effectLst/>
                <a:latin typeface="Times New Roman" panose="02020603050405020304" pitchFamily="18" charset="0"/>
              </a:rPr>
              <a:t>úroveň</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potenciálního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výstupu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mohou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být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použita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označení</a:t>
            </a:r>
            <a:r>
              <a:rPr lang="en-GB" sz="1800" dirty="0">
                <a:solidFill>
                  <a:srgbClr val="000000"/>
                </a:solidFill>
                <a:effectLst/>
                <a:latin typeface="Times New Roman" panose="02020603050405020304" pitchFamily="18" charset="0"/>
              </a:rPr>
              <a:t> boom, </a:t>
            </a:r>
            <a:r>
              <a:rPr lang="en-GB" sz="1800" dirty="0" err="1">
                <a:solidFill>
                  <a:srgbClr val="000000"/>
                </a:solidFill>
                <a:effectLst/>
                <a:latin typeface="Times New Roman" panose="02020603050405020304" pitchFamily="18" charset="0"/>
              </a:rPr>
              <a:t>případně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konjunktura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či</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rozmach</a:t>
            </a:r>
            <a:r>
              <a:rPr lang="en-GB" sz="1800" dirty="0">
                <a:solidFill>
                  <a:srgbClr val="000000"/>
                </a:solidFill>
                <a:effectLst/>
                <a:latin typeface="Times New Roman" panose="02020603050405020304" pitchFamily="18" charset="0"/>
              </a:rPr>
              <a:t>.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fld id="{21C1BF97-E0B6-4A93-97A9-AEF195327F6F}"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1"/>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t>‹#›</a:t>
            </a:fld>
            <a:endParaRPr lang="cs-CZ"/>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1703718"/>
            <a:ext cx="8704800" cy="3901282"/>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panose="020F0502020204030204"/>
              <a:buNone/>
            </a:pPr>
            <a:r>
              <a:rPr lang="cs-CZ" b="1" dirty="0">
                <a:solidFill>
                  <a:srgbClr val="D10202"/>
                </a:solidFill>
              </a:rPr>
              <a:t>Makroekonomie</a:t>
            </a:r>
            <a:br>
              <a:rPr lang="cs-CZ" b="1" dirty="0">
                <a:solidFill>
                  <a:srgbClr val="D10202"/>
                </a:solidFill>
              </a:rPr>
            </a:br>
            <a:r>
              <a:rPr lang="cs-CZ" b="1" dirty="0">
                <a:solidFill>
                  <a:srgbClr val="D10202"/>
                </a:solidFill>
              </a:rPr>
              <a:t>Hospodářské cykly</a:t>
            </a:r>
            <a:br>
              <a:rPr lang="cs-CZ" b="1" dirty="0">
                <a:solidFill>
                  <a:srgbClr val="D10202"/>
                </a:solidFill>
              </a:rPr>
            </a:br>
            <a:r>
              <a:rPr lang="cs-CZ" b="1" dirty="0">
                <a:solidFill>
                  <a:srgbClr val="D10202"/>
                </a:solidFill>
              </a:rPr>
              <a:t>Teorie hospodářského cyklu</a:t>
            </a:r>
            <a:br>
              <a:rPr lang="cs-CZ" b="1" i="1" dirty="0">
                <a:solidFill>
                  <a:srgbClr val="D10202"/>
                </a:solidFill>
              </a:rPr>
            </a:br>
            <a:r>
              <a:rPr lang="cs-CZ" b="1" dirty="0">
                <a:solidFill>
                  <a:srgbClr val="D10202"/>
                </a:solidFill>
              </a:rPr>
              <a:t>XMAK2</a:t>
            </a:r>
            <a:endParaRPr b="1" dirty="0"/>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06. 03. 2024</a:t>
            </a:r>
          </a:p>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marL="0" marR="0" lvl="0" indent="0" algn="l" rtl="0">
              <a:spcBef>
                <a:spcPts val="0"/>
              </a:spcBef>
              <a:spcAft>
                <a:spcPts val="0"/>
              </a:spcAft>
              <a:buClr>
                <a:schemeClr val="dk1"/>
              </a:buClr>
              <a:buSzPts val="1600"/>
              <a:buFont typeface="Calibri" panose="020F0502020204030204"/>
              <a:buNone/>
            </a:pPr>
            <a:endParaRPr sz="1600" b="0" u="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panose="020F0502020204030204"/>
              <a:buNone/>
            </a:pPr>
            <a:r>
              <a:rPr lang="cs-CZ" sz="18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marL="0" marR="0" lvl="0" indent="0" algn="l" rtl="0">
              <a:spcBef>
                <a:spcPts val="0"/>
              </a:spcBef>
              <a:spcAft>
                <a:spcPts val="0"/>
              </a:spcAft>
              <a:buClr>
                <a:schemeClr val="dk1"/>
              </a:buClr>
              <a:buSzPts val="1600"/>
              <a:buFont typeface="Calibri" panose="020F0502020204030204"/>
              <a:buNone/>
            </a:pPr>
            <a:endParaRPr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96052" y="172233"/>
            <a:ext cx="4703885"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116447" y="1121801"/>
            <a:ext cx="8832481" cy="5218613"/>
          </a:xfrm>
          <a:prstGeom prst="rect">
            <a:avLst/>
          </a:prstGeom>
          <a:noFill/>
          <a:ln>
            <a:noFill/>
          </a:ln>
        </p:spPr>
        <p:txBody>
          <a:bodyPr spcFirstLastPara="1" wrap="square" lIns="91425" tIns="45700" rIns="91425" bIns="45700" anchor="t" anchorCtr="0">
            <a:normAutofit fontScale="9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Při charakteristice cyklického pohybu – další pojmy: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KRIZE: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vždy vyjadřuje situaci, kdy klesá skutečný produkt.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STAGNACE:</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období, kdy výkon neroste ani neklesá. </a:t>
            </a:r>
          </a:p>
          <a:p>
            <a:pPr indent="-457200" algn="just" fontAlgn="base">
              <a:spcBef>
                <a:spcPct val="20000"/>
              </a:spcBef>
              <a:spcAft>
                <a:spcPct val="0"/>
              </a:spcAft>
              <a:buClrTx/>
              <a:buSzPct val="80000"/>
              <a:buFont typeface="+mj-lt"/>
              <a:buAutoNum type="arabicPeriod"/>
              <a:defRPr/>
            </a:pP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algn="just" fontAlgn="base">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Body zvratu: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VRCHOL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SEDLO;</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VRCHOL =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maximální úroveň skutečného produktu –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VRCHOL EXPANZE,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kterém má následný vývoj podobu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KONTRAKCE.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DNO</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je naopak nejnižší úrovní výkonu završující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KONTRAKCI.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jeho dosažení se ekonomika obrací na vzestupnou dráhu (zotavení) a skutečný výkon se začíná přibližovat k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úrovni potenciálního produktu.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353675" y="3633216"/>
            <a:ext cx="2596895" cy="2572512"/>
          </a:xfrm>
        </p:spPr>
        <p:txBody>
          <a:bodyPr>
            <a:noAutofit/>
          </a:bodyPr>
          <a:lstStyle/>
          <a:p>
            <a:r>
              <a:rPr lang="cs-CZ" altLang="cs-CZ" sz="2800" b="1" dirty="0"/>
              <a:t>Průběh hospodářského cyklu</a:t>
            </a:r>
            <a:br>
              <a:rPr lang="cs-CZ" altLang="cs-CZ" sz="2800" b="1" dirty="0"/>
            </a:br>
            <a:r>
              <a:rPr lang="cs-CZ" altLang="cs-CZ" sz="2800" b="1" dirty="0">
                <a:solidFill>
                  <a:srgbClr val="FF0000"/>
                </a:solidFill>
              </a:rPr>
              <a:t>PERIODA</a:t>
            </a:r>
            <a:r>
              <a:rPr lang="cs-CZ" altLang="cs-CZ" sz="2800" b="1" dirty="0"/>
              <a:t> vs. </a:t>
            </a:r>
            <a:r>
              <a:rPr lang="cs-CZ" altLang="cs-CZ" sz="2800" b="1" dirty="0">
                <a:solidFill>
                  <a:srgbClr val="FF0000"/>
                </a:solidFill>
              </a:rPr>
              <a:t>AMPLITUDA </a:t>
            </a:r>
            <a:endParaRPr lang="cs-CZ" sz="2800" b="1" dirty="0">
              <a:solidFill>
                <a:srgbClr val="FF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0" y="3453510"/>
          <a:ext cx="6353675" cy="3163903"/>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3510"/>
                        <a:ext cx="6353675" cy="3163903"/>
                      </a:xfrm>
                      <a:prstGeom prst="rect">
                        <a:avLst/>
                      </a:prstGeom>
                      <a:solidFill>
                        <a:srgbClr val="FFFFFF"/>
                      </a:solidFill>
                      <a:ln>
                        <a:noFill/>
                      </a:ln>
                      <a:effectLst/>
                    </p:spPr>
                  </p:pic>
                </p:oleObj>
              </mc:Fallback>
            </mc:AlternateContent>
          </a:graphicData>
        </a:graphic>
      </p:graphicFrame>
      <p:pic>
        <p:nvPicPr>
          <p:cNvPr id="7" name="Picture 6"/>
          <p:cNvPicPr>
            <a:picLocks noChangeAspect="1"/>
          </p:cNvPicPr>
          <p:nvPr/>
        </p:nvPicPr>
        <p:blipFill>
          <a:blip r:embed="rId5"/>
          <a:stretch>
            <a:fillRect/>
          </a:stretch>
        </p:blipFill>
        <p:spPr>
          <a:xfrm>
            <a:off x="816864" y="240587"/>
            <a:ext cx="7095744" cy="3270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rcRect l="10628" t="44852" r="12601" b="17096"/>
          <a:stretch>
            <a:fillRect/>
          </a:stretch>
        </p:blipFill>
        <p:spPr>
          <a:xfrm>
            <a:off x="0" y="725285"/>
            <a:ext cx="5390147" cy="3520440"/>
          </a:xfrm>
          <a:prstGeom prst="rect">
            <a:avLst/>
          </a:prstGeom>
        </p:spPr>
      </p:pic>
      <p:sp>
        <p:nvSpPr>
          <p:cNvPr id="8" name="TextBox 7"/>
          <p:cNvSpPr txBox="1"/>
          <p:nvPr/>
        </p:nvSpPr>
        <p:spPr>
          <a:xfrm>
            <a:off x="180644" y="4745828"/>
            <a:ext cx="8988136" cy="1477328"/>
          </a:xfrm>
          <a:prstGeom prst="rect">
            <a:avLst/>
          </a:prstGeom>
          <a:noFill/>
        </p:spPr>
        <p:txBody>
          <a:bodyPr wrap="square">
            <a:spAutoFit/>
          </a:bodyPr>
          <a:lstStyle/>
          <a:p>
            <a:pPr algn="just"/>
            <a:r>
              <a:rPr lang="cs-CZ" sz="1800" b="1" dirty="0">
                <a:highlight>
                  <a:srgbClr val="FFFF00"/>
                </a:highlight>
              </a:rPr>
              <a:t>Rozdíl mezi skutečným a potenciálním produktem = produkční mezera;</a:t>
            </a:r>
          </a:p>
          <a:p>
            <a:pPr marL="285750" indent="-285750" algn="just">
              <a:buFont typeface="Wingdings" panose="05000000000000000000" pitchFamily="2" charset="2"/>
              <a:buChar char="Ø"/>
            </a:pPr>
            <a:r>
              <a:rPr lang="cs-CZ" sz="1800" b="1" dirty="0"/>
              <a:t>1995:největší produkční mezera – intenzívní investiční činnost způsobila přehřátí ekonomiky = vrchol; </a:t>
            </a:r>
          </a:p>
          <a:p>
            <a:pPr marL="285750" indent="-285750" algn="just">
              <a:buFont typeface="Wingdings" panose="05000000000000000000" pitchFamily="2" charset="2"/>
              <a:buChar char="Ø"/>
            </a:pPr>
            <a:r>
              <a:rPr lang="cs-CZ" sz="1800" b="1" dirty="0"/>
              <a:t>1998: pokles poptávky způsobil přechod od recese do dna ekonomiky. </a:t>
            </a:r>
          </a:p>
          <a:p>
            <a:pPr algn="just"/>
            <a:endParaRPr lang="cs-CZ" sz="1800" b="1" dirty="0"/>
          </a:p>
        </p:txBody>
      </p:sp>
      <p:sp>
        <p:nvSpPr>
          <p:cNvPr id="10" name="TextBox 9"/>
          <p:cNvSpPr txBox="1"/>
          <p:nvPr/>
        </p:nvSpPr>
        <p:spPr>
          <a:xfrm>
            <a:off x="5829301" y="588678"/>
            <a:ext cx="3023754" cy="3046988"/>
          </a:xfrm>
          <a:prstGeom prst="rect">
            <a:avLst/>
          </a:prstGeom>
          <a:noFill/>
        </p:spPr>
        <p:txBody>
          <a:bodyPr wrap="square">
            <a:spAutoFit/>
          </a:bodyPr>
          <a:lstStyle/>
          <a:p>
            <a:r>
              <a:rPr kumimoji="0" lang="cs-CZ" altLang="cs-CZ" sz="24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K propočtu potenciálního produktu: </a:t>
            </a:r>
          </a:p>
          <a:p>
            <a:pPr marL="342900" indent="-342900">
              <a:buFont typeface="Arial" panose="020B0604020202020204" pitchFamily="34" charset="0"/>
              <a:buChar char="•"/>
            </a:pPr>
            <a:r>
              <a:rPr kumimoji="0" lang="cs-CZ" altLang="cs-CZ" sz="24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použito </a:t>
            </a:r>
            <a:r>
              <a:rPr kumimoji="0" lang="cs-CZ" altLang="cs-CZ" sz="2400" b="1" i="0" u="none" strike="noStrike" kern="0" cap="none" spc="0" normalizeH="0" baseline="0" noProof="0" dirty="0" err="1">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Cobb-Douglasovy</a:t>
            </a:r>
            <a:r>
              <a:rPr kumimoji="0" lang="cs-CZ" altLang="cs-CZ" sz="24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 </a:t>
            </a:r>
            <a:br>
              <a:rPr kumimoji="0" lang="cs-CZ" altLang="cs-CZ" sz="24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br>
            <a:r>
              <a:rPr kumimoji="0" lang="cs-CZ" altLang="cs-CZ" sz="2400" b="1" i="0" u="none" strike="noStrike" kern="0" cap="none" spc="0" normalizeH="0" baseline="0" noProof="0" dirty="0">
                <a:ln>
                  <a:noFill/>
                </a:ln>
                <a:solidFill>
                  <a:srgbClr val="FF0000"/>
                </a:solidFill>
                <a:effectLst/>
                <a:uLnTx/>
                <a:uFillTx/>
                <a:latin typeface="Calibri" panose="020F0502020204030204"/>
                <a:ea typeface="Calibri" panose="020F0502020204030204"/>
                <a:cs typeface="Calibri" panose="020F0502020204030204"/>
                <a:sym typeface="Calibri" panose="020F0502020204030204"/>
              </a:rPr>
              <a:t>produkční funkce s technologickým pokrokem. </a:t>
            </a:r>
            <a:endParaRPr lang="en-GB"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65278"/>
          </a:xfrm>
        </p:spPr>
        <p:txBody>
          <a:bodyPr>
            <a:noAutofit/>
          </a:bodyPr>
          <a:lstStyle/>
          <a:p>
            <a:r>
              <a:rPr lang="cs-CZ" altLang="cs-CZ" sz="3600" b="1" dirty="0"/>
              <a:t>Hospodářský cyklus – trvání </a:t>
            </a:r>
            <a:endParaRPr lang="cs-CZ" sz="3600" b="1" dirty="0"/>
          </a:p>
        </p:txBody>
      </p:sp>
      <p:sp>
        <p:nvSpPr>
          <p:cNvPr id="98" name="Google Shape;98;p14"/>
          <p:cNvSpPr txBox="1">
            <a:spLocks noGrp="1"/>
          </p:cNvSpPr>
          <p:nvPr>
            <p:ph type="body" idx="1"/>
          </p:nvPr>
        </p:nvSpPr>
        <p:spPr>
          <a:xfrm>
            <a:off x="78417" y="5446576"/>
            <a:ext cx="8738270" cy="629477"/>
          </a:xfrm>
          <a:prstGeom prst="rect">
            <a:avLst/>
          </a:prstGeom>
          <a:solidFill>
            <a:schemeClr val="bg1"/>
          </a:solidFill>
          <a:ln>
            <a:noFill/>
          </a:ln>
        </p:spPr>
        <p:txBody>
          <a:bodyPr spcFirstLastPara="1" wrap="square" lIns="91425" tIns="45700" rIns="91425" bIns="45700" anchor="t" anchorCtr="0">
            <a:normAutofit fontScale="625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Postupné ztlumování hospodářských cyklů: zmenšování </a:t>
            </a:r>
            <a:r>
              <a:rPr kumimoji="0" lang="it-IT"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volatilit</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y cca  od pol. 80. let; možný důvod – snížení váhy tradičních průmyslových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rcRect l="5556" t="20112" r="6927" b="33005"/>
          <a:stretch>
            <a:fillRect/>
          </a:stretch>
        </p:blipFill>
        <p:spPr>
          <a:xfrm>
            <a:off x="587088" y="1195045"/>
            <a:ext cx="8229599" cy="4159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82FB212-3D20-95BC-D6CC-1156DBFBF7E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1B5F61-6355-5520-4C38-8D14080FF48F}"/>
              </a:ext>
            </a:extLst>
          </p:cNvPr>
          <p:cNvSpPr>
            <a:spLocks noGrp="1"/>
          </p:cNvSpPr>
          <p:nvPr>
            <p:ph type="title"/>
          </p:nvPr>
        </p:nvSpPr>
        <p:spPr>
          <a:xfrm>
            <a:off x="457200" y="570170"/>
            <a:ext cx="8229600" cy="599794"/>
          </a:xfrm>
        </p:spPr>
        <p:txBody>
          <a:bodyPr>
            <a:noAutofit/>
          </a:bodyPr>
          <a:lstStyle/>
          <a:p>
            <a:r>
              <a:rPr lang="cs-CZ" altLang="cs-CZ" sz="3600" b="1" dirty="0"/>
              <a:t>Hospodářský cyklus – trvání</a:t>
            </a:r>
            <a:endParaRPr lang="cs-CZ" sz="3600" b="1" dirty="0"/>
          </a:p>
        </p:txBody>
      </p:sp>
      <p:sp>
        <p:nvSpPr>
          <p:cNvPr id="99" name="Google Shape;99;p14">
            <a:extLst>
              <a:ext uri="{FF2B5EF4-FFF2-40B4-BE49-F238E27FC236}">
                <a16:creationId xmlns:a16="http://schemas.microsoft.com/office/drawing/2014/main" id="{F0A6CF9F-83E5-DF97-D7E5-690C3DBD463E}"/>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Text Placeholder 4">
            <a:extLst>
              <a:ext uri="{FF2B5EF4-FFF2-40B4-BE49-F238E27FC236}">
                <a16:creationId xmlns:a16="http://schemas.microsoft.com/office/drawing/2014/main" id="{1D776824-5405-F813-4DDB-00BE807108D0}"/>
              </a:ext>
            </a:extLst>
          </p:cNvPr>
          <p:cNvSpPr>
            <a:spLocks noGrp="1"/>
          </p:cNvSpPr>
          <p:nvPr>
            <p:ph type="body" idx="1"/>
          </p:nvPr>
        </p:nvSpPr>
        <p:spPr>
          <a:xfrm>
            <a:off x="294773" y="1335505"/>
            <a:ext cx="8554453" cy="4525963"/>
          </a:xfrm>
        </p:spPr>
        <p:txBody>
          <a:bodyPr>
            <a:normAutofit/>
          </a:bodyPr>
          <a:lstStyle/>
          <a:p>
            <a:pPr>
              <a:buFont typeface="Wingdings" panose="05000000000000000000" pitchFamily="2" charset="2"/>
              <a:buChar char="ü"/>
            </a:pPr>
            <a:r>
              <a:rPr lang="cs-CZ" sz="2000" b="1" dirty="0"/>
              <a:t>Perioda ekonomického cyklu </a:t>
            </a:r>
            <a:r>
              <a:rPr lang="cs-CZ" sz="2000" dirty="0"/>
              <a:t>je dána počtem měsíců, které uplynou mezi „body zvratu“ v průběhu cyklického pohybu (např. mezi dvěma po sobě následujícími vrcholy či dvěma sedly):</a:t>
            </a:r>
          </a:p>
          <a:p>
            <a:pPr marL="628650" indent="-514350">
              <a:buFont typeface="+mj-lt"/>
              <a:buAutoNum type="romanUcPeriod"/>
            </a:pPr>
            <a:r>
              <a:rPr lang="cs-CZ" sz="2000" dirty="0"/>
              <a:t>Prodloužení </a:t>
            </a:r>
            <a:r>
              <a:rPr lang="cs-CZ" sz="2000" b="1" dirty="0"/>
              <a:t>průměrné délky ekonomických cyklů = periody;</a:t>
            </a:r>
          </a:p>
          <a:p>
            <a:pPr marL="628650" indent="-514350" algn="just">
              <a:buFont typeface="+mj-lt"/>
              <a:buAutoNum type="romanUcPeriod"/>
            </a:pPr>
            <a:r>
              <a:rPr lang="cs-CZ" sz="2000" dirty="0"/>
              <a:t>snížení jejich </a:t>
            </a:r>
            <a:r>
              <a:rPr lang="cs-CZ" sz="2000" b="1" dirty="0"/>
              <a:t>průměrné velikosti </a:t>
            </a:r>
            <a:r>
              <a:rPr lang="cs-CZ" sz="2000" dirty="0"/>
              <a:t>(tzv. amplitudy) v období po druhé světové válce</a:t>
            </a:r>
          </a:p>
        </p:txBody>
      </p:sp>
      <p:pic>
        <p:nvPicPr>
          <p:cNvPr id="6" name="Picture 5">
            <a:extLst>
              <a:ext uri="{FF2B5EF4-FFF2-40B4-BE49-F238E27FC236}">
                <a16:creationId xmlns:a16="http://schemas.microsoft.com/office/drawing/2014/main" id="{87C9C0D9-240B-8241-6F6B-ACAE53F8D756}"/>
              </a:ext>
            </a:extLst>
          </p:cNvPr>
          <p:cNvPicPr>
            <a:picLocks noChangeAspect="1"/>
          </p:cNvPicPr>
          <p:nvPr/>
        </p:nvPicPr>
        <p:blipFill>
          <a:blip r:embed="rId3"/>
          <a:srcRect l="49866"/>
          <a:stretch>
            <a:fillRect/>
          </a:stretch>
        </p:blipFill>
        <p:spPr>
          <a:xfrm>
            <a:off x="2767263" y="3717758"/>
            <a:ext cx="5642811" cy="2570072"/>
          </a:xfrm>
          <a:prstGeom prst="rect">
            <a:avLst/>
          </a:prstGeom>
        </p:spPr>
      </p:pic>
      <p:pic>
        <p:nvPicPr>
          <p:cNvPr id="8" name="Picture 7">
            <a:extLst>
              <a:ext uri="{FF2B5EF4-FFF2-40B4-BE49-F238E27FC236}">
                <a16:creationId xmlns:a16="http://schemas.microsoft.com/office/drawing/2014/main" id="{040FFD32-9B21-FBDF-CFAA-E33845BCACB4}"/>
              </a:ext>
            </a:extLst>
          </p:cNvPr>
          <p:cNvPicPr>
            <a:picLocks noChangeAspect="1"/>
          </p:cNvPicPr>
          <p:nvPr/>
        </p:nvPicPr>
        <p:blipFill>
          <a:blip r:embed="rId3"/>
          <a:srcRect r="84274"/>
          <a:stretch>
            <a:fillRect/>
          </a:stretch>
        </p:blipFill>
        <p:spPr>
          <a:xfrm>
            <a:off x="1070812" y="3717758"/>
            <a:ext cx="1696452" cy="2570071"/>
          </a:xfrm>
          <a:prstGeom prst="rect">
            <a:avLst/>
          </a:prstGeom>
        </p:spPr>
      </p:pic>
    </p:spTree>
    <p:extLst>
      <p:ext uri="{BB962C8B-B14F-4D97-AF65-F5344CB8AC3E}">
        <p14:creationId xmlns:p14="http://schemas.microsoft.com/office/powerpoint/2010/main" val="8849408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70170"/>
            <a:ext cx="8229600" cy="599794"/>
          </a:xfrm>
        </p:spPr>
        <p:txBody>
          <a:bodyPr>
            <a:noAutofit/>
          </a:bodyPr>
          <a:lstStyle/>
          <a:p>
            <a:r>
              <a:rPr lang="cs-CZ" altLang="cs-CZ" sz="3600" b="1" dirty="0"/>
              <a:t>Hospodářský cyklus – trvání</a:t>
            </a:r>
            <a:endParaRPr lang="cs-CZ" sz="36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Text Placeholder 4"/>
          <p:cNvSpPr>
            <a:spLocks noGrp="1"/>
          </p:cNvSpPr>
          <p:nvPr>
            <p:ph type="body" idx="1"/>
          </p:nvPr>
        </p:nvSpPr>
        <p:spPr/>
        <p:txBody>
          <a:bodyPr/>
          <a:lstStyle/>
          <a:p>
            <a:r>
              <a:rPr lang="cs-CZ" dirty="0"/>
              <a:t>.</a:t>
            </a:r>
            <a:endParaRPr lang="en-GB" dirty="0"/>
          </a:p>
        </p:txBody>
      </p:sp>
      <p:pic>
        <p:nvPicPr>
          <p:cNvPr id="9" name="Picture 8"/>
          <p:cNvPicPr>
            <a:picLocks noChangeAspect="1"/>
          </p:cNvPicPr>
          <p:nvPr/>
        </p:nvPicPr>
        <p:blipFill>
          <a:blip r:embed="rId3"/>
          <a:stretch>
            <a:fillRect/>
          </a:stretch>
        </p:blipFill>
        <p:spPr>
          <a:xfrm>
            <a:off x="145746" y="1348121"/>
            <a:ext cx="8684065" cy="3981573"/>
          </a:xfrm>
          <a:prstGeom prst="rect">
            <a:avLst/>
          </a:prstGeom>
        </p:spPr>
      </p:pic>
      <p:sp>
        <p:nvSpPr>
          <p:cNvPr id="11" name="TextBox 10"/>
          <p:cNvSpPr txBox="1"/>
          <p:nvPr/>
        </p:nvSpPr>
        <p:spPr>
          <a:xfrm>
            <a:off x="565484" y="5365789"/>
            <a:ext cx="7947415" cy="697627"/>
          </a:xfrm>
          <a:prstGeom prst="rect">
            <a:avLst/>
          </a:prstGeom>
          <a:noFill/>
        </p:spPr>
        <p:txBody>
          <a:bodyPr wrap="square">
            <a:spAutoFit/>
          </a:bodyPr>
          <a:lstStyle/>
          <a:p>
            <a:pPr marL="114300" marR="0" lvl="0" algn="l" defTabSz="914400" rtl="0" eaLnBrk="1" fontAlgn="auto" latinLnBrk="0" hangingPunct="1">
              <a:lnSpc>
                <a:spcPct val="100000"/>
              </a:lnSpc>
              <a:spcBef>
                <a:spcPts val="360"/>
              </a:spcBef>
              <a:spcAft>
                <a:spcPts val="0"/>
              </a:spcAft>
              <a:buClr>
                <a:srgbClr val="000000"/>
              </a:buClr>
              <a:buSzPts val="1800"/>
              <a:defRPr/>
            </a:pPr>
            <a:r>
              <a:rPr kumimoji="0" lang="cs-CZ" sz="1800" b="1" i="0" u="none" strike="noStrike" kern="0" cap="none" spc="0" normalizeH="0" baseline="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Tab.: Průměrná délka trvání ekonomických cyklů ve USA (1854–2020)</a:t>
            </a:r>
          </a:p>
          <a:p>
            <a:pPr marL="457200" marR="0" lvl="0" indent="-342900" algn="l" defTabSz="914400" rtl="0" eaLnBrk="1" fontAlgn="auto" latinLnBrk="0" hangingPunct="1">
              <a:lnSpc>
                <a:spcPct val="100000"/>
              </a:lnSpc>
              <a:spcBef>
                <a:spcPts val="360"/>
              </a:spcBef>
              <a:spcAft>
                <a:spcPts val="0"/>
              </a:spcAft>
              <a:buClr>
                <a:srgbClr val="000000"/>
              </a:buClr>
              <a:buSzPts val="1800"/>
              <a:buFont typeface="Arial" panose="020B0604020202020204"/>
              <a:buChar char="•"/>
              <a:defRPr/>
            </a:pPr>
            <a:endParaRPr kumimoji="0" lang="cs-CZ" sz="1800" b="0"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Hospodářský cyklus </a:t>
            </a:r>
            <a:br>
              <a:rPr lang="cs-CZ" altLang="cs-CZ" sz="3600" b="1" dirty="0"/>
            </a:br>
            <a:r>
              <a:rPr lang="cs-CZ" altLang="cs-CZ" sz="3600" b="1" dirty="0"/>
              <a:t>(fáze)</a:t>
            </a:r>
            <a:endParaRPr lang="cs-CZ" sz="3600" b="1" dirty="0"/>
          </a:p>
        </p:txBody>
      </p:sp>
      <p:sp>
        <p:nvSpPr>
          <p:cNvPr id="98" name="Google Shape;98;p14"/>
          <p:cNvSpPr txBox="1">
            <a:spLocks noGrp="1"/>
          </p:cNvSpPr>
          <p:nvPr>
            <p:ph type="body" idx="1"/>
          </p:nvPr>
        </p:nvSpPr>
        <p:spPr>
          <a:xfrm>
            <a:off x="249865" y="1199180"/>
            <a:ext cx="8644269" cy="5141235"/>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Expanze</a:t>
            </a:r>
          </a:p>
          <a:p>
            <a:pPr lvl="1" indent="-457200" fontAlgn="base">
              <a:spcBef>
                <a:spcPct val="20000"/>
              </a:spcBef>
              <a:spcAft>
                <a:spcPct val="0"/>
              </a:spcAft>
              <a:buClrTx/>
              <a:buSzPct val="80000"/>
              <a:buFont typeface="Wingdings" panose="05000000000000000000" pitchFamily="2" charset="2"/>
              <a:buChar char="ü"/>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(1) zotavení, (2) konjunktura, rozmach;</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Domácnosti více poptávají spotřební statky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objemu výroby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firmy také najímají více L a K;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mzdy</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zatím nerostou, je pouze více odpracovaných hodin;</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reálného HDP</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což má za následek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zaměstnanosti a pokles nezaměstnanosti, růst agregátní poptávky,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větší využívání výrobních kapacit;</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rostou investice do výroby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(skrze bankovní úvěry) a zpravidla dochází i k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růstu cenové hladiny;</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zakládají se i nové firmy</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roste cenová bublina na realitním trhu;</a:t>
            </a:r>
          </a:p>
          <a:p>
            <a:pPr marL="450850" lvl="1" indent="-268605"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expanze následuje po dosažení dna a končí dosažením vrcholu</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kdy se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vyčerpávají VF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(nutnost např. přeplácet pracovníky), prudce rostou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konzumní aktivity domácností.</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6" name="Objekt 2"/>
          <p:cNvGraphicFramePr>
            <a:graphicFrameLocks noChangeAspect="1"/>
          </p:cNvGraphicFramePr>
          <p:nvPr/>
        </p:nvGraphicFramePr>
        <p:xfrm>
          <a:off x="6432956" y="300114"/>
          <a:ext cx="2564845"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6"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956" y="300114"/>
                        <a:ext cx="2564845"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8" y="554143"/>
            <a:ext cx="8229600" cy="825156"/>
          </a:xfrm>
        </p:spPr>
        <p:txBody>
          <a:bodyPr>
            <a:noAutofit/>
          </a:bodyPr>
          <a:lstStyle/>
          <a:p>
            <a:r>
              <a:rPr lang="cs-CZ" altLang="cs-CZ" sz="2800" b="1" dirty="0"/>
              <a:t>Hospodářský cyklus (fáze)</a:t>
            </a:r>
            <a:endParaRPr lang="cs-CZ" sz="2800" b="1" dirty="0"/>
          </a:p>
        </p:txBody>
      </p:sp>
      <p:sp>
        <p:nvSpPr>
          <p:cNvPr id="98" name="Google Shape;98;p14"/>
          <p:cNvSpPr txBox="1">
            <a:spLocks noGrp="1"/>
          </p:cNvSpPr>
          <p:nvPr>
            <p:ph type="body" idx="1"/>
          </p:nvPr>
        </p:nvSpPr>
        <p:spPr>
          <a:xfrm>
            <a:off x="249864" y="966721"/>
            <a:ext cx="8644269" cy="5270139"/>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Vrchol</a:t>
            </a:r>
          </a:p>
          <a:p>
            <a:pPr marL="800100" lvl="1" fontAlgn="base">
              <a:spcBef>
                <a:spcPct val="20000"/>
              </a:spcBef>
              <a:spcAft>
                <a:spcPct val="0"/>
              </a:spcAft>
              <a:buClrTx/>
              <a:buSzPct val="80000"/>
              <a:buFont typeface="Arial" panose="020B0604020202020204" pitchFamily="34" charset="0"/>
              <a:buChar char="•"/>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HDP dosáhne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vrcholu</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dále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již</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neroste</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800100" lvl="1" fontAlgn="base">
              <a:spcBef>
                <a:spcPct val="20000"/>
              </a:spcBef>
              <a:spcAft>
                <a:spcPct val="0"/>
              </a:spcAft>
              <a:buClrTx/>
              <a:buSzPct val="80000"/>
              <a:buFont typeface="Arial" panose="020B0604020202020204" pitchFamily="34" charset="0"/>
              <a:buChar char="•"/>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skutečný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produkt</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dosahuje</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rámci jednoho cyklu svého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maxima</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800100" lvl="1" fontAlgn="base">
              <a:spcBef>
                <a:spcPct val="20000"/>
              </a:spcBef>
              <a:spcAft>
                <a:spcPct val="0"/>
              </a:spcAft>
              <a:buClrTx/>
              <a:buSzPct val="80000"/>
              <a:buFont typeface="Arial" panose="020B0604020202020204" pitchFamily="34" charset="0"/>
              <a:buChar char="•"/>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maximálně jsou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využívány výrobní kapacity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(jejich cena roste),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vysoká míra investic vyčerpává zdroje ekonomiky</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(úspory), roste poptávka po kvalifikovaných pracovnících, kterých je nedostatek;</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ekonomika</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pracuje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nad své možnosti</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což vede k prudkému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nárůstu cenové hladiny</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Optimistická nálada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enormně roste C, masivní poptávka po hypotékách (bublina na realitním trhu) a dalších spotřebních úvěrech;</a:t>
            </a:r>
          </a:p>
          <a:p>
            <a:pPr marL="800100" lvl="1" fontAlgn="base">
              <a:spcBef>
                <a:spcPct val="20000"/>
              </a:spcBef>
              <a:spcAft>
                <a:spcPct val="0"/>
              </a:spcAft>
              <a:buClrTx/>
              <a:buSzPct val="80000"/>
              <a:buFont typeface="Arial" panose="020B0604020202020204" pitchFamily="34" charset="0"/>
              <a:buChar char="•"/>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konec vrcholu =&gt; ekonomika přechází do fáze poklesu (kontrakce).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6571488" y="194240"/>
          <a:ext cx="2426311"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488" y="194240"/>
                        <a:ext cx="2426311"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7077456" cy="825156"/>
          </a:xfrm>
        </p:spPr>
        <p:txBody>
          <a:bodyPr>
            <a:noAutofit/>
          </a:bodyPr>
          <a:lstStyle/>
          <a:p>
            <a:r>
              <a:rPr lang="cs-CZ" altLang="cs-CZ" sz="3600" b="1" dirty="0"/>
              <a:t>Hospodářský cyklus (fáze)</a:t>
            </a:r>
            <a:endParaRPr lang="cs-CZ" sz="3400" b="1" dirty="0"/>
          </a:p>
        </p:txBody>
      </p:sp>
      <p:sp>
        <p:nvSpPr>
          <p:cNvPr id="98" name="Google Shape;98;p14"/>
          <p:cNvSpPr txBox="1">
            <a:spLocks noGrp="1"/>
          </p:cNvSpPr>
          <p:nvPr>
            <p:ph type="body" idx="1"/>
          </p:nvPr>
        </p:nvSpPr>
        <p:spPr>
          <a:xfrm>
            <a:off x="249864" y="1114816"/>
            <a:ext cx="8644269" cy="5122044"/>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Kontrakce, resp. recese</a:t>
            </a:r>
          </a:p>
          <a:p>
            <a:pPr lvl="1" indent="-457200" algn="just" fontAlgn="base">
              <a:spcBef>
                <a:spcPct val="20000"/>
              </a:spcBef>
              <a:spcAft>
                <a:spcPct val="0"/>
              </a:spcAft>
              <a:buClrTx/>
              <a:buSzPct val="80000"/>
              <a:buFont typeface="Wingdings" panose="05000000000000000000" pitchFamily="2" charset="2"/>
              <a:buChar char="Ø"/>
              <a:defRPr/>
            </a:pP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Pokles</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(někdy vnímáno jako jakási „ozdravná kůra“) -po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vrcholu</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začíná reálný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HDP klesat</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lvl="1" indent="-457200" algn="just" fontAlgn="base">
              <a:spcBef>
                <a:spcPct val="20000"/>
              </a:spcBef>
              <a:spcAft>
                <a:spcPct val="0"/>
              </a:spcAft>
              <a:buClrTx/>
              <a:buSzPct val="80000"/>
              <a:buFont typeface="Wingdings" panose="05000000000000000000" pitchFamily="2" charset="2"/>
              <a:buChar char="Ø"/>
              <a:defRPr/>
            </a:pPr>
            <a:r>
              <a:rPr lang="cs-CZ" altLang="cs-CZ" sz="29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optimistická</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nálada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se mění v </a:t>
            </a: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pesimistickou;</a:t>
            </a:r>
          </a:p>
          <a:p>
            <a:pPr lvl="1" indent="-457200" algn="just" fontAlgn="base">
              <a:spcBef>
                <a:spcPct val="20000"/>
              </a:spcBef>
              <a:spcAft>
                <a:spcPct val="0"/>
              </a:spcAft>
              <a:buClrTx/>
              <a:buSzPct val="80000"/>
              <a:buFont typeface="Wingdings" panose="05000000000000000000" pitchFamily="2" charset="2"/>
              <a:buChar char="Ø"/>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pokles</a:t>
            </a:r>
            <a:r>
              <a:rPr kumimoji="0" lang="cs-CZ" altLang="cs-CZ" sz="29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produkce komodit, snižování důchodů ekonomických subjektů, růst nezaměstnanosti, nižší zisky firem, pokles investic, nepřiměřené snižování agregátní poptávky;</a:t>
            </a:r>
          </a:p>
          <a:p>
            <a:pPr lvl="1" indent="-457200" algn="just" fontAlgn="base">
              <a:spcBef>
                <a:spcPct val="20000"/>
              </a:spcBef>
              <a:spcAft>
                <a:spcPct val="0"/>
              </a:spcAft>
              <a:buClrTx/>
              <a:buSzPct val="80000"/>
              <a:buFont typeface="Wingdings" panose="05000000000000000000" pitchFamily="2" charset="2"/>
              <a:buChar char="Ø"/>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firmy reagují výprodejem své produkce a hledáním úspor,  problém – mzdy;</a:t>
            </a:r>
          </a:p>
          <a:p>
            <a:pPr lvl="1" indent="-457200" algn="just" fontAlgn="base">
              <a:spcBef>
                <a:spcPct val="20000"/>
              </a:spcBef>
              <a:spcAft>
                <a:spcPct val="0"/>
              </a:spcAft>
              <a:buClrTx/>
              <a:buSzPct val="80000"/>
              <a:buFont typeface="Wingdings" panose="05000000000000000000" pitchFamily="2" charset="2"/>
              <a:buChar char="Ø"/>
              <a:defRPr/>
            </a:pP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nedobytné úvěry, propadá se realitní trh;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6432954" y="118735"/>
          <a:ext cx="2564845"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954" y="118735"/>
                        <a:ext cx="2564845"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6370320" cy="825156"/>
          </a:xfrm>
        </p:spPr>
        <p:txBody>
          <a:bodyPr>
            <a:noAutofit/>
          </a:bodyPr>
          <a:lstStyle/>
          <a:p>
            <a:r>
              <a:rPr kumimoji="0" lang="cs-CZ" altLang="cs-CZ" sz="36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Hospodářský cyklus (fáze)</a:t>
            </a:r>
            <a:endParaRPr lang="cs-CZ" sz="3400" b="1" dirty="0"/>
          </a:p>
        </p:txBody>
      </p:sp>
      <p:sp>
        <p:nvSpPr>
          <p:cNvPr id="98" name="Google Shape;98;p14"/>
          <p:cNvSpPr txBox="1">
            <a:spLocks noGrp="1"/>
          </p:cNvSpPr>
          <p:nvPr>
            <p:ph type="body" idx="1"/>
          </p:nvPr>
        </p:nvSpPr>
        <p:spPr>
          <a:xfrm>
            <a:off x="249864" y="1114816"/>
            <a:ext cx="8644269" cy="5122044"/>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Kontrakce</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Kontrakce podle délky trvání:</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RECESE</a:t>
            </a:r>
            <a:r>
              <a:rPr kumimoji="0" lang="cs-CZ" altLang="cs-CZ" sz="29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pokud klesne reálný HDP alespoň dvě čtvrtletí po sobě (ČR);</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KRIZE</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 prudká kontrakce (výrazný pokles HDP, např. krize </a:t>
            </a:r>
            <a:r>
              <a:rPr kumimoji="0" lang="pl-PL"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1929-33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nebo 2008-09);</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DEPRESE</a:t>
            </a:r>
            <a:r>
              <a:rPr kumimoji="0" lang="cs-CZ" altLang="cs-CZ" sz="29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hluboká nebo dlouhodobá recese (</a:t>
            </a:r>
            <a:r>
              <a:rPr kumimoji="0" lang="pl-PL"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Velká deprese z 1929-33</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800100" lvl="1" fontAlgn="base">
              <a:spcBef>
                <a:spcPct val="20000"/>
              </a:spcBef>
              <a:spcAft>
                <a:spcPct val="0"/>
              </a:spcAft>
              <a:buClrTx/>
              <a:buSzPct val="80000"/>
              <a:buFont typeface="Arial" panose="020B0604020202020204" pitchFamily="34" charset="0"/>
              <a:buChar char="•"/>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STAGNACE</a:t>
            </a:r>
            <a:r>
              <a:rPr kumimoji="0" lang="cs-CZ" altLang="cs-CZ" sz="29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 období, kdy produkt vykazuje nulové nebo nepatrné změny.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6432954" y="118735"/>
          <a:ext cx="2564845"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954" y="118735"/>
                        <a:ext cx="2564845"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51309"/>
          </a:xfrm>
        </p:spPr>
        <p:txBody>
          <a:bodyPr>
            <a:noAutofit/>
          </a:bodyPr>
          <a:lstStyle/>
          <a:p>
            <a:r>
              <a:rPr lang="cs-CZ" altLang="cs-CZ" sz="3600" b="1" dirty="0"/>
              <a:t>Teorie hospodářského cyklu</a:t>
            </a:r>
            <a:endParaRPr lang="cs-CZ" sz="3600" b="1" dirty="0"/>
          </a:p>
        </p:txBody>
      </p:sp>
      <p:sp>
        <p:nvSpPr>
          <p:cNvPr id="98" name="Google Shape;98;p14"/>
          <p:cNvSpPr txBox="1">
            <a:spLocks noGrp="1"/>
          </p:cNvSpPr>
          <p:nvPr>
            <p:ph type="body" idx="1"/>
          </p:nvPr>
        </p:nvSpPr>
        <p:spPr>
          <a:xfrm>
            <a:off x="212651" y="1315233"/>
            <a:ext cx="8685164" cy="5025182"/>
          </a:xfrm>
          <a:prstGeom prst="rect">
            <a:avLst/>
          </a:prstGeom>
          <a:noFill/>
          <a:ln>
            <a:noFill/>
          </a:ln>
        </p:spPr>
        <p:txBody>
          <a:bodyPr spcFirstLastPara="1" wrap="square" lIns="91425" tIns="45700" rIns="91425" bIns="45700" anchor="t" anchorCtr="0">
            <a:norm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První skutečné velký otřes: hospodářská deprese ve 30. letech: </a:t>
            </a: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Velká deprese</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krachu na newyorské burze v r. 1929: konec – až II. Světovou válkou.</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všech průmyslových zemích hluboký a celé desetiletí trvající pokles výroby a zaměstnanosti. </a:t>
            </a:r>
          </a:p>
          <a:p>
            <a:pPr marL="266700" indent="-266700" algn="just" fontAlgn="base">
              <a:spcBef>
                <a:spcPct val="20000"/>
              </a:spcBef>
              <a:spcAft>
                <a:spcPct val="0"/>
              </a:spcAft>
              <a:buClrTx/>
              <a:buSzPct val="80000"/>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Velká deprese: více příčin; neshoda ekonomů o dominantní;</a:t>
            </a:r>
          </a:p>
          <a:p>
            <a:pPr marL="266700" indent="-266700" algn="just" fontAlgn="base">
              <a:spcBef>
                <a:spcPct val="20000"/>
              </a:spcBef>
              <a:spcAft>
                <a:spcPct val="0"/>
              </a:spcAft>
              <a:buClrTx/>
              <a:buSzPct val="80000"/>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Hospodářské cykly – nemají pravidelnou periodu =&gt;&gt; spíše než „cykly“ jsou to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nepravidelné fluktuace.</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49555" y="525780"/>
            <a:ext cx="7443470" cy="824865"/>
          </a:xfrm>
        </p:spPr>
        <p:txBody>
          <a:bodyPr>
            <a:noAutofit/>
          </a:bodyPr>
          <a:lstStyle/>
          <a:p>
            <a:r>
              <a:rPr kumimoji="0" lang="cs-CZ" altLang="cs-CZ" sz="36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Hospodářský cyklus (fáze)</a:t>
            </a:r>
            <a:endParaRPr lang="cs-CZ" sz="3400" b="1" dirty="0"/>
          </a:p>
        </p:txBody>
      </p:sp>
      <p:sp>
        <p:nvSpPr>
          <p:cNvPr id="98" name="Google Shape;98;p14"/>
          <p:cNvSpPr txBox="1">
            <a:spLocks noGrp="1"/>
          </p:cNvSpPr>
          <p:nvPr>
            <p:ph type="body" idx="1"/>
          </p:nvPr>
        </p:nvSpPr>
        <p:spPr>
          <a:xfrm>
            <a:off x="249864" y="1114816"/>
            <a:ext cx="8644269" cy="5122044"/>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Dno</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dno = </a:t>
            </a:r>
            <a:r>
              <a:rPr kumimoji="0" lang="cs-CZ" altLang="cs-CZ" sz="3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skutečný produkt nejnižší </a:t>
            </a:r>
            <a:r>
              <a:rPr kumimoji="0" lang="cs-CZ" altLang="cs-CZ" sz="3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vztahu k </a:t>
            </a:r>
            <a:r>
              <a:rPr kumimoji="0" lang="cs-CZ" altLang="cs-CZ" sz="3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produktu potenciálnímu</a:t>
            </a:r>
            <a:r>
              <a:rPr kumimoji="0" lang="cs-CZ" altLang="cs-CZ" sz="30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nejnižší úroveň ekonomické aktivity, </a:t>
            </a: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nízké zisky firem, nízká úroveň spotřebitelské poptávky;</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vysoká</a:t>
            </a:r>
            <a:r>
              <a:rPr kumimoji="0" lang="cs-CZ" altLang="cs-CZ" sz="3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nezaměstnanost</a:t>
            </a: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nízká spotřeba (jen to nejnutnější, odložení spotřeby), realitní trh stagnuje, banky nepůjčují;</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krach neefektivních výrob;</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relativně </a:t>
            </a:r>
            <a:r>
              <a:rPr kumimoji="0" lang="cs-CZ" altLang="cs-CZ" sz="3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nízká cenová hladina</a:t>
            </a: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ale riziko deflace;</a:t>
            </a:r>
          </a:p>
          <a:p>
            <a:pPr marL="622300" lvl="1" indent="-440055" algn="just" fontAlgn="base">
              <a:spcBef>
                <a:spcPct val="20000"/>
              </a:spcBef>
              <a:spcAft>
                <a:spcPct val="0"/>
              </a:spcAft>
              <a:buClrTx/>
              <a:buSzPct val="80000"/>
              <a:buFont typeface="Wingdings" panose="05000000000000000000" pitchFamily="2" charset="2"/>
              <a:buChar char="Ø"/>
              <a:tabLst>
                <a:tab pos="353695" algn="l"/>
              </a:tabLst>
              <a:defRPr/>
            </a:pPr>
            <a:r>
              <a:rPr kumimoji="0" lang="cs-CZ" altLang="cs-CZ" sz="3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poklesu produkce začne stagnovat a posléze opět dochází k expanzi.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8/38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kt 2"/>
          <p:cNvGraphicFramePr>
            <a:graphicFrameLocks noChangeAspect="1"/>
          </p:cNvGraphicFramePr>
          <p:nvPr/>
        </p:nvGraphicFramePr>
        <p:xfrm>
          <a:off x="6579004" y="118735"/>
          <a:ext cx="2564845" cy="1488861"/>
        </p:xfrm>
        <a:graphic>
          <a:graphicData uri="http://schemas.openxmlformats.org/presentationml/2006/ole">
            <mc:AlternateContent xmlns:mc="http://schemas.openxmlformats.org/markup-compatibility/2006">
              <mc:Choice xmlns:v="urn:schemas-microsoft-com:vml" Requires="v">
                <p:oleObj name="Visio" r:id="rId3" imgW="8063230" imgH="4761865" progId="Visio.Drawing.11">
                  <p:embed/>
                </p:oleObj>
              </mc:Choice>
              <mc:Fallback>
                <p:oleObj name="Visio" r:id="rId3" imgW="8063230" imgH="4761865" progId="Visio.Drawing.11">
                  <p:embed/>
                  <p:pic>
                    <p:nvPicPr>
                      <p:cNvPr id="5"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004" y="118735"/>
                        <a:ext cx="2564845" cy="1488861"/>
                      </a:xfrm>
                      <a:prstGeom prst="rect">
                        <a:avLst/>
                      </a:prstGeom>
                      <a:solidFill>
                        <a:srgbClr val="FFFFFF"/>
                      </a:solidFill>
                      <a:ln>
                        <a:noFill/>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Typy hospodářských cyklů</a:t>
            </a:r>
            <a:endParaRPr lang="cs-CZ" sz="3600" b="1" dirty="0"/>
          </a:p>
        </p:txBody>
      </p:sp>
      <p:sp>
        <p:nvSpPr>
          <p:cNvPr id="98" name="Google Shape;98;p14"/>
          <p:cNvSpPr txBox="1">
            <a:spLocks noGrp="1"/>
          </p:cNvSpPr>
          <p:nvPr>
            <p:ph type="body" idx="1"/>
          </p:nvPr>
        </p:nvSpPr>
        <p:spPr>
          <a:xfrm>
            <a:off x="249864" y="1351248"/>
            <a:ext cx="8644269" cy="4989167"/>
          </a:xfrm>
          <a:prstGeom prst="rect">
            <a:avLst/>
          </a:prstGeom>
          <a:noFill/>
          <a:ln>
            <a:noFill/>
          </a:ln>
        </p:spPr>
        <p:txBody>
          <a:bodyPr spcFirstLastPara="1" wrap="square" lIns="91425" tIns="45700" rIns="91425" bIns="45700" anchor="t" anchorCtr="0">
            <a:normAutofit fontScale="925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Kitchinovy</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cykly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krátkodobé, trvají </a:t>
            </a:r>
            <a:r>
              <a:rPr kumimoji="0" lang="cs-CZ" altLang="cs-CZ" sz="24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36-40 měsíců</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jsou způsobeny výkyvy v zásobách a rozpracované výrobě, označují se i jako sezónní cykly;</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Juglarovy</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cykly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střednědobé, trvají </a:t>
            </a:r>
            <a:r>
              <a:rPr kumimoji="0" lang="cs-CZ" altLang="cs-CZ" sz="24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7-10 let</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jsou způsobeny investicemi do strojů a zařízení, jsou označovány i jako podnikatelské cykly;</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Kuznetsovy</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cykly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trvají </a:t>
            </a:r>
            <a:r>
              <a:rPr kumimoji="0" lang="cs-CZ" altLang="cs-CZ" sz="24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cca 20 let</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Kondratěvovy cykly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dlouhodobé, trvají </a:t>
            </a:r>
            <a:r>
              <a:rPr kumimoji="0" lang="cs-CZ" altLang="cs-CZ" sz="24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30-60 let</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jsou způsobeny změnami ve výrobních technologiích, monetárními a politickými jevy, klimatickými změnami, inovacemi vyšších řádů,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17/38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Cyklické chování ekonomických veličin</a:t>
            </a:r>
            <a:endParaRPr lang="cs-CZ" sz="36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6" name="TextBox 5"/>
          <p:cNvSpPr txBox="1"/>
          <p:nvPr/>
        </p:nvSpPr>
        <p:spPr>
          <a:xfrm>
            <a:off x="242570" y="1588168"/>
            <a:ext cx="8548370" cy="4288122"/>
          </a:xfrm>
          <a:prstGeom prst="rect">
            <a:avLst/>
          </a:prstGeom>
          <a:noFill/>
        </p:spPr>
        <p:txBody>
          <a:bodyPr wrap="square">
            <a:no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600" b="1"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Ekonomický cyklus – chápan i šířeji než kolísaní reálného HDP – spolu-pohyby ekonomických veličin:</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3600" b="1"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600" b="1"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Standardní chování veličin </a:t>
            </a:r>
            <a:r>
              <a:rPr kumimoji="0" lang="cs-CZ" altLang="cs-CZ" sz="3600" b="0"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umožnuje vytvářet </a:t>
            </a:r>
            <a:r>
              <a:rPr kumimoji="0" lang="cs-CZ" altLang="cs-CZ" sz="36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OBECNOU TEORII EKONOMICKÉHO CYKLU</a:t>
            </a:r>
            <a:r>
              <a:rPr kumimoji="0" lang="cs-CZ" altLang="cs-CZ" sz="3600" b="0"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Cyklické chování ekonomických veličin</a:t>
            </a:r>
            <a:endParaRPr lang="cs-CZ" sz="3600" b="1" dirty="0"/>
          </a:p>
        </p:txBody>
      </p:sp>
      <p:sp>
        <p:nvSpPr>
          <p:cNvPr id="98" name="Google Shape;98;p14"/>
          <p:cNvSpPr txBox="1">
            <a:spLocks noGrp="1"/>
          </p:cNvSpPr>
          <p:nvPr>
            <p:ph type="body" idx="1"/>
          </p:nvPr>
        </p:nvSpPr>
        <p:spPr>
          <a:xfrm>
            <a:off x="198120" y="1617980"/>
            <a:ext cx="8747760" cy="4384675"/>
          </a:xfrm>
          <a:prstGeom prst="rect">
            <a:avLst/>
          </a:prstGeom>
          <a:solidFill>
            <a:schemeClr val="accent1">
              <a:lumMod val="40000"/>
              <a:lumOff val="60000"/>
            </a:schemeClr>
          </a:solidFill>
          <a:ln>
            <a:noFill/>
          </a:ln>
        </p:spPr>
        <p:txBody>
          <a:bodyPr spcFirstLastPara="1" wrap="square" lIns="91425" tIns="45700" rIns="91425" bIns="45700" numCol="2" anchor="t" anchorCtr="0">
            <a:normAutofit/>
          </a:bodyPr>
          <a:lstStyle/>
          <a:p>
            <a:pPr marL="268605" marR="0" lvl="0" indent="-268605"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PROCYKLICKÉ VELIČINY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 I, </a:t>
            </a:r>
            <a:r>
              <a:rPr kumimoji="0" lang="cs-CZ" altLang="cs-CZ" sz="28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Im</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a:t>
            </a:r>
          </a:p>
          <a:p>
            <a:pPr marL="268605" marR="0" lvl="0" indent="-268605"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KONTRACYKLICKÉ VELIČINY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u;</a:t>
            </a:r>
          </a:p>
          <a:p>
            <a:pPr marL="268605" marR="0" lvl="0" indent="-268605" algn="just"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ACYKLICKÉ</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G.</a:t>
            </a:r>
          </a:p>
          <a:p>
            <a:pPr marL="354330" marR="0" lvl="0" indent="-354330" algn="l" defTabSz="914400" rtl="0" eaLnBrk="1" fontAlgn="base" latinLnBrk="0" hangingPunct="1">
              <a:lnSpc>
                <a:spcPct val="100000"/>
              </a:lnSpc>
              <a:spcBef>
                <a:spcPct val="20000"/>
              </a:spcBef>
              <a:spcAft>
                <a:spcPct val="0"/>
              </a:spcAft>
              <a:buClrTx/>
              <a:buSzPct val="80000"/>
              <a:buFont typeface="+mj-lt"/>
              <a:buAutoNum type="alphaUcPeriod"/>
              <a:tabLst>
                <a:tab pos="353695" algn="l"/>
              </a:tabLst>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RELATIVNĚ ZNAČNĚ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volatilní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I, X, </a:t>
            </a:r>
            <a:r>
              <a:rPr lang="cs-CZ" altLang="cs-CZ" sz="24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Im</a:t>
            </a: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54330" marR="0" lvl="0" indent="-268605" algn="l" defTabSz="914400" rtl="0" eaLnBrk="1" fontAlgn="base" latinLnBrk="0" hangingPunct="1">
              <a:lnSpc>
                <a:spcPct val="100000"/>
              </a:lnSpc>
              <a:spcBef>
                <a:spcPct val="20000"/>
              </a:spcBef>
              <a:spcAft>
                <a:spcPct val="0"/>
              </a:spcAft>
              <a:buClrTx/>
              <a:buSzPct val="80000"/>
              <a:buFont typeface="+mj-lt"/>
              <a:buAutoNum type="alphaUcPeriod"/>
              <a:tabLst>
                <a:tab pos="450850" algn="l"/>
              </a:tabLst>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RELATIVNĚ MÁLO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volatilní – C</a:t>
            </a:r>
          </a:p>
          <a:p>
            <a:pPr marL="571500" marR="0" lvl="0" indent="-303530" algn="l"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PŘEDSTIHOVÉ</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indexy akciových trhů, ukazatele měnové zásoby, firemní investice do zásob</a:t>
            </a:r>
          </a:p>
          <a:p>
            <a:pPr marL="571500" marR="0" lvl="0" indent="-30353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ZPOŽDĚNÉ</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a:t>
            </a:r>
            <a:r>
              <a:rPr lang="el-GR"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π</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u</a:t>
            </a:r>
          </a:p>
          <a:p>
            <a:pPr marL="571500" marR="0" lvl="0" indent="-303530" algn="l"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KOINCIDENTNÍ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soukromá spotřeba (C)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6" name="TextBox 5"/>
          <p:cNvSpPr txBox="1"/>
          <p:nvPr/>
        </p:nvSpPr>
        <p:spPr>
          <a:xfrm>
            <a:off x="353532" y="1351249"/>
            <a:ext cx="8436936" cy="46037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0" i="0" u="none" strike="noStrike" kern="1200" cap="none" spc="0" normalizeH="0" baseline="0" noProof="0" dirty="0">
                <a:ln>
                  <a:noFill/>
                </a:ln>
                <a:solidFill>
                  <a:srgbClr val="00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406324" y="728285"/>
            <a:ext cx="6172200" cy="618867"/>
          </a:xfrm>
        </p:spPr>
        <p:txBody>
          <a:bodyPr>
            <a:noAutofit/>
          </a:bodyPr>
          <a:lstStyle/>
          <a:p>
            <a:r>
              <a:rPr lang="cs-CZ" altLang="cs-CZ" sz="4000" b="1" dirty="0" err="1">
                <a:latin typeface="Calibri" panose="020F0502020204030204" pitchFamily="34" charset="0"/>
                <a:ea typeface="Consolas" panose="020B0609020204030204" pitchFamily="49" charset="0"/>
                <a:cs typeface="Calibri" panose="020F0502020204030204" pitchFamily="34" charset="0"/>
              </a:rPr>
              <a:t>Okunův</a:t>
            </a:r>
            <a:r>
              <a:rPr lang="cs-CZ" altLang="cs-CZ" sz="4000" b="1" dirty="0">
                <a:latin typeface="Calibri" panose="020F0502020204030204" pitchFamily="34" charset="0"/>
                <a:ea typeface="Consolas" panose="020B0609020204030204" pitchFamily="49" charset="0"/>
                <a:cs typeface="Calibri" panose="020F0502020204030204" pitchFamily="34" charset="0"/>
              </a:rPr>
              <a:t> zákon</a:t>
            </a:r>
            <a:endParaRPr lang="cs-CZ" sz="4000" b="1" dirty="0">
              <a:latin typeface="Calibri" panose="020F0502020204030204" pitchFamily="34" charset="0"/>
              <a:cs typeface="Calibri" panose="020F0502020204030204" pitchFamily="34" charset="0"/>
            </a:endParaRPr>
          </a:p>
        </p:txBody>
      </p:sp>
      <p:sp>
        <p:nvSpPr>
          <p:cNvPr id="98" name="Google Shape;98;p14"/>
          <p:cNvSpPr txBox="1">
            <a:spLocks noGrp="1"/>
          </p:cNvSpPr>
          <p:nvPr>
            <p:ph type="body" idx="1"/>
          </p:nvPr>
        </p:nvSpPr>
        <p:spPr>
          <a:xfrm>
            <a:off x="156411" y="1624264"/>
            <a:ext cx="8855242" cy="4401592"/>
          </a:xfrm>
          <a:prstGeom prst="rect">
            <a:avLst/>
          </a:prstGeom>
          <a:noFill/>
          <a:ln>
            <a:noFill/>
          </a:ln>
        </p:spPr>
        <p:txBody>
          <a:bodyPr spcFirstLastPara="1" wrap="square" lIns="68569" tIns="34275" rIns="68569" bIns="34275" anchor="t" anchorCtr="0">
            <a:normAutofit fontScale="70000" lnSpcReduction="20000"/>
          </a:bodyPr>
          <a:lstStyle/>
          <a:p>
            <a:pPr marL="257175" algn="just" fontAlgn="base">
              <a:spcBef>
                <a:spcPct val="20000"/>
              </a:spcBef>
              <a:spcAft>
                <a:spcPct val="0"/>
              </a:spcAft>
              <a:buClrTx/>
              <a:buSzPct val="80000"/>
              <a:buFont typeface="Arial" panose="020B0604020202020204" pitchFamily="34" charset="0"/>
              <a:buChar char="•"/>
              <a:defRPr/>
            </a:pPr>
            <a:r>
              <a:rPr lang="cs-CZ" altLang="cs-CZ"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Průběh cyklu </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nejen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měnící se úroveň výstupu</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důsledek různé míry využívání stávajících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zdrojů: </a:t>
            </a:r>
          </a:p>
          <a:p>
            <a:pPr fontAlgn="base">
              <a:spcBef>
                <a:spcPct val="20000"/>
              </a:spcBef>
              <a:spcAft>
                <a:spcPct val="0"/>
              </a:spcAft>
              <a:buClrTx/>
              <a:buSzPct val="80000"/>
              <a:buFont typeface="Wingdings" panose="05000000000000000000" pitchFamily="2" charset="2"/>
              <a:buChar char="Ø"/>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závažné dopady i do oblasti trhu práce a sociálních podmínek ve společnosti. </a:t>
            </a:r>
          </a:p>
          <a:p>
            <a:pPr fontAlgn="base">
              <a:spcBef>
                <a:spcPct val="20000"/>
              </a:spcBef>
              <a:spcAft>
                <a:spcPct val="0"/>
              </a:spcAft>
              <a:buClrTx/>
              <a:buSzPct val="80000"/>
              <a:buFont typeface="Wingdings" panose="05000000000000000000" pitchFamily="2" charset="2"/>
              <a:buChar char="ü"/>
              <a:defRPr/>
            </a:pP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Vysoká mezera výstupu v obdobích recese</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provázena výrazným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vzestupem míry nezaměstnanosti</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tlaky na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omezování výroby, poklesy ziskovosti </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atd. </a:t>
            </a:r>
          </a:p>
          <a:p>
            <a:pPr fontAlgn="base">
              <a:spcBef>
                <a:spcPct val="20000"/>
              </a:spcBef>
              <a:spcAft>
                <a:spcPct val="0"/>
              </a:spcAft>
              <a:buClrTx/>
              <a:buSzPct val="80000"/>
              <a:buFont typeface="Wingdings" panose="05000000000000000000" pitchFamily="2" charset="2"/>
              <a:buChar char="v"/>
              <a:defRPr/>
            </a:pPr>
            <a:endPar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algn="just" fontAlgn="base">
              <a:spcBef>
                <a:spcPct val="20000"/>
              </a:spcBef>
              <a:spcAft>
                <a:spcPct val="0"/>
              </a:spcAft>
              <a:buClrTx/>
              <a:buSzPct val="80000"/>
              <a:buFont typeface="Wingdings" panose="05000000000000000000" pitchFamily="2" charset="2"/>
              <a:buChar char="v"/>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Spojitost mezi </a:t>
            </a: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výkyvy ekonomiky a nezaměstnaností </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popisuje tzv. </a:t>
            </a:r>
            <a:r>
              <a:rPr lang="cs-CZ" altLang="cs-CZ"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Okunův</a:t>
            </a:r>
            <a:r>
              <a:rPr lang="cs-CZ" altLang="cs-CZ"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zákon: </a:t>
            </a:r>
          </a:p>
          <a:p>
            <a:pPr marL="257175" algn="just" fontAlgn="base">
              <a:spcBef>
                <a:spcPct val="20000"/>
              </a:spcBef>
              <a:spcAft>
                <a:spcPct val="0"/>
              </a:spcAft>
              <a:buClrTx/>
              <a:buSzPct val="80000"/>
              <a:buFont typeface="Arial" panose="020B0604020202020204" pitchFamily="34" charset="0"/>
              <a:buChar char="•"/>
              <a:defRPr/>
            </a:pPr>
            <a:r>
              <a:rPr lang="cs-CZ" altLang="cs-CZ" b="1" i="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Arthur </a:t>
            </a:r>
            <a:r>
              <a:rPr lang="cs-CZ" altLang="cs-CZ" b="1" i="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Okun</a:t>
            </a:r>
            <a:r>
              <a:rPr lang="cs-CZ" altLang="cs-CZ" b="1" i="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altLang="cs-CZ" i="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se zabýval studiem vzájemné vazby mezi výkyvy reálného produktu a výkyvy v míře nezaměstnanosti v podmínkách americké ekonomiky. </a:t>
            </a:r>
            <a:endPar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2243890" y="6025855"/>
            <a:ext cx="627572" cy="207719"/>
          </a:xfrm>
          <a:prstGeom prst="rect">
            <a:avLst/>
          </a:prstGeom>
          <a:noFill/>
          <a:ln>
            <a:noFill/>
          </a:ln>
        </p:spPr>
        <p:txBody>
          <a:bodyPr spcFirstLastPara="1" wrap="square" lIns="68569" tIns="34275" rIns="68569" bIns="34275" anchor="t" anchorCtr="0">
            <a:spAutoFit/>
          </a:bodyPr>
          <a:lstStyle/>
          <a:p>
            <a:pPr>
              <a:buClr>
                <a:srgbClr val="000000"/>
              </a:buClr>
            </a:pPr>
            <a:r>
              <a:rPr lang="cs-CZ" sz="900" b="1" dirty="0">
                <a:solidFill>
                  <a:srgbClr val="FF0000"/>
                </a:solidFill>
                <a:latin typeface="Calibri" panose="020F0502020204030204"/>
                <a:ea typeface="Calibri" panose="020F0502020204030204"/>
                <a:cs typeface="Calibri" panose="020F0502020204030204"/>
                <a:sym typeface="Calibri" panose="020F0502020204030204"/>
              </a:rPr>
              <a:t>34/38</a:t>
            </a:r>
            <a:endParaRPr sz="9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174898" y="953866"/>
            <a:ext cx="6483202" cy="618867"/>
          </a:xfrm>
        </p:spPr>
        <p:txBody>
          <a:bodyPr>
            <a:noAutofit/>
          </a:bodyPr>
          <a:lstStyle/>
          <a:p>
            <a:r>
              <a:rPr lang="cs-CZ" altLang="cs-CZ" sz="3200" b="1" dirty="0" err="1">
                <a:latin typeface="Calibri" panose="020F0502020204030204" pitchFamily="34" charset="0"/>
                <a:ea typeface="Consolas" panose="020B0609020204030204" pitchFamily="49" charset="0"/>
                <a:cs typeface="Calibri" panose="020F0502020204030204" pitchFamily="34" charset="0"/>
              </a:rPr>
              <a:t>Okunův</a:t>
            </a:r>
            <a:r>
              <a:rPr lang="cs-CZ" altLang="cs-CZ" sz="3200" b="1" dirty="0">
                <a:latin typeface="Calibri" panose="020F0502020204030204" pitchFamily="34" charset="0"/>
                <a:ea typeface="Consolas" panose="020B0609020204030204" pitchFamily="49" charset="0"/>
                <a:cs typeface="Calibri" panose="020F0502020204030204" pitchFamily="34" charset="0"/>
              </a:rPr>
              <a:t> zákon</a:t>
            </a:r>
            <a:endParaRPr lang="cs-CZ" sz="3200" b="1" dirty="0">
              <a:latin typeface="Calibri" panose="020F0502020204030204" pitchFamily="34" charset="0"/>
              <a:cs typeface="Calibri" panose="020F0502020204030204" pitchFamily="34" charset="0"/>
            </a:endParaRPr>
          </a:p>
        </p:txBody>
      </p:sp>
      <p:sp>
        <p:nvSpPr>
          <p:cNvPr id="98" name="Google Shape;98;p14"/>
          <p:cNvSpPr txBox="1">
            <a:spLocks noGrp="1"/>
          </p:cNvSpPr>
          <p:nvPr>
            <p:ph type="body" idx="1"/>
          </p:nvPr>
        </p:nvSpPr>
        <p:spPr>
          <a:xfrm>
            <a:off x="312821" y="1870687"/>
            <a:ext cx="8277726" cy="3664208"/>
          </a:xfrm>
          <a:prstGeom prst="rect">
            <a:avLst/>
          </a:prstGeom>
          <a:noFill/>
          <a:ln>
            <a:noFill/>
          </a:ln>
        </p:spPr>
        <p:txBody>
          <a:bodyPr spcFirstLastPara="1" wrap="square" lIns="68569" tIns="34275" rIns="68569" bIns="34275" anchor="t" anchorCtr="0">
            <a:normAutofit/>
          </a:bodyPr>
          <a:lstStyle/>
          <a:p>
            <a:pPr marL="257175" algn="just" fontAlgn="base">
              <a:spcBef>
                <a:spcPct val="20000"/>
              </a:spcBef>
              <a:spcAft>
                <a:spcPct val="0"/>
              </a:spcAft>
              <a:buClrTx/>
              <a:buSzPct val="80000"/>
              <a:buFont typeface="Arial" panose="020B0604020202020204" pitchFamily="34" charset="0"/>
              <a:buChar char="•"/>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Souvislost je možno vyjádřit rovnicí:</a:t>
            </a:r>
          </a:p>
        </p:txBody>
      </p:sp>
      <p:sp>
        <p:nvSpPr>
          <p:cNvPr id="99" name="Google Shape;99;p14"/>
          <p:cNvSpPr txBox="1"/>
          <p:nvPr/>
        </p:nvSpPr>
        <p:spPr>
          <a:xfrm>
            <a:off x="1485900" y="5612562"/>
            <a:ext cx="627572" cy="207719"/>
          </a:xfrm>
          <a:prstGeom prst="rect">
            <a:avLst/>
          </a:prstGeom>
          <a:noFill/>
          <a:ln>
            <a:noFill/>
          </a:ln>
        </p:spPr>
        <p:txBody>
          <a:bodyPr spcFirstLastPara="1" wrap="square" lIns="68569" tIns="34275" rIns="68569" bIns="34275" anchor="t" anchorCtr="0">
            <a:spAutoFit/>
          </a:bodyPr>
          <a:lstStyle/>
          <a:p>
            <a:pPr>
              <a:buClr>
                <a:srgbClr val="000000"/>
              </a:buClr>
            </a:pPr>
            <a:r>
              <a:rPr lang="cs-CZ" sz="900" b="1" dirty="0">
                <a:solidFill>
                  <a:srgbClr val="FF0000"/>
                </a:solidFill>
                <a:latin typeface="Calibri" panose="020F0502020204030204"/>
                <a:ea typeface="Calibri" panose="020F0502020204030204"/>
                <a:cs typeface="Calibri" panose="020F0502020204030204"/>
                <a:sym typeface="Calibri" panose="020F0502020204030204"/>
              </a:rPr>
              <a:t>34/38</a:t>
            </a:r>
            <a:endParaRPr sz="9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rotWithShape="1">
          <a:blip r:embed="rId3"/>
          <a:srcRect t="37002"/>
          <a:stretch>
            <a:fillRect/>
          </a:stretch>
        </p:blipFill>
        <p:spPr>
          <a:xfrm>
            <a:off x="745958" y="4069718"/>
            <a:ext cx="7952874" cy="1542843"/>
          </a:xfrm>
          <a:prstGeom prst="rect">
            <a:avLst/>
          </a:prstGeom>
        </p:spPr>
      </p:pic>
      <p:pic>
        <p:nvPicPr>
          <p:cNvPr id="6" name="Picture 5"/>
          <p:cNvPicPr>
            <a:picLocks noChangeAspect="1"/>
          </p:cNvPicPr>
          <p:nvPr/>
        </p:nvPicPr>
        <p:blipFill>
          <a:blip r:embed="rId4"/>
          <a:stretch>
            <a:fillRect/>
          </a:stretch>
        </p:blipFill>
        <p:spPr>
          <a:xfrm>
            <a:off x="1864896" y="2466594"/>
            <a:ext cx="4738788" cy="1525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Pohledy na hospodářský cyklus</a:t>
            </a:r>
            <a:endParaRPr lang="cs-CZ" sz="36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a:bodyPr>
          <a:lstStyle/>
          <a:p>
            <a:pPr marL="742950" marR="0" lvl="0" indent="-7429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40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Neoklasikové</a:t>
            </a:r>
            <a:r>
              <a:rPr kumimoji="0" lang="cs-CZ" altLang="cs-CZ" sz="4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cyklus je nutný, </a:t>
            </a:r>
            <a:r>
              <a:rPr kumimoji="0" lang="cs-CZ" altLang="cs-CZ" sz="4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přirozená selekce neefektivních výrob od efektivních;</a:t>
            </a:r>
          </a:p>
          <a:p>
            <a:pPr marL="742950" marR="0" lvl="0" indent="-7429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40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Keynesiánci</a:t>
            </a:r>
            <a:r>
              <a:rPr kumimoji="0" lang="cs-CZ" altLang="cs-CZ" sz="4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recese – nežádoucí prvek, existence disproporcí – aktivní účast státu – snaha o tzv. zploštění cyklu;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Pohledy na hospodářský cyklus</a:t>
            </a:r>
            <a:endParaRPr lang="cs-CZ" sz="36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fontScale="92500" lnSpcReduction="20000"/>
          </a:bodyPr>
          <a:lstStyle/>
          <a:p>
            <a:pPr marL="269875" indent="-269875" algn="just" fontAlgn="base">
              <a:spcBef>
                <a:spcPct val="20000"/>
              </a:spcBef>
              <a:spcAft>
                <a:spcPct val="0"/>
              </a:spcAft>
              <a:buClrTx/>
              <a:buSzPct val="80000"/>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Tradiční pohled na hospodářský cyklus: fluktuace reálného domácího produktu kolem potenciálního produktu. </a:t>
            </a:r>
          </a:p>
          <a:p>
            <a:pPr marL="571500" indent="-571500" algn="just" fontAlgn="base">
              <a:spcBef>
                <a:spcPct val="20000"/>
              </a:spcBef>
              <a:spcAft>
                <a:spcPct val="0"/>
              </a:spcAft>
              <a:buClrTx/>
              <a:buSzPct val="80000"/>
              <a:buFont typeface="Wingdings" panose="05000000000000000000" pitchFamily="2" charset="2"/>
              <a:buChar char="Ø"/>
              <a:defRPr/>
            </a:pPr>
            <a:r>
              <a:rPr kumimoji="0" lang="cs-CZ" altLang="cs-CZ"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Vyžaduje odlišit změny reálného domácího produktu od potenciálního produktu.</a:t>
            </a:r>
          </a:p>
          <a:p>
            <a:pPr marL="514350" indent="-514350" algn="just" fontAlgn="base">
              <a:spcBef>
                <a:spcPct val="20000"/>
              </a:spcBef>
              <a:spcAft>
                <a:spcPct val="0"/>
              </a:spcAft>
              <a:buClrTx/>
              <a:buSzPct val="80000"/>
              <a:buFont typeface="+mj-lt"/>
              <a:buAutoNum type="arabicPeriod"/>
              <a:defRPr/>
            </a:pPr>
            <a:r>
              <a:rPr kumimoji="0" lang="cs-CZ" altLang="cs-CZ"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 potenciálního produktu: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ovlivněn zejména růstem kapitálu a technologickým pokrokem, tj. produkční funkcí. </a:t>
            </a:r>
          </a:p>
          <a:p>
            <a:pPr marL="514350" indent="-514350" algn="just" fontAlgn="base">
              <a:spcBef>
                <a:spcPct val="20000"/>
              </a:spcBef>
              <a:spcAft>
                <a:spcPct val="0"/>
              </a:spcAft>
              <a:buClrTx/>
              <a:buSzPct val="80000"/>
              <a:buFont typeface="+mj-lt"/>
              <a:buAutoNum type="arabicPeriod"/>
              <a:defRPr/>
            </a:pPr>
            <a:r>
              <a:rPr kumimoji="0" lang="cs-CZ" altLang="cs-CZ"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Fluktuace reálného domácího produktů kolem potenciálního produktu: </a:t>
            </a: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ovlivňovány poptávkovými nebo nákladovými šoky - viz. model AS-AD. </a:t>
            </a:r>
          </a:p>
          <a:p>
            <a:pPr marL="742950" indent="-742950" algn="just" fontAlgn="base">
              <a:spcBef>
                <a:spcPct val="20000"/>
              </a:spcBef>
              <a:spcAft>
                <a:spcPct val="0"/>
              </a:spcAft>
              <a:buClrTx/>
              <a:buSzPct val="80000"/>
              <a:defRPr/>
            </a:pPr>
            <a:endPar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p:cNvSpPr/>
          <p:nvPr/>
        </p:nvSpPr>
        <p:spPr>
          <a:xfrm>
            <a:off x="4021282" y="5808518"/>
            <a:ext cx="1371600"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Pohledy na hospodářský cyklus</a:t>
            </a:r>
            <a:endParaRPr lang="cs-CZ" sz="3600" b="1" dirty="0"/>
          </a:p>
        </p:txBody>
      </p:sp>
      <p:sp>
        <p:nvSpPr>
          <p:cNvPr id="98" name="Google Shape;98;p14"/>
          <p:cNvSpPr txBox="1">
            <a:spLocks noGrp="1"/>
          </p:cNvSpPr>
          <p:nvPr>
            <p:ph type="body" idx="1"/>
          </p:nvPr>
        </p:nvSpPr>
        <p:spPr>
          <a:xfrm>
            <a:off x="249864" y="1351248"/>
            <a:ext cx="8644269" cy="4989167"/>
          </a:xfrm>
          <a:prstGeom prst="rect">
            <a:avLst/>
          </a:prstGeom>
          <a:noFill/>
          <a:ln>
            <a:noFill/>
          </a:ln>
        </p:spPr>
        <p:txBody>
          <a:bodyPr spcFirstLastPara="1" wrap="square" lIns="91425" tIns="45700" rIns="91425" bIns="45700" anchor="t" anchorCtr="0">
            <a:normAutofit fontScale="25000" lnSpcReduction="20000"/>
          </a:bodyPr>
          <a:lstStyle/>
          <a:p>
            <a:pPr marL="571500" indent="-571500" algn="just" fontAlgn="base">
              <a:spcBef>
                <a:spcPct val="20000"/>
              </a:spcBef>
              <a:spcAft>
                <a:spcPct val="0"/>
              </a:spcAft>
              <a:buClrTx/>
              <a:buSzPct val="80000"/>
              <a:buFont typeface="Wingdings" panose="05000000000000000000" pitchFamily="2" charset="2"/>
              <a:buChar char="ü"/>
              <a:defRPr/>
            </a:pPr>
            <a:r>
              <a:rPr kumimoji="0" lang="cs-CZ" altLang="cs-CZ" sz="1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Dané  pojetí hospodářského cyklu: naráží na problém měření potenciálního produktu: </a:t>
            </a:r>
          </a:p>
          <a:p>
            <a:pPr marL="571500" indent="-571500" algn="just" fontAlgn="base">
              <a:spcBef>
                <a:spcPct val="20000"/>
              </a:spcBef>
              <a:spcAft>
                <a:spcPct val="0"/>
              </a:spcAft>
              <a:buClrTx/>
              <a:buSzPct val="80000"/>
              <a:buFont typeface="Wingdings" panose="05000000000000000000" pitchFamily="2" charset="2"/>
              <a:buChar char="Ø"/>
              <a:defRPr/>
            </a:pPr>
            <a:r>
              <a:rPr kumimoji="0" lang="cs-CZ" altLang="cs-CZ" sz="1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Ekonomická teorie: potenciální produkt = takový domácí produkt, který ekonomika vytváří při přirozené míře nezaměstnanosti a při očekávaném využívaní kapitálových kapacit. kdy firmám (v souhrnu) nevznikají neplánované zásoby, </a:t>
            </a:r>
          </a:p>
          <a:p>
            <a:pPr marL="269875" indent="-269875" algn="just" fontAlgn="base">
              <a:spcBef>
                <a:spcPct val="20000"/>
              </a:spcBef>
              <a:spcAft>
                <a:spcPct val="0"/>
              </a:spcAft>
              <a:buClrTx/>
              <a:buSzPct val="80000"/>
              <a:defRPr/>
            </a:pPr>
            <a:endParaRPr kumimoji="0" lang="cs-CZ" altLang="cs-CZ" sz="1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269875" indent="-269875" algn="just" fontAlgn="base">
              <a:spcBef>
                <a:spcPct val="20000"/>
              </a:spcBef>
              <a:spcAft>
                <a:spcPct val="0"/>
              </a:spcAft>
              <a:buClrTx/>
              <a:buSzPct val="80000"/>
              <a:defRPr/>
            </a:pPr>
            <a:r>
              <a:rPr kumimoji="0" lang="cs-CZ" altLang="cs-CZ" sz="1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Praktické měření potenciálního produktu – obtížné.</a:t>
            </a:r>
          </a:p>
          <a:p>
            <a:pPr marL="571500" indent="-571500" algn="just" fontAlgn="base">
              <a:spcBef>
                <a:spcPct val="20000"/>
              </a:spcBef>
              <a:spcAft>
                <a:spcPct val="0"/>
              </a:spcAft>
              <a:buClrTx/>
              <a:buSzPct val="80000"/>
              <a:buFont typeface="Wingdings" panose="05000000000000000000" pitchFamily="2" charset="2"/>
              <a:buChar char="Ø"/>
              <a:defRPr/>
            </a:pPr>
            <a:r>
              <a:rPr kumimoji="0" lang="cs-CZ" altLang="cs-CZ" sz="1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Odhady - používána produkční funkce. </a:t>
            </a:r>
          </a:p>
          <a:p>
            <a:pPr marL="742950" indent="-742950" algn="just" fontAlgn="base">
              <a:spcBef>
                <a:spcPct val="20000"/>
              </a:spcBef>
              <a:spcAft>
                <a:spcPct val="0"/>
              </a:spcAft>
              <a:buClrTx/>
              <a:buSzPct val="80000"/>
              <a:defRPr/>
            </a:pPr>
            <a:endParaRPr kumimoji="0" lang="cs-CZ" altLang="cs-CZ" sz="4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400" b="1" dirty="0"/>
              <a:t>Příčiny hospodářského cyklu</a:t>
            </a:r>
            <a:endParaRPr lang="cs-CZ" sz="34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Rozbor příčin ekonomického cyklu – složitý a nejednoznačný;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vidí příčinu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ekonomického cyklu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kolísání množství peněz v ekonomice</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zásazích státu do tržního mechanismu</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oblasti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výrobních faktorů – nabídkové</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Prvotní příčina vzniku cyklu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faktory externí</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jakmile ekonomika dostane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prvotní impuls</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začnou </a:t>
            </a:r>
            <a:r>
              <a:rPr kumimoji="0" lang="cs-CZ" altLang="cs-CZ" sz="3300"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procyklicky</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působit i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faktory interní</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9/38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51309"/>
          </a:xfrm>
        </p:spPr>
        <p:txBody>
          <a:bodyPr>
            <a:noAutofit/>
          </a:bodyPr>
          <a:lstStyle/>
          <a:p>
            <a:r>
              <a:rPr lang="cs-CZ" altLang="cs-CZ" sz="3600" b="1" dirty="0"/>
              <a:t>Teorie hospodářského cyklu</a:t>
            </a:r>
            <a:endParaRPr lang="cs-CZ" sz="3600" b="1" dirty="0"/>
          </a:p>
        </p:txBody>
      </p:sp>
      <p:sp>
        <p:nvSpPr>
          <p:cNvPr id="98" name="Google Shape;98;p14"/>
          <p:cNvSpPr txBox="1">
            <a:spLocks noGrp="1"/>
          </p:cNvSpPr>
          <p:nvPr>
            <p:ph type="body" idx="1"/>
          </p:nvPr>
        </p:nvSpPr>
        <p:spPr>
          <a:xfrm>
            <a:off x="212651" y="1315233"/>
            <a:ext cx="8685164" cy="5025182"/>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se zabývá kolísáním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skutečného produktu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kolem úrovně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potenciálního produktu =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vývoj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vyjadřuje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růstovou tendenci ekonomiky.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Hospodářský cyklus má svou příčinu a jednak určitý vnitřní mechanismus šíření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odlišení příčiny cyklu a mechanismu cyklu = užitečné. </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Předmět zkoumání – otázky: </a:t>
            </a:r>
          </a:p>
          <a:p>
            <a:pPr marL="571500" marR="0" lvl="0" indent="-395605"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PRŮBĚH CYKLU </a:t>
            </a:r>
          </a:p>
          <a:p>
            <a:pPr marL="571500" marR="0" lvl="0" indent="-395605"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PŘÍČINY CYKLICKÉHO KOLÍSÁNÍ </a:t>
            </a:r>
          </a:p>
          <a:p>
            <a:pPr marL="571500" marR="0" lvl="0" indent="-395605"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MOŽNOSTI OMEZENÍ CYKLICKÝCH VÝKYVŮ</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633095" indent="-457200" algn="just" fontAlgn="base">
              <a:spcBef>
                <a:spcPct val="20000"/>
              </a:spcBef>
              <a:spcAft>
                <a:spcPct val="0"/>
              </a:spcAft>
              <a:buClrTx/>
              <a:buSzPct val="80000"/>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HDP</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čase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neustále kolísá,</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střídavě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roste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klesá</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 probíhá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ekonomický cyklus</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krátkodobé změny agregátního výstupu;</a:t>
            </a:r>
          </a:p>
          <a:p>
            <a:pPr marL="633095" indent="-457200" algn="just" fontAlgn="base">
              <a:spcBef>
                <a:spcPct val="20000"/>
              </a:spcBef>
              <a:spcAft>
                <a:spcPct val="0"/>
              </a:spcAft>
              <a:buClrTx/>
              <a:buSzPct val="80000"/>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Externí příčiny</a:t>
            </a:r>
            <a:endParaRPr lang="cs-CZ" sz="3600" b="1" dirty="0"/>
          </a:p>
        </p:txBody>
      </p:sp>
      <p:sp>
        <p:nvSpPr>
          <p:cNvPr id="98" name="Google Shape;98;p14"/>
          <p:cNvSpPr txBox="1">
            <a:spLocks noGrp="1"/>
          </p:cNvSpPr>
          <p:nvPr>
            <p:ph type="body" idx="1"/>
          </p:nvPr>
        </p:nvSpPr>
        <p:spPr>
          <a:xfrm>
            <a:off x="249864" y="1351248"/>
            <a:ext cx="8644269" cy="4989167"/>
          </a:xfrm>
          <a:prstGeom prst="rect">
            <a:avLst/>
          </a:prstGeom>
          <a:noFill/>
          <a:ln>
            <a:noFill/>
          </a:ln>
        </p:spPr>
        <p:txBody>
          <a:bodyPr spcFirstLastPara="1" wrap="square" lIns="91425" tIns="45700" rIns="91425" bIns="45700" anchor="t" anchorCtr="0">
            <a:normAutofit fontScale="9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Nedostatečné</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informace</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ekonomických subjektů;</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Nerovnoměrné tempo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využívání nových vynálezů a objevů;</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Změny cen</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základních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surovin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 světových trzích;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Měnové krize</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problémy na mezinárodních kapitálových trzích;</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Vládní regulace ekonomiky nástroji fiskální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monetární politiky;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Změny vládní politiky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(volební období);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Politické příčiny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(války, revoluce).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Interní příčiny</a:t>
            </a:r>
            <a:endParaRPr lang="cs-CZ" sz="3600" b="1" dirty="0"/>
          </a:p>
        </p:txBody>
      </p:sp>
      <p:sp>
        <p:nvSpPr>
          <p:cNvPr id="98" name="Google Shape;98;p14"/>
          <p:cNvSpPr txBox="1">
            <a:spLocks noGrp="1"/>
          </p:cNvSpPr>
          <p:nvPr>
            <p:ph type="body" idx="1"/>
          </p:nvPr>
        </p:nvSpPr>
        <p:spPr>
          <a:xfrm>
            <a:off x="249864" y="1351248"/>
            <a:ext cx="8747832" cy="4885611"/>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Příčiny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kolísání</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agregátní nabídky a poptávky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jsou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uvnitř ekonomiky</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Snaha firem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maximalizovat zisk úsporami</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mzdových nákladů </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úspory mezd vyvolávají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zaostávání poptávky za nabídkou;</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Nestabilita</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investičních výdajů;</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Bohatí nebo šetrní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lidé získávají příliš velké</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příjmy</a:t>
            </a: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relaci k možným investicím ve společnosti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3600" b="1" dirty="0"/>
              <a:t>Poptávkové a nabídkové změny</a:t>
            </a:r>
            <a:endParaRPr lang="cs-CZ" sz="3600" b="1" dirty="0"/>
          </a:p>
        </p:txBody>
      </p:sp>
      <p:sp>
        <p:nvSpPr>
          <p:cNvPr id="98" name="Google Shape;98;p14"/>
          <p:cNvSpPr txBox="1">
            <a:spLocks noGrp="1"/>
          </p:cNvSpPr>
          <p:nvPr>
            <p:ph type="body" idx="1"/>
          </p:nvPr>
        </p:nvSpPr>
        <p:spPr>
          <a:xfrm>
            <a:off x="249864" y="1351248"/>
            <a:ext cx="8644269" cy="4885611"/>
          </a:xfrm>
          <a:prstGeom prst="rect">
            <a:avLst/>
          </a:prstGeom>
          <a:noFill/>
          <a:ln>
            <a:noFill/>
          </a:ln>
        </p:spPr>
        <p:txBody>
          <a:bodyPr spcFirstLastPara="1" wrap="square" lIns="91425" tIns="45700" rIns="91425" bIns="45700" anchor="t" anchorCtr="0">
            <a:normAutofit/>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Poptávkové změny – ekonomický cyklus nastartován změnami AD: růst poptávky domácnosti a vlády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produkci firem;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se zpožděním – reagují firmy zvýšením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poptávky po VF =&gt; P obvykle roste:</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ve fázi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EXPANZE</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roste,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KONTRAKCE</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klesá;</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Procyklické</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chování P</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startAt="2"/>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Nabídkové změny – ekonomický cyklus nastartován změnami AS: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růst/pokles cen VF – posun SRAS:</a:t>
            </a:r>
          </a:p>
          <a:p>
            <a:pPr marL="514350" indent="-514350" algn="just" fontAlgn="base">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Kontracyklické</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chování P</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27"/>
          <p:cNvGrpSpPr/>
          <p:nvPr/>
        </p:nvGrpSpPr>
        <p:grpSpPr bwMode="auto">
          <a:xfrm>
            <a:off x="685800" y="2362200"/>
            <a:ext cx="5562600" cy="4329113"/>
            <a:chOff x="432" y="1488"/>
            <a:chExt cx="3504" cy="2727"/>
          </a:xfrm>
        </p:grpSpPr>
        <p:sp>
          <p:nvSpPr>
            <p:cNvPr id="34853"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34854"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34855" name="Group 7"/>
            <p:cNvGrpSpPr/>
            <p:nvPr/>
          </p:nvGrpSpPr>
          <p:grpSpPr bwMode="auto">
            <a:xfrm>
              <a:off x="711" y="1584"/>
              <a:ext cx="3033" cy="2305"/>
              <a:chOff x="711" y="1584"/>
              <a:chExt cx="3033" cy="2305"/>
            </a:xfrm>
          </p:grpSpPr>
          <p:sp>
            <p:nvSpPr>
              <p:cNvPr id="34856"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57"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9724" name="Group 28"/>
          <p:cNvGrpSpPr/>
          <p:nvPr/>
        </p:nvGrpSpPr>
        <p:grpSpPr bwMode="auto">
          <a:xfrm>
            <a:off x="1295400" y="2971800"/>
            <a:ext cx="4267200" cy="2728913"/>
            <a:chOff x="816" y="1872"/>
            <a:chExt cx="2688" cy="1719"/>
          </a:xfrm>
        </p:grpSpPr>
        <p:sp>
          <p:nvSpPr>
            <p:cNvPr id="34851" name="Freeform 10"/>
            <p:cNvSpPr/>
            <p:nvPr/>
          </p:nvSpPr>
          <p:spPr bwMode="auto">
            <a:xfrm>
              <a:off x="816" y="1872"/>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52" name="Text Box 11"/>
            <p:cNvSpPr txBox="1">
              <a:spLocks noChangeArrowheads="1"/>
            </p:cNvSpPr>
            <p:nvPr/>
          </p:nvSpPr>
          <p:spPr bwMode="auto">
            <a:xfrm>
              <a:off x="2832" y="326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29725" name="Group 29"/>
          <p:cNvGrpSpPr/>
          <p:nvPr/>
        </p:nvGrpSpPr>
        <p:grpSpPr bwMode="auto">
          <a:xfrm>
            <a:off x="1295400" y="2438400"/>
            <a:ext cx="4267200" cy="2971800"/>
            <a:chOff x="816" y="1536"/>
            <a:chExt cx="2688" cy="1872"/>
          </a:xfrm>
        </p:grpSpPr>
        <p:sp>
          <p:nvSpPr>
            <p:cNvPr id="34849" name="Text Box 6"/>
            <p:cNvSpPr txBox="1">
              <a:spLocks noChangeArrowheads="1"/>
            </p:cNvSpPr>
            <p:nvPr/>
          </p:nvSpPr>
          <p:spPr bwMode="auto">
            <a:xfrm>
              <a:off x="2640" y="1536"/>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endPar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endParaRPr>
            </a:p>
          </p:txBody>
        </p:sp>
        <p:sp>
          <p:nvSpPr>
            <p:cNvPr id="34850" name="Freeform 13"/>
            <p:cNvSpPr/>
            <p:nvPr/>
          </p:nvSpPr>
          <p:spPr bwMode="auto">
            <a:xfrm>
              <a:off x="816" y="1584"/>
              <a:ext cx="1824" cy="1824"/>
            </a:xfrm>
            <a:custGeom>
              <a:avLst/>
              <a:gdLst>
                <a:gd name="T0" fmla="*/ 0 w 1680"/>
                <a:gd name="T1" fmla="*/ 1824 h 1824"/>
                <a:gd name="T2" fmla="*/ 4859 w 1680"/>
                <a:gd name="T3" fmla="*/ 1344 h 1824"/>
                <a:gd name="T4" fmla="*/ 6798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9713" name="Text Box 17"/>
          <p:cNvSpPr txBox="1">
            <a:spLocks noChangeArrowheads="1"/>
          </p:cNvSpPr>
          <p:nvPr/>
        </p:nvSpPr>
        <p:spPr bwMode="auto">
          <a:xfrm>
            <a:off x="3370263" y="6172200"/>
            <a:ext cx="7096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Y*</a:t>
            </a:r>
            <a:endParaRPr kumimoji="0" lang="cs-CZ" altLang="cs-CZ" sz="20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endParaRPr>
          </a:p>
        </p:txBody>
      </p:sp>
      <p:grpSp>
        <p:nvGrpSpPr>
          <p:cNvPr id="29726" name="Group 30"/>
          <p:cNvGrpSpPr/>
          <p:nvPr/>
        </p:nvGrpSpPr>
        <p:grpSpPr bwMode="auto">
          <a:xfrm>
            <a:off x="2916238" y="2205038"/>
            <a:ext cx="1371600" cy="3962400"/>
            <a:chOff x="1824" y="1392"/>
            <a:chExt cx="864" cy="2496"/>
          </a:xfrm>
        </p:grpSpPr>
        <p:sp>
          <p:nvSpPr>
            <p:cNvPr id="34847"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48" name="Text Box 19"/>
            <p:cNvSpPr txBox="1">
              <a:spLocks noChangeArrowheads="1"/>
            </p:cNvSpPr>
            <p:nvPr/>
          </p:nvSpPr>
          <p:spPr bwMode="auto">
            <a:xfrm>
              <a:off x="1824" y="1392"/>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9716" name="Text Box 20"/>
          <p:cNvSpPr txBox="1">
            <a:spLocks noChangeArrowheads="1"/>
          </p:cNvSpPr>
          <p:nvPr/>
        </p:nvSpPr>
        <p:spPr bwMode="auto">
          <a:xfrm>
            <a:off x="3844131" y="3947224"/>
            <a:ext cx="330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339966"/>
                </a:solidFill>
                <a:effectLst/>
                <a:uLnTx/>
                <a:uFillTx/>
                <a:latin typeface="Tahoma" panose="020B0604030504040204" pitchFamily="34" charset="0"/>
                <a:ea typeface="+mn-ea"/>
                <a:cs typeface="+mn-cs"/>
              </a:rPr>
              <a:t>Recesní mezera</a:t>
            </a:r>
          </a:p>
        </p:txBody>
      </p:sp>
      <p:sp>
        <p:nvSpPr>
          <p:cNvPr id="29717" name="Text Box 21"/>
          <p:cNvSpPr txBox="1">
            <a:spLocks noChangeArrowheads="1"/>
          </p:cNvSpPr>
          <p:nvPr/>
        </p:nvSpPr>
        <p:spPr bwMode="auto">
          <a:xfrm>
            <a:off x="2633663" y="50292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9718" name="Freeform 22"/>
          <p:cNvSpPr/>
          <p:nvPr/>
        </p:nvSpPr>
        <p:spPr bwMode="auto">
          <a:xfrm>
            <a:off x="2700338" y="5084763"/>
            <a:ext cx="900112" cy="1587"/>
          </a:xfrm>
          <a:custGeom>
            <a:avLst/>
            <a:gdLst>
              <a:gd name="T0" fmla="*/ 0 w 567"/>
              <a:gd name="T1" fmla="*/ 0 h 1"/>
              <a:gd name="T2" fmla="*/ 2147483646 w 567"/>
              <a:gd name="T3" fmla="*/ 0 h 1"/>
              <a:gd name="T4" fmla="*/ 0 60000 65536"/>
              <a:gd name="T5" fmla="*/ 0 60000 65536"/>
            </a:gdLst>
            <a:ahLst/>
            <a:cxnLst>
              <a:cxn ang="T4">
                <a:pos x="T0" y="T1"/>
              </a:cxn>
              <a:cxn ang="T5">
                <a:pos x="T2" y="T3"/>
              </a:cxn>
            </a:cxnLst>
            <a:rect l="0" t="0" r="r" b="b"/>
            <a:pathLst>
              <a:path w="567" h="1">
                <a:moveTo>
                  <a:pt x="0" y="0"/>
                </a:moveTo>
                <a:lnTo>
                  <a:pt x="567" y="0"/>
                </a:lnTo>
              </a:path>
            </a:pathLst>
          </a:custGeom>
          <a:solidFill>
            <a:srgbClr val="008000"/>
          </a:solidFill>
          <a:ln w="47625" cap="flat" cmpd="sng">
            <a:solidFill>
              <a:srgbClr val="008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20" name="Line 24"/>
          <p:cNvSpPr>
            <a:spLocks noChangeShapeType="1"/>
          </p:cNvSpPr>
          <p:nvPr/>
        </p:nvSpPr>
        <p:spPr bwMode="auto">
          <a:xfrm>
            <a:off x="2667000" y="5105400"/>
            <a:ext cx="0" cy="106680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21" name="Text Box 25"/>
          <p:cNvSpPr txBox="1">
            <a:spLocks noChangeArrowheads="1"/>
          </p:cNvSpPr>
          <p:nvPr/>
        </p:nvSpPr>
        <p:spPr bwMode="auto">
          <a:xfrm>
            <a:off x="2362200" y="6172200"/>
            <a:ext cx="60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9722" name="Text Box 26"/>
          <p:cNvSpPr txBox="1">
            <a:spLocks noChangeArrowheads="1"/>
          </p:cNvSpPr>
          <p:nvPr/>
        </p:nvSpPr>
        <p:spPr bwMode="auto">
          <a:xfrm>
            <a:off x="2665413" y="61849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cs-C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&lt;</a:t>
            </a:r>
            <a:endParaRPr kumimoji="0" lang="cs-CZ" altLang="cs-CZ" sz="20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endParaRPr>
          </a:p>
        </p:txBody>
      </p:sp>
      <p:sp>
        <p:nvSpPr>
          <p:cNvPr id="29727" name="Rectangle 31"/>
          <p:cNvSpPr>
            <a:spLocks noChangeArrowheads="1"/>
          </p:cNvSpPr>
          <p:nvPr/>
        </p:nvSpPr>
        <p:spPr bwMode="auto">
          <a:xfrm>
            <a:off x="2339975" y="6237288"/>
            <a:ext cx="1511300" cy="431800"/>
          </a:xfrm>
          <a:prstGeom prst="rect">
            <a:avLst/>
          </a:prstGeom>
          <a:noFill/>
          <a:ln w="635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 name="Line 24"/>
          <p:cNvSpPr>
            <a:spLocks noChangeShapeType="1"/>
          </p:cNvSpPr>
          <p:nvPr/>
        </p:nvSpPr>
        <p:spPr bwMode="auto">
          <a:xfrm flipV="1">
            <a:off x="1165225" y="5091113"/>
            <a:ext cx="1500188" cy="1270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 name="Text Box 4"/>
          <p:cNvSpPr txBox="1">
            <a:spLocks noChangeArrowheads="1"/>
          </p:cNvSpPr>
          <p:nvPr/>
        </p:nvSpPr>
        <p:spPr bwMode="auto">
          <a:xfrm>
            <a:off x="641350" y="4824413"/>
            <a:ext cx="609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grpSp>
        <p:nvGrpSpPr>
          <p:cNvPr id="30" name="Group 28"/>
          <p:cNvGrpSpPr/>
          <p:nvPr/>
        </p:nvGrpSpPr>
        <p:grpSpPr bwMode="auto">
          <a:xfrm>
            <a:off x="1819275" y="2695575"/>
            <a:ext cx="4270375" cy="2592388"/>
            <a:chOff x="816" y="1872"/>
            <a:chExt cx="2690" cy="1633"/>
          </a:xfrm>
        </p:grpSpPr>
        <p:sp>
          <p:nvSpPr>
            <p:cNvPr id="34845" name="Freeform 10"/>
            <p:cNvSpPr/>
            <p:nvPr/>
          </p:nvSpPr>
          <p:spPr bwMode="auto">
            <a:xfrm>
              <a:off x="816" y="1872"/>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46" name="Text Box 11"/>
            <p:cNvSpPr txBox="1">
              <a:spLocks noChangeArrowheads="1"/>
            </p:cNvSpPr>
            <p:nvPr/>
          </p:nvSpPr>
          <p:spPr bwMode="auto">
            <a:xfrm>
              <a:off x="2834" y="3178"/>
              <a:ext cx="672" cy="327"/>
            </a:xfrm>
            <a:prstGeom prst="rect">
              <a:avLst/>
            </a:prstGeom>
            <a:noFill/>
            <a:ln w="6350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dirty="0">
                  <a:ln>
                    <a:noFill/>
                  </a:ln>
                  <a:solidFill>
                    <a:srgbClr val="800000"/>
                  </a:solidFill>
                  <a:effectLst/>
                  <a:uLnTx/>
                  <a:uFillTx/>
                  <a:latin typeface="Times New Roman" panose="02020603050405020304" pitchFamily="18" charset="0"/>
                  <a:ea typeface="+mn-ea"/>
                  <a:cs typeface="+mn-cs"/>
                </a:rPr>
                <a:t>2</a:t>
              </a:r>
            </a:p>
          </p:txBody>
        </p:sp>
      </p:grpSp>
      <p:cxnSp>
        <p:nvCxnSpPr>
          <p:cNvPr id="3" name="Přímá spojnice se šipkou 2"/>
          <p:cNvCxnSpPr/>
          <p:nvPr/>
        </p:nvCxnSpPr>
        <p:spPr>
          <a:xfrm flipV="1">
            <a:off x="1644650" y="3709988"/>
            <a:ext cx="269875" cy="1063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V="1">
            <a:off x="1914525" y="4273550"/>
            <a:ext cx="271463" cy="1063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4343400" y="5172075"/>
            <a:ext cx="271463" cy="107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 Box 21"/>
          <p:cNvSpPr txBox="1">
            <a:spLocks noChangeArrowheads="1"/>
          </p:cNvSpPr>
          <p:nvPr/>
        </p:nvSpPr>
        <p:spPr bwMode="auto">
          <a:xfrm>
            <a:off x="2840038" y="412115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38" name="Line 24"/>
          <p:cNvSpPr>
            <a:spLocks noChangeShapeType="1"/>
          </p:cNvSpPr>
          <p:nvPr/>
        </p:nvSpPr>
        <p:spPr bwMode="auto">
          <a:xfrm>
            <a:off x="1165225" y="4760913"/>
            <a:ext cx="1976438" cy="20637"/>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 name="Line 24"/>
          <p:cNvSpPr>
            <a:spLocks noChangeShapeType="1"/>
          </p:cNvSpPr>
          <p:nvPr/>
        </p:nvSpPr>
        <p:spPr bwMode="auto">
          <a:xfrm flipH="1">
            <a:off x="3197225" y="4845050"/>
            <a:ext cx="6350" cy="13049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 name="Text Box 4"/>
          <p:cNvSpPr txBox="1">
            <a:spLocks noChangeArrowheads="1"/>
          </p:cNvSpPr>
          <p:nvPr/>
        </p:nvSpPr>
        <p:spPr bwMode="auto">
          <a:xfrm>
            <a:off x="620713" y="42275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41" name="Přímá spojnice se šipkou 40"/>
          <p:cNvCxnSpPr/>
          <p:nvPr/>
        </p:nvCxnSpPr>
        <p:spPr>
          <a:xfrm flipV="1">
            <a:off x="542925" y="4379913"/>
            <a:ext cx="7938" cy="72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 Box 25"/>
          <p:cNvSpPr txBox="1">
            <a:spLocks noChangeArrowheads="1"/>
          </p:cNvSpPr>
          <p:nvPr/>
        </p:nvSpPr>
        <p:spPr bwMode="auto">
          <a:xfrm rot="10800000" flipH="1" flipV="1">
            <a:off x="2994025" y="6172964"/>
            <a:ext cx="28290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Y</a:t>
            </a:r>
            <a:r>
              <a:rPr kumimoji="0" lang="cs-CZ" altLang="cs-CZ" sz="20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rPr>
              <a:t>2</a:t>
            </a:r>
          </a:p>
        </p:txBody>
      </p:sp>
      <p:cxnSp>
        <p:nvCxnSpPr>
          <p:cNvPr id="44" name="Přímá spojnice se šipkou 43"/>
          <p:cNvCxnSpPr/>
          <p:nvPr/>
        </p:nvCxnSpPr>
        <p:spPr>
          <a:xfrm flipV="1">
            <a:off x="2497138" y="6626225"/>
            <a:ext cx="873125"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1435893" y="685702"/>
            <a:ext cx="7086599" cy="1815882"/>
          </a:xfrm>
          <a:prstGeom prst="rect">
            <a:avLst/>
          </a:prstGeom>
          <a:noFill/>
        </p:spPr>
        <p:txBody>
          <a:bodyPr wrap="square">
            <a:spAutoFit/>
          </a:bodyPr>
          <a:lstStyle/>
          <a:p>
            <a:pPr algn="ctr" fontAlgn="base">
              <a:spcBef>
                <a:spcPct val="50000"/>
              </a:spcBef>
              <a:spcAft>
                <a:spcPct val="0"/>
              </a:spcAft>
              <a:buClrTx/>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POZITIVNÍ POPTÁVKOVÝ ŠOK: </a:t>
            </a: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např.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zvýšení C, G</a:t>
            </a:r>
          </a:p>
          <a:p>
            <a:pPr marL="0" marR="0" lvl="0" indent="0" algn="ctr" defTabSz="914400" rtl="0" eaLnBrk="1" fontAlgn="base" latinLnBrk="0" hangingPunct="1">
              <a:lnSpc>
                <a:spcPct val="100000"/>
              </a:lnSpc>
              <a:spcBef>
                <a:spcPct val="50000"/>
              </a:spcBef>
              <a:spcAft>
                <a:spcPct val="0"/>
              </a:spcAft>
              <a:buClrTx/>
              <a:buSzTx/>
              <a:buFontTx/>
              <a:buNone/>
              <a:defRPr/>
            </a:pPr>
            <a:endPar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4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724"/>
                                        </p:tgtEl>
                                        <p:attrNameLst>
                                          <p:attrName>style.visibility</p:attrName>
                                        </p:attrNameLst>
                                      </p:cBhvr>
                                      <p:to>
                                        <p:strVal val="visible"/>
                                      </p:to>
                                    </p:set>
                                    <p:animEffect transition="in" filter="wipe(up)">
                                      <p:cBhvr>
                                        <p:cTn id="7" dur="500"/>
                                        <p:tgtEl>
                                          <p:spTgt spid="29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725"/>
                                        </p:tgtEl>
                                        <p:attrNameLst>
                                          <p:attrName>style.visibility</p:attrName>
                                        </p:attrNameLst>
                                      </p:cBhvr>
                                      <p:to>
                                        <p:strVal val="visible"/>
                                      </p:to>
                                    </p:set>
                                    <p:animEffect transition="in" filter="wipe(down)">
                                      <p:cBhvr>
                                        <p:cTn id="12" dur="500"/>
                                        <p:tgtEl>
                                          <p:spTgt spid="29725"/>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9717"/>
                                        </p:tgtEl>
                                        <p:attrNameLst>
                                          <p:attrName>style.visibility</p:attrName>
                                        </p:attrNameLst>
                                      </p:cBhvr>
                                      <p:to>
                                        <p:strVal val="visible"/>
                                      </p:to>
                                    </p:set>
                                    <p:set>
                                      <p:cBhvr>
                                        <p:cTn id="17" dur="455" fill="hold">
                                          <p:stCondLst>
                                            <p:cond delay="0"/>
                                          </p:stCondLst>
                                        </p:cTn>
                                        <p:tgtEl>
                                          <p:spTgt spid="29717"/>
                                        </p:tgtEl>
                                        <p:attrNameLst>
                                          <p:attrName>style.rotation</p:attrName>
                                        </p:attrNameLst>
                                      </p:cBhvr>
                                      <p:to>
                                        <p:strVal val="-45.0"/>
                                      </p:to>
                                    </p:set>
                                    <p:anim calcmode="lin" valueType="num">
                                      <p:cBhvr>
                                        <p:cTn id="18" dur="455" fill="hold">
                                          <p:stCondLst>
                                            <p:cond delay="455"/>
                                          </p:stCondLst>
                                        </p:cTn>
                                        <p:tgtEl>
                                          <p:spTgt spid="29717"/>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9717"/>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9717"/>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9717"/>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9720"/>
                                        </p:tgtEl>
                                        <p:attrNameLst>
                                          <p:attrName>style.visibility</p:attrName>
                                        </p:attrNameLst>
                                      </p:cBhvr>
                                      <p:to>
                                        <p:strVal val="visible"/>
                                      </p:to>
                                    </p:set>
                                    <p:anim calcmode="lin" valueType="num">
                                      <p:cBhvr>
                                        <p:cTn id="31" dur="1000" fill="hold"/>
                                        <p:tgtEl>
                                          <p:spTgt spid="29720"/>
                                        </p:tgtEl>
                                        <p:attrNameLst>
                                          <p:attrName>ppt_w</p:attrName>
                                        </p:attrNameLst>
                                      </p:cBhvr>
                                      <p:tavLst>
                                        <p:tav tm="0">
                                          <p:val>
                                            <p:fltVal val="0"/>
                                          </p:val>
                                        </p:tav>
                                        <p:tav tm="100000">
                                          <p:val>
                                            <p:strVal val="#ppt_w"/>
                                          </p:val>
                                        </p:tav>
                                      </p:tavLst>
                                    </p:anim>
                                    <p:anim calcmode="lin" valueType="num">
                                      <p:cBhvr>
                                        <p:cTn id="32" dur="1000" fill="hold"/>
                                        <p:tgtEl>
                                          <p:spTgt spid="29720"/>
                                        </p:tgtEl>
                                        <p:attrNameLst>
                                          <p:attrName>ppt_h</p:attrName>
                                        </p:attrNameLst>
                                      </p:cBhvr>
                                      <p:tavLst>
                                        <p:tav tm="0">
                                          <p:val>
                                            <p:fltVal val="0"/>
                                          </p:val>
                                        </p:tav>
                                        <p:tav tm="100000">
                                          <p:val>
                                            <p:strVal val="#ppt_h"/>
                                          </p:val>
                                        </p:tav>
                                      </p:tavLst>
                                    </p:anim>
                                    <p:anim calcmode="lin" valueType="num">
                                      <p:cBhvr>
                                        <p:cTn id="33" dur="1000" fill="hold"/>
                                        <p:tgtEl>
                                          <p:spTgt spid="29720"/>
                                        </p:tgtEl>
                                        <p:attrNameLst>
                                          <p:attrName>style.rotation</p:attrName>
                                        </p:attrNameLst>
                                      </p:cBhvr>
                                      <p:tavLst>
                                        <p:tav tm="0">
                                          <p:val>
                                            <p:fltVal val="90"/>
                                          </p:val>
                                        </p:tav>
                                        <p:tav tm="100000">
                                          <p:val>
                                            <p:fltVal val="0"/>
                                          </p:val>
                                        </p:tav>
                                      </p:tavLst>
                                    </p:anim>
                                    <p:animEffect transition="in" filter="fade">
                                      <p:cBhvr>
                                        <p:cTn id="34" dur="1000"/>
                                        <p:tgtEl>
                                          <p:spTgt spid="297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8" presetClass="entr" presetSubtype="0" accel="50000" fill="hold" grpId="0" nodeType="clickEffect">
                                  <p:stCondLst>
                                    <p:cond delay="0"/>
                                  </p:stCondLst>
                                  <p:iterate type="lt">
                                    <p:tmPct val="50000"/>
                                  </p:iterate>
                                  <p:childTnLst>
                                    <p:set>
                                      <p:cBhvr>
                                        <p:cTn id="45" dur="1" fill="hold">
                                          <p:stCondLst>
                                            <p:cond delay="0"/>
                                          </p:stCondLst>
                                        </p:cTn>
                                        <p:tgtEl>
                                          <p:spTgt spid="29721"/>
                                        </p:tgtEl>
                                        <p:attrNameLst>
                                          <p:attrName>style.visibility</p:attrName>
                                        </p:attrNameLst>
                                      </p:cBhvr>
                                      <p:to>
                                        <p:strVal val="visible"/>
                                      </p:to>
                                    </p:set>
                                    <p:set>
                                      <p:cBhvr>
                                        <p:cTn id="46" dur="455" fill="hold">
                                          <p:stCondLst>
                                            <p:cond delay="0"/>
                                          </p:stCondLst>
                                        </p:cTn>
                                        <p:tgtEl>
                                          <p:spTgt spid="29721"/>
                                        </p:tgtEl>
                                        <p:attrNameLst>
                                          <p:attrName>style.rotation</p:attrName>
                                        </p:attrNameLst>
                                      </p:cBhvr>
                                      <p:to>
                                        <p:strVal val="-45.0"/>
                                      </p:to>
                                    </p:set>
                                    <p:anim calcmode="lin" valueType="num">
                                      <p:cBhvr>
                                        <p:cTn id="47" dur="455" fill="hold">
                                          <p:stCondLst>
                                            <p:cond delay="455"/>
                                          </p:stCondLst>
                                        </p:cTn>
                                        <p:tgtEl>
                                          <p:spTgt spid="29721"/>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29721"/>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29721"/>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29721"/>
                                        </p:tgtEl>
                                        <p:attrNameLst>
                                          <p:attrName>ppt_y</p:attrName>
                                        </p:attrNameLst>
                                      </p:cBhvr>
                                      <p:tavLst>
                                        <p:tav tm="0">
                                          <p:val>
                                            <p:strVal val="#ppt_y-(0.354*#ppt_w-0.172*#ppt_h)"/>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726"/>
                                        </p:tgtEl>
                                        <p:attrNameLst>
                                          <p:attrName>style.visibility</p:attrName>
                                        </p:attrNameLst>
                                      </p:cBhvr>
                                      <p:to>
                                        <p:strVal val="visible"/>
                                      </p:to>
                                    </p:set>
                                    <p:animEffect transition="in" filter="wipe(down)">
                                      <p:cBhvr>
                                        <p:cTn id="55" dur="500"/>
                                        <p:tgtEl>
                                          <p:spTgt spid="29726"/>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grpId="0" nodeType="clickEffect">
                                  <p:stCondLst>
                                    <p:cond delay="0"/>
                                  </p:stCondLst>
                                  <p:iterate type="lt">
                                    <p:tmPct val="50000"/>
                                  </p:iterate>
                                  <p:childTnLst>
                                    <p:set>
                                      <p:cBhvr>
                                        <p:cTn id="59" dur="1" fill="hold">
                                          <p:stCondLst>
                                            <p:cond delay="0"/>
                                          </p:stCondLst>
                                        </p:cTn>
                                        <p:tgtEl>
                                          <p:spTgt spid="29713"/>
                                        </p:tgtEl>
                                        <p:attrNameLst>
                                          <p:attrName>style.visibility</p:attrName>
                                        </p:attrNameLst>
                                      </p:cBhvr>
                                      <p:to>
                                        <p:strVal val="visible"/>
                                      </p:to>
                                    </p:set>
                                    <p:set>
                                      <p:cBhvr>
                                        <p:cTn id="60" dur="455" fill="hold">
                                          <p:stCondLst>
                                            <p:cond delay="0"/>
                                          </p:stCondLst>
                                        </p:cTn>
                                        <p:tgtEl>
                                          <p:spTgt spid="29713"/>
                                        </p:tgtEl>
                                        <p:attrNameLst>
                                          <p:attrName>style.rotation</p:attrName>
                                        </p:attrNameLst>
                                      </p:cBhvr>
                                      <p:to>
                                        <p:strVal val="-45.0"/>
                                      </p:to>
                                    </p:set>
                                    <p:anim calcmode="lin" valueType="num">
                                      <p:cBhvr>
                                        <p:cTn id="61" dur="455" fill="hold">
                                          <p:stCondLst>
                                            <p:cond delay="455"/>
                                          </p:stCondLst>
                                        </p:cTn>
                                        <p:tgtEl>
                                          <p:spTgt spid="29713"/>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29713"/>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29713"/>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29713"/>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grpId="0" nodeType="clickEffect">
                                  <p:stCondLst>
                                    <p:cond delay="0"/>
                                  </p:stCondLst>
                                  <p:iterate type="lt">
                                    <p:tmPct val="50000"/>
                                  </p:iterate>
                                  <p:childTnLst>
                                    <p:set>
                                      <p:cBhvr>
                                        <p:cTn id="68" dur="1" fill="hold">
                                          <p:stCondLst>
                                            <p:cond delay="0"/>
                                          </p:stCondLst>
                                        </p:cTn>
                                        <p:tgtEl>
                                          <p:spTgt spid="29722"/>
                                        </p:tgtEl>
                                        <p:attrNameLst>
                                          <p:attrName>style.visibility</p:attrName>
                                        </p:attrNameLst>
                                      </p:cBhvr>
                                      <p:to>
                                        <p:strVal val="visible"/>
                                      </p:to>
                                    </p:set>
                                    <p:set>
                                      <p:cBhvr>
                                        <p:cTn id="69" dur="455" fill="hold">
                                          <p:stCondLst>
                                            <p:cond delay="0"/>
                                          </p:stCondLst>
                                        </p:cTn>
                                        <p:tgtEl>
                                          <p:spTgt spid="29722"/>
                                        </p:tgtEl>
                                        <p:attrNameLst>
                                          <p:attrName>style.rotation</p:attrName>
                                        </p:attrNameLst>
                                      </p:cBhvr>
                                      <p:to>
                                        <p:strVal val="-45.0"/>
                                      </p:to>
                                    </p:set>
                                    <p:anim calcmode="lin" valueType="num">
                                      <p:cBhvr>
                                        <p:cTn id="70" dur="455" fill="hold">
                                          <p:stCondLst>
                                            <p:cond delay="455"/>
                                          </p:stCondLst>
                                        </p:cTn>
                                        <p:tgtEl>
                                          <p:spTgt spid="29722"/>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29722"/>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29722"/>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29722"/>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29727"/>
                                        </p:tgtEl>
                                        <p:attrNameLst>
                                          <p:attrName>style.visibility</p:attrName>
                                        </p:attrNameLst>
                                      </p:cBhvr>
                                      <p:to>
                                        <p:strVal val="visible"/>
                                      </p:to>
                                    </p:set>
                                    <p:anim calcmode="lin" valueType="num">
                                      <p:cBhvr>
                                        <p:cTn id="78" dur="1000" fill="hold"/>
                                        <p:tgtEl>
                                          <p:spTgt spid="29727"/>
                                        </p:tgtEl>
                                        <p:attrNameLst>
                                          <p:attrName>ppt_w</p:attrName>
                                        </p:attrNameLst>
                                      </p:cBhvr>
                                      <p:tavLst>
                                        <p:tav tm="0">
                                          <p:val>
                                            <p:fltVal val="0"/>
                                          </p:val>
                                        </p:tav>
                                        <p:tav tm="100000">
                                          <p:val>
                                            <p:strVal val="#ppt_w"/>
                                          </p:val>
                                        </p:tav>
                                      </p:tavLst>
                                    </p:anim>
                                    <p:anim calcmode="lin" valueType="num">
                                      <p:cBhvr>
                                        <p:cTn id="79" dur="1000" fill="hold"/>
                                        <p:tgtEl>
                                          <p:spTgt spid="29727"/>
                                        </p:tgtEl>
                                        <p:attrNameLst>
                                          <p:attrName>ppt_h</p:attrName>
                                        </p:attrNameLst>
                                      </p:cBhvr>
                                      <p:tavLst>
                                        <p:tav tm="0">
                                          <p:val>
                                            <p:fltVal val="0"/>
                                          </p:val>
                                        </p:tav>
                                        <p:tav tm="100000">
                                          <p:val>
                                            <p:strVal val="#ppt_h"/>
                                          </p:val>
                                        </p:tav>
                                      </p:tavLst>
                                    </p:anim>
                                    <p:anim calcmode="lin" valueType="num">
                                      <p:cBhvr>
                                        <p:cTn id="80" dur="1000" fill="hold"/>
                                        <p:tgtEl>
                                          <p:spTgt spid="29727"/>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297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grpId="1" nodeType="clickEffect">
                                  <p:stCondLst>
                                    <p:cond delay="0"/>
                                  </p:stCondLst>
                                  <p:childTnLst>
                                    <p:animEffect transition="out" filter="fade">
                                      <p:cBhvr>
                                        <p:cTn id="85" dur="500" tmFilter="0, 0; .2, .5; .8, .5; 1, 0"/>
                                        <p:tgtEl>
                                          <p:spTgt spid="29727"/>
                                        </p:tgtEl>
                                      </p:cBhvr>
                                    </p:animEffect>
                                    <p:animScale>
                                      <p:cBhvr>
                                        <p:cTn id="86" dur="250" autoRev="1" fill="hold"/>
                                        <p:tgtEl>
                                          <p:spTgt spid="29727"/>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nodeType="clickEffect">
                                  <p:stCondLst>
                                    <p:cond delay="0"/>
                                  </p:stCondLst>
                                  <p:childTnLst>
                                    <p:set>
                                      <p:cBhvr>
                                        <p:cTn id="90" dur="1" fill="hold">
                                          <p:stCondLst>
                                            <p:cond delay="0"/>
                                          </p:stCondLst>
                                        </p:cTn>
                                        <p:tgtEl>
                                          <p:spTgt spid="29718"/>
                                        </p:tgtEl>
                                        <p:attrNameLst>
                                          <p:attrName>style.visibility</p:attrName>
                                        </p:attrNameLst>
                                      </p:cBhvr>
                                      <p:to>
                                        <p:strVal val="visible"/>
                                      </p:to>
                                    </p:set>
                                    <p:anim calcmode="lin" valueType="num">
                                      <p:cBhvr>
                                        <p:cTn id="91" dur="1000" fill="hold"/>
                                        <p:tgtEl>
                                          <p:spTgt spid="29718"/>
                                        </p:tgtEl>
                                        <p:attrNameLst>
                                          <p:attrName>ppt_w</p:attrName>
                                        </p:attrNameLst>
                                      </p:cBhvr>
                                      <p:tavLst>
                                        <p:tav tm="0">
                                          <p:val>
                                            <p:fltVal val="0"/>
                                          </p:val>
                                        </p:tav>
                                        <p:tav tm="100000">
                                          <p:val>
                                            <p:strVal val="#ppt_w"/>
                                          </p:val>
                                        </p:tav>
                                      </p:tavLst>
                                    </p:anim>
                                    <p:anim calcmode="lin" valueType="num">
                                      <p:cBhvr>
                                        <p:cTn id="92" dur="1000" fill="hold"/>
                                        <p:tgtEl>
                                          <p:spTgt spid="29718"/>
                                        </p:tgtEl>
                                        <p:attrNameLst>
                                          <p:attrName>ppt_h</p:attrName>
                                        </p:attrNameLst>
                                      </p:cBhvr>
                                      <p:tavLst>
                                        <p:tav tm="0">
                                          <p:val>
                                            <p:fltVal val="0"/>
                                          </p:val>
                                        </p:tav>
                                        <p:tav tm="100000">
                                          <p:val>
                                            <p:strVal val="#ppt_h"/>
                                          </p:val>
                                        </p:tav>
                                      </p:tavLst>
                                    </p:anim>
                                    <p:anim calcmode="lin" valueType="num">
                                      <p:cBhvr>
                                        <p:cTn id="93" dur="1000" fill="hold"/>
                                        <p:tgtEl>
                                          <p:spTgt spid="29718"/>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97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29718"/>
                                        </p:tgtEl>
                                      </p:cBhvr>
                                    </p:animEffect>
                                    <p:animScale>
                                      <p:cBhvr>
                                        <p:cTn id="99" dur="250" autoRev="1" fill="hold"/>
                                        <p:tgtEl>
                                          <p:spTgt spid="29718"/>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41" presetClass="entr" presetSubtype="0" fill="hold" grpId="0" nodeType="clickEffect">
                                  <p:stCondLst>
                                    <p:cond delay="0"/>
                                  </p:stCondLst>
                                  <p:iterate type="lt">
                                    <p:tmPct val="10000"/>
                                  </p:iterate>
                                  <p:childTnLst>
                                    <p:set>
                                      <p:cBhvr>
                                        <p:cTn id="103" dur="1" fill="hold">
                                          <p:stCondLst>
                                            <p:cond delay="0"/>
                                          </p:stCondLst>
                                        </p:cTn>
                                        <p:tgtEl>
                                          <p:spTgt spid="29716"/>
                                        </p:tgtEl>
                                        <p:attrNameLst>
                                          <p:attrName>style.visibility</p:attrName>
                                        </p:attrNameLst>
                                      </p:cBhvr>
                                      <p:to>
                                        <p:strVal val="visible"/>
                                      </p:to>
                                    </p:set>
                                    <p:anim calcmode="lin" valueType="num">
                                      <p:cBhvr>
                                        <p:cTn id="104" dur="500" fill="hold"/>
                                        <p:tgtEl>
                                          <p:spTgt spid="2971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9716"/>
                                        </p:tgtEl>
                                        <p:attrNameLst>
                                          <p:attrName>ppt_y</p:attrName>
                                        </p:attrNameLst>
                                      </p:cBhvr>
                                      <p:tavLst>
                                        <p:tav tm="0">
                                          <p:val>
                                            <p:strVal val="#ppt_y"/>
                                          </p:val>
                                        </p:tav>
                                        <p:tav tm="100000">
                                          <p:val>
                                            <p:strVal val="#ppt_y"/>
                                          </p:val>
                                        </p:tav>
                                      </p:tavLst>
                                    </p:anim>
                                    <p:anim calcmode="lin" valueType="num">
                                      <p:cBhvr>
                                        <p:cTn id="106" dur="500" fill="hold"/>
                                        <p:tgtEl>
                                          <p:spTgt spid="2971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971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9716"/>
                                        </p:tgtEl>
                                      </p:cBhvr>
                                    </p:animEffect>
                                  </p:childTnLst>
                                </p:cTn>
                              </p:par>
                            </p:childTnLst>
                          </p:cTn>
                        </p:par>
                      </p:childTnLst>
                    </p:cTn>
                  </p:par>
                  <p:par>
                    <p:cTn id="109" fill="hold">
                      <p:stCondLst>
                        <p:cond delay="indefinite"/>
                      </p:stCondLst>
                      <p:childTnLst>
                        <p:par>
                          <p:cTn id="110" fill="hold">
                            <p:stCondLst>
                              <p:cond delay="0"/>
                            </p:stCondLst>
                            <p:childTnLst>
                              <p:par>
                                <p:cTn id="111" presetID="45" presetClass="exit" presetSubtype="0" fill="hold" nodeType="clickEffect">
                                  <p:stCondLst>
                                    <p:cond delay="0"/>
                                  </p:stCondLst>
                                  <p:childTnLst>
                                    <p:animEffect transition="out" filter="fade">
                                      <p:cBhvr>
                                        <p:cTn id="112" dur="2000"/>
                                        <p:tgtEl>
                                          <p:spTgt spid="29718"/>
                                        </p:tgtEl>
                                      </p:cBhvr>
                                    </p:animEffect>
                                    <p:anim calcmode="lin" valueType="num">
                                      <p:cBhvr>
                                        <p:cTn id="113" dur="2000"/>
                                        <p:tgtEl>
                                          <p:spTgt spid="297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4" dur="2000"/>
                                        <p:tgtEl>
                                          <p:spTgt spid="29718"/>
                                        </p:tgtEl>
                                        <p:attrNameLst>
                                          <p:attrName>ppt_h</p:attrName>
                                        </p:attrNameLst>
                                      </p:cBhvr>
                                      <p:tavLst>
                                        <p:tav tm="0">
                                          <p:val>
                                            <p:strVal val="ppt_h"/>
                                          </p:val>
                                        </p:tav>
                                        <p:tav tm="100000">
                                          <p:val>
                                            <p:strVal val="ppt_h"/>
                                          </p:val>
                                        </p:tav>
                                      </p:tavLst>
                                    </p:anim>
                                    <p:set>
                                      <p:cBhvr>
                                        <p:cTn id="115" dur="1" fill="hold">
                                          <p:stCondLst>
                                            <p:cond delay="1999"/>
                                          </p:stCondLst>
                                        </p:cTn>
                                        <p:tgtEl>
                                          <p:spTgt spid="29718"/>
                                        </p:tgtEl>
                                        <p:attrNameLst>
                                          <p:attrName>style.visibility</p:attrName>
                                        </p:attrNameLst>
                                      </p:cBhvr>
                                      <p:to>
                                        <p:strVal val="hidden"/>
                                      </p:to>
                                    </p:set>
                                  </p:childTnLst>
                                </p:cTn>
                              </p:par>
                              <p:par>
                                <p:cTn id="116" presetID="45" presetClass="exit" presetSubtype="0" fill="hold" grpId="1" nodeType="withEffect">
                                  <p:stCondLst>
                                    <p:cond delay="0"/>
                                  </p:stCondLst>
                                  <p:iterate type="lt">
                                    <p:tmPct val="0"/>
                                  </p:iterate>
                                  <p:childTnLst>
                                    <p:animEffect transition="out" filter="fade">
                                      <p:cBhvr>
                                        <p:cTn id="117" dur="2000"/>
                                        <p:tgtEl>
                                          <p:spTgt spid="29716"/>
                                        </p:tgtEl>
                                      </p:cBhvr>
                                    </p:animEffect>
                                    <p:anim calcmode="lin" valueType="num">
                                      <p:cBhvr>
                                        <p:cTn id="118" dur="2000"/>
                                        <p:tgtEl>
                                          <p:spTgt spid="297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2000"/>
                                        <p:tgtEl>
                                          <p:spTgt spid="29716"/>
                                        </p:tgtEl>
                                        <p:attrNameLst>
                                          <p:attrName>ppt_h</p:attrName>
                                        </p:attrNameLst>
                                      </p:cBhvr>
                                      <p:tavLst>
                                        <p:tav tm="0">
                                          <p:val>
                                            <p:strVal val="ppt_h"/>
                                          </p:val>
                                        </p:tav>
                                        <p:tav tm="100000">
                                          <p:val>
                                            <p:strVal val="ppt_h"/>
                                          </p:val>
                                        </p:tav>
                                      </p:tavLst>
                                    </p:anim>
                                    <p:set>
                                      <p:cBhvr>
                                        <p:cTn id="120" dur="1" fill="hold">
                                          <p:stCondLst>
                                            <p:cond delay="1999"/>
                                          </p:stCondLst>
                                        </p:cTn>
                                        <p:tgtEl>
                                          <p:spTgt spid="2971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wipe(down)">
                                      <p:cBhvr>
                                        <p:cTn id="125" dur="500"/>
                                        <p:tgtEl>
                                          <p:spTgt spid="3"/>
                                        </p:tgtEl>
                                      </p:cBhvr>
                                    </p:animEffect>
                                  </p:childTnLst>
                                </p:cTn>
                              </p:par>
                              <p:par>
                                <p:cTn id="126" presetID="22" presetClass="entr" presetSubtype="4" fill="hold"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500"/>
                                        <p:tgtEl>
                                          <p:spTgt spid="35"/>
                                        </p:tgtEl>
                                      </p:cBhvr>
                                    </p:animEffect>
                                  </p:childTnLst>
                                </p:cTn>
                              </p:par>
                              <p:par>
                                <p:cTn id="129" presetID="22" presetClass="entr" presetSubtype="4"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down)">
                                      <p:cBhvr>
                                        <p:cTn id="131" dur="500"/>
                                        <p:tgtEl>
                                          <p:spTgt spid="3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nodeType="click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up)">
                                      <p:cBhvr>
                                        <p:cTn id="136" dur="500"/>
                                        <p:tgtEl>
                                          <p:spTgt spid="30"/>
                                        </p:tgtEl>
                                      </p:cBhvr>
                                    </p:animEffect>
                                  </p:childTnLst>
                                </p:cTn>
                              </p:par>
                            </p:childTnLst>
                          </p:cTn>
                        </p:par>
                      </p:childTnLst>
                    </p:cTn>
                  </p:par>
                  <p:par>
                    <p:cTn id="137" fill="hold">
                      <p:stCondLst>
                        <p:cond delay="indefinite"/>
                      </p:stCondLst>
                      <p:childTnLst>
                        <p:par>
                          <p:cTn id="138" fill="hold">
                            <p:stCondLst>
                              <p:cond delay="0"/>
                            </p:stCondLst>
                            <p:childTnLst>
                              <p:par>
                                <p:cTn id="139" presetID="38" presetClass="entr" presetSubtype="0" accel="50000" fill="hold" grpId="0" nodeType="clickEffect">
                                  <p:stCondLst>
                                    <p:cond delay="0"/>
                                  </p:stCondLst>
                                  <p:iterate type="lt">
                                    <p:tmPct val="50000"/>
                                  </p:iterate>
                                  <p:childTnLst>
                                    <p:set>
                                      <p:cBhvr>
                                        <p:cTn id="140" dur="1" fill="hold">
                                          <p:stCondLst>
                                            <p:cond delay="0"/>
                                          </p:stCondLst>
                                        </p:cTn>
                                        <p:tgtEl>
                                          <p:spTgt spid="37"/>
                                        </p:tgtEl>
                                        <p:attrNameLst>
                                          <p:attrName>style.visibility</p:attrName>
                                        </p:attrNameLst>
                                      </p:cBhvr>
                                      <p:to>
                                        <p:strVal val="visible"/>
                                      </p:to>
                                    </p:set>
                                    <p:set>
                                      <p:cBhvr>
                                        <p:cTn id="141" dur="455" fill="hold">
                                          <p:stCondLst>
                                            <p:cond delay="0"/>
                                          </p:stCondLst>
                                        </p:cTn>
                                        <p:tgtEl>
                                          <p:spTgt spid="37"/>
                                        </p:tgtEl>
                                        <p:attrNameLst>
                                          <p:attrName>style.rotation</p:attrName>
                                        </p:attrNameLst>
                                      </p:cBhvr>
                                      <p:to>
                                        <p:strVal val="-45.0"/>
                                      </p:to>
                                    </p:set>
                                    <p:anim calcmode="lin" valueType="num">
                                      <p:cBhvr>
                                        <p:cTn id="142" dur="455" fill="hold">
                                          <p:stCondLst>
                                            <p:cond delay="455"/>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143" dur="455"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44" dur="156" decel="50000" autoRev="1" fill="hold">
                                          <p:stCondLst>
                                            <p:cond delay="455"/>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45" dur="136" fill="hold">
                                          <p:stCondLst>
                                            <p:cond delay="864"/>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wipe(right)">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31" presetClass="entr" presetSubtype="0" fill="hold" nodeType="clickEffect">
                                  <p:stCondLst>
                                    <p:cond delay="0"/>
                                  </p:stCondLst>
                                  <p:iterate type="lt">
                                    <p:tmPct val="5000"/>
                                  </p:iterate>
                                  <p:childTnLst>
                                    <p:set>
                                      <p:cBhvr>
                                        <p:cTn id="154" dur="1" fill="hold">
                                          <p:stCondLst>
                                            <p:cond delay="0"/>
                                          </p:stCondLst>
                                        </p:cTn>
                                        <p:tgtEl>
                                          <p:spTgt spid="39"/>
                                        </p:tgtEl>
                                        <p:attrNameLst>
                                          <p:attrName>style.visibility</p:attrName>
                                        </p:attrNameLst>
                                      </p:cBhvr>
                                      <p:to>
                                        <p:strVal val="visible"/>
                                      </p:to>
                                    </p:set>
                                    <p:anim calcmode="lin" valueType="num">
                                      <p:cBhvr>
                                        <p:cTn id="155" dur="1000" fill="hold"/>
                                        <p:tgtEl>
                                          <p:spTgt spid="39"/>
                                        </p:tgtEl>
                                        <p:attrNameLst>
                                          <p:attrName>ppt_w</p:attrName>
                                        </p:attrNameLst>
                                      </p:cBhvr>
                                      <p:tavLst>
                                        <p:tav tm="0">
                                          <p:val>
                                            <p:fltVal val="0"/>
                                          </p:val>
                                        </p:tav>
                                        <p:tav tm="100000">
                                          <p:val>
                                            <p:strVal val="#ppt_w"/>
                                          </p:val>
                                        </p:tav>
                                      </p:tavLst>
                                    </p:anim>
                                    <p:anim calcmode="lin" valueType="num">
                                      <p:cBhvr>
                                        <p:cTn id="156" dur="1000" fill="hold"/>
                                        <p:tgtEl>
                                          <p:spTgt spid="39"/>
                                        </p:tgtEl>
                                        <p:attrNameLst>
                                          <p:attrName>ppt_h</p:attrName>
                                        </p:attrNameLst>
                                      </p:cBhvr>
                                      <p:tavLst>
                                        <p:tav tm="0">
                                          <p:val>
                                            <p:fltVal val="0"/>
                                          </p:val>
                                        </p:tav>
                                        <p:tav tm="100000">
                                          <p:val>
                                            <p:strVal val="#ppt_h"/>
                                          </p:val>
                                        </p:tav>
                                      </p:tavLst>
                                    </p:anim>
                                    <p:anim calcmode="lin" valueType="num">
                                      <p:cBhvr>
                                        <p:cTn id="157" dur="1000" fill="hold"/>
                                        <p:tgtEl>
                                          <p:spTgt spid="39"/>
                                        </p:tgtEl>
                                        <p:attrNameLst>
                                          <p:attrName>style.rotation</p:attrName>
                                        </p:attrNameLst>
                                      </p:cBhvr>
                                      <p:tavLst>
                                        <p:tav tm="0">
                                          <p:val>
                                            <p:fltVal val="90"/>
                                          </p:val>
                                        </p:tav>
                                        <p:tav tm="100000">
                                          <p:val>
                                            <p:fltVal val="0"/>
                                          </p:val>
                                        </p:tav>
                                      </p:tavLst>
                                    </p:anim>
                                    <p:animEffect transition="in" filter="fade">
                                      <p:cBhvr>
                                        <p:cTn id="158" dur="10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1000"/>
                                        <p:tgtEl>
                                          <p:spTgt spid="40"/>
                                        </p:tgtEl>
                                      </p:cBhvr>
                                    </p:animEffect>
                                    <p:anim calcmode="lin" valueType="num">
                                      <p:cBhvr>
                                        <p:cTn id="164" dur="1000" fill="hold"/>
                                        <p:tgtEl>
                                          <p:spTgt spid="40"/>
                                        </p:tgtEl>
                                        <p:attrNameLst>
                                          <p:attrName>ppt_x</p:attrName>
                                        </p:attrNameLst>
                                      </p:cBhvr>
                                      <p:tavLst>
                                        <p:tav tm="0">
                                          <p:val>
                                            <p:strVal val="#ppt_x"/>
                                          </p:val>
                                        </p:tav>
                                        <p:tav tm="100000">
                                          <p:val>
                                            <p:strVal val="#ppt_x"/>
                                          </p:val>
                                        </p:tav>
                                      </p:tavLst>
                                    </p:anim>
                                    <p:anim calcmode="lin" valueType="num">
                                      <p:cBhvr>
                                        <p:cTn id="16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nodeType="click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wipe(down)">
                                      <p:cBhvr>
                                        <p:cTn id="170" dur="500"/>
                                        <p:tgtEl>
                                          <p:spTgt spid="41"/>
                                        </p:tgtEl>
                                      </p:cBhvr>
                                    </p:animEffect>
                                  </p:childTnLst>
                                </p:cTn>
                              </p:par>
                            </p:childTnLst>
                          </p:cTn>
                        </p:par>
                      </p:childTnLst>
                    </p:cTn>
                  </p:par>
                  <p:par>
                    <p:cTn id="171" fill="hold">
                      <p:stCondLst>
                        <p:cond delay="indefinite"/>
                      </p:stCondLst>
                      <p:childTnLst>
                        <p:par>
                          <p:cTn id="172" fill="hold">
                            <p:stCondLst>
                              <p:cond delay="0"/>
                            </p:stCondLst>
                            <p:childTnLst>
                              <p:par>
                                <p:cTn id="173" presetID="45" presetClass="exit" presetSubtype="0" fill="hold" grpId="2" nodeType="clickEffect">
                                  <p:stCondLst>
                                    <p:cond delay="0"/>
                                  </p:stCondLst>
                                  <p:childTnLst>
                                    <p:animEffect transition="out" filter="fade">
                                      <p:cBhvr>
                                        <p:cTn id="174" dur="2000"/>
                                        <p:tgtEl>
                                          <p:spTgt spid="29727"/>
                                        </p:tgtEl>
                                      </p:cBhvr>
                                    </p:animEffect>
                                    <p:anim calcmode="lin" valueType="num">
                                      <p:cBhvr>
                                        <p:cTn id="175" dur="2000"/>
                                        <p:tgtEl>
                                          <p:spTgt spid="297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2000"/>
                                        <p:tgtEl>
                                          <p:spTgt spid="29727"/>
                                        </p:tgtEl>
                                        <p:attrNameLst>
                                          <p:attrName>ppt_h</p:attrName>
                                        </p:attrNameLst>
                                      </p:cBhvr>
                                      <p:tavLst>
                                        <p:tav tm="0">
                                          <p:val>
                                            <p:strVal val="ppt_h"/>
                                          </p:val>
                                        </p:tav>
                                        <p:tav tm="100000">
                                          <p:val>
                                            <p:strVal val="ppt_h"/>
                                          </p:val>
                                        </p:tav>
                                      </p:tavLst>
                                    </p:anim>
                                    <p:set>
                                      <p:cBhvr>
                                        <p:cTn id="177" dur="1" fill="hold">
                                          <p:stCondLst>
                                            <p:cond delay="1999"/>
                                          </p:stCondLst>
                                        </p:cTn>
                                        <p:tgtEl>
                                          <p:spTgt spid="29727"/>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45" presetClass="exit" presetSubtype="0" fill="hold" grpId="1" nodeType="clickEffect">
                                  <p:stCondLst>
                                    <p:cond delay="0"/>
                                  </p:stCondLst>
                                  <p:iterate type="lt">
                                    <p:tmPct val="0"/>
                                  </p:iterate>
                                  <p:childTnLst>
                                    <p:animEffect transition="out" filter="fade">
                                      <p:cBhvr>
                                        <p:cTn id="181" dur="2000"/>
                                        <p:tgtEl>
                                          <p:spTgt spid="29722"/>
                                        </p:tgtEl>
                                      </p:cBhvr>
                                    </p:animEffect>
                                    <p:anim calcmode="lin" valueType="num">
                                      <p:cBhvr>
                                        <p:cTn id="182" dur="2000"/>
                                        <p:tgtEl>
                                          <p:spTgt spid="297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3" dur="2000"/>
                                        <p:tgtEl>
                                          <p:spTgt spid="29722"/>
                                        </p:tgtEl>
                                        <p:attrNameLst>
                                          <p:attrName>ppt_h</p:attrName>
                                        </p:attrNameLst>
                                      </p:cBhvr>
                                      <p:tavLst>
                                        <p:tav tm="0">
                                          <p:val>
                                            <p:strVal val="ppt_h"/>
                                          </p:val>
                                        </p:tav>
                                        <p:tav tm="100000">
                                          <p:val>
                                            <p:strVal val="ppt_h"/>
                                          </p:val>
                                        </p:tav>
                                      </p:tavLst>
                                    </p:anim>
                                    <p:set>
                                      <p:cBhvr>
                                        <p:cTn id="184" dur="1" fill="hold">
                                          <p:stCondLst>
                                            <p:cond delay="1999"/>
                                          </p:stCondLst>
                                        </p:cTn>
                                        <p:tgtEl>
                                          <p:spTgt spid="2972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38" presetClass="entr" presetSubtype="0" accel="50000" fill="hold" grpId="0" nodeType="clickEffect">
                                  <p:stCondLst>
                                    <p:cond delay="0"/>
                                  </p:stCondLst>
                                  <p:iterate type="lt">
                                    <p:tmPct val="50000"/>
                                  </p:iterate>
                                  <p:childTnLst>
                                    <p:set>
                                      <p:cBhvr>
                                        <p:cTn id="188" dur="1" fill="hold">
                                          <p:stCondLst>
                                            <p:cond delay="0"/>
                                          </p:stCondLst>
                                        </p:cTn>
                                        <p:tgtEl>
                                          <p:spTgt spid="43"/>
                                        </p:tgtEl>
                                        <p:attrNameLst>
                                          <p:attrName>style.visibility</p:attrName>
                                        </p:attrNameLst>
                                      </p:cBhvr>
                                      <p:to>
                                        <p:strVal val="visible"/>
                                      </p:to>
                                    </p:set>
                                    <p:set>
                                      <p:cBhvr>
                                        <p:cTn id="189" dur="455" fill="hold">
                                          <p:stCondLst>
                                            <p:cond delay="0"/>
                                          </p:stCondLst>
                                        </p:cTn>
                                        <p:tgtEl>
                                          <p:spTgt spid="43"/>
                                        </p:tgtEl>
                                        <p:attrNameLst>
                                          <p:attrName>style.rotation</p:attrName>
                                        </p:attrNameLst>
                                      </p:cBhvr>
                                      <p:to>
                                        <p:strVal val="-45.0"/>
                                      </p:to>
                                    </p:set>
                                    <p:anim calcmode="lin" valueType="num">
                                      <p:cBhvr>
                                        <p:cTn id="190" dur="455" fill="hold">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id="191" dur="455" fill="hold">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id="192" dur="156" decel="50000" autoRev="1" fill="hold">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id="193" dur="136" fill="hold">
                                          <p:stCondLst>
                                            <p:cond delay="864"/>
                                          </p:stCondLst>
                                        </p:cTn>
                                        <p:tgtEl>
                                          <p:spTgt spid="43"/>
                                        </p:tgtEl>
                                        <p:attrNameLst>
                                          <p:attrName>ppt_y</p:attrName>
                                        </p:attrNameLst>
                                      </p:cBhvr>
                                      <p:tavLst>
                                        <p:tav tm="0">
                                          <p:val>
                                            <p:strVal val="#ppt_y-(0.354*#ppt_w-0.172*#ppt_h)"/>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wipe(down)">
                                      <p:cBhvr>
                                        <p:cTn id="1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p:bldP spid="29716" grpId="0"/>
      <p:bldP spid="29716" grpId="1"/>
      <p:bldP spid="29717" grpId="0"/>
      <p:bldP spid="29721" grpId="0"/>
      <p:bldP spid="29722" grpId="0"/>
      <p:bldP spid="29722" grpId="1"/>
      <p:bldP spid="29727" grpId="0" animBg="1"/>
      <p:bldP spid="29727" grpId="1" animBg="1"/>
      <p:bldP spid="29727" grpId="2" animBg="1"/>
      <p:bldP spid="29" grpId="0"/>
      <p:bldP spid="37" grpId="0"/>
      <p:bldP spid="40"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685800" y="182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35843" name="Group 22"/>
          <p:cNvGrpSpPr/>
          <p:nvPr/>
        </p:nvGrpSpPr>
        <p:grpSpPr bwMode="auto">
          <a:xfrm>
            <a:off x="685800" y="2362200"/>
            <a:ext cx="5562600" cy="4329113"/>
            <a:chOff x="432" y="1488"/>
            <a:chExt cx="3504" cy="2727"/>
          </a:xfrm>
        </p:grpSpPr>
        <p:sp>
          <p:nvSpPr>
            <p:cNvPr id="35870"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35871"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35872" name="Group 7"/>
            <p:cNvGrpSpPr/>
            <p:nvPr/>
          </p:nvGrpSpPr>
          <p:grpSpPr bwMode="auto">
            <a:xfrm>
              <a:off x="711" y="1584"/>
              <a:ext cx="3033" cy="2305"/>
              <a:chOff x="711" y="1584"/>
              <a:chExt cx="3033" cy="2305"/>
            </a:xfrm>
          </p:grpSpPr>
          <p:sp>
            <p:nvSpPr>
              <p:cNvPr id="35873"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74"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8696" name="Group 24"/>
          <p:cNvGrpSpPr/>
          <p:nvPr/>
        </p:nvGrpSpPr>
        <p:grpSpPr bwMode="auto">
          <a:xfrm>
            <a:off x="1905000" y="2667000"/>
            <a:ext cx="4419600" cy="2652713"/>
            <a:chOff x="1200" y="1680"/>
            <a:chExt cx="2784" cy="1671"/>
          </a:xfrm>
        </p:grpSpPr>
        <p:sp>
          <p:nvSpPr>
            <p:cNvPr id="35868" name="Freeform 10"/>
            <p:cNvSpPr/>
            <p:nvPr/>
          </p:nvSpPr>
          <p:spPr bwMode="auto">
            <a:xfrm>
              <a:off x="1200" y="1680"/>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69"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28695" name="Group 23"/>
          <p:cNvGrpSpPr/>
          <p:nvPr/>
        </p:nvGrpSpPr>
        <p:grpSpPr bwMode="auto">
          <a:xfrm>
            <a:off x="1468438" y="2362200"/>
            <a:ext cx="3741737" cy="3048000"/>
            <a:chOff x="1200" y="1632"/>
            <a:chExt cx="2357" cy="1920"/>
          </a:xfrm>
        </p:grpSpPr>
        <p:sp>
          <p:nvSpPr>
            <p:cNvPr id="35866" name="Text Box 6"/>
            <p:cNvSpPr txBox="1">
              <a:spLocks noChangeArrowheads="1"/>
            </p:cNvSpPr>
            <p:nvPr/>
          </p:nvSpPr>
          <p:spPr bwMode="auto">
            <a:xfrm>
              <a:off x="2693" y="1825"/>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endPar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endParaRPr>
            </a:p>
          </p:txBody>
        </p:sp>
        <p:sp>
          <p:nvSpPr>
            <p:cNvPr id="35867" name="Freeform 13"/>
            <p:cNvSpPr/>
            <p:nvPr/>
          </p:nvSpPr>
          <p:spPr bwMode="auto">
            <a:xfrm>
              <a:off x="1200" y="1632"/>
              <a:ext cx="1488" cy="1920"/>
            </a:xfrm>
            <a:custGeom>
              <a:avLst/>
              <a:gdLst>
                <a:gd name="T0" fmla="*/ 0 w 1680"/>
                <a:gd name="T1" fmla="*/ 4362 h 1824"/>
                <a:gd name="T2" fmla="*/ 153 w 1680"/>
                <a:gd name="T3" fmla="*/ 3213 h 1824"/>
                <a:gd name="T4" fmla="*/ 213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8687" name="Line 15"/>
          <p:cNvSpPr>
            <a:spLocks noChangeShapeType="1"/>
          </p:cNvSpPr>
          <p:nvPr/>
        </p:nvSpPr>
        <p:spPr bwMode="auto">
          <a:xfrm flipH="1">
            <a:off x="1143000" y="4648200"/>
            <a:ext cx="1981200"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88" name="Text Box 16"/>
          <p:cNvSpPr txBox="1">
            <a:spLocks noChangeArrowheads="1"/>
          </p:cNvSpPr>
          <p:nvPr/>
        </p:nvSpPr>
        <p:spPr bwMode="auto">
          <a:xfrm>
            <a:off x="519113" y="4392613"/>
            <a:ext cx="6096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8689" name="Text Box 17"/>
          <p:cNvSpPr txBox="1">
            <a:spLocks noChangeArrowheads="1"/>
          </p:cNvSpPr>
          <p:nvPr/>
        </p:nvSpPr>
        <p:spPr bwMode="auto">
          <a:xfrm>
            <a:off x="3470275" y="61737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nvGrpSpPr>
          <p:cNvPr id="28697" name="Group 25"/>
          <p:cNvGrpSpPr/>
          <p:nvPr/>
        </p:nvGrpSpPr>
        <p:grpSpPr bwMode="auto">
          <a:xfrm>
            <a:off x="2590800" y="2165350"/>
            <a:ext cx="1371600" cy="4006850"/>
            <a:chOff x="1619" y="1364"/>
            <a:chExt cx="864" cy="2524"/>
          </a:xfrm>
        </p:grpSpPr>
        <p:sp>
          <p:nvSpPr>
            <p:cNvPr id="35864"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65" name="Text Box 19"/>
            <p:cNvSpPr txBox="1">
              <a:spLocks noChangeArrowheads="1"/>
            </p:cNvSpPr>
            <p:nvPr/>
          </p:nvSpPr>
          <p:spPr bwMode="auto">
            <a:xfrm>
              <a:off x="1619" y="1364"/>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8693" name="Text Box 21"/>
          <p:cNvSpPr txBox="1">
            <a:spLocks noChangeArrowheads="1"/>
          </p:cNvSpPr>
          <p:nvPr/>
        </p:nvSpPr>
        <p:spPr bwMode="auto">
          <a:xfrm>
            <a:off x="2884488" y="408305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p>
        </p:txBody>
      </p:sp>
      <p:sp>
        <p:nvSpPr>
          <p:cNvPr id="24" name="Line 15"/>
          <p:cNvSpPr>
            <a:spLocks noChangeShapeType="1"/>
          </p:cNvSpPr>
          <p:nvPr/>
        </p:nvSpPr>
        <p:spPr bwMode="auto">
          <a:xfrm flipH="1" flipV="1">
            <a:off x="3122613" y="4602163"/>
            <a:ext cx="1587" cy="15716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5" name="Text Box 17"/>
          <p:cNvSpPr txBox="1">
            <a:spLocks noChangeArrowheads="1"/>
          </p:cNvSpPr>
          <p:nvPr/>
        </p:nvSpPr>
        <p:spPr bwMode="auto">
          <a:xfrm>
            <a:off x="2857500" y="616585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grpSp>
        <p:nvGrpSpPr>
          <p:cNvPr id="26" name="Group 24"/>
          <p:cNvGrpSpPr/>
          <p:nvPr/>
        </p:nvGrpSpPr>
        <p:grpSpPr bwMode="auto">
          <a:xfrm>
            <a:off x="1392238" y="3173413"/>
            <a:ext cx="4419600" cy="2652712"/>
            <a:chOff x="1200" y="1680"/>
            <a:chExt cx="2784" cy="1671"/>
          </a:xfrm>
        </p:grpSpPr>
        <p:sp>
          <p:nvSpPr>
            <p:cNvPr id="35862" name="Freeform 10"/>
            <p:cNvSpPr/>
            <p:nvPr/>
          </p:nvSpPr>
          <p:spPr bwMode="auto">
            <a:xfrm>
              <a:off x="1200" y="1680"/>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63"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grpSp>
      <p:sp>
        <p:nvSpPr>
          <p:cNvPr id="30" name="Line 15"/>
          <p:cNvSpPr>
            <a:spLocks noChangeShapeType="1"/>
          </p:cNvSpPr>
          <p:nvPr/>
        </p:nvSpPr>
        <p:spPr bwMode="auto">
          <a:xfrm flipH="1">
            <a:off x="1128713" y="5105400"/>
            <a:ext cx="1282700"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1" name="Line 15"/>
          <p:cNvSpPr>
            <a:spLocks noChangeShapeType="1"/>
          </p:cNvSpPr>
          <p:nvPr/>
        </p:nvSpPr>
        <p:spPr bwMode="auto">
          <a:xfrm flipH="1" flipV="1">
            <a:off x="2411413" y="5135563"/>
            <a:ext cx="1587" cy="10382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2" name="Text Box 16"/>
          <p:cNvSpPr txBox="1">
            <a:spLocks noChangeArrowheads="1"/>
          </p:cNvSpPr>
          <p:nvPr/>
        </p:nvSpPr>
        <p:spPr bwMode="auto">
          <a:xfrm>
            <a:off x="533400" y="4914900"/>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33" name="Text Box 17"/>
          <p:cNvSpPr txBox="1">
            <a:spLocks noChangeArrowheads="1"/>
          </p:cNvSpPr>
          <p:nvPr/>
        </p:nvSpPr>
        <p:spPr bwMode="auto">
          <a:xfrm>
            <a:off x="2133600" y="61737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3" name="Přímá spojnice se šipkou 2"/>
          <p:cNvCxnSpPr/>
          <p:nvPr/>
        </p:nvCxnSpPr>
        <p:spPr>
          <a:xfrm>
            <a:off x="323850" y="4602163"/>
            <a:ext cx="0" cy="7858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a:stCxn id="25" idx="2"/>
          </p:cNvCxnSpPr>
          <p:nvPr/>
        </p:nvCxnSpPr>
        <p:spPr>
          <a:xfrm flipH="1">
            <a:off x="2133600" y="6684963"/>
            <a:ext cx="1143000" cy="7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21"/>
          <p:cNvSpPr txBox="1">
            <a:spLocks noChangeArrowheads="1"/>
          </p:cNvSpPr>
          <p:nvPr/>
        </p:nvSpPr>
        <p:spPr bwMode="auto">
          <a:xfrm>
            <a:off x="2246313" y="460216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p>
        </p:txBody>
      </p:sp>
      <p:sp>
        <p:nvSpPr>
          <p:cNvPr id="37" name="TextovéPole 36"/>
          <p:cNvSpPr txBox="1"/>
          <p:nvPr/>
        </p:nvSpPr>
        <p:spPr>
          <a:xfrm>
            <a:off x="0" y="643127"/>
            <a:ext cx="9109073" cy="1154162"/>
          </a:xfrm>
          <a:prstGeom prst="rect">
            <a:avLst/>
          </a:prstGeom>
          <a:noFill/>
        </p:spPr>
        <p:txBody>
          <a:bodyPr wrap="square">
            <a:spAutoFit/>
          </a:bodyPr>
          <a:lstStyle/>
          <a:p>
            <a:pPr marL="0" marR="0" lvl="0" indent="0" algn="ctr" defTabSz="914400" rtl="0" eaLnBrk="1" fontAlgn="base" latinLnBrk="0" hangingPunct="1">
              <a:lnSpc>
                <a:spcPct val="100000"/>
              </a:lnSpc>
              <a:spcBef>
                <a:spcPts val="6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NEGATIVNÍ POPTÁVKOVÝ ŠOK: </a:t>
            </a:r>
          </a:p>
          <a:p>
            <a:pPr marL="0" marR="0" lvl="0" indent="0" algn="ctr" defTabSz="914400" rtl="0" eaLnBrk="1" fontAlgn="base" latinLnBrk="0" hangingPunct="1">
              <a:lnSpc>
                <a:spcPct val="100000"/>
              </a:lnSpc>
              <a:spcBef>
                <a:spcPts val="6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např.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snížení C, G</a:t>
            </a:r>
          </a:p>
        </p:txBody>
      </p:sp>
      <p:sp>
        <p:nvSpPr>
          <p:cNvPr id="38"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95"/>
                                        </p:tgtEl>
                                        <p:attrNameLst>
                                          <p:attrName>style.visibility</p:attrName>
                                        </p:attrNameLst>
                                      </p:cBhvr>
                                      <p:to>
                                        <p:strVal val="visible"/>
                                      </p:to>
                                    </p:set>
                                    <p:animEffect transition="in" filter="wipe(down)">
                                      <p:cBhvr>
                                        <p:cTn id="7" dur="500"/>
                                        <p:tgtEl>
                                          <p:spTgt spid="286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696"/>
                                        </p:tgtEl>
                                        <p:attrNameLst>
                                          <p:attrName>style.visibility</p:attrName>
                                        </p:attrNameLst>
                                      </p:cBhvr>
                                      <p:to>
                                        <p:strVal val="visible"/>
                                      </p:to>
                                    </p:set>
                                    <p:animEffect transition="in" filter="wipe(up)">
                                      <p:cBhvr>
                                        <p:cTn id="12" dur="500"/>
                                        <p:tgtEl>
                                          <p:spTgt spid="28696"/>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8693"/>
                                        </p:tgtEl>
                                        <p:attrNameLst>
                                          <p:attrName>style.visibility</p:attrName>
                                        </p:attrNameLst>
                                      </p:cBhvr>
                                      <p:to>
                                        <p:strVal val="visible"/>
                                      </p:to>
                                    </p:set>
                                    <p:set>
                                      <p:cBhvr>
                                        <p:cTn id="17" dur="455" fill="hold">
                                          <p:stCondLst>
                                            <p:cond delay="0"/>
                                          </p:stCondLst>
                                        </p:cTn>
                                        <p:tgtEl>
                                          <p:spTgt spid="28693"/>
                                        </p:tgtEl>
                                        <p:attrNameLst>
                                          <p:attrName>style.rotation</p:attrName>
                                        </p:attrNameLst>
                                      </p:cBhvr>
                                      <p:to>
                                        <p:strVal val="-45.0"/>
                                      </p:to>
                                    </p:set>
                                    <p:anim calcmode="lin" valueType="num">
                                      <p:cBhvr>
                                        <p:cTn id="18" dur="455" fill="hold">
                                          <p:stCondLst>
                                            <p:cond delay="455"/>
                                          </p:stCondLst>
                                        </p:cTn>
                                        <p:tgtEl>
                                          <p:spTgt spid="28693"/>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8693"/>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8693"/>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8693"/>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8697"/>
                                        </p:tgtEl>
                                        <p:attrNameLst>
                                          <p:attrName>style.visibility</p:attrName>
                                        </p:attrNameLst>
                                      </p:cBhvr>
                                      <p:to>
                                        <p:strVal val="visible"/>
                                      </p:to>
                                    </p:set>
                                    <p:animEffect transition="in" filter="wipe(down)">
                                      <p:cBhvr>
                                        <p:cTn id="26" dur="500"/>
                                        <p:tgtEl>
                                          <p:spTgt spid="28697"/>
                                        </p:tgtEl>
                                      </p:cBhvr>
                                    </p:animEffect>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28689"/>
                                        </p:tgtEl>
                                        <p:attrNameLst>
                                          <p:attrName>style.visibility</p:attrName>
                                        </p:attrNameLst>
                                      </p:cBhvr>
                                      <p:to>
                                        <p:strVal val="visible"/>
                                      </p:to>
                                    </p:set>
                                    <p:set>
                                      <p:cBhvr>
                                        <p:cTn id="31" dur="455" fill="hold">
                                          <p:stCondLst>
                                            <p:cond delay="0"/>
                                          </p:stCondLst>
                                        </p:cTn>
                                        <p:tgtEl>
                                          <p:spTgt spid="28689"/>
                                        </p:tgtEl>
                                        <p:attrNameLst>
                                          <p:attrName>style.rotation</p:attrName>
                                        </p:attrNameLst>
                                      </p:cBhvr>
                                      <p:to>
                                        <p:strVal val="-45.0"/>
                                      </p:to>
                                    </p:set>
                                    <p:anim calcmode="lin" valueType="num">
                                      <p:cBhvr>
                                        <p:cTn id="32" dur="455" fill="hold">
                                          <p:stCondLst>
                                            <p:cond delay="455"/>
                                          </p:stCondLst>
                                        </p:cTn>
                                        <p:tgtEl>
                                          <p:spTgt spid="28689"/>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28689"/>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28689"/>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28689"/>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687"/>
                                        </p:tgtEl>
                                        <p:attrNameLst>
                                          <p:attrName>style.visibility</p:attrName>
                                        </p:attrNameLst>
                                      </p:cBhvr>
                                      <p:to>
                                        <p:strVal val="visible"/>
                                      </p:to>
                                    </p:set>
                                    <p:animEffect transition="in" filter="wipe(down)">
                                      <p:cBhvr>
                                        <p:cTn id="40" dur="500"/>
                                        <p:tgtEl>
                                          <p:spTgt spid="28687"/>
                                        </p:tgtEl>
                                      </p:cBhvr>
                                    </p:animEffect>
                                  </p:childTnLst>
                                </p:cTn>
                              </p:par>
                            </p:childTnLst>
                          </p:cTn>
                        </p:par>
                      </p:childTnLst>
                    </p:cTn>
                  </p:par>
                  <p:par>
                    <p:cTn id="41" fill="hold">
                      <p:stCondLst>
                        <p:cond delay="indefinite"/>
                      </p:stCondLst>
                      <p:childTnLst>
                        <p:par>
                          <p:cTn id="42" fill="hold">
                            <p:stCondLst>
                              <p:cond delay="0"/>
                            </p:stCondLst>
                            <p:childTnLst>
                              <p:par>
                                <p:cTn id="43" presetID="38" presetClass="entr" presetSubtype="0" accel="50000" fill="hold" grpId="0" nodeType="clickEffect">
                                  <p:stCondLst>
                                    <p:cond delay="0"/>
                                  </p:stCondLst>
                                  <p:iterate type="lt">
                                    <p:tmPct val="50000"/>
                                  </p:iterate>
                                  <p:childTnLst>
                                    <p:set>
                                      <p:cBhvr>
                                        <p:cTn id="44" dur="1" fill="hold">
                                          <p:stCondLst>
                                            <p:cond delay="0"/>
                                          </p:stCondLst>
                                        </p:cTn>
                                        <p:tgtEl>
                                          <p:spTgt spid="28688"/>
                                        </p:tgtEl>
                                        <p:attrNameLst>
                                          <p:attrName>style.visibility</p:attrName>
                                        </p:attrNameLst>
                                      </p:cBhvr>
                                      <p:to>
                                        <p:strVal val="visible"/>
                                      </p:to>
                                    </p:set>
                                    <p:set>
                                      <p:cBhvr>
                                        <p:cTn id="45" dur="455" fill="hold">
                                          <p:stCondLst>
                                            <p:cond delay="0"/>
                                          </p:stCondLst>
                                        </p:cTn>
                                        <p:tgtEl>
                                          <p:spTgt spid="28688"/>
                                        </p:tgtEl>
                                        <p:attrNameLst>
                                          <p:attrName>style.rotation</p:attrName>
                                        </p:attrNameLst>
                                      </p:cBhvr>
                                      <p:to>
                                        <p:strVal val="-45.0"/>
                                      </p:to>
                                    </p:set>
                                    <p:anim calcmode="lin" valueType="num">
                                      <p:cBhvr>
                                        <p:cTn id="46" dur="455" fill="hold">
                                          <p:stCondLst>
                                            <p:cond delay="455"/>
                                          </p:stCondLst>
                                        </p:cTn>
                                        <p:tgtEl>
                                          <p:spTgt spid="28688"/>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28688"/>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28688"/>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28688"/>
                                        </p:tgtEl>
                                        <p:attrNameLst>
                                          <p:attrName>ppt_y</p:attrName>
                                        </p:attrNameLst>
                                      </p:cBhvr>
                                      <p:tavLst>
                                        <p:tav tm="0">
                                          <p:val>
                                            <p:strVal val="#ppt_y-(0.354*#ppt_w-0.172*#ppt_h)"/>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25"/>
                                        </p:tgtEl>
                                        <p:attrNameLst>
                                          <p:attrName>style.visibility</p:attrName>
                                        </p:attrNameLst>
                                      </p:cBhvr>
                                      <p:to>
                                        <p:strVal val="visible"/>
                                      </p:to>
                                    </p:set>
                                    <p:set>
                                      <p:cBhvr>
                                        <p:cTn id="59" dur="455" fill="hold">
                                          <p:stCondLst>
                                            <p:cond delay="0"/>
                                          </p:stCondLst>
                                        </p:cTn>
                                        <p:tgtEl>
                                          <p:spTgt spid="25"/>
                                        </p:tgtEl>
                                        <p:attrNameLst>
                                          <p:attrName>style.rotation</p:attrName>
                                        </p:attrNameLst>
                                      </p:cBhvr>
                                      <p:to>
                                        <p:strVal val="-45.0"/>
                                      </p:to>
                                    </p:set>
                                    <p:anim calcmode="lin" valueType="num">
                                      <p:cBhvr>
                                        <p:cTn id="60"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38" presetClass="entr" presetSubtype="0" accel="50000" fill="hold" grpId="0" nodeType="clickEffect">
                                  <p:stCondLst>
                                    <p:cond delay="0"/>
                                  </p:stCondLst>
                                  <p:iterate type="lt">
                                    <p:tmPct val="50000"/>
                                  </p:iterate>
                                  <p:childTnLst>
                                    <p:set>
                                      <p:cBhvr>
                                        <p:cTn id="82" dur="1" fill="hold">
                                          <p:stCondLst>
                                            <p:cond delay="0"/>
                                          </p:stCondLst>
                                        </p:cTn>
                                        <p:tgtEl>
                                          <p:spTgt spid="32"/>
                                        </p:tgtEl>
                                        <p:attrNameLst>
                                          <p:attrName>style.visibility</p:attrName>
                                        </p:attrNameLst>
                                      </p:cBhvr>
                                      <p:to>
                                        <p:strVal val="visible"/>
                                      </p:to>
                                    </p:set>
                                    <p:set>
                                      <p:cBhvr>
                                        <p:cTn id="83" dur="455" fill="hold">
                                          <p:stCondLst>
                                            <p:cond delay="0"/>
                                          </p:stCondLst>
                                        </p:cTn>
                                        <p:tgtEl>
                                          <p:spTgt spid="32"/>
                                        </p:tgtEl>
                                        <p:attrNameLst>
                                          <p:attrName>style.rotation</p:attrName>
                                        </p:attrNameLst>
                                      </p:cBhvr>
                                      <p:to>
                                        <p:strVal val="-45.0"/>
                                      </p:to>
                                    </p:set>
                                    <p:anim calcmode="lin" valueType="num">
                                      <p:cBhvr>
                                        <p:cTn id="84" dur="455" fill="hold">
                                          <p:stCondLst>
                                            <p:cond delay="455"/>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8" presetClass="entr" presetSubtype="0" accel="50000" fill="hold" grpId="0" nodeType="clickEffect">
                                  <p:stCondLst>
                                    <p:cond delay="0"/>
                                  </p:stCondLst>
                                  <p:iterate type="lt">
                                    <p:tmPct val="50000"/>
                                  </p:iterate>
                                  <p:childTnLst>
                                    <p:set>
                                      <p:cBhvr>
                                        <p:cTn id="91" dur="1" fill="hold">
                                          <p:stCondLst>
                                            <p:cond delay="0"/>
                                          </p:stCondLst>
                                        </p:cTn>
                                        <p:tgtEl>
                                          <p:spTgt spid="33"/>
                                        </p:tgtEl>
                                        <p:attrNameLst>
                                          <p:attrName>style.visibility</p:attrName>
                                        </p:attrNameLst>
                                      </p:cBhvr>
                                      <p:to>
                                        <p:strVal val="visible"/>
                                      </p:to>
                                    </p:set>
                                    <p:set>
                                      <p:cBhvr>
                                        <p:cTn id="92" dur="455" fill="hold">
                                          <p:stCondLst>
                                            <p:cond delay="0"/>
                                          </p:stCondLst>
                                        </p:cTn>
                                        <p:tgtEl>
                                          <p:spTgt spid="33"/>
                                        </p:tgtEl>
                                        <p:attrNameLst>
                                          <p:attrName>style.rotation</p:attrName>
                                        </p:attrNameLst>
                                      </p:cBhvr>
                                      <p:to>
                                        <p:strVal val="-45.0"/>
                                      </p:to>
                                    </p:set>
                                    <p:anim calcmode="lin" valueType="num">
                                      <p:cBhvr>
                                        <p:cTn id="93" dur="455" fill="hold">
                                          <p:stCondLst>
                                            <p:cond delay="455"/>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33"/>
                                        </p:tgtEl>
                                        <p:attrNameLst>
                                          <p:attrName>ppt_y</p:attrName>
                                        </p:attrNameLst>
                                      </p:cBhvr>
                                      <p:tavLst>
                                        <p:tav tm="0">
                                          <p:val>
                                            <p:strVal val="#ppt_y-(0.354*#ppt_w-0.172*#ppt_h)"/>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8" presetClass="entr" presetSubtype="0" accel="50000" fill="hold" grpId="0" nodeType="clickEffect">
                                  <p:stCondLst>
                                    <p:cond delay="0"/>
                                  </p:stCondLst>
                                  <p:iterate type="lt">
                                    <p:tmPct val="50000"/>
                                  </p:iterate>
                                  <p:childTnLst>
                                    <p:set>
                                      <p:cBhvr>
                                        <p:cTn id="100" dur="1" fill="hold">
                                          <p:stCondLst>
                                            <p:cond delay="0"/>
                                          </p:stCondLst>
                                        </p:cTn>
                                        <p:tgtEl>
                                          <p:spTgt spid="40"/>
                                        </p:tgtEl>
                                        <p:attrNameLst>
                                          <p:attrName>style.visibility</p:attrName>
                                        </p:attrNameLst>
                                      </p:cBhvr>
                                      <p:to>
                                        <p:strVal val="visible"/>
                                      </p:to>
                                    </p:set>
                                    <p:set>
                                      <p:cBhvr>
                                        <p:cTn id="101" dur="455" fill="hold">
                                          <p:stCondLst>
                                            <p:cond delay="0"/>
                                          </p:stCondLst>
                                        </p:cTn>
                                        <p:tgtEl>
                                          <p:spTgt spid="40"/>
                                        </p:tgtEl>
                                        <p:attrNameLst>
                                          <p:attrName>style.rotation</p:attrName>
                                        </p:attrNameLst>
                                      </p:cBhvr>
                                      <p:to>
                                        <p:strVal val="-45.0"/>
                                      </p:to>
                                    </p:set>
                                    <p:anim calcmode="lin" valueType="num">
                                      <p:cBhvr>
                                        <p:cTn id="102"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103"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104"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105"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wipe(up)">
                                      <p:cBhvr>
                                        <p:cTn id="110" dur="500"/>
                                        <p:tgtEl>
                                          <p:spTgt spid="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nodeType="click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wipe(right)">
                                      <p:cBhvr>
                                        <p:cTn id="1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p:bldP spid="28689" grpId="0"/>
      <p:bldP spid="28693" grpId="0"/>
      <p:bldP spid="25" grpId="0"/>
      <p:bldP spid="32" grpId="0"/>
      <p:bldP spid="33" grpId="0"/>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685800" y="182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36867" name="Group 22"/>
          <p:cNvGrpSpPr/>
          <p:nvPr/>
        </p:nvGrpSpPr>
        <p:grpSpPr bwMode="auto">
          <a:xfrm>
            <a:off x="685800" y="2362200"/>
            <a:ext cx="5562600" cy="4329113"/>
            <a:chOff x="432" y="1488"/>
            <a:chExt cx="3504" cy="2727"/>
          </a:xfrm>
        </p:grpSpPr>
        <p:sp>
          <p:nvSpPr>
            <p:cNvPr id="36892"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36893"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36894" name="Group 7"/>
            <p:cNvGrpSpPr/>
            <p:nvPr/>
          </p:nvGrpSpPr>
          <p:grpSpPr bwMode="auto">
            <a:xfrm>
              <a:off x="711" y="1584"/>
              <a:ext cx="3033" cy="2305"/>
              <a:chOff x="711" y="1584"/>
              <a:chExt cx="3033" cy="2305"/>
            </a:xfrm>
          </p:grpSpPr>
          <p:sp>
            <p:nvSpPr>
              <p:cNvPr id="36895"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96"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8696" name="Group 24"/>
          <p:cNvGrpSpPr/>
          <p:nvPr/>
        </p:nvGrpSpPr>
        <p:grpSpPr bwMode="auto">
          <a:xfrm>
            <a:off x="1905000" y="2667000"/>
            <a:ext cx="4419600" cy="2652713"/>
            <a:chOff x="1200" y="1680"/>
            <a:chExt cx="2784" cy="1671"/>
          </a:xfrm>
        </p:grpSpPr>
        <p:sp>
          <p:nvSpPr>
            <p:cNvPr id="36890" name="Freeform 10"/>
            <p:cNvSpPr/>
            <p:nvPr/>
          </p:nvSpPr>
          <p:spPr bwMode="auto">
            <a:xfrm>
              <a:off x="1200" y="1680"/>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91"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28695" name="Group 23"/>
          <p:cNvGrpSpPr/>
          <p:nvPr/>
        </p:nvGrpSpPr>
        <p:grpSpPr bwMode="auto">
          <a:xfrm>
            <a:off x="1468438" y="2076450"/>
            <a:ext cx="3713162" cy="3333750"/>
            <a:chOff x="1200" y="1452"/>
            <a:chExt cx="2339" cy="2100"/>
          </a:xfrm>
        </p:grpSpPr>
        <p:sp>
          <p:nvSpPr>
            <p:cNvPr id="36888" name="Text Box 6"/>
            <p:cNvSpPr txBox="1">
              <a:spLocks noChangeArrowheads="1"/>
            </p:cNvSpPr>
            <p:nvPr/>
          </p:nvSpPr>
          <p:spPr bwMode="auto">
            <a:xfrm>
              <a:off x="2675" y="1452"/>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36889" name="Freeform 13"/>
            <p:cNvSpPr/>
            <p:nvPr/>
          </p:nvSpPr>
          <p:spPr bwMode="auto">
            <a:xfrm>
              <a:off x="1200" y="1632"/>
              <a:ext cx="1488" cy="1920"/>
            </a:xfrm>
            <a:custGeom>
              <a:avLst/>
              <a:gdLst>
                <a:gd name="T0" fmla="*/ 0 w 1680"/>
                <a:gd name="T1" fmla="*/ 4362 h 1824"/>
                <a:gd name="T2" fmla="*/ 153 w 1680"/>
                <a:gd name="T3" fmla="*/ 3213 h 1824"/>
                <a:gd name="T4" fmla="*/ 213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8687" name="Line 15"/>
          <p:cNvSpPr>
            <a:spLocks noChangeShapeType="1"/>
          </p:cNvSpPr>
          <p:nvPr/>
        </p:nvSpPr>
        <p:spPr bwMode="auto">
          <a:xfrm flipH="1">
            <a:off x="1143000" y="4648200"/>
            <a:ext cx="1981200"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88" name="Text Box 16"/>
          <p:cNvSpPr txBox="1">
            <a:spLocks noChangeArrowheads="1"/>
          </p:cNvSpPr>
          <p:nvPr/>
        </p:nvSpPr>
        <p:spPr bwMode="auto">
          <a:xfrm>
            <a:off x="568325" y="4252913"/>
            <a:ext cx="6096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8689" name="Text Box 17"/>
          <p:cNvSpPr txBox="1">
            <a:spLocks noChangeArrowheads="1"/>
          </p:cNvSpPr>
          <p:nvPr/>
        </p:nvSpPr>
        <p:spPr bwMode="auto">
          <a:xfrm>
            <a:off x="3470275" y="61737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nvGrpSpPr>
          <p:cNvPr id="28697" name="Group 25"/>
          <p:cNvGrpSpPr/>
          <p:nvPr/>
        </p:nvGrpSpPr>
        <p:grpSpPr bwMode="auto">
          <a:xfrm>
            <a:off x="2590800" y="2165350"/>
            <a:ext cx="1371600" cy="4006850"/>
            <a:chOff x="1619" y="1364"/>
            <a:chExt cx="864" cy="2524"/>
          </a:xfrm>
        </p:grpSpPr>
        <p:sp>
          <p:nvSpPr>
            <p:cNvPr id="36886"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87" name="Text Box 19"/>
            <p:cNvSpPr txBox="1">
              <a:spLocks noChangeArrowheads="1"/>
            </p:cNvSpPr>
            <p:nvPr/>
          </p:nvSpPr>
          <p:spPr bwMode="auto">
            <a:xfrm>
              <a:off x="1619" y="1364"/>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8693" name="Text Box 21"/>
          <p:cNvSpPr txBox="1">
            <a:spLocks noChangeArrowheads="1"/>
          </p:cNvSpPr>
          <p:nvPr/>
        </p:nvSpPr>
        <p:spPr bwMode="auto">
          <a:xfrm>
            <a:off x="2817813" y="391636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4" name="Line 15"/>
          <p:cNvSpPr>
            <a:spLocks noChangeShapeType="1"/>
          </p:cNvSpPr>
          <p:nvPr/>
        </p:nvSpPr>
        <p:spPr bwMode="auto">
          <a:xfrm flipH="1" flipV="1">
            <a:off x="3122613" y="4602163"/>
            <a:ext cx="1587" cy="15716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5" name="Text Box 17"/>
          <p:cNvSpPr txBox="1">
            <a:spLocks noChangeArrowheads="1"/>
          </p:cNvSpPr>
          <p:nvPr/>
        </p:nvSpPr>
        <p:spPr bwMode="auto">
          <a:xfrm>
            <a:off x="2857500" y="616585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30" name="Line 15"/>
          <p:cNvSpPr>
            <a:spLocks noChangeShapeType="1"/>
          </p:cNvSpPr>
          <p:nvPr/>
        </p:nvSpPr>
        <p:spPr bwMode="auto">
          <a:xfrm flipH="1">
            <a:off x="1143000" y="4892675"/>
            <a:ext cx="2459038" cy="222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2" name="Text Box 16"/>
          <p:cNvSpPr txBox="1">
            <a:spLocks noChangeArrowheads="1"/>
          </p:cNvSpPr>
          <p:nvPr/>
        </p:nvSpPr>
        <p:spPr bwMode="auto">
          <a:xfrm>
            <a:off x="608013" y="4657725"/>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3" name="Přímá spojnice se šipkou 2"/>
          <p:cNvCxnSpPr/>
          <p:nvPr/>
        </p:nvCxnSpPr>
        <p:spPr>
          <a:xfrm>
            <a:off x="487363" y="4575175"/>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3055938" y="6697663"/>
            <a:ext cx="7445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21"/>
          <p:cNvSpPr txBox="1">
            <a:spLocks noChangeArrowheads="1"/>
          </p:cNvSpPr>
          <p:nvPr/>
        </p:nvSpPr>
        <p:spPr bwMode="auto">
          <a:xfrm>
            <a:off x="3681413" y="4892675"/>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grpSp>
        <p:nvGrpSpPr>
          <p:cNvPr id="35" name="Group 23"/>
          <p:cNvGrpSpPr/>
          <p:nvPr/>
        </p:nvGrpSpPr>
        <p:grpSpPr bwMode="auto">
          <a:xfrm>
            <a:off x="1897063" y="2620963"/>
            <a:ext cx="3741737" cy="3048000"/>
            <a:chOff x="1200" y="1632"/>
            <a:chExt cx="2357" cy="1920"/>
          </a:xfrm>
        </p:grpSpPr>
        <p:sp>
          <p:nvSpPr>
            <p:cNvPr id="36884" name="Text Box 6"/>
            <p:cNvSpPr txBox="1">
              <a:spLocks noChangeArrowheads="1"/>
            </p:cNvSpPr>
            <p:nvPr/>
          </p:nvSpPr>
          <p:spPr bwMode="auto">
            <a:xfrm>
              <a:off x="2693" y="1825"/>
              <a:ext cx="864" cy="327"/>
            </a:xfrm>
            <a:prstGeom prst="rect">
              <a:avLst/>
            </a:prstGeom>
            <a:noFill/>
            <a:ln w="6350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dirty="0">
                  <a:ln>
                    <a:noFill/>
                  </a:ln>
                  <a:solidFill>
                    <a:srgbClr val="800000"/>
                  </a:solidFill>
                  <a:effectLst/>
                  <a:uLnTx/>
                  <a:uFillTx/>
                  <a:latin typeface="Times New Roman" panose="02020603050405020304" pitchFamily="18" charset="0"/>
                  <a:ea typeface="+mn-ea"/>
                  <a:cs typeface="+mn-cs"/>
                </a:rPr>
                <a:t>2</a:t>
              </a:r>
            </a:p>
          </p:txBody>
        </p:sp>
        <p:sp>
          <p:nvSpPr>
            <p:cNvPr id="36885" name="Freeform 13"/>
            <p:cNvSpPr/>
            <p:nvPr/>
          </p:nvSpPr>
          <p:spPr bwMode="auto">
            <a:xfrm>
              <a:off x="1200" y="1632"/>
              <a:ext cx="1488" cy="1920"/>
            </a:xfrm>
            <a:custGeom>
              <a:avLst/>
              <a:gdLst>
                <a:gd name="T0" fmla="*/ 0 w 1680"/>
                <a:gd name="T1" fmla="*/ 4362 h 1824"/>
                <a:gd name="T2" fmla="*/ 153 w 1680"/>
                <a:gd name="T3" fmla="*/ 3213 h 1824"/>
                <a:gd name="T4" fmla="*/ 213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34" name="TextovéPole 33"/>
          <p:cNvSpPr txBox="1"/>
          <p:nvPr/>
        </p:nvSpPr>
        <p:spPr>
          <a:xfrm>
            <a:off x="487363" y="639188"/>
            <a:ext cx="8530218" cy="1077218"/>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POZITIVNÍ NABÍDKOVÝ ŠOK:</a:t>
            </a: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např.</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pokles cen ropy na světových trzích</a:t>
            </a:r>
          </a:p>
        </p:txBody>
      </p:sp>
      <p:sp>
        <p:nvSpPr>
          <p:cNvPr id="37"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14/38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95"/>
                                        </p:tgtEl>
                                        <p:attrNameLst>
                                          <p:attrName>style.visibility</p:attrName>
                                        </p:attrNameLst>
                                      </p:cBhvr>
                                      <p:to>
                                        <p:strVal val="visible"/>
                                      </p:to>
                                    </p:set>
                                    <p:animEffect transition="in" filter="wipe(down)">
                                      <p:cBhvr>
                                        <p:cTn id="7" dur="500"/>
                                        <p:tgtEl>
                                          <p:spTgt spid="286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696"/>
                                        </p:tgtEl>
                                        <p:attrNameLst>
                                          <p:attrName>style.visibility</p:attrName>
                                        </p:attrNameLst>
                                      </p:cBhvr>
                                      <p:to>
                                        <p:strVal val="visible"/>
                                      </p:to>
                                    </p:set>
                                    <p:animEffect transition="in" filter="wipe(up)">
                                      <p:cBhvr>
                                        <p:cTn id="12" dur="500"/>
                                        <p:tgtEl>
                                          <p:spTgt spid="28696"/>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8693"/>
                                        </p:tgtEl>
                                        <p:attrNameLst>
                                          <p:attrName>style.visibility</p:attrName>
                                        </p:attrNameLst>
                                      </p:cBhvr>
                                      <p:to>
                                        <p:strVal val="visible"/>
                                      </p:to>
                                    </p:set>
                                    <p:set>
                                      <p:cBhvr>
                                        <p:cTn id="17" dur="455" fill="hold">
                                          <p:stCondLst>
                                            <p:cond delay="0"/>
                                          </p:stCondLst>
                                        </p:cTn>
                                        <p:tgtEl>
                                          <p:spTgt spid="28693"/>
                                        </p:tgtEl>
                                        <p:attrNameLst>
                                          <p:attrName>style.rotation</p:attrName>
                                        </p:attrNameLst>
                                      </p:cBhvr>
                                      <p:to>
                                        <p:strVal val="-45.0"/>
                                      </p:to>
                                    </p:set>
                                    <p:anim calcmode="lin" valueType="num">
                                      <p:cBhvr>
                                        <p:cTn id="18" dur="455" fill="hold">
                                          <p:stCondLst>
                                            <p:cond delay="455"/>
                                          </p:stCondLst>
                                        </p:cTn>
                                        <p:tgtEl>
                                          <p:spTgt spid="28693"/>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8693"/>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8693"/>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8693"/>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8697"/>
                                        </p:tgtEl>
                                        <p:attrNameLst>
                                          <p:attrName>style.visibility</p:attrName>
                                        </p:attrNameLst>
                                      </p:cBhvr>
                                      <p:to>
                                        <p:strVal val="visible"/>
                                      </p:to>
                                    </p:set>
                                    <p:animEffect transition="in" filter="wipe(down)">
                                      <p:cBhvr>
                                        <p:cTn id="26" dur="500"/>
                                        <p:tgtEl>
                                          <p:spTgt spid="28697"/>
                                        </p:tgtEl>
                                      </p:cBhvr>
                                    </p:animEffect>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28689"/>
                                        </p:tgtEl>
                                        <p:attrNameLst>
                                          <p:attrName>style.visibility</p:attrName>
                                        </p:attrNameLst>
                                      </p:cBhvr>
                                      <p:to>
                                        <p:strVal val="visible"/>
                                      </p:to>
                                    </p:set>
                                    <p:set>
                                      <p:cBhvr>
                                        <p:cTn id="31" dur="455" fill="hold">
                                          <p:stCondLst>
                                            <p:cond delay="0"/>
                                          </p:stCondLst>
                                        </p:cTn>
                                        <p:tgtEl>
                                          <p:spTgt spid="28689"/>
                                        </p:tgtEl>
                                        <p:attrNameLst>
                                          <p:attrName>style.rotation</p:attrName>
                                        </p:attrNameLst>
                                      </p:cBhvr>
                                      <p:to>
                                        <p:strVal val="-45.0"/>
                                      </p:to>
                                    </p:set>
                                    <p:anim calcmode="lin" valueType="num">
                                      <p:cBhvr>
                                        <p:cTn id="32" dur="455" fill="hold">
                                          <p:stCondLst>
                                            <p:cond delay="455"/>
                                          </p:stCondLst>
                                        </p:cTn>
                                        <p:tgtEl>
                                          <p:spTgt spid="28689"/>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28689"/>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28689"/>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28689"/>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687"/>
                                        </p:tgtEl>
                                        <p:attrNameLst>
                                          <p:attrName>style.visibility</p:attrName>
                                        </p:attrNameLst>
                                      </p:cBhvr>
                                      <p:to>
                                        <p:strVal val="visible"/>
                                      </p:to>
                                    </p:set>
                                    <p:animEffect transition="in" filter="wipe(down)">
                                      <p:cBhvr>
                                        <p:cTn id="40" dur="500"/>
                                        <p:tgtEl>
                                          <p:spTgt spid="28687"/>
                                        </p:tgtEl>
                                      </p:cBhvr>
                                    </p:animEffect>
                                  </p:childTnLst>
                                </p:cTn>
                              </p:par>
                            </p:childTnLst>
                          </p:cTn>
                        </p:par>
                      </p:childTnLst>
                    </p:cTn>
                  </p:par>
                  <p:par>
                    <p:cTn id="41" fill="hold">
                      <p:stCondLst>
                        <p:cond delay="indefinite"/>
                      </p:stCondLst>
                      <p:childTnLst>
                        <p:par>
                          <p:cTn id="42" fill="hold">
                            <p:stCondLst>
                              <p:cond delay="0"/>
                            </p:stCondLst>
                            <p:childTnLst>
                              <p:par>
                                <p:cTn id="43" presetID="38" presetClass="entr" presetSubtype="0" accel="50000" fill="hold" grpId="0" nodeType="clickEffect">
                                  <p:stCondLst>
                                    <p:cond delay="0"/>
                                  </p:stCondLst>
                                  <p:iterate type="lt">
                                    <p:tmPct val="50000"/>
                                  </p:iterate>
                                  <p:childTnLst>
                                    <p:set>
                                      <p:cBhvr>
                                        <p:cTn id="44" dur="1" fill="hold">
                                          <p:stCondLst>
                                            <p:cond delay="0"/>
                                          </p:stCondLst>
                                        </p:cTn>
                                        <p:tgtEl>
                                          <p:spTgt spid="28688"/>
                                        </p:tgtEl>
                                        <p:attrNameLst>
                                          <p:attrName>style.visibility</p:attrName>
                                        </p:attrNameLst>
                                      </p:cBhvr>
                                      <p:to>
                                        <p:strVal val="visible"/>
                                      </p:to>
                                    </p:set>
                                    <p:set>
                                      <p:cBhvr>
                                        <p:cTn id="45" dur="455" fill="hold">
                                          <p:stCondLst>
                                            <p:cond delay="0"/>
                                          </p:stCondLst>
                                        </p:cTn>
                                        <p:tgtEl>
                                          <p:spTgt spid="28688"/>
                                        </p:tgtEl>
                                        <p:attrNameLst>
                                          <p:attrName>style.rotation</p:attrName>
                                        </p:attrNameLst>
                                      </p:cBhvr>
                                      <p:to>
                                        <p:strVal val="-45.0"/>
                                      </p:to>
                                    </p:set>
                                    <p:anim calcmode="lin" valueType="num">
                                      <p:cBhvr>
                                        <p:cTn id="46" dur="455" fill="hold">
                                          <p:stCondLst>
                                            <p:cond delay="455"/>
                                          </p:stCondLst>
                                        </p:cTn>
                                        <p:tgtEl>
                                          <p:spTgt spid="28688"/>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28688"/>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28688"/>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28688"/>
                                        </p:tgtEl>
                                        <p:attrNameLst>
                                          <p:attrName>ppt_y</p:attrName>
                                        </p:attrNameLst>
                                      </p:cBhvr>
                                      <p:tavLst>
                                        <p:tav tm="0">
                                          <p:val>
                                            <p:strVal val="#ppt_y-(0.354*#ppt_w-0.172*#ppt_h)"/>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25"/>
                                        </p:tgtEl>
                                        <p:attrNameLst>
                                          <p:attrName>style.visibility</p:attrName>
                                        </p:attrNameLst>
                                      </p:cBhvr>
                                      <p:to>
                                        <p:strVal val="visible"/>
                                      </p:to>
                                    </p:set>
                                    <p:set>
                                      <p:cBhvr>
                                        <p:cTn id="59" dur="455" fill="hold">
                                          <p:stCondLst>
                                            <p:cond delay="0"/>
                                          </p:stCondLst>
                                        </p:cTn>
                                        <p:tgtEl>
                                          <p:spTgt spid="25"/>
                                        </p:tgtEl>
                                        <p:attrNameLst>
                                          <p:attrName>style.rotation</p:attrName>
                                        </p:attrNameLst>
                                      </p:cBhvr>
                                      <p:to>
                                        <p:strVal val="-45.0"/>
                                      </p:to>
                                    </p:set>
                                    <p:anim calcmode="lin" valueType="num">
                                      <p:cBhvr>
                                        <p:cTn id="60"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38" presetClass="entr" presetSubtype="0" accel="50000" fill="hold" grpId="0" nodeType="clickEffect">
                                  <p:stCondLst>
                                    <p:cond delay="0"/>
                                  </p:stCondLst>
                                  <p:iterate type="lt">
                                    <p:tmPct val="50000"/>
                                  </p:iterate>
                                  <p:childTnLst>
                                    <p:set>
                                      <p:cBhvr>
                                        <p:cTn id="77" dur="1" fill="hold">
                                          <p:stCondLst>
                                            <p:cond delay="0"/>
                                          </p:stCondLst>
                                        </p:cTn>
                                        <p:tgtEl>
                                          <p:spTgt spid="32"/>
                                        </p:tgtEl>
                                        <p:attrNameLst>
                                          <p:attrName>style.visibility</p:attrName>
                                        </p:attrNameLst>
                                      </p:cBhvr>
                                      <p:to>
                                        <p:strVal val="visible"/>
                                      </p:to>
                                    </p:set>
                                    <p:set>
                                      <p:cBhvr>
                                        <p:cTn id="78" dur="455" fill="hold">
                                          <p:stCondLst>
                                            <p:cond delay="0"/>
                                          </p:stCondLst>
                                        </p:cTn>
                                        <p:tgtEl>
                                          <p:spTgt spid="32"/>
                                        </p:tgtEl>
                                        <p:attrNameLst>
                                          <p:attrName>style.rotation</p:attrName>
                                        </p:attrNameLst>
                                      </p:cBhvr>
                                      <p:to>
                                        <p:strVal val="-45.0"/>
                                      </p:to>
                                    </p:set>
                                    <p:anim calcmode="lin" valueType="num">
                                      <p:cBhvr>
                                        <p:cTn id="79" dur="455" fill="hold">
                                          <p:stCondLst>
                                            <p:cond delay="455"/>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40"/>
                                        </p:tgtEl>
                                        <p:attrNameLst>
                                          <p:attrName>style.visibility</p:attrName>
                                        </p:attrNameLst>
                                      </p:cBhvr>
                                      <p:to>
                                        <p:strVal val="visible"/>
                                      </p:to>
                                    </p:set>
                                    <p:set>
                                      <p:cBhvr>
                                        <p:cTn id="87" dur="455" fill="hold">
                                          <p:stCondLst>
                                            <p:cond delay="0"/>
                                          </p:stCondLst>
                                        </p:cTn>
                                        <p:tgtEl>
                                          <p:spTgt spid="40"/>
                                        </p:tgtEl>
                                        <p:attrNameLst>
                                          <p:attrName>style.rotation</p:attrName>
                                        </p:attrNameLst>
                                      </p:cBhvr>
                                      <p:to>
                                        <p:strVal val="-45.0"/>
                                      </p:to>
                                    </p:set>
                                    <p:anim calcmode="lin" valueType="num">
                                      <p:cBhvr>
                                        <p:cTn id="88"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wipe(up)">
                                      <p:cBhvr>
                                        <p:cTn id="96" dur="5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right)">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p:bldP spid="28689" grpId="0"/>
      <p:bldP spid="28693" grpId="0"/>
      <p:bldP spid="25" grpId="0"/>
      <p:bldP spid="32"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685800" y="182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37891" name="Group 27"/>
          <p:cNvGrpSpPr/>
          <p:nvPr/>
        </p:nvGrpSpPr>
        <p:grpSpPr bwMode="auto">
          <a:xfrm>
            <a:off x="685800" y="2362200"/>
            <a:ext cx="5562600" cy="4329113"/>
            <a:chOff x="432" y="1488"/>
            <a:chExt cx="3504" cy="2727"/>
          </a:xfrm>
        </p:grpSpPr>
        <p:sp>
          <p:nvSpPr>
            <p:cNvPr id="37925"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37926"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37927" name="Group 7"/>
            <p:cNvGrpSpPr/>
            <p:nvPr/>
          </p:nvGrpSpPr>
          <p:grpSpPr bwMode="auto">
            <a:xfrm>
              <a:off x="711" y="1584"/>
              <a:ext cx="3033" cy="2305"/>
              <a:chOff x="711" y="1584"/>
              <a:chExt cx="3033" cy="2305"/>
            </a:xfrm>
          </p:grpSpPr>
          <p:sp>
            <p:nvSpPr>
              <p:cNvPr id="37928"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7929"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9724" name="Group 28"/>
          <p:cNvGrpSpPr/>
          <p:nvPr/>
        </p:nvGrpSpPr>
        <p:grpSpPr bwMode="auto">
          <a:xfrm>
            <a:off x="1295400" y="2971800"/>
            <a:ext cx="4267200" cy="2728913"/>
            <a:chOff x="816" y="1872"/>
            <a:chExt cx="2688" cy="1719"/>
          </a:xfrm>
        </p:grpSpPr>
        <p:sp>
          <p:nvSpPr>
            <p:cNvPr id="37923" name="Freeform 10"/>
            <p:cNvSpPr/>
            <p:nvPr/>
          </p:nvSpPr>
          <p:spPr bwMode="auto">
            <a:xfrm>
              <a:off x="816" y="1872"/>
              <a:ext cx="2064" cy="1536"/>
            </a:xfrm>
            <a:custGeom>
              <a:avLst/>
              <a:gdLst>
                <a:gd name="T0" fmla="*/ 0 w 1632"/>
                <a:gd name="T1" fmla="*/ 0 h 1776"/>
                <a:gd name="T2" fmla="*/ 20825 w 1632"/>
                <a:gd name="T3" fmla="*/ 110 h 1776"/>
                <a:gd name="T4" fmla="*/ 88424 w 1632"/>
                <a:gd name="T5" fmla="*/ 151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7924" name="Text Box 11"/>
            <p:cNvSpPr txBox="1">
              <a:spLocks noChangeArrowheads="1"/>
            </p:cNvSpPr>
            <p:nvPr/>
          </p:nvSpPr>
          <p:spPr bwMode="auto">
            <a:xfrm>
              <a:off x="2832" y="326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29725" name="Group 29"/>
          <p:cNvGrpSpPr/>
          <p:nvPr/>
        </p:nvGrpSpPr>
        <p:grpSpPr bwMode="auto">
          <a:xfrm>
            <a:off x="1295400" y="2438400"/>
            <a:ext cx="4267200" cy="2971800"/>
            <a:chOff x="816" y="1536"/>
            <a:chExt cx="2688" cy="1872"/>
          </a:xfrm>
        </p:grpSpPr>
        <p:sp>
          <p:nvSpPr>
            <p:cNvPr id="37921" name="Text Box 6"/>
            <p:cNvSpPr txBox="1">
              <a:spLocks noChangeArrowheads="1"/>
            </p:cNvSpPr>
            <p:nvPr/>
          </p:nvSpPr>
          <p:spPr bwMode="auto">
            <a:xfrm>
              <a:off x="2640" y="1536"/>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37922" name="Freeform 13"/>
            <p:cNvSpPr/>
            <p:nvPr/>
          </p:nvSpPr>
          <p:spPr bwMode="auto">
            <a:xfrm>
              <a:off x="816" y="1584"/>
              <a:ext cx="1824" cy="1824"/>
            </a:xfrm>
            <a:custGeom>
              <a:avLst/>
              <a:gdLst>
                <a:gd name="T0" fmla="*/ 0 w 1680"/>
                <a:gd name="T1" fmla="*/ 1824 h 1824"/>
                <a:gd name="T2" fmla="*/ 4859 w 1680"/>
                <a:gd name="T3" fmla="*/ 1344 h 1824"/>
                <a:gd name="T4" fmla="*/ 6798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9713" name="Text Box 17"/>
          <p:cNvSpPr txBox="1">
            <a:spLocks noChangeArrowheads="1"/>
          </p:cNvSpPr>
          <p:nvPr/>
        </p:nvSpPr>
        <p:spPr bwMode="auto">
          <a:xfrm>
            <a:off x="3276600" y="6172200"/>
            <a:ext cx="83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endPar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nvGrpSpPr>
          <p:cNvPr id="29726" name="Group 30"/>
          <p:cNvGrpSpPr/>
          <p:nvPr/>
        </p:nvGrpSpPr>
        <p:grpSpPr bwMode="auto">
          <a:xfrm>
            <a:off x="2449513" y="2198688"/>
            <a:ext cx="1371600" cy="3968750"/>
            <a:chOff x="1530" y="1388"/>
            <a:chExt cx="864" cy="2500"/>
          </a:xfrm>
        </p:grpSpPr>
        <p:sp>
          <p:nvSpPr>
            <p:cNvPr id="37919"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7920" name="Text Box 19"/>
            <p:cNvSpPr txBox="1">
              <a:spLocks noChangeArrowheads="1"/>
            </p:cNvSpPr>
            <p:nvPr/>
          </p:nvSpPr>
          <p:spPr bwMode="auto">
            <a:xfrm>
              <a:off x="1530" y="138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9716" name="Text Box 20"/>
          <p:cNvSpPr txBox="1">
            <a:spLocks noChangeArrowheads="1"/>
          </p:cNvSpPr>
          <p:nvPr/>
        </p:nvSpPr>
        <p:spPr bwMode="auto">
          <a:xfrm>
            <a:off x="3648075" y="4800600"/>
            <a:ext cx="330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339966"/>
                </a:solidFill>
                <a:effectLst/>
                <a:uLnTx/>
                <a:uFillTx/>
                <a:latin typeface="Tahoma" panose="020B0604030504040204" pitchFamily="34" charset="0"/>
                <a:ea typeface="+mn-ea"/>
                <a:cs typeface="+mn-cs"/>
              </a:rPr>
              <a:t>Recesní mezera</a:t>
            </a:r>
          </a:p>
        </p:txBody>
      </p:sp>
      <p:sp>
        <p:nvSpPr>
          <p:cNvPr id="29717" name="Text Box 21"/>
          <p:cNvSpPr txBox="1">
            <a:spLocks noChangeArrowheads="1"/>
          </p:cNvSpPr>
          <p:nvPr/>
        </p:nvSpPr>
        <p:spPr bwMode="auto">
          <a:xfrm>
            <a:off x="2633663" y="50292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9718" name="Freeform 22"/>
          <p:cNvSpPr/>
          <p:nvPr/>
        </p:nvSpPr>
        <p:spPr bwMode="auto">
          <a:xfrm>
            <a:off x="2700338" y="5084763"/>
            <a:ext cx="900112" cy="1587"/>
          </a:xfrm>
          <a:custGeom>
            <a:avLst/>
            <a:gdLst>
              <a:gd name="T0" fmla="*/ 0 w 567"/>
              <a:gd name="T1" fmla="*/ 0 h 1"/>
              <a:gd name="T2" fmla="*/ 2147483646 w 567"/>
              <a:gd name="T3" fmla="*/ 0 h 1"/>
              <a:gd name="T4" fmla="*/ 0 60000 65536"/>
              <a:gd name="T5" fmla="*/ 0 60000 65536"/>
            </a:gdLst>
            <a:ahLst/>
            <a:cxnLst>
              <a:cxn ang="T4">
                <a:pos x="T0" y="T1"/>
              </a:cxn>
              <a:cxn ang="T5">
                <a:pos x="T2" y="T3"/>
              </a:cxn>
            </a:cxnLst>
            <a:rect l="0" t="0" r="r" b="b"/>
            <a:pathLst>
              <a:path w="567" h="1">
                <a:moveTo>
                  <a:pt x="0" y="0"/>
                </a:moveTo>
                <a:lnTo>
                  <a:pt x="567" y="0"/>
                </a:lnTo>
              </a:path>
            </a:pathLst>
          </a:custGeom>
          <a:solidFill>
            <a:srgbClr val="008000"/>
          </a:solidFill>
          <a:ln w="47625" cap="flat" cmpd="sng">
            <a:solidFill>
              <a:srgbClr val="008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20" name="Line 24"/>
          <p:cNvSpPr>
            <a:spLocks noChangeShapeType="1"/>
          </p:cNvSpPr>
          <p:nvPr/>
        </p:nvSpPr>
        <p:spPr bwMode="auto">
          <a:xfrm>
            <a:off x="2667000" y="5105400"/>
            <a:ext cx="0" cy="106680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21" name="Text Box 25"/>
          <p:cNvSpPr txBox="1">
            <a:spLocks noChangeArrowheads="1"/>
          </p:cNvSpPr>
          <p:nvPr/>
        </p:nvSpPr>
        <p:spPr bwMode="auto">
          <a:xfrm>
            <a:off x="2362200" y="6172200"/>
            <a:ext cx="60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9722" name="Text Box 26"/>
          <p:cNvSpPr txBox="1">
            <a:spLocks noChangeArrowheads="1"/>
          </p:cNvSpPr>
          <p:nvPr/>
        </p:nvSpPr>
        <p:spPr bwMode="auto">
          <a:xfrm>
            <a:off x="2895600" y="61722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&lt;</a:t>
            </a:r>
            <a:endPar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sp>
        <p:nvSpPr>
          <p:cNvPr id="29727" name="Rectangle 31"/>
          <p:cNvSpPr>
            <a:spLocks noChangeArrowheads="1"/>
          </p:cNvSpPr>
          <p:nvPr/>
        </p:nvSpPr>
        <p:spPr bwMode="auto">
          <a:xfrm>
            <a:off x="2339975" y="6237288"/>
            <a:ext cx="1511300" cy="431800"/>
          </a:xfrm>
          <a:prstGeom prst="rect">
            <a:avLst/>
          </a:prstGeom>
          <a:noFill/>
          <a:ln w="635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 name="Line 24"/>
          <p:cNvSpPr>
            <a:spLocks noChangeShapeType="1"/>
          </p:cNvSpPr>
          <p:nvPr/>
        </p:nvSpPr>
        <p:spPr bwMode="auto">
          <a:xfrm flipV="1">
            <a:off x="1165225" y="5091113"/>
            <a:ext cx="1500188" cy="1270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 name="Text Box 4"/>
          <p:cNvSpPr txBox="1">
            <a:spLocks noChangeArrowheads="1"/>
          </p:cNvSpPr>
          <p:nvPr/>
        </p:nvSpPr>
        <p:spPr bwMode="auto">
          <a:xfrm>
            <a:off x="641350" y="4824413"/>
            <a:ext cx="609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cxnSp>
        <p:nvCxnSpPr>
          <p:cNvPr id="3" name="Přímá spojnice se šipkou 2"/>
          <p:cNvCxnSpPr/>
          <p:nvPr/>
        </p:nvCxnSpPr>
        <p:spPr>
          <a:xfrm flipH="1" flipV="1">
            <a:off x="3687763" y="2957513"/>
            <a:ext cx="266700" cy="182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flipV="1">
            <a:off x="2990850" y="4368800"/>
            <a:ext cx="398463" cy="2825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H="1" flipV="1">
            <a:off x="1566863" y="4968875"/>
            <a:ext cx="349250" cy="322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 Box 21"/>
          <p:cNvSpPr txBox="1">
            <a:spLocks noChangeArrowheads="1"/>
          </p:cNvSpPr>
          <p:nvPr/>
        </p:nvSpPr>
        <p:spPr bwMode="auto">
          <a:xfrm>
            <a:off x="1984375" y="4154488"/>
            <a:ext cx="609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38" name="Line 24"/>
          <p:cNvSpPr>
            <a:spLocks noChangeShapeType="1"/>
          </p:cNvSpPr>
          <p:nvPr/>
        </p:nvSpPr>
        <p:spPr bwMode="auto">
          <a:xfrm>
            <a:off x="1165225" y="4760913"/>
            <a:ext cx="989013" cy="20637"/>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 name="Line 24"/>
          <p:cNvSpPr>
            <a:spLocks noChangeShapeType="1"/>
          </p:cNvSpPr>
          <p:nvPr/>
        </p:nvSpPr>
        <p:spPr bwMode="auto">
          <a:xfrm flipH="1">
            <a:off x="2143125" y="4932363"/>
            <a:ext cx="6350" cy="1304925"/>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 name="Text Box 4"/>
          <p:cNvSpPr txBox="1">
            <a:spLocks noChangeArrowheads="1"/>
          </p:cNvSpPr>
          <p:nvPr/>
        </p:nvSpPr>
        <p:spPr bwMode="auto">
          <a:xfrm>
            <a:off x="620713" y="42275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41" name="Přímá spojnice se šipkou 40"/>
          <p:cNvCxnSpPr/>
          <p:nvPr/>
        </p:nvCxnSpPr>
        <p:spPr>
          <a:xfrm flipV="1">
            <a:off x="542925" y="4379913"/>
            <a:ext cx="7938" cy="72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 Box 25"/>
          <p:cNvSpPr txBox="1">
            <a:spLocks noChangeArrowheads="1"/>
          </p:cNvSpPr>
          <p:nvPr/>
        </p:nvSpPr>
        <p:spPr bwMode="auto">
          <a:xfrm>
            <a:off x="1836738" y="6170613"/>
            <a:ext cx="60960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0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44" name="Přímá spojnice se šipkou 43"/>
          <p:cNvCxnSpPr/>
          <p:nvPr/>
        </p:nvCxnSpPr>
        <p:spPr>
          <a:xfrm flipH="1">
            <a:off x="1958975" y="6627813"/>
            <a:ext cx="660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2" name="Group 29"/>
          <p:cNvGrpSpPr/>
          <p:nvPr/>
        </p:nvGrpSpPr>
        <p:grpSpPr bwMode="auto">
          <a:xfrm>
            <a:off x="925513" y="1898650"/>
            <a:ext cx="4256087" cy="3168650"/>
            <a:chOff x="816" y="1412"/>
            <a:chExt cx="2681" cy="1996"/>
          </a:xfrm>
        </p:grpSpPr>
        <p:sp>
          <p:nvSpPr>
            <p:cNvPr id="37917" name="Text Box 6"/>
            <p:cNvSpPr txBox="1">
              <a:spLocks noChangeArrowheads="1"/>
            </p:cNvSpPr>
            <p:nvPr/>
          </p:nvSpPr>
          <p:spPr bwMode="auto">
            <a:xfrm>
              <a:off x="2633" y="1412"/>
              <a:ext cx="864" cy="327"/>
            </a:xfrm>
            <a:prstGeom prst="rect">
              <a:avLst/>
            </a:prstGeom>
            <a:noFill/>
            <a:ln w="63500">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sp>
          <p:nvSpPr>
            <p:cNvPr id="37918" name="Freeform 13"/>
            <p:cNvSpPr/>
            <p:nvPr/>
          </p:nvSpPr>
          <p:spPr bwMode="auto">
            <a:xfrm>
              <a:off x="816" y="1584"/>
              <a:ext cx="1824" cy="1824"/>
            </a:xfrm>
            <a:custGeom>
              <a:avLst/>
              <a:gdLst>
                <a:gd name="T0" fmla="*/ 0 w 1680"/>
                <a:gd name="T1" fmla="*/ 1824 h 1824"/>
                <a:gd name="T2" fmla="*/ 4859 w 1680"/>
                <a:gd name="T3" fmla="*/ 1344 h 1824"/>
                <a:gd name="T4" fmla="*/ 6798 w 1680"/>
                <a:gd name="T5" fmla="*/ 0 h 1824"/>
                <a:gd name="T6" fmla="*/ 0 60000 65536"/>
                <a:gd name="T7" fmla="*/ 0 60000 65536"/>
                <a:gd name="T8" fmla="*/ 0 60000 65536"/>
              </a:gdLst>
              <a:ahLst/>
              <a:cxnLst>
                <a:cxn ang="T6">
                  <a:pos x="T0" y="T1"/>
                </a:cxn>
                <a:cxn ang="T7">
                  <a:pos x="T2" y="T3"/>
                </a:cxn>
                <a:cxn ang="T8">
                  <a:pos x="T4" y="T5"/>
                </a:cxn>
              </a:cxnLst>
              <a:rect l="0" t="0" r="r" b="b"/>
              <a:pathLst>
                <a:path w="1680" h="1824">
                  <a:moveTo>
                    <a:pt x="0" y="1824"/>
                  </a:moveTo>
                  <a:cubicBezTo>
                    <a:pt x="460" y="1736"/>
                    <a:pt x="920" y="1648"/>
                    <a:pt x="1200" y="1344"/>
                  </a:cubicBezTo>
                  <a:cubicBezTo>
                    <a:pt x="1480" y="1040"/>
                    <a:pt x="1600" y="224"/>
                    <a:pt x="1680" y="0"/>
                  </a:cubicBezTo>
                </a:path>
              </a:pathLst>
            </a:custGeom>
            <a:noFill/>
            <a:ln w="63500" cap="flat" cmpd="sng">
              <a:solidFill>
                <a:srgbClr val="8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5" name="TextovéPole 44"/>
          <p:cNvSpPr txBox="1"/>
          <p:nvPr/>
        </p:nvSpPr>
        <p:spPr>
          <a:xfrm>
            <a:off x="383718" y="600010"/>
            <a:ext cx="8559865" cy="1077218"/>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NEGATIVNÍ NABÍDKOVÝ ŠOK: </a:t>
            </a: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např. </a:t>
            </a:r>
            <a:r>
              <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 cen ropy na světových trzích</a:t>
            </a:r>
          </a:p>
        </p:txBody>
      </p:sp>
      <p:sp>
        <p:nvSpPr>
          <p:cNvPr id="4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15/38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7" name="TextovéPole 44"/>
          <p:cNvSpPr txBox="1"/>
          <p:nvPr/>
        </p:nvSpPr>
        <p:spPr>
          <a:xfrm>
            <a:off x="5724525" y="2897532"/>
            <a:ext cx="3432207" cy="1323439"/>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2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STAGFLACE vs.</a:t>
            </a:r>
          </a:p>
          <a:p>
            <a:pPr marL="0" marR="0" lvl="0" indent="0" algn="ctr" defTabSz="914400" rtl="0" eaLnBrk="1" fontAlgn="base" latinLnBrk="0" hangingPunct="1">
              <a:lnSpc>
                <a:spcPct val="100000"/>
              </a:lnSpc>
              <a:spcBef>
                <a:spcPct val="50000"/>
              </a:spcBef>
              <a:spcAft>
                <a:spcPct val="0"/>
              </a:spcAft>
              <a:buClrTx/>
              <a:buSzTx/>
              <a:buFontTx/>
              <a:buNone/>
              <a:defRPr/>
            </a:pP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SLUMPFLACE</a:t>
            </a:r>
            <a:endParaRPr kumimoji="0" lang="cs-CZ" altLang="cs-CZ" sz="32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724"/>
                                        </p:tgtEl>
                                        <p:attrNameLst>
                                          <p:attrName>style.visibility</p:attrName>
                                        </p:attrNameLst>
                                      </p:cBhvr>
                                      <p:to>
                                        <p:strVal val="visible"/>
                                      </p:to>
                                    </p:set>
                                    <p:animEffect transition="in" filter="wipe(up)">
                                      <p:cBhvr>
                                        <p:cTn id="7" dur="500"/>
                                        <p:tgtEl>
                                          <p:spTgt spid="29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725"/>
                                        </p:tgtEl>
                                        <p:attrNameLst>
                                          <p:attrName>style.visibility</p:attrName>
                                        </p:attrNameLst>
                                      </p:cBhvr>
                                      <p:to>
                                        <p:strVal val="visible"/>
                                      </p:to>
                                    </p:set>
                                    <p:animEffect transition="in" filter="wipe(down)">
                                      <p:cBhvr>
                                        <p:cTn id="12" dur="500"/>
                                        <p:tgtEl>
                                          <p:spTgt spid="29725"/>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9717"/>
                                        </p:tgtEl>
                                        <p:attrNameLst>
                                          <p:attrName>style.visibility</p:attrName>
                                        </p:attrNameLst>
                                      </p:cBhvr>
                                      <p:to>
                                        <p:strVal val="visible"/>
                                      </p:to>
                                    </p:set>
                                    <p:set>
                                      <p:cBhvr>
                                        <p:cTn id="17" dur="455" fill="hold">
                                          <p:stCondLst>
                                            <p:cond delay="0"/>
                                          </p:stCondLst>
                                        </p:cTn>
                                        <p:tgtEl>
                                          <p:spTgt spid="29717"/>
                                        </p:tgtEl>
                                        <p:attrNameLst>
                                          <p:attrName>style.rotation</p:attrName>
                                        </p:attrNameLst>
                                      </p:cBhvr>
                                      <p:to>
                                        <p:strVal val="-45.0"/>
                                      </p:to>
                                    </p:set>
                                    <p:anim calcmode="lin" valueType="num">
                                      <p:cBhvr>
                                        <p:cTn id="18" dur="455" fill="hold">
                                          <p:stCondLst>
                                            <p:cond delay="455"/>
                                          </p:stCondLst>
                                        </p:cTn>
                                        <p:tgtEl>
                                          <p:spTgt spid="29717"/>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9717"/>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9717"/>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9717"/>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29720"/>
                                        </p:tgtEl>
                                        <p:attrNameLst>
                                          <p:attrName>style.visibility</p:attrName>
                                        </p:attrNameLst>
                                      </p:cBhvr>
                                      <p:to>
                                        <p:strVal val="visible"/>
                                      </p:to>
                                    </p:set>
                                    <p:anim calcmode="lin" valueType="num">
                                      <p:cBhvr>
                                        <p:cTn id="31" dur="1000" fill="hold"/>
                                        <p:tgtEl>
                                          <p:spTgt spid="29720"/>
                                        </p:tgtEl>
                                        <p:attrNameLst>
                                          <p:attrName>ppt_w</p:attrName>
                                        </p:attrNameLst>
                                      </p:cBhvr>
                                      <p:tavLst>
                                        <p:tav tm="0">
                                          <p:val>
                                            <p:fltVal val="0"/>
                                          </p:val>
                                        </p:tav>
                                        <p:tav tm="100000">
                                          <p:val>
                                            <p:strVal val="#ppt_w"/>
                                          </p:val>
                                        </p:tav>
                                      </p:tavLst>
                                    </p:anim>
                                    <p:anim calcmode="lin" valueType="num">
                                      <p:cBhvr>
                                        <p:cTn id="32" dur="1000" fill="hold"/>
                                        <p:tgtEl>
                                          <p:spTgt spid="29720"/>
                                        </p:tgtEl>
                                        <p:attrNameLst>
                                          <p:attrName>ppt_h</p:attrName>
                                        </p:attrNameLst>
                                      </p:cBhvr>
                                      <p:tavLst>
                                        <p:tav tm="0">
                                          <p:val>
                                            <p:fltVal val="0"/>
                                          </p:val>
                                        </p:tav>
                                        <p:tav tm="100000">
                                          <p:val>
                                            <p:strVal val="#ppt_h"/>
                                          </p:val>
                                        </p:tav>
                                      </p:tavLst>
                                    </p:anim>
                                    <p:anim calcmode="lin" valueType="num">
                                      <p:cBhvr>
                                        <p:cTn id="33" dur="1000" fill="hold"/>
                                        <p:tgtEl>
                                          <p:spTgt spid="29720"/>
                                        </p:tgtEl>
                                        <p:attrNameLst>
                                          <p:attrName>style.rotation</p:attrName>
                                        </p:attrNameLst>
                                      </p:cBhvr>
                                      <p:tavLst>
                                        <p:tav tm="0">
                                          <p:val>
                                            <p:fltVal val="90"/>
                                          </p:val>
                                        </p:tav>
                                        <p:tav tm="100000">
                                          <p:val>
                                            <p:fltVal val="0"/>
                                          </p:val>
                                        </p:tav>
                                      </p:tavLst>
                                    </p:anim>
                                    <p:animEffect transition="in" filter="fade">
                                      <p:cBhvr>
                                        <p:cTn id="34" dur="1000"/>
                                        <p:tgtEl>
                                          <p:spTgt spid="297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8" presetClass="entr" presetSubtype="0" accel="50000" fill="hold" grpId="0" nodeType="clickEffect">
                                  <p:stCondLst>
                                    <p:cond delay="0"/>
                                  </p:stCondLst>
                                  <p:iterate type="lt">
                                    <p:tmPct val="50000"/>
                                  </p:iterate>
                                  <p:childTnLst>
                                    <p:set>
                                      <p:cBhvr>
                                        <p:cTn id="45" dur="1" fill="hold">
                                          <p:stCondLst>
                                            <p:cond delay="0"/>
                                          </p:stCondLst>
                                        </p:cTn>
                                        <p:tgtEl>
                                          <p:spTgt spid="29721"/>
                                        </p:tgtEl>
                                        <p:attrNameLst>
                                          <p:attrName>style.visibility</p:attrName>
                                        </p:attrNameLst>
                                      </p:cBhvr>
                                      <p:to>
                                        <p:strVal val="visible"/>
                                      </p:to>
                                    </p:set>
                                    <p:set>
                                      <p:cBhvr>
                                        <p:cTn id="46" dur="455" fill="hold">
                                          <p:stCondLst>
                                            <p:cond delay="0"/>
                                          </p:stCondLst>
                                        </p:cTn>
                                        <p:tgtEl>
                                          <p:spTgt spid="29721"/>
                                        </p:tgtEl>
                                        <p:attrNameLst>
                                          <p:attrName>style.rotation</p:attrName>
                                        </p:attrNameLst>
                                      </p:cBhvr>
                                      <p:to>
                                        <p:strVal val="-45.0"/>
                                      </p:to>
                                    </p:set>
                                    <p:anim calcmode="lin" valueType="num">
                                      <p:cBhvr>
                                        <p:cTn id="47" dur="455" fill="hold">
                                          <p:stCondLst>
                                            <p:cond delay="455"/>
                                          </p:stCondLst>
                                        </p:cTn>
                                        <p:tgtEl>
                                          <p:spTgt spid="29721"/>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29721"/>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29721"/>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29721"/>
                                        </p:tgtEl>
                                        <p:attrNameLst>
                                          <p:attrName>ppt_y</p:attrName>
                                        </p:attrNameLst>
                                      </p:cBhvr>
                                      <p:tavLst>
                                        <p:tav tm="0">
                                          <p:val>
                                            <p:strVal val="#ppt_y-(0.354*#ppt_w-0.172*#ppt_h)"/>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726"/>
                                        </p:tgtEl>
                                        <p:attrNameLst>
                                          <p:attrName>style.visibility</p:attrName>
                                        </p:attrNameLst>
                                      </p:cBhvr>
                                      <p:to>
                                        <p:strVal val="visible"/>
                                      </p:to>
                                    </p:set>
                                    <p:animEffect transition="in" filter="wipe(down)">
                                      <p:cBhvr>
                                        <p:cTn id="55" dur="500"/>
                                        <p:tgtEl>
                                          <p:spTgt spid="29726"/>
                                        </p:tgtEl>
                                      </p:cBhvr>
                                    </p:animEffect>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grpId="0" nodeType="clickEffect">
                                  <p:stCondLst>
                                    <p:cond delay="0"/>
                                  </p:stCondLst>
                                  <p:iterate type="lt">
                                    <p:tmPct val="50000"/>
                                  </p:iterate>
                                  <p:childTnLst>
                                    <p:set>
                                      <p:cBhvr>
                                        <p:cTn id="59" dur="1" fill="hold">
                                          <p:stCondLst>
                                            <p:cond delay="0"/>
                                          </p:stCondLst>
                                        </p:cTn>
                                        <p:tgtEl>
                                          <p:spTgt spid="29713"/>
                                        </p:tgtEl>
                                        <p:attrNameLst>
                                          <p:attrName>style.visibility</p:attrName>
                                        </p:attrNameLst>
                                      </p:cBhvr>
                                      <p:to>
                                        <p:strVal val="visible"/>
                                      </p:to>
                                    </p:set>
                                    <p:set>
                                      <p:cBhvr>
                                        <p:cTn id="60" dur="455" fill="hold">
                                          <p:stCondLst>
                                            <p:cond delay="0"/>
                                          </p:stCondLst>
                                        </p:cTn>
                                        <p:tgtEl>
                                          <p:spTgt spid="29713"/>
                                        </p:tgtEl>
                                        <p:attrNameLst>
                                          <p:attrName>style.rotation</p:attrName>
                                        </p:attrNameLst>
                                      </p:cBhvr>
                                      <p:to>
                                        <p:strVal val="-45.0"/>
                                      </p:to>
                                    </p:set>
                                    <p:anim calcmode="lin" valueType="num">
                                      <p:cBhvr>
                                        <p:cTn id="61" dur="455" fill="hold">
                                          <p:stCondLst>
                                            <p:cond delay="455"/>
                                          </p:stCondLst>
                                        </p:cTn>
                                        <p:tgtEl>
                                          <p:spTgt spid="29713"/>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29713"/>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29713"/>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29713"/>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grpId="0" nodeType="clickEffect">
                                  <p:stCondLst>
                                    <p:cond delay="0"/>
                                  </p:stCondLst>
                                  <p:iterate type="lt">
                                    <p:tmPct val="50000"/>
                                  </p:iterate>
                                  <p:childTnLst>
                                    <p:set>
                                      <p:cBhvr>
                                        <p:cTn id="68" dur="1" fill="hold">
                                          <p:stCondLst>
                                            <p:cond delay="0"/>
                                          </p:stCondLst>
                                        </p:cTn>
                                        <p:tgtEl>
                                          <p:spTgt spid="29722"/>
                                        </p:tgtEl>
                                        <p:attrNameLst>
                                          <p:attrName>style.visibility</p:attrName>
                                        </p:attrNameLst>
                                      </p:cBhvr>
                                      <p:to>
                                        <p:strVal val="visible"/>
                                      </p:to>
                                    </p:set>
                                    <p:set>
                                      <p:cBhvr>
                                        <p:cTn id="69" dur="455" fill="hold">
                                          <p:stCondLst>
                                            <p:cond delay="0"/>
                                          </p:stCondLst>
                                        </p:cTn>
                                        <p:tgtEl>
                                          <p:spTgt spid="29722"/>
                                        </p:tgtEl>
                                        <p:attrNameLst>
                                          <p:attrName>style.rotation</p:attrName>
                                        </p:attrNameLst>
                                      </p:cBhvr>
                                      <p:to>
                                        <p:strVal val="-45.0"/>
                                      </p:to>
                                    </p:set>
                                    <p:anim calcmode="lin" valueType="num">
                                      <p:cBhvr>
                                        <p:cTn id="70" dur="455" fill="hold">
                                          <p:stCondLst>
                                            <p:cond delay="455"/>
                                          </p:stCondLst>
                                        </p:cTn>
                                        <p:tgtEl>
                                          <p:spTgt spid="29722"/>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29722"/>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29722"/>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29722"/>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29727"/>
                                        </p:tgtEl>
                                        <p:attrNameLst>
                                          <p:attrName>style.visibility</p:attrName>
                                        </p:attrNameLst>
                                      </p:cBhvr>
                                      <p:to>
                                        <p:strVal val="visible"/>
                                      </p:to>
                                    </p:set>
                                    <p:anim calcmode="lin" valueType="num">
                                      <p:cBhvr>
                                        <p:cTn id="78" dur="1000" fill="hold"/>
                                        <p:tgtEl>
                                          <p:spTgt spid="29727"/>
                                        </p:tgtEl>
                                        <p:attrNameLst>
                                          <p:attrName>ppt_w</p:attrName>
                                        </p:attrNameLst>
                                      </p:cBhvr>
                                      <p:tavLst>
                                        <p:tav tm="0">
                                          <p:val>
                                            <p:fltVal val="0"/>
                                          </p:val>
                                        </p:tav>
                                        <p:tav tm="100000">
                                          <p:val>
                                            <p:strVal val="#ppt_w"/>
                                          </p:val>
                                        </p:tav>
                                      </p:tavLst>
                                    </p:anim>
                                    <p:anim calcmode="lin" valueType="num">
                                      <p:cBhvr>
                                        <p:cTn id="79" dur="1000" fill="hold"/>
                                        <p:tgtEl>
                                          <p:spTgt spid="29727"/>
                                        </p:tgtEl>
                                        <p:attrNameLst>
                                          <p:attrName>ppt_h</p:attrName>
                                        </p:attrNameLst>
                                      </p:cBhvr>
                                      <p:tavLst>
                                        <p:tav tm="0">
                                          <p:val>
                                            <p:fltVal val="0"/>
                                          </p:val>
                                        </p:tav>
                                        <p:tav tm="100000">
                                          <p:val>
                                            <p:strVal val="#ppt_h"/>
                                          </p:val>
                                        </p:tav>
                                      </p:tavLst>
                                    </p:anim>
                                    <p:anim calcmode="lin" valueType="num">
                                      <p:cBhvr>
                                        <p:cTn id="80" dur="1000" fill="hold"/>
                                        <p:tgtEl>
                                          <p:spTgt spid="29727"/>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297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2" fill="hold">
                      <p:stCondLst>
                        <p:cond delay="indefinite"/>
                      </p:stCondLst>
                      <p:childTnLst>
                        <p:par>
                          <p:cTn id="83" fill="hold">
                            <p:stCondLst>
                              <p:cond delay="0"/>
                            </p:stCondLst>
                            <p:childTnLst>
                              <p:par>
                                <p:cTn id="84" presetID="26" presetClass="emph" presetSubtype="0" fill="hold" grpId="1" nodeType="clickEffect">
                                  <p:stCondLst>
                                    <p:cond delay="0"/>
                                  </p:stCondLst>
                                  <p:childTnLst>
                                    <p:animEffect transition="out" filter="fade">
                                      <p:cBhvr>
                                        <p:cTn id="85" dur="500" tmFilter="0, 0; .2, .5; .8, .5; 1, 0"/>
                                        <p:tgtEl>
                                          <p:spTgt spid="29727"/>
                                        </p:tgtEl>
                                      </p:cBhvr>
                                    </p:animEffect>
                                    <p:animScale>
                                      <p:cBhvr>
                                        <p:cTn id="86" dur="250" autoRev="1" fill="hold"/>
                                        <p:tgtEl>
                                          <p:spTgt spid="29727"/>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nodeType="clickEffect">
                                  <p:stCondLst>
                                    <p:cond delay="0"/>
                                  </p:stCondLst>
                                  <p:childTnLst>
                                    <p:set>
                                      <p:cBhvr>
                                        <p:cTn id="90" dur="1" fill="hold">
                                          <p:stCondLst>
                                            <p:cond delay="0"/>
                                          </p:stCondLst>
                                        </p:cTn>
                                        <p:tgtEl>
                                          <p:spTgt spid="29718"/>
                                        </p:tgtEl>
                                        <p:attrNameLst>
                                          <p:attrName>style.visibility</p:attrName>
                                        </p:attrNameLst>
                                      </p:cBhvr>
                                      <p:to>
                                        <p:strVal val="visible"/>
                                      </p:to>
                                    </p:set>
                                    <p:anim calcmode="lin" valueType="num">
                                      <p:cBhvr>
                                        <p:cTn id="91" dur="1000" fill="hold"/>
                                        <p:tgtEl>
                                          <p:spTgt spid="29718"/>
                                        </p:tgtEl>
                                        <p:attrNameLst>
                                          <p:attrName>ppt_w</p:attrName>
                                        </p:attrNameLst>
                                      </p:cBhvr>
                                      <p:tavLst>
                                        <p:tav tm="0">
                                          <p:val>
                                            <p:fltVal val="0"/>
                                          </p:val>
                                        </p:tav>
                                        <p:tav tm="100000">
                                          <p:val>
                                            <p:strVal val="#ppt_w"/>
                                          </p:val>
                                        </p:tav>
                                      </p:tavLst>
                                    </p:anim>
                                    <p:anim calcmode="lin" valueType="num">
                                      <p:cBhvr>
                                        <p:cTn id="92" dur="1000" fill="hold"/>
                                        <p:tgtEl>
                                          <p:spTgt spid="29718"/>
                                        </p:tgtEl>
                                        <p:attrNameLst>
                                          <p:attrName>ppt_h</p:attrName>
                                        </p:attrNameLst>
                                      </p:cBhvr>
                                      <p:tavLst>
                                        <p:tav tm="0">
                                          <p:val>
                                            <p:fltVal val="0"/>
                                          </p:val>
                                        </p:tav>
                                        <p:tav tm="100000">
                                          <p:val>
                                            <p:strVal val="#ppt_h"/>
                                          </p:val>
                                        </p:tav>
                                      </p:tavLst>
                                    </p:anim>
                                    <p:anim calcmode="lin" valueType="num">
                                      <p:cBhvr>
                                        <p:cTn id="93" dur="1000" fill="hold"/>
                                        <p:tgtEl>
                                          <p:spTgt spid="29718"/>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297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29718"/>
                                        </p:tgtEl>
                                      </p:cBhvr>
                                    </p:animEffect>
                                    <p:animScale>
                                      <p:cBhvr>
                                        <p:cTn id="99" dur="250" autoRev="1" fill="hold"/>
                                        <p:tgtEl>
                                          <p:spTgt spid="29718"/>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41" presetClass="entr" presetSubtype="0" fill="hold" grpId="0" nodeType="clickEffect">
                                  <p:stCondLst>
                                    <p:cond delay="0"/>
                                  </p:stCondLst>
                                  <p:iterate type="lt">
                                    <p:tmPct val="10000"/>
                                  </p:iterate>
                                  <p:childTnLst>
                                    <p:set>
                                      <p:cBhvr>
                                        <p:cTn id="103" dur="1" fill="hold">
                                          <p:stCondLst>
                                            <p:cond delay="0"/>
                                          </p:stCondLst>
                                        </p:cTn>
                                        <p:tgtEl>
                                          <p:spTgt spid="29716"/>
                                        </p:tgtEl>
                                        <p:attrNameLst>
                                          <p:attrName>style.visibility</p:attrName>
                                        </p:attrNameLst>
                                      </p:cBhvr>
                                      <p:to>
                                        <p:strVal val="visible"/>
                                      </p:to>
                                    </p:set>
                                    <p:anim calcmode="lin" valueType="num">
                                      <p:cBhvr>
                                        <p:cTn id="104" dur="500" fill="hold"/>
                                        <p:tgtEl>
                                          <p:spTgt spid="2971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9716"/>
                                        </p:tgtEl>
                                        <p:attrNameLst>
                                          <p:attrName>ppt_y</p:attrName>
                                        </p:attrNameLst>
                                      </p:cBhvr>
                                      <p:tavLst>
                                        <p:tav tm="0">
                                          <p:val>
                                            <p:strVal val="#ppt_y"/>
                                          </p:val>
                                        </p:tav>
                                        <p:tav tm="100000">
                                          <p:val>
                                            <p:strVal val="#ppt_y"/>
                                          </p:val>
                                        </p:tav>
                                      </p:tavLst>
                                    </p:anim>
                                    <p:anim calcmode="lin" valueType="num">
                                      <p:cBhvr>
                                        <p:cTn id="106" dur="500" fill="hold"/>
                                        <p:tgtEl>
                                          <p:spTgt spid="2971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971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9716"/>
                                        </p:tgtEl>
                                      </p:cBhvr>
                                    </p:animEffect>
                                  </p:childTnLst>
                                </p:cTn>
                              </p:par>
                            </p:childTnLst>
                          </p:cTn>
                        </p:par>
                      </p:childTnLst>
                    </p:cTn>
                  </p:par>
                  <p:par>
                    <p:cTn id="109" fill="hold">
                      <p:stCondLst>
                        <p:cond delay="indefinite"/>
                      </p:stCondLst>
                      <p:childTnLst>
                        <p:par>
                          <p:cTn id="110" fill="hold">
                            <p:stCondLst>
                              <p:cond delay="0"/>
                            </p:stCondLst>
                            <p:childTnLst>
                              <p:par>
                                <p:cTn id="111" presetID="45" presetClass="exit" presetSubtype="0" fill="hold" nodeType="clickEffect">
                                  <p:stCondLst>
                                    <p:cond delay="0"/>
                                  </p:stCondLst>
                                  <p:childTnLst>
                                    <p:animEffect transition="out" filter="fade">
                                      <p:cBhvr>
                                        <p:cTn id="112" dur="2000"/>
                                        <p:tgtEl>
                                          <p:spTgt spid="29718"/>
                                        </p:tgtEl>
                                      </p:cBhvr>
                                    </p:animEffect>
                                    <p:anim calcmode="lin" valueType="num">
                                      <p:cBhvr>
                                        <p:cTn id="113" dur="2000"/>
                                        <p:tgtEl>
                                          <p:spTgt spid="297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4" dur="2000"/>
                                        <p:tgtEl>
                                          <p:spTgt spid="29718"/>
                                        </p:tgtEl>
                                        <p:attrNameLst>
                                          <p:attrName>ppt_h</p:attrName>
                                        </p:attrNameLst>
                                      </p:cBhvr>
                                      <p:tavLst>
                                        <p:tav tm="0">
                                          <p:val>
                                            <p:strVal val="ppt_h"/>
                                          </p:val>
                                        </p:tav>
                                        <p:tav tm="100000">
                                          <p:val>
                                            <p:strVal val="ppt_h"/>
                                          </p:val>
                                        </p:tav>
                                      </p:tavLst>
                                    </p:anim>
                                    <p:set>
                                      <p:cBhvr>
                                        <p:cTn id="115" dur="1" fill="hold">
                                          <p:stCondLst>
                                            <p:cond delay="1999"/>
                                          </p:stCondLst>
                                        </p:cTn>
                                        <p:tgtEl>
                                          <p:spTgt spid="29718"/>
                                        </p:tgtEl>
                                        <p:attrNameLst>
                                          <p:attrName>style.visibility</p:attrName>
                                        </p:attrNameLst>
                                      </p:cBhvr>
                                      <p:to>
                                        <p:strVal val="hidden"/>
                                      </p:to>
                                    </p:set>
                                  </p:childTnLst>
                                </p:cTn>
                              </p:par>
                              <p:par>
                                <p:cTn id="116" presetID="45" presetClass="exit" presetSubtype="0" fill="hold" grpId="1" nodeType="withEffect">
                                  <p:stCondLst>
                                    <p:cond delay="0"/>
                                  </p:stCondLst>
                                  <p:iterate type="lt">
                                    <p:tmPct val="0"/>
                                  </p:iterate>
                                  <p:childTnLst>
                                    <p:animEffect transition="out" filter="fade">
                                      <p:cBhvr>
                                        <p:cTn id="117" dur="2000"/>
                                        <p:tgtEl>
                                          <p:spTgt spid="29716"/>
                                        </p:tgtEl>
                                      </p:cBhvr>
                                    </p:animEffect>
                                    <p:anim calcmode="lin" valueType="num">
                                      <p:cBhvr>
                                        <p:cTn id="118" dur="2000"/>
                                        <p:tgtEl>
                                          <p:spTgt spid="297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2000"/>
                                        <p:tgtEl>
                                          <p:spTgt spid="29716"/>
                                        </p:tgtEl>
                                        <p:attrNameLst>
                                          <p:attrName>ppt_h</p:attrName>
                                        </p:attrNameLst>
                                      </p:cBhvr>
                                      <p:tavLst>
                                        <p:tav tm="0">
                                          <p:val>
                                            <p:strVal val="ppt_h"/>
                                          </p:val>
                                        </p:tav>
                                        <p:tav tm="100000">
                                          <p:val>
                                            <p:strVal val="ppt_h"/>
                                          </p:val>
                                        </p:tav>
                                      </p:tavLst>
                                    </p:anim>
                                    <p:set>
                                      <p:cBhvr>
                                        <p:cTn id="120" dur="1" fill="hold">
                                          <p:stCondLst>
                                            <p:cond delay="1999"/>
                                          </p:stCondLst>
                                        </p:cTn>
                                        <p:tgtEl>
                                          <p:spTgt spid="2971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wipe(down)">
                                      <p:cBhvr>
                                        <p:cTn id="125" dur="500"/>
                                        <p:tgtEl>
                                          <p:spTgt spid="3"/>
                                        </p:tgtEl>
                                      </p:cBhvr>
                                    </p:animEffect>
                                  </p:childTnLst>
                                </p:cTn>
                              </p:par>
                              <p:par>
                                <p:cTn id="126" presetID="22" presetClass="entr" presetSubtype="4" fill="hold" nodeType="with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500"/>
                                        <p:tgtEl>
                                          <p:spTgt spid="35"/>
                                        </p:tgtEl>
                                      </p:cBhvr>
                                    </p:animEffect>
                                  </p:childTnLst>
                                </p:cTn>
                              </p:par>
                              <p:par>
                                <p:cTn id="129" presetID="22" presetClass="entr" presetSubtype="4"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down)">
                                      <p:cBhvr>
                                        <p:cTn id="131" dur="500"/>
                                        <p:tgtEl>
                                          <p:spTgt spid="3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wipe(down)">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38" presetClass="entr" presetSubtype="0" accel="50000" fill="hold" grpId="0" nodeType="clickEffect">
                                  <p:stCondLst>
                                    <p:cond delay="0"/>
                                  </p:stCondLst>
                                  <p:iterate type="lt">
                                    <p:tmPct val="50000"/>
                                  </p:iterate>
                                  <p:childTnLst>
                                    <p:set>
                                      <p:cBhvr>
                                        <p:cTn id="140" dur="1" fill="hold">
                                          <p:stCondLst>
                                            <p:cond delay="0"/>
                                          </p:stCondLst>
                                        </p:cTn>
                                        <p:tgtEl>
                                          <p:spTgt spid="37"/>
                                        </p:tgtEl>
                                        <p:attrNameLst>
                                          <p:attrName>style.visibility</p:attrName>
                                        </p:attrNameLst>
                                      </p:cBhvr>
                                      <p:to>
                                        <p:strVal val="visible"/>
                                      </p:to>
                                    </p:set>
                                    <p:set>
                                      <p:cBhvr>
                                        <p:cTn id="141" dur="455" fill="hold">
                                          <p:stCondLst>
                                            <p:cond delay="0"/>
                                          </p:stCondLst>
                                        </p:cTn>
                                        <p:tgtEl>
                                          <p:spTgt spid="37"/>
                                        </p:tgtEl>
                                        <p:attrNameLst>
                                          <p:attrName>style.rotation</p:attrName>
                                        </p:attrNameLst>
                                      </p:cBhvr>
                                      <p:to>
                                        <p:strVal val="-45.0"/>
                                      </p:to>
                                    </p:set>
                                    <p:anim calcmode="lin" valueType="num">
                                      <p:cBhvr>
                                        <p:cTn id="142" dur="455" fill="hold">
                                          <p:stCondLst>
                                            <p:cond delay="455"/>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143" dur="455"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44" dur="156" decel="50000" autoRev="1" fill="hold">
                                          <p:stCondLst>
                                            <p:cond delay="455"/>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45" dur="136" fill="hold">
                                          <p:stCondLst>
                                            <p:cond delay="864"/>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nodeType="clickEffect">
                                  <p:stCondLst>
                                    <p:cond delay="0"/>
                                  </p:stCondLst>
                                  <p:childTnLst>
                                    <p:set>
                                      <p:cBhvr>
                                        <p:cTn id="149" dur="1" fill="hold">
                                          <p:stCondLst>
                                            <p:cond delay="0"/>
                                          </p:stCondLst>
                                        </p:cTn>
                                        <p:tgtEl>
                                          <p:spTgt spid="38"/>
                                        </p:tgtEl>
                                        <p:attrNameLst>
                                          <p:attrName>style.visibility</p:attrName>
                                        </p:attrNameLst>
                                      </p:cBhvr>
                                      <p:to>
                                        <p:strVal val="visible"/>
                                      </p:to>
                                    </p:set>
                                    <p:animEffect transition="in" filter="wipe(right)">
                                      <p:cBhvr>
                                        <p:cTn id="150" dur="500"/>
                                        <p:tgtEl>
                                          <p:spTgt spid="38"/>
                                        </p:tgtEl>
                                      </p:cBhvr>
                                    </p:animEffect>
                                  </p:childTnLst>
                                </p:cTn>
                              </p:par>
                            </p:childTnLst>
                          </p:cTn>
                        </p:par>
                      </p:childTnLst>
                    </p:cTn>
                  </p:par>
                  <p:par>
                    <p:cTn id="151" fill="hold">
                      <p:stCondLst>
                        <p:cond delay="indefinite"/>
                      </p:stCondLst>
                      <p:childTnLst>
                        <p:par>
                          <p:cTn id="152" fill="hold">
                            <p:stCondLst>
                              <p:cond delay="0"/>
                            </p:stCondLst>
                            <p:childTnLst>
                              <p:par>
                                <p:cTn id="153" presetID="31" presetClass="entr" presetSubtype="0" fill="hold" nodeType="clickEffect">
                                  <p:stCondLst>
                                    <p:cond delay="0"/>
                                  </p:stCondLst>
                                  <p:iterate type="lt">
                                    <p:tmPct val="5000"/>
                                  </p:iterate>
                                  <p:childTnLst>
                                    <p:set>
                                      <p:cBhvr>
                                        <p:cTn id="154" dur="1" fill="hold">
                                          <p:stCondLst>
                                            <p:cond delay="0"/>
                                          </p:stCondLst>
                                        </p:cTn>
                                        <p:tgtEl>
                                          <p:spTgt spid="39"/>
                                        </p:tgtEl>
                                        <p:attrNameLst>
                                          <p:attrName>style.visibility</p:attrName>
                                        </p:attrNameLst>
                                      </p:cBhvr>
                                      <p:to>
                                        <p:strVal val="visible"/>
                                      </p:to>
                                    </p:set>
                                    <p:anim calcmode="lin" valueType="num">
                                      <p:cBhvr>
                                        <p:cTn id="155" dur="1000" fill="hold"/>
                                        <p:tgtEl>
                                          <p:spTgt spid="39"/>
                                        </p:tgtEl>
                                        <p:attrNameLst>
                                          <p:attrName>ppt_w</p:attrName>
                                        </p:attrNameLst>
                                      </p:cBhvr>
                                      <p:tavLst>
                                        <p:tav tm="0">
                                          <p:val>
                                            <p:fltVal val="0"/>
                                          </p:val>
                                        </p:tav>
                                        <p:tav tm="100000">
                                          <p:val>
                                            <p:strVal val="#ppt_w"/>
                                          </p:val>
                                        </p:tav>
                                      </p:tavLst>
                                    </p:anim>
                                    <p:anim calcmode="lin" valueType="num">
                                      <p:cBhvr>
                                        <p:cTn id="156" dur="1000" fill="hold"/>
                                        <p:tgtEl>
                                          <p:spTgt spid="39"/>
                                        </p:tgtEl>
                                        <p:attrNameLst>
                                          <p:attrName>ppt_h</p:attrName>
                                        </p:attrNameLst>
                                      </p:cBhvr>
                                      <p:tavLst>
                                        <p:tav tm="0">
                                          <p:val>
                                            <p:fltVal val="0"/>
                                          </p:val>
                                        </p:tav>
                                        <p:tav tm="100000">
                                          <p:val>
                                            <p:strVal val="#ppt_h"/>
                                          </p:val>
                                        </p:tav>
                                      </p:tavLst>
                                    </p:anim>
                                    <p:anim calcmode="lin" valueType="num">
                                      <p:cBhvr>
                                        <p:cTn id="157" dur="1000" fill="hold"/>
                                        <p:tgtEl>
                                          <p:spTgt spid="39"/>
                                        </p:tgtEl>
                                        <p:attrNameLst>
                                          <p:attrName>style.rotation</p:attrName>
                                        </p:attrNameLst>
                                      </p:cBhvr>
                                      <p:tavLst>
                                        <p:tav tm="0">
                                          <p:val>
                                            <p:fltVal val="90"/>
                                          </p:val>
                                        </p:tav>
                                        <p:tav tm="100000">
                                          <p:val>
                                            <p:fltVal val="0"/>
                                          </p:val>
                                        </p:tav>
                                      </p:tavLst>
                                    </p:anim>
                                    <p:animEffect transition="in" filter="fade">
                                      <p:cBhvr>
                                        <p:cTn id="158" dur="10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40"/>
                                        </p:tgtEl>
                                        <p:attrNameLst>
                                          <p:attrName>style.visibility</p:attrName>
                                        </p:attrNameLst>
                                      </p:cBhvr>
                                      <p:to>
                                        <p:strVal val="visible"/>
                                      </p:to>
                                    </p:set>
                                    <p:animEffect transition="in" filter="fade">
                                      <p:cBhvr>
                                        <p:cTn id="163" dur="1000"/>
                                        <p:tgtEl>
                                          <p:spTgt spid="40"/>
                                        </p:tgtEl>
                                      </p:cBhvr>
                                    </p:animEffect>
                                    <p:anim calcmode="lin" valueType="num">
                                      <p:cBhvr>
                                        <p:cTn id="164" dur="1000" fill="hold"/>
                                        <p:tgtEl>
                                          <p:spTgt spid="40"/>
                                        </p:tgtEl>
                                        <p:attrNameLst>
                                          <p:attrName>ppt_x</p:attrName>
                                        </p:attrNameLst>
                                      </p:cBhvr>
                                      <p:tavLst>
                                        <p:tav tm="0">
                                          <p:val>
                                            <p:strVal val="#ppt_x"/>
                                          </p:val>
                                        </p:tav>
                                        <p:tav tm="100000">
                                          <p:val>
                                            <p:strVal val="#ppt_x"/>
                                          </p:val>
                                        </p:tav>
                                      </p:tavLst>
                                    </p:anim>
                                    <p:anim calcmode="lin" valueType="num">
                                      <p:cBhvr>
                                        <p:cTn id="16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nodeType="click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wipe(down)">
                                      <p:cBhvr>
                                        <p:cTn id="170" dur="500"/>
                                        <p:tgtEl>
                                          <p:spTgt spid="41"/>
                                        </p:tgtEl>
                                      </p:cBhvr>
                                    </p:animEffect>
                                  </p:childTnLst>
                                </p:cTn>
                              </p:par>
                            </p:childTnLst>
                          </p:cTn>
                        </p:par>
                      </p:childTnLst>
                    </p:cTn>
                  </p:par>
                  <p:par>
                    <p:cTn id="171" fill="hold">
                      <p:stCondLst>
                        <p:cond delay="indefinite"/>
                      </p:stCondLst>
                      <p:childTnLst>
                        <p:par>
                          <p:cTn id="172" fill="hold">
                            <p:stCondLst>
                              <p:cond delay="0"/>
                            </p:stCondLst>
                            <p:childTnLst>
                              <p:par>
                                <p:cTn id="173" presetID="45" presetClass="exit" presetSubtype="0" fill="hold" grpId="2" nodeType="clickEffect">
                                  <p:stCondLst>
                                    <p:cond delay="0"/>
                                  </p:stCondLst>
                                  <p:childTnLst>
                                    <p:animEffect transition="out" filter="fade">
                                      <p:cBhvr>
                                        <p:cTn id="174" dur="2000"/>
                                        <p:tgtEl>
                                          <p:spTgt spid="29727"/>
                                        </p:tgtEl>
                                      </p:cBhvr>
                                    </p:animEffect>
                                    <p:anim calcmode="lin" valueType="num">
                                      <p:cBhvr>
                                        <p:cTn id="175" dur="2000"/>
                                        <p:tgtEl>
                                          <p:spTgt spid="297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2000"/>
                                        <p:tgtEl>
                                          <p:spTgt spid="29727"/>
                                        </p:tgtEl>
                                        <p:attrNameLst>
                                          <p:attrName>ppt_h</p:attrName>
                                        </p:attrNameLst>
                                      </p:cBhvr>
                                      <p:tavLst>
                                        <p:tav tm="0">
                                          <p:val>
                                            <p:strVal val="ppt_h"/>
                                          </p:val>
                                        </p:tav>
                                        <p:tav tm="100000">
                                          <p:val>
                                            <p:strVal val="ppt_h"/>
                                          </p:val>
                                        </p:tav>
                                      </p:tavLst>
                                    </p:anim>
                                    <p:set>
                                      <p:cBhvr>
                                        <p:cTn id="177" dur="1" fill="hold">
                                          <p:stCondLst>
                                            <p:cond delay="1999"/>
                                          </p:stCondLst>
                                        </p:cTn>
                                        <p:tgtEl>
                                          <p:spTgt spid="29727"/>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45" presetClass="exit" presetSubtype="0" fill="hold" grpId="1" nodeType="clickEffect">
                                  <p:stCondLst>
                                    <p:cond delay="0"/>
                                  </p:stCondLst>
                                  <p:iterate type="lt">
                                    <p:tmPct val="0"/>
                                  </p:iterate>
                                  <p:childTnLst>
                                    <p:animEffect transition="out" filter="fade">
                                      <p:cBhvr>
                                        <p:cTn id="181" dur="2000"/>
                                        <p:tgtEl>
                                          <p:spTgt spid="29722"/>
                                        </p:tgtEl>
                                      </p:cBhvr>
                                    </p:animEffect>
                                    <p:anim calcmode="lin" valueType="num">
                                      <p:cBhvr>
                                        <p:cTn id="182" dur="2000"/>
                                        <p:tgtEl>
                                          <p:spTgt spid="297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3" dur="2000"/>
                                        <p:tgtEl>
                                          <p:spTgt spid="29722"/>
                                        </p:tgtEl>
                                        <p:attrNameLst>
                                          <p:attrName>ppt_h</p:attrName>
                                        </p:attrNameLst>
                                      </p:cBhvr>
                                      <p:tavLst>
                                        <p:tav tm="0">
                                          <p:val>
                                            <p:strVal val="ppt_h"/>
                                          </p:val>
                                        </p:tav>
                                        <p:tav tm="100000">
                                          <p:val>
                                            <p:strVal val="ppt_h"/>
                                          </p:val>
                                        </p:tav>
                                      </p:tavLst>
                                    </p:anim>
                                    <p:set>
                                      <p:cBhvr>
                                        <p:cTn id="184" dur="1" fill="hold">
                                          <p:stCondLst>
                                            <p:cond delay="1999"/>
                                          </p:stCondLst>
                                        </p:cTn>
                                        <p:tgtEl>
                                          <p:spTgt spid="2972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38" presetClass="entr" presetSubtype="0" accel="50000" fill="hold" grpId="0" nodeType="clickEffect">
                                  <p:stCondLst>
                                    <p:cond delay="0"/>
                                  </p:stCondLst>
                                  <p:iterate type="lt">
                                    <p:tmPct val="50000"/>
                                  </p:iterate>
                                  <p:childTnLst>
                                    <p:set>
                                      <p:cBhvr>
                                        <p:cTn id="188" dur="1" fill="hold">
                                          <p:stCondLst>
                                            <p:cond delay="0"/>
                                          </p:stCondLst>
                                        </p:cTn>
                                        <p:tgtEl>
                                          <p:spTgt spid="43"/>
                                        </p:tgtEl>
                                        <p:attrNameLst>
                                          <p:attrName>style.visibility</p:attrName>
                                        </p:attrNameLst>
                                      </p:cBhvr>
                                      <p:to>
                                        <p:strVal val="visible"/>
                                      </p:to>
                                    </p:set>
                                    <p:set>
                                      <p:cBhvr>
                                        <p:cTn id="189" dur="455" fill="hold">
                                          <p:stCondLst>
                                            <p:cond delay="0"/>
                                          </p:stCondLst>
                                        </p:cTn>
                                        <p:tgtEl>
                                          <p:spTgt spid="43"/>
                                        </p:tgtEl>
                                        <p:attrNameLst>
                                          <p:attrName>style.rotation</p:attrName>
                                        </p:attrNameLst>
                                      </p:cBhvr>
                                      <p:to>
                                        <p:strVal val="-45.0"/>
                                      </p:to>
                                    </p:set>
                                    <p:anim calcmode="lin" valueType="num">
                                      <p:cBhvr>
                                        <p:cTn id="190" dur="455" fill="hold">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id="191" dur="455" fill="hold">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id="192" dur="156" decel="50000" autoRev="1" fill="hold">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id="193" dur="136" fill="hold">
                                          <p:stCondLst>
                                            <p:cond delay="864"/>
                                          </p:stCondLst>
                                        </p:cTn>
                                        <p:tgtEl>
                                          <p:spTgt spid="43"/>
                                        </p:tgtEl>
                                        <p:attrNameLst>
                                          <p:attrName>ppt_y</p:attrName>
                                        </p:attrNameLst>
                                      </p:cBhvr>
                                      <p:tavLst>
                                        <p:tav tm="0">
                                          <p:val>
                                            <p:strVal val="#ppt_y-(0.354*#ppt_w-0.172*#ppt_h)"/>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44"/>
                                        </p:tgtEl>
                                        <p:attrNameLst>
                                          <p:attrName>style.visibility</p:attrName>
                                        </p:attrNameLst>
                                      </p:cBhvr>
                                      <p:to>
                                        <p:strVal val="visible"/>
                                      </p:to>
                                    </p:set>
                                    <p:animEffect transition="in" filter="wipe(down)">
                                      <p:cBhvr>
                                        <p:cTn id="1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p:bldP spid="29716" grpId="0"/>
      <p:bldP spid="29716" grpId="1"/>
      <p:bldP spid="29717" grpId="0"/>
      <p:bldP spid="29721" grpId="0"/>
      <p:bldP spid="29722" grpId="0"/>
      <p:bldP spid="29722" grpId="1"/>
      <p:bldP spid="29727" grpId="0" animBg="1"/>
      <p:bldP spid="29727" grpId="1" animBg="1"/>
      <p:bldP spid="29727" grpId="2" animBg="1"/>
      <p:bldP spid="29" grpId="0"/>
      <p:bldP spid="37" grpId="0"/>
      <p:bldP spid="40" grpId="0"/>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26093"/>
            <a:ext cx="8229600" cy="825156"/>
          </a:xfrm>
        </p:spPr>
        <p:txBody>
          <a:bodyPr>
            <a:noAutofit/>
          </a:bodyPr>
          <a:lstStyle/>
          <a:p>
            <a:r>
              <a:rPr lang="cs-CZ" altLang="cs-CZ" sz="2800" b="1" dirty="0">
                <a:solidFill>
                  <a:srgbClr val="FF0000"/>
                </a:solidFill>
              </a:rPr>
              <a:t>ENDOGENNÍ MECHANISMUS </a:t>
            </a:r>
            <a:r>
              <a:rPr lang="cs-CZ" altLang="cs-CZ" sz="2800" b="1" dirty="0"/>
              <a:t>vs. </a:t>
            </a:r>
            <a:r>
              <a:rPr lang="cs-CZ" altLang="cs-CZ" sz="2800" b="1" dirty="0">
                <a:solidFill>
                  <a:srgbClr val="FF0000"/>
                </a:solidFill>
              </a:rPr>
              <a:t>EXOGENNÍ SKOKY </a:t>
            </a:r>
            <a:endParaRPr lang="cs-CZ" sz="2800" b="1" dirty="0">
              <a:solidFill>
                <a:srgbClr val="FF0000"/>
              </a:solidFill>
            </a:endParaRPr>
          </a:p>
        </p:txBody>
      </p:sp>
      <p:sp>
        <p:nvSpPr>
          <p:cNvPr id="98" name="Google Shape;98;p14"/>
          <p:cNvSpPr txBox="1">
            <a:spLocks noGrp="1"/>
          </p:cNvSpPr>
          <p:nvPr>
            <p:ph type="body" idx="1"/>
          </p:nvPr>
        </p:nvSpPr>
        <p:spPr>
          <a:xfrm>
            <a:off x="288758" y="1351248"/>
            <a:ext cx="8398042" cy="5266166"/>
          </a:xfrm>
          <a:prstGeom prst="rect">
            <a:avLst/>
          </a:prstGeom>
          <a:noFill/>
          <a:ln>
            <a:noFill/>
          </a:ln>
        </p:spPr>
        <p:txBody>
          <a:bodyPr spcFirstLastPara="1" wrap="square" lIns="91425" tIns="45700" rIns="91425" bIns="45700" anchor="t" anchorCtr="0">
            <a:normAutofit fontScale="6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Otázka: zda reálný </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HDP, C, I, ZAMESTNANOST… </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kolísají i bez změn ve vnějším prostředí: prostředí výrobců a spotřebitelů, psychické a mimoekonomické institucionální determinanty chování spotřebitelů a výrobců</a:t>
            </a:r>
            <a:r>
              <a:rPr kumimoji="0" lang="cs-CZ" altLang="cs-CZ" sz="36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 </a:t>
            </a:r>
          </a:p>
          <a:p>
            <a:pPr marL="742950" marR="0" lvl="0" indent="-7429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36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ZDA JSOU </a:t>
            </a:r>
            <a:r>
              <a:rPr kumimoji="0" lang="cs-CZ" altLang="cs-CZ" sz="360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CYKLICKÉ VÝKYVY TRŽNÍM EKONOMIKÁM VLASTNÍ</a:t>
            </a:r>
          </a:p>
          <a:p>
            <a:pPr marL="742950" marR="0" lvl="0" indent="-742950" algn="just"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36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NEBO SPOJENÉ S </a:t>
            </a:r>
            <a:r>
              <a:rPr lang="cs-CZ" altLang="cs-CZ" sz="3600"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PŘÍTOMNOSTÍ VNĚJŠÍCH – EXOGENNÍCH ŠOKŮ.</a:t>
            </a:r>
            <a:r>
              <a:rPr kumimoji="0" lang="cs-CZ" altLang="cs-CZ" sz="330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Zásadní význam pro </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tvorbu hospodářské politiky:</a:t>
            </a:r>
          </a:p>
          <a:p>
            <a:pPr marL="0" marR="0" lvl="0" indent="0" algn="just" defTabSz="914400" rtl="0" eaLnBrk="1" fontAlgn="base" latinLnBrk="0" hangingPunct="1">
              <a:lnSpc>
                <a:spcPct val="100000"/>
              </a:lnSpc>
              <a:spcBef>
                <a:spcPct val="20000"/>
              </a:spcBef>
              <a:spcAft>
                <a:spcPct val="0"/>
              </a:spcAft>
              <a:buClrTx/>
              <a:buSzPct val="80000"/>
              <a:buNone/>
              <a:defRPr/>
            </a:pP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Ad 1) ENDOGENNÍ EKONOMICKÝ MECHANIZMUS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vzniku </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cyklických výkyvů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uvnitř ekonomického systému:</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tržní ekonomiky –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ve své podstatě </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NESTABILNÍ</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jakými způsoby je stabilizovat pomocí vládních zásahů – význam makroekonomické politiky.</a:t>
            </a:r>
          </a:p>
          <a:p>
            <a:pPr marL="0" marR="0" lvl="0" indent="0" algn="just" defTabSz="914400" rtl="0" eaLnBrk="1" fontAlgn="base" latinLnBrk="0" hangingPunct="1">
              <a:lnSpc>
                <a:spcPct val="100000"/>
              </a:lnSpc>
              <a:spcBef>
                <a:spcPct val="20000"/>
              </a:spcBef>
              <a:spcAft>
                <a:spcPct val="0"/>
              </a:spcAft>
              <a:buClrTx/>
              <a:buSzPct val="80000"/>
              <a:buNone/>
              <a:defRPr/>
            </a:pP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Ad 2) MECHANISMUS GENERUJÍCÍ CYKLICKÉ POHYBY není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tržní ekonomiky vnitřně stabilní =&gt; význam makroekonomické politiky</a:t>
            </a: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altLang="cs-CZ" sz="33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se ztrácí!!!</a:t>
            </a:r>
            <a:endParaRPr kumimoji="0" lang="cs-CZ" altLang="cs-CZ" sz="33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225411" y="590688"/>
            <a:ext cx="8644269" cy="551371"/>
          </a:xfrm>
        </p:spPr>
        <p:txBody>
          <a:bodyPr>
            <a:noAutofit/>
          </a:bodyPr>
          <a:lstStyle/>
          <a:p>
            <a:r>
              <a:rPr lang="cs-CZ" altLang="cs-CZ" sz="2400" b="1" dirty="0">
                <a:solidFill>
                  <a:srgbClr val="FF0000"/>
                </a:solidFill>
              </a:rPr>
              <a:t>ENDOGENNÍ MECHANISMUS </a:t>
            </a:r>
            <a:r>
              <a:rPr lang="cs-CZ" altLang="cs-CZ" sz="2400" b="1" dirty="0"/>
              <a:t>vs. </a:t>
            </a:r>
            <a:r>
              <a:rPr lang="cs-CZ" altLang="cs-CZ" sz="2400" b="1" dirty="0">
                <a:solidFill>
                  <a:srgbClr val="FF0000"/>
                </a:solidFill>
              </a:rPr>
              <a:t>EXOGENNÍ SKOKY (lit. Jurečka  </a:t>
            </a:r>
            <a:endParaRPr lang="cs-CZ" sz="2400" b="1" dirty="0">
              <a:solidFill>
                <a:srgbClr val="FF0000"/>
              </a:solidFill>
            </a:endParaRPr>
          </a:p>
        </p:txBody>
      </p:sp>
      <p:sp>
        <p:nvSpPr>
          <p:cNvPr id="98" name="Google Shape;98;p14"/>
          <p:cNvSpPr txBox="1">
            <a:spLocks noGrp="1"/>
          </p:cNvSpPr>
          <p:nvPr>
            <p:ph type="body" idx="1"/>
          </p:nvPr>
        </p:nvSpPr>
        <p:spPr>
          <a:xfrm>
            <a:off x="0" y="4291927"/>
            <a:ext cx="8918589" cy="2411947"/>
          </a:xfrm>
          <a:prstGeom prst="rect">
            <a:avLst/>
          </a:prstGeom>
          <a:solidFill>
            <a:schemeClr val="bg1"/>
          </a:solidFill>
          <a:ln>
            <a:noFill/>
          </a:ln>
        </p:spPr>
        <p:txBody>
          <a:bodyPr spcFirstLastPara="1" wrap="square" lIns="91425" tIns="45700" rIns="91425" bIns="45700" anchor="t" anchorCtr="0">
            <a:normAutofit fontScale="77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Plus: </a:t>
            </a:r>
            <a:r>
              <a:rPr kumimoji="0" lang="cs-CZ" altLang="cs-CZ" sz="33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Politicko-ekonomický cyklus</a:t>
            </a:r>
          </a:p>
          <a:p>
            <a:pPr marR="0" lvl="0" indent="-457200"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endPar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r>
              <a:rPr kumimoji="0" lang="cs-CZ" altLang="cs-CZ" sz="29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Hicks-Samuelson</a:t>
            </a:r>
            <a:r>
              <a:rPr kumimoji="0" lang="cs-CZ" altLang="cs-CZ" sz="29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model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6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Cyklické výkyvy vyvolané změnou AD;</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6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Účinky změny – posléze se samovolně šíří v čase a prostoru </a:t>
            </a:r>
            <a:r>
              <a:rPr lang="cs-CZ" altLang="cs-CZ" sz="26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prostř</a:t>
            </a:r>
            <a:r>
              <a:rPr lang="cs-CZ" altLang="cs-CZ" sz="26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endogenního </a:t>
            </a:r>
            <a:r>
              <a:rPr kumimoji="0" lang="cs-CZ" altLang="cs-CZ" sz="26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mechanismu multiplikátoru a akcelerátoru. </a:t>
            </a:r>
          </a:p>
        </p:txBody>
      </p:sp>
      <p:graphicFrame>
        <p:nvGraphicFramePr>
          <p:cNvPr id="7" name="Table 7"/>
          <p:cNvGraphicFramePr>
            <a:graphicFrameLocks noGrp="1"/>
          </p:cNvGraphicFramePr>
          <p:nvPr>
            <p:extLst>
              <p:ext uri="{D42A27DB-BD31-4B8C-83A1-F6EECF244321}">
                <p14:modId xmlns:p14="http://schemas.microsoft.com/office/powerpoint/2010/main" val="1619505512"/>
              </p:ext>
            </p:extLst>
          </p:nvPr>
        </p:nvGraphicFramePr>
        <p:xfrm>
          <a:off x="140349" y="1208233"/>
          <a:ext cx="8778240" cy="3017520"/>
        </p:xfrm>
        <a:graphic>
          <a:graphicData uri="http://schemas.openxmlformats.org/drawingml/2006/table">
            <a:tbl>
              <a:tblPr firstRow="1" bandRow="1">
                <a:tableStyleId>{5C22544A-7EE6-4342-B048-85BDC9FD1C3A}</a:tableStyleId>
              </a:tblPr>
              <a:tblGrid>
                <a:gridCol w="1990806">
                  <a:extLst>
                    <a:ext uri="{9D8B030D-6E8A-4147-A177-3AD203B41FA5}">
                      <a16:colId xmlns:a16="http://schemas.microsoft.com/office/drawing/2014/main" val="20000"/>
                    </a:ext>
                  </a:extLst>
                </a:gridCol>
                <a:gridCol w="3104147">
                  <a:extLst>
                    <a:ext uri="{9D8B030D-6E8A-4147-A177-3AD203B41FA5}">
                      <a16:colId xmlns:a16="http://schemas.microsoft.com/office/drawing/2014/main" val="20001"/>
                    </a:ext>
                  </a:extLst>
                </a:gridCol>
                <a:gridCol w="3683287">
                  <a:extLst>
                    <a:ext uri="{9D8B030D-6E8A-4147-A177-3AD203B41FA5}">
                      <a16:colId xmlns:a16="http://schemas.microsoft.com/office/drawing/2014/main" val="20002"/>
                    </a:ext>
                  </a:extLst>
                </a:gridCol>
              </a:tblGrid>
              <a:tr h="668693">
                <a:tc>
                  <a:txBody>
                    <a:bodyPr/>
                    <a:lstStyle/>
                    <a:p>
                      <a:r>
                        <a:rPr lang="cs-CZ" sz="1800" b="1" noProof="0" dirty="0"/>
                        <a:t>Zdroje a typy ekonomických změn </a:t>
                      </a:r>
                    </a:p>
                  </a:txBody>
                  <a:tcPr/>
                </a:tc>
                <a:tc>
                  <a:txBody>
                    <a:bodyPr/>
                    <a:lstStyle/>
                    <a:p>
                      <a:r>
                        <a:rPr lang="cs-CZ" sz="1800" b="1" noProof="0" dirty="0"/>
                        <a:t>Endogenní mechanismus </a:t>
                      </a:r>
                    </a:p>
                    <a:p>
                      <a:endParaRPr lang="cs-CZ" sz="2000" b="1" noProof="0" dirty="0"/>
                    </a:p>
                  </a:txBody>
                  <a:tcPr/>
                </a:tc>
                <a:tc>
                  <a:txBody>
                    <a:bodyPr/>
                    <a:lstStyle/>
                    <a:p>
                      <a:r>
                        <a:rPr lang="cs-CZ" sz="1800" b="1" noProof="0" dirty="0"/>
                        <a:t>Exogenní šoky </a:t>
                      </a:r>
                    </a:p>
                  </a:txBody>
                  <a:tcPr/>
                </a:tc>
                <a:extLst>
                  <a:ext uri="{0D108BD9-81ED-4DB2-BD59-A6C34878D82A}">
                    <a16:rowId xmlns:a16="http://schemas.microsoft.com/office/drawing/2014/main" val="10000"/>
                  </a:ext>
                </a:extLst>
              </a:tr>
              <a:tr h="711309">
                <a:tc>
                  <a:txBody>
                    <a:bodyPr/>
                    <a:lstStyle/>
                    <a:p>
                      <a:r>
                        <a:rPr lang="cs-CZ" sz="1800" b="1" noProof="0"/>
                        <a:t>Změny agregátní poptávky </a:t>
                      </a:r>
                    </a:p>
                  </a:txBody>
                  <a:tcPr/>
                </a:tc>
                <a:tc>
                  <a:txBody>
                    <a:bodyPr/>
                    <a:lstStyle/>
                    <a:p>
                      <a:r>
                        <a:rPr lang="cs-CZ" sz="1800" b="1" noProof="0" dirty="0"/>
                        <a:t>Keynesovský model </a:t>
                      </a:r>
                    </a:p>
                    <a:p>
                      <a:r>
                        <a:rPr lang="cs-CZ" sz="1800" b="1" noProof="0" dirty="0"/>
                        <a:t>s multiplikátorem a akcelerátorem </a:t>
                      </a:r>
                    </a:p>
                  </a:txBody>
                  <a:tcPr/>
                </a:tc>
                <a:tc>
                  <a:txBody>
                    <a:bodyPr/>
                    <a:lstStyle/>
                    <a:p>
                      <a:r>
                        <a:rPr lang="cs-CZ" sz="1800" b="1" noProof="0" dirty="0"/>
                        <a:t>Monetaristický model se změnami </a:t>
                      </a:r>
                    </a:p>
                    <a:p>
                      <a:r>
                        <a:rPr lang="cs-CZ" sz="1800" b="1" noProof="0" dirty="0"/>
                        <a:t>peněžní nabídky  </a:t>
                      </a:r>
                    </a:p>
                  </a:txBody>
                  <a:tcPr/>
                </a:tc>
                <a:extLst>
                  <a:ext uri="{0D108BD9-81ED-4DB2-BD59-A6C34878D82A}">
                    <a16:rowId xmlns:a16="http://schemas.microsoft.com/office/drawing/2014/main" val="10001"/>
                  </a:ext>
                </a:extLst>
              </a:tr>
              <a:tr h="531932">
                <a:tc>
                  <a:txBody>
                    <a:bodyPr/>
                    <a:lstStyle/>
                    <a:p>
                      <a:r>
                        <a:rPr lang="cs-CZ" sz="1800" b="1" noProof="0"/>
                        <a:t>Změny agregátní nabídky </a:t>
                      </a:r>
                    </a:p>
                  </a:txBody>
                  <a:tcPr/>
                </a:tc>
                <a:tc>
                  <a:txBody>
                    <a:bodyPr/>
                    <a:lstStyle/>
                    <a:p>
                      <a:r>
                        <a:rPr lang="cs-CZ" sz="1800" b="1" noProof="0" dirty="0"/>
                        <a:t>„Inovační model” Josepha Aloise </a:t>
                      </a:r>
                      <a:r>
                        <a:rPr lang="cs-CZ" sz="1800" b="1" noProof="0" dirty="0" err="1"/>
                        <a:t>Schumpetera</a:t>
                      </a:r>
                      <a:r>
                        <a:rPr lang="cs-CZ" sz="1800" b="1" noProof="0" dirty="0"/>
                        <a:t> (inovace v shlucích)</a:t>
                      </a:r>
                    </a:p>
                  </a:txBody>
                  <a:tcPr/>
                </a:tc>
                <a:tc>
                  <a:txBody>
                    <a:bodyPr/>
                    <a:lstStyle/>
                    <a:p>
                      <a:r>
                        <a:rPr lang="cs-CZ" sz="1800" b="1" noProof="0" dirty="0"/>
                        <a:t>Koncepce „přírodního/' cyklu Williama </a:t>
                      </a:r>
                      <a:r>
                        <a:rPr lang="cs-CZ" sz="1800" b="1" noProof="0" dirty="0" err="1"/>
                        <a:t>Stanle</a:t>
                      </a:r>
                      <a:r>
                        <a:rPr lang="cs-CZ" sz="1800" b="1" noProof="0" dirty="0"/>
                        <a:t> </a:t>
                      </a:r>
                      <a:r>
                        <a:rPr lang="cs-CZ" sz="1800" b="1" noProof="0" dirty="0" err="1"/>
                        <a:t>Jevonse</a:t>
                      </a:r>
                      <a:r>
                        <a:rPr lang="cs-CZ" sz="1800" b="1" noProof="0" dirty="0"/>
                        <a:t> (ekonomický cyklus spojen se solárním cyklem)</a:t>
                      </a:r>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689768"/>
          </a:xfrm>
        </p:spPr>
        <p:txBody>
          <a:bodyPr>
            <a:no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0" y="1633729"/>
                <a:ext cx="8918589" cy="4983686"/>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Ekonomický cyklus se v daném modelu generuje </a:t>
                </a:r>
                <a:r>
                  <a:rPr kumimoji="0" lang="cs-CZ" altLang="cs-CZ" sz="33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samovolně</a:t>
                </a:r>
                <a:r>
                  <a:rPr kumimoji="0" lang="cs-CZ" altLang="cs-CZ" sz="33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 základě interakce </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agregátního reálného důchodu (Y) a čistých indukovaných investic (I</a:t>
                </a:r>
                <a:r>
                  <a:rPr kumimoji="0" lang="cs-CZ" altLang="cs-CZ" sz="33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0" marR="0" lvl="0" indent="0" algn="ctr" defTabSz="914400" rtl="0" eaLnBrk="1" fontAlgn="base" latinLnBrk="0" hangingPunct="1">
                  <a:lnSpc>
                    <a:spcPct val="100000"/>
                  </a:lnSpc>
                  <a:spcBef>
                    <a:spcPct val="20000"/>
                  </a:spcBef>
                  <a:spcAft>
                    <a:spcPct val="0"/>
                  </a:spcAft>
                  <a:buClrTx/>
                  <a:buSzPct val="80000"/>
                  <a:buNone/>
                  <a:defRPr/>
                </a:pPr>
                <a:r>
                  <a:rPr lang="el-GR" dirty="0"/>
                  <a:t>Δ </a:t>
                </a:r>
                <a:r>
                  <a:rPr lang="cs-CZ" dirty="0"/>
                  <a:t>Y = k*</a:t>
                </a:r>
                <a:r>
                  <a:rPr lang="el-GR" dirty="0"/>
                  <a:t>Δ </a:t>
                </a:r>
                <a:r>
                  <a:rPr lang="cs-CZ" dirty="0"/>
                  <a:t>I</a:t>
                </a:r>
              </a:p>
              <a:p>
                <a:pPr marR="0" lvl="0" indent="-457200" algn="ctr"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Investiční multiplikátor </a:t>
                </a:r>
              </a:p>
              <a:p>
                <a:pPr marL="0" lvl="0" indent="0" algn="ctr" fontAlgn="base">
                  <a:spcBef>
                    <a:spcPct val="20000"/>
                  </a:spcBef>
                  <a:spcAft>
                    <a:spcPct val="0"/>
                  </a:spcAft>
                  <a:buClrTx/>
                  <a:buSzPct val="80000"/>
                  <a:buNone/>
                  <a:defRPr/>
                </a:pPr>
                <a:r>
                  <a:rPr lang="cs-CZ" altLang="cs-CZ" sz="33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k </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14:m>
                  <m:oMath xmlns:m="http://schemas.openxmlformats.org/officeDocument/2006/math">
                    <m:f>
                      <m:fPr>
                        <m:ctrlPr>
                          <a:rPr lang="cs-CZ" altLang="cs-CZ" sz="3300" b="1" i="1" kern="1200" dirty="0">
                            <a:solidFill>
                              <a:srgbClr val="FF0000"/>
                            </a:solidFill>
                            <a:latin typeface="Cambria Math" panose="02040503050406030204" pitchFamily="18" charset="0"/>
                            <a:cs typeface="Calibri" panose="020F0502020204030204" pitchFamily="34" charset="0"/>
                          </a:rPr>
                        </m:ctrlPr>
                      </m:fPr>
                      <m:num>
                        <m:r>
                          <a:rPr lang="cs-CZ" altLang="cs-CZ" sz="3300" b="1" i="1" kern="1200" dirty="0">
                            <a:solidFill>
                              <a:srgbClr val="FF0000"/>
                            </a:solidFill>
                            <a:latin typeface="Cambria Math" panose="02040503050406030204" pitchFamily="18" charset="0"/>
                            <a:cs typeface="Calibri" panose="020F0502020204030204" pitchFamily="34" charset="0"/>
                          </a:rPr>
                          <m:t>𝟏</m:t>
                        </m:r>
                      </m:num>
                      <m:den>
                        <m:r>
                          <a:rPr lang="cs-CZ" altLang="cs-CZ" sz="3300" b="1" i="1" kern="1200" dirty="0" err="1">
                            <a:solidFill>
                              <a:srgbClr val="FF0000"/>
                            </a:solidFill>
                            <a:latin typeface="Cambria Math" panose="02040503050406030204" pitchFamily="18" charset="0"/>
                            <a:ea typeface="Consolas" panose="020B0609020204030204" pitchFamily="49" charset="0"/>
                            <a:cs typeface="Calibri" panose="020F0502020204030204" pitchFamily="34" charset="0"/>
                          </a:rPr>
                          <m:t>𝒎𝒑</m:t>
                        </m:r>
                        <m:r>
                          <a:rPr lang="cs-CZ" altLang="cs-CZ" sz="3300" b="1" i="1" kern="1200" dirty="0" smtClean="0">
                            <a:solidFill>
                              <a:srgbClr val="FF0000"/>
                            </a:solidFill>
                            <a:latin typeface="Cambria Math" panose="02040503050406030204" pitchFamily="18" charset="0"/>
                            <a:ea typeface="Consolas" panose="020B0609020204030204" pitchFamily="49" charset="0"/>
                            <a:cs typeface="Calibri" panose="020F0502020204030204" pitchFamily="34" charset="0"/>
                          </a:rPr>
                          <m:t>𝒔</m:t>
                        </m:r>
                      </m:den>
                    </m:f>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 </m:t>
                    </m:r>
                  </m:oMath>
                </a14:m>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14:m>
                  <m:oMath xmlns:m="http://schemas.openxmlformats.org/officeDocument/2006/math">
                    <m:f>
                      <m:fPr>
                        <m:ctrlP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rPr>
                        </m:ctrlPr>
                      </m:fPr>
                      <m:num>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rPr>
                          <m:t>𝟏</m:t>
                        </m:r>
                      </m:num>
                      <m:den>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 </m:t>
                        </m:r>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𝟏</m:t>
                        </m:r>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 − </m:t>
                        </m:r>
                        <m:r>
                          <a:rPr lang="cs-CZ" altLang="cs-CZ" sz="3300" b="1" i="1" kern="1200" dirty="0" err="1">
                            <a:solidFill>
                              <a:srgbClr val="FF0000"/>
                            </a:solidFill>
                            <a:latin typeface="Cambria Math" panose="02040503050406030204" pitchFamily="18" charset="0"/>
                            <a:ea typeface="Consolas" panose="020B0609020204030204" pitchFamily="49" charset="0"/>
                            <a:cs typeface="Calibri" panose="020F0502020204030204" pitchFamily="34" charset="0"/>
                          </a:rPr>
                          <m:t>𝒎𝒑𝒄</m:t>
                        </m:r>
                        <m:r>
                          <a:rPr lang="cs-CZ"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 )</m:t>
                        </m:r>
                      </m:den>
                    </m:f>
                  </m:oMath>
                </a14:m>
                <a:endPar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0" y="1633729"/>
                <a:ext cx="8918589" cy="4983686"/>
              </a:xfrm>
              <a:prstGeom prst="rect">
                <a:avLst/>
              </a:prstGeom>
              <a:blipFill rotWithShape="1">
                <a:blip r:embed="rId3"/>
                <a:stretch>
                  <a:fillRect t="-10" b="2"/>
                </a:stretch>
              </a:blipFill>
              <a:ln>
                <a:noFill/>
              </a:ln>
            </p:spPr>
            <p:txBody>
              <a:bodyPr/>
              <a:lstStyle/>
              <a:p>
                <a:r>
                  <a:rPr lang="en-US" altLang="en-US">
                    <a:noFill/>
                  </a:rPr>
                  <a:t> </a:t>
                </a:r>
              </a:p>
            </p:txBody>
          </p:sp>
        </mc:Fallback>
      </mc:AlternateContent>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212651" y="1315233"/>
            <a:ext cx="8644269" cy="5025182"/>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Ekonomický</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cyklus: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kolísání celkové ekonomické aktivity v čase =&gt; opakující se nesoulad mezi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potenciálním</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skutečným produktem.</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Ekonomický</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cyklus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posloupnost pravidelně se opakujících fází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VZESTUPU, POKLESU </a:t>
            </a:r>
            <a:r>
              <a:rPr kumimoji="0" lang="cs-CZ" altLang="cs-CZ" sz="28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nebo</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STAGNACE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makroekonomické aktivity:</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reálného HDP, zaměstnanosti, spotřeby, investic, exportu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atd.</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 =&gt; VRCHOL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KONTRAKCE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DNO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Ekonomický růst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širší pojetí, výsledek změn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MNOŽSTVÍ</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dostupných VF a změn v intenzitě využívání VF =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PRODUKTIVITĚ</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VF</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689768"/>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0" y="1633729"/>
                <a:ext cx="8918589" cy="4706686"/>
              </a:xfrm>
              <a:prstGeom prst="rect">
                <a:avLst/>
              </a:prstGeom>
              <a:noFill/>
              <a:ln>
                <a:noFill/>
              </a:ln>
            </p:spPr>
            <p:txBody>
              <a:bodyPr spcFirstLastPara="1" wrap="square" lIns="91425" tIns="45700" rIns="91425" bIns="45700" anchor="t" anchorCtr="0">
                <a:normAutofit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Akcelerátor investic</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Analýza</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trhu kapitálu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mikroekonomii: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rozhodující úloha při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utváření poptávky po kapitálu: vztah očekávané mezní efektivity investic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mezních nákladů na investice (úroková míra);</a:t>
                </a:r>
              </a:p>
              <a:p>
                <a:pPr indent="-457200" algn="just" fontAlgn="base">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Koeficient kapitálové náročnosti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Poměr mezi hodnotou kapitálu potřebného k produkci určitého rozsahu a hodnotou této produkce:</a:t>
                </a:r>
              </a:p>
              <a:p>
                <a:pPr marR="0" lvl="0" indent="-457200" algn="ctr"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3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Capital</a:t>
                </a: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/Output ratio = </a:t>
                </a:r>
                <a14:m>
                  <m:oMath xmlns:m="http://schemas.openxmlformats.org/officeDocument/2006/math">
                    <m:f>
                      <m:fPr>
                        <m:ctrlPr>
                          <a:rPr kumimoji="0" lang="cs-CZ" altLang="cs-CZ" sz="3300" b="1" i="1" u="none" strike="noStrike" kern="1200" cap="none" spc="0" normalizeH="0" baseline="0" noProof="0" dirty="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ctrlPr>
                      </m:fPr>
                      <m:num>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𝑲</m:t>
                        </m:r>
                      </m:num>
                      <m:den>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𝑸</m:t>
                        </m:r>
                      </m:den>
                    </m:f>
                  </m:oMath>
                </a14:m>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0" y="1633729"/>
                <a:ext cx="8918589" cy="4706686"/>
              </a:xfrm>
              <a:prstGeom prst="rect">
                <a:avLst/>
              </a:prstGeom>
              <a:blipFill>
                <a:blip r:embed="rId3"/>
                <a:stretch>
                  <a:fillRect l="-820" t="-389" r="-1367"/>
                </a:stretch>
              </a:blipFill>
              <a:ln>
                <a:noFill/>
              </a:ln>
            </p:spPr>
            <p:txBody>
              <a:bodyPr/>
              <a:lstStyle/>
              <a:p>
                <a:r>
                  <a:rPr lang="en-GB">
                    <a:noFill/>
                  </a:rPr>
                  <a:t> </a:t>
                </a:r>
              </a:p>
            </p:txBody>
          </p:sp>
        </mc:Fallback>
      </mc:AlternateContent>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689768"/>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0" y="1633729"/>
                <a:ext cx="8918589" cy="4706686"/>
              </a:xfrm>
              <a:prstGeom prst="rect">
                <a:avLst/>
              </a:prstGeom>
              <a:noFill/>
              <a:ln>
                <a:noFill/>
              </a:ln>
            </p:spPr>
            <p:txBody>
              <a:bodyPr spcFirstLastPara="1" wrap="square" lIns="91425" tIns="45700" rIns="91425" bIns="45700" anchor="t" anchorCtr="0">
                <a:normAutofit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Princip akcelerace:</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 stabilní objem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musí růst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Q</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ekonomiky stabilním tempem;</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klesají v důsledku samotného</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zpomalení růstu Q ekonomiky: </a:t>
                </a: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algn="ctr" fontAlgn="base">
                  <a:spcBef>
                    <a:spcPct val="20000"/>
                  </a:spcBef>
                  <a:spcAft>
                    <a:spcPct val="0"/>
                  </a:spcAft>
                  <a:buClrTx/>
                  <a:buSzPct val="80000"/>
                  <a:buFont typeface="Wingdings" panose="05000000000000000000" pitchFamily="2" charset="2"/>
                  <a:buChar char="Ø"/>
                  <a:defRPr/>
                </a:pPr>
                <a:r>
                  <a:rPr kumimoji="0" lang="cs-CZ" altLang="cs-CZ" sz="33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I = </a:t>
                </a:r>
                <a14:m>
                  <m:oMath xmlns:m="http://schemas.openxmlformats.org/officeDocument/2006/math">
                    <m:f>
                      <m:fPr>
                        <m:ctrlPr>
                          <a:rPr kumimoji="0" lang="cs-CZ" altLang="cs-CZ" sz="3300" b="1" i="1" u="none" strike="noStrike" kern="1200" cap="none" spc="0" normalizeH="0" baseline="0" noProof="0" dirty="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ctrlPr>
                      </m:fPr>
                      <m:num>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𝑲</m:t>
                        </m:r>
                      </m:num>
                      <m:den>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𝑸</m:t>
                        </m:r>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cs typeface="Calibri" panose="020F0502020204030204" pitchFamily="34" charset="0"/>
                            <a:sym typeface="Calibri" panose="020F0502020204030204"/>
                          </a:rPr>
                          <m:t> </m:t>
                        </m:r>
                      </m:den>
                    </m:f>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ea typeface="Consolas" panose="020B0609020204030204" pitchFamily="49" charset="0"/>
                        <a:cs typeface="Calibri" panose="020F0502020204030204" pitchFamily="34" charset="0"/>
                        <a:sym typeface="Calibri" panose="020F0502020204030204"/>
                      </a:rPr>
                      <m:t>∗</m:t>
                    </m:r>
                    <m:r>
                      <a:rPr lang="el-GR" altLang="cs-CZ" sz="33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𝜟</m:t>
                    </m:r>
                    <m:r>
                      <a:rPr kumimoji="0" lang="cs-CZ" altLang="cs-CZ" sz="3300" b="1" i="1" u="none" strike="noStrike" kern="1200" cap="none" spc="0" normalizeH="0" baseline="0" noProof="0" dirty="0" smtClean="0">
                        <a:ln>
                          <a:noFill/>
                        </a:ln>
                        <a:solidFill>
                          <a:srgbClr val="FF0000"/>
                        </a:solidFill>
                        <a:effectLst/>
                        <a:uLnTx/>
                        <a:uFillTx/>
                        <a:latin typeface="Cambria Math" panose="02040503050406030204" pitchFamily="18" charset="0"/>
                        <a:ea typeface="Consolas" panose="020B0609020204030204" pitchFamily="49" charset="0"/>
                        <a:cs typeface="Calibri" panose="020F0502020204030204" pitchFamily="34" charset="0"/>
                        <a:sym typeface="Calibri" panose="020F0502020204030204"/>
                      </a:rPr>
                      <m:t>𝑸</m:t>
                    </m:r>
                  </m:oMath>
                </a14:m>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např.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 </a:t>
                </a:r>
                <a14:m>
                  <m:oMath xmlns:m="http://schemas.openxmlformats.org/officeDocument/2006/math">
                    <m:r>
                      <a:rPr lang="cs-CZ" altLang="cs-CZ" sz="2800" b="1" i="1" kern="1200" dirty="0" smtClean="0">
                        <a:solidFill>
                          <a:srgbClr val="FF0000"/>
                        </a:solidFill>
                        <a:latin typeface="Cambria Math" panose="02040503050406030204" pitchFamily="18" charset="0"/>
                        <a:cs typeface="Calibri" panose="020F0502020204030204" pitchFamily="34" charset="0"/>
                      </a:rPr>
                      <m:t>𝟐</m:t>
                    </m:r>
                    <m:r>
                      <a:rPr lang="cs-CZ" altLang="cs-CZ" sz="28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m:t>
                    </m:r>
                    <m:r>
                      <a:rPr lang="el-GR" altLang="cs-CZ" sz="28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𝜟</m:t>
                    </m:r>
                    <m:r>
                      <a:rPr lang="cs-CZ" altLang="cs-CZ" sz="2800" b="1" i="1" kern="1200" dirty="0">
                        <a:solidFill>
                          <a:srgbClr val="FF0000"/>
                        </a:solidFill>
                        <a:latin typeface="Cambria Math" panose="02040503050406030204" pitchFamily="18" charset="0"/>
                        <a:ea typeface="Consolas" panose="020B0609020204030204" pitchFamily="49" charset="0"/>
                        <a:cs typeface="Calibri" panose="020F0502020204030204" pitchFamily="34" charset="0"/>
                      </a:rPr>
                      <m:t>𝑸</m:t>
                    </m:r>
                  </m:oMath>
                </a14:m>
                <a:endPar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indent="-457200" fontAlgn="base">
                  <a:spcBef>
                    <a:spcPct val="20000"/>
                  </a:spcBef>
                  <a:spcAft>
                    <a:spcPct val="0"/>
                  </a:spcAft>
                  <a:buClrTx/>
                  <a:buSzPct val="80000"/>
                  <a:buFont typeface="Wingdings" panose="05000000000000000000" pitchFamily="2" charset="2"/>
                  <a:buChar char="Ø"/>
                  <a:defRPr/>
                </a:pP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Při konstantním kapitálovém koeficientu = 2; rozsah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a:t>
                </a: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závisí na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změnách Q:</a:t>
                </a:r>
              </a:p>
              <a:p>
                <a:pPr indent="-457200" fontAlgn="base">
                  <a:spcBef>
                    <a:spcPct val="20000"/>
                  </a:spcBef>
                  <a:spcAft>
                    <a:spcPct val="0"/>
                  </a:spcAft>
                  <a:buClrTx/>
                  <a:buSzPct val="80000"/>
                  <a:buFont typeface="+mj-lt"/>
                  <a:buAutoNum type="arabicPeriod"/>
                  <a:defRPr/>
                </a:pP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a:t>
                </a: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rostou jen tehdy, když se růst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Q</a:t>
                </a: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zrychluje: rozšiřuje se mezera mezi skutečnou a žádoucí zásobou kapitálu;</a:t>
                </a:r>
              </a:p>
              <a:p>
                <a:pPr indent="-457200" fontAlgn="base">
                  <a:spcBef>
                    <a:spcPct val="20000"/>
                  </a:spcBef>
                  <a:spcAft>
                    <a:spcPct val="0"/>
                  </a:spcAft>
                  <a:buClrTx/>
                  <a:buSzPct val="80000"/>
                  <a:buFont typeface="+mj-lt"/>
                  <a:buAutoNum type="arabicPeriod"/>
                  <a:defRPr/>
                </a:pPr>
                <a:r>
                  <a:rPr lang="cs-CZ" altLang="cs-CZ" sz="2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Q neroste –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a:t>
                </a:r>
                <a:r>
                  <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0.</a:t>
                </a:r>
                <a:endPar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lvl="0" indent="-457200" algn="ctr" fontAlgn="base">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0" y="1633729"/>
                <a:ext cx="8918589" cy="4706686"/>
              </a:xfrm>
              <a:prstGeom prst="rect">
                <a:avLst/>
              </a:prstGeom>
              <a:blipFill>
                <a:blip r:embed="rId3"/>
                <a:stretch>
                  <a:fillRect l="-820" t="-389" r="-1367"/>
                </a:stretch>
              </a:blipFill>
              <a:ln>
                <a:noFill/>
              </a:ln>
            </p:spPr>
            <p:txBody>
              <a:bodyPr/>
              <a:lstStyle/>
              <a:p>
                <a:r>
                  <a:rPr lang="en-GB">
                    <a:noFill/>
                  </a:rPr>
                  <a:t> </a:t>
                </a:r>
              </a:p>
            </p:txBody>
          </p:sp>
        </mc:Fallback>
      </mc:AlternateContent>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689768"/>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p:sp>
        <p:nvSpPr>
          <p:cNvPr id="98" name="Google Shape;98;p14"/>
          <p:cNvSpPr txBox="1">
            <a:spLocks noGrp="1"/>
          </p:cNvSpPr>
          <p:nvPr>
            <p:ph type="body" idx="1"/>
          </p:nvPr>
        </p:nvSpPr>
        <p:spPr>
          <a:xfrm>
            <a:off x="0" y="1633729"/>
            <a:ext cx="8918589" cy="4706686"/>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Tab. Ilustrace akceleračního principu (v mld. Kč); (kapitálový koeficient = 2)</a:t>
            </a:r>
            <a:endPar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lvl="0" indent="-457200" algn="ctr" fontAlgn="base">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457198" y="2282053"/>
            <a:ext cx="8229601" cy="4366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fontScale="92500"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Kombinovaný účinek multiplikátoru a akcelerátoru:</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Působí zrychlení jak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Q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tak</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přičemž růst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vede</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k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dalšímu růstu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Q:</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LcPeriod"/>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Rozmach ekonomiky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narazí na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PPF – růst výroby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začne zpomalovat a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klesat, </a:t>
            </a:r>
            <a:r>
              <a:rPr lang="cs-CZ" altLang="cs-CZ" sz="28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prostř</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multiplikátoru</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pokles Q…</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LcPeriod"/>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Akcelerátor</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způsobí, že dojde k </a:t>
            </a:r>
            <a:r>
              <a:rPr lang="cs-CZ" altLang="cs-CZ" sz="28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deinvesticím</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při poklesu Q, kdy se začnou objevovat nevyužité výrobní kapacity, nebudou firmy uskutečňovat ani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restituční investice</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LcPeriod"/>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Hrubé investice – negativní.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LcPeriod"/>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Multiplikátor se svým násobícím se tlumivým účinkem.</a:t>
            </a:r>
          </a:p>
          <a:p>
            <a:pPr marL="571500" indent="-571500" algn="just" fontAlgn="base">
              <a:spcBef>
                <a:spcPct val="20000"/>
              </a:spcBef>
              <a:spcAft>
                <a:spcPct val="0"/>
              </a:spcAft>
              <a:buClrTx/>
              <a:buSzPct val="80000"/>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Rozmach ekonomiky je vystřídán jejím útlumem.</a:t>
            </a:r>
          </a:p>
          <a:p>
            <a:pPr lvl="0" indent="-457200" algn="ctr" fontAlgn="base">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D0C6F29-2C71-2ECE-814E-E69253196EE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47CAC15-3C3F-2FA6-D069-0E7A330B21D4}"/>
              </a:ext>
            </a:extLst>
          </p:cNvPr>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Keynesovský model s multiplikátorem a akcelerátorem </a:t>
            </a:r>
          </a:p>
        </p:txBody>
      </p:sp>
      <p:sp>
        <p:nvSpPr>
          <p:cNvPr id="98" name="Google Shape;98;p14">
            <a:extLst>
              <a:ext uri="{FF2B5EF4-FFF2-40B4-BE49-F238E27FC236}">
                <a16:creationId xmlns:a16="http://schemas.microsoft.com/office/drawing/2014/main" id="{E1F10BCA-6BA6-8B1B-1511-3E7A014722E8}"/>
              </a:ext>
            </a:extLst>
          </p:cNvPr>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Skutečná ekonomika:</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Akcelerátor: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nejdříve zapojení nevyužitých výrobních kapacit do výroby – zrychlení růstu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Q</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nevede tak k vysoké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akceleraci 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vliv</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nákladů na I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zejména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úrokové míry.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Multiplikátor: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nižší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než</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teoretický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důsledku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zdanění..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Oba: časové zpoždění – doba výstavby </a:t>
            </a:r>
            <a:endPar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 chybí místo pro </a:t>
            </a: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aktivní roli peněz v ekonomice. </a:t>
            </a:r>
          </a:p>
          <a:p>
            <a:pPr indent="-457200" fontAlgn="base">
              <a:spcBef>
                <a:spcPct val="20000"/>
              </a:spcBef>
              <a:spcAft>
                <a:spcPct val="0"/>
              </a:spcAft>
              <a:buClrTx/>
              <a:buSzPct val="80000"/>
              <a:buFont typeface="+mj-lt"/>
              <a:buAutoNum type="arabicPeriod"/>
              <a:defRPr/>
            </a:pPr>
            <a:endParaRPr kumimoji="0" lang="cs-CZ" altLang="cs-CZ" sz="20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lvl="0" indent="-457200" algn="ctr" fontAlgn="base">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44A9C3A3-16C9-A601-F90E-FB086CFD686A}"/>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Šipka: doprava 2">
            <a:extLst>
              <a:ext uri="{FF2B5EF4-FFF2-40B4-BE49-F238E27FC236}">
                <a16:creationId xmlns:a16="http://schemas.microsoft.com/office/drawing/2014/main" id="{5EE67047-EA33-20A9-AB7E-AAE2BE512AB2}"/>
              </a:ext>
            </a:extLst>
          </p:cNvPr>
          <p:cNvSpPr/>
          <p:nvPr/>
        </p:nvSpPr>
        <p:spPr>
          <a:xfrm>
            <a:off x="7747686" y="5424616"/>
            <a:ext cx="729049" cy="395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7031313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a:t>
            </a:r>
          </a:p>
        </p:txBody>
      </p:sp>
      <p:sp>
        <p:nvSpPr>
          <p:cNvPr id="98" name="Google Shape;98;p14"/>
          <p:cNvSpPr txBox="1">
            <a:spLocks noGrp="1"/>
          </p:cNvSpPr>
          <p:nvPr>
            <p:ph type="body" idx="1"/>
          </p:nvPr>
        </p:nvSpPr>
        <p:spPr>
          <a:xfrm>
            <a:off x="222423" y="1383632"/>
            <a:ext cx="8696166" cy="5113421"/>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Nespoléhá na existenci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exogenního mechanismu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šíření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jednorázových vnějších šoků</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Tržní hospodářství – vnitřně stabilní =&gt; viníky cyklického kolísaní – centrální banky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jejich škodlivé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zásahy zvnějšku ekonomiky.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Friedman</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 J. Schwartzová: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teoretické odůvodnění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PENĚŽNÍHO CHARAKTERU EKONOMICKÝCH CYKLŮ: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Výkyvy reálného výstupu – opožděná reakce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 realizaci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měnové politiky FED.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A7CA044-9564-296A-56D1-E69B35CBF51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DA5F08B-C998-6751-8D4D-02A07295D134}"/>
              </a:ext>
            </a:extLst>
          </p:cNvPr>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a:t>
            </a:r>
          </a:p>
        </p:txBody>
      </p:sp>
      <p:sp>
        <p:nvSpPr>
          <p:cNvPr id="98" name="Google Shape;98;p14">
            <a:extLst>
              <a:ext uri="{FF2B5EF4-FFF2-40B4-BE49-F238E27FC236}">
                <a16:creationId xmlns:a16="http://schemas.microsoft.com/office/drawing/2014/main" id="{A3C21FDF-1F75-7559-EEDA-DD3765909182}"/>
              </a:ext>
            </a:extLst>
          </p:cNvPr>
          <p:cNvSpPr txBox="1">
            <a:spLocks noGrp="1"/>
          </p:cNvSpPr>
          <p:nvPr>
            <p:ph type="body" idx="1"/>
          </p:nvPr>
        </p:nvSpPr>
        <p:spPr>
          <a:xfrm>
            <a:off x="222422" y="1383632"/>
            <a:ext cx="8696167" cy="5113421"/>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KVANTITATIVNÍ TEORIE PENĚZ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vychází z </a:t>
            </a: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ROVNICE SMĚNY:  </a:t>
            </a:r>
          </a:p>
          <a:p>
            <a:pPr indent="-457200" fontAlgn="base">
              <a:spcBef>
                <a:spcPct val="20000"/>
              </a:spcBef>
              <a:spcAft>
                <a:spcPct val="0"/>
              </a:spcAft>
              <a:buClrTx/>
              <a:buSzPct val="80000"/>
              <a:buFont typeface="Wingdings" panose="05000000000000000000" pitchFamily="2" charset="2"/>
              <a:buChar char="§"/>
              <a:defRPr/>
            </a:pPr>
            <a:endParaRPr kumimoji="0" lang="cs-CZ" altLang="cs-CZ" sz="1800" b="1" i="0" u="none" strike="noStrike" kern="1200" cap="none" spc="0" normalizeH="0" baseline="-2500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lvl="0" indent="-457200" algn="ctr"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M*V=P*Q</a:t>
            </a:r>
          </a:p>
          <a:p>
            <a:pPr lvl="0" indent="-457200" algn="just"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Objem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reálného agregátního produktu – Q: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dlouhém časovém horizontu ovlivňován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množstvím dostupných VF a jejich produktivitou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změna množství peněz v ekonomice </a:t>
            </a:r>
            <a:r>
              <a:rPr lang="el-GR" sz="2400" b="1" dirty="0">
                <a:solidFill>
                  <a:srgbClr val="FF0000"/>
                </a:solidFill>
              </a:rPr>
              <a:t>Δ</a:t>
            </a:r>
            <a:r>
              <a:rPr lang="cs-CZ" sz="2400" b="1" dirty="0">
                <a:solidFill>
                  <a:srgbClr val="FF0000"/>
                </a:solidFill>
              </a:rPr>
              <a:t>M = stejná změna cenové hladiny </a:t>
            </a:r>
            <a:r>
              <a:rPr lang="el-GR" sz="2400" b="1" dirty="0">
                <a:solidFill>
                  <a:srgbClr val="FF0000"/>
                </a:solidFill>
              </a:rPr>
              <a:t>Δ</a:t>
            </a:r>
            <a:r>
              <a:rPr lang="cs-CZ" sz="2400" b="1" dirty="0">
                <a:solidFill>
                  <a:srgbClr val="FF0000"/>
                </a:solidFill>
              </a:rPr>
              <a:t>P.</a:t>
            </a:r>
          </a:p>
          <a:p>
            <a:pPr lvl="0" indent="-457200" algn="just" fontAlgn="base">
              <a:spcBef>
                <a:spcPct val="20000"/>
              </a:spcBef>
              <a:spcAft>
                <a:spcPct val="0"/>
              </a:spcAft>
              <a:buClrTx/>
              <a:buSzPct val="80000"/>
              <a:buFont typeface="Wingdings" panose="05000000000000000000" pitchFamily="2" charset="2"/>
              <a:buChar char="ü"/>
              <a:defRPr/>
            </a:pPr>
            <a:endParaRPr lang="cs-CZ" sz="2400" b="1" dirty="0">
              <a:solidFill>
                <a:srgbClr val="FF0000"/>
              </a:solidFill>
            </a:endParaRPr>
          </a:p>
          <a:p>
            <a:pPr lvl="0" indent="-457200" algn="just" fontAlgn="base">
              <a:spcBef>
                <a:spcPct val="20000"/>
              </a:spcBef>
              <a:spcAft>
                <a:spcPct val="0"/>
              </a:spcAft>
              <a:buClrTx/>
              <a:buSzPct val="80000"/>
              <a:buFont typeface="Wingdings" panose="05000000000000000000" pitchFamily="2" charset="2"/>
              <a:buChar char="ü"/>
              <a:defRPr/>
            </a:pPr>
            <a:r>
              <a:rPr lang="cs-CZ" sz="2400" b="1" dirty="0">
                <a:solidFill>
                  <a:srgbClr val="FF0000"/>
                </a:solidFill>
              </a:rPr>
              <a:t>Předpoklad: </a:t>
            </a:r>
            <a:r>
              <a:rPr lang="el-GR" sz="2400" b="1" dirty="0">
                <a:solidFill>
                  <a:srgbClr val="FF0000"/>
                </a:solidFill>
              </a:rPr>
              <a:t>Δ</a:t>
            </a:r>
            <a:r>
              <a:rPr lang="cs-CZ" sz="2400" b="1" dirty="0">
                <a:solidFill>
                  <a:srgbClr val="FF0000"/>
                </a:solidFill>
              </a:rPr>
              <a:t>V=0 (konstantní):</a:t>
            </a:r>
          </a:p>
          <a:p>
            <a:pPr lvl="0" indent="-457200" algn="just" fontAlgn="base">
              <a:spcBef>
                <a:spcPct val="20000"/>
              </a:spcBef>
              <a:spcAft>
                <a:spcPct val="0"/>
              </a:spcAft>
              <a:buClrTx/>
              <a:buSzPct val="80000"/>
              <a:buFont typeface="Wingdings" panose="05000000000000000000" pitchFamily="2" charset="2"/>
              <a:buChar char="§"/>
              <a:defRPr/>
            </a:pPr>
            <a:r>
              <a:rPr kumimoji="0" lang="cs-CZ" altLang="cs-CZ" sz="2400" b="1" i="1"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 </a:t>
            </a:r>
            <a:r>
              <a:rPr kumimoji="0" lang="cs-CZ" altLang="cs-CZ" sz="2400" b="1" i="1"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Friedman</a:t>
            </a:r>
            <a:r>
              <a:rPr kumimoji="0" lang="cs-CZ" altLang="cs-CZ" sz="2400" b="1" i="1"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se spolupracovníky empiricky dokumentují, že v rozvinutých tržních ekonomikách je rychlost obratu peněz nikoli snad konstantní, ale poměrně málo proměnlivá v čase.</a:t>
            </a:r>
          </a:p>
        </p:txBody>
      </p:sp>
      <p:sp>
        <p:nvSpPr>
          <p:cNvPr id="99" name="Google Shape;99;p14">
            <a:extLst>
              <a:ext uri="{FF2B5EF4-FFF2-40B4-BE49-F238E27FC236}">
                <a16:creationId xmlns:a16="http://schemas.microsoft.com/office/drawing/2014/main" id="{B457A0C2-1B86-69D6-24A5-2ADEDA91AF05}"/>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5010316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a:t>
            </a:r>
          </a:p>
        </p:txBody>
      </p:sp>
      <p:sp>
        <p:nvSpPr>
          <p:cNvPr id="98" name="Google Shape;98;p14"/>
          <p:cNvSpPr txBox="1">
            <a:spLocks noGrp="1"/>
          </p:cNvSpPr>
          <p:nvPr>
            <p:ph type="body" idx="1"/>
          </p:nvPr>
        </p:nvSpPr>
        <p:spPr>
          <a:xfrm>
            <a:off x="180474" y="1519880"/>
            <a:ext cx="8738115" cy="4820535"/>
          </a:xfrm>
          <a:prstGeom prst="rect">
            <a:avLst/>
          </a:prstGeom>
          <a:noFill/>
          <a:ln>
            <a:noFill/>
          </a:ln>
        </p:spPr>
        <p:txBody>
          <a:bodyPr spcFirstLastPara="1" wrap="square" lIns="91425" tIns="45700" rIns="91425" bIns="45700" anchor="t" anchorCtr="0">
            <a:normAutofit fontScale="92500"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el-GR" sz="2400" b="1" dirty="0">
                <a:solidFill>
                  <a:srgbClr val="FF0000"/>
                </a:solidFill>
              </a:rPr>
              <a:t>Δ</a:t>
            </a:r>
            <a:r>
              <a:rPr lang="cs-CZ" sz="2400" b="1" dirty="0">
                <a:solidFill>
                  <a:srgbClr val="FF0000"/>
                </a:solidFill>
              </a:rPr>
              <a:t>M -&gt; </a:t>
            </a:r>
            <a:r>
              <a:rPr lang="el-GR" sz="2400" b="1" dirty="0">
                <a:solidFill>
                  <a:srgbClr val="FF0000"/>
                </a:solidFill>
              </a:rPr>
              <a:t>Δ</a:t>
            </a:r>
            <a:r>
              <a:rPr lang="cs-CZ" sz="2400" b="1" dirty="0">
                <a:solidFill>
                  <a:srgbClr val="FF0000"/>
                </a:solidFill>
              </a:rPr>
              <a:t>P…předpoklad: </a:t>
            </a:r>
            <a:r>
              <a:rPr lang="el-GR" sz="2400" b="1" dirty="0">
                <a:solidFill>
                  <a:srgbClr val="FF0000"/>
                </a:solidFill>
              </a:rPr>
              <a:t>Δ</a:t>
            </a:r>
            <a:r>
              <a:rPr lang="cs-CZ" sz="2400" b="1" dirty="0">
                <a:solidFill>
                  <a:srgbClr val="FF0000"/>
                </a:solidFill>
              </a:rPr>
              <a:t>V=0 (konstantní)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Friedman</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 další monetaristé –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kombinují teorii s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hypotézou adaptivních očekávaní: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Vytváření předpovědí budoucího dění v ekonomice na základe veškerých dosavadních zkušeností s chováním dané veličiny:</a:t>
            </a:r>
          </a:p>
          <a:p>
            <a:pPr marL="630555" marR="0" lvl="0" indent="-4445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Největší význam – nejčerstvější zkušenosti, nejmenší – ze vzdálené minulosti:</a:t>
            </a:r>
          </a:p>
          <a:p>
            <a:pPr marL="630555" marR="0" lvl="0" indent="-4445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Systematické chyby!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=&gt; </a:t>
            </a:r>
            <a:r>
              <a:rPr lang="el-GR" sz="2400" b="1" dirty="0">
                <a:solidFill>
                  <a:srgbClr val="FF0000"/>
                </a:solidFill>
              </a:rPr>
              <a:t>Δ</a:t>
            </a:r>
            <a:r>
              <a:rPr lang="cs-CZ" sz="2400" b="1" dirty="0">
                <a:solidFill>
                  <a:srgbClr val="FF0000"/>
                </a:solidFill>
              </a:rPr>
              <a:t>M – dočasný vliv na </a:t>
            </a:r>
            <a:r>
              <a:rPr lang="el-GR" sz="2400" b="1" dirty="0">
                <a:solidFill>
                  <a:srgbClr val="FF0000"/>
                </a:solidFill>
              </a:rPr>
              <a:t>Δ</a:t>
            </a:r>
            <a:r>
              <a:rPr lang="cs-CZ" sz="2400" b="1" dirty="0">
                <a:solidFill>
                  <a:srgbClr val="FF0000"/>
                </a:solidFill>
              </a:rPr>
              <a:t>Y</a:t>
            </a:r>
            <a:r>
              <a:rPr lang="el-GR" sz="2400" b="1" dirty="0">
                <a:solidFill>
                  <a:srgbClr val="FF0000"/>
                </a:solidFill>
              </a:rPr>
              <a:t> </a:t>
            </a:r>
            <a:r>
              <a:rPr lang="cs-CZ" sz="2400" b="1" dirty="0">
                <a:solidFill>
                  <a:srgbClr val="FF0000"/>
                </a:solidFill>
              </a:rPr>
              <a:t>(</a:t>
            </a:r>
            <a:r>
              <a:rPr lang="el-GR" sz="2400" b="1" dirty="0">
                <a:solidFill>
                  <a:srgbClr val="FF0000"/>
                </a:solidFill>
              </a:rPr>
              <a:t>Δ</a:t>
            </a:r>
            <a:r>
              <a:rPr lang="cs-CZ" sz="2400" b="1" dirty="0">
                <a:solidFill>
                  <a:srgbClr val="FF0000"/>
                </a:solidFill>
              </a:rPr>
              <a:t>Q): náhlá změna M centrální bankou – krátkodobě zmate subjekty – </a:t>
            </a:r>
            <a:r>
              <a:rPr lang="cs-CZ" sz="2400" b="1" dirty="0">
                <a:solidFill>
                  <a:schemeClr val="tx1"/>
                </a:solidFill>
              </a:rPr>
              <a:t>vliv na </a:t>
            </a:r>
            <a:r>
              <a:rPr lang="cs-CZ" sz="2400" b="1" dirty="0">
                <a:solidFill>
                  <a:srgbClr val="FF0000"/>
                </a:solidFill>
              </a:rPr>
              <a:t>množství produkce, zaměstnanost, spotřebu, investice..</a:t>
            </a:r>
          </a:p>
          <a:p>
            <a:pPr marL="427038"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Adaptace domácnosti, firem na novou situaci – uvedou očekávaní v soulad s realitou – Y – vrátí se na původní úroveň a mění se len P:</a:t>
            </a:r>
          </a:p>
          <a:p>
            <a:pPr marL="427038"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Dočasné odchýlení reálného produktu od potenciální úrovně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(platí i pro další veličiny).</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lnSpcReduction="1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sz="2800" b="1" dirty="0">
                <a:solidFill>
                  <a:srgbClr val="FF0000"/>
                </a:solidFill>
              </a:rPr>
              <a:t>Náhlé zvýšení M centrální bankou – </a:t>
            </a:r>
            <a:r>
              <a:rPr lang="cs-CZ" sz="2800" b="1" dirty="0">
                <a:solidFill>
                  <a:schemeClr val="tx1"/>
                </a:solidFill>
              </a:rPr>
              <a:t>spotřebitelné zvyšují poptávku po statcích – růst C, firmy – úbytek zásob, zdražují zboží, najímají nové pracovníky = rozšíření výrobních kapacit –&gt; tlak na </a:t>
            </a:r>
            <a:r>
              <a:rPr lang="cs-CZ" sz="2800" b="1" dirty="0">
                <a:solidFill>
                  <a:srgbClr val="FF0000"/>
                </a:solidFill>
              </a:rPr>
              <a:t>růst nominální mzdové sazby: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sz="2800" b="1" dirty="0">
                <a:solidFill>
                  <a:srgbClr val="FF0000"/>
                </a:solidFill>
              </a:rPr>
              <a:t>Pomalejší růst mezd </a:t>
            </a:r>
            <a:r>
              <a:rPr lang="cs-CZ" sz="2800" b="1" dirty="0">
                <a:solidFill>
                  <a:schemeClr val="tx1"/>
                </a:solidFill>
              </a:rPr>
              <a:t>než </a:t>
            </a:r>
            <a:r>
              <a:rPr lang="cs-CZ" sz="2800" b="1" dirty="0">
                <a:solidFill>
                  <a:srgbClr val="FF0000"/>
                </a:solidFill>
              </a:rPr>
              <a:t>růst cen statků – firmy = pokles reálných mzdových nákladů – poptávají vetší množství práce:</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sz="2800" b="1" dirty="0">
                <a:solidFill>
                  <a:schemeClr val="tx1"/>
                </a:solidFill>
                <a:highlight>
                  <a:srgbClr val="FFFF00"/>
                </a:highlight>
              </a:rPr>
              <a:t>PENĚŽNÍ ILUZE – domácnosti: nabízejí větší množství práce a předpokládají, že dostávají vyšší reálné mzdy, avšak firmy peněžní iluzi netrpí;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 – závěry:</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sz="2400" b="1" dirty="0">
                <a:solidFill>
                  <a:schemeClr val="tx1"/>
                </a:solidFill>
              </a:rPr>
              <a:t>Časové zpoždění – pracovnicí procitnou z </a:t>
            </a:r>
            <a:r>
              <a:rPr lang="cs-CZ" sz="2400" b="1" dirty="0">
                <a:solidFill>
                  <a:srgbClr val="FF0000"/>
                </a:solidFill>
                <a:highlight>
                  <a:srgbClr val="FFFF00"/>
                </a:highlight>
              </a:rPr>
              <a:t>PENĚŽNÍ ILUZE: </a:t>
            </a:r>
            <a:r>
              <a:rPr lang="cs-CZ" sz="2400" b="1" dirty="0">
                <a:solidFill>
                  <a:schemeClr val="tx1"/>
                </a:solidFill>
              </a:rPr>
              <a:t>požadují zvýšení nominálních mezd jako kompenzace ztráty kupní sily vlivem </a:t>
            </a:r>
            <a:r>
              <a:rPr lang="cs-CZ" sz="2400" b="1" dirty="0">
                <a:solidFill>
                  <a:schemeClr val="tx1"/>
                </a:solidFill>
                <a:highlight>
                  <a:srgbClr val="FFFF00"/>
                </a:highlight>
              </a:rPr>
              <a:t>růstu P – růst reálných nákladů výroby firem – pokles poptávky po práci: Reálny HDP a zaměstnanost = návrat na původní úroveň.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Měnová politika se nemá pokoušet o řízení tržní ekonomiky manipulací AD.</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Centrální banka – podle kvantitativní teorie peněz – zvyšování nabídky peněz v souladu s růstem potenciálního produktu.</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Tržní systém – schopen vyrovnat se s přirozenými šoky …neexistuje žádný endogenní mechanismus samovolné generující trvale cyklické výkyvy.</a:t>
            </a: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212651" y="1315233"/>
            <a:ext cx="8644269" cy="5025182"/>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Ekonomický</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cyklus: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kolísání celkové ekonomické aktivity v čase =&gt; opakující se nesoulad mezi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potenciálním</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skutečným produktem.</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Ekonomický</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cyklus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posloupnost pravidelně se opakujících fází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VZESTUPU, POKLESU </a:t>
            </a:r>
            <a:r>
              <a:rPr kumimoji="0" lang="cs-CZ" altLang="cs-CZ" sz="28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nebo</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STAGNACE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makroekonomické aktivity:</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reálného HDP, zaměstnanosti, spotřeby, investic, exportu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atd.</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 =&gt; VRCHOL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KONTRAKCE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DNO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Ekonomický růst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širší pojetí, výsledek změn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MNOŽSTVÍ</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dostupných VF a změn v intenzitě využívání VF =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PRODUKTIVITĚ</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VF</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A9A5EB1-4C5F-F773-E884-395B27215F8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9C7357D-0166-A394-29DD-E606653EF1AB}"/>
              </a:ext>
            </a:extLst>
          </p:cNvPr>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Monetaristický model ekonomického cyklu – závěry:</a:t>
            </a:r>
          </a:p>
        </p:txBody>
      </p:sp>
      <p:sp>
        <p:nvSpPr>
          <p:cNvPr id="98" name="Google Shape;98;p14">
            <a:extLst>
              <a:ext uri="{FF2B5EF4-FFF2-40B4-BE49-F238E27FC236}">
                <a16:creationId xmlns:a16="http://schemas.microsoft.com/office/drawing/2014/main" id="{01E1B0B3-26B7-A38F-2027-0E42849F2F15}"/>
              </a:ext>
            </a:extLst>
          </p:cNvPr>
          <p:cNvSpPr txBox="1">
            <a:spLocks noGrp="1"/>
          </p:cNvSpPr>
          <p:nvPr>
            <p:ph type="body" idx="1"/>
          </p:nvPr>
        </p:nvSpPr>
        <p:spPr>
          <a:xfrm>
            <a:off x="222422" y="1519881"/>
            <a:ext cx="8696167" cy="631996"/>
          </a:xfrm>
          <a:prstGeom prst="rect">
            <a:avLst/>
          </a:prstGeom>
          <a:noFill/>
          <a:ln>
            <a:noFill/>
          </a:ln>
        </p:spPr>
        <p:txBody>
          <a:bodyPr spcFirstLastPara="1" wrap="square" lIns="91425" tIns="45700" rIns="91425" bIns="45700" anchor="t" anchorCtr="0">
            <a:normAutofit/>
          </a:bodyPr>
          <a:lstStyle/>
          <a:p>
            <a:pPr marL="342900" lvl="0" algn="just" fontAlgn="base">
              <a:spcBef>
                <a:spcPct val="20000"/>
              </a:spcBef>
              <a:spcAft>
                <a:spcPct val="0"/>
              </a:spcAft>
              <a:buClrTx/>
              <a:buSzPct val="80000"/>
              <a:buFont typeface="Wingdings" panose="05000000000000000000" pitchFamily="2" charset="2"/>
              <a:buChar char="Ø"/>
              <a:defRPr/>
            </a:pPr>
            <a:r>
              <a:rPr lang="cs-CZ" sz="2400" b="1" dirty="0">
                <a:solidFill>
                  <a:schemeClr val="tx1"/>
                </a:solidFill>
              </a:rPr>
              <a:t>Monetaristická koncepce ekonomického cyklu v modelu AS‑AD</a:t>
            </a: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349B5990-D446-6B75-2F59-24194ADA73E1}"/>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D6814A6E-63ED-E1CF-1152-18A9E5DEF424}"/>
              </a:ext>
            </a:extLst>
          </p:cNvPr>
          <p:cNvPicPr>
            <a:picLocks noChangeAspect="1"/>
          </p:cNvPicPr>
          <p:nvPr/>
        </p:nvPicPr>
        <p:blipFill>
          <a:blip r:embed="rId3"/>
          <a:stretch>
            <a:fillRect/>
          </a:stretch>
        </p:blipFill>
        <p:spPr>
          <a:xfrm>
            <a:off x="336884" y="2151878"/>
            <a:ext cx="8581704" cy="4297048"/>
          </a:xfrm>
          <a:prstGeom prst="rect">
            <a:avLst/>
          </a:prstGeom>
        </p:spPr>
      </p:pic>
    </p:spTree>
    <p:extLst>
      <p:ext uri="{BB962C8B-B14F-4D97-AF65-F5344CB8AC3E}">
        <p14:creationId xmlns:p14="http://schemas.microsoft.com/office/powerpoint/2010/main" val="42227952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Členění ekonomických cyklů (lit. Holman):</a:t>
            </a:r>
          </a:p>
        </p:txBody>
      </p:sp>
      <p:sp>
        <p:nvSpPr>
          <p:cNvPr id="98" name="Google Shape;98;p14"/>
          <p:cNvSpPr txBox="1">
            <a:spLocks noGrp="1"/>
          </p:cNvSpPr>
          <p:nvPr>
            <p:ph type="body" idx="1"/>
          </p:nvPr>
        </p:nvSpPr>
        <p:spPr>
          <a:xfrm>
            <a:off x="222422" y="1519880"/>
            <a:ext cx="8696167" cy="4820535"/>
          </a:xfrm>
          <a:prstGeom prst="rect">
            <a:avLst/>
          </a:prstGeom>
          <a:noFill/>
          <a:ln>
            <a:noFill/>
          </a:ln>
        </p:spPr>
        <p:txBody>
          <a:bodyPr spcFirstLastPara="1" wrap="square" lIns="91425" tIns="45700" rIns="91425" bIns="45700" anchor="t" anchorCtr="0">
            <a:normAutofit fontScale="925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Podle příčin – dva typy hospodářských cyklů: 1. </a:t>
            </a: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MONETÁRNÍ (MĚNOVÉ)</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 2. </a:t>
            </a: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REÁLNÉ CYKLY.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MONETÁRNÍHO CYKLU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změny peněžní zásoby vyvolávají změny agregátní poptávky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highlight>
                  <a:srgbClr val="00FF00"/>
                </a:highlight>
                <a:uLnTx/>
                <a:uFillTx/>
                <a:latin typeface="Calibri" panose="020F0502020204030204" pitchFamily="34" charset="0"/>
                <a:ea typeface="Consolas" panose="020B0609020204030204" pitchFamily="49" charset="0"/>
                <a:cs typeface="Calibri" panose="020F0502020204030204" pitchFamily="34" charset="0"/>
              </a:rPr>
              <a:t>POPTÁVKOVÉ ŠOKY. </a:t>
            </a:r>
            <a:endParaRPr lang="cs-CZ" altLang="cs-CZ" sz="2400" b="1" kern="1200" dirty="0">
              <a:solidFill>
                <a:schemeClr val="tx1"/>
              </a:solidFill>
              <a:highlight>
                <a:srgbClr val="00FF00"/>
              </a:highlight>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startAt="2"/>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REÁLNÉHO CYKLU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 </a:t>
            </a:r>
            <a:r>
              <a:rPr kumimoji="0" lang="cs-CZ" altLang="cs-CZ" sz="2400" b="1" i="0" u="none" strike="noStrike" kern="1200" cap="none" spc="0" normalizeH="0" baseline="0" noProof="0" dirty="0">
                <a:ln>
                  <a:noFill/>
                </a:ln>
                <a:solidFill>
                  <a:schemeClr val="tx1"/>
                </a:solidFill>
                <a:effectLst/>
                <a:highlight>
                  <a:srgbClr val="00FF00"/>
                </a:highlight>
                <a:uLnTx/>
                <a:uFillTx/>
                <a:latin typeface="Calibri" panose="020F0502020204030204" pitchFamily="34" charset="0"/>
                <a:ea typeface="Consolas" panose="020B0609020204030204" pitchFamily="49" charset="0"/>
                <a:cs typeface="Calibri" panose="020F0502020204030204" pitchFamily="34" charset="0"/>
              </a:rPr>
              <a:t>STRANĚ NABÍDKY.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endPar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AD 1) MONETÁRNÍ CYKLY </a:t>
            </a:r>
          </a:p>
          <a:p>
            <a:pPr marL="342900" algn="just" fontAlgn="base">
              <a:spcBef>
                <a:spcPct val="20000"/>
              </a:spcBef>
              <a:spcAft>
                <a:spcPct val="0"/>
              </a:spcAft>
              <a:buClrTx/>
              <a:buSzPct val="80000"/>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Tradiční teorie monetárního cyklu: příčiny cyklů –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měnové šoky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způsobené CB: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mění růst peněžní zásoby: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Obr. model AS-AD (násl. sním.): změny peněžní zásoby vyvolávají změny AD: růst AD – vyvolává expanzi, pokles AD – vyvolává recesi.</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094018" y="412099"/>
            <a:ext cx="4984035" cy="581400"/>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Proč CB způsobuje monetární šoky?</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8" name="Google Shape;98;p14"/>
          <p:cNvSpPr txBox="1">
            <a:spLocks noGrp="1"/>
          </p:cNvSpPr>
          <p:nvPr>
            <p:ph type="body" idx="1"/>
          </p:nvPr>
        </p:nvSpPr>
        <p:spPr>
          <a:xfrm>
            <a:off x="222421" y="1375984"/>
            <a:ext cx="8696167" cy="5149507"/>
          </a:xfrm>
          <a:prstGeom prst="rect">
            <a:avLst/>
          </a:prstGeom>
          <a:noFill/>
          <a:ln>
            <a:noFill/>
          </a:ln>
        </p:spPr>
        <p:txBody>
          <a:bodyPr spcFirstLastPara="1" wrap="square" lIns="91425" tIns="45700" rIns="91425" bIns="45700" anchor="t" anchorCtr="0">
            <a:normAutofit/>
          </a:bodyPr>
          <a:lstStyle/>
          <a:p>
            <a:pPr marL="6184900" indent="-180975" algn="just" fontAlgn="base">
              <a:spcBef>
                <a:spcPct val="20000"/>
              </a:spcBef>
              <a:spcAft>
                <a:spcPct val="0"/>
              </a:spcAft>
              <a:buClrTx/>
              <a:buSzPct val="80000"/>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Obr. model AS-AD </a:t>
            </a:r>
          </a:p>
          <a:p>
            <a:pPr marL="6184900" marR="0" lvl="0" indent="-180975"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CB – nedokáže přesně sladit růst peněžní zásoby s růstem poptávky po penězích:</a:t>
            </a:r>
          </a:p>
          <a:p>
            <a:pPr marL="654685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3556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556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Model AS-AD - statický, neměnný produkt:</a:t>
            </a:r>
          </a:p>
          <a:p>
            <a:pPr marL="469900"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Avšak potenciální produkt roste </a:t>
            </a:r>
            <a:r>
              <a:rPr kumimoji="0" lang="cs-CZ" altLang="cs-CZ" sz="20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určitým tempem: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CB ho nedokáže správně odhadnout,</a:t>
            </a:r>
          </a:p>
          <a:p>
            <a:pPr marL="469900"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zároveň CB může proto zvyšovat </a:t>
            </a:r>
            <a:r>
              <a:rPr kumimoji="0" lang="cs-CZ" altLang="cs-CZ" sz="20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nominální peněžní zásobu jiným tempem: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příliš rychle, příliš pomalu…</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25EC4D17-DA64-40E3-09DB-CB0917D3DEE0}"/>
              </a:ext>
            </a:extLst>
          </p:cNvPr>
          <p:cNvPicPr>
            <a:picLocks noChangeAspect="1"/>
          </p:cNvPicPr>
          <p:nvPr/>
        </p:nvPicPr>
        <p:blipFill>
          <a:blip r:embed="rId3"/>
          <a:srcRect b="22682"/>
          <a:stretch>
            <a:fillRect/>
          </a:stretch>
        </p:blipFill>
        <p:spPr>
          <a:xfrm>
            <a:off x="222421" y="1155032"/>
            <a:ext cx="6082125" cy="3308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(1)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monetárního cyklu – rozpracovali: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švédský ekonom K. </a:t>
            </a:r>
            <a:r>
              <a:rPr kumimoji="0" lang="cs-CZ" altLang="cs-CZ" sz="24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Wicksell</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 F. v. </a:t>
            </a:r>
            <a:r>
              <a:rPr kumimoji="0" lang="cs-CZ" altLang="cs-CZ" sz="24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Heyek</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(rakouská škola)</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Mechanismus šířeni monetárního cyklu: jak změna peněžní zásoby ovlivňuje jednotlivé složky AD:</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Přechodný pokles ÚROKOVÉ MÍRY: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Měnová expanze – následek: snížení úrokové míry: vzedmutí vlny investic a spotřeby.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Nejprve reaguji firmy, jejichž investice </a:t>
            </a:r>
            <a:r>
              <a:rPr kumimoji="0" lang="pt-BR"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jsou citlivé na úrokovou míru</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Pak – firmy, jejichž investice reagují na zvýšenou poptávku.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Vlna investic také zvyšuje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poptávku po práci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rostou mzdy a zaměstnanost. =&gt; </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(2)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Zvýšení spotřebitelské poptávky.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Růst spotřeby vyvoláva další růst investic ve spotřebním sektoru: kumulativní proces růstu investic a spotŕeby: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hu-HU"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Proces hospodářské expanze: v jeho průběhu se domácí produkt zvyšuje nad potenciální produkt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=&gt; </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Ekonomika se přehřívá.</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malé otevřené ekonomice – důležitá role </a:t>
            </a:r>
            <a:r>
              <a:rPr lang="hu-HU"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vývozu: t</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lak na pokles úrokové míry vyvolává depreciaci domácí měny</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=&gt; </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vyvolává růst vývozu.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Ve vývozních odvětvích roste výroba a vzniká tlak na výrobní kapacity</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=&gt;</a:t>
            </a:r>
            <a:r>
              <a:rPr lang="hu-HU"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stimulace růstu investic, mezd a dalších investic.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(3)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92500"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Expanze přejde v recesi:</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Ekonomická expanze – vyvolána nadměrným růstem peněžní zásoby: je jako bublina – narůstá na základě falešných signálů a přehnaných očekávání: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Subjekty hned nerozpoznají, že se úroková míra snížila jen přechodně.</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 určité době – projev růstu peněžní zásoby v růstu důchodu a cenové hladiny =&gt;  úroková míra zase vzroste (viz i obr. – násl. </a:t>
            </a:r>
            <a:r>
              <a:rPr lang="cs-CZ" altLang="cs-CZ" sz="24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sn</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Také depreciace vyvolaná měnovou expanzí = přechodná:</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 zvýšení domácích cen: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měna reálně </a:t>
            </a:r>
            <a:r>
              <a:rPr lang="cs-CZ" altLang="cs-CZ" sz="24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apreciuje</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konkurenční schopnost vývozů se sníží na původní úroveň.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Některé investice vyvolány falešnými signály o nízké úrokové míre / vyšší konkurenceschopnosti vývozu =&gt;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firmy udělaly špatné investice</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283242" y="412099"/>
            <a:ext cx="4427621" cy="442143"/>
          </a:xfrm>
        </p:spPr>
        <p:txBody>
          <a:bodyPr>
            <a:noAutofit/>
          </a:bodyPr>
          <a:lstStyle/>
          <a:p>
            <a:pPr marR="0" lvl="0" algn="just"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8" name="Google Shape;98;p14"/>
          <p:cNvSpPr txBox="1">
            <a:spLocks noGrp="1"/>
          </p:cNvSpPr>
          <p:nvPr>
            <p:ph type="body" idx="1"/>
          </p:nvPr>
        </p:nvSpPr>
        <p:spPr>
          <a:xfrm>
            <a:off x="222421" y="1375984"/>
            <a:ext cx="8696167" cy="5149507"/>
          </a:xfrm>
          <a:prstGeom prst="rect">
            <a:avLst/>
          </a:prstGeom>
          <a:solidFill>
            <a:schemeClr val="bg1"/>
          </a:solidFill>
          <a:ln>
            <a:noFill/>
          </a:ln>
        </p:spPr>
        <p:txBody>
          <a:bodyPr spcFirstLastPara="1" wrap="square" lIns="91425" tIns="45700" rIns="91425" bIns="45700" anchor="t" anchorCtr="0">
            <a:normAutofit lnSpcReduction="10000"/>
          </a:bodyPr>
          <a:lstStyle/>
          <a:p>
            <a:pPr marL="6184900" indent="-168275" algn="just" fontAlgn="base">
              <a:spcBef>
                <a:spcPct val="20000"/>
              </a:spcBef>
              <a:spcAft>
                <a:spcPct val="0"/>
              </a:spcAft>
              <a:buClrTx/>
              <a:buSzPct val="80000"/>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Úroková míra – vyjadřuje vzácnost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kapitálu ne peněz.</a:t>
            </a:r>
          </a:p>
          <a:p>
            <a:pPr marL="6546850" indent="-271780" algn="just" fontAlgn="base">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Výše úroku: daná mezním produktem kapitálu</a:t>
            </a:r>
          </a:p>
          <a:p>
            <a:pPr marL="654685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469900"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krátkém období: úrok se může odchylovat od mezního produktu kapitálu, </a:t>
            </a:r>
          </a:p>
          <a:p>
            <a:pPr marL="469900"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dlouhém období – není možné.</a:t>
            </a: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D0D5FF35-B551-CB0B-4FD5-B03E07246351}"/>
              </a:ext>
            </a:extLst>
          </p:cNvPr>
          <p:cNvPicPr>
            <a:picLocks noChangeAspect="1"/>
          </p:cNvPicPr>
          <p:nvPr/>
        </p:nvPicPr>
        <p:blipFill>
          <a:blip r:embed="rId3"/>
          <a:stretch>
            <a:fillRect/>
          </a:stretch>
        </p:blipFill>
        <p:spPr>
          <a:xfrm>
            <a:off x="117490" y="1146851"/>
            <a:ext cx="5938536" cy="36776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(4)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Také firmy, které podlehly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iluzi o trvale vysoké poptávce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investovaly do růstu výrobních kapacit – zjistí, že jejich kapacity nebudou využity tak, jak očekávaly: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špatné investice a špatná pracovní místa na základě špatných investic:</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STRUKTURÁLNÍ PORUCHY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napravovány v průběhu recese:</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Firmy opustí euforie: špatné investice odbourávají, špatná pracovní místa ruší. =&gt;</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Recese: pokles investic, spotřeby, zaměstnanosti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šíří se</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investiční i spotřební pesimismus: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Investiční záměry i nákupy dlouhodobých spotřebních předmětů – odkládaný: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Poptávka nízká</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 domácí produkt pod potenciálním.</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MONETÁRNÍ CYKLY - mechanismus šíření (5) </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 a recese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zesilovány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chováním finančních trhů:</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Měnovou expanzí vyvolané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snížení úrokové míry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doprovázeno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růstem cen aktiv:</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CENY AKTIV = pohyb nepřímo úměrně ÚROKOVÝM MÍRÁM:</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ceny akcií: investoři, </a:t>
            </a:r>
            <a:r>
              <a:rPr lang="cs-CZ" altLang="cs-CZ" sz="24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spe</a:t>
            </a: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kulanti</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mohou mít přehnané očekávaní, tento cenový vývoj bude pokračovat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nakupují:</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poptávky po akciích dále zvyšuje jejich cenu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vyplňování optimistických očekávání.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 finančních trzích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roste spekulační bublina: živena optimismem provázejícím hospodářskou expanzi: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=&gt;</a:t>
            </a:r>
            <a:endPar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Ceny aktiv rostou do nerealistických výšek.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výkyvy AS;</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MONETÁRNÍ CYKLY – původ v peněžním oběhu.</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REÁLNÉ CYKLY – původ v technologických změnách.</a:t>
            </a:r>
          </a:p>
          <a:p>
            <a:pPr indent="-457200" algn="just" fontAlgn="base">
              <a:spcBef>
                <a:spcPct val="20000"/>
              </a:spcBef>
              <a:spcAft>
                <a:spcPct val="0"/>
              </a:spcAft>
              <a:buClrTx/>
              <a:buSzPct val="80000"/>
              <a:buFont typeface="+mj-lt"/>
              <a:buAutoNum type="alphaUcPeriod"/>
              <a:defRPr/>
            </a:pPr>
            <a:endParaRPr kumimoji="0" lang="cs-CZ" altLang="cs-CZ" sz="2400" b="1" i="0" u="none" strike="noStrike" kern="1200" cap="none" spc="0" normalizeH="0" baseline="0" noProof="0" dirty="0">
              <a:ln>
                <a:noFill/>
              </a:ln>
              <a:solidFill>
                <a:schemeClr val="tx1"/>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endParaRPr>
          </a:p>
          <a:p>
            <a:pPr indent="-457200" algn="just" fontAlgn="base">
              <a:spcBef>
                <a:spcPct val="20000"/>
              </a:spcBef>
              <a:spcAft>
                <a:spcPct val="0"/>
              </a:spcAft>
              <a:buClrTx/>
              <a:buSzPct val="80000"/>
              <a:buFont typeface="+mj-lt"/>
              <a:buAutoNum type="alphaUcPeriod"/>
              <a:defRPr/>
            </a:pPr>
            <a:r>
              <a:rPr kumimoji="0" lang="cs-CZ" altLang="cs-CZ" sz="2400" b="1" i="0" u="none" strike="noStrike" kern="1200" cap="none" spc="0" normalizeH="0" baseline="0" noProof="0" dirty="0">
                <a:ln>
                  <a:noFill/>
                </a:ln>
                <a:solidFill>
                  <a:schemeClr val="tx1"/>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STARŠÍ TEORIE REÁLNÝCH CYKLŮ:</a:t>
            </a:r>
          </a:p>
          <a:p>
            <a:pPr indent="-457200" algn="just" fontAlgn="base">
              <a:spcBef>
                <a:spcPct val="20000"/>
              </a:spcBef>
              <a:spcAft>
                <a:spcPct val="0"/>
              </a:spcAft>
              <a:buClrTx/>
              <a:buSzPct val="80000"/>
              <a:buFont typeface="Wingdings" panose="05000000000000000000" pitchFamily="2" charset="2"/>
              <a:buChar char="ü"/>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neucelenější teorie: rakouského ekonoma J. A. </a:t>
            </a:r>
            <a:r>
              <a:rPr kumimoji="0" lang="cs-CZ" altLang="cs-CZ" sz="2400" b="1" i="0" u="none" strike="noStrike" kern="1200" cap="none" spc="0" normalizeH="0" baseline="0" noProof="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Schumpetera</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indent="-457200" algn="just"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Vysvětloval hospodářské cykly jako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INOVAČNÍ VLNY: </a:t>
            </a:r>
          </a:p>
          <a:p>
            <a:pPr indent="-457200" algn="just"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Hospodářský vývoj není hladký a plynulý, protože technologický pokrok není hladký a plynulý: probíhá v nárazových vlnách:</a:t>
            </a:r>
          </a:p>
          <a:p>
            <a:pPr indent="-457200" algn="just"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Inovační vlna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začíná významnějším technologickým zlepšením: vytváří řadu příležitostí pro další související / navazující inovace a s nimi spojené investice: </a:t>
            </a:r>
            <a:r>
              <a:rPr kumimoji="0" lang="cs-CZ" altLang="cs-CZ" sz="2400" b="1" i="0" u="none" strike="noStrike" kern="1200" cap="none" spc="0" normalizeH="0" baseline="0" noProof="0" dirty="0">
                <a:ln>
                  <a:noFill/>
                </a:ln>
                <a:solidFill>
                  <a:srgbClr val="00B050"/>
                </a:solidFill>
                <a:effectLst/>
                <a:uLnTx/>
                <a:uFillTx/>
                <a:latin typeface="Calibri" panose="020F0502020204030204" pitchFamily="34" charset="0"/>
                <a:ea typeface="Consolas" panose="020B0609020204030204" pitchFamily="49" charset="0"/>
                <a:cs typeface="Calibri" panose="020F0502020204030204" pitchFamily="34" charset="0"/>
              </a:rPr>
              <a:t>př. vynález parního stroje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41227"/>
          </a:xfrm>
        </p:spPr>
        <p:txBody>
          <a:bodyPr>
            <a:noAutofit/>
          </a:bodyPr>
          <a:lstStyle/>
          <a:p>
            <a:r>
              <a:rPr lang="cs-CZ" altLang="cs-CZ" sz="3600" b="1" dirty="0"/>
              <a:t>Potenciální produkt</a:t>
            </a:r>
            <a:endParaRPr lang="cs-CZ" sz="36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 name="Picture 7"/>
          <p:cNvPicPr>
            <a:picLocks noChangeAspect="1"/>
          </p:cNvPicPr>
          <p:nvPr/>
        </p:nvPicPr>
        <p:blipFill>
          <a:blip r:embed="rId3"/>
          <a:stretch>
            <a:fillRect/>
          </a:stretch>
        </p:blipFill>
        <p:spPr>
          <a:xfrm>
            <a:off x="182880" y="1304544"/>
            <a:ext cx="8961120" cy="5080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 </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souvis</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lost</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inovac</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í</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s expanzí a reces</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í</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92500" lnSpcReduction="20000"/>
          </a:bodyPr>
          <a:lstStyle/>
          <a:p>
            <a:pPr marL="514350" indent="-514350" algn="just" fontAlgn="base">
              <a:spcBef>
                <a:spcPct val="20000"/>
              </a:spcBef>
              <a:spcAft>
                <a:spcPct val="0"/>
              </a:spcAft>
              <a:buClrTx/>
              <a:buSzPct val="80000"/>
              <a:buFont typeface="+mj-lt"/>
              <a:buAutoNum type="alphaUcPeriod"/>
              <a:defRPr/>
            </a:pPr>
            <a:r>
              <a:rPr lang="cs-CZ" altLang="cs-CZ"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STARŠÍ TEORIE REÁLNÝCH CYKLŮ:</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Inovační vlny: vyvolání zdání trvalé prosperity = nadměrný investiční optimismus.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Úspěšní inovátoři – často napodobováni měně schopnými inovátory –&gt; inovační vlna se vyčerpá –&gt; přehnaná investiční aktivita naráží na reálné možnosti přehřívající se ekonomiky. </a:t>
            </a:r>
          </a:p>
          <a:p>
            <a:pPr marL="342900" algn="just" fontAlgn="base">
              <a:spcBef>
                <a:spcPct val="20000"/>
              </a:spcBef>
              <a:spcAft>
                <a:spcPct val="0"/>
              </a:spcAft>
              <a:buClrTx/>
              <a:buSzPct val="80000"/>
              <a:buFont typeface="Wingdings" panose="05000000000000000000" pitchFamily="2" charset="2"/>
              <a:buChar char="§"/>
              <a:defRPr/>
            </a:pPr>
            <a:r>
              <a:rPr lang="cs-CZ" altLang="cs-CZ"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Některé investice – ukáží se jako špatné =&gt; zklamaná očekávaní přerostou v investiční pesimismus =&gt; expanze v recesi: během ní – špatné investice odbourávány =&gt;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F6E481C-516C-92D5-83B0-E8FCEC6DDD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2DC6B59-BF11-66FF-767F-655AB50875D5}"/>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 </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souvis</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lost</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inovac</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í</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s expanzí a reces</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í</a:t>
            </a:r>
            <a:r>
              <a:rPr kumimoji="0" lang="pt-BR"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033CC3CC-F6AE-7687-9C03-C53B057A2BB1}"/>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indent="-457200" algn="just" fontAlgn="base">
              <a:spcBef>
                <a:spcPct val="20000"/>
              </a:spcBef>
              <a:spcAft>
                <a:spcPct val="0"/>
              </a:spcAft>
              <a:buClrTx/>
              <a:buSzPct val="80000"/>
              <a:buFont typeface="+mj-lt"/>
              <a:buAutoNum type="alphaUcPeriod"/>
              <a:defRPr/>
            </a:pPr>
            <a:r>
              <a:rPr lang="cs-CZ" altLang="cs-CZ" sz="24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STARŠÍ TEORIE REÁLNÝCH CYKLŮ:</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Recese jako ozdravný proces: ekonomika se zbavuje nejen špatných investic, neúspěšných podnikatelů - inovátorů =&gt; nalézá novou rovnováhu na vyšší technologické úrovni – výsledek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inovační vlny.</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Následuje – relativní klid – po čase narušen další inovační vlnou. </a:t>
            </a:r>
          </a:p>
          <a:p>
            <a:pPr marL="342900" lvl="0" algn="just" fontAlgn="base">
              <a:spcBef>
                <a:spcPct val="20000"/>
              </a:spcBef>
              <a:spcAft>
                <a:spcPct val="0"/>
              </a:spcAft>
              <a:buClrTx/>
              <a:buSzPct val="80000"/>
              <a:buFont typeface="Wingdings" panose="05000000000000000000" pitchFamily="2" charset="2"/>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Každý cyklus – jedinečný, neopakovatelný:</a:t>
            </a:r>
          </a:p>
          <a:p>
            <a:pPr marL="342900" lvl="0" algn="just" fontAlgn="base">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každá inovační vlna, která jej vyvolá – jedinečná. </a:t>
            </a:r>
          </a:p>
          <a:p>
            <a:pPr marL="342900" lvl="0" algn="just" fontAlgn="base">
              <a:spcBef>
                <a:spcPct val="20000"/>
              </a:spcBef>
              <a:spcAft>
                <a:spcPct val="0"/>
              </a:spcAft>
              <a:buClrTx/>
              <a:buSzPct val="80000"/>
              <a:buFont typeface="Wingdings" panose="05000000000000000000" pitchFamily="2" charset="2"/>
              <a:buChar char="Ø"/>
              <a:defRPr/>
            </a:pPr>
            <a:r>
              <a:rPr lang="cs-CZ" altLang="cs-CZ" sz="24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Inovační vlny = shluky inovací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různá sila i délka trvání =&gt; s nimi spojené hospodářské cykly – nepravidelné, každý má specifickou délku a intenzitu.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5FD51EBA-A136-4EFB-6EF9-749A888109E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471076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8" name="Google Shape;98;p14"/>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92500"/>
          </a:bodyPr>
          <a:lstStyle/>
          <a:p>
            <a:pPr marR="0" lvl="0" indent="-457200" algn="just" defTabSz="914400" rtl="0" eaLnBrk="1" fontAlgn="base" latinLnBrk="0" hangingPunct="1">
              <a:lnSpc>
                <a:spcPct val="100000"/>
              </a:lnSpc>
              <a:spcBef>
                <a:spcPct val="20000"/>
              </a:spcBef>
              <a:spcAft>
                <a:spcPct val="0"/>
              </a:spcAft>
              <a:buClrTx/>
              <a:buSzPct val="80000"/>
              <a:buFont typeface="+mj-lt"/>
              <a:buAutoNum type="alphaUcPeriod" startAt="2"/>
              <a:defRPr/>
            </a:pPr>
            <a:r>
              <a:rPr kumimoji="0" lang="cs-CZ" altLang="cs-CZ" sz="2800" b="1" i="0" u="none" strike="noStrike" kern="1200" cap="none" spc="0" normalizeH="0" baseline="0" noProof="0" dirty="0">
                <a:ln>
                  <a:noFill/>
                </a:ln>
                <a:solidFill>
                  <a:schemeClr val="tx1"/>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NOVODOBÁ TEORIE REÁLNÝCH CYKLŮ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Vznik: v 80. letech jako reakce na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hypotézu racionálních očekávání.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Monetární cykly nejsou slučitelné s hypotézou racionálních očekáváni</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CB mění peněžní zásobu =&gt; lidé se naučí odhadovat konečné důsledky těchto změn =&gt; budou se jim rychle přizpůsobovat změnou svých cen. </a:t>
            </a:r>
          </a:p>
          <a:p>
            <a:pPr marR="0" lvl="0" indent="-457200" algn="just" defTabSz="914400" rtl="0" eaLnBrk="1" fontAlgn="base" latinLnBrk="0" hangingPunct="1">
              <a:lnSpc>
                <a:spcPct val="100000"/>
              </a:lnSpc>
              <a:spcBef>
                <a:spcPct val="20000"/>
              </a:spcBef>
              <a:spcAft>
                <a:spcPct val="0"/>
              </a:spcAft>
              <a:buClrTx/>
              <a:buSzPct val="80000"/>
              <a:buFont typeface="+mj-lt"/>
              <a:buAutoNum type="alphaLcParen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CB nadměrné zvýší peněžní zásobu =&gt; racionální očekávaní, že konečným důsledkem bude zvýšení cenové hladiny =&gt; subjekty hned zvýší vlastní ceny =&gt; nedojde k expanzi: </a:t>
            </a:r>
          </a:p>
          <a:p>
            <a:pPr marR="0" lvl="0" indent="-457200" algn="just" defTabSz="914400" rtl="0" eaLnBrk="1" fontAlgn="base" latinLnBrk="0" hangingPunct="1">
              <a:lnSpc>
                <a:spcPct val="100000"/>
              </a:lnSpc>
              <a:spcBef>
                <a:spcPct val="20000"/>
              </a:spcBef>
              <a:spcAft>
                <a:spcPct val="0"/>
              </a:spcAft>
              <a:buClrTx/>
              <a:buSzPct val="80000"/>
              <a:buFont typeface="+mj-lt"/>
              <a:buAutoNum type="alphaLcParen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CB nadměrné sníží peněžní zásobu =&gt;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Očekávaný pokles cenové hladiny =&gt; subjekty hned snižují vlastní ceny =&gt; nedojde k recesi.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B6276E7-D980-0CA3-98C3-C09D8396DA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4A44B10-98D1-AF08-267E-9EA3D0B77383}"/>
              </a:ext>
            </a:extLst>
          </p:cNvPr>
          <p:cNvSpPr>
            <a:spLocks noGrp="1"/>
          </p:cNvSpPr>
          <p:nvPr>
            <p:ph type="title"/>
          </p:nvPr>
        </p:nvSpPr>
        <p:spPr>
          <a:xfrm>
            <a:off x="339810" y="838326"/>
            <a:ext cx="8461389" cy="581400"/>
          </a:xfrm>
        </p:spPr>
        <p:txBody>
          <a:bodyPr>
            <a:noAutofit/>
          </a:bodyPr>
          <a:lstStyle/>
          <a:p>
            <a:pPr marL="342900" indent="-342900" algn="just" fontAlgn="base">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a:t>
            </a:r>
            <a:r>
              <a:rPr lang="cs-CZ" altLang="cs-CZ" sz="28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NOVODOBÁ TEORIE REÁLNÝCH CYKLŮ </a:t>
            </a:r>
            <a:br>
              <a:rPr lang="cs-CZ" altLang="cs-CZ" sz="28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C8CD839A-6B3F-ECB4-3EDE-1371F2DE91E2}"/>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 Lucas: </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představitel školy racionálních očekávání: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připouštěl existenci monetárního cyklu – když změna peněžní zásoby je pro veřejnost překvapením</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=&gt;</a:t>
            </a:r>
            <a:r>
              <a:rPr kumimoji="0" lang="hu-HU"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Zaměna očekávané a skutečné cenové hladiny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změny peněžní zásoby v krátkém období mohou vyvolávat změny reálneho produktu</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Lucasův model neuplných cenových informací</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Když CB provádí měnovou politiku delši dobu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subjekty se naučí správně předvídat její důsledky =&gt;  peníze </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neutrální i v krátkém období.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390E2A6A-D8C2-7F2A-432F-F87FFC47A6C5}"/>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249774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A6B88C8-DF30-8157-1669-1F36BAB1C8F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E92466-71CC-46DD-18BB-07562180E505}"/>
              </a:ext>
            </a:extLst>
          </p:cNvPr>
          <p:cNvSpPr>
            <a:spLocks noGrp="1"/>
          </p:cNvSpPr>
          <p:nvPr>
            <p:ph type="title"/>
          </p:nvPr>
        </p:nvSpPr>
        <p:spPr>
          <a:xfrm>
            <a:off x="457199" y="661481"/>
            <a:ext cx="8461389" cy="581400"/>
          </a:xfrm>
        </p:spPr>
        <p:txBody>
          <a:bodyPr>
            <a:noAutofit/>
          </a:bodyPr>
          <a:lstStyle/>
          <a:p>
            <a:pPr marL="342900" lvl="0" indent="-342900" algn="just" fontAlgn="base">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a:t>
            </a:r>
            <a:r>
              <a:rPr lang="cs-CZ" altLang="cs-CZ" sz="28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NOVODOBÁ TEORIE REÁLNÝCH CYKLŮ </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B06B30D3-3F9E-57BF-6D41-E7D393DE384F}"/>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Stoupenci racionlnich očekávaní: opuštení teorie monetárního cyklu a vytvoření teorie reálných cyklů:</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Podíl na jejím vzniku:  </a:t>
            </a:r>
            <a:r>
              <a:rPr kumimoji="0" lang="en-GB"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Finn </a:t>
            </a:r>
            <a:r>
              <a:rPr kumimoji="0" lang="en-GB"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Kydland</a:t>
            </a:r>
            <a:r>
              <a:rPr kumimoji="0" lang="en-GB"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 Edward C. Prescott</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endParaRPr kumimoji="0" lang="hu-HU"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Od 80. let – formování školy reálnych hospodóřskych cyklů: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hu-HU"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příčinou hospodářských fluktuací nernohou být monetární šoky: subjekty tvoří racionální očekivánĺ a trhy se i v krátkém období neustále vyčistují. =&gt;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hu-HU"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Příčina ekonomických fluktuací: </a:t>
            </a:r>
            <a:r>
              <a:rPr kumimoji="0" lang="hu-HU"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nárazové změny prodiuktivity – šoky ekonomice ze ze strany nabídky. </a:t>
            </a:r>
            <a:endPar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973D007C-72BA-569F-349C-5D1E37C7DF47}"/>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76444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E8A4FD1-FBE2-8823-13E5-9117013DA66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573111D-0560-00C8-72FC-667CFADF7D11}"/>
              </a:ext>
            </a:extLst>
          </p:cNvPr>
          <p:cNvSpPr>
            <a:spLocks noGrp="1"/>
          </p:cNvSpPr>
          <p:nvPr>
            <p:ph type="title"/>
          </p:nvPr>
        </p:nvSpPr>
        <p:spPr>
          <a:xfrm>
            <a:off x="457199" y="661481"/>
            <a:ext cx="8461389" cy="581400"/>
          </a:xfrm>
        </p:spPr>
        <p:txBody>
          <a:bodyPr>
            <a:noAutofit/>
          </a:bodyPr>
          <a:lstStyle/>
          <a:p>
            <a:pPr marL="342900" lvl="0" indent="-342900" algn="just" fontAlgn="base">
              <a:spcBef>
                <a:spcPct val="20000"/>
              </a:spcBef>
              <a:spcAft>
                <a:spcPct val="0"/>
              </a:spcAft>
              <a:buClrTx/>
              <a:buSzPct val="80000"/>
              <a:buFont typeface="Wingdings" panose="05000000000000000000" pitchFamily="2" charset="2"/>
              <a:buChar char="v"/>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REÁLNÉ CYKLY: </a:t>
            </a:r>
            <a:r>
              <a:rPr lang="cs-CZ" altLang="cs-CZ" sz="28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NOVODOBÁ TEORIE REÁLNÝCH CYKLŮ</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64181D8B-121B-6B38-3CE9-3B988C59F8B0}"/>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92500" lnSpcReduction="2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Tyto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změny produktivity = změny produkční funkce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oběma směry.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obvykle způsobeny technologickými změnami, také změnami cen energie, střídáním dobrých a špatných úrod, zpřísňováním / deregulací ekologických norem apod.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Změny produktivity mění potenciální produkt;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endPar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Reálné cykly nejsou výkyvy kolem potenciálního produktu, ale výkyvy samotného potenciálního produktu. =&gt;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Hospodářské cykly nejsou vychýlením ekonomiky z rovnováhy, nýbrž jsou změny samotné rovnováhy,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Mechanismem šíření reálného cyklu = </a:t>
            </a:r>
            <a:r>
              <a:rPr kumimoji="0" lang="cs-CZ" altLang="cs-CZ" sz="28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mezičasová</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substituce práce (volného času) (MSP). </a:t>
            </a:r>
          </a:p>
        </p:txBody>
      </p:sp>
      <p:sp>
        <p:nvSpPr>
          <p:cNvPr id="99" name="Google Shape;99;p14">
            <a:extLst>
              <a:ext uri="{FF2B5EF4-FFF2-40B4-BE49-F238E27FC236}">
                <a16:creationId xmlns:a16="http://schemas.microsoft.com/office/drawing/2014/main" id="{9B129127-EFCE-8390-AC59-B7CA7B8E7386}"/>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390269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C013165-74B7-475A-2BCB-BFCC0C49E0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9AA1FA1-9146-82D9-EB0D-F12F9D06C608}"/>
              </a:ext>
            </a:extLst>
          </p:cNvPr>
          <p:cNvSpPr>
            <a:spLocks noGrp="1"/>
          </p:cNvSpPr>
          <p:nvPr>
            <p:ph type="title"/>
          </p:nvPr>
        </p:nvSpPr>
        <p:spPr>
          <a:xfrm>
            <a:off x="457199" y="661481"/>
            <a:ext cx="8461389" cy="581400"/>
          </a:xfrm>
        </p:spPr>
        <p:txBody>
          <a:bodyPr>
            <a:noAutofit/>
          </a:bodyPr>
          <a:lstStyle/>
          <a:p>
            <a:pPr marL="342900" lvl="0" indent="-342900" algn="just" fontAlgn="base">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REÁLNÉ CYKLY: </a:t>
            </a:r>
            <a:r>
              <a:rPr lang="cs-CZ" altLang="cs-CZ" sz="28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NOVODOBÁ TEORIE REÁLNÝCH CYKLŮ</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996C54BC-4792-E4A2-22AA-031F296C9513}"/>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85000" lnSpcReduction="1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MSP: </a:t>
            </a:r>
            <a:r>
              <a:rPr kumimoji="0" lang="cs-CZ" altLang="cs-CZ" sz="2800" b="1" i="1"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nabídka práce reaguje na změny MEZD v krátkém období silněji než v dlouhém období: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MSP prováděná, když lidé myslí, že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zvýšení mezd je dočasné a v budoucnu mzdy klesnou: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Vzrostou mzdy =&gt; lidé se domnívají = jde o dočasné zvýšení =&gt; dnes zvyšují nabídku práce a obětuji volný čas, aby v budoucnu nabídku práce opět snížili a ztracený volný vynahradili: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Reakce na zvýšení mezd: budoucí práci přesouvají do dneška a dnešní volný čas „přesouvají" do budoucna: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Pokud </a:t>
            </a:r>
            <a:r>
              <a:rPr lang="cs-CZ"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poznají, </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že mzdy v budoucnu neklesnou = TRVALÉ ZVÝŠENÍ, nabídku práce opět sníží na „normální" úroveň.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viz. Obr. Následující snímek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1C7AB309-B238-09F0-2FFD-64206646C008}"/>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25E4BF70-EB01-11AD-4AA7-DB58E80AAD8F}"/>
              </a:ext>
            </a:extLst>
          </p:cNvPr>
          <p:cNvSpPr/>
          <p:nvPr/>
        </p:nvSpPr>
        <p:spPr>
          <a:xfrm>
            <a:off x="5269832" y="5907505"/>
            <a:ext cx="1022684" cy="1564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56025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B787C82-0CB4-9AB5-5461-3F31E638D83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C1BCFD4-8E4E-9285-8502-2E1EF8B18936}"/>
              </a:ext>
            </a:extLst>
          </p:cNvPr>
          <p:cNvSpPr>
            <a:spLocks noGrp="1"/>
          </p:cNvSpPr>
          <p:nvPr>
            <p:ph type="title"/>
          </p:nvPr>
        </p:nvSpPr>
        <p:spPr>
          <a:xfrm>
            <a:off x="457199" y="661481"/>
            <a:ext cx="8461389" cy="581400"/>
          </a:xfrm>
        </p:spPr>
        <p:txBody>
          <a:bodyPr>
            <a:no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a:t>
            </a:r>
          </a:p>
        </p:txBody>
      </p:sp>
      <p:sp>
        <p:nvSpPr>
          <p:cNvPr id="99" name="Google Shape;99;p14">
            <a:extLst>
              <a:ext uri="{FF2B5EF4-FFF2-40B4-BE49-F238E27FC236}">
                <a16:creationId xmlns:a16="http://schemas.microsoft.com/office/drawing/2014/main" id="{862C7925-5168-4BFA-CED1-431978FE8E2F}"/>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B3C25805-7B1B-4EBE-E3BB-C977C167E8B9}"/>
              </a:ext>
            </a:extLst>
          </p:cNvPr>
          <p:cNvPicPr>
            <a:picLocks noChangeAspect="1"/>
          </p:cNvPicPr>
          <p:nvPr/>
        </p:nvPicPr>
        <p:blipFill>
          <a:blip r:embed="rId3"/>
          <a:stretch>
            <a:fillRect/>
          </a:stretch>
        </p:blipFill>
        <p:spPr>
          <a:xfrm>
            <a:off x="179306" y="1349115"/>
            <a:ext cx="8080274" cy="4991299"/>
          </a:xfrm>
          <a:prstGeom prst="rect">
            <a:avLst/>
          </a:prstGeom>
        </p:spPr>
      </p:pic>
    </p:spTree>
    <p:extLst>
      <p:ext uri="{BB962C8B-B14F-4D97-AF65-F5344CB8AC3E}">
        <p14:creationId xmlns:p14="http://schemas.microsoft.com/office/powerpoint/2010/main" val="37203513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D024646-2EC0-B8AB-5088-FBA8254271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FC36F5-AC82-BE85-ACDD-DB016229AF3C}"/>
              </a:ext>
            </a:extLst>
          </p:cNvPr>
          <p:cNvSpPr>
            <a:spLocks noGrp="1"/>
          </p:cNvSpPr>
          <p:nvPr>
            <p:ph type="title"/>
          </p:nvPr>
        </p:nvSpPr>
        <p:spPr>
          <a:xfrm>
            <a:off x="457199" y="661481"/>
            <a:ext cx="8461389" cy="581400"/>
          </a:xfrm>
        </p:spPr>
        <p:txBody>
          <a:bodyPr>
            <a:noAutofit/>
          </a:bodyPr>
          <a:lstStyle/>
          <a:p>
            <a:pPr marL="342900" lvl="0" indent="-342900" algn="just" fontAlgn="base">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REÁLNÉ CYKLY: </a:t>
            </a:r>
            <a:r>
              <a:rPr lang="cs-CZ" altLang="cs-CZ" sz="28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NOVODOBÁ TEORIE REÁLNÝCH CYKLŮ</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1675A4F5-43A8-AF3C-A9B2-CC6E9968194B}"/>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85000" lnSpcReduction="20000"/>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Obr. Předchozí snímek:  trh práce:</a:t>
            </a:r>
          </a:p>
          <a:p>
            <a:pPr marR="0" lvl="0" indent="-457200" algn="just" defTabSz="914400" rtl="0" eaLnBrk="1" fontAlgn="base" latinLnBrk="0" hangingPunct="1">
              <a:lnSpc>
                <a:spcPct val="100000"/>
              </a:lnSpc>
              <a:spcBef>
                <a:spcPct val="20000"/>
              </a:spcBef>
              <a:spcAft>
                <a:spcPct val="0"/>
              </a:spcAft>
              <a:buClrTx/>
              <a:buSzPct val="80000"/>
              <a:buFont typeface="Courier New" panose="02070309020205020404" pitchFamily="49" charset="0"/>
              <a:buChar char="o"/>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Krátkodobá agregátní nabídka </a:t>
            </a:r>
            <a:r>
              <a:rPr kumimoji="0" lang="cs-CZ" altLang="cs-CZ" sz="31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Ss</a:t>
            </a:r>
            <a:r>
              <a:rPr kumimoji="0" lang="cs-CZ" altLang="cs-CZ" sz="31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elastičtější než dlouhodobá agregátní nabídka práce </a:t>
            </a:r>
            <a:r>
              <a:rPr kumimoji="0" lang="cs-CZ" altLang="cs-CZ" sz="31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L</a:t>
            </a:r>
            <a:r>
              <a:rPr kumimoji="0" lang="cs-CZ" altLang="cs-CZ" sz="31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Původně: trh práce v rovnováze v bode E: reálná mzda w</a:t>
            </a:r>
            <a:r>
              <a:rPr kumimoji="0" lang="cs-CZ" altLang="cs-CZ" sz="24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0</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zaměstnanost L</a:t>
            </a:r>
            <a:r>
              <a:rPr kumimoji="0" lang="cs-CZ" altLang="cs-CZ" sz="24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1</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Zvýší se produktivita práce =&gt; zvýší se poptávka po práci:</a:t>
            </a:r>
          </a:p>
          <a:p>
            <a:pPr indent="-457200" algn="just" fontAlgn="base">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Křivka poptávky po práci D –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posun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nahoru do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trh se </a:t>
            </a:r>
            <a:r>
              <a:rPr kumimoji="0" lang="cs-CZ" altLang="cs-CZ" sz="2800" b="1" i="0" u="none" strike="noStrike" kern="1200" cap="none" spc="0" normalizeH="0" baseline="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posouva</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podél </a:t>
            </a:r>
            <a:r>
              <a:rPr kumimoji="0" lang="cs-CZ" altLang="cs-CZ" sz="31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a:t>
            </a:r>
            <a:r>
              <a:rPr kumimoji="0" lang="cs-CZ" altLang="cs-CZ" sz="28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nová krátkodobá rovnováha: bod F,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při reálné mzdě W1 a zaměstnanosti L1.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Velký růst zaměstnanosti – způsoben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MSP.</a:t>
            </a: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algn="just" fontAlgn="base">
              <a:spcBef>
                <a:spcPct val="20000"/>
              </a:spcBef>
              <a:spcAft>
                <a:spcPct val="0"/>
              </a:spcAft>
              <a:buClrTx/>
              <a:buSzPct val="80000"/>
              <a:buFont typeface="Wingdings" panose="05000000000000000000" pitchFamily="2" charset="2"/>
              <a:buChar char="ü"/>
              <a:defRPr/>
            </a:pPr>
            <a:endPar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indent="-457200" algn="just" fontAlgn="base">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Vyprchaní efektu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MSP</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 delším období: trh se řídí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dlouhodobou nabídkou míce </a:t>
            </a:r>
            <a:r>
              <a:rPr kumimoji="0" lang="cs-CZ" altLang="cs-CZ" sz="31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L: rovnová</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ha v bodě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G</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při reálné mzdě W2 a zaměstnanosti L2.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C2BBA977-2CDC-A94B-2A3A-9733DC56F750}"/>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FAC59F0F-06E8-FDEB-1C13-B46B478513C9}"/>
              </a:ext>
            </a:extLst>
          </p:cNvPr>
          <p:cNvSpPr/>
          <p:nvPr/>
        </p:nvSpPr>
        <p:spPr>
          <a:xfrm>
            <a:off x="7788179" y="4798233"/>
            <a:ext cx="1022684" cy="1564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6757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9AEEC9D-474D-122A-044A-4B91551F91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9DC235C-E518-7B7F-5E7F-E9C50526B7F0}"/>
              </a:ext>
            </a:extLst>
          </p:cNvPr>
          <p:cNvSpPr>
            <a:spLocks noGrp="1"/>
          </p:cNvSpPr>
          <p:nvPr>
            <p:ph type="title"/>
          </p:nvPr>
        </p:nvSpPr>
        <p:spPr>
          <a:xfrm>
            <a:off x="457199" y="661481"/>
            <a:ext cx="8461389" cy="581400"/>
          </a:xfrm>
        </p:spPr>
        <p:txBody>
          <a:bodyPr>
            <a:noAutofit/>
          </a:bodyPr>
          <a:lstStyle/>
          <a:p>
            <a:pPr marL="342900" lvl="0" indent="-342900" algn="just" fontAlgn="base">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REÁLNÉ CYKLY: </a:t>
            </a:r>
            <a:r>
              <a:rPr lang="cs-CZ" altLang="cs-CZ" sz="28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NOVODOBÁ TEORIE REÁLNÝCH CYKLŮ</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4ED7593A-14FF-13BB-351C-29D96980650F}"/>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fontScale="77500" lnSpcReduction="20000"/>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Produktivita práce se sníží =&gt; posun křivky poptávky dolů do D''.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zaměstnanost opět reaguje na snížení reálných mezd v krátkém období silněji než v dlouhém.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MSP vysvětluje proč v expanzi pozorujeme pokles nezaměstnanosti a v recesi růst nezaměstnanosti.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Růst produktivity práce v některých firmách =&gt; nabídnou vyšší mzdy a přetahují jiným hrmám zaměstnance =&gt; ostatní firmy musí zvýšit nudy také, chtějí-li zaměstnance udržet. =&gt;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Šíření růstu mezd do dalších odvětví / profesí; nabízeno více práce a zaměstnanost roste. </a:t>
            </a:r>
          </a:p>
          <a:p>
            <a:pPr marL="514350" indent="-514350" algn="just" fontAlgn="base">
              <a:spcBef>
                <a:spcPct val="20000"/>
              </a:spcBef>
              <a:spcAft>
                <a:spcPct val="0"/>
              </a:spcAft>
              <a:buClrTx/>
              <a:buSzPct val="80000"/>
              <a:buFont typeface="+mj-lt"/>
              <a:buAutoNum type="arabi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Pokles produktivity práce=&gt; firmy snižují poptávku po práci a reálné mzdy klesají. =&gt;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Nabízeno méně práce a zaměstnanost klesá =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recese.</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1F9175EA-7901-8896-5496-520473926CF5}"/>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068615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96052" y="172233"/>
            <a:ext cx="4703885"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116447" y="1121802"/>
            <a:ext cx="8734945" cy="5083926"/>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Potenciální produkt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vykazuje tendenci k růstu, ROSTOUCÍ TREND.</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Trend – kdyby procesy zdokonalování probíhaly v situaci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plného využívání zdrojů,</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TEDY: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Skutečný výkon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kolem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dlouhodobého trendu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osciluje.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Rozdíl mezi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skutečným produktem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potenciálním produktem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mezera výstupu (GAP). </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průběhu cyklu – 2 základní vývojové tendence: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střídání období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růstu skutečného produktu </a:t>
            </a:r>
          </a:p>
          <a:p>
            <a:pPr marR="0" lvl="0" indent="-45720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 obdobím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poklesu skutečného produktu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těmto pohybům odpovídající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body zvratu: VRCHOL</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SEDLO. </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Odtud se odvozují fáze cyklu.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VRCHOL</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ekonomická</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aktivita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vysoká,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srovnání s úrovní dlouhodobého růstového trendu.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SEDLO</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nejnižší úroveň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ekonomické</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é aktivity.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E9B8C84-5B2F-BFB1-BDFF-ADB49E8566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919712-5150-FC1F-56CC-5C5C4D3A41CA}"/>
              </a:ext>
            </a:extLst>
          </p:cNvPr>
          <p:cNvSpPr>
            <a:spLocks noGrp="1"/>
          </p:cNvSpPr>
          <p:nvPr>
            <p:ph type="title"/>
          </p:nvPr>
        </p:nvSpPr>
        <p:spPr>
          <a:xfrm>
            <a:off x="457199" y="661481"/>
            <a:ext cx="8461389" cy="581400"/>
          </a:xfrm>
        </p:spPr>
        <p:txBody>
          <a:bodyPr>
            <a:noAutofit/>
          </a:bodyPr>
          <a:lstStyle/>
          <a:p>
            <a:pPr marL="342900" lvl="0" indent="-342900" algn="just" fontAlgn="base">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REÁLNÉ CYKLY: </a:t>
            </a:r>
            <a:r>
              <a:rPr lang="cs-CZ" altLang="cs-CZ" sz="28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NOVODOBÁ TEORIE REÁLNÝCH CYKLŮ</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5CA3288C-9F70-0E28-77E5-409E576F57EA}"/>
              </a:ext>
            </a:extLst>
          </p:cNvPr>
          <p:cNvSpPr txBox="1">
            <a:spLocks noGrp="1"/>
          </p:cNvSpPr>
          <p:nvPr>
            <p:ph type="body" idx="1"/>
          </p:nvPr>
        </p:nvSpPr>
        <p:spPr>
          <a:xfrm>
            <a:off x="222422" y="1419726"/>
            <a:ext cx="8696167" cy="4920689"/>
          </a:xfrm>
          <a:prstGeom prst="rect">
            <a:avLst/>
          </a:prstGeom>
          <a:noFill/>
          <a:ln>
            <a:noFill/>
          </a:ln>
        </p:spPr>
        <p:txBody>
          <a:bodyPr spcFirstLastPara="1" wrap="square" lIns="91425" tIns="45700" rIns="91425" bIns="45700" anchor="t" anchorCtr="0">
            <a:normAutofit/>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Trh práce = stále vyčištěn — expanze ani recese jej nevychylují z rovnováhy do nerovnováhy, pouze mění jeho rovnováhu.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S vyčišťujícím se trhem – slučitelná pouze dobrovolná nezaměstnanost.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Škola reálných hospodářských cyklů připouští jen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dobrovolnou nezaměstnanost</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Expanze: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reakce na mzdy nabízením více práce =&gt; snížení dobrovolné nezaměstnanosti.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Recese: zvýšení dobrovolné nezaměstnanosti.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ABB93BA6-668C-AB61-071D-34C1A50C3B4D}"/>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92253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FC0A94F-167A-3087-79AC-4923D748E1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BBDC64-83B3-B4DB-4F7A-F3F0793CCE44}"/>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Vysvětlení silné reakce nabídky práce na změny mezd</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57079C32-6C69-F4EF-2F96-9DA7CAC2B124}"/>
              </a:ext>
            </a:extLst>
          </p:cNvPr>
          <p:cNvSpPr txBox="1">
            <a:spLocks noGrp="1"/>
          </p:cNvSpPr>
          <p:nvPr>
            <p:ph type="body" idx="1"/>
          </p:nvPr>
        </p:nvSpPr>
        <p:spPr>
          <a:xfrm>
            <a:off x="222422" y="1973169"/>
            <a:ext cx="8696167" cy="4367245"/>
          </a:xfrm>
          <a:prstGeom prst="rect">
            <a:avLst/>
          </a:prstGeom>
          <a:noFill/>
          <a:ln>
            <a:noFill/>
          </a:ln>
        </p:spPr>
        <p:txBody>
          <a:bodyPr spcFirstLastPara="1" wrap="square" lIns="91425" tIns="45700" rIns="91425" bIns="45700" anchor="t" anchorCtr="0">
            <a:normAutofit fontScale="9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Většina zaměstnanců – pevná (osmihodinovou) pracovní doba.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Avšak: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 cyklickému „pulzování“ zaměstnanosti není nutné, aby nabídku práce měnili všichni.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 </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když „jádro" trhu práce = s pevnou pracovní dobou – beze změny a</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Okraj“ trhu práce = s proměnlivou pracovní dobou: </a:t>
            </a:r>
            <a:r>
              <a:rPr lang="cs-CZ"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e</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xpanze / smršťovaní =&gt; změny zaměstnanosti.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Dobrovolné nezaměstnaní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také provádějí MSP — vstup do zaměstnání, když mzdy vysoké; odchod, když jsou mzdy nízké. </a:t>
            </a:r>
            <a:endPar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6C75485B-C05E-C0CB-8F02-8C2617CC0E90}"/>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085830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FC0A94F-167A-3087-79AC-4923D748E1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BBDC64-83B3-B4DB-4F7A-F3F0793CCE44}"/>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REÁLNÉ CYKLY – reakce finančních trhů</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57079C32-6C69-F4EF-2F96-9DA7CAC2B124}"/>
              </a:ext>
            </a:extLst>
          </p:cNvPr>
          <p:cNvSpPr txBox="1">
            <a:spLocks noGrp="1"/>
          </p:cNvSpPr>
          <p:nvPr>
            <p:ph type="body" idx="1"/>
          </p:nvPr>
        </p:nvSpPr>
        <p:spPr>
          <a:xfrm>
            <a:off x="222422" y="1684420"/>
            <a:ext cx="8696167" cy="4740443"/>
          </a:xfrm>
          <a:prstGeom prst="rect">
            <a:avLst/>
          </a:prstGeom>
          <a:noFill/>
          <a:ln>
            <a:noFill/>
          </a:ln>
        </p:spPr>
        <p:txBody>
          <a:bodyPr spcFirstLastPara="1" wrap="square" lIns="91425" tIns="45700" rIns="91425" bIns="45700" anchor="t" anchorCtr="0">
            <a:normAutofit fontScale="625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U monetárních i reálných cyklů </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mohou finanční trhy </a:t>
            </a:r>
            <a:r>
              <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prohloubit hospodářské fluktuace.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investoři podléhají přehnanému optimismu ohledné budoucího růstu cen aktiv</a:t>
            </a:r>
            <a:r>
              <a:rPr kumimoji="0" lang="cs-CZ" altLang="cs-CZ" sz="30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=&gt; </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nakupují aktiva a na finančních trzích vzniká spekulační bublina.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Když bublina praskne, následuje pád cen aktiv a odpovídající růst úrokové míry = zostřuje </a:t>
            </a:r>
            <a:r>
              <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Vlna nových informačních a telekomunikačních technologií: nejsilnější v USA – 90. r. –</a:t>
            </a:r>
            <a:r>
              <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odpovědná za REÁLNÝ CYKLUS:</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Expanze nebyla doprovázena vyšší inflací = typické pro monetární cyklus,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Naopak: snižování inflace s poklesem nezaměstnanosti.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Optimisté: „</a:t>
            </a:r>
            <a:r>
              <a:rPr kumimoji="0" lang="cs-CZ" altLang="cs-CZ" sz="30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NOVÁ EKONOMIKA</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přivodí trvalou prosperitu a odstraní rizikovost investování do akcií: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30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„NOVÁ EKONOMIKA"</a:t>
            </a:r>
            <a:r>
              <a:rPr kumimoji="0" lang="cs-CZ" altLang="cs-CZ" sz="30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jen poslední z řady inovačních vln: přehnané investovaní do nových technologií na konci 90. let vyústilo v nárůst spekulační bubliny:  její prasknutí přivodilo v USA recesi. </a:t>
            </a:r>
            <a:endParaRPr kumimoji="0" lang="cs-CZ" altLang="cs-CZ" sz="30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6C75485B-C05E-C0CB-8F02-8C2617CC0E90}"/>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4708060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B15FA4E-1094-D6A5-2BCD-A0B01E9739A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76BF740-0666-ED64-CAD7-D87F9F0B7D6B}"/>
              </a:ext>
            </a:extLst>
          </p:cNvPr>
          <p:cNvSpPr>
            <a:spLocks noGrp="1"/>
          </p:cNvSpPr>
          <p:nvPr>
            <p:ph type="title"/>
          </p:nvPr>
        </p:nvSpPr>
        <p:spPr>
          <a:xfrm>
            <a:off x="682611" y="950231"/>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klasikové a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4D68F7B8-97F2-6BDA-FA89-9AC92E1D79EF}"/>
              </a:ext>
            </a:extLst>
          </p:cNvPr>
          <p:cNvSpPr txBox="1">
            <a:spLocks noGrp="1"/>
          </p:cNvSpPr>
          <p:nvPr>
            <p:ph type="body" idx="1"/>
          </p:nvPr>
        </p:nvSpPr>
        <p:spPr>
          <a:xfrm>
            <a:off x="222422" y="1323474"/>
            <a:ext cx="8696167" cy="5016941"/>
          </a:xfrm>
          <a:prstGeom prst="rect">
            <a:avLst/>
          </a:prstGeom>
          <a:noFill/>
          <a:ln>
            <a:noFill/>
          </a:ln>
        </p:spPr>
        <p:txBody>
          <a:bodyPr spcFirstLastPara="1" wrap="square" lIns="91425" tIns="45700" rIns="91425" bIns="45700" anchor="t" anchorCtr="0">
            <a:normAutofit fontScale="70000" lnSpcReduction="20000"/>
          </a:bodyPr>
          <a:lstStyle/>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Škola racionálních očekáváni a na ni navazující škola reálných cyklů: teorie na dvou předpokladech;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Tvorba racionálních očekávaní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Trhy se vyčišťují.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Rovnovážný přístup s racionálními očekáváními.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=&gt; Peníze =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neutrální – nejen v dlouhém, ale i v krátkém období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měnová politika – neúčinná a nemůže ani vyvolávat hospodářské cykly: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Tvrzení o neutralitě peněz = koresponduje s kvantitativní teorii peněz:</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E</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konomové nazývaní = NOVÍ KLASIKOVÉ.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Popularita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NOVÝCH KLASIKŮ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80. letech:</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Reakce – opozice =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NOVÍ KEYNESIÁNCI:</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nezpochybňují, že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lidé tvoří racionální očekáváni,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zpochybňuji tvrzení nových klasiků o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neustálém vyčišťování trhů.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 tomu – nutnost úplné pružnosti nominálních mezd i cen: neodpovídá realitě.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67F20CD8-95E9-DDF0-A26B-A6EE0E2EA2A6}"/>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65464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4F86EE1-AC63-5115-97E3-9355042C431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466E9A-B835-F0B0-93B9-7E66AE09C5A7}"/>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klasikové a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7A73F994-72AE-4D44-4EA8-97EEF9C7381B}"/>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fontScale="85000" lnSpcReduction="20000"/>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Dokonale pružné jsou pouze ceny na dokonalých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dokonale konkurenčních trzích: komoditní burzy, akciové, měnové trhy.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Většina: trhy nedokonalé – ceny se mění pomalu, </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tyto trhy se okamžitě nevyčisťují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protože se změny poptávky v krátkém období nepromítají plně do změny cen </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promítají se změny produkce</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=&gt;</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Změny poptávky mohou vyvolat hospodářské fluktuace.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Tradiční keynesiánský přístup: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hlavně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strnulost nominálních mezd =  fixovány v kolektivních smlouvách.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Noví </a:t>
            </a:r>
            <a:r>
              <a:rPr kumimoji="0" lang="cs-CZ" altLang="cs-CZ" sz="2800" b="1" i="0" u="none" strike="noStrike" kern="1200" cap="none" spc="0" normalizeH="0" baseline="0" dirty="0" err="1">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keynesiánci</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formulace řady dalších teorií vysvětlujících krátkodobou strnulost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nejen mezd ale i cen: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17647DFA-26B5-899F-130D-96818CD1523C}"/>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9F3D2530-1ADB-4D3E-C5F6-96D27937F99D}"/>
              </a:ext>
            </a:extLst>
          </p:cNvPr>
          <p:cNvSpPr/>
          <p:nvPr/>
        </p:nvSpPr>
        <p:spPr>
          <a:xfrm>
            <a:off x="7339263" y="5895474"/>
            <a:ext cx="565484" cy="240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1253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169533F-DBA4-11DA-A1B0-5EEC3E46A42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BBAB54-C423-12B8-F3A7-1620D71077DB}"/>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 PŘÍČINY a TEORIE STRNULOSTI CEN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D7D74F71-9323-258C-13EB-F7B6F71A3E87}"/>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lnSpcReduction="10000"/>
          </a:bodyPr>
          <a:lstStyle/>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Náklady jídelního lístku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r>
              <a:rPr kumimoji="0" lang="cs-CZ" altLang="cs-CZ" sz="2800" b="1" i="0" u="none" strike="noStrike" kern="1200" cap="none" spc="0" normalizeH="0" baseline="0" dirty="0" err="1">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Mankiw</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firmy nemění ceny okamžitě v reakci na měny poptávky:</a:t>
            </a:r>
          </a:p>
          <a:p>
            <a:pPr marL="571500" marR="0" lvl="0" indent="-5715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Změny cen vyžadují náklady: MENU COSTS – např. na vytištění, distribuci nových ceníků, katalogů apod. =&gt;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alphaL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Firmy mění ceny jednou za delší období (měsíčně, čtvrtletně).</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alphaLcPeriod"/>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krátkodobé kolísání poptávky –  reakce změnou zásob, výroby.</a:t>
            </a:r>
          </a:p>
          <a:p>
            <a:pPr marL="342900" algn="just" fontAlgn="base">
              <a:spcBef>
                <a:spcPct val="20000"/>
              </a:spcBef>
              <a:spcAft>
                <a:spcPct val="0"/>
              </a:spcAft>
              <a:buClrTx/>
              <a:buSzPct val="80000"/>
              <a:buFont typeface="Wingdings" panose="05000000000000000000" pitchFamily="2" charset="2"/>
              <a:buChar char="§"/>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Námitka kritiků: „náklady jídelno lístku“ – příliš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malé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na vysvětlení větších ekonomických fluktuací.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82D631C4-C055-F5DD-69E5-5DEBE8685540}"/>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165394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4D003FB-8B63-B0FD-8974-0E3AFBEE3B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0C731B1-6323-EE1B-3A5B-E4F898706F90}"/>
              </a:ext>
            </a:extLst>
          </p:cNvPr>
          <p:cNvSpPr>
            <a:spLocks noGrp="1"/>
          </p:cNvSpPr>
          <p:nvPr>
            <p:ph type="title"/>
          </p:nvPr>
        </p:nvSpPr>
        <p:spPr>
          <a:xfrm>
            <a:off x="457200" y="1106914"/>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 PŘÍČINY a TEORIE STRNULOSTI CEN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699301D1-DE7F-7106-9B3C-9F06DD03A6ED}"/>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a:bodyPr>
          <a:lstStyle/>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Teorie: P</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ři růstu poptávky –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vyčkávaní firem na reakci konkurentů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obavě ze ztráty zákazníku –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nechtějí být první, kdo zvýší cenu.</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na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nedokonalých trzích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konkurence firem </a:t>
            </a: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raději změnami vlastností výrobků a doprovodných služeb než cenami. </a:t>
            </a:r>
          </a:p>
          <a:p>
            <a:pPr marL="571500" marR="0" lvl="0" indent="-571500" algn="just" defTabSz="914400" rtl="0" eaLnBrk="1" fontAlgn="base" latinLnBrk="0" hangingPunct="1">
              <a:lnSpc>
                <a:spcPct val="100000"/>
              </a:lnSpc>
              <a:spcBef>
                <a:spcPct val="20000"/>
              </a:spcBef>
              <a:spcAft>
                <a:spcPct val="0"/>
              </a:spcAft>
              <a:buClrTx/>
              <a:buSzPct val="80000"/>
              <a:buFont typeface="+mj-lt"/>
              <a:buAutoNum type="roman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velkých firmách – mzdové i cenové strnulosti způsobeny pomalým byrokratickým rozhodováním vedoucích pracovníků.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90E0CC72-FAEF-6541-9E12-05BD68525467}"/>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66354682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589D6E6-265C-6C87-986C-AF90C64FC92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1DD649-EB40-F6E4-16F6-1D875E9DD030}"/>
              </a:ext>
            </a:extLst>
          </p:cNvPr>
          <p:cNvSpPr>
            <a:spLocks noGrp="1"/>
          </p:cNvSpPr>
          <p:nvPr>
            <p:ph type="title"/>
          </p:nvPr>
        </p:nvSpPr>
        <p:spPr>
          <a:xfrm>
            <a:off x="541421" y="1046756"/>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Noví klasikové vs.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9F533443-3050-86D6-4634-747144E45C88}"/>
              </a:ext>
            </a:extLst>
          </p:cNvPr>
          <p:cNvSpPr txBox="1">
            <a:spLocks noGrp="1"/>
          </p:cNvSpPr>
          <p:nvPr>
            <p:ph type="body" idx="1"/>
          </p:nvPr>
        </p:nvSpPr>
        <p:spPr>
          <a:xfrm>
            <a:off x="222422" y="1479884"/>
            <a:ext cx="8696167" cy="4860531"/>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Rozdvojení teorie hospodářských cyklů od 80. let.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NOVÍ KLASIKOVÉ</a:t>
            </a: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rozvíjení teorie reálných cyklů:</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peníze jsou neutrální a měnová politika je neúčinná.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startAt="2"/>
              <a:defRPr/>
            </a:pPr>
            <a:endPar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rabicPeriod" startAt="2"/>
              <a:defRPr/>
            </a:pPr>
            <a:r>
              <a:rPr kumimoji="0" lang="cs-CZ" altLang="cs-CZ" sz="2800" b="1" i="0" u="none" strike="noStrike" kern="1200" cap="none" spc="0" normalizeH="0" baseline="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NOVÍ KEYNESIÁNCI: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poptávková teorie cyklu:</a:t>
            </a:r>
          </a:p>
          <a:p>
            <a:pPr marL="514350" indent="-514350" algn="just" fontAlgn="base">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měnová politika působí na produkci a zaměstnanost přinejmenším v krátkém období.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Spory – podnět k vzniku mnoha studií:</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0" marR="0" lvl="0" indent="0" algn="just" defTabSz="914400" rtl="0" eaLnBrk="1" fontAlgn="base" latinLnBrk="0" hangingPunct="1">
              <a:lnSpc>
                <a:spcPct val="100000"/>
              </a:lnSpc>
              <a:spcBef>
                <a:spcPct val="20000"/>
              </a:spcBef>
              <a:spcAft>
                <a:spcPct val="0"/>
              </a:spcAft>
              <a:buClrTx/>
              <a:buSzPct val="80000"/>
              <a:buNone/>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CCF72048-9900-193A-134A-ED5A3BB6670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DA95372E-DA0D-DCA2-3D47-173B6234F6D8}"/>
              </a:ext>
            </a:extLst>
          </p:cNvPr>
          <p:cNvSpPr/>
          <p:nvPr/>
        </p:nvSpPr>
        <p:spPr>
          <a:xfrm>
            <a:off x="7105338" y="5411449"/>
            <a:ext cx="1723869" cy="5396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82397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C75F99B-201A-9BD5-580F-2AC7B01764C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60EFB8B-C905-C13A-5DE7-167C1C0CD307}"/>
              </a:ext>
            </a:extLst>
          </p:cNvPr>
          <p:cNvSpPr>
            <a:spLocks noGrp="1"/>
          </p:cNvSpPr>
          <p:nvPr>
            <p:ph type="title"/>
          </p:nvPr>
        </p:nvSpPr>
        <p:spPr>
          <a:xfrm>
            <a:off x="541421" y="1046756"/>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Noví klasikové vs.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8" name="Google Shape;98;p14">
            <a:extLst>
              <a:ext uri="{FF2B5EF4-FFF2-40B4-BE49-F238E27FC236}">
                <a16:creationId xmlns:a16="http://schemas.microsoft.com/office/drawing/2014/main" id="{E87C730F-0AB8-4A7D-5E74-FACDE678F39E}"/>
              </a:ext>
            </a:extLst>
          </p:cNvPr>
          <p:cNvSpPr txBox="1">
            <a:spLocks noGrp="1"/>
          </p:cNvSpPr>
          <p:nvPr>
            <p:ph type="body" idx="1"/>
          </p:nvPr>
        </p:nvSpPr>
        <p:spPr>
          <a:xfrm>
            <a:off x="222422" y="1479884"/>
            <a:ext cx="8696167" cy="4860531"/>
          </a:xfrm>
          <a:prstGeom prst="rect">
            <a:avLst/>
          </a:prstGeom>
          <a:noFill/>
          <a:ln>
            <a:noFill/>
          </a:ln>
        </p:spPr>
        <p:txBody>
          <a:bodyPr spcFirstLastPara="1" wrap="square" lIns="91425" tIns="45700" rIns="91425" bIns="45700" anchor="t" anchorCtr="0">
            <a:normAutofit/>
          </a:bodyPr>
          <a:lstStyle/>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Empiricky – zjišťovaní povahy hospodářských cyklů.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Studie ukázaly: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reálné mzdy se nechovají proticyklicky, ale mírně </a:t>
            </a:r>
            <a:r>
              <a:rPr kumimoji="0" lang="cs-CZ" altLang="cs-CZ" sz="2800" b="1" i="0" u="none" strike="noStrike" kern="1200" cap="none" spc="0" normalizeH="0" baseline="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procyklicky</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 expanzi rostou a v recesi klesají: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Soulad s teorii reálného cyklu: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předvídá, že reálné mzdy v expanzi rostou kvůli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růstu produktivity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v recesi klesají kvůli poklesu produktivity.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3455D9B1-B92C-F0D3-980D-D4336BAC2D8A}"/>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1245811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8409A47-6E88-C556-0AA4-7CEAFD03CC59}"/>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F2BBDBAB-2BB0-8E41-19F9-A0D9C2FD35F9}"/>
              </a:ext>
            </a:extLst>
          </p:cNvPr>
          <p:cNvSpPr txBox="1">
            <a:spLocks noGrp="1"/>
          </p:cNvSpPr>
          <p:nvPr>
            <p:ph type="body" idx="1"/>
          </p:nvPr>
        </p:nvSpPr>
        <p:spPr>
          <a:xfrm>
            <a:off x="222422" y="1684421"/>
            <a:ext cx="8696167" cy="4655994"/>
          </a:xfrm>
          <a:prstGeom prst="rect">
            <a:avLst/>
          </a:prstGeom>
          <a:noFill/>
          <a:ln>
            <a:noFill/>
          </a:ln>
        </p:spPr>
        <p:txBody>
          <a:bodyPr spcFirstLastPara="1" wrap="square" lIns="91425" tIns="45700" rIns="91425" bIns="45700" anchor="t" anchorCtr="0">
            <a:normAutofit fontScale="85000" lnSpcReduction="20000"/>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startAt="2"/>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Jiné studie: zkoumaní zda v průběhu cyklu dochází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ke změnám produktivity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teorie reálného cyklu. </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Výzkum potvrdil: ve fázích expanze skutečně produktivita roste a v recesích klesá —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soulad s teorii reálného cyklu: </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Námitky oponentů: MĚŘENÍ PRODUKTIVITY v průběhu cyklu neodráží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technologické změny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ale spíše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měnící se stupeň využívání kapitálových a lidských kapacit. </a:t>
            </a:r>
          </a:p>
          <a:p>
            <a:pPr marL="514350" marR="0" lvl="0" indent="-51435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Firmy v recesi snižují produkci více než výrobní kapacity a počty zaměstnanců: očekávají jejich vyšší využívaní po odeznění recese. =&gt;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Menši vytížení kapitálových kapacit a pracovní síly se jeví jako pokles produktivity.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F6E8FC39-6955-F282-0792-258577F99EBD}"/>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Nadpis 1">
            <a:extLst>
              <a:ext uri="{FF2B5EF4-FFF2-40B4-BE49-F238E27FC236}">
                <a16:creationId xmlns:a16="http://schemas.microsoft.com/office/drawing/2014/main" id="{B88158F2-BCAA-2F58-BE9E-E09D4B3998D3}"/>
              </a:ext>
            </a:extLst>
          </p:cNvPr>
          <p:cNvSpPr>
            <a:spLocks noGrp="1"/>
          </p:cNvSpPr>
          <p:nvPr>
            <p:ph type="title"/>
          </p:nvPr>
        </p:nvSpPr>
        <p:spPr>
          <a:xfrm>
            <a:off x="541421" y="1046756"/>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Noví klasikové vs.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Tree>
    <p:extLst>
      <p:ext uri="{BB962C8B-B14F-4D97-AF65-F5344CB8AC3E}">
        <p14:creationId xmlns:p14="http://schemas.microsoft.com/office/powerpoint/2010/main" val="39991178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96052" y="172233"/>
            <a:ext cx="4703885"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116447" y="1133856"/>
            <a:ext cx="8808097" cy="534009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cyklickém pohybu ekonomiky – dvě fáze: </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Kontrakce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fáze, v níž dochází k poklesu skutečného produktu: pokles výkonu ekonomiky, výnosů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i pokles poptávky po investicích. </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Dynamika poklesu – rozdílné charakteristiky, bývají označovány i jinými pojmy. </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indent="-457200"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RECESE</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označuje (1) fáze poklesu – období klesajících příjmů a rostoucí nezaměstnanosti; (2) délka poklesu překročí horizont šesti měsíců;</a:t>
            </a:r>
          </a:p>
          <a:p>
            <a:pPr indent="-457200" fontAlgn="base">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DEPRESE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označením pro hlubokou recesi – poklesy zvláště výrazné.  </a:t>
            </a:r>
            <a:endPar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B65B349-4CE2-CB73-A1C0-5ECD303A8C68}"/>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C6587846-0F70-0E35-7C0D-4A302CD40F07}"/>
              </a:ext>
            </a:extLst>
          </p:cNvPr>
          <p:cNvSpPr txBox="1">
            <a:spLocks noGrp="1"/>
          </p:cNvSpPr>
          <p:nvPr>
            <p:ph type="body" idx="1"/>
          </p:nvPr>
        </p:nvSpPr>
        <p:spPr>
          <a:xfrm>
            <a:off x="222422" y="1612232"/>
            <a:ext cx="8696167" cy="4728183"/>
          </a:xfrm>
          <a:prstGeom prst="rect">
            <a:avLst/>
          </a:prstGeom>
          <a:noFill/>
          <a:ln>
            <a:noFill/>
          </a:ln>
        </p:spPr>
        <p:txBody>
          <a:bodyPr spcFirstLastPara="1" wrap="square" lIns="91425" tIns="45700" rIns="91425" bIns="45700" anchor="t" anchorCtr="0">
            <a:normAutofit fontScale="92500"/>
          </a:bodyPr>
          <a:lstStyle/>
          <a:p>
            <a:pPr marL="514350" marR="0" lvl="0" indent="-514350" algn="just" defTabSz="914400" rtl="0" eaLnBrk="1" fontAlgn="base" latinLnBrk="0" hangingPunct="1">
              <a:lnSpc>
                <a:spcPct val="100000"/>
              </a:lnSpc>
              <a:spcBef>
                <a:spcPct val="20000"/>
              </a:spcBef>
              <a:spcAft>
                <a:spcPct val="0"/>
              </a:spcAft>
              <a:buClrTx/>
              <a:buSzPct val="80000"/>
              <a:buFont typeface="+mj-lt"/>
              <a:buAutoNum type="alphaUcPeriod" startAt="3"/>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prospěch monetární teorie cyklu: většinou ve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fázích expanze – zvýšení inflace a ve fázích recese – její snížení:</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Obhájci teorie reálného cyklu: </a:t>
            </a:r>
            <a:r>
              <a:rPr kumimoji="0" lang="cs-CZ" altLang="cs-CZ" sz="2800" b="1" i="0" u="none" strike="noStrike" kern="1200" cap="none" spc="0" normalizeH="0" baseline="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CB mění peněžní zásobu v reakci na průběh cyklu:</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Začátek expanze: CB zvýší nabídku peněz, aby uspokojila poptávku investorů po úvěrech =&gt; ceny neklesají nebo rostou =&gt;</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r>
              <a:rPr kumimoji="0" lang="cs-CZ" altLang="cs-CZ" sz="2800" b="1" i="0" u="none" strike="noStrike" kern="1200" cap="none" spc="0" normalizeH="0" baseline="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Teorie </a:t>
            </a:r>
            <a:r>
              <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reálného cyklu – změny peněžní zásoby nejsou příčinou ale důsledkem / průvodním jevem cyklu. </a:t>
            </a:r>
          </a:p>
          <a:p>
            <a:pPr marL="342900" marR="0" lvl="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
              <a:defRPr/>
            </a:pPr>
            <a:endParaRPr kumimoji="0" lang="cs-CZ" altLang="cs-CZ" sz="2800" b="1" i="0" u="none" strike="noStrike" kern="1200" cap="none" spc="0" normalizeH="0" baseline="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a:extLst>
              <a:ext uri="{FF2B5EF4-FFF2-40B4-BE49-F238E27FC236}">
                <a16:creationId xmlns:a16="http://schemas.microsoft.com/office/drawing/2014/main" id="{493C0E10-FE6A-FFF8-87A0-50546844E601}"/>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Nadpis 1">
            <a:extLst>
              <a:ext uri="{FF2B5EF4-FFF2-40B4-BE49-F238E27FC236}">
                <a16:creationId xmlns:a16="http://schemas.microsoft.com/office/drawing/2014/main" id="{69BA3C29-56E9-FE91-C729-DFB1B11511B7}"/>
              </a:ext>
            </a:extLst>
          </p:cNvPr>
          <p:cNvSpPr>
            <a:spLocks noGrp="1"/>
          </p:cNvSpPr>
          <p:nvPr>
            <p:ph type="title"/>
          </p:nvPr>
        </p:nvSpPr>
        <p:spPr>
          <a:xfrm>
            <a:off x="875581" y="938472"/>
            <a:ext cx="8461389" cy="56547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Noví klasikové vs.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Tree>
    <p:extLst>
      <p:ext uri="{BB962C8B-B14F-4D97-AF65-F5344CB8AC3E}">
        <p14:creationId xmlns:p14="http://schemas.microsoft.com/office/powerpoint/2010/main" val="1127278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5AD0EEB-EAE7-04D2-92EB-90D4EB7B59B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F467FDC-CF93-BF04-52B3-C3A5CFA1952D}"/>
              </a:ext>
            </a:extLst>
          </p:cNvPr>
          <p:cNvSpPr>
            <a:spLocks noGrp="1"/>
          </p:cNvSpPr>
          <p:nvPr>
            <p:ph type="title"/>
          </p:nvPr>
        </p:nvSpPr>
        <p:spPr>
          <a:xfrm>
            <a:off x="599607" y="879165"/>
            <a:ext cx="8461389" cy="866256"/>
          </a:xfrm>
        </p:spPr>
        <p:txBody>
          <a:bodyPr>
            <a:noAutofit/>
          </a:bodyPr>
          <a:lstStyle/>
          <a:p>
            <a:pPr marR="0" lvl="0" algn="l" defTabSz="914400" rtl="0" eaLnBrk="1" fontAlgn="base" latinLnBrk="0" hangingPunct="1">
              <a:lnSpc>
                <a:spcPct val="100000"/>
              </a:lnSpc>
              <a:spcBef>
                <a:spcPct val="20000"/>
              </a:spcBef>
              <a:spcAft>
                <a:spcPct val="0"/>
              </a:spcAft>
              <a:buClrTx/>
              <a:buSzPct val="80000"/>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Noví klasikové a noví </a:t>
            </a:r>
            <a:r>
              <a:rPr kumimoji="0" lang="cs-CZ" altLang="cs-CZ" sz="2800" b="1" i="0" u="none" strike="noStrike" kern="1200" cap="none" spc="0" normalizeH="0" baseline="0" noProof="0" dirty="0" err="1">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keynesiánci</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t> </a:t>
            </a: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b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rPr>
            </a:b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sym typeface="Calibri" panose="020F0502020204030204"/>
            </a:endParaRPr>
          </a:p>
        </p:txBody>
      </p:sp>
      <p:sp>
        <p:nvSpPr>
          <p:cNvPr id="99" name="Google Shape;99;p14">
            <a:extLst>
              <a:ext uri="{FF2B5EF4-FFF2-40B4-BE49-F238E27FC236}">
                <a16:creationId xmlns:a16="http://schemas.microsoft.com/office/drawing/2014/main" id="{AD8AAA9F-D58B-CF56-D84D-9BED18459512}"/>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C101A2FE-C84C-F683-0C77-9A0939B59248}"/>
              </a:ext>
            </a:extLst>
          </p:cNvPr>
          <p:cNvPicPr>
            <a:picLocks noChangeAspect="1"/>
          </p:cNvPicPr>
          <p:nvPr/>
        </p:nvPicPr>
        <p:blipFill>
          <a:blip r:embed="rId3"/>
          <a:stretch>
            <a:fillRect/>
          </a:stretch>
        </p:blipFill>
        <p:spPr>
          <a:xfrm>
            <a:off x="0" y="1334125"/>
            <a:ext cx="8889167" cy="4871803"/>
          </a:xfrm>
          <a:prstGeom prst="rect">
            <a:avLst/>
          </a:prstGeom>
        </p:spPr>
      </p:pic>
    </p:spTree>
    <p:extLst>
      <p:ext uri="{BB962C8B-B14F-4D97-AF65-F5344CB8AC3E}">
        <p14:creationId xmlns:p14="http://schemas.microsoft.com/office/powerpoint/2010/main" val="4771556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83147" y="3566109"/>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panose="020F0502020204030204"/>
              <a:buNone/>
            </a:pPr>
            <a:r>
              <a:rPr lang="cs-CZ" sz="4400" dirty="0">
                <a:solidFill>
                  <a:srgbClr val="C00000"/>
                </a:solidFill>
              </a:rPr>
              <a:t>DĚKUJI ZA POZORNOST</a:t>
            </a:r>
            <a:endParaRPr dirty="0">
              <a:solidFill>
                <a:srgbClr val="C00000"/>
              </a:solidFill>
            </a:endParaRPr>
          </a:p>
        </p:txBody>
      </p:sp>
      <p:sp>
        <p:nvSpPr>
          <p:cNvPr id="3" name="TextBox 2"/>
          <p:cNvSpPr txBox="1"/>
          <p:nvPr/>
        </p:nvSpPr>
        <p:spPr>
          <a:xfrm>
            <a:off x="1046748" y="1055614"/>
            <a:ext cx="7245198" cy="1938992"/>
          </a:xfrm>
          <a:prstGeom prst="rect">
            <a:avLst/>
          </a:prstGeom>
          <a:noFill/>
        </p:spPr>
        <p:txBody>
          <a:bodyPr wrap="square">
            <a:spAutoFit/>
          </a:bodyPr>
          <a:lstStyle/>
          <a:p>
            <a:r>
              <a:rPr lang="cs-CZ" sz="2400" dirty="0">
                <a:solidFill>
                  <a:srgbClr val="00B050"/>
                </a:solidFill>
              </a:rPr>
              <a:t>DÚ: velká hospodářská deprese a text a obrázky pod tím; Měnová expanze vyvolává růst investic a spotřeby; Špatné investice; Když Amerika kýchne; sběr borůvek; nový produkt; Internetový trh se vrací z výšin do reality;</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596052" y="172233"/>
            <a:ext cx="4703885" cy="1143000"/>
          </a:xfrm>
        </p:spPr>
        <p:txBody>
          <a:bodyPr>
            <a:noAutofit/>
          </a:bodyPr>
          <a:lstStyle/>
          <a:p>
            <a:r>
              <a:rPr lang="cs-CZ" altLang="cs-CZ" sz="3600" b="1" dirty="0"/>
              <a:t>Hospodářský cyklus</a:t>
            </a:r>
            <a:endParaRPr lang="cs-CZ" sz="3600" b="1" dirty="0"/>
          </a:p>
        </p:txBody>
      </p:sp>
      <p:sp>
        <p:nvSpPr>
          <p:cNvPr id="98" name="Google Shape;98;p14"/>
          <p:cNvSpPr txBox="1">
            <a:spLocks noGrp="1"/>
          </p:cNvSpPr>
          <p:nvPr>
            <p:ph type="body" idx="1"/>
          </p:nvPr>
        </p:nvSpPr>
        <p:spPr>
          <a:xfrm>
            <a:off x="116447" y="1133856"/>
            <a:ext cx="8808097" cy="5340095"/>
          </a:xfrm>
          <a:prstGeom prst="rect">
            <a:avLst/>
          </a:prstGeom>
          <a:noFill/>
          <a:ln>
            <a:noFill/>
          </a:ln>
        </p:spPr>
        <p:txBody>
          <a:bodyPr spcFirstLastPara="1" wrap="square" lIns="91425" tIns="45700" rIns="91425" bIns="45700" anchor="t" anchorCtr="0">
            <a:normAutofit/>
          </a:bodyPr>
          <a:lstStyle/>
          <a:p>
            <a:pPr marR="0" lvl="0" indent="-457200" algn="l" defTabSz="914400" rtl="0" eaLnBrk="1" fontAlgn="base" latinLnBrk="0" hangingPunct="1">
              <a:lnSpc>
                <a:spcPct val="100000"/>
              </a:lnSpc>
              <a:spcBef>
                <a:spcPct val="20000"/>
              </a:spcBef>
              <a:spcAft>
                <a:spcPct val="0"/>
              </a:spcAft>
              <a:buClrTx/>
              <a:buSzPct val="80000"/>
              <a:buFont typeface="+mj-lt"/>
              <a:buAutoNum type="arabicPeriod" startAt="2"/>
              <a:defRPr/>
            </a:pP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Expanze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fáze cyklu vyznačující se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vzestupem úrovně skutečného produktu:</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průběhu VZESTUPU dosáhne ekonomika vyššího výkonu, než byla její úroveň před KONTRAKCÍ </a:t>
            </a: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=&gt;</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2 OBDOBÍ v průběhu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romanLcPeriod"/>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Ekonomika se navrací na úroveň, kterou již dosahovala – pojmy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OBNOVA, ZOTAVENÍ, OŽIVENÍ: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pojmů se užívá, je-li VZESTUP obnoven po výrazném POKLESU, tedy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EXPANZE</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navazuje na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RECESI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či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DEPRESI.</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514350" marR="0" lvl="0" indent="-514350" algn="just" defTabSz="914400" rtl="0" eaLnBrk="1" fontAlgn="base" latinLnBrk="0" hangingPunct="1">
              <a:lnSpc>
                <a:spcPct val="100000"/>
              </a:lnSpc>
              <a:spcBef>
                <a:spcPct val="20000"/>
              </a:spcBef>
              <a:spcAft>
                <a:spcPct val="0"/>
              </a:spcAft>
              <a:buClrTx/>
              <a:buSzPct val="80000"/>
              <a:buFont typeface="+mj-lt"/>
              <a:buAutoNum type="romanLcPeriod" startAt="2"/>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Část vzestupné fáze, která se vyznačuje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vyšším skutečným produktem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než je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úroveň potenciálního výstupu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použita označení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BOOM</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případně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KONJUNKTURA</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či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ROZMACH.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f7e5f55-07d1-4868-9b85-42c16e5f375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C6E2AD65BA15249A7B05B7D5E97129C" ma:contentTypeVersion="15" ma:contentTypeDescription="Vytvoří nový dokument" ma:contentTypeScope="" ma:versionID="4b424006f4a097d50b9d2b24c8b1283d">
  <xsd:schema xmlns:xsd="http://www.w3.org/2001/XMLSchema" xmlns:xs="http://www.w3.org/2001/XMLSchema" xmlns:p="http://schemas.microsoft.com/office/2006/metadata/properties" xmlns:ns3="bf7e5f55-07d1-4868-9b85-42c16e5f375e" xmlns:ns4="6f60b1d1-a4e8-4e81-b0d2-f5a86210fe53" targetNamespace="http://schemas.microsoft.com/office/2006/metadata/properties" ma:root="true" ma:fieldsID="0f6cf52edfa76a65320447689d5352be" ns3:_="" ns4:_="">
    <xsd:import namespace="bf7e5f55-07d1-4868-9b85-42c16e5f375e"/>
    <xsd:import namespace="6f60b1d1-a4e8-4e81-b0d2-f5a86210fe5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e5f55-07d1-4868-9b85-42c16e5f3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0b1d1-a4e8-4e81-b0d2-f5a86210fe53" elementFormDefault="qualified">
    <xsd:import namespace="http://schemas.microsoft.com/office/2006/documentManagement/types"/>
    <xsd:import namespace="http://schemas.microsoft.com/office/infopath/2007/PartnerControls"/>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element name="SharingHintHash" ma:index="2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F447BB-1198-486F-8605-D947EBD8CBE3}">
  <ds:schemaRefs/>
</ds:datastoreItem>
</file>

<file path=customXml/itemProps2.xml><?xml version="1.0" encoding="utf-8"?>
<ds:datastoreItem xmlns:ds="http://schemas.openxmlformats.org/officeDocument/2006/customXml" ds:itemID="{A7374CA7-1187-4D6F-B404-653BBB7932BE}">
  <ds:schemaRefs/>
</ds:datastoreItem>
</file>

<file path=customXml/itemProps3.xml><?xml version="1.0" encoding="utf-8"?>
<ds:datastoreItem xmlns:ds="http://schemas.openxmlformats.org/officeDocument/2006/customXml" ds:itemID="{CC2574F9-351F-4BDE-B780-D430DF078EF0}">
  <ds:schemaRefs/>
</ds:datastoreItem>
</file>

<file path=docProps/app.xml><?xml version="1.0" encoding="utf-8"?>
<Properties xmlns="http://schemas.openxmlformats.org/officeDocument/2006/extended-properties" xmlns:vt="http://schemas.openxmlformats.org/officeDocument/2006/docPropsVTypes">
  <TotalTime>13831</TotalTime>
  <Words>9922</Words>
  <Application>Microsoft Office PowerPoint</Application>
  <PresentationFormat>On-screen Show (4:3)</PresentationFormat>
  <Paragraphs>873</Paragraphs>
  <Slides>82</Slides>
  <Notes>78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92" baseType="lpstr">
      <vt:lpstr>Arial</vt:lpstr>
      <vt:lpstr>Calibri</vt:lpstr>
      <vt:lpstr>Cambria Math</vt:lpstr>
      <vt:lpstr>Courier New</vt:lpstr>
      <vt:lpstr>Tahoma</vt:lpstr>
      <vt:lpstr>Times New Roman</vt:lpstr>
      <vt:lpstr>Wingdings</vt:lpstr>
      <vt:lpstr>Office Theme</vt:lpstr>
      <vt:lpstr>1_Office Theme</vt:lpstr>
      <vt:lpstr>Visio</vt:lpstr>
      <vt:lpstr>Makroekonomie Hospodářské cykly Teorie hospodářského cyklu XMAK2</vt:lpstr>
      <vt:lpstr>Teorie hospodářského cyklu</vt:lpstr>
      <vt:lpstr>Teorie hospodářského cyklu</vt:lpstr>
      <vt:lpstr>Hospodářský cyklus</vt:lpstr>
      <vt:lpstr>Hospodářský cyklus</vt:lpstr>
      <vt:lpstr>Potenciální produkt</vt:lpstr>
      <vt:lpstr>Hospodářský cyklus</vt:lpstr>
      <vt:lpstr>Hospodářský cyklus</vt:lpstr>
      <vt:lpstr>Hospodářský cyklus</vt:lpstr>
      <vt:lpstr>Hospodářský cyklus</vt:lpstr>
      <vt:lpstr>Průběh hospodářského cyklu PERIODA vs. AMPLITUDA </vt:lpstr>
      <vt:lpstr>PowerPoint Presentation</vt:lpstr>
      <vt:lpstr>Hospodářský cyklus – trvání </vt:lpstr>
      <vt:lpstr>Hospodářský cyklus – trvání</vt:lpstr>
      <vt:lpstr>Hospodářský cyklus – trvání</vt:lpstr>
      <vt:lpstr>Hospodářský cyklus  (fáze)</vt:lpstr>
      <vt:lpstr>Hospodářský cyklus (fáze)</vt:lpstr>
      <vt:lpstr>Hospodářský cyklus (fáze)</vt:lpstr>
      <vt:lpstr>Hospodářský cyklus (fáze)</vt:lpstr>
      <vt:lpstr>Hospodářský cyklus (fáze)</vt:lpstr>
      <vt:lpstr>Typy hospodářských cyklů</vt:lpstr>
      <vt:lpstr>Cyklické chování ekonomických veličin</vt:lpstr>
      <vt:lpstr>Cyklické chování ekonomických veličin</vt:lpstr>
      <vt:lpstr>Okunův zákon</vt:lpstr>
      <vt:lpstr>Okunův zákon</vt:lpstr>
      <vt:lpstr>Pohledy na hospodářský cyklus</vt:lpstr>
      <vt:lpstr>Pohledy na hospodářský cyklus</vt:lpstr>
      <vt:lpstr>Pohledy na hospodářský cyklus</vt:lpstr>
      <vt:lpstr>Příčiny hospodářského cyklu</vt:lpstr>
      <vt:lpstr>Externí příčiny</vt:lpstr>
      <vt:lpstr>Interní příčiny</vt:lpstr>
      <vt:lpstr>Poptávkové a nabídkové změny</vt:lpstr>
      <vt:lpstr>PowerPoint Presentation</vt:lpstr>
      <vt:lpstr>PowerPoint Presentation</vt:lpstr>
      <vt:lpstr>PowerPoint Presentation</vt:lpstr>
      <vt:lpstr>PowerPoint Presentation</vt:lpstr>
      <vt:lpstr>ENDOGENNÍ MECHANISMUS vs. EXOGENNÍ SKOKY </vt:lpstr>
      <vt:lpstr>ENDOGENNÍ MECHANISMUS vs. EXOGENNÍ SKOKY (lit. Jurečka  </vt:lpstr>
      <vt:lpstr>Keynesovský model s multiplikátorem a akcelerátorem </vt:lpstr>
      <vt:lpstr>Keynesovský model s multiplikátorem a akcelerátorem </vt:lpstr>
      <vt:lpstr>Keynesovský model s multiplikátorem a akcelerátorem </vt:lpstr>
      <vt:lpstr>Keynesovský model s multiplikátorem a akcelerátorem </vt:lpstr>
      <vt:lpstr>Keynesovský model s multiplikátorem a akcelerátorem </vt:lpstr>
      <vt:lpstr>Keynesovský model s multiplikátorem a akcelerátorem </vt:lpstr>
      <vt:lpstr>Monetaristický model ekonomického cyklu</vt:lpstr>
      <vt:lpstr>Monetaristický model ekonomického cyklu</vt:lpstr>
      <vt:lpstr>Monetaristický model ekonomického cyklu</vt:lpstr>
      <vt:lpstr>Monetaristický model ekonomického cyklu</vt:lpstr>
      <vt:lpstr>Monetaristický model ekonomického cyklu – závěry:</vt:lpstr>
      <vt:lpstr>Monetaristický model ekonomického cyklu – závěry:</vt:lpstr>
      <vt:lpstr>Členění ekonomických cyklů (lit. Holman):</vt:lpstr>
      <vt:lpstr>Proč CB způsobuje monetární šoky?</vt:lpstr>
      <vt:lpstr>MONETÁRNÍ CYKLY - mechanismus šíření (1) </vt:lpstr>
      <vt:lpstr>MONETÁRNÍ CYKLY - mechanismus šíření (2) </vt:lpstr>
      <vt:lpstr>MONETÁRNÍ CYKLY - mechanismus šíření (3) </vt:lpstr>
      <vt:lpstr>MONETÁRNÍ CYKLY - mechanismus šíření </vt:lpstr>
      <vt:lpstr>MONETÁRNÍ CYKLY - mechanismus šíření (4) </vt:lpstr>
      <vt:lpstr>MONETÁRNÍ CYKLY - mechanismus šíření (5) </vt:lpstr>
      <vt:lpstr> REÁLNÉ CYKLY</vt:lpstr>
      <vt:lpstr> REÁLNÉ CYKLY – souvislost inovací s expanzí a recesí </vt:lpstr>
      <vt:lpstr> REÁLNÉ CYKLY – souvislost inovací s expanzí a recesí </vt:lpstr>
      <vt:lpstr> REÁLNÉ CYKLY</vt:lpstr>
      <vt:lpstr> REÁLNÉ CYKLY: NOVODOBÁ TEORIE REÁLNÝCH CYKLŮ  </vt:lpstr>
      <vt:lpstr> REÁLNÉ CYKLY: NOVODOBÁ TEORIE REÁLNÝCH CYKLŮ </vt:lpstr>
      <vt:lpstr>REÁLNÉ CYKLY: NOVODOBÁ TEORIE REÁLNÝCH CYKLŮ</vt:lpstr>
      <vt:lpstr> REÁLNÉ CYKLY: NOVODOBÁ TEORIE REÁLNÝCH CYKLŮ</vt:lpstr>
      <vt:lpstr> REÁLNÉ CYKLY</vt:lpstr>
      <vt:lpstr> REÁLNÉ CYKLY: NOVODOBÁ TEORIE REÁLNÝCH CYKLŮ</vt:lpstr>
      <vt:lpstr> REÁLNÉ CYKLY: NOVODOBÁ TEORIE REÁLNÝCH CYKLŮ</vt:lpstr>
      <vt:lpstr> REÁLNÉ CYKLY: NOVODOBÁ TEORIE REÁLNÝCH CYKLŮ</vt:lpstr>
      <vt:lpstr> REÁLNÉ CYKLY: Vysvětlení silné reakce nabídky práce na změny mezd  </vt:lpstr>
      <vt:lpstr> REÁLNÉ CYKLY – reakce finančních trhů  </vt:lpstr>
      <vt:lpstr> Noví klasikové a noví keynesiánci   </vt:lpstr>
      <vt:lpstr> Noví klasikové a noví keynesiánci   </vt:lpstr>
      <vt:lpstr> Noví keynesiánci – PŘÍČINY a TEORIE STRNULOSTI CEN    </vt:lpstr>
      <vt:lpstr> Noví keynesiánci – PŘÍČINY a TEORIE STRNULOSTI CEN    </vt:lpstr>
      <vt:lpstr>Noví klasikové vs. noví keynesiánci  </vt:lpstr>
      <vt:lpstr>Noví klasikové vs. noví keynesiánci  </vt:lpstr>
      <vt:lpstr>Noví klasikové vs. noví keynesiánci  </vt:lpstr>
      <vt:lpstr>Noví klasikové vs. noví keynesiánci  </vt:lpstr>
      <vt:lpstr> Noví klasikové a noví keynesiánci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Drastichová Magdaléna</cp:lastModifiedBy>
  <cp:revision>139</cp:revision>
  <dcterms:created xsi:type="dcterms:W3CDTF">2024-11-25T14:27:00Z</dcterms:created>
  <dcterms:modified xsi:type="dcterms:W3CDTF">2025-12-14T22:28:23Z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0x0101008C6E2AD65BA15249A7B05B7D5E97129C</vt:lpwstr>
  </property>
  <property fmtid="{D5CDD505-2E9C-101B-9397-08002B2CF9AE}" pid="3" name="ICV">
    <vt:lpwstr>D6AD4877DEDE464C846C5CB2A4028755_13</vt:lpwstr>
  </property>
  <property fmtid="{D5CDD505-2E9C-101B-9397-08002B2CF9AE}" pid="4" name="KSOProductBuildVer">
    <vt:lpwstr>1033-12.2.0.18911</vt:lpwstr>
  </property>
</Properties>
</file>