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79"/>
  </p:notesMasterIdLst>
  <p:sldIdLst>
    <p:sldId id="256" r:id="rId2"/>
    <p:sldId id="257" r:id="rId3"/>
    <p:sldId id="362" r:id="rId4"/>
    <p:sldId id="363" r:id="rId5"/>
    <p:sldId id="364" r:id="rId6"/>
    <p:sldId id="433" r:id="rId7"/>
    <p:sldId id="434" r:id="rId8"/>
    <p:sldId id="435" r:id="rId9"/>
    <p:sldId id="436" r:id="rId10"/>
    <p:sldId id="366" r:id="rId11"/>
    <p:sldId id="309" r:id="rId12"/>
    <p:sldId id="365" r:id="rId13"/>
    <p:sldId id="286" r:id="rId14"/>
    <p:sldId id="367" r:id="rId15"/>
    <p:sldId id="300" r:id="rId16"/>
    <p:sldId id="432" r:id="rId17"/>
    <p:sldId id="368" r:id="rId18"/>
    <p:sldId id="369" r:id="rId19"/>
    <p:sldId id="370" r:id="rId20"/>
    <p:sldId id="291" r:id="rId21"/>
    <p:sldId id="292" r:id="rId22"/>
    <p:sldId id="293" r:id="rId23"/>
    <p:sldId id="313" r:id="rId24"/>
    <p:sldId id="438" r:id="rId25"/>
    <p:sldId id="437" r:id="rId26"/>
    <p:sldId id="439" r:id="rId27"/>
    <p:sldId id="412" r:id="rId28"/>
    <p:sldId id="415" r:id="rId29"/>
    <p:sldId id="372" r:id="rId30"/>
    <p:sldId id="373" r:id="rId31"/>
    <p:sldId id="311" r:id="rId32"/>
    <p:sldId id="440" r:id="rId33"/>
    <p:sldId id="441" r:id="rId34"/>
    <p:sldId id="442" r:id="rId35"/>
    <p:sldId id="289" r:id="rId36"/>
    <p:sldId id="290" r:id="rId37"/>
    <p:sldId id="317" r:id="rId38"/>
    <p:sldId id="443" r:id="rId39"/>
    <p:sldId id="444" r:id="rId40"/>
    <p:sldId id="318" r:id="rId41"/>
    <p:sldId id="319" r:id="rId42"/>
    <p:sldId id="371" r:id="rId43"/>
    <p:sldId id="414" r:id="rId44"/>
    <p:sldId id="413" r:id="rId45"/>
    <p:sldId id="416" r:id="rId46"/>
    <p:sldId id="417" r:id="rId47"/>
    <p:sldId id="445" r:id="rId48"/>
    <p:sldId id="418" r:id="rId49"/>
    <p:sldId id="448" r:id="rId50"/>
    <p:sldId id="446" r:id="rId51"/>
    <p:sldId id="447" r:id="rId52"/>
    <p:sldId id="419" r:id="rId53"/>
    <p:sldId id="449" r:id="rId54"/>
    <p:sldId id="450" r:id="rId55"/>
    <p:sldId id="452" r:id="rId56"/>
    <p:sldId id="421" r:id="rId57"/>
    <p:sldId id="427" r:id="rId58"/>
    <p:sldId id="428" r:id="rId59"/>
    <p:sldId id="429" r:id="rId60"/>
    <p:sldId id="453" r:id="rId61"/>
    <p:sldId id="430" r:id="rId62"/>
    <p:sldId id="431" r:id="rId63"/>
    <p:sldId id="454" r:id="rId64"/>
    <p:sldId id="455" r:id="rId65"/>
    <p:sldId id="422" r:id="rId66"/>
    <p:sldId id="456" r:id="rId67"/>
    <p:sldId id="457" r:id="rId68"/>
    <p:sldId id="423" r:id="rId69"/>
    <p:sldId id="420" r:id="rId70"/>
    <p:sldId id="424" r:id="rId71"/>
    <p:sldId id="426" r:id="rId72"/>
    <p:sldId id="376" r:id="rId73"/>
    <p:sldId id="425" r:id="rId74"/>
    <p:sldId id="458" r:id="rId75"/>
    <p:sldId id="459" r:id="rId76"/>
    <p:sldId id="460" r:id="rId77"/>
    <p:sldId id="361" r:id="rId7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53" autoAdjust="0"/>
  </p:normalViewPr>
  <p:slideViewPr>
    <p:cSldViewPr snapToGrid="0" showGuides="1">
      <p:cViewPr varScale="1">
        <p:scale>
          <a:sx n="62" d="100"/>
          <a:sy n="62" d="100"/>
        </p:scale>
        <p:origin x="197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finance.cz/uvery-a-pujcky/"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finance.cz/ucty-a-sporeni/seznamy-a-adresare/"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www.finance.cz/makrodata-eu/inflace/statistiky/mira-inflace-cpi/" TargetMode="External"/><Relationship Id="rId4" Type="http://schemas.openxmlformats.org/officeDocument/2006/relationships/hyperlink" Target="http://www.finance.cz/makrodata-eu/kurzovni-listky/cnb/"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finance.cz/ucty-a-sporeni/seznamy-a-adresar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www.finance.cz/makrodata-eu/inflace/statistiky/mira-inflace-cpi/" TargetMode="External"/><Relationship Id="rId4" Type="http://schemas.openxmlformats.org/officeDocument/2006/relationships/hyperlink" Target="http://www.finance.cz/makrodata-eu/kurzovni-listky/cnb/"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Chování ekonomických subjektů a náklady držby peněz – hotovost + běžný účet jsou velmi likvidní, ale nenesou vysoký úrok a vznikají tak náklady obětované příležitosti v podobě ušlého zisku</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Důležitý je proto vývoj úrokové míry jakožto zásadního faktoru změny poptávaného množství</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12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 spekulační části poptávky hraje roli očekávání změn úrokové míry (při nízké roste)</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Předchůdkyne</a:t>
            </a:r>
            <a:r>
              <a:rPr lang="cs-CZ" dirty="0"/>
              <a:t> důležitých makroekonomických teorii</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17</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cs-CZ" altLang="cs-CZ" sz="1200" dirty="0">
                <a:latin typeface="Calibri" panose="020F0502020204030204" pitchFamily="34" charset="0"/>
                <a:ea typeface="Consolas" panose="020B0609020204030204" pitchFamily="49" charset="0"/>
                <a:cs typeface="Calibri" panose="020F0502020204030204" pitchFamily="34" charset="0"/>
              </a:rPr>
              <a:t>Čím nižší jsou rezervy, tím více je poskytnutých úvěrů a tím více je peněz v oběhu</a:t>
            </a:r>
          </a:p>
          <a:p>
            <a:pPr eaLnBrk="1" hangingPunct="1"/>
            <a:r>
              <a:rPr lang="cs-CZ" altLang="cs-CZ" sz="1200" dirty="0">
                <a:latin typeface="Calibri" panose="020F0502020204030204" pitchFamily="34" charset="0"/>
                <a:ea typeface="Consolas" panose="020B0609020204030204" pitchFamily="49" charset="0"/>
                <a:cs typeface="Calibri" panose="020F0502020204030204" pitchFamily="34" charset="0"/>
              </a:rPr>
              <a:t>Nejdříve platili obchodníci zlatníkům poplatky za uschování peněz, časem se ale ukázalo, že je to velmi výnosný byznys=&gt;přestali je vybírat a začali lákat vkladatele tím, že jim dokonce nabídli odměnu za poskytnutí vkladu</a:t>
            </a:r>
          </a:p>
          <a:p>
            <a:pPr eaLnBrk="1" hangingPunct="1"/>
            <a:r>
              <a:rPr lang="cs-CZ" altLang="cs-CZ" sz="1200" dirty="0">
                <a:latin typeface="Calibri" panose="020F0502020204030204" pitchFamily="34" charset="0"/>
                <a:ea typeface="Consolas" panose="020B0609020204030204" pitchFamily="49" charset="0"/>
                <a:cs typeface="Calibri" panose="020F0502020204030204" pitchFamily="34" charset="0"/>
              </a:rPr>
              <a:t>Samozřejmě, poplatek za poskytnutí úvěru je vyšší než za poskytnutí vkladu</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21</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cs-CZ" altLang="cs-CZ" dirty="0">
                <a:latin typeface="Calibri" panose="020F0502020204030204" pitchFamily="34" charset="0"/>
                <a:ea typeface="Consolas" panose="020B0609020204030204" pitchFamily="49" charset="0"/>
                <a:cs typeface="Calibri" panose="020F0502020204030204" pitchFamily="34" charset="0"/>
              </a:rPr>
              <a:t>Centrální banka stanovila PMR ve výši … %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23</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cs-CZ" altLang="cs-CZ" dirty="0">
                <a:latin typeface="Calibri" panose="020F0502020204030204" pitchFamily="34" charset="0"/>
                <a:ea typeface="Consolas" panose="020B0609020204030204" pitchFamily="49" charset="0"/>
                <a:cs typeface="Calibri" panose="020F0502020204030204" pitchFamily="34" charset="0"/>
              </a:rPr>
              <a:t>Centrální banka stanovila PMR ve výši … %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24</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cs-CZ" altLang="cs-CZ" dirty="0">
                <a:latin typeface="Calibri" panose="020F0502020204030204" pitchFamily="34" charset="0"/>
                <a:ea typeface="Consolas" panose="020B0609020204030204" pitchFamily="49" charset="0"/>
                <a:cs typeface="Calibri" panose="020F0502020204030204" pitchFamily="34" charset="0"/>
              </a:rPr>
              <a:t>Centrální banka stanovila PMR ve výši … %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25</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cs-CZ" altLang="cs-CZ" dirty="0">
                <a:latin typeface="Calibri" panose="020F0502020204030204" pitchFamily="34" charset="0"/>
                <a:ea typeface="Consolas" panose="020B0609020204030204" pitchFamily="49" charset="0"/>
                <a:cs typeface="Calibri" panose="020F0502020204030204" pitchFamily="34" charset="0"/>
              </a:rPr>
              <a:t>Centrální banka stanovila PMR ve výši … %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26</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a:t>
            </a:r>
            <a:endParaRPr lang="cs-CZ" dirty="0"/>
          </a:p>
          <a:p>
            <a:r>
              <a:rPr lang="en-GB" dirty="0" err="1"/>
              <a:t>Česká</a:t>
            </a:r>
            <a:r>
              <a:rPr lang="en-GB" dirty="0"/>
              <a:t> </a:t>
            </a:r>
            <a:r>
              <a:rPr lang="en-GB" dirty="0" err="1"/>
              <a:t>národní</a:t>
            </a:r>
            <a:r>
              <a:rPr lang="en-GB" dirty="0"/>
              <a:t> </a:t>
            </a:r>
            <a:r>
              <a:rPr lang="en-GB" dirty="0" err="1"/>
              <a:t>banka</a:t>
            </a:r>
            <a:r>
              <a:rPr lang="en-GB" dirty="0"/>
              <a:t> </a:t>
            </a:r>
            <a:r>
              <a:rPr lang="en-GB" dirty="0" err="1"/>
              <a:t>dohlíží</a:t>
            </a:r>
            <a:r>
              <a:rPr lang="en-GB" dirty="0"/>
              <a:t> </a:t>
            </a:r>
            <a:r>
              <a:rPr lang="en-GB" dirty="0" err="1"/>
              <a:t>na</a:t>
            </a:r>
            <a:r>
              <a:rPr lang="en-GB" dirty="0"/>
              <a:t> to, aby </a:t>
            </a:r>
            <a:r>
              <a:rPr lang="en-GB" dirty="0" err="1"/>
              <a:t>inflace</a:t>
            </a:r>
            <a:r>
              <a:rPr lang="en-GB" dirty="0"/>
              <a:t> </a:t>
            </a:r>
            <a:r>
              <a:rPr lang="en-GB" dirty="0" err="1"/>
              <a:t>byla</a:t>
            </a:r>
            <a:r>
              <a:rPr lang="en-GB" dirty="0"/>
              <a:t> </a:t>
            </a:r>
            <a:r>
              <a:rPr lang="en-GB" dirty="0" err="1"/>
              <a:t>nízká</a:t>
            </a:r>
            <a:r>
              <a:rPr lang="en-GB" dirty="0"/>
              <a:t>, </a:t>
            </a:r>
            <a:r>
              <a:rPr lang="en-GB" dirty="0" err="1"/>
              <a:t>stabilní</a:t>
            </a:r>
            <a:r>
              <a:rPr lang="en-GB" dirty="0"/>
              <a:t>, a </a:t>
            </a:r>
            <a:r>
              <a:rPr lang="en-GB" dirty="0" err="1"/>
              <a:t>tím</a:t>
            </a:r>
            <a:r>
              <a:rPr lang="en-GB" dirty="0"/>
              <a:t> </a:t>
            </a:r>
            <a:r>
              <a:rPr lang="en-GB" dirty="0" err="1"/>
              <a:t>i</a:t>
            </a:r>
            <a:r>
              <a:rPr lang="en-GB" dirty="0"/>
              <a:t> </a:t>
            </a:r>
            <a:r>
              <a:rPr lang="en-GB" dirty="0" err="1"/>
              <a:t>předvídatelná</a:t>
            </a:r>
            <a:r>
              <a:rPr lang="en-GB" dirty="0"/>
              <a:t>. </a:t>
            </a:r>
            <a:r>
              <a:rPr lang="en-GB" dirty="0" err="1"/>
              <a:t>Svého</a:t>
            </a:r>
            <a:r>
              <a:rPr lang="en-GB" dirty="0"/>
              <a:t> </a:t>
            </a:r>
            <a:r>
              <a:rPr lang="en-GB" dirty="0" err="1"/>
              <a:t>inflačního</a:t>
            </a:r>
            <a:r>
              <a:rPr lang="en-GB" dirty="0"/>
              <a:t> </a:t>
            </a:r>
            <a:r>
              <a:rPr lang="en-GB" dirty="0" err="1"/>
              <a:t>cíle</a:t>
            </a:r>
            <a:r>
              <a:rPr lang="en-GB" dirty="0"/>
              <a:t> </a:t>
            </a:r>
            <a:r>
              <a:rPr lang="en-GB" dirty="0" err="1"/>
              <a:t>ve</a:t>
            </a:r>
            <a:r>
              <a:rPr lang="en-GB" dirty="0"/>
              <a:t> </a:t>
            </a:r>
            <a:r>
              <a:rPr lang="en-GB" dirty="0" err="1"/>
              <a:t>výši</a:t>
            </a:r>
            <a:r>
              <a:rPr lang="en-GB" dirty="0"/>
              <a:t> 2 % ČNB </a:t>
            </a:r>
            <a:r>
              <a:rPr lang="en-GB" dirty="0" err="1"/>
              <a:t>dosahuje</a:t>
            </a:r>
            <a:r>
              <a:rPr lang="en-GB" dirty="0"/>
              <a:t> </a:t>
            </a:r>
            <a:r>
              <a:rPr lang="en-GB" dirty="0" err="1"/>
              <a:t>pomocí</a:t>
            </a:r>
            <a:r>
              <a:rPr lang="en-GB" dirty="0"/>
              <a:t> </a:t>
            </a:r>
            <a:r>
              <a:rPr lang="en-GB" dirty="0" err="1"/>
              <a:t>nastavení</a:t>
            </a:r>
            <a:r>
              <a:rPr lang="en-GB" dirty="0"/>
              <a:t> </a:t>
            </a:r>
            <a:r>
              <a:rPr lang="en-GB" dirty="0" err="1"/>
              <a:t>úrokových</a:t>
            </a:r>
            <a:r>
              <a:rPr lang="en-GB" dirty="0"/>
              <a:t> </a:t>
            </a:r>
            <a:r>
              <a:rPr lang="en-GB" dirty="0" err="1"/>
              <a:t>sazeb</a:t>
            </a:r>
            <a:r>
              <a:rPr lang="en-GB" dirty="0"/>
              <a:t> a </a:t>
            </a:r>
            <a:r>
              <a:rPr lang="en-GB" dirty="0" err="1"/>
              <a:t>dalších</a:t>
            </a:r>
            <a:r>
              <a:rPr lang="en-GB" dirty="0"/>
              <a:t> </a:t>
            </a:r>
            <a:r>
              <a:rPr lang="en-GB" dirty="0" err="1"/>
              <a:t>měnověpolitických</a:t>
            </a:r>
            <a:r>
              <a:rPr lang="en-GB" dirty="0"/>
              <a:t> </a:t>
            </a:r>
            <a:r>
              <a:rPr lang="en-GB" dirty="0" err="1"/>
              <a:t>nástrojů</a:t>
            </a:r>
            <a:r>
              <a:rPr lang="en-GB" dirty="0"/>
              <a:t>. </a:t>
            </a:r>
            <a:r>
              <a:rPr lang="en-GB" dirty="0" err="1"/>
              <a:t>Bankovní</a:t>
            </a:r>
            <a:r>
              <a:rPr lang="en-GB" dirty="0"/>
              <a:t> </a:t>
            </a:r>
            <a:r>
              <a:rPr lang="en-GB" dirty="0" err="1"/>
              <a:t>rada</a:t>
            </a:r>
            <a:r>
              <a:rPr lang="en-GB" dirty="0"/>
              <a:t> </a:t>
            </a:r>
            <a:r>
              <a:rPr lang="en-GB" dirty="0" err="1"/>
              <a:t>přitom</a:t>
            </a:r>
            <a:r>
              <a:rPr lang="en-GB" dirty="0"/>
              <a:t> </a:t>
            </a:r>
            <a:r>
              <a:rPr lang="en-GB" dirty="0" err="1"/>
              <a:t>rozhoduje</a:t>
            </a:r>
            <a:r>
              <a:rPr lang="en-GB" dirty="0"/>
              <a:t> </a:t>
            </a:r>
            <a:r>
              <a:rPr lang="en-GB" dirty="0" err="1"/>
              <a:t>na</a:t>
            </a:r>
            <a:r>
              <a:rPr lang="en-GB" dirty="0"/>
              <a:t> </a:t>
            </a:r>
            <a:r>
              <a:rPr lang="en-GB" dirty="0" err="1"/>
              <a:t>základě</a:t>
            </a:r>
            <a:r>
              <a:rPr lang="en-GB" dirty="0"/>
              <a:t> </a:t>
            </a:r>
            <a:r>
              <a:rPr lang="en-GB" dirty="0" err="1"/>
              <a:t>makroekonomické</a:t>
            </a:r>
            <a:r>
              <a:rPr lang="en-GB" dirty="0"/>
              <a:t> </a:t>
            </a:r>
            <a:r>
              <a:rPr lang="en-GB" dirty="0" err="1"/>
              <a:t>prognózy</a:t>
            </a:r>
            <a:r>
              <a:rPr lang="en-GB" dirty="0"/>
              <a:t> a </a:t>
            </a:r>
            <a:r>
              <a:rPr lang="en-GB" dirty="0" err="1"/>
              <a:t>vyhodnocení</a:t>
            </a:r>
            <a:r>
              <a:rPr lang="en-GB" dirty="0"/>
              <a:t> </a:t>
            </a:r>
            <a:r>
              <a:rPr lang="en-GB" dirty="0" err="1"/>
              <a:t>jejích</a:t>
            </a:r>
            <a:r>
              <a:rPr lang="en-GB" dirty="0"/>
              <a:t> </a:t>
            </a:r>
            <a:r>
              <a:rPr lang="en-GB" dirty="0" err="1"/>
              <a:t>rizik</a:t>
            </a:r>
            <a:r>
              <a:rPr lang="en-GB" dirty="0"/>
              <a:t> a </a:t>
            </a:r>
            <a:r>
              <a:rPr lang="en-GB" dirty="0" err="1"/>
              <a:t>nejistot</a:t>
            </a:r>
            <a:r>
              <a:rPr lang="en-GB" dirty="0"/>
              <a:t>.</a:t>
            </a:r>
            <a:endParaRPr lang="cs-CZ" dirty="0"/>
          </a:p>
          <a:p>
            <a:endParaRPr lang="cs-CZ" dirty="0"/>
          </a:p>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lang="cs-CZ" altLang="cs-CZ" sz="1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U</a:t>
            </a:r>
            <a:r>
              <a:rPr kumimoji="0" lang="cs-CZ" altLang="cs-CZ" sz="1200" b="0" i="0" u="none" strike="noStrike" kern="1200" cap="none" spc="0" normalizeH="0" baseline="0" noProof="0" dirty="0" err="1">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rčuje</a:t>
            </a: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měnovou politiku, vydává bankovky a mince, řídí a dohlíží na peněžní oběh, platební styk a zúčtování bank. </a:t>
            </a:r>
          </a:p>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Vykonává dohled nad bankovním sektorem, kapitálovým trhem, pojišťovnictvím, penzijním připojištěním, družstevními záložnami, institucemi elektronických peněz a směnárnami.</a:t>
            </a: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Jako ústřední banka poskytuje ČNB bankovní služby státu a veřejnému sektoru. </a:t>
            </a: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Vede účty organizacím a osobám napojeným na státní rozpočet. </a:t>
            </a:r>
          </a:p>
          <a:p>
            <a:pPr marL="800100" lvl="1" fontAlgn="base">
              <a:spcBef>
                <a:spcPct val="0"/>
              </a:spcBef>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Na základě dohody s Ministerstvem financí provádí v souladu s rozpočtovými pravidly operace spojené s emisemi státních dluhopisů a investicemi na finančních trzích. </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27</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a:t>
            </a:r>
            <a:endParaRPr lang="cs-CZ" dirty="0"/>
          </a:p>
          <a:p>
            <a:endParaRPr lang="cs-CZ" dirty="0"/>
          </a:p>
          <a:p>
            <a:pPr marL="342900" marR="0" lvl="0" indent="-342900" algn="l"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kumimoji="0" lang="cs-CZ" altLang="cs-CZ" sz="12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Personální nezávislost </a:t>
            </a: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Sedmičlennou bankovní radu ČNB jmenuje a odvolává prezident republiky bez asistence vlády.</a:t>
            </a:r>
          </a:p>
          <a:p>
            <a:pPr marL="342900" marR="0" lvl="0" indent="-342900" algn="l"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kumimoji="0" lang="cs-CZ" altLang="cs-CZ" sz="12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Institucionální nezávislost </a:t>
            </a: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bankovní rada ČNB při plnění svých zákonem stanovených cílů a výkonu svých dalších činností nesmí přijímat ani vyžadovat pokyny od prezidenta, parlamentu, vlády či jakýchkoli jiných subjektů. </a:t>
            </a:r>
          </a:p>
          <a:p>
            <a:pPr marL="342900" marR="0" lvl="0" indent="-342900" algn="l"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kumimoji="0" lang="cs-CZ" altLang="cs-CZ" sz="12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Funkční nezávislost </a:t>
            </a: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autonomie ČNB při formulování inflačních cílů a nástrojů k jejich dosažení. </a:t>
            </a:r>
          </a:p>
          <a:p>
            <a:pPr marL="342900" marR="0" lvl="0" indent="-342900" algn="l"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kumimoji="0" lang="cs-CZ" altLang="cs-CZ" sz="12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Finanční nezávislost </a:t>
            </a:r>
            <a:r>
              <a:rPr kumimoji="0" lang="cs-CZ" altLang="cs-CZ" sz="12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zákaz přímého financování veřejného sektoru a jím řízených subjektů</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29</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ea typeface="Consolas" panose="020B0609020204030204" pitchFamily="49" charset="0"/>
                <a:cs typeface="Consolas" panose="020B0609020204030204" pitchFamily="49" charset="0"/>
              </a:rPr>
              <a:t>Měnová (peněžní) báze </a:t>
            </a:r>
            <a:r>
              <a:rPr lang="cs-CZ" altLang="cs-CZ" sz="1200" dirty="0">
                <a:ea typeface="Consolas" panose="020B0609020204030204" pitchFamily="49" charset="0"/>
                <a:cs typeface="Consolas" panose="020B0609020204030204" pitchFamily="49" charset="0"/>
              </a:rPr>
              <a:t>= oběživo + bankovní rezervy</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31</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ea typeface="Consolas" panose="020B0609020204030204" pitchFamily="49" charset="0"/>
                <a:cs typeface="Consolas" panose="020B0609020204030204" pitchFamily="49" charset="0"/>
              </a:rPr>
              <a:t>Měnová (peněžní) báze </a:t>
            </a:r>
            <a:r>
              <a:rPr lang="cs-CZ" altLang="cs-CZ" sz="1200" dirty="0">
                <a:ea typeface="Consolas" panose="020B0609020204030204" pitchFamily="49" charset="0"/>
                <a:cs typeface="Consolas" panose="020B0609020204030204" pitchFamily="49" charset="0"/>
              </a:rPr>
              <a:t>= oběživo + bankovní rezervy</a:t>
            </a:r>
          </a:p>
          <a:p>
            <a:pPr algn="just" eaLnBrk="1" hangingPunct="1">
              <a:lnSpc>
                <a:spcPct val="90000"/>
              </a:lnSpc>
              <a:spcBef>
                <a:spcPct val="0"/>
              </a:spcBef>
              <a:spcAft>
                <a:spcPts val="1200"/>
              </a:spcAft>
            </a:pPr>
            <a:r>
              <a:rPr lang="cs-CZ" altLang="cs-CZ" sz="1200" b="1" dirty="0">
                <a:ea typeface="Consolas" panose="020B0609020204030204" pitchFamily="49" charset="0"/>
                <a:cs typeface="Consolas" panose="020B0609020204030204" pitchFamily="49" charset="0"/>
              </a:rPr>
              <a:t>Peněžní zásoba </a:t>
            </a:r>
            <a:r>
              <a:rPr lang="cs-CZ" altLang="cs-CZ" sz="1200" dirty="0">
                <a:ea typeface="Consolas" panose="020B0609020204030204" pitchFamily="49" charset="0"/>
                <a:cs typeface="Consolas" panose="020B0609020204030204" pitchFamily="49" charset="0"/>
              </a:rPr>
              <a:t>= oběživo + vklady</a:t>
            </a:r>
          </a:p>
          <a:p>
            <a:pPr algn="just" eaLnBrk="1" hangingPunct="1">
              <a:lnSpc>
                <a:spcPct val="90000"/>
              </a:lnSpc>
              <a:spcBef>
                <a:spcPct val="0"/>
              </a:spcBef>
              <a:spcAft>
                <a:spcPts val="1200"/>
              </a:spcAft>
            </a:pPr>
            <a:r>
              <a:rPr lang="cs-CZ" altLang="cs-CZ" sz="1200" dirty="0">
                <a:ea typeface="Consolas" panose="020B0609020204030204" pitchFamily="49" charset="0"/>
                <a:cs typeface="Consolas" panose="020B0609020204030204" pitchFamily="49" charset="0"/>
              </a:rPr>
              <a:t>Na měnové bázi na základě multiplikačního efektu tvorby vkladů vzniká tzv. peněžní zásoba</a:t>
            </a:r>
          </a:p>
          <a:p>
            <a:pPr algn="just" eaLnBrk="1" hangingPunct="1">
              <a:lnSpc>
                <a:spcPct val="90000"/>
              </a:lnSpc>
              <a:spcBef>
                <a:spcPct val="0"/>
              </a:spcBef>
              <a:spcAft>
                <a:spcPts val="1200"/>
              </a:spcAft>
            </a:pPr>
            <a:r>
              <a:rPr lang="cs-CZ" altLang="cs-CZ" sz="1200" dirty="0">
                <a:ea typeface="Consolas" panose="020B0609020204030204" pitchFamily="49" charset="0"/>
                <a:cs typeface="Consolas" panose="020B0609020204030204" pitchFamily="49" charset="0"/>
              </a:rPr>
              <a:t>Peněžní multiplikátor udává, jak velký přírůstek peněžní zásoby bude vyvolán určitým přírůstkem měnové báze</a:t>
            </a:r>
          </a:p>
          <a:p>
            <a:pPr algn="just" eaLnBrk="1" hangingPunct="1">
              <a:lnSpc>
                <a:spcPct val="90000"/>
              </a:lnSpc>
              <a:spcBef>
                <a:spcPct val="0"/>
              </a:spcBef>
              <a:spcAft>
                <a:spcPts val="1200"/>
              </a:spcAft>
            </a:pPr>
            <a:r>
              <a:rPr lang="cs-CZ" altLang="cs-CZ" sz="1200" dirty="0">
                <a:ea typeface="Consolas" panose="020B0609020204030204" pitchFamily="49" charset="0"/>
                <a:cs typeface="Consolas" panose="020B0609020204030204" pitchFamily="49" charset="0"/>
              </a:rPr>
              <a:t>Peněžní multiplikátor bude tím větší, čím menší je míra bankovních rezerv a čím menší podíl peněz drží lidé jako oběživo</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32</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cs-CZ" altLang="cs-CZ"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Hlavním úkolem ČNB je pečovat o cenovou stabilitu</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Podle Ústavy ČR a v souladu s primárním právem EU je hlavním cílem ČNB pečovat o cenovou stabilitu, což je zakotveno také v zákoně o České národní bance. </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Cenovou stabilitou se přitom rozumí nikoliv nulová, ale mírně kladná a stabilní inflace, která je při zdravém fungování ekonomiky přirozená.</a:t>
            </a:r>
          </a:p>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cs-CZ" altLang="cs-CZ"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Měnová politika směřuje inflaci ke 2 %</a:t>
            </a:r>
          </a:p>
          <a:p>
            <a:pPr marL="800100" lvl="1" fontAlgn="base">
              <a:lnSpc>
                <a:spcPct val="110000"/>
              </a:lnSpc>
              <a:spcBef>
                <a:spcPct val="0"/>
              </a:spcBef>
              <a:buClrTx/>
              <a:buSzPct val="80000"/>
              <a:buFont typeface="Arial" panose="020B0604020202020204" pitchFamily="34" charset="0"/>
              <a:buChar char="•"/>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Při dosahování cenové stability používá ČNB režim cílování inflace, který se opírá o veřejně vyhlášený inflační cíl ve výši 2 % a otevřenou komunikaci centrální banky. </a:t>
            </a:r>
          </a:p>
          <a:p>
            <a:pPr marL="800100" lvl="1" fontAlgn="base">
              <a:lnSpc>
                <a:spcPct val="110000"/>
              </a:lnSpc>
              <a:spcBef>
                <a:spcPct val="0"/>
              </a:spcBef>
              <a:buClrTx/>
              <a:buSzPct val="80000"/>
              <a:buFont typeface="Arial" panose="020B0604020202020204" pitchFamily="34" charset="0"/>
              <a:buChar char="•"/>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Hlavním nástrojem měnové politiky jsou úrokové sazby, jejichž nastavení se promítá do tržních sazeb a následně ovlivňuje vývoj ekonomiky a inflace.</a:t>
            </a:r>
          </a:p>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O úrokových sazbách rozhoduje bankovní rada 8x ročně</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Bankovní rada se k měnovým otázkám schází zpravidla osmkrát ročně. </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Výsledkem každého jednání je rozhodnutí o tom, zda sazby zůstanou až do příštího jednání na stávající úrovni nebo se změní. </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Rozhodnutí bankovní rady učiněné dnes nejvíce ovlivní inflaci za 12 až 18 měsíců, a proto je při rozhodování o sazbách důležitá makroekonomická prognóza. </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Ta popisuje budoucí vývoj, jak ho vidí ekonomové ze sekce měnové. </a:t>
            </a:r>
          </a:p>
          <a:p>
            <a:pPr marL="800100" lvl="1" fontAlgn="base">
              <a:lnSpc>
                <a:spcPct val="110000"/>
              </a:lnSpc>
              <a:spcBef>
                <a:spcPct val="0"/>
              </a:spcBef>
              <a:buClrTx/>
              <a:buSzPct val="80000"/>
              <a:buFont typeface="Arial" panose="020B0604020202020204" pitchFamily="34" charset="0"/>
              <a:buChar char="•"/>
              <a:defRPr/>
            </a:pP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 </a:t>
            </a:r>
            <a:r>
              <a:rPr lang="cs-CZ" altLang="cs-CZ" sz="2400" kern="1200" dirty="0" err="1">
                <a:solidFill>
                  <a:schemeClr val="tx1"/>
                </a:solidFill>
                <a:latin typeface="Calibri" panose="020F0502020204030204" pitchFamily="34" charset="0"/>
                <a:ea typeface="Consolas" panose="020B0609020204030204" pitchFamily="49" charset="0"/>
                <a:cs typeface="Calibri" panose="020F0502020204030204" pitchFamily="34" charset="0"/>
              </a:rPr>
              <a:t>měnověpolitickém</a:t>
            </a:r>
            <a:r>
              <a:rPr lang="cs-CZ" altLang="cs-CZ" sz="24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jednání členové bankovní rady diskutují aktuální prognózu a hodnotí její rizika a nejistoty.</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43</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Přímé</a:t>
            </a:r>
            <a:r>
              <a:rPr lang="en-GB" b="1" dirty="0"/>
              <a:t> </a:t>
            </a:r>
            <a:r>
              <a:rPr lang="en-GB" b="1" dirty="0" err="1"/>
              <a:t>nástroje</a:t>
            </a:r>
            <a:r>
              <a:rPr lang="en-GB" b="1" dirty="0"/>
              <a:t> </a:t>
            </a:r>
            <a:r>
              <a:rPr lang="en-GB" b="1" dirty="0" err="1"/>
              <a:t>monetární</a:t>
            </a:r>
            <a:r>
              <a:rPr lang="en-GB" b="1" dirty="0"/>
              <a:t> </a:t>
            </a:r>
            <a:r>
              <a:rPr lang="en-GB" b="1" dirty="0" err="1"/>
              <a:t>politiky</a:t>
            </a:r>
            <a:endParaRPr lang="en-GB" b="1" dirty="0"/>
          </a:p>
          <a:p>
            <a:r>
              <a:rPr lang="en-GB" b="1" dirty="0" err="1"/>
              <a:t>Přímé</a:t>
            </a:r>
            <a:r>
              <a:rPr lang="en-GB" dirty="0"/>
              <a:t>, resp. </a:t>
            </a:r>
            <a:r>
              <a:rPr lang="en-GB" b="1" dirty="0" err="1"/>
              <a:t>direktivní</a:t>
            </a:r>
            <a:r>
              <a:rPr lang="en-GB" b="1" dirty="0"/>
              <a:t> </a:t>
            </a:r>
            <a:r>
              <a:rPr lang="en-GB" b="1" dirty="0" err="1"/>
              <a:t>nástroje</a:t>
            </a:r>
            <a:r>
              <a:rPr lang="en-GB" dirty="0"/>
              <a:t>, </a:t>
            </a:r>
            <a:r>
              <a:rPr lang="en-GB" dirty="0" err="1"/>
              <a:t>jsou</a:t>
            </a:r>
            <a:r>
              <a:rPr lang="en-GB" dirty="0"/>
              <a:t> </a:t>
            </a:r>
            <a:r>
              <a:rPr lang="en-GB" dirty="0" err="1"/>
              <a:t>ve</a:t>
            </a:r>
            <a:r>
              <a:rPr lang="en-GB" dirty="0"/>
              <a:t> </a:t>
            </a:r>
            <a:r>
              <a:rPr lang="en-GB" dirty="0" err="1"/>
              <a:t>vyspělých</a:t>
            </a:r>
            <a:r>
              <a:rPr lang="en-GB" dirty="0"/>
              <a:t> </a:t>
            </a:r>
            <a:r>
              <a:rPr lang="en-GB" dirty="0" err="1"/>
              <a:t>ekonomických</a:t>
            </a:r>
            <a:r>
              <a:rPr lang="en-GB" dirty="0"/>
              <a:t> </a:t>
            </a:r>
            <a:r>
              <a:rPr lang="en-GB" dirty="0" err="1"/>
              <a:t>systémech</a:t>
            </a:r>
            <a:r>
              <a:rPr lang="en-GB" dirty="0"/>
              <a:t> </a:t>
            </a:r>
            <a:r>
              <a:rPr lang="en-GB" b="1" dirty="0" err="1"/>
              <a:t>využívány</a:t>
            </a:r>
            <a:r>
              <a:rPr lang="en-GB" b="1" dirty="0"/>
              <a:t> </a:t>
            </a:r>
            <a:r>
              <a:rPr lang="en-GB" b="1" dirty="0" err="1"/>
              <a:t>velmi</a:t>
            </a:r>
            <a:r>
              <a:rPr lang="en-GB" b="1" dirty="0"/>
              <a:t> </a:t>
            </a:r>
            <a:r>
              <a:rPr lang="en-GB" b="1" dirty="0" err="1"/>
              <a:t>zřídka</a:t>
            </a:r>
            <a:r>
              <a:rPr lang="en-GB" dirty="0"/>
              <a:t> a </a:t>
            </a:r>
            <a:r>
              <a:rPr lang="en-GB" dirty="0" err="1"/>
              <a:t>jejich</a:t>
            </a:r>
            <a:r>
              <a:rPr lang="en-GB" dirty="0"/>
              <a:t> </a:t>
            </a:r>
            <a:r>
              <a:rPr lang="en-GB" dirty="0" err="1"/>
              <a:t>použití</a:t>
            </a:r>
            <a:r>
              <a:rPr lang="en-GB" dirty="0"/>
              <a:t> </a:t>
            </a:r>
            <a:r>
              <a:rPr lang="en-GB" dirty="0" err="1"/>
              <a:t>svědčí</a:t>
            </a:r>
            <a:r>
              <a:rPr lang="en-GB" dirty="0"/>
              <a:t> o </a:t>
            </a:r>
            <a:r>
              <a:rPr lang="en-GB" dirty="0" err="1"/>
              <a:t>selhání</a:t>
            </a:r>
            <a:r>
              <a:rPr lang="en-GB" dirty="0"/>
              <a:t> </a:t>
            </a:r>
            <a:r>
              <a:rPr lang="en-GB" dirty="0" err="1"/>
              <a:t>nástrojů</a:t>
            </a:r>
            <a:r>
              <a:rPr lang="en-GB" dirty="0"/>
              <a:t> </a:t>
            </a:r>
            <a:r>
              <a:rPr lang="en-GB" dirty="0" err="1"/>
              <a:t>nepřímých</a:t>
            </a:r>
            <a:r>
              <a:rPr lang="en-GB" dirty="0"/>
              <a:t>. </a:t>
            </a:r>
            <a:r>
              <a:rPr lang="en-GB" dirty="0" err="1"/>
              <a:t>Jedná</a:t>
            </a:r>
            <a:r>
              <a:rPr lang="en-GB" dirty="0"/>
              <a:t> se </a:t>
            </a:r>
            <a:r>
              <a:rPr lang="en-GB" dirty="0" err="1"/>
              <a:t>většinou</a:t>
            </a:r>
            <a:r>
              <a:rPr lang="en-GB" dirty="0"/>
              <a:t> o </a:t>
            </a:r>
            <a:r>
              <a:rPr lang="en-GB" dirty="0" err="1"/>
              <a:t>tyto</a:t>
            </a:r>
            <a:r>
              <a:rPr lang="en-GB" dirty="0"/>
              <a:t> </a:t>
            </a:r>
            <a:r>
              <a:rPr lang="en-GB" dirty="0" err="1"/>
              <a:t>nástroje</a:t>
            </a:r>
            <a:r>
              <a:rPr lang="en-GB" dirty="0"/>
              <a:t>: </a:t>
            </a:r>
          </a:p>
          <a:p>
            <a:pPr>
              <a:buFont typeface="Arial" panose="020B0604020202020204" pitchFamily="34" charset="0"/>
              <a:buChar char="•"/>
            </a:pPr>
            <a:r>
              <a:rPr lang="en-GB" b="1" dirty="0" err="1"/>
              <a:t>Pravidla</a:t>
            </a:r>
            <a:r>
              <a:rPr lang="en-GB" b="1" dirty="0"/>
              <a:t> </a:t>
            </a:r>
            <a:r>
              <a:rPr lang="en-GB" b="1" dirty="0" err="1"/>
              <a:t>likvidity</a:t>
            </a:r>
            <a:r>
              <a:rPr lang="en-GB" dirty="0"/>
              <a:t> - </a:t>
            </a:r>
            <a:r>
              <a:rPr lang="en-GB" dirty="0" err="1"/>
              <a:t>jsou</a:t>
            </a:r>
            <a:r>
              <a:rPr lang="en-GB" dirty="0"/>
              <a:t> </a:t>
            </a:r>
            <a:r>
              <a:rPr lang="en-GB" dirty="0" err="1"/>
              <a:t>určována</a:t>
            </a:r>
            <a:r>
              <a:rPr lang="en-GB" dirty="0"/>
              <a:t> </a:t>
            </a:r>
            <a:r>
              <a:rPr lang="en-GB" dirty="0" err="1"/>
              <a:t>buď</a:t>
            </a:r>
            <a:r>
              <a:rPr lang="en-GB" dirty="0"/>
              <a:t> </a:t>
            </a:r>
            <a:r>
              <a:rPr lang="en-GB" dirty="0" err="1"/>
              <a:t>stanovením</a:t>
            </a:r>
            <a:r>
              <a:rPr lang="en-GB" dirty="0"/>
              <a:t> </a:t>
            </a:r>
            <a:r>
              <a:rPr lang="en-GB" dirty="0" err="1"/>
              <a:t>závazné</a:t>
            </a:r>
            <a:r>
              <a:rPr lang="en-GB" dirty="0"/>
              <a:t> </a:t>
            </a:r>
            <a:r>
              <a:rPr lang="en-GB" dirty="0" err="1"/>
              <a:t>struktury</a:t>
            </a:r>
            <a:r>
              <a:rPr lang="en-GB" dirty="0"/>
              <a:t> </a:t>
            </a:r>
            <a:r>
              <a:rPr lang="en-GB" dirty="0" err="1"/>
              <a:t>aktiv</a:t>
            </a:r>
            <a:r>
              <a:rPr lang="en-GB" dirty="0"/>
              <a:t> a </a:t>
            </a:r>
            <a:r>
              <a:rPr lang="en-GB" dirty="0" err="1"/>
              <a:t>pasiv</a:t>
            </a:r>
            <a:r>
              <a:rPr lang="en-GB" dirty="0"/>
              <a:t> </a:t>
            </a:r>
            <a:r>
              <a:rPr lang="en-GB" dirty="0" err="1"/>
              <a:t>obchodních</a:t>
            </a:r>
            <a:r>
              <a:rPr lang="en-GB" dirty="0"/>
              <a:t> bank </a:t>
            </a:r>
            <a:r>
              <a:rPr lang="en-GB" dirty="0" err="1"/>
              <a:t>nebo</a:t>
            </a:r>
            <a:r>
              <a:rPr lang="en-GB" dirty="0"/>
              <a:t> </a:t>
            </a:r>
            <a:r>
              <a:rPr lang="en-GB" dirty="0" err="1"/>
              <a:t>formou</a:t>
            </a:r>
            <a:r>
              <a:rPr lang="en-GB" dirty="0"/>
              <a:t> </a:t>
            </a:r>
            <a:r>
              <a:rPr lang="en-GB" dirty="0" err="1"/>
              <a:t>některých</a:t>
            </a:r>
            <a:r>
              <a:rPr lang="en-GB" dirty="0"/>
              <a:t> </a:t>
            </a:r>
            <a:r>
              <a:rPr lang="en-GB" dirty="0" err="1"/>
              <a:t>vzájemných</a:t>
            </a:r>
            <a:r>
              <a:rPr lang="en-GB" dirty="0"/>
              <a:t> </a:t>
            </a:r>
            <a:r>
              <a:rPr lang="en-GB" dirty="0" err="1"/>
              <a:t>vazeb</a:t>
            </a:r>
            <a:r>
              <a:rPr lang="en-GB" dirty="0"/>
              <a:t> </a:t>
            </a:r>
            <a:r>
              <a:rPr lang="en-GB" dirty="0" err="1"/>
              <a:t>mezi</a:t>
            </a:r>
            <a:r>
              <a:rPr lang="en-GB" dirty="0"/>
              <a:t> </a:t>
            </a:r>
            <a:r>
              <a:rPr lang="en-GB" dirty="0" err="1"/>
              <a:t>nimi</a:t>
            </a:r>
            <a:r>
              <a:rPr lang="en-GB" dirty="0"/>
              <a:t>. </a:t>
            </a:r>
            <a:r>
              <a:rPr lang="en-GB" dirty="0" err="1"/>
              <a:t>Slouží</a:t>
            </a:r>
            <a:r>
              <a:rPr lang="en-GB" dirty="0"/>
              <a:t> k </a:t>
            </a:r>
            <a:r>
              <a:rPr lang="en-GB" dirty="0" err="1"/>
              <a:t>zajištění</a:t>
            </a:r>
            <a:r>
              <a:rPr lang="en-GB" dirty="0"/>
              <a:t> </a:t>
            </a:r>
            <a:r>
              <a:rPr lang="en-GB" dirty="0" err="1"/>
              <a:t>likvidity</a:t>
            </a:r>
            <a:r>
              <a:rPr lang="en-GB" dirty="0"/>
              <a:t> </a:t>
            </a:r>
            <a:r>
              <a:rPr lang="en-GB" dirty="0" err="1"/>
              <a:t>obchodních</a:t>
            </a:r>
            <a:r>
              <a:rPr lang="en-GB" dirty="0"/>
              <a:t> bank. </a:t>
            </a:r>
          </a:p>
          <a:p>
            <a:pPr>
              <a:buFont typeface="Arial" panose="020B0604020202020204" pitchFamily="34" charset="0"/>
              <a:buChar char="•"/>
            </a:pPr>
            <a:r>
              <a:rPr lang="en-GB" b="1" dirty="0" err="1"/>
              <a:t>Úvěrové</a:t>
            </a:r>
            <a:r>
              <a:rPr lang="en-GB" b="1" dirty="0"/>
              <a:t> </a:t>
            </a:r>
            <a:r>
              <a:rPr lang="en-GB" b="1" dirty="0" err="1"/>
              <a:t>kontingenty</a:t>
            </a:r>
            <a:r>
              <a:rPr lang="en-GB" dirty="0"/>
              <a:t> - </a:t>
            </a:r>
            <a:r>
              <a:rPr lang="en-GB" dirty="0" err="1"/>
              <a:t>spočívají</a:t>
            </a:r>
            <a:r>
              <a:rPr lang="en-GB" dirty="0"/>
              <a:t> v </a:t>
            </a:r>
            <a:r>
              <a:rPr lang="en-GB" dirty="0" err="1"/>
              <a:t>direktivním</a:t>
            </a:r>
            <a:r>
              <a:rPr lang="en-GB" dirty="0"/>
              <a:t> </a:t>
            </a:r>
            <a:r>
              <a:rPr lang="en-GB" dirty="0" err="1"/>
              <a:t>stanovování</a:t>
            </a:r>
            <a:r>
              <a:rPr lang="en-GB" dirty="0"/>
              <a:t> </a:t>
            </a:r>
            <a:r>
              <a:rPr lang="en-GB" dirty="0" err="1"/>
              <a:t>limitů</a:t>
            </a:r>
            <a:r>
              <a:rPr lang="en-GB" dirty="0"/>
              <a:t> </a:t>
            </a:r>
            <a:r>
              <a:rPr lang="en-GB" dirty="0" err="1"/>
              <a:t>úvěrů</a:t>
            </a:r>
            <a:r>
              <a:rPr lang="en-GB" dirty="0"/>
              <a:t>. </a:t>
            </a:r>
            <a:r>
              <a:rPr lang="en-GB" dirty="0" err="1"/>
              <a:t>Rozlišuje</a:t>
            </a:r>
            <a:r>
              <a:rPr lang="en-GB" dirty="0"/>
              <a:t> se </a:t>
            </a:r>
            <a:r>
              <a:rPr lang="en-GB" dirty="0" err="1"/>
              <a:t>relativní</a:t>
            </a:r>
            <a:r>
              <a:rPr lang="en-GB" dirty="0"/>
              <a:t> a </a:t>
            </a:r>
            <a:r>
              <a:rPr lang="en-GB" dirty="0" err="1"/>
              <a:t>absolutní</a:t>
            </a:r>
            <a:r>
              <a:rPr lang="en-GB" dirty="0"/>
              <a:t> </a:t>
            </a:r>
            <a:r>
              <a:rPr lang="en-GB" dirty="0" err="1"/>
              <a:t>úvěrový</a:t>
            </a:r>
            <a:r>
              <a:rPr lang="en-GB" dirty="0"/>
              <a:t> </a:t>
            </a:r>
            <a:r>
              <a:rPr lang="en-GB" dirty="0" err="1"/>
              <a:t>kontingent</a:t>
            </a:r>
            <a:r>
              <a:rPr lang="en-GB" dirty="0"/>
              <a:t>. </a:t>
            </a:r>
          </a:p>
          <a:p>
            <a:pPr>
              <a:buFont typeface="Arial" panose="020B0604020202020204" pitchFamily="34" charset="0"/>
              <a:buChar char="•"/>
            </a:pPr>
            <a:r>
              <a:rPr lang="en-GB" b="1" dirty="0" err="1"/>
              <a:t>Úrokové</a:t>
            </a:r>
            <a:r>
              <a:rPr lang="en-GB" b="1" dirty="0"/>
              <a:t> </a:t>
            </a:r>
            <a:r>
              <a:rPr lang="en-GB" b="1" dirty="0" err="1"/>
              <a:t>limity</a:t>
            </a:r>
            <a:r>
              <a:rPr lang="en-GB" dirty="0"/>
              <a:t> (</a:t>
            </a:r>
            <a:r>
              <a:rPr lang="en-GB" dirty="0" err="1"/>
              <a:t>úrokové</a:t>
            </a:r>
            <a:r>
              <a:rPr lang="en-GB" dirty="0"/>
              <a:t> </a:t>
            </a:r>
            <a:r>
              <a:rPr lang="en-GB" dirty="0" err="1"/>
              <a:t>stropy</a:t>
            </a:r>
            <a:r>
              <a:rPr lang="en-GB" dirty="0"/>
              <a:t>) - </a:t>
            </a:r>
            <a:r>
              <a:rPr lang="en-GB" dirty="0" err="1"/>
              <a:t>centrální</a:t>
            </a:r>
            <a:r>
              <a:rPr lang="en-GB" dirty="0"/>
              <a:t> </a:t>
            </a:r>
            <a:r>
              <a:rPr lang="en-GB" dirty="0" err="1"/>
              <a:t>banka</a:t>
            </a:r>
            <a:r>
              <a:rPr lang="en-GB" dirty="0"/>
              <a:t> </a:t>
            </a:r>
            <a:r>
              <a:rPr lang="en-GB" dirty="0" err="1"/>
              <a:t>může</a:t>
            </a:r>
            <a:r>
              <a:rPr lang="en-GB" dirty="0"/>
              <a:t> </a:t>
            </a:r>
            <a:r>
              <a:rPr lang="en-GB" dirty="0" err="1"/>
              <a:t>komerčním</a:t>
            </a:r>
            <a:r>
              <a:rPr lang="en-GB" dirty="0"/>
              <a:t> </a:t>
            </a:r>
            <a:r>
              <a:rPr lang="en-GB" dirty="0" err="1"/>
              <a:t>bankám</a:t>
            </a:r>
            <a:r>
              <a:rPr lang="en-GB" dirty="0"/>
              <a:t> </a:t>
            </a:r>
            <a:r>
              <a:rPr lang="en-GB" dirty="0" err="1"/>
              <a:t>stanovit</a:t>
            </a:r>
            <a:r>
              <a:rPr lang="en-GB" dirty="0"/>
              <a:t> </a:t>
            </a:r>
            <a:r>
              <a:rPr lang="en-GB" dirty="0" err="1"/>
              <a:t>maximální</a:t>
            </a:r>
            <a:r>
              <a:rPr lang="en-GB" dirty="0"/>
              <a:t> </a:t>
            </a:r>
            <a:r>
              <a:rPr lang="en-GB" dirty="0" err="1"/>
              <a:t>úrokové</a:t>
            </a:r>
            <a:r>
              <a:rPr lang="en-GB" dirty="0"/>
              <a:t> </a:t>
            </a:r>
            <a:r>
              <a:rPr lang="en-GB" dirty="0" err="1"/>
              <a:t>sazby</a:t>
            </a:r>
            <a:r>
              <a:rPr lang="en-GB" dirty="0"/>
              <a:t>, </a:t>
            </a:r>
            <a:r>
              <a:rPr lang="en-GB" dirty="0" err="1"/>
              <a:t>které</a:t>
            </a:r>
            <a:r>
              <a:rPr lang="en-GB" dirty="0"/>
              <a:t> </a:t>
            </a:r>
            <a:r>
              <a:rPr lang="en-GB" dirty="0" err="1"/>
              <a:t>mohou</a:t>
            </a:r>
            <a:r>
              <a:rPr lang="en-GB" dirty="0"/>
              <a:t> </a:t>
            </a:r>
            <a:r>
              <a:rPr lang="en-GB" dirty="0" err="1"/>
              <a:t>požadovat</a:t>
            </a:r>
            <a:r>
              <a:rPr lang="en-GB" dirty="0"/>
              <a:t> z </a:t>
            </a:r>
            <a:r>
              <a:rPr lang="en-GB" dirty="0" err="1"/>
              <a:t>jimi</a:t>
            </a:r>
            <a:r>
              <a:rPr lang="en-GB" dirty="0"/>
              <a:t> </a:t>
            </a:r>
            <a:r>
              <a:rPr lang="en-GB" dirty="0" err="1"/>
              <a:t>poskytovaných</a:t>
            </a:r>
            <a:r>
              <a:rPr lang="en-GB" dirty="0"/>
              <a:t> </a:t>
            </a:r>
            <a:r>
              <a:rPr lang="en-GB" dirty="0" err="1">
                <a:hlinkClick r:id="rId3"/>
              </a:rPr>
              <a:t>úvěrů</a:t>
            </a:r>
            <a:r>
              <a:rPr lang="en-GB" dirty="0"/>
              <a:t>, </a:t>
            </a:r>
            <a:r>
              <a:rPr lang="en-GB" dirty="0" err="1"/>
              <a:t>nebo</a:t>
            </a:r>
            <a:r>
              <a:rPr lang="en-GB" dirty="0"/>
              <a:t> </a:t>
            </a:r>
            <a:r>
              <a:rPr lang="en-GB" dirty="0" err="1"/>
              <a:t>naopak</a:t>
            </a:r>
            <a:r>
              <a:rPr lang="en-GB" dirty="0"/>
              <a:t> </a:t>
            </a:r>
            <a:r>
              <a:rPr lang="en-GB" dirty="0" err="1"/>
              <a:t>minimální</a:t>
            </a:r>
            <a:r>
              <a:rPr lang="en-GB" dirty="0"/>
              <a:t> </a:t>
            </a:r>
            <a:r>
              <a:rPr lang="en-GB" dirty="0" err="1"/>
              <a:t>úrokové</a:t>
            </a:r>
            <a:r>
              <a:rPr lang="en-GB" dirty="0"/>
              <a:t> </a:t>
            </a:r>
            <a:r>
              <a:rPr lang="en-GB" dirty="0" err="1"/>
              <a:t>sazby</a:t>
            </a:r>
            <a:r>
              <a:rPr lang="en-GB" dirty="0"/>
              <a:t> z </a:t>
            </a:r>
            <a:r>
              <a:rPr lang="en-GB" dirty="0" err="1"/>
              <a:t>přijímaných</a:t>
            </a:r>
            <a:r>
              <a:rPr lang="en-GB" dirty="0"/>
              <a:t> </a:t>
            </a:r>
            <a:r>
              <a:rPr lang="en-GB" dirty="0" err="1"/>
              <a:t>depozit</a:t>
            </a:r>
            <a:r>
              <a:rPr lang="en-GB" dirty="0"/>
              <a:t>. </a:t>
            </a:r>
          </a:p>
          <a:p>
            <a:pPr>
              <a:buFont typeface="Arial" panose="020B0604020202020204" pitchFamily="34" charset="0"/>
              <a:buChar char="•"/>
            </a:pPr>
            <a:r>
              <a:rPr lang="en-GB" b="1" dirty="0" err="1"/>
              <a:t>Povinné</a:t>
            </a:r>
            <a:r>
              <a:rPr lang="en-GB" b="1" dirty="0"/>
              <a:t> </a:t>
            </a:r>
            <a:r>
              <a:rPr lang="en-GB" b="1" dirty="0" err="1"/>
              <a:t>vklady</a:t>
            </a:r>
            <a:r>
              <a:rPr lang="en-GB" dirty="0"/>
              <a:t> - </a:t>
            </a:r>
            <a:r>
              <a:rPr lang="en-GB" dirty="0" err="1"/>
              <a:t>většinou</a:t>
            </a:r>
            <a:r>
              <a:rPr lang="en-GB" dirty="0"/>
              <a:t> se </a:t>
            </a:r>
            <a:r>
              <a:rPr lang="en-GB" dirty="0" err="1"/>
              <a:t>týkají</a:t>
            </a:r>
            <a:r>
              <a:rPr lang="en-GB" dirty="0"/>
              <a:t> </a:t>
            </a:r>
            <a:r>
              <a:rPr lang="en-GB" dirty="0" err="1"/>
              <a:t>centrálních</a:t>
            </a:r>
            <a:r>
              <a:rPr lang="en-GB" dirty="0"/>
              <a:t> </a:t>
            </a:r>
            <a:r>
              <a:rPr lang="en-GB" dirty="0" err="1"/>
              <a:t>institucí</a:t>
            </a:r>
            <a:r>
              <a:rPr lang="en-GB" dirty="0"/>
              <a:t> </a:t>
            </a:r>
            <a:r>
              <a:rPr lang="en-GB" dirty="0" err="1"/>
              <a:t>nebo</a:t>
            </a:r>
            <a:r>
              <a:rPr lang="en-GB" dirty="0"/>
              <a:t> </a:t>
            </a:r>
            <a:r>
              <a:rPr lang="en-GB" dirty="0" err="1"/>
              <a:t>orgánů</a:t>
            </a:r>
            <a:r>
              <a:rPr lang="en-GB" dirty="0"/>
              <a:t> </a:t>
            </a:r>
            <a:r>
              <a:rPr lang="en-GB" dirty="0" err="1"/>
              <a:t>místní</a:t>
            </a:r>
            <a:r>
              <a:rPr lang="en-GB" dirty="0"/>
              <a:t> </a:t>
            </a:r>
            <a:r>
              <a:rPr lang="en-GB" dirty="0" err="1"/>
              <a:t>samosprávy</a:t>
            </a:r>
            <a:r>
              <a:rPr lang="en-GB" dirty="0"/>
              <a:t>. </a:t>
            </a:r>
          </a:p>
          <a:p>
            <a:br>
              <a:rPr lang="en-GB" dirty="0"/>
            </a:b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46</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https://www.cnb.cz/cs/menova-politika/mp-nastroje/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47</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https://www.cnb.cz/cs/menova-politika/mp-nastroje/</a:t>
            </a:r>
            <a:endParaRPr lang="cs-CZ" dirty="0"/>
          </a:p>
          <a:p>
            <a:endParaRPr lang="cs-CZ" dirty="0"/>
          </a:p>
          <a:p>
            <a:endParaRPr lang="cs-CZ" dirty="0"/>
          </a:p>
          <a:p>
            <a:r>
              <a:rPr lang="en-GB" b="1" dirty="0" err="1"/>
              <a:t>Nepřímé</a:t>
            </a:r>
            <a:r>
              <a:rPr lang="en-GB" b="1" dirty="0"/>
              <a:t> </a:t>
            </a:r>
            <a:r>
              <a:rPr lang="en-GB" b="1" dirty="0" err="1"/>
              <a:t>nástroje</a:t>
            </a:r>
            <a:r>
              <a:rPr lang="en-GB" b="1" dirty="0"/>
              <a:t> </a:t>
            </a:r>
            <a:r>
              <a:rPr lang="en-GB" b="1" dirty="0" err="1"/>
              <a:t>monetární</a:t>
            </a:r>
            <a:r>
              <a:rPr lang="en-GB" b="1" dirty="0"/>
              <a:t> </a:t>
            </a:r>
            <a:r>
              <a:rPr lang="en-GB" b="1" dirty="0" err="1"/>
              <a:t>politiky</a:t>
            </a:r>
            <a:endParaRPr lang="en-GB" b="1" dirty="0"/>
          </a:p>
          <a:p>
            <a:r>
              <a:rPr lang="en-GB" dirty="0"/>
              <a:t>V </a:t>
            </a:r>
            <a:r>
              <a:rPr lang="en-GB" dirty="0" err="1"/>
              <a:t>moderních</a:t>
            </a:r>
            <a:r>
              <a:rPr lang="en-GB" dirty="0"/>
              <a:t> </a:t>
            </a:r>
            <a:r>
              <a:rPr lang="en-GB" dirty="0" err="1"/>
              <a:t>ekonomikách</a:t>
            </a:r>
            <a:r>
              <a:rPr lang="en-GB" dirty="0"/>
              <a:t> </a:t>
            </a:r>
            <a:r>
              <a:rPr lang="en-GB" dirty="0" err="1"/>
              <a:t>jsou</a:t>
            </a:r>
            <a:r>
              <a:rPr lang="en-GB" dirty="0"/>
              <a:t> </a:t>
            </a:r>
            <a:r>
              <a:rPr lang="en-GB" dirty="0" err="1"/>
              <a:t>mnohem</a:t>
            </a:r>
            <a:r>
              <a:rPr lang="en-GB" dirty="0"/>
              <a:t> </a:t>
            </a:r>
            <a:r>
              <a:rPr lang="en-GB" dirty="0" err="1"/>
              <a:t>častěji</a:t>
            </a:r>
            <a:r>
              <a:rPr lang="en-GB" dirty="0"/>
              <a:t> </a:t>
            </a:r>
            <a:r>
              <a:rPr lang="en-GB" dirty="0" err="1"/>
              <a:t>využívány</a:t>
            </a:r>
            <a:r>
              <a:rPr lang="en-GB" dirty="0"/>
              <a:t> </a:t>
            </a:r>
            <a:r>
              <a:rPr lang="en-GB" b="1" dirty="0" err="1"/>
              <a:t>nepřímé</a:t>
            </a:r>
            <a:r>
              <a:rPr lang="en-GB" b="1" dirty="0"/>
              <a:t> </a:t>
            </a:r>
            <a:r>
              <a:rPr lang="en-GB" b="1" dirty="0" err="1"/>
              <a:t>nástroje</a:t>
            </a:r>
            <a:r>
              <a:rPr lang="en-GB" b="1" dirty="0"/>
              <a:t> </a:t>
            </a:r>
            <a:r>
              <a:rPr lang="en-GB" b="1" dirty="0" err="1"/>
              <a:t>monetární</a:t>
            </a:r>
            <a:r>
              <a:rPr lang="en-GB" b="1" dirty="0"/>
              <a:t> </a:t>
            </a:r>
            <a:r>
              <a:rPr lang="en-GB" b="1" dirty="0" err="1"/>
              <a:t>politiky</a:t>
            </a:r>
            <a:r>
              <a:rPr lang="en-GB" dirty="0"/>
              <a:t>:</a:t>
            </a:r>
          </a:p>
          <a:p>
            <a:pPr>
              <a:buFont typeface="Arial" panose="020B0604020202020204" pitchFamily="34" charset="0"/>
              <a:buChar char="•"/>
            </a:pPr>
            <a:r>
              <a:rPr lang="en-GB" b="1" dirty="0" err="1"/>
              <a:t>Diskontní</a:t>
            </a:r>
            <a:r>
              <a:rPr lang="en-GB" b="1" dirty="0"/>
              <a:t> </a:t>
            </a:r>
            <a:r>
              <a:rPr lang="en-GB" b="1" dirty="0" err="1"/>
              <a:t>nástroje</a:t>
            </a:r>
            <a:r>
              <a:rPr lang="en-GB" dirty="0"/>
              <a:t> - </a:t>
            </a:r>
            <a:r>
              <a:rPr lang="en-GB" dirty="0" err="1"/>
              <a:t>představují</a:t>
            </a:r>
            <a:r>
              <a:rPr lang="en-GB" dirty="0"/>
              <a:t> </a:t>
            </a:r>
            <a:r>
              <a:rPr lang="en-GB" dirty="0" err="1"/>
              <a:t>úrokové</a:t>
            </a:r>
            <a:r>
              <a:rPr lang="en-GB" dirty="0"/>
              <a:t> </a:t>
            </a:r>
            <a:r>
              <a:rPr lang="en-GB" dirty="0" err="1"/>
              <a:t>sazby</a:t>
            </a:r>
            <a:r>
              <a:rPr lang="en-GB" dirty="0"/>
              <a:t> a </a:t>
            </a:r>
            <a:r>
              <a:rPr lang="en-GB" dirty="0" err="1"/>
              <a:t>další</a:t>
            </a:r>
            <a:r>
              <a:rPr lang="en-GB" dirty="0"/>
              <a:t> </a:t>
            </a:r>
            <a:r>
              <a:rPr lang="en-GB" dirty="0" err="1"/>
              <a:t>podmínky</a:t>
            </a:r>
            <a:r>
              <a:rPr lang="en-GB" dirty="0"/>
              <a:t> </a:t>
            </a:r>
            <a:r>
              <a:rPr lang="en-GB" dirty="0" err="1"/>
              <a:t>úvěrů</a:t>
            </a:r>
            <a:r>
              <a:rPr lang="en-GB" dirty="0"/>
              <a:t>, </a:t>
            </a:r>
            <a:r>
              <a:rPr lang="en-GB" dirty="0" err="1"/>
              <a:t>které</a:t>
            </a:r>
            <a:r>
              <a:rPr lang="en-GB" dirty="0"/>
              <a:t> </a:t>
            </a:r>
            <a:r>
              <a:rPr lang="en-GB" dirty="0" err="1"/>
              <a:t>centrální</a:t>
            </a:r>
            <a:r>
              <a:rPr lang="en-GB" dirty="0"/>
              <a:t> </a:t>
            </a:r>
            <a:r>
              <a:rPr lang="en-GB" dirty="0" err="1"/>
              <a:t>banka</a:t>
            </a:r>
            <a:r>
              <a:rPr lang="en-GB" dirty="0"/>
              <a:t> </a:t>
            </a:r>
            <a:r>
              <a:rPr lang="en-GB" dirty="0" err="1"/>
              <a:t>poskytuje</a:t>
            </a:r>
            <a:r>
              <a:rPr lang="en-GB" dirty="0"/>
              <a:t> </a:t>
            </a:r>
            <a:r>
              <a:rPr lang="en-GB" dirty="0" err="1"/>
              <a:t>obchodním</a:t>
            </a:r>
            <a:r>
              <a:rPr lang="en-GB" dirty="0"/>
              <a:t> </a:t>
            </a:r>
            <a:r>
              <a:rPr lang="en-GB" dirty="0" err="1"/>
              <a:t>bankám</a:t>
            </a:r>
            <a:r>
              <a:rPr lang="en-GB" dirty="0"/>
              <a:t> v </a:t>
            </a:r>
            <a:r>
              <a:rPr lang="en-GB" dirty="0" err="1"/>
              <a:t>domácí</a:t>
            </a:r>
            <a:r>
              <a:rPr lang="en-GB" dirty="0"/>
              <a:t> </a:t>
            </a:r>
            <a:r>
              <a:rPr lang="en-GB" dirty="0" err="1"/>
              <a:t>měně</a:t>
            </a:r>
            <a:r>
              <a:rPr lang="en-GB" dirty="0"/>
              <a:t> – to </a:t>
            </a:r>
            <a:r>
              <a:rPr lang="en-GB" dirty="0" err="1"/>
              <a:t>významně</a:t>
            </a:r>
            <a:r>
              <a:rPr lang="en-GB" dirty="0"/>
              <a:t> </a:t>
            </a:r>
            <a:r>
              <a:rPr lang="en-GB" dirty="0" err="1"/>
              <a:t>ovlivňuje</a:t>
            </a:r>
            <a:r>
              <a:rPr lang="en-GB" dirty="0"/>
              <a:t> </a:t>
            </a:r>
            <a:r>
              <a:rPr lang="en-GB" dirty="0" err="1"/>
              <a:t>úvěrovou</a:t>
            </a:r>
            <a:r>
              <a:rPr lang="en-GB" dirty="0"/>
              <a:t> </a:t>
            </a:r>
            <a:r>
              <a:rPr lang="en-GB" dirty="0" err="1"/>
              <a:t>kapacitu</a:t>
            </a:r>
            <a:r>
              <a:rPr lang="en-GB" dirty="0"/>
              <a:t> </a:t>
            </a:r>
            <a:r>
              <a:rPr lang="en-GB" dirty="0" err="1"/>
              <a:t>obchodních</a:t>
            </a:r>
            <a:r>
              <a:rPr lang="en-GB" dirty="0"/>
              <a:t> bank. </a:t>
            </a:r>
          </a:p>
          <a:p>
            <a:pPr>
              <a:buFont typeface="Arial" panose="020B0604020202020204" pitchFamily="34" charset="0"/>
              <a:buChar char="•"/>
            </a:pPr>
            <a:r>
              <a:rPr lang="en-GB" b="1" dirty="0" err="1"/>
              <a:t>Operace</a:t>
            </a:r>
            <a:r>
              <a:rPr lang="en-GB" b="1" dirty="0"/>
              <a:t> </a:t>
            </a:r>
            <a:r>
              <a:rPr lang="en-GB" b="1" dirty="0" err="1"/>
              <a:t>na</a:t>
            </a:r>
            <a:r>
              <a:rPr lang="en-GB" b="1" dirty="0"/>
              <a:t> </a:t>
            </a:r>
            <a:r>
              <a:rPr lang="en-GB" b="1" dirty="0" err="1"/>
              <a:t>volném</a:t>
            </a:r>
            <a:r>
              <a:rPr lang="en-GB" b="1" dirty="0"/>
              <a:t> </a:t>
            </a:r>
            <a:r>
              <a:rPr lang="en-GB" b="1" dirty="0" err="1"/>
              <a:t>trhu</a:t>
            </a:r>
            <a:r>
              <a:rPr lang="en-GB" dirty="0"/>
              <a:t> - </a:t>
            </a:r>
            <a:r>
              <a:rPr lang="en-GB" dirty="0" err="1"/>
              <a:t>znamenají</a:t>
            </a:r>
            <a:r>
              <a:rPr lang="en-GB" dirty="0"/>
              <a:t> </a:t>
            </a:r>
            <a:r>
              <a:rPr lang="en-GB" dirty="0" err="1"/>
              <a:t>nákup</a:t>
            </a:r>
            <a:r>
              <a:rPr lang="en-GB" dirty="0"/>
              <a:t> </a:t>
            </a:r>
            <a:r>
              <a:rPr lang="en-GB" dirty="0" err="1"/>
              <a:t>nebo</a:t>
            </a:r>
            <a:r>
              <a:rPr lang="en-GB" dirty="0"/>
              <a:t> </a:t>
            </a:r>
            <a:r>
              <a:rPr lang="en-GB" dirty="0" err="1"/>
              <a:t>prodej</a:t>
            </a:r>
            <a:r>
              <a:rPr lang="en-GB" dirty="0"/>
              <a:t> </a:t>
            </a:r>
            <a:r>
              <a:rPr lang="en-GB" dirty="0" err="1"/>
              <a:t>cenných</a:t>
            </a:r>
            <a:r>
              <a:rPr lang="en-GB" dirty="0"/>
              <a:t> </a:t>
            </a:r>
            <a:r>
              <a:rPr lang="en-GB" dirty="0" err="1"/>
              <a:t>papírů</a:t>
            </a:r>
            <a:r>
              <a:rPr lang="en-GB" dirty="0"/>
              <a:t> </a:t>
            </a:r>
            <a:r>
              <a:rPr lang="en-GB" dirty="0" err="1"/>
              <a:t>centrální</a:t>
            </a:r>
            <a:r>
              <a:rPr lang="en-GB" dirty="0"/>
              <a:t> </a:t>
            </a:r>
            <a:r>
              <a:rPr lang="en-GB" dirty="0" err="1"/>
              <a:t>bankou</a:t>
            </a:r>
            <a:r>
              <a:rPr lang="en-GB" dirty="0"/>
              <a:t> od </a:t>
            </a:r>
            <a:r>
              <a:rPr lang="en-GB" dirty="0" err="1">
                <a:hlinkClick r:id="rId3"/>
              </a:rPr>
              <a:t>komerčních</a:t>
            </a:r>
            <a:r>
              <a:rPr lang="en-GB" dirty="0">
                <a:hlinkClick r:id="rId3"/>
              </a:rPr>
              <a:t> bank</a:t>
            </a:r>
            <a:r>
              <a:rPr lang="en-GB" dirty="0"/>
              <a:t>. </a:t>
            </a:r>
            <a:r>
              <a:rPr lang="en-GB" dirty="0" err="1"/>
              <a:t>Tím</a:t>
            </a:r>
            <a:r>
              <a:rPr lang="en-GB" dirty="0"/>
              <a:t> </a:t>
            </a:r>
            <a:r>
              <a:rPr lang="en-GB" dirty="0" err="1"/>
              <a:t>jsou</a:t>
            </a:r>
            <a:r>
              <a:rPr lang="en-GB" dirty="0"/>
              <a:t> </a:t>
            </a:r>
            <a:r>
              <a:rPr lang="en-GB" dirty="0" err="1"/>
              <a:t>zvyšovány</a:t>
            </a:r>
            <a:r>
              <a:rPr lang="en-GB" dirty="0"/>
              <a:t> </a:t>
            </a:r>
            <a:r>
              <a:rPr lang="en-GB" dirty="0" err="1"/>
              <a:t>nebo</a:t>
            </a:r>
            <a:r>
              <a:rPr lang="en-GB" dirty="0"/>
              <a:t> </a:t>
            </a:r>
            <a:r>
              <a:rPr lang="en-GB" dirty="0" err="1"/>
              <a:t>snižovány</a:t>
            </a:r>
            <a:r>
              <a:rPr lang="en-GB" dirty="0"/>
              <a:t> </a:t>
            </a:r>
            <a:r>
              <a:rPr lang="en-GB" dirty="0" err="1"/>
              <a:t>jejich</a:t>
            </a:r>
            <a:r>
              <a:rPr lang="en-GB" dirty="0"/>
              <a:t> </a:t>
            </a:r>
            <a:r>
              <a:rPr lang="en-GB" dirty="0" err="1"/>
              <a:t>likvidní</a:t>
            </a:r>
            <a:r>
              <a:rPr lang="en-GB" dirty="0"/>
              <a:t> </a:t>
            </a:r>
            <a:r>
              <a:rPr lang="en-GB" dirty="0" err="1"/>
              <a:t>rezervy</a:t>
            </a:r>
            <a:r>
              <a:rPr lang="en-GB" dirty="0"/>
              <a:t> a </a:t>
            </a:r>
            <a:r>
              <a:rPr lang="en-GB" dirty="0" err="1"/>
              <a:t>zároveň</a:t>
            </a:r>
            <a:r>
              <a:rPr lang="en-GB" dirty="0"/>
              <a:t> </a:t>
            </a:r>
            <a:r>
              <a:rPr lang="en-GB" dirty="0" err="1"/>
              <a:t>i</a:t>
            </a:r>
            <a:r>
              <a:rPr lang="en-GB" dirty="0"/>
              <a:t> </a:t>
            </a:r>
            <a:r>
              <a:rPr lang="en-GB" dirty="0" err="1"/>
              <a:t>jejich</a:t>
            </a:r>
            <a:r>
              <a:rPr lang="en-GB" dirty="0"/>
              <a:t> </a:t>
            </a:r>
            <a:r>
              <a:rPr lang="en-GB" dirty="0" err="1"/>
              <a:t>úvěrová</a:t>
            </a:r>
            <a:r>
              <a:rPr lang="en-GB" dirty="0"/>
              <a:t> </a:t>
            </a:r>
            <a:r>
              <a:rPr lang="en-GB" dirty="0" err="1"/>
              <a:t>kapacita</a:t>
            </a:r>
            <a:r>
              <a:rPr lang="en-GB" dirty="0"/>
              <a:t>. </a:t>
            </a:r>
          </a:p>
          <a:p>
            <a:pPr>
              <a:buFont typeface="Arial" panose="020B0604020202020204" pitchFamily="34" charset="0"/>
              <a:buChar char="•"/>
            </a:pPr>
            <a:r>
              <a:rPr lang="en-GB" b="1" dirty="0" err="1"/>
              <a:t>Povinné</a:t>
            </a:r>
            <a:r>
              <a:rPr lang="en-GB" b="1" dirty="0"/>
              <a:t> </a:t>
            </a:r>
            <a:r>
              <a:rPr lang="en-GB" b="1" dirty="0" err="1"/>
              <a:t>minimální</a:t>
            </a:r>
            <a:r>
              <a:rPr lang="en-GB" b="1" dirty="0"/>
              <a:t> </a:t>
            </a:r>
            <a:r>
              <a:rPr lang="en-GB" b="1" dirty="0" err="1"/>
              <a:t>rezervy</a:t>
            </a:r>
            <a:r>
              <a:rPr lang="en-GB" dirty="0"/>
              <a:t> - </a:t>
            </a:r>
            <a:r>
              <a:rPr lang="en-GB" dirty="0" err="1"/>
              <a:t>jsou</a:t>
            </a:r>
            <a:r>
              <a:rPr lang="en-GB" dirty="0"/>
              <a:t> </a:t>
            </a:r>
            <a:r>
              <a:rPr lang="en-GB" dirty="0" err="1"/>
              <a:t>stanoveny</a:t>
            </a:r>
            <a:r>
              <a:rPr lang="en-GB" dirty="0"/>
              <a:t> </a:t>
            </a:r>
            <a:r>
              <a:rPr lang="en-GB" dirty="0" err="1"/>
              <a:t>procentem</a:t>
            </a:r>
            <a:r>
              <a:rPr lang="en-GB" dirty="0"/>
              <a:t> z </a:t>
            </a:r>
            <a:r>
              <a:rPr lang="en-GB" dirty="0" err="1"/>
              <a:t>celkové</a:t>
            </a:r>
            <a:r>
              <a:rPr lang="en-GB" dirty="0"/>
              <a:t> </a:t>
            </a:r>
            <a:r>
              <a:rPr lang="en-GB" dirty="0" err="1"/>
              <a:t>sumy</a:t>
            </a:r>
            <a:r>
              <a:rPr lang="en-GB" dirty="0"/>
              <a:t> </a:t>
            </a:r>
            <a:r>
              <a:rPr lang="en-GB" dirty="0" err="1"/>
              <a:t>primárních</a:t>
            </a:r>
            <a:r>
              <a:rPr lang="en-GB" dirty="0"/>
              <a:t> </a:t>
            </a:r>
            <a:r>
              <a:rPr lang="en-GB" dirty="0" err="1"/>
              <a:t>vkladů</a:t>
            </a:r>
            <a:r>
              <a:rPr lang="en-GB" dirty="0"/>
              <a:t> </a:t>
            </a:r>
            <a:r>
              <a:rPr lang="en-GB" dirty="0" err="1"/>
              <a:t>obchodních</a:t>
            </a:r>
            <a:r>
              <a:rPr lang="en-GB" dirty="0"/>
              <a:t> bank. </a:t>
            </a:r>
            <a:r>
              <a:rPr lang="en-GB" dirty="0" err="1"/>
              <a:t>Každá</a:t>
            </a:r>
            <a:r>
              <a:rPr lang="en-GB" dirty="0"/>
              <a:t> </a:t>
            </a:r>
            <a:r>
              <a:rPr lang="en-GB" dirty="0" err="1"/>
              <a:t>změna</a:t>
            </a:r>
            <a:r>
              <a:rPr lang="en-GB" dirty="0"/>
              <a:t> </a:t>
            </a:r>
            <a:r>
              <a:rPr lang="en-GB" dirty="0" err="1"/>
              <a:t>rezerv</a:t>
            </a:r>
            <a:r>
              <a:rPr lang="en-GB" dirty="0"/>
              <a:t> </a:t>
            </a:r>
            <a:r>
              <a:rPr lang="en-GB" dirty="0" err="1"/>
              <a:t>tedy</a:t>
            </a:r>
            <a:r>
              <a:rPr lang="en-GB" dirty="0"/>
              <a:t> </a:t>
            </a:r>
            <a:r>
              <a:rPr lang="en-GB" dirty="0" err="1"/>
              <a:t>ovlivňuje</a:t>
            </a:r>
            <a:r>
              <a:rPr lang="en-GB" dirty="0"/>
              <a:t> </a:t>
            </a:r>
            <a:r>
              <a:rPr lang="en-GB" dirty="0" err="1"/>
              <a:t>úvěrovou</a:t>
            </a:r>
            <a:r>
              <a:rPr lang="en-GB" dirty="0"/>
              <a:t> </a:t>
            </a:r>
            <a:r>
              <a:rPr lang="en-GB" dirty="0" err="1"/>
              <a:t>kapacitu</a:t>
            </a:r>
            <a:r>
              <a:rPr lang="en-GB" dirty="0"/>
              <a:t> </a:t>
            </a:r>
            <a:r>
              <a:rPr lang="en-GB" dirty="0" err="1"/>
              <a:t>obchodních</a:t>
            </a:r>
            <a:r>
              <a:rPr lang="en-GB" dirty="0"/>
              <a:t> bank, </a:t>
            </a:r>
            <a:r>
              <a:rPr lang="en-GB" dirty="0" err="1"/>
              <a:t>protože</a:t>
            </a:r>
            <a:r>
              <a:rPr lang="en-GB" dirty="0"/>
              <a:t> se </a:t>
            </a:r>
            <a:r>
              <a:rPr lang="en-GB" dirty="0" err="1"/>
              <a:t>změní</a:t>
            </a:r>
            <a:r>
              <a:rPr lang="en-GB" dirty="0"/>
              <a:t> </a:t>
            </a:r>
            <a:r>
              <a:rPr lang="en-GB" dirty="0" err="1"/>
              <a:t>objem</a:t>
            </a:r>
            <a:r>
              <a:rPr lang="en-GB" dirty="0"/>
              <a:t> </a:t>
            </a:r>
            <a:r>
              <a:rPr lang="en-GB" dirty="0" err="1"/>
              <a:t>prostředků</a:t>
            </a:r>
            <a:r>
              <a:rPr lang="en-GB" dirty="0"/>
              <a:t>, se </a:t>
            </a:r>
            <a:r>
              <a:rPr lang="en-GB" dirty="0" err="1"/>
              <a:t>kterými</a:t>
            </a:r>
            <a:r>
              <a:rPr lang="en-GB" dirty="0"/>
              <a:t> </a:t>
            </a:r>
            <a:r>
              <a:rPr lang="en-GB" dirty="0" err="1"/>
              <a:t>může</a:t>
            </a:r>
            <a:r>
              <a:rPr lang="en-GB" dirty="0"/>
              <a:t> </a:t>
            </a:r>
            <a:r>
              <a:rPr lang="en-GB" dirty="0" err="1"/>
              <a:t>daná</a:t>
            </a:r>
            <a:r>
              <a:rPr lang="en-GB" dirty="0"/>
              <a:t> </a:t>
            </a:r>
            <a:r>
              <a:rPr lang="en-GB" dirty="0" err="1"/>
              <a:t>komerční</a:t>
            </a:r>
            <a:r>
              <a:rPr lang="en-GB" dirty="0"/>
              <a:t> </a:t>
            </a:r>
            <a:r>
              <a:rPr lang="en-GB" dirty="0" err="1"/>
              <a:t>banka</a:t>
            </a:r>
            <a:r>
              <a:rPr lang="en-GB" dirty="0"/>
              <a:t> </a:t>
            </a:r>
            <a:r>
              <a:rPr lang="en-GB" dirty="0" err="1"/>
              <a:t>disponovat</a:t>
            </a:r>
            <a:r>
              <a:rPr lang="en-GB" dirty="0"/>
              <a:t>. </a:t>
            </a:r>
          </a:p>
          <a:p>
            <a:pPr>
              <a:buFont typeface="Arial" panose="020B0604020202020204" pitchFamily="34" charset="0"/>
              <a:buChar char="•"/>
            </a:pPr>
            <a:r>
              <a:rPr lang="en-GB" b="1" dirty="0" err="1"/>
              <a:t>Konverze</a:t>
            </a:r>
            <a:r>
              <a:rPr lang="en-GB" b="1" dirty="0"/>
              <a:t> a </a:t>
            </a:r>
            <a:r>
              <a:rPr lang="en-GB" b="1" dirty="0" err="1"/>
              <a:t>swapy</a:t>
            </a:r>
            <a:r>
              <a:rPr lang="en-GB" b="1" dirty="0"/>
              <a:t> </a:t>
            </a:r>
            <a:r>
              <a:rPr lang="en-GB" b="1" dirty="0" err="1"/>
              <a:t>cizích</a:t>
            </a:r>
            <a:r>
              <a:rPr lang="en-GB" b="1" dirty="0"/>
              <a:t> </a:t>
            </a:r>
            <a:r>
              <a:rPr lang="en-GB" b="1" dirty="0" err="1"/>
              <a:t>měn</a:t>
            </a:r>
            <a:r>
              <a:rPr lang="en-GB" dirty="0"/>
              <a:t> - </a:t>
            </a:r>
            <a:r>
              <a:rPr lang="en-GB" dirty="0" err="1"/>
              <a:t>Nákupem</a:t>
            </a:r>
            <a:r>
              <a:rPr lang="en-GB" dirty="0"/>
              <a:t> a </a:t>
            </a:r>
            <a:r>
              <a:rPr lang="en-GB" dirty="0" err="1"/>
              <a:t>prodejem</a:t>
            </a:r>
            <a:r>
              <a:rPr lang="en-GB" dirty="0"/>
              <a:t> </a:t>
            </a:r>
            <a:r>
              <a:rPr lang="en-GB" dirty="0" err="1">
                <a:hlinkClick r:id="rId4"/>
              </a:rPr>
              <a:t>cizích</a:t>
            </a:r>
            <a:r>
              <a:rPr lang="en-GB" dirty="0">
                <a:hlinkClick r:id="rId4"/>
              </a:rPr>
              <a:t> </a:t>
            </a:r>
            <a:r>
              <a:rPr lang="en-GB" dirty="0" err="1">
                <a:hlinkClick r:id="rId4"/>
              </a:rPr>
              <a:t>měn</a:t>
            </a:r>
            <a:r>
              <a:rPr lang="en-GB" dirty="0"/>
              <a:t> </a:t>
            </a:r>
            <a:r>
              <a:rPr lang="en-GB" dirty="0" err="1"/>
              <a:t>centrální</a:t>
            </a:r>
            <a:r>
              <a:rPr lang="en-GB" dirty="0"/>
              <a:t> </a:t>
            </a:r>
            <a:r>
              <a:rPr lang="en-GB" dirty="0" err="1"/>
              <a:t>bankou</a:t>
            </a:r>
            <a:r>
              <a:rPr lang="en-GB" dirty="0"/>
              <a:t> od </a:t>
            </a:r>
            <a:r>
              <a:rPr lang="en-GB" dirty="0" err="1"/>
              <a:t>komerčních</a:t>
            </a:r>
            <a:r>
              <a:rPr lang="en-GB" dirty="0"/>
              <a:t> bank je </a:t>
            </a:r>
            <a:r>
              <a:rPr lang="en-GB" dirty="0" err="1"/>
              <a:t>také</a:t>
            </a:r>
            <a:r>
              <a:rPr lang="en-GB" dirty="0"/>
              <a:t> </a:t>
            </a:r>
            <a:r>
              <a:rPr lang="en-GB" dirty="0" err="1"/>
              <a:t>ovlivňována</a:t>
            </a:r>
            <a:r>
              <a:rPr lang="en-GB" dirty="0"/>
              <a:t> </a:t>
            </a:r>
            <a:r>
              <a:rPr lang="en-GB" dirty="0" err="1"/>
              <a:t>úvěrová</a:t>
            </a:r>
            <a:r>
              <a:rPr lang="en-GB" dirty="0"/>
              <a:t> </a:t>
            </a:r>
            <a:r>
              <a:rPr lang="en-GB" dirty="0" err="1"/>
              <a:t>kapacita</a:t>
            </a:r>
            <a:r>
              <a:rPr lang="en-GB" dirty="0"/>
              <a:t> </a:t>
            </a:r>
            <a:r>
              <a:rPr lang="en-GB" dirty="0" err="1"/>
              <a:t>obchodních</a:t>
            </a:r>
            <a:r>
              <a:rPr lang="en-GB" dirty="0"/>
              <a:t> bank – </a:t>
            </a:r>
            <a:r>
              <a:rPr lang="en-GB" dirty="0" err="1"/>
              <a:t>jedná</a:t>
            </a:r>
            <a:r>
              <a:rPr lang="en-GB" dirty="0"/>
              <a:t> se </a:t>
            </a:r>
            <a:r>
              <a:rPr lang="en-GB" dirty="0" err="1"/>
              <a:t>buď</a:t>
            </a:r>
            <a:r>
              <a:rPr lang="en-GB" dirty="0"/>
              <a:t> o </a:t>
            </a:r>
            <a:r>
              <a:rPr lang="en-GB" b="1" dirty="0" err="1"/>
              <a:t>konverze</a:t>
            </a:r>
            <a:r>
              <a:rPr lang="en-GB" b="1" dirty="0"/>
              <a:t> </a:t>
            </a:r>
            <a:r>
              <a:rPr lang="en-GB" b="1" dirty="0" err="1"/>
              <a:t>či</a:t>
            </a:r>
            <a:r>
              <a:rPr lang="en-GB" b="1" dirty="0"/>
              <a:t> </a:t>
            </a:r>
            <a:r>
              <a:rPr lang="en-GB" b="1" dirty="0" err="1"/>
              <a:t>swapy</a:t>
            </a:r>
            <a:r>
              <a:rPr lang="en-GB" b="1" dirty="0"/>
              <a:t> </a:t>
            </a:r>
            <a:r>
              <a:rPr lang="en-GB" b="1" dirty="0" err="1"/>
              <a:t>cizích</a:t>
            </a:r>
            <a:r>
              <a:rPr lang="en-GB" b="1" dirty="0"/>
              <a:t> </a:t>
            </a:r>
            <a:r>
              <a:rPr lang="en-GB" b="1" dirty="0" err="1"/>
              <a:t>měn</a:t>
            </a:r>
            <a:r>
              <a:rPr lang="en-GB" dirty="0"/>
              <a:t>. </a:t>
            </a:r>
          </a:p>
          <a:p>
            <a:pPr>
              <a:buFont typeface="Arial" panose="020B0604020202020204" pitchFamily="34" charset="0"/>
              <a:buChar char="•"/>
            </a:pPr>
            <a:r>
              <a:rPr lang="en-GB" b="1" dirty="0" err="1"/>
              <a:t>Intervence</a:t>
            </a:r>
            <a:r>
              <a:rPr lang="en-GB" b="1" dirty="0"/>
              <a:t> </a:t>
            </a:r>
            <a:r>
              <a:rPr lang="en-GB" b="1" dirty="0" err="1"/>
              <a:t>ve</a:t>
            </a:r>
            <a:r>
              <a:rPr lang="en-GB" b="1" dirty="0"/>
              <a:t> </a:t>
            </a:r>
            <a:r>
              <a:rPr lang="en-GB" b="1" dirty="0" err="1"/>
              <a:t>prospěch</a:t>
            </a:r>
            <a:r>
              <a:rPr lang="en-GB" b="1" dirty="0"/>
              <a:t> (v </a:t>
            </a:r>
            <a:r>
              <a:rPr lang="en-GB" b="1" dirty="0" err="1"/>
              <a:t>neprospěch</a:t>
            </a:r>
            <a:r>
              <a:rPr lang="en-GB" b="1" dirty="0"/>
              <a:t>) </a:t>
            </a:r>
            <a:r>
              <a:rPr lang="en-GB" b="1" dirty="0" err="1"/>
              <a:t>devizového</a:t>
            </a:r>
            <a:r>
              <a:rPr lang="en-GB" b="1" dirty="0"/>
              <a:t> </a:t>
            </a:r>
            <a:r>
              <a:rPr lang="en-GB" b="1" dirty="0" err="1"/>
              <a:t>kurzu</a:t>
            </a:r>
            <a:r>
              <a:rPr lang="en-GB" dirty="0"/>
              <a:t> - </a:t>
            </a:r>
            <a:r>
              <a:rPr lang="en-GB" dirty="0" err="1"/>
              <a:t>tímto</a:t>
            </a:r>
            <a:r>
              <a:rPr lang="en-GB" dirty="0"/>
              <a:t> </a:t>
            </a:r>
            <a:r>
              <a:rPr lang="en-GB" dirty="0" err="1"/>
              <a:t>nástrojem</a:t>
            </a:r>
            <a:r>
              <a:rPr lang="en-GB" dirty="0"/>
              <a:t> </a:t>
            </a:r>
            <a:r>
              <a:rPr lang="en-GB" dirty="0" err="1"/>
              <a:t>centrální</a:t>
            </a:r>
            <a:r>
              <a:rPr lang="en-GB" dirty="0"/>
              <a:t> </a:t>
            </a:r>
            <a:r>
              <a:rPr lang="en-GB" dirty="0" err="1"/>
              <a:t>banka</a:t>
            </a:r>
            <a:r>
              <a:rPr lang="en-GB" dirty="0"/>
              <a:t> </a:t>
            </a:r>
            <a:r>
              <a:rPr lang="en-GB" dirty="0" err="1"/>
              <a:t>nejčastěji</a:t>
            </a:r>
            <a:r>
              <a:rPr lang="en-GB" dirty="0"/>
              <a:t> </a:t>
            </a:r>
            <a:r>
              <a:rPr lang="en-GB" dirty="0" err="1"/>
              <a:t>ovlivňuje</a:t>
            </a:r>
            <a:r>
              <a:rPr lang="en-GB" dirty="0"/>
              <a:t> </a:t>
            </a:r>
            <a:r>
              <a:rPr lang="en-GB" dirty="0" err="1"/>
              <a:t>vývoj</a:t>
            </a:r>
            <a:r>
              <a:rPr lang="en-GB" dirty="0"/>
              <a:t> </a:t>
            </a:r>
            <a:r>
              <a:rPr lang="en-GB" dirty="0" err="1"/>
              <a:t>obchodní</a:t>
            </a:r>
            <a:r>
              <a:rPr lang="en-GB" dirty="0"/>
              <a:t> </a:t>
            </a:r>
            <a:r>
              <a:rPr lang="en-GB" dirty="0" err="1"/>
              <a:t>bilance</a:t>
            </a:r>
            <a:r>
              <a:rPr lang="en-GB" dirty="0"/>
              <a:t> </a:t>
            </a:r>
            <a:r>
              <a:rPr lang="en-GB" dirty="0" err="1"/>
              <a:t>státu</a:t>
            </a:r>
            <a:r>
              <a:rPr lang="en-GB" dirty="0"/>
              <a:t> a </a:t>
            </a:r>
            <a:r>
              <a:rPr lang="en-GB" dirty="0" err="1">
                <a:hlinkClick r:id="rId5"/>
              </a:rPr>
              <a:t>míru</a:t>
            </a:r>
            <a:r>
              <a:rPr lang="en-GB" dirty="0">
                <a:hlinkClick r:id="rId5"/>
              </a:rPr>
              <a:t> </a:t>
            </a:r>
            <a:r>
              <a:rPr lang="en-GB" dirty="0" err="1">
                <a:hlinkClick r:id="rId5"/>
              </a:rPr>
              <a:t>inflace</a:t>
            </a:r>
            <a:r>
              <a:rPr lang="en-GB" dirty="0"/>
              <a:t>. </a:t>
            </a:r>
          </a:p>
          <a:p>
            <a:r>
              <a:rPr lang="en-GB" dirty="0"/>
              <a:t>V </a:t>
            </a:r>
            <a:r>
              <a:rPr lang="en-GB" dirty="0" err="1"/>
              <a:t>krátkodobém</a:t>
            </a:r>
            <a:r>
              <a:rPr lang="en-GB" dirty="0"/>
              <a:t> </a:t>
            </a:r>
            <a:r>
              <a:rPr lang="en-GB" dirty="0" err="1"/>
              <a:t>časovém</a:t>
            </a:r>
            <a:r>
              <a:rPr lang="en-GB" dirty="0"/>
              <a:t> </a:t>
            </a:r>
            <a:r>
              <a:rPr lang="en-GB" dirty="0" err="1"/>
              <a:t>horizontu</a:t>
            </a:r>
            <a:r>
              <a:rPr lang="en-GB" dirty="0"/>
              <a:t> </a:t>
            </a:r>
            <a:r>
              <a:rPr lang="en-GB" dirty="0" err="1"/>
              <a:t>reguluje</a:t>
            </a:r>
            <a:r>
              <a:rPr lang="en-GB" dirty="0"/>
              <a:t> </a:t>
            </a:r>
            <a:r>
              <a:rPr lang="en-GB" dirty="0" err="1"/>
              <a:t>monetární</a:t>
            </a:r>
            <a:r>
              <a:rPr lang="en-GB" dirty="0"/>
              <a:t> </a:t>
            </a:r>
            <a:r>
              <a:rPr lang="en-GB" dirty="0" err="1"/>
              <a:t>politika</a:t>
            </a:r>
            <a:r>
              <a:rPr lang="en-GB" dirty="0"/>
              <a:t> </a:t>
            </a:r>
            <a:r>
              <a:rPr lang="en-GB" dirty="0" err="1"/>
              <a:t>množství</a:t>
            </a:r>
            <a:r>
              <a:rPr lang="en-GB" dirty="0"/>
              <a:t> </a:t>
            </a:r>
            <a:r>
              <a:rPr lang="en-GB" dirty="0" err="1"/>
              <a:t>peněz</a:t>
            </a:r>
            <a:r>
              <a:rPr lang="en-GB" dirty="0"/>
              <a:t> v </a:t>
            </a:r>
            <a:r>
              <a:rPr lang="en-GB" dirty="0" err="1"/>
              <a:t>oběhu</a:t>
            </a:r>
            <a:r>
              <a:rPr lang="en-GB" dirty="0"/>
              <a:t> a </a:t>
            </a:r>
            <a:r>
              <a:rPr lang="en-GB" dirty="0" err="1"/>
              <a:t>úrokové</a:t>
            </a:r>
            <a:r>
              <a:rPr lang="en-GB" dirty="0"/>
              <a:t> </a:t>
            </a:r>
            <a:r>
              <a:rPr lang="en-GB" dirty="0" err="1"/>
              <a:t>sazby</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48</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https://www.cnb.cz/cs/menova-politika/mp-nastroje/</a:t>
            </a:r>
            <a:endParaRPr lang="cs-CZ" dirty="0"/>
          </a:p>
          <a:p>
            <a:endParaRPr lang="cs-CZ" dirty="0"/>
          </a:p>
          <a:p>
            <a:endParaRPr lang="cs-CZ" dirty="0"/>
          </a:p>
          <a:p>
            <a:r>
              <a:rPr lang="en-GB" b="1" dirty="0" err="1"/>
              <a:t>Nepřímé</a:t>
            </a:r>
            <a:r>
              <a:rPr lang="en-GB" b="1" dirty="0"/>
              <a:t> </a:t>
            </a:r>
            <a:r>
              <a:rPr lang="en-GB" b="1" dirty="0" err="1"/>
              <a:t>nástroje</a:t>
            </a:r>
            <a:r>
              <a:rPr lang="en-GB" b="1" dirty="0"/>
              <a:t> </a:t>
            </a:r>
            <a:r>
              <a:rPr lang="en-GB" b="1" dirty="0" err="1"/>
              <a:t>monetární</a:t>
            </a:r>
            <a:r>
              <a:rPr lang="en-GB" b="1" dirty="0"/>
              <a:t> </a:t>
            </a:r>
            <a:r>
              <a:rPr lang="en-GB" b="1" dirty="0" err="1"/>
              <a:t>politiky</a:t>
            </a:r>
            <a:endParaRPr lang="en-GB" b="1" dirty="0"/>
          </a:p>
          <a:p>
            <a:r>
              <a:rPr lang="en-GB" dirty="0"/>
              <a:t>V </a:t>
            </a:r>
            <a:r>
              <a:rPr lang="en-GB" dirty="0" err="1"/>
              <a:t>moderních</a:t>
            </a:r>
            <a:r>
              <a:rPr lang="en-GB" dirty="0"/>
              <a:t> </a:t>
            </a:r>
            <a:r>
              <a:rPr lang="en-GB" dirty="0" err="1"/>
              <a:t>ekonomikách</a:t>
            </a:r>
            <a:r>
              <a:rPr lang="en-GB" dirty="0"/>
              <a:t> </a:t>
            </a:r>
            <a:r>
              <a:rPr lang="en-GB" dirty="0" err="1"/>
              <a:t>jsou</a:t>
            </a:r>
            <a:r>
              <a:rPr lang="en-GB" dirty="0"/>
              <a:t> </a:t>
            </a:r>
            <a:r>
              <a:rPr lang="en-GB" dirty="0" err="1"/>
              <a:t>mnohem</a:t>
            </a:r>
            <a:r>
              <a:rPr lang="en-GB" dirty="0"/>
              <a:t> </a:t>
            </a:r>
            <a:r>
              <a:rPr lang="en-GB" dirty="0" err="1"/>
              <a:t>častěji</a:t>
            </a:r>
            <a:r>
              <a:rPr lang="en-GB" dirty="0"/>
              <a:t> </a:t>
            </a:r>
            <a:r>
              <a:rPr lang="en-GB" dirty="0" err="1"/>
              <a:t>využívány</a:t>
            </a:r>
            <a:r>
              <a:rPr lang="en-GB" dirty="0"/>
              <a:t> </a:t>
            </a:r>
            <a:r>
              <a:rPr lang="en-GB" b="1" dirty="0" err="1"/>
              <a:t>nepřímé</a:t>
            </a:r>
            <a:r>
              <a:rPr lang="en-GB" b="1" dirty="0"/>
              <a:t> </a:t>
            </a:r>
            <a:r>
              <a:rPr lang="en-GB" b="1" dirty="0" err="1"/>
              <a:t>nástroje</a:t>
            </a:r>
            <a:r>
              <a:rPr lang="en-GB" b="1" dirty="0"/>
              <a:t> </a:t>
            </a:r>
            <a:r>
              <a:rPr lang="en-GB" b="1" dirty="0" err="1"/>
              <a:t>monetární</a:t>
            </a:r>
            <a:r>
              <a:rPr lang="en-GB" b="1" dirty="0"/>
              <a:t> </a:t>
            </a:r>
            <a:r>
              <a:rPr lang="en-GB" b="1" dirty="0" err="1"/>
              <a:t>politiky</a:t>
            </a:r>
            <a:r>
              <a:rPr lang="en-GB" dirty="0"/>
              <a:t>:</a:t>
            </a:r>
          </a:p>
          <a:p>
            <a:pPr>
              <a:buFont typeface="Arial" panose="020B0604020202020204" pitchFamily="34" charset="0"/>
              <a:buChar char="•"/>
            </a:pPr>
            <a:r>
              <a:rPr lang="en-GB" b="1" dirty="0" err="1"/>
              <a:t>Diskontní</a:t>
            </a:r>
            <a:r>
              <a:rPr lang="en-GB" b="1" dirty="0"/>
              <a:t> </a:t>
            </a:r>
            <a:r>
              <a:rPr lang="en-GB" b="1" dirty="0" err="1"/>
              <a:t>nástroje</a:t>
            </a:r>
            <a:r>
              <a:rPr lang="en-GB" dirty="0"/>
              <a:t> - </a:t>
            </a:r>
            <a:r>
              <a:rPr lang="en-GB" dirty="0" err="1"/>
              <a:t>představují</a:t>
            </a:r>
            <a:r>
              <a:rPr lang="en-GB" dirty="0"/>
              <a:t> </a:t>
            </a:r>
            <a:r>
              <a:rPr lang="en-GB" dirty="0" err="1"/>
              <a:t>úrokové</a:t>
            </a:r>
            <a:r>
              <a:rPr lang="en-GB" dirty="0"/>
              <a:t> </a:t>
            </a:r>
            <a:r>
              <a:rPr lang="en-GB" dirty="0" err="1"/>
              <a:t>sazby</a:t>
            </a:r>
            <a:r>
              <a:rPr lang="en-GB" dirty="0"/>
              <a:t> a </a:t>
            </a:r>
            <a:r>
              <a:rPr lang="en-GB" dirty="0" err="1"/>
              <a:t>další</a:t>
            </a:r>
            <a:r>
              <a:rPr lang="en-GB" dirty="0"/>
              <a:t> </a:t>
            </a:r>
            <a:r>
              <a:rPr lang="en-GB" dirty="0" err="1"/>
              <a:t>podmínky</a:t>
            </a:r>
            <a:r>
              <a:rPr lang="en-GB" dirty="0"/>
              <a:t> </a:t>
            </a:r>
            <a:r>
              <a:rPr lang="en-GB" dirty="0" err="1"/>
              <a:t>úvěrů</a:t>
            </a:r>
            <a:r>
              <a:rPr lang="en-GB" dirty="0"/>
              <a:t>, </a:t>
            </a:r>
            <a:r>
              <a:rPr lang="en-GB" dirty="0" err="1"/>
              <a:t>které</a:t>
            </a:r>
            <a:r>
              <a:rPr lang="en-GB" dirty="0"/>
              <a:t> </a:t>
            </a:r>
            <a:r>
              <a:rPr lang="en-GB" dirty="0" err="1"/>
              <a:t>centrální</a:t>
            </a:r>
            <a:r>
              <a:rPr lang="en-GB" dirty="0"/>
              <a:t> </a:t>
            </a:r>
            <a:r>
              <a:rPr lang="en-GB" dirty="0" err="1"/>
              <a:t>banka</a:t>
            </a:r>
            <a:r>
              <a:rPr lang="en-GB" dirty="0"/>
              <a:t> </a:t>
            </a:r>
            <a:r>
              <a:rPr lang="en-GB" dirty="0" err="1"/>
              <a:t>poskytuje</a:t>
            </a:r>
            <a:r>
              <a:rPr lang="en-GB" dirty="0"/>
              <a:t> </a:t>
            </a:r>
            <a:r>
              <a:rPr lang="en-GB" dirty="0" err="1"/>
              <a:t>obchodním</a:t>
            </a:r>
            <a:r>
              <a:rPr lang="en-GB" dirty="0"/>
              <a:t> </a:t>
            </a:r>
            <a:r>
              <a:rPr lang="en-GB" dirty="0" err="1"/>
              <a:t>bankám</a:t>
            </a:r>
            <a:r>
              <a:rPr lang="en-GB" dirty="0"/>
              <a:t> v </a:t>
            </a:r>
            <a:r>
              <a:rPr lang="en-GB" dirty="0" err="1"/>
              <a:t>domácí</a:t>
            </a:r>
            <a:r>
              <a:rPr lang="en-GB" dirty="0"/>
              <a:t> </a:t>
            </a:r>
            <a:r>
              <a:rPr lang="en-GB" dirty="0" err="1"/>
              <a:t>měně</a:t>
            </a:r>
            <a:r>
              <a:rPr lang="en-GB" dirty="0"/>
              <a:t> – to </a:t>
            </a:r>
            <a:r>
              <a:rPr lang="en-GB" dirty="0" err="1"/>
              <a:t>významně</a:t>
            </a:r>
            <a:r>
              <a:rPr lang="en-GB" dirty="0"/>
              <a:t> </a:t>
            </a:r>
            <a:r>
              <a:rPr lang="en-GB" dirty="0" err="1"/>
              <a:t>ovlivňuje</a:t>
            </a:r>
            <a:r>
              <a:rPr lang="en-GB" dirty="0"/>
              <a:t> </a:t>
            </a:r>
            <a:r>
              <a:rPr lang="en-GB" dirty="0" err="1"/>
              <a:t>úvěrovou</a:t>
            </a:r>
            <a:r>
              <a:rPr lang="en-GB" dirty="0"/>
              <a:t> </a:t>
            </a:r>
            <a:r>
              <a:rPr lang="en-GB" dirty="0" err="1"/>
              <a:t>kapacitu</a:t>
            </a:r>
            <a:r>
              <a:rPr lang="en-GB" dirty="0"/>
              <a:t> </a:t>
            </a:r>
            <a:r>
              <a:rPr lang="en-GB" dirty="0" err="1"/>
              <a:t>obchodních</a:t>
            </a:r>
            <a:r>
              <a:rPr lang="en-GB" dirty="0"/>
              <a:t> bank. </a:t>
            </a:r>
          </a:p>
          <a:p>
            <a:pPr>
              <a:buFont typeface="Arial" panose="020B0604020202020204" pitchFamily="34" charset="0"/>
              <a:buChar char="•"/>
            </a:pPr>
            <a:r>
              <a:rPr lang="en-GB" b="1" dirty="0" err="1"/>
              <a:t>Operace</a:t>
            </a:r>
            <a:r>
              <a:rPr lang="en-GB" b="1" dirty="0"/>
              <a:t> </a:t>
            </a:r>
            <a:r>
              <a:rPr lang="en-GB" b="1" dirty="0" err="1"/>
              <a:t>na</a:t>
            </a:r>
            <a:r>
              <a:rPr lang="en-GB" b="1" dirty="0"/>
              <a:t> </a:t>
            </a:r>
            <a:r>
              <a:rPr lang="en-GB" b="1" dirty="0" err="1"/>
              <a:t>volném</a:t>
            </a:r>
            <a:r>
              <a:rPr lang="en-GB" b="1" dirty="0"/>
              <a:t> </a:t>
            </a:r>
            <a:r>
              <a:rPr lang="en-GB" b="1" dirty="0" err="1"/>
              <a:t>trhu</a:t>
            </a:r>
            <a:r>
              <a:rPr lang="en-GB" dirty="0"/>
              <a:t> - </a:t>
            </a:r>
            <a:r>
              <a:rPr lang="en-GB" dirty="0" err="1"/>
              <a:t>znamenají</a:t>
            </a:r>
            <a:r>
              <a:rPr lang="en-GB" dirty="0"/>
              <a:t> </a:t>
            </a:r>
            <a:r>
              <a:rPr lang="en-GB" dirty="0" err="1"/>
              <a:t>nákup</a:t>
            </a:r>
            <a:r>
              <a:rPr lang="en-GB" dirty="0"/>
              <a:t> </a:t>
            </a:r>
            <a:r>
              <a:rPr lang="en-GB" dirty="0" err="1"/>
              <a:t>nebo</a:t>
            </a:r>
            <a:r>
              <a:rPr lang="en-GB" dirty="0"/>
              <a:t> </a:t>
            </a:r>
            <a:r>
              <a:rPr lang="en-GB" dirty="0" err="1"/>
              <a:t>prodej</a:t>
            </a:r>
            <a:r>
              <a:rPr lang="en-GB" dirty="0"/>
              <a:t> </a:t>
            </a:r>
            <a:r>
              <a:rPr lang="en-GB" dirty="0" err="1"/>
              <a:t>cenných</a:t>
            </a:r>
            <a:r>
              <a:rPr lang="en-GB" dirty="0"/>
              <a:t> </a:t>
            </a:r>
            <a:r>
              <a:rPr lang="en-GB" dirty="0" err="1"/>
              <a:t>papírů</a:t>
            </a:r>
            <a:r>
              <a:rPr lang="en-GB" dirty="0"/>
              <a:t> </a:t>
            </a:r>
            <a:r>
              <a:rPr lang="en-GB" dirty="0" err="1"/>
              <a:t>centrální</a:t>
            </a:r>
            <a:r>
              <a:rPr lang="en-GB" dirty="0"/>
              <a:t> </a:t>
            </a:r>
            <a:r>
              <a:rPr lang="en-GB" dirty="0" err="1"/>
              <a:t>bankou</a:t>
            </a:r>
            <a:r>
              <a:rPr lang="en-GB" dirty="0"/>
              <a:t> od </a:t>
            </a:r>
            <a:r>
              <a:rPr lang="en-GB" dirty="0" err="1">
                <a:hlinkClick r:id="rId3"/>
              </a:rPr>
              <a:t>komerčních</a:t>
            </a:r>
            <a:r>
              <a:rPr lang="en-GB" dirty="0">
                <a:hlinkClick r:id="rId3"/>
              </a:rPr>
              <a:t> bank</a:t>
            </a:r>
            <a:r>
              <a:rPr lang="en-GB" dirty="0"/>
              <a:t>. </a:t>
            </a:r>
            <a:r>
              <a:rPr lang="en-GB" dirty="0" err="1"/>
              <a:t>Tím</a:t>
            </a:r>
            <a:r>
              <a:rPr lang="en-GB" dirty="0"/>
              <a:t> </a:t>
            </a:r>
            <a:r>
              <a:rPr lang="en-GB" dirty="0" err="1"/>
              <a:t>jsou</a:t>
            </a:r>
            <a:r>
              <a:rPr lang="en-GB" dirty="0"/>
              <a:t> </a:t>
            </a:r>
            <a:r>
              <a:rPr lang="en-GB" dirty="0" err="1"/>
              <a:t>zvyšovány</a:t>
            </a:r>
            <a:r>
              <a:rPr lang="en-GB" dirty="0"/>
              <a:t> </a:t>
            </a:r>
            <a:r>
              <a:rPr lang="en-GB" dirty="0" err="1"/>
              <a:t>nebo</a:t>
            </a:r>
            <a:r>
              <a:rPr lang="en-GB" dirty="0"/>
              <a:t> </a:t>
            </a:r>
            <a:r>
              <a:rPr lang="en-GB" dirty="0" err="1"/>
              <a:t>snižovány</a:t>
            </a:r>
            <a:r>
              <a:rPr lang="en-GB" dirty="0"/>
              <a:t> </a:t>
            </a:r>
            <a:r>
              <a:rPr lang="en-GB" dirty="0" err="1"/>
              <a:t>jejich</a:t>
            </a:r>
            <a:r>
              <a:rPr lang="en-GB" dirty="0"/>
              <a:t> </a:t>
            </a:r>
            <a:r>
              <a:rPr lang="en-GB" dirty="0" err="1"/>
              <a:t>likvidní</a:t>
            </a:r>
            <a:r>
              <a:rPr lang="en-GB" dirty="0"/>
              <a:t> </a:t>
            </a:r>
            <a:r>
              <a:rPr lang="en-GB" dirty="0" err="1"/>
              <a:t>rezervy</a:t>
            </a:r>
            <a:r>
              <a:rPr lang="en-GB" dirty="0"/>
              <a:t> a </a:t>
            </a:r>
            <a:r>
              <a:rPr lang="en-GB" dirty="0" err="1"/>
              <a:t>zároveň</a:t>
            </a:r>
            <a:r>
              <a:rPr lang="en-GB" dirty="0"/>
              <a:t> </a:t>
            </a:r>
            <a:r>
              <a:rPr lang="en-GB" dirty="0" err="1"/>
              <a:t>i</a:t>
            </a:r>
            <a:r>
              <a:rPr lang="en-GB" dirty="0"/>
              <a:t> </a:t>
            </a:r>
            <a:r>
              <a:rPr lang="en-GB" dirty="0" err="1"/>
              <a:t>jejich</a:t>
            </a:r>
            <a:r>
              <a:rPr lang="en-GB" dirty="0"/>
              <a:t> </a:t>
            </a:r>
            <a:r>
              <a:rPr lang="en-GB" dirty="0" err="1"/>
              <a:t>úvěrová</a:t>
            </a:r>
            <a:r>
              <a:rPr lang="en-GB" dirty="0"/>
              <a:t> </a:t>
            </a:r>
            <a:r>
              <a:rPr lang="en-GB" dirty="0" err="1"/>
              <a:t>kapacita</a:t>
            </a:r>
            <a:r>
              <a:rPr lang="en-GB" dirty="0"/>
              <a:t>. </a:t>
            </a:r>
          </a:p>
          <a:p>
            <a:pPr>
              <a:buFont typeface="Arial" panose="020B0604020202020204" pitchFamily="34" charset="0"/>
              <a:buChar char="•"/>
            </a:pPr>
            <a:r>
              <a:rPr lang="en-GB" b="1" dirty="0" err="1"/>
              <a:t>Povinné</a:t>
            </a:r>
            <a:r>
              <a:rPr lang="en-GB" b="1" dirty="0"/>
              <a:t> </a:t>
            </a:r>
            <a:r>
              <a:rPr lang="en-GB" b="1" dirty="0" err="1"/>
              <a:t>minimální</a:t>
            </a:r>
            <a:r>
              <a:rPr lang="en-GB" b="1" dirty="0"/>
              <a:t> </a:t>
            </a:r>
            <a:r>
              <a:rPr lang="en-GB" b="1" dirty="0" err="1"/>
              <a:t>rezervy</a:t>
            </a:r>
            <a:r>
              <a:rPr lang="en-GB" dirty="0"/>
              <a:t> - </a:t>
            </a:r>
            <a:r>
              <a:rPr lang="en-GB" dirty="0" err="1"/>
              <a:t>jsou</a:t>
            </a:r>
            <a:r>
              <a:rPr lang="en-GB" dirty="0"/>
              <a:t> </a:t>
            </a:r>
            <a:r>
              <a:rPr lang="en-GB" dirty="0" err="1"/>
              <a:t>stanoveny</a:t>
            </a:r>
            <a:r>
              <a:rPr lang="en-GB" dirty="0"/>
              <a:t> </a:t>
            </a:r>
            <a:r>
              <a:rPr lang="en-GB" dirty="0" err="1"/>
              <a:t>procentem</a:t>
            </a:r>
            <a:r>
              <a:rPr lang="en-GB" dirty="0"/>
              <a:t> z </a:t>
            </a:r>
            <a:r>
              <a:rPr lang="en-GB" dirty="0" err="1"/>
              <a:t>celkové</a:t>
            </a:r>
            <a:r>
              <a:rPr lang="en-GB" dirty="0"/>
              <a:t> </a:t>
            </a:r>
            <a:r>
              <a:rPr lang="en-GB" dirty="0" err="1"/>
              <a:t>sumy</a:t>
            </a:r>
            <a:r>
              <a:rPr lang="en-GB" dirty="0"/>
              <a:t> </a:t>
            </a:r>
            <a:r>
              <a:rPr lang="en-GB" dirty="0" err="1"/>
              <a:t>primárních</a:t>
            </a:r>
            <a:r>
              <a:rPr lang="en-GB" dirty="0"/>
              <a:t> </a:t>
            </a:r>
            <a:r>
              <a:rPr lang="en-GB" dirty="0" err="1"/>
              <a:t>vkladů</a:t>
            </a:r>
            <a:r>
              <a:rPr lang="en-GB" dirty="0"/>
              <a:t> </a:t>
            </a:r>
            <a:r>
              <a:rPr lang="en-GB" dirty="0" err="1"/>
              <a:t>obchodních</a:t>
            </a:r>
            <a:r>
              <a:rPr lang="en-GB" dirty="0"/>
              <a:t> bank. </a:t>
            </a:r>
            <a:r>
              <a:rPr lang="en-GB" dirty="0" err="1"/>
              <a:t>Každá</a:t>
            </a:r>
            <a:r>
              <a:rPr lang="en-GB" dirty="0"/>
              <a:t> </a:t>
            </a:r>
            <a:r>
              <a:rPr lang="en-GB" dirty="0" err="1"/>
              <a:t>změna</a:t>
            </a:r>
            <a:r>
              <a:rPr lang="en-GB" dirty="0"/>
              <a:t> </a:t>
            </a:r>
            <a:r>
              <a:rPr lang="en-GB" dirty="0" err="1"/>
              <a:t>rezerv</a:t>
            </a:r>
            <a:r>
              <a:rPr lang="en-GB" dirty="0"/>
              <a:t> </a:t>
            </a:r>
            <a:r>
              <a:rPr lang="en-GB" dirty="0" err="1"/>
              <a:t>tedy</a:t>
            </a:r>
            <a:r>
              <a:rPr lang="en-GB" dirty="0"/>
              <a:t> </a:t>
            </a:r>
            <a:r>
              <a:rPr lang="en-GB" dirty="0" err="1"/>
              <a:t>ovlivňuje</a:t>
            </a:r>
            <a:r>
              <a:rPr lang="en-GB" dirty="0"/>
              <a:t> </a:t>
            </a:r>
            <a:r>
              <a:rPr lang="en-GB" dirty="0" err="1"/>
              <a:t>úvěrovou</a:t>
            </a:r>
            <a:r>
              <a:rPr lang="en-GB" dirty="0"/>
              <a:t> </a:t>
            </a:r>
            <a:r>
              <a:rPr lang="en-GB" dirty="0" err="1"/>
              <a:t>kapacitu</a:t>
            </a:r>
            <a:r>
              <a:rPr lang="en-GB" dirty="0"/>
              <a:t> </a:t>
            </a:r>
            <a:r>
              <a:rPr lang="en-GB" dirty="0" err="1"/>
              <a:t>obchodních</a:t>
            </a:r>
            <a:r>
              <a:rPr lang="en-GB" dirty="0"/>
              <a:t> bank, </a:t>
            </a:r>
            <a:r>
              <a:rPr lang="en-GB" dirty="0" err="1"/>
              <a:t>protože</a:t>
            </a:r>
            <a:r>
              <a:rPr lang="en-GB" dirty="0"/>
              <a:t> se </a:t>
            </a:r>
            <a:r>
              <a:rPr lang="en-GB" dirty="0" err="1"/>
              <a:t>změní</a:t>
            </a:r>
            <a:r>
              <a:rPr lang="en-GB" dirty="0"/>
              <a:t> </a:t>
            </a:r>
            <a:r>
              <a:rPr lang="en-GB" dirty="0" err="1"/>
              <a:t>objem</a:t>
            </a:r>
            <a:r>
              <a:rPr lang="en-GB" dirty="0"/>
              <a:t> </a:t>
            </a:r>
            <a:r>
              <a:rPr lang="en-GB" dirty="0" err="1"/>
              <a:t>prostředků</a:t>
            </a:r>
            <a:r>
              <a:rPr lang="en-GB" dirty="0"/>
              <a:t>, se </a:t>
            </a:r>
            <a:r>
              <a:rPr lang="en-GB" dirty="0" err="1"/>
              <a:t>kterými</a:t>
            </a:r>
            <a:r>
              <a:rPr lang="en-GB" dirty="0"/>
              <a:t> </a:t>
            </a:r>
            <a:r>
              <a:rPr lang="en-GB" dirty="0" err="1"/>
              <a:t>může</a:t>
            </a:r>
            <a:r>
              <a:rPr lang="en-GB" dirty="0"/>
              <a:t> </a:t>
            </a:r>
            <a:r>
              <a:rPr lang="en-GB" dirty="0" err="1"/>
              <a:t>daná</a:t>
            </a:r>
            <a:r>
              <a:rPr lang="en-GB" dirty="0"/>
              <a:t> </a:t>
            </a:r>
            <a:r>
              <a:rPr lang="en-GB" dirty="0" err="1"/>
              <a:t>komerční</a:t>
            </a:r>
            <a:r>
              <a:rPr lang="en-GB" dirty="0"/>
              <a:t> </a:t>
            </a:r>
            <a:r>
              <a:rPr lang="en-GB" dirty="0" err="1"/>
              <a:t>banka</a:t>
            </a:r>
            <a:r>
              <a:rPr lang="en-GB" dirty="0"/>
              <a:t> </a:t>
            </a:r>
            <a:r>
              <a:rPr lang="en-GB" dirty="0" err="1"/>
              <a:t>disponovat</a:t>
            </a:r>
            <a:r>
              <a:rPr lang="en-GB" dirty="0"/>
              <a:t>. </a:t>
            </a:r>
          </a:p>
          <a:p>
            <a:pPr>
              <a:buFont typeface="Arial" panose="020B0604020202020204" pitchFamily="34" charset="0"/>
              <a:buChar char="•"/>
            </a:pPr>
            <a:r>
              <a:rPr lang="en-GB" b="1" dirty="0" err="1"/>
              <a:t>Konverze</a:t>
            </a:r>
            <a:r>
              <a:rPr lang="en-GB" b="1" dirty="0"/>
              <a:t> a </a:t>
            </a:r>
            <a:r>
              <a:rPr lang="en-GB" b="1" dirty="0" err="1"/>
              <a:t>swapy</a:t>
            </a:r>
            <a:r>
              <a:rPr lang="en-GB" b="1" dirty="0"/>
              <a:t> </a:t>
            </a:r>
            <a:r>
              <a:rPr lang="en-GB" b="1" dirty="0" err="1"/>
              <a:t>cizích</a:t>
            </a:r>
            <a:r>
              <a:rPr lang="en-GB" b="1" dirty="0"/>
              <a:t> </a:t>
            </a:r>
            <a:r>
              <a:rPr lang="en-GB" b="1" dirty="0" err="1"/>
              <a:t>měn</a:t>
            </a:r>
            <a:r>
              <a:rPr lang="en-GB" dirty="0"/>
              <a:t> - </a:t>
            </a:r>
            <a:r>
              <a:rPr lang="en-GB" dirty="0" err="1"/>
              <a:t>Nákupem</a:t>
            </a:r>
            <a:r>
              <a:rPr lang="en-GB" dirty="0"/>
              <a:t> a </a:t>
            </a:r>
            <a:r>
              <a:rPr lang="en-GB" dirty="0" err="1"/>
              <a:t>prodejem</a:t>
            </a:r>
            <a:r>
              <a:rPr lang="en-GB" dirty="0"/>
              <a:t> </a:t>
            </a:r>
            <a:r>
              <a:rPr lang="en-GB" dirty="0" err="1">
                <a:hlinkClick r:id="rId4"/>
              </a:rPr>
              <a:t>cizích</a:t>
            </a:r>
            <a:r>
              <a:rPr lang="en-GB" dirty="0">
                <a:hlinkClick r:id="rId4"/>
              </a:rPr>
              <a:t> </a:t>
            </a:r>
            <a:r>
              <a:rPr lang="en-GB" dirty="0" err="1">
                <a:hlinkClick r:id="rId4"/>
              </a:rPr>
              <a:t>měn</a:t>
            </a:r>
            <a:r>
              <a:rPr lang="en-GB" dirty="0"/>
              <a:t> </a:t>
            </a:r>
            <a:r>
              <a:rPr lang="en-GB" dirty="0" err="1"/>
              <a:t>centrální</a:t>
            </a:r>
            <a:r>
              <a:rPr lang="en-GB" dirty="0"/>
              <a:t> </a:t>
            </a:r>
            <a:r>
              <a:rPr lang="en-GB" dirty="0" err="1"/>
              <a:t>bankou</a:t>
            </a:r>
            <a:r>
              <a:rPr lang="en-GB" dirty="0"/>
              <a:t> od </a:t>
            </a:r>
            <a:r>
              <a:rPr lang="en-GB" dirty="0" err="1"/>
              <a:t>komerčních</a:t>
            </a:r>
            <a:r>
              <a:rPr lang="en-GB" dirty="0"/>
              <a:t> bank je </a:t>
            </a:r>
            <a:r>
              <a:rPr lang="en-GB" dirty="0" err="1"/>
              <a:t>také</a:t>
            </a:r>
            <a:r>
              <a:rPr lang="en-GB" dirty="0"/>
              <a:t> </a:t>
            </a:r>
            <a:r>
              <a:rPr lang="en-GB" dirty="0" err="1"/>
              <a:t>ovlivňována</a:t>
            </a:r>
            <a:r>
              <a:rPr lang="en-GB" dirty="0"/>
              <a:t> </a:t>
            </a:r>
            <a:r>
              <a:rPr lang="en-GB" dirty="0" err="1"/>
              <a:t>úvěrová</a:t>
            </a:r>
            <a:r>
              <a:rPr lang="en-GB" dirty="0"/>
              <a:t> </a:t>
            </a:r>
            <a:r>
              <a:rPr lang="en-GB" dirty="0" err="1"/>
              <a:t>kapacita</a:t>
            </a:r>
            <a:r>
              <a:rPr lang="en-GB" dirty="0"/>
              <a:t> </a:t>
            </a:r>
            <a:r>
              <a:rPr lang="en-GB" dirty="0" err="1"/>
              <a:t>obchodních</a:t>
            </a:r>
            <a:r>
              <a:rPr lang="en-GB" dirty="0"/>
              <a:t> bank – </a:t>
            </a:r>
            <a:r>
              <a:rPr lang="en-GB" dirty="0" err="1"/>
              <a:t>jedná</a:t>
            </a:r>
            <a:r>
              <a:rPr lang="en-GB" dirty="0"/>
              <a:t> se </a:t>
            </a:r>
            <a:r>
              <a:rPr lang="en-GB" dirty="0" err="1"/>
              <a:t>buď</a:t>
            </a:r>
            <a:r>
              <a:rPr lang="en-GB" dirty="0"/>
              <a:t> o </a:t>
            </a:r>
            <a:r>
              <a:rPr lang="en-GB" b="1" dirty="0" err="1"/>
              <a:t>konverze</a:t>
            </a:r>
            <a:r>
              <a:rPr lang="en-GB" b="1" dirty="0"/>
              <a:t> </a:t>
            </a:r>
            <a:r>
              <a:rPr lang="en-GB" b="1" dirty="0" err="1"/>
              <a:t>či</a:t>
            </a:r>
            <a:r>
              <a:rPr lang="en-GB" b="1" dirty="0"/>
              <a:t> </a:t>
            </a:r>
            <a:r>
              <a:rPr lang="en-GB" b="1" dirty="0" err="1"/>
              <a:t>swapy</a:t>
            </a:r>
            <a:r>
              <a:rPr lang="en-GB" b="1" dirty="0"/>
              <a:t> </a:t>
            </a:r>
            <a:r>
              <a:rPr lang="en-GB" b="1" dirty="0" err="1"/>
              <a:t>cizích</a:t>
            </a:r>
            <a:r>
              <a:rPr lang="en-GB" b="1" dirty="0"/>
              <a:t> </a:t>
            </a:r>
            <a:r>
              <a:rPr lang="en-GB" b="1" dirty="0" err="1"/>
              <a:t>měn</a:t>
            </a:r>
            <a:r>
              <a:rPr lang="en-GB" dirty="0"/>
              <a:t>. </a:t>
            </a:r>
          </a:p>
          <a:p>
            <a:pPr>
              <a:buFont typeface="Arial" panose="020B0604020202020204" pitchFamily="34" charset="0"/>
              <a:buChar char="•"/>
            </a:pPr>
            <a:r>
              <a:rPr lang="en-GB" b="1" dirty="0" err="1"/>
              <a:t>Intervence</a:t>
            </a:r>
            <a:r>
              <a:rPr lang="en-GB" b="1" dirty="0"/>
              <a:t> </a:t>
            </a:r>
            <a:r>
              <a:rPr lang="en-GB" b="1" dirty="0" err="1"/>
              <a:t>ve</a:t>
            </a:r>
            <a:r>
              <a:rPr lang="en-GB" b="1" dirty="0"/>
              <a:t> </a:t>
            </a:r>
            <a:r>
              <a:rPr lang="en-GB" b="1" dirty="0" err="1"/>
              <a:t>prospěch</a:t>
            </a:r>
            <a:r>
              <a:rPr lang="en-GB" b="1" dirty="0"/>
              <a:t> (v </a:t>
            </a:r>
            <a:r>
              <a:rPr lang="en-GB" b="1" dirty="0" err="1"/>
              <a:t>neprospěch</a:t>
            </a:r>
            <a:r>
              <a:rPr lang="en-GB" b="1" dirty="0"/>
              <a:t>) </a:t>
            </a:r>
            <a:r>
              <a:rPr lang="en-GB" b="1" dirty="0" err="1"/>
              <a:t>devizového</a:t>
            </a:r>
            <a:r>
              <a:rPr lang="en-GB" b="1" dirty="0"/>
              <a:t> </a:t>
            </a:r>
            <a:r>
              <a:rPr lang="en-GB" b="1" dirty="0" err="1"/>
              <a:t>kurzu</a:t>
            </a:r>
            <a:r>
              <a:rPr lang="en-GB" dirty="0"/>
              <a:t> - </a:t>
            </a:r>
            <a:r>
              <a:rPr lang="en-GB" dirty="0" err="1"/>
              <a:t>tímto</a:t>
            </a:r>
            <a:r>
              <a:rPr lang="en-GB" dirty="0"/>
              <a:t> </a:t>
            </a:r>
            <a:r>
              <a:rPr lang="en-GB" dirty="0" err="1"/>
              <a:t>nástrojem</a:t>
            </a:r>
            <a:r>
              <a:rPr lang="en-GB" dirty="0"/>
              <a:t> </a:t>
            </a:r>
            <a:r>
              <a:rPr lang="en-GB" dirty="0" err="1"/>
              <a:t>centrální</a:t>
            </a:r>
            <a:r>
              <a:rPr lang="en-GB" dirty="0"/>
              <a:t> </a:t>
            </a:r>
            <a:r>
              <a:rPr lang="en-GB" dirty="0" err="1"/>
              <a:t>banka</a:t>
            </a:r>
            <a:r>
              <a:rPr lang="en-GB" dirty="0"/>
              <a:t> </a:t>
            </a:r>
            <a:r>
              <a:rPr lang="en-GB" dirty="0" err="1"/>
              <a:t>nejčastěji</a:t>
            </a:r>
            <a:r>
              <a:rPr lang="en-GB" dirty="0"/>
              <a:t> </a:t>
            </a:r>
            <a:r>
              <a:rPr lang="en-GB" dirty="0" err="1"/>
              <a:t>ovlivňuje</a:t>
            </a:r>
            <a:r>
              <a:rPr lang="en-GB" dirty="0"/>
              <a:t> </a:t>
            </a:r>
            <a:r>
              <a:rPr lang="en-GB" dirty="0" err="1"/>
              <a:t>vývoj</a:t>
            </a:r>
            <a:r>
              <a:rPr lang="en-GB" dirty="0"/>
              <a:t> </a:t>
            </a:r>
            <a:r>
              <a:rPr lang="en-GB" dirty="0" err="1"/>
              <a:t>obchodní</a:t>
            </a:r>
            <a:r>
              <a:rPr lang="en-GB" dirty="0"/>
              <a:t> </a:t>
            </a:r>
            <a:r>
              <a:rPr lang="en-GB" dirty="0" err="1"/>
              <a:t>bilance</a:t>
            </a:r>
            <a:r>
              <a:rPr lang="en-GB" dirty="0"/>
              <a:t> </a:t>
            </a:r>
            <a:r>
              <a:rPr lang="en-GB" dirty="0" err="1"/>
              <a:t>státu</a:t>
            </a:r>
            <a:r>
              <a:rPr lang="en-GB" dirty="0"/>
              <a:t> a </a:t>
            </a:r>
            <a:r>
              <a:rPr lang="en-GB" dirty="0" err="1">
                <a:hlinkClick r:id="rId5"/>
              </a:rPr>
              <a:t>míru</a:t>
            </a:r>
            <a:r>
              <a:rPr lang="en-GB" dirty="0">
                <a:hlinkClick r:id="rId5"/>
              </a:rPr>
              <a:t> </a:t>
            </a:r>
            <a:r>
              <a:rPr lang="en-GB" dirty="0" err="1">
                <a:hlinkClick r:id="rId5"/>
              </a:rPr>
              <a:t>inflace</a:t>
            </a:r>
            <a:r>
              <a:rPr lang="en-GB" dirty="0"/>
              <a:t>. </a:t>
            </a:r>
          </a:p>
          <a:p>
            <a:r>
              <a:rPr lang="en-GB" dirty="0"/>
              <a:t>V </a:t>
            </a:r>
            <a:r>
              <a:rPr lang="en-GB" dirty="0" err="1"/>
              <a:t>krátkodobém</a:t>
            </a:r>
            <a:r>
              <a:rPr lang="en-GB" dirty="0"/>
              <a:t> </a:t>
            </a:r>
            <a:r>
              <a:rPr lang="en-GB" dirty="0" err="1"/>
              <a:t>časovém</a:t>
            </a:r>
            <a:r>
              <a:rPr lang="en-GB" dirty="0"/>
              <a:t> </a:t>
            </a:r>
            <a:r>
              <a:rPr lang="en-GB" dirty="0" err="1"/>
              <a:t>horizontu</a:t>
            </a:r>
            <a:r>
              <a:rPr lang="en-GB" dirty="0"/>
              <a:t> </a:t>
            </a:r>
            <a:r>
              <a:rPr lang="en-GB" dirty="0" err="1"/>
              <a:t>reguluje</a:t>
            </a:r>
            <a:r>
              <a:rPr lang="en-GB" dirty="0"/>
              <a:t> </a:t>
            </a:r>
            <a:r>
              <a:rPr lang="en-GB" dirty="0" err="1"/>
              <a:t>monetární</a:t>
            </a:r>
            <a:r>
              <a:rPr lang="en-GB" dirty="0"/>
              <a:t> </a:t>
            </a:r>
            <a:r>
              <a:rPr lang="en-GB" dirty="0" err="1"/>
              <a:t>politika</a:t>
            </a:r>
            <a:r>
              <a:rPr lang="en-GB" dirty="0"/>
              <a:t> </a:t>
            </a:r>
            <a:r>
              <a:rPr lang="en-GB" dirty="0" err="1"/>
              <a:t>množství</a:t>
            </a:r>
            <a:r>
              <a:rPr lang="en-GB" dirty="0"/>
              <a:t> </a:t>
            </a:r>
            <a:r>
              <a:rPr lang="en-GB" dirty="0" err="1"/>
              <a:t>peněz</a:t>
            </a:r>
            <a:r>
              <a:rPr lang="en-GB" dirty="0"/>
              <a:t> v </a:t>
            </a:r>
            <a:r>
              <a:rPr lang="en-GB" dirty="0" err="1"/>
              <a:t>oběhu</a:t>
            </a:r>
            <a:r>
              <a:rPr lang="en-GB" dirty="0"/>
              <a:t> a </a:t>
            </a:r>
            <a:r>
              <a:rPr lang="en-GB" dirty="0" err="1"/>
              <a:t>úrokové</a:t>
            </a:r>
            <a:r>
              <a:rPr lang="en-GB" dirty="0"/>
              <a:t> </a:t>
            </a:r>
            <a:r>
              <a:rPr lang="en-GB" dirty="0" err="1"/>
              <a:t>sazby</a:t>
            </a:r>
            <a:endParaRPr lang="en-GB"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49</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https://www.cnb.cz/cs/menova-politika/mp-nastroje/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50</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https://www.cnb.cz/cs/menova-politika/mp-nastroje/</a:t>
            </a:r>
            <a:endParaRPr lang="cs-CZ" dirty="0"/>
          </a:p>
          <a:p>
            <a:endParaRPr lang="cs-CZ" dirty="0"/>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51</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Ad a) </a:t>
            </a:r>
            <a:r>
              <a:rPr lang="cs-CZ" altLang="cs-CZ" sz="1200" b="1" dirty="0">
                <a:solidFill>
                  <a:srgbClr val="FF0000"/>
                </a:solidFill>
                <a:latin typeface="Consolas" panose="020B0609020204030204" pitchFamily="49" charset="0"/>
                <a:ea typeface="Consolas" panose="020B0609020204030204" pitchFamily="49" charset="0"/>
                <a:cs typeface="Consolas" panose="020B0609020204030204" pitchFamily="49" charset="0"/>
              </a:rPr>
              <a:t>Proto „zlevňování“ tohoto úvěru bude výdaje na spotřebu povzbuzovat a „zdražování“ naopak brzdit. </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55</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V = </a:t>
            </a:r>
          </a:p>
          <a:p>
            <a:r>
              <a:rPr lang="cs-CZ" dirty="0"/>
              <a:t>Z</a:t>
            </a:r>
            <a:r>
              <a:rPr lang="en-GB" dirty="0" err="1"/>
              <a:t>působ</a:t>
            </a:r>
            <a:r>
              <a:rPr lang="en-GB" dirty="0"/>
              <a:t>, </a:t>
            </a:r>
            <a:r>
              <a:rPr lang="en-GB" dirty="0" err="1"/>
              <a:t>kterým</a:t>
            </a:r>
            <a:r>
              <a:rPr lang="en-GB" dirty="0"/>
              <a:t> </a:t>
            </a:r>
            <a:r>
              <a:rPr lang="en-GB" dirty="0" err="1"/>
              <a:t>lidé</a:t>
            </a:r>
            <a:r>
              <a:rPr lang="en-GB" dirty="0"/>
              <a:t> </a:t>
            </a:r>
            <a:r>
              <a:rPr lang="en-GB" dirty="0" err="1"/>
              <a:t>používají</a:t>
            </a:r>
            <a:r>
              <a:rPr lang="en-GB" dirty="0"/>
              <a:t> </a:t>
            </a:r>
            <a:r>
              <a:rPr lang="en-GB" dirty="0" err="1"/>
              <a:t>své</a:t>
            </a:r>
            <a:r>
              <a:rPr lang="en-GB" dirty="0"/>
              <a:t> </a:t>
            </a:r>
            <a:r>
              <a:rPr lang="en-GB" dirty="0" err="1"/>
              <a:t>peněžní</a:t>
            </a:r>
            <a:r>
              <a:rPr lang="en-GB" dirty="0"/>
              <a:t> </a:t>
            </a:r>
            <a:r>
              <a:rPr lang="en-GB" dirty="0" err="1"/>
              <a:t>zůstatky</a:t>
            </a:r>
            <a:r>
              <a:rPr lang="en-GB" dirty="0"/>
              <a:t>, </a:t>
            </a:r>
            <a:r>
              <a:rPr lang="en-GB" dirty="0" err="1"/>
              <a:t>závisí</a:t>
            </a:r>
            <a:r>
              <a:rPr lang="en-GB" dirty="0"/>
              <a:t> </a:t>
            </a:r>
            <a:r>
              <a:rPr lang="en-GB" dirty="0" err="1"/>
              <a:t>na</a:t>
            </a:r>
            <a:r>
              <a:rPr lang="en-GB" dirty="0"/>
              <a:t> </a:t>
            </a:r>
            <a:r>
              <a:rPr lang="en-GB" dirty="0" err="1"/>
              <a:t>jejich</a:t>
            </a:r>
            <a:r>
              <a:rPr lang="en-GB" dirty="0"/>
              <a:t> </a:t>
            </a:r>
            <a:r>
              <a:rPr lang="en-GB" dirty="0" err="1"/>
              <a:t>zvycích</a:t>
            </a:r>
            <a:r>
              <a:rPr lang="en-GB" dirty="0"/>
              <a:t> a </a:t>
            </a:r>
            <a:r>
              <a:rPr lang="en-GB" dirty="0" err="1"/>
              <a:t>na</a:t>
            </a:r>
            <a:r>
              <a:rPr lang="en-GB" dirty="0"/>
              <a:t> </a:t>
            </a:r>
            <a:r>
              <a:rPr lang="en-GB" dirty="0" err="1"/>
              <a:t>takových</a:t>
            </a:r>
            <a:r>
              <a:rPr lang="en-GB" dirty="0"/>
              <a:t> </a:t>
            </a:r>
            <a:r>
              <a:rPr lang="en-GB" dirty="0" err="1"/>
              <a:t>charakteristikách</a:t>
            </a:r>
            <a:r>
              <a:rPr lang="en-GB" dirty="0"/>
              <a:t> </a:t>
            </a:r>
            <a:r>
              <a:rPr lang="en-GB" dirty="0" err="1"/>
              <a:t>peněžního</a:t>
            </a:r>
            <a:r>
              <a:rPr lang="en-GB" dirty="0"/>
              <a:t> </a:t>
            </a:r>
            <a:r>
              <a:rPr lang="en-GB" dirty="0" err="1"/>
              <a:t>trhu</a:t>
            </a:r>
            <a:r>
              <a:rPr lang="en-GB" dirty="0"/>
              <a:t>, </a:t>
            </a:r>
            <a:r>
              <a:rPr lang="en-GB" dirty="0" err="1"/>
              <a:t>jako</a:t>
            </a:r>
            <a:r>
              <a:rPr lang="en-GB" dirty="0"/>
              <a:t> </a:t>
            </a:r>
            <a:r>
              <a:rPr lang="en-GB" dirty="0" err="1"/>
              <a:t>jsou</a:t>
            </a:r>
            <a:r>
              <a:rPr lang="en-GB" dirty="0"/>
              <a:t> </a:t>
            </a:r>
            <a:r>
              <a:rPr lang="en-GB" dirty="0" err="1"/>
              <a:t>jeho</a:t>
            </a:r>
            <a:r>
              <a:rPr lang="en-GB" dirty="0"/>
              <a:t> </a:t>
            </a:r>
            <a:r>
              <a:rPr lang="en-GB" dirty="0" err="1"/>
              <a:t>institucionální</a:t>
            </a:r>
            <a:r>
              <a:rPr lang="en-GB" dirty="0"/>
              <a:t> </a:t>
            </a:r>
            <a:r>
              <a:rPr lang="en-GB" dirty="0" err="1"/>
              <a:t>struktura</a:t>
            </a:r>
            <a:r>
              <a:rPr lang="en-GB" dirty="0"/>
              <a:t>, </a:t>
            </a:r>
            <a:r>
              <a:rPr lang="en-GB" dirty="0" err="1"/>
              <a:t>bankovně-technologická</a:t>
            </a:r>
            <a:r>
              <a:rPr lang="en-GB" dirty="0"/>
              <a:t> </a:t>
            </a:r>
            <a:r>
              <a:rPr lang="en-GB" dirty="0" err="1"/>
              <a:t>úroveň</a:t>
            </a:r>
            <a:r>
              <a:rPr lang="en-GB" dirty="0"/>
              <a:t> a </a:t>
            </a:r>
            <a:r>
              <a:rPr lang="en-GB" dirty="0" err="1"/>
              <a:t>psychologie</a:t>
            </a:r>
            <a:r>
              <a:rPr lang="en-GB" dirty="0"/>
              <a:t>. Tyto </a:t>
            </a:r>
            <a:r>
              <a:rPr lang="en-GB" dirty="0" err="1"/>
              <a:t>faktory</a:t>
            </a:r>
            <a:r>
              <a:rPr lang="en-GB" dirty="0"/>
              <a:t> </a:t>
            </a:r>
            <a:r>
              <a:rPr lang="en-GB" dirty="0" err="1"/>
              <a:t>nemají</a:t>
            </a:r>
            <a:r>
              <a:rPr lang="en-GB" dirty="0"/>
              <a:t> </a:t>
            </a:r>
            <a:r>
              <a:rPr lang="en-GB" dirty="0" err="1"/>
              <a:t>tendenci</a:t>
            </a:r>
            <a:r>
              <a:rPr lang="en-GB" dirty="0"/>
              <a:t> </a:t>
            </a:r>
            <a:r>
              <a:rPr lang="en-GB" dirty="0" err="1"/>
              <a:t>měnit</a:t>
            </a:r>
            <a:r>
              <a:rPr lang="en-GB" dirty="0"/>
              <a:t> se v </a:t>
            </a:r>
            <a:r>
              <a:rPr lang="en-GB" dirty="0" err="1"/>
              <a:t>závislosti</a:t>
            </a:r>
            <a:r>
              <a:rPr lang="en-GB" dirty="0"/>
              <a:t> </a:t>
            </a:r>
            <a:r>
              <a:rPr lang="en-GB" dirty="0" err="1"/>
              <a:t>na</a:t>
            </a:r>
            <a:r>
              <a:rPr lang="en-GB" dirty="0"/>
              <a:t> </a:t>
            </a:r>
            <a:r>
              <a:rPr lang="en-GB" dirty="0" err="1"/>
              <a:t>změnách</a:t>
            </a:r>
            <a:r>
              <a:rPr lang="en-GB" dirty="0"/>
              <a:t> </a:t>
            </a:r>
            <a:r>
              <a:rPr lang="en-GB" dirty="0" err="1"/>
              <a:t>nabídky</a:t>
            </a:r>
            <a:r>
              <a:rPr lang="en-GB" dirty="0"/>
              <a:t> </a:t>
            </a:r>
            <a:r>
              <a:rPr lang="en-GB" dirty="0" err="1"/>
              <a:t>peněz</a:t>
            </a:r>
            <a:r>
              <a:rPr lang="en-GB" dirty="0"/>
              <a:t> (M). Proto </a:t>
            </a:r>
            <a:r>
              <a:rPr lang="en-GB" dirty="0" err="1"/>
              <a:t>není</a:t>
            </a:r>
            <a:r>
              <a:rPr lang="en-GB" dirty="0"/>
              <a:t> </a:t>
            </a:r>
            <a:r>
              <a:rPr lang="en-GB" dirty="0" err="1"/>
              <a:t>případný</a:t>
            </a:r>
            <a:r>
              <a:rPr lang="en-GB" dirty="0"/>
              <a:t> </a:t>
            </a:r>
            <a:r>
              <a:rPr lang="en-GB" dirty="0" err="1"/>
              <a:t>vzrůst</a:t>
            </a:r>
            <a:r>
              <a:rPr lang="en-GB" dirty="0"/>
              <a:t> M </a:t>
            </a:r>
            <a:r>
              <a:rPr lang="en-GB" dirty="0" err="1"/>
              <a:t>vyrovnáván</a:t>
            </a:r>
            <a:r>
              <a:rPr lang="en-GB" dirty="0"/>
              <a:t> </a:t>
            </a:r>
            <a:r>
              <a:rPr lang="en-GB" dirty="0" err="1"/>
              <a:t>snížením</a:t>
            </a:r>
            <a:r>
              <a:rPr lang="en-GB" dirty="0"/>
              <a:t> V. </a:t>
            </a:r>
            <a:r>
              <a:rPr lang="en-GB" dirty="0" err="1"/>
              <a:t>Místo</a:t>
            </a:r>
            <a:r>
              <a:rPr lang="en-GB" dirty="0"/>
              <a:t> toho se </a:t>
            </a:r>
            <a:r>
              <a:rPr lang="en-GB" dirty="0" err="1"/>
              <a:t>zvýšení</a:t>
            </a:r>
            <a:r>
              <a:rPr lang="en-GB" dirty="0"/>
              <a:t> M </a:t>
            </a:r>
            <a:r>
              <a:rPr lang="en-GB" dirty="0" err="1"/>
              <a:t>projeví</a:t>
            </a:r>
            <a:r>
              <a:rPr lang="en-GB" dirty="0"/>
              <a:t> </a:t>
            </a:r>
            <a:r>
              <a:rPr lang="en-GB" dirty="0" err="1"/>
              <a:t>na</a:t>
            </a:r>
            <a:r>
              <a:rPr lang="en-GB" dirty="0"/>
              <a:t> </a:t>
            </a:r>
            <a:r>
              <a:rPr lang="en-GB" dirty="0" err="1"/>
              <a:t>pravé</a:t>
            </a:r>
            <a:r>
              <a:rPr lang="en-GB" dirty="0"/>
              <a:t> </a:t>
            </a:r>
            <a:r>
              <a:rPr lang="en-GB" dirty="0" err="1"/>
              <a:t>straně</a:t>
            </a:r>
            <a:r>
              <a:rPr lang="en-GB" dirty="0"/>
              <a:t> </a:t>
            </a:r>
            <a:r>
              <a:rPr lang="en-GB" dirty="0" err="1"/>
              <a:t>rovnice</a:t>
            </a:r>
            <a:r>
              <a:rPr lang="en-GB" dirty="0"/>
              <a:t> </a:t>
            </a:r>
            <a:r>
              <a:rPr lang="en-GB" dirty="0" err="1"/>
              <a:t>směny</a:t>
            </a:r>
            <a:r>
              <a:rPr lang="en-GB" dirty="0"/>
              <a:t> (P × Q). </a:t>
            </a:r>
            <a:r>
              <a:rPr lang="en-GB" dirty="0" err="1"/>
              <a:t>Pokud</a:t>
            </a:r>
            <a:r>
              <a:rPr lang="en-GB" dirty="0"/>
              <a:t> by </a:t>
            </a:r>
            <a:r>
              <a:rPr lang="en-GB" dirty="0" err="1"/>
              <a:t>však</a:t>
            </a:r>
            <a:r>
              <a:rPr lang="en-GB" dirty="0"/>
              <a:t> </a:t>
            </a:r>
            <a:r>
              <a:rPr lang="en-GB" dirty="0" err="1"/>
              <a:t>byl</a:t>
            </a:r>
            <a:r>
              <a:rPr lang="en-GB" dirty="0"/>
              <a:t> </a:t>
            </a:r>
            <a:r>
              <a:rPr lang="en-GB" dirty="0" err="1"/>
              <a:t>stabilní</a:t>
            </a:r>
            <a:r>
              <a:rPr lang="en-GB" dirty="0"/>
              <a:t> </a:t>
            </a:r>
            <a:r>
              <a:rPr lang="en-GB" dirty="0" err="1"/>
              <a:t>také</a:t>
            </a:r>
            <a:r>
              <a:rPr lang="en-GB" dirty="0"/>
              <a:t> </a:t>
            </a:r>
            <a:r>
              <a:rPr lang="en-GB" dirty="0" err="1"/>
              <a:t>reálný</a:t>
            </a:r>
            <a:r>
              <a:rPr lang="en-GB" dirty="0"/>
              <a:t> </a:t>
            </a:r>
            <a:r>
              <a:rPr lang="en-GB" dirty="0" err="1"/>
              <a:t>produkt</a:t>
            </a:r>
            <a:r>
              <a:rPr lang="en-GB" dirty="0"/>
              <a:t> (Q), </a:t>
            </a:r>
            <a:r>
              <a:rPr lang="en-GB" dirty="0" err="1"/>
              <a:t>měly</a:t>
            </a:r>
            <a:r>
              <a:rPr lang="en-GB" dirty="0"/>
              <a:t> by </a:t>
            </a:r>
            <a:r>
              <a:rPr lang="en-GB" dirty="0" err="1"/>
              <a:t>změny</a:t>
            </a:r>
            <a:r>
              <a:rPr lang="en-GB" dirty="0"/>
              <a:t> v </a:t>
            </a:r>
            <a:r>
              <a:rPr lang="en-GB" dirty="0" err="1"/>
              <a:t>nabídce</a:t>
            </a:r>
            <a:r>
              <a:rPr lang="en-GB" dirty="0"/>
              <a:t> </a:t>
            </a:r>
            <a:r>
              <a:rPr lang="en-GB" dirty="0" err="1"/>
              <a:t>peněz</a:t>
            </a:r>
            <a:r>
              <a:rPr lang="en-GB" dirty="0"/>
              <a:t> (M) za </a:t>
            </a:r>
            <a:r>
              <a:rPr lang="en-GB" dirty="0" err="1"/>
              <a:t>následek</a:t>
            </a:r>
            <a:r>
              <a:rPr lang="en-GB" dirty="0"/>
              <a:t> </a:t>
            </a:r>
            <a:r>
              <a:rPr lang="en-GB" dirty="0" err="1"/>
              <a:t>jen</a:t>
            </a:r>
            <a:r>
              <a:rPr lang="en-GB" dirty="0"/>
              <a:t> </a:t>
            </a:r>
            <a:r>
              <a:rPr lang="en-GB" dirty="0" err="1"/>
              <a:t>změny</a:t>
            </a:r>
            <a:r>
              <a:rPr lang="en-GB" dirty="0"/>
              <a:t> </a:t>
            </a:r>
            <a:r>
              <a:rPr lang="en-GB" dirty="0" err="1"/>
              <a:t>cenové</a:t>
            </a:r>
            <a:r>
              <a:rPr lang="en-GB" dirty="0"/>
              <a:t> </a:t>
            </a:r>
            <a:r>
              <a:rPr lang="en-GB" dirty="0" err="1"/>
              <a:t>hladiny</a:t>
            </a:r>
            <a:r>
              <a:rPr lang="en-GB" dirty="0"/>
              <a:t> (P). </a:t>
            </a:r>
            <a:r>
              <a:rPr lang="en-GB" dirty="0" err="1"/>
              <a:t>Spojení</a:t>
            </a:r>
            <a:r>
              <a:rPr lang="en-GB" dirty="0"/>
              <a:t> </a:t>
            </a:r>
            <a:r>
              <a:rPr lang="en-GB" dirty="0" err="1"/>
              <a:t>nabídky</a:t>
            </a:r>
            <a:r>
              <a:rPr lang="en-GB" dirty="0"/>
              <a:t> </a:t>
            </a:r>
            <a:r>
              <a:rPr lang="en-GB" dirty="0" err="1"/>
              <a:t>peněz</a:t>
            </a:r>
            <a:r>
              <a:rPr lang="en-GB" dirty="0"/>
              <a:t> a </a:t>
            </a:r>
            <a:r>
              <a:rPr lang="en-GB" dirty="0" err="1"/>
              <a:t>cenové</a:t>
            </a:r>
            <a:r>
              <a:rPr lang="en-GB" dirty="0"/>
              <a:t> </a:t>
            </a:r>
            <a:r>
              <a:rPr lang="en-GB" dirty="0" err="1"/>
              <a:t>úrovně</a:t>
            </a:r>
            <a:r>
              <a:rPr lang="en-GB" dirty="0"/>
              <a:t> je </a:t>
            </a:r>
            <a:r>
              <a:rPr lang="en-GB" dirty="0" err="1"/>
              <a:t>tak</a:t>
            </a:r>
            <a:r>
              <a:rPr lang="en-GB" dirty="0"/>
              <a:t> v </a:t>
            </a:r>
            <a:r>
              <a:rPr lang="en-GB" dirty="0" err="1"/>
              <a:t>monetaristické</a:t>
            </a:r>
            <a:r>
              <a:rPr lang="en-GB" dirty="0"/>
              <a:t> </a:t>
            </a:r>
            <a:r>
              <a:rPr lang="en-GB" dirty="0" err="1"/>
              <a:t>teorii</a:t>
            </a:r>
            <a:r>
              <a:rPr lang="en-GB" dirty="0"/>
              <a:t> </a:t>
            </a:r>
            <a:r>
              <a:rPr lang="en-GB" dirty="0" err="1"/>
              <a:t>přímé</a:t>
            </a:r>
            <a:r>
              <a:rPr lang="en-GB" dirty="0"/>
              <a:t> a </a:t>
            </a:r>
            <a:r>
              <a:rPr lang="en-GB" dirty="0" err="1"/>
              <a:t>jednoznačné</a:t>
            </a:r>
            <a:r>
              <a:rPr lang="en-GB" dirty="0"/>
              <a:t>.</a:t>
            </a:r>
            <a:endParaRPr lang="cs-CZ" dirty="0"/>
          </a:p>
          <a:p>
            <a:endParaRPr lang="cs-CZ" dirty="0"/>
          </a:p>
          <a:p>
            <a:r>
              <a:rPr lang="cs-CZ" altLang="cs-CZ" sz="1200" dirty="0">
                <a:latin typeface="Calibri" panose="020F0502020204030204" pitchFamily="34" charset="0"/>
                <a:ea typeface="Consolas" panose="020B0609020204030204" pitchFamily="49" charset="0"/>
                <a:cs typeface="Calibri" panose="020F0502020204030204" pitchFamily="34" charset="0"/>
              </a:rPr>
              <a:t>v monetaristické koncepci nehraje úroková míra tak důležitou roli</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61</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Tx/>
              <a:buFont typeface="Wingdings" panose="05000000000000000000" pitchFamily="2" charset="2"/>
              <a:buChar char="ü"/>
            </a:pPr>
            <a:r>
              <a:rPr lang="cs-CZ" altLang="cs-CZ" sz="1200" b="1" dirty="0">
                <a:latin typeface="Calibri" panose="020F0502020204030204" pitchFamily="34" charset="0"/>
                <a:ea typeface="Consolas" panose="020B0609020204030204" pitchFamily="49" charset="0"/>
                <a:cs typeface="Calibri" panose="020F0502020204030204" pitchFamily="34" charset="0"/>
              </a:rPr>
              <a:t>Monetaristická teorie / celá neoklasická ekonomie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Předpoklad: peníze jsou neutrální vůči reálným ekonomickým veličinám.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změny v množství peněz ovlivňují pouze nominální proměnné, nikoli však reálné proměnné, jako jsou úroveň reálného produktu a míra nezaměstnanosti.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Ekonomové stojící na pozici neutrality peněz odmítají pokusy centrální banky o „makroekonomický management“ v podobě peněžní expanzivní nebo restriktivní monetární politiky.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Předpokládají totiž, že o reálných ekonomických veličinách rozhodují takové faktory, jako jsou výrobní kapacita ekonomiky, produktivita jejích výrobních faktorů, pružnost trhu práce apod., přičemž tyto činitele nelze ovlivňovat peněžními intervencemi centrální banky.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Co však monetaristická ekonomie naopak zdůrazňuje, je silný a přímý vliv nabídky peněz na cenovou hladinu a inflaci. </a:t>
            </a:r>
          </a:p>
          <a:p>
            <a:pPr eaLnBrk="1" hangingPunct="1">
              <a:spcBef>
                <a:spcPts val="0"/>
              </a:spcBef>
              <a:buClrTx/>
              <a:buFont typeface="Wingdings" panose="05000000000000000000" pitchFamily="2" charset="2"/>
              <a:buChar char="Ø"/>
            </a:pPr>
            <a:r>
              <a:rPr lang="cs-CZ" altLang="cs-CZ" sz="1200" dirty="0">
                <a:latin typeface="Calibri" panose="020F0502020204030204" pitchFamily="34" charset="0"/>
                <a:ea typeface="Consolas" panose="020B0609020204030204" pitchFamily="49" charset="0"/>
                <a:cs typeface="Calibri" panose="020F0502020204030204" pitchFamily="34" charset="0"/>
              </a:rPr>
              <a:t>Vůči reálné ekonomice jsou však peníze neutrální, neboť změna v nabídce peněz vede pouze k proporcionální změně cenové úrovně a nominálních veličin, jako jsou nominální produkt, nominální úroková míra nebo nominální měnový kurz, a nikoli ke změně reálných ekonomických proměnných</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64</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Předpokládejme</a:t>
            </a:r>
            <a:r>
              <a:rPr lang="en-GB" dirty="0"/>
              <a:t>, </a:t>
            </a:r>
            <a:r>
              <a:rPr lang="en-GB" dirty="0" err="1"/>
              <a:t>že</a:t>
            </a:r>
            <a:r>
              <a:rPr lang="en-GB" dirty="0"/>
              <a:t> se </a:t>
            </a:r>
            <a:r>
              <a:rPr lang="en-GB" dirty="0" err="1"/>
              <a:t>ekonomika</a:t>
            </a:r>
            <a:r>
              <a:rPr lang="en-GB" dirty="0"/>
              <a:t> </a:t>
            </a:r>
            <a:r>
              <a:rPr lang="en-GB" dirty="0" err="1"/>
              <a:t>nachází</a:t>
            </a:r>
            <a:r>
              <a:rPr lang="en-GB" dirty="0"/>
              <a:t> v </a:t>
            </a:r>
            <a:r>
              <a:rPr lang="en-GB" dirty="0" err="1"/>
              <a:t>rovnováze</a:t>
            </a:r>
            <a:r>
              <a:rPr lang="en-GB" dirty="0"/>
              <a:t> v </a:t>
            </a:r>
            <a:r>
              <a:rPr lang="en-GB" dirty="0" err="1"/>
              <a:t>bodě</a:t>
            </a:r>
            <a:r>
              <a:rPr lang="en-GB" dirty="0"/>
              <a:t> E1. </a:t>
            </a:r>
            <a:r>
              <a:rPr lang="en-GB" dirty="0" err="1"/>
              <a:t>Řekněme</a:t>
            </a:r>
            <a:r>
              <a:rPr lang="en-GB" dirty="0"/>
              <a:t>, </a:t>
            </a:r>
            <a:r>
              <a:rPr lang="en-GB" dirty="0" err="1"/>
              <a:t>že</a:t>
            </a:r>
            <a:r>
              <a:rPr lang="en-GB" dirty="0"/>
              <a:t> se </a:t>
            </a:r>
            <a:r>
              <a:rPr lang="en-GB" dirty="0" err="1"/>
              <a:t>nabídka</a:t>
            </a:r>
            <a:r>
              <a:rPr lang="en-GB" dirty="0"/>
              <a:t> </a:t>
            </a:r>
            <a:r>
              <a:rPr lang="en-GB" dirty="0" err="1"/>
              <a:t>peněz</a:t>
            </a:r>
            <a:r>
              <a:rPr lang="en-GB" dirty="0"/>
              <a:t> </a:t>
            </a:r>
            <a:r>
              <a:rPr lang="en-GB" dirty="0" err="1"/>
              <a:t>zvýší</a:t>
            </a:r>
            <a:r>
              <a:rPr lang="en-GB" dirty="0"/>
              <a:t> o 10 %, </a:t>
            </a:r>
            <a:r>
              <a:rPr lang="en-GB" dirty="0" err="1"/>
              <a:t>což</a:t>
            </a:r>
            <a:r>
              <a:rPr lang="en-GB" dirty="0"/>
              <a:t> </a:t>
            </a:r>
            <a:r>
              <a:rPr lang="en-GB" dirty="0" err="1"/>
              <a:t>povede</a:t>
            </a:r>
            <a:r>
              <a:rPr lang="en-GB" dirty="0"/>
              <a:t> k </a:t>
            </a:r>
            <a:r>
              <a:rPr lang="en-GB" dirty="0" err="1"/>
              <a:t>proporcionálnímu</a:t>
            </a:r>
            <a:r>
              <a:rPr lang="en-GB" dirty="0"/>
              <a:t> </a:t>
            </a:r>
            <a:r>
              <a:rPr lang="en-GB" dirty="0" err="1"/>
              <a:t>růstu</a:t>
            </a:r>
            <a:r>
              <a:rPr lang="en-GB" dirty="0"/>
              <a:t> </a:t>
            </a:r>
            <a:r>
              <a:rPr lang="en-GB" dirty="0" err="1"/>
              <a:t>agregátní</a:t>
            </a:r>
            <a:r>
              <a:rPr lang="en-GB" dirty="0"/>
              <a:t> </a:t>
            </a:r>
            <a:r>
              <a:rPr lang="en-GB" dirty="0" err="1"/>
              <a:t>poptávky</a:t>
            </a:r>
            <a:r>
              <a:rPr lang="en-GB" dirty="0"/>
              <a:t>. </a:t>
            </a:r>
            <a:r>
              <a:rPr lang="en-GB" dirty="0" err="1"/>
              <a:t>Zůstává</a:t>
            </a:r>
            <a:r>
              <a:rPr lang="en-GB" dirty="0"/>
              <a:t>-li </a:t>
            </a:r>
            <a:r>
              <a:rPr lang="en-GB" dirty="0" err="1"/>
              <a:t>při</a:t>
            </a:r>
            <a:r>
              <a:rPr lang="en-GB" dirty="0"/>
              <a:t> </a:t>
            </a:r>
            <a:r>
              <a:rPr lang="en-GB" dirty="0" err="1"/>
              <a:t>růstu</a:t>
            </a:r>
            <a:r>
              <a:rPr lang="en-GB" dirty="0"/>
              <a:t> </a:t>
            </a:r>
            <a:r>
              <a:rPr lang="en-GB" dirty="0" err="1"/>
              <a:t>nabídky</a:t>
            </a:r>
            <a:r>
              <a:rPr lang="en-GB" dirty="0"/>
              <a:t> </a:t>
            </a:r>
            <a:r>
              <a:rPr lang="en-GB" dirty="0" err="1"/>
              <a:t>peněz</a:t>
            </a:r>
            <a:r>
              <a:rPr lang="en-GB" dirty="0"/>
              <a:t> </a:t>
            </a:r>
            <a:r>
              <a:rPr lang="en-GB" dirty="0" err="1"/>
              <a:t>velikost</a:t>
            </a:r>
            <a:r>
              <a:rPr lang="en-GB" dirty="0"/>
              <a:t> </a:t>
            </a:r>
            <a:r>
              <a:rPr lang="en-GB" dirty="0" err="1"/>
              <a:t>reálného</a:t>
            </a:r>
            <a:r>
              <a:rPr lang="en-GB" dirty="0"/>
              <a:t> </a:t>
            </a:r>
            <a:r>
              <a:rPr lang="en-GB" dirty="0" err="1"/>
              <a:t>produktu</a:t>
            </a:r>
            <a:r>
              <a:rPr lang="en-GB" dirty="0"/>
              <a:t> Q* </a:t>
            </a:r>
            <a:r>
              <a:rPr lang="en-GB" dirty="0" err="1"/>
              <a:t>stabilní</a:t>
            </a:r>
            <a:r>
              <a:rPr lang="en-GB" dirty="0"/>
              <a:t> a </a:t>
            </a:r>
            <a:r>
              <a:rPr lang="en-GB" dirty="0" err="1"/>
              <a:t>nemění</a:t>
            </a:r>
            <a:r>
              <a:rPr lang="en-GB" dirty="0"/>
              <a:t>-li se </a:t>
            </a:r>
            <a:r>
              <a:rPr lang="en-GB" dirty="0" err="1"/>
              <a:t>rychlost</a:t>
            </a:r>
            <a:r>
              <a:rPr lang="en-GB" dirty="0"/>
              <a:t> </a:t>
            </a:r>
            <a:r>
              <a:rPr lang="en-GB" dirty="0" err="1"/>
              <a:t>obratu</a:t>
            </a:r>
            <a:r>
              <a:rPr lang="en-GB" dirty="0"/>
              <a:t> </a:t>
            </a:r>
            <a:r>
              <a:rPr lang="en-GB" dirty="0" err="1"/>
              <a:t>peněz</a:t>
            </a:r>
            <a:r>
              <a:rPr lang="en-GB" dirty="0"/>
              <a:t> (V) – </a:t>
            </a:r>
            <a:r>
              <a:rPr lang="en-GB" dirty="0" err="1"/>
              <a:t>což</a:t>
            </a:r>
            <a:r>
              <a:rPr lang="en-GB" dirty="0"/>
              <a:t> </a:t>
            </a:r>
            <a:r>
              <a:rPr lang="en-GB" dirty="0" err="1"/>
              <a:t>zde</a:t>
            </a:r>
            <a:r>
              <a:rPr lang="en-GB" dirty="0"/>
              <a:t> </a:t>
            </a:r>
            <a:r>
              <a:rPr lang="en-GB" dirty="0" err="1"/>
              <a:t>předpokládáme</a:t>
            </a:r>
            <a:r>
              <a:rPr lang="en-GB" dirty="0"/>
              <a:t>, </a:t>
            </a:r>
            <a:r>
              <a:rPr lang="en-GB" dirty="0" err="1"/>
              <a:t>pak</a:t>
            </a:r>
            <a:r>
              <a:rPr lang="en-GB" dirty="0"/>
              <a:t> </a:t>
            </a:r>
            <a:r>
              <a:rPr lang="en-GB" dirty="0" err="1"/>
              <a:t>cenová</a:t>
            </a:r>
            <a:r>
              <a:rPr lang="en-GB" dirty="0"/>
              <a:t> </a:t>
            </a:r>
            <a:r>
              <a:rPr lang="en-GB" dirty="0" err="1"/>
              <a:t>úroveň</a:t>
            </a:r>
            <a:r>
              <a:rPr lang="en-GB" dirty="0"/>
              <a:t> (P) </a:t>
            </a:r>
            <a:r>
              <a:rPr lang="en-GB" dirty="0" err="1"/>
              <a:t>zůstává</a:t>
            </a:r>
            <a:r>
              <a:rPr lang="en-GB" dirty="0"/>
              <a:t> </a:t>
            </a:r>
            <a:r>
              <a:rPr lang="en-GB" dirty="0" err="1"/>
              <a:t>jediným</a:t>
            </a:r>
            <a:r>
              <a:rPr lang="en-GB" dirty="0"/>
              <a:t> </a:t>
            </a:r>
            <a:r>
              <a:rPr lang="en-GB" dirty="0" err="1"/>
              <a:t>prvkem</a:t>
            </a:r>
            <a:r>
              <a:rPr lang="en-GB" dirty="0"/>
              <a:t>, </a:t>
            </a:r>
            <a:r>
              <a:rPr lang="en-GB" dirty="0" err="1"/>
              <a:t>který</a:t>
            </a:r>
            <a:r>
              <a:rPr lang="en-GB" dirty="0"/>
              <a:t> se </a:t>
            </a:r>
            <a:r>
              <a:rPr lang="en-GB" dirty="0" err="1"/>
              <a:t>může</a:t>
            </a:r>
            <a:r>
              <a:rPr lang="en-GB" dirty="0"/>
              <a:t> </a:t>
            </a:r>
            <a:r>
              <a:rPr lang="en-GB" dirty="0" err="1"/>
              <a:t>nové</a:t>
            </a:r>
            <a:r>
              <a:rPr lang="en-GB" dirty="0"/>
              <a:t> </a:t>
            </a:r>
            <a:r>
              <a:rPr lang="en-GB" dirty="0" err="1"/>
              <a:t>situaci</a:t>
            </a:r>
            <a:r>
              <a:rPr lang="en-GB" dirty="0"/>
              <a:t> </a:t>
            </a:r>
            <a:r>
              <a:rPr lang="en-GB" dirty="0" err="1"/>
              <a:t>přizpůsobit</a:t>
            </a:r>
            <a:r>
              <a:rPr lang="en-GB" dirty="0"/>
              <a:t>. Proto </a:t>
            </a:r>
            <a:r>
              <a:rPr lang="en-GB" dirty="0" err="1"/>
              <a:t>změna</a:t>
            </a:r>
            <a:r>
              <a:rPr lang="en-GB" dirty="0"/>
              <a:t> v </a:t>
            </a:r>
            <a:r>
              <a:rPr lang="en-GB" dirty="0" err="1"/>
              <a:t>nabídce</a:t>
            </a:r>
            <a:r>
              <a:rPr lang="en-GB" dirty="0"/>
              <a:t> </a:t>
            </a:r>
            <a:r>
              <a:rPr lang="en-GB" dirty="0" err="1"/>
              <a:t>peněz</a:t>
            </a:r>
            <a:r>
              <a:rPr lang="en-GB" dirty="0"/>
              <a:t> </a:t>
            </a:r>
            <a:r>
              <a:rPr lang="en-GB" dirty="0" err="1"/>
              <a:t>ovlivní</a:t>
            </a:r>
            <a:r>
              <a:rPr lang="en-GB" dirty="0"/>
              <a:t> </a:t>
            </a:r>
            <a:r>
              <a:rPr lang="en-GB" dirty="0" err="1"/>
              <a:t>pouze</a:t>
            </a:r>
            <a:r>
              <a:rPr lang="en-GB" dirty="0"/>
              <a:t> </a:t>
            </a:r>
            <a:r>
              <a:rPr lang="en-GB" dirty="0" err="1"/>
              <a:t>úroveň</a:t>
            </a:r>
            <a:r>
              <a:rPr lang="en-GB" dirty="0"/>
              <a:t> cen. V </a:t>
            </a:r>
            <a:r>
              <a:rPr lang="en-GB" dirty="0" err="1"/>
              <a:t>grafické</a:t>
            </a:r>
            <a:r>
              <a:rPr lang="en-GB" dirty="0"/>
              <a:t> </a:t>
            </a:r>
            <a:r>
              <a:rPr lang="en-GB" dirty="0" err="1"/>
              <a:t>řeči</a:t>
            </a:r>
            <a:r>
              <a:rPr lang="en-GB" dirty="0"/>
              <a:t> to </a:t>
            </a:r>
            <a:r>
              <a:rPr lang="en-GB" dirty="0" err="1"/>
              <a:t>znamená</a:t>
            </a:r>
            <a:r>
              <a:rPr lang="en-GB" dirty="0"/>
              <a:t> </a:t>
            </a:r>
            <a:r>
              <a:rPr lang="en-GB" dirty="0" err="1"/>
              <a:t>posun</a:t>
            </a:r>
            <a:r>
              <a:rPr lang="en-GB" dirty="0"/>
              <a:t> AD </a:t>
            </a:r>
            <a:r>
              <a:rPr lang="en-GB" dirty="0" err="1"/>
              <a:t>křivky</a:t>
            </a:r>
            <a:r>
              <a:rPr lang="en-GB" dirty="0"/>
              <a:t> o 10 % </a:t>
            </a:r>
            <a:r>
              <a:rPr lang="en-GB" dirty="0" err="1"/>
              <a:t>nahoru</a:t>
            </a:r>
            <a:r>
              <a:rPr lang="en-GB" dirty="0"/>
              <a:t> po </a:t>
            </a:r>
            <a:r>
              <a:rPr lang="en-GB" dirty="0" err="1"/>
              <a:t>vertikální</a:t>
            </a:r>
            <a:r>
              <a:rPr lang="en-GB" dirty="0"/>
              <a:t> </a:t>
            </a:r>
            <a:r>
              <a:rPr lang="en-GB" dirty="0" err="1"/>
              <a:t>křivce</a:t>
            </a:r>
            <a:r>
              <a:rPr lang="en-GB" dirty="0"/>
              <a:t> LRAS. </a:t>
            </a:r>
            <a:r>
              <a:rPr lang="en-GB" dirty="0" err="1"/>
              <a:t>Posun</a:t>
            </a:r>
            <a:r>
              <a:rPr lang="en-GB" dirty="0"/>
              <a:t> </a:t>
            </a:r>
            <a:r>
              <a:rPr lang="en-GB" dirty="0" err="1"/>
              <a:t>křivky</a:t>
            </a:r>
            <a:r>
              <a:rPr lang="en-GB" dirty="0"/>
              <a:t> </a:t>
            </a:r>
            <a:r>
              <a:rPr lang="en-GB" dirty="0" err="1"/>
              <a:t>agregátní</a:t>
            </a:r>
            <a:r>
              <a:rPr lang="en-GB" dirty="0"/>
              <a:t> </a:t>
            </a:r>
            <a:r>
              <a:rPr lang="en-GB" dirty="0" err="1"/>
              <a:t>poptávky</a:t>
            </a:r>
            <a:r>
              <a:rPr lang="en-GB" dirty="0"/>
              <a:t> </a:t>
            </a:r>
            <a:r>
              <a:rPr lang="en-GB" dirty="0" err="1"/>
              <a:t>odráží</a:t>
            </a:r>
            <a:r>
              <a:rPr lang="en-GB" dirty="0"/>
              <a:t> 10% </a:t>
            </a:r>
            <a:r>
              <a:rPr lang="en-GB" dirty="0" err="1"/>
              <a:t>cenový</a:t>
            </a:r>
            <a:r>
              <a:rPr lang="en-GB" dirty="0"/>
              <a:t> </a:t>
            </a:r>
            <a:r>
              <a:rPr lang="en-GB" dirty="0" err="1"/>
              <a:t>nárůst</a:t>
            </a:r>
            <a:r>
              <a:rPr lang="en-GB" dirty="0"/>
              <a:t>, </a:t>
            </a:r>
            <a:r>
              <a:rPr lang="en-GB" dirty="0" err="1"/>
              <a:t>ke</a:t>
            </a:r>
            <a:r>
              <a:rPr lang="en-GB" dirty="0"/>
              <a:t> </a:t>
            </a:r>
            <a:r>
              <a:rPr lang="en-GB" dirty="0" err="1"/>
              <a:t>kterému</a:t>
            </a:r>
            <a:r>
              <a:rPr lang="en-GB" dirty="0"/>
              <a:t> v </a:t>
            </a:r>
            <a:r>
              <a:rPr lang="en-GB" dirty="0" err="1"/>
              <a:t>důsledku</a:t>
            </a:r>
            <a:r>
              <a:rPr lang="en-GB" dirty="0"/>
              <a:t> </a:t>
            </a:r>
            <a:r>
              <a:rPr lang="en-GB" dirty="0" err="1"/>
              <a:t>dodatečné</a:t>
            </a:r>
            <a:r>
              <a:rPr lang="en-GB" dirty="0"/>
              <a:t> </a:t>
            </a:r>
            <a:r>
              <a:rPr lang="en-GB" dirty="0" err="1"/>
              <a:t>peněžní</a:t>
            </a:r>
            <a:r>
              <a:rPr lang="en-GB" dirty="0"/>
              <a:t> </a:t>
            </a:r>
            <a:r>
              <a:rPr lang="en-GB" dirty="0" err="1"/>
              <a:t>injekce</a:t>
            </a:r>
            <a:r>
              <a:rPr lang="en-GB" dirty="0"/>
              <a:t> </a:t>
            </a:r>
            <a:r>
              <a:rPr lang="en-GB" dirty="0" err="1"/>
              <a:t>dojde</a:t>
            </a:r>
            <a:r>
              <a:rPr lang="en-GB" dirty="0"/>
              <a:t>, a to </a:t>
            </a:r>
            <a:r>
              <a:rPr lang="en-GB" dirty="0" err="1"/>
              <a:t>při</a:t>
            </a:r>
            <a:r>
              <a:rPr lang="en-GB" dirty="0"/>
              <a:t> </a:t>
            </a:r>
            <a:r>
              <a:rPr lang="en-GB" dirty="0" err="1"/>
              <a:t>nezměněné</a:t>
            </a:r>
            <a:r>
              <a:rPr lang="en-GB" dirty="0"/>
              <a:t> </a:t>
            </a:r>
            <a:r>
              <a:rPr lang="en-GB" dirty="0" err="1"/>
              <a:t>úrovni</a:t>
            </a:r>
            <a:r>
              <a:rPr lang="en-GB" dirty="0"/>
              <a:t> </a:t>
            </a:r>
            <a:r>
              <a:rPr lang="en-GB" dirty="0" err="1"/>
              <a:t>agregátní</a:t>
            </a:r>
            <a:r>
              <a:rPr lang="en-GB" dirty="0"/>
              <a:t> </a:t>
            </a:r>
            <a:r>
              <a:rPr lang="en-GB" dirty="0" err="1"/>
              <a:t>nabídky</a:t>
            </a:r>
            <a:r>
              <a:rPr lang="en-GB" dirty="0"/>
              <a:t> Q*. </a:t>
            </a:r>
            <a:r>
              <a:rPr lang="en-GB" dirty="0" err="1"/>
              <a:t>Peněžní</a:t>
            </a:r>
            <a:r>
              <a:rPr lang="en-GB" dirty="0"/>
              <a:t> </a:t>
            </a:r>
            <a:r>
              <a:rPr lang="en-GB" dirty="0" err="1"/>
              <a:t>expanze</a:t>
            </a:r>
            <a:r>
              <a:rPr lang="en-GB" dirty="0"/>
              <a:t> </a:t>
            </a:r>
            <a:r>
              <a:rPr lang="en-GB" dirty="0" err="1"/>
              <a:t>tak</a:t>
            </a:r>
            <a:r>
              <a:rPr lang="en-GB" dirty="0"/>
              <a:t> </a:t>
            </a:r>
            <a:r>
              <a:rPr lang="en-GB" dirty="0" err="1"/>
              <a:t>dle</a:t>
            </a:r>
            <a:r>
              <a:rPr lang="en-GB" dirty="0"/>
              <a:t> </a:t>
            </a:r>
            <a:r>
              <a:rPr lang="en-GB" dirty="0" err="1"/>
              <a:t>monetaristické</a:t>
            </a:r>
            <a:r>
              <a:rPr lang="en-GB" dirty="0"/>
              <a:t> </a:t>
            </a:r>
            <a:r>
              <a:rPr lang="en-GB" dirty="0" err="1"/>
              <a:t>ekonomie</a:t>
            </a:r>
            <a:r>
              <a:rPr lang="en-GB" dirty="0"/>
              <a:t> </a:t>
            </a:r>
            <a:r>
              <a:rPr lang="en-GB" dirty="0" err="1"/>
              <a:t>ovlivňuje</a:t>
            </a:r>
            <a:r>
              <a:rPr lang="en-GB" dirty="0"/>
              <a:t> </a:t>
            </a:r>
            <a:r>
              <a:rPr lang="en-GB" dirty="0" err="1"/>
              <a:t>pouze</a:t>
            </a:r>
            <a:r>
              <a:rPr lang="en-GB" dirty="0"/>
              <a:t> </a:t>
            </a:r>
            <a:r>
              <a:rPr lang="en-GB" dirty="0" err="1"/>
              <a:t>cenovou</a:t>
            </a:r>
            <a:r>
              <a:rPr lang="en-GB" dirty="0"/>
              <a:t> </a:t>
            </a:r>
            <a:r>
              <a:rPr lang="en-GB" dirty="0" err="1"/>
              <a:t>hladinu</a:t>
            </a:r>
            <a:r>
              <a:rPr lang="en-GB" dirty="0"/>
              <a:t>, </a:t>
            </a:r>
            <a:r>
              <a:rPr lang="en-GB" dirty="0" err="1"/>
              <a:t>ponechávajíc</a:t>
            </a:r>
            <a:r>
              <a:rPr lang="en-GB" dirty="0"/>
              <a:t> </a:t>
            </a:r>
            <a:r>
              <a:rPr lang="en-GB" dirty="0" err="1"/>
              <a:t>úroveň</a:t>
            </a:r>
            <a:r>
              <a:rPr lang="en-GB" dirty="0"/>
              <a:t> </a:t>
            </a:r>
            <a:r>
              <a:rPr lang="en-GB" dirty="0" err="1"/>
              <a:t>produkce</a:t>
            </a:r>
            <a:r>
              <a:rPr lang="en-GB" dirty="0"/>
              <a:t> a </a:t>
            </a:r>
            <a:r>
              <a:rPr lang="en-GB" dirty="0" err="1"/>
              <a:t>zaměstnanosti</a:t>
            </a:r>
            <a:r>
              <a:rPr lang="en-GB" dirty="0"/>
              <a:t> </a:t>
            </a:r>
            <a:r>
              <a:rPr lang="en-GB" dirty="0" err="1"/>
              <a:t>na</a:t>
            </a:r>
            <a:r>
              <a:rPr lang="en-GB" dirty="0"/>
              <a:t> </a:t>
            </a:r>
            <a:r>
              <a:rPr lang="en-GB" dirty="0" err="1"/>
              <a:t>původní</a:t>
            </a:r>
            <a:r>
              <a:rPr lang="en-GB" dirty="0"/>
              <a:t> </a:t>
            </a:r>
            <a:r>
              <a:rPr lang="en-GB" dirty="0" err="1"/>
              <a:t>úrovni</a:t>
            </a:r>
            <a:r>
              <a:rPr lang="en-GB"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65</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Tx/>
              <a:buFont typeface="Wingdings" panose="05000000000000000000" pitchFamily="2" charset="2"/>
              <a:buChar char="ü"/>
            </a:pPr>
            <a:r>
              <a:rPr lang="en-GB" dirty="0"/>
              <a:t>V </a:t>
            </a:r>
            <a:r>
              <a:rPr lang="en-GB" dirty="0" err="1"/>
              <a:t>rámci</a:t>
            </a:r>
            <a:r>
              <a:rPr lang="en-GB" dirty="0"/>
              <a:t> </a:t>
            </a:r>
            <a:r>
              <a:rPr lang="en-GB" dirty="0" err="1"/>
              <a:t>neoklasické</a:t>
            </a:r>
            <a:r>
              <a:rPr lang="en-GB" dirty="0"/>
              <a:t> </a:t>
            </a:r>
            <a:r>
              <a:rPr lang="en-GB" dirty="0" err="1"/>
              <a:t>ekonomie</a:t>
            </a:r>
            <a:r>
              <a:rPr lang="en-GB" dirty="0"/>
              <a:t> </a:t>
            </a:r>
            <a:r>
              <a:rPr lang="en-GB" dirty="0" err="1"/>
              <a:t>existuje</a:t>
            </a:r>
            <a:r>
              <a:rPr lang="en-GB" dirty="0"/>
              <a:t> </a:t>
            </a:r>
            <a:r>
              <a:rPr lang="en-GB" dirty="0" err="1"/>
              <a:t>také</a:t>
            </a:r>
            <a:r>
              <a:rPr lang="en-GB" dirty="0"/>
              <a:t> </a:t>
            </a:r>
            <a:r>
              <a:rPr lang="en-GB" dirty="0" err="1"/>
              <a:t>teorie</a:t>
            </a:r>
            <a:r>
              <a:rPr lang="en-GB" dirty="0"/>
              <a:t>, </a:t>
            </a:r>
            <a:r>
              <a:rPr lang="en-GB" dirty="0" err="1"/>
              <a:t>dle</a:t>
            </a:r>
            <a:r>
              <a:rPr lang="en-GB" dirty="0"/>
              <a:t> </a:t>
            </a:r>
            <a:r>
              <a:rPr lang="en-GB" dirty="0" err="1"/>
              <a:t>níž</a:t>
            </a:r>
            <a:r>
              <a:rPr lang="en-GB" dirty="0"/>
              <a:t> </a:t>
            </a:r>
            <a:r>
              <a:rPr lang="en-GB" dirty="0" err="1"/>
              <a:t>neanticipované</a:t>
            </a:r>
            <a:r>
              <a:rPr lang="en-GB" dirty="0"/>
              <a:t> (</a:t>
            </a:r>
            <a:r>
              <a:rPr lang="en-GB" dirty="0" err="1"/>
              <a:t>nepředvídané</a:t>
            </a:r>
            <a:r>
              <a:rPr lang="en-GB" dirty="0"/>
              <a:t>) </a:t>
            </a:r>
            <a:r>
              <a:rPr lang="en-GB" dirty="0" err="1"/>
              <a:t>změny</a:t>
            </a:r>
            <a:r>
              <a:rPr lang="en-GB" dirty="0"/>
              <a:t> </a:t>
            </a:r>
            <a:r>
              <a:rPr lang="en-GB" dirty="0" err="1"/>
              <a:t>nabídky</a:t>
            </a:r>
            <a:r>
              <a:rPr lang="en-GB" dirty="0"/>
              <a:t> </a:t>
            </a:r>
            <a:r>
              <a:rPr lang="en-GB" dirty="0" err="1"/>
              <a:t>peněz</a:t>
            </a:r>
            <a:r>
              <a:rPr lang="en-GB" dirty="0"/>
              <a:t> </a:t>
            </a:r>
            <a:r>
              <a:rPr lang="en-GB" dirty="0" err="1"/>
              <a:t>mohou</a:t>
            </a:r>
            <a:r>
              <a:rPr lang="en-GB" dirty="0"/>
              <a:t> </a:t>
            </a:r>
            <a:r>
              <a:rPr lang="en-GB" dirty="0" err="1"/>
              <a:t>mít</a:t>
            </a:r>
            <a:r>
              <a:rPr lang="en-GB" dirty="0"/>
              <a:t> </a:t>
            </a:r>
            <a:r>
              <a:rPr lang="en-GB" dirty="0" err="1"/>
              <a:t>krátkodobý</a:t>
            </a:r>
            <a:r>
              <a:rPr lang="en-GB" dirty="0"/>
              <a:t> </a:t>
            </a:r>
            <a:r>
              <a:rPr lang="en-GB" dirty="0" err="1"/>
              <a:t>účinek</a:t>
            </a:r>
            <a:r>
              <a:rPr lang="en-GB" dirty="0"/>
              <a:t> </a:t>
            </a:r>
            <a:r>
              <a:rPr lang="en-GB" dirty="0" err="1"/>
              <a:t>na</a:t>
            </a:r>
            <a:r>
              <a:rPr lang="en-GB" dirty="0"/>
              <a:t> </a:t>
            </a:r>
            <a:r>
              <a:rPr lang="en-GB" dirty="0" err="1"/>
              <a:t>reálný</a:t>
            </a:r>
            <a:r>
              <a:rPr lang="en-GB" dirty="0"/>
              <a:t> </a:t>
            </a:r>
            <a:r>
              <a:rPr lang="en-GB" dirty="0" err="1"/>
              <a:t>produkt</a:t>
            </a:r>
            <a:r>
              <a:rPr lang="en-GB" dirty="0"/>
              <a:t>, a </a:t>
            </a:r>
            <a:r>
              <a:rPr lang="en-GB" dirty="0" err="1"/>
              <a:t>nejsou</a:t>
            </a:r>
            <a:r>
              <a:rPr lang="en-GB" dirty="0"/>
              <a:t> </a:t>
            </a:r>
            <a:r>
              <a:rPr lang="en-GB" dirty="0" err="1"/>
              <a:t>tudíž</a:t>
            </a:r>
            <a:r>
              <a:rPr lang="en-GB" dirty="0"/>
              <a:t> v </a:t>
            </a:r>
            <a:r>
              <a:rPr lang="en-GB" dirty="0" err="1"/>
              <a:t>takové</a:t>
            </a:r>
            <a:r>
              <a:rPr lang="en-GB" dirty="0"/>
              <a:t> </a:t>
            </a:r>
            <a:r>
              <a:rPr lang="en-GB" dirty="0" err="1"/>
              <a:t>situaci</a:t>
            </a:r>
            <a:r>
              <a:rPr lang="en-GB" dirty="0"/>
              <a:t> </a:t>
            </a:r>
            <a:r>
              <a:rPr lang="en-GB" dirty="0" err="1"/>
              <a:t>neutrálními</a:t>
            </a:r>
            <a:r>
              <a:rPr lang="en-GB" dirty="0"/>
              <a:t>. </a:t>
            </a:r>
            <a:r>
              <a:rPr lang="en-GB" dirty="0" err="1"/>
              <a:t>Logika</a:t>
            </a:r>
            <a:r>
              <a:rPr lang="en-GB" dirty="0"/>
              <a:t> </a:t>
            </a:r>
            <a:r>
              <a:rPr lang="en-GB" dirty="0" err="1"/>
              <a:t>tohoto</a:t>
            </a:r>
            <a:r>
              <a:rPr lang="en-GB" dirty="0"/>
              <a:t> </a:t>
            </a:r>
            <a:r>
              <a:rPr lang="en-GB" dirty="0" err="1"/>
              <a:t>názoru</a:t>
            </a:r>
            <a:r>
              <a:rPr lang="en-GB" dirty="0"/>
              <a:t> </a:t>
            </a:r>
            <a:r>
              <a:rPr lang="en-GB" dirty="0" err="1"/>
              <a:t>může</a:t>
            </a:r>
            <a:r>
              <a:rPr lang="en-GB" dirty="0"/>
              <a:t> </a:t>
            </a:r>
            <a:r>
              <a:rPr lang="en-GB" dirty="0" err="1"/>
              <a:t>být</a:t>
            </a:r>
            <a:r>
              <a:rPr lang="en-GB" dirty="0"/>
              <a:t> </a:t>
            </a:r>
            <a:r>
              <a:rPr lang="en-GB" dirty="0" err="1"/>
              <a:t>vyjádřena</a:t>
            </a:r>
            <a:r>
              <a:rPr lang="en-GB" dirty="0"/>
              <a:t> </a:t>
            </a:r>
            <a:r>
              <a:rPr lang="en-GB" dirty="0" err="1"/>
              <a:t>následovně</a:t>
            </a:r>
            <a:r>
              <a:rPr lang="en-GB" dirty="0"/>
              <a:t>: </a:t>
            </a:r>
            <a:r>
              <a:rPr lang="en-GB" dirty="0" err="1"/>
              <a:t>Předpokládejme</a:t>
            </a:r>
            <a:r>
              <a:rPr lang="en-GB" dirty="0"/>
              <a:t>, </a:t>
            </a:r>
            <a:r>
              <a:rPr lang="en-GB" dirty="0" err="1"/>
              <a:t>že</a:t>
            </a:r>
            <a:r>
              <a:rPr lang="en-GB" dirty="0"/>
              <a:t> </a:t>
            </a:r>
            <a:r>
              <a:rPr lang="en-GB" dirty="0" err="1"/>
              <a:t>všechny</a:t>
            </a:r>
            <a:r>
              <a:rPr lang="en-GB" dirty="0"/>
              <a:t> </a:t>
            </a:r>
            <a:r>
              <a:rPr lang="en-GB" dirty="0" err="1"/>
              <a:t>subjekty</a:t>
            </a:r>
            <a:r>
              <a:rPr lang="en-GB" dirty="0"/>
              <a:t> v </a:t>
            </a:r>
            <a:r>
              <a:rPr lang="en-GB" dirty="0" err="1"/>
              <a:t>ekonomice</a:t>
            </a:r>
            <a:r>
              <a:rPr lang="en-GB" dirty="0"/>
              <a:t> </a:t>
            </a:r>
            <a:r>
              <a:rPr lang="en-GB" dirty="0" err="1"/>
              <a:t>očekávají</a:t>
            </a:r>
            <a:r>
              <a:rPr lang="en-GB" dirty="0"/>
              <a:t>, </a:t>
            </a:r>
            <a:r>
              <a:rPr lang="en-GB" dirty="0" err="1"/>
              <a:t>že</a:t>
            </a:r>
            <a:r>
              <a:rPr lang="en-GB" dirty="0"/>
              <a:t> se </a:t>
            </a:r>
            <a:r>
              <a:rPr lang="en-GB" dirty="0" err="1"/>
              <a:t>nabídka</a:t>
            </a:r>
            <a:r>
              <a:rPr lang="en-GB" dirty="0"/>
              <a:t> </a:t>
            </a:r>
            <a:r>
              <a:rPr lang="en-GB" dirty="0" err="1"/>
              <a:t>peněz</a:t>
            </a:r>
            <a:r>
              <a:rPr lang="en-GB" dirty="0"/>
              <a:t> a </a:t>
            </a:r>
            <a:r>
              <a:rPr lang="en-GB" dirty="0" err="1"/>
              <a:t>cenová</a:t>
            </a:r>
            <a:r>
              <a:rPr lang="en-GB" dirty="0"/>
              <a:t> </a:t>
            </a:r>
            <a:r>
              <a:rPr lang="en-GB" dirty="0" err="1"/>
              <a:t>hladina</a:t>
            </a:r>
            <a:r>
              <a:rPr lang="en-GB" dirty="0"/>
              <a:t> </a:t>
            </a:r>
            <a:r>
              <a:rPr lang="en-GB" dirty="0" err="1"/>
              <a:t>nezmění</a:t>
            </a:r>
            <a:r>
              <a:rPr lang="en-GB" dirty="0"/>
              <a:t>. </a:t>
            </a:r>
            <a:r>
              <a:rPr lang="en-GB" dirty="0" err="1"/>
              <a:t>Centrální</a:t>
            </a:r>
            <a:r>
              <a:rPr lang="en-GB" dirty="0"/>
              <a:t> </a:t>
            </a:r>
            <a:r>
              <a:rPr lang="en-GB" dirty="0" err="1"/>
              <a:t>banka</a:t>
            </a:r>
            <a:r>
              <a:rPr lang="en-GB" dirty="0"/>
              <a:t> </a:t>
            </a:r>
            <a:r>
              <a:rPr lang="en-GB" dirty="0" err="1"/>
              <a:t>však</a:t>
            </a:r>
            <a:r>
              <a:rPr lang="en-GB" dirty="0"/>
              <a:t> </a:t>
            </a:r>
            <a:r>
              <a:rPr lang="en-GB" dirty="0" err="1"/>
              <a:t>náhle</a:t>
            </a:r>
            <a:r>
              <a:rPr lang="en-GB" dirty="0"/>
              <a:t> a bez </a:t>
            </a:r>
            <a:r>
              <a:rPr lang="en-GB" dirty="0" err="1"/>
              <a:t>oznámení</a:t>
            </a:r>
            <a:r>
              <a:rPr lang="en-GB" dirty="0"/>
              <a:t> </a:t>
            </a:r>
            <a:r>
              <a:rPr lang="en-GB" dirty="0" err="1"/>
              <a:t>zvýší</a:t>
            </a:r>
            <a:r>
              <a:rPr lang="en-GB" dirty="0"/>
              <a:t> </a:t>
            </a:r>
            <a:r>
              <a:rPr lang="en-GB" dirty="0" err="1"/>
              <a:t>nabídku</a:t>
            </a:r>
            <a:r>
              <a:rPr lang="en-GB" dirty="0"/>
              <a:t> </a:t>
            </a:r>
            <a:r>
              <a:rPr lang="en-GB" dirty="0" err="1"/>
              <a:t>peněz</a:t>
            </a:r>
            <a:r>
              <a:rPr lang="en-GB" dirty="0"/>
              <a:t>. </a:t>
            </a:r>
            <a:r>
              <a:rPr lang="en-GB" dirty="0" err="1"/>
              <a:t>Tento</a:t>
            </a:r>
            <a:r>
              <a:rPr lang="en-GB" dirty="0"/>
              <a:t> </a:t>
            </a:r>
            <a:r>
              <a:rPr lang="en-GB" dirty="0" err="1"/>
              <a:t>monetární</a:t>
            </a:r>
            <a:r>
              <a:rPr lang="en-GB" dirty="0"/>
              <a:t> </a:t>
            </a:r>
            <a:r>
              <a:rPr lang="en-GB" dirty="0" err="1"/>
              <a:t>šok</a:t>
            </a:r>
            <a:r>
              <a:rPr lang="en-GB" dirty="0"/>
              <a:t> </a:t>
            </a:r>
            <a:r>
              <a:rPr lang="en-GB" dirty="0" err="1"/>
              <a:t>expanzivní</a:t>
            </a:r>
            <a:r>
              <a:rPr lang="en-GB" dirty="0"/>
              <a:t> </a:t>
            </a:r>
            <a:r>
              <a:rPr lang="en-GB" dirty="0" err="1"/>
              <a:t>povahy</a:t>
            </a:r>
            <a:r>
              <a:rPr lang="en-GB" dirty="0"/>
              <a:t> </a:t>
            </a:r>
            <a:r>
              <a:rPr lang="en-GB" dirty="0" err="1"/>
              <a:t>zvýší</a:t>
            </a:r>
            <a:r>
              <a:rPr lang="en-GB" dirty="0"/>
              <a:t> </a:t>
            </a:r>
            <a:r>
              <a:rPr lang="en-GB" dirty="0" err="1"/>
              <a:t>ceny</a:t>
            </a:r>
            <a:r>
              <a:rPr lang="en-GB" dirty="0"/>
              <a:t>. </a:t>
            </a:r>
            <a:r>
              <a:rPr lang="en-GB" dirty="0" err="1"/>
              <a:t>Výrobci</a:t>
            </a:r>
            <a:r>
              <a:rPr lang="en-GB" dirty="0"/>
              <a:t> (</a:t>
            </a:r>
            <a:r>
              <a:rPr lang="en-GB" dirty="0" err="1"/>
              <a:t>firmy</a:t>
            </a:r>
            <a:r>
              <a:rPr lang="en-GB" dirty="0"/>
              <a:t>) </a:t>
            </a:r>
            <a:r>
              <a:rPr lang="en-GB" dirty="0" err="1"/>
              <a:t>si</a:t>
            </a:r>
            <a:r>
              <a:rPr lang="en-GB" dirty="0"/>
              <a:t> </a:t>
            </a:r>
            <a:r>
              <a:rPr lang="en-GB" dirty="0" err="1"/>
              <a:t>mylně</a:t>
            </a:r>
            <a:r>
              <a:rPr lang="en-GB" dirty="0"/>
              <a:t> </a:t>
            </a:r>
            <a:r>
              <a:rPr lang="en-GB" dirty="0" err="1"/>
              <a:t>vysvětlují</a:t>
            </a:r>
            <a:r>
              <a:rPr lang="en-GB" dirty="0"/>
              <a:t> </a:t>
            </a:r>
            <a:r>
              <a:rPr lang="en-GB" dirty="0" err="1"/>
              <a:t>vyšší</a:t>
            </a:r>
            <a:r>
              <a:rPr lang="en-GB" dirty="0"/>
              <a:t> </a:t>
            </a:r>
            <a:r>
              <a:rPr lang="en-GB" dirty="0" err="1"/>
              <a:t>nominální</a:t>
            </a:r>
            <a:r>
              <a:rPr lang="en-GB" dirty="0"/>
              <a:t> </a:t>
            </a:r>
            <a:r>
              <a:rPr lang="en-GB" dirty="0" err="1"/>
              <a:t>cenu</a:t>
            </a:r>
            <a:r>
              <a:rPr lang="en-GB" dirty="0"/>
              <a:t> </a:t>
            </a:r>
            <a:r>
              <a:rPr lang="en-GB" dirty="0" err="1"/>
              <a:t>své</a:t>
            </a:r>
            <a:r>
              <a:rPr lang="en-GB" dirty="0"/>
              <a:t> </a:t>
            </a:r>
            <a:r>
              <a:rPr lang="en-GB" dirty="0" err="1"/>
              <a:t>produkce</a:t>
            </a:r>
            <a:r>
              <a:rPr lang="en-GB" dirty="0"/>
              <a:t> </a:t>
            </a:r>
            <a:r>
              <a:rPr lang="en-GB" dirty="0" err="1"/>
              <a:t>jako</a:t>
            </a:r>
            <a:r>
              <a:rPr lang="en-GB" dirty="0"/>
              <a:t> </a:t>
            </a:r>
            <a:r>
              <a:rPr lang="en-GB" dirty="0" err="1"/>
              <a:t>zvýšení</a:t>
            </a:r>
            <a:r>
              <a:rPr lang="en-GB" dirty="0"/>
              <a:t> </a:t>
            </a:r>
            <a:r>
              <a:rPr lang="en-GB" dirty="0" err="1"/>
              <a:t>její</a:t>
            </a:r>
            <a:r>
              <a:rPr lang="en-GB" dirty="0"/>
              <a:t> </a:t>
            </a:r>
            <a:r>
              <a:rPr lang="en-GB" dirty="0" err="1"/>
              <a:t>relativní</a:t>
            </a:r>
            <a:r>
              <a:rPr lang="en-GB" dirty="0"/>
              <a:t> </a:t>
            </a:r>
            <a:r>
              <a:rPr lang="en-GB" dirty="0" err="1"/>
              <a:t>ceny</a:t>
            </a:r>
            <a:r>
              <a:rPr lang="en-GB" dirty="0"/>
              <a:t> a </a:t>
            </a:r>
            <a:r>
              <a:rPr lang="en-GB" dirty="0" err="1"/>
              <a:t>nezaznamenávají</a:t>
            </a:r>
            <a:r>
              <a:rPr lang="en-GB" dirty="0"/>
              <a:t>, </a:t>
            </a:r>
            <a:r>
              <a:rPr lang="en-GB" dirty="0" err="1"/>
              <a:t>že</a:t>
            </a:r>
            <a:r>
              <a:rPr lang="en-GB" dirty="0"/>
              <a:t> </a:t>
            </a:r>
            <a:r>
              <a:rPr lang="en-GB" dirty="0" err="1"/>
              <a:t>jde</a:t>
            </a:r>
            <a:r>
              <a:rPr lang="en-GB" dirty="0"/>
              <a:t> o </a:t>
            </a:r>
            <a:r>
              <a:rPr lang="en-GB" dirty="0" err="1"/>
              <a:t>růst</a:t>
            </a:r>
            <a:r>
              <a:rPr lang="en-GB" dirty="0"/>
              <a:t> </a:t>
            </a:r>
            <a:r>
              <a:rPr lang="en-GB" dirty="0" err="1"/>
              <a:t>celkové</a:t>
            </a:r>
            <a:r>
              <a:rPr lang="en-GB" dirty="0"/>
              <a:t> </a:t>
            </a:r>
            <a:r>
              <a:rPr lang="en-GB" dirty="0" err="1"/>
              <a:t>cenové</a:t>
            </a:r>
            <a:r>
              <a:rPr lang="en-GB" dirty="0"/>
              <a:t> </a:t>
            </a:r>
            <a:r>
              <a:rPr lang="en-GB" dirty="0" err="1"/>
              <a:t>hladiny</a:t>
            </a:r>
            <a:r>
              <a:rPr lang="en-GB" dirty="0"/>
              <a:t>. </a:t>
            </a:r>
            <a:r>
              <a:rPr lang="en-GB" dirty="0" err="1"/>
              <a:t>Zvyšují</a:t>
            </a:r>
            <a:r>
              <a:rPr lang="en-GB" dirty="0"/>
              <a:t> proto </a:t>
            </a:r>
            <a:r>
              <a:rPr lang="en-GB" dirty="0" err="1"/>
              <a:t>produkci</a:t>
            </a:r>
            <a:r>
              <a:rPr lang="en-GB" dirty="0"/>
              <a:t> – a proto se </a:t>
            </a:r>
            <a:r>
              <a:rPr lang="en-GB" dirty="0" err="1"/>
              <a:t>neutralita</a:t>
            </a:r>
            <a:r>
              <a:rPr lang="en-GB" dirty="0"/>
              <a:t> </a:t>
            </a:r>
            <a:r>
              <a:rPr lang="en-GB" dirty="0" err="1"/>
              <a:t>peněz</a:t>
            </a:r>
            <a:r>
              <a:rPr lang="en-GB" dirty="0"/>
              <a:t> v </a:t>
            </a:r>
            <a:r>
              <a:rPr lang="en-GB" dirty="0" err="1"/>
              <a:t>krátkém</a:t>
            </a:r>
            <a:r>
              <a:rPr lang="en-GB" dirty="0"/>
              <a:t> </a:t>
            </a:r>
            <a:r>
              <a:rPr lang="en-GB" dirty="0" err="1"/>
              <a:t>období</a:t>
            </a:r>
            <a:r>
              <a:rPr lang="en-GB" dirty="0"/>
              <a:t> </a:t>
            </a:r>
            <a:r>
              <a:rPr lang="en-GB" dirty="0" err="1"/>
              <a:t>neprojevuje</a:t>
            </a:r>
            <a:r>
              <a:rPr lang="en-GB" dirty="0"/>
              <a:t>. </a:t>
            </a:r>
            <a:r>
              <a:rPr lang="en-GB" dirty="0" err="1"/>
              <a:t>Přes</a:t>
            </a:r>
            <a:r>
              <a:rPr lang="en-GB" dirty="0"/>
              <a:t> toto </a:t>
            </a:r>
            <a:r>
              <a:rPr lang="en-GB" dirty="0" err="1"/>
              <a:t>zvýšení</a:t>
            </a:r>
            <a:r>
              <a:rPr lang="en-GB" dirty="0"/>
              <a:t> </a:t>
            </a:r>
            <a:r>
              <a:rPr lang="en-GB" dirty="0" err="1"/>
              <a:t>produkce</a:t>
            </a:r>
            <a:r>
              <a:rPr lang="en-GB" dirty="0"/>
              <a:t> </a:t>
            </a:r>
            <a:r>
              <a:rPr lang="en-GB" dirty="0" err="1"/>
              <a:t>na</a:t>
            </a:r>
            <a:r>
              <a:rPr lang="en-GB" dirty="0"/>
              <a:t> tom </a:t>
            </a:r>
            <a:r>
              <a:rPr lang="en-GB" dirty="0" err="1"/>
              <a:t>nejsou</a:t>
            </a:r>
            <a:r>
              <a:rPr lang="en-GB" dirty="0"/>
              <a:t> </a:t>
            </a:r>
            <a:r>
              <a:rPr lang="en-GB" dirty="0" err="1"/>
              <a:t>ekonomicky</a:t>
            </a:r>
            <a:r>
              <a:rPr lang="en-GB" dirty="0"/>
              <a:t> </a:t>
            </a:r>
            <a:r>
              <a:rPr lang="en-GB" dirty="0" err="1"/>
              <a:t>lépe</a:t>
            </a:r>
            <a:r>
              <a:rPr lang="en-GB" dirty="0"/>
              <a:t>, </a:t>
            </a:r>
            <a:r>
              <a:rPr lang="en-GB" dirty="0" err="1"/>
              <a:t>neboť</a:t>
            </a:r>
            <a:r>
              <a:rPr lang="en-GB" dirty="0"/>
              <a:t> se </a:t>
            </a:r>
            <a:r>
              <a:rPr lang="en-GB" dirty="0" err="1"/>
              <a:t>zvyšují</a:t>
            </a:r>
            <a:r>
              <a:rPr lang="en-GB" dirty="0"/>
              <a:t> </a:t>
            </a:r>
            <a:r>
              <a:rPr lang="en-GB" dirty="0" err="1"/>
              <a:t>i</a:t>
            </a:r>
            <a:r>
              <a:rPr lang="en-GB" dirty="0"/>
              <a:t> </a:t>
            </a:r>
            <a:r>
              <a:rPr lang="en-GB" dirty="0" err="1"/>
              <a:t>ceny</a:t>
            </a:r>
            <a:r>
              <a:rPr lang="en-GB" dirty="0"/>
              <a:t> </a:t>
            </a:r>
            <a:r>
              <a:rPr lang="en-GB" dirty="0" err="1"/>
              <a:t>produkce</a:t>
            </a:r>
            <a:r>
              <a:rPr lang="en-GB" dirty="0"/>
              <a:t> </a:t>
            </a:r>
            <a:r>
              <a:rPr lang="en-GB" dirty="0" err="1"/>
              <a:t>jiných</a:t>
            </a:r>
            <a:r>
              <a:rPr lang="en-GB" dirty="0"/>
              <a:t> </a:t>
            </a:r>
            <a:r>
              <a:rPr lang="en-GB" dirty="0" err="1"/>
              <a:t>firem</a:t>
            </a:r>
            <a:r>
              <a:rPr lang="en-GB" dirty="0"/>
              <a:t> a </a:t>
            </a:r>
            <a:r>
              <a:rPr lang="en-GB" dirty="0" err="1"/>
              <a:t>také</a:t>
            </a:r>
            <a:r>
              <a:rPr lang="en-GB" dirty="0"/>
              <a:t> </a:t>
            </a:r>
            <a:r>
              <a:rPr lang="en-GB" dirty="0" err="1"/>
              <a:t>ceny</a:t>
            </a:r>
            <a:r>
              <a:rPr lang="en-GB" dirty="0"/>
              <a:t> </a:t>
            </a:r>
            <a:r>
              <a:rPr lang="en-GB" dirty="0" err="1"/>
              <a:t>všech</a:t>
            </a:r>
            <a:r>
              <a:rPr lang="en-GB" dirty="0"/>
              <a:t> </a:t>
            </a:r>
            <a:r>
              <a:rPr lang="en-GB" dirty="0" err="1"/>
              <a:t>statků</a:t>
            </a:r>
            <a:r>
              <a:rPr lang="en-GB" dirty="0"/>
              <a:t>, </a:t>
            </a:r>
            <a:r>
              <a:rPr lang="en-GB" dirty="0" err="1"/>
              <a:t>které</a:t>
            </a:r>
            <a:r>
              <a:rPr lang="en-GB" dirty="0"/>
              <a:t> </a:t>
            </a:r>
            <a:r>
              <a:rPr lang="en-GB" dirty="0" err="1"/>
              <a:t>firmy</a:t>
            </a:r>
            <a:r>
              <a:rPr lang="en-GB" dirty="0"/>
              <a:t> </a:t>
            </a:r>
            <a:r>
              <a:rPr lang="en-GB" dirty="0" err="1"/>
              <a:t>nakupují</a:t>
            </a:r>
            <a:r>
              <a:rPr lang="en-GB" dirty="0"/>
              <a:t>. </a:t>
            </a:r>
            <a:r>
              <a:rPr lang="en-GB" dirty="0" err="1"/>
              <a:t>Firmy</a:t>
            </a:r>
            <a:r>
              <a:rPr lang="en-GB" dirty="0"/>
              <a:t> </a:t>
            </a:r>
            <a:r>
              <a:rPr lang="en-GB" dirty="0" err="1"/>
              <a:t>tak</a:t>
            </a:r>
            <a:r>
              <a:rPr lang="en-GB" dirty="0"/>
              <a:t> </a:t>
            </a:r>
            <a:r>
              <a:rPr lang="en-GB" dirty="0" err="1"/>
              <a:t>produkují</a:t>
            </a:r>
            <a:r>
              <a:rPr lang="en-GB" dirty="0"/>
              <a:t> </a:t>
            </a:r>
            <a:r>
              <a:rPr lang="en-GB" dirty="0" err="1"/>
              <a:t>více</a:t>
            </a:r>
            <a:r>
              <a:rPr lang="en-GB" dirty="0"/>
              <a:t>, </a:t>
            </a:r>
            <a:r>
              <a:rPr lang="en-GB" dirty="0" err="1"/>
              <a:t>než</a:t>
            </a:r>
            <a:r>
              <a:rPr lang="en-GB" dirty="0"/>
              <a:t> by </a:t>
            </a:r>
            <a:r>
              <a:rPr lang="en-GB" dirty="0" err="1"/>
              <a:t>produkovaly</a:t>
            </a:r>
            <a:r>
              <a:rPr lang="en-GB" dirty="0"/>
              <a:t>, </a:t>
            </a:r>
            <a:r>
              <a:rPr lang="en-GB" dirty="0" err="1"/>
              <a:t>kdyby</a:t>
            </a:r>
            <a:r>
              <a:rPr lang="en-GB" dirty="0"/>
              <a:t> </a:t>
            </a:r>
            <a:r>
              <a:rPr lang="en-GB" dirty="0" err="1"/>
              <a:t>věděly</a:t>
            </a:r>
            <a:r>
              <a:rPr lang="en-GB" dirty="0"/>
              <a:t>, </a:t>
            </a:r>
            <a:r>
              <a:rPr lang="en-GB" dirty="0" err="1"/>
              <a:t>že</a:t>
            </a:r>
            <a:r>
              <a:rPr lang="en-GB" dirty="0"/>
              <a:t> se </a:t>
            </a:r>
            <a:r>
              <a:rPr lang="en-GB" dirty="0" err="1"/>
              <a:t>relativní</a:t>
            </a:r>
            <a:r>
              <a:rPr lang="en-GB" dirty="0"/>
              <a:t> </a:t>
            </a:r>
            <a:r>
              <a:rPr lang="en-GB" dirty="0" err="1"/>
              <a:t>ceny</a:t>
            </a:r>
            <a:r>
              <a:rPr lang="en-GB" dirty="0"/>
              <a:t> </a:t>
            </a:r>
            <a:r>
              <a:rPr lang="en-GB" dirty="0" err="1"/>
              <a:t>jejich</a:t>
            </a:r>
            <a:r>
              <a:rPr lang="en-GB" dirty="0"/>
              <a:t> </a:t>
            </a:r>
            <a:r>
              <a:rPr lang="en-GB" dirty="0" err="1"/>
              <a:t>produkce</a:t>
            </a:r>
            <a:r>
              <a:rPr lang="en-GB" dirty="0"/>
              <a:t> </a:t>
            </a:r>
            <a:r>
              <a:rPr lang="en-GB" dirty="0" err="1"/>
              <a:t>vlastně</a:t>
            </a:r>
            <a:r>
              <a:rPr lang="en-GB" dirty="0"/>
              <a:t> </a:t>
            </a:r>
            <a:r>
              <a:rPr lang="en-GB" dirty="0" err="1"/>
              <a:t>nezměnily</a:t>
            </a:r>
            <a:r>
              <a:rPr lang="en-GB" dirty="0"/>
              <a:t>. Po </a:t>
            </a:r>
            <a:r>
              <a:rPr lang="en-GB" dirty="0" err="1"/>
              <a:t>poznání</a:t>
            </a:r>
            <a:r>
              <a:rPr lang="en-GB" dirty="0"/>
              <a:t> </a:t>
            </a:r>
            <a:r>
              <a:rPr lang="en-GB" dirty="0" err="1"/>
              <a:t>tohoto</a:t>
            </a:r>
            <a:r>
              <a:rPr lang="en-GB" dirty="0"/>
              <a:t> </a:t>
            </a:r>
            <a:r>
              <a:rPr lang="en-GB" dirty="0" err="1"/>
              <a:t>klamu</a:t>
            </a:r>
            <a:r>
              <a:rPr lang="en-GB" dirty="0"/>
              <a:t> se </a:t>
            </a:r>
            <a:r>
              <a:rPr lang="en-GB" dirty="0" err="1"/>
              <a:t>rozsah</a:t>
            </a:r>
            <a:r>
              <a:rPr lang="en-GB" dirty="0"/>
              <a:t> </a:t>
            </a:r>
            <a:r>
              <a:rPr lang="en-GB" dirty="0" err="1"/>
              <a:t>produkce</a:t>
            </a:r>
            <a:r>
              <a:rPr lang="en-GB" dirty="0"/>
              <a:t> </a:t>
            </a:r>
            <a:r>
              <a:rPr lang="en-GB" dirty="0" err="1"/>
              <a:t>vrátí</a:t>
            </a:r>
            <a:r>
              <a:rPr lang="en-GB" dirty="0"/>
              <a:t> </a:t>
            </a:r>
            <a:r>
              <a:rPr lang="en-GB" dirty="0" err="1"/>
              <a:t>na</a:t>
            </a:r>
            <a:r>
              <a:rPr lang="en-GB" dirty="0"/>
              <a:t> </a:t>
            </a:r>
            <a:r>
              <a:rPr lang="en-GB" dirty="0" err="1"/>
              <a:t>svou</a:t>
            </a:r>
            <a:r>
              <a:rPr lang="en-GB" dirty="0"/>
              <a:t> </a:t>
            </a:r>
            <a:r>
              <a:rPr lang="en-GB" dirty="0" err="1"/>
              <a:t>původní</a:t>
            </a:r>
            <a:r>
              <a:rPr lang="en-GB" dirty="0"/>
              <a:t> </a:t>
            </a:r>
            <a:r>
              <a:rPr lang="en-GB" dirty="0" err="1"/>
              <a:t>úroveň</a:t>
            </a:r>
            <a:r>
              <a:rPr lang="en-GB" dirty="0"/>
              <a:t>. Jak </a:t>
            </a:r>
            <a:r>
              <a:rPr lang="en-GB" dirty="0" err="1"/>
              <a:t>jsme</a:t>
            </a:r>
            <a:r>
              <a:rPr lang="en-GB" dirty="0"/>
              <a:t> </a:t>
            </a:r>
            <a:r>
              <a:rPr lang="en-GB" dirty="0" err="1"/>
              <a:t>viděli</a:t>
            </a:r>
            <a:r>
              <a:rPr lang="en-GB" dirty="0"/>
              <a:t>, </a:t>
            </a:r>
            <a:r>
              <a:rPr lang="en-GB" dirty="0" err="1"/>
              <a:t>firmy</a:t>
            </a:r>
            <a:r>
              <a:rPr lang="en-GB" dirty="0"/>
              <a:t> </a:t>
            </a:r>
            <a:r>
              <a:rPr lang="en-GB" dirty="0" err="1"/>
              <a:t>dočasně</a:t>
            </a:r>
            <a:r>
              <a:rPr lang="en-GB" dirty="0"/>
              <a:t> </a:t>
            </a:r>
            <a:r>
              <a:rPr lang="en-GB" dirty="0" err="1"/>
              <a:t>zvýšily</a:t>
            </a:r>
            <a:r>
              <a:rPr lang="en-GB" dirty="0"/>
              <a:t> </a:t>
            </a:r>
            <a:r>
              <a:rPr lang="en-GB" dirty="0" err="1"/>
              <a:t>objem</a:t>
            </a:r>
            <a:r>
              <a:rPr lang="en-GB" dirty="0"/>
              <a:t> </a:t>
            </a:r>
            <a:r>
              <a:rPr lang="en-GB" dirty="0" err="1"/>
              <a:t>své</a:t>
            </a:r>
            <a:r>
              <a:rPr lang="en-GB" dirty="0"/>
              <a:t> </a:t>
            </a:r>
            <a:r>
              <a:rPr lang="en-GB" dirty="0" err="1"/>
              <a:t>produkce</a:t>
            </a:r>
            <a:r>
              <a:rPr lang="en-GB" dirty="0"/>
              <a:t>, </a:t>
            </a:r>
            <a:r>
              <a:rPr lang="en-GB" dirty="0" err="1"/>
              <a:t>protože</a:t>
            </a:r>
            <a:r>
              <a:rPr lang="en-GB" dirty="0"/>
              <a:t> </a:t>
            </a:r>
            <a:r>
              <a:rPr lang="en-GB" dirty="0" err="1"/>
              <a:t>podlehly</a:t>
            </a:r>
            <a:r>
              <a:rPr lang="en-GB" dirty="0"/>
              <a:t> </a:t>
            </a:r>
            <a:r>
              <a:rPr lang="en-GB" dirty="0" err="1"/>
              <a:t>peněžní</a:t>
            </a:r>
            <a:r>
              <a:rPr lang="en-GB" dirty="0"/>
              <a:t> </a:t>
            </a:r>
            <a:r>
              <a:rPr lang="en-GB" dirty="0" err="1"/>
              <a:t>iluzi</a:t>
            </a:r>
            <a:r>
              <a:rPr lang="en-GB" dirty="0"/>
              <a:t> a </a:t>
            </a:r>
            <a:r>
              <a:rPr lang="en-GB" dirty="0" err="1"/>
              <a:t>byly</a:t>
            </a:r>
            <a:r>
              <a:rPr lang="en-GB" dirty="0"/>
              <a:t> </a:t>
            </a:r>
            <a:r>
              <a:rPr lang="en-GB" dirty="0" err="1"/>
              <a:t>tak</a:t>
            </a:r>
            <a:r>
              <a:rPr lang="en-GB" dirty="0"/>
              <a:t> </a:t>
            </a:r>
            <a:r>
              <a:rPr lang="en-GB" dirty="0" err="1"/>
              <a:t>svým</a:t>
            </a:r>
            <a:r>
              <a:rPr lang="en-GB" dirty="0"/>
              <a:t> </a:t>
            </a:r>
            <a:r>
              <a:rPr lang="en-GB" dirty="0" err="1"/>
              <a:t>způsobem</a:t>
            </a:r>
            <a:r>
              <a:rPr lang="en-GB" dirty="0"/>
              <a:t> </a:t>
            </a:r>
            <a:r>
              <a:rPr lang="en-GB" dirty="0" err="1"/>
              <a:t>oklamány</a:t>
            </a:r>
            <a:r>
              <a:rPr lang="en-GB" dirty="0"/>
              <a:t>. </a:t>
            </a:r>
            <a:r>
              <a:rPr lang="en-GB" dirty="0" err="1"/>
              <a:t>Zatímco</a:t>
            </a:r>
            <a:r>
              <a:rPr lang="en-GB" dirty="0"/>
              <a:t> </a:t>
            </a:r>
            <a:r>
              <a:rPr lang="en-GB" dirty="0" err="1"/>
              <a:t>účinek</a:t>
            </a:r>
            <a:r>
              <a:rPr lang="en-GB" dirty="0"/>
              <a:t> </a:t>
            </a:r>
            <a:r>
              <a:rPr lang="en-GB" dirty="0" err="1"/>
              <a:t>vzrůstu</a:t>
            </a:r>
            <a:r>
              <a:rPr lang="en-GB" dirty="0"/>
              <a:t> </a:t>
            </a:r>
            <a:r>
              <a:rPr lang="en-GB" dirty="0" err="1"/>
              <a:t>peněžní</a:t>
            </a:r>
            <a:r>
              <a:rPr lang="en-GB" dirty="0"/>
              <a:t> </a:t>
            </a:r>
            <a:r>
              <a:rPr lang="en-GB" dirty="0" err="1"/>
              <a:t>nabídky</a:t>
            </a:r>
            <a:r>
              <a:rPr lang="en-GB" dirty="0"/>
              <a:t> </a:t>
            </a:r>
            <a:r>
              <a:rPr lang="en-GB" dirty="0" err="1"/>
              <a:t>na</a:t>
            </a:r>
            <a:r>
              <a:rPr lang="en-GB" dirty="0"/>
              <a:t> </a:t>
            </a:r>
            <a:r>
              <a:rPr lang="en-GB" dirty="0" err="1"/>
              <a:t>reálný</a:t>
            </a:r>
            <a:r>
              <a:rPr lang="en-GB" dirty="0"/>
              <a:t> </a:t>
            </a:r>
            <a:r>
              <a:rPr lang="en-GB" dirty="0" err="1"/>
              <a:t>produkt</a:t>
            </a:r>
            <a:r>
              <a:rPr lang="en-GB" dirty="0"/>
              <a:t> </a:t>
            </a:r>
            <a:r>
              <a:rPr lang="en-GB" dirty="0" err="1"/>
              <a:t>byl</a:t>
            </a:r>
            <a:r>
              <a:rPr lang="en-GB" dirty="0"/>
              <a:t> </a:t>
            </a:r>
            <a:r>
              <a:rPr lang="en-GB" dirty="0" err="1"/>
              <a:t>přechodný</a:t>
            </a:r>
            <a:r>
              <a:rPr lang="en-GB" dirty="0"/>
              <a:t>, </a:t>
            </a:r>
            <a:r>
              <a:rPr lang="en-GB" dirty="0" err="1"/>
              <a:t>zůstává</a:t>
            </a:r>
            <a:r>
              <a:rPr lang="en-GB" dirty="0"/>
              <a:t> </a:t>
            </a:r>
            <a:r>
              <a:rPr lang="en-GB" dirty="0" err="1"/>
              <a:t>jeho</a:t>
            </a:r>
            <a:r>
              <a:rPr lang="en-GB" dirty="0"/>
              <a:t> </a:t>
            </a:r>
            <a:r>
              <a:rPr lang="en-GB" dirty="0" err="1"/>
              <a:t>účinek</a:t>
            </a:r>
            <a:r>
              <a:rPr lang="en-GB" dirty="0"/>
              <a:t> </a:t>
            </a:r>
            <a:r>
              <a:rPr lang="en-GB" dirty="0" err="1"/>
              <a:t>na</a:t>
            </a:r>
            <a:r>
              <a:rPr lang="en-GB" dirty="0"/>
              <a:t> </a:t>
            </a:r>
            <a:r>
              <a:rPr lang="en-GB" dirty="0" err="1"/>
              <a:t>výši</a:t>
            </a:r>
            <a:r>
              <a:rPr lang="en-GB" dirty="0"/>
              <a:t> </a:t>
            </a:r>
            <a:r>
              <a:rPr lang="en-GB" dirty="0" err="1"/>
              <a:t>cenové</a:t>
            </a:r>
            <a:r>
              <a:rPr lang="en-GB" dirty="0"/>
              <a:t> </a:t>
            </a:r>
            <a:r>
              <a:rPr lang="en-GB" dirty="0" err="1"/>
              <a:t>hladiny</a:t>
            </a:r>
            <a:r>
              <a:rPr lang="en-GB" dirty="0"/>
              <a:t> </a:t>
            </a:r>
            <a:r>
              <a:rPr lang="en-GB" dirty="0" err="1"/>
              <a:t>trvalým</a:t>
            </a:r>
            <a:r>
              <a:rPr lang="en-GB"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66</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buClrTx/>
              <a:buFont typeface="Wingdings" panose="05000000000000000000" pitchFamily="2" charset="2"/>
              <a:buChar char="ü"/>
            </a:pPr>
            <a:r>
              <a:rPr lang="en-GB" dirty="0"/>
              <a:t>V </a:t>
            </a:r>
            <a:r>
              <a:rPr lang="en-GB" dirty="0" err="1"/>
              <a:t>rámci</a:t>
            </a:r>
            <a:r>
              <a:rPr lang="en-GB" dirty="0"/>
              <a:t> </a:t>
            </a:r>
            <a:r>
              <a:rPr lang="en-GB" dirty="0" err="1"/>
              <a:t>neoklasické</a:t>
            </a:r>
            <a:r>
              <a:rPr lang="en-GB" dirty="0"/>
              <a:t> </a:t>
            </a:r>
            <a:r>
              <a:rPr lang="en-GB" dirty="0" err="1"/>
              <a:t>ekonomie</a:t>
            </a:r>
            <a:r>
              <a:rPr lang="en-GB" dirty="0"/>
              <a:t> </a:t>
            </a:r>
            <a:r>
              <a:rPr lang="en-GB" dirty="0" err="1"/>
              <a:t>existuje</a:t>
            </a:r>
            <a:r>
              <a:rPr lang="en-GB" dirty="0"/>
              <a:t> </a:t>
            </a:r>
            <a:r>
              <a:rPr lang="en-GB" dirty="0" err="1"/>
              <a:t>také</a:t>
            </a:r>
            <a:r>
              <a:rPr lang="en-GB" dirty="0"/>
              <a:t> </a:t>
            </a:r>
            <a:r>
              <a:rPr lang="en-GB" dirty="0" err="1"/>
              <a:t>teorie</a:t>
            </a:r>
            <a:r>
              <a:rPr lang="en-GB" dirty="0"/>
              <a:t>, </a:t>
            </a:r>
            <a:r>
              <a:rPr lang="en-GB" dirty="0" err="1"/>
              <a:t>dle</a:t>
            </a:r>
            <a:r>
              <a:rPr lang="en-GB" dirty="0"/>
              <a:t> </a:t>
            </a:r>
            <a:r>
              <a:rPr lang="en-GB" dirty="0" err="1"/>
              <a:t>níž</a:t>
            </a:r>
            <a:r>
              <a:rPr lang="en-GB" dirty="0"/>
              <a:t> </a:t>
            </a:r>
            <a:r>
              <a:rPr lang="en-GB" dirty="0" err="1"/>
              <a:t>neanticipované</a:t>
            </a:r>
            <a:r>
              <a:rPr lang="en-GB" dirty="0"/>
              <a:t> (</a:t>
            </a:r>
            <a:r>
              <a:rPr lang="en-GB" dirty="0" err="1"/>
              <a:t>nepředvídané</a:t>
            </a:r>
            <a:r>
              <a:rPr lang="en-GB" dirty="0"/>
              <a:t>) </a:t>
            </a:r>
            <a:r>
              <a:rPr lang="en-GB" dirty="0" err="1"/>
              <a:t>změny</a:t>
            </a:r>
            <a:r>
              <a:rPr lang="en-GB" dirty="0"/>
              <a:t> </a:t>
            </a:r>
            <a:r>
              <a:rPr lang="en-GB" dirty="0" err="1"/>
              <a:t>nabídky</a:t>
            </a:r>
            <a:r>
              <a:rPr lang="en-GB" dirty="0"/>
              <a:t> </a:t>
            </a:r>
            <a:r>
              <a:rPr lang="en-GB" dirty="0" err="1"/>
              <a:t>peněz</a:t>
            </a:r>
            <a:r>
              <a:rPr lang="en-GB" dirty="0"/>
              <a:t> </a:t>
            </a:r>
            <a:r>
              <a:rPr lang="en-GB" dirty="0" err="1"/>
              <a:t>mohou</a:t>
            </a:r>
            <a:r>
              <a:rPr lang="en-GB" dirty="0"/>
              <a:t> </a:t>
            </a:r>
            <a:r>
              <a:rPr lang="en-GB" dirty="0" err="1"/>
              <a:t>mít</a:t>
            </a:r>
            <a:r>
              <a:rPr lang="en-GB" dirty="0"/>
              <a:t> </a:t>
            </a:r>
            <a:r>
              <a:rPr lang="en-GB" dirty="0" err="1"/>
              <a:t>krátkodobý</a:t>
            </a:r>
            <a:r>
              <a:rPr lang="en-GB" dirty="0"/>
              <a:t> </a:t>
            </a:r>
            <a:r>
              <a:rPr lang="en-GB" dirty="0" err="1"/>
              <a:t>účinek</a:t>
            </a:r>
            <a:r>
              <a:rPr lang="en-GB" dirty="0"/>
              <a:t> </a:t>
            </a:r>
            <a:r>
              <a:rPr lang="en-GB" dirty="0" err="1"/>
              <a:t>na</a:t>
            </a:r>
            <a:r>
              <a:rPr lang="en-GB" dirty="0"/>
              <a:t> </a:t>
            </a:r>
            <a:r>
              <a:rPr lang="en-GB" dirty="0" err="1"/>
              <a:t>reálný</a:t>
            </a:r>
            <a:r>
              <a:rPr lang="en-GB" dirty="0"/>
              <a:t> </a:t>
            </a:r>
            <a:r>
              <a:rPr lang="en-GB" dirty="0" err="1"/>
              <a:t>produkt</a:t>
            </a:r>
            <a:r>
              <a:rPr lang="en-GB" dirty="0"/>
              <a:t>, a </a:t>
            </a:r>
            <a:r>
              <a:rPr lang="en-GB" dirty="0" err="1"/>
              <a:t>nejsou</a:t>
            </a:r>
            <a:r>
              <a:rPr lang="en-GB" dirty="0"/>
              <a:t> </a:t>
            </a:r>
            <a:r>
              <a:rPr lang="en-GB" dirty="0" err="1"/>
              <a:t>tudíž</a:t>
            </a:r>
            <a:r>
              <a:rPr lang="en-GB" dirty="0"/>
              <a:t> v </a:t>
            </a:r>
            <a:r>
              <a:rPr lang="en-GB" dirty="0" err="1"/>
              <a:t>takové</a:t>
            </a:r>
            <a:r>
              <a:rPr lang="en-GB" dirty="0"/>
              <a:t> </a:t>
            </a:r>
            <a:r>
              <a:rPr lang="en-GB" dirty="0" err="1"/>
              <a:t>situaci</a:t>
            </a:r>
            <a:r>
              <a:rPr lang="en-GB" dirty="0"/>
              <a:t> </a:t>
            </a:r>
            <a:r>
              <a:rPr lang="en-GB" dirty="0" err="1"/>
              <a:t>neutrálními</a:t>
            </a:r>
            <a:r>
              <a:rPr lang="en-GB" dirty="0"/>
              <a:t>. </a:t>
            </a:r>
            <a:r>
              <a:rPr lang="en-GB" dirty="0" err="1"/>
              <a:t>Logika</a:t>
            </a:r>
            <a:r>
              <a:rPr lang="en-GB" dirty="0"/>
              <a:t> </a:t>
            </a:r>
            <a:r>
              <a:rPr lang="en-GB" dirty="0" err="1"/>
              <a:t>tohoto</a:t>
            </a:r>
            <a:r>
              <a:rPr lang="en-GB" dirty="0"/>
              <a:t> </a:t>
            </a:r>
            <a:r>
              <a:rPr lang="en-GB" dirty="0" err="1"/>
              <a:t>názoru</a:t>
            </a:r>
            <a:r>
              <a:rPr lang="en-GB" dirty="0"/>
              <a:t> </a:t>
            </a:r>
            <a:r>
              <a:rPr lang="en-GB" dirty="0" err="1"/>
              <a:t>může</a:t>
            </a:r>
            <a:r>
              <a:rPr lang="en-GB" dirty="0"/>
              <a:t> </a:t>
            </a:r>
            <a:r>
              <a:rPr lang="en-GB" dirty="0" err="1"/>
              <a:t>být</a:t>
            </a:r>
            <a:r>
              <a:rPr lang="en-GB" dirty="0"/>
              <a:t> </a:t>
            </a:r>
            <a:r>
              <a:rPr lang="en-GB" dirty="0" err="1"/>
              <a:t>vyjádřena</a:t>
            </a:r>
            <a:r>
              <a:rPr lang="en-GB" dirty="0"/>
              <a:t> </a:t>
            </a:r>
            <a:r>
              <a:rPr lang="en-GB" dirty="0" err="1"/>
              <a:t>následovně</a:t>
            </a:r>
            <a:r>
              <a:rPr lang="en-GB" dirty="0"/>
              <a:t>: </a:t>
            </a:r>
            <a:r>
              <a:rPr lang="en-GB" dirty="0" err="1"/>
              <a:t>Předpokládejme</a:t>
            </a:r>
            <a:r>
              <a:rPr lang="en-GB" dirty="0"/>
              <a:t>, </a:t>
            </a:r>
            <a:r>
              <a:rPr lang="en-GB" dirty="0" err="1"/>
              <a:t>že</a:t>
            </a:r>
            <a:r>
              <a:rPr lang="en-GB" dirty="0"/>
              <a:t> </a:t>
            </a:r>
            <a:r>
              <a:rPr lang="en-GB" dirty="0" err="1"/>
              <a:t>všechny</a:t>
            </a:r>
            <a:r>
              <a:rPr lang="en-GB" dirty="0"/>
              <a:t> </a:t>
            </a:r>
            <a:r>
              <a:rPr lang="en-GB" dirty="0" err="1"/>
              <a:t>subjekty</a:t>
            </a:r>
            <a:r>
              <a:rPr lang="en-GB" dirty="0"/>
              <a:t> v </a:t>
            </a:r>
            <a:r>
              <a:rPr lang="en-GB" dirty="0" err="1"/>
              <a:t>ekonomice</a:t>
            </a:r>
            <a:r>
              <a:rPr lang="en-GB" dirty="0"/>
              <a:t> </a:t>
            </a:r>
            <a:r>
              <a:rPr lang="en-GB" dirty="0" err="1"/>
              <a:t>očekávají</a:t>
            </a:r>
            <a:r>
              <a:rPr lang="en-GB" dirty="0"/>
              <a:t>, </a:t>
            </a:r>
            <a:r>
              <a:rPr lang="en-GB" dirty="0" err="1"/>
              <a:t>že</a:t>
            </a:r>
            <a:r>
              <a:rPr lang="en-GB" dirty="0"/>
              <a:t> se </a:t>
            </a:r>
            <a:r>
              <a:rPr lang="en-GB" dirty="0" err="1"/>
              <a:t>nabídka</a:t>
            </a:r>
            <a:r>
              <a:rPr lang="en-GB" dirty="0"/>
              <a:t> </a:t>
            </a:r>
            <a:r>
              <a:rPr lang="en-GB" dirty="0" err="1"/>
              <a:t>peněz</a:t>
            </a:r>
            <a:r>
              <a:rPr lang="en-GB" dirty="0"/>
              <a:t> a </a:t>
            </a:r>
            <a:r>
              <a:rPr lang="en-GB" dirty="0" err="1"/>
              <a:t>cenová</a:t>
            </a:r>
            <a:r>
              <a:rPr lang="en-GB" dirty="0"/>
              <a:t> </a:t>
            </a:r>
            <a:r>
              <a:rPr lang="en-GB" dirty="0" err="1"/>
              <a:t>hladina</a:t>
            </a:r>
            <a:r>
              <a:rPr lang="en-GB" dirty="0"/>
              <a:t> </a:t>
            </a:r>
            <a:r>
              <a:rPr lang="en-GB" dirty="0" err="1"/>
              <a:t>nezmění</a:t>
            </a:r>
            <a:r>
              <a:rPr lang="en-GB" dirty="0"/>
              <a:t>. </a:t>
            </a:r>
            <a:r>
              <a:rPr lang="en-GB" dirty="0" err="1"/>
              <a:t>Centrální</a:t>
            </a:r>
            <a:r>
              <a:rPr lang="en-GB" dirty="0"/>
              <a:t> </a:t>
            </a:r>
            <a:r>
              <a:rPr lang="en-GB" dirty="0" err="1"/>
              <a:t>banka</a:t>
            </a:r>
            <a:r>
              <a:rPr lang="en-GB" dirty="0"/>
              <a:t> </a:t>
            </a:r>
            <a:r>
              <a:rPr lang="en-GB" dirty="0" err="1"/>
              <a:t>však</a:t>
            </a:r>
            <a:r>
              <a:rPr lang="en-GB" dirty="0"/>
              <a:t> </a:t>
            </a:r>
            <a:r>
              <a:rPr lang="en-GB" dirty="0" err="1"/>
              <a:t>náhle</a:t>
            </a:r>
            <a:r>
              <a:rPr lang="en-GB" dirty="0"/>
              <a:t> a bez </a:t>
            </a:r>
            <a:r>
              <a:rPr lang="en-GB" dirty="0" err="1"/>
              <a:t>oznámení</a:t>
            </a:r>
            <a:r>
              <a:rPr lang="en-GB" dirty="0"/>
              <a:t> </a:t>
            </a:r>
            <a:r>
              <a:rPr lang="en-GB" dirty="0" err="1"/>
              <a:t>zvýší</a:t>
            </a:r>
            <a:r>
              <a:rPr lang="en-GB" dirty="0"/>
              <a:t> </a:t>
            </a:r>
            <a:r>
              <a:rPr lang="en-GB" dirty="0" err="1"/>
              <a:t>nabídku</a:t>
            </a:r>
            <a:r>
              <a:rPr lang="en-GB" dirty="0"/>
              <a:t> </a:t>
            </a:r>
            <a:r>
              <a:rPr lang="en-GB" dirty="0" err="1"/>
              <a:t>peněz</a:t>
            </a:r>
            <a:r>
              <a:rPr lang="en-GB" dirty="0"/>
              <a:t>. </a:t>
            </a:r>
            <a:r>
              <a:rPr lang="en-GB" dirty="0" err="1"/>
              <a:t>Tento</a:t>
            </a:r>
            <a:r>
              <a:rPr lang="en-GB" dirty="0"/>
              <a:t> </a:t>
            </a:r>
            <a:r>
              <a:rPr lang="en-GB" dirty="0" err="1"/>
              <a:t>monetární</a:t>
            </a:r>
            <a:r>
              <a:rPr lang="en-GB" dirty="0"/>
              <a:t> </a:t>
            </a:r>
            <a:r>
              <a:rPr lang="en-GB" dirty="0" err="1"/>
              <a:t>šok</a:t>
            </a:r>
            <a:r>
              <a:rPr lang="en-GB" dirty="0"/>
              <a:t> </a:t>
            </a:r>
            <a:r>
              <a:rPr lang="en-GB" dirty="0" err="1"/>
              <a:t>expanzivní</a:t>
            </a:r>
            <a:r>
              <a:rPr lang="en-GB" dirty="0"/>
              <a:t> </a:t>
            </a:r>
            <a:r>
              <a:rPr lang="en-GB" dirty="0" err="1"/>
              <a:t>povahy</a:t>
            </a:r>
            <a:r>
              <a:rPr lang="en-GB" dirty="0"/>
              <a:t> </a:t>
            </a:r>
            <a:r>
              <a:rPr lang="en-GB" dirty="0" err="1"/>
              <a:t>zvýší</a:t>
            </a:r>
            <a:r>
              <a:rPr lang="en-GB" dirty="0"/>
              <a:t> </a:t>
            </a:r>
            <a:r>
              <a:rPr lang="en-GB" dirty="0" err="1"/>
              <a:t>ceny</a:t>
            </a:r>
            <a:r>
              <a:rPr lang="en-GB" dirty="0"/>
              <a:t>. </a:t>
            </a:r>
            <a:r>
              <a:rPr lang="en-GB" dirty="0" err="1"/>
              <a:t>Výrobci</a:t>
            </a:r>
            <a:r>
              <a:rPr lang="en-GB" dirty="0"/>
              <a:t> (</a:t>
            </a:r>
            <a:r>
              <a:rPr lang="en-GB" dirty="0" err="1"/>
              <a:t>firmy</a:t>
            </a:r>
            <a:r>
              <a:rPr lang="en-GB" dirty="0"/>
              <a:t>) </a:t>
            </a:r>
            <a:r>
              <a:rPr lang="en-GB" dirty="0" err="1"/>
              <a:t>si</a:t>
            </a:r>
            <a:r>
              <a:rPr lang="en-GB" dirty="0"/>
              <a:t> </a:t>
            </a:r>
            <a:r>
              <a:rPr lang="en-GB" dirty="0" err="1"/>
              <a:t>mylně</a:t>
            </a:r>
            <a:r>
              <a:rPr lang="en-GB" dirty="0"/>
              <a:t> </a:t>
            </a:r>
            <a:r>
              <a:rPr lang="en-GB" dirty="0" err="1"/>
              <a:t>vysvětlují</a:t>
            </a:r>
            <a:r>
              <a:rPr lang="en-GB" dirty="0"/>
              <a:t> </a:t>
            </a:r>
            <a:r>
              <a:rPr lang="en-GB" dirty="0" err="1"/>
              <a:t>vyšší</a:t>
            </a:r>
            <a:r>
              <a:rPr lang="en-GB" dirty="0"/>
              <a:t> </a:t>
            </a:r>
            <a:r>
              <a:rPr lang="en-GB" dirty="0" err="1"/>
              <a:t>nominální</a:t>
            </a:r>
            <a:r>
              <a:rPr lang="en-GB" dirty="0"/>
              <a:t> </a:t>
            </a:r>
            <a:r>
              <a:rPr lang="en-GB" dirty="0" err="1"/>
              <a:t>cenu</a:t>
            </a:r>
            <a:r>
              <a:rPr lang="en-GB" dirty="0"/>
              <a:t> </a:t>
            </a:r>
            <a:r>
              <a:rPr lang="en-GB" dirty="0" err="1"/>
              <a:t>své</a:t>
            </a:r>
            <a:r>
              <a:rPr lang="en-GB" dirty="0"/>
              <a:t> </a:t>
            </a:r>
            <a:r>
              <a:rPr lang="en-GB" dirty="0" err="1"/>
              <a:t>produkce</a:t>
            </a:r>
            <a:r>
              <a:rPr lang="en-GB" dirty="0"/>
              <a:t> </a:t>
            </a:r>
            <a:r>
              <a:rPr lang="en-GB" dirty="0" err="1"/>
              <a:t>jako</a:t>
            </a:r>
            <a:r>
              <a:rPr lang="en-GB" dirty="0"/>
              <a:t> </a:t>
            </a:r>
            <a:r>
              <a:rPr lang="en-GB" dirty="0" err="1"/>
              <a:t>zvýšení</a:t>
            </a:r>
            <a:r>
              <a:rPr lang="en-GB" dirty="0"/>
              <a:t> </a:t>
            </a:r>
            <a:r>
              <a:rPr lang="en-GB" dirty="0" err="1"/>
              <a:t>její</a:t>
            </a:r>
            <a:r>
              <a:rPr lang="en-GB" dirty="0"/>
              <a:t> </a:t>
            </a:r>
            <a:r>
              <a:rPr lang="en-GB" dirty="0" err="1"/>
              <a:t>relativní</a:t>
            </a:r>
            <a:r>
              <a:rPr lang="en-GB" dirty="0"/>
              <a:t> </a:t>
            </a:r>
            <a:r>
              <a:rPr lang="en-GB" dirty="0" err="1"/>
              <a:t>ceny</a:t>
            </a:r>
            <a:r>
              <a:rPr lang="en-GB" dirty="0"/>
              <a:t> a </a:t>
            </a:r>
            <a:r>
              <a:rPr lang="en-GB" dirty="0" err="1"/>
              <a:t>nezaznamenávají</a:t>
            </a:r>
            <a:r>
              <a:rPr lang="en-GB" dirty="0"/>
              <a:t>, </a:t>
            </a:r>
            <a:r>
              <a:rPr lang="en-GB" dirty="0" err="1"/>
              <a:t>že</a:t>
            </a:r>
            <a:r>
              <a:rPr lang="en-GB" dirty="0"/>
              <a:t> </a:t>
            </a:r>
            <a:r>
              <a:rPr lang="en-GB" dirty="0" err="1"/>
              <a:t>jde</a:t>
            </a:r>
            <a:r>
              <a:rPr lang="en-GB" dirty="0"/>
              <a:t> o </a:t>
            </a:r>
            <a:r>
              <a:rPr lang="en-GB" dirty="0" err="1"/>
              <a:t>růst</a:t>
            </a:r>
            <a:r>
              <a:rPr lang="en-GB" dirty="0"/>
              <a:t> </a:t>
            </a:r>
            <a:r>
              <a:rPr lang="en-GB" dirty="0" err="1"/>
              <a:t>celkové</a:t>
            </a:r>
            <a:r>
              <a:rPr lang="en-GB" dirty="0"/>
              <a:t> </a:t>
            </a:r>
            <a:r>
              <a:rPr lang="en-GB" dirty="0" err="1"/>
              <a:t>cenové</a:t>
            </a:r>
            <a:r>
              <a:rPr lang="en-GB" dirty="0"/>
              <a:t> </a:t>
            </a:r>
            <a:r>
              <a:rPr lang="en-GB" dirty="0" err="1"/>
              <a:t>hladiny</a:t>
            </a:r>
            <a:r>
              <a:rPr lang="en-GB" dirty="0"/>
              <a:t>. </a:t>
            </a:r>
            <a:r>
              <a:rPr lang="en-GB" dirty="0" err="1"/>
              <a:t>Zvyšují</a:t>
            </a:r>
            <a:r>
              <a:rPr lang="en-GB" dirty="0"/>
              <a:t> proto </a:t>
            </a:r>
            <a:r>
              <a:rPr lang="en-GB" dirty="0" err="1"/>
              <a:t>produkci</a:t>
            </a:r>
            <a:r>
              <a:rPr lang="en-GB" dirty="0"/>
              <a:t> – a proto se </a:t>
            </a:r>
            <a:r>
              <a:rPr lang="en-GB" dirty="0" err="1"/>
              <a:t>neutralita</a:t>
            </a:r>
            <a:r>
              <a:rPr lang="en-GB" dirty="0"/>
              <a:t> </a:t>
            </a:r>
            <a:r>
              <a:rPr lang="en-GB" dirty="0" err="1"/>
              <a:t>peněz</a:t>
            </a:r>
            <a:r>
              <a:rPr lang="en-GB" dirty="0"/>
              <a:t> v </a:t>
            </a:r>
            <a:r>
              <a:rPr lang="en-GB" dirty="0" err="1"/>
              <a:t>krátkém</a:t>
            </a:r>
            <a:r>
              <a:rPr lang="en-GB" dirty="0"/>
              <a:t> </a:t>
            </a:r>
            <a:r>
              <a:rPr lang="en-GB" dirty="0" err="1"/>
              <a:t>období</a:t>
            </a:r>
            <a:r>
              <a:rPr lang="en-GB" dirty="0"/>
              <a:t> </a:t>
            </a:r>
            <a:r>
              <a:rPr lang="en-GB" dirty="0" err="1"/>
              <a:t>neprojevuje</a:t>
            </a:r>
            <a:r>
              <a:rPr lang="en-GB" dirty="0"/>
              <a:t>. </a:t>
            </a:r>
            <a:r>
              <a:rPr lang="en-GB" dirty="0" err="1"/>
              <a:t>Přes</a:t>
            </a:r>
            <a:r>
              <a:rPr lang="en-GB" dirty="0"/>
              <a:t> toto </a:t>
            </a:r>
            <a:r>
              <a:rPr lang="en-GB" dirty="0" err="1"/>
              <a:t>zvýšení</a:t>
            </a:r>
            <a:r>
              <a:rPr lang="en-GB" dirty="0"/>
              <a:t> </a:t>
            </a:r>
            <a:r>
              <a:rPr lang="en-GB" dirty="0" err="1"/>
              <a:t>produkce</a:t>
            </a:r>
            <a:r>
              <a:rPr lang="en-GB" dirty="0"/>
              <a:t> </a:t>
            </a:r>
            <a:r>
              <a:rPr lang="en-GB" dirty="0" err="1"/>
              <a:t>na</a:t>
            </a:r>
            <a:r>
              <a:rPr lang="en-GB" dirty="0"/>
              <a:t> tom </a:t>
            </a:r>
            <a:r>
              <a:rPr lang="en-GB" dirty="0" err="1"/>
              <a:t>nejsou</a:t>
            </a:r>
            <a:r>
              <a:rPr lang="en-GB" dirty="0"/>
              <a:t> </a:t>
            </a:r>
            <a:r>
              <a:rPr lang="en-GB" dirty="0" err="1"/>
              <a:t>ekonomicky</a:t>
            </a:r>
            <a:r>
              <a:rPr lang="en-GB" dirty="0"/>
              <a:t> </a:t>
            </a:r>
            <a:r>
              <a:rPr lang="en-GB" dirty="0" err="1"/>
              <a:t>lépe</a:t>
            </a:r>
            <a:r>
              <a:rPr lang="en-GB" dirty="0"/>
              <a:t>, </a:t>
            </a:r>
            <a:r>
              <a:rPr lang="en-GB" dirty="0" err="1"/>
              <a:t>neboť</a:t>
            </a:r>
            <a:r>
              <a:rPr lang="en-GB" dirty="0"/>
              <a:t> se </a:t>
            </a:r>
            <a:r>
              <a:rPr lang="en-GB" dirty="0" err="1"/>
              <a:t>zvyšují</a:t>
            </a:r>
            <a:r>
              <a:rPr lang="en-GB" dirty="0"/>
              <a:t> </a:t>
            </a:r>
            <a:r>
              <a:rPr lang="en-GB" dirty="0" err="1"/>
              <a:t>i</a:t>
            </a:r>
            <a:r>
              <a:rPr lang="en-GB" dirty="0"/>
              <a:t> </a:t>
            </a:r>
            <a:r>
              <a:rPr lang="en-GB" dirty="0" err="1"/>
              <a:t>ceny</a:t>
            </a:r>
            <a:r>
              <a:rPr lang="en-GB" dirty="0"/>
              <a:t> </a:t>
            </a:r>
            <a:r>
              <a:rPr lang="en-GB" dirty="0" err="1"/>
              <a:t>produkce</a:t>
            </a:r>
            <a:r>
              <a:rPr lang="en-GB" dirty="0"/>
              <a:t> </a:t>
            </a:r>
            <a:r>
              <a:rPr lang="en-GB" dirty="0" err="1"/>
              <a:t>jiných</a:t>
            </a:r>
            <a:r>
              <a:rPr lang="en-GB" dirty="0"/>
              <a:t> </a:t>
            </a:r>
            <a:r>
              <a:rPr lang="en-GB" dirty="0" err="1"/>
              <a:t>firem</a:t>
            </a:r>
            <a:r>
              <a:rPr lang="en-GB" dirty="0"/>
              <a:t> a </a:t>
            </a:r>
            <a:r>
              <a:rPr lang="en-GB" dirty="0" err="1"/>
              <a:t>také</a:t>
            </a:r>
            <a:r>
              <a:rPr lang="en-GB" dirty="0"/>
              <a:t> </a:t>
            </a:r>
            <a:r>
              <a:rPr lang="en-GB" dirty="0" err="1"/>
              <a:t>ceny</a:t>
            </a:r>
            <a:r>
              <a:rPr lang="en-GB" dirty="0"/>
              <a:t> </a:t>
            </a:r>
            <a:r>
              <a:rPr lang="en-GB" dirty="0" err="1"/>
              <a:t>všech</a:t>
            </a:r>
            <a:r>
              <a:rPr lang="en-GB" dirty="0"/>
              <a:t> </a:t>
            </a:r>
            <a:r>
              <a:rPr lang="en-GB" dirty="0" err="1"/>
              <a:t>statků</a:t>
            </a:r>
            <a:r>
              <a:rPr lang="en-GB" dirty="0"/>
              <a:t>, </a:t>
            </a:r>
            <a:r>
              <a:rPr lang="en-GB" dirty="0" err="1"/>
              <a:t>které</a:t>
            </a:r>
            <a:r>
              <a:rPr lang="en-GB" dirty="0"/>
              <a:t> </a:t>
            </a:r>
            <a:r>
              <a:rPr lang="en-GB" dirty="0" err="1"/>
              <a:t>firmy</a:t>
            </a:r>
            <a:r>
              <a:rPr lang="en-GB" dirty="0"/>
              <a:t> </a:t>
            </a:r>
            <a:r>
              <a:rPr lang="en-GB" dirty="0" err="1"/>
              <a:t>nakupují</a:t>
            </a:r>
            <a:r>
              <a:rPr lang="en-GB" dirty="0"/>
              <a:t>. </a:t>
            </a:r>
            <a:r>
              <a:rPr lang="en-GB" dirty="0" err="1"/>
              <a:t>Firmy</a:t>
            </a:r>
            <a:r>
              <a:rPr lang="en-GB" dirty="0"/>
              <a:t> </a:t>
            </a:r>
            <a:r>
              <a:rPr lang="en-GB" dirty="0" err="1"/>
              <a:t>tak</a:t>
            </a:r>
            <a:r>
              <a:rPr lang="en-GB" dirty="0"/>
              <a:t> </a:t>
            </a:r>
            <a:r>
              <a:rPr lang="en-GB" dirty="0" err="1"/>
              <a:t>produkují</a:t>
            </a:r>
            <a:r>
              <a:rPr lang="en-GB" dirty="0"/>
              <a:t> </a:t>
            </a:r>
            <a:r>
              <a:rPr lang="en-GB" dirty="0" err="1"/>
              <a:t>více</a:t>
            </a:r>
            <a:r>
              <a:rPr lang="en-GB" dirty="0"/>
              <a:t>, </a:t>
            </a:r>
            <a:r>
              <a:rPr lang="en-GB" dirty="0" err="1"/>
              <a:t>než</a:t>
            </a:r>
            <a:r>
              <a:rPr lang="en-GB" dirty="0"/>
              <a:t> by </a:t>
            </a:r>
            <a:r>
              <a:rPr lang="en-GB" dirty="0" err="1"/>
              <a:t>produkovaly</a:t>
            </a:r>
            <a:r>
              <a:rPr lang="en-GB" dirty="0"/>
              <a:t>, </a:t>
            </a:r>
            <a:r>
              <a:rPr lang="en-GB" dirty="0" err="1"/>
              <a:t>kdyby</a:t>
            </a:r>
            <a:r>
              <a:rPr lang="en-GB" dirty="0"/>
              <a:t> </a:t>
            </a:r>
            <a:r>
              <a:rPr lang="en-GB" dirty="0" err="1"/>
              <a:t>věděly</a:t>
            </a:r>
            <a:r>
              <a:rPr lang="en-GB" dirty="0"/>
              <a:t>, </a:t>
            </a:r>
            <a:r>
              <a:rPr lang="en-GB" dirty="0" err="1"/>
              <a:t>že</a:t>
            </a:r>
            <a:r>
              <a:rPr lang="en-GB" dirty="0"/>
              <a:t> se </a:t>
            </a:r>
            <a:r>
              <a:rPr lang="en-GB" dirty="0" err="1"/>
              <a:t>relativní</a:t>
            </a:r>
            <a:r>
              <a:rPr lang="en-GB" dirty="0"/>
              <a:t> </a:t>
            </a:r>
            <a:r>
              <a:rPr lang="en-GB" dirty="0" err="1"/>
              <a:t>ceny</a:t>
            </a:r>
            <a:r>
              <a:rPr lang="en-GB" dirty="0"/>
              <a:t> </a:t>
            </a:r>
            <a:r>
              <a:rPr lang="en-GB" dirty="0" err="1"/>
              <a:t>jejich</a:t>
            </a:r>
            <a:r>
              <a:rPr lang="en-GB" dirty="0"/>
              <a:t> </a:t>
            </a:r>
            <a:r>
              <a:rPr lang="en-GB" dirty="0" err="1"/>
              <a:t>produkce</a:t>
            </a:r>
            <a:r>
              <a:rPr lang="en-GB" dirty="0"/>
              <a:t> </a:t>
            </a:r>
            <a:r>
              <a:rPr lang="en-GB" dirty="0" err="1"/>
              <a:t>vlastně</a:t>
            </a:r>
            <a:r>
              <a:rPr lang="en-GB" dirty="0"/>
              <a:t> </a:t>
            </a:r>
            <a:r>
              <a:rPr lang="en-GB" dirty="0" err="1"/>
              <a:t>nezměnily</a:t>
            </a:r>
            <a:r>
              <a:rPr lang="en-GB" dirty="0"/>
              <a:t>. Po </a:t>
            </a:r>
            <a:r>
              <a:rPr lang="en-GB" dirty="0" err="1"/>
              <a:t>poznání</a:t>
            </a:r>
            <a:r>
              <a:rPr lang="en-GB" dirty="0"/>
              <a:t> </a:t>
            </a:r>
            <a:r>
              <a:rPr lang="en-GB" dirty="0" err="1"/>
              <a:t>tohoto</a:t>
            </a:r>
            <a:r>
              <a:rPr lang="en-GB" dirty="0"/>
              <a:t> </a:t>
            </a:r>
            <a:r>
              <a:rPr lang="en-GB" dirty="0" err="1"/>
              <a:t>klamu</a:t>
            </a:r>
            <a:r>
              <a:rPr lang="en-GB" dirty="0"/>
              <a:t> se </a:t>
            </a:r>
            <a:r>
              <a:rPr lang="en-GB" dirty="0" err="1"/>
              <a:t>rozsah</a:t>
            </a:r>
            <a:r>
              <a:rPr lang="en-GB" dirty="0"/>
              <a:t> </a:t>
            </a:r>
            <a:r>
              <a:rPr lang="en-GB" dirty="0" err="1"/>
              <a:t>produkce</a:t>
            </a:r>
            <a:r>
              <a:rPr lang="en-GB" dirty="0"/>
              <a:t> </a:t>
            </a:r>
            <a:r>
              <a:rPr lang="en-GB" dirty="0" err="1"/>
              <a:t>vrátí</a:t>
            </a:r>
            <a:r>
              <a:rPr lang="en-GB" dirty="0"/>
              <a:t> </a:t>
            </a:r>
            <a:r>
              <a:rPr lang="en-GB" dirty="0" err="1"/>
              <a:t>na</a:t>
            </a:r>
            <a:r>
              <a:rPr lang="en-GB" dirty="0"/>
              <a:t> </a:t>
            </a:r>
            <a:r>
              <a:rPr lang="en-GB" dirty="0" err="1"/>
              <a:t>svou</a:t>
            </a:r>
            <a:r>
              <a:rPr lang="en-GB" dirty="0"/>
              <a:t> </a:t>
            </a:r>
            <a:r>
              <a:rPr lang="en-GB" dirty="0" err="1"/>
              <a:t>původní</a:t>
            </a:r>
            <a:r>
              <a:rPr lang="en-GB" dirty="0"/>
              <a:t> </a:t>
            </a:r>
            <a:r>
              <a:rPr lang="en-GB" dirty="0" err="1"/>
              <a:t>úroveň</a:t>
            </a:r>
            <a:r>
              <a:rPr lang="en-GB" dirty="0"/>
              <a:t>. Jak </a:t>
            </a:r>
            <a:r>
              <a:rPr lang="en-GB" dirty="0" err="1"/>
              <a:t>jsme</a:t>
            </a:r>
            <a:r>
              <a:rPr lang="en-GB" dirty="0"/>
              <a:t> </a:t>
            </a:r>
            <a:r>
              <a:rPr lang="en-GB" dirty="0" err="1"/>
              <a:t>viděli</a:t>
            </a:r>
            <a:r>
              <a:rPr lang="en-GB" dirty="0"/>
              <a:t>, </a:t>
            </a:r>
            <a:r>
              <a:rPr lang="en-GB" dirty="0" err="1"/>
              <a:t>firmy</a:t>
            </a:r>
            <a:r>
              <a:rPr lang="en-GB" dirty="0"/>
              <a:t> </a:t>
            </a:r>
            <a:r>
              <a:rPr lang="en-GB" dirty="0" err="1"/>
              <a:t>dočasně</a:t>
            </a:r>
            <a:r>
              <a:rPr lang="en-GB" dirty="0"/>
              <a:t> </a:t>
            </a:r>
            <a:r>
              <a:rPr lang="en-GB" dirty="0" err="1"/>
              <a:t>zvýšily</a:t>
            </a:r>
            <a:r>
              <a:rPr lang="en-GB" dirty="0"/>
              <a:t> </a:t>
            </a:r>
            <a:r>
              <a:rPr lang="en-GB" dirty="0" err="1"/>
              <a:t>objem</a:t>
            </a:r>
            <a:r>
              <a:rPr lang="en-GB" dirty="0"/>
              <a:t> </a:t>
            </a:r>
            <a:r>
              <a:rPr lang="en-GB" dirty="0" err="1"/>
              <a:t>své</a:t>
            </a:r>
            <a:r>
              <a:rPr lang="en-GB" dirty="0"/>
              <a:t> </a:t>
            </a:r>
            <a:r>
              <a:rPr lang="en-GB" dirty="0" err="1"/>
              <a:t>produkce</a:t>
            </a:r>
            <a:r>
              <a:rPr lang="en-GB" dirty="0"/>
              <a:t>, </a:t>
            </a:r>
            <a:r>
              <a:rPr lang="en-GB" dirty="0" err="1"/>
              <a:t>protože</a:t>
            </a:r>
            <a:r>
              <a:rPr lang="en-GB" dirty="0"/>
              <a:t> </a:t>
            </a:r>
            <a:r>
              <a:rPr lang="en-GB" dirty="0" err="1"/>
              <a:t>podlehly</a:t>
            </a:r>
            <a:r>
              <a:rPr lang="en-GB" dirty="0"/>
              <a:t> </a:t>
            </a:r>
            <a:r>
              <a:rPr lang="en-GB" dirty="0" err="1"/>
              <a:t>peněžní</a:t>
            </a:r>
            <a:r>
              <a:rPr lang="en-GB" dirty="0"/>
              <a:t> </a:t>
            </a:r>
            <a:r>
              <a:rPr lang="en-GB" dirty="0" err="1"/>
              <a:t>iluzi</a:t>
            </a:r>
            <a:r>
              <a:rPr lang="en-GB" dirty="0"/>
              <a:t> a </a:t>
            </a:r>
            <a:r>
              <a:rPr lang="en-GB" dirty="0" err="1"/>
              <a:t>byly</a:t>
            </a:r>
            <a:r>
              <a:rPr lang="en-GB" dirty="0"/>
              <a:t> </a:t>
            </a:r>
            <a:r>
              <a:rPr lang="en-GB" dirty="0" err="1"/>
              <a:t>tak</a:t>
            </a:r>
            <a:r>
              <a:rPr lang="en-GB" dirty="0"/>
              <a:t> </a:t>
            </a:r>
            <a:r>
              <a:rPr lang="en-GB" dirty="0" err="1"/>
              <a:t>svým</a:t>
            </a:r>
            <a:r>
              <a:rPr lang="en-GB" dirty="0"/>
              <a:t> </a:t>
            </a:r>
            <a:r>
              <a:rPr lang="en-GB" dirty="0" err="1"/>
              <a:t>způsobem</a:t>
            </a:r>
            <a:r>
              <a:rPr lang="en-GB" dirty="0"/>
              <a:t> </a:t>
            </a:r>
            <a:r>
              <a:rPr lang="en-GB" dirty="0" err="1"/>
              <a:t>oklamány</a:t>
            </a:r>
            <a:r>
              <a:rPr lang="en-GB" dirty="0"/>
              <a:t>. </a:t>
            </a:r>
            <a:r>
              <a:rPr lang="en-GB" dirty="0" err="1"/>
              <a:t>Zatímco</a:t>
            </a:r>
            <a:r>
              <a:rPr lang="en-GB" dirty="0"/>
              <a:t> </a:t>
            </a:r>
            <a:r>
              <a:rPr lang="en-GB" dirty="0" err="1"/>
              <a:t>účinek</a:t>
            </a:r>
            <a:r>
              <a:rPr lang="en-GB" dirty="0"/>
              <a:t> </a:t>
            </a:r>
            <a:r>
              <a:rPr lang="en-GB" dirty="0" err="1"/>
              <a:t>vzrůstu</a:t>
            </a:r>
            <a:r>
              <a:rPr lang="en-GB" dirty="0"/>
              <a:t> </a:t>
            </a:r>
            <a:r>
              <a:rPr lang="en-GB" dirty="0" err="1"/>
              <a:t>peněžní</a:t>
            </a:r>
            <a:r>
              <a:rPr lang="en-GB" dirty="0"/>
              <a:t> </a:t>
            </a:r>
            <a:r>
              <a:rPr lang="en-GB" dirty="0" err="1"/>
              <a:t>nabídky</a:t>
            </a:r>
            <a:r>
              <a:rPr lang="en-GB" dirty="0"/>
              <a:t> </a:t>
            </a:r>
            <a:r>
              <a:rPr lang="en-GB" dirty="0" err="1"/>
              <a:t>na</a:t>
            </a:r>
            <a:r>
              <a:rPr lang="en-GB" dirty="0"/>
              <a:t> </a:t>
            </a:r>
            <a:r>
              <a:rPr lang="en-GB" dirty="0" err="1"/>
              <a:t>reálný</a:t>
            </a:r>
            <a:r>
              <a:rPr lang="en-GB" dirty="0"/>
              <a:t> </a:t>
            </a:r>
            <a:r>
              <a:rPr lang="en-GB" dirty="0" err="1"/>
              <a:t>produkt</a:t>
            </a:r>
            <a:r>
              <a:rPr lang="en-GB" dirty="0"/>
              <a:t> </a:t>
            </a:r>
            <a:r>
              <a:rPr lang="en-GB" dirty="0" err="1"/>
              <a:t>byl</a:t>
            </a:r>
            <a:r>
              <a:rPr lang="en-GB" dirty="0"/>
              <a:t> </a:t>
            </a:r>
            <a:r>
              <a:rPr lang="en-GB" dirty="0" err="1"/>
              <a:t>přechodný</a:t>
            </a:r>
            <a:r>
              <a:rPr lang="en-GB" dirty="0"/>
              <a:t>, </a:t>
            </a:r>
            <a:r>
              <a:rPr lang="en-GB" dirty="0" err="1"/>
              <a:t>zůstává</a:t>
            </a:r>
            <a:r>
              <a:rPr lang="en-GB" dirty="0"/>
              <a:t> </a:t>
            </a:r>
            <a:r>
              <a:rPr lang="en-GB" dirty="0" err="1"/>
              <a:t>jeho</a:t>
            </a:r>
            <a:r>
              <a:rPr lang="en-GB" dirty="0"/>
              <a:t> </a:t>
            </a:r>
            <a:r>
              <a:rPr lang="en-GB" dirty="0" err="1"/>
              <a:t>účinek</a:t>
            </a:r>
            <a:r>
              <a:rPr lang="en-GB" dirty="0"/>
              <a:t> </a:t>
            </a:r>
            <a:r>
              <a:rPr lang="en-GB" dirty="0" err="1"/>
              <a:t>na</a:t>
            </a:r>
            <a:r>
              <a:rPr lang="en-GB" dirty="0"/>
              <a:t> </a:t>
            </a:r>
            <a:r>
              <a:rPr lang="en-GB" dirty="0" err="1"/>
              <a:t>výši</a:t>
            </a:r>
            <a:r>
              <a:rPr lang="en-GB" dirty="0"/>
              <a:t> </a:t>
            </a:r>
            <a:r>
              <a:rPr lang="en-GB" dirty="0" err="1"/>
              <a:t>cenové</a:t>
            </a:r>
            <a:r>
              <a:rPr lang="en-GB" dirty="0"/>
              <a:t> </a:t>
            </a:r>
            <a:r>
              <a:rPr lang="en-GB" dirty="0" err="1"/>
              <a:t>hladiny</a:t>
            </a:r>
            <a:r>
              <a:rPr lang="en-GB" dirty="0"/>
              <a:t> </a:t>
            </a:r>
            <a:r>
              <a:rPr lang="en-GB" dirty="0" err="1"/>
              <a:t>trvalým</a:t>
            </a:r>
            <a:r>
              <a:rPr lang="en-GB"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67</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en-GB" sz="4000" dirty="0" err="1"/>
              <a:t>jednání</a:t>
            </a:r>
            <a:r>
              <a:rPr lang="en-GB" sz="4000" dirty="0"/>
              <a:t> </a:t>
            </a:r>
            <a:r>
              <a:rPr lang="en-GB" sz="4000" dirty="0" err="1"/>
              <a:t>monetárních</a:t>
            </a:r>
            <a:r>
              <a:rPr lang="en-GB" sz="4000" dirty="0"/>
              <a:t> </a:t>
            </a:r>
            <a:r>
              <a:rPr lang="en-GB" sz="4000" dirty="0" err="1"/>
              <a:t>autorit</a:t>
            </a:r>
            <a:r>
              <a:rPr lang="en-GB" sz="4000" dirty="0"/>
              <a:t> </a:t>
            </a:r>
            <a:r>
              <a:rPr lang="cs-CZ" sz="4000" dirty="0"/>
              <a:t>=</a:t>
            </a:r>
            <a:r>
              <a:rPr lang="en-GB" sz="4000" dirty="0"/>
              <a:t> </a:t>
            </a:r>
            <a:r>
              <a:rPr lang="en-GB" sz="4000" dirty="0" err="1"/>
              <a:t>víceméně</a:t>
            </a:r>
            <a:r>
              <a:rPr lang="en-GB" sz="4000" dirty="0"/>
              <a:t> </a:t>
            </a:r>
            <a:r>
              <a:rPr lang="en-GB" sz="4000" dirty="0" err="1"/>
              <a:t>pragmatické</a:t>
            </a:r>
            <a:r>
              <a:rPr lang="en-GB" sz="4000" dirty="0"/>
              <a:t>, </a:t>
            </a:r>
            <a:endParaRPr lang="cs-CZ" sz="4000" dirty="0"/>
          </a:p>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en-GB" sz="4000" dirty="0" err="1"/>
              <a:t>neznamená</a:t>
            </a:r>
            <a:r>
              <a:rPr lang="en-GB" sz="4000" dirty="0"/>
              <a:t> to, </a:t>
            </a:r>
            <a:r>
              <a:rPr lang="en-GB" sz="4000" dirty="0" err="1"/>
              <a:t>že</a:t>
            </a:r>
            <a:r>
              <a:rPr lang="en-GB" sz="4000" dirty="0"/>
              <a:t> </a:t>
            </a:r>
            <a:r>
              <a:rPr lang="en-GB" sz="4000" dirty="0" err="1"/>
              <a:t>nenese</a:t>
            </a:r>
            <a:r>
              <a:rPr lang="en-GB" sz="4000" dirty="0"/>
              <a:t> </a:t>
            </a:r>
            <a:r>
              <a:rPr lang="en-GB" sz="4000" dirty="0" err="1"/>
              <a:t>dominující</a:t>
            </a:r>
            <a:r>
              <a:rPr lang="en-GB" sz="4000" dirty="0"/>
              <a:t> </a:t>
            </a:r>
            <a:r>
              <a:rPr lang="en-GB" sz="4000" dirty="0" err="1"/>
              <a:t>znaky</a:t>
            </a:r>
            <a:r>
              <a:rPr lang="en-GB" sz="4000" dirty="0"/>
              <a:t> </a:t>
            </a:r>
            <a:r>
              <a:rPr lang="en-GB" sz="4000" dirty="0" err="1"/>
              <a:t>keynesovské</a:t>
            </a:r>
            <a:r>
              <a:rPr lang="en-GB" sz="4000" dirty="0"/>
              <a:t> </a:t>
            </a:r>
            <a:r>
              <a:rPr lang="en-GB" sz="4000" dirty="0" err="1"/>
              <a:t>nebo</a:t>
            </a:r>
            <a:r>
              <a:rPr lang="en-GB" sz="4000" dirty="0"/>
              <a:t> </a:t>
            </a:r>
            <a:r>
              <a:rPr lang="en-GB" sz="4000" dirty="0" err="1"/>
              <a:t>monetaristické</a:t>
            </a:r>
            <a:r>
              <a:rPr lang="en-GB" sz="4000" dirty="0"/>
              <a:t> </a:t>
            </a:r>
            <a:r>
              <a:rPr lang="en-GB" sz="4000" dirty="0" err="1"/>
              <a:t>teorie</a:t>
            </a:r>
            <a:r>
              <a:rPr lang="en-GB" sz="4000" dirty="0"/>
              <a:t>. Po </a:t>
            </a:r>
            <a:r>
              <a:rPr lang="en-GB" sz="4000" dirty="0" err="1"/>
              <a:t>druhé</a:t>
            </a:r>
            <a:r>
              <a:rPr lang="en-GB" sz="4000" dirty="0"/>
              <a:t> </a:t>
            </a:r>
            <a:r>
              <a:rPr lang="en-GB" sz="4000" dirty="0" err="1"/>
              <a:t>světové</a:t>
            </a:r>
            <a:r>
              <a:rPr lang="en-GB" sz="4000" dirty="0"/>
              <a:t> </a:t>
            </a:r>
            <a:r>
              <a:rPr lang="en-GB" sz="4000" dirty="0" err="1"/>
              <a:t>válce</a:t>
            </a:r>
            <a:r>
              <a:rPr lang="en-GB" sz="4000" dirty="0"/>
              <a:t> </a:t>
            </a:r>
            <a:r>
              <a:rPr lang="en-GB" sz="4000" dirty="0" err="1"/>
              <a:t>až</a:t>
            </a:r>
            <a:r>
              <a:rPr lang="en-GB" sz="4000" dirty="0"/>
              <a:t> do 70. let </a:t>
            </a:r>
            <a:r>
              <a:rPr lang="en-GB" sz="4000" dirty="0" err="1"/>
              <a:t>měly</a:t>
            </a:r>
            <a:r>
              <a:rPr lang="en-GB" sz="4000" dirty="0"/>
              <a:t> v </a:t>
            </a:r>
            <a:r>
              <a:rPr lang="en-GB" sz="4000" dirty="0" err="1"/>
              <a:t>monetární</a:t>
            </a:r>
            <a:r>
              <a:rPr lang="en-GB" sz="4000" dirty="0"/>
              <a:t> </a:t>
            </a:r>
            <a:r>
              <a:rPr lang="en-GB" sz="4000" dirty="0" err="1"/>
              <a:t>praxi</a:t>
            </a:r>
            <a:r>
              <a:rPr lang="en-GB" sz="4000" dirty="0"/>
              <a:t> </a:t>
            </a:r>
            <a:r>
              <a:rPr lang="en-GB" sz="4000" dirty="0" err="1"/>
              <a:t>rozhodující</a:t>
            </a:r>
            <a:r>
              <a:rPr lang="en-GB" sz="4000" dirty="0"/>
              <a:t> </a:t>
            </a:r>
            <a:r>
              <a:rPr lang="en-GB" sz="4000" dirty="0" err="1"/>
              <a:t>roli</a:t>
            </a:r>
            <a:r>
              <a:rPr lang="en-GB" sz="4000" dirty="0"/>
              <a:t> </a:t>
            </a:r>
            <a:r>
              <a:rPr lang="en-GB" sz="4000" dirty="0" err="1"/>
              <a:t>keynesovké</a:t>
            </a:r>
            <a:r>
              <a:rPr lang="en-GB" sz="4000" dirty="0"/>
              <a:t> </a:t>
            </a:r>
            <a:r>
              <a:rPr lang="en-GB" sz="4000" dirty="0" err="1"/>
              <a:t>teoretické</a:t>
            </a:r>
            <a:r>
              <a:rPr lang="en-GB" sz="4000" dirty="0"/>
              <a:t> </a:t>
            </a:r>
            <a:r>
              <a:rPr lang="en-GB" sz="4000" dirty="0" err="1"/>
              <a:t>recepty</a:t>
            </a:r>
            <a:r>
              <a:rPr lang="en-GB" sz="4000" dirty="0"/>
              <a:t>. </a:t>
            </a:r>
            <a:r>
              <a:rPr lang="en-GB" sz="4000" dirty="0" err="1"/>
              <a:t>Většina</a:t>
            </a:r>
            <a:r>
              <a:rPr lang="en-GB" sz="4000" dirty="0"/>
              <a:t> </a:t>
            </a:r>
            <a:r>
              <a:rPr lang="en-GB" sz="4000" dirty="0" err="1"/>
              <a:t>centrálních</a:t>
            </a:r>
            <a:r>
              <a:rPr lang="en-GB" sz="4000" dirty="0"/>
              <a:t> bank </a:t>
            </a:r>
            <a:r>
              <a:rPr lang="en-GB" sz="4000" dirty="0" err="1"/>
              <a:t>tehdy</a:t>
            </a:r>
            <a:r>
              <a:rPr lang="en-GB" sz="4000" dirty="0"/>
              <a:t> </a:t>
            </a:r>
            <a:r>
              <a:rPr lang="en-GB" sz="4000" dirty="0" err="1"/>
              <a:t>používala</a:t>
            </a:r>
            <a:r>
              <a:rPr lang="en-GB" sz="4000" dirty="0"/>
              <a:t> </a:t>
            </a:r>
            <a:r>
              <a:rPr lang="en-GB" sz="4000" dirty="0" err="1"/>
              <a:t>jako</a:t>
            </a:r>
            <a:r>
              <a:rPr lang="en-GB" sz="4000" dirty="0"/>
              <a:t> </a:t>
            </a:r>
            <a:r>
              <a:rPr lang="en-GB" sz="4000" dirty="0" err="1"/>
              <a:t>svůj</a:t>
            </a:r>
            <a:r>
              <a:rPr lang="en-GB" sz="4000" dirty="0"/>
              <a:t> </a:t>
            </a:r>
            <a:r>
              <a:rPr lang="en-GB" sz="4000" dirty="0" err="1"/>
              <a:t>hlavní</a:t>
            </a:r>
            <a:r>
              <a:rPr lang="en-GB" sz="4000" dirty="0"/>
              <a:t> </a:t>
            </a:r>
            <a:r>
              <a:rPr lang="en-GB" sz="4000" dirty="0" err="1"/>
              <a:t>zprostředkující</a:t>
            </a:r>
            <a:r>
              <a:rPr lang="en-GB" sz="4000" dirty="0"/>
              <a:t> </a:t>
            </a:r>
            <a:r>
              <a:rPr lang="en-GB" sz="4000" dirty="0" err="1"/>
              <a:t>cíl</a:t>
            </a:r>
            <a:r>
              <a:rPr lang="en-GB" sz="4000" dirty="0"/>
              <a:t> </a:t>
            </a:r>
            <a:r>
              <a:rPr lang="en-GB" sz="4000" dirty="0" err="1"/>
              <a:t>úrokovou</a:t>
            </a:r>
            <a:r>
              <a:rPr lang="en-GB" sz="4000" dirty="0"/>
              <a:t> </a:t>
            </a:r>
            <a:r>
              <a:rPr lang="en-GB" sz="4000" dirty="0" err="1"/>
              <a:t>míru</a:t>
            </a:r>
            <a:r>
              <a:rPr lang="en-GB" sz="4000" dirty="0"/>
              <a:t>. V </a:t>
            </a:r>
            <a:r>
              <a:rPr lang="en-GB" sz="4000" dirty="0" err="1"/>
              <a:t>průběhu</a:t>
            </a:r>
            <a:r>
              <a:rPr lang="en-GB" sz="4000" dirty="0"/>
              <a:t> 70. let 20. </a:t>
            </a:r>
            <a:r>
              <a:rPr lang="en-GB" sz="4000" dirty="0" err="1"/>
              <a:t>století</a:t>
            </a:r>
            <a:r>
              <a:rPr lang="en-GB" sz="4000" dirty="0"/>
              <a:t> </a:t>
            </a:r>
            <a:r>
              <a:rPr lang="en-GB" sz="4000" dirty="0" err="1"/>
              <a:t>došlo</a:t>
            </a:r>
            <a:r>
              <a:rPr lang="en-GB" sz="4000" dirty="0"/>
              <a:t> v </a:t>
            </a:r>
            <a:r>
              <a:rPr lang="en-GB" sz="4000" dirty="0" err="1"/>
              <a:t>profesionálním</a:t>
            </a:r>
            <a:r>
              <a:rPr lang="en-GB" sz="4000" dirty="0"/>
              <a:t> </a:t>
            </a:r>
            <a:r>
              <a:rPr lang="en-GB" sz="4000" dirty="0" err="1"/>
              <a:t>ekonomickém</a:t>
            </a:r>
            <a:r>
              <a:rPr lang="en-GB" sz="4000" dirty="0"/>
              <a:t> </a:t>
            </a:r>
            <a:r>
              <a:rPr lang="en-GB" sz="4000" dirty="0" err="1"/>
              <a:t>myšlení</a:t>
            </a:r>
            <a:r>
              <a:rPr lang="en-GB" sz="4000" dirty="0"/>
              <a:t> k </a:t>
            </a:r>
            <a:r>
              <a:rPr lang="en-GB" sz="4000" dirty="0" err="1"/>
              <a:t>přesměrování</a:t>
            </a:r>
            <a:r>
              <a:rPr lang="en-GB" sz="4000" dirty="0"/>
              <a:t> </a:t>
            </a:r>
            <a:r>
              <a:rPr lang="en-GB" sz="4000" dirty="0" err="1"/>
              <a:t>směrem</a:t>
            </a:r>
            <a:r>
              <a:rPr lang="en-GB" sz="4000" dirty="0"/>
              <a:t> k </a:t>
            </a:r>
            <a:r>
              <a:rPr lang="en-GB" sz="4000" dirty="0" err="1"/>
              <a:t>monetarismu</a:t>
            </a:r>
            <a:r>
              <a:rPr lang="en-GB" sz="4000" dirty="0"/>
              <a:t> a </a:t>
            </a:r>
            <a:r>
              <a:rPr lang="en-GB" sz="4000" dirty="0" err="1"/>
              <a:t>jedna</a:t>
            </a:r>
            <a:r>
              <a:rPr lang="en-GB" sz="4000" dirty="0"/>
              <a:t> </a:t>
            </a:r>
            <a:r>
              <a:rPr lang="en-GB" sz="4000" dirty="0" err="1"/>
              <a:t>centrální</a:t>
            </a:r>
            <a:r>
              <a:rPr lang="en-GB" sz="4000" dirty="0"/>
              <a:t> </a:t>
            </a:r>
            <a:r>
              <a:rPr lang="en-GB" sz="4000" dirty="0" err="1"/>
              <a:t>banka</a:t>
            </a:r>
            <a:r>
              <a:rPr lang="en-GB" sz="4000" dirty="0"/>
              <a:t> za </a:t>
            </a:r>
            <a:r>
              <a:rPr lang="en-GB" sz="4000" dirty="0" err="1"/>
              <a:t>druhou</a:t>
            </a:r>
            <a:r>
              <a:rPr lang="en-GB" sz="4000" dirty="0"/>
              <a:t> </a:t>
            </a:r>
            <a:r>
              <a:rPr lang="en-GB" sz="4000" dirty="0" err="1"/>
              <a:t>začala</a:t>
            </a:r>
            <a:r>
              <a:rPr lang="en-GB" sz="4000" dirty="0"/>
              <a:t> </a:t>
            </a:r>
            <a:r>
              <a:rPr lang="en-GB" sz="4000" dirty="0" err="1"/>
              <a:t>sledovat</a:t>
            </a:r>
            <a:r>
              <a:rPr lang="en-GB" sz="4000" dirty="0"/>
              <a:t> </a:t>
            </a:r>
            <a:r>
              <a:rPr lang="en-GB" sz="4000" dirty="0" err="1"/>
              <a:t>jako</a:t>
            </a:r>
            <a:r>
              <a:rPr lang="en-GB" sz="4000" dirty="0"/>
              <a:t> </a:t>
            </a:r>
            <a:r>
              <a:rPr lang="en-GB" sz="4000" dirty="0" err="1"/>
              <a:t>svou</a:t>
            </a:r>
            <a:r>
              <a:rPr lang="en-GB" sz="4000" dirty="0"/>
              <a:t> </a:t>
            </a:r>
            <a:r>
              <a:rPr lang="en-GB" sz="4000" dirty="0" err="1"/>
              <a:t>zprostředkující</a:t>
            </a:r>
            <a:r>
              <a:rPr lang="en-GB" sz="4000" dirty="0"/>
              <a:t> </a:t>
            </a:r>
            <a:r>
              <a:rPr lang="en-GB" sz="4000" dirty="0" err="1"/>
              <a:t>cílovou</a:t>
            </a:r>
            <a:r>
              <a:rPr lang="en-GB" sz="4000" dirty="0"/>
              <a:t> </a:t>
            </a:r>
            <a:r>
              <a:rPr lang="en-GB" sz="4000" dirty="0" err="1"/>
              <a:t>proměnnou</a:t>
            </a:r>
            <a:r>
              <a:rPr lang="en-GB" sz="4000" dirty="0"/>
              <a:t> </a:t>
            </a:r>
            <a:r>
              <a:rPr lang="en-GB" sz="4000" dirty="0" err="1"/>
              <a:t>nabídku</a:t>
            </a:r>
            <a:r>
              <a:rPr lang="en-GB" sz="4000" dirty="0"/>
              <a:t> </a:t>
            </a:r>
            <a:r>
              <a:rPr lang="en-GB" sz="4000" dirty="0" err="1"/>
              <a:t>peněz</a:t>
            </a:r>
            <a:r>
              <a:rPr lang="en-GB" sz="4000" dirty="0"/>
              <a:t> </a:t>
            </a:r>
            <a:r>
              <a:rPr lang="en-GB" sz="4000" dirty="0" err="1"/>
              <a:t>měřenou</a:t>
            </a:r>
            <a:r>
              <a:rPr lang="en-GB" sz="4000" dirty="0"/>
              <a:t> </a:t>
            </a:r>
            <a:r>
              <a:rPr lang="en-GB" sz="4000" dirty="0" err="1"/>
              <a:t>agregáty</a:t>
            </a:r>
            <a:r>
              <a:rPr lang="en-GB" sz="4000" dirty="0"/>
              <a:t> M1 a </a:t>
            </a:r>
            <a:r>
              <a:rPr lang="en-GB" sz="4000" dirty="0" err="1"/>
              <a:t>ještě</a:t>
            </a:r>
            <a:r>
              <a:rPr lang="en-GB" sz="4000" dirty="0"/>
              <a:t> </a:t>
            </a:r>
            <a:r>
              <a:rPr lang="en-GB" sz="4000" dirty="0" err="1"/>
              <a:t>častěji</a:t>
            </a:r>
            <a:r>
              <a:rPr lang="en-GB" sz="4000" dirty="0"/>
              <a:t> </a:t>
            </a:r>
            <a:r>
              <a:rPr lang="en-GB" sz="4000" dirty="0" err="1"/>
              <a:t>agregátem</a:t>
            </a:r>
            <a:r>
              <a:rPr lang="en-GB" sz="4000" dirty="0"/>
              <a:t> M2 a M3. Tato </a:t>
            </a:r>
            <a:r>
              <a:rPr lang="en-GB" sz="4000" dirty="0" err="1"/>
              <a:t>reorientace</a:t>
            </a:r>
            <a:r>
              <a:rPr lang="en-GB" sz="4000" dirty="0"/>
              <a:t> </a:t>
            </a:r>
            <a:r>
              <a:rPr lang="en-GB" sz="4000" dirty="0" err="1"/>
              <a:t>byla</a:t>
            </a:r>
            <a:r>
              <a:rPr lang="en-GB" sz="4000" dirty="0"/>
              <a:t> </a:t>
            </a:r>
            <a:r>
              <a:rPr lang="en-GB" sz="4000" dirty="0" err="1"/>
              <a:t>reakcí</a:t>
            </a:r>
            <a:r>
              <a:rPr lang="en-GB" sz="4000" dirty="0"/>
              <a:t> </a:t>
            </a:r>
            <a:r>
              <a:rPr lang="en-GB" sz="4000" dirty="0" err="1"/>
              <a:t>na</a:t>
            </a:r>
            <a:r>
              <a:rPr lang="en-GB" sz="4000" dirty="0"/>
              <a:t> </a:t>
            </a:r>
            <a:r>
              <a:rPr lang="en-GB" sz="4000" dirty="0" err="1"/>
              <a:t>selhávání</a:t>
            </a:r>
            <a:r>
              <a:rPr lang="en-GB" sz="4000" dirty="0"/>
              <a:t> </a:t>
            </a:r>
            <a:r>
              <a:rPr lang="en-GB" sz="4000" dirty="0" err="1"/>
              <a:t>keynesovských</a:t>
            </a:r>
            <a:r>
              <a:rPr lang="en-GB" sz="4000" dirty="0"/>
              <a:t> </a:t>
            </a:r>
            <a:r>
              <a:rPr lang="en-GB" sz="4000" dirty="0" err="1"/>
              <a:t>doporučení</a:t>
            </a:r>
            <a:r>
              <a:rPr lang="en-GB" sz="4000" dirty="0"/>
              <a:t> </a:t>
            </a:r>
            <a:r>
              <a:rPr lang="en-GB" sz="4000" dirty="0" err="1"/>
              <a:t>při</a:t>
            </a:r>
            <a:r>
              <a:rPr lang="en-GB" sz="4000" dirty="0"/>
              <a:t> </a:t>
            </a:r>
            <a:r>
              <a:rPr lang="en-GB" sz="4000" dirty="0" err="1"/>
              <a:t>řešení</a:t>
            </a:r>
            <a:r>
              <a:rPr lang="en-GB" sz="4000" dirty="0"/>
              <a:t> </a:t>
            </a:r>
            <a:r>
              <a:rPr lang="en-GB" sz="4000" dirty="0" err="1"/>
              <a:t>ekonomických</a:t>
            </a:r>
            <a:r>
              <a:rPr lang="en-GB" sz="4000" dirty="0"/>
              <a:t> </a:t>
            </a:r>
            <a:r>
              <a:rPr lang="en-GB" sz="4000" dirty="0" err="1"/>
              <a:t>problémů</a:t>
            </a:r>
            <a:r>
              <a:rPr lang="en-GB" sz="4000" dirty="0"/>
              <a:t> 70. let. </a:t>
            </a:r>
            <a:r>
              <a:rPr lang="en-GB" sz="4000" dirty="0" err="1"/>
              <a:t>Postupně</a:t>
            </a:r>
            <a:r>
              <a:rPr lang="en-GB" sz="4000" dirty="0"/>
              <a:t> </a:t>
            </a:r>
            <a:r>
              <a:rPr lang="en-GB" sz="4000" dirty="0" err="1"/>
              <a:t>však</a:t>
            </a:r>
            <a:r>
              <a:rPr lang="en-GB" sz="4000" dirty="0"/>
              <a:t> </a:t>
            </a:r>
            <a:r>
              <a:rPr lang="en-GB" sz="4000" dirty="0" err="1"/>
              <a:t>docházelo</a:t>
            </a:r>
            <a:r>
              <a:rPr lang="en-GB" sz="4000" dirty="0"/>
              <a:t> k </a:t>
            </a:r>
            <a:r>
              <a:rPr lang="en-GB" sz="4000" dirty="0" err="1"/>
              <a:t>revizi</a:t>
            </a:r>
            <a:r>
              <a:rPr lang="en-GB" sz="4000" dirty="0"/>
              <a:t> </a:t>
            </a:r>
            <a:r>
              <a:rPr lang="en-GB" sz="4000" dirty="0" err="1"/>
              <a:t>orientace</a:t>
            </a:r>
            <a:r>
              <a:rPr lang="en-GB" sz="4000" dirty="0"/>
              <a:t> </a:t>
            </a:r>
            <a:r>
              <a:rPr lang="en-GB" sz="4000" dirty="0" err="1"/>
              <a:t>na</a:t>
            </a:r>
            <a:r>
              <a:rPr lang="en-GB" sz="4000" dirty="0"/>
              <a:t> </a:t>
            </a:r>
            <a:r>
              <a:rPr lang="en-GB" sz="4000" dirty="0" err="1"/>
              <a:t>hlídání</a:t>
            </a:r>
            <a:r>
              <a:rPr lang="en-GB" sz="4000" dirty="0"/>
              <a:t> </a:t>
            </a:r>
            <a:r>
              <a:rPr lang="en-GB" sz="4000" dirty="0" err="1"/>
              <a:t>nabídky</a:t>
            </a:r>
            <a:r>
              <a:rPr lang="en-GB" sz="4000" dirty="0"/>
              <a:t> </a:t>
            </a:r>
            <a:r>
              <a:rPr lang="en-GB" sz="4000" dirty="0" err="1"/>
              <a:t>peněz</a:t>
            </a:r>
            <a:r>
              <a:rPr lang="en-GB" sz="4000" dirty="0"/>
              <a:t>, </a:t>
            </a:r>
            <a:r>
              <a:rPr lang="en-GB" sz="4000" dirty="0" err="1"/>
              <a:t>neboť</a:t>
            </a:r>
            <a:r>
              <a:rPr lang="en-GB" sz="4000" dirty="0"/>
              <a:t> se </a:t>
            </a:r>
            <a:r>
              <a:rPr lang="en-GB" sz="4000" dirty="0" err="1"/>
              <a:t>ukázalo</a:t>
            </a:r>
            <a:r>
              <a:rPr lang="en-GB" sz="4000" dirty="0"/>
              <a:t>, </a:t>
            </a:r>
            <a:r>
              <a:rPr lang="en-GB" sz="4000" dirty="0" err="1"/>
              <a:t>že</a:t>
            </a:r>
            <a:r>
              <a:rPr lang="en-GB" sz="4000" dirty="0"/>
              <a:t> </a:t>
            </a:r>
            <a:r>
              <a:rPr lang="en-GB" sz="4000" dirty="0" err="1"/>
              <a:t>možnosti</a:t>
            </a:r>
            <a:r>
              <a:rPr lang="en-GB" sz="4000" dirty="0"/>
              <a:t> </a:t>
            </a:r>
            <a:r>
              <a:rPr lang="en-GB" sz="4000" dirty="0" err="1"/>
              <a:t>centrálních</a:t>
            </a:r>
            <a:r>
              <a:rPr lang="en-GB" sz="4000" dirty="0"/>
              <a:t> bank </a:t>
            </a:r>
            <a:r>
              <a:rPr lang="en-GB" sz="4000" dirty="0" err="1"/>
              <a:t>kontrolovat</a:t>
            </a:r>
            <a:r>
              <a:rPr lang="en-GB" sz="4000" dirty="0"/>
              <a:t> </a:t>
            </a:r>
            <a:r>
              <a:rPr lang="en-GB" sz="4000" dirty="0" err="1"/>
              <a:t>nabídku</a:t>
            </a:r>
            <a:r>
              <a:rPr lang="en-GB" sz="4000" dirty="0"/>
              <a:t> </a:t>
            </a:r>
            <a:r>
              <a:rPr lang="en-GB" sz="4000" dirty="0" err="1"/>
              <a:t>peněz</a:t>
            </a:r>
            <a:r>
              <a:rPr lang="en-GB" sz="4000" dirty="0"/>
              <a:t> </a:t>
            </a:r>
            <a:r>
              <a:rPr lang="en-GB" sz="4000" dirty="0" err="1"/>
              <a:t>jsou</a:t>
            </a:r>
            <a:r>
              <a:rPr lang="en-GB" sz="4000" dirty="0"/>
              <a:t> v </a:t>
            </a:r>
            <a:r>
              <a:rPr lang="en-GB" sz="4000" dirty="0" err="1"/>
              <a:t>podmínkách</a:t>
            </a:r>
            <a:r>
              <a:rPr lang="en-GB" sz="4000" dirty="0"/>
              <a:t> </a:t>
            </a:r>
            <a:r>
              <a:rPr lang="en-GB" sz="4000" dirty="0" err="1"/>
              <a:t>soudobého</a:t>
            </a:r>
            <a:r>
              <a:rPr lang="en-GB" sz="4000" dirty="0"/>
              <a:t> </a:t>
            </a:r>
            <a:r>
              <a:rPr lang="en-GB" sz="4000" dirty="0" err="1"/>
              <a:t>peněžnictví</a:t>
            </a:r>
            <a:r>
              <a:rPr lang="en-GB" sz="4000" dirty="0"/>
              <a:t> </a:t>
            </a:r>
            <a:r>
              <a:rPr lang="en-GB" sz="4000" dirty="0" err="1"/>
              <a:t>velmi</a:t>
            </a:r>
            <a:r>
              <a:rPr lang="en-GB" sz="4000" dirty="0"/>
              <a:t> </a:t>
            </a:r>
            <a:r>
              <a:rPr lang="en-GB" sz="4000" dirty="0" err="1"/>
              <a:t>omezené</a:t>
            </a:r>
            <a:r>
              <a:rPr lang="en-GB" sz="4000" dirty="0"/>
              <a:t>. Z </a:t>
            </a:r>
            <a:r>
              <a:rPr lang="en-GB" sz="4000" dirty="0" err="1"/>
              <a:t>dnešního</a:t>
            </a:r>
            <a:r>
              <a:rPr lang="en-GB" sz="4000" dirty="0"/>
              <a:t> </a:t>
            </a:r>
            <a:r>
              <a:rPr lang="en-GB" sz="4000" dirty="0" err="1"/>
              <a:t>pohledu</a:t>
            </a:r>
            <a:r>
              <a:rPr lang="en-GB" sz="4000" dirty="0"/>
              <a:t> je </a:t>
            </a:r>
            <a:r>
              <a:rPr lang="en-GB" sz="4000" dirty="0" err="1"/>
              <a:t>zřejmé</a:t>
            </a:r>
            <a:r>
              <a:rPr lang="en-GB" sz="4000" dirty="0"/>
              <a:t>, </a:t>
            </a:r>
            <a:r>
              <a:rPr lang="en-GB" sz="4000" dirty="0" err="1"/>
              <a:t>že</a:t>
            </a:r>
            <a:r>
              <a:rPr lang="en-GB" sz="4000" dirty="0"/>
              <a:t> </a:t>
            </a:r>
            <a:r>
              <a:rPr lang="en-GB" sz="4000" dirty="0" err="1"/>
              <a:t>zeslabení</a:t>
            </a:r>
            <a:r>
              <a:rPr lang="en-GB" sz="4000" dirty="0"/>
              <a:t> </a:t>
            </a:r>
            <a:r>
              <a:rPr lang="en-GB" sz="4000" dirty="0" err="1"/>
              <a:t>pozornosti</a:t>
            </a:r>
            <a:r>
              <a:rPr lang="en-GB" sz="4000" dirty="0"/>
              <a:t> </a:t>
            </a:r>
            <a:r>
              <a:rPr lang="en-GB" sz="4000" dirty="0" err="1"/>
              <a:t>monetárních</a:t>
            </a:r>
            <a:r>
              <a:rPr lang="en-GB" sz="4000" dirty="0"/>
              <a:t> </a:t>
            </a:r>
            <a:r>
              <a:rPr lang="en-GB" sz="4000" dirty="0" err="1"/>
              <a:t>autorit</a:t>
            </a:r>
            <a:r>
              <a:rPr lang="en-GB" sz="4000" dirty="0"/>
              <a:t> </a:t>
            </a:r>
            <a:r>
              <a:rPr lang="en-GB" sz="4000" dirty="0" err="1"/>
              <a:t>vůči</a:t>
            </a:r>
            <a:r>
              <a:rPr lang="en-GB" sz="4000" dirty="0"/>
              <a:t> </a:t>
            </a:r>
            <a:r>
              <a:rPr lang="en-GB" sz="4000" dirty="0" err="1"/>
              <a:t>vývoji</a:t>
            </a:r>
            <a:r>
              <a:rPr lang="en-GB" sz="4000" dirty="0"/>
              <a:t> </a:t>
            </a:r>
            <a:r>
              <a:rPr lang="en-GB" sz="4000" dirty="0" err="1"/>
              <a:t>peněžní</a:t>
            </a:r>
            <a:r>
              <a:rPr lang="en-GB" sz="4000" dirty="0"/>
              <a:t> </a:t>
            </a:r>
            <a:r>
              <a:rPr lang="en-GB" sz="4000" dirty="0" err="1"/>
              <a:t>masy</a:t>
            </a:r>
            <a:r>
              <a:rPr lang="en-GB" sz="4000" dirty="0"/>
              <a:t> </a:t>
            </a:r>
            <a:r>
              <a:rPr lang="en-GB" sz="4000" dirty="0" err="1"/>
              <a:t>bylo</a:t>
            </a:r>
            <a:r>
              <a:rPr lang="en-GB" sz="4000" dirty="0"/>
              <a:t> </a:t>
            </a:r>
            <a:r>
              <a:rPr lang="en-GB" sz="4000" dirty="0" err="1"/>
              <a:t>chybou</a:t>
            </a:r>
            <a:r>
              <a:rPr lang="en-GB" sz="4000" dirty="0"/>
              <a:t>, </a:t>
            </a:r>
            <a:r>
              <a:rPr lang="en-GB" sz="4000" dirty="0" err="1"/>
              <a:t>neboť</a:t>
            </a:r>
            <a:r>
              <a:rPr lang="en-GB" sz="4000" dirty="0"/>
              <a:t> </a:t>
            </a:r>
            <a:r>
              <a:rPr lang="en-GB" sz="4000" dirty="0" err="1"/>
              <a:t>regulace</a:t>
            </a:r>
            <a:r>
              <a:rPr lang="en-GB" sz="4000" dirty="0"/>
              <a:t> </a:t>
            </a:r>
            <a:r>
              <a:rPr lang="en-GB" sz="4000" dirty="0" err="1"/>
              <a:t>sice</a:t>
            </a:r>
            <a:r>
              <a:rPr lang="en-GB" sz="4000" dirty="0"/>
              <a:t> </a:t>
            </a:r>
            <a:r>
              <a:rPr lang="en-GB" sz="4000" dirty="0" err="1"/>
              <a:t>tvůrčího</a:t>
            </a:r>
            <a:r>
              <a:rPr lang="en-GB" sz="4000" dirty="0"/>
              <a:t>, ale </a:t>
            </a:r>
            <a:r>
              <a:rPr lang="en-GB" sz="4000" dirty="0" err="1"/>
              <a:t>nezodpovědného</a:t>
            </a:r>
            <a:r>
              <a:rPr lang="en-GB" sz="4000" dirty="0"/>
              <a:t> </a:t>
            </a:r>
            <a:r>
              <a:rPr lang="en-GB" sz="4000" dirty="0" err="1"/>
              <a:t>přístupu</a:t>
            </a:r>
            <a:r>
              <a:rPr lang="en-GB" sz="4000" dirty="0"/>
              <a:t> k </a:t>
            </a:r>
            <a:r>
              <a:rPr lang="en-GB" sz="4000" dirty="0" err="1"/>
              <a:t>tvorbě</a:t>
            </a:r>
            <a:r>
              <a:rPr lang="en-GB" sz="4000" dirty="0"/>
              <a:t> </a:t>
            </a:r>
            <a:r>
              <a:rPr lang="en-GB" sz="4000" dirty="0" err="1"/>
              <a:t>nových</a:t>
            </a:r>
            <a:r>
              <a:rPr lang="en-GB" sz="4000" dirty="0"/>
              <a:t> </a:t>
            </a:r>
            <a:r>
              <a:rPr lang="en-GB" sz="4000" dirty="0" err="1"/>
              <a:t>bankovních</a:t>
            </a:r>
            <a:r>
              <a:rPr lang="en-GB" sz="4000" dirty="0"/>
              <a:t> </a:t>
            </a:r>
            <a:r>
              <a:rPr lang="en-GB" sz="4000" dirty="0" err="1"/>
              <a:t>produktů</a:t>
            </a:r>
            <a:r>
              <a:rPr lang="en-GB" sz="4000" dirty="0"/>
              <a:t> </a:t>
            </a:r>
            <a:r>
              <a:rPr lang="en-GB" sz="4000" dirty="0" err="1"/>
              <a:t>mohla</a:t>
            </a:r>
            <a:r>
              <a:rPr lang="en-GB" sz="4000" dirty="0"/>
              <a:t> </a:t>
            </a:r>
            <a:r>
              <a:rPr lang="en-GB" sz="4000" dirty="0" err="1"/>
              <a:t>být</a:t>
            </a:r>
            <a:r>
              <a:rPr lang="en-GB" sz="4000" dirty="0"/>
              <a:t> </a:t>
            </a:r>
            <a:r>
              <a:rPr lang="en-GB" sz="4000" dirty="0" err="1"/>
              <a:t>prevencí</a:t>
            </a:r>
            <a:r>
              <a:rPr lang="en-GB" sz="4000" dirty="0"/>
              <a:t> </a:t>
            </a:r>
            <a:r>
              <a:rPr lang="en-GB" sz="4000" dirty="0" err="1"/>
              <a:t>před</a:t>
            </a:r>
            <a:r>
              <a:rPr lang="en-GB" sz="4000" dirty="0"/>
              <a:t> </a:t>
            </a:r>
            <a:r>
              <a:rPr lang="en-GB" sz="4000" dirty="0" err="1"/>
              <a:t>rozvolněním</a:t>
            </a:r>
            <a:r>
              <a:rPr lang="en-GB" sz="4000" dirty="0"/>
              <a:t> </a:t>
            </a:r>
            <a:r>
              <a:rPr lang="en-GB" sz="4000" dirty="0" err="1"/>
              <a:t>vztahu</a:t>
            </a:r>
            <a:r>
              <a:rPr lang="en-GB" sz="4000" dirty="0"/>
              <a:t> </a:t>
            </a:r>
            <a:r>
              <a:rPr lang="en-GB" sz="4000" dirty="0" err="1"/>
              <a:t>mezi</a:t>
            </a:r>
            <a:r>
              <a:rPr lang="en-GB" sz="4000" dirty="0"/>
              <a:t> </a:t>
            </a:r>
            <a:r>
              <a:rPr lang="en-GB" sz="4000" dirty="0" err="1"/>
              <a:t>peněžním</a:t>
            </a:r>
            <a:r>
              <a:rPr lang="en-GB" sz="4000" dirty="0"/>
              <a:t> a </a:t>
            </a:r>
            <a:r>
              <a:rPr lang="en-GB" sz="4000" dirty="0" err="1"/>
              <a:t>reálným</a:t>
            </a:r>
            <a:r>
              <a:rPr lang="en-GB" sz="4000" dirty="0"/>
              <a:t> </a:t>
            </a:r>
            <a:r>
              <a:rPr lang="en-GB" sz="4000" dirty="0" err="1"/>
              <a:t>hospodářstvím</a:t>
            </a:r>
            <a:r>
              <a:rPr lang="en-GB" sz="4000" dirty="0"/>
              <a:t> a </a:t>
            </a:r>
            <a:r>
              <a:rPr lang="en-GB" sz="4000" dirty="0" err="1"/>
              <a:t>před</a:t>
            </a:r>
            <a:r>
              <a:rPr lang="en-GB" sz="4000" dirty="0"/>
              <a:t> </a:t>
            </a:r>
            <a:r>
              <a:rPr lang="en-GB" sz="4000" dirty="0" err="1"/>
              <a:t>světovou</a:t>
            </a:r>
            <a:r>
              <a:rPr lang="en-GB" sz="4000" dirty="0"/>
              <a:t> </a:t>
            </a:r>
            <a:r>
              <a:rPr lang="en-GB" sz="4000" dirty="0" err="1"/>
              <a:t>finanční</a:t>
            </a:r>
            <a:r>
              <a:rPr lang="en-GB" sz="4000" dirty="0"/>
              <a:t> a </a:t>
            </a:r>
            <a:r>
              <a:rPr lang="en-GB" sz="4000" dirty="0" err="1"/>
              <a:t>hospodářskou</a:t>
            </a:r>
            <a:r>
              <a:rPr lang="en-GB" sz="4000" dirty="0"/>
              <a:t> </a:t>
            </a:r>
            <a:r>
              <a:rPr lang="en-GB" sz="4000" dirty="0" err="1"/>
              <a:t>krizí</a:t>
            </a:r>
            <a:r>
              <a:rPr lang="en-GB" sz="4000" dirty="0"/>
              <a:t>.</a:t>
            </a:r>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69</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Tradičním</a:t>
            </a:r>
            <a:r>
              <a:rPr lang="en-GB" dirty="0"/>
              <a:t> </a:t>
            </a:r>
            <a:r>
              <a:rPr lang="en-GB" dirty="0" err="1"/>
              <a:t>cílem</a:t>
            </a:r>
            <a:r>
              <a:rPr lang="en-GB" dirty="0"/>
              <a:t> </a:t>
            </a:r>
            <a:r>
              <a:rPr lang="en-GB" dirty="0" err="1"/>
              <a:t>centrálních</a:t>
            </a:r>
            <a:r>
              <a:rPr lang="en-GB" dirty="0"/>
              <a:t> bank </a:t>
            </a:r>
            <a:r>
              <a:rPr lang="en-GB" dirty="0" err="1"/>
              <a:t>bylo</a:t>
            </a:r>
            <a:r>
              <a:rPr lang="en-GB" dirty="0"/>
              <a:t> </a:t>
            </a:r>
            <a:r>
              <a:rPr lang="en-GB" dirty="0" err="1"/>
              <a:t>ovlivňování</a:t>
            </a:r>
            <a:r>
              <a:rPr lang="en-GB" dirty="0"/>
              <a:t> </a:t>
            </a:r>
            <a:r>
              <a:rPr lang="en-GB" dirty="0" err="1"/>
              <a:t>velikosti</a:t>
            </a:r>
            <a:r>
              <a:rPr lang="en-GB" dirty="0"/>
              <a:t> </a:t>
            </a:r>
            <a:r>
              <a:rPr lang="en-GB" dirty="0" err="1"/>
              <a:t>nabídky</a:t>
            </a:r>
            <a:r>
              <a:rPr lang="en-GB" dirty="0"/>
              <a:t> </a:t>
            </a:r>
            <a:r>
              <a:rPr lang="en-GB" dirty="0" err="1"/>
              <a:t>peněz</a:t>
            </a:r>
            <a:r>
              <a:rPr lang="en-GB" dirty="0"/>
              <a:t> </a:t>
            </a:r>
            <a:r>
              <a:rPr lang="en-GB" dirty="0" err="1"/>
              <a:t>podle</a:t>
            </a:r>
            <a:r>
              <a:rPr lang="en-GB" dirty="0"/>
              <a:t> </a:t>
            </a:r>
            <a:r>
              <a:rPr lang="en-GB" dirty="0" err="1"/>
              <a:t>jejich</a:t>
            </a:r>
            <a:r>
              <a:rPr lang="en-GB" dirty="0"/>
              <a:t> </a:t>
            </a:r>
            <a:r>
              <a:rPr lang="en-GB" dirty="0" err="1"/>
              <a:t>protiinflačních</a:t>
            </a:r>
            <a:r>
              <a:rPr lang="en-GB" dirty="0"/>
              <a:t> </a:t>
            </a:r>
            <a:r>
              <a:rPr lang="en-GB" dirty="0" err="1"/>
              <a:t>nebo</a:t>
            </a:r>
            <a:r>
              <a:rPr lang="en-GB" dirty="0"/>
              <a:t> </a:t>
            </a:r>
            <a:r>
              <a:rPr lang="en-GB" dirty="0" err="1"/>
              <a:t>protideflačních</a:t>
            </a:r>
            <a:r>
              <a:rPr lang="en-GB" dirty="0"/>
              <a:t> </a:t>
            </a:r>
            <a:r>
              <a:rPr lang="en-GB" dirty="0" err="1"/>
              <a:t>záměrů</a:t>
            </a:r>
            <a:r>
              <a:rPr lang="en-GB" dirty="0"/>
              <a:t>. Z </a:t>
            </a:r>
            <a:r>
              <a:rPr lang="en-GB" dirty="0" err="1"/>
              <a:t>kapitoly</a:t>
            </a:r>
            <a:r>
              <a:rPr lang="en-GB" dirty="0"/>
              <a:t> o </a:t>
            </a:r>
            <a:r>
              <a:rPr lang="en-GB" dirty="0" err="1"/>
              <a:t>úloze</a:t>
            </a:r>
            <a:r>
              <a:rPr lang="en-GB" dirty="0"/>
              <a:t> </a:t>
            </a:r>
            <a:r>
              <a:rPr lang="en-GB" dirty="0" err="1"/>
              <a:t>peněz</a:t>
            </a:r>
            <a:r>
              <a:rPr lang="en-GB" dirty="0"/>
              <a:t> v </a:t>
            </a:r>
            <a:r>
              <a:rPr lang="en-GB" dirty="0" err="1"/>
              <a:t>tržním</a:t>
            </a:r>
            <a:r>
              <a:rPr lang="en-GB" dirty="0"/>
              <a:t> </a:t>
            </a:r>
            <a:r>
              <a:rPr lang="en-GB" dirty="0" err="1"/>
              <a:t>hospodářství</a:t>
            </a:r>
            <a:r>
              <a:rPr lang="en-GB" dirty="0"/>
              <a:t> </a:t>
            </a:r>
            <a:r>
              <a:rPr lang="en-GB" dirty="0" err="1"/>
              <a:t>již</a:t>
            </a:r>
            <a:r>
              <a:rPr lang="en-GB" dirty="0"/>
              <a:t> </a:t>
            </a:r>
            <a:r>
              <a:rPr lang="en-GB" dirty="0" err="1"/>
              <a:t>víme</a:t>
            </a:r>
            <a:r>
              <a:rPr lang="en-GB" dirty="0"/>
              <a:t>, </a:t>
            </a:r>
            <a:r>
              <a:rPr lang="en-GB" dirty="0" err="1"/>
              <a:t>že</a:t>
            </a:r>
            <a:r>
              <a:rPr lang="en-GB" dirty="0"/>
              <a:t> </a:t>
            </a:r>
            <a:r>
              <a:rPr lang="en-GB" dirty="0" err="1"/>
              <a:t>kontrola</a:t>
            </a:r>
            <a:r>
              <a:rPr lang="en-GB" dirty="0"/>
              <a:t> </a:t>
            </a:r>
            <a:r>
              <a:rPr lang="en-GB" dirty="0" err="1"/>
              <a:t>množství</a:t>
            </a:r>
            <a:r>
              <a:rPr lang="en-GB" dirty="0"/>
              <a:t> </a:t>
            </a:r>
            <a:r>
              <a:rPr lang="en-GB" dirty="0" err="1"/>
              <a:t>peněz</a:t>
            </a:r>
            <a:r>
              <a:rPr lang="en-GB" dirty="0"/>
              <a:t> </a:t>
            </a:r>
            <a:r>
              <a:rPr lang="en-GB" dirty="0" err="1"/>
              <a:t>centrální</a:t>
            </a:r>
            <a:r>
              <a:rPr lang="en-GB" dirty="0"/>
              <a:t> </a:t>
            </a:r>
            <a:r>
              <a:rPr lang="en-GB" dirty="0" err="1"/>
              <a:t>bankou</a:t>
            </a:r>
            <a:r>
              <a:rPr lang="en-GB" dirty="0"/>
              <a:t> </a:t>
            </a:r>
            <a:r>
              <a:rPr lang="en-GB" dirty="0" err="1"/>
              <a:t>není</a:t>
            </a:r>
            <a:r>
              <a:rPr lang="en-GB" dirty="0"/>
              <a:t> </a:t>
            </a:r>
            <a:r>
              <a:rPr lang="en-GB" dirty="0" err="1"/>
              <a:t>zdaleka</a:t>
            </a:r>
            <a:r>
              <a:rPr lang="en-GB" dirty="0"/>
              <a:t> </a:t>
            </a:r>
            <a:r>
              <a:rPr lang="en-GB" dirty="0" err="1"/>
              <a:t>úplná</a:t>
            </a:r>
            <a:r>
              <a:rPr lang="en-GB" dirty="0"/>
              <a:t>. </a:t>
            </a:r>
            <a:r>
              <a:rPr lang="en-GB" dirty="0" err="1"/>
              <a:t>Není</a:t>
            </a:r>
            <a:r>
              <a:rPr lang="en-GB" dirty="0"/>
              <a:t> to </a:t>
            </a:r>
            <a:r>
              <a:rPr lang="en-GB" dirty="0" err="1"/>
              <a:t>jen</a:t>
            </a:r>
            <a:r>
              <a:rPr lang="en-GB" dirty="0"/>
              <a:t> </a:t>
            </a:r>
            <a:r>
              <a:rPr lang="en-GB" dirty="0" err="1"/>
              <a:t>volný</a:t>
            </a:r>
            <a:r>
              <a:rPr lang="en-GB" dirty="0"/>
              <a:t> </a:t>
            </a:r>
            <a:r>
              <a:rPr lang="en-GB" dirty="0" err="1"/>
              <a:t>pohyb</a:t>
            </a:r>
            <a:r>
              <a:rPr lang="en-GB" dirty="0"/>
              <a:t> </a:t>
            </a:r>
            <a:r>
              <a:rPr lang="en-GB" dirty="0" err="1"/>
              <a:t>peněz</a:t>
            </a:r>
            <a:r>
              <a:rPr lang="en-GB" dirty="0"/>
              <a:t> </a:t>
            </a:r>
            <a:r>
              <a:rPr lang="en-GB" dirty="0" err="1"/>
              <a:t>přes</a:t>
            </a:r>
            <a:r>
              <a:rPr lang="en-GB" dirty="0"/>
              <a:t> </a:t>
            </a:r>
            <a:r>
              <a:rPr lang="en-GB" dirty="0" err="1"/>
              <a:t>hranice</a:t>
            </a:r>
            <a:r>
              <a:rPr lang="en-GB" dirty="0"/>
              <a:t> a </a:t>
            </a:r>
            <a:r>
              <a:rPr lang="en-GB" dirty="0" err="1"/>
              <a:t>jejich</a:t>
            </a:r>
            <a:r>
              <a:rPr lang="en-GB" dirty="0"/>
              <a:t> </a:t>
            </a:r>
            <a:r>
              <a:rPr lang="en-GB" dirty="0" err="1"/>
              <a:t>poměrně</a:t>
            </a:r>
            <a:r>
              <a:rPr lang="en-GB" dirty="0"/>
              <a:t> </a:t>
            </a:r>
            <a:r>
              <a:rPr lang="en-GB" dirty="0" err="1"/>
              <a:t>snadná</a:t>
            </a:r>
            <a:r>
              <a:rPr lang="en-GB" dirty="0"/>
              <a:t> </a:t>
            </a:r>
            <a:r>
              <a:rPr lang="en-GB" dirty="0" err="1"/>
              <a:t>konverze</a:t>
            </a:r>
            <a:r>
              <a:rPr lang="en-GB" dirty="0"/>
              <a:t> z </a:t>
            </a:r>
            <a:r>
              <a:rPr lang="en-GB" dirty="0" err="1"/>
              <a:t>jedné</a:t>
            </a:r>
            <a:r>
              <a:rPr lang="en-GB" dirty="0"/>
              <a:t> </a:t>
            </a:r>
            <a:r>
              <a:rPr lang="en-GB" dirty="0" err="1"/>
              <a:t>měny</a:t>
            </a:r>
            <a:r>
              <a:rPr lang="en-GB" dirty="0"/>
              <a:t> </a:t>
            </a:r>
            <a:r>
              <a:rPr lang="en-GB" dirty="0" err="1"/>
              <a:t>na</a:t>
            </a:r>
            <a:r>
              <a:rPr lang="en-GB" dirty="0"/>
              <a:t> </a:t>
            </a:r>
            <a:r>
              <a:rPr lang="en-GB" dirty="0" err="1"/>
              <a:t>druhou</a:t>
            </a:r>
            <a:r>
              <a:rPr lang="en-GB" dirty="0"/>
              <a:t>, co </a:t>
            </a:r>
            <a:r>
              <a:rPr lang="en-GB" dirty="0" err="1"/>
              <a:t>zeslabuje</a:t>
            </a:r>
            <a:r>
              <a:rPr lang="en-GB" dirty="0"/>
              <a:t> </a:t>
            </a:r>
            <a:r>
              <a:rPr lang="en-GB" dirty="0" err="1"/>
              <a:t>kontrolní</a:t>
            </a:r>
            <a:r>
              <a:rPr lang="en-GB" dirty="0"/>
              <a:t> </a:t>
            </a:r>
            <a:r>
              <a:rPr lang="en-GB" dirty="0" err="1"/>
              <a:t>schopnost</a:t>
            </a:r>
            <a:r>
              <a:rPr lang="en-GB" dirty="0"/>
              <a:t> </a:t>
            </a:r>
            <a:r>
              <a:rPr lang="en-GB" dirty="0" err="1"/>
              <a:t>centrální</a:t>
            </a:r>
            <a:r>
              <a:rPr lang="en-GB" dirty="0"/>
              <a:t> </a:t>
            </a:r>
            <a:r>
              <a:rPr lang="en-GB" dirty="0" err="1"/>
              <a:t>banky</a:t>
            </a:r>
            <a:r>
              <a:rPr lang="en-GB" dirty="0"/>
              <a:t> </a:t>
            </a:r>
            <a:r>
              <a:rPr lang="en-GB" dirty="0" err="1"/>
              <a:t>zejména</a:t>
            </a:r>
            <a:r>
              <a:rPr lang="en-GB" dirty="0"/>
              <a:t> v </a:t>
            </a:r>
            <a:r>
              <a:rPr lang="en-GB" dirty="0" err="1"/>
              <a:t>podmínkách</a:t>
            </a:r>
            <a:r>
              <a:rPr lang="en-GB" dirty="0"/>
              <a:t> </a:t>
            </a:r>
            <a:r>
              <a:rPr lang="en-GB" dirty="0" err="1"/>
              <a:t>malé</a:t>
            </a:r>
            <a:r>
              <a:rPr lang="en-GB" dirty="0"/>
              <a:t> </a:t>
            </a:r>
            <a:r>
              <a:rPr lang="en-GB" dirty="0" err="1"/>
              <a:t>otevřené</a:t>
            </a:r>
            <a:r>
              <a:rPr lang="en-GB" dirty="0"/>
              <a:t> </a:t>
            </a:r>
            <a:r>
              <a:rPr lang="en-GB" dirty="0" err="1"/>
              <a:t>ekonomiky</a:t>
            </a:r>
            <a:r>
              <a:rPr lang="en-GB" dirty="0"/>
              <a:t>. Jak </a:t>
            </a:r>
            <a:r>
              <a:rPr lang="en-GB" dirty="0" err="1"/>
              <a:t>bylo</a:t>
            </a:r>
            <a:r>
              <a:rPr lang="en-GB" dirty="0"/>
              <a:t> </a:t>
            </a:r>
            <a:r>
              <a:rPr lang="en-GB" dirty="0" err="1"/>
              <a:t>uvedeno</a:t>
            </a:r>
            <a:r>
              <a:rPr lang="en-GB" dirty="0"/>
              <a:t> v </a:t>
            </a:r>
            <a:r>
              <a:rPr lang="en-GB" dirty="0" err="1"/>
              <a:t>souvislosti</a:t>
            </a:r>
            <a:r>
              <a:rPr lang="en-GB" dirty="0"/>
              <a:t> s </a:t>
            </a:r>
            <a:r>
              <a:rPr lang="en-GB" dirty="0" err="1"/>
              <a:t>endogenitou</a:t>
            </a:r>
            <a:r>
              <a:rPr lang="en-GB" dirty="0"/>
              <a:t> </a:t>
            </a:r>
            <a:r>
              <a:rPr lang="en-GB" dirty="0" err="1"/>
              <a:t>nabídky</a:t>
            </a:r>
            <a:r>
              <a:rPr lang="en-GB" dirty="0"/>
              <a:t> </a:t>
            </a:r>
            <a:r>
              <a:rPr lang="en-GB" dirty="0" err="1"/>
              <a:t>peněz</a:t>
            </a:r>
            <a:r>
              <a:rPr lang="en-GB" dirty="0"/>
              <a:t>, </a:t>
            </a:r>
            <a:r>
              <a:rPr lang="en-GB" dirty="0" err="1"/>
              <a:t>odvíjí</a:t>
            </a:r>
            <a:r>
              <a:rPr lang="en-GB" dirty="0"/>
              <a:t> se </a:t>
            </a:r>
            <a:r>
              <a:rPr lang="en-GB" dirty="0" err="1"/>
              <a:t>nabídka</a:t>
            </a:r>
            <a:r>
              <a:rPr lang="en-GB" dirty="0"/>
              <a:t> </a:t>
            </a:r>
            <a:r>
              <a:rPr lang="en-GB" dirty="0" err="1"/>
              <a:t>peněz</a:t>
            </a:r>
            <a:r>
              <a:rPr lang="en-GB" dirty="0"/>
              <a:t> </a:t>
            </a:r>
            <a:r>
              <a:rPr lang="en-GB" dirty="0" err="1"/>
              <a:t>především</a:t>
            </a:r>
            <a:r>
              <a:rPr lang="en-GB" dirty="0"/>
              <a:t> od </a:t>
            </a:r>
            <a:r>
              <a:rPr lang="en-GB" dirty="0" err="1"/>
              <a:t>poptávky</a:t>
            </a:r>
            <a:r>
              <a:rPr lang="en-GB" dirty="0"/>
              <a:t> </a:t>
            </a:r>
            <a:r>
              <a:rPr lang="en-GB" dirty="0" err="1"/>
              <a:t>firem</a:t>
            </a:r>
            <a:r>
              <a:rPr lang="en-GB" dirty="0"/>
              <a:t> po </a:t>
            </a:r>
            <a:r>
              <a:rPr lang="en-GB" dirty="0" err="1"/>
              <a:t>úvěrech</a:t>
            </a:r>
            <a:r>
              <a:rPr lang="en-GB" dirty="0"/>
              <a:t>, v </a:t>
            </a:r>
            <a:r>
              <a:rPr lang="en-GB" dirty="0" err="1"/>
              <a:t>důsledku</a:t>
            </a:r>
            <a:r>
              <a:rPr lang="en-GB" dirty="0"/>
              <a:t> </a:t>
            </a:r>
            <a:r>
              <a:rPr lang="en-GB" dirty="0" err="1"/>
              <a:t>čehož</a:t>
            </a:r>
            <a:r>
              <a:rPr lang="en-GB" dirty="0"/>
              <a:t> se do </a:t>
            </a:r>
            <a:r>
              <a:rPr lang="en-GB" dirty="0" err="1"/>
              <a:t>značné</a:t>
            </a:r>
            <a:r>
              <a:rPr lang="en-GB" dirty="0"/>
              <a:t> </a:t>
            </a:r>
            <a:r>
              <a:rPr lang="en-GB" dirty="0" err="1"/>
              <a:t>míry</a:t>
            </a:r>
            <a:r>
              <a:rPr lang="en-GB" dirty="0"/>
              <a:t> </a:t>
            </a:r>
            <a:r>
              <a:rPr lang="en-GB" dirty="0" err="1"/>
              <a:t>vlivu</a:t>
            </a:r>
            <a:r>
              <a:rPr lang="en-GB" dirty="0"/>
              <a:t> </a:t>
            </a:r>
            <a:r>
              <a:rPr lang="en-GB" dirty="0" err="1"/>
              <a:t>centrální</a:t>
            </a:r>
            <a:r>
              <a:rPr lang="en-GB" dirty="0"/>
              <a:t> </a:t>
            </a:r>
            <a:r>
              <a:rPr lang="en-GB" dirty="0" err="1"/>
              <a:t>banky</a:t>
            </a:r>
            <a:r>
              <a:rPr lang="en-GB" dirty="0"/>
              <a:t> </a:t>
            </a:r>
            <a:r>
              <a:rPr lang="en-GB" dirty="0" err="1"/>
              <a:t>vymyká</a:t>
            </a:r>
            <a:r>
              <a:rPr lang="en-GB" dirty="0"/>
              <a:t>. </a:t>
            </a:r>
            <a:r>
              <a:rPr lang="en-GB" dirty="0" err="1"/>
              <a:t>Možná</a:t>
            </a:r>
            <a:r>
              <a:rPr lang="en-GB" dirty="0"/>
              <a:t> </a:t>
            </a:r>
            <a:r>
              <a:rPr lang="en-GB" dirty="0" err="1"/>
              <a:t>jste</a:t>
            </a:r>
            <a:r>
              <a:rPr lang="en-GB" dirty="0"/>
              <a:t> </a:t>
            </a:r>
            <a:r>
              <a:rPr lang="en-GB" dirty="0" err="1"/>
              <a:t>si</a:t>
            </a:r>
            <a:r>
              <a:rPr lang="en-GB" dirty="0"/>
              <a:t> </a:t>
            </a:r>
            <a:r>
              <a:rPr lang="en-GB" dirty="0" err="1"/>
              <a:t>všimli</a:t>
            </a:r>
            <a:r>
              <a:rPr lang="en-GB" dirty="0"/>
              <a:t>, </a:t>
            </a:r>
            <a:r>
              <a:rPr lang="en-GB" dirty="0" err="1"/>
              <a:t>že</a:t>
            </a:r>
            <a:r>
              <a:rPr lang="en-GB" dirty="0"/>
              <a:t> </a:t>
            </a:r>
            <a:r>
              <a:rPr lang="en-GB" dirty="0" err="1"/>
              <a:t>jsme</a:t>
            </a:r>
            <a:r>
              <a:rPr lang="en-GB" dirty="0"/>
              <a:t> se </a:t>
            </a:r>
            <a:r>
              <a:rPr lang="en-GB" dirty="0" err="1"/>
              <a:t>poměrně</a:t>
            </a:r>
            <a:r>
              <a:rPr lang="en-GB" dirty="0"/>
              <a:t> </a:t>
            </a:r>
            <a:r>
              <a:rPr lang="en-GB" dirty="0" err="1"/>
              <a:t>opatrně</a:t>
            </a:r>
            <a:r>
              <a:rPr lang="en-GB" dirty="0"/>
              <a:t> </a:t>
            </a:r>
            <a:r>
              <a:rPr lang="en-GB" dirty="0" err="1"/>
              <a:t>vyjadřovali</a:t>
            </a:r>
            <a:r>
              <a:rPr lang="en-GB" dirty="0"/>
              <a:t> o </a:t>
            </a:r>
            <a:r>
              <a:rPr lang="en-GB" dirty="0" err="1"/>
              <a:t>účincích</a:t>
            </a:r>
            <a:r>
              <a:rPr lang="en-GB" dirty="0"/>
              <a:t> </a:t>
            </a:r>
            <a:r>
              <a:rPr lang="en-GB" dirty="0" err="1"/>
              <a:t>změn</a:t>
            </a:r>
            <a:r>
              <a:rPr lang="en-GB" dirty="0"/>
              <a:t> </a:t>
            </a:r>
            <a:r>
              <a:rPr lang="en-GB" dirty="0" err="1"/>
              <a:t>úrokové</a:t>
            </a:r>
            <a:r>
              <a:rPr lang="en-GB" dirty="0"/>
              <a:t> </a:t>
            </a:r>
            <a:r>
              <a:rPr lang="en-GB" dirty="0" err="1"/>
              <a:t>sazby</a:t>
            </a:r>
            <a:r>
              <a:rPr lang="en-GB" dirty="0"/>
              <a:t> </a:t>
            </a:r>
            <a:r>
              <a:rPr lang="en-GB" dirty="0" err="1"/>
              <a:t>na</a:t>
            </a:r>
            <a:r>
              <a:rPr lang="en-GB" dirty="0"/>
              <a:t> </a:t>
            </a:r>
            <a:r>
              <a:rPr lang="en-GB" dirty="0" err="1"/>
              <a:t>investice</a:t>
            </a:r>
            <a:r>
              <a:rPr lang="en-GB" dirty="0"/>
              <a:t>. </a:t>
            </a:r>
            <a:r>
              <a:rPr lang="en-GB" dirty="0" err="1"/>
              <a:t>Tento</a:t>
            </a:r>
            <a:r>
              <a:rPr lang="en-GB" dirty="0"/>
              <a:t> </a:t>
            </a:r>
            <a:r>
              <a:rPr lang="en-GB" dirty="0" err="1"/>
              <a:t>účinek</a:t>
            </a:r>
            <a:r>
              <a:rPr lang="en-GB" dirty="0"/>
              <a:t> je </a:t>
            </a:r>
            <a:r>
              <a:rPr lang="en-GB" dirty="0" err="1"/>
              <a:t>pravděpodobný</a:t>
            </a:r>
            <a:r>
              <a:rPr lang="en-GB" dirty="0"/>
              <a:t>, </a:t>
            </a:r>
            <a:r>
              <a:rPr lang="en-GB" dirty="0" err="1"/>
              <a:t>nikoli</a:t>
            </a:r>
            <a:r>
              <a:rPr lang="en-GB" dirty="0"/>
              <a:t> </a:t>
            </a:r>
            <a:r>
              <a:rPr lang="en-GB" dirty="0" err="1"/>
              <a:t>však</a:t>
            </a:r>
            <a:r>
              <a:rPr lang="en-GB" dirty="0"/>
              <a:t> </a:t>
            </a:r>
            <a:r>
              <a:rPr lang="en-GB" dirty="0" err="1"/>
              <a:t>jistý</a:t>
            </a:r>
            <a:r>
              <a:rPr lang="en-GB" dirty="0"/>
              <a:t>. Jak </a:t>
            </a:r>
            <a:r>
              <a:rPr lang="en-GB" dirty="0" err="1"/>
              <a:t>píše</a:t>
            </a:r>
            <a:r>
              <a:rPr lang="en-GB" dirty="0"/>
              <a:t> Samuelson s </a:t>
            </a:r>
            <a:r>
              <a:rPr lang="en-GB" dirty="0" err="1"/>
              <a:t>Nordhausem</a:t>
            </a:r>
            <a:r>
              <a:rPr lang="en-GB" dirty="0"/>
              <a:t> – „</a:t>
            </a:r>
            <a:r>
              <a:rPr lang="en-GB" dirty="0" err="1"/>
              <a:t>koně</a:t>
            </a:r>
            <a:r>
              <a:rPr lang="en-GB" dirty="0"/>
              <a:t> </a:t>
            </a:r>
            <a:r>
              <a:rPr lang="en-GB" dirty="0" err="1"/>
              <a:t>můžeš</a:t>
            </a:r>
            <a:r>
              <a:rPr lang="en-GB" dirty="0"/>
              <a:t> </a:t>
            </a:r>
            <a:r>
              <a:rPr lang="en-GB" dirty="0" err="1"/>
              <a:t>dovést</a:t>
            </a:r>
            <a:r>
              <a:rPr lang="en-GB" dirty="0"/>
              <a:t> k </a:t>
            </a:r>
            <a:r>
              <a:rPr lang="en-GB" dirty="0" err="1"/>
              <a:t>řece</a:t>
            </a:r>
            <a:r>
              <a:rPr lang="en-GB" dirty="0"/>
              <a:t>, ale </a:t>
            </a:r>
            <a:r>
              <a:rPr lang="en-GB" dirty="0" err="1"/>
              <a:t>nedonutíš</a:t>
            </a:r>
            <a:r>
              <a:rPr lang="en-GB" dirty="0"/>
              <a:t> </a:t>
            </a:r>
            <a:r>
              <a:rPr lang="en-GB" dirty="0" err="1"/>
              <a:t>jej</a:t>
            </a:r>
            <a:r>
              <a:rPr lang="en-GB" dirty="0"/>
              <a:t> </a:t>
            </a:r>
            <a:r>
              <a:rPr lang="en-GB" dirty="0" err="1"/>
              <a:t>pít</a:t>
            </a:r>
            <a:r>
              <a:rPr lang="en-GB" dirty="0"/>
              <a:t>, </a:t>
            </a:r>
            <a:r>
              <a:rPr lang="en-GB" dirty="0" err="1"/>
              <a:t>když</a:t>
            </a:r>
            <a:r>
              <a:rPr lang="en-GB" dirty="0"/>
              <a:t> </a:t>
            </a:r>
            <a:r>
              <a:rPr lang="en-GB" dirty="0" err="1"/>
              <a:t>nechce</a:t>
            </a:r>
            <a:r>
              <a:rPr lang="en-GB" dirty="0"/>
              <a:t>“. </a:t>
            </a:r>
            <a:r>
              <a:rPr lang="en-GB" dirty="0" err="1"/>
              <a:t>Zájem</a:t>
            </a:r>
            <a:r>
              <a:rPr lang="en-GB" dirty="0"/>
              <a:t> o </a:t>
            </a:r>
            <a:r>
              <a:rPr lang="en-GB" dirty="0" err="1"/>
              <a:t>úvěry</a:t>
            </a:r>
            <a:r>
              <a:rPr lang="en-GB" dirty="0"/>
              <a:t> </a:t>
            </a:r>
            <a:r>
              <a:rPr lang="en-GB" dirty="0" err="1"/>
              <a:t>není</a:t>
            </a:r>
            <a:r>
              <a:rPr lang="en-GB" dirty="0"/>
              <a:t> </a:t>
            </a:r>
            <a:r>
              <a:rPr lang="en-GB" dirty="0" err="1"/>
              <a:t>ovlivňován</a:t>
            </a:r>
            <a:r>
              <a:rPr lang="en-GB" dirty="0"/>
              <a:t> </a:t>
            </a:r>
            <a:r>
              <a:rPr lang="en-GB" dirty="0" err="1"/>
              <a:t>jen</a:t>
            </a:r>
            <a:r>
              <a:rPr lang="en-GB" dirty="0"/>
              <a:t> </a:t>
            </a:r>
            <a:r>
              <a:rPr lang="en-GB" dirty="0" err="1"/>
              <a:t>úrokovou</a:t>
            </a:r>
            <a:r>
              <a:rPr lang="en-GB" dirty="0"/>
              <a:t> </a:t>
            </a:r>
            <a:r>
              <a:rPr lang="en-GB" dirty="0" err="1"/>
              <a:t>sazbou</a:t>
            </a:r>
            <a:r>
              <a:rPr lang="en-GB" dirty="0"/>
              <a:t>, ale </a:t>
            </a:r>
            <a:r>
              <a:rPr lang="en-GB" dirty="0" err="1"/>
              <a:t>také</a:t>
            </a:r>
            <a:r>
              <a:rPr lang="en-GB" dirty="0"/>
              <a:t> </a:t>
            </a:r>
            <a:r>
              <a:rPr lang="en-GB" dirty="0" err="1"/>
              <a:t>řadou</a:t>
            </a:r>
            <a:r>
              <a:rPr lang="en-GB" dirty="0"/>
              <a:t> </a:t>
            </a:r>
            <a:r>
              <a:rPr lang="en-GB" dirty="0" err="1"/>
              <a:t>dalších</a:t>
            </a:r>
            <a:r>
              <a:rPr lang="en-GB" dirty="0"/>
              <a:t> </a:t>
            </a:r>
            <a:r>
              <a:rPr lang="en-GB" dirty="0" err="1"/>
              <a:t>faktorů</a:t>
            </a:r>
            <a:r>
              <a:rPr lang="en-GB" dirty="0"/>
              <a:t>, </a:t>
            </a:r>
            <a:r>
              <a:rPr lang="en-GB" dirty="0" err="1"/>
              <a:t>někdy</a:t>
            </a:r>
            <a:r>
              <a:rPr lang="en-GB" dirty="0"/>
              <a:t> </a:t>
            </a:r>
            <a:r>
              <a:rPr lang="en-GB" dirty="0" err="1"/>
              <a:t>souhrnně</a:t>
            </a:r>
            <a:r>
              <a:rPr lang="en-GB" dirty="0"/>
              <a:t> </a:t>
            </a:r>
            <a:r>
              <a:rPr lang="en-GB" dirty="0" err="1"/>
              <a:t>označovaných</a:t>
            </a:r>
            <a:r>
              <a:rPr lang="en-GB" dirty="0"/>
              <a:t> </a:t>
            </a:r>
            <a:r>
              <a:rPr lang="en-GB" dirty="0" err="1"/>
              <a:t>jako</a:t>
            </a:r>
            <a:r>
              <a:rPr lang="en-GB" dirty="0"/>
              <a:t> </a:t>
            </a:r>
            <a:r>
              <a:rPr lang="en-GB" dirty="0" err="1"/>
              <a:t>ekonomický</a:t>
            </a:r>
            <a:r>
              <a:rPr lang="en-GB" dirty="0"/>
              <a:t> sentiment.109 </a:t>
            </a:r>
            <a:r>
              <a:rPr lang="en-GB" dirty="0" err="1"/>
              <a:t>Zjednodušeně</a:t>
            </a:r>
            <a:r>
              <a:rPr lang="en-GB" dirty="0"/>
              <a:t> </a:t>
            </a:r>
            <a:r>
              <a:rPr lang="en-GB" dirty="0" err="1"/>
              <a:t>bychom</a:t>
            </a:r>
            <a:r>
              <a:rPr lang="en-GB" dirty="0"/>
              <a:t> </a:t>
            </a:r>
            <a:r>
              <a:rPr lang="en-GB" dirty="0" err="1"/>
              <a:t>mohli</a:t>
            </a:r>
            <a:r>
              <a:rPr lang="en-GB" dirty="0"/>
              <a:t> </a:t>
            </a:r>
            <a:r>
              <a:rPr lang="en-GB" dirty="0" err="1"/>
              <a:t>říci</a:t>
            </a:r>
            <a:r>
              <a:rPr lang="en-GB" dirty="0"/>
              <a:t>, </a:t>
            </a:r>
            <a:r>
              <a:rPr lang="en-GB" dirty="0" err="1"/>
              <a:t>že</a:t>
            </a:r>
            <a:r>
              <a:rPr lang="en-GB" dirty="0"/>
              <a:t> </a:t>
            </a:r>
            <a:r>
              <a:rPr lang="en-GB" dirty="0" err="1"/>
              <a:t>jde</a:t>
            </a:r>
            <a:r>
              <a:rPr lang="en-GB" dirty="0"/>
              <a:t> o </a:t>
            </a:r>
            <a:r>
              <a:rPr lang="en-GB" dirty="0" err="1"/>
              <a:t>převládající</a:t>
            </a:r>
            <a:r>
              <a:rPr lang="en-GB" dirty="0"/>
              <a:t> </a:t>
            </a:r>
            <a:r>
              <a:rPr lang="en-GB" dirty="0" err="1"/>
              <a:t>náladu</a:t>
            </a:r>
            <a:r>
              <a:rPr lang="en-GB" dirty="0"/>
              <a:t> </a:t>
            </a:r>
            <a:r>
              <a:rPr lang="en-GB" dirty="0" err="1"/>
              <a:t>mezi</a:t>
            </a:r>
            <a:r>
              <a:rPr lang="en-GB" dirty="0"/>
              <a:t> </a:t>
            </a:r>
            <a:r>
              <a:rPr lang="en-GB" dirty="0" err="1"/>
              <a:t>investory</a:t>
            </a:r>
            <a:r>
              <a:rPr lang="en-GB" dirty="0"/>
              <a:t> a </a:t>
            </a:r>
            <a:r>
              <a:rPr lang="en-GB" dirty="0" err="1"/>
              <a:t>spotřebiteli</a:t>
            </a:r>
            <a:r>
              <a:rPr lang="en-GB" dirty="0"/>
              <a:t>. </a:t>
            </a:r>
            <a:r>
              <a:rPr lang="en-GB" dirty="0" err="1"/>
              <a:t>Podstatnou</a:t>
            </a:r>
            <a:r>
              <a:rPr lang="en-GB" dirty="0"/>
              <a:t> </a:t>
            </a:r>
            <a:r>
              <a:rPr lang="en-GB" dirty="0" err="1"/>
              <a:t>složkou</a:t>
            </a:r>
            <a:r>
              <a:rPr lang="en-GB" dirty="0"/>
              <a:t> </a:t>
            </a:r>
            <a:r>
              <a:rPr lang="en-GB" dirty="0" err="1"/>
              <a:t>jsou</a:t>
            </a:r>
            <a:r>
              <a:rPr lang="en-GB" dirty="0"/>
              <a:t> </a:t>
            </a:r>
            <a:r>
              <a:rPr lang="en-GB" dirty="0" err="1"/>
              <a:t>očekávání</a:t>
            </a:r>
            <a:r>
              <a:rPr lang="en-GB" dirty="0"/>
              <a:t> (</a:t>
            </a:r>
            <a:r>
              <a:rPr lang="en-GB" dirty="0" err="1"/>
              <a:t>expektace</a:t>
            </a:r>
            <a:r>
              <a:rPr lang="en-GB" dirty="0"/>
              <a:t>) </a:t>
            </a:r>
            <a:r>
              <a:rPr lang="en-GB" dirty="0" err="1"/>
              <a:t>investorů</a:t>
            </a:r>
            <a:r>
              <a:rPr lang="en-GB" dirty="0"/>
              <a:t>, </a:t>
            </a:r>
            <a:r>
              <a:rPr lang="en-GB" dirty="0" err="1"/>
              <a:t>pokud</a:t>
            </a:r>
            <a:r>
              <a:rPr lang="en-GB" dirty="0"/>
              <a:t> </a:t>
            </a:r>
            <a:r>
              <a:rPr lang="en-GB" dirty="0" err="1"/>
              <a:t>jde</a:t>
            </a:r>
            <a:r>
              <a:rPr lang="en-GB" dirty="0"/>
              <a:t> o </a:t>
            </a:r>
            <a:r>
              <a:rPr lang="en-GB" dirty="0" err="1"/>
              <a:t>vývoj</a:t>
            </a:r>
            <a:r>
              <a:rPr lang="en-GB" dirty="0"/>
              <a:t> </a:t>
            </a:r>
            <a:r>
              <a:rPr lang="en-GB" dirty="0" err="1"/>
              <a:t>odbytu</a:t>
            </a:r>
            <a:r>
              <a:rPr lang="en-GB" dirty="0"/>
              <a:t> </a:t>
            </a:r>
            <a:r>
              <a:rPr lang="en-GB" dirty="0" err="1"/>
              <a:t>uvažované</a:t>
            </a:r>
            <a:r>
              <a:rPr lang="en-GB" dirty="0"/>
              <a:t> </a:t>
            </a:r>
            <a:r>
              <a:rPr lang="en-GB" dirty="0" err="1"/>
              <a:t>produkce</a:t>
            </a:r>
            <a:r>
              <a:rPr lang="en-GB" dirty="0"/>
              <a:t>, </a:t>
            </a:r>
            <a:r>
              <a:rPr lang="en-GB" dirty="0" err="1"/>
              <a:t>cen</a:t>
            </a:r>
            <a:r>
              <a:rPr lang="en-GB" dirty="0"/>
              <a:t> </a:t>
            </a:r>
            <a:r>
              <a:rPr lang="en-GB" dirty="0" err="1"/>
              <a:t>výrobních</a:t>
            </a:r>
            <a:r>
              <a:rPr lang="en-GB" dirty="0"/>
              <a:t> </a:t>
            </a:r>
            <a:r>
              <a:rPr lang="en-GB" dirty="0" err="1"/>
              <a:t>vstupů</a:t>
            </a:r>
            <a:r>
              <a:rPr lang="en-GB" dirty="0"/>
              <a:t> a </a:t>
            </a:r>
            <a:r>
              <a:rPr lang="en-GB" dirty="0" err="1"/>
              <a:t>výstupů</a:t>
            </a:r>
            <a:r>
              <a:rPr lang="en-GB" dirty="0"/>
              <a:t> </a:t>
            </a:r>
            <a:r>
              <a:rPr lang="en-GB" dirty="0" err="1"/>
              <a:t>apod</a:t>
            </a:r>
            <a:r>
              <a:rPr lang="en-GB" dirty="0"/>
              <a:t>. </a:t>
            </a:r>
            <a:r>
              <a:rPr lang="en-GB" dirty="0" err="1"/>
              <a:t>Pesimistická</a:t>
            </a:r>
            <a:r>
              <a:rPr lang="en-GB" dirty="0"/>
              <a:t> </a:t>
            </a:r>
            <a:r>
              <a:rPr lang="en-GB" dirty="0" err="1"/>
              <a:t>investiční</a:t>
            </a:r>
            <a:r>
              <a:rPr lang="en-GB" dirty="0"/>
              <a:t> a </a:t>
            </a:r>
            <a:r>
              <a:rPr lang="en-GB" dirty="0" err="1"/>
              <a:t>také</a:t>
            </a:r>
            <a:r>
              <a:rPr lang="en-GB" dirty="0"/>
              <a:t> </a:t>
            </a:r>
            <a:r>
              <a:rPr lang="en-GB" dirty="0" err="1"/>
              <a:t>spotřebitelská</a:t>
            </a:r>
            <a:r>
              <a:rPr lang="en-GB" dirty="0"/>
              <a:t> </a:t>
            </a:r>
            <a:r>
              <a:rPr lang="en-GB" dirty="0" err="1"/>
              <a:t>očekávání</a:t>
            </a:r>
            <a:r>
              <a:rPr lang="en-GB" dirty="0"/>
              <a:t> </a:t>
            </a:r>
            <a:r>
              <a:rPr lang="en-GB" dirty="0" err="1"/>
              <a:t>mohou</a:t>
            </a:r>
            <a:r>
              <a:rPr lang="en-GB" dirty="0"/>
              <a:t> </a:t>
            </a:r>
            <a:r>
              <a:rPr lang="en-GB" dirty="0" err="1"/>
              <a:t>zcela</a:t>
            </a:r>
            <a:r>
              <a:rPr lang="en-GB" dirty="0"/>
              <a:t> </a:t>
            </a:r>
            <a:r>
              <a:rPr lang="en-GB" dirty="0" err="1"/>
              <a:t>negovat</a:t>
            </a:r>
            <a:r>
              <a:rPr lang="en-GB" dirty="0"/>
              <a:t> </a:t>
            </a:r>
            <a:r>
              <a:rPr lang="en-GB" dirty="0" err="1"/>
              <a:t>oživující</a:t>
            </a:r>
            <a:r>
              <a:rPr lang="en-GB" dirty="0"/>
              <a:t> </a:t>
            </a:r>
            <a:r>
              <a:rPr lang="en-GB" dirty="0" err="1"/>
              <a:t>vliv</a:t>
            </a:r>
            <a:r>
              <a:rPr lang="en-GB" dirty="0"/>
              <a:t> </a:t>
            </a:r>
            <a:r>
              <a:rPr lang="en-GB" dirty="0" err="1"/>
              <a:t>snížené</a:t>
            </a:r>
            <a:r>
              <a:rPr lang="en-GB" dirty="0"/>
              <a:t> </a:t>
            </a:r>
            <a:r>
              <a:rPr lang="en-GB" dirty="0" err="1"/>
              <a:t>úrokové</a:t>
            </a:r>
            <a:r>
              <a:rPr lang="en-GB" dirty="0"/>
              <a:t> </a:t>
            </a:r>
            <a:r>
              <a:rPr lang="en-GB" dirty="0" err="1"/>
              <a:t>míry</a:t>
            </a:r>
            <a:r>
              <a:rPr lang="en-GB" dirty="0"/>
              <a:t>. </a:t>
            </a:r>
            <a:r>
              <a:rPr lang="en-GB" dirty="0" err="1"/>
              <a:t>Optimistická</a:t>
            </a:r>
            <a:r>
              <a:rPr lang="en-GB" dirty="0"/>
              <a:t> </a:t>
            </a:r>
            <a:r>
              <a:rPr lang="en-GB" dirty="0" err="1"/>
              <a:t>očekávání</a:t>
            </a:r>
            <a:r>
              <a:rPr lang="en-GB" dirty="0"/>
              <a:t>, </a:t>
            </a:r>
            <a:r>
              <a:rPr lang="en-GB" dirty="0" err="1"/>
              <a:t>pokud</a:t>
            </a:r>
            <a:r>
              <a:rPr lang="en-GB" dirty="0"/>
              <a:t> </a:t>
            </a:r>
            <a:r>
              <a:rPr lang="en-GB" dirty="0" err="1"/>
              <a:t>jde</a:t>
            </a:r>
            <a:r>
              <a:rPr lang="en-GB" dirty="0"/>
              <a:t> o </a:t>
            </a:r>
            <a:r>
              <a:rPr lang="en-GB" dirty="0" err="1"/>
              <a:t>odbyt</a:t>
            </a:r>
            <a:r>
              <a:rPr lang="en-GB" dirty="0"/>
              <a:t> a </a:t>
            </a:r>
            <a:r>
              <a:rPr lang="en-GB" dirty="0" err="1"/>
              <a:t>zisky</a:t>
            </a:r>
            <a:r>
              <a:rPr lang="en-GB" dirty="0"/>
              <a:t>, </a:t>
            </a:r>
            <a:r>
              <a:rPr lang="en-GB" dirty="0" err="1"/>
              <a:t>mohou</a:t>
            </a:r>
            <a:r>
              <a:rPr lang="en-GB" dirty="0"/>
              <a:t> </a:t>
            </a:r>
            <a:r>
              <a:rPr lang="en-GB" dirty="0" err="1"/>
              <a:t>negovat</a:t>
            </a:r>
            <a:r>
              <a:rPr lang="en-GB" dirty="0"/>
              <a:t> </a:t>
            </a:r>
            <a:r>
              <a:rPr lang="en-GB" dirty="0" err="1"/>
              <a:t>nebo</a:t>
            </a:r>
            <a:r>
              <a:rPr lang="en-GB" dirty="0"/>
              <a:t> </a:t>
            </a:r>
            <a:r>
              <a:rPr lang="en-GB" dirty="0" err="1"/>
              <a:t>oslabit</a:t>
            </a:r>
            <a:r>
              <a:rPr lang="en-GB" dirty="0"/>
              <a:t> </a:t>
            </a:r>
            <a:r>
              <a:rPr lang="en-GB" dirty="0" err="1"/>
              <a:t>tlumící</a:t>
            </a:r>
            <a:r>
              <a:rPr lang="en-GB" dirty="0"/>
              <a:t> </a:t>
            </a:r>
            <a:r>
              <a:rPr lang="en-GB" dirty="0" err="1"/>
              <a:t>účinek</a:t>
            </a:r>
            <a:r>
              <a:rPr lang="en-GB" dirty="0"/>
              <a:t> </a:t>
            </a:r>
            <a:r>
              <a:rPr lang="en-GB" dirty="0" err="1"/>
              <a:t>zvýšené</a:t>
            </a:r>
            <a:r>
              <a:rPr lang="en-GB" dirty="0"/>
              <a:t> </a:t>
            </a:r>
            <a:r>
              <a:rPr lang="en-GB" dirty="0" err="1"/>
              <a:t>úrokové</a:t>
            </a:r>
            <a:r>
              <a:rPr lang="en-GB" dirty="0"/>
              <a:t> </a:t>
            </a:r>
            <a:r>
              <a:rPr lang="en-GB" dirty="0" err="1"/>
              <a:t>míry</a:t>
            </a:r>
            <a:r>
              <a:rPr lang="en-GB" dirty="0"/>
              <a:t>. </a:t>
            </a:r>
            <a:r>
              <a:rPr lang="en-GB" dirty="0" err="1"/>
              <a:t>Jiným</a:t>
            </a:r>
            <a:r>
              <a:rPr lang="en-GB" dirty="0"/>
              <a:t> </a:t>
            </a:r>
            <a:r>
              <a:rPr lang="en-GB" dirty="0" err="1"/>
              <a:t>problémem</a:t>
            </a:r>
            <a:r>
              <a:rPr lang="en-GB" dirty="0"/>
              <a:t> </a:t>
            </a:r>
            <a:r>
              <a:rPr lang="en-GB" dirty="0" err="1"/>
              <a:t>monetární</a:t>
            </a:r>
            <a:r>
              <a:rPr lang="en-GB" dirty="0"/>
              <a:t> </a:t>
            </a:r>
            <a:r>
              <a:rPr lang="en-GB" dirty="0" err="1"/>
              <a:t>politiky</a:t>
            </a:r>
            <a:r>
              <a:rPr lang="en-GB" dirty="0"/>
              <a:t> je </a:t>
            </a:r>
            <a:r>
              <a:rPr lang="en-GB" dirty="0" err="1"/>
              <a:t>možnost</a:t>
            </a:r>
            <a:r>
              <a:rPr lang="en-GB" dirty="0"/>
              <a:t> </a:t>
            </a:r>
            <a:r>
              <a:rPr lang="en-GB" dirty="0" err="1"/>
              <a:t>konfliktu</a:t>
            </a:r>
            <a:r>
              <a:rPr lang="en-GB" dirty="0"/>
              <a:t> </a:t>
            </a:r>
            <a:r>
              <a:rPr lang="en-GB" dirty="0" err="1"/>
              <a:t>mezi</a:t>
            </a:r>
            <a:r>
              <a:rPr lang="en-GB" dirty="0"/>
              <a:t> </a:t>
            </a:r>
            <a:r>
              <a:rPr lang="en-GB" dirty="0" err="1"/>
              <a:t>jejími</a:t>
            </a:r>
            <a:r>
              <a:rPr lang="en-GB" dirty="0"/>
              <a:t> </a:t>
            </a:r>
            <a:r>
              <a:rPr lang="en-GB" dirty="0" err="1"/>
              <a:t>vnitřními</a:t>
            </a:r>
            <a:r>
              <a:rPr lang="en-GB" dirty="0"/>
              <a:t> a </a:t>
            </a:r>
            <a:r>
              <a:rPr lang="en-GB" dirty="0" err="1"/>
              <a:t>vnějšími</a:t>
            </a:r>
            <a:r>
              <a:rPr lang="en-GB" dirty="0"/>
              <a:t> </a:t>
            </a:r>
            <a:r>
              <a:rPr lang="en-GB" dirty="0" err="1"/>
              <a:t>cíli</a:t>
            </a:r>
            <a:r>
              <a:rPr lang="en-GB" dirty="0"/>
              <a:t>. </a:t>
            </a:r>
            <a:r>
              <a:rPr lang="en-GB" dirty="0" err="1"/>
              <a:t>Zpřísnění</a:t>
            </a:r>
            <a:r>
              <a:rPr lang="en-GB" dirty="0"/>
              <a:t> </a:t>
            </a:r>
            <a:r>
              <a:rPr lang="en-GB" dirty="0" err="1"/>
              <a:t>monetární</a:t>
            </a:r>
            <a:r>
              <a:rPr lang="en-GB" dirty="0"/>
              <a:t> </a:t>
            </a:r>
            <a:r>
              <a:rPr lang="en-GB" dirty="0" err="1"/>
              <a:t>politiky</a:t>
            </a:r>
            <a:r>
              <a:rPr lang="en-GB" dirty="0"/>
              <a:t> </a:t>
            </a:r>
            <a:r>
              <a:rPr lang="en-GB" dirty="0" err="1"/>
              <a:t>formou</a:t>
            </a:r>
            <a:r>
              <a:rPr lang="en-GB" dirty="0"/>
              <a:t> </a:t>
            </a:r>
            <a:r>
              <a:rPr lang="en-GB" dirty="0" err="1"/>
              <a:t>zvýšení</a:t>
            </a:r>
            <a:r>
              <a:rPr lang="en-GB" dirty="0"/>
              <a:t> </a:t>
            </a:r>
            <a:r>
              <a:rPr lang="en-GB" dirty="0" err="1"/>
              <a:t>úrokové</a:t>
            </a:r>
            <a:r>
              <a:rPr lang="en-GB" dirty="0"/>
              <a:t> </a:t>
            </a:r>
            <a:r>
              <a:rPr lang="en-GB" dirty="0" err="1"/>
              <a:t>míry</a:t>
            </a:r>
            <a:r>
              <a:rPr lang="en-GB" dirty="0"/>
              <a:t> </a:t>
            </a:r>
            <a:r>
              <a:rPr lang="en-GB" dirty="0" err="1"/>
              <a:t>ve</a:t>
            </a:r>
            <a:r>
              <a:rPr lang="en-GB" dirty="0"/>
              <a:t> </a:t>
            </a:r>
            <a:r>
              <a:rPr lang="en-GB" dirty="0" err="1"/>
              <a:t>snaze</a:t>
            </a:r>
            <a:r>
              <a:rPr lang="en-GB" dirty="0"/>
              <a:t> </a:t>
            </a:r>
            <a:r>
              <a:rPr lang="en-GB" dirty="0" err="1"/>
              <a:t>čelit</a:t>
            </a:r>
            <a:r>
              <a:rPr lang="en-GB" dirty="0"/>
              <a:t> </a:t>
            </a:r>
            <a:r>
              <a:rPr lang="en-GB" dirty="0" err="1"/>
              <a:t>inflačním</a:t>
            </a:r>
            <a:r>
              <a:rPr lang="en-GB" dirty="0"/>
              <a:t> </a:t>
            </a:r>
            <a:r>
              <a:rPr lang="en-GB" dirty="0" err="1"/>
              <a:t>tlakům</a:t>
            </a:r>
            <a:r>
              <a:rPr lang="en-GB" dirty="0"/>
              <a:t> </a:t>
            </a:r>
            <a:r>
              <a:rPr lang="en-GB" dirty="0" err="1"/>
              <a:t>znamená</a:t>
            </a:r>
            <a:r>
              <a:rPr lang="en-GB" dirty="0"/>
              <a:t> </a:t>
            </a:r>
            <a:r>
              <a:rPr lang="en-GB" dirty="0" err="1"/>
              <a:t>zároveň</a:t>
            </a:r>
            <a:r>
              <a:rPr lang="en-GB" dirty="0"/>
              <a:t> </a:t>
            </a:r>
            <a:r>
              <a:rPr lang="en-GB" dirty="0" err="1"/>
              <a:t>rozšíření</a:t>
            </a:r>
            <a:r>
              <a:rPr lang="en-GB" dirty="0"/>
              <a:t> </a:t>
            </a:r>
            <a:r>
              <a:rPr lang="en-GB" dirty="0" err="1"/>
              <a:t>úrokového</a:t>
            </a:r>
            <a:r>
              <a:rPr lang="en-GB" dirty="0"/>
              <a:t> </a:t>
            </a:r>
            <a:r>
              <a:rPr lang="en-GB" dirty="0" err="1"/>
              <a:t>diferenciálu</a:t>
            </a:r>
            <a:r>
              <a:rPr lang="en-GB" dirty="0"/>
              <a:t>, </a:t>
            </a:r>
            <a:r>
              <a:rPr lang="en-GB" dirty="0" err="1"/>
              <a:t>což</a:t>
            </a:r>
            <a:r>
              <a:rPr lang="en-GB" dirty="0"/>
              <a:t> </a:t>
            </a:r>
            <a:r>
              <a:rPr lang="en-GB" dirty="0" err="1"/>
              <a:t>má</a:t>
            </a:r>
            <a:r>
              <a:rPr lang="en-GB" dirty="0"/>
              <a:t> za </a:t>
            </a:r>
            <a:r>
              <a:rPr lang="en-GB" dirty="0" err="1"/>
              <a:t>následek</a:t>
            </a:r>
            <a:r>
              <a:rPr lang="en-GB" dirty="0"/>
              <a:t> </a:t>
            </a:r>
            <a:r>
              <a:rPr lang="en-GB" dirty="0" err="1"/>
              <a:t>příliv</a:t>
            </a:r>
            <a:r>
              <a:rPr lang="en-GB" dirty="0"/>
              <a:t> </a:t>
            </a:r>
            <a:r>
              <a:rPr lang="en-GB" dirty="0" err="1"/>
              <a:t>spekulativního</a:t>
            </a:r>
            <a:r>
              <a:rPr lang="en-GB" dirty="0"/>
              <a:t> </a:t>
            </a:r>
            <a:r>
              <a:rPr lang="en-GB" dirty="0" err="1"/>
              <a:t>kapitálu</a:t>
            </a:r>
            <a:r>
              <a:rPr lang="en-GB" dirty="0"/>
              <a:t> </a:t>
            </a:r>
            <a:r>
              <a:rPr lang="en-GB" dirty="0" err="1"/>
              <a:t>ze</a:t>
            </a:r>
            <a:r>
              <a:rPr lang="en-GB" dirty="0"/>
              <a:t> </a:t>
            </a:r>
            <a:r>
              <a:rPr lang="en-GB" dirty="0" err="1"/>
              <a:t>zahraničí</a:t>
            </a:r>
            <a:r>
              <a:rPr lang="en-GB" dirty="0"/>
              <a:t>, </a:t>
            </a:r>
            <a:r>
              <a:rPr lang="en-GB" dirty="0" err="1"/>
              <a:t>který</a:t>
            </a:r>
            <a:r>
              <a:rPr lang="en-GB" dirty="0"/>
              <a:t> </a:t>
            </a:r>
            <a:r>
              <a:rPr lang="en-GB" dirty="0" err="1"/>
              <a:t>může</a:t>
            </a:r>
            <a:r>
              <a:rPr lang="en-GB" dirty="0"/>
              <a:t> </a:t>
            </a:r>
            <a:r>
              <a:rPr lang="en-GB" dirty="0" err="1"/>
              <a:t>znehodnotit</a:t>
            </a:r>
            <a:r>
              <a:rPr lang="en-GB" dirty="0"/>
              <a:t> </a:t>
            </a:r>
            <a:r>
              <a:rPr lang="en-GB" dirty="0" err="1"/>
              <a:t>restriktivní</a:t>
            </a:r>
            <a:r>
              <a:rPr lang="en-GB" dirty="0"/>
              <a:t> </a:t>
            </a:r>
            <a:r>
              <a:rPr lang="en-GB" dirty="0" err="1"/>
              <a:t>snahy</a:t>
            </a:r>
            <a:r>
              <a:rPr lang="en-GB" dirty="0"/>
              <a:t> </a:t>
            </a:r>
            <a:r>
              <a:rPr lang="en-GB" dirty="0" err="1"/>
              <a:t>centrální</a:t>
            </a:r>
            <a:r>
              <a:rPr lang="en-GB" dirty="0"/>
              <a:t> </a:t>
            </a:r>
            <a:r>
              <a:rPr lang="en-GB" dirty="0" err="1"/>
              <a:t>banky</a:t>
            </a:r>
            <a:r>
              <a:rPr lang="en-GB" dirty="0"/>
              <a:t>. </a:t>
            </a:r>
            <a:r>
              <a:rPr lang="en-GB" dirty="0" err="1"/>
              <a:t>Může</a:t>
            </a:r>
            <a:r>
              <a:rPr lang="en-GB" dirty="0"/>
              <a:t> </a:t>
            </a:r>
            <a:r>
              <a:rPr lang="en-GB" dirty="0" err="1"/>
              <a:t>nastat</a:t>
            </a:r>
            <a:r>
              <a:rPr lang="en-GB" dirty="0"/>
              <a:t> </a:t>
            </a:r>
            <a:r>
              <a:rPr lang="en-GB" dirty="0" err="1"/>
              <a:t>i</a:t>
            </a:r>
            <a:r>
              <a:rPr lang="en-GB" dirty="0"/>
              <a:t> </a:t>
            </a:r>
            <a:r>
              <a:rPr lang="en-GB" dirty="0" err="1"/>
              <a:t>opačná</a:t>
            </a:r>
            <a:r>
              <a:rPr lang="en-GB" dirty="0"/>
              <a:t> </a:t>
            </a:r>
            <a:r>
              <a:rPr lang="en-GB" dirty="0" err="1"/>
              <a:t>situace</a:t>
            </a:r>
            <a:r>
              <a:rPr lang="en-GB" dirty="0"/>
              <a:t>, </a:t>
            </a:r>
            <a:r>
              <a:rPr lang="en-GB" dirty="0" err="1"/>
              <a:t>kdy</a:t>
            </a:r>
            <a:r>
              <a:rPr lang="en-GB" dirty="0"/>
              <a:t> </a:t>
            </a:r>
            <a:r>
              <a:rPr lang="en-GB" dirty="0" err="1"/>
              <a:t>centrální</a:t>
            </a:r>
            <a:r>
              <a:rPr lang="en-GB" dirty="0"/>
              <a:t> </a:t>
            </a:r>
            <a:r>
              <a:rPr lang="en-GB" dirty="0" err="1"/>
              <a:t>banka</a:t>
            </a:r>
            <a:r>
              <a:rPr lang="en-GB" dirty="0"/>
              <a:t> </a:t>
            </a:r>
            <a:r>
              <a:rPr lang="en-GB" dirty="0" err="1"/>
              <a:t>usiluje</a:t>
            </a:r>
            <a:r>
              <a:rPr lang="en-GB" dirty="0"/>
              <a:t> </a:t>
            </a:r>
            <a:r>
              <a:rPr lang="en-GB" dirty="0" err="1"/>
              <a:t>expanzivní</a:t>
            </a:r>
            <a:r>
              <a:rPr lang="en-GB" dirty="0"/>
              <a:t> </a:t>
            </a:r>
            <a:r>
              <a:rPr lang="en-GB" dirty="0" err="1"/>
              <a:t>politikou</a:t>
            </a:r>
            <a:r>
              <a:rPr lang="en-GB" dirty="0"/>
              <a:t> v </a:t>
            </a:r>
            <a:r>
              <a:rPr lang="en-GB" dirty="0" err="1"/>
              <a:t>podobě</a:t>
            </a:r>
            <a:r>
              <a:rPr lang="en-GB" dirty="0"/>
              <a:t> </a:t>
            </a:r>
            <a:r>
              <a:rPr lang="en-GB" dirty="0" err="1"/>
              <a:t>snížení</a:t>
            </a:r>
            <a:r>
              <a:rPr lang="en-GB" dirty="0"/>
              <a:t> </a:t>
            </a:r>
            <a:r>
              <a:rPr lang="en-GB" dirty="0" err="1"/>
              <a:t>úrokové</a:t>
            </a:r>
            <a:r>
              <a:rPr lang="en-GB" dirty="0"/>
              <a:t> </a:t>
            </a:r>
            <a:r>
              <a:rPr lang="en-GB" dirty="0" err="1"/>
              <a:t>míry</a:t>
            </a:r>
            <a:r>
              <a:rPr lang="en-GB" dirty="0"/>
              <a:t> o </a:t>
            </a:r>
            <a:r>
              <a:rPr lang="en-GB" dirty="0" err="1"/>
              <a:t>povzbuzení</a:t>
            </a:r>
            <a:r>
              <a:rPr lang="en-GB" dirty="0"/>
              <a:t> </a:t>
            </a:r>
            <a:r>
              <a:rPr lang="en-GB" dirty="0" err="1"/>
              <a:t>investiční</a:t>
            </a:r>
            <a:r>
              <a:rPr lang="en-GB" dirty="0"/>
              <a:t> </a:t>
            </a:r>
            <a:r>
              <a:rPr lang="en-GB" dirty="0" err="1"/>
              <a:t>činnosti</a:t>
            </a:r>
            <a:r>
              <a:rPr lang="en-GB" dirty="0"/>
              <a:t>. </a:t>
            </a:r>
            <a:r>
              <a:rPr lang="en-GB" dirty="0" err="1"/>
              <a:t>Snížení</a:t>
            </a:r>
            <a:r>
              <a:rPr lang="en-GB" dirty="0"/>
              <a:t> </a:t>
            </a:r>
            <a:r>
              <a:rPr lang="en-GB" dirty="0" err="1"/>
              <a:t>úrokové</a:t>
            </a:r>
            <a:r>
              <a:rPr lang="en-GB" dirty="0"/>
              <a:t> </a:t>
            </a:r>
            <a:r>
              <a:rPr lang="en-GB" dirty="0" err="1"/>
              <a:t>míry</a:t>
            </a:r>
            <a:r>
              <a:rPr lang="en-GB" dirty="0"/>
              <a:t> </a:t>
            </a:r>
            <a:r>
              <a:rPr lang="en-GB" dirty="0" err="1"/>
              <a:t>může</a:t>
            </a:r>
            <a:r>
              <a:rPr lang="en-GB" dirty="0"/>
              <a:t> </a:t>
            </a:r>
            <a:r>
              <a:rPr lang="en-GB" dirty="0" err="1"/>
              <a:t>vést</a:t>
            </a:r>
            <a:r>
              <a:rPr lang="en-GB" dirty="0"/>
              <a:t> k </a:t>
            </a:r>
            <a:r>
              <a:rPr lang="en-GB" dirty="0" err="1"/>
              <a:t>odlivu</a:t>
            </a:r>
            <a:r>
              <a:rPr lang="en-GB" dirty="0"/>
              <a:t> </a:t>
            </a:r>
            <a:r>
              <a:rPr lang="en-GB" dirty="0" err="1"/>
              <a:t>kapitálu</a:t>
            </a:r>
            <a:r>
              <a:rPr lang="en-GB" dirty="0"/>
              <a:t> do </a:t>
            </a:r>
            <a:r>
              <a:rPr lang="en-GB" dirty="0" err="1"/>
              <a:t>zahraničí</a:t>
            </a:r>
            <a:r>
              <a:rPr lang="en-GB" dirty="0"/>
              <a:t>. K </a:t>
            </a:r>
            <a:r>
              <a:rPr lang="en-GB" dirty="0" err="1"/>
              <a:t>zeslabení</a:t>
            </a:r>
            <a:r>
              <a:rPr lang="en-GB" dirty="0"/>
              <a:t> </a:t>
            </a:r>
            <a:r>
              <a:rPr lang="en-GB" dirty="0" err="1"/>
              <a:t>účinků</a:t>
            </a:r>
            <a:r>
              <a:rPr lang="en-GB" dirty="0"/>
              <a:t> </a:t>
            </a:r>
            <a:r>
              <a:rPr lang="en-GB" dirty="0" err="1"/>
              <a:t>monetární</a:t>
            </a:r>
            <a:r>
              <a:rPr lang="en-GB" dirty="0"/>
              <a:t> </a:t>
            </a:r>
            <a:r>
              <a:rPr lang="en-GB" dirty="0" err="1"/>
              <a:t>politiky</a:t>
            </a:r>
            <a:r>
              <a:rPr lang="en-GB" dirty="0"/>
              <a:t> </a:t>
            </a:r>
            <a:r>
              <a:rPr lang="en-GB" dirty="0" err="1"/>
              <a:t>přispívá</a:t>
            </a:r>
            <a:r>
              <a:rPr lang="en-GB" dirty="0"/>
              <a:t> </a:t>
            </a:r>
            <a:r>
              <a:rPr lang="en-GB" dirty="0" err="1"/>
              <a:t>samofinancování</a:t>
            </a:r>
            <a:r>
              <a:rPr lang="en-GB" dirty="0"/>
              <a:t> </a:t>
            </a:r>
            <a:r>
              <a:rPr lang="en-GB" dirty="0" err="1"/>
              <a:t>investic</a:t>
            </a:r>
            <a:r>
              <a:rPr lang="en-GB" dirty="0"/>
              <a:t> </a:t>
            </a:r>
            <a:r>
              <a:rPr lang="en-GB" dirty="0" err="1"/>
              <a:t>firmami</a:t>
            </a:r>
            <a:r>
              <a:rPr lang="en-GB" dirty="0"/>
              <a:t>. Je </a:t>
            </a:r>
            <a:r>
              <a:rPr lang="en-GB" dirty="0" err="1"/>
              <a:t>skutečností</a:t>
            </a:r>
            <a:r>
              <a:rPr lang="en-GB" dirty="0"/>
              <a:t>, </a:t>
            </a:r>
            <a:r>
              <a:rPr lang="en-GB" dirty="0" err="1"/>
              <a:t>že</a:t>
            </a:r>
            <a:r>
              <a:rPr lang="en-GB" dirty="0"/>
              <a:t> </a:t>
            </a:r>
            <a:r>
              <a:rPr lang="en-GB" dirty="0" err="1"/>
              <a:t>zejména</a:t>
            </a:r>
            <a:r>
              <a:rPr lang="en-GB" dirty="0"/>
              <a:t> </a:t>
            </a:r>
            <a:r>
              <a:rPr lang="en-GB" dirty="0" err="1"/>
              <a:t>větší</a:t>
            </a:r>
            <a:r>
              <a:rPr lang="en-GB" dirty="0"/>
              <a:t> </a:t>
            </a:r>
            <a:r>
              <a:rPr lang="en-GB" dirty="0" err="1"/>
              <a:t>firmy</a:t>
            </a:r>
            <a:r>
              <a:rPr lang="en-GB" dirty="0"/>
              <a:t> </a:t>
            </a:r>
            <a:r>
              <a:rPr lang="en-GB" dirty="0" err="1"/>
              <a:t>často</a:t>
            </a:r>
            <a:r>
              <a:rPr lang="en-GB" dirty="0"/>
              <a:t> </a:t>
            </a:r>
            <a:r>
              <a:rPr lang="en-GB" dirty="0" err="1"/>
              <a:t>financují</a:t>
            </a:r>
            <a:r>
              <a:rPr lang="en-GB" dirty="0"/>
              <a:t> </a:t>
            </a:r>
            <a:r>
              <a:rPr lang="en-GB" dirty="0" err="1"/>
              <a:t>své</a:t>
            </a:r>
            <a:r>
              <a:rPr lang="en-GB" dirty="0"/>
              <a:t> </a:t>
            </a:r>
            <a:r>
              <a:rPr lang="en-GB" dirty="0" err="1"/>
              <a:t>investice</a:t>
            </a:r>
            <a:r>
              <a:rPr lang="en-GB" dirty="0"/>
              <a:t> z </a:t>
            </a:r>
            <a:r>
              <a:rPr lang="en-GB" dirty="0" err="1"/>
              <a:t>vlastních</a:t>
            </a:r>
            <a:r>
              <a:rPr lang="en-GB" dirty="0"/>
              <a:t> </a:t>
            </a:r>
            <a:r>
              <a:rPr lang="en-GB" dirty="0" err="1"/>
              <a:t>zdrojů</a:t>
            </a:r>
            <a:r>
              <a:rPr lang="en-GB" dirty="0"/>
              <a:t> – z </a:t>
            </a:r>
            <a:r>
              <a:rPr lang="en-GB" dirty="0" err="1"/>
              <a:t>nerozdělených</a:t>
            </a:r>
            <a:r>
              <a:rPr lang="en-GB" dirty="0"/>
              <a:t> </a:t>
            </a:r>
            <a:r>
              <a:rPr lang="en-GB" dirty="0" err="1"/>
              <a:t>zisků</a:t>
            </a:r>
            <a:r>
              <a:rPr lang="en-GB" dirty="0"/>
              <a:t>. To </a:t>
            </a:r>
            <a:r>
              <a:rPr lang="en-GB" dirty="0" err="1"/>
              <a:t>znamená</a:t>
            </a:r>
            <a:r>
              <a:rPr lang="en-GB" dirty="0"/>
              <a:t> z </a:t>
            </a:r>
            <a:r>
              <a:rPr lang="en-GB" dirty="0" err="1"/>
              <a:t>té</a:t>
            </a:r>
            <a:r>
              <a:rPr lang="en-GB" dirty="0"/>
              <a:t> </a:t>
            </a:r>
            <a:r>
              <a:rPr lang="en-GB" dirty="0" err="1"/>
              <a:t>části</a:t>
            </a:r>
            <a:r>
              <a:rPr lang="en-GB" dirty="0"/>
              <a:t> </a:t>
            </a:r>
            <a:r>
              <a:rPr lang="en-GB" dirty="0" err="1"/>
              <a:t>zisku</a:t>
            </a:r>
            <a:r>
              <a:rPr lang="en-GB" dirty="0"/>
              <a:t>, </a:t>
            </a:r>
            <a:r>
              <a:rPr lang="en-GB" dirty="0" err="1"/>
              <a:t>která</a:t>
            </a:r>
            <a:r>
              <a:rPr lang="en-GB" dirty="0"/>
              <a:t> </a:t>
            </a:r>
            <a:r>
              <a:rPr lang="en-GB" dirty="0" err="1"/>
              <a:t>nebyla</a:t>
            </a:r>
            <a:r>
              <a:rPr lang="en-GB" dirty="0"/>
              <a:t> </a:t>
            </a:r>
            <a:r>
              <a:rPr lang="en-GB" dirty="0" err="1"/>
              <a:t>rozdělena</a:t>
            </a:r>
            <a:r>
              <a:rPr lang="en-GB" dirty="0"/>
              <a:t> v </a:t>
            </a:r>
            <a:r>
              <a:rPr lang="en-GB" dirty="0" err="1"/>
              <a:t>podobě</a:t>
            </a:r>
            <a:r>
              <a:rPr lang="en-GB" dirty="0"/>
              <a:t> dividend </a:t>
            </a:r>
            <a:r>
              <a:rPr lang="en-GB" dirty="0" err="1"/>
              <a:t>či</a:t>
            </a:r>
            <a:r>
              <a:rPr lang="en-GB" dirty="0"/>
              <a:t> </a:t>
            </a:r>
            <a:r>
              <a:rPr lang="en-GB" dirty="0" err="1"/>
              <a:t>jiných</a:t>
            </a:r>
            <a:r>
              <a:rPr lang="en-GB" dirty="0"/>
              <a:t> </a:t>
            </a:r>
            <a:r>
              <a:rPr lang="en-GB" dirty="0" err="1"/>
              <a:t>důchodů</a:t>
            </a:r>
            <a:r>
              <a:rPr lang="en-GB" dirty="0"/>
              <a:t>, </a:t>
            </a:r>
            <a:r>
              <a:rPr lang="en-GB" dirty="0" err="1"/>
              <a:t>nýbrž</a:t>
            </a:r>
            <a:r>
              <a:rPr lang="en-GB" dirty="0"/>
              <a:t> </a:t>
            </a:r>
            <a:r>
              <a:rPr lang="en-GB" dirty="0" err="1"/>
              <a:t>převedena</a:t>
            </a:r>
            <a:r>
              <a:rPr lang="en-GB" dirty="0"/>
              <a:t> do </a:t>
            </a:r>
            <a:r>
              <a:rPr lang="en-GB" dirty="0" err="1"/>
              <a:t>rezervních</a:t>
            </a:r>
            <a:r>
              <a:rPr lang="en-GB" dirty="0"/>
              <a:t> </a:t>
            </a:r>
            <a:r>
              <a:rPr lang="en-GB" dirty="0" err="1"/>
              <a:t>fondů</a:t>
            </a:r>
            <a:r>
              <a:rPr lang="en-GB" dirty="0"/>
              <a:t> a </a:t>
            </a:r>
            <a:r>
              <a:rPr lang="en-GB" dirty="0" err="1"/>
              <a:t>později</a:t>
            </a:r>
            <a:r>
              <a:rPr lang="en-GB" dirty="0"/>
              <a:t> </a:t>
            </a:r>
            <a:r>
              <a:rPr lang="en-GB" dirty="0" err="1"/>
              <a:t>použita</a:t>
            </a:r>
            <a:r>
              <a:rPr lang="en-GB" dirty="0"/>
              <a:t> k </a:t>
            </a:r>
            <a:r>
              <a:rPr lang="en-GB" dirty="0" err="1"/>
              <a:t>expanzi</a:t>
            </a:r>
            <a:r>
              <a:rPr lang="en-GB" dirty="0"/>
              <a:t> </a:t>
            </a:r>
            <a:r>
              <a:rPr lang="en-GB" dirty="0" err="1"/>
              <a:t>firmy</a:t>
            </a:r>
            <a:r>
              <a:rPr lang="en-GB" dirty="0"/>
              <a:t>. </a:t>
            </a:r>
            <a:r>
              <a:rPr lang="en-GB" dirty="0" err="1"/>
              <a:t>Část</a:t>
            </a:r>
            <a:r>
              <a:rPr lang="en-GB" dirty="0"/>
              <a:t> </a:t>
            </a:r>
            <a:r>
              <a:rPr lang="en-GB" dirty="0" err="1"/>
              <a:t>ekonomiky</a:t>
            </a:r>
            <a:r>
              <a:rPr lang="en-GB" dirty="0"/>
              <a:t> se </a:t>
            </a:r>
            <a:r>
              <a:rPr lang="en-GB" dirty="0" err="1"/>
              <a:t>tak</a:t>
            </a:r>
            <a:r>
              <a:rPr lang="en-GB" dirty="0"/>
              <a:t> </a:t>
            </a:r>
            <a:r>
              <a:rPr lang="en-GB" dirty="0" err="1"/>
              <a:t>vymyká</a:t>
            </a:r>
            <a:r>
              <a:rPr lang="en-GB" dirty="0"/>
              <a:t> </a:t>
            </a:r>
            <a:r>
              <a:rPr lang="en-GB" dirty="0" err="1"/>
              <a:t>bezprostřednímu</a:t>
            </a:r>
            <a:r>
              <a:rPr lang="en-GB" dirty="0"/>
              <a:t> </a:t>
            </a:r>
            <a:r>
              <a:rPr lang="en-GB" dirty="0" err="1"/>
              <a:t>vlivu</a:t>
            </a:r>
            <a:r>
              <a:rPr lang="en-GB" dirty="0"/>
              <a:t> </a:t>
            </a:r>
            <a:r>
              <a:rPr lang="en-GB" dirty="0" err="1"/>
              <a:t>monetární</a:t>
            </a:r>
            <a:r>
              <a:rPr lang="en-GB" dirty="0"/>
              <a:t> </a:t>
            </a:r>
            <a:r>
              <a:rPr lang="en-GB" dirty="0" err="1"/>
              <a:t>politiky</a:t>
            </a:r>
            <a:r>
              <a:rPr lang="en-GB" dirty="0"/>
              <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70</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noProof="0" dirty="0"/>
              <a:t>Sektor finančních služeb, který má sloužit skutečným potřebám výroby a směny, se od reálné ekonomiky odtrhl a dlouhodobě roste rychleji než produkce a poskytování běžných služeb. Jeho základní funkcí je přitom propojování subjektů, které chtějí zúročit své jinak ladem ležící peníze, se subjekty, které mají zájem reálně podnikat, investovat. Takže by se dalo očekávat, že finanční ekonomika bude víceméně „kopírovat“ vývoj ekonomiky reálné. Situace je však jiná a objem finančních aktiv roste mnohem rychleji než reálný světový HDP. Tento proces je stále častěji vyjadřován novým termínem „financializace ekonomiky“. Většina světových finančních aktiv neslouží k obsluze reálné ekonomiky, ale ke spekulačním operacím. K vytváření nekrytých virtuálních peněz, jež mají vysoký inflační potenciál, napomáhá z technologického hlediska elektronizace bankovnictví tím, že usnadňuje a zrychluje finanční převody a obtížně předvídatelné procesy, včetně vzniku spekulativních bublin. Z financí se stal „závoj, který zakrývá to, co se skutečně děje“.</a:t>
            </a:r>
          </a:p>
          <a:p>
            <a:endParaRPr lang="cs-CZ" noProof="0" dirty="0"/>
          </a:p>
          <a:p>
            <a:r>
              <a:rPr lang="cs-CZ" noProof="0" dirty="0"/>
              <a:t>Protože tradiční nástroje nefungují, centrální banky v krizi používají </a:t>
            </a:r>
            <a:r>
              <a:rPr lang="cs-CZ" b="1" noProof="0" dirty="0"/>
              <a:t>záporné sazby a QE</a:t>
            </a:r>
            <a:r>
              <a:rPr lang="cs-CZ" noProof="0" dirty="0"/>
              <a:t>, aby přidaly likviditu do ekonomiky, snížily dlouhodobé úroky a zabránily deflaci.</a:t>
            </a:r>
          </a:p>
          <a:p>
            <a:endParaRPr lang="cs-CZ" noProof="0" dirty="0"/>
          </a:p>
          <a:p>
            <a:r>
              <a:rPr lang="cs-CZ" b="1" noProof="0" dirty="0"/>
              <a:t>Monetární politika v krizové ekonomice – vysvětlení</a:t>
            </a:r>
          </a:p>
          <a:p>
            <a:r>
              <a:rPr lang="cs-CZ" b="1" noProof="0" dirty="0"/>
              <a:t>1️⃣ Proč tradiční monetární politika v krizi přestává fungovat</a:t>
            </a:r>
          </a:p>
          <a:p>
            <a:r>
              <a:rPr lang="cs-CZ" noProof="0" dirty="0"/>
              <a:t>V hluboké recesi nastanou tyto problémy:</a:t>
            </a:r>
          </a:p>
          <a:p>
            <a:r>
              <a:rPr lang="cs-CZ" b="1" noProof="0" dirty="0"/>
              <a:t>Úrokové sazby už jsou na nule</a:t>
            </a:r>
            <a:r>
              <a:rPr lang="cs-CZ" noProof="0" dirty="0"/>
              <a:t> → není je kam dál snižovat (tzv. </a:t>
            </a:r>
            <a:r>
              <a:rPr lang="cs-CZ" i="1" noProof="0" dirty="0" err="1"/>
              <a:t>zero</a:t>
            </a:r>
            <a:r>
              <a:rPr lang="cs-CZ" i="1" noProof="0" dirty="0"/>
              <a:t> </a:t>
            </a:r>
            <a:r>
              <a:rPr lang="cs-CZ" i="1" noProof="0" dirty="0" err="1"/>
              <a:t>lower</a:t>
            </a:r>
            <a:r>
              <a:rPr lang="cs-CZ" i="1" noProof="0" dirty="0"/>
              <a:t> </a:t>
            </a:r>
            <a:r>
              <a:rPr lang="cs-CZ" i="1" noProof="0" dirty="0" err="1"/>
              <a:t>bound</a:t>
            </a:r>
            <a:r>
              <a:rPr lang="cs-CZ" noProof="0" dirty="0"/>
              <a:t>).</a:t>
            </a:r>
          </a:p>
          <a:p>
            <a:r>
              <a:rPr lang="cs-CZ" b="1" noProof="0" dirty="0"/>
              <a:t>Firmy ani lidé si nechtějí brát úvěry</a:t>
            </a:r>
            <a:r>
              <a:rPr lang="cs-CZ" noProof="0" dirty="0"/>
              <a:t>, i kdyby úroky byly nízké – mají nejistotu, šetří.</a:t>
            </a:r>
          </a:p>
          <a:p>
            <a:r>
              <a:rPr lang="cs-CZ" b="1" noProof="0" dirty="0"/>
              <a:t>Banky nechtějí moc půjčovat</a:t>
            </a:r>
            <a:r>
              <a:rPr lang="cs-CZ" noProof="0" dirty="0"/>
              <a:t>, protože vidí zvýšené riziko nesplácení.</a:t>
            </a:r>
          </a:p>
          <a:p>
            <a:r>
              <a:rPr lang="cs-CZ" b="1" noProof="0" dirty="0"/>
              <a:t>Hrozí deflace</a:t>
            </a:r>
            <a:r>
              <a:rPr lang="cs-CZ" noProof="0" dirty="0"/>
              <a:t> (pokles cen), která zvyšuje reálnou hodnotu dluhů a dále brzdí ekonomiku.</a:t>
            </a:r>
          </a:p>
          <a:p>
            <a:r>
              <a:rPr lang="cs-CZ" noProof="0" dirty="0"/>
              <a:t>Proto </a:t>
            </a:r>
            <a:r>
              <a:rPr lang="cs-CZ" b="1" noProof="0" dirty="0"/>
              <a:t>běžné nástroje</a:t>
            </a:r>
            <a:r>
              <a:rPr lang="cs-CZ" noProof="0" dirty="0"/>
              <a:t> (snižování sazeb, operace na volném trhu, povinné rezervy) </a:t>
            </a:r>
            <a:r>
              <a:rPr lang="cs-CZ" b="1" noProof="0" dirty="0"/>
              <a:t>nefungují</a:t>
            </a:r>
            <a:r>
              <a:rPr lang="cs-CZ" noProof="0" dirty="0"/>
              <a:t>.</a:t>
            </a:r>
          </a:p>
          <a:p>
            <a:br>
              <a:rPr lang="cs-CZ" noProof="0" dirty="0"/>
            </a:br>
            <a:endParaRPr lang="cs-CZ" noProof="0" dirty="0"/>
          </a:p>
          <a:p>
            <a:r>
              <a:rPr lang="cs-CZ" b="1" noProof="0" dirty="0"/>
              <a:t>2️⃣ Nestandardní nástroje: proč se používají a co dělají</a:t>
            </a:r>
          </a:p>
          <a:p>
            <a:r>
              <a:rPr lang="cs-CZ" b="1" noProof="0" dirty="0"/>
              <a:t>🟦 A) Záporné úrokové sazby</a:t>
            </a:r>
          </a:p>
          <a:p>
            <a:r>
              <a:rPr lang="cs-CZ" noProof="0" dirty="0"/>
              <a:t>Centrální banka sníží sazby pod nulu → komerční banky </a:t>
            </a:r>
            <a:r>
              <a:rPr lang="cs-CZ" b="1" noProof="0" dirty="0"/>
              <a:t>platí</a:t>
            </a:r>
            <a:r>
              <a:rPr lang="cs-CZ" noProof="0" dirty="0"/>
              <a:t> za to, že drží rezervy u centrální banky.</a:t>
            </a:r>
          </a:p>
          <a:p>
            <a:r>
              <a:rPr lang="cs-CZ" b="1" noProof="0" dirty="0"/>
              <a:t>Cíl:</a:t>
            </a:r>
            <a:endParaRPr lang="cs-CZ" noProof="0" dirty="0"/>
          </a:p>
          <a:p>
            <a:r>
              <a:rPr lang="cs-CZ" noProof="0" dirty="0"/>
              <a:t>donutit banky více půjčovat</a:t>
            </a:r>
          </a:p>
          <a:p>
            <a:r>
              <a:rPr lang="cs-CZ" noProof="0" dirty="0"/>
              <a:t>oslabit měnu (podpora exportu)</a:t>
            </a:r>
          </a:p>
          <a:p>
            <a:r>
              <a:rPr lang="cs-CZ" noProof="0" dirty="0"/>
              <a:t>snížit výnosy aktiv → investoři hledají výnos jinde → rozhýbat ekonomiku</a:t>
            </a:r>
          </a:p>
          <a:p>
            <a:r>
              <a:rPr lang="cs-CZ" b="1" noProof="0" dirty="0"/>
              <a:t>Proč to dává logiku v krizi?</a:t>
            </a:r>
            <a:br>
              <a:rPr lang="cs-CZ" noProof="0" dirty="0"/>
            </a:br>
            <a:r>
              <a:rPr lang="cs-CZ" noProof="0" dirty="0"/>
              <a:t>Protože už není kam snižovat nad nulou – tak se jde „pod nulu“.</a:t>
            </a:r>
          </a:p>
          <a:p>
            <a:br>
              <a:rPr lang="cs-CZ" noProof="0" dirty="0"/>
            </a:br>
            <a:endParaRPr lang="cs-CZ" noProof="0" dirty="0"/>
          </a:p>
          <a:p>
            <a:r>
              <a:rPr lang="cs-CZ" b="1" noProof="0" dirty="0"/>
              <a:t>🟦 B) Kvantitativní uvolňování (QE)</a:t>
            </a:r>
          </a:p>
          <a:p>
            <a:r>
              <a:rPr lang="cs-CZ" noProof="0" dirty="0"/>
              <a:t>CB </a:t>
            </a:r>
            <a:r>
              <a:rPr lang="cs-CZ" b="1" noProof="0" dirty="0"/>
              <a:t>vytváří nové peníze</a:t>
            </a:r>
            <a:r>
              <a:rPr lang="cs-CZ" noProof="0" dirty="0"/>
              <a:t> (elektronicky) a za ně </a:t>
            </a:r>
            <a:r>
              <a:rPr lang="cs-CZ" b="1" noProof="0" dirty="0"/>
              <a:t>nakupuje dlouhodobé dluhopisy</a:t>
            </a:r>
            <a:r>
              <a:rPr lang="cs-CZ" noProof="0" dirty="0"/>
              <a:t>:</a:t>
            </a:r>
          </a:p>
          <a:p>
            <a:r>
              <a:rPr lang="cs-CZ" noProof="0" dirty="0"/>
              <a:t>státní dluhopisy</a:t>
            </a:r>
          </a:p>
          <a:p>
            <a:r>
              <a:rPr lang="cs-CZ" noProof="0" dirty="0"/>
              <a:t>dluhopisy bank</a:t>
            </a:r>
          </a:p>
          <a:p>
            <a:r>
              <a:rPr lang="cs-CZ" noProof="0" dirty="0"/>
              <a:t>firemní (korporátní) dluhopisy</a:t>
            </a:r>
          </a:p>
          <a:p>
            <a:r>
              <a:rPr lang="cs-CZ" b="1" noProof="0" dirty="0"/>
              <a:t>Mechanismus:</a:t>
            </a:r>
            <a:endParaRPr lang="cs-CZ" noProof="0" dirty="0"/>
          </a:p>
          <a:p>
            <a:r>
              <a:rPr lang="cs-CZ" noProof="0" dirty="0"/>
              <a:t>CB „natiskne“ nové peníze (elektronicky připíše na účet prodejce).</a:t>
            </a:r>
          </a:p>
          <a:p>
            <a:r>
              <a:rPr lang="cs-CZ" noProof="0" dirty="0"/>
              <a:t>Vykoupí velké množství dlouhodobých dluhopisů.</a:t>
            </a:r>
          </a:p>
          <a:p>
            <a:r>
              <a:rPr lang="cs-CZ" noProof="0" dirty="0"/>
              <a:t>Tím zvýší jejich cenu a sníží jejich výnosy → padá dlouhodobá úroková míra.</a:t>
            </a:r>
          </a:p>
          <a:p>
            <a:r>
              <a:rPr lang="cs-CZ" noProof="0" dirty="0"/>
              <a:t>Do systému se dostane obrovské množství likvidity.</a:t>
            </a:r>
          </a:p>
          <a:p>
            <a:r>
              <a:rPr lang="cs-CZ" b="1" noProof="0" dirty="0"/>
              <a:t>Cíle QE:</a:t>
            </a:r>
            <a:endParaRPr lang="cs-CZ" noProof="0" dirty="0"/>
          </a:p>
          <a:p>
            <a:r>
              <a:rPr lang="cs-CZ" noProof="0" dirty="0"/>
              <a:t>stlačit dlouhodobé úroky</a:t>
            </a:r>
          </a:p>
          <a:p>
            <a:r>
              <a:rPr lang="cs-CZ" noProof="0" dirty="0"/>
              <a:t>podpořit úvěrování a investice</a:t>
            </a:r>
          </a:p>
          <a:p>
            <a:r>
              <a:rPr lang="cs-CZ" noProof="0" dirty="0"/>
              <a:t>zabránit deflaci</a:t>
            </a:r>
          </a:p>
          <a:p>
            <a:r>
              <a:rPr lang="cs-CZ" noProof="0" dirty="0"/>
              <a:t>zvýšit inflaci směrem k cíli</a:t>
            </a:r>
          </a:p>
          <a:p>
            <a:r>
              <a:rPr lang="cs-CZ" noProof="0" dirty="0"/>
              <a:t>stabilizovat finanční trhy</a:t>
            </a:r>
          </a:p>
          <a:p>
            <a:br>
              <a:rPr lang="cs-CZ" noProof="0" dirty="0"/>
            </a:br>
            <a:endParaRPr lang="cs-CZ" noProof="0" dirty="0"/>
          </a:p>
          <a:p>
            <a:r>
              <a:rPr lang="cs-CZ" b="1" noProof="0" dirty="0"/>
              <a:t>3️⃣ Proč se říká, že CB „tiskne peníze“?</a:t>
            </a:r>
          </a:p>
          <a:p>
            <a:r>
              <a:rPr lang="cs-CZ" noProof="0" dirty="0"/>
              <a:t>I když je většina peněz už jen </a:t>
            </a:r>
            <a:r>
              <a:rPr lang="cs-CZ" b="1" noProof="0" dirty="0"/>
              <a:t>elektronická</a:t>
            </a:r>
            <a:r>
              <a:rPr lang="cs-CZ" noProof="0" dirty="0"/>
              <a:t>, stále se používá výraz „tisk“.</a:t>
            </a:r>
          </a:p>
          <a:p>
            <a:r>
              <a:rPr lang="cs-CZ" noProof="0" dirty="0"/>
              <a:t>V realitě CB:</a:t>
            </a:r>
          </a:p>
          <a:p>
            <a:r>
              <a:rPr lang="cs-CZ" noProof="0" dirty="0"/>
              <a:t>vytvoří nové peníze počítačovým zápisem</a:t>
            </a:r>
          </a:p>
          <a:p>
            <a:r>
              <a:rPr lang="cs-CZ" noProof="0" dirty="0"/>
              <a:t>za tyto peníze nakoupí aktiva (dluhopisy)</a:t>
            </a:r>
          </a:p>
          <a:p>
            <a:r>
              <a:rPr lang="cs-CZ" noProof="0" dirty="0"/>
              <a:t>→ tím </a:t>
            </a:r>
            <a:r>
              <a:rPr lang="cs-CZ" b="1" noProof="0" dirty="0"/>
              <a:t>zvětší peněžní zásobu a rezervy bank</a:t>
            </a:r>
            <a:r>
              <a:rPr lang="cs-CZ" noProof="0" dirty="0"/>
              <a:t>.</a:t>
            </a:r>
          </a:p>
          <a:p>
            <a:endParaRPr lang="cs-CZ" noProof="0"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74</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75</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panose="020F0502020204030204"/>
                <a:ea typeface="Calibri" panose="020F0502020204030204"/>
                <a:cs typeface="Calibri" panose="020F0502020204030204"/>
                <a:sym typeface="Calibri" panose="020F0502020204030204"/>
              </a:rPr>
              <a:t>76</a:t>
            </a:fld>
            <a:endPar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ltLang="cs-CZ"/>
          </a:p>
        </p:txBody>
      </p:sp>
      <p:sp>
        <p:nvSpPr>
          <p:cNvPr id="3" name="Zástupný symbol pro zápatí 4"/>
          <p:cNvSpPr>
            <a:spLocks noGrp="1"/>
          </p:cNvSpPr>
          <p:nvPr>
            <p:ph type="ftr" sz="quarter" idx="11"/>
          </p:nvPr>
        </p:nvSpPr>
        <p:spPr/>
        <p:txBody>
          <a:bodyPr/>
          <a:lstStyle>
            <a:lvl1pPr>
              <a:defRPr/>
            </a:lvl1pPr>
          </a:lstStyle>
          <a:p>
            <a:pPr>
              <a:defRPr/>
            </a:pPr>
            <a:endParaRPr lang="cs-CZ" altLang="cs-CZ"/>
          </a:p>
        </p:txBody>
      </p:sp>
      <p:sp>
        <p:nvSpPr>
          <p:cNvPr id="4" name="Zástupný symbol pro číslo snímku 5"/>
          <p:cNvSpPr>
            <a:spLocks noGrp="1"/>
          </p:cNvSpPr>
          <p:nvPr>
            <p:ph type="sldNum" sz="quarter" idx="12"/>
          </p:nvPr>
        </p:nvSpPr>
        <p:spPr/>
        <p:txBody>
          <a:bodyPr/>
          <a:lstStyle>
            <a:lvl1pPr>
              <a:defRPr/>
            </a:lvl1pPr>
          </a:lstStyle>
          <a:p>
            <a:fld id="{21C1BF97-E0B6-4A93-97A9-AEF195327F6F}" type="slidenum">
              <a:rPr lang="cs-CZ" altLang="cs-CZ"/>
              <a:t>‹#›</a:t>
            </a:fld>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4" name="Zástupný symbol pro zápatí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cs-CZ" altLang="cs-CZ"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mn-cs"/>
            </a:endParaRPr>
          </a:p>
        </p:txBody>
      </p:sp>
      <p:sp>
        <p:nvSpPr>
          <p:cNvPr id="5" name="Zástupný symbol pro číslo snímku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978A386-B0CC-4F75-AE6F-C648DA4B64B7}" type="slidenum">
              <a:rPr kumimoji="0" lang="cs-CZ" altLang="cs-CZ"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rPr>
              <a:t>‹#›</a:t>
            </a:fld>
            <a:endParaRPr kumimoji="0" lang="cs-CZ" altLang="cs-CZ" sz="1200" b="0" i="0" u="none" strike="noStrike" kern="1200" cap="none" spc="0" normalizeH="0" baseline="0" noProof="0">
              <a:ln>
                <a:noFill/>
              </a:ln>
              <a:solidFill>
                <a:srgbClr val="898989"/>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5"/>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122714"/>
            <a:ext cx="8704800" cy="348228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 Rovnováha peněžního trhu a monetární politika státu</a:t>
            </a:r>
            <a:br>
              <a:rPr lang="cs-CZ" b="1" i="1" dirty="0">
                <a:solidFill>
                  <a:srgbClr val="D10202"/>
                </a:solidFill>
              </a:rPr>
            </a:br>
            <a:r>
              <a:rPr lang="cs-CZ" b="1" dirty="0">
                <a:solidFill>
                  <a:srgbClr val="D10202"/>
                </a:solidFill>
              </a:rPr>
              <a:t>XMAK</a:t>
            </a:r>
            <a:endParaRPr b="1" dirty="0"/>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20. 03. 2023</a:t>
            </a: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7" name="Google Shape;90;p13"/>
          <p:cNvSpPr txBox="1"/>
          <p:nvPr/>
        </p:nvSpPr>
        <p:spPr>
          <a:xfrm>
            <a:off x="464234" y="5835756"/>
            <a:ext cx="4894206" cy="53409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dirty="0">
                <a:solidFill>
                  <a:schemeClr val="dk1"/>
                </a:solidFill>
                <a:latin typeface="Calibri" panose="020F0502020204030204"/>
                <a:ea typeface="Calibri" panose="020F0502020204030204"/>
                <a:cs typeface="Calibri" panose="020F0502020204030204"/>
                <a:sym typeface="Calibri" panose="020F0502020204030204"/>
              </a:rPr>
              <a:t>Autor: doc. Ing. Magdaléna Drastichová, Ph.D.</a:t>
            </a:r>
            <a:endParaRPr dirty="0"/>
          </a:p>
          <a:p>
            <a:pPr marL="0" marR="0" lvl="0" indent="0" algn="l" rtl="0">
              <a:spcBef>
                <a:spcPts val="0"/>
              </a:spcBef>
              <a:spcAft>
                <a:spcPts val="0"/>
              </a:spcAft>
              <a:buClr>
                <a:schemeClr val="dk1"/>
              </a:buClr>
              <a:buSzPts val="1600"/>
              <a:buFont typeface="Calibri" panose="020F0502020204030204"/>
              <a:buNone/>
            </a:pPr>
            <a:endParaRPr sz="16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64252"/>
            <a:ext cx="8229600" cy="954525"/>
          </a:xfrm>
        </p:spPr>
        <p:txBody>
          <a:bodyPr>
            <a:noAutofit/>
          </a:bodyPr>
          <a:lstStyle/>
          <a:p>
            <a:r>
              <a:rPr lang="cs-CZ" altLang="cs-CZ" sz="3600" b="1" dirty="0"/>
              <a:t>Poptávka po penězích</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Google Shape;98;p14"/>
          <p:cNvSpPr txBox="1"/>
          <p:nvPr/>
        </p:nvSpPr>
        <p:spPr>
          <a:xfrm>
            <a:off x="212651" y="1485901"/>
            <a:ext cx="8762250" cy="513151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fontAlgn="base">
              <a:spcBef>
                <a:spcPct val="20000"/>
              </a:spcBef>
              <a:spcAft>
                <a:spcPct val="0"/>
              </a:spcAft>
              <a:buClrTx/>
              <a:buSzPct val="80000"/>
              <a:buFont typeface="Wingdings" panose="05000000000000000000" pitchFamily="2" charset="2"/>
              <a:buChar char="§"/>
              <a:defRPr/>
            </a:pP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Jednotlivé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domácnosti, firmy – individuální MD:</a:t>
            </a:r>
          </a:p>
          <a:p>
            <a:pPr marL="342900" fontAlgn="base">
              <a:spcBef>
                <a:spcPct val="20000"/>
              </a:spcBef>
              <a:spcAft>
                <a:spcPct val="0"/>
              </a:spcAft>
              <a:buClrTx/>
              <a:buSzPct val="80000"/>
              <a:buFont typeface="Wingdings" panose="05000000000000000000" pitchFamily="2" charset="2"/>
              <a:buChar char="§"/>
              <a:defRPr/>
            </a:pP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Na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trhu peněz </a:t>
            </a: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individuálně poptávané peněžní zůstatky se stávají součástí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tržní MD = celková MD v dané ekonomice;</a:t>
            </a:r>
          </a:p>
          <a:p>
            <a:pPr marL="342900" fontAlgn="base">
              <a:spcBef>
                <a:spcPct val="20000"/>
              </a:spcBef>
              <a:spcAft>
                <a:spcPct val="0"/>
              </a:spcAft>
              <a:buClrTx/>
              <a:buSzPct val="80000"/>
              <a:buFont typeface="Wingdings" panose="05000000000000000000" pitchFamily="2" charset="2"/>
              <a:buChar char="§"/>
              <a:defRPr/>
            </a:pPr>
            <a:endPar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Wingdings" panose="05000000000000000000" pitchFamily="2" charset="2"/>
              <a:buChar char="§"/>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POPTÁVANÉ MNOŽSTVÍ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vs. </a:t>
            </a:r>
            <a:r>
              <a:rPr lang="cs-CZ" altLang="cs-CZ" sz="1800" b="1" kern="1200" dirty="0">
                <a:solidFill>
                  <a:schemeClr val="accent1">
                    <a:lumMod val="75000"/>
                  </a:schemeClr>
                </a:solidFill>
                <a:latin typeface="Calibri" panose="020F0502020204030204" pitchFamily="34" charset="0"/>
                <a:ea typeface="Consolas" panose="020B0609020204030204" pitchFamily="49" charset="0"/>
                <a:cs typeface="Calibri" panose="020F0502020204030204" pitchFamily="34" charset="0"/>
              </a:rPr>
              <a:t>POPTÁVKA: </a:t>
            </a:r>
          </a:p>
          <a:p>
            <a:pPr marL="342900" fontAlgn="base">
              <a:spcBef>
                <a:spcPct val="20000"/>
              </a:spcBef>
              <a:spcAft>
                <a:spcPct val="0"/>
              </a:spcAft>
              <a:buClrTx/>
              <a:buSzPct val="80000"/>
              <a:buFont typeface="Wingdings" panose="05000000000000000000" pitchFamily="2" charset="2"/>
              <a:buChar char="Ø"/>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tvar a pohyb po této křivce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vs. </a:t>
            </a:r>
            <a:r>
              <a:rPr lang="cs-CZ" altLang="cs-CZ" sz="1800" b="1" kern="1200" dirty="0">
                <a:solidFill>
                  <a:schemeClr val="accent1">
                    <a:lumMod val="75000"/>
                  </a:schemeClr>
                </a:solidFill>
                <a:latin typeface="Calibri" panose="020F0502020204030204" pitchFamily="34" charset="0"/>
                <a:ea typeface="Consolas" panose="020B0609020204030204" pitchFamily="49" charset="0"/>
                <a:cs typeface="Calibri" panose="020F0502020204030204" pitchFamily="34" charset="0"/>
              </a:rPr>
              <a:t>Pozice křivky – její umístnění, posun křivky</a:t>
            </a:r>
          </a:p>
          <a:p>
            <a:pPr marL="342900" fontAlgn="base">
              <a:spcBef>
                <a:spcPct val="20000"/>
              </a:spcBef>
              <a:spcAft>
                <a:spcPct val="0"/>
              </a:spcAft>
              <a:buClrTx/>
              <a:buSzPct val="80000"/>
              <a:buFont typeface="Wingdings" panose="05000000000000000000" pitchFamily="2" charset="2"/>
              <a:buChar char="Ø"/>
              <a:defRPr/>
            </a:pPr>
            <a:endParaRPr lang="cs-CZ" altLang="cs-CZ" sz="1800" b="1" kern="1200" dirty="0">
              <a:solidFill>
                <a:schemeClr val="accent1">
                  <a:lumMod val="75000"/>
                </a:schemeClr>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Wingdings" panose="05000000000000000000" pitchFamily="2" charset="2"/>
              <a:buChar char="ü"/>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Tvar poptávkové křivky: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faktory ovlivňující množství poptávaných peněz:</a:t>
            </a:r>
          </a:p>
          <a:p>
            <a:pPr marL="342900" fontAlgn="base">
              <a:spcBef>
                <a:spcPct val="20000"/>
              </a:spcBef>
              <a:spcAft>
                <a:spcPct val="0"/>
              </a:spcAft>
              <a:buClrTx/>
              <a:buSzPct val="80000"/>
              <a:buFont typeface="Wingdings" panose="05000000000000000000" pitchFamily="2" charset="2"/>
              <a:buChar char="Ø"/>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KLESAJÍCÍ: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množství poptávaných peněz roste s poklesem ceny peněz (i) a opačně: MD – </a:t>
            </a:r>
            <a:r>
              <a:rPr lang="cs-CZ" altLang="cs-CZ" sz="1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klesající funkce úrokové míry:</a:t>
            </a:r>
          </a:p>
          <a:p>
            <a:pPr marL="342900" fontAlgn="base">
              <a:spcBef>
                <a:spcPct val="20000"/>
              </a:spcBef>
              <a:spcAft>
                <a:spcPct val="0"/>
              </a:spcAft>
              <a:buClrTx/>
              <a:buSzPct val="80000"/>
              <a:buFont typeface="Wingdings" panose="05000000000000000000" pitchFamily="2" charset="2"/>
              <a:buChar char="Ø"/>
              <a:defRPr/>
            </a:pP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Souvisí s </a:t>
            </a:r>
            <a:r>
              <a:rPr lang="cs-CZ" altLang="cs-CZ" sz="1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náklady držby peněz: nejlikvidnější aktivum: hotovost + BÚ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nenesou úrok =&gt; </a:t>
            </a:r>
            <a:r>
              <a:rPr lang="cs-CZ" altLang="cs-CZ" sz="1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NÁKLADY OBĚTOVANÉ PŘÍLEŽITOSTI v podobě UŠLÉHO ÚROKU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výše nákladů závislá na výši úrokové míry: čím vyšší </a:t>
            </a:r>
            <a:r>
              <a:rPr lang="cs-CZ" altLang="cs-CZ" sz="2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vyšší náklady: držba vs. méně likvidní aktiva; u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spekulační MD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vliv očekávaní změn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vysoká i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malá </a:t>
            </a:r>
            <a:r>
              <a:rPr lang="cs-CZ" altLang="cs-CZ" sz="1800" b="1" kern="1200" dirty="0" err="1">
                <a:solidFill>
                  <a:srgbClr val="FF0000"/>
                </a:solidFill>
                <a:latin typeface="Calibri" panose="020F0502020204030204" pitchFamily="34" charset="0"/>
                <a:ea typeface="Consolas" panose="020B0609020204030204" pitchFamily="49" charset="0"/>
                <a:cs typeface="Calibri" panose="020F0502020204030204" pitchFamily="34" charset="0"/>
              </a:rPr>
              <a:t>MDa</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očekává se pokles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i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opačně)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8763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52" name="Text Box 4"/>
          <p:cNvSpPr txBox="1">
            <a:spLocks noChangeArrowheads="1"/>
          </p:cNvSpPr>
          <p:nvPr/>
        </p:nvSpPr>
        <p:spPr bwMode="auto">
          <a:xfrm>
            <a:off x="3640055" y="1716631"/>
            <a:ext cx="406200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ea typeface="Consolas" panose="020B0609020204030204" pitchFamily="49" charset="0"/>
                <a:cs typeface="Calibri" panose="020F0502020204030204" pitchFamily="34" charset="0"/>
              </a:rPr>
              <a:t>Množství peněz, které jsou lidé ochotni držet a tudíž poptávat roste s poklesem ceny peněz, tj. s poklesem úrokové míry (posuny po křivce MD) </a:t>
            </a:r>
          </a:p>
        </p:txBody>
      </p:sp>
      <p:sp>
        <p:nvSpPr>
          <p:cNvPr id="2053" name="Text Box 5"/>
          <p:cNvSpPr txBox="1">
            <a:spLocks noChangeArrowheads="1"/>
          </p:cNvSpPr>
          <p:nvPr/>
        </p:nvSpPr>
        <p:spPr bwMode="auto">
          <a:xfrm>
            <a:off x="-522" y="1851048"/>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Úroková míra </a:t>
            </a:r>
          </a:p>
        </p:txBody>
      </p:sp>
      <p:sp>
        <p:nvSpPr>
          <p:cNvPr id="2054" name="Text Box 6"/>
          <p:cNvSpPr txBox="1">
            <a:spLocks noChangeArrowheads="1"/>
          </p:cNvSpPr>
          <p:nvPr/>
        </p:nvSpPr>
        <p:spPr bwMode="auto">
          <a:xfrm>
            <a:off x="5638800" y="560067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2133600" y="2667000"/>
            <a:ext cx="3505200" cy="3109913"/>
            <a:chOff x="1344" y="1680"/>
            <a:chExt cx="2208" cy="1959"/>
          </a:xfrm>
        </p:grpSpPr>
        <p:sp>
          <p:nvSpPr>
            <p:cNvPr id="9228" name="Freeform 8"/>
            <p:cNvSpPr/>
            <p:nvPr/>
          </p:nvSpPr>
          <p:spPr bwMode="auto">
            <a:xfrm>
              <a:off x="1344" y="1680"/>
              <a:ext cx="1536" cy="1728"/>
            </a:xfrm>
            <a:custGeom>
              <a:avLst/>
              <a:gdLst>
                <a:gd name="T0" fmla="*/ 0 w 1632"/>
                <a:gd name="T1" fmla="*/ 0 h 1776"/>
                <a:gd name="T2" fmla="*/ 235 w 1632"/>
                <a:gd name="T3" fmla="*/ 1041 h 1776"/>
                <a:gd name="T4" fmla="*/ 1005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9"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grpSp>
        <p:nvGrpSpPr>
          <p:cNvPr id="3" name="Group 11"/>
          <p:cNvGrpSpPr/>
          <p:nvPr/>
        </p:nvGrpSpPr>
        <p:grpSpPr bwMode="auto">
          <a:xfrm>
            <a:off x="1155889" y="2398169"/>
            <a:ext cx="4814887" cy="3659188"/>
            <a:chOff x="711" y="1584"/>
            <a:chExt cx="3033" cy="2305"/>
          </a:xfrm>
        </p:grpSpPr>
        <p:sp>
          <p:nvSpPr>
            <p:cNvPr id="9226" name="Line 12"/>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227" name="Freeform 13"/>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080" name="Text Box 32"/>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p>
        </p:txBody>
      </p:sp>
      <p:sp>
        <p:nvSpPr>
          <p:cNvPr id="4" name="Nadpis 3"/>
          <p:cNvSpPr>
            <a:spLocks noGrp="1"/>
          </p:cNvSpPr>
          <p:nvPr>
            <p:ph type="title"/>
          </p:nvPr>
        </p:nvSpPr>
        <p:spPr>
          <a:xfrm>
            <a:off x="457200" y="274638"/>
            <a:ext cx="8229600" cy="1042964"/>
          </a:xfrm>
        </p:spPr>
        <p:txBody>
          <a:bodyPr>
            <a:normAutofit/>
          </a:bodyPr>
          <a:lstStyle/>
          <a:p>
            <a:r>
              <a:rPr lang="cs-CZ" sz="4000" b="1" dirty="0"/>
              <a:t>Poptávka po penězích</a:t>
            </a:r>
          </a:p>
        </p:txBody>
      </p:sp>
      <p:sp>
        <p:nvSpPr>
          <p:cNvPr id="1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P spid="2053" grpId="0" autoUpdateAnimBg="0"/>
      <p:bldP spid="2054" grpId="0" autoUpdateAnimBg="0"/>
      <p:bldP spid="208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 name="Nadpis 3"/>
          <p:cNvSpPr>
            <a:spLocks noGrp="1"/>
          </p:cNvSpPr>
          <p:nvPr>
            <p:ph type="title"/>
          </p:nvPr>
        </p:nvSpPr>
        <p:spPr/>
        <p:txBody>
          <a:bodyPr>
            <a:normAutofit/>
          </a:bodyPr>
          <a:lstStyle/>
          <a:p>
            <a:r>
              <a:rPr lang="cs-CZ" sz="4000" b="1" dirty="0"/>
              <a:t>Poptávka po penězích</a:t>
            </a:r>
          </a:p>
        </p:txBody>
      </p:sp>
      <p:sp>
        <p:nvSpPr>
          <p:cNvPr id="98" name="Google Shape;98;p14"/>
          <p:cNvSpPr txBox="1">
            <a:spLocks noGrp="1"/>
          </p:cNvSpPr>
          <p:nvPr>
            <p:ph type="body" idx="1"/>
          </p:nvPr>
        </p:nvSpPr>
        <p:spPr>
          <a:xfrm>
            <a:off x="395653" y="1417637"/>
            <a:ext cx="8493370" cy="4922777"/>
          </a:xfrm>
          <a:prstGeom prst="rect">
            <a:avLst/>
          </a:prstGeom>
          <a:noFill/>
          <a:ln>
            <a:solidFill>
              <a:schemeClr val="tx2">
                <a:lumMod val="90000"/>
              </a:schemeClr>
            </a:solidFill>
          </a:ln>
        </p:spPr>
        <p:txBody>
          <a:bodyPr spcFirstLastPara="1" wrap="square" lIns="91425" tIns="45700" rIns="91425" bIns="45700" anchor="t" anchorCtr="0">
            <a:normAutofit fontScale="77500" lnSpcReduction="2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Vliv </a:t>
            </a:r>
            <a:r>
              <a:rPr kumimoji="0" lang="cs-CZ" altLang="cs-CZ"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jiných faktorů než ceny – i, </a:t>
            </a:r>
            <a:r>
              <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vliv na MD – pozici křivky MD:</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endParaRPr lang="cs-CZ" altLang="cs-CZ"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endParaRPr lang="cs-CZ" altLang="cs-CZ"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lang="cs-CZ" altLang="cs-CZ"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Reálné důchody</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Růst reálných důchodů </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a:t>
            </a: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subjekty mohou více nakupovat = uskutečňovat více transakcí </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=&gt; potřebují více peněz: </a:t>
            </a:r>
            <a:r>
              <a:rPr lang="cs-CZ" altLang="cs-CZ" sz="32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při stejné i = poptáváno více peněz </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(obr. 6.4);</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lang="cs-CZ" altLang="cs-CZ"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Cenová hladina</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kern="1200" dirty="0">
                <a:solidFill>
                  <a:schemeClr val="tx1"/>
                </a:solidFill>
                <a:latin typeface="Calibri" panose="020F0502020204030204" pitchFamily="34" charset="0"/>
                <a:ea typeface="Consolas" panose="020B0609020204030204" pitchFamily="49" charset="0"/>
                <a:cs typeface="Calibri" panose="020F0502020204030204" pitchFamily="34" charset="0"/>
              </a:rPr>
              <a:t>Růst cenové hladiny při dané úrovni reálných důchodů</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=&gt; růst MD – </a:t>
            </a:r>
            <a:r>
              <a:rPr lang="cs-CZ" altLang="cs-CZ" sz="32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k stejnému objemu transakcí = více peněz</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snižují se </a:t>
            </a:r>
            <a:r>
              <a:rPr lang="cs-CZ" altLang="cs-CZ" sz="3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reální peněžní zůstatky </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snaha o zachovaní původní výše – zvyšujeme </a:t>
            </a:r>
            <a:r>
              <a:rPr lang="cs-CZ" altLang="cs-CZ" sz="32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nominální zůstatek </a:t>
            </a:r>
            <a:r>
              <a:rPr lang="cs-CZ" altLang="cs-CZ" sz="32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(obr. 6.5); </a:t>
            </a:r>
            <a:r>
              <a:rPr lang="cs-CZ" altLang="cs-CZ" sz="32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 </a:t>
            </a:r>
            <a:endParaRPr lang="cs-CZ" altLang="cs-CZ"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5"/>
          <p:cNvPicPr>
            <a:picLocks noChangeAspect="1"/>
          </p:cNvPicPr>
          <p:nvPr/>
        </p:nvPicPr>
        <p:blipFill rotWithShape="1">
          <a:blip r:embed="rId3"/>
          <a:srcRect t="11608"/>
          <a:stretch>
            <a:fillRect/>
          </a:stretch>
        </p:blipFill>
        <p:spPr>
          <a:xfrm>
            <a:off x="1582615" y="1923196"/>
            <a:ext cx="4791808" cy="916720"/>
          </a:xfrm>
          <a:prstGeom prst="rect">
            <a:avLst/>
          </a:prstGeom>
          <a:solidFill>
            <a:schemeClr val="tx2"/>
          </a:solidFill>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8763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53" name="Text Box 5"/>
          <p:cNvSpPr txBox="1">
            <a:spLocks noChangeArrowheads="1"/>
          </p:cNvSpPr>
          <p:nvPr/>
        </p:nvSpPr>
        <p:spPr bwMode="auto">
          <a:xfrm>
            <a:off x="0" y="16764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2054" name="Text Box 6"/>
          <p:cNvSpPr txBox="1">
            <a:spLocks noChangeArrowheads="1"/>
          </p:cNvSpPr>
          <p:nvPr/>
        </p:nvSpPr>
        <p:spPr bwMode="auto">
          <a:xfrm>
            <a:off x="5715000" y="5621337"/>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2133600" y="2667000"/>
            <a:ext cx="3505200" cy="3109913"/>
            <a:chOff x="1344" y="1680"/>
            <a:chExt cx="2208" cy="1959"/>
          </a:xfrm>
        </p:grpSpPr>
        <p:sp>
          <p:nvSpPr>
            <p:cNvPr id="11289" name="Freeform 8"/>
            <p:cNvSpPr/>
            <p:nvPr/>
          </p:nvSpPr>
          <p:spPr bwMode="auto">
            <a:xfrm>
              <a:off x="1344" y="1680"/>
              <a:ext cx="1536" cy="1728"/>
            </a:xfrm>
            <a:custGeom>
              <a:avLst/>
              <a:gdLst>
                <a:gd name="T0" fmla="*/ 0 w 1632"/>
                <a:gd name="T1" fmla="*/ 0 h 1776"/>
                <a:gd name="T2" fmla="*/ 235 w 1632"/>
                <a:gd name="T3" fmla="*/ 1041 h 1776"/>
                <a:gd name="T4" fmla="*/ 1005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90"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grpSp>
        <p:nvGrpSpPr>
          <p:cNvPr id="3" name="Group 11"/>
          <p:cNvGrpSpPr/>
          <p:nvPr/>
        </p:nvGrpSpPr>
        <p:grpSpPr bwMode="auto">
          <a:xfrm>
            <a:off x="1128713" y="2514600"/>
            <a:ext cx="4814887" cy="3659188"/>
            <a:chOff x="711" y="1584"/>
            <a:chExt cx="3033" cy="2305"/>
          </a:xfrm>
        </p:grpSpPr>
        <p:sp>
          <p:nvSpPr>
            <p:cNvPr id="11287" name="Line 12"/>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88" name="Freeform 13"/>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4" name="Group 19"/>
          <p:cNvGrpSpPr/>
          <p:nvPr/>
        </p:nvGrpSpPr>
        <p:grpSpPr bwMode="auto">
          <a:xfrm>
            <a:off x="2819400" y="2590800"/>
            <a:ext cx="3581400" cy="2805113"/>
            <a:chOff x="1776" y="1632"/>
            <a:chExt cx="2256" cy="1767"/>
          </a:xfrm>
        </p:grpSpPr>
        <p:sp>
          <p:nvSpPr>
            <p:cNvPr id="11285" name="Freeform 20"/>
            <p:cNvSpPr/>
            <p:nvPr/>
          </p:nvSpPr>
          <p:spPr bwMode="auto">
            <a:xfrm>
              <a:off x="1776" y="1632"/>
              <a:ext cx="1632" cy="1536"/>
            </a:xfrm>
            <a:custGeom>
              <a:avLst/>
              <a:gdLst>
                <a:gd name="T0" fmla="*/ 0 w 1632"/>
                <a:gd name="T1" fmla="*/ 0 h 1776"/>
                <a:gd name="T2" fmla="*/ 384 w 1632"/>
                <a:gd name="T3" fmla="*/ 406 h 1776"/>
                <a:gd name="T4" fmla="*/ 1632 w 1632"/>
                <a:gd name="T5" fmla="*/ 55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prstDash val="dash"/>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86" name="Text Box 21"/>
            <p:cNvSpPr txBox="1">
              <a:spLocks noChangeArrowheads="1"/>
            </p:cNvSpPr>
            <p:nvPr/>
          </p:nvSpPr>
          <p:spPr bwMode="auto">
            <a:xfrm>
              <a:off x="3360" y="307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5" name="Group 22"/>
          <p:cNvGrpSpPr/>
          <p:nvPr/>
        </p:nvGrpSpPr>
        <p:grpSpPr bwMode="auto">
          <a:xfrm>
            <a:off x="1600200" y="3124200"/>
            <a:ext cx="3810000" cy="3033713"/>
            <a:chOff x="1008" y="1968"/>
            <a:chExt cx="2400" cy="1911"/>
          </a:xfrm>
        </p:grpSpPr>
        <p:sp>
          <p:nvSpPr>
            <p:cNvPr id="11283" name="Freeform 23"/>
            <p:cNvSpPr/>
            <p:nvPr/>
          </p:nvSpPr>
          <p:spPr bwMode="auto">
            <a:xfrm>
              <a:off x="1008" y="1968"/>
              <a:ext cx="1632" cy="1728"/>
            </a:xfrm>
            <a:custGeom>
              <a:avLst/>
              <a:gdLst>
                <a:gd name="T0" fmla="*/ 0 w 1632"/>
                <a:gd name="T1" fmla="*/ 0 h 1776"/>
                <a:gd name="T2" fmla="*/ 384 w 1632"/>
                <a:gd name="T3" fmla="*/ 1041 h 1776"/>
                <a:gd name="T4" fmla="*/ 1632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prstDash val="dash"/>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1284" name="Text Box 24"/>
            <p:cNvSpPr txBox="1">
              <a:spLocks noChangeArrowheads="1"/>
            </p:cNvSpPr>
            <p:nvPr/>
          </p:nvSpPr>
          <p:spPr bwMode="auto">
            <a:xfrm>
              <a:off x="2592" y="3552"/>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2073" name="Line 25"/>
          <p:cNvSpPr>
            <a:spLocks noChangeShapeType="1"/>
          </p:cNvSpPr>
          <p:nvPr/>
        </p:nvSpPr>
        <p:spPr bwMode="auto">
          <a:xfrm flipH="1">
            <a:off x="2286000" y="4724400"/>
            <a:ext cx="304800" cy="2286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4" name="Line 26"/>
          <p:cNvSpPr>
            <a:spLocks noChangeShapeType="1"/>
          </p:cNvSpPr>
          <p:nvPr/>
        </p:nvSpPr>
        <p:spPr bwMode="auto">
          <a:xfrm flipH="1">
            <a:off x="3581400" y="5334000"/>
            <a:ext cx="2286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5" name="Line 27"/>
          <p:cNvSpPr>
            <a:spLocks noChangeShapeType="1"/>
          </p:cNvSpPr>
          <p:nvPr/>
        </p:nvSpPr>
        <p:spPr bwMode="auto">
          <a:xfrm flipH="1">
            <a:off x="1752600" y="3352800"/>
            <a:ext cx="381000" cy="1524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6" name="Line 28"/>
          <p:cNvSpPr>
            <a:spLocks noChangeShapeType="1"/>
          </p:cNvSpPr>
          <p:nvPr/>
        </p:nvSpPr>
        <p:spPr bwMode="auto">
          <a:xfrm flipV="1">
            <a:off x="3124200" y="4572000"/>
            <a:ext cx="3810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7" name="Line 29"/>
          <p:cNvSpPr>
            <a:spLocks noChangeShapeType="1"/>
          </p:cNvSpPr>
          <p:nvPr/>
        </p:nvSpPr>
        <p:spPr bwMode="auto">
          <a:xfrm flipV="1">
            <a:off x="2362200" y="3352800"/>
            <a:ext cx="3810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8" name="Line 30"/>
          <p:cNvSpPr>
            <a:spLocks noChangeShapeType="1"/>
          </p:cNvSpPr>
          <p:nvPr/>
        </p:nvSpPr>
        <p:spPr bwMode="auto">
          <a:xfrm flipV="1">
            <a:off x="4419600" y="5029200"/>
            <a:ext cx="304800" cy="2286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80" name="Text Box 32"/>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sp>
        <p:nvSpPr>
          <p:cNvPr id="2081" name="Text Box 33"/>
          <p:cNvSpPr txBox="1">
            <a:spLocks noChangeArrowheads="1"/>
          </p:cNvSpPr>
          <p:nvPr/>
        </p:nvSpPr>
        <p:spPr bwMode="auto">
          <a:xfrm>
            <a:off x="4038600" y="1884892"/>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ahoma" panose="020B0604030504040204" pitchFamily="34" charset="0"/>
                <a:ea typeface="+mn-ea"/>
                <a:cs typeface="+mn-cs"/>
              </a:rPr>
              <a:t>a) Úroveň reálných důchodů </a:t>
            </a:r>
          </a:p>
        </p:txBody>
      </p:sp>
      <p:sp>
        <p:nvSpPr>
          <p:cNvPr id="2082" name="Text Box 34"/>
          <p:cNvSpPr txBox="1">
            <a:spLocks noChangeArrowheads="1"/>
          </p:cNvSpPr>
          <p:nvPr/>
        </p:nvSpPr>
        <p:spPr bwMode="auto">
          <a:xfrm>
            <a:off x="4081095" y="2511689"/>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000099"/>
                </a:solidFill>
                <a:effectLst/>
                <a:uLnTx/>
                <a:uFillTx/>
                <a:latin typeface="Tahoma" panose="020B0604030504040204" pitchFamily="34" charset="0"/>
                <a:ea typeface="+mn-ea"/>
                <a:cs typeface="+mn-cs"/>
              </a:rPr>
              <a:t>b) Cenová hladina</a:t>
            </a:r>
          </a:p>
        </p:txBody>
      </p:sp>
      <p:sp>
        <p:nvSpPr>
          <p:cNvPr id="6" name="Nadpis 5"/>
          <p:cNvSpPr>
            <a:spLocks noGrp="1"/>
          </p:cNvSpPr>
          <p:nvPr>
            <p:ph type="title"/>
          </p:nvPr>
        </p:nvSpPr>
        <p:spPr>
          <a:xfrm>
            <a:off x="477715" y="564357"/>
            <a:ext cx="8229600" cy="1143000"/>
          </a:xfrm>
        </p:spPr>
        <p:txBody>
          <a:bodyPr/>
          <a:lstStyle/>
          <a:p>
            <a:r>
              <a:rPr lang="cs-CZ" b="1" dirty="0"/>
              <a:t>Poptávka po penězích</a:t>
            </a:r>
          </a:p>
        </p:txBody>
      </p:sp>
      <p:sp>
        <p:nvSpPr>
          <p:cNvPr id="2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1" name="Text Box 27"/>
          <p:cNvSpPr txBox="1">
            <a:spLocks noGrp="1" noChangeArrowheads="1"/>
          </p:cNvSpPr>
          <p:nvPr>
            <p:ph type="body" idx="1"/>
          </p:nvPr>
        </p:nvSpPr>
        <p:spPr bwMode="auto">
          <a:xfrm>
            <a:off x="1239717" y="4940162"/>
            <a:ext cx="1688122" cy="12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1600" b="1" i="0" u="none" strike="noStrike" kern="1200" cap="none" spc="0" normalizeH="0" baseline="0" noProof="0" dirty="0">
                <a:ln>
                  <a:noFill/>
                </a:ln>
                <a:solidFill>
                  <a:srgbClr val="000099"/>
                </a:solidFill>
                <a:effectLst/>
                <a:uLnTx/>
                <a:uFillTx/>
                <a:latin typeface="Tahoma" panose="020B0604030504040204" pitchFamily="34" charset="0"/>
                <a:ea typeface="+mn-ea"/>
                <a:cs typeface="+mn-cs"/>
              </a:rPr>
              <a:t>Snížení cenové hladiny, důchodu </a:t>
            </a:r>
          </a:p>
        </p:txBody>
      </p:sp>
      <p:sp>
        <p:nvSpPr>
          <p:cNvPr id="32" name="Text Box 27"/>
          <p:cNvSpPr txBox="1">
            <a:spLocks noChangeArrowheads="1"/>
          </p:cNvSpPr>
          <p:nvPr/>
        </p:nvSpPr>
        <p:spPr bwMode="auto">
          <a:xfrm>
            <a:off x="5061438" y="3595687"/>
            <a:ext cx="1849315" cy="95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342900" algn="l" rtl="0">
              <a:lnSpc>
                <a:spcPct val="100000"/>
              </a:lnSpc>
              <a:spcBef>
                <a:spcPct val="20000"/>
              </a:spcBef>
              <a:spcAft>
                <a:spcPts val="0"/>
              </a:spcAft>
              <a:buClr>
                <a:schemeClr val="dk1"/>
              </a:buClr>
              <a:buSzPts val="1800"/>
              <a:buFont typeface="Arial" panose="020B0604020202020204" pitchFamily="34" charset="0"/>
              <a:buChar char="•"/>
              <a:defRPr sz="32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1pPr>
            <a:lvl2pPr marL="742950" marR="0" lvl="1" indent="-285750" algn="l" rtl="0">
              <a:lnSpc>
                <a:spcPct val="100000"/>
              </a:lnSpc>
              <a:spcBef>
                <a:spcPct val="20000"/>
              </a:spcBef>
              <a:spcAft>
                <a:spcPts val="0"/>
              </a:spcAft>
              <a:buClr>
                <a:schemeClr val="dk1"/>
              </a:buClr>
              <a:buSzPts val="1800"/>
              <a:buFont typeface="Arial" panose="020B0604020202020204" pitchFamily="34" charset="0"/>
              <a:buChar char="–"/>
              <a:defRPr sz="28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2pPr>
            <a:lvl3pPr marL="1143000" marR="0" lvl="2" indent="-228600" algn="l" rtl="0">
              <a:lnSpc>
                <a:spcPct val="100000"/>
              </a:lnSpc>
              <a:spcBef>
                <a:spcPct val="20000"/>
              </a:spcBef>
              <a:spcAft>
                <a:spcPts val="0"/>
              </a:spcAft>
              <a:buClr>
                <a:schemeClr val="dk1"/>
              </a:buClr>
              <a:buSzPts val="1800"/>
              <a:buFont typeface="Arial" panose="020B0604020202020204" pitchFamily="34" charset="0"/>
              <a:buChar char="•"/>
              <a:defRPr sz="24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3pPr>
            <a:lvl4pPr marL="1600200" marR="0" lvl="3" indent="-228600" algn="l" rtl="0">
              <a:lnSpc>
                <a:spcPct val="100000"/>
              </a:lnSpc>
              <a:spcBef>
                <a:spcPct val="20000"/>
              </a:spcBef>
              <a:spcAft>
                <a:spcPts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4pPr>
            <a:lvl5pPr marL="2057400" marR="0" lvl="4" indent="-228600" algn="l" rtl="0">
              <a:lnSpc>
                <a:spcPct val="100000"/>
              </a:lnSpc>
              <a:spcBef>
                <a:spcPct val="20000"/>
              </a:spcBef>
              <a:spcAft>
                <a:spcPts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5pPr>
            <a:lvl6pPr marL="2514600" marR="0" lvl="5" indent="-228600" algn="l" rtl="0" eaLnBrk="0" fontAlgn="base" hangingPunct="0">
              <a:lnSpc>
                <a:spcPct val="100000"/>
              </a:lnSpc>
              <a:spcBef>
                <a:spcPct val="20000"/>
              </a:spcBef>
              <a:spcAft>
                <a:spcPct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6pPr>
            <a:lvl7pPr marL="2971800" marR="0" lvl="6" indent="-228600" algn="l" rtl="0" eaLnBrk="0" fontAlgn="base" hangingPunct="0">
              <a:lnSpc>
                <a:spcPct val="100000"/>
              </a:lnSpc>
              <a:spcBef>
                <a:spcPct val="20000"/>
              </a:spcBef>
              <a:spcAft>
                <a:spcPct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7pPr>
            <a:lvl8pPr marL="3429000" marR="0" lvl="7" indent="-228600" algn="l" rtl="0" eaLnBrk="0" fontAlgn="base" hangingPunct="0">
              <a:lnSpc>
                <a:spcPct val="100000"/>
              </a:lnSpc>
              <a:spcBef>
                <a:spcPct val="20000"/>
              </a:spcBef>
              <a:spcAft>
                <a:spcPct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8pPr>
            <a:lvl9pPr marL="3886200" marR="0" lvl="8" indent="-228600" algn="l" rtl="0" eaLnBrk="0" fontAlgn="base" hangingPunct="0">
              <a:lnSpc>
                <a:spcPct val="100000"/>
              </a:lnSpc>
              <a:spcBef>
                <a:spcPct val="20000"/>
              </a:spcBef>
              <a:spcAft>
                <a:spcPct val="0"/>
              </a:spcAft>
              <a:buClr>
                <a:schemeClr val="dk1"/>
              </a:buClr>
              <a:buSzPts val="1800"/>
              <a:buFont typeface="Arial" panose="020B0604020202020204" pitchFamily="34" charset="0"/>
              <a:buChar char="»"/>
              <a:defRPr sz="2000" b="0" i="0" u="none" strike="noStrike" cap="none">
                <a:solidFill>
                  <a:schemeClr val="tx1"/>
                </a:solidFill>
                <a:latin typeface="Calibri" panose="020F0502020204030204" pitchFamily="34" charset="0"/>
                <a:ea typeface="Calibri" panose="020F0502020204030204"/>
                <a:cs typeface="Calibri" panose="020F0502020204030204"/>
                <a:sym typeface="Calibri" panose="020F0502020204030204"/>
              </a:defRPr>
            </a:lvl9pPr>
          </a:lstStyle>
          <a:p>
            <a:pPr marL="0" indent="0" fontAlgn="base">
              <a:spcBef>
                <a:spcPct val="50000"/>
              </a:spcBef>
              <a:spcAft>
                <a:spcPct val="0"/>
              </a:spcAft>
              <a:buClrTx/>
              <a:buSzTx/>
              <a:buFontTx/>
              <a:buNone/>
              <a:defRPr/>
            </a:pPr>
            <a:r>
              <a:rPr lang="cs-CZ" altLang="cs-CZ" sz="1600" b="1" kern="1200" dirty="0">
                <a:solidFill>
                  <a:srgbClr val="000099"/>
                </a:solidFill>
                <a:latin typeface="Tahoma" panose="020B0604030504040204" pitchFamily="34" charset="0"/>
                <a:ea typeface="+mn-ea"/>
                <a:cs typeface="+mn-cs"/>
              </a:rPr>
              <a:t>Zvýšení cenové hladiny, důchodu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iterate type="lt">
                                    <p:tmAbs val="75"/>
                                  </p:iterate>
                                  <p:childTnLst>
                                    <p:set>
                                      <p:cBhvr>
                                        <p:cTn id="32" dur="1" fill="hold">
                                          <p:stCondLst>
                                            <p:cond delay="74"/>
                                          </p:stCondLst>
                                        </p:cTn>
                                        <p:tgtEl>
                                          <p:spTgt spid="2078"/>
                                        </p:tgtEl>
                                        <p:attrNameLst>
                                          <p:attrName>style.visibility</p:attrName>
                                        </p:attrNameLst>
                                      </p:cBhvr>
                                      <p:to>
                                        <p:strVal val="visible"/>
                                      </p:to>
                                    </p:set>
                                  </p:childTnLst>
                                </p:cTn>
                              </p:par>
                            </p:childTnLst>
                          </p:cTn>
                        </p:par>
                        <p:par>
                          <p:cTn id="33" fill="hold">
                            <p:stCondLst>
                              <p:cond delay="75"/>
                            </p:stCondLst>
                            <p:childTnLst>
                              <p:par>
                                <p:cTn id="34" presetID="1" presetClass="entr" presetSubtype="0" fill="hold" nodeType="afterEffect">
                                  <p:stCondLst>
                                    <p:cond delay="0"/>
                                  </p:stCondLst>
                                  <p:iterate type="lt">
                                    <p:tmAbs val="75"/>
                                  </p:iterate>
                                  <p:childTnLst>
                                    <p:set>
                                      <p:cBhvr>
                                        <p:cTn id="35" dur="1" fill="hold">
                                          <p:stCondLst>
                                            <p:cond delay="74"/>
                                          </p:stCondLst>
                                        </p:cTn>
                                        <p:tgtEl>
                                          <p:spTgt spid="2076"/>
                                        </p:tgtEl>
                                        <p:attrNameLst>
                                          <p:attrName>style.visibility</p:attrName>
                                        </p:attrNameLst>
                                      </p:cBhvr>
                                      <p:to>
                                        <p:strVal val="visible"/>
                                      </p:to>
                                    </p:set>
                                  </p:childTnLst>
                                </p:cTn>
                              </p:par>
                            </p:childTnLst>
                          </p:cTn>
                        </p:par>
                        <p:par>
                          <p:cTn id="36" fill="hold">
                            <p:stCondLst>
                              <p:cond delay="150"/>
                            </p:stCondLst>
                            <p:childTnLst>
                              <p:par>
                                <p:cTn id="37" presetID="1" presetClass="entr" presetSubtype="0" fill="hold" nodeType="afterEffect">
                                  <p:stCondLst>
                                    <p:cond delay="0"/>
                                  </p:stCondLst>
                                  <p:iterate type="lt">
                                    <p:tmAbs val="75"/>
                                  </p:iterate>
                                  <p:childTnLst>
                                    <p:set>
                                      <p:cBhvr>
                                        <p:cTn id="38" dur="1" fill="hold">
                                          <p:stCondLst>
                                            <p:cond delay="74"/>
                                          </p:stCondLst>
                                        </p:cTn>
                                        <p:tgtEl>
                                          <p:spTgt spid="20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iterate type="lt">
                                    <p:tmAbs val="75"/>
                                  </p:iterate>
                                  <p:childTnLst>
                                    <p:set>
                                      <p:cBhvr>
                                        <p:cTn id="47" dur="1" fill="hold">
                                          <p:stCondLst>
                                            <p:cond delay="74"/>
                                          </p:stCondLst>
                                        </p:cTn>
                                        <p:tgtEl>
                                          <p:spTgt spid="2074"/>
                                        </p:tgtEl>
                                        <p:attrNameLst>
                                          <p:attrName>style.visibility</p:attrName>
                                        </p:attrNameLst>
                                      </p:cBhvr>
                                      <p:to>
                                        <p:strVal val="visible"/>
                                      </p:to>
                                    </p:set>
                                  </p:childTnLst>
                                </p:cTn>
                              </p:par>
                            </p:childTnLst>
                          </p:cTn>
                        </p:par>
                        <p:par>
                          <p:cTn id="48" fill="hold">
                            <p:stCondLst>
                              <p:cond delay="75"/>
                            </p:stCondLst>
                            <p:childTnLst>
                              <p:par>
                                <p:cTn id="49" presetID="1" presetClass="entr" presetSubtype="0" fill="hold" nodeType="afterEffect">
                                  <p:stCondLst>
                                    <p:cond delay="0"/>
                                  </p:stCondLst>
                                  <p:iterate type="lt">
                                    <p:tmAbs val="75"/>
                                  </p:iterate>
                                  <p:childTnLst>
                                    <p:set>
                                      <p:cBhvr>
                                        <p:cTn id="50" dur="1" fill="hold">
                                          <p:stCondLst>
                                            <p:cond delay="74"/>
                                          </p:stCondLst>
                                        </p:cTn>
                                        <p:tgtEl>
                                          <p:spTgt spid="2073"/>
                                        </p:tgtEl>
                                        <p:attrNameLst>
                                          <p:attrName>style.visibility</p:attrName>
                                        </p:attrNameLst>
                                      </p:cBhvr>
                                      <p:to>
                                        <p:strVal val="visible"/>
                                      </p:to>
                                    </p:set>
                                  </p:childTnLst>
                                </p:cTn>
                              </p:par>
                            </p:childTnLst>
                          </p:cTn>
                        </p:par>
                        <p:par>
                          <p:cTn id="51" fill="hold">
                            <p:stCondLst>
                              <p:cond delay="150"/>
                            </p:stCondLst>
                            <p:childTnLst>
                              <p:par>
                                <p:cTn id="52" presetID="1" presetClass="entr" presetSubtype="0" fill="hold" nodeType="afterEffect">
                                  <p:stCondLst>
                                    <p:cond delay="0"/>
                                  </p:stCondLst>
                                  <p:iterate type="lt">
                                    <p:tmAbs val="75"/>
                                  </p:iterate>
                                  <p:childTnLst>
                                    <p:set>
                                      <p:cBhvr>
                                        <p:cTn id="53" dur="1" fill="hold">
                                          <p:stCondLst>
                                            <p:cond delay="74"/>
                                          </p:stCondLst>
                                        </p:cTn>
                                        <p:tgtEl>
                                          <p:spTgt spid="207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081"/>
                                        </p:tgtEl>
                                        <p:attrNameLst>
                                          <p:attrName>style.visibility</p:attrName>
                                        </p:attrNameLst>
                                      </p:cBhvr>
                                      <p:to>
                                        <p:strVal val="visible"/>
                                      </p:to>
                                    </p:set>
                                    <p:anim calcmode="lin" valueType="num">
                                      <p:cBhvr>
                                        <p:cTn id="58" dur="500" fill="hold"/>
                                        <p:tgtEl>
                                          <p:spTgt spid="2081"/>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081"/>
                                        </p:tgtEl>
                                        <p:attrNameLst>
                                          <p:attrName>ppt_y</p:attrName>
                                        </p:attrNameLst>
                                      </p:cBhvr>
                                      <p:tavLst>
                                        <p:tav tm="0">
                                          <p:val>
                                            <p:strVal val="#ppt_y"/>
                                          </p:val>
                                        </p:tav>
                                        <p:tav tm="100000">
                                          <p:val>
                                            <p:strVal val="#ppt_y"/>
                                          </p:val>
                                        </p:tav>
                                      </p:tavLst>
                                    </p:anim>
                                    <p:anim calcmode="lin" valueType="num">
                                      <p:cBhvr>
                                        <p:cTn id="60" dur="500" fill="hold"/>
                                        <p:tgtEl>
                                          <p:spTgt spid="2081"/>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081"/>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081"/>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082"/>
                                        </p:tgtEl>
                                        <p:attrNameLst>
                                          <p:attrName>style.visibility</p:attrName>
                                        </p:attrNameLst>
                                      </p:cBhvr>
                                      <p:to>
                                        <p:strVal val="visible"/>
                                      </p:to>
                                    </p:set>
                                    <p:anim calcmode="lin" valueType="num">
                                      <p:cBhvr>
                                        <p:cTn id="67" dur="500" fill="hold"/>
                                        <p:tgtEl>
                                          <p:spTgt spid="208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82"/>
                                        </p:tgtEl>
                                        <p:attrNameLst>
                                          <p:attrName>ppt_y</p:attrName>
                                        </p:attrNameLst>
                                      </p:cBhvr>
                                      <p:tavLst>
                                        <p:tav tm="0">
                                          <p:val>
                                            <p:strVal val="#ppt_y"/>
                                          </p:val>
                                        </p:tav>
                                        <p:tav tm="100000">
                                          <p:val>
                                            <p:strVal val="#ppt_y"/>
                                          </p:val>
                                        </p:tav>
                                      </p:tavLst>
                                    </p:anim>
                                    <p:anim calcmode="lin" valueType="num">
                                      <p:cBhvr>
                                        <p:cTn id="69" dur="500" fill="hold"/>
                                        <p:tgtEl>
                                          <p:spTgt spid="208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8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82"/>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79" dur="1000" fill="hold"/>
                                        <p:tgtEl>
                                          <p:spTgt spid="31"/>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91" dur="1000" fill="hold"/>
                                        <p:tgtEl>
                                          <p:spTgt spid="32"/>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P spid="2054" grpId="0" autoUpdateAnimBg="0"/>
      <p:bldP spid="2080" grpId="0" autoUpdateAnimBg="0"/>
      <p:bldP spid="2081" grpId="0"/>
      <p:bldP spid="2082"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obsah 2"/>
          <p:cNvSpPr>
            <a:spLocks noGrp="1"/>
          </p:cNvSpPr>
          <p:nvPr>
            <p:ph type="body" idx="1"/>
          </p:nvPr>
        </p:nvSpPr>
        <p:spPr>
          <a:xfrm>
            <a:off x="307731" y="1318846"/>
            <a:ext cx="8634046" cy="5372100"/>
          </a:xfrm>
        </p:spPr>
        <p:txBody>
          <a:bodyPr>
            <a:normAutofit fontScale="77500" lnSpcReduction="20000"/>
          </a:bodyPr>
          <a:lstStyle/>
          <a:p>
            <a:pPr algn="just">
              <a:spcBef>
                <a:spcPct val="0"/>
              </a:spcBef>
              <a:spcAft>
                <a:spcPts val="1800"/>
              </a:spcAft>
              <a:buClrTx/>
              <a:buSzPct val="80000"/>
              <a:buFont typeface="Arial" panose="020B0604020202020204" pitchFamily="34" charset="0"/>
              <a:buChar char="•"/>
            </a:pPr>
            <a:r>
              <a:rPr lang="cs-CZ" altLang="cs-CZ" sz="2600" dirty="0">
                <a:latin typeface="+mj-lt"/>
              </a:rPr>
              <a:t>Velká rozmanitost </a:t>
            </a:r>
            <a:r>
              <a:rPr lang="cs-CZ" altLang="cs-CZ" sz="2600" b="1" dirty="0">
                <a:latin typeface="+mj-lt"/>
              </a:rPr>
              <a:t>prostředků</a:t>
            </a:r>
            <a:r>
              <a:rPr lang="cs-CZ" altLang="cs-CZ" sz="2600" dirty="0">
                <a:latin typeface="+mj-lt"/>
              </a:rPr>
              <a:t> schopných </a:t>
            </a:r>
            <a:r>
              <a:rPr lang="cs-CZ" altLang="cs-CZ" sz="2600" b="1" dirty="0">
                <a:latin typeface="+mj-lt"/>
              </a:rPr>
              <a:t>plnit peněžní funkce – ztěžuje definici peněz (co je x není); </a:t>
            </a:r>
          </a:p>
          <a:p>
            <a:pPr>
              <a:spcBef>
                <a:spcPct val="0"/>
              </a:spcBef>
              <a:spcAft>
                <a:spcPts val="1800"/>
              </a:spcAft>
              <a:buClrTx/>
              <a:buSzPct val="80000"/>
              <a:buFont typeface="Arial" panose="020B0604020202020204" pitchFamily="34" charset="0"/>
              <a:buChar char="•"/>
            </a:pPr>
            <a:r>
              <a:rPr lang="cs-CZ" altLang="cs-CZ" sz="2600" b="1" dirty="0">
                <a:solidFill>
                  <a:srgbClr val="FF0000"/>
                </a:solidFill>
                <a:latin typeface="+mj-lt"/>
              </a:rPr>
              <a:t>Likvidita – stupeň finančních připravenosti aktiv k platbám</a:t>
            </a:r>
          </a:p>
          <a:p>
            <a:pPr algn="just">
              <a:spcBef>
                <a:spcPct val="0"/>
              </a:spcBef>
              <a:spcAft>
                <a:spcPts val="1800"/>
              </a:spcAft>
              <a:buClrTx/>
              <a:buSzPct val="80000"/>
              <a:buFont typeface="Wingdings" panose="05000000000000000000" pitchFamily="2" charset="2"/>
              <a:buChar char="Ø"/>
            </a:pPr>
            <a:r>
              <a:rPr lang="cs-CZ" altLang="cs-CZ" sz="2600" b="1" dirty="0">
                <a:latin typeface="+mj-lt"/>
              </a:rPr>
              <a:t>Hotovostní (mince a bankovky) </a:t>
            </a:r>
            <a:r>
              <a:rPr lang="cs-CZ" altLang="cs-CZ" sz="2600" dirty="0">
                <a:latin typeface="+mj-lt"/>
              </a:rPr>
              <a:t>a </a:t>
            </a:r>
            <a:r>
              <a:rPr lang="cs-CZ" altLang="cs-CZ" sz="2600" b="1" dirty="0">
                <a:latin typeface="+mj-lt"/>
              </a:rPr>
              <a:t>bezhotovostní peníze (depozita – vklady na účtech);</a:t>
            </a:r>
            <a:r>
              <a:rPr lang="cs-CZ" altLang="cs-CZ" sz="2600" dirty="0">
                <a:latin typeface="+mj-lt"/>
              </a:rPr>
              <a:t> některá aktiva – podoba různých </a:t>
            </a:r>
            <a:r>
              <a:rPr lang="cs-CZ" altLang="cs-CZ" sz="2600" b="1" dirty="0">
                <a:latin typeface="+mj-lt"/>
              </a:rPr>
              <a:t>cenných papírů;</a:t>
            </a:r>
          </a:p>
          <a:p>
            <a:pPr algn="just">
              <a:spcBef>
                <a:spcPct val="0"/>
              </a:spcBef>
              <a:spcAft>
                <a:spcPts val="1800"/>
              </a:spcAft>
              <a:buClrTx/>
              <a:buSzPct val="80000"/>
              <a:buFont typeface="Wingdings" panose="05000000000000000000" pitchFamily="2" charset="2"/>
              <a:buChar char="Ø"/>
            </a:pPr>
            <a:r>
              <a:rPr lang="cs-CZ" altLang="cs-CZ" sz="2600" b="1" dirty="0">
                <a:latin typeface="+mj-lt"/>
              </a:rPr>
              <a:t>Makroekonomie – celohospodářská funkce peněz; avšak poptávka a nabídka peněz – do značné míry určovány mikroekonomicky. =&gt;&gt;</a:t>
            </a:r>
          </a:p>
          <a:p>
            <a:pPr algn="just">
              <a:spcBef>
                <a:spcPct val="0"/>
              </a:spcBef>
              <a:spcAft>
                <a:spcPts val="1800"/>
              </a:spcAft>
              <a:buClrTx/>
              <a:buSzPct val="80000"/>
              <a:buFont typeface="Arial" panose="020B0604020202020204" pitchFamily="34" charset="0"/>
              <a:buChar char="•"/>
            </a:pPr>
            <a:r>
              <a:rPr lang="cs-CZ" altLang="cs-CZ" sz="2600" dirty="0">
                <a:latin typeface="+mj-lt"/>
              </a:rPr>
              <a:t>Rozlišujeme peníze v různě širokém pojetí: několik </a:t>
            </a:r>
            <a:r>
              <a:rPr lang="cs-CZ" altLang="cs-CZ" sz="2600" b="1" dirty="0">
                <a:solidFill>
                  <a:srgbClr val="FF0000"/>
                </a:solidFill>
                <a:latin typeface="+mj-lt"/>
              </a:rPr>
              <a:t>peněžních (monetárních) agregátů, </a:t>
            </a:r>
            <a:r>
              <a:rPr lang="cs-CZ" altLang="cs-CZ" sz="2600" dirty="0">
                <a:latin typeface="+mj-lt"/>
              </a:rPr>
              <a:t>které se od sebe odlišují </a:t>
            </a:r>
            <a:r>
              <a:rPr lang="cs-CZ" altLang="cs-CZ" sz="2600" b="1" dirty="0">
                <a:latin typeface="+mj-lt"/>
              </a:rPr>
              <a:t>stupněm likvidity.</a:t>
            </a:r>
          </a:p>
          <a:p>
            <a:pPr algn="just">
              <a:spcBef>
                <a:spcPct val="0"/>
              </a:spcBef>
              <a:spcAft>
                <a:spcPts val="1800"/>
              </a:spcAft>
              <a:buClrTx/>
              <a:buSzPct val="80000"/>
              <a:buFont typeface="Wingdings" panose="05000000000000000000" pitchFamily="2" charset="2"/>
              <a:buChar char="ü"/>
            </a:pPr>
            <a:r>
              <a:rPr lang="cs-CZ" altLang="cs-CZ" sz="2600" b="1" dirty="0">
                <a:latin typeface="+mj-lt"/>
              </a:rPr>
              <a:t>Národohospodářský účinek </a:t>
            </a:r>
            <a:r>
              <a:rPr lang="cs-CZ" altLang="cs-CZ" sz="2600" b="1" dirty="0">
                <a:highlight>
                  <a:srgbClr val="FFFF00"/>
                </a:highlight>
                <a:latin typeface="+mj-lt"/>
              </a:rPr>
              <a:t>různě likvidních aktiv </a:t>
            </a:r>
            <a:r>
              <a:rPr lang="cs-CZ" altLang="cs-CZ" sz="2600" b="1" dirty="0">
                <a:latin typeface="+mj-lt"/>
              </a:rPr>
              <a:t>– </a:t>
            </a:r>
            <a:r>
              <a:rPr lang="cs-CZ" altLang="cs-CZ" sz="2600" b="1" dirty="0">
                <a:solidFill>
                  <a:srgbClr val="FF0000"/>
                </a:solidFill>
                <a:latin typeface="+mj-lt"/>
              </a:rPr>
              <a:t>rozdílný </a:t>
            </a:r>
            <a:r>
              <a:rPr lang="cs-CZ" altLang="cs-CZ" sz="2600" b="1" dirty="0">
                <a:latin typeface="+mj-lt"/>
              </a:rPr>
              <a:t>=&gt;&gt; velký význam pro makroekonomické analýzy rozlišovat peníze podle rychlosti a nákladů, s jakými se mohou reálně uplatnit na trhu.  </a:t>
            </a:r>
          </a:p>
          <a:p>
            <a:pPr eaLnBrk="1" hangingPunct="1">
              <a:spcBef>
                <a:spcPct val="0"/>
              </a:spcBef>
              <a:spcAft>
                <a:spcPts val="18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8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8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p:txBody>
          <a:bodyPr/>
          <a:lstStyle/>
          <a:p>
            <a:r>
              <a:rPr lang="cs-CZ" b="1" dirty="0"/>
              <a:t>Peněžní agregáty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149469" y="1107831"/>
            <a:ext cx="8818685" cy="5600700"/>
          </a:xfrm>
        </p:spPr>
        <p:txBody>
          <a:bodyPr>
            <a:normAutofit fontScale="70000" lnSpcReduction="20000"/>
          </a:bodyPr>
          <a:lstStyle/>
          <a:p>
            <a:pPr marL="571500" indent="-457200" algn="just" eaLnBrk="1" hangingPunct="1">
              <a:spcBef>
                <a:spcPct val="0"/>
              </a:spcBef>
              <a:spcAft>
                <a:spcPts val="1800"/>
              </a:spcAft>
              <a:buClrTx/>
              <a:buSzPct val="80000"/>
              <a:buFont typeface="+mj-lt"/>
              <a:buAutoNum type="arabicPeriod"/>
            </a:pPr>
            <a:r>
              <a:rPr lang="cs-CZ" altLang="cs-CZ" sz="2200" b="1" dirty="0">
                <a:solidFill>
                  <a:srgbClr val="C00000"/>
                </a:solidFill>
                <a:latin typeface="Calibri" panose="020F0502020204030204" pitchFamily="34" charset="0"/>
                <a:ea typeface="Consolas" panose="020B0609020204030204" pitchFamily="49" charset="0"/>
                <a:cs typeface="Calibri" panose="020F0502020204030204" pitchFamily="34" charset="0"/>
              </a:rPr>
              <a:t>M1</a:t>
            </a:r>
            <a:r>
              <a:rPr lang="cs-CZ" altLang="cs-CZ" sz="2200" dirty="0">
                <a:latin typeface="Calibri" panose="020F0502020204030204" pitchFamily="34" charset="0"/>
                <a:ea typeface="Consolas" panose="020B0609020204030204" pitchFamily="49" charset="0"/>
                <a:cs typeface="Calibri" panose="020F0502020204030204" pitchFamily="34" charset="0"/>
              </a:rPr>
              <a:t> = </a:t>
            </a:r>
            <a:r>
              <a:rPr lang="cs-CZ" altLang="cs-CZ" sz="2200" b="1" dirty="0">
                <a:latin typeface="Calibri" panose="020F0502020204030204" pitchFamily="34" charset="0"/>
                <a:ea typeface="Consolas" panose="020B0609020204030204" pitchFamily="49" charset="0"/>
                <a:cs typeface="Calibri" panose="020F0502020204030204" pitchFamily="34" charset="0"/>
              </a:rPr>
              <a:t>nejlikvidnější aktiva</a:t>
            </a:r>
            <a:r>
              <a:rPr lang="cs-CZ" altLang="cs-CZ" sz="2200" dirty="0">
                <a:latin typeface="Calibri" panose="020F0502020204030204" pitchFamily="34" charset="0"/>
                <a:ea typeface="Consolas" panose="020B0609020204030204" pitchFamily="49" charset="0"/>
                <a:cs typeface="Calibri" panose="020F0502020204030204" pitchFamily="34" charset="0"/>
              </a:rPr>
              <a:t>,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„úzké peníze“;</a:t>
            </a:r>
          </a:p>
          <a:p>
            <a:pPr algn="just" eaLnBrk="1" hangingPunct="1">
              <a:spcBef>
                <a:spcPct val="0"/>
              </a:spcBef>
              <a:spcAft>
                <a:spcPts val="1800"/>
              </a:spcAft>
              <a:buClrTx/>
              <a:buSzPct val="80000"/>
              <a:buFont typeface="Wingdings" panose="05000000000000000000" pitchFamily="2" charset="2"/>
              <a:buChar char="Ø"/>
            </a:pPr>
            <a:r>
              <a:rPr lang="cs-CZ" altLang="cs-CZ" sz="2200" b="1" dirty="0">
                <a:latin typeface="Calibri" panose="020F0502020204030204" pitchFamily="34" charset="0"/>
                <a:ea typeface="Consolas" panose="020B0609020204030204" pitchFamily="49" charset="0"/>
                <a:cs typeface="Calibri" panose="020F0502020204030204" pitchFamily="34" charset="0"/>
              </a:rPr>
              <a:t>Hotovostní oběživo (bankovky a mince) v oběhu </a:t>
            </a:r>
            <a:r>
              <a:rPr lang="cs-CZ" altLang="cs-CZ" sz="2200" dirty="0">
                <a:latin typeface="Calibri" panose="020F0502020204030204" pitchFamily="34" charset="0"/>
                <a:ea typeface="Consolas" panose="020B0609020204030204" pitchFamily="49" charset="0"/>
                <a:cs typeface="Calibri" panose="020F0502020204030204" pitchFamily="34" charset="0"/>
              </a:rPr>
              <a:t>+ </a:t>
            </a:r>
          </a:p>
          <a:p>
            <a:pPr algn="just" eaLnBrk="1" hangingPunct="1">
              <a:spcBef>
                <a:spcPct val="0"/>
              </a:spcBef>
              <a:spcAft>
                <a:spcPts val="1800"/>
              </a:spcAft>
              <a:buClrTx/>
              <a:buSzPct val="80000"/>
              <a:buFont typeface="Wingdings" panose="05000000000000000000" pitchFamily="2" charset="2"/>
              <a:buChar char="Ø"/>
            </a:pPr>
            <a:r>
              <a:rPr lang="cs-CZ" altLang="cs-CZ" sz="2200" b="1" dirty="0">
                <a:latin typeface="Calibri" panose="020F0502020204030204" pitchFamily="34" charset="0"/>
                <a:ea typeface="Consolas" panose="020B0609020204030204" pitchFamily="49" charset="0"/>
                <a:cs typeface="Calibri" panose="020F0502020204030204" pitchFamily="34" charset="0"/>
              </a:rPr>
              <a:t>netermínované vklady,</a:t>
            </a:r>
            <a:r>
              <a:rPr lang="cs-CZ" altLang="cs-CZ" sz="2200" dirty="0">
                <a:latin typeface="Calibri" panose="020F0502020204030204" pitchFamily="34" charset="0"/>
                <a:ea typeface="Consolas" panose="020B0609020204030204" pitchFamily="49" charset="0"/>
                <a:cs typeface="Calibri" panose="020F0502020204030204" pitchFamily="34" charset="0"/>
              </a:rPr>
              <a:t> tj. vklady na běžných účtech – „vklady na požádaní“: lze okamžitě převést na oběživo nebo použít k bezhotovostní platbě; </a:t>
            </a:r>
          </a:p>
          <a:p>
            <a:pPr marL="571500" indent="-457200" algn="just" eaLnBrk="1" hangingPunct="1">
              <a:spcBef>
                <a:spcPct val="0"/>
              </a:spcBef>
              <a:spcAft>
                <a:spcPts val="1800"/>
              </a:spcAft>
              <a:buClrTx/>
              <a:buSzPct val="80000"/>
              <a:buFont typeface="+mj-lt"/>
              <a:buAutoNum type="arabicPeriod" startAt="2"/>
            </a:pPr>
            <a:r>
              <a:rPr lang="cs-CZ" altLang="cs-CZ" sz="2200" b="1" dirty="0">
                <a:solidFill>
                  <a:srgbClr val="C00000"/>
                </a:solidFill>
                <a:latin typeface="Calibri" panose="020F0502020204030204" pitchFamily="34" charset="0"/>
                <a:ea typeface="Consolas" panose="020B0609020204030204" pitchFamily="49" charset="0"/>
                <a:cs typeface="Calibri" panose="020F0502020204030204" pitchFamily="34" charset="0"/>
              </a:rPr>
              <a:t>M2</a:t>
            </a:r>
            <a:r>
              <a:rPr lang="cs-CZ" altLang="cs-CZ" sz="2200" dirty="0">
                <a:latin typeface="Calibri" panose="020F0502020204030204" pitchFamily="34" charset="0"/>
                <a:ea typeface="Consolas" panose="020B0609020204030204" pitchFamily="49" charset="0"/>
                <a:cs typeface="Calibri" panose="020F0502020204030204" pitchFamily="34" charset="0"/>
              </a:rPr>
              <a:t> =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„střední peníze“: </a:t>
            </a:r>
            <a:r>
              <a:rPr lang="cs-CZ" altLang="cs-CZ" sz="2200" b="1" dirty="0">
                <a:latin typeface="Calibri" panose="020F0502020204030204" pitchFamily="34" charset="0"/>
                <a:ea typeface="Consolas" panose="020B0609020204030204" pitchFamily="49" charset="0"/>
                <a:cs typeface="Calibri" panose="020F0502020204030204" pitchFamily="34" charset="0"/>
              </a:rPr>
              <a:t>M1+ termínované vklady:</a:t>
            </a:r>
          </a:p>
          <a:p>
            <a:pPr algn="just" eaLnBrk="1" hangingPunct="1">
              <a:spcBef>
                <a:spcPct val="0"/>
              </a:spcBef>
              <a:spcAft>
                <a:spcPts val="1800"/>
              </a:spcAft>
              <a:buClrTx/>
              <a:buSzPct val="80000"/>
              <a:buFont typeface="Wingdings" panose="05000000000000000000" pitchFamily="2" charset="2"/>
              <a:buChar char="Ø"/>
            </a:pPr>
            <a:r>
              <a:rPr lang="cs-CZ" altLang="cs-CZ" sz="2200" b="1" dirty="0">
                <a:latin typeface="Calibri" panose="020F0502020204030204" pitchFamily="34" charset="0"/>
                <a:ea typeface="Consolas" panose="020B0609020204030204" pitchFamily="49" charset="0"/>
                <a:cs typeface="Calibri" panose="020F0502020204030204" pitchFamily="34" charset="0"/>
              </a:rPr>
              <a:t>„úzké peníze“ + terminované vklady se splatností do 2 let a vklady s výpovědní lhůtou do 3 měsíců;</a:t>
            </a:r>
          </a:p>
          <a:p>
            <a:pPr algn="just" eaLnBrk="1" hangingPunct="1">
              <a:spcBef>
                <a:spcPct val="0"/>
              </a:spcBef>
              <a:spcAft>
                <a:spcPts val="1800"/>
              </a:spcAft>
              <a:buClrTx/>
              <a:buSzPct val="80000"/>
              <a:buFont typeface="Wingdings" panose="05000000000000000000" pitchFamily="2" charset="2"/>
              <a:buChar char="ü"/>
            </a:pPr>
            <a:r>
              <a:rPr lang="cs-CZ" altLang="cs-CZ" sz="2200" b="1" dirty="0">
                <a:latin typeface="Calibri" panose="020F0502020204030204" pitchFamily="34" charset="0"/>
                <a:ea typeface="Consolas" panose="020B0609020204030204" pitchFamily="49" charset="0"/>
                <a:cs typeface="Calibri" panose="020F0502020204030204" pitchFamily="34" charset="0"/>
              </a:rPr>
              <a:t>terminované vklady – čerpání ujednáno k stanovenému datu, nebo po uplynutí výpovědní lhůty </a:t>
            </a:r>
            <a:r>
              <a:rPr lang="cs-CZ" altLang="cs-CZ" sz="2400" b="1" dirty="0">
                <a:latin typeface="+mj-lt"/>
              </a:rPr>
              <a:t>=&gt;&gt; </a:t>
            </a:r>
            <a:r>
              <a:rPr lang="cs-CZ" altLang="cs-CZ" sz="2200" b="1" dirty="0">
                <a:latin typeface="Calibri" panose="020F0502020204030204" pitchFamily="34" charset="0"/>
                <a:ea typeface="Calibri" panose="020F0502020204030204" pitchFamily="34" charset="0"/>
                <a:cs typeface="Calibri" panose="020F0502020204030204" pitchFamily="34" charset="0"/>
              </a:rPr>
              <a:t>nemohou být použity k platbám bezprostředně či v libovolném čase, avšak mohou být </a:t>
            </a:r>
            <a:r>
              <a:rPr lang="cs-CZ" altLang="cs-CZ" sz="2200" b="1" dirty="0">
                <a:solidFill>
                  <a:srgbClr val="FF0000"/>
                </a:solidFill>
                <a:latin typeface="Calibri" panose="020F0502020204030204" pitchFamily="34" charset="0"/>
                <a:ea typeface="Calibri" panose="020F0502020204030204" pitchFamily="34" charset="0"/>
                <a:cs typeface="Calibri" panose="020F0502020204030204" pitchFamily="34" charset="0"/>
              </a:rPr>
              <a:t>na „peníze“ přeměněny v budoucnu</a:t>
            </a:r>
            <a:r>
              <a:rPr lang="cs-CZ" altLang="cs-CZ" sz="2000" b="1" dirty="0">
                <a:solidFill>
                  <a:srgbClr val="FF0000"/>
                </a:solidFill>
                <a:latin typeface="+mj-lt"/>
              </a:rPr>
              <a:t> </a:t>
            </a:r>
            <a:r>
              <a:rPr lang="cs-CZ" altLang="cs-CZ" sz="2000" b="1" dirty="0">
                <a:latin typeface="+mj-lt"/>
              </a:rPr>
              <a:t>=&gt;&gt; </a:t>
            </a:r>
            <a:r>
              <a:rPr lang="cs-CZ" altLang="cs-CZ" sz="2200" b="1" dirty="0">
                <a:latin typeface="Calibri" panose="020F0502020204030204" pitchFamily="34" charset="0"/>
                <a:ea typeface="Calibri" panose="020F0502020204030204" pitchFamily="34" charset="0"/>
                <a:cs typeface="Calibri" panose="020F0502020204030204" pitchFamily="34" charset="0"/>
              </a:rPr>
              <a:t>označovány jako </a:t>
            </a:r>
            <a:r>
              <a:rPr lang="cs-CZ" altLang="cs-CZ" sz="2200" b="1" dirty="0">
                <a:highlight>
                  <a:srgbClr val="FFFF00"/>
                </a:highlight>
                <a:latin typeface="Calibri" panose="020F0502020204030204" pitchFamily="34" charset="0"/>
                <a:ea typeface="Calibri" panose="020F0502020204030204" pitchFamily="34" charset="0"/>
                <a:cs typeface="Calibri" panose="020F0502020204030204" pitchFamily="34" charset="0"/>
              </a:rPr>
              <a:t>„quasi peníze“/“téměř peníze“;</a:t>
            </a:r>
          </a:p>
          <a:p>
            <a:pPr algn="just" eaLnBrk="1" hangingPunct="1">
              <a:spcBef>
                <a:spcPct val="0"/>
              </a:spcBef>
              <a:spcAft>
                <a:spcPts val="1800"/>
              </a:spcAft>
              <a:buClrTx/>
              <a:buSzPct val="80000"/>
              <a:buFont typeface="Wingdings" panose="05000000000000000000" pitchFamily="2" charset="2"/>
              <a:buChar char="ü"/>
            </a:pPr>
            <a:r>
              <a:rPr lang="cs-CZ" altLang="cs-CZ" sz="2200" b="1" dirty="0">
                <a:highlight>
                  <a:srgbClr val="FFFF00"/>
                </a:highlight>
                <a:latin typeface="Calibri" panose="020F0502020204030204" pitchFamily="34" charset="0"/>
                <a:ea typeface="Calibri" panose="020F0502020204030204" pitchFamily="34" charset="0"/>
                <a:cs typeface="Calibri" panose="020F0502020204030204" pitchFamily="34" charset="0"/>
              </a:rPr>
              <a:t>Nejčastěji používaný agregát, výše stabilnější.    </a:t>
            </a:r>
          </a:p>
          <a:p>
            <a:pPr marL="571500" indent="-457200" algn="just" eaLnBrk="1" hangingPunct="1">
              <a:spcBef>
                <a:spcPct val="0"/>
              </a:spcBef>
              <a:spcAft>
                <a:spcPts val="1800"/>
              </a:spcAft>
              <a:buClrTx/>
              <a:buSzPct val="80000"/>
              <a:buFont typeface="+mj-lt"/>
              <a:buAutoNum type="arabicPeriod" startAt="3"/>
            </a:pPr>
            <a:r>
              <a:rPr lang="cs-CZ" altLang="cs-CZ" sz="2200" b="1" dirty="0">
                <a:solidFill>
                  <a:srgbClr val="C00000"/>
                </a:solidFill>
                <a:latin typeface="Calibri" panose="020F0502020204030204" pitchFamily="34" charset="0"/>
                <a:ea typeface="Consolas" panose="020B0609020204030204" pitchFamily="49" charset="0"/>
                <a:cs typeface="Calibri" panose="020F0502020204030204" pitchFamily="34" charset="0"/>
              </a:rPr>
              <a:t>M3</a:t>
            </a:r>
            <a:r>
              <a:rPr lang="cs-CZ" altLang="cs-CZ" sz="2200" dirty="0">
                <a:latin typeface="Calibri" panose="020F0502020204030204" pitchFamily="34" charset="0"/>
                <a:ea typeface="Consolas" panose="020B0609020204030204" pitchFamily="49" charset="0"/>
                <a:cs typeface="Calibri" panose="020F0502020204030204" pitchFamily="34" charset="0"/>
              </a:rPr>
              <a:t> =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„široké peníze“: </a:t>
            </a:r>
            <a:r>
              <a:rPr lang="cs-CZ" altLang="cs-CZ" sz="2200" b="1" dirty="0">
                <a:latin typeface="Calibri" panose="020F0502020204030204" pitchFamily="34" charset="0"/>
                <a:ea typeface="Consolas" panose="020B0609020204030204" pitchFamily="49" charset="0"/>
                <a:cs typeface="Calibri" panose="020F0502020204030204" pitchFamily="34" charset="0"/>
              </a:rPr>
              <a:t>M2+ obchodovatelná aktiva s vysokou mírou likvidity (blízké substituty neterminovaných vkladů)</a:t>
            </a:r>
          </a:p>
          <a:p>
            <a:pPr algn="just" eaLnBrk="1" hangingPunct="1">
              <a:spcBef>
                <a:spcPct val="0"/>
              </a:spcBef>
              <a:spcAft>
                <a:spcPts val="1800"/>
              </a:spcAft>
              <a:buClrTx/>
              <a:buSzPct val="80000"/>
              <a:buFont typeface="Wingdings" panose="05000000000000000000" pitchFamily="2" charset="2"/>
              <a:buChar char="ü"/>
            </a:pPr>
            <a:r>
              <a:rPr lang="cs-CZ" altLang="cs-CZ" sz="2200" dirty="0">
                <a:latin typeface="Calibri" panose="020F0502020204030204" pitchFamily="34" charset="0"/>
                <a:ea typeface="Consolas" panose="020B0609020204030204" pitchFamily="49" charset="0"/>
                <a:cs typeface="Calibri" panose="020F0502020204030204" pitchFamily="34" charset="0"/>
              </a:rPr>
              <a:t>Dluhopisy (zejména státní), akcie/podílové listy fondů peněžního trhu a papíry peněžního trhu, </a:t>
            </a:r>
            <a:r>
              <a:rPr lang="cs-CZ" altLang="cs-CZ" sz="2200" dirty="0" err="1">
                <a:latin typeface="Calibri" panose="020F0502020204030204" pitchFamily="34" charset="0"/>
                <a:ea typeface="Consolas" panose="020B0609020204030204" pitchFamily="49" charset="0"/>
                <a:cs typeface="Calibri" panose="020F0502020204030204" pitchFamily="34" charset="0"/>
              </a:rPr>
              <a:t>repo</a:t>
            </a:r>
            <a:r>
              <a:rPr lang="cs-CZ" altLang="cs-CZ" sz="2200" dirty="0">
                <a:latin typeface="Calibri" panose="020F0502020204030204" pitchFamily="34" charset="0"/>
                <a:ea typeface="Consolas" panose="020B0609020204030204" pitchFamily="49" charset="0"/>
                <a:cs typeface="Calibri" panose="020F0502020204030204" pitchFamily="34" charset="0"/>
              </a:rPr>
              <a:t> operace.</a:t>
            </a:r>
          </a:p>
          <a:p>
            <a:pPr algn="just" eaLnBrk="1" hangingPunct="1">
              <a:spcBef>
                <a:spcPct val="0"/>
              </a:spcBef>
              <a:spcAft>
                <a:spcPts val="1800"/>
              </a:spcAft>
              <a:buClr>
                <a:srgbClr val="FFC000"/>
              </a:buClr>
              <a:buSzPct val="80000"/>
              <a:buFont typeface="Wingdings" panose="05000000000000000000" pitchFamily="2" charset="2"/>
              <a:buChar char="ü"/>
            </a:pPr>
            <a:r>
              <a:rPr lang="cs-CZ" altLang="cs-CZ" sz="2200" dirty="0">
                <a:latin typeface="Calibri" panose="020F0502020204030204" pitchFamily="34" charset="0"/>
                <a:ea typeface="Consolas" panose="020B0609020204030204" pitchFamily="49" charset="0"/>
                <a:cs typeface="Calibri" panose="020F0502020204030204" pitchFamily="34" charset="0"/>
              </a:rPr>
              <a:t>Stabilnější než </a:t>
            </a:r>
            <a:r>
              <a:rPr lang="cs-CZ" altLang="cs-CZ" sz="2200" b="1" dirty="0">
                <a:solidFill>
                  <a:srgbClr val="C00000"/>
                </a:solidFill>
                <a:latin typeface="Calibri" panose="020F0502020204030204" pitchFamily="34" charset="0"/>
                <a:ea typeface="Consolas" panose="020B0609020204030204" pitchFamily="49" charset="0"/>
                <a:cs typeface="Calibri" panose="020F0502020204030204" pitchFamily="34" charset="0"/>
              </a:rPr>
              <a:t>M1 a M2;</a:t>
            </a:r>
            <a:endParaRPr lang="cs-CZ" altLang="cs-CZ" sz="2200" dirty="0">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274638"/>
            <a:ext cx="8229600" cy="833193"/>
          </a:xfrm>
        </p:spPr>
        <p:txBody>
          <a:bodyPr>
            <a:normAutofit/>
          </a:bodyPr>
          <a:lstStyle/>
          <a:p>
            <a:r>
              <a:rPr lang="cs-CZ" sz="3600" b="1" dirty="0"/>
              <a:t>Peněžní agregáty</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274638"/>
            <a:ext cx="8229600" cy="833193"/>
          </a:xfrm>
        </p:spPr>
        <p:txBody>
          <a:bodyPr>
            <a:normAutofit/>
          </a:bodyPr>
          <a:lstStyle/>
          <a:p>
            <a:r>
              <a:rPr lang="cs-CZ" sz="3200" b="1" dirty="0"/>
              <a:t>Hlavní peněžní agregáty</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2"/>
          <a:stretch>
            <a:fillRect/>
          </a:stretch>
        </p:blipFill>
        <p:spPr>
          <a:xfrm>
            <a:off x="272562" y="1257301"/>
            <a:ext cx="8590083" cy="2576145"/>
          </a:xfrm>
          <a:prstGeom prst="rect">
            <a:avLst/>
          </a:prstGeom>
        </p:spPr>
      </p:pic>
      <p:pic>
        <p:nvPicPr>
          <p:cNvPr id="8" name="Picture 7"/>
          <p:cNvPicPr>
            <a:picLocks noChangeAspect="1"/>
          </p:cNvPicPr>
          <p:nvPr/>
        </p:nvPicPr>
        <p:blipFill>
          <a:blip r:embed="rId3"/>
          <a:stretch>
            <a:fillRect/>
          </a:stretch>
        </p:blipFill>
        <p:spPr>
          <a:xfrm>
            <a:off x="381460" y="3982916"/>
            <a:ext cx="4262776" cy="672805"/>
          </a:xfrm>
          <a:prstGeom prst="rect">
            <a:avLst/>
          </a:prstGeom>
        </p:spPr>
      </p:pic>
      <p:pic>
        <p:nvPicPr>
          <p:cNvPr id="10" name="Picture 9"/>
          <p:cNvPicPr>
            <a:picLocks noChangeAspect="1"/>
          </p:cNvPicPr>
          <p:nvPr/>
        </p:nvPicPr>
        <p:blipFill>
          <a:blip r:embed="rId4"/>
          <a:stretch>
            <a:fillRect/>
          </a:stretch>
        </p:blipFill>
        <p:spPr>
          <a:xfrm>
            <a:off x="4946073" y="4045887"/>
            <a:ext cx="3646708" cy="447542"/>
          </a:xfrm>
          <a:prstGeom prst="rect">
            <a:avLst/>
          </a:prstGeom>
        </p:spPr>
      </p:pic>
      <p:pic>
        <p:nvPicPr>
          <p:cNvPr id="12" name="Picture 11"/>
          <p:cNvPicPr>
            <a:picLocks noChangeAspect="1"/>
          </p:cNvPicPr>
          <p:nvPr/>
        </p:nvPicPr>
        <p:blipFill>
          <a:blip r:embed="rId5"/>
          <a:stretch>
            <a:fillRect/>
          </a:stretch>
        </p:blipFill>
        <p:spPr>
          <a:xfrm>
            <a:off x="3122720" y="4433654"/>
            <a:ext cx="3646707" cy="744255"/>
          </a:xfrm>
          <a:prstGeom prst="rect">
            <a:avLst/>
          </a:prstGeom>
        </p:spPr>
      </p:pic>
      <p:sp>
        <p:nvSpPr>
          <p:cNvPr id="15" name="TextBox 14"/>
          <p:cNvSpPr txBox="1"/>
          <p:nvPr/>
        </p:nvSpPr>
        <p:spPr>
          <a:xfrm>
            <a:off x="0" y="5181482"/>
            <a:ext cx="8956964" cy="1077218"/>
          </a:xfrm>
          <a:prstGeom prst="rect">
            <a:avLst/>
          </a:prstGeom>
          <a:noFill/>
        </p:spPr>
        <p:txBody>
          <a:bodyPr wrap="square">
            <a:spAutoFit/>
          </a:bodyPr>
          <a:lstStyle/>
          <a:p>
            <a:pPr algn="just"/>
            <a:r>
              <a:rPr lang="cs-CZ" sz="1600" b="1" dirty="0">
                <a:solidFill>
                  <a:srgbClr val="FF0000"/>
                </a:solidFill>
              </a:rPr>
              <a:t>MS</a:t>
            </a:r>
            <a:r>
              <a:rPr lang="cs-CZ" sz="1600" b="1" dirty="0"/>
              <a:t> – celkové množství peněz (= </a:t>
            </a:r>
            <a:r>
              <a:rPr lang="cs-CZ" sz="1600" b="1" dirty="0">
                <a:solidFill>
                  <a:srgbClr val="FF0000"/>
                </a:solidFill>
              </a:rPr>
              <a:t>peněžní zásoba</a:t>
            </a:r>
            <a:r>
              <a:rPr lang="cs-CZ" sz="1600" b="1" dirty="0"/>
              <a:t>), které v ekonomice s určitou </a:t>
            </a:r>
            <a:r>
              <a:rPr lang="cs-CZ" sz="1600" b="1" dirty="0">
                <a:solidFill>
                  <a:srgbClr val="FF0000"/>
                </a:solidFill>
              </a:rPr>
              <a:t>rychlosti</a:t>
            </a:r>
            <a:r>
              <a:rPr lang="cs-CZ" sz="1600" b="1" dirty="0"/>
              <a:t> obíhají;</a:t>
            </a:r>
          </a:p>
          <a:p>
            <a:pPr algn="just"/>
            <a:r>
              <a:rPr lang="cs-CZ" sz="1600" b="1" dirty="0"/>
              <a:t>Bankovní sektor: </a:t>
            </a:r>
            <a:r>
              <a:rPr lang="cs-CZ" sz="1600" b="1" dirty="0">
                <a:highlight>
                  <a:srgbClr val="FFFF00"/>
                </a:highlight>
              </a:rPr>
              <a:t>centrální banka = centrální bankovnictví </a:t>
            </a:r>
            <a:r>
              <a:rPr lang="cs-CZ" sz="1600" b="1" dirty="0"/>
              <a:t>plus </a:t>
            </a:r>
            <a:r>
              <a:rPr lang="cs-CZ" sz="1600" b="1" dirty="0">
                <a:highlight>
                  <a:srgbClr val="FFFF00"/>
                </a:highlight>
              </a:rPr>
              <a:t>komerční banky = komerční bankovnictví</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417638"/>
            <a:ext cx="8335108" cy="5027124"/>
          </a:xfrm>
        </p:spPr>
        <p:txBody>
          <a:bodyPr>
            <a:normAutofit fontScale="85000" lnSpcReduction="20000"/>
          </a:bodyPr>
          <a:lstStyle/>
          <a:p>
            <a:pPr eaLnBrk="1" hangingPunct="1">
              <a:spcBef>
                <a:spcPct val="0"/>
              </a:spcBef>
              <a:spcAft>
                <a:spcPts val="600"/>
              </a:spcAft>
              <a:buClrTx/>
              <a:buSzPct val="80000"/>
              <a:buFont typeface="Arial" panose="020B0604020202020204" pitchFamily="34" charset="0"/>
              <a:buChar char="•"/>
            </a:pPr>
            <a:r>
              <a:rPr lang="cs-CZ" altLang="cs-CZ" sz="2200" dirty="0">
                <a:latin typeface="Calibri" panose="020F0502020204030204" pitchFamily="34" charset="0"/>
                <a:ea typeface="Consolas" panose="020B0609020204030204" pitchFamily="49" charset="0"/>
                <a:cs typeface="Calibri" panose="020F0502020204030204" pitchFamily="34" charset="0"/>
              </a:rPr>
              <a:t>Zjednodušený pohled na to, jak makroekonomika funguje.</a:t>
            </a:r>
          </a:p>
          <a:p>
            <a:pPr eaLnBrk="1" hangingPunct="1">
              <a:spcBef>
                <a:spcPct val="0"/>
              </a:spcBef>
              <a:spcAft>
                <a:spcPts val="600"/>
              </a:spcAft>
              <a:buClrTx/>
              <a:buSzPct val="80000"/>
              <a:buFont typeface="Arial" panose="020B0604020202020204" pitchFamily="34" charset="0"/>
              <a:buChar char="•"/>
            </a:pPr>
            <a:r>
              <a:rPr lang="cs-CZ" altLang="cs-CZ" sz="2200" dirty="0">
                <a:latin typeface="Calibri" panose="020F0502020204030204" pitchFamily="34" charset="0"/>
                <a:ea typeface="Consolas" panose="020B0609020204030204" pitchFamily="49" charset="0"/>
                <a:cs typeface="Calibri" panose="020F0502020204030204" pitchFamily="34" charset="0"/>
              </a:rPr>
              <a:t>Zkoumá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vztah mezi množstvím peněz v oběhu a cenovou hladinou</a:t>
            </a:r>
          </a:p>
          <a:p>
            <a:pPr algn="just" eaLnBrk="1" hangingPunct="1">
              <a:spcBef>
                <a:spcPct val="0"/>
              </a:spcBef>
              <a:spcAft>
                <a:spcPts val="600"/>
              </a:spcAft>
              <a:buClrTx/>
              <a:buSzPct val="80000"/>
              <a:buFont typeface="Arial" panose="020B0604020202020204" pitchFamily="34" charset="0"/>
              <a:buChar char="•"/>
            </a:pPr>
            <a:r>
              <a:rPr lang="cs-CZ" altLang="cs-CZ" sz="2200" b="1" dirty="0">
                <a:latin typeface="Calibri" panose="020F0502020204030204" pitchFamily="34" charset="0"/>
                <a:ea typeface="Consolas" panose="020B0609020204030204" pitchFamily="49" charset="0"/>
                <a:cs typeface="Calibri" panose="020F0502020204030204" pitchFamily="34" charset="0"/>
              </a:rPr>
              <a:t>Předpoklad</a:t>
            </a:r>
            <a:r>
              <a:rPr lang="cs-CZ" altLang="cs-CZ" sz="2200" dirty="0">
                <a:latin typeface="Calibri" panose="020F0502020204030204" pitchFamily="34" charset="0"/>
                <a:ea typeface="Consolas" panose="020B0609020204030204" pitchFamily="49" charset="0"/>
                <a:cs typeface="Calibri" panose="020F0502020204030204" pitchFamily="34" charset="0"/>
              </a:rPr>
              <a:t>: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CENY ZBOŽÍ </a:t>
            </a:r>
            <a:r>
              <a:rPr lang="cs-CZ" altLang="cs-CZ" sz="2200" dirty="0">
                <a:latin typeface="Calibri" panose="020F0502020204030204" pitchFamily="34" charset="0"/>
                <a:ea typeface="Consolas" panose="020B0609020204030204" pitchFamily="49" charset="0"/>
                <a:cs typeface="Calibri" panose="020F0502020204030204" pitchFamily="34" charset="0"/>
              </a:rPr>
              <a:t>– závislé na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MNOŽSTVÍ PENĚZ </a:t>
            </a:r>
            <a:r>
              <a:rPr lang="cs-CZ" altLang="cs-CZ" sz="2200" b="1" dirty="0">
                <a:latin typeface="Calibri" panose="020F0502020204030204" pitchFamily="34" charset="0"/>
                <a:ea typeface="Consolas" panose="020B0609020204030204" pitchFamily="49" charset="0"/>
                <a:cs typeface="Calibri" panose="020F0502020204030204" pitchFamily="34" charset="0"/>
              </a:rPr>
              <a:t>v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OBĚHU:</a:t>
            </a:r>
          </a:p>
          <a:p>
            <a:pPr algn="just" eaLnBrk="1" hangingPunct="1">
              <a:spcBef>
                <a:spcPct val="0"/>
              </a:spcBef>
              <a:spcAft>
                <a:spcPts val="600"/>
              </a:spcAft>
              <a:buClrTx/>
              <a:buSzPct val="80000"/>
              <a:buFont typeface="Wingdings" panose="05000000000000000000" pitchFamily="2" charset="2"/>
              <a:buChar char="Ø"/>
            </a:pPr>
            <a:r>
              <a:rPr lang="cs-CZ" altLang="cs-CZ" sz="2200" b="1" dirty="0">
                <a:latin typeface="Calibri" panose="020F0502020204030204" pitchFamily="34" charset="0"/>
                <a:ea typeface="Consolas" panose="020B0609020204030204" pitchFamily="49" charset="0"/>
                <a:cs typeface="Calibri" panose="020F0502020204030204" pitchFamily="34" charset="0"/>
              </a:rPr>
              <a:t>Roste-li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MNOŽSTVÍ PENĚZ</a:t>
            </a:r>
            <a:r>
              <a:rPr lang="cs-CZ" altLang="cs-CZ" sz="2200" b="1" dirty="0">
                <a:latin typeface="Calibri" panose="020F0502020204030204" pitchFamily="34" charset="0"/>
                <a:ea typeface="Consolas" panose="020B0609020204030204" pitchFamily="49" charset="0"/>
                <a:cs typeface="Calibri" panose="020F0502020204030204" pitchFamily="34" charset="0"/>
              </a:rPr>
              <a:t>, roste proporcionálně i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CENOVÁ HLADINA.</a:t>
            </a:r>
          </a:p>
          <a:p>
            <a:pPr algn="just" eaLnBrk="1" hangingPunct="1">
              <a:spcBef>
                <a:spcPct val="0"/>
              </a:spcBef>
              <a:spcAft>
                <a:spcPts val="600"/>
              </a:spcAft>
              <a:buClrTx/>
              <a:buSzPct val="80000"/>
              <a:buFont typeface="Wingdings" panose="05000000000000000000" pitchFamily="2" charset="2"/>
              <a:buChar char="ü"/>
            </a:pPr>
            <a:r>
              <a:rPr lang="cs-CZ" altLang="cs-CZ" sz="2200" b="1" dirty="0">
                <a:latin typeface="Calibri" panose="020F0502020204030204" pitchFamily="34" charset="0"/>
                <a:ea typeface="Consolas" panose="020B0609020204030204" pitchFamily="49" charset="0"/>
                <a:cs typeface="Calibri" panose="020F0502020204030204" pitchFamily="34" charset="0"/>
              </a:rPr>
              <a:t>Modernější verze KTP – nepřijímají tezi původní KTP: vliv V a Q –  proměnlivé – spolupůsobí na utváření P, pokročilejší KPT – výraz v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rovnici směny </a:t>
            </a:r>
            <a:r>
              <a:rPr lang="cs-CZ" altLang="cs-CZ" sz="2200" b="1" dirty="0">
                <a:latin typeface="Calibri" panose="020F0502020204030204" pitchFamily="34" charset="0"/>
                <a:ea typeface="Consolas" panose="020B0609020204030204" pitchFamily="49" charset="0"/>
                <a:cs typeface="Calibri" panose="020F0502020204030204" pitchFamily="34" charset="0"/>
              </a:rPr>
              <a:t>(Irving </a:t>
            </a:r>
            <a:r>
              <a:rPr lang="cs-CZ" altLang="cs-CZ" sz="2200" b="1" dirty="0" err="1">
                <a:latin typeface="Calibri" panose="020F0502020204030204" pitchFamily="34" charset="0"/>
                <a:ea typeface="Consolas" panose="020B0609020204030204" pitchFamily="49" charset="0"/>
                <a:cs typeface="Calibri" panose="020F0502020204030204" pitchFamily="34" charset="0"/>
              </a:rPr>
              <a:t>Fisher</a:t>
            </a:r>
            <a:r>
              <a:rPr lang="cs-CZ" altLang="cs-CZ" sz="2200" b="1" dirty="0">
                <a:latin typeface="Calibri" panose="020F0502020204030204" pitchFamily="34" charset="0"/>
                <a:ea typeface="Consolas" panose="020B0609020204030204" pitchFamily="49" charset="0"/>
                <a:cs typeface="Calibri" panose="020F0502020204030204" pitchFamily="34" charset="0"/>
              </a:rPr>
              <a:t>):</a:t>
            </a:r>
          </a:p>
          <a:p>
            <a:pPr eaLnBrk="1" hangingPunct="1">
              <a:spcBef>
                <a:spcPct val="0"/>
              </a:spcBef>
              <a:spcAft>
                <a:spcPts val="600"/>
              </a:spcAft>
              <a:buClrTx/>
              <a:buSzPct val="80000"/>
              <a:buFont typeface="Arial" panose="020B0604020202020204" pitchFamily="34" charset="0"/>
              <a:buChar char="•"/>
            </a:pPr>
            <a:endPar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ct val="0"/>
              </a:spcBef>
              <a:spcAft>
                <a:spcPts val="600"/>
              </a:spcAft>
              <a:buClrTx/>
              <a:buSzPct val="80000"/>
              <a:buFont typeface="Arial" panose="020B0604020202020204" pitchFamily="34" charset="0"/>
              <a:buChar char="•"/>
            </a:pP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ROVNICE SMĚNY: dává do souvztažnosti objem statků na trhu s peněžními toky na trhu: jak se toky statků vyrovnávají s tokem peněz na jejich nákup:</a:t>
            </a:r>
            <a:endParaRPr lang="cs-CZ" altLang="cs-CZ" sz="2200" b="1" dirty="0">
              <a:latin typeface="Calibri" panose="020F0502020204030204" pitchFamily="34" charset="0"/>
              <a:ea typeface="Consolas" panose="020B0609020204030204" pitchFamily="49" charset="0"/>
              <a:cs typeface="Calibri" panose="020F0502020204030204" pitchFamily="34" charset="0"/>
            </a:endParaRPr>
          </a:p>
          <a:p>
            <a:pPr marL="114300" indent="0" algn="ctr" eaLnBrk="1" hangingPunct="1">
              <a:spcBef>
                <a:spcPct val="0"/>
              </a:spcBef>
              <a:spcAft>
                <a:spcPts val="600"/>
              </a:spcAft>
              <a:buClrTx/>
              <a:buSzPct val="80000"/>
              <a:buNone/>
            </a:pPr>
            <a:r>
              <a:rPr lang="cs-CZ" altLang="cs-CZ" sz="4000" b="1" dirty="0">
                <a:latin typeface="Calibri" panose="020F0502020204030204" pitchFamily="34" charset="0"/>
                <a:ea typeface="Consolas" panose="020B0609020204030204" pitchFamily="49" charset="0"/>
                <a:cs typeface="Calibri" panose="020F0502020204030204" pitchFamily="34" charset="0"/>
              </a:rPr>
              <a:t>M*V=P*Q</a:t>
            </a:r>
          </a:p>
          <a:p>
            <a:pPr eaLnBrk="1" hangingPunct="1">
              <a:spcBef>
                <a:spcPct val="0"/>
              </a:spcBef>
              <a:spcAft>
                <a:spcPts val="600"/>
              </a:spcAft>
              <a:buClrTx/>
              <a:buSzPct val="80000"/>
              <a:buFont typeface="Arial" panose="020B0604020202020204" pitchFamily="34" charset="0"/>
              <a:buChar char="•"/>
            </a:pPr>
            <a:r>
              <a:rPr lang="cs-CZ" altLang="cs-CZ" sz="2200" b="1" dirty="0">
                <a:latin typeface="Calibri" panose="020F0502020204030204" pitchFamily="34" charset="0"/>
                <a:ea typeface="Consolas" panose="020B0609020204030204" pitchFamily="49" charset="0"/>
                <a:cs typeface="Calibri" panose="020F0502020204030204" pitchFamily="34" charset="0"/>
              </a:rPr>
              <a:t>M=množství peněz v oběhu (peněžní zásoba); V=rychlost obratu peněz; P=cenová hladina (CPI); Q=reálný produkt; P*Q = nominální produkt</a:t>
            </a:r>
            <a:r>
              <a:rPr lang="cs-CZ" altLang="cs-CZ" sz="2200" dirty="0">
                <a:latin typeface="Calibri" panose="020F0502020204030204" pitchFamily="34" charset="0"/>
                <a:ea typeface="Consolas" panose="020B0609020204030204" pitchFamily="49" charset="0"/>
                <a:cs typeface="Calibri" panose="020F0502020204030204" pitchFamily="34" charset="0"/>
              </a:rPr>
              <a:t>	</a:t>
            </a:r>
          </a:p>
          <a:p>
            <a:pPr algn="just" eaLnBrk="1" hangingPunct="1">
              <a:spcBef>
                <a:spcPct val="0"/>
              </a:spcBef>
              <a:spcAft>
                <a:spcPts val="600"/>
              </a:spcAft>
              <a:buClrTx/>
              <a:buSzPct val="80000"/>
              <a:buFont typeface="Arial" panose="020B0604020202020204" pitchFamily="34" charset="0"/>
              <a:buChar char="•"/>
            </a:pPr>
            <a:r>
              <a:rPr lang="cs-CZ" altLang="cs-CZ" sz="2200" b="1" dirty="0">
                <a:latin typeface="Calibri" panose="020F0502020204030204" pitchFamily="34" charset="0"/>
                <a:ea typeface="Consolas" panose="020B0609020204030204" pitchFamily="49" charset="0"/>
                <a:cs typeface="Calibri" panose="020F0502020204030204" pitchFamily="34" charset="0"/>
              </a:rPr>
              <a:t>Rychlost obratu peněz (V) </a:t>
            </a:r>
            <a:r>
              <a:rPr lang="cs-CZ" altLang="cs-CZ" sz="2200" dirty="0">
                <a:latin typeface="Calibri" panose="020F0502020204030204" pitchFamily="34" charset="0"/>
                <a:ea typeface="Consolas" panose="020B0609020204030204" pitchFamily="49" charset="0"/>
                <a:cs typeface="Calibri" panose="020F0502020204030204" pitchFamily="34" charset="0"/>
              </a:rPr>
              <a:t>– rychlost, s jakou peníze přecházejí mezi ekonomickými subjekty čili udává, kolik prodejů a koupí zprostředkuje za rok jedna peněžní jednotka (relativně stálá)</a:t>
            </a:r>
          </a:p>
          <a:p>
            <a:pPr eaLnBrk="1" hangingPunct="1">
              <a:spcBef>
                <a:spcPct val="0"/>
              </a:spcBef>
              <a:spcAft>
                <a:spcPts val="18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800"/>
              </a:spcAft>
              <a:buClr>
                <a:srgbClr val="FFC000"/>
              </a:buClr>
              <a:buSzPct val="80000"/>
              <a:buFont typeface="Wingdings" panose="05000000000000000000" pitchFamily="2" charset="2"/>
              <a:buChar char="§"/>
            </a:pPr>
            <a:endParaRPr lang="cs-CZ" altLang="cs-CZ" sz="22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p:txBody>
          <a:bodyPr>
            <a:normAutofit/>
          </a:bodyPr>
          <a:lstStyle/>
          <a:p>
            <a:r>
              <a:rPr lang="cs-CZ" sz="3600" b="1" dirty="0"/>
              <a:t>Kvantitativní teorie peněz (KTP)</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 name="Arrow: Curved Up 1"/>
          <p:cNvSpPr/>
          <p:nvPr/>
        </p:nvSpPr>
        <p:spPr>
          <a:xfrm rot="15978623">
            <a:off x="7950735" y="2356944"/>
            <a:ext cx="1364805" cy="9496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5" name="Zástupný symbol pro obsah 2"/>
              <p:cNvSpPr>
                <a:spLocks noGrp="1"/>
              </p:cNvSpPr>
              <p:nvPr>
                <p:ph type="body" idx="1"/>
              </p:nvPr>
            </p:nvSpPr>
            <p:spPr>
              <a:xfrm>
                <a:off x="457200" y="1417638"/>
                <a:ext cx="8229600" cy="5165724"/>
              </a:xfrm>
            </p:spPr>
            <p:txBody>
              <a:bodyPr>
                <a:normAutofit lnSpcReduction="10000"/>
              </a:bodyPr>
              <a:lstStyle/>
              <a:p>
                <a:pPr eaLnBrk="1" hangingPunct="1">
                  <a:spcBef>
                    <a:spcPct val="0"/>
                  </a:spcBef>
                  <a:spcAft>
                    <a:spcPts val="600"/>
                  </a:spcAft>
                  <a:buClrTx/>
                  <a:buSzPct val="80000"/>
                  <a:buFont typeface="Arial" panose="020B0604020202020204" pitchFamily="34" charset="0"/>
                  <a:buChar char="•"/>
                </a:pPr>
                <a:r>
                  <a:rPr lang="cs-CZ" altLang="cs-CZ" sz="2600" b="1" dirty="0">
                    <a:highlight>
                      <a:srgbClr val="FFFF00"/>
                    </a:highlight>
                    <a:latin typeface="Calibri" panose="020F0502020204030204" pitchFamily="34" charset="0"/>
                    <a:ea typeface="Consolas" panose="020B0609020204030204" pitchFamily="49" charset="0"/>
                    <a:cs typeface="Calibri" panose="020F0502020204030204" pitchFamily="34" charset="0"/>
                  </a:rPr>
                  <a:t>REÁLNÝ PRODUKT (Q) </a:t>
                </a:r>
                <a:r>
                  <a:rPr lang="cs-CZ" altLang="cs-CZ" sz="2600" b="1" dirty="0">
                    <a:latin typeface="Calibri" panose="020F0502020204030204" pitchFamily="34" charset="0"/>
                    <a:ea typeface="Consolas" panose="020B0609020204030204" pitchFamily="49" charset="0"/>
                    <a:cs typeface="Calibri" panose="020F0502020204030204" pitchFamily="34" charset="0"/>
                  </a:rPr>
                  <a:t>vynásobený úrovni </a:t>
                </a:r>
                <a:r>
                  <a:rPr lang="cs-CZ" altLang="cs-CZ" sz="2600" b="1" dirty="0">
                    <a:highlight>
                      <a:srgbClr val="FFFF00"/>
                    </a:highlight>
                    <a:latin typeface="Calibri" panose="020F0502020204030204" pitchFamily="34" charset="0"/>
                    <a:ea typeface="Consolas" panose="020B0609020204030204" pitchFamily="49" charset="0"/>
                    <a:cs typeface="Calibri" panose="020F0502020204030204" pitchFamily="34" charset="0"/>
                  </a:rPr>
                  <a:t>CENOVÉ HLADINY (P) </a:t>
                </a:r>
                <a:r>
                  <a:rPr lang="cs-CZ" altLang="cs-CZ" sz="2600" b="1" dirty="0">
                    <a:latin typeface="Calibri" panose="020F0502020204030204" pitchFamily="34" charset="0"/>
                    <a:ea typeface="Consolas" panose="020B0609020204030204" pitchFamily="49" charset="0"/>
                    <a:cs typeface="Calibri" panose="020F0502020204030204" pitchFamily="34" charset="0"/>
                  </a:rPr>
                  <a:t>= </a:t>
                </a:r>
                <a:r>
                  <a:rPr lang="cs-CZ" altLang="cs-CZ" sz="2600" b="1" dirty="0">
                    <a:highlight>
                      <a:srgbClr val="FFFF00"/>
                    </a:highlight>
                    <a:latin typeface="Calibri" panose="020F0502020204030204" pitchFamily="34" charset="0"/>
                    <a:ea typeface="Consolas" panose="020B0609020204030204" pitchFamily="49" charset="0"/>
                    <a:cs typeface="Calibri" panose="020F0502020204030204" pitchFamily="34" charset="0"/>
                  </a:rPr>
                  <a:t>NOMINÁLNÍ PRODUKT:</a:t>
                </a:r>
              </a:p>
              <a:p>
                <a:pPr eaLnBrk="1" hangingPunct="1">
                  <a:spcBef>
                    <a:spcPct val="0"/>
                  </a:spcBef>
                  <a:spcAft>
                    <a:spcPts val="600"/>
                  </a:spcAft>
                  <a:buClrTx/>
                  <a:buSzPct val="80000"/>
                  <a:buFont typeface="Arial" panose="020B0604020202020204" pitchFamily="34" charset="0"/>
                  <a:buChar char="•"/>
                </a:pPr>
                <a:r>
                  <a:rPr lang="cs-CZ" altLang="cs-CZ" sz="2600" b="1" dirty="0">
                    <a:latin typeface="Calibri" panose="020F0502020204030204" pitchFamily="34" charset="0"/>
                    <a:ea typeface="Consolas" panose="020B0609020204030204" pitchFamily="49" charset="0"/>
                    <a:cs typeface="Calibri" panose="020F0502020204030204" pitchFamily="34" charset="0"/>
                  </a:rPr>
                  <a:t>Potom platí:</a:t>
                </a:r>
              </a:p>
              <a:p>
                <a:pPr marL="114300" indent="0" eaLnBrk="1" hangingPunct="1">
                  <a:spcBef>
                    <a:spcPct val="0"/>
                  </a:spcBef>
                  <a:spcAft>
                    <a:spcPts val="600"/>
                  </a:spcAft>
                  <a:buClrTx/>
                  <a:buSzPct val="80000"/>
                  <a:buNone/>
                </a:pPr>
                <a14:m>
                  <m:oMathPara xmlns:m="http://schemas.openxmlformats.org/officeDocument/2006/math">
                    <m:oMathParaPr>
                      <m:jc m:val="centerGroup"/>
                    </m:oMathParaPr>
                    <m:oMath xmlns:m="http://schemas.openxmlformats.org/officeDocument/2006/math">
                      <m:r>
                        <a:rPr lang="cs-CZ" altLang="cs-CZ" sz="2200" b="1" i="1" smtClean="0">
                          <a:latin typeface="Cambria Math" panose="02040503050406030204" pitchFamily="18" charset="0"/>
                          <a:ea typeface="Consolas" panose="020B0609020204030204" pitchFamily="49" charset="0"/>
                          <a:cs typeface="Consolas" panose="020B0609020204030204" pitchFamily="49" charset="0"/>
                        </a:rPr>
                        <m:t>𝑽</m:t>
                      </m:r>
                      <m:r>
                        <a:rPr lang="cs-CZ" altLang="cs-CZ" sz="2200" b="1" i="1" smtClean="0">
                          <a:latin typeface="Cambria Math" panose="02040503050406030204" pitchFamily="18" charset="0"/>
                          <a:ea typeface="Consolas" panose="020B0609020204030204" pitchFamily="49" charset="0"/>
                          <a:cs typeface="Consolas" panose="020B0609020204030204" pitchFamily="49" charset="0"/>
                        </a:rPr>
                        <m:t>=</m:t>
                      </m:r>
                      <m:f>
                        <m:fPr>
                          <m:ctrlPr>
                            <a:rPr lang="cs-CZ" altLang="cs-CZ" sz="2200" b="1" i="1" smtClean="0">
                              <a:latin typeface="Cambria Math" panose="02040503050406030204" pitchFamily="18" charset="0"/>
                            </a:rPr>
                          </m:ctrlPr>
                        </m:fPr>
                        <m:num>
                          <m:r>
                            <a:rPr lang="cs-CZ" altLang="cs-CZ" sz="2200" b="1" i="1" smtClean="0">
                              <a:latin typeface="Cambria Math" panose="02040503050406030204" pitchFamily="18" charset="0"/>
                            </a:rPr>
                            <m:t>𝒏𝒐𝒎𝒊𝒏</m:t>
                          </m:r>
                          <m:r>
                            <a:rPr lang="cs-CZ" altLang="cs-CZ" sz="2200" b="1" i="1" smtClean="0">
                              <a:latin typeface="Cambria Math" panose="02040503050406030204" pitchFamily="18" charset="0"/>
                            </a:rPr>
                            <m:t>á</m:t>
                          </m:r>
                          <m:r>
                            <a:rPr lang="cs-CZ" altLang="cs-CZ" sz="2200" b="1" i="1" smtClean="0">
                              <a:latin typeface="Cambria Math" panose="02040503050406030204" pitchFamily="18" charset="0"/>
                            </a:rPr>
                            <m:t>𝒍𝒏</m:t>
                          </m:r>
                          <m:r>
                            <a:rPr lang="cs-CZ" altLang="cs-CZ" sz="2200" b="1" i="1" smtClean="0">
                              <a:latin typeface="Cambria Math" panose="02040503050406030204" pitchFamily="18" charset="0"/>
                            </a:rPr>
                            <m:t>í </m:t>
                          </m:r>
                          <m:r>
                            <a:rPr lang="cs-CZ" altLang="cs-CZ" sz="2200" b="1" i="1" smtClean="0">
                              <a:latin typeface="Cambria Math" panose="02040503050406030204" pitchFamily="18" charset="0"/>
                            </a:rPr>
                            <m:t>𝒑𝒓𝒐𝒅𝒖𝒌𝒕</m:t>
                          </m:r>
                        </m:num>
                        <m:den>
                          <m:r>
                            <a:rPr lang="cs-CZ" altLang="cs-CZ" sz="2200" b="1" i="1" smtClean="0">
                              <a:latin typeface="Cambria Math" panose="02040503050406030204" pitchFamily="18" charset="0"/>
                            </a:rPr>
                            <m:t>𝒑𝒆𝒏</m:t>
                          </m:r>
                          <m:r>
                            <a:rPr lang="cs-CZ" altLang="cs-CZ" sz="2200" b="1" i="1" smtClean="0">
                              <a:latin typeface="Cambria Math" panose="02040503050406030204" pitchFamily="18" charset="0"/>
                            </a:rPr>
                            <m:t>ěž</m:t>
                          </m:r>
                          <m:r>
                            <a:rPr lang="cs-CZ" altLang="cs-CZ" sz="2200" b="1" i="1" smtClean="0">
                              <a:latin typeface="Cambria Math" panose="02040503050406030204" pitchFamily="18" charset="0"/>
                            </a:rPr>
                            <m:t>𝒏</m:t>
                          </m:r>
                          <m:r>
                            <a:rPr lang="cs-CZ" altLang="cs-CZ" sz="2200" b="1" i="1" smtClean="0">
                              <a:latin typeface="Cambria Math" panose="02040503050406030204" pitchFamily="18" charset="0"/>
                            </a:rPr>
                            <m:t>í </m:t>
                          </m:r>
                          <m:r>
                            <a:rPr lang="cs-CZ" altLang="cs-CZ" sz="2200" b="1" i="1" smtClean="0">
                              <a:latin typeface="Cambria Math" panose="02040503050406030204" pitchFamily="18" charset="0"/>
                            </a:rPr>
                            <m:t>𝒛</m:t>
                          </m:r>
                          <m:r>
                            <a:rPr lang="cs-CZ" altLang="cs-CZ" sz="2200" b="1" i="1" smtClean="0">
                              <a:latin typeface="Cambria Math" panose="02040503050406030204" pitchFamily="18" charset="0"/>
                            </a:rPr>
                            <m:t>á</m:t>
                          </m:r>
                          <m:r>
                            <a:rPr lang="cs-CZ" altLang="cs-CZ" sz="2200" b="1" i="1" smtClean="0">
                              <a:latin typeface="Cambria Math" panose="02040503050406030204" pitchFamily="18" charset="0"/>
                            </a:rPr>
                            <m:t>𝒔𝒐𝒃𝒂</m:t>
                          </m:r>
                        </m:den>
                      </m:f>
                    </m:oMath>
                  </m:oMathPara>
                </a14:m>
                <a:endParaRPr lang="cs-CZ" altLang="cs-CZ" sz="2200" b="1" dirty="0">
                  <a:latin typeface="Calibri" panose="020F0502020204030204" pitchFamily="34" charset="0"/>
                  <a:ea typeface="Consolas" panose="020B0609020204030204" pitchFamily="49" charset="0"/>
                  <a:cs typeface="Calibri" panose="020F0502020204030204" pitchFamily="34" charset="0"/>
                </a:endParaRPr>
              </a:p>
              <a:p>
                <a:pPr eaLnBrk="1" hangingPunct="1">
                  <a:spcBef>
                    <a:spcPct val="0"/>
                  </a:spcBef>
                  <a:spcAft>
                    <a:spcPts val="600"/>
                  </a:spcAft>
                  <a:buClrTx/>
                  <a:buSzPct val="80000"/>
                  <a:buFont typeface="Arial" panose="020B0604020202020204" pitchFamily="34" charset="0"/>
                  <a:buChar char="•"/>
                </a:pPr>
                <a:r>
                  <a:rPr lang="cs-CZ" altLang="cs-CZ" sz="2600" b="1" dirty="0">
                    <a:latin typeface="Calibri" panose="020F0502020204030204" pitchFamily="34" charset="0"/>
                    <a:ea typeface="Consolas" panose="020B0609020204030204" pitchFamily="49" charset="0"/>
                    <a:cs typeface="Calibri" panose="020F0502020204030204" pitchFamily="34" charset="0"/>
                  </a:rPr>
                  <a:t>Souvislosti:</a:t>
                </a:r>
              </a:p>
              <a:p>
                <a:pPr lvl="1">
                  <a:spcBef>
                    <a:spcPct val="0"/>
                  </a:spcBef>
                  <a:spcAft>
                    <a:spcPts val="600"/>
                  </a:spcAft>
                  <a:buClrTx/>
                  <a:buSzPct val="80000"/>
                  <a:buFont typeface="+mj-lt"/>
                  <a:buAutoNum type="arabicPeriod"/>
                </a:pP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Úroveň cen </a:t>
                </a:r>
                <a:r>
                  <a:rPr lang="cs-CZ" altLang="cs-CZ" sz="2200" b="1" dirty="0">
                    <a:latin typeface="Calibri" panose="020F0502020204030204" pitchFamily="34" charset="0"/>
                    <a:ea typeface="Consolas" panose="020B0609020204030204" pitchFamily="49" charset="0"/>
                    <a:cs typeface="Calibri" panose="020F0502020204030204" pitchFamily="34" charset="0"/>
                  </a:rPr>
                  <a:t>se mění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přímo úměrně </a:t>
                </a:r>
                <a:r>
                  <a:rPr lang="cs-CZ" altLang="cs-CZ" sz="2200" b="1" dirty="0">
                    <a:latin typeface="Calibri" panose="020F0502020204030204" pitchFamily="34" charset="0"/>
                    <a:ea typeface="Consolas" panose="020B0609020204030204" pitchFamily="49" charset="0"/>
                    <a:cs typeface="Calibri" panose="020F0502020204030204" pitchFamily="34" charset="0"/>
                  </a:rPr>
                  <a:t>k množství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peněz v oběhu</a:t>
                </a:r>
                <a:r>
                  <a:rPr lang="cs-CZ" altLang="cs-CZ" sz="2200" b="1" dirty="0">
                    <a:latin typeface="Calibri" panose="020F0502020204030204" pitchFamily="34" charset="0"/>
                    <a:ea typeface="Consolas" panose="020B0609020204030204" pitchFamily="49" charset="0"/>
                    <a:cs typeface="Calibri" panose="020F0502020204030204" pitchFamily="34" charset="0"/>
                  </a:rPr>
                  <a:t>;</a:t>
                </a:r>
              </a:p>
              <a:p>
                <a:pPr lvl="1">
                  <a:spcBef>
                    <a:spcPct val="0"/>
                  </a:spcBef>
                  <a:spcAft>
                    <a:spcPts val="600"/>
                  </a:spcAft>
                  <a:buClrTx/>
                  <a:buSzPct val="80000"/>
                  <a:buFont typeface="+mj-lt"/>
                  <a:buAutoNum type="arabicPeriod"/>
                </a:pP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Úroveň cen </a:t>
                </a:r>
                <a:r>
                  <a:rPr lang="cs-CZ" altLang="cs-CZ" sz="2200" b="1" dirty="0">
                    <a:latin typeface="Calibri" panose="020F0502020204030204" pitchFamily="34" charset="0"/>
                    <a:ea typeface="Consolas" panose="020B0609020204030204" pitchFamily="49" charset="0"/>
                    <a:cs typeface="Calibri" panose="020F0502020204030204" pitchFamily="34" charset="0"/>
                  </a:rPr>
                  <a:t>se mění</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 přímo úměrně</a:t>
                </a:r>
                <a:r>
                  <a:rPr lang="cs-CZ" altLang="cs-CZ" sz="2200" b="1" dirty="0">
                    <a:latin typeface="Calibri" panose="020F0502020204030204" pitchFamily="34" charset="0"/>
                    <a:ea typeface="Consolas" panose="020B0609020204030204" pitchFamily="49" charset="0"/>
                    <a:cs typeface="Calibri" panose="020F0502020204030204" pitchFamily="34" charset="0"/>
                  </a:rPr>
                  <a:t> k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rychlosti obratu peněz</a:t>
                </a:r>
                <a:r>
                  <a:rPr lang="cs-CZ" altLang="cs-CZ" sz="2200" b="1" dirty="0">
                    <a:latin typeface="Calibri" panose="020F0502020204030204" pitchFamily="34" charset="0"/>
                    <a:ea typeface="Consolas" panose="020B0609020204030204" pitchFamily="49" charset="0"/>
                    <a:cs typeface="Calibri" panose="020F0502020204030204" pitchFamily="34" charset="0"/>
                  </a:rPr>
                  <a:t>;</a:t>
                </a:r>
              </a:p>
              <a:p>
                <a:pPr lvl="1">
                  <a:spcBef>
                    <a:spcPct val="0"/>
                  </a:spcBef>
                  <a:spcAft>
                    <a:spcPts val="600"/>
                  </a:spcAft>
                  <a:buClrTx/>
                  <a:buSzPct val="80000"/>
                  <a:buFont typeface="+mj-lt"/>
                  <a:buAutoNum type="arabicPeriod"/>
                </a:pP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Úroveň cen</a:t>
                </a:r>
                <a:r>
                  <a:rPr lang="cs-CZ" altLang="cs-CZ" sz="2200" b="1" dirty="0">
                    <a:latin typeface="Calibri" panose="020F0502020204030204" pitchFamily="34" charset="0"/>
                    <a:ea typeface="Consolas" panose="020B0609020204030204" pitchFamily="49" charset="0"/>
                    <a:cs typeface="Calibri" panose="020F0502020204030204" pitchFamily="34" charset="0"/>
                  </a:rPr>
                  <a:t> mění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nepřímo úměrně </a:t>
                </a:r>
                <a:r>
                  <a:rPr lang="cs-CZ" altLang="cs-CZ" sz="2200" b="1" dirty="0">
                    <a:latin typeface="Calibri" panose="020F0502020204030204" pitchFamily="34" charset="0"/>
                    <a:ea typeface="Consolas" panose="020B0609020204030204" pitchFamily="49" charset="0"/>
                    <a:cs typeface="Calibri" panose="020F0502020204030204" pitchFamily="34" charset="0"/>
                  </a:rPr>
                  <a:t>k </a:t>
                </a:r>
                <a:r>
                  <a:rPr lang="cs-CZ" altLang="cs-CZ" sz="2200" b="1" dirty="0">
                    <a:highlight>
                      <a:srgbClr val="FFFF00"/>
                    </a:highlight>
                    <a:latin typeface="Calibri" panose="020F0502020204030204" pitchFamily="34" charset="0"/>
                    <a:ea typeface="Consolas" panose="020B0609020204030204" pitchFamily="49" charset="0"/>
                    <a:cs typeface="Calibri" panose="020F0502020204030204" pitchFamily="34" charset="0"/>
                  </a:rPr>
                  <a:t>objemu produkce = </a:t>
                </a:r>
                <a:r>
                  <a:rPr lang="cs-CZ" altLang="cs-CZ" sz="2200" b="1" dirty="0">
                    <a:latin typeface="Calibri" panose="020F0502020204030204" pitchFamily="34" charset="0"/>
                    <a:ea typeface="Consolas" panose="020B0609020204030204" pitchFamily="49" charset="0"/>
                    <a:cs typeface="Calibri" panose="020F0502020204030204" pitchFamily="34" charset="0"/>
                  </a:rPr>
                  <a:t>reálnému produktu;</a:t>
                </a:r>
              </a:p>
              <a:p>
                <a:pPr marL="447675" lvl="1" indent="-298450" algn="just">
                  <a:spcBef>
                    <a:spcPct val="0"/>
                  </a:spcBef>
                  <a:spcAft>
                    <a:spcPts val="600"/>
                  </a:spcAft>
                  <a:buClrTx/>
                  <a:buSzPct val="80000"/>
                  <a:buNone/>
                </a:pPr>
                <a:r>
                  <a:rPr lang="cs-CZ" altLang="cs-CZ" sz="2200" b="1" dirty="0">
                    <a:latin typeface="Calibri" panose="020F0502020204030204" pitchFamily="34" charset="0"/>
                    <a:ea typeface="Consolas" panose="020B0609020204030204" pitchFamily="49" charset="0"/>
                    <a:cs typeface="Calibri" panose="020F0502020204030204" pitchFamily="34" charset="0"/>
                  </a:rPr>
                  <a:t>Při růstu </a:t>
                </a: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M</a:t>
                </a:r>
                <a:r>
                  <a:rPr lang="cs-CZ" altLang="cs-CZ" sz="2200" b="1" dirty="0">
                    <a:latin typeface="Calibri" panose="020F0502020204030204" pitchFamily="34" charset="0"/>
                    <a:ea typeface="Consolas" panose="020B0609020204030204" pitchFamily="49" charset="0"/>
                    <a:cs typeface="Calibri" panose="020F0502020204030204" pitchFamily="34" charset="0"/>
                  </a:rPr>
                  <a:t> bude růst i </a:t>
                </a: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P</a:t>
                </a:r>
                <a:r>
                  <a:rPr lang="cs-CZ" altLang="cs-CZ" sz="2200" b="1" dirty="0">
                    <a:latin typeface="Calibri" panose="020F0502020204030204" pitchFamily="34" charset="0"/>
                    <a:ea typeface="Consolas" panose="020B0609020204030204" pitchFamily="49" charset="0"/>
                    <a:cs typeface="Calibri" panose="020F0502020204030204" pitchFamily="34" charset="0"/>
                  </a:rPr>
                  <a:t> – za předpokladu fixního </a:t>
                </a: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Q</a:t>
                </a:r>
                <a:r>
                  <a:rPr lang="cs-CZ" altLang="cs-CZ" sz="2200" b="1" dirty="0">
                    <a:latin typeface="Calibri" panose="020F0502020204030204" pitchFamily="34" charset="0"/>
                    <a:ea typeface="Consolas" panose="020B0609020204030204" pitchFamily="49" charset="0"/>
                    <a:cs typeface="Calibri" panose="020F0502020204030204" pitchFamily="34" charset="0"/>
                  </a:rPr>
                  <a:t> a </a:t>
                </a: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V</a:t>
                </a:r>
                <a:r>
                  <a:rPr lang="cs-CZ" altLang="cs-CZ" sz="2200" b="1" dirty="0">
                    <a:latin typeface="Calibri" panose="020F0502020204030204" pitchFamily="34" charset="0"/>
                    <a:ea typeface="Consolas" panose="020B0609020204030204" pitchFamily="49" charset="0"/>
                    <a:cs typeface="Calibri" panose="020F0502020204030204" pitchFamily="34" charset="0"/>
                  </a:rPr>
                  <a:t>: dochází k </a:t>
                </a:r>
                <a:r>
                  <a:rPr lang="cs-CZ" altLang="cs-CZ" sz="2200" b="1" dirty="0">
                    <a:solidFill>
                      <a:srgbClr val="FF0000"/>
                    </a:solidFill>
                    <a:latin typeface="Calibri" panose="020F0502020204030204" pitchFamily="34" charset="0"/>
                    <a:ea typeface="Consolas" panose="020B0609020204030204" pitchFamily="49" charset="0"/>
                    <a:cs typeface="Calibri" panose="020F0502020204030204" pitchFamily="34" charset="0"/>
                  </a:rPr>
                  <a:t>inflaci.</a:t>
                </a:r>
              </a:p>
            </p:txBody>
          </p:sp>
        </mc:Choice>
        <mc:Fallback xmlns="">
          <p:sp>
            <p:nvSpPr>
              <p:cNvPr id="28675" name="Zástupný symbol pro obsah 2"/>
              <p:cNvSpPr>
                <a:spLocks noRot="1" noChangeAspect="1" noMove="1" noResize="1" noEditPoints="1" noAdjustHandles="1" noChangeArrowheads="1" noChangeShapeType="1" noTextEdit="1"/>
              </p:cNvSpPr>
              <p:nvPr>
                <p:ph type="body" idx="1"/>
              </p:nvPr>
            </p:nvSpPr>
            <p:spPr>
              <a:xfrm>
                <a:off x="457200" y="1417638"/>
                <a:ext cx="8229600" cy="5165724"/>
              </a:xfrm>
              <a:blipFill rotWithShape="1">
                <a:blip r:embed="rId2"/>
                <a:stretch>
                  <a:fillRect t="-6" b="6"/>
                </a:stretch>
              </a:blipFill>
            </p:spPr>
            <p:txBody>
              <a:bodyPr/>
              <a:lstStyle/>
              <a:p>
                <a:r>
                  <a:rPr lang="en-US" altLang="en-US">
                    <a:noFill/>
                  </a:rPr>
                  <a:t> </a:t>
                </a:r>
              </a:p>
            </p:txBody>
          </p:sp>
        </mc:Fallback>
      </mc:AlternateContent>
      <p:sp>
        <p:nvSpPr>
          <p:cNvPr id="3" name="Nadpis 2"/>
          <p:cNvSpPr>
            <a:spLocks noGrp="1"/>
          </p:cNvSpPr>
          <p:nvPr>
            <p:ph type="title"/>
          </p:nvPr>
        </p:nvSpPr>
        <p:spPr/>
        <p:txBody>
          <a:bodyPr/>
          <a:lstStyle/>
          <a:p>
            <a:r>
              <a:rPr lang="cs-CZ" b="1" dirty="0"/>
              <a:t>Kvantitativní teorie peněz</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332509" y="1417638"/>
            <a:ext cx="8499764" cy="4922777"/>
          </a:xfrm>
        </p:spPr>
        <p:txBody>
          <a:bodyPr>
            <a:normAutofit/>
          </a:bodyPr>
          <a:lstStyle/>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Existuje těsný vztah mezi velikostí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M</a:t>
            </a: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velikostí nominálního domácího produktu (spíše v LR)</a:t>
            </a: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Peníze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nejsou neutrální </a:t>
            </a: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 krátkém období (1-2 roky) – změny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M </a:t>
            </a: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mají účinek na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změny reálných veličin: reálná úrok. míra, reálný měnový kurz a na reálný Y;</a:t>
            </a: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Peníze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jsou neutrální </a:t>
            </a: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 dlouhém období: ovlivňují pouze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 zatímco reálné veličiny se nemění;</a:t>
            </a: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Inflace jakožto výlučně peněžní jev: </a:t>
            </a:r>
            <a:r>
              <a:rPr kumimoji="0" lang="cs-CZ" altLang="cs-CZ" sz="28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jedinou příčinou je nadměrný </a:t>
            </a:r>
            <a:r>
              <a:rPr kumimoji="0" lang="cs-CZ" altLang="cs-CZ" sz="28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růst peněžní zásoby (M).</a:t>
            </a:r>
          </a:p>
        </p:txBody>
      </p:sp>
      <p:sp>
        <p:nvSpPr>
          <p:cNvPr id="3" name="Nadpis 2"/>
          <p:cNvSpPr>
            <a:spLocks noGrp="1"/>
          </p:cNvSpPr>
          <p:nvPr>
            <p:ph type="title"/>
          </p:nvPr>
        </p:nvSpPr>
        <p:spPr/>
        <p:txBody>
          <a:bodyPr>
            <a:normAutofit/>
          </a:bodyPr>
          <a:lstStyle/>
          <a:p>
            <a:r>
              <a:rPr lang="cs-CZ" sz="4000" b="1" dirty="0"/>
              <a:t>Nová kvantitativní teorie</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25/58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66810" y="349952"/>
            <a:ext cx="8229600" cy="965281"/>
          </a:xfrm>
        </p:spPr>
        <p:txBody>
          <a:bodyPr>
            <a:noAutofit/>
          </a:bodyPr>
          <a:lstStyle/>
          <a:p>
            <a:r>
              <a:rPr lang="cs-CZ" altLang="cs-CZ" sz="3600" b="1" dirty="0"/>
              <a:t>Peníze v ekonomice</a:t>
            </a:r>
            <a:endParaRPr lang="cs-CZ" sz="3600" b="1" dirty="0"/>
          </a:p>
        </p:txBody>
      </p:sp>
      <p:sp>
        <p:nvSpPr>
          <p:cNvPr id="98" name="Google Shape;98;p14"/>
          <p:cNvSpPr txBox="1">
            <a:spLocks noGrp="1"/>
          </p:cNvSpPr>
          <p:nvPr>
            <p:ph type="body" idx="1"/>
          </p:nvPr>
        </p:nvSpPr>
        <p:spPr>
          <a:xfrm>
            <a:off x="212651" y="1195754"/>
            <a:ext cx="8737918" cy="5144661"/>
          </a:xfrm>
          <a:prstGeom prst="rect">
            <a:avLst/>
          </a:prstGeom>
          <a:noFill/>
          <a:ln>
            <a:noFill/>
          </a:ln>
        </p:spPr>
        <p:txBody>
          <a:bodyPr spcFirstLastPara="1" wrap="square" lIns="91425" tIns="45700" rIns="91425" bIns="45700" anchor="t" anchorCtr="0">
            <a:normAutofit fontScale="85000" lnSpcReduction="20000"/>
          </a:bodyPr>
          <a:lstStyle/>
          <a:p>
            <a:pPr marL="514350" marR="0" lvl="0" indent="-51435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Reálná ekonomika: </a:t>
            </a:r>
            <a:r>
              <a:rPr kumimoji="0" lang="cs-CZ" altLang="cs-CZ" sz="28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kombinace VF – produkovány užitečné statky; vs. </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arabicPeriod"/>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Peněžní</a:t>
            </a:r>
            <a:r>
              <a:rPr kumimoji="0" lang="cs-CZ" altLang="cs-CZ" sz="28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ekonomika: </a:t>
            </a:r>
            <a:r>
              <a:rPr kumimoji="0" lang="cs-CZ" altLang="cs-CZ" sz="2800"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peníze v různých podobách a utváření cen.</a:t>
            </a:r>
          </a:p>
          <a:p>
            <a:pPr marR="0" lvl="0" indent="-4572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Bez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peněžních procesů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by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reálné</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probíhaly jen stěží: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peníze v úloze měřítka cen a účetní jednotky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měření procesů v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peněžní (hodnotové) podobě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 následné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srovnání efektivnosti</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historii – i snahy o </a:t>
            </a: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odstranění peněz.</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Peníze = takový statek, který v určité společnosti slouží jako všeobecně přijímaný prostředek směny (platidlo); </a:t>
            </a: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cokoli, co je lidmi akceptováno jako peníze – tj. všeobecně přijímáno jako prostředek směny nebo jako platební prostředek.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 pohledu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práva</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se používá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zákonné platidlo,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tj.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měna daného státu.</a:t>
            </a: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8994" y="3763108"/>
            <a:ext cx="8229600" cy="655788"/>
          </a:xfrm>
        </p:spPr>
        <p:txBody>
          <a:bodyPr>
            <a:noAutofit/>
          </a:bodyPr>
          <a:lstStyle/>
          <a:p>
            <a:pPr eaLnBrk="1" hangingPunct="1"/>
            <a:r>
              <a:rPr lang="cs-CZ" altLang="cs-CZ" sz="2800" b="1" dirty="0"/>
              <a:t>Účetní bilance zlatníka (předchůdce banky)</a:t>
            </a:r>
          </a:p>
        </p:txBody>
      </p:sp>
      <p:graphicFrame>
        <p:nvGraphicFramePr>
          <p:cNvPr id="6158" name="Group 14"/>
          <p:cNvGraphicFramePr>
            <a:graphicFrameLocks noGrp="1"/>
          </p:cNvGraphicFramePr>
          <p:nvPr>
            <p:ph idx="4294967295"/>
          </p:nvPr>
        </p:nvGraphicFramePr>
        <p:xfrm>
          <a:off x="538096" y="4348420"/>
          <a:ext cx="8229600" cy="103632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chemeClr val="tx1"/>
                          </a:solidFill>
                          <a:effectLst/>
                          <a:latin typeface="Times New Roman" panose="02020603050405020304" pitchFamily="18" charset="0"/>
                        </a:rPr>
                        <a:t>AKTIVA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dirty="0">
                          <a:ln>
                            <a:noFill/>
                          </a:ln>
                          <a:solidFill>
                            <a:schemeClr val="tx1"/>
                          </a:solidFill>
                          <a:effectLst/>
                          <a:latin typeface="Times New Roman" panose="02020603050405020304" pitchFamily="18" charset="0"/>
                        </a:rPr>
                        <a:t>PASIVA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Rezervy 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Vklad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59" name="Text Box 15"/>
          <p:cNvSpPr txBox="1">
            <a:spLocks noChangeArrowheads="1"/>
          </p:cNvSpPr>
          <p:nvPr/>
        </p:nvSpPr>
        <p:spPr bwMode="auto">
          <a:xfrm>
            <a:off x="618994" y="5384740"/>
            <a:ext cx="8067805" cy="46166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effectLst/>
                <a:highlight>
                  <a:srgbClr val="FFFF00"/>
                </a:highlight>
                <a:uLnTx/>
                <a:uFillTx/>
                <a:latin typeface="Times New Roman" panose="02020603050405020304" pitchFamily="18" charset="0"/>
                <a:ea typeface="+mn-ea"/>
                <a:cs typeface="+mn-cs"/>
              </a:rPr>
              <a:t>Za uchování zlata u zlatníka platil obchodník poplatek</a:t>
            </a:r>
          </a:p>
        </p:txBody>
      </p:sp>
      <p:sp>
        <p:nvSpPr>
          <p:cNvPr id="6160" name="Rectangle 16"/>
          <p:cNvSpPr>
            <a:spLocks noChangeArrowheads="1"/>
          </p:cNvSpPr>
          <p:nvPr/>
        </p:nvSpPr>
        <p:spPr bwMode="auto">
          <a:xfrm>
            <a:off x="5825761" y="4899918"/>
            <a:ext cx="1874837" cy="503237"/>
          </a:xfrm>
          <a:prstGeom prst="rect">
            <a:avLst/>
          </a:prstGeom>
          <a:noFill/>
          <a:ln w="635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6161" name="Rectangle 17"/>
          <p:cNvSpPr>
            <a:spLocks noChangeArrowheads="1"/>
          </p:cNvSpPr>
          <p:nvPr/>
        </p:nvSpPr>
        <p:spPr bwMode="auto">
          <a:xfrm>
            <a:off x="1573823" y="4862146"/>
            <a:ext cx="1952164" cy="522594"/>
          </a:xfrm>
          <a:prstGeom prst="rect">
            <a:avLst/>
          </a:prstGeom>
          <a:noFill/>
          <a:ln w="635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8" name="Rectangle 2"/>
          <p:cNvSpPr txBox="1">
            <a:spLocks noChangeArrowheads="1"/>
          </p:cNvSpPr>
          <p:nvPr/>
        </p:nvSpPr>
        <p:spPr>
          <a:xfrm>
            <a:off x="298939" y="1309255"/>
            <a:ext cx="8704384" cy="259591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cs-CZ" altLang="cs-CZ" sz="2400" b="1" dirty="0">
                <a:highlight>
                  <a:srgbClr val="FFFF00"/>
                </a:highlight>
              </a:rPr>
              <a:t>Obchodní banky (KB) </a:t>
            </a:r>
            <a:r>
              <a:rPr lang="cs-CZ" altLang="cs-CZ" sz="2400" b="1" dirty="0"/>
              <a:t>= hlavní skupina mezi finančními institucemi; na </a:t>
            </a:r>
            <a:r>
              <a:rPr lang="cs-CZ" altLang="cs-CZ" sz="2400" b="1" dirty="0">
                <a:solidFill>
                  <a:srgbClr val="FF0000"/>
                </a:solidFill>
              </a:rPr>
              <a:t>ziskovém principu </a:t>
            </a:r>
            <a:r>
              <a:rPr lang="cs-CZ" altLang="cs-CZ" sz="2400" b="1" dirty="0"/>
              <a:t>přebírají </a:t>
            </a:r>
            <a:r>
              <a:rPr lang="cs-CZ" altLang="cs-CZ" sz="2400" b="1" dirty="0">
                <a:solidFill>
                  <a:srgbClr val="FF0000"/>
                </a:solidFill>
              </a:rPr>
              <a:t>úspory</a:t>
            </a:r>
            <a:r>
              <a:rPr lang="cs-CZ" altLang="cs-CZ" sz="2400" b="1" dirty="0"/>
              <a:t> od jedněch subjektu = domácnosti, firmy; a </a:t>
            </a:r>
            <a:r>
              <a:rPr lang="cs-CZ" altLang="cs-CZ" sz="2400" b="1" dirty="0">
                <a:solidFill>
                  <a:srgbClr val="FF0000"/>
                </a:solidFill>
              </a:rPr>
              <a:t>půjčují</a:t>
            </a:r>
            <a:r>
              <a:rPr lang="cs-CZ" altLang="cs-CZ" sz="2400" b="1" dirty="0"/>
              <a:t> jiným domácnostem a firmám:</a:t>
            </a:r>
          </a:p>
          <a:p>
            <a:pPr marL="457200" indent="-457200" algn="just">
              <a:buFont typeface="Wingdings" panose="05000000000000000000" pitchFamily="2" charset="2"/>
              <a:buChar char="Ø"/>
            </a:pPr>
            <a:r>
              <a:rPr lang="cs-CZ" altLang="cs-CZ" sz="2400" b="1" dirty="0">
                <a:solidFill>
                  <a:srgbClr val="FF0000"/>
                </a:solidFill>
              </a:rPr>
              <a:t>PASIVNÍ</a:t>
            </a:r>
            <a:r>
              <a:rPr lang="cs-CZ" altLang="cs-CZ" sz="2400" b="1" dirty="0"/>
              <a:t> (přijímaní vkladu, dlužník), </a:t>
            </a:r>
            <a:r>
              <a:rPr lang="cs-CZ" altLang="cs-CZ" sz="2400" b="1" dirty="0">
                <a:solidFill>
                  <a:srgbClr val="FF0000"/>
                </a:solidFill>
              </a:rPr>
              <a:t>AKTIVNÍ </a:t>
            </a:r>
            <a:r>
              <a:rPr lang="cs-CZ" altLang="cs-CZ" sz="2400" b="1" dirty="0"/>
              <a:t>(poskytovaní úvěrů, věřitel), </a:t>
            </a:r>
            <a:r>
              <a:rPr lang="cs-CZ" altLang="cs-CZ" sz="2400" b="1" dirty="0">
                <a:solidFill>
                  <a:srgbClr val="FF0000"/>
                </a:solidFill>
              </a:rPr>
              <a:t>NEUTRÁLNÍ </a:t>
            </a:r>
            <a:r>
              <a:rPr lang="cs-CZ" altLang="cs-CZ" sz="2400" b="1" dirty="0"/>
              <a:t>operace (různé služby):</a:t>
            </a:r>
          </a:p>
          <a:p>
            <a:pPr marL="457200" indent="-457200" algn="just">
              <a:buFont typeface="Wingdings" panose="05000000000000000000" pitchFamily="2" charset="2"/>
              <a:buChar char="Ø"/>
            </a:pPr>
            <a:r>
              <a:rPr lang="cs-CZ" altLang="cs-CZ" sz="2400" b="1" dirty="0">
                <a:highlight>
                  <a:srgbClr val="FFFF00"/>
                </a:highlight>
              </a:rPr>
              <a:t>Úroková marže </a:t>
            </a:r>
            <a:r>
              <a:rPr lang="cs-CZ" altLang="cs-CZ" sz="2400" b="1" dirty="0"/>
              <a:t>– rozdíl mezi i u aktivních a pasivních operací; ne úrokový </a:t>
            </a:r>
            <a:r>
              <a:rPr lang="cs-CZ" altLang="cs-CZ" sz="2400" b="1" dirty="0">
                <a:highlight>
                  <a:srgbClr val="FFFF00"/>
                </a:highlight>
              </a:rPr>
              <a:t>diferenciál!</a:t>
            </a:r>
          </a:p>
          <a:p>
            <a:pPr algn="just"/>
            <a:r>
              <a:rPr lang="cs-CZ" altLang="cs-CZ" sz="2400" b="1" dirty="0"/>
              <a:t>  </a:t>
            </a:r>
          </a:p>
        </p:txBody>
      </p:sp>
      <p:sp>
        <p:nvSpPr>
          <p:cNvPr id="10" name="TextBox 9"/>
          <p:cNvSpPr txBox="1"/>
          <p:nvPr/>
        </p:nvSpPr>
        <p:spPr>
          <a:xfrm>
            <a:off x="4195696" y="372193"/>
            <a:ext cx="4572000" cy="523220"/>
          </a:xfrm>
          <a:prstGeom prst="rect">
            <a:avLst/>
          </a:prstGeom>
          <a:noFill/>
        </p:spPr>
        <p:txBody>
          <a:bodyPr wrap="square">
            <a:spAutoFit/>
          </a:bodyPr>
          <a:lstStyle/>
          <a:p>
            <a:r>
              <a:rPr lang="cs-CZ" sz="2800" b="1" dirty="0">
                <a:highlight>
                  <a:srgbClr val="00FF00"/>
                </a:highlight>
              </a:rPr>
              <a:t>Jak banky tvoří peníze</a:t>
            </a:r>
            <a:endParaRPr lang="en-GB" sz="2800" dirty="0">
              <a:highlight>
                <a:srgbClr val="00FF00"/>
              </a:highlight>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160"/>
                                        </p:tgtEl>
                                        <p:attrNameLst>
                                          <p:attrName>style.visibility</p:attrName>
                                        </p:attrNameLst>
                                      </p:cBhvr>
                                      <p:to>
                                        <p:strVal val="visible"/>
                                      </p:to>
                                    </p:set>
                                    <p:anim calcmode="lin" valueType="num">
                                      <p:cBhvr>
                                        <p:cTn id="7" dur="500" decel="50000" fill="hold">
                                          <p:stCondLst>
                                            <p:cond delay="0"/>
                                          </p:stCondLst>
                                        </p:cTn>
                                        <p:tgtEl>
                                          <p:spTgt spid="61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60"/>
                                        </p:tgtEl>
                                        <p:attrNameLst>
                                          <p:attrName>ppt_w</p:attrName>
                                        </p:attrNameLst>
                                      </p:cBhvr>
                                      <p:tavLst>
                                        <p:tav tm="0">
                                          <p:val>
                                            <p:strVal val="#ppt_w*.05"/>
                                          </p:val>
                                        </p:tav>
                                        <p:tav tm="100000">
                                          <p:val>
                                            <p:strVal val="#ppt_w"/>
                                          </p:val>
                                        </p:tav>
                                      </p:tavLst>
                                    </p:anim>
                                    <p:anim calcmode="lin" valueType="num">
                                      <p:cBhvr>
                                        <p:cTn id="10" dur="1000" fill="hold"/>
                                        <p:tgtEl>
                                          <p:spTgt spid="61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6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161"/>
                                        </p:tgtEl>
                                        <p:attrNameLst>
                                          <p:attrName>style.visibility</p:attrName>
                                        </p:attrNameLst>
                                      </p:cBhvr>
                                      <p:to>
                                        <p:strVal val="visible"/>
                                      </p:to>
                                    </p:set>
                                    <p:anim calcmode="lin" valueType="num">
                                      <p:cBhvr>
                                        <p:cTn id="19" dur="500" decel="50000" fill="hold">
                                          <p:stCondLst>
                                            <p:cond delay="0"/>
                                          </p:stCondLst>
                                        </p:cTn>
                                        <p:tgtEl>
                                          <p:spTgt spid="616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6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61"/>
                                        </p:tgtEl>
                                        <p:attrNameLst>
                                          <p:attrName>ppt_w</p:attrName>
                                        </p:attrNameLst>
                                      </p:cBhvr>
                                      <p:tavLst>
                                        <p:tav tm="0">
                                          <p:val>
                                            <p:strVal val="#ppt_w*.05"/>
                                          </p:val>
                                        </p:tav>
                                        <p:tav tm="100000">
                                          <p:val>
                                            <p:strVal val="#ppt_w"/>
                                          </p:val>
                                        </p:tav>
                                      </p:tavLst>
                                    </p:anim>
                                    <p:anim calcmode="lin" valueType="num">
                                      <p:cBhvr>
                                        <p:cTn id="22" dur="1000" fill="hold"/>
                                        <p:tgtEl>
                                          <p:spTgt spid="616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6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6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6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61"/>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6159"/>
                                        </p:tgtEl>
                                        <p:attrNameLst>
                                          <p:attrName>style.visibility</p:attrName>
                                        </p:attrNameLst>
                                      </p:cBhvr>
                                      <p:to>
                                        <p:strVal val="visible"/>
                                      </p:to>
                                    </p:set>
                                    <p:animEffect transition="in" filter="fade">
                                      <p:cBhvr>
                                        <p:cTn id="31" dur="770" decel="100000"/>
                                        <p:tgtEl>
                                          <p:spTgt spid="6159"/>
                                        </p:tgtEl>
                                      </p:cBhvr>
                                    </p:animEffect>
                                    <p:animScale>
                                      <p:cBhvr>
                                        <p:cTn id="32" dur="770" decel="100000"/>
                                        <p:tgtEl>
                                          <p:spTgt spid="6159"/>
                                        </p:tgtEl>
                                      </p:cBhvr>
                                      <p:from x="10000" y="10000"/>
                                      <p:to x="200000" y="450000"/>
                                    </p:animScale>
                                    <p:animScale>
                                      <p:cBhvr>
                                        <p:cTn id="33" dur="1230" accel="100000" fill="hold">
                                          <p:stCondLst>
                                            <p:cond delay="770"/>
                                          </p:stCondLst>
                                        </p:cTn>
                                        <p:tgtEl>
                                          <p:spTgt spid="6159"/>
                                        </p:tgtEl>
                                      </p:cBhvr>
                                      <p:from x="200000" y="450000"/>
                                      <p:to x="100000" y="100000"/>
                                    </p:animScale>
                                    <p:set>
                                      <p:cBhvr>
                                        <p:cTn id="34" dur="770" fill="hold"/>
                                        <p:tgtEl>
                                          <p:spTgt spid="6159"/>
                                        </p:tgtEl>
                                        <p:attrNameLst>
                                          <p:attrName>ppt_x</p:attrName>
                                        </p:attrNameLst>
                                      </p:cBhvr>
                                      <p:to>
                                        <p:strVal val="(0.5)"/>
                                      </p:to>
                                    </p:set>
                                    <p:anim from="(0.5)" to="(#ppt_x)" calcmode="lin" valueType="num">
                                      <p:cBhvr>
                                        <p:cTn id="35" dur="1230" accel="100000" fill="hold">
                                          <p:stCondLst>
                                            <p:cond delay="770"/>
                                          </p:stCondLst>
                                        </p:cTn>
                                        <p:tgtEl>
                                          <p:spTgt spid="6159"/>
                                        </p:tgtEl>
                                        <p:attrNameLst>
                                          <p:attrName>ppt_x</p:attrName>
                                        </p:attrNameLst>
                                      </p:cBhvr>
                                    </p:anim>
                                    <p:set>
                                      <p:cBhvr>
                                        <p:cTn id="36" dur="770" fill="hold"/>
                                        <p:tgtEl>
                                          <p:spTgt spid="6159"/>
                                        </p:tgtEl>
                                        <p:attrNameLst>
                                          <p:attrName>ppt_y</p:attrName>
                                        </p:attrNameLst>
                                      </p:cBhvr>
                                      <p:to>
                                        <p:strVal val="(#ppt_y+0.4)"/>
                                      </p:to>
                                    </p:set>
                                    <p:anim from="(#ppt_y+0.4)" to="(#ppt_y)" calcmode="lin" valueType="num">
                                      <p:cBhvr>
                                        <p:cTn id="37" dur="1230" accel="100000" fill="hold">
                                          <p:stCondLst>
                                            <p:cond delay="770"/>
                                          </p:stCondLst>
                                        </p:cTn>
                                        <p:tgtEl>
                                          <p:spTgt spid="61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animBg="1"/>
      <p:bldP spid="6160" grpId="0" animBg="1"/>
      <p:bldP spid="616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cs-CZ" altLang="cs-CZ" sz="3200" b="1" dirty="0"/>
              <a:t>Účetní bilance zlatníka (předchůdce banky)</a:t>
            </a:r>
          </a:p>
        </p:txBody>
      </p:sp>
      <p:graphicFrame>
        <p:nvGraphicFramePr>
          <p:cNvPr id="7171" name="Group 3"/>
          <p:cNvGraphicFramePr>
            <a:graphicFrameLocks noGrp="1"/>
          </p:cNvGraphicFramePr>
          <p:nvPr>
            <p:ph idx="4294967295"/>
          </p:nvPr>
        </p:nvGraphicFramePr>
        <p:xfrm>
          <a:off x="762000" y="4357386"/>
          <a:ext cx="7924800" cy="1548384"/>
        </p:xfrm>
        <a:graphic>
          <a:graphicData uri="http://schemas.openxmlformats.org/drawingml/2006/table">
            <a:tbl>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953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chemeClr val="tx1"/>
                          </a:solidFill>
                          <a:effectLst/>
                          <a:latin typeface="Times New Roman" panose="02020603050405020304" pitchFamily="18" charset="0"/>
                        </a:rPr>
                        <a:t>AKTIVA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dirty="0">
                          <a:ln>
                            <a:noFill/>
                          </a:ln>
                          <a:solidFill>
                            <a:schemeClr val="tx1"/>
                          </a:solidFill>
                          <a:effectLst/>
                          <a:latin typeface="Times New Roman" panose="02020603050405020304" pitchFamily="18" charset="0"/>
                        </a:rPr>
                        <a:t>PASIVA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3939">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Rezervy 25</a:t>
                      </a:r>
                    </a:p>
                    <a:p>
                      <a:pPr marL="0" marR="0" lvl="0" indent="0" algn="ctr"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Poskytnuté úvěry 75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3600" b="0" i="0" u="none" strike="noStrike" cap="none" normalizeH="0" baseline="0" dirty="0">
                          <a:ln>
                            <a:noFill/>
                          </a:ln>
                          <a:solidFill>
                            <a:schemeClr val="tx1"/>
                          </a:solidFill>
                          <a:effectLst/>
                          <a:latin typeface="Times New Roman" panose="02020603050405020304" pitchFamily="18" charset="0"/>
                        </a:rPr>
                        <a:t>Vklad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182" name="Rectangle 14"/>
          <p:cNvSpPr>
            <a:spLocks noChangeArrowheads="1"/>
          </p:cNvSpPr>
          <p:nvPr/>
        </p:nvSpPr>
        <p:spPr bwMode="auto">
          <a:xfrm>
            <a:off x="5697414" y="4904336"/>
            <a:ext cx="2233247" cy="609198"/>
          </a:xfrm>
          <a:prstGeom prst="rect">
            <a:avLst/>
          </a:prstGeom>
          <a:noFill/>
          <a:ln w="635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83" name="Rectangle 15"/>
          <p:cNvSpPr>
            <a:spLocks noChangeArrowheads="1"/>
          </p:cNvSpPr>
          <p:nvPr/>
        </p:nvSpPr>
        <p:spPr bwMode="auto">
          <a:xfrm>
            <a:off x="1052487" y="5400852"/>
            <a:ext cx="3276600" cy="431800"/>
          </a:xfrm>
          <a:prstGeom prst="rect">
            <a:avLst/>
          </a:prstGeom>
          <a:noFill/>
          <a:ln w="63500">
            <a:solidFill>
              <a:srgbClr val="FF0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7187" name="Text Box 19"/>
          <p:cNvSpPr txBox="1">
            <a:spLocks noChangeArrowheads="1"/>
          </p:cNvSpPr>
          <p:nvPr/>
        </p:nvSpPr>
        <p:spPr bwMode="auto">
          <a:xfrm>
            <a:off x="457200" y="5867256"/>
            <a:ext cx="8511295" cy="1015663"/>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50000"/>
              </a:spcBef>
              <a:spcAft>
                <a:spcPct val="0"/>
              </a:spcAft>
              <a:buClrTx/>
              <a:buNone/>
              <a:defRPr/>
            </a:pPr>
            <a:r>
              <a:rPr kumimoji="0" lang="cs-CZ" altLang="cs-CZ" sz="2400" b="1" i="0" u="none" strike="noStrike" kern="1200" cap="none" spc="0" normalizeH="0" baseline="0" noProof="0" dirty="0">
                <a:ln>
                  <a:noFill/>
                </a:ln>
                <a:effectLst/>
                <a:highlight>
                  <a:srgbClr val="FFFF00"/>
                </a:highlight>
                <a:uLnTx/>
                <a:uFillTx/>
                <a:latin typeface="Times New Roman" panose="02020603050405020304" pitchFamily="18" charset="0"/>
                <a:ea typeface="+mn-ea"/>
                <a:cs typeface="+mn-cs"/>
              </a:rPr>
              <a:t>75 liber jako nové peníze = </a:t>
            </a:r>
            <a:r>
              <a:rPr lang="cs-CZ" altLang="cs-CZ" sz="2400" b="1" kern="1200" dirty="0">
                <a:highlight>
                  <a:srgbClr val="FFFF00"/>
                </a:highlight>
                <a:latin typeface="Times New Roman" panose="02020603050405020304" pitchFamily="18" charset="0"/>
              </a:rPr>
              <a:t>v oběhu 175 liber</a:t>
            </a:r>
          </a:p>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1" i="0" u="none" strike="noStrike" kern="1200" cap="none" spc="0" normalizeH="0" baseline="0" noProof="0" dirty="0">
              <a:ln>
                <a:noFill/>
              </a:ln>
              <a:effectLst/>
              <a:highlight>
                <a:srgbClr val="FFFF00"/>
              </a:highlight>
              <a:uLnTx/>
              <a:uFillTx/>
              <a:latin typeface="Times New Roman" panose="02020603050405020304" pitchFamily="18" charset="0"/>
              <a:ea typeface="+mn-ea"/>
              <a:cs typeface="+mn-cs"/>
            </a:endParaRPr>
          </a:p>
        </p:txBody>
      </p:sp>
      <p:sp>
        <p:nvSpPr>
          <p:cNvPr id="7189" name="Rectangle 21"/>
          <p:cNvSpPr>
            <a:spLocks noChangeArrowheads="1"/>
          </p:cNvSpPr>
          <p:nvPr/>
        </p:nvSpPr>
        <p:spPr bwMode="auto">
          <a:xfrm>
            <a:off x="1596146" y="4896421"/>
            <a:ext cx="2016125" cy="431800"/>
          </a:xfrm>
          <a:prstGeom prst="rect">
            <a:avLst/>
          </a:prstGeom>
          <a:noFill/>
          <a:ln w="63500">
            <a:solidFill>
              <a:srgbClr val="008000"/>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2" name="Google Shape;99;p14"/>
          <p:cNvSpPr txBox="1"/>
          <p:nvPr/>
        </p:nvSpPr>
        <p:spPr>
          <a:xfrm>
            <a:off x="425681" y="6322131"/>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13" name="Rectangle 2"/>
          <p:cNvSpPr txBox="1">
            <a:spLocks noChangeArrowheads="1"/>
          </p:cNvSpPr>
          <p:nvPr/>
        </p:nvSpPr>
        <p:spPr>
          <a:xfrm>
            <a:off x="316352" y="2272010"/>
            <a:ext cx="8511296" cy="1143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r>
              <a:rPr lang="cs-CZ" altLang="cs-CZ" sz="2400" b="1" dirty="0"/>
              <a:t>  </a:t>
            </a:r>
            <a:r>
              <a:rPr lang="cs-CZ" altLang="cs-CZ" sz="2300" b="1" dirty="0"/>
              <a:t>Rozhodnutí bankéřů uchovávat jen část vkladů – zrod </a:t>
            </a:r>
            <a:r>
              <a:rPr lang="cs-CZ" altLang="cs-CZ" sz="2300" b="1" dirty="0">
                <a:highlight>
                  <a:srgbClr val="FFFF00"/>
                </a:highlight>
              </a:rPr>
              <a:t>bankovnictví s částečnými rezervami = s částečným krytím vkladů:</a:t>
            </a:r>
          </a:p>
          <a:p>
            <a:pPr marL="342900" indent="-342900" algn="just">
              <a:buFont typeface="Wingdings" panose="05000000000000000000" pitchFamily="2" charset="2"/>
              <a:buChar char="Ø"/>
            </a:pPr>
            <a:r>
              <a:rPr lang="cs-CZ" altLang="cs-CZ" sz="2400" b="1" dirty="0">
                <a:highlight>
                  <a:srgbClr val="FFFF00"/>
                </a:highlight>
              </a:rPr>
              <a:t> </a:t>
            </a:r>
            <a:r>
              <a:rPr lang="cs-CZ" altLang="cs-CZ" sz="2300" b="1" dirty="0">
                <a:highlight>
                  <a:srgbClr val="FFFF00"/>
                </a:highlight>
              </a:rPr>
              <a:t>bankéři získali schopnost tvořit peníze půjčovaným části vkladů;</a:t>
            </a:r>
          </a:p>
          <a:p>
            <a:pPr marL="342900" indent="-342900" algn="just">
              <a:buFont typeface="Wingdings" panose="05000000000000000000" pitchFamily="2" charset="2"/>
              <a:buChar char="Ø"/>
            </a:pPr>
            <a:r>
              <a:rPr lang="cs-CZ" altLang="cs-CZ" sz="2300" b="1" dirty="0">
                <a:highlight>
                  <a:srgbClr val="FFFF00"/>
                </a:highlight>
              </a:rPr>
              <a:t>Čím nižší rezervy, tím více poskytnutých úvěrů a více peněz v oběhu;</a:t>
            </a:r>
          </a:p>
          <a:p>
            <a:pPr marL="342900" indent="-342900" algn="just">
              <a:buFont typeface="Wingdings" panose="05000000000000000000" pitchFamily="2" charset="2"/>
              <a:buChar char="Ø"/>
            </a:pPr>
            <a:r>
              <a:rPr lang="cs-CZ" altLang="cs-CZ" sz="2300" b="1" dirty="0"/>
              <a:t>Nejdříve platili obchodníci zlatníkům poplatky za uschování peněz, časem – velmi výnosný byznys =&gt; začali lákat vkladatele tím, že jim dokonce nabídli odměnu za poskytnutí vkladu.</a:t>
            </a:r>
          </a:p>
          <a:p>
            <a:pPr marL="342900" indent="-342900" algn="just">
              <a:buFont typeface="Wingdings" panose="05000000000000000000" pitchFamily="2" charset="2"/>
              <a:buChar char="Ø"/>
            </a:pPr>
            <a:endParaRPr lang="cs-CZ" altLang="cs-CZ" sz="2400" b="1" dirty="0">
              <a:highlight>
                <a:srgbClr val="FFFF00"/>
              </a:highlight>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p:cTn id="7" dur="500" decel="50000" fill="hold">
                                          <p:stCondLst>
                                            <p:cond delay="0"/>
                                          </p:stCondLst>
                                        </p:cTn>
                                        <p:tgtEl>
                                          <p:spTgt spid="71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82"/>
                                        </p:tgtEl>
                                        <p:attrNameLst>
                                          <p:attrName>ppt_w</p:attrName>
                                        </p:attrNameLst>
                                      </p:cBhvr>
                                      <p:tavLst>
                                        <p:tav tm="0">
                                          <p:val>
                                            <p:strVal val="#ppt_w*.05"/>
                                          </p:val>
                                        </p:tav>
                                        <p:tav tm="100000">
                                          <p:val>
                                            <p:strVal val="#ppt_w"/>
                                          </p:val>
                                        </p:tav>
                                      </p:tavLst>
                                    </p:anim>
                                    <p:anim calcmode="lin" valueType="num">
                                      <p:cBhvr>
                                        <p:cTn id="10" dur="1000" fill="hold"/>
                                        <p:tgtEl>
                                          <p:spTgt spid="71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8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189"/>
                                        </p:tgtEl>
                                        <p:attrNameLst>
                                          <p:attrName>style.visibility</p:attrName>
                                        </p:attrNameLst>
                                      </p:cBhvr>
                                      <p:to>
                                        <p:strVal val="visible"/>
                                      </p:to>
                                    </p:set>
                                    <p:anim calcmode="lin" valueType="num">
                                      <p:cBhvr>
                                        <p:cTn id="19" dur="500" decel="50000" fill="hold">
                                          <p:stCondLst>
                                            <p:cond delay="0"/>
                                          </p:stCondLst>
                                        </p:cTn>
                                        <p:tgtEl>
                                          <p:spTgt spid="718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18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189"/>
                                        </p:tgtEl>
                                        <p:attrNameLst>
                                          <p:attrName>ppt_w</p:attrName>
                                        </p:attrNameLst>
                                      </p:cBhvr>
                                      <p:tavLst>
                                        <p:tav tm="0">
                                          <p:val>
                                            <p:strVal val="#ppt_w*.05"/>
                                          </p:val>
                                        </p:tav>
                                        <p:tav tm="100000">
                                          <p:val>
                                            <p:strVal val="#ppt_w"/>
                                          </p:val>
                                        </p:tav>
                                      </p:tavLst>
                                    </p:anim>
                                    <p:anim calcmode="lin" valueType="num">
                                      <p:cBhvr>
                                        <p:cTn id="22" dur="1000" fill="hold"/>
                                        <p:tgtEl>
                                          <p:spTgt spid="718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18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18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18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18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7183"/>
                                        </p:tgtEl>
                                        <p:attrNameLst>
                                          <p:attrName>style.visibility</p:attrName>
                                        </p:attrNameLst>
                                      </p:cBhvr>
                                      <p:to>
                                        <p:strVal val="visible"/>
                                      </p:to>
                                    </p:set>
                                    <p:anim calcmode="lin" valueType="num">
                                      <p:cBhvr>
                                        <p:cTn id="31" dur="500" decel="50000" fill="hold">
                                          <p:stCondLst>
                                            <p:cond delay="0"/>
                                          </p:stCondLst>
                                        </p:cTn>
                                        <p:tgtEl>
                                          <p:spTgt spid="718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18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183"/>
                                        </p:tgtEl>
                                        <p:attrNameLst>
                                          <p:attrName>ppt_w</p:attrName>
                                        </p:attrNameLst>
                                      </p:cBhvr>
                                      <p:tavLst>
                                        <p:tav tm="0">
                                          <p:val>
                                            <p:strVal val="#ppt_w*.05"/>
                                          </p:val>
                                        </p:tav>
                                        <p:tav tm="100000">
                                          <p:val>
                                            <p:strVal val="#ppt_w"/>
                                          </p:val>
                                        </p:tav>
                                      </p:tavLst>
                                    </p:anim>
                                    <p:anim calcmode="lin" valueType="num">
                                      <p:cBhvr>
                                        <p:cTn id="34" dur="1000" fill="hold"/>
                                        <p:tgtEl>
                                          <p:spTgt spid="718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18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18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18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183"/>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7187"/>
                                        </p:tgtEl>
                                        <p:attrNameLst>
                                          <p:attrName>style.visibility</p:attrName>
                                        </p:attrNameLst>
                                      </p:cBhvr>
                                      <p:to>
                                        <p:strVal val="visible"/>
                                      </p:to>
                                    </p:set>
                                    <p:anim calcmode="lin" valueType="num">
                                      <p:cBhvr>
                                        <p:cTn id="43" dur="500" fill="hold"/>
                                        <p:tgtEl>
                                          <p:spTgt spid="7187"/>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7187"/>
                                        </p:tgtEl>
                                        <p:attrNameLst>
                                          <p:attrName>ppt_y</p:attrName>
                                        </p:attrNameLst>
                                      </p:cBhvr>
                                      <p:tavLst>
                                        <p:tav tm="0">
                                          <p:val>
                                            <p:strVal val="#ppt_y"/>
                                          </p:val>
                                        </p:tav>
                                        <p:tav tm="100000">
                                          <p:val>
                                            <p:strVal val="#ppt_y"/>
                                          </p:val>
                                        </p:tav>
                                      </p:tavLst>
                                    </p:anim>
                                    <p:anim calcmode="lin" valueType="num">
                                      <p:cBhvr>
                                        <p:cTn id="45" dur="500" fill="hold"/>
                                        <p:tgtEl>
                                          <p:spTgt spid="7187"/>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7187"/>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animBg="1"/>
      <p:bldP spid="7183" grpId="0" animBg="1"/>
      <p:bldP spid="7187" grpId="0" animBg="1"/>
      <p:bldP spid="71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1424354"/>
            <a:ext cx="8229600" cy="4842486"/>
          </a:xfrm>
        </p:spPr>
        <p:txBody>
          <a:bodyPr>
            <a:normAutofit fontScale="62500" lnSpcReduction="20000"/>
          </a:bodyPr>
          <a:lstStyle/>
          <a:p>
            <a:pPr eaLnBrk="1" hangingPunct="1"/>
            <a:r>
              <a:rPr lang="cs-CZ" altLang="cs-CZ" sz="2800" dirty="0">
                <a:latin typeface="Calibri" panose="020F0502020204030204" pitchFamily="34" charset="0"/>
                <a:ea typeface="Consolas" panose="020B0609020204030204" pitchFamily="49" charset="0"/>
                <a:cs typeface="Calibri" panose="020F0502020204030204" pitchFamily="34" charset="0"/>
              </a:rPr>
              <a:t>Naznačený systém: </a:t>
            </a:r>
          </a:p>
          <a:p>
            <a:pPr algn="just" eaLnBrk="1" hangingPunct="1">
              <a:buFont typeface="Wingdings" panose="05000000000000000000" pitchFamily="2" charset="2"/>
              <a:buChar char="Ø"/>
            </a:pP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PLNOHODNOTNÉ PENÍZE </a:t>
            </a:r>
            <a:r>
              <a:rPr lang="cs-CZ" altLang="cs-CZ" sz="2800" dirty="0">
                <a:latin typeface="Calibri" panose="020F0502020204030204" pitchFamily="34" charset="0"/>
                <a:ea typeface="Consolas" panose="020B0609020204030204" pitchFamily="49" charset="0"/>
                <a:cs typeface="Calibri" panose="020F0502020204030204" pitchFamily="34" charset="0"/>
              </a:rPr>
              <a:t>– z </a:t>
            </a:r>
            <a:r>
              <a:rPr lang="cs-CZ" altLang="cs-CZ" sz="2800" b="1" dirty="0">
                <a:latin typeface="Calibri" panose="020F0502020204030204" pitchFamily="34" charset="0"/>
                <a:ea typeface="Consolas" panose="020B0609020204030204" pitchFamily="49" charset="0"/>
                <a:cs typeface="Calibri" panose="020F0502020204030204" pitchFamily="34" charset="0"/>
              </a:rPr>
              <a:t>drahých kovů,</a:t>
            </a:r>
          </a:p>
          <a:p>
            <a:pPr algn="just" eaLnBrk="1" hangingPunct="1">
              <a:buFont typeface="Wingdings" panose="05000000000000000000" pitchFamily="2" charset="2"/>
              <a:buChar char="Ø"/>
            </a:pP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NEPLNOHODNOTNÉ PENÍZE </a:t>
            </a:r>
            <a:r>
              <a:rPr lang="cs-CZ" altLang="cs-CZ" sz="2800" b="1" dirty="0">
                <a:latin typeface="Calibri" panose="020F0502020204030204" pitchFamily="34" charset="0"/>
                <a:ea typeface="Consolas" panose="020B0609020204030204" pitchFamily="49" charset="0"/>
                <a:cs typeface="Calibri" panose="020F0502020204030204" pitchFamily="34" charset="0"/>
              </a:rPr>
              <a:t>– bankovky </a:t>
            </a:r>
            <a:r>
              <a:rPr lang="cs-CZ" altLang="cs-CZ" sz="2800" dirty="0">
                <a:latin typeface="Calibri" panose="020F0502020204030204" pitchFamily="34" charset="0"/>
                <a:ea typeface="Consolas" panose="020B0609020204030204" pitchFamily="49" charset="0"/>
                <a:cs typeface="Calibri" panose="020F0502020204030204" pitchFamily="34" charset="0"/>
              </a:rPr>
              <a:t>emitované bankami – na požádaní </a:t>
            </a:r>
            <a:r>
              <a:rPr lang="cs-CZ" altLang="cs-CZ" sz="2800" b="1" dirty="0">
                <a:latin typeface="Calibri" panose="020F0502020204030204" pitchFamily="34" charset="0"/>
                <a:ea typeface="Consolas" panose="020B0609020204030204" pitchFamily="49" charset="0"/>
                <a:cs typeface="Calibri" panose="020F0502020204030204" pitchFamily="34" charset="0"/>
              </a:rPr>
              <a:t>směnitelné za zlato.  </a:t>
            </a:r>
          </a:p>
          <a:p>
            <a:pPr algn="just" eaLnBrk="1" hangingPunct="1">
              <a:buFont typeface="Wingdings" panose="05000000000000000000" pitchFamily="2" charset="2"/>
              <a:buChar char="Ø"/>
            </a:pPr>
            <a:endParaRPr lang="cs-CZ" altLang="cs-CZ" sz="2800" b="1" dirty="0">
              <a:latin typeface="Calibri" panose="020F0502020204030204" pitchFamily="34" charset="0"/>
              <a:ea typeface="Consolas" panose="020B0609020204030204" pitchFamily="49" charset="0"/>
              <a:cs typeface="Calibri" panose="020F0502020204030204" pitchFamily="34" charset="0"/>
            </a:endParaRPr>
          </a:p>
          <a:p>
            <a:pPr algn="just" eaLnBrk="1" hangingPunct="1">
              <a:buFont typeface="Wingdings" panose="05000000000000000000" pitchFamily="2" charset="2"/>
              <a:buChar char="ü"/>
            </a:pPr>
            <a:r>
              <a:rPr lang="cs-CZ" altLang="cs-CZ" sz="2800" b="1" dirty="0">
                <a:highlight>
                  <a:srgbClr val="FFFF00"/>
                </a:highlight>
                <a:latin typeface="Calibri" panose="020F0502020204030204" pitchFamily="34" charset="0"/>
                <a:ea typeface="Consolas" panose="020B0609020204030204" pitchFamily="49" charset="0"/>
                <a:cs typeface="Calibri" panose="020F0502020204030204" pitchFamily="34" charset="0"/>
              </a:rPr>
              <a:t>Likvidace práva obchodních bank emitovat vlastní bankovky – </a:t>
            </a:r>
            <a:r>
              <a:rPr lang="cs-CZ" altLang="cs-CZ" sz="2800" b="1"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CENTRÁLNÍ BANKA (CB): monopol na emisi hotovostního oběživa:</a:t>
            </a:r>
          </a:p>
          <a:p>
            <a:pPr marL="628650" indent="-514350" algn="just" eaLnBrk="1" hangingPunct="1">
              <a:buFont typeface="+mj-lt"/>
              <a:buAutoNum type="arabicPeriod"/>
            </a:pP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Makroekonomické příčiny regulace bank:</a:t>
            </a:r>
          </a:p>
          <a:p>
            <a:pPr algn="just" eaLnBrk="1" hangingPunct="1">
              <a:buFont typeface="Wingdings" panose="05000000000000000000" pitchFamily="2" charset="2"/>
              <a:buChar char="Ø"/>
            </a:pP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Produkt bankovnictví </a:t>
            </a: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 nabídka peněz – </a:t>
            </a: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význam pro ekonomickou rovnováhu: změnám v poptávce se automaticky nepřizpůsobuje, soukromé ziskové kritérium bank – určovaní množství peněz v ekonomice? </a:t>
            </a:r>
          </a:p>
          <a:p>
            <a:pPr marL="628650" indent="-514350" algn="just">
              <a:buFont typeface="+mj-lt"/>
              <a:buAutoNum type="arabicPeriod" startAt="2"/>
            </a:pP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Makroekonomické příčiny regulace bank:</a:t>
            </a:r>
          </a:p>
          <a:p>
            <a:pPr algn="just">
              <a:buFont typeface="Wingdings" panose="05000000000000000000" pitchFamily="2" charset="2"/>
              <a:buChar char="Ø"/>
            </a:pP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Jistoty vkladatelů; zisk </a:t>
            </a: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vs. </a:t>
            </a: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jistota </a:t>
            </a: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 banka zkrachuje – peníze ztrácejí </a:t>
            </a:r>
            <a:r>
              <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rPr>
              <a:t>vkladatelé </a:t>
            </a:r>
            <a:r>
              <a:rPr lang="cs-CZ" altLang="cs-CZ" sz="2800" b="1" dirty="0"/>
              <a:t>=&gt; pravidla obezřetného chování bank – CB: vymezuje druh aktiv, transakcí KB atd.</a:t>
            </a:r>
            <a:endParaRPr lang="cs-CZ" altLang="cs-CZ" sz="2800" b="1"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algn="just" eaLnBrk="1" hangingPunct="1">
              <a:buFont typeface="Wingdings" panose="05000000000000000000" pitchFamily="2" charset="2"/>
              <a:buChar char="Ø"/>
            </a:pP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Nebezpečí - </a:t>
            </a:r>
            <a:r>
              <a:rPr lang="cs-CZ" altLang="cs-CZ" sz="2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RUN</a:t>
            </a:r>
            <a:r>
              <a:rPr lang="cs-CZ" altLang="cs-CZ" sz="2800" b="1" dirty="0">
                <a:solidFill>
                  <a:schemeClr val="tx1"/>
                </a:solidFill>
                <a:latin typeface="Calibri" panose="020F0502020204030204" pitchFamily="34" charset="0"/>
                <a:ea typeface="Consolas" panose="020B0609020204030204" pitchFamily="49" charset="0"/>
                <a:cs typeface="Calibri" panose="020F0502020204030204" pitchFamily="34" charset="0"/>
              </a:rPr>
              <a:t> na banky – pojištění vkladů – &gt; Fond pojištění vkladů = povinnost pro všechny banky, </a:t>
            </a:r>
            <a:r>
              <a:rPr lang="cs-CZ" altLang="cs-CZ" sz="2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role morálního hazardu? </a:t>
            </a:r>
          </a:p>
          <a:p>
            <a:pPr algn="just" eaLnBrk="1" hangingPunct="1">
              <a:buFont typeface="Wingdings" panose="05000000000000000000" pitchFamily="2" charset="2"/>
              <a:buChar char="ü"/>
            </a:pPr>
            <a:r>
              <a:rPr lang="cs-CZ" altLang="cs-CZ" sz="2800" b="1"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Na druhé straně: Myšlenka svobodného bankovnictví – rakouská škola – F.A. von Hayek.  </a:t>
            </a:r>
          </a:p>
        </p:txBody>
      </p:sp>
      <p:sp>
        <p:nvSpPr>
          <p:cNvPr id="3" name="Nadpis 2"/>
          <p:cNvSpPr>
            <a:spLocks noGrp="1"/>
          </p:cNvSpPr>
          <p:nvPr>
            <p:ph type="title"/>
          </p:nvPr>
        </p:nvSpPr>
        <p:spPr>
          <a:xfrm>
            <a:off x="351693" y="591161"/>
            <a:ext cx="8229600" cy="894739"/>
          </a:xfrm>
        </p:spPr>
        <p:txBody>
          <a:bodyPr>
            <a:noAutofit/>
          </a:bodyPr>
          <a:lstStyle/>
          <a:p>
            <a:r>
              <a:rPr lang="cs-CZ" sz="2800" b="1" dirty="0"/>
              <a:t>Makro-/mikroekonomické příčiny regulace bank</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18/58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 name="Arrow: Right 1"/>
          <p:cNvSpPr/>
          <p:nvPr/>
        </p:nvSpPr>
        <p:spPr>
          <a:xfrm rot="16200000" flipH="1">
            <a:off x="8543126" y="2828126"/>
            <a:ext cx="709380"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19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195">
                                            <p:txEl>
                                              <p:pRg st="1" end="1"/>
                                            </p:txEl>
                                          </p:spTgt>
                                        </p:tgtEl>
                                        <p:attrNameLst>
                                          <p:attrName>style.visibility</p:attrName>
                                        </p:attrNameLst>
                                      </p:cBhvr>
                                      <p:to>
                                        <p:strVal val="visible"/>
                                      </p:to>
                                    </p:set>
                                    <p:anim calcmode="lin" valueType="num">
                                      <p:cBhvr>
                                        <p:cTn id="16" dur="500" fill="hold"/>
                                        <p:tgtEl>
                                          <p:spTgt spid="819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9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19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9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9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195">
                                            <p:txEl>
                                              <p:pRg st="2" end="2"/>
                                            </p:txEl>
                                          </p:spTgt>
                                        </p:tgtEl>
                                        <p:attrNameLst>
                                          <p:attrName>style.visibility</p:attrName>
                                        </p:attrNameLst>
                                      </p:cBhvr>
                                      <p:to>
                                        <p:strVal val="visible"/>
                                      </p:to>
                                    </p:set>
                                    <p:anim calcmode="lin" valueType="num">
                                      <p:cBhvr>
                                        <p:cTn id="25" dur="500" fill="hold"/>
                                        <p:tgtEl>
                                          <p:spTgt spid="819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19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819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19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19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195">
                                            <p:txEl>
                                              <p:pRg st="4" end="4"/>
                                            </p:txEl>
                                          </p:spTgt>
                                        </p:tgtEl>
                                        <p:attrNameLst>
                                          <p:attrName>style.visibility</p:attrName>
                                        </p:attrNameLst>
                                      </p:cBhvr>
                                      <p:to>
                                        <p:strVal val="visible"/>
                                      </p:to>
                                    </p:set>
                                    <p:anim calcmode="lin" valueType="num">
                                      <p:cBhvr>
                                        <p:cTn id="34" dur="500" fill="hold"/>
                                        <p:tgtEl>
                                          <p:spTgt spid="819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195">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819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19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19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8195">
                                            <p:txEl>
                                              <p:pRg st="5" end="5"/>
                                            </p:txEl>
                                          </p:spTgt>
                                        </p:tgtEl>
                                        <p:attrNameLst>
                                          <p:attrName>style.visibility</p:attrName>
                                        </p:attrNameLst>
                                      </p:cBhvr>
                                      <p:to>
                                        <p:strVal val="visible"/>
                                      </p:to>
                                    </p:set>
                                    <p:anim calcmode="lin" valueType="num">
                                      <p:cBhvr>
                                        <p:cTn id="43" dur="500" fill="hold"/>
                                        <p:tgtEl>
                                          <p:spTgt spid="819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195">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819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19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19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8195">
                                            <p:txEl>
                                              <p:pRg st="6" end="6"/>
                                            </p:txEl>
                                          </p:spTgt>
                                        </p:tgtEl>
                                        <p:attrNameLst>
                                          <p:attrName>style.visibility</p:attrName>
                                        </p:attrNameLst>
                                      </p:cBhvr>
                                      <p:to>
                                        <p:strVal val="visible"/>
                                      </p:to>
                                    </p:set>
                                    <p:anim calcmode="lin" valueType="num">
                                      <p:cBhvr>
                                        <p:cTn id="52" dur="500" fill="hold"/>
                                        <p:tgtEl>
                                          <p:spTgt spid="819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8195">
                                            <p:txEl>
                                              <p:pRg st="6" end="6"/>
                                            </p:txEl>
                                          </p:spTgt>
                                        </p:tgtEl>
                                        <p:attrNameLst>
                                          <p:attrName>ppt_y</p:attrName>
                                        </p:attrNameLst>
                                      </p:cBhvr>
                                      <p:tavLst>
                                        <p:tav tm="0">
                                          <p:val>
                                            <p:strVal val="#ppt_y"/>
                                          </p:val>
                                        </p:tav>
                                        <p:tav tm="100000">
                                          <p:val>
                                            <p:strVal val="#ppt_y"/>
                                          </p:val>
                                        </p:tav>
                                      </p:tavLst>
                                    </p:anim>
                                    <p:anim calcmode="lin" valueType="num">
                                      <p:cBhvr>
                                        <p:cTn id="54" dur="500" fill="hold"/>
                                        <p:tgtEl>
                                          <p:spTgt spid="819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819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8195">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8195">
                                            <p:txEl>
                                              <p:pRg st="7" end="7"/>
                                            </p:txEl>
                                          </p:spTgt>
                                        </p:tgtEl>
                                        <p:attrNameLst>
                                          <p:attrName>style.visibility</p:attrName>
                                        </p:attrNameLst>
                                      </p:cBhvr>
                                      <p:to>
                                        <p:strVal val="visible"/>
                                      </p:to>
                                    </p:set>
                                    <p:anim calcmode="lin" valueType="num">
                                      <p:cBhvr>
                                        <p:cTn id="61" dur="500" fill="hold"/>
                                        <p:tgtEl>
                                          <p:spTgt spid="819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195">
                                            <p:txEl>
                                              <p:pRg st="7" end="7"/>
                                            </p:txEl>
                                          </p:spTgt>
                                        </p:tgtEl>
                                        <p:attrNameLst>
                                          <p:attrName>ppt_y</p:attrName>
                                        </p:attrNameLst>
                                      </p:cBhvr>
                                      <p:tavLst>
                                        <p:tav tm="0">
                                          <p:val>
                                            <p:strVal val="#ppt_y"/>
                                          </p:val>
                                        </p:tav>
                                        <p:tav tm="100000">
                                          <p:val>
                                            <p:strVal val="#ppt_y"/>
                                          </p:val>
                                        </p:tav>
                                      </p:tavLst>
                                    </p:anim>
                                    <p:anim calcmode="lin" valueType="num">
                                      <p:cBhvr>
                                        <p:cTn id="63" dur="500" fill="hold"/>
                                        <p:tgtEl>
                                          <p:spTgt spid="819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19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195">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8195">
                                            <p:txEl>
                                              <p:pRg st="8" end="8"/>
                                            </p:txEl>
                                          </p:spTgt>
                                        </p:tgtEl>
                                        <p:attrNameLst>
                                          <p:attrName>style.visibility</p:attrName>
                                        </p:attrNameLst>
                                      </p:cBhvr>
                                      <p:to>
                                        <p:strVal val="visible"/>
                                      </p:to>
                                    </p:set>
                                    <p:anim calcmode="lin" valueType="num">
                                      <p:cBhvr>
                                        <p:cTn id="70" dur="500" fill="hold"/>
                                        <p:tgtEl>
                                          <p:spTgt spid="8195">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8195">
                                            <p:txEl>
                                              <p:pRg st="8" end="8"/>
                                            </p:txEl>
                                          </p:spTgt>
                                        </p:tgtEl>
                                        <p:attrNameLst>
                                          <p:attrName>ppt_y</p:attrName>
                                        </p:attrNameLst>
                                      </p:cBhvr>
                                      <p:tavLst>
                                        <p:tav tm="0">
                                          <p:val>
                                            <p:strVal val="#ppt_y"/>
                                          </p:val>
                                        </p:tav>
                                        <p:tav tm="100000">
                                          <p:val>
                                            <p:strVal val="#ppt_y"/>
                                          </p:val>
                                        </p:tav>
                                      </p:tavLst>
                                    </p:anim>
                                    <p:anim calcmode="lin" valueType="num">
                                      <p:cBhvr>
                                        <p:cTn id="72" dur="500" fill="hold"/>
                                        <p:tgtEl>
                                          <p:spTgt spid="8195">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8195">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8195">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8195">
                                            <p:txEl>
                                              <p:pRg st="9" end="9"/>
                                            </p:txEl>
                                          </p:spTgt>
                                        </p:tgtEl>
                                        <p:attrNameLst>
                                          <p:attrName>style.visibility</p:attrName>
                                        </p:attrNameLst>
                                      </p:cBhvr>
                                      <p:to>
                                        <p:strVal val="visible"/>
                                      </p:to>
                                    </p:set>
                                    <p:anim calcmode="lin" valueType="num">
                                      <p:cBhvr>
                                        <p:cTn id="79" dur="500" fill="hold"/>
                                        <p:tgtEl>
                                          <p:spTgt spid="8195">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8195">
                                            <p:txEl>
                                              <p:pRg st="9" end="9"/>
                                            </p:txEl>
                                          </p:spTgt>
                                        </p:tgtEl>
                                        <p:attrNameLst>
                                          <p:attrName>ppt_y</p:attrName>
                                        </p:attrNameLst>
                                      </p:cBhvr>
                                      <p:tavLst>
                                        <p:tav tm="0">
                                          <p:val>
                                            <p:strVal val="#ppt_y"/>
                                          </p:val>
                                        </p:tav>
                                        <p:tav tm="100000">
                                          <p:val>
                                            <p:strVal val="#ppt_y"/>
                                          </p:val>
                                        </p:tav>
                                      </p:tavLst>
                                    </p:anim>
                                    <p:anim calcmode="lin" valueType="num">
                                      <p:cBhvr>
                                        <p:cTn id="81" dur="500" fill="hold"/>
                                        <p:tgtEl>
                                          <p:spTgt spid="8195">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8195">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8195">
                                            <p:txEl>
                                              <p:pRg st="9" end="9"/>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nodeType="clickEffect">
                                  <p:stCondLst>
                                    <p:cond delay="0"/>
                                  </p:stCondLst>
                                  <p:iterate type="lt">
                                    <p:tmPct val="10000"/>
                                  </p:iterate>
                                  <p:childTnLst>
                                    <p:set>
                                      <p:cBhvr>
                                        <p:cTn id="87" dur="1" fill="hold">
                                          <p:stCondLst>
                                            <p:cond delay="0"/>
                                          </p:stCondLst>
                                        </p:cTn>
                                        <p:tgtEl>
                                          <p:spTgt spid="8195">
                                            <p:txEl>
                                              <p:pRg st="10" end="10"/>
                                            </p:txEl>
                                          </p:spTgt>
                                        </p:tgtEl>
                                        <p:attrNameLst>
                                          <p:attrName>style.visibility</p:attrName>
                                        </p:attrNameLst>
                                      </p:cBhvr>
                                      <p:to>
                                        <p:strVal val="visible"/>
                                      </p:to>
                                    </p:set>
                                    <p:anim calcmode="lin" valueType="num">
                                      <p:cBhvr>
                                        <p:cTn id="88" dur="500" fill="hold"/>
                                        <p:tgtEl>
                                          <p:spTgt spid="8195">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8195">
                                            <p:txEl>
                                              <p:pRg st="10" end="10"/>
                                            </p:txEl>
                                          </p:spTgt>
                                        </p:tgtEl>
                                        <p:attrNameLst>
                                          <p:attrName>ppt_y</p:attrName>
                                        </p:attrNameLst>
                                      </p:cBhvr>
                                      <p:tavLst>
                                        <p:tav tm="0">
                                          <p:val>
                                            <p:strVal val="#ppt_y"/>
                                          </p:val>
                                        </p:tav>
                                        <p:tav tm="100000">
                                          <p:val>
                                            <p:strVal val="#ppt_y"/>
                                          </p:val>
                                        </p:tav>
                                      </p:tavLst>
                                    </p:anim>
                                    <p:anim calcmode="lin" valueType="num">
                                      <p:cBhvr>
                                        <p:cTn id="90" dur="500" fill="hold"/>
                                        <p:tgtEl>
                                          <p:spTgt spid="8195">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8195">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9773" y="1600200"/>
            <a:ext cx="8655627" cy="4525963"/>
          </a:xfrm>
        </p:spPr>
        <p:txBody>
          <a:bodyPr>
            <a:normAutofit/>
          </a:bodyPr>
          <a:lstStyle/>
          <a:p>
            <a:pPr algn="just" eaLnBrk="1" hangingPunct="1">
              <a:lnSpc>
                <a:spcPct val="90000"/>
              </a:lnSpc>
            </a:pPr>
            <a:r>
              <a:rPr lang="cs-CZ" altLang="cs-CZ" sz="2400" b="1" dirty="0">
                <a:highlight>
                  <a:srgbClr val="00FFFF"/>
                </a:highlight>
                <a:latin typeface="Calibri" panose="020F0502020204030204" pitchFamily="34" charset="0"/>
                <a:ea typeface="Consolas" panose="020B0609020204030204" pitchFamily="49" charset="0"/>
                <a:cs typeface="Calibri" panose="020F0502020204030204" pitchFamily="34" charset="0"/>
              </a:rPr>
              <a:t>Proces, v němž se z jedné koruny vytvoří několik dodatečných korun</a:t>
            </a:r>
          </a:p>
          <a:p>
            <a:pPr eaLnBrk="1" hangingPunct="1">
              <a:lnSpc>
                <a:spcPct val="90000"/>
              </a:lnSpc>
            </a:pPr>
            <a:r>
              <a:rPr lang="cs-CZ" altLang="cs-CZ" sz="2400" b="1" i="1" dirty="0">
                <a:latin typeface="Calibri" panose="020F0502020204030204" pitchFamily="34" charset="0"/>
                <a:ea typeface="Consolas" panose="020B0609020204030204" pitchFamily="49" charset="0"/>
                <a:cs typeface="Calibri" panose="020F0502020204030204" pitchFamily="34" charset="0"/>
              </a:rPr>
              <a:t>Předpoklady:</a:t>
            </a:r>
          </a:p>
        </p:txBody>
      </p:sp>
      <p:sp>
        <p:nvSpPr>
          <p:cNvPr id="3" name="Nadpis 2"/>
          <p:cNvSpPr>
            <a:spLocks noGrp="1"/>
          </p:cNvSpPr>
          <p:nvPr>
            <p:ph type="title"/>
          </p:nvPr>
        </p:nvSpPr>
        <p:spPr>
          <a:xfrm>
            <a:off x="457200" y="731836"/>
            <a:ext cx="8229600" cy="685801"/>
          </a:xfrm>
        </p:spPr>
        <p:txBody>
          <a:bodyPr>
            <a:normAutofit fontScale="90000"/>
          </a:bodyPr>
          <a:lstStyle/>
          <a:p>
            <a:r>
              <a:rPr lang="cs-CZ" sz="3600" b="1" dirty="0"/>
              <a:t>Jak banky tvoří peníze a peněžní multiplikátor</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155864" y="2743200"/>
            <a:ext cx="8988136" cy="320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p:cTn id="16" dur="500" fill="hold"/>
                                        <p:tgtEl>
                                          <p:spTgt spid="921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21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921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21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731836"/>
            <a:ext cx="8229600" cy="685801"/>
          </a:xfrm>
        </p:spPr>
        <p:txBody>
          <a:bodyPr>
            <a:normAutofit fontScale="90000"/>
          </a:bodyPr>
          <a:lstStyle/>
          <a:p>
            <a:r>
              <a:rPr lang="cs-CZ" sz="3600" b="1" dirty="0"/>
              <a:t>Jak banky tvoří peníze a peněžní multiplikátor</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8" name="Picture 7"/>
          <p:cNvPicPr>
            <a:picLocks noChangeAspect="1"/>
          </p:cNvPicPr>
          <p:nvPr/>
        </p:nvPicPr>
        <p:blipFill>
          <a:blip r:embed="rId3"/>
          <a:stretch>
            <a:fillRect/>
          </a:stretch>
        </p:blipFill>
        <p:spPr>
          <a:xfrm>
            <a:off x="0" y="1417637"/>
            <a:ext cx="8686800" cy="47961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59773" y="1600200"/>
            <a:ext cx="8655627" cy="4525963"/>
          </a:xfrm>
        </p:spPr>
        <p:txBody>
          <a:bodyPr>
            <a:normAutofit/>
          </a:bodyPr>
          <a:lstStyle/>
          <a:p>
            <a:pPr eaLnBrk="1" hangingPunct="1">
              <a:lnSpc>
                <a:spcPct val="90000"/>
              </a:lnSpc>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PENĚŽNÍ MULTIPLIKÁTOR </a:t>
            </a:r>
            <a:r>
              <a:rPr lang="cs-CZ" altLang="cs-CZ" sz="2400" dirty="0">
                <a:latin typeface="Calibri" panose="020F0502020204030204" pitchFamily="34" charset="0"/>
                <a:ea typeface="Consolas" panose="020B0609020204030204" pitchFamily="49" charset="0"/>
                <a:cs typeface="Calibri" panose="020F0502020204030204" pitchFamily="34" charset="0"/>
              </a:rPr>
              <a:t>udává </a:t>
            </a:r>
            <a:r>
              <a:rPr lang="cs-CZ" altLang="cs-CZ" sz="2400" b="1" i="1" dirty="0">
                <a:latin typeface="Calibri" panose="020F0502020204030204" pitchFamily="34" charset="0"/>
                <a:ea typeface="Consolas" panose="020B0609020204030204" pitchFamily="49" charset="0"/>
                <a:cs typeface="Calibri" panose="020F0502020204030204" pitchFamily="34" charset="0"/>
              </a:rPr>
              <a:t>maximální objem depozitních peněz, které mohou být vytvořeny jednou korunou přebytečných rezerv obchodní banky při dané míře PMR;</a:t>
            </a:r>
          </a:p>
        </p:txBody>
      </p:sp>
      <p:sp>
        <p:nvSpPr>
          <p:cNvPr id="3" name="Nadpis 2"/>
          <p:cNvSpPr>
            <a:spLocks noGrp="1"/>
          </p:cNvSpPr>
          <p:nvPr>
            <p:ph type="title"/>
          </p:nvPr>
        </p:nvSpPr>
        <p:spPr>
          <a:xfrm>
            <a:off x="457200" y="731836"/>
            <a:ext cx="8229600" cy="685801"/>
          </a:xfrm>
        </p:spPr>
        <p:txBody>
          <a:bodyPr>
            <a:normAutofit fontScale="90000"/>
          </a:bodyPr>
          <a:lstStyle/>
          <a:p>
            <a:r>
              <a:rPr lang="cs-CZ" sz="3600" b="1" dirty="0"/>
              <a:t>Jak banky tvoří peníze a peněžní multiplikátor</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rotWithShape="1">
          <a:blip r:embed="rId3"/>
          <a:srcRect l="1234" t="2581" r="-2344" b="34516"/>
          <a:stretch>
            <a:fillRect/>
          </a:stretch>
        </p:blipFill>
        <p:spPr>
          <a:xfrm>
            <a:off x="363682" y="2878282"/>
            <a:ext cx="8520545" cy="2208790"/>
          </a:xfrm>
          <a:prstGeom prst="rect">
            <a:avLst/>
          </a:prstGeom>
        </p:spPr>
      </p:pic>
      <p:pic>
        <p:nvPicPr>
          <p:cNvPr id="8" name="Picture 7"/>
          <p:cNvPicPr>
            <a:picLocks noChangeAspect="1"/>
          </p:cNvPicPr>
          <p:nvPr/>
        </p:nvPicPr>
        <p:blipFill rotWithShape="1">
          <a:blip r:embed="rId3"/>
          <a:srcRect t="75806"/>
          <a:stretch>
            <a:fillRect/>
          </a:stretch>
        </p:blipFill>
        <p:spPr>
          <a:xfrm>
            <a:off x="259773" y="5216958"/>
            <a:ext cx="8427027" cy="779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35082" y="1444336"/>
            <a:ext cx="8842663" cy="4896079"/>
          </a:xfrm>
        </p:spPr>
        <p:txBody>
          <a:bodyPr>
            <a:normAutofit lnSpcReduction="10000"/>
          </a:bodyPr>
          <a:lstStyle/>
          <a:p>
            <a:pPr eaLnBrk="1" hangingPunct="1">
              <a:lnSpc>
                <a:spcPct val="90000"/>
              </a:lnSpc>
            </a:pP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D </a:t>
            </a:r>
            <a:r>
              <a:rPr lang="cs-CZ" altLang="cs-CZ" sz="2400" b="1" i="1" dirty="0">
                <a:latin typeface="Calibri" panose="020F0502020204030204" pitchFamily="34" charset="0"/>
                <a:ea typeface="Consolas" panose="020B0609020204030204" pitchFamily="49" charset="0"/>
                <a:cs typeface="Calibri" panose="020F0502020204030204" pitchFamily="34" charset="0"/>
              </a:rPr>
              <a:t>– maximální částka nových peněz, která může být vytvořena bankovním systémem na základě částky přebytečných rezerv – </a:t>
            </a: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E:</a:t>
            </a:r>
          </a:p>
          <a:p>
            <a:pPr eaLnBrk="1" hangingPunct="1">
              <a:lnSpc>
                <a:spcPct val="90000"/>
              </a:lnSpc>
            </a:pPr>
            <a:endParaRPr lang="cs-CZ" altLang="cs-CZ" sz="2400" b="1" i="1" dirty="0">
              <a:latin typeface="Calibri" panose="020F0502020204030204" pitchFamily="34" charset="0"/>
              <a:ea typeface="Consolas" panose="020B0609020204030204" pitchFamily="49" charset="0"/>
              <a:cs typeface="Calibri" panose="020F0502020204030204" pitchFamily="34" charset="0"/>
            </a:endParaRPr>
          </a:p>
          <a:p>
            <a:pPr eaLnBrk="1" hangingPunct="1">
              <a:lnSpc>
                <a:spcPct val="90000"/>
              </a:lnSpc>
            </a:pPr>
            <a:r>
              <a:rPr lang="cs-CZ" altLang="cs-CZ" sz="2400" b="1" i="1" dirty="0">
                <a:latin typeface="Calibri" panose="020F0502020204030204" pitchFamily="34" charset="0"/>
                <a:ea typeface="Consolas" panose="020B0609020204030204" pitchFamily="49" charset="0"/>
                <a:cs typeface="Calibri" panose="020F0502020204030204" pitchFamily="34" charset="0"/>
              </a:rPr>
              <a:t>-----------------</a:t>
            </a:r>
          </a:p>
          <a:p>
            <a:pPr eaLnBrk="1" hangingPunct="1">
              <a:lnSpc>
                <a:spcPct val="90000"/>
              </a:lnSpc>
              <a:buFont typeface="Wingdings" panose="05000000000000000000" pitchFamily="2" charset="2"/>
              <a:buChar char="q"/>
            </a:pP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Destrukce peněz </a:t>
            </a:r>
            <a:r>
              <a:rPr lang="cs-CZ" altLang="cs-CZ" sz="2400" b="1" i="1" dirty="0">
                <a:latin typeface="Calibri" panose="020F0502020204030204" pitchFamily="34" charset="0"/>
                <a:ea typeface="Consolas" panose="020B0609020204030204" pitchFamily="49" charset="0"/>
                <a:cs typeface="Calibri" panose="020F0502020204030204" pitchFamily="34" charset="0"/>
              </a:rPr>
              <a:t>– opačný proces </a:t>
            </a:r>
          </a:p>
          <a:p>
            <a:pPr eaLnBrk="1" hangingPunct="1">
              <a:lnSpc>
                <a:spcPct val="90000"/>
              </a:lnSpc>
              <a:buFont typeface="Wingdings" panose="05000000000000000000" pitchFamily="2" charset="2"/>
              <a:buChar char="q"/>
            </a:pP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Peněžní multiplikátor – teoretický vs. reálny:</a:t>
            </a:r>
          </a:p>
          <a:p>
            <a:pPr algn="just" eaLnBrk="1" hangingPunct="1">
              <a:lnSpc>
                <a:spcPct val="90000"/>
              </a:lnSpc>
              <a:buFont typeface="Wingdings" panose="05000000000000000000" pitchFamily="2" charset="2"/>
              <a:buChar char="Ø"/>
            </a:pPr>
            <a:r>
              <a:rPr lang="cs-CZ" altLang="cs-CZ" sz="2400" b="1" i="1" dirty="0">
                <a:latin typeface="Calibri" panose="020F0502020204030204" pitchFamily="34" charset="0"/>
                <a:ea typeface="Consolas" panose="020B0609020204030204" pitchFamily="49" charset="0"/>
                <a:cs typeface="Calibri" panose="020F0502020204030204" pitchFamily="34" charset="0"/>
              </a:rPr>
              <a:t>m – horní hranice přírůstku nabídky peněz, banka drží rezervy na úrovni PMR;</a:t>
            </a:r>
          </a:p>
          <a:p>
            <a:pPr algn="just" eaLnBrk="1" hangingPunct="1">
              <a:lnSpc>
                <a:spcPct val="90000"/>
              </a:lnSpc>
              <a:buFont typeface="Wingdings" panose="05000000000000000000" pitchFamily="2" charset="2"/>
              <a:buChar char="Ø"/>
            </a:pP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Reálny – nižší: </a:t>
            </a:r>
            <a:r>
              <a:rPr lang="cs-CZ" altLang="cs-CZ" sz="2400" b="1" i="1" dirty="0">
                <a:latin typeface="Calibri" panose="020F0502020204030204" pitchFamily="34" charset="0"/>
                <a:ea typeface="Consolas" panose="020B0609020204030204" pitchFamily="49" charset="0"/>
                <a:cs typeface="Calibri" panose="020F0502020204030204" pitchFamily="34" charset="0"/>
              </a:rPr>
              <a:t>opatrnostní motiv, technická obtížnost udržovat přesně PMR; ziskově zaměřené banky – držba rezerv –prohlubují cyklické výkyvy =&gt; CB vhodnými nástroji usměrňuje anticyklickým směrem</a:t>
            </a:r>
          </a:p>
          <a:p>
            <a:pPr algn="just" eaLnBrk="1" hangingPunct="1">
              <a:lnSpc>
                <a:spcPct val="90000"/>
              </a:lnSpc>
            </a:pP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REZERVNÍ DEFICIT  </a:t>
            </a:r>
            <a:r>
              <a:rPr lang="cs-CZ" altLang="cs-CZ" sz="2400" b="1" i="1" dirty="0">
                <a:latin typeface="Calibri" panose="020F0502020204030204" pitchFamily="34" charset="0"/>
                <a:ea typeface="Consolas" panose="020B0609020204030204" pitchFamily="49" charset="0"/>
                <a:cs typeface="Calibri" panose="020F0502020204030204" pitchFamily="34" charset="0"/>
              </a:rPr>
              <a:t>- mezibankovní úvěry; </a:t>
            </a: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VĚŘITEL POSLEDNÍ INSTANCE </a:t>
            </a:r>
            <a:r>
              <a:rPr lang="cs-CZ" altLang="cs-CZ" sz="2400" b="1" i="1" dirty="0">
                <a:latin typeface="Calibri" panose="020F0502020204030204" pitchFamily="34" charset="0"/>
                <a:ea typeface="Consolas" panose="020B0609020204030204" pitchFamily="49" charset="0"/>
                <a:cs typeface="Calibri" panose="020F0502020204030204" pitchFamily="34" charset="0"/>
              </a:rPr>
              <a:t>– </a:t>
            </a:r>
            <a:r>
              <a:rPr lang="cs-CZ" altLang="cs-CZ" sz="2400" b="1" i="1" dirty="0">
                <a:highlight>
                  <a:srgbClr val="FFFF00"/>
                </a:highlight>
                <a:latin typeface="Calibri" panose="020F0502020204030204" pitchFamily="34" charset="0"/>
                <a:ea typeface="Consolas" panose="020B0609020204030204" pitchFamily="49" charset="0"/>
                <a:cs typeface="Calibri" panose="020F0502020204030204" pitchFamily="34" charset="0"/>
              </a:rPr>
              <a:t>CB;</a:t>
            </a:r>
          </a:p>
          <a:p>
            <a:pPr eaLnBrk="1" hangingPunct="1">
              <a:lnSpc>
                <a:spcPct val="90000"/>
              </a:lnSpc>
            </a:pPr>
            <a:endParaRPr lang="cs-CZ" altLang="cs-CZ" sz="2400" b="1" i="1" dirty="0">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731837"/>
            <a:ext cx="8229600" cy="504682"/>
          </a:xfrm>
        </p:spPr>
        <p:txBody>
          <a:bodyPr>
            <a:normAutofit fontScale="90000"/>
          </a:bodyPr>
          <a:lstStyle/>
          <a:p>
            <a:r>
              <a:rPr lang="cs-CZ" sz="3600" b="1" dirty="0"/>
              <a:t>Jak banky tvoří peníze a peněžní multiplikátor</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4665519" y="2140529"/>
            <a:ext cx="2286000" cy="5714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219">
                                            <p:txEl>
                                              <p:pRg st="2" end="2"/>
                                            </p:txEl>
                                          </p:spTgt>
                                        </p:tgtEl>
                                        <p:attrNameLst>
                                          <p:attrName>style.visibility</p:attrName>
                                        </p:attrNameLst>
                                      </p:cBhvr>
                                      <p:to>
                                        <p:strVal val="visible"/>
                                      </p:to>
                                    </p:set>
                                    <p:anim calcmode="lin" valueType="num">
                                      <p:cBhvr>
                                        <p:cTn id="16" dur="500" fill="hold"/>
                                        <p:tgtEl>
                                          <p:spTgt spid="921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219">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921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21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2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p:cTn id="25" dur="500" fill="hold"/>
                                        <p:tgtEl>
                                          <p:spTgt spid="921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219">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921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21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21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9219">
                                            <p:txEl>
                                              <p:pRg st="4" end="4"/>
                                            </p:txEl>
                                          </p:spTgt>
                                        </p:tgtEl>
                                        <p:attrNameLst>
                                          <p:attrName>style.visibility</p:attrName>
                                        </p:attrNameLst>
                                      </p:cBhvr>
                                      <p:to>
                                        <p:strVal val="visible"/>
                                      </p:to>
                                    </p:set>
                                    <p:anim calcmode="lin" valueType="num">
                                      <p:cBhvr>
                                        <p:cTn id="34" dur="500" fill="hold"/>
                                        <p:tgtEl>
                                          <p:spTgt spid="921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219">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921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21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21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9219">
                                            <p:txEl>
                                              <p:pRg st="5" end="5"/>
                                            </p:txEl>
                                          </p:spTgt>
                                        </p:tgtEl>
                                        <p:attrNameLst>
                                          <p:attrName>style.visibility</p:attrName>
                                        </p:attrNameLst>
                                      </p:cBhvr>
                                      <p:to>
                                        <p:strVal val="visible"/>
                                      </p:to>
                                    </p:set>
                                    <p:anim calcmode="lin" valueType="num">
                                      <p:cBhvr>
                                        <p:cTn id="43" dur="500" fill="hold"/>
                                        <p:tgtEl>
                                          <p:spTgt spid="921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219">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921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21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2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9219">
                                            <p:txEl>
                                              <p:pRg st="6" end="6"/>
                                            </p:txEl>
                                          </p:spTgt>
                                        </p:tgtEl>
                                        <p:attrNameLst>
                                          <p:attrName>style.visibility</p:attrName>
                                        </p:attrNameLst>
                                      </p:cBhvr>
                                      <p:to>
                                        <p:strVal val="visible"/>
                                      </p:to>
                                    </p:set>
                                    <p:anim calcmode="lin" valueType="num">
                                      <p:cBhvr>
                                        <p:cTn id="52" dur="500" fill="hold"/>
                                        <p:tgtEl>
                                          <p:spTgt spid="921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219">
                                            <p:txEl>
                                              <p:pRg st="6" end="6"/>
                                            </p:txEl>
                                          </p:spTgt>
                                        </p:tgtEl>
                                        <p:attrNameLst>
                                          <p:attrName>ppt_y</p:attrName>
                                        </p:attrNameLst>
                                      </p:cBhvr>
                                      <p:tavLst>
                                        <p:tav tm="0">
                                          <p:val>
                                            <p:strVal val="#ppt_y"/>
                                          </p:val>
                                        </p:tav>
                                        <p:tav tm="100000">
                                          <p:val>
                                            <p:strVal val="#ppt_y"/>
                                          </p:val>
                                        </p:tav>
                                      </p:tavLst>
                                    </p:anim>
                                    <p:anim calcmode="lin" valueType="num">
                                      <p:cBhvr>
                                        <p:cTn id="54" dur="500" fill="hold"/>
                                        <p:tgtEl>
                                          <p:spTgt spid="921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21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21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9219">
                                            <p:txEl>
                                              <p:pRg st="7" end="7"/>
                                            </p:txEl>
                                          </p:spTgt>
                                        </p:tgtEl>
                                        <p:attrNameLst>
                                          <p:attrName>style.visibility</p:attrName>
                                        </p:attrNameLst>
                                      </p:cBhvr>
                                      <p:to>
                                        <p:strVal val="visible"/>
                                      </p:to>
                                    </p:set>
                                    <p:anim calcmode="lin" valueType="num">
                                      <p:cBhvr>
                                        <p:cTn id="61" dur="500" fill="hold"/>
                                        <p:tgtEl>
                                          <p:spTgt spid="921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219">
                                            <p:txEl>
                                              <p:pRg st="7" end="7"/>
                                            </p:txEl>
                                          </p:spTgt>
                                        </p:tgtEl>
                                        <p:attrNameLst>
                                          <p:attrName>ppt_y</p:attrName>
                                        </p:attrNameLst>
                                      </p:cBhvr>
                                      <p:tavLst>
                                        <p:tav tm="0">
                                          <p:val>
                                            <p:strVal val="#ppt_y"/>
                                          </p:val>
                                        </p:tav>
                                        <p:tav tm="100000">
                                          <p:val>
                                            <p:strVal val="#ppt_y"/>
                                          </p:val>
                                        </p:tav>
                                      </p:tavLst>
                                    </p:anim>
                                    <p:anim calcmode="lin" valueType="num">
                                      <p:cBhvr>
                                        <p:cTn id="63" dur="500" fill="hold"/>
                                        <p:tgtEl>
                                          <p:spTgt spid="921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21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38991" y="1417638"/>
            <a:ext cx="8697191" cy="4922777"/>
          </a:xfrm>
        </p:spPr>
        <p:txBody>
          <a:bodyPr>
            <a:normAutofit fontScale="85000" lnSpcReduction="20000"/>
          </a:bodyPr>
          <a:lstStyle/>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Zodpovědnost za regulaci bankovního systému a dohled nad jeho fungováním; CB = nejvyšší monetární autorita:</a:t>
            </a:r>
          </a:p>
          <a:p>
            <a:pPr marL="342900" marR="0" lvl="0" indent="-342900" algn="l" defTabSz="914400" rtl="0" eaLnBrk="1" fontAlgn="base" latinLnBrk="0" hangingPunct="1">
              <a:lnSpc>
                <a:spcPct val="100000"/>
              </a:lnSpc>
              <a:spcBef>
                <a:spcPct val="0"/>
              </a:spcBef>
              <a:spcAft>
                <a:spcPts val="1800"/>
              </a:spcAft>
              <a:buClrTx/>
              <a:buSzPct val="80000"/>
              <a:buFont typeface="Wingdings" panose="05000000000000000000" pitchFamily="2" charset="2"/>
              <a:buChar char="Ø"/>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zřízena Ústavou České republiky a svou činnost vyvíjí v souladu se zákonem č. 6/1993 Sb.; vrcholný subjekt peněžní politiky</a:t>
            </a:r>
          </a:p>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400" b="1"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Hlavní cíl</a:t>
            </a:r>
            <a:r>
              <a:rPr kumimoji="0" lang="cs-CZ" altLang="cs-CZ" sz="2400" b="0" i="0"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ČNB: pečovat o cenovou stabilitu, finanční stabilitu; dále:</a:t>
            </a:r>
          </a:p>
          <a:p>
            <a:pPr marL="342900" marR="0" lvl="0" indent="-342900" algn="just" defTabSz="914400" rtl="0" eaLnBrk="1" fontAlgn="base" latinLnBrk="0" hangingPunct="1">
              <a:lnSpc>
                <a:spcPct val="100000"/>
              </a:lnSpc>
              <a:spcBef>
                <a:spcPct val="0"/>
              </a:spcBef>
              <a:spcAft>
                <a:spcPts val="180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Emituje hotovostní oběživo: bankovky a mince; stanovuje míru povinných minimálních rezerv, základní úrokové sazby: reposazbu, diskontní, lombardní;</a:t>
            </a:r>
          </a:p>
          <a:p>
            <a:pPr marL="342900" algn="just" fontAlgn="base">
              <a:spcBef>
                <a:spcPct val="0"/>
              </a:spcBef>
              <a:spcAft>
                <a:spcPts val="1800"/>
              </a:spcAft>
              <a:buClrTx/>
              <a:buSzPct val="80000"/>
              <a:buFont typeface="Wingdings" panose="05000000000000000000" pitchFamily="2" charset="2"/>
              <a:buChar char="Ø"/>
              <a:defRPr/>
            </a:pPr>
            <a:r>
              <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Prostřednictvím nabídky peněz KB ovlivňuje celkovou nabídku peněz v ekonomice;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„BANKA BANK“ – KB si u ní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ukládají rezervy, půjčují</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„BANKA STÁTU“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vede účty, provádí operace pro vládu;</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vydává</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bankovní licence; vrcholní instituce dohledu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nad</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finančním trhem;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ovlivňuje</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kurz měny intervencemi na měnových trzích; </a:t>
            </a:r>
          </a:p>
          <a:p>
            <a:pPr marL="342900" marR="0" lvl="0" indent="-342900" algn="just" defTabSz="914400" rtl="0" eaLnBrk="1" fontAlgn="base" latinLnBrk="0" hangingPunct="1">
              <a:lnSpc>
                <a:spcPct val="100000"/>
              </a:lnSpc>
              <a:spcBef>
                <a:spcPct val="0"/>
              </a:spcBef>
              <a:spcAft>
                <a:spcPts val="1800"/>
              </a:spcAft>
              <a:buClrTx/>
              <a:buSzPct val="80000"/>
              <a:buFont typeface="Wingdings" panose="05000000000000000000" pitchFamily="2" charset="2"/>
              <a:buChar char="ü"/>
              <a:defRPr/>
            </a:pPr>
            <a:r>
              <a:rPr lang="cs-CZ" altLang="cs-CZ" sz="2400" b="1" kern="1200" dirty="0">
                <a:solidFill>
                  <a:prstClr val="black"/>
                </a:solidFill>
                <a:highlight>
                  <a:srgbClr val="00FFFF"/>
                </a:highlight>
                <a:latin typeface="Calibri" panose="020F0502020204030204" pitchFamily="34" charset="0"/>
                <a:ea typeface="Consolas" panose="020B0609020204030204" pitchFamily="49" charset="0"/>
                <a:cs typeface="Calibri" panose="020F0502020204030204" pitchFamily="34" charset="0"/>
              </a:rPr>
              <a:t>C</a:t>
            </a:r>
            <a:r>
              <a:rPr kumimoji="0" lang="cs-CZ" altLang="cs-CZ" sz="2400" b="1" i="0" u="none" strike="noStrike" kern="1200" cap="none" spc="0" normalizeH="0" baseline="0" noProof="0" dirty="0" err="1">
                <a:ln>
                  <a:noFill/>
                </a:ln>
                <a:solidFill>
                  <a:prstClr val="black"/>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enová</a:t>
            </a:r>
            <a:r>
              <a:rPr kumimoji="0" lang="cs-CZ" altLang="cs-CZ" sz="24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 stabilita </a:t>
            </a:r>
            <a:r>
              <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nikoliv nulová, ale mírně kladná a stabilní inflace, která je při zdravém fungování ekonomiky přirozená.</a:t>
            </a: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p:txBody>
          <a:bodyPr/>
          <a:lstStyle/>
          <a:p>
            <a:r>
              <a:rPr lang="cs-CZ" b="1" dirty="0"/>
              <a:t>Role centrální banky (CB)</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203386"/>
            <a:ext cx="8416636" cy="4922777"/>
          </a:xfrm>
        </p:spPr>
        <p:txBody>
          <a:bodyPr>
            <a:normAutofit/>
          </a:bodyPr>
          <a:lstStyle/>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emisní funkce </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emise hotovostních peněz (bankovek a mincí),</a:t>
            </a:r>
          </a:p>
          <a:p>
            <a:pPr marL="342900" lvl="0" fontAlgn="base">
              <a:spcBef>
                <a:spcPct val="0"/>
              </a:spcBef>
              <a:buClrTx/>
              <a:buSzPct val="80000"/>
              <a:buFont typeface="Arial" panose="020B0604020202020204" pitchFamily="34" charset="0"/>
              <a:buChar char="•"/>
              <a:defRPr/>
            </a:pP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funkce vrcholného subjektu měnové politiky – jde o základní činnost centrální banky (CB),</a:t>
            </a:r>
          </a:p>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funkce banky bank</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 CB vede účty ostatním bankám v dané zemi, přijímá od nich vklady a poskytuje jim úvěry,</a:t>
            </a:r>
          </a:p>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regulace a dohled nad fungováním bankovního systému </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CB kontroluje a prosazuje pravidla činnosti bankovních institucí,</a:t>
            </a:r>
          </a:p>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funkce banky státu </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CB vede účty a provádí některé operace pro vládu a orgány veřejné správy,</a:t>
            </a:r>
          </a:p>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funkce správce devizových rezerv </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CB shromažďuje devizové rezervy a operuje s nimi na devizovém trhu,</a:t>
            </a:r>
          </a:p>
          <a:p>
            <a:pPr marL="342900" lvl="0" fontAlgn="base">
              <a:spcBef>
                <a:spcPct val="0"/>
              </a:spcBef>
              <a:buClrTx/>
              <a:buSzPct val="80000"/>
              <a:buFont typeface="Arial" panose="020B0604020202020204" pitchFamily="34" charset="0"/>
              <a:buChar char="•"/>
              <a:defRPr/>
            </a:pPr>
            <a:r>
              <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funkce reprezentanta státu v mezinárodních organizacích </a:t>
            </a:r>
            <a:r>
              <a:rPr lang="cs-CZ" altLang="cs-CZ" sz="22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CB je mluvčím vlády v měnových otázkách vůči zahraničí a reprezentuje zemi na zasedáních MMF, Světové banky a dalších institucí.</a:t>
            </a:r>
          </a:p>
          <a:p>
            <a:pPr marL="342900" lvl="0" fontAlgn="base">
              <a:spcBef>
                <a:spcPct val="0"/>
              </a:spcBef>
              <a:spcAft>
                <a:spcPts val="1200"/>
              </a:spcAft>
              <a:buClrTx/>
              <a:buSzPct val="80000"/>
              <a:buFont typeface="Arial" panose="020B0604020202020204" pitchFamily="34" charset="0"/>
              <a:buChar char="•"/>
              <a:defRPr/>
            </a:pPr>
            <a:endParaRPr lang="cs-CZ" altLang="cs-CZ" sz="2200" b="1"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571500"/>
            <a:ext cx="8229600" cy="631886"/>
          </a:xfrm>
        </p:spPr>
        <p:txBody>
          <a:bodyPr>
            <a:noAutofit/>
          </a:bodyPr>
          <a:lstStyle/>
          <a:p>
            <a:r>
              <a:rPr lang="cs-CZ" sz="3600" b="1" dirty="0"/>
              <a:t>Funkce centrální banky (podrobně)</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155864" y="1318846"/>
            <a:ext cx="8873836" cy="4926090"/>
          </a:xfrm>
        </p:spPr>
        <p:txBody>
          <a:bodyPr>
            <a:normAutofit/>
          </a:bodyPr>
          <a:lstStyle/>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Nezávislá na vládě a dalších politických strukturách – nezávislost:</a:t>
            </a: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540327"/>
            <a:ext cx="8229600" cy="683040"/>
          </a:xfrm>
        </p:spPr>
        <p:txBody>
          <a:bodyPr>
            <a:normAutofit fontScale="90000"/>
          </a:bodyPr>
          <a:lstStyle/>
          <a:p>
            <a:r>
              <a:rPr lang="cs-CZ" sz="4000" b="1" dirty="0"/>
              <a:t>Role centrální banky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613062" y="2041588"/>
            <a:ext cx="8073738" cy="37469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Funkce peněz</a:t>
            </a:r>
            <a:endParaRPr lang="cs-CZ" sz="3600" b="1" dirty="0"/>
          </a:p>
        </p:txBody>
      </p:sp>
      <p:sp>
        <p:nvSpPr>
          <p:cNvPr id="98" name="Google Shape;98;p14"/>
          <p:cNvSpPr txBox="1">
            <a:spLocks noGrp="1"/>
          </p:cNvSpPr>
          <p:nvPr>
            <p:ph type="body" idx="1"/>
          </p:nvPr>
        </p:nvSpPr>
        <p:spPr>
          <a:xfrm>
            <a:off x="186274" y="1315233"/>
            <a:ext cx="8693957" cy="5025182"/>
          </a:xfrm>
          <a:prstGeom prst="rect">
            <a:avLst/>
          </a:prstGeom>
          <a:noFill/>
          <a:ln>
            <a:noFill/>
          </a:ln>
        </p:spPr>
        <p:txBody>
          <a:bodyPr spcFirstLastPara="1" wrap="square" lIns="91425" tIns="45700" rIns="91425" bIns="45700" anchor="t" anchorCtr="0">
            <a:norm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Prostředek směny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zprostředkovávají koupi a prodej zboží a služeb, přinesly tak zjednodušení obchodu ve srovnání s barterovou směnou;</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Zúčtovací jednotka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peníze vyjadřují ceny statků, hmotná a nehmotná aktiva (tzv. oceňování) – kalkulační proces;</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Uchovatel hodnoty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lze uchovat hodnotu pro budoucí spotřebu a na základě současné odložené spotřeby akumulovat peníze a vytvářet budoucí bohatství.</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288473"/>
            <a:ext cx="8229600" cy="4837690"/>
          </a:xfrm>
        </p:spPr>
        <p:txBody>
          <a:bodyPr>
            <a:normAutofit lnSpcReduction="10000"/>
          </a:bodyPr>
          <a:lstStyle/>
          <a:p>
            <a:pPr marL="342900" marR="0" lvl="0" indent="-342900" algn="just"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Demografický deficit – nezávislost – nejlepší ze špatných možností;</a:t>
            </a:r>
          </a:p>
          <a:p>
            <a:pPr marL="342900" marR="0" lvl="0" indent="-342900" algn="just"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r>
              <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Avšak </a:t>
            </a:r>
            <a:r>
              <a:rPr lang="cs-CZ" altLang="cs-CZ" sz="24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ne absolutní izolace, nutná koordinace monetární a fiskální politiky.</a:t>
            </a:r>
            <a:endParaRPr kumimoji="0" lang="cs-CZ" altLang="cs-CZ" sz="24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0"/>
              </a:spcBef>
              <a:buClrTx/>
              <a:buSzPct val="80000"/>
              <a:buFont typeface="Arial" panose="020B0604020202020204" pitchFamily="34" charset="0"/>
              <a:buChar char="•"/>
              <a:defRPr/>
            </a:pPr>
            <a:r>
              <a:rPr kumimoji="0" lang="cs-CZ" altLang="cs-CZ" sz="28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Nejvyšší řídící orgán – </a:t>
            </a:r>
            <a:r>
              <a:rPr kumimoji="0" lang="cs-CZ" altLang="cs-CZ" sz="2800" b="1"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Bankovní rada: </a:t>
            </a:r>
            <a:r>
              <a:rPr kumimoji="0" lang="cs-CZ" altLang="cs-CZ" sz="28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určuje měnovou politiku a nástroje pro její uskutečňování a rozhoduje o zásadních měnově politických opatřeních České národní banky a opatřeních v oblasti dohledu nad finančním trhem.</a:t>
            </a:r>
          </a:p>
          <a:p>
            <a:pPr marL="342900" marR="0" lvl="0" indent="-342900" algn="just" defTabSz="914400" rtl="0" eaLnBrk="1" fontAlgn="base" latinLnBrk="0" hangingPunct="1">
              <a:lnSpc>
                <a:spcPct val="100000"/>
              </a:lnSpc>
              <a:spcBef>
                <a:spcPct val="0"/>
              </a:spcBef>
              <a:buClrTx/>
              <a:buSzPct val="80000"/>
              <a:buFont typeface="Arial" panose="020B0604020202020204" pitchFamily="34" charset="0"/>
              <a:buChar char="•"/>
              <a:defRPr/>
            </a:pPr>
            <a:r>
              <a:rPr lang="cs-CZ" altLang="cs-CZ" sz="2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G</a:t>
            </a:r>
            <a:r>
              <a:rPr kumimoji="0" lang="cs-CZ" altLang="cs-CZ" sz="2800" b="1" i="0" u="none" strike="noStrike" kern="1200" cap="none" spc="0" normalizeH="0" baseline="0" noProof="0" dirty="0" err="1">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uvernér</a:t>
            </a:r>
            <a:r>
              <a:rPr kumimoji="0" lang="cs-CZ" altLang="cs-CZ" sz="28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Aleš Michl (od 1. července 2022), </a:t>
            </a:r>
            <a:r>
              <a:rPr kumimoji="0" lang="cs-CZ" altLang="cs-CZ" sz="28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2 viceguvernéři: </a:t>
            </a: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Jan </a:t>
            </a:r>
            <a:r>
              <a:rPr kumimoji="0" lang="cs-CZ" altLang="cs-CZ" sz="2400" b="0" i="0" u="none" strike="noStrike" kern="1200" cap="none" spc="0" normalizeH="0" baseline="0" noProof="0" dirty="0" err="1">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Frait</a:t>
            </a: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Eva Zamrazilová; </a:t>
            </a:r>
            <a:r>
              <a:rPr kumimoji="0" lang="cs-CZ" altLang="cs-CZ" sz="28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4 členové: </a:t>
            </a: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Tomáš Holub; Karina Kubelková; Jan Kubíček; Jan Procházka. </a:t>
            </a:r>
          </a:p>
          <a:p>
            <a:pPr marL="342900" marR="0" lvl="0" indent="-342900" algn="just" defTabSz="914400" rtl="0" eaLnBrk="1" fontAlgn="base" latinLnBrk="0" hangingPunct="1">
              <a:lnSpc>
                <a:spcPct val="100000"/>
              </a:lnSpc>
              <a:spcBef>
                <a:spcPct val="0"/>
              </a:spcBef>
              <a:spcAft>
                <a:spcPts val="12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p:txBody>
          <a:bodyPr/>
          <a:lstStyle/>
          <a:p>
            <a:r>
              <a:rPr lang="cs-CZ" b="1" dirty="0"/>
              <a:t>Role centrální banky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b="1" dirty="0"/>
              <a:t>Utváření nabídky peněz - CB</a:t>
            </a:r>
          </a:p>
        </p:txBody>
      </p:sp>
      <p:sp>
        <p:nvSpPr>
          <p:cNvPr id="9219" name="Rectangle 3"/>
          <p:cNvSpPr>
            <a:spLocks noGrp="1" noChangeArrowheads="1"/>
          </p:cNvSpPr>
          <p:nvPr>
            <p:ph type="body" idx="1"/>
          </p:nvPr>
        </p:nvSpPr>
        <p:spPr>
          <a:xfrm>
            <a:off x="263771" y="1309255"/>
            <a:ext cx="8423029" cy="2119745"/>
          </a:xfrm>
        </p:spPr>
        <p:txBody>
          <a:bodyPr>
            <a:normAutofit fontScale="92500" lnSpcReduction="10000"/>
          </a:bodyPr>
          <a:lstStyle/>
          <a:p>
            <a:pPr algn="just" eaLnBrk="1" hangingPunct="1">
              <a:lnSpc>
                <a:spcPct val="90000"/>
              </a:lnSpc>
              <a:spcBef>
                <a:spcPct val="0"/>
              </a:spcBef>
              <a:spcAft>
                <a:spcPts val="1200"/>
              </a:spcAft>
            </a:pPr>
            <a:r>
              <a:rPr lang="cs-CZ" altLang="cs-CZ" sz="2400" b="1" dirty="0">
                <a:highlight>
                  <a:srgbClr val="FFFF00"/>
                </a:highlight>
                <a:ea typeface="Consolas" panose="020B0609020204030204" pitchFamily="49" charset="0"/>
                <a:cs typeface="Consolas" panose="020B0609020204030204" pitchFamily="49" charset="0"/>
              </a:rPr>
              <a:t>Složitý proces: CB – emisí hotovostního oběživa: bankovky a mince; KB – poskytováním úvěrů</a:t>
            </a:r>
          </a:p>
          <a:p>
            <a:pPr algn="just" eaLnBrk="1" hangingPunct="1">
              <a:lnSpc>
                <a:spcPct val="90000"/>
              </a:lnSpc>
              <a:spcBef>
                <a:spcPct val="0"/>
              </a:spcBef>
              <a:spcAft>
                <a:spcPts val="1200"/>
              </a:spcAft>
            </a:pPr>
            <a:r>
              <a:rPr lang="cs-CZ" altLang="cs-CZ" sz="2400" b="1" dirty="0">
                <a:ea typeface="Consolas" panose="020B0609020204030204" pitchFamily="49" charset="0"/>
                <a:cs typeface="Consolas" panose="020B0609020204030204" pitchFamily="49" charset="0"/>
              </a:rPr>
              <a:t>Vliv CB – nástroje monetární politiky, pravidla pro chování (zejména úvěrové) obchodních bank; nepřímý vliv na úrokovou míru na peněžním trhu = vliv na MD; působení CB na monetární veličinu: </a:t>
            </a:r>
          </a:p>
          <a:p>
            <a:pPr algn="just" eaLnBrk="1" hangingPunct="1">
              <a:lnSpc>
                <a:spcPct val="90000"/>
              </a:lnSpc>
              <a:spcBef>
                <a:spcPct val="0"/>
              </a:spcBef>
              <a:spcAft>
                <a:spcPts val="1200"/>
              </a:spcAft>
            </a:pPr>
            <a:endParaRPr lang="cs-CZ" altLang="cs-CZ" sz="2800" b="1" dirty="0">
              <a:ea typeface="Consolas" panose="020B0609020204030204" pitchFamily="49" charset="0"/>
              <a:cs typeface="Consolas" panose="020B0609020204030204" pitchFamily="49" charset="0"/>
            </a:endParaRPr>
          </a:p>
          <a:p>
            <a:pPr algn="just" eaLnBrk="1" hangingPunct="1">
              <a:lnSpc>
                <a:spcPct val="90000"/>
              </a:lnSpc>
              <a:spcBef>
                <a:spcPct val="0"/>
              </a:spcBef>
              <a:spcAft>
                <a:spcPts val="1200"/>
              </a:spcAft>
            </a:pPr>
            <a:endParaRPr lang="cs-CZ" altLang="cs-CZ" sz="2800" b="1" dirty="0">
              <a:ea typeface="Consolas" panose="020B0609020204030204" pitchFamily="49" charset="0"/>
              <a:cs typeface="Consolas" panose="020B0609020204030204" pitchFamily="49" charset="0"/>
            </a:endParaRPr>
          </a:p>
          <a:p>
            <a:pPr algn="just" eaLnBrk="1" hangingPunct="1">
              <a:lnSpc>
                <a:spcPct val="90000"/>
              </a:lnSpc>
              <a:spcBef>
                <a:spcPct val="0"/>
              </a:spcBef>
              <a:spcAft>
                <a:spcPts val="1200"/>
              </a:spcAft>
            </a:pPr>
            <a:endParaRPr lang="cs-CZ" altLang="cs-CZ" sz="2800" b="1" dirty="0">
              <a:ea typeface="Consolas" panose="020B0609020204030204" pitchFamily="49" charset="0"/>
              <a:cs typeface="Consolas" panose="020B0609020204030204" pitchFamily="49" charset="0"/>
            </a:endParaRP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722168" y="3224599"/>
            <a:ext cx="7361959" cy="32543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9219">
                                            <p:txEl>
                                              <p:pRg st="1" end="1"/>
                                            </p:txEl>
                                          </p:spTgt>
                                        </p:tgtEl>
                                        <p:attrNameLst>
                                          <p:attrName>style.visibility</p:attrName>
                                        </p:attrNameLst>
                                      </p:cBhvr>
                                      <p:to>
                                        <p:strVal val="visible"/>
                                      </p:to>
                                    </p:set>
                                    <p:anim calcmode="lin" valueType="num">
                                      <p:cBhvr>
                                        <p:cTn id="16" dur="500" fill="hold"/>
                                        <p:tgtEl>
                                          <p:spTgt spid="921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21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921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21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b="1" dirty="0"/>
              <a:t>Utváření nabídky peněz</a:t>
            </a:r>
          </a:p>
        </p:txBody>
      </p:sp>
      <p:sp>
        <p:nvSpPr>
          <p:cNvPr id="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197427" y="3129624"/>
            <a:ext cx="8749146" cy="3210791"/>
          </a:xfrm>
          <a:prstGeom prst="rect">
            <a:avLst/>
          </a:prstGeom>
        </p:spPr>
      </p:pic>
      <p:pic>
        <p:nvPicPr>
          <p:cNvPr id="8" name="Picture 7"/>
          <p:cNvPicPr>
            <a:picLocks noChangeAspect="1"/>
          </p:cNvPicPr>
          <p:nvPr/>
        </p:nvPicPr>
        <p:blipFill>
          <a:blip r:embed="rId4"/>
          <a:stretch>
            <a:fillRect/>
          </a:stretch>
        </p:blipFill>
        <p:spPr>
          <a:xfrm>
            <a:off x="408841" y="1225727"/>
            <a:ext cx="8229599" cy="1626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59773" y="1330036"/>
            <a:ext cx="8717972" cy="5455228"/>
          </a:xfrm>
        </p:spPr>
        <p:txBody>
          <a:bodyPr>
            <a:normAutofit fontScale="62500" lnSpcReduction="20000"/>
          </a:bodyPr>
          <a:lstStyle/>
          <a:p>
            <a:pPr marL="342900" lvl="0" algn="just" fontAlgn="base">
              <a:lnSpc>
                <a:spcPct val="120000"/>
              </a:lnSpc>
              <a:spcBef>
                <a:spcPct val="0"/>
              </a:spcBef>
              <a:buClrTx/>
              <a:buSzPct val="80000"/>
              <a:buFont typeface="Arial" panose="020B0604020202020204" pitchFamily="34" charset="0"/>
              <a:buChar char="•"/>
              <a:defRPr/>
            </a:pPr>
            <a:r>
              <a:rPr lang="cs-CZ" altLang="cs-CZ" sz="3100" b="1" kern="1200" dirty="0">
                <a:solidFill>
                  <a:prstClr val="black"/>
                </a:solidFill>
                <a:highlight>
                  <a:srgbClr val="FFFF00"/>
                </a:highlight>
                <a:latin typeface="Calibri" panose="020F0502020204030204" pitchFamily="34" charset="0"/>
                <a:ea typeface="Consolas" panose="020B0609020204030204" pitchFamily="49" charset="0"/>
                <a:cs typeface="Calibri" panose="020F0502020204030204" pitchFamily="34" charset="0"/>
              </a:rPr>
              <a:t>Expanzivní </a:t>
            </a: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vs. </a:t>
            </a:r>
            <a:r>
              <a:rPr lang="cs-CZ" altLang="cs-CZ" sz="3100" b="1" kern="1200" dirty="0">
                <a:solidFill>
                  <a:prstClr val="black"/>
                </a:solidFill>
                <a:highlight>
                  <a:srgbClr val="00FFFF"/>
                </a:highlight>
                <a:latin typeface="Calibri" panose="020F0502020204030204" pitchFamily="34" charset="0"/>
                <a:ea typeface="Consolas" panose="020B0609020204030204" pitchFamily="49" charset="0"/>
                <a:cs typeface="Calibri" panose="020F0502020204030204" pitchFamily="34" charset="0"/>
              </a:rPr>
              <a:t>Restriktivní </a:t>
            </a: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politika:</a:t>
            </a:r>
          </a:p>
          <a:p>
            <a:pPr lvl="0" indent="-457200" algn="just" fontAlgn="base">
              <a:lnSpc>
                <a:spcPct val="120000"/>
              </a:lnSpc>
              <a:spcBef>
                <a:spcPct val="0"/>
              </a:spcBef>
              <a:buClrTx/>
              <a:buSzPct val="80000"/>
              <a:buFont typeface="Wingdings" panose="05000000000000000000" pitchFamily="2" charset="2"/>
              <a:buChar char="Ø"/>
              <a:defRPr/>
            </a:pPr>
            <a:r>
              <a:rPr lang="cs-CZ" altLang="cs-CZ" sz="3100" b="1" kern="1200" dirty="0">
                <a:solidFill>
                  <a:prstClr val="black"/>
                </a:solidFill>
                <a:highlight>
                  <a:srgbClr val="FFFF00"/>
                </a:highlight>
                <a:latin typeface="Calibri" panose="020F0502020204030204" pitchFamily="34" charset="0"/>
                <a:ea typeface="Consolas" panose="020B0609020204030204" pitchFamily="49" charset="0"/>
                <a:cs typeface="Calibri" panose="020F0502020204030204" pitchFamily="34" charset="0"/>
              </a:rPr>
              <a:t>Rozšiřuje </a:t>
            </a: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vs. </a:t>
            </a:r>
            <a:r>
              <a:rPr lang="cs-CZ" altLang="cs-CZ" sz="3100" b="1" kern="1200" dirty="0">
                <a:solidFill>
                  <a:prstClr val="black"/>
                </a:solidFill>
                <a:highlight>
                  <a:srgbClr val="00FFFF"/>
                </a:highlight>
                <a:latin typeface="Calibri" panose="020F0502020204030204" pitchFamily="34" charset="0"/>
                <a:ea typeface="Consolas" panose="020B0609020204030204" pitchFamily="49" charset="0"/>
                <a:cs typeface="Calibri" panose="020F0502020204030204" pitchFamily="34" charset="0"/>
              </a:rPr>
              <a:t>Omezuje </a:t>
            </a: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MB a tím M</a:t>
            </a:r>
            <a:endParaRPr lang="cs-CZ" altLang="cs-CZ" sz="31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lvl="0" algn="just" fontAlgn="base">
              <a:spcBef>
                <a:spcPct val="0"/>
              </a:spcBef>
              <a:spcAft>
                <a:spcPts val="1800"/>
              </a:spcAft>
              <a:buClrTx/>
              <a:buSzPct val="80000"/>
              <a:buFont typeface="Arial" panose="020B0604020202020204" pitchFamily="34" charset="0"/>
              <a:buChar char="•"/>
              <a:defRPr/>
            </a:pPr>
            <a:endPar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lvl="0" algn="just" fontAlgn="base">
              <a:lnSpc>
                <a:spcPct val="120000"/>
              </a:lnSpc>
              <a:spcBef>
                <a:spcPct val="0"/>
              </a:spcBef>
              <a:spcAft>
                <a:spcPts val="1800"/>
              </a:spcAft>
              <a:buClrTx/>
              <a:buSzPct val="80000"/>
              <a:buFont typeface="Arial" panose="020B0604020202020204" pitchFamily="34" charset="0"/>
              <a:buChar char="•"/>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Působení CB na M na peněžním trhu </a:t>
            </a:r>
            <a:r>
              <a:rPr lang="cs-CZ" altLang="cs-CZ" sz="26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působení </a:t>
            </a: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zvnějšku, mimo vlastní ekonomiku</a:t>
            </a:r>
            <a:r>
              <a:rPr lang="cs-CZ" altLang="cs-CZ" sz="26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takto formovaná </a:t>
            </a: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M = exogenní monetární veličina:</a:t>
            </a:r>
          </a:p>
          <a:p>
            <a:pPr marL="342900" lvl="0" algn="just" fontAlgn="base">
              <a:lnSpc>
                <a:spcPct val="120000"/>
              </a:lnSpc>
              <a:spcBef>
                <a:spcPct val="0"/>
              </a:spcBef>
              <a:spcAft>
                <a:spcPts val="1800"/>
              </a:spcAft>
              <a:buClrTx/>
              <a:buSzPct val="80000"/>
              <a:buFont typeface="Wingdings" panose="05000000000000000000" pitchFamily="2" charset="2"/>
              <a:buChar char="ü"/>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Vývoj množství peněz v ekonomice se stále více </a:t>
            </a:r>
            <a:r>
              <a:rPr lang="cs-CZ" altLang="cs-CZ" sz="26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vlivu CB (exogenní instituce) vymyká </a:t>
            </a: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 příčiny: </a:t>
            </a:r>
          </a:p>
          <a:p>
            <a:pPr marL="363855" lvl="0" indent="-363855" algn="just" fontAlgn="base">
              <a:lnSpc>
                <a:spcPct val="120000"/>
              </a:lnSpc>
              <a:spcBef>
                <a:spcPct val="0"/>
              </a:spcBef>
              <a:spcAft>
                <a:spcPts val="1800"/>
              </a:spcAft>
              <a:buClrTx/>
              <a:buSzPct val="80000"/>
              <a:buFont typeface="+mj-lt"/>
              <a:buAutoNum type="romanLcPeriod"/>
              <a:defRPr/>
            </a:pPr>
            <a:r>
              <a:rPr lang="cs-CZ" altLang="cs-CZ" sz="26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rPr>
              <a:t>Zdroj úvěrů – vklady </a:t>
            </a: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 CB nemá kontrolu nad vklady domácností, firem;</a:t>
            </a:r>
          </a:p>
          <a:p>
            <a:pPr marL="363855" lvl="0" indent="-363855" algn="just" fontAlgn="base">
              <a:lnSpc>
                <a:spcPct val="120000"/>
              </a:lnSpc>
              <a:spcBef>
                <a:spcPct val="0"/>
              </a:spcBef>
              <a:spcAft>
                <a:spcPts val="1800"/>
              </a:spcAft>
              <a:buClrTx/>
              <a:buSzPct val="80000"/>
              <a:buFont typeface="+mj-lt"/>
              <a:buAutoNum type="romanLcPeriod"/>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CB nemá kontrolu nad objemem peněžních prostředku vypůjčených KB klientům, kromě PMR banky vytvářejí i rezervy dobrovolné;</a:t>
            </a:r>
          </a:p>
          <a:p>
            <a:pPr marL="363855" lvl="0" indent="-363855" algn="just" fontAlgn="base">
              <a:lnSpc>
                <a:spcPct val="120000"/>
              </a:lnSpc>
              <a:spcBef>
                <a:spcPct val="0"/>
              </a:spcBef>
              <a:spcAft>
                <a:spcPts val="1800"/>
              </a:spcAft>
              <a:buClrTx/>
              <a:buSzPct val="80000"/>
              <a:buFont typeface="+mj-lt"/>
              <a:buAutoNum type="romanLcPeriod"/>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Sektor stínového bankovnictví – sektor nebankovních institucí – vymykají se dohledu CB;</a:t>
            </a:r>
          </a:p>
          <a:p>
            <a:pPr marL="363855" lvl="0" indent="-363855" algn="just" fontAlgn="base">
              <a:lnSpc>
                <a:spcPct val="120000"/>
              </a:lnSpc>
              <a:spcBef>
                <a:spcPct val="0"/>
              </a:spcBef>
              <a:spcAft>
                <a:spcPts val="1800"/>
              </a:spcAft>
              <a:buClrTx/>
              <a:buSzPct val="80000"/>
              <a:buFont typeface="+mj-lt"/>
              <a:buAutoNum type="romanLcPeriod"/>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Otevíraní ekonomik – mezistátní mobilita peněz – změny devízových rezerv.   </a:t>
            </a:r>
          </a:p>
          <a:p>
            <a:pPr marL="363855" lvl="0" indent="-363855" algn="just" fontAlgn="base">
              <a:lnSpc>
                <a:spcPct val="120000"/>
              </a:lnSpc>
              <a:spcBef>
                <a:spcPct val="0"/>
              </a:spcBef>
              <a:spcAft>
                <a:spcPts val="1800"/>
              </a:spcAft>
              <a:buClrTx/>
              <a:buSzPct val="80000"/>
              <a:buFont typeface="+mj-lt"/>
              <a:buAutoNum type="romanLcPeriod"/>
              <a:defRPr/>
            </a:pPr>
            <a:r>
              <a:rPr lang="cs-CZ" altLang="cs-CZ" sz="26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Rozhodující činitel v procesu utváření M – faktory </a:t>
            </a:r>
            <a:r>
              <a:rPr lang="cs-CZ" altLang="cs-CZ" sz="26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rPr>
              <a:t>endogenní povahy = působí uvnitř ekonomiky.</a:t>
            </a: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p:txBody>
          <a:bodyPr/>
          <a:lstStyle/>
          <a:p>
            <a:r>
              <a:rPr lang="cs-CZ" sz="4400" b="1" dirty="0"/>
              <a:t>Utváření nabídky peněz</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59773" y="1330036"/>
            <a:ext cx="8717972" cy="5455228"/>
          </a:xfrm>
        </p:spPr>
        <p:txBody>
          <a:bodyPr>
            <a:normAutofit/>
          </a:bodyPr>
          <a:lstStyle/>
          <a:p>
            <a:pPr marL="342900" lvl="0" algn="just" fontAlgn="base">
              <a:lnSpc>
                <a:spcPct val="120000"/>
              </a:lnSpc>
              <a:spcBef>
                <a:spcPct val="0"/>
              </a:spcBef>
              <a:buClrTx/>
              <a:buSzPct val="80000"/>
              <a:buFont typeface="Arial" panose="020B0604020202020204" pitchFamily="34" charset="0"/>
              <a:buChar char="•"/>
              <a:defRPr/>
            </a:pPr>
            <a:endParaRPr lang="cs-CZ" altLang="cs-CZ" sz="26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259772" y="575974"/>
            <a:ext cx="8499763" cy="639762"/>
          </a:xfrm>
        </p:spPr>
        <p:txBody>
          <a:bodyPr>
            <a:noAutofit/>
          </a:bodyPr>
          <a:lstStyle/>
          <a:p>
            <a:r>
              <a:rPr lang="cs-CZ" sz="2800" b="1" dirty="0"/>
              <a:t>Nabídka peněz – převážné endogenně utvářená veličina</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Zástupný symbol pro obsah 2"/>
          <p:cNvSpPr txBox="1"/>
          <p:nvPr/>
        </p:nvSpPr>
        <p:spPr>
          <a:xfrm>
            <a:off x="166255" y="1215736"/>
            <a:ext cx="8717972" cy="572192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algn="just" fontAlgn="base">
              <a:spcBef>
                <a:spcPct val="0"/>
              </a:spcBef>
              <a:spcAft>
                <a:spcPts val="1800"/>
              </a:spcAft>
              <a:buClrTx/>
              <a:buSzPct val="80000"/>
              <a:buFont typeface="Arial" panose="020B0604020202020204" pitchFamily="34" charset="0"/>
              <a:buChar char="•"/>
              <a:defRPr/>
            </a:pP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Dominantní faktor </a:t>
            </a:r>
            <a:r>
              <a:rPr lang="cs-CZ" altLang="cs-CZ" sz="18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vliv na utváření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MS</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 na peněžním trhu </a:t>
            </a:r>
            <a:r>
              <a:rPr lang="cs-CZ" altLang="cs-CZ" sz="18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dynamika, pohyb ekonomiky,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MD </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z toho plynoucí:</a:t>
            </a:r>
          </a:p>
          <a:p>
            <a:pPr marL="342900" algn="just" fontAlgn="base">
              <a:spcBef>
                <a:spcPct val="0"/>
              </a:spcBef>
              <a:spcAft>
                <a:spcPts val="1800"/>
              </a:spcAft>
              <a:buClrTx/>
              <a:buSzPct val="80000"/>
              <a:buFont typeface="Arial" panose="020B0604020202020204" pitchFamily="34" charset="0"/>
              <a:buChar char="•"/>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MS</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 – ovlivňována hlavně poptávkou firem, domácností po úvěrech a ochotou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KB </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tuto poptávku uspokojovat:</a:t>
            </a:r>
          </a:p>
          <a:p>
            <a:pPr marL="342900" algn="just" fontAlgn="base">
              <a:spcBef>
                <a:spcPct val="0"/>
              </a:spcBef>
              <a:spcAft>
                <a:spcPts val="1800"/>
              </a:spcAft>
              <a:buClrTx/>
              <a:buSzPct val="80000"/>
              <a:buFont typeface="Wingdings" panose="05000000000000000000" pitchFamily="2" charset="2"/>
              <a:buChar char="Ø"/>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Peníze tvořené uvěrovou činností KB </a:t>
            </a:r>
            <a:r>
              <a:rPr lang="cs-CZ" altLang="cs-CZ" sz="18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vznikají/zanikají v závislosti na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zájmu firem a domácnosti o úvěry.  </a:t>
            </a:r>
          </a:p>
          <a:p>
            <a:pPr marL="342900" algn="just" fontAlgn="base">
              <a:spcBef>
                <a:spcPct val="0"/>
              </a:spcBef>
              <a:spcAft>
                <a:spcPts val="1800"/>
              </a:spcAft>
              <a:buClrTx/>
              <a:buSzPct val="80000"/>
              <a:buFont typeface="Wingdings" panose="05000000000000000000" pitchFamily="2" charset="2"/>
              <a:buChar char="Ø"/>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MS –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iniciována hlavně MD, působené dalších – CB, mezistátní mobilita peněz;</a:t>
            </a:r>
          </a:p>
          <a:p>
            <a:pPr marL="342900" algn="just" fontAlgn="base">
              <a:spcBef>
                <a:spcPct val="0"/>
              </a:spcBef>
              <a:spcAft>
                <a:spcPts val="1800"/>
              </a:spcAft>
              <a:buClrTx/>
              <a:buSzPct val="80000"/>
              <a:buFont typeface="Wingdings" panose="05000000000000000000" pitchFamily="2" charset="2"/>
              <a:buChar char="v"/>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Pojetí MS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jako</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endogenně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utvářené:</a:t>
            </a:r>
          </a:p>
          <a:p>
            <a:pPr indent="-457200" algn="just" fontAlgn="base">
              <a:spcBef>
                <a:spcPct val="0"/>
              </a:spcBef>
              <a:spcAft>
                <a:spcPts val="1800"/>
              </a:spcAft>
              <a:buClrTx/>
              <a:buSzPct val="80000"/>
              <a:buFont typeface="+mj-lt"/>
              <a:buAutoNum type="arabicPeriod"/>
              <a:defRPr/>
            </a:pPr>
            <a:r>
              <a:rPr lang="cs-CZ" altLang="cs-CZ" sz="18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rPr>
              <a:t>ABSOLUTNÍ ENDOGENITA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horizontální tvar MS, banky přizpůsobují svou nabídku peněz (úvěrů) poptávce po penězích při dané úrokové míre automaticky a pružné </a:t>
            </a:r>
          </a:p>
          <a:p>
            <a:pPr indent="-457200" algn="just" fontAlgn="base">
              <a:spcBef>
                <a:spcPct val="0"/>
              </a:spcBef>
              <a:spcAft>
                <a:spcPts val="1800"/>
              </a:spcAft>
              <a:buClrTx/>
              <a:buSzPct val="80000"/>
              <a:buFont typeface="+mj-lt"/>
              <a:buAutoNum type="arabicPeriod"/>
              <a:defRPr/>
            </a:pPr>
            <a:r>
              <a:rPr lang="cs-CZ" altLang="cs-CZ" sz="18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rPr>
              <a:t>RELATIVNÍ ENDOGENITA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není dokonale elastická – pravidla poskytování úvěrů (selektivní přístup), obezřetnosti bank</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6858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388" name="Text Box 4"/>
          <p:cNvSpPr txBox="1">
            <a:spLocks noChangeArrowheads="1"/>
          </p:cNvSpPr>
          <p:nvPr/>
        </p:nvSpPr>
        <p:spPr bwMode="auto">
          <a:xfrm>
            <a:off x="4092635" y="2136557"/>
            <a:ext cx="436556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ahoma" panose="020B0604030504040204" pitchFamily="34" charset="0"/>
                <a:ea typeface="+mn-ea"/>
                <a:cs typeface="+mn-cs"/>
              </a:rPr>
              <a:t>Určuje ji centrální banka a bankovní sektor a MS nezávisí na úrokové míře (exogenní makro veličina)</a:t>
            </a:r>
          </a:p>
        </p:txBody>
      </p:sp>
      <p:sp>
        <p:nvSpPr>
          <p:cNvPr id="16389" name="Text Box 5"/>
          <p:cNvSpPr txBox="1">
            <a:spLocks noChangeArrowheads="1"/>
          </p:cNvSpPr>
          <p:nvPr/>
        </p:nvSpPr>
        <p:spPr bwMode="auto">
          <a:xfrm>
            <a:off x="145256" y="1904206"/>
            <a:ext cx="1545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Úroková míra </a:t>
            </a:r>
          </a:p>
        </p:txBody>
      </p:sp>
      <p:sp>
        <p:nvSpPr>
          <p:cNvPr id="16390" name="Text Box 6"/>
          <p:cNvSpPr txBox="1">
            <a:spLocks noChangeArrowheads="1"/>
          </p:cNvSpPr>
          <p:nvPr/>
        </p:nvSpPr>
        <p:spPr bwMode="auto">
          <a:xfrm>
            <a:off x="5562600" y="5626893"/>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10"/>
          <p:cNvGrpSpPr/>
          <p:nvPr/>
        </p:nvGrpSpPr>
        <p:grpSpPr bwMode="auto">
          <a:xfrm>
            <a:off x="1128713" y="2514600"/>
            <a:ext cx="4814887" cy="3659188"/>
            <a:chOff x="711" y="1584"/>
            <a:chExt cx="3033" cy="2305"/>
          </a:xfrm>
        </p:grpSpPr>
        <p:sp>
          <p:nvSpPr>
            <p:cNvPr id="14348" name="Line 11"/>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349" name="Freeform 12"/>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6409" name="Text Box 25"/>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3" name="Group 30"/>
          <p:cNvGrpSpPr/>
          <p:nvPr/>
        </p:nvGrpSpPr>
        <p:grpSpPr bwMode="auto">
          <a:xfrm>
            <a:off x="2555875" y="2205038"/>
            <a:ext cx="1296988" cy="3960812"/>
            <a:chOff x="1610" y="1389"/>
            <a:chExt cx="817" cy="2495"/>
          </a:xfrm>
        </p:grpSpPr>
        <p:sp>
          <p:nvSpPr>
            <p:cNvPr id="14346" name="Line 28"/>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4347" name="Text Box 29"/>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p>
          </p:txBody>
        </p:sp>
      </p:grpSp>
      <p:sp>
        <p:nvSpPr>
          <p:cNvPr id="4" name="Nadpis 3"/>
          <p:cNvSpPr>
            <a:spLocks noGrp="1"/>
          </p:cNvSpPr>
          <p:nvPr>
            <p:ph type="title"/>
          </p:nvPr>
        </p:nvSpPr>
        <p:spPr>
          <a:xfrm>
            <a:off x="457200" y="274638"/>
            <a:ext cx="8229600" cy="989012"/>
          </a:xfrm>
        </p:spPr>
        <p:txBody>
          <a:bodyPr>
            <a:normAutofit/>
          </a:bodyPr>
          <a:lstStyle/>
          <a:p>
            <a:r>
              <a:rPr lang="cs-CZ" sz="4000" b="1" dirty="0"/>
              <a:t>Nabídka peněz</a:t>
            </a:r>
          </a:p>
        </p:txBody>
      </p:sp>
      <p:sp>
        <p:nvSpPr>
          <p:cNvPr id="5" name="Zástupný text 4"/>
          <p:cNvSpPr>
            <a:spLocks noGrp="1"/>
          </p:cNvSpPr>
          <p:nvPr>
            <p:ph type="body" idx="1"/>
          </p:nvPr>
        </p:nvSpPr>
        <p:spPr>
          <a:xfrm>
            <a:off x="359046" y="1175147"/>
            <a:ext cx="8480153" cy="863264"/>
          </a:xfrm>
        </p:spPr>
        <p:txBody>
          <a:bodyPr>
            <a:normAutofit/>
          </a:bodyPr>
          <a:lstStyle/>
          <a:p>
            <a:pPr algn="just"/>
            <a:r>
              <a:rPr lang="cs-CZ" sz="2000" b="1" dirty="0">
                <a:highlight>
                  <a:srgbClr val="FFFF00"/>
                </a:highlight>
              </a:rPr>
              <a:t>Utváření exogenně!</a:t>
            </a:r>
          </a:p>
        </p:txBody>
      </p:sp>
      <p:sp>
        <p:nvSpPr>
          <p:cNvPr id="1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88"/>
                                        </p:tgtEl>
                                        <p:attrNameLst>
                                          <p:attrName>ppt_y</p:attrName>
                                        </p:attrNameLst>
                                      </p:cBhvr>
                                      <p:tavLst>
                                        <p:tav tm="0">
                                          <p:val>
                                            <p:strVal val="#ppt_y"/>
                                          </p:val>
                                        </p:tav>
                                        <p:tav tm="100000">
                                          <p:val>
                                            <p:strVal val="#ppt_y"/>
                                          </p:val>
                                        </p:tav>
                                      </p:tavLst>
                                    </p:anim>
                                    <p:anim calcmode="lin" valueType="num">
                                      <p:cBhvr>
                                        <p:cTn id="9" dur="500" fill="hold"/>
                                        <p:tgtEl>
                                          <p:spTgt spid="1638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8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88"/>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70" decel="100000"/>
                                        <p:tgtEl>
                                          <p:spTgt spid="2"/>
                                        </p:tgtEl>
                                      </p:cBhvr>
                                    </p:animEffect>
                                    <p:animScale>
                                      <p:cBhvr>
                                        <p:cTn id="17" dur="770" decel="100000"/>
                                        <p:tgtEl>
                                          <p:spTgt spid="2"/>
                                        </p:tgtEl>
                                      </p:cBhvr>
                                      <p:from x="10000" y="10000"/>
                                      <p:to x="200000" y="450000"/>
                                    </p:animScale>
                                    <p:animScale>
                                      <p:cBhvr>
                                        <p:cTn id="18" dur="1230" accel="100000" fill="hold">
                                          <p:stCondLst>
                                            <p:cond delay="770"/>
                                          </p:stCondLst>
                                        </p:cTn>
                                        <p:tgtEl>
                                          <p:spTgt spid="2"/>
                                        </p:tgtEl>
                                      </p:cBhvr>
                                      <p:from x="200000" y="450000"/>
                                      <p:to x="100000" y="100000"/>
                                    </p:animScale>
                                    <p:set>
                                      <p:cBhvr>
                                        <p:cTn id="19" dur="770" fill="hold"/>
                                        <p:tgtEl>
                                          <p:spTgt spid="2"/>
                                        </p:tgtEl>
                                        <p:attrNameLst>
                                          <p:attrName>ppt_x</p:attrName>
                                        </p:attrNameLst>
                                      </p:cBhvr>
                                      <p:to>
                                        <p:strVal val="(0.5)"/>
                                      </p:to>
                                    </p:set>
                                    <p:anim from="(0.5)" to="(#ppt_x)" calcmode="lin" valueType="num">
                                      <p:cBhvr>
                                        <p:cTn id="20" dur="1230" accel="100000" fill="hold">
                                          <p:stCondLst>
                                            <p:cond delay="770"/>
                                          </p:stCondLst>
                                        </p:cTn>
                                        <p:tgtEl>
                                          <p:spTgt spid="2"/>
                                        </p:tgtEl>
                                        <p:attrNameLst>
                                          <p:attrName>ppt_x</p:attrName>
                                        </p:attrNameLst>
                                      </p:cBhvr>
                                    </p:anim>
                                    <p:set>
                                      <p:cBhvr>
                                        <p:cTn id="21" dur="770" fill="hold"/>
                                        <p:tgtEl>
                                          <p:spTgt spid="2"/>
                                        </p:tgtEl>
                                        <p:attrNameLst>
                                          <p:attrName>ppt_y</p:attrName>
                                        </p:attrNameLst>
                                      </p:cBhvr>
                                      <p:to>
                                        <p:strVal val="(#ppt_y+0.4)"/>
                                      </p:to>
                                    </p:set>
                                    <p:anim from="(#ppt_y+0.4)" to="(#ppt_y)" calcmode="lin" valueType="num">
                                      <p:cBhvr>
                                        <p:cTn id="22" dur="1230" accel="100000" fill="hold">
                                          <p:stCondLst>
                                            <p:cond delay="770"/>
                                          </p:stCondLst>
                                        </p:cTn>
                                        <p:tgtEl>
                                          <p:spTgt spid="2"/>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6389"/>
                                        </p:tgtEl>
                                        <p:attrNameLst>
                                          <p:attrName>style.visibility</p:attrName>
                                        </p:attrNameLst>
                                      </p:cBhvr>
                                      <p:to>
                                        <p:strVal val="visible"/>
                                      </p:to>
                                    </p:set>
                                    <p:animEffect transition="in" filter="fade">
                                      <p:cBhvr>
                                        <p:cTn id="25" dur="770" decel="100000"/>
                                        <p:tgtEl>
                                          <p:spTgt spid="16389"/>
                                        </p:tgtEl>
                                      </p:cBhvr>
                                    </p:animEffect>
                                    <p:animScale>
                                      <p:cBhvr>
                                        <p:cTn id="26" dur="770" decel="100000"/>
                                        <p:tgtEl>
                                          <p:spTgt spid="16389"/>
                                        </p:tgtEl>
                                      </p:cBhvr>
                                      <p:from x="10000" y="10000"/>
                                      <p:to x="200000" y="450000"/>
                                    </p:animScale>
                                    <p:animScale>
                                      <p:cBhvr>
                                        <p:cTn id="27" dur="1230" accel="100000" fill="hold">
                                          <p:stCondLst>
                                            <p:cond delay="770"/>
                                          </p:stCondLst>
                                        </p:cTn>
                                        <p:tgtEl>
                                          <p:spTgt spid="16389"/>
                                        </p:tgtEl>
                                      </p:cBhvr>
                                      <p:from x="200000" y="450000"/>
                                      <p:to x="100000" y="100000"/>
                                    </p:animScale>
                                    <p:set>
                                      <p:cBhvr>
                                        <p:cTn id="28" dur="770" fill="hold"/>
                                        <p:tgtEl>
                                          <p:spTgt spid="16389"/>
                                        </p:tgtEl>
                                        <p:attrNameLst>
                                          <p:attrName>ppt_x</p:attrName>
                                        </p:attrNameLst>
                                      </p:cBhvr>
                                      <p:to>
                                        <p:strVal val="(0.5)"/>
                                      </p:to>
                                    </p:set>
                                    <p:anim from="(0.5)" to="(#ppt_x)" calcmode="lin" valueType="num">
                                      <p:cBhvr>
                                        <p:cTn id="29" dur="1230" accel="100000" fill="hold">
                                          <p:stCondLst>
                                            <p:cond delay="770"/>
                                          </p:stCondLst>
                                        </p:cTn>
                                        <p:tgtEl>
                                          <p:spTgt spid="16389"/>
                                        </p:tgtEl>
                                        <p:attrNameLst>
                                          <p:attrName>ppt_x</p:attrName>
                                        </p:attrNameLst>
                                      </p:cBhvr>
                                    </p:anim>
                                    <p:set>
                                      <p:cBhvr>
                                        <p:cTn id="30" dur="770" fill="hold"/>
                                        <p:tgtEl>
                                          <p:spTgt spid="16389"/>
                                        </p:tgtEl>
                                        <p:attrNameLst>
                                          <p:attrName>ppt_y</p:attrName>
                                        </p:attrNameLst>
                                      </p:cBhvr>
                                      <p:to>
                                        <p:strVal val="(#ppt_y+0.4)"/>
                                      </p:to>
                                    </p:set>
                                    <p:anim from="(#ppt_y+0.4)" to="(#ppt_y)" calcmode="lin" valueType="num">
                                      <p:cBhvr>
                                        <p:cTn id="31" dur="1230" accel="100000" fill="hold">
                                          <p:stCondLst>
                                            <p:cond delay="770"/>
                                          </p:stCondLst>
                                        </p:cTn>
                                        <p:tgtEl>
                                          <p:spTgt spid="16389"/>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6409"/>
                                        </p:tgtEl>
                                        <p:attrNameLst>
                                          <p:attrName>style.visibility</p:attrName>
                                        </p:attrNameLst>
                                      </p:cBhvr>
                                      <p:to>
                                        <p:strVal val="visible"/>
                                      </p:to>
                                    </p:set>
                                    <p:animEffect transition="in" filter="fade">
                                      <p:cBhvr>
                                        <p:cTn id="34" dur="770" decel="100000"/>
                                        <p:tgtEl>
                                          <p:spTgt spid="16409"/>
                                        </p:tgtEl>
                                      </p:cBhvr>
                                    </p:animEffect>
                                    <p:animScale>
                                      <p:cBhvr>
                                        <p:cTn id="35" dur="770" decel="100000"/>
                                        <p:tgtEl>
                                          <p:spTgt spid="16409"/>
                                        </p:tgtEl>
                                      </p:cBhvr>
                                      <p:from x="10000" y="10000"/>
                                      <p:to x="200000" y="450000"/>
                                    </p:animScale>
                                    <p:animScale>
                                      <p:cBhvr>
                                        <p:cTn id="36" dur="1230" accel="100000" fill="hold">
                                          <p:stCondLst>
                                            <p:cond delay="770"/>
                                          </p:stCondLst>
                                        </p:cTn>
                                        <p:tgtEl>
                                          <p:spTgt spid="16409"/>
                                        </p:tgtEl>
                                      </p:cBhvr>
                                      <p:from x="200000" y="450000"/>
                                      <p:to x="100000" y="100000"/>
                                    </p:animScale>
                                    <p:set>
                                      <p:cBhvr>
                                        <p:cTn id="37" dur="770" fill="hold"/>
                                        <p:tgtEl>
                                          <p:spTgt spid="16409"/>
                                        </p:tgtEl>
                                        <p:attrNameLst>
                                          <p:attrName>ppt_x</p:attrName>
                                        </p:attrNameLst>
                                      </p:cBhvr>
                                      <p:to>
                                        <p:strVal val="(0.5)"/>
                                      </p:to>
                                    </p:set>
                                    <p:anim from="(0.5)" to="(#ppt_x)" calcmode="lin" valueType="num">
                                      <p:cBhvr>
                                        <p:cTn id="38" dur="1230" accel="100000" fill="hold">
                                          <p:stCondLst>
                                            <p:cond delay="770"/>
                                          </p:stCondLst>
                                        </p:cTn>
                                        <p:tgtEl>
                                          <p:spTgt spid="16409"/>
                                        </p:tgtEl>
                                        <p:attrNameLst>
                                          <p:attrName>ppt_x</p:attrName>
                                        </p:attrNameLst>
                                      </p:cBhvr>
                                    </p:anim>
                                    <p:set>
                                      <p:cBhvr>
                                        <p:cTn id="39" dur="770" fill="hold"/>
                                        <p:tgtEl>
                                          <p:spTgt spid="16409"/>
                                        </p:tgtEl>
                                        <p:attrNameLst>
                                          <p:attrName>ppt_y</p:attrName>
                                        </p:attrNameLst>
                                      </p:cBhvr>
                                      <p:to>
                                        <p:strVal val="(#ppt_y+0.4)"/>
                                      </p:to>
                                    </p:set>
                                    <p:anim from="(#ppt_y+0.4)" to="(#ppt_y)" calcmode="lin" valueType="num">
                                      <p:cBhvr>
                                        <p:cTn id="40" dur="1230" accel="100000" fill="hold">
                                          <p:stCondLst>
                                            <p:cond delay="770"/>
                                          </p:stCondLst>
                                        </p:cTn>
                                        <p:tgtEl>
                                          <p:spTgt spid="16409"/>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6390"/>
                                        </p:tgtEl>
                                        <p:attrNameLst>
                                          <p:attrName>style.visibility</p:attrName>
                                        </p:attrNameLst>
                                      </p:cBhvr>
                                      <p:to>
                                        <p:strVal val="visible"/>
                                      </p:to>
                                    </p:set>
                                    <p:animEffect transition="in" filter="fade">
                                      <p:cBhvr>
                                        <p:cTn id="43" dur="770" decel="100000"/>
                                        <p:tgtEl>
                                          <p:spTgt spid="16390"/>
                                        </p:tgtEl>
                                      </p:cBhvr>
                                    </p:animEffect>
                                    <p:animScale>
                                      <p:cBhvr>
                                        <p:cTn id="44" dur="770" decel="100000"/>
                                        <p:tgtEl>
                                          <p:spTgt spid="16390"/>
                                        </p:tgtEl>
                                      </p:cBhvr>
                                      <p:from x="10000" y="10000"/>
                                      <p:to x="200000" y="450000"/>
                                    </p:animScale>
                                    <p:animScale>
                                      <p:cBhvr>
                                        <p:cTn id="45" dur="1230" accel="100000" fill="hold">
                                          <p:stCondLst>
                                            <p:cond delay="770"/>
                                          </p:stCondLst>
                                        </p:cTn>
                                        <p:tgtEl>
                                          <p:spTgt spid="16390"/>
                                        </p:tgtEl>
                                      </p:cBhvr>
                                      <p:from x="200000" y="450000"/>
                                      <p:to x="100000" y="100000"/>
                                    </p:animScale>
                                    <p:set>
                                      <p:cBhvr>
                                        <p:cTn id="46" dur="770" fill="hold"/>
                                        <p:tgtEl>
                                          <p:spTgt spid="16390"/>
                                        </p:tgtEl>
                                        <p:attrNameLst>
                                          <p:attrName>ppt_x</p:attrName>
                                        </p:attrNameLst>
                                      </p:cBhvr>
                                      <p:to>
                                        <p:strVal val="(0.5)"/>
                                      </p:to>
                                    </p:set>
                                    <p:anim from="(0.5)" to="(#ppt_x)" calcmode="lin" valueType="num">
                                      <p:cBhvr>
                                        <p:cTn id="47" dur="1230" accel="100000" fill="hold">
                                          <p:stCondLst>
                                            <p:cond delay="770"/>
                                          </p:stCondLst>
                                        </p:cTn>
                                        <p:tgtEl>
                                          <p:spTgt spid="16390"/>
                                        </p:tgtEl>
                                        <p:attrNameLst>
                                          <p:attrName>ppt_x</p:attrName>
                                        </p:attrNameLst>
                                      </p:cBhvr>
                                    </p:anim>
                                    <p:set>
                                      <p:cBhvr>
                                        <p:cTn id="48" dur="770" fill="hold"/>
                                        <p:tgtEl>
                                          <p:spTgt spid="16390"/>
                                        </p:tgtEl>
                                        <p:attrNameLst>
                                          <p:attrName>ppt_y</p:attrName>
                                        </p:attrNameLst>
                                      </p:cBhvr>
                                      <p:to>
                                        <p:strVal val="(#ppt_y+0.4)"/>
                                      </p:to>
                                    </p:set>
                                    <p:anim from="(#ppt_y+0.4)" to="(#ppt_y)" calcmode="lin" valueType="num">
                                      <p:cBhvr>
                                        <p:cTn id="49" dur="1230" accel="100000" fill="hold">
                                          <p:stCondLst>
                                            <p:cond delay="770"/>
                                          </p:stCondLst>
                                        </p:cTn>
                                        <p:tgtEl>
                                          <p:spTgt spid="16390"/>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4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13" name="Text Box 5"/>
          <p:cNvSpPr txBox="1">
            <a:spLocks noChangeArrowheads="1"/>
          </p:cNvSpPr>
          <p:nvPr/>
        </p:nvSpPr>
        <p:spPr bwMode="auto">
          <a:xfrm>
            <a:off x="0" y="16764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17414" name="Text Box 6"/>
          <p:cNvSpPr txBox="1">
            <a:spLocks noChangeArrowheads="1"/>
          </p:cNvSpPr>
          <p:nvPr/>
        </p:nvSpPr>
        <p:spPr bwMode="auto">
          <a:xfrm>
            <a:off x="5638800" y="61722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1128713" y="2514600"/>
            <a:ext cx="4814887" cy="3659188"/>
            <a:chOff x="711" y="1584"/>
            <a:chExt cx="3033" cy="2305"/>
          </a:xfrm>
        </p:grpSpPr>
        <p:sp>
          <p:nvSpPr>
            <p:cNvPr id="15382" name="Line 8"/>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383"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7418" name="Text Box 10"/>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3" name="Group 11"/>
          <p:cNvGrpSpPr/>
          <p:nvPr/>
        </p:nvGrpSpPr>
        <p:grpSpPr bwMode="auto">
          <a:xfrm>
            <a:off x="2555875" y="2205038"/>
            <a:ext cx="1296988" cy="3960812"/>
            <a:chOff x="1610" y="1389"/>
            <a:chExt cx="817" cy="2495"/>
          </a:xfrm>
        </p:grpSpPr>
        <p:sp>
          <p:nvSpPr>
            <p:cNvPr id="15380" name="Line 12"/>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5381" name="Text Box 13"/>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p>
          </p:txBody>
        </p:sp>
      </p:grpSp>
      <p:sp>
        <p:nvSpPr>
          <p:cNvPr id="17423" name="Line 15"/>
          <p:cNvSpPr>
            <a:spLocks noChangeShapeType="1"/>
          </p:cNvSpPr>
          <p:nvPr/>
        </p:nvSpPr>
        <p:spPr bwMode="auto">
          <a:xfrm flipV="1">
            <a:off x="3563938" y="2636838"/>
            <a:ext cx="0" cy="3529012"/>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4" name="Text Box 16"/>
          <p:cNvSpPr txBox="1">
            <a:spLocks noChangeArrowheads="1"/>
          </p:cNvSpPr>
          <p:nvPr/>
        </p:nvSpPr>
        <p:spPr bwMode="auto">
          <a:xfrm>
            <a:off x="3348038" y="2205038"/>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17426" name="Line 18"/>
          <p:cNvSpPr>
            <a:spLocks noChangeShapeType="1"/>
          </p:cNvSpPr>
          <p:nvPr/>
        </p:nvSpPr>
        <p:spPr bwMode="auto">
          <a:xfrm flipV="1">
            <a:off x="1908175" y="2636838"/>
            <a:ext cx="0" cy="3529012"/>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7" name="Text Box 19"/>
          <p:cNvSpPr txBox="1">
            <a:spLocks noChangeArrowheads="1"/>
          </p:cNvSpPr>
          <p:nvPr/>
        </p:nvSpPr>
        <p:spPr bwMode="auto">
          <a:xfrm>
            <a:off x="1692275" y="2205038"/>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sp>
        <p:nvSpPr>
          <p:cNvPr id="17428" name="Line 20"/>
          <p:cNvSpPr>
            <a:spLocks noChangeShapeType="1"/>
          </p:cNvSpPr>
          <p:nvPr/>
        </p:nvSpPr>
        <p:spPr bwMode="auto">
          <a:xfrm>
            <a:off x="2843213" y="3141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0" name="Line 22"/>
          <p:cNvSpPr>
            <a:spLocks noChangeShapeType="1"/>
          </p:cNvSpPr>
          <p:nvPr/>
        </p:nvSpPr>
        <p:spPr bwMode="auto">
          <a:xfrm>
            <a:off x="2916238" y="5300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1" name="Line 23"/>
          <p:cNvSpPr>
            <a:spLocks noChangeShapeType="1"/>
          </p:cNvSpPr>
          <p:nvPr/>
        </p:nvSpPr>
        <p:spPr bwMode="auto">
          <a:xfrm>
            <a:off x="2916238" y="42211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2" name="Line 24"/>
          <p:cNvSpPr>
            <a:spLocks noChangeShapeType="1"/>
          </p:cNvSpPr>
          <p:nvPr/>
        </p:nvSpPr>
        <p:spPr bwMode="auto">
          <a:xfrm flipH="1">
            <a:off x="2051050" y="3573463"/>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3" name="Line 25"/>
          <p:cNvSpPr>
            <a:spLocks noChangeShapeType="1"/>
          </p:cNvSpPr>
          <p:nvPr/>
        </p:nvSpPr>
        <p:spPr bwMode="auto">
          <a:xfrm flipH="1">
            <a:off x="2124075" y="4652963"/>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4" name="Text Box 26"/>
          <p:cNvSpPr txBox="1">
            <a:spLocks noChangeArrowheads="1"/>
          </p:cNvSpPr>
          <p:nvPr/>
        </p:nvSpPr>
        <p:spPr bwMode="auto">
          <a:xfrm>
            <a:off x="4067175" y="2781300"/>
            <a:ext cx="431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ZVÝŠENÍ NABÍDKY PENĚZ</a:t>
            </a:r>
          </a:p>
        </p:txBody>
      </p:sp>
      <p:sp>
        <p:nvSpPr>
          <p:cNvPr id="17435" name="Text Box 27"/>
          <p:cNvSpPr txBox="1">
            <a:spLocks noChangeArrowheads="1"/>
          </p:cNvSpPr>
          <p:nvPr/>
        </p:nvSpPr>
        <p:spPr bwMode="auto">
          <a:xfrm>
            <a:off x="4284663" y="3573463"/>
            <a:ext cx="4319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SNÍŽENÍ NABÍDKY PENĚZ</a:t>
            </a:r>
          </a:p>
        </p:txBody>
      </p:sp>
      <p:sp>
        <p:nvSpPr>
          <p:cNvPr id="4" name="Nadpis 3"/>
          <p:cNvSpPr>
            <a:spLocks noGrp="1"/>
          </p:cNvSpPr>
          <p:nvPr>
            <p:ph type="title"/>
          </p:nvPr>
        </p:nvSpPr>
        <p:spPr/>
        <p:txBody>
          <a:bodyPr/>
          <a:lstStyle/>
          <a:p>
            <a:r>
              <a:rPr lang="cs-CZ" b="1" dirty="0"/>
              <a:t>Nabídka peněz</a:t>
            </a:r>
          </a:p>
        </p:txBody>
      </p:sp>
      <p:sp>
        <p:nvSpPr>
          <p:cNvPr id="2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770" decel="100000"/>
                                        <p:tgtEl>
                                          <p:spTgt spid="17413"/>
                                        </p:tgtEl>
                                      </p:cBhvr>
                                    </p:animEffect>
                                    <p:animScale>
                                      <p:cBhvr>
                                        <p:cTn id="17" dur="770" decel="100000"/>
                                        <p:tgtEl>
                                          <p:spTgt spid="17413"/>
                                        </p:tgtEl>
                                      </p:cBhvr>
                                      <p:from x="10000" y="10000"/>
                                      <p:to x="200000" y="450000"/>
                                    </p:animScale>
                                    <p:animScale>
                                      <p:cBhvr>
                                        <p:cTn id="18" dur="1230" accel="100000" fill="hold">
                                          <p:stCondLst>
                                            <p:cond delay="770"/>
                                          </p:stCondLst>
                                        </p:cTn>
                                        <p:tgtEl>
                                          <p:spTgt spid="17413"/>
                                        </p:tgtEl>
                                      </p:cBhvr>
                                      <p:from x="200000" y="450000"/>
                                      <p:to x="100000" y="100000"/>
                                    </p:animScale>
                                    <p:set>
                                      <p:cBhvr>
                                        <p:cTn id="19" dur="770" fill="hold"/>
                                        <p:tgtEl>
                                          <p:spTgt spid="17413"/>
                                        </p:tgtEl>
                                        <p:attrNameLst>
                                          <p:attrName>ppt_x</p:attrName>
                                        </p:attrNameLst>
                                      </p:cBhvr>
                                      <p:to>
                                        <p:strVal val="(0.5)"/>
                                      </p:to>
                                    </p:set>
                                    <p:anim from="(0.5)" to="(#ppt_x)" calcmode="lin" valueType="num">
                                      <p:cBhvr>
                                        <p:cTn id="20" dur="1230" accel="100000" fill="hold">
                                          <p:stCondLst>
                                            <p:cond delay="770"/>
                                          </p:stCondLst>
                                        </p:cTn>
                                        <p:tgtEl>
                                          <p:spTgt spid="17413"/>
                                        </p:tgtEl>
                                        <p:attrNameLst>
                                          <p:attrName>ppt_x</p:attrName>
                                        </p:attrNameLst>
                                      </p:cBhvr>
                                    </p:anim>
                                    <p:set>
                                      <p:cBhvr>
                                        <p:cTn id="21" dur="770" fill="hold"/>
                                        <p:tgtEl>
                                          <p:spTgt spid="17413"/>
                                        </p:tgtEl>
                                        <p:attrNameLst>
                                          <p:attrName>ppt_y</p:attrName>
                                        </p:attrNameLst>
                                      </p:cBhvr>
                                      <p:to>
                                        <p:strVal val="(#ppt_y+0.4)"/>
                                      </p:to>
                                    </p:set>
                                    <p:anim from="(#ppt_y+0.4)" to="(#ppt_y)" calcmode="lin" valueType="num">
                                      <p:cBhvr>
                                        <p:cTn id="22" dur="1230" accel="100000" fill="hold">
                                          <p:stCondLst>
                                            <p:cond delay="770"/>
                                          </p:stCondLst>
                                        </p:cTn>
                                        <p:tgtEl>
                                          <p:spTgt spid="1741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770" decel="100000"/>
                                        <p:tgtEl>
                                          <p:spTgt spid="17418"/>
                                        </p:tgtEl>
                                      </p:cBhvr>
                                    </p:animEffect>
                                    <p:animScale>
                                      <p:cBhvr>
                                        <p:cTn id="26" dur="770" decel="100000"/>
                                        <p:tgtEl>
                                          <p:spTgt spid="17418"/>
                                        </p:tgtEl>
                                      </p:cBhvr>
                                      <p:from x="10000" y="10000"/>
                                      <p:to x="200000" y="450000"/>
                                    </p:animScale>
                                    <p:animScale>
                                      <p:cBhvr>
                                        <p:cTn id="27" dur="1230" accel="100000" fill="hold">
                                          <p:stCondLst>
                                            <p:cond delay="770"/>
                                          </p:stCondLst>
                                        </p:cTn>
                                        <p:tgtEl>
                                          <p:spTgt spid="17418"/>
                                        </p:tgtEl>
                                      </p:cBhvr>
                                      <p:from x="200000" y="450000"/>
                                      <p:to x="100000" y="100000"/>
                                    </p:animScale>
                                    <p:set>
                                      <p:cBhvr>
                                        <p:cTn id="28" dur="770" fill="hold"/>
                                        <p:tgtEl>
                                          <p:spTgt spid="17418"/>
                                        </p:tgtEl>
                                        <p:attrNameLst>
                                          <p:attrName>ppt_x</p:attrName>
                                        </p:attrNameLst>
                                      </p:cBhvr>
                                      <p:to>
                                        <p:strVal val="(0.5)"/>
                                      </p:to>
                                    </p:set>
                                    <p:anim from="(0.5)" to="(#ppt_x)" calcmode="lin" valueType="num">
                                      <p:cBhvr>
                                        <p:cTn id="29" dur="1230" accel="100000" fill="hold">
                                          <p:stCondLst>
                                            <p:cond delay="770"/>
                                          </p:stCondLst>
                                        </p:cTn>
                                        <p:tgtEl>
                                          <p:spTgt spid="17418"/>
                                        </p:tgtEl>
                                        <p:attrNameLst>
                                          <p:attrName>ppt_x</p:attrName>
                                        </p:attrNameLst>
                                      </p:cBhvr>
                                    </p:anim>
                                    <p:set>
                                      <p:cBhvr>
                                        <p:cTn id="30" dur="770" fill="hold"/>
                                        <p:tgtEl>
                                          <p:spTgt spid="17418"/>
                                        </p:tgtEl>
                                        <p:attrNameLst>
                                          <p:attrName>ppt_y</p:attrName>
                                        </p:attrNameLst>
                                      </p:cBhvr>
                                      <p:to>
                                        <p:strVal val="(#ppt_y+0.4)"/>
                                      </p:to>
                                    </p:set>
                                    <p:anim from="(#ppt_y+0.4)" to="(#ppt_y)" calcmode="lin" valueType="num">
                                      <p:cBhvr>
                                        <p:cTn id="31" dur="1230" accel="100000" fill="hold">
                                          <p:stCondLst>
                                            <p:cond delay="770"/>
                                          </p:stCondLst>
                                        </p:cTn>
                                        <p:tgtEl>
                                          <p:spTgt spid="1741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fade">
                                      <p:cBhvr>
                                        <p:cTn id="34" dur="770" decel="100000"/>
                                        <p:tgtEl>
                                          <p:spTgt spid="17414"/>
                                        </p:tgtEl>
                                      </p:cBhvr>
                                    </p:animEffect>
                                    <p:animScale>
                                      <p:cBhvr>
                                        <p:cTn id="35" dur="770" decel="100000"/>
                                        <p:tgtEl>
                                          <p:spTgt spid="17414"/>
                                        </p:tgtEl>
                                      </p:cBhvr>
                                      <p:from x="10000" y="10000"/>
                                      <p:to x="200000" y="450000"/>
                                    </p:animScale>
                                    <p:animScale>
                                      <p:cBhvr>
                                        <p:cTn id="36" dur="1230" accel="100000" fill="hold">
                                          <p:stCondLst>
                                            <p:cond delay="770"/>
                                          </p:stCondLst>
                                        </p:cTn>
                                        <p:tgtEl>
                                          <p:spTgt spid="17414"/>
                                        </p:tgtEl>
                                      </p:cBhvr>
                                      <p:from x="200000" y="450000"/>
                                      <p:to x="100000" y="100000"/>
                                    </p:animScale>
                                    <p:set>
                                      <p:cBhvr>
                                        <p:cTn id="37" dur="770" fill="hold"/>
                                        <p:tgtEl>
                                          <p:spTgt spid="17414"/>
                                        </p:tgtEl>
                                        <p:attrNameLst>
                                          <p:attrName>ppt_x</p:attrName>
                                        </p:attrNameLst>
                                      </p:cBhvr>
                                      <p:to>
                                        <p:strVal val="(0.5)"/>
                                      </p:to>
                                    </p:set>
                                    <p:anim from="(0.5)" to="(#ppt_x)" calcmode="lin" valueType="num">
                                      <p:cBhvr>
                                        <p:cTn id="38" dur="1230" accel="100000" fill="hold">
                                          <p:stCondLst>
                                            <p:cond delay="770"/>
                                          </p:stCondLst>
                                        </p:cTn>
                                        <p:tgtEl>
                                          <p:spTgt spid="17414"/>
                                        </p:tgtEl>
                                        <p:attrNameLst>
                                          <p:attrName>ppt_x</p:attrName>
                                        </p:attrNameLst>
                                      </p:cBhvr>
                                    </p:anim>
                                    <p:set>
                                      <p:cBhvr>
                                        <p:cTn id="39" dur="770" fill="hold"/>
                                        <p:tgtEl>
                                          <p:spTgt spid="17414"/>
                                        </p:tgtEl>
                                        <p:attrNameLst>
                                          <p:attrName>ppt_y</p:attrName>
                                        </p:attrNameLst>
                                      </p:cBhvr>
                                      <p:to>
                                        <p:strVal val="(#ppt_y+0.4)"/>
                                      </p:to>
                                    </p:set>
                                    <p:anim from="(#ppt_y+0.4)" to="(#ppt_y)" calcmode="lin" valueType="num">
                                      <p:cBhvr>
                                        <p:cTn id="40" dur="1230" accel="100000" fill="hold">
                                          <p:stCondLst>
                                            <p:cond delay="770"/>
                                          </p:stCondLst>
                                        </p:cTn>
                                        <p:tgtEl>
                                          <p:spTgt spid="17414"/>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423"/>
                                        </p:tgtEl>
                                        <p:attrNameLst>
                                          <p:attrName>style.visibility</p:attrName>
                                        </p:attrNameLst>
                                      </p:cBhvr>
                                      <p:to>
                                        <p:strVal val="visible"/>
                                      </p:to>
                                    </p:set>
                                    <p:animEffect transition="in" filter="wipe(down)">
                                      <p:cBhvr>
                                        <p:cTn id="50" dur="500"/>
                                        <p:tgtEl>
                                          <p:spTgt spid="1742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424"/>
                                        </p:tgtEl>
                                        <p:attrNameLst>
                                          <p:attrName>style.visibility</p:attrName>
                                        </p:attrNameLst>
                                      </p:cBhvr>
                                      <p:to>
                                        <p:strVal val="visible"/>
                                      </p:to>
                                    </p:set>
                                    <p:animEffect transition="in" filter="wipe(down)">
                                      <p:cBhvr>
                                        <p:cTn id="53" dur="500"/>
                                        <p:tgtEl>
                                          <p:spTgt spid="1742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17428"/>
                                        </p:tgtEl>
                                        <p:attrNameLst>
                                          <p:attrName>style.visibility</p:attrName>
                                        </p:attrNameLst>
                                      </p:cBhvr>
                                      <p:to>
                                        <p:strVal val="visible"/>
                                      </p:to>
                                    </p:set>
                                    <p:anim calcmode="lin" valueType="num">
                                      <p:cBhvr>
                                        <p:cTn id="58" dur="1000" fill="hold"/>
                                        <p:tgtEl>
                                          <p:spTgt spid="17428"/>
                                        </p:tgtEl>
                                        <p:attrNameLst>
                                          <p:attrName>ppt_w</p:attrName>
                                        </p:attrNameLst>
                                      </p:cBhvr>
                                      <p:tavLst>
                                        <p:tav tm="0">
                                          <p:val>
                                            <p:fltVal val="0"/>
                                          </p:val>
                                        </p:tav>
                                        <p:tav tm="100000">
                                          <p:val>
                                            <p:strVal val="#ppt_w"/>
                                          </p:val>
                                        </p:tav>
                                      </p:tavLst>
                                    </p:anim>
                                    <p:anim calcmode="lin" valueType="num">
                                      <p:cBhvr>
                                        <p:cTn id="59" dur="1000" fill="hold"/>
                                        <p:tgtEl>
                                          <p:spTgt spid="17428"/>
                                        </p:tgtEl>
                                        <p:attrNameLst>
                                          <p:attrName>ppt_h</p:attrName>
                                        </p:attrNameLst>
                                      </p:cBhvr>
                                      <p:tavLst>
                                        <p:tav tm="0">
                                          <p:val>
                                            <p:fltVal val="0"/>
                                          </p:val>
                                        </p:tav>
                                        <p:tav tm="100000">
                                          <p:val>
                                            <p:strVal val="#ppt_h"/>
                                          </p:val>
                                        </p:tav>
                                      </p:tavLst>
                                    </p:anim>
                                    <p:anim calcmode="lin" valueType="num">
                                      <p:cBhvr>
                                        <p:cTn id="60" dur="1000" fill="hold"/>
                                        <p:tgtEl>
                                          <p:spTgt spid="17428"/>
                                        </p:tgtEl>
                                        <p:attrNameLst>
                                          <p:attrName>style.rotation</p:attrName>
                                        </p:attrNameLst>
                                      </p:cBhvr>
                                      <p:tavLst>
                                        <p:tav tm="0">
                                          <p:val>
                                            <p:fltVal val="90"/>
                                          </p:val>
                                        </p:tav>
                                        <p:tav tm="100000">
                                          <p:val>
                                            <p:fltVal val="0"/>
                                          </p:val>
                                        </p:tav>
                                      </p:tavLst>
                                    </p:anim>
                                    <p:animEffect transition="in" filter="fade">
                                      <p:cBhvr>
                                        <p:cTn id="61" dur="1000"/>
                                        <p:tgtEl>
                                          <p:spTgt spid="17428"/>
                                        </p:tgtEl>
                                      </p:cBhvr>
                                    </p:animEffec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17431"/>
                                        </p:tgtEl>
                                        <p:attrNameLst>
                                          <p:attrName>style.visibility</p:attrName>
                                        </p:attrNameLst>
                                      </p:cBhvr>
                                      <p:to>
                                        <p:strVal val="visible"/>
                                      </p:to>
                                    </p:set>
                                    <p:anim calcmode="lin" valueType="num">
                                      <p:cBhvr>
                                        <p:cTn id="64" dur="1000" fill="hold"/>
                                        <p:tgtEl>
                                          <p:spTgt spid="17431"/>
                                        </p:tgtEl>
                                        <p:attrNameLst>
                                          <p:attrName>ppt_w</p:attrName>
                                        </p:attrNameLst>
                                      </p:cBhvr>
                                      <p:tavLst>
                                        <p:tav tm="0">
                                          <p:val>
                                            <p:fltVal val="0"/>
                                          </p:val>
                                        </p:tav>
                                        <p:tav tm="100000">
                                          <p:val>
                                            <p:strVal val="#ppt_w"/>
                                          </p:val>
                                        </p:tav>
                                      </p:tavLst>
                                    </p:anim>
                                    <p:anim calcmode="lin" valueType="num">
                                      <p:cBhvr>
                                        <p:cTn id="65" dur="1000" fill="hold"/>
                                        <p:tgtEl>
                                          <p:spTgt spid="17431"/>
                                        </p:tgtEl>
                                        <p:attrNameLst>
                                          <p:attrName>ppt_h</p:attrName>
                                        </p:attrNameLst>
                                      </p:cBhvr>
                                      <p:tavLst>
                                        <p:tav tm="0">
                                          <p:val>
                                            <p:fltVal val="0"/>
                                          </p:val>
                                        </p:tav>
                                        <p:tav tm="100000">
                                          <p:val>
                                            <p:strVal val="#ppt_h"/>
                                          </p:val>
                                        </p:tav>
                                      </p:tavLst>
                                    </p:anim>
                                    <p:anim calcmode="lin" valueType="num">
                                      <p:cBhvr>
                                        <p:cTn id="66" dur="1000" fill="hold"/>
                                        <p:tgtEl>
                                          <p:spTgt spid="17431"/>
                                        </p:tgtEl>
                                        <p:attrNameLst>
                                          <p:attrName>style.rotation</p:attrName>
                                        </p:attrNameLst>
                                      </p:cBhvr>
                                      <p:tavLst>
                                        <p:tav tm="0">
                                          <p:val>
                                            <p:fltVal val="90"/>
                                          </p:val>
                                        </p:tav>
                                        <p:tav tm="100000">
                                          <p:val>
                                            <p:fltVal val="0"/>
                                          </p:val>
                                        </p:tav>
                                      </p:tavLst>
                                    </p:anim>
                                    <p:animEffect transition="in" filter="fade">
                                      <p:cBhvr>
                                        <p:cTn id="67" dur="1000"/>
                                        <p:tgtEl>
                                          <p:spTgt spid="17431"/>
                                        </p:tgtEl>
                                      </p:cBhvr>
                                    </p:animEffect>
                                  </p:child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17430"/>
                                        </p:tgtEl>
                                        <p:attrNameLst>
                                          <p:attrName>style.visibility</p:attrName>
                                        </p:attrNameLst>
                                      </p:cBhvr>
                                      <p:to>
                                        <p:strVal val="visible"/>
                                      </p:to>
                                    </p:set>
                                    <p:anim calcmode="lin" valueType="num">
                                      <p:cBhvr>
                                        <p:cTn id="70" dur="1000" fill="hold"/>
                                        <p:tgtEl>
                                          <p:spTgt spid="17430"/>
                                        </p:tgtEl>
                                        <p:attrNameLst>
                                          <p:attrName>ppt_w</p:attrName>
                                        </p:attrNameLst>
                                      </p:cBhvr>
                                      <p:tavLst>
                                        <p:tav tm="0">
                                          <p:val>
                                            <p:fltVal val="0"/>
                                          </p:val>
                                        </p:tav>
                                        <p:tav tm="100000">
                                          <p:val>
                                            <p:strVal val="#ppt_w"/>
                                          </p:val>
                                        </p:tav>
                                      </p:tavLst>
                                    </p:anim>
                                    <p:anim calcmode="lin" valueType="num">
                                      <p:cBhvr>
                                        <p:cTn id="71" dur="1000" fill="hold"/>
                                        <p:tgtEl>
                                          <p:spTgt spid="17430"/>
                                        </p:tgtEl>
                                        <p:attrNameLst>
                                          <p:attrName>ppt_h</p:attrName>
                                        </p:attrNameLst>
                                      </p:cBhvr>
                                      <p:tavLst>
                                        <p:tav tm="0">
                                          <p:val>
                                            <p:fltVal val="0"/>
                                          </p:val>
                                        </p:tav>
                                        <p:tav tm="100000">
                                          <p:val>
                                            <p:strVal val="#ppt_h"/>
                                          </p:val>
                                        </p:tav>
                                      </p:tavLst>
                                    </p:anim>
                                    <p:anim calcmode="lin" valueType="num">
                                      <p:cBhvr>
                                        <p:cTn id="72" dur="1000" fill="hold"/>
                                        <p:tgtEl>
                                          <p:spTgt spid="17430"/>
                                        </p:tgtEl>
                                        <p:attrNameLst>
                                          <p:attrName>style.rotation</p:attrName>
                                        </p:attrNameLst>
                                      </p:cBhvr>
                                      <p:tavLst>
                                        <p:tav tm="0">
                                          <p:val>
                                            <p:fltVal val="90"/>
                                          </p:val>
                                        </p:tav>
                                        <p:tav tm="100000">
                                          <p:val>
                                            <p:fltVal val="0"/>
                                          </p:val>
                                        </p:tav>
                                      </p:tavLst>
                                    </p:anim>
                                    <p:animEffect transition="in" filter="fade">
                                      <p:cBhvr>
                                        <p:cTn id="73" dur="1000"/>
                                        <p:tgtEl>
                                          <p:spTgt spid="17430"/>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iterate type="lt">
                                    <p:tmPct val="0"/>
                                  </p:iterate>
                                  <p:childTnLst>
                                    <p:animEffect transition="out" filter="fade">
                                      <p:cBhvr>
                                        <p:cTn id="77" dur="500" tmFilter="0, 0; .2, .5; .8, .5; 1, 0"/>
                                        <p:tgtEl>
                                          <p:spTgt spid="17428"/>
                                        </p:tgtEl>
                                      </p:cBhvr>
                                    </p:animEffect>
                                    <p:animScale>
                                      <p:cBhvr>
                                        <p:cTn id="78" dur="250" autoRev="1" fill="hold"/>
                                        <p:tgtEl>
                                          <p:spTgt spid="17428"/>
                                        </p:tgtEl>
                                      </p:cBhvr>
                                      <p:by x="105000" y="105000"/>
                                    </p:animScale>
                                  </p:childTnLst>
                                </p:cTn>
                              </p:par>
                              <p:par>
                                <p:cTn id="79" presetID="26" presetClass="emph" presetSubtype="0" fill="hold" nodeType="withEffect">
                                  <p:stCondLst>
                                    <p:cond delay="0"/>
                                  </p:stCondLst>
                                  <p:iterate type="lt">
                                    <p:tmPct val="0"/>
                                  </p:iterate>
                                  <p:childTnLst>
                                    <p:animEffect transition="out" filter="fade">
                                      <p:cBhvr>
                                        <p:cTn id="80" dur="500" tmFilter="0, 0; .2, .5; .8, .5; 1, 0"/>
                                        <p:tgtEl>
                                          <p:spTgt spid="17431"/>
                                        </p:tgtEl>
                                      </p:cBhvr>
                                    </p:animEffect>
                                    <p:animScale>
                                      <p:cBhvr>
                                        <p:cTn id="81" dur="250" autoRev="1" fill="hold"/>
                                        <p:tgtEl>
                                          <p:spTgt spid="17431"/>
                                        </p:tgtEl>
                                      </p:cBhvr>
                                      <p:by x="105000" y="105000"/>
                                    </p:animScale>
                                  </p:childTnLst>
                                </p:cTn>
                              </p:par>
                              <p:par>
                                <p:cTn id="82" presetID="26" presetClass="emph" presetSubtype="0" fill="hold" nodeType="withEffect">
                                  <p:stCondLst>
                                    <p:cond delay="0"/>
                                  </p:stCondLst>
                                  <p:iterate type="lt">
                                    <p:tmPct val="0"/>
                                  </p:iterate>
                                  <p:childTnLst>
                                    <p:animEffect transition="out" filter="fade">
                                      <p:cBhvr>
                                        <p:cTn id="83" dur="500" tmFilter="0, 0; .2, .5; .8, .5; 1, 0"/>
                                        <p:tgtEl>
                                          <p:spTgt spid="17430"/>
                                        </p:tgtEl>
                                      </p:cBhvr>
                                    </p:animEffect>
                                    <p:animScale>
                                      <p:cBhvr>
                                        <p:cTn id="84" dur="250" autoRev="1" fill="hold"/>
                                        <p:tgtEl>
                                          <p:spTgt spid="17430"/>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7434"/>
                                        </p:tgtEl>
                                        <p:attrNameLst>
                                          <p:attrName>style.visibility</p:attrName>
                                        </p:attrNameLst>
                                      </p:cBhvr>
                                      <p:to>
                                        <p:strVal val="visible"/>
                                      </p:to>
                                    </p:set>
                                    <p:anim calcmode="lin" valueType="num">
                                      <p:cBhvr>
                                        <p:cTn id="89" dur="500" decel="50000" fill="hold">
                                          <p:stCondLst>
                                            <p:cond delay="0"/>
                                          </p:stCondLst>
                                        </p:cTn>
                                        <p:tgtEl>
                                          <p:spTgt spid="17434"/>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7434"/>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7434"/>
                                        </p:tgtEl>
                                        <p:attrNameLst>
                                          <p:attrName>ppt_w</p:attrName>
                                        </p:attrNameLst>
                                      </p:cBhvr>
                                      <p:tavLst>
                                        <p:tav tm="0">
                                          <p:val>
                                            <p:strVal val="#ppt_w*.05"/>
                                          </p:val>
                                        </p:tav>
                                        <p:tav tm="100000">
                                          <p:val>
                                            <p:strVal val="#ppt_w"/>
                                          </p:val>
                                        </p:tav>
                                      </p:tavLst>
                                    </p:anim>
                                    <p:anim calcmode="lin" valueType="num">
                                      <p:cBhvr>
                                        <p:cTn id="92" dur="1000" fill="hold"/>
                                        <p:tgtEl>
                                          <p:spTgt spid="17434"/>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7434"/>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7434"/>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7434"/>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7434"/>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17434"/>
                                        </p:tgtEl>
                                        <p:attrNameLst>
                                          <p:attrName>ppt_x</p:attrName>
                                        </p:attrNameLst>
                                      </p:cBhvr>
                                      <p:tavLst>
                                        <p:tav tm="0">
                                          <p:val>
                                            <p:strVal val="ppt_x"/>
                                          </p:val>
                                        </p:tav>
                                        <p:tav tm="100000">
                                          <p:val>
                                            <p:strVal val="ppt_x"/>
                                          </p:val>
                                        </p:tav>
                                      </p:tavLst>
                                    </p:anim>
                                    <p:anim calcmode="lin" valueType="num">
                                      <p:cBhvr additive="base">
                                        <p:cTn id="101" dur="500"/>
                                        <p:tgtEl>
                                          <p:spTgt spid="17434"/>
                                        </p:tgtEl>
                                        <p:attrNameLst>
                                          <p:attrName>ppt_y</p:attrName>
                                        </p:attrNameLst>
                                      </p:cBhvr>
                                      <p:tavLst>
                                        <p:tav tm="0">
                                          <p:val>
                                            <p:strVal val="ppt_y"/>
                                          </p:val>
                                        </p:tav>
                                        <p:tav tm="100000">
                                          <p:val>
                                            <p:strVal val="1+ppt_h/2"/>
                                          </p:val>
                                        </p:tav>
                                      </p:tavLst>
                                    </p:anim>
                                    <p:set>
                                      <p:cBhvr>
                                        <p:cTn id="102" dur="1" fill="hold">
                                          <p:stCondLst>
                                            <p:cond delay="499"/>
                                          </p:stCondLst>
                                        </p:cTn>
                                        <p:tgtEl>
                                          <p:spTgt spid="17434"/>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7426"/>
                                        </p:tgtEl>
                                        <p:attrNameLst>
                                          <p:attrName>style.visibility</p:attrName>
                                        </p:attrNameLst>
                                      </p:cBhvr>
                                      <p:to>
                                        <p:strVal val="visible"/>
                                      </p:to>
                                    </p:set>
                                    <p:animEffect transition="in" filter="wipe(down)">
                                      <p:cBhvr>
                                        <p:cTn id="107" dur="500"/>
                                        <p:tgtEl>
                                          <p:spTgt spid="1742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7427"/>
                                        </p:tgtEl>
                                        <p:attrNameLst>
                                          <p:attrName>style.visibility</p:attrName>
                                        </p:attrNameLst>
                                      </p:cBhvr>
                                      <p:to>
                                        <p:strVal val="visible"/>
                                      </p:to>
                                    </p:set>
                                    <p:animEffect transition="in" filter="wipe(down)">
                                      <p:cBhvr>
                                        <p:cTn id="110" dur="500"/>
                                        <p:tgtEl>
                                          <p:spTgt spid="17427"/>
                                        </p:tgtEl>
                                      </p:cBhvr>
                                    </p:animEffect>
                                  </p:childTnLst>
                                </p:cTn>
                              </p:par>
                            </p:childTnLst>
                          </p:cTn>
                        </p:par>
                      </p:childTnLst>
                    </p:cTn>
                  </p:par>
                  <p:par>
                    <p:cTn id="111" fill="hold">
                      <p:stCondLst>
                        <p:cond delay="indefinite"/>
                      </p:stCondLst>
                      <p:childTnLst>
                        <p:par>
                          <p:cTn id="112" fill="hold">
                            <p:stCondLst>
                              <p:cond delay="0"/>
                            </p:stCondLst>
                            <p:childTnLst>
                              <p:par>
                                <p:cTn id="113" presetID="31" presetClass="entr" presetSubtype="0" fill="hold" nodeType="clickEffect">
                                  <p:stCondLst>
                                    <p:cond delay="0"/>
                                  </p:stCondLst>
                                  <p:iterate type="lt">
                                    <p:tmPct val="5000"/>
                                  </p:iterate>
                                  <p:childTnLst>
                                    <p:set>
                                      <p:cBhvr>
                                        <p:cTn id="114" dur="1" fill="hold">
                                          <p:stCondLst>
                                            <p:cond delay="0"/>
                                          </p:stCondLst>
                                        </p:cTn>
                                        <p:tgtEl>
                                          <p:spTgt spid="17433"/>
                                        </p:tgtEl>
                                        <p:attrNameLst>
                                          <p:attrName>style.visibility</p:attrName>
                                        </p:attrNameLst>
                                      </p:cBhvr>
                                      <p:to>
                                        <p:strVal val="visible"/>
                                      </p:to>
                                    </p:set>
                                    <p:anim calcmode="lin" valueType="num">
                                      <p:cBhvr>
                                        <p:cTn id="115" dur="1000" fill="hold"/>
                                        <p:tgtEl>
                                          <p:spTgt spid="17433"/>
                                        </p:tgtEl>
                                        <p:attrNameLst>
                                          <p:attrName>ppt_w</p:attrName>
                                        </p:attrNameLst>
                                      </p:cBhvr>
                                      <p:tavLst>
                                        <p:tav tm="0">
                                          <p:val>
                                            <p:fltVal val="0"/>
                                          </p:val>
                                        </p:tav>
                                        <p:tav tm="100000">
                                          <p:val>
                                            <p:strVal val="#ppt_w"/>
                                          </p:val>
                                        </p:tav>
                                      </p:tavLst>
                                    </p:anim>
                                    <p:anim calcmode="lin" valueType="num">
                                      <p:cBhvr>
                                        <p:cTn id="116" dur="1000" fill="hold"/>
                                        <p:tgtEl>
                                          <p:spTgt spid="17433"/>
                                        </p:tgtEl>
                                        <p:attrNameLst>
                                          <p:attrName>ppt_h</p:attrName>
                                        </p:attrNameLst>
                                      </p:cBhvr>
                                      <p:tavLst>
                                        <p:tav tm="0">
                                          <p:val>
                                            <p:fltVal val="0"/>
                                          </p:val>
                                        </p:tav>
                                        <p:tav tm="100000">
                                          <p:val>
                                            <p:strVal val="#ppt_h"/>
                                          </p:val>
                                        </p:tav>
                                      </p:tavLst>
                                    </p:anim>
                                    <p:anim calcmode="lin" valueType="num">
                                      <p:cBhvr>
                                        <p:cTn id="117" dur="1000" fill="hold"/>
                                        <p:tgtEl>
                                          <p:spTgt spid="17433"/>
                                        </p:tgtEl>
                                        <p:attrNameLst>
                                          <p:attrName>style.rotation</p:attrName>
                                        </p:attrNameLst>
                                      </p:cBhvr>
                                      <p:tavLst>
                                        <p:tav tm="0">
                                          <p:val>
                                            <p:fltVal val="90"/>
                                          </p:val>
                                        </p:tav>
                                        <p:tav tm="100000">
                                          <p:val>
                                            <p:fltVal val="0"/>
                                          </p:val>
                                        </p:tav>
                                      </p:tavLst>
                                    </p:anim>
                                    <p:animEffect transition="in" filter="fade">
                                      <p:cBhvr>
                                        <p:cTn id="118" dur="1000"/>
                                        <p:tgtEl>
                                          <p:spTgt spid="17433"/>
                                        </p:tgtEl>
                                      </p:cBhvr>
                                    </p:animEffect>
                                  </p:childTnLst>
                                </p:cTn>
                              </p:par>
                              <p:par>
                                <p:cTn id="119" presetID="31" presetClass="entr" presetSubtype="0" fill="hold" nodeType="withEffect">
                                  <p:stCondLst>
                                    <p:cond delay="0"/>
                                  </p:stCondLst>
                                  <p:iterate type="lt">
                                    <p:tmPct val="5000"/>
                                  </p:iterate>
                                  <p:childTnLst>
                                    <p:set>
                                      <p:cBhvr>
                                        <p:cTn id="120" dur="1" fill="hold">
                                          <p:stCondLst>
                                            <p:cond delay="0"/>
                                          </p:stCondLst>
                                        </p:cTn>
                                        <p:tgtEl>
                                          <p:spTgt spid="17432"/>
                                        </p:tgtEl>
                                        <p:attrNameLst>
                                          <p:attrName>style.visibility</p:attrName>
                                        </p:attrNameLst>
                                      </p:cBhvr>
                                      <p:to>
                                        <p:strVal val="visible"/>
                                      </p:to>
                                    </p:set>
                                    <p:anim calcmode="lin" valueType="num">
                                      <p:cBhvr>
                                        <p:cTn id="121" dur="1000" fill="hold"/>
                                        <p:tgtEl>
                                          <p:spTgt spid="17432"/>
                                        </p:tgtEl>
                                        <p:attrNameLst>
                                          <p:attrName>ppt_w</p:attrName>
                                        </p:attrNameLst>
                                      </p:cBhvr>
                                      <p:tavLst>
                                        <p:tav tm="0">
                                          <p:val>
                                            <p:fltVal val="0"/>
                                          </p:val>
                                        </p:tav>
                                        <p:tav tm="100000">
                                          <p:val>
                                            <p:strVal val="#ppt_w"/>
                                          </p:val>
                                        </p:tav>
                                      </p:tavLst>
                                    </p:anim>
                                    <p:anim calcmode="lin" valueType="num">
                                      <p:cBhvr>
                                        <p:cTn id="122" dur="1000" fill="hold"/>
                                        <p:tgtEl>
                                          <p:spTgt spid="17432"/>
                                        </p:tgtEl>
                                        <p:attrNameLst>
                                          <p:attrName>ppt_h</p:attrName>
                                        </p:attrNameLst>
                                      </p:cBhvr>
                                      <p:tavLst>
                                        <p:tav tm="0">
                                          <p:val>
                                            <p:fltVal val="0"/>
                                          </p:val>
                                        </p:tav>
                                        <p:tav tm="100000">
                                          <p:val>
                                            <p:strVal val="#ppt_h"/>
                                          </p:val>
                                        </p:tav>
                                      </p:tavLst>
                                    </p:anim>
                                    <p:anim calcmode="lin" valueType="num">
                                      <p:cBhvr>
                                        <p:cTn id="123" dur="1000" fill="hold"/>
                                        <p:tgtEl>
                                          <p:spTgt spid="17432"/>
                                        </p:tgtEl>
                                        <p:attrNameLst>
                                          <p:attrName>style.rotation</p:attrName>
                                        </p:attrNameLst>
                                      </p:cBhvr>
                                      <p:tavLst>
                                        <p:tav tm="0">
                                          <p:val>
                                            <p:fltVal val="90"/>
                                          </p:val>
                                        </p:tav>
                                        <p:tav tm="100000">
                                          <p:val>
                                            <p:fltVal val="0"/>
                                          </p:val>
                                        </p:tav>
                                      </p:tavLst>
                                    </p:anim>
                                    <p:animEffect transition="in" filter="fade">
                                      <p:cBhvr>
                                        <p:cTn id="124" dur="1000"/>
                                        <p:tgtEl>
                                          <p:spTgt spid="17432"/>
                                        </p:tgtEl>
                                      </p:cBhvr>
                                    </p:animEffect>
                                  </p:childTnLst>
                                </p:cTn>
                              </p:par>
                            </p:childTnLst>
                          </p:cTn>
                        </p:par>
                      </p:childTnLst>
                    </p:cTn>
                  </p:par>
                  <p:par>
                    <p:cTn id="125" fill="hold">
                      <p:stCondLst>
                        <p:cond delay="indefinite"/>
                      </p:stCondLst>
                      <p:childTnLst>
                        <p:par>
                          <p:cTn id="126" fill="hold">
                            <p:stCondLst>
                              <p:cond delay="0"/>
                            </p:stCondLst>
                            <p:childTnLst>
                              <p:par>
                                <p:cTn id="127" presetID="25" presetClass="entr" presetSubtype="0" fill="hold" grpId="0" nodeType="clickEffect">
                                  <p:stCondLst>
                                    <p:cond delay="0"/>
                                  </p:stCondLst>
                                  <p:childTnLst>
                                    <p:set>
                                      <p:cBhvr>
                                        <p:cTn id="128" dur="1" fill="hold">
                                          <p:stCondLst>
                                            <p:cond delay="0"/>
                                          </p:stCondLst>
                                        </p:cTn>
                                        <p:tgtEl>
                                          <p:spTgt spid="17435"/>
                                        </p:tgtEl>
                                        <p:attrNameLst>
                                          <p:attrName>style.visibility</p:attrName>
                                        </p:attrNameLst>
                                      </p:cBhvr>
                                      <p:to>
                                        <p:strVal val="visible"/>
                                      </p:to>
                                    </p:set>
                                    <p:anim calcmode="lin" valueType="num">
                                      <p:cBhvr>
                                        <p:cTn id="129" dur="500" decel="50000" fill="hold">
                                          <p:stCondLst>
                                            <p:cond delay="0"/>
                                          </p:stCondLst>
                                        </p:cTn>
                                        <p:tgtEl>
                                          <p:spTgt spid="17435"/>
                                        </p:tgtEl>
                                        <p:attrNameLst>
                                          <p:attrName>style.rotation</p:attrName>
                                        </p:attrNameLst>
                                      </p:cBhvr>
                                      <p:tavLst>
                                        <p:tav tm="0">
                                          <p:val>
                                            <p:fltVal val="-90"/>
                                          </p:val>
                                        </p:tav>
                                        <p:tav tm="100000">
                                          <p:val>
                                            <p:fltVal val="0"/>
                                          </p:val>
                                        </p:tav>
                                      </p:tavLst>
                                    </p:anim>
                                    <p:anim calcmode="lin" valueType="num">
                                      <p:cBhvr>
                                        <p:cTn id="130" dur="500" decel="50000" fill="hold">
                                          <p:stCondLst>
                                            <p:cond delay="0"/>
                                          </p:stCondLst>
                                        </p:cTn>
                                        <p:tgtEl>
                                          <p:spTgt spid="17435"/>
                                        </p:tgtEl>
                                        <p:attrNameLst>
                                          <p:attrName>ppt_w</p:attrName>
                                        </p:attrNameLst>
                                      </p:cBhvr>
                                      <p:tavLst>
                                        <p:tav tm="0">
                                          <p:val>
                                            <p:strVal val="#ppt_w"/>
                                          </p:val>
                                        </p:tav>
                                        <p:tav tm="100000">
                                          <p:val>
                                            <p:strVal val="#ppt_w*.05"/>
                                          </p:val>
                                        </p:tav>
                                      </p:tavLst>
                                    </p:anim>
                                    <p:anim calcmode="lin" valueType="num">
                                      <p:cBhvr>
                                        <p:cTn id="131" dur="500" accel="50000" fill="hold">
                                          <p:stCondLst>
                                            <p:cond delay="500"/>
                                          </p:stCondLst>
                                        </p:cTn>
                                        <p:tgtEl>
                                          <p:spTgt spid="17435"/>
                                        </p:tgtEl>
                                        <p:attrNameLst>
                                          <p:attrName>ppt_w</p:attrName>
                                        </p:attrNameLst>
                                      </p:cBhvr>
                                      <p:tavLst>
                                        <p:tav tm="0">
                                          <p:val>
                                            <p:strVal val="#ppt_w*.05"/>
                                          </p:val>
                                        </p:tav>
                                        <p:tav tm="100000">
                                          <p:val>
                                            <p:strVal val="#ppt_w"/>
                                          </p:val>
                                        </p:tav>
                                      </p:tavLst>
                                    </p:anim>
                                    <p:anim calcmode="lin" valueType="num">
                                      <p:cBhvr>
                                        <p:cTn id="132" dur="1000" fill="hold"/>
                                        <p:tgtEl>
                                          <p:spTgt spid="17435"/>
                                        </p:tgtEl>
                                        <p:attrNameLst>
                                          <p:attrName>ppt_h</p:attrName>
                                        </p:attrNameLst>
                                      </p:cBhvr>
                                      <p:tavLst>
                                        <p:tav tm="0">
                                          <p:val>
                                            <p:strVal val="#ppt_h"/>
                                          </p:val>
                                        </p:tav>
                                        <p:tav tm="100000">
                                          <p:val>
                                            <p:strVal val="#ppt_h"/>
                                          </p:val>
                                        </p:tav>
                                      </p:tavLst>
                                    </p:anim>
                                    <p:anim calcmode="lin" valueType="num">
                                      <p:cBhvr>
                                        <p:cTn id="133" dur="500" decel="50000" fill="hold">
                                          <p:stCondLst>
                                            <p:cond delay="0"/>
                                          </p:stCondLst>
                                        </p:cTn>
                                        <p:tgtEl>
                                          <p:spTgt spid="17435"/>
                                        </p:tgtEl>
                                        <p:attrNameLst>
                                          <p:attrName>ppt_x</p:attrName>
                                        </p:attrNameLst>
                                      </p:cBhvr>
                                      <p:tavLst>
                                        <p:tav tm="0">
                                          <p:val>
                                            <p:strVal val="#ppt_x+.4"/>
                                          </p:val>
                                        </p:tav>
                                        <p:tav tm="100000">
                                          <p:val>
                                            <p:strVal val="#ppt_x"/>
                                          </p:val>
                                        </p:tav>
                                      </p:tavLst>
                                    </p:anim>
                                    <p:anim calcmode="lin" valueType="num">
                                      <p:cBhvr>
                                        <p:cTn id="134" dur="500" decel="50000" fill="hold">
                                          <p:stCondLst>
                                            <p:cond delay="0"/>
                                          </p:stCondLst>
                                        </p:cTn>
                                        <p:tgtEl>
                                          <p:spTgt spid="17435"/>
                                        </p:tgtEl>
                                        <p:attrNameLst>
                                          <p:attrName>ppt_y</p:attrName>
                                        </p:attrNameLst>
                                      </p:cBhvr>
                                      <p:tavLst>
                                        <p:tav tm="0">
                                          <p:val>
                                            <p:strVal val="#ppt_y-.2"/>
                                          </p:val>
                                        </p:tav>
                                        <p:tav tm="100000">
                                          <p:val>
                                            <p:strVal val="#ppt_y+.1"/>
                                          </p:val>
                                        </p:tav>
                                      </p:tavLst>
                                    </p:anim>
                                    <p:anim calcmode="lin" valueType="num">
                                      <p:cBhvr>
                                        <p:cTn id="135" dur="500" accel="50000" fill="hold">
                                          <p:stCondLst>
                                            <p:cond delay="500"/>
                                          </p:stCondLst>
                                        </p:cTn>
                                        <p:tgtEl>
                                          <p:spTgt spid="17435"/>
                                        </p:tgtEl>
                                        <p:attrNameLst>
                                          <p:attrName>ppt_y</p:attrName>
                                        </p:attrNameLst>
                                      </p:cBhvr>
                                      <p:tavLst>
                                        <p:tav tm="0">
                                          <p:val>
                                            <p:strVal val="#ppt_y+.1"/>
                                          </p:val>
                                        </p:tav>
                                        <p:tav tm="100000">
                                          <p:val>
                                            <p:strVal val="#ppt_y"/>
                                          </p:val>
                                        </p:tav>
                                      </p:tavLst>
                                    </p:anim>
                                    <p:animEffect transition="in" filter="fade">
                                      <p:cBhvr>
                                        <p:cTn id="136" dur="1000" decel="50000">
                                          <p:stCondLst>
                                            <p:cond delay="0"/>
                                          </p:stCondLst>
                                        </p:cTn>
                                        <p:tgtEl>
                                          <p:spTgt spid="17435"/>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grpId="1" nodeType="clickEffect">
                                  <p:stCondLst>
                                    <p:cond delay="0"/>
                                  </p:stCondLst>
                                  <p:childTnLst>
                                    <p:anim calcmode="lin" valueType="num">
                                      <p:cBhvr additive="base">
                                        <p:cTn id="140" dur="500"/>
                                        <p:tgtEl>
                                          <p:spTgt spid="17435"/>
                                        </p:tgtEl>
                                        <p:attrNameLst>
                                          <p:attrName>ppt_x</p:attrName>
                                        </p:attrNameLst>
                                      </p:cBhvr>
                                      <p:tavLst>
                                        <p:tav tm="0">
                                          <p:val>
                                            <p:strVal val="ppt_x"/>
                                          </p:val>
                                        </p:tav>
                                        <p:tav tm="100000">
                                          <p:val>
                                            <p:strVal val="ppt_x"/>
                                          </p:val>
                                        </p:tav>
                                      </p:tavLst>
                                    </p:anim>
                                    <p:anim calcmode="lin" valueType="num">
                                      <p:cBhvr additive="base">
                                        <p:cTn id="141" dur="500"/>
                                        <p:tgtEl>
                                          <p:spTgt spid="17435"/>
                                        </p:tgtEl>
                                        <p:attrNameLst>
                                          <p:attrName>ppt_y</p:attrName>
                                        </p:attrNameLst>
                                      </p:cBhvr>
                                      <p:tavLst>
                                        <p:tav tm="0">
                                          <p:val>
                                            <p:strVal val="ppt_y"/>
                                          </p:val>
                                        </p:tav>
                                        <p:tav tm="100000">
                                          <p:val>
                                            <p:strVal val="1+ppt_h/2"/>
                                          </p:val>
                                        </p:tav>
                                      </p:tavLst>
                                    </p:anim>
                                    <p:set>
                                      <p:cBhvr>
                                        <p:cTn id="142" dur="1" fill="hold">
                                          <p:stCondLst>
                                            <p:cond delay="499"/>
                                          </p:stCondLst>
                                        </p:cTn>
                                        <p:tgtEl>
                                          <p:spTgt spid="17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8" grpId="0"/>
      <p:bldP spid="17424" grpId="0"/>
      <p:bldP spid="17427" grpId="0"/>
      <p:bldP spid="17434" grpId="0"/>
      <p:bldP spid="17434" grpId="1"/>
      <p:bldP spid="17435" grpId="0"/>
      <p:bldP spid="1743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8763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52" name="Text Box 4"/>
          <p:cNvSpPr txBox="1">
            <a:spLocks noChangeArrowheads="1"/>
          </p:cNvSpPr>
          <p:nvPr/>
        </p:nvSpPr>
        <p:spPr bwMode="auto">
          <a:xfrm>
            <a:off x="0" y="660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000" b="1" i="0" u="none" strike="noStrike" kern="1200" cap="none" spc="0" normalizeH="0" baseline="0" noProof="0">
              <a:ln>
                <a:noFill/>
              </a:ln>
              <a:solidFill>
                <a:srgbClr val="000099"/>
              </a:solidFill>
              <a:effectLst/>
              <a:uLnTx/>
              <a:uFillTx/>
              <a:latin typeface="Consolas" panose="020B0609020204030204" pitchFamily="49" charset="0"/>
              <a:ea typeface="Consolas" panose="020B0609020204030204" pitchFamily="49" charset="0"/>
              <a:cs typeface="Consolas" panose="020B0609020204030204" pitchFamily="49" charset="0"/>
            </a:endParaRPr>
          </a:p>
        </p:txBody>
      </p:sp>
      <p:sp>
        <p:nvSpPr>
          <p:cNvPr id="2053" name="Text Box 5"/>
          <p:cNvSpPr txBox="1">
            <a:spLocks noChangeArrowheads="1"/>
          </p:cNvSpPr>
          <p:nvPr/>
        </p:nvSpPr>
        <p:spPr bwMode="auto">
          <a:xfrm>
            <a:off x="0" y="16764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2054" name="Text Box 6"/>
          <p:cNvSpPr txBox="1">
            <a:spLocks noChangeArrowheads="1"/>
          </p:cNvSpPr>
          <p:nvPr/>
        </p:nvSpPr>
        <p:spPr bwMode="auto">
          <a:xfrm>
            <a:off x="5702300" y="4799157"/>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2133600" y="2667000"/>
            <a:ext cx="3505200" cy="3109913"/>
            <a:chOff x="1344" y="1680"/>
            <a:chExt cx="2208" cy="1959"/>
          </a:xfrm>
        </p:grpSpPr>
        <p:sp>
          <p:nvSpPr>
            <p:cNvPr id="16411" name="Freeform 8"/>
            <p:cNvSpPr/>
            <p:nvPr/>
          </p:nvSpPr>
          <p:spPr bwMode="auto">
            <a:xfrm>
              <a:off x="1344" y="1680"/>
              <a:ext cx="1536" cy="1728"/>
            </a:xfrm>
            <a:custGeom>
              <a:avLst/>
              <a:gdLst>
                <a:gd name="T0" fmla="*/ 0 w 1632"/>
                <a:gd name="T1" fmla="*/ 0 h 1776"/>
                <a:gd name="T2" fmla="*/ 235 w 1632"/>
                <a:gd name="T3" fmla="*/ 1041 h 1776"/>
                <a:gd name="T4" fmla="*/ 1005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12"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grpSp>
        <p:nvGrpSpPr>
          <p:cNvPr id="3" name="Group 11"/>
          <p:cNvGrpSpPr/>
          <p:nvPr/>
        </p:nvGrpSpPr>
        <p:grpSpPr bwMode="auto">
          <a:xfrm>
            <a:off x="1128713" y="2514600"/>
            <a:ext cx="4814887" cy="3659188"/>
            <a:chOff x="711" y="1584"/>
            <a:chExt cx="3033" cy="2305"/>
          </a:xfrm>
        </p:grpSpPr>
        <p:sp>
          <p:nvSpPr>
            <p:cNvPr id="16409" name="Line 12"/>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10" name="Freeform 13"/>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2080" name="Text Box 32"/>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14" name="Group 30"/>
          <p:cNvGrpSpPr/>
          <p:nvPr/>
        </p:nvGrpSpPr>
        <p:grpSpPr bwMode="auto">
          <a:xfrm>
            <a:off x="2933700" y="2209800"/>
            <a:ext cx="1296988" cy="3960813"/>
            <a:chOff x="1610" y="1389"/>
            <a:chExt cx="817" cy="2495"/>
          </a:xfrm>
        </p:grpSpPr>
        <p:sp>
          <p:nvSpPr>
            <p:cNvPr id="16407" name="Line 28"/>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6408" name="Text Box 29"/>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p>
          </p:txBody>
        </p:sp>
      </p:grpSp>
      <p:cxnSp>
        <p:nvCxnSpPr>
          <p:cNvPr id="5" name="Přímá spojnice 4"/>
          <p:cNvCxnSpPr/>
          <p:nvPr/>
        </p:nvCxnSpPr>
        <p:spPr>
          <a:xfrm flipH="1">
            <a:off x="1187450" y="5013325"/>
            <a:ext cx="19621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Přímá spojnice 21"/>
          <p:cNvCxnSpPr/>
          <p:nvPr/>
        </p:nvCxnSpPr>
        <p:spPr>
          <a:xfrm flipH="1">
            <a:off x="1128713" y="4149725"/>
            <a:ext cx="12827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flipH="1">
            <a:off x="1128713" y="5410200"/>
            <a:ext cx="32908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Přímá spojnice 25"/>
          <p:cNvCxnSpPr/>
          <p:nvPr/>
        </p:nvCxnSpPr>
        <p:spPr>
          <a:xfrm>
            <a:off x="2411413" y="4149725"/>
            <a:ext cx="4762" cy="20208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flipH="1">
            <a:off x="4419600" y="5410200"/>
            <a:ext cx="0" cy="8064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 Box 6"/>
          <p:cNvSpPr txBox="1">
            <a:spLocks noChangeArrowheads="1"/>
          </p:cNvSpPr>
          <p:nvPr/>
        </p:nvSpPr>
        <p:spPr bwMode="auto">
          <a:xfrm>
            <a:off x="2946400" y="6178550"/>
            <a:ext cx="1120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3" name="Text Box 6"/>
          <p:cNvSpPr txBox="1">
            <a:spLocks noChangeArrowheads="1"/>
          </p:cNvSpPr>
          <p:nvPr/>
        </p:nvSpPr>
        <p:spPr bwMode="auto">
          <a:xfrm>
            <a:off x="4067175" y="6180138"/>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4" name="Text Box 6"/>
          <p:cNvSpPr txBox="1">
            <a:spLocks noChangeArrowheads="1"/>
          </p:cNvSpPr>
          <p:nvPr/>
        </p:nvSpPr>
        <p:spPr bwMode="auto">
          <a:xfrm>
            <a:off x="2168525" y="6165850"/>
            <a:ext cx="1120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5" name="Text Box 6"/>
          <p:cNvSpPr txBox="1">
            <a:spLocks noChangeArrowheads="1"/>
          </p:cNvSpPr>
          <p:nvPr/>
        </p:nvSpPr>
        <p:spPr bwMode="auto">
          <a:xfrm>
            <a:off x="450850" y="3795713"/>
            <a:ext cx="1122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6" name="Text Box 6"/>
          <p:cNvSpPr txBox="1">
            <a:spLocks noChangeArrowheads="1"/>
          </p:cNvSpPr>
          <p:nvPr/>
        </p:nvSpPr>
        <p:spPr bwMode="auto">
          <a:xfrm>
            <a:off x="468313" y="4681538"/>
            <a:ext cx="112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7" name="Text Box 6"/>
          <p:cNvSpPr txBox="1">
            <a:spLocks noChangeArrowheads="1"/>
          </p:cNvSpPr>
          <p:nvPr/>
        </p:nvSpPr>
        <p:spPr bwMode="auto">
          <a:xfrm>
            <a:off x="450850" y="5141913"/>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8" name="Text Box 6"/>
          <p:cNvSpPr txBox="1">
            <a:spLocks noChangeArrowheads="1"/>
          </p:cNvSpPr>
          <p:nvPr/>
        </p:nvSpPr>
        <p:spPr bwMode="auto">
          <a:xfrm>
            <a:off x="3149600" y="4505325"/>
            <a:ext cx="112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 </a:t>
            </a:r>
          </a:p>
        </p:txBody>
      </p:sp>
      <p:sp>
        <p:nvSpPr>
          <p:cNvPr id="4" name="Nadpis 3"/>
          <p:cNvSpPr>
            <a:spLocks noGrp="1"/>
          </p:cNvSpPr>
          <p:nvPr>
            <p:ph type="title"/>
          </p:nvPr>
        </p:nvSpPr>
        <p:spPr/>
        <p:txBody>
          <a:bodyPr/>
          <a:lstStyle/>
          <a:p>
            <a:r>
              <a:rPr lang="cs-CZ" b="1" dirty="0"/>
              <a:t>Rovnováha na trhu peněz</a:t>
            </a:r>
          </a:p>
        </p:txBody>
      </p:sp>
      <p:sp>
        <p:nvSpPr>
          <p:cNvPr id="31"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20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75"/>
                                  </p:iterate>
                                  <p:childTnLst>
                                    <p:set>
                                      <p:cBhvr>
                                        <p:cTn id="22" dur="1" fill="hold">
                                          <p:stCondLst>
                                            <p:cond delay="74"/>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lt">
                                    <p:tmAbs val="75"/>
                                  </p:iterate>
                                  <p:childTnLst>
                                    <p:set>
                                      <p:cBhvr>
                                        <p:cTn id="36" dur="1" fill="hold">
                                          <p:stCondLst>
                                            <p:cond delay="74"/>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type="lt">
                                    <p:tmAbs val="75"/>
                                  </p:iterate>
                                  <p:childTnLst>
                                    <p:set>
                                      <p:cBhvr>
                                        <p:cTn id="44" dur="1" fill="hold">
                                          <p:stCondLst>
                                            <p:cond delay="74"/>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type="lt">
                                    <p:tmAbs val="75"/>
                                  </p:iterate>
                                  <p:childTnLst>
                                    <p:set>
                                      <p:cBhvr>
                                        <p:cTn id="48" dur="1" fill="hold">
                                          <p:stCondLst>
                                            <p:cond delay="74"/>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lt">
                                    <p:tmAbs val="75"/>
                                  </p:iterate>
                                  <p:childTnLst>
                                    <p:set>
                                      <p:cBhvr>
                                        <p:cTn id="52" dur="1" fill="hold">
                                          <p:stCondLst>
                                            <p:cond delay="74"/>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iterate type="lt">
                                    <p:tmAbs val="75"/>
                                  </p:iterate>
                                  <p:childTnLst>
                                    <p:set>
                                      <p:cBhvr>
                                        <p:cTn id="56" dur="1" fill="hold">
                                          <p:stCondLst>
                                            <p:cond delay="74"/>
                                          </p:stCondLst>
                                        </p:cTn>
                                        <p:tgtEl>
                                          <p:spTgt spid="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iterate type="lt">
                                    <p:tmAbs val="75"/>
                                  </p:iterate>
                                  <p:childTnLst>
                                    <p:set>
                                      <p:cBhvr>
                                        <p:cTn id="60" dur="1" fill="hold">
                                          <p:stCondLst>
                                            <p:cond delay="74"/>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down)">
                                      <p:cBhvr>
                                        <p:cTn id="65" dur="500"/>
                                        <p:tgtEl>
                                          <p:spTgt spid="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down)">
                                      <p:cBhvr>
                                        <p:cTn id="8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P spid="2053" grpId="0" autoUpdateAnimBg="0"/>
      <p:bldP spid="2054" grpId="0" autoUpdateAnimBg="0"/>
      <p:bldP spid="2080"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59773" y="1330036"/>
            <a:ext cx="8717972" cy="5455228"/>
          </a:xfrm>
        </p:spPr>
        <p:txBody>
          <a:bodyPr>
            <a:normAutofit/>
          </a:bodyPr>
          <a:lstStyle/>
          <a:p>
            <a:pPr marL="342900" lvl="0" algn="just" fontAlgn="base">
              <a:lnSpc>
                <a:spcPct val="120000"/>
              </a:lnSpc>
              <a:spcBef>
                <a:spcPct val="0"/>
              </a:spcBef>
              <a:buClrTx/>
              <a:buSzPct val="80000"/>
              <a:buFont typeface="Arial" panose="020B0604020202020204" pitchFamily="34" charset="0"/>
              <a:buChar char="•"/>
              <a:defRPr/>
            </a:pPr>
            <a:endParaRPr lang="cs-CZ" altLang="cs-CZ" sz="26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259772" y="575974"/>
            <a:ext cx="8499763" cy="639762"/>
          </a:xfrm>
        </p:spPr>
        <p:txBody>
          <a:bodyPr>
            <a:noAutofit/>
          </a:bodyPr>
          <a:lstStyle/>
          <a:p>
            <a:r>
              <a:rPr lang="cs-CZ" sz="2800" b="1" dirty="0"/>
              <a:t>Nabídka peněz – převážné endogenně utvářená veličina</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Zástupný symbol pro obsah 2"/>
          <p:cNvSpPr txBox="1"/>
          <p:nvPr/>
        </p:nvSpPr>
        <p:spPr>
          <a:xfrm>
            <a:off x="166255" y="2410690"/>
            <a:ext cx="8717972" cy="452697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algn="just" fontAlgn="base">
              <a:spcBef>
                <a:spcPct val="0"/>
              </a:spcBef>
              <a:spcAft>
                <a:spcPts val="1800"/>
              </a:spcAft>
              <a:buClrTx/>
              <a:buSzPct val="80000"/>
              <a:buFont typeface="Arial" panose="020B0604020202020204" pitchFamily="34" charset="0"/>
              <a:buChar char="•"/>
              <a:defRPr/>
            </a:pPr>
            <a:endPar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316921" y="1330036"/>
            <a:ext cx="8385463" cy="4310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59773" y="1330036"/>
            <a:ext cx="8717972" cy="5455228"/>
          </a:xfrm>
        </p:spPr>
        <p:txBody>
          <a:bodyPr>
            <a:normAutofit/>
          </a:bodyPr>
          <a:lstStyle/>
          <a:p>
            <a:pPr marL="342900" lvl="0" algn="just" fontAlgn="base">
              <a:lnSpc>
                <a:spcPct val="120000"/>
              </a:lnSpc>
              <a:spcBef>
                <a:spcPct val="0"/>
              </a:spcBef>
              <a:buClrTx/>
              <a:buSzPct val="80000"/>
              <a:buFont typeface="Arial" panose="020B0604020202020204" pitchFamily="34" charset="0"/>
              <a:buChar char="•"/>
              <a:defRPr/>
            </a:pPr>
            <a:endParaRPr lang="cs-CZ" altLang="cs-CZ" sz="26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259772" y="575974"/>
            <a:ext cx="8499763" cy="639762"/>
          </a:xfrm>
        </p:spPr>
        <p:txBody>
          <a:bodyPr>
            <a:noAutofit/>
          </a:bodyPr>
          <a:lstStyle/>
          <a:p>
            <a:r>
              <a:rPr lang="cs-CZ" sz="2800" b="1" dirty="0"/>
              <a:t>Rovnováha na trhu peněz</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Zástupný symbol pro obsah 2"/>
          <p:cNvSpPr txBox="1"/>
          <p:nvPr/>
        </p:nvSpPr>
        <p:spPr>
          <a:xfrm>
            <a:off x="103909" y="4748645"/>
            <a:ext cx="8717972" cy="161059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algn="just" fontAlgn="base">
              <a:spcBef>
                <a:spcPct val="0"/>
              </a:spcBef>
              <a:spcAft>
                <a:spcPts val="1800"/>
              </a:spcAft>
              <a:buClrTx/>
              <a:buSzPct val="80000"/>
              <a:buFont typeface="Arial" panose="020B0604020202020204" pitchFamily="34" charset="0"/>
              <a:buChar char="•"/>
              <a:defRPr/>
            </a:pP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Cena – vznik vzájemným působením MD a MS; avšak výsledná i – není čistě tržní.</a:t>
            </a:r>
          </a:p>
          <a:p>
            <a:pPr marL="342900" algn="just" fontAlgn="base">
              <a:spcBef>
                <a:spcPct val="0"/>
              </a:spcBef>
              <a:spcAft>
                <a:spcPts val="1800"/>
              </a:spcAft>
              <a:buClrTx/>
              <a:buSzPct val="80000"/>
              <a:buFont typeface="Wingdings" panose="05000000000000000000" pitchFamily="2" charset="2"/>
              <a:buChar char="Ø"/>
              <a:defRPr/>
            </a:pP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„rovnovážná“ = v souladu s cíli hospodářské politiky – stabilita cenové hladiny.</a:t>
            </a:r>
          </a:p>
          <a:p>
            <a:pPr marL="342900" algn="just" fontAlgn="base">
              <a:spcBef>
                <a:spcPct val="0"/>
              </a:spcBef>
              <a:spcAft>
                <a:spcPts val="1800"/>
              </a:spcAft>
              <a:buClrTx/>
              <a:buSzPct val="80000"/>
              <a:buFont typeface="Wingdings" panose="05000000000000000000" pitchFamily="2" charset="2"/>
              <a:buChar char="q"/>
              <a:defRPr/>
            </a:pPr>
            <a:r>
              <a:rPr lang="cs-CZ" altLang="cs-CZ" sz="18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rPr>
              <a:t>Finanční trh: trh </a:t>
            </a:r>
            <a:r>
              <a:rPr lang="cs-CZ" altLang="cs-CZ" sz="1800" b="1" kern="1200" dirty="0" err="1">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rPr>
              <a:t>zapůjčitelných</a:t>
            </a:r>
            <a:r>
              <a:rPr lang="cs-CZ" altLang="cs-CZ" sz="1800" b="1" kern="1200"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rPr>
              <a:t> fondů vs. Trh peněz!  </a:t>
            </a:r>
          </a:p>
        </p:txBody>
      </p:sp>
      <p:pic>
        <p:nvPicPr>
          <p:cNvPr id="7" name="Picture 6"/>
          <p:cNvPicPr>
            <a:picLocks noChangeAspect="1"/>
          </p:cNvPicPr>
          <p:nvPr/>
        </p:nvPicPr>
        <p:blipFill>
          <a:blip r:embed="rId2"/>
          <a:stretch>
            <a:fillRect/>
          </a:stretch>
        </p:blipFill>
        <p:spPr>
          <a:xfrm>
            <a:off x="322119" y="1215736"/>
            <a:ext cx="8499762" cy="34186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Vlastnosti peněz</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dělitelnost</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hlavní výhoda peněz, lze je rozložit na menší jednotky (např. koruna a haléře vs. mušle)</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zaměnitelnost</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účastníkům směny je jedno, v jaké formě či složení peníze vydají/přijmou, dokud platí, že dohromady dají smluvenou cenu (10x100 Kč= 1x 1000 Kč)</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přenositelnost</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 oproti drahým kovům výrazně lehčí a jsou tak nižší transakční náklady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trvalost a trvanlivost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není navržena žádná expirace, delší životnost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8763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53" name="Text Box 5"/>
          <p:cNvSpPr txBox="1">
            <a:spLocks noChangeArrowheads="1"/>
          </p:cNvSpPr>
          <p:nvPr/>
        </p:nvSpPr>
        <p:spPr bwMode="auto">
          <a:xfrm>
            <a:off x="0" y="16764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2054" name="Text Box 6"/>
          <p:cNvSpPr txBox="1">
            <a:spLocks noChangeArrowheads="1"/>
          </p:cNvSpPr>
          <p:nvPr/>
        </p:nvSpPr>
        <p:spPr bwMode="auto">
          <a:xfrm>
            <a:off x="5638800" y="5653087"/>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2133600" y="2667000"/>
            <a:ext cx="3505200" cy="3109913"/>
            <a:chOff x="1344" y="1680"/>
            <a:chExt cx="2208" cy="1959"/>
          </a:xfrm>
        </p:grpSpPr>
        <p:sp>
          <p:nvSpPr>
            <p:cNvPr id="17440" name="Freeform 8"/>
            <p:cNvSpPr/>
            <p:nvPr/>
          </p:nvSpPr>
          <p:spPr bwMode="auto">
            <a:xfrm>
              <a:off x="1344" y="1680"/>
              <a:ext cx="1536" cy="1728"/>
            </a:xfrm>
            <a:custGeom>
              <a:avLst/>
              <a:gdLst>
                <a:gd name="T0" fmla="*/ 0 w 1632"/>
                <a:gd name="T1" fmla="*/ 0 h 1776"/>
                <a:gd name="T2" fmla="*/ 235 w 1632"/>
                <a:gd name="T3" fmla="*/ 1041 h 1776"/>
                <a:gd name="T4" fmla="*/ 1005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41"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grpSp>
        <p:nvGrpSpPr>
          <p:cNvPr id="3" name="Group 11"/>
          <p:cNvGrpSpPr/>
          <p:nvPr/>
        </p:nvGrpSpPr>
        <p:grpSpPr bwMode="auto">
          <a:xfrm>
            <a:off x="1128713" y="2514600"/>
            <a:ext cx="4814887" cy="3659188"/>
            <a:chOff x="711" y="1584"/>
            <a:chExt cx="3033" cy="2305"/>
          </a:xfrm>
        </p:grpSpPr>
        <p:sp>
          <p:nvSpPr>
            <p:cNvPr id="17438" name="Line 12"/>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9" name="Freeform 13"/>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nvGrpSpPr>
          <p:cNvPr id="4" name="Group 19"/>
          <p:cNvGrpSpPr/>
          <p:nvPr/>
        </p:nvGrpSpPr>
        <p:grpSpPr bwMode="auto">
          <a:xfrm>
            <a:off x="2667000" y="2622550"/>
            <a:ext cx="3581400" cy="2805113"/>
            <a:chOff x="1776" y="1632"/>
            <a:chExt cx="2256" cy="1767"/>
          </a:xfrm>
        </p:grpSpPr>
        <p:sp>
          <p:nvSpPr>
            <p:cNvPr id="17436" name="Freeform 20"/>
            <p:cNvSpPr/>
            <p:nvPr/>
          </p:nvSpPr>
          <p:spPr bwMode="auto">
            <a:xfrm>
              <a:off x="1776" y="1632"/>
              <a:ext cx="1632" cy="1536"/>
            </a:xfrm>
            <a:custGeom>
              <a:avLst/>
              <a:gdLst>
                <a:gd name="T0" fmla="*/ 0 w 1632"/>
                <a:gd name="T1" fmla="*/ 0 h 1776"/>
                <a:gd name="T2" fmla="*/ 384 w 1632"/>
                <a:gd name="T3" fmla="*/ 406 h 1776"/>
                <a:gd name="T4" fmla="*/ 1632 w 1632"/>
                <a:gd name="T5" fmla="*/ 55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prstDash val="dash"/>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7" name="Text Box 21"/>
            <p:cNvSpPr txBox="1">
              <a:spLocks noChangeArrowheads="1"/>
            </p:cNvSpPr>
            <p:nvPr/>
          </p:nvSpPr>
          <p:spPr bwMode="auto">
            <a:xfrm>
              <a:off x="3360" y="307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grpSp>
        <p:nvGrpSpPr>
          <p:cNvPr id="5" name="Group 22"/>
          <p:cNvGrpSpPr/>
          <p:nvPr/>
        </p:nvGrpSpPr>
        <p:grpSpPr bwMode="auto">
          <a:xfrm>
            <a:off x="1600200" y="3124200"/>
            <a:ext cx="3810000" cy="3033713"/>
            <a:chOff x="1008" y="1968"/>
            <a:chExt cx="2400" cy="1911"/>
          </a:xfrm>
        </p:grpSpPr>
        <p:sp>
          <p:nvSpPr>
            <p:cNvPr id="17434" name="Freeform 23"/>
            <p:cNvSpPr/>
            <p:nvPr/>
          </p:nvSpPr>
          <p:spPr bwMode="auto">
            <a:xfrm>
              <a:off x="1008" y="1968"/>
              <a:ext cx="1632" cy="1728"/>
            </a:xfrm>
            <a:custGeom>
              <a:avLst/>
              <a:gdLst>
                <a:gd name="T0" fmla="*/ 0 w 1632"/>
                <a:gd name="T1" fmla="*/ 0 h 1776"/>
                <a:gd name="T2" fmla="*/ 384 w 1632"/>
                <a:gd name="T3" fmla="*/ 1041 h 1776"/>
                <a:gd name="T4" fmla="*/ 1632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prstDash val="dash"/>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5" name="Text Box 24"/>
            <p:cNvSpPr txBox="1">
              <a:spLocks noChangeArrowheads="1"/>
            </p:cNvSpPr>
            <p:nvPr/>
          </p:nvSpPr>
          <p:spPr bwMode="auto">
            <a:xfrm>
              <a:off x="2592" y="3552"/>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2073" name="Line 25"/>
          <p:cNvSpPr>
            <a:spLocks noChangeShapeType="1"/>
          </p:cNvSpPr>
          <p:nvPr/>
        </p:nvSpPr>
        <p:spPr bwMode="auto">
          <a:xfrm flipH="1">
            <a:off x="2286000" y="4724400"/>
            <a:ext cx="304800" cy="2286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4" name="Line 26"/>
          <p:cNvSpPr>
            <a:spLocks noChangeShapeType="1"/>
          </p:cNvSpPr>
          <p:nvPr/>
        </p:nvSpPr>
        <p:spPr bwMode="auto">
          <a:xfrm flipH="1">
            <a:off x="3581400" y="5334000"/>
            <a:ext cx="2286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5" name="Line 27"/>
          <p:cNvSpPr>
            <a:spLocks noChangeShapeType="1"/>
          </p:cNvSpPr>
          <p:nvPr/>
        </p:nvSpPr>
        <p:spPr bwMode="auto">
          <a:xfrm flipH="1">
            <a:off x="1752600" y="3352800"/>
            <a:ext cx="381000" cy="1524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6" name="Line 28"/>
          <p:cNvSpPr>
            <a:spLocks noChangeShapeType="1"/>
          </p:cNvSpPr>
          <p:nvPr/>
        </p:nvSpPr>
        <p:spPr bwMode="auto">
          <a:xfrm flipV="1">
            <a:off x="3124200" y="4572000"/>
            <a:ext cx="3810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7" name="Line 29"/>
          <p:cNvSpPr>
            <a:spLocks noChangeShapeType="1"/>
          </p:cNvSpPr>
          <p:nvPr/>
        </p:nvSpPr>
        <p:spPr bwMode="auto">
          <a:xfrm flipV="1">
            <a:off x="2362200" y="3352800"/>
            <a:ext cx="381000" cy="3048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78" name="Line 30"/>
          <p:cNvSpPr>
            <a:spLocks noChangeShapeType="1"/>
          </p:cNvSpPr>
          <p:nvPr/>
        </p:nvSpPr>
        <p:spPr bwMode="auto">
          <a:xfrm flipV="1">
            <a:off x="4419600" y="5029200"/>
            <a:ext cx="304800" cy="22860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080" name="Text Box 32"/>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27" name="Group 30"/>
          <p:cNvGrpSpPr/>
          <p:nvPr/>
        </p:nvGrpSpPr>
        <p:grpSpPr bwMode="auto">
          <a:xfrm>
            <a:off x="2627313" y="2205038"/>
            <a:ext cx="1298575" cy="3960812"/>
            <a:chOff x="1610" y="1389"/>
            <a:chExt cx="817" cy="2495"/>
          </a:xfrm>
        </p:grpSpPr>
        <p:sp>
          <p:nvSpPr>
            <p:cNvPr id="17432" name="Line 28"/>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3" name="Text Box 29"/>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p>
          </p:txBody>
        </p:sp>
      </p:grpSp>
      <p:cxnSp>
        <p:nvCxnSpPr>
          <p:cNvPr id="30" name="Přímá spojnice 29"/>
          <p:cNvCxnSpPr/>
          <p:nvPr/>
        </p:nvCxnSpPr>
        <p:spPr>
          <a:xfrm flipH="1">
            <a:off x="1143000" y="4797425"/>
            <a:ext cx="167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Přímá spojnice 31"/>
          <p:cNvCxnSpPr/>
          <p:nvPr/>
        </p:nvCxnSpPr>
        <p:spPr>
          <a:xfrm flipH="1">
            <a:off x="1143000" y="3432175"/>
            <a:ext cx="167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Přímá spojnice 32"/>
          <p:cNvCxnSpPr/>
          <p:nvPr/>
        </p:nvCxnSpPr>
        <p:spPr>
          <a:xfrm flipH="1">
            <a:off x="1136650" y="5516563"/>
            <a:ext cx="167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 Box 6"/>
          <p:cNvSpPr txBox="1">
            <a:spLocks noChangeArrowheads="1"/>
          </p:cNvSpPr>
          <p:nvPr/>
        </p:nvSpPr>
        <p:spPr bwMode="auto">
          <a:xfrm>
            <a:off x="606425" y="4535488"/>
            <a:ext cx="11223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5" name="Text Box 6"/>
          <p:cNvSpPr txBox="1">
            <a:spLocks noChangeArrowheads="1"/>
          </p:cNvSpPr>
          <p:nvPr/>
        </p:nvSpPr>
        <p:spPr bwMode="auto">
          <a:xfrm>
            <a:off x="635000" y="3111500"/>
            <a:ext cx="112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6" name="Text Box 6"/>
          <p:cNvSpPr txBox="1">
            <a:spLocks noChangeArrowheads="1"/>
          </p:cNvSpPr>
          <p:nvPr/>
        </p:nvSpPr>
        <p:spPr bwMode="auto">
          <a:xfrm>
            <a:off x="706438" y="5184775"/>
            <a:ext cx="11223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6" name="Nadpis 5"/>
          <p:cNvSpPr>
            <a:spLocks noGrp="1"/>
          </p:cNvSpPr>
          <p:nvPr>
            <p:ph type="title"/>
          </p:nvPr>
        </p:nvSpPr>
        <p:spPr/>
        <p:txBody>
          <a:bodyPr/>
          <a:lstStyle/>
          <a:p>
            <a:r>
              <a:rPr lang="cs-CZ" b="1" dirty="0"/>
              <a:t>Rovnováha na trhu peněz</a:t>
            </a:r>
          </a:p>
        </p:txBody>
      </p:sp>
      <p:sp>
        <p:nvSpPr>
          <p:cNvPr id="3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2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5"/>
                                  </p:iterate>
                                  <p:childTnLst>
                                    <p:set>
                                      <p:cBhvr>
                                        <p:cTn id="18" dur="1" fill="hold">
                                          <p:stCondLst>
                                            <p:cond delay="74"/>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iterate type="lt">
                                    <p:tmAbs val="75"/>
                                  </p:iterate>
                                  <p:childTnLst>
                                    <p:set>
                                      <p:cBhvr>
                                        <p:cTn id="37" dur="1" fill="hold">
                                          <p:stCondLst>
                                            <p:cond delay="74"/>
                                          </p:stCondLst>
                                        </p:cTn>
                                        <p:tgtEl>
                                          <p:spTgt spid="2078"/>
                                        </p:tgtEl>
                                        <p:attrNameLst>
                                          <p:attrName>style.visibility</p:attrName>
                                        </p:attrNameLst>
                                      </p:cBhvr>
                                      <p:to>
                                        <p:strVal val="visible"/>
                                      </p:to>
                                    </p:set>
                                  </p:childTnLst>
                                </p:cTn>
                              </p:par>
                            </p:childTnLst>
                          </p:cTn>
                        </p:par>
                        <p:par>
                          <p:cTn id="38" fill="hold">
                            <p:stCondLst>
                              <p:cond delay="75"/>
                            </p:stCondLst>
                            <p:childTnLst>
                              <p:par>
                                <p:cTn id="39" presetID="1" presetClass="entr" presetSubtype="0" fill="hold" nodeType="afterEffect">
                                  <p:stCondLst>
                                    <p:cond delay="0"/>
                                  </p:stCondLst>
                                  <p:iterate type="lt">
                                    <p:tmAbs val="75"/>
                                  </p:iterate>
                                  <p:childTnLst>
                                    <p:set>
                                      <p:cBhvr>
                                        <p:cTn id="40" dur="1" fill="hold">
                                          <p:stCondLst>
                                            <p:cond delay="74"/>
                                          </p:stCondLst>
                                        </p:cTn>
                                        <p:tgtEl>
                                          <p:spTgt spid="2076"/>
                                        </p:tgtEl>
                                        <p:attrNameLst>
                                          <p:attrName>style.visibility</p:attrName>
                                        </p:attrNameLst>
                                      </p:cBhvr>
                                      <p:to>
                                        <p:strVal val="visible"/>
                                      </p:to>
                                    </p:set>
                                  </p:childTnLst>
                                </p:cTn>
                              </p:par>
                            </p:childTnLst>
                          </p:cTn>
                        </p:par>
                        <p:par>
                          <p:cTn id="41" fill="hold">
                            <p:stCondLst>
                              <p:cond delay="150"/>
                            </p:stCondLst>
                            <p:childTnLst>
                              <p:par>
                                <p:cTn id="42" presetID="1" presetClass="entr" presetSubtype="0" fill="hold" nodeType="afterEffect">
                                  <p:stCondLst>
                                    <p:cond delay="0"/>
                                  </p:stCondLst>
                                  <p:iterate type="lt">
                                    <p:tmAbs val="75"/>
                                  </p:iterate>
                                  <p:childTnLst>
                                    <p:set>
                                      <p:cBhvr>
                                        <p:cTn id="43" dur="1" fill="hold">
                                          <p:stCondLst>
                                            <p:cond delay="74"/>
                                          </p:stCondLst>
                                        </p:cTn>
                                        <p:tgtEl>
                                          <p:spTgt spid="207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iterate type="lt">
                                    <p:tmAbs val="75"/>
                                  </p:iterate>
                                  <p:childTnLst>
                                    <p:set>
                                      <p:cBhvr>
                                        <p:cTn id="52" dur="1" fill="hold">
                                          <p:stCondLst>
                                            <p:cond delay="74"/>
                                          </p:stCondLst>
                                        </p:cTn>
                                        <p:tgtEl>
                                          <p:spTgt spid="2074"/>
                                        </p:tgtEl>
                                        <p:attrNameLst>
                                          <p:attrName>style.visibility</p:attrName>
                                        </p:attrNameLst>
                                      </p:cBhvr>
                                      <p:to>
                                        <p:strVal val="visible"/>
                                      </p:to>
                                    </p:set>
                                  </p:childTnLst>
                                </p:cTn>
                              </p:par>
                            </p:childTnLst>
                          </p:cTn>
                        </p:par>
                        <p:par>
                          <p:cTn id="53" fill="hold">
                            <p:stCondLst>
                              <p:cond delay="75"/>
                            </p:stCondLst>
                            <p:childTnLst>
                              <p:par>
                                <p:cTn id="54" presetID="1" presetClass="entr" presetSubtype="0" fill="hold" nodeType="afterEffect">
                                  <p:stCondLst>
                                    <p:cond delay="0"/>
                                  </p:stCondLst>
                                  <p:iterate type="lt">
                                    <p:tmAbs val="75"/>
                                  </p:iterate>
                                  <p:childTnLst>
                                    <p:set>
                                      <p:cBhvr>
                                        <p:cTn id="55" dur="1" fill="hold">
                                          <p:stCondLst>
                                            <p:cond delay="74"/>
                                          </p:stCondLst>
                                        </p:cTn>
                                        <p:tgtEl>
                                          <p:spTgt spid="2073"/>
                                        </p:tgtEl>
                                        <p:attrNameLst>
                                          <p:attrName>style.visibility</p:attrName>
                                        </p:attrNameLst>
                                      </p:cBhvr>
                                      <p:to>
                                        <p:strVal val="visible"/>
                                      </p:to>
                                    </p:set>
                                  </p:childTnLst>
                                </p:cTn>
                              </p:par>
                            </p:childTnLst>
                          </p:cTn>
                        </p:par>
                        <p:par>
                          <p:cTn id="56" fill="hold">
                            <p:stCondLst>
                              <p:cond delay="150"/>
                            </p:stCondLst>
                            <p:childTnLst>
                              <p:par>
                                <p:cTn id="57" presetID="1" presetClass="entr" presetSubtype="0" fill="hold" nodeType="afterEffect">
                                  <p:stCondLst>
                                    <p:cond delay="0"/>
                                  </p:stCondLst>
                                  <p:iterate type="lt">
                                    <p:tmAbs val="75"/>
                                  </p:iterate>
                                  <p:childTnLst>
                                    <p:set>
                                      <p:cBhvr>
                                        <p:cTn id="58" dur="1" fill="hold">
                                          <p:stCondLst>
                                            <p:cond delay="74"/>
                                          </p:stCondLst>
                                        </p:cTn>
                                        <p:tgtEl>
                                          <p:spTgt spid="20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down)">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iterate type="lt">
                                    <p:tmAbs val="75"/>
                                  </p:iterate>
                                  <p:childTnLst>
                                    <p:set>
                                      <p:cBhvr>
                                        <p:cTn id="77" dur="1" fill="hold">
                                          <p:stCondLst>
                                            <p:cond delay="74"/>
                                          </p:stCondLst>
                                        </p:cTn>
                                        <p:tgtEl>
                                          <p:spTgt spid="3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iterate type="lt">
                                    <p:tmAbs val="75"/>
                                  </p:iterate>
                                  <p:childTnLst>
                                    <p:set>
                                      <p:cBhvr>
                                        <p:cTn id="81" dur="1" fill="hold">
                                          <p:stCondLst>
                                            <p:cond delay="74"/>
                                          </p:stCondLst>
                                        </p:cTn>
                                        <p:tgtEl>
                                          <p:spTgt spid="3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iterate type="lt">
                                    <p:tmAbs val="75"/>
                                  </p:iterate>
                                  <p:childTnLst>
                                    <p:set>
                                      <p:cBhvr>
                                        <p:cTn id="85" dur="1" fill="hold">
                                          <p:stCondLst>
                                            <p:cond delay="74"/>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utoUpdateAnimBg="0"/>
      <p:bldP spid="2054" grpId="0" autoUpdateAnimBg="0"/>
      <p:bldP spid="2080" grpId="0" autoUpdateAnimBg="0"/>
      <p:bldP spid="34" grpId="0" autoUpdateAnimBg="0"/>
      <p:bldP spid="35" grpId="0" autoUpdateAnimBg="0"/>
      <p:bldP spid="3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6858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13" name="Text Box 5"/>
          <p:cNvSpPr txBox="1">
            <a:spLocks noChangeArrowheads="1"/>
          </p:cNvSpPr>
          <p:nvPr/>
        </p:nvSpPr>
        <p:spPr bwMode="auto">
          <a:xfrm>
            <a:off x="-1" y="1676400"/>
            <a:ext cx="26273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Úroková míra </a:t>
            </a:r>
          </a:p>
        </p:txBody>
      </p:sp>
      <p:sp>
        <p:nvSpPr>
          <p:cNvPr id="17414" name="Text Box 6"/>
          <p:cNvSpPr txBox="1">
            <a:spLocks noChangeArrowheads="1"/>
          </p:cNvSpPr>
          <p:nvPr/>
        </p:nvSpPr>
        <p:spPr bwMode="auto">
          <a:xfrm>
            <a:off x="5867400" y="5470016"/>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1128713" y="2514600"/>
            <a:ext cx="4814887" cy="3659188"/>
            <a:chOff x="711" y="1584"/>
            <a:chExt cx="3033" cy="2305"/>
          </a:xfrm>
        </p:grpSpPr>
        <p:sp>
          <p:nvSpPr>
            <p:cNvPr id="18463" name="Line 8"/>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64"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7418" name="Text Box 10"/>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3" name="Group 11"/>
          <p:cNvGrpSpPr/>
          <p:nvPr/>
        </p:nvGrpSpPr>
        <p:grpSpPr bwMode="auto">
          <a:xfrm>
            <a:off x="2555875" y="2205038"/>
            <a:ext cx="1296988" cy="3960812"/>
            <a:chOff x="1610" y="1389"/>
            <a:chExt cx="817" cy="2495"/>
          </a:xfrm>
        </p:grpSpPr>
        <p:sp>
          <p:nvSpPr>
            <p:cNvPr id="18461" name="Line 12"/>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62" name="Text Box 13"/>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p>
          </p:txBody>
        </p:sp>
      </p:grpSp>
      <p:sp>
        <p:nvSpPr>
          <p:cNvPr id="17423" name="Line 15"/>
          <p:cNvSpPr>
            <a:spLocks noChangeShapeType="1"/>
          </p:cNvSpPr>
          <p:nvPr/>
        </p:nvSpPr>
        <p:spPr bwMode="auto">
          <a:xfrm flipV="1">
            <a:off x="3563938" y="2636838"/>
            <a:ext cx="0" cy="3529012"/>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4" name="Text Box 16"/>
          <p:cNvSpPr txBox="1">
            <a:spLocks noChangeArrowheads="1"/>
          </p:cNvSpPr>
          <p:nvPr/>
        </p:nvSpPr>
        <p:spPr bwMode="auto">
          <a:xfrm>
            <a:off x="3348038" y="2205038"/>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17426" name="Line 18"/>
          <p:cNvSpPr>
            <a:spLocks noChangeShapeType="1"/>
          </p:cNvSpPr>
          <p:nvPr/>
        </p:nvSpPr>
        <p:spPr bwMode="auto">
          <a:xfrm flipV="1">
            <a:off x="1908175" y="2636838"/>
            <a:ext cx="0" cy="3529012"/>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7" name="Text Box 19"/>
          <p:cNvSpPr txBox="1">
            <a:spLocks noChangeArrowheads="1"/>
          </p:cNvSpPr>
          <p:nvPr/>
        </p:nvSpPr>
        <p:spPr bwMode="auto">
          <a:xfrm>
            <a:off x="1692275" y="2205038"/>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sp>
        <p:nvSpPr>
          <p:cNvPr id="17428" name="Line 20"/>
          <p:cNvSpPr>
            <a:spLocks noChangeShapeType="1"/>
          </p:cNvSpPr>
          <p:nvPr/>
        </p:nvSpPr>
        <p:spPr bwMode="auto">
          <a:xfrm>
            <a:off x="2843213" y="3141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0" name="Line 22"/>
          <p:cNvSpPr>
            <a:spLocks noChangeShapeType="1"/>
          </p:cNvSpPr>
          <p:nvPr/>
        </p:nvSpPr>
        <p:spPr bwMode="auto">
          <a:xfrm>
            <a:off x="2916238" y="5300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1" name="Line 23"/>
          <p:cNvSpPr>
            <a:spLocks noChangeShapeType="1"/>
          </p:cNvSpPr>
          <p:nvPr/>
        </p:nvSpPr>
        <p:spPr bwMode="auto">
          <a:xfrm>
            <a:off x="2916238" y="42211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2" name="Line 24"/>
          <p:cNvSpPr>
            <a:spLocks noChangeShapeType="1"/>
          </p:cNvSpPr>
          <p:nvPr/>
        </p:nvSpPr>
        <p:spPr bwMode="auto">
          <a:xfrm flipH="1">
            <a:off x="2051050" y="3573463"/>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3" name="Line 25"/>
          <p:cNvSpPr>
            <a:spLocks noChangeShapeType="1"/>
          </p:cNvSpPr>
          <p:nvPr/>
        </p:nvSpPr>
        <p:spPr bwMode="auto">
          <a:xfrm flipH="1">
            <a:off x="2124075" y="4652963"/>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4" name="Text Box 26"/>
          <p:cNvSpPr txBox="1">
            <a:spLocks noChangeArrowheads="1"/>
          </p:cNvSpPr>
          <p:nvPr/>
        </p:nvSpPr>
        <p:spPr bwMode="auto">
          <a:xfrm>
            <a:off x="3852862" y="2589212"/>
            <a:ext cx="4319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ZVÝŠENÍ NABÍDKY PENĚZ</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Měnová expanze</a:t>
            </a:r>
          </a:p>
        </p:txBody>
      </p:sp>
      <p:sp>
        <p:nvSpPr>
          <p:cNvPr id="17435" name="Text Box 27"/>
          <p:cNvSpPr txBox="1">
            <a:spLocks noChangeArrowheads="1"/>
          </p:cNvSpPr>
          <p:nvPr/>
        </p:nvSpPr>
        <p:spPr bwMode="auto">
          <a:xfrm>
            <a:off x="3852863" y="4296061"/>
            <a:ext cx="4319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SNÍŽENÍ NABÍDKY PENĚZ</a:t>
            </a:r>
          </a:p>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Měnová restrikce</a:t>
            </a:r>
          </a:p>
        </p:txBody>
      </p:sp>
      <p:grpSp>
        <p:nvGrpSpPr>
          <p:cNvPr id="24" name="Group 7"/>
          <p:cNvGrpSpPr/>
          <p:nvPr/>
        </p:nvGrpSpPr>
        <p:grpSpPr bwMode="auto">
          <a:xfrm>
            <a:off x="1522413" y="2606675"/>
            <a:ext cx="3625850" cy="3414713"/>
            <a:chOff x="1344" y="1680"/>
            <a:chExt cx="2208" cy="1959"/>
          </a:xfrm>
        </p:grpSpPr>
        <p:sp>
          <p:nvSpPr>
            <p:cNvPr id="18459" name="Freeform 8"/>
            <p:cNvSpPr/>
            <p:nvPr/>
          </p:nvSpPr>
          <p:spPr bwMode="auto">
            <a:xfrm>
              <a:off x="1344" y="1680"/>
              <a:ext cx="1536" cy="1728"/>
            </a:xfrm>
            <a:custGeom>
              <a:avLst/>
              <a:gdLst>
                <a:gd name="T0" fmla="*/ 0 w 1632"/>
                <a:gd name="T1" fmla="*/ 0 h 1776"/>
                <a:gd name="T2" fmla="*/ 235 w 1632"/>
                <a:gd name="T3" fmla="*/ 1041 h 1776"/>
                <a:gd name="T4" fmla="*/ 1005 w 1632"/>
                <a:gd name="T5" fmla="*/ 1426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60"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cxnSp>
        <p:nvCxnSpPr>
          <p:cNvPr id="27" name="Přímá spojnice 26"/>
          <p:cNvCxnSpPr/>
          <p:nvPr/>
        </p:nvCxnSpPr>
        <p:spPr>
          <a:xfrm flipH="1">
            <a:off x="1069975" y="5013325"/>
            <a:ext cx="167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Přímá spojnice 27"/>
          <p:cNvCxnSpPr/>
          <p:nvPr/>
        </p:nvCxnSpPr>
        <p:spPr>
          <a:xfrm flipH="1">
            <a:off x="1095375" y="4221163"/>
            <a:ext cx="8128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flipH="1">
            <a:off x="1128713" y="5516563"/>
            <a:ext cx="2363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Text Box 6"/>
          <p:cNvSpPr txBox="1">
            <a:spLocks noChangeArrowheads="1"/>
          </p:cNvSpPr>
          <p:nvPr/>
        </p:nvSpPr>
        <p:spPr bwMode="auto">
          <a:xfrm>
            <a:off x="641350" y="3922713"/>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3" name="Text Box 6"/>
          <p:cNvSpPr txBox="1">
            <a:spLocks noChangeArrowheads="1"/>
          </p:cNvSpPr>
          <p:nvPr/>
        </p:nvSpPr>
        <p:spPr bwMode="auto">
          <a:xfrm>
            <a:off x="609600" y="4689475"/>
            <a:ext cx="1122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34" name="Text Box 6"/>
          <p:cNvSpPr txBox="1">
            <a:spLocks noChangeArrowheads="1"/>
          </p:cNvSpPr>
          <p:nvPr/>
        </p:nvSpPr>
        <p:spPr bwMode="auto">
          <a:xfrm>
            <a:off x="609600" y="5232400"/>
            <a:ext cx="1122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p>
        </p:txBody>
      </p:sp>
      <p:sp>
        <p:nvSpPr>
          <p:cNvPr id="4" name="Nadpis 3"/>
          <p:cNvSpPr>
            <a:spLocks noGrp="1"/>
          </p:cNvSpPr>
          <p:nvPr>
            <p:ph type="title"/>
          </p:nvPr>
        </p:nvSpPr>
        <p:spPr/>
        <p:txBody>
          <a:bodyPr/>
          <a:lstStyle/>
          <a:p>
            <a:r>
              <a:rPr lang="cs-CZ" b="1" dirty="0"/>
              <a:t>Rovnováha na trhu peněz</a:t>
            </a:r>
          </a:p>
        </p:txBody>
      </p:sp>
      <p:sp>
        <p:nvSpPr>
          <p:cNvPr id="3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15/58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770" decel="100000"/>
                                        <p:tgtEl>
                                          <p:spTgt spid="17413"/>
                                        </p:tgtEl>
                                      </p:cBhvr>
                                    </p:animEffect>
                                    <p:animScale>
                                      <p:cBhvr>
                                        <p:cTn id="17" dur="770" decel="100000"/>
                                        <p:tgtEl>
                                          <p:spTgt spid="17413"/>
                                        </p:tgtEl>
                                      </p:cBhvr>
                                      <p:from x="10000" y="10000"/>
                                      <p:to x="200000" y="450000"/>
                                    </p:animScale>
                                    <p:animScale>
                                      <p:cBhvr>
                                        <p:cTn id="18" dur="1230" accel="100000" fill="hold">
                                          <p:stCondLst>
                                            <p:cond delay="770"/>
                                          </p:stCondLst>
                                        </p:cTn>
                                        <p:tgtEl>
                                          <p:spTgt spid="17413"/>
                                        </p:tgtEl>
                                      </p:cBhvr>
                                      <p:from x="200000" y="450000"/>
                                      <p:to x="100000" y="100000"/>
                                    </p:animScale>
                                    <p:set>
                                      <p:cBhvr>
                                        <p:cTn id="19" dur="770" fill="hold"/>
                                        <p:tgtEl>
                                          <p:spTgt spid="17413"/>
                                        </p:tgtEl>
                                        <p:attrNameLst>
                                          <p:attrName>ppt_x</p:attrName>
                                        </p:attrNameLst>
                                      </p:cBhvr>
                                      <p:to>
                                        <p:strVal val="(0.5)"/>
                                      </p:to>
                                    </p:set>
                                    <p:anim from="(0.5)" to="(#ppt_x)" calcmode="lin" valueType="num">
                                      <p:cBhvr>
                                        <p:cTn id="20" dur="1230" accel="100000" fill="hold">
                                          <p:stCondLst>
                                            <p:cond delay="770"/>
                                          </p:stCondLst>
                                        </p:cTn>
                                        <p:tgtEl>
                                          <p:spTgt spid="17413"/>
                                        </p:tgtEl>
                                        <p:attrNameLst>
                                          <p:attrName>ppt_x</p:attrName>
                                        </p:attrNameLst>
                                      </p:cBhvr>
                                    </p:anim>
                                    <p:set>
                                      <p:cBhvr>
                                        <p:cTn id="21" dur="770" fill="hold"/>
                                        <p:tgtEl>
                                          <p:spTgt spid="17413"/>
                                        </p:tgtEl>
                                        <p:attrNameLst>
                                          <p:attrName>ppt_y</p:attrName>
                                        </p:attrNameLst>
                                      </p:cBhvr>
                                      <p:to>
                                        <p:strVal val="(#ppt_y+0.4)"/>
                                      </p:to>
                                    </p:set>
                                    <p:anim from="(#ppt_y+0.4)" to="(#ppt_y)" calcmode="lin" valueType="num">
                                      <p:cBhvr>
                                        <p:cTn id="22" dur="1230" accel="100000" fill="hold">
                                          <p:stCondLst>
                                            <p:cond delay="770"/>
                                          </p:stCondLst>
                                        </p:cTn>
                                        <p:tgtEl>
                                          <p:spTgt spid="1741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770" decel="100000"/>
                                        <p:tgtEl>
                                          <p:spTgt spid="17418"/>
                                        </p:tgtEl>
                                      </p:cBhvr>
                                    </p:animEffect>
                                    <p:animScale>
                                      <p:cBhvr>
                                        <p:cTn id="26" dur="770" decel="100000"/>
                                        <p:tgtEl>
                                          <p:spTgt spid="17418"/>
                                        </p:tgtEl>
                                      </p:cBhvr>
                                      <p:from x="10000" y="10000"/>
                                      <p:to x="200000" y="450000"/>
                                    </p:animScale>
                                    <p:animScale>
                                      <p:cBhvr>
                                        <p:cTn id="27" dur="1230" accel="100000" fill="hold">
                                          <p:stCondLst>
                                            <p:cond delay="770"/>
                                          </p:stCondLst>
                                        </p:cTn>
                                        <p:tgtEl>
                                          <p:spTgt spid="17418"/>
                                        </p:tgtEl>
                                      </p:cBhvr>
                                      <p:from x="200000" y="450000"/>
                                      <p:to x="100000" y="100000"/>
                                    </p:animScale>
                                    <p:set>
                                      <p:cBhvr>
                                        <p:cTn id="28" dur="770" fill="hold"/>
                                        <p:tgtEl>
                                          <p:spTgt spid="17418"/>
                                        </p:tgtEl>
                                        <p:attrNameLst>
                                          <p:attrName>ppt_x</p:attrName>
                                        </p:attrNameLst>
                                      </p:cBhvr>
                                      <p:to>
                                        <p:strVal val="(0.5)"/>
                                      </p:to>
                                    </p:set>
                                    <p:anim from="(0.5)" to="(#ppt_x)" calcmode="lin" valueType="num">
                                      <p:cBhvr>
                                        <p:cTn id="29" dur="1230" accel="100000" fill="hold">
                                          <p:stCondLst>
                                            <p:cond delay="770"/>
                                          </p:stCondLst>
                                        </p:cTn>
                                        <p:tgtEl>
                                          <p:spTgt spid="17418"/>
                                        </p:tgtEl>
                                        <p:attrNameLst>
                                          <p:attrName>ppt_x</p:attrName>
                                        </p:attrNameLst>
                                      </p:cBhvr>
                                    </p:anim>
                                    <p:set>
                                      <p:cBhvr>
                                        <p:cTn id="30" dur="770" fill="hold"/>
                                        <p:tgtEl>
                                          <p:spTgt spid="17418"/>
                                        </p:tgtEl>
                                        <p:attrNameLst>
                                          <p:attrName>ppt_y</p:attrName>
                                        </p:attrNameLst>
                                      </p:cBhvr>
                                      <p:to>
                                        <p:strVal val="(#ppt_y+0.4)"/>
                                      </p:to>
                                    </p:set>
                                    <p:anim from="(#ppt_y+0.4)" to="(#ppt_y)" calcmode="lin" valueType="num">
                                      <p:cBhvr>
                                        <p:cTn id="31" dur="1230" accel="100000" fill="hold">
                                          <p:stCondLst>
                                            <p:cond delay="770"/>
                                          </p:stCondLst>
                                        </p:cTn>
                                        <p:tgtEl>
                                          <p:spTgt spid="1741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fade">
                                      <p:cBhvr>
                                        <p:cTn id="34" dur="770" decel="100000"/>
                                        <p:tgtEl>
                                          <p:spTgt spid="17414"/>
                                        </p:tgtEl>
                                      </p:cBhvr>
                                    </p:animEffect>
                                    <p:animScale>
                                      <p:cBhvr>
                                        <p:cTn id="35" dur="770" decel="100000"/>
                                        <p:tgtEl>
                                          <p:spTgt spid="17414"/>
                                        </p:tgtEl>
                                      </p:cBhvr>
                                      <p:from x="10000" y="10000"/>
                                      <p:to x="200000" y="450000"/>
                                    </p:animScale>
                                    <p:animScale>
                                      <p:cBhvr>
                                        <p:cTn id="36" dur="1230" accel="100000" fill="hold">
                                          <p:stCondLst>
                                            <p:cond delay="770"/>
                                          </p:stCondLst>
                                        </p:cTn>
                                        <p:tgtEl>
                                          <p:spTgt spid="17414"/>
                                        </p:tgtEl>
                                      </p:cBhvr>
                                      <p:from x="200000" y="450000"/>
                                      <p:to x="100000" y="100000"/>
                                    </p:animScale>
                                    <p:set>
                                      <p:cBhvr>
                                        <p:cTn id="37" dur="770" fill="hold"/>
                                        <p:tgtEl>
                                          <p:spTgt spid="17414"/>
                                        </p:tgtEl>
                                        <p:attrNameLst>
                                          <p:attrName>ppt_x</p:attrName>
                                        </p:attrNameLst>
                                      </p:cBhvr>
                                      <p:to>
                                        <p:strVal val="(0.5)"/>
                                      </p:to>
                                    </p:set>
                                    <p:anim from="(0.5)" to="(#ppt_x)" calcmode="lin" valueType="num">
                                      <p:cBhvr>
                                        <p:cTn id="38" dur="1230" accel="100000" fill="hold">
                                          <p:stCondLst>
                                            <p:cond delay="770"/>
                                          </p:stCondLst>
                                        </p:cTn>
                                        <p:tgtEl>
                                          <p:spTgt spid="17414"/>
                                        </p:tgtEl>
                                        <p:attrNameLst>
                                          <p:attrName>ppt_x</p:attrName>
                                        </p:attrNameLst>
                                      </p:cBhvr>
                                    </p:anim>
                                    <p:set>
                                      <p:cBhvr>
                                        <p:cTn id="39" dur="770" fill="hold"/>
                                        <p:tgtEl>
                                          <p:spTgt spid="17414"/>
                                        </p:tgtEl>
                                        <p:attrNameLst>
                                          <p:attrName>ppt_y</p:attrName>
                                        </p:attrNameLst>
                                      </p:cBhvr>
                                      <p:to>
                                        <p:strVal val="(#ppt_y+0.4)"/>
                                      </p:to>
                                    </p:set>
                                    <p:anim from="(#ppt_y+0.4)" to="(#ppt_y)" calcmode="lin" valueType="num">
                                      <p:cBhvr>
                                        <p:cTn id="40" dur="1230" accel="100000" fill="hold">
                                          <p:stCondLst>
                                            <p:cond delay="770"/>
                                          </p:stCondLst>
                                        </p:cTn>
                                        <p:tgtEl>
                                          <p:spTgt spid="17414"/>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7423"/>
                                        </p:tgtEl>
                                        <p:attrNameLst>
                                          <p:attrName>style.visibility</p:attrName>
                                        </p:attrNameLst>
                                      </p:cBhvr>
                                      <p:to>
                                        <p:strVal val="visible"/>
                                      </p:to>
                                    </p:set>
                                    <p:animEffect transition="in" filter="wipe(down)">
                                      <p:cBhvr>
                                        <p:cTn id="55" dur="500"/>
                                        <p:tgtEl>
                                          <p:spTgt spid="174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424"/>
                                        </p:tgtEl>
                                        <p:attrNameLst>
                                          <p:attrName>style.visibility</p:attrName>
                                        </p:attrNameLst>
                                      </p:cBhvr>
                                      <p:to>
                                        <p:strVal val="visible"/>
                                      </p:to>
                                    </p:set>
                                    <p:animEffect transition="in" filter="wipe(down)">
                                      <p:cBhvr>
                                        <p:cTn id="58" dur="500"/>
                                        <p:tgtEl>
                                          <p:spTgt spid="17424"/>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iterate type="lt">
                                    <p:tmPct val="5000"/>
                                  </p:iterate>
                                  <p:childTnLst>
                                    <p:set>
                                      <p:cBhvr>
                                        <p:cTn id="62" dur="1" fill="hold">
                                          <p:stCondLst>
                                            <p:cond delay="0"/>
                                          </p:stCondLst>
                                        </p:cTn>
                                        <p:tgtEl>
                                          <p:spTgt spid="17428"/>
                                        </p:tgtEl>
                                        <p:attrNameLst>
                                          <p:attrName>style.visibility</p:attrName>
                                        </p:attrNameLst>
                                      </p:cBhvr>
                                      <p:to>
                                        <p:strVal val="visible"/>
                                      </p:to>
                                    </p:set>
                                    <p:anim calcmode="lin" valueType="num">
                                      <p:cBhvr>
                                        <p:cTn id="63" dur="1000" fill="hold"/>
                                        <p:tgtEl>
                                          <p:spTgt spid="17428"/>
                                        </p:tgtEl>
                                        <p:attrNameLst>
                                          <p:attrName>ppt_w</p:attrName>
                                        </p:attrNameLst>
                                      </p:cBhvr>
                                      <p:tavLst>
                                        <p:tav tm="0">
                                          <p:val>
                                            <p:fltVal val="0"/>
                                          </p:val>
                                        </p:tav>
                                        <p:tav tm="100000">
                                          <p:val>
                                            <p:strVal val="#ppt_w"/>
                                          </p:val>
                                        </p:tav>
                                      </p:tavLst>
                                    </p:anim>
                                    <p:anim calcmode="lin" valueType="num">
                                      <p:cBhvr>
                                        <p:cTn id="64" dur="1000" fill="hold"/>
                                        <p:tgtEl>
                                          <p:spTgt spid="17428"/>
                                        </p:tgtEl>
                                        <p:attrNameLst>
                                          <p:attrName>ppt_h</p:attrName>
                                        </p:attrNameLst>
                                      </p:cBhvr>
                                      <p:tavLst>
                                        <p:tav tm="0">
                                          <p:val>
                                            <p:fltVal val="0"/>
                                          </p:val>
                                        </p:tav>
                                        <p:tav tm="100000">
                                          <p:val>
                                            <p:strVal val="#ppt_h"/>
                                          </p:val>
                                        </p:tav>
                                      </p:tavLst>
                                    </p:anim>
                                    <p:anim calcmode="lin" valueType="num">
                                      <p:cBhvr>
                                        <p:cTn id="65" dur="1000" fill="hold"/>
                                        <p:tgtEl>
                                          <p:spTgt spid="17428"/>
                                        </p:tgtEl>
                                        <p:attrNameLst>
                                          <p:attrName>style.rotation</p:attrName>
                                        </p:attrNameLst>
                                      </p:cBhvr>
                                      <p:tavLst>
                                        <p:tav tm="0">
                                          <p:val>
                                            <p:fltVal val="90"/>
                                          </p:val>
                                        </p:tav>
                                        <p:tav tm="100000">
                                          <p:val>
                                            <p:fltVal val="0"/>
                                          </p:val>
                                        </p:tav>
                                      </p:tavLst>
                                    </p:anim>
                                    <p:animEffect transition="in" filter="fade">
                                      <p:cBhvr>
                                        <p:cTn id="66" dur="1000"/>
                                        <p:tgtEl>
                                          <p:spTgt spid="17428"/>
                                        </p:tgtEl>
                                      </p:cBhvr>
                                    </p:animEffect>
                                  </p:childTnLst>
                                </p:cTn>
                              </p:par>
                              <p:par>
                                <p:cTn id="67" presetID="31" presetClass="entr" presetSubtype="0" fill="hold" nodeType="withEffect">
                                  <p:stCondLst>
                                    <p:cond delay="0"/>
                                  </p:stCondLst>
                                  <p:iterate type="lt">
                                    <p:tmPct val="5000"/>
                                  </p:iterate>
                                  <p:childTnLst>
                                    <p:set>
                                      <p:cBhvr>
                                        <p:cTn id="68" dur="1" fill="hold">
                                          <p:stCondLst>
                                            <p:cond delay="0"/>
                                          </p:stCondLst>
                                        </p:cTn>
                                        <p:tgtEl>
                                          <p:spTgt spid="17431"/>
                                        </p:tgtEl>
                                        <p:attrNameLst>
                                          <p:attrName>style.visibility</p:attrName>
                                        </p:attrNameLst>
                                      </p:cBhvr>
                                      <p:to>
                                        <p:strVal val="visible"/>
                                      </p:to>
                                    </p:set>
                                    <p:anim calcmode="lin" valueType="num">
                                      <p:cBhvr>
                                        <p:cTn id="69" dur="1000" fill="hold"/>
                                        <p:tgtEl>
                                          <p:spTgt spid="17431"/>
                                        </p:tgtEl>
                                        <p:attrNameLst>
                                          <p:attrName>ppt_w</p:attrName>
                                        </p:attrNameLst>
                                      </p:cBhvr>
                                      <p:tavLst>
                                        <p:tav tm="0">
                                          <p:val>
                                            <p:fltVal val="0"/>
                                          </p:val>
                                        </p:tav>
                                        <p:tav tm="100000">
                                          <p:val>
                                            <p:strVal val="#ppt_w"/>
                                          </p:val>
                                        </p:tav>
                                      </p:tavLst>
                                    </p:anim>
                                    <p:anim calcmode="lin" valueType="num">
                                      <p:cBhvr>
                                        <p:cTn id="70" dur="1000" fill="hold"/>
                                        <p:tgtEl>
                                          <p:spTgt spid="17431"/>
                                        </p:tgtEl>
                                        <p:attrNameLst>
                                          <p:attrName>ppt_h</p:attrName>
                                        </p:attrNameLst>
                                      </p:cBhvr>
                                      <p:tavLst>
                                        <p:tav tm="0">
                                          <p:val>
                                            <p:fltVal val="0"/>
                                          </p:val>
                                        </p:tav>
                                        <p:tav tm="100000">
                                          <p:val>
                                            <p:strVal val="#ppt_h"/>
                                          </p:val>
                                        </p:tav>
                                      </p:tavLst>
                                    </p:anim>
                                    <p:anim calcmode="lin" valueType="num">
                                      <p:cBhvr>
                                        <p:cTn id="71" dur="1000" fill="hold"/>
                                        <p:tgtEl>
                                          <p:spTgt spid="17431"/>
                                        </p:tgtEl>
                                        <p:attrNameLst>
                                          <p:attrName>style.rotation</p:attrName>
                                        </p:attrNameLst>
                                      </p:cBhvr>
                                      <p:tavLst>
                                        <p:tav tm="0">
                                          <p:val>
                                            <p:fltVal val="90"/>
                                          </p:val>
                                        </p:tav>
                                        <p:tav tm="100000">
                                          <p:val>
                                            <p:fltVal val="0"/>
                                          </p:val>
                                        </p:tav>
                                      </p:tavLst>
                                    </p:anim>
                                    <p:animEffect transition="in" filter="fade">
                                      <p:cBhvr>
                                        <p:cTn id="72" dur="1000"/>
                                        <p:tgtEl>
                                          <p:spTgt spid="17431"/>
                                        </p:tgtEl>
                                      </p:cBhvr>
                                    </p:animEffect>
                                  </p:childTnLst>
                                </p:cTn>
                              </p:par>
                              <p:par>
                                <p:cTn id="73" presetID="31" presetClass="entr" presetSubtype="0" fill="hold" nodeType="withEffect">
                                  <p:stCondLst>
                                    <p:cond delay="0"/>
                                  </p:stCondLst>
                                  <p:iterate type="lt">
                                    <p:tmPct val="5000"/>
                                  </p:iterate>
                                  <p:childTnLst>
                                    <p:set>
                                      <p:cBhvr>
                                        <p:cTn id="74" dur="1" fill="hold">
                                          <p:stCondLst>
                                            <p:cond delay="0"/>
                                          </p:stCondLst>
                                        </p:cTn>
                                        <p:tgtEl>
                                          <p:spTgt spid="17430"/>
                                        </p:tgtEl>
                                        <p:attrNameLst>
                                          <p:attrName>style.visibility</p:attrName>
                                        </p:attrNameLst>
                                      </p:cBhvr>
                                      <p:to>
                                        <p:strVal val="visible"/>
                                      </p:to>
                                    </p:set>
                                    <p:anim calcmode="lin" valueType="num">
                                      <p:cBhvr>
                                        <p:cTn id="75" dur="1000" fill="hold"/>
                                        <p:tgtEl>
                                          <p:spTgt spid="17430"/>
                                        </p:tgtEl>
                                        <p:attrNameLst>
                                          <p:attrName>ppt_w</p:attrName>
                                        </p:attrNameLst>
                                      </p:cBhvr>
                                      <p:tavLst>
                                        <p:tav tm="0">
                                          <p:val>
                                            <p:fltVal val="0"/>
                                          </p:val>
                                        </p:tav>
                                        <p:tav tm="100000">
                                          <p:val>
                                            <p:strVal val="#ppt_w"/>
                                          </p:val>
                                        </p:tav>
                                      </p:tavLst>
                                    </p:anim>
                                    <p:anim calcmode="lin" valueType="num">
                                      <p:cBhvr>
                                        <p:cTn id="76" dur="1000" fill="hold"/>
                                        <p:tgtEl>
                                          <p:spTgt spid="17430"/>
                                        </p:tgtEl>
                                        <p:attrNameLst>
                                          <p:attrName>ppt_h</p:attrName>
                                        </p:attrNameLst>
                                      </p:cBhvr>
                                      <p:tavLst>
                                        <p:tav tm="0">
                                          <p:val>
                                            <p:fltVal val="0"/>
                                          </p:val>
                                        </p:tav>
                                        <p:tav tm="100000">
                                          <p:val>
                                            <p:strVal val="#ppt_h"/>
                                          </p:val>
                                        </p:tav>
                                      </p:tavLst>
                                    </p:anim>
                                    <p:anim calcmode="lin" valueType="num">
                                      <p:cBhvr>
                                        <p:cTn id="77" dur="1000" fill="hold"/>
                                        <p:tgtEl>
                                          <p:spTgt spid="17430"/>
                                        </p:tgtEl>
                                        <p:attrNameLst>
                                          <p:attrName>style.rotation</p:attrName>
                                        </p:attrNameLst>
                                      </p:cBhvr>
                                      <p:tavLst>
                                        <p:tav tm="0">
                                          <p:val>
                                            <p:fltVal val="90"/>
                                          </p:val>
                                        </p:tav>
                                        <p:tav tm="100000">
                                          <p:val>
                                            <p:fltVal val="0"/>
                                          </p:val>
                                        </p:tav>
                                      </p:tavLst>
                                    </p:anim>
                                    <p:animEffect transition="in" filter="fade">
                                      <p:cBhvr>
                                        <p:cTn id="78" dur="1000"/>
                                        <p:tgtEl>
                                          <p:spTgt spid="17430"/>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mph" presetSubtype="0" fill="hold" nodeType="clickEffect">
                                  <p:stCondLst>
                                    <p:cond delay="0"/>
                                  </p:stCondLst>
                                  <p:iterate type="lt">
                                    <p:tmPct val="0"/>
                                  </p:iterate>
                                  <p:childTnLst>
                                    <p:animEffect transition="out" filter="fade">
                                      <p:cBhvr>
                                        <p:cTn id="82" dur="500" tmFilter="0, 0; .2, .5; .8, .5; 1, 0"/>
                                        <p:tgtEl>
                                          <p:spTgt spid="17428"/>
                                        </p:tgtEl>
                                      </p:cBhvr>
                                    </p:animEffect>
                                    <p:animScale>
                                      <p:cBhvr>
                                        <p:cTn id="83" dur="250" autoRev="1" fill="hold"/>
                                        <p:tgtEl>
                                          <p:spTgt spid="17428"/>
                                        </p:tgtEl>
                                      </p:cBhvr>
                                      <p:by x="105000" y="105000"/>
                                    </p:animScale>
                                  </p:childTnLst>
                                </p:cTn>
                              </p:par>
                              <p:par>
                                <p:cTn id="84" presetID="26" presetClass="emph" presetSubtype="0" fill="hold" nodeType="withEffect">
                                  <p:stCondLst>
                                    <p:cond delay="0"/>
                                  </p:stCondLst>
                                  <p:iterate type="lt">
                                    <p:tmPct val="0"/>
                                  </p:iterate>
                                  <p:childTnLst>
                                    <p:animEffect transition="out" filter="fade">
                                      <p:cBhvr>
                                        <p:cTn id="85" dur="500" tmFilter="0, 0; .2, .5; .8, .5; 1, 0"/>
                                        <p:tgtEl>
                                          <p:spTgt spid="17431"/>
                                        </p:tgtEl>
                                      </p:cBhvr>
                                    </p:animEffect>
                                    <p:animScale>
                                      <p:cBhvr>
                                        <p:cTn id="86" dur="250" autoRev="1" fill="hold"/>
                                        <p:tgtEl>
                                          <p:spTgt spid="17431"/>
                                        </p:tgtEl>
                                      </p:cBhvr>
                                      <p:by x="105000" y="105000"/>
                                    </p:animScale>
                                  </p:childTnLst>
                                </p:cTn>
                              </p:par>
                              <p:par>
                                <p:cTn id="87" presetID="26" presetClass="emph" presetSubtype="0" fill="hold" nodeType="withEffect">
                                  <p:stCondLst>
                                    <p:cond delay="0"/>
                                  </p:stCondLst>
                                  <p:iterate type="lt">
                                    <p:tmPct val="0"/>
                                  </p:iterate>
                                  <p:childTnLst>
                                    <p:animEffect transition="out" filter="fade">
                                      <p:cBhvr>
                                        <p:cTn id="88" dur="500" tmFilter="0, 0; .2, .5; .8, .5; 1, 0"/>
                                        <p:tgtEl>
                                          <p:spTgt spid="17430"/>
                                        </p:tgtEl>
                                      </p:cBhvr>
                                    </p:animEffect>
                                    <p:animScale>
                                      <p:cBhvr>
                                        <p:cTn id="89" dur="250" autoRev="1" fill="hold"/>
                                        <p:tgtEl>
                                          <p:spTgt spid="17430"/>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5" presetClass="entr" presetSubtype="0" fill="hold" grpId="0" nodeType="clickEffect">
                                  <p:stCondLst>
                                    <p:cond delay="0"/>
                                  </p:stCondLst>
                                  <p:childTnLst>
                                    <p:set>
                                      <p:cBhvr>
                                        <p:cTn id="93" dur="1" fill="hold">
                                          <p:stCondLst>
                                            <p:cond delay="0"/>
                                          </p:stCondLst>
                                        </p:cTn>
                                        <p:tgtEl>
                                          <p:spTgt spid="17434"/>
                                        </p:tgtEl>
                                        <p:attrNameLst>
                                          <p:attrName>style.visibility</p:attrName>
                                        </p:attrNameLst>
                                      </p:cBhvr>
                                      <p:to>
                                        <p:strVal val="visible"/>
                                      </p:to>
                                    </p:set>
                                    <p:anim calcmode="lin" valueType="num">
                                      <p:cBhvr>
                                        <p:cTn id="94" dur="500" decel="50000" fill="hold">
                                          <p:stCondLst>
                                            <p:cond delay="0"/>
                                          </p:stCondLst>
                                        </p:cTn>
                                        <p:tgtEl>
                                          <p:spTgt spid="17434"/>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7434"/>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7434"/>
                                        </p:tgtEl>
                                        <p:attrNameLst>
                                          <p:attrName>ppt_w</p:attrName>
                                        </p:attrNameLst>
                                      </p:cBhvr>
                                      <p:tavLst>
                                        <p:tav tm="0">
                                          <p:val>
                                            <p:strVal val="#ppt_w*.05"/>
                                          </p:val>
                                        </p:tav>
                                        <p:tav tm="100000">
                                          <p:val>
                                            <p:strVal val="#ppt_w"/>
                                          </p:val>
                                        </p:tav>
                                      </p:tavLst>
                                    </p:anim>
                                    <p:anim calcmode="lin" valueType="num">
                                      <p:cBhvr>
                                        <p:cTn id="97" dur="1000" fill="hold"/>
                                        <p:tgtEl>
                                          <p:spTgt spid="17434"/>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7434"/>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7434"/>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7434"/>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7434"/>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xit" presetSubtype="4" fill="hold" grpId="1" nodeType="clickEffect">
                                  <p:stCondLst>
                                    <p:cond delay="0"/>
                                  </p:stCondLst>
                                  <p:childTnLst>
                                    <p:anim calcmode="lin" valueType="num">
                                      <p:cBhvr additive="base">
                                        <p:cTn id="105" dur="500"/>
                                        <p:tgtEl>
                                          <p:spTgt spid="17434"/>
                                        </p:tgtEl>
                                        <p:attrNameLst>
                                          <p:attrName>ppt_x</p:attrName>
                                        </p:attrNameLst>
                                      </p:cBhvr>
                                      <p:tavLst>
                                        <p:tav tm="0">
                                          <p:val>
                                            <p:strVal val="ppt_x"/>
                                          </p:val>
                                        </p:tav>
                                        <p:tav tm="100000">
                                          <p:val>
                                            <p:strVal val="ppt_x"/>
                                          </p:val>
                                        </p:tav>
                                      </p:tavLst>
                                    </p:anim>
                                    <p:anim calcmode="lin" valueType="num">
                                      <p:cBhvr additive="base">
                                        <p:cTn id="106" dur="500"/>
                                        <p:tgtEl>
                                          <p:spTgt spid="17434"/>
                                        </p:tgtEl>
                                        <p:attrNameLst>
                                          <p:attrName>ppt_y</p:attrName>
                                        </p:attrNameLst>
                                      </p:cBhvr>
                                      <p:tavLst>
                                        <p:tav tm="0">
                                          <p:val>
                                            <p:strVal val="ppt_y"/>
                                          </p:val>
                                        </p:tav>
                                        <p:tav tm="100000">
                                          <p:val>
                                            <p:strVal val="1+ppt_h/2"/>
                                          </p:val>
                                        </p:tav>
                                      </p:tavLst>
                                    </p:anim>
                                    <p:set>
                                      <p:cBhvr>
                                        <p:cTn id="107" dur="1" fill="hold">
                                          <p:stCondLst>
                                            <p:cond delay="499"/>
                                          </p:stCondLst>
                                        </p:cTn>
                                        <p:tgtEl>
                                          <p:spTgt spid="17434"/>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7426"/>
                                        </p:tgtEl>
                                        <p:attrNameLst>
                                          <p:attrName>style.visibility</p:attrName>
                                        </p:attrNameLst>
                                      </p:cBhvr>
                                      <p:to>
                                        <p:strVal val="visible"/>
                                      </p:to>
                                    </p:set>
                                    <p:animEffect transition="in" filter="wipe(down)">
                                      <p:cBhvr>
                                        <p:cTn id="112" dur="500"/>
                                        <p:tgtEl>
                                          <p:spTgt spid="17426"/>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17427"/>
                                        </p:tgtEl>
                                        <p:attrNameLst>
                                          <p:attrName>style.visibility</p:attrName>
                                        </p:attrNameLst>
                                      </p:cBhvr>
                                      <p:to>
                                        <p:strVal val="visible"/>
                                      </p:to>
                                    </p:set>
                                    <p:animEffect transition="in" filter="wipe(down)">
                                      <p:cBhvr>
                                        <p:cTn id="115" dur="500"/>
                                        <p:tgtEl>
                                          <p:spTgt spid="17427"/>
                                        </p:tgtEl>
                                      </p:cBhvr>
                                    </p:animEffect>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nodeType="clickEffect">
                                  <p:stCondLst>
                                    <p:cond delay="0"/>
                                  </p:stCondLst>
                                  <p:iterate type="lt">
                                    <p:tmPct val="5000"/>
                                  </p:iterate>
                                  <p:childTnLst>
                                    <p:set>
                                      <p:cBhvr>
                                        <p:cTn id="119" dur="1" fill="hold">
                                          <p:stCondLst>
                                            <p:cond delay="0"/>
                                          </p:stCondLst>
                                        </p:cTn>
                                        <p:tgtEl>
                                          <p:spTgt spid="17433"/>
                                        </p:tgtEl>
                                        <p:attrNameLst>
                                          <p:attrName>style.visibility</p:attrName>
                                        </p:attrNameLst>
                                      </p:cBhvr>
                                      <p:to>
                                        <p:strVal val="visible"/>
                                      </p:to>
                                    </p:set>
                                    <p:anim calcmode="lin" valueType="num">
                                      <p:cBhvr>
                                        <p:cTn id="120" dur="1000" fill="hold"/>
                                        <p:tgtEl>
                                          <p:spTgt spid="17433"/>
                                        </p:tgtEl>
                                        <p:attrNameLst>
                                          <p:attrName>ppt_w</p:attrName>
                                        </p:attrNameLst>
                                      </p:cBhvr>
                                      <p:tavLst>
                                        <p:tav tm="0">
                                          <p:val>
                                            <p:fltVal val="0"/>
                                          </p:val>
                                        </p:tav>
                                        <p:tav tm="100000">
                                          <p:val>
                                            <p:strVal val="#ppt_w"/>
                                          </p:val>
                                        </p:tav>
                                      </p:tavLst>
                                    </p:anim>
                                    <p:anim calcmode="lin" valueType="num">
                                      <p:cBhvr>
                                        <p:cTn id="121" dur="1000" fill="hold"/>
                                        <p:tgtEl>
                                          <p:spTgt spid="17433"/>
                                        </p:tgtEl>
                                        <p:attrNameLst>
                                          <p:attrName>ppt_h</p:attrName>
                                        </p:attrNameLst>
                                      </p:cBhvr>
                                      <p:tavLst>
                                        <p:tav tm="0">
                                          <p:val>
                                            <p:fltVal val="0"/>
                                          </p:val>
                                        </p:tav>
                                        <p:tav tm="100000">
                                          <p:val>
                                            <p:strVal val="#ppt_h"/>
                                          </p:val>
                                        </p:tav>
                                      </p:tavLst>
                                    </p:anim>
                                    <p:anim calcmode="lin" valueType="num">
                                      <p:cBhvr>
                                        <p:cTn id="122" dur="1000" fill="hold"/>
                                        <p:tgtEl>
                                          <p:spTgt spid="17433"/>
                                        </p:tgtEl>
                                        <p:attrNameLst>
                                          <p:attrName>style.rotation</p:attrName>
                                        </p:attrNameLst>
                                      </p:cBhvr>
                                      <p:tavLst>
                                        <p:tav tm="0">
                                          <p:val>
                                            <p:fltVal val="90"/>
                                          </p:val>
                                        </p:tav>
                                        <p:tav tm="100000">
                                          <p:val>
                                            <p:fltVal val="0"/>
                                          </p:val>
                                        </p:tav>
                                      </p:tavLst>
                                    </p:anim>
                                    <p:animEffect transition="in" filter="fade">
                                      <p:cBhvr>
                                        <p:cTn id="123" dur="1000"/>
                                        <p:tgtEl>
                                          <p:spTgt spid="17433"/>
                                        </p:tgtEl>
                                      </p:cBhvr>
                                    </p:animEffect>
                                  </p:childTnLst>
                                </p:cTn>
                              </p:par>
                              <p:par>
                                <p:cTn id="124" presetID="31" presetClass="entr" presetSubtype="0" fill="hold" nodeType="withEffect">
                                  <p:stCondLst>
                                    <p:cond delay="0"/>
                                  </p:stCondLst>
                                  <p:iterate type="lt">
                                    <p:tmPct val="5000"/>
                                  </p:iterate>
                                  <p:childTnLst>
                                    <p:set>
                                      <p:cBhvr>
                                        <p:cTn id="125" dur="1" fill="hold">
                                          <p:stCondLst>
                                            <p:cond delay="0"/>
                                          </p:stCondLst>
                                        </p:cTn>
                                        <p:tgtEl>
                                          <p:spTgt spid="17432"/>
                                        </p:tgtEl>
                                        <p:attrNameLst>
                                          <p:attrName>style.visibility</p:attrName>
                                        </p:attrNameLst>
                                      </p:cBhvr>
                                      <p:to>
                                        <p:strVal val="visible"/>
                                      </p:to>
                                    </p:set>
                                    <p:anim calcmode="lin" valueType="num">
                                      <p:cBhvr>
                                        <p:cTn id="126" dur="1000" fill="hold"/>
                                        <p:tgtEl>
                                          <p:spTgt spid="17432"/>
                                        </p:tgtEl>
                                        <p:attrNameLst>
                                          <p:attrName>ppt_w</p:attrName>
                                        </p:attrNameLst>
                                      </p:cBhvr>
                                      <p:tavLst>
                                        <p:tav tm="0">
                                          <p:val>
                                            <p:fltVal val="0"/>
                                          </p:val>
                                        </p:tav>
                                        <p:tav tm="100000">
                                          <p:val>
                                            <p:strVal val="#ppt_w"/>
                                          </p:val>
                                        </p:tav>
                                      </p:tavLst>
                                    </p:anim>
                                    <p:anim calcmode="lin" valueType="num">
                                      <p:cBhvr>
                                        <p:cTn id="127" dur="1000" fill="hold"/>
                                        <p:tgtEl>
                                          <p:spTgt spid="17432"/>
                                        </p:tgtEl>
                                        <p:attrNameLst>
                                          <p:attrName>ppt_h</p:attrName>
                                        </p:attrNameLst>
                                      </p:cBhvr>
                                      <p:tavLst>
                                        <p:tav tm="0">
                                          <p:val>
                                            <p:fltVal val="0"/>
                                          </p:val>
                                        </p:tav>
                                        <p:tav tm="100000">
                                          <p:val>
                                            <p:strVal val="#ppt_h"/>
                                          </p:val>
                                        </p:tav>
                                      </p:tavLst>
                                    </p:anim>
                                    <p:anim calcmode="lin" valueType="num">
                                      <p:cBhvr>
                                        <p:cTn id="128" dur="1000" fill="hold"/>
                                        <p:tgtEl>
                                          <p:spTgt spid="17432"/>
                                        </p:tgtEl>
                                        <p:attrNameLst>
                                          <p:attrName>style.rotation</p:attrName>
                                        </p:attrNameLst>
                                      </p:cBhvr>
                                      <p:tavLst>
                                        <p:tav tm="0">
                                          <p:val>
                                            <p:fltVal val="90"/>
                                          </p:val>
                                        </p:tav>
                                        <p:tav tm="100000">
                                          <p:val>
                                            <p:fltVal val="0"/>
                                          </p:val>
                                        </p:tav>
                                      </p:tavLst>
                                    </p:anim>
                                    <p:animEffect transition="in" filter="fade">
                                      <p:cBhvr>
                                        <p:cTn id="129" dur="1000"/>
                                        <p:tgtEl>
                                          <p:spTgt spid="17432"/>
                                        </p:tgtEl>
                                      </p:cBhvr>
                                    </p:animEffect>
                                  </p:childTnLst>
                                </p:cTn>
                              </p:par>
                            </p:childTnLst>
                          </p:cTn>
                        </p:par>
                      </p:childTnLst>
                    </p:cTn>
                  </p:par>
                  <p:par>
                    <p:cTn id="130" fill="hold">
                      <p:stCondLst>
                        <p:cond delay="indefinite"/>
                      </p:stCondLst>
                      <p:childTnLst>
                        <p:par>
                          <p:cTn id="131" fill="hold">
                            <p:stCondLst>
                              <p:cond delay="0"/>
                            </p:stCondLst>
                            <p:childTnLst>
                              <p:par>
                                <p:cTn id="132" presetID="25" presetClass="entr" presetSubtype="0" fill="hold" grpId="0" nodeType="clickEffect">
                                  <p:stCondLst>
                                    <p:cond delay="0"/>
                                  </p:stCondLst>
                                  <p:childTnLst>
                                    <p:set>
                                      <p:cBhvr>
                                        <p:cTn id="133" dur="1" fill="hold">
                                          <p:stCondLst>
                                            <p:cond delay="0"/>
                                          </p:stCondLst>
                                        </p:cTn>
                                        <p:tgtEl>
                                          <p:spTgt spid="17435"/>
                                        </p:tgtEl>
                                        <p:attrNameLst>
                                          <p:attrName>style.visibility</p:attrName>
                                        </p:attrNameLst>
                                      </p:cBhvr>
                                      <p:to>
                                        <p:strVal val="visible"/>
                                      </p:to>
                                    </p:set>
                                    <p:anim calcmode="lin" valueType="num">
                                      <p:cBhvr>
                                        <p:cTn id="134" dur="500" decel="50000" fill="hold">
                                          <p:stCondLst>
                                            <p:cond delay="0"/>
                                          </p:stCondLst>
                                        </p:cTn>
                                        <p:tgtEl>
                                          <p:spTgt spid="17435"/>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7435"/>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7435"/>
                                        </p:tgtEl>
                                        <p:attrNameLst>
                                          <p:attrName>ppt_w</p:attrName>
                                        </p:attrNameLst>
                                      </p:cBhvr>
                                      <p:tavLst>
                                        <p:tav tm="0">
                                          <p:val>
                                            <p:strVal val="#ppt_w*.05"/>
                                          </p:val>
                                        </p:tav>
                                        <p:tav tm="100000">
                                          <p:val>
                                            <p:strVal val="#ppt_w"/>
                                          </p:val>
                                        </p:tav>
                                      </p:tavLst>
                                    </p:anim>
                                    <p:anim calcmode="lin" valueType="num">
                                      <p:cBhvr>
                                        <p:cTn id="137" dur="1000" fill="hold"/>
                                        <p:tgtEl>
                                          <p:spTgt spid="17435"/>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7435"/>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7435"/>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7435"/>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7435"/>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xit" presetSubtype="4" fill="hold" grpId="1" nodeType="clickEffect">
                                  <p:stCondLst>
                                    <p:cond delay="0"/>
                                  </p:stCondLst>
                                  <p:childTnLst>
                                    <p:anim calcmode="lin" valueType="num">
                                      <p:cBhvr additive="base">
                                        <p:cTn id="145" dur="500"/>
                                        <p:tgtEl>
                                          <p:spTgt spid="17435"/>
                                        </p:tgtEl>
                                        <p:attrNameLst>
                                          <p:attrName>ppt_x</p:attrName>
                                        </p:attrNameLst>
                                      </p:cBhvr>
                                      <p:tavLst>
                                        <p:tav tm="0">
                                          <p:val>
                                            <p:strVal val="ppt_x"/>
                                          </p:val>
                                        </p:tav>
                                        <p:tav tm="100000">
                                          <p:val>
                                            <p:strVal val="ppt_x"/>
                                          </p:val>
                                        </p:tav>
                                      </p:tavLst>
                                    </p:anim>
                                    <p:anim calcmode="lin" valueType="num">
                                      <p:cBhvr additive="base">
                                        <p:cTn id="146" dur="500"/>
                                        <p:tgtEl>
                                          <p:spTgt spid="17435"/>
                                        </p:tgtEl>
                                        <p:attrNameLst>
                                          <p:attrName>ppt_y</p:attrName>
                                        </p:attrNameLst>
                                      </p:cBhvr>
                                      <p:tavLst>
                                        <p:tav tm="0">
                                          <p:val>
                                            <p:strVal val="ppt_y"/>
                                          </p:val>
                                        </p:tav>
                                        <p:tav tm="100000">
                                          <p:val>
                                            <p:strVal val="1+ppt_h/2"/>
                                          </p:val>
                                        </p:tav>
                                      </p:tavLst>
                                    </p:anim>
                                    <p:set>
                                      <p:cBhvr>
                                        <p:cTn id="147" dur="1" fill="hold">
                                          <p:stCondLst>
                                            <p:cond delay="499"/>
                                          </p:stCondLst>
                                        </p:cTn>
                                        <p:tgtEl>
                                          <p:spTgt spid="17435"/>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nodeType="click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4" fill="hold" nodeType="clickEffect">
                                  <p:stCondLst>
                                    <p:cond delay="0"/>
                                  </p:stCondLst>
                                  <p:childTnLst>
                                    <p:set>
                                      <p:cBhvr>
                                        <p:cTn id="156" dur="1" fill="hold">
                                          <p:stCondLst>
                                            <p:cond delay="0"/>
                                          </p:stCondLst>
                                        </p:cTn>
                                        <p:tgtEl>
                                          <p:spTgt spid="28"/>
                                        </p:tgtEl>
                                        <p:attrNameLst>
                                          <p:attrName>style.visibility</p:attrName>
                                        </p:attrNameLst>
                                      </p:cBhvr>
                                      <p:to>
                                        <p:strVal val="visible"/>
                                      </p:to>
                                    </p:set>
                                    <p:animEffect transition="in" filter="wipe(down)">
                                      <p:cBhvr>
                                        <p:cTn id="157" dur="500"/>
                                        <p:tgtEl>
                                          <p:spTgt spid="2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29"/>
                                        </p:tgtEl>
                                        <p:attrNameLst>
                                          <p:attrName>style.visibility</p:attrName>
                                        </p:attrNameLst>
                                      </p:cBhvr>
                                      <p:to>
                                        <p:strVal val="visible"/>
                                      </p:to>
                                    </p:set>
                                    <p:animEffect transition="in" filter="wipe(down)">
                                      <p:cBhvr>
                                        <p:cTn id="162" dur="500"/>
                                        <p:tgtEl>
                                          <p:spTgt spid="29"/>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iterate type="lt">
                                    <p:tmAbs val="75"/>
                                  </p:iterate>
                                  <p:childTnLst>
                                    <p:set>
                                      <p:cBhvr>
                                        <p:cTn id="166" dur="1" fill="hold">
                                          <p:stCondLst>
                                            <p:cond delay="74"/>
                                          </p:stCondLst>
                                        </p:cTn>
                                        <p:tgtEl>
                                          <p:spTgt spid="3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iterate type="lt">
                                    <p:tmAbs val="75"/>
                                  </p:iterate>
                                  <p:childTnLst>
                                    <p:set>
                                      <p:cBhvr>
                                        <p:cTn id="170" dur="1" fill="hold">
                                          <p:stCondLst>
                                            <p:cond delay="74"/>
                                          </p:stCondLst>
                                        </p:cTn>
                                        <p:tgtEl>
                                          <p:spTgt spid="33"/>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iterate type="lt">
                                    <p:tmAbs val="75"/>
                                  </p:iterate>
                                  <p:childTnLst>
                                    <p:set>
                                      <p:cBhvr>
                                        <p:cTn id="174" dur="1" fill="hold">
                                          <p:stCondLst>
                                            <p:cond delay="74"/>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8" grpId="0"/>
      <p:bldP spid="17424" grpId="0"/>
      <p:bldP spid="17427" grpId="0"/>
      <p:bldP spid="17434" grpId="0"/>
      <p:bldP spid="17434" grpId="1"/>
      <p:bldP spid="17435" grpId="0"/>
      <p:bldP spid="17435" grpId="1"/>
      <p:bldP spid="32" grpId="0" autoUpdateAnimBg="0"/>
      <p:bldP spid="33" grpId="0" autoUpdateAnimBg="0"/>
      <p:bldP spid="3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417638"/>
            <a:ext cx="8229600" cy="4708525"/>
          </a:xfrm>
        </p:spPr>
        <p:txBody>
          <a:bodyPr>
            <a:normAutofit/>
          </a:bodyPr>
          <a:lstStyle/>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Consolas" panose="020B0609020204030204" pitchFamily="49" charset="0"/>
                <a:cs typeface="Calibri" panose="020F0502020204030204" pitchFamily="34" charset="0"/>
              </a:rPr>
              <a:t>Stát jako ekonomický subjekt – dvě centra:</a:t>
            </a:r>
          </a:p>
        </p:txBody>
      </p:sp>
      <p:sp>
        <p:nvSpPr>
          <p:cNvPr id="3" name="Nadpis 2"/>
          <p:cNvSpPr>
            <a:spLocks noGrp="1"/>
          </p:cNvSpPr>
          <p:nvPr>
            <p:ph type="title"/>
          </p:nvPr>
        </p:nvSpPr>
        <p:spPr/>
        <p:txBody>
          <a:bodyPr/>
          <a:lstStyle/>
          <a:p>
            <a:r>
              <a:rPr lang="cs-CZ" b="1" dirty="0"/>
              <a:t>Nositelé hospodářské politiky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2" name="Obrázek 1"/>
          <p:cNvPicPr>
            <a:picLocks noChangeAspect="1"/>
          </p:cNvPicPr>
          <p:nvPr/>
        </p:nvPicPr>
        <p:blipFill rotWithShape="1">
          <a:blip r:embed="rId2"/>
          <a:srcRect l="34302" t="44160" r="24535" b="12222"/>
          <a:stretch>
            <a:fillRect/>
          </a:stretch>
        </p:blipFill>
        <p:spPr>
          <a:xfrm>
            <a:off x="875581" y="2192482"/>
            <a:ext cx="7527851" cy="37120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a:srcRect l="32917" t="50123" r="22986" b="14074"/>
          <a:stretch>
            <a:fillRect/>
          </a:stretch>
        </p:blipFill>
        <p:spPr>
          <a:xfrm>
            <a:off x="457200" y="1757362"/>
            <a:ext cx="8482881" cy="3683000"/>
          </a:xfrm>
          <a:prstGeom prst="rect">
            <a:avLst/>
          </a:prstGeom>
        </p:spPr>
      </p:pic>
      <p:sp>
        <p:nvSpPr>
          <p:cNvPr id="28675" name="Zástupný symbol pro obsah 2"/>
          <p:cNvSpPr>
            <a:spLocks noGrp="1"/>
          </p:cNvSpPr>
          <p:nvPr>
            <p:ph type="body" idx="1"/>
          </p:nvPr>
        </p:nvSpPr>
        <p:spPr>
          <a:xfrm>
            <a:off x="203919" y="1417638"/>
            <a:ext cx="8482881" cy="4922777"/>
          </a:xfrm>
        </p:spPr>
        <p:txBody>
          <a:bodyPr>
            <a:normAutofit/>
          </a:bodyPr>
          <a:lstStyle/>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r>
              <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Viz obr. 10.1.</a:t>
            </a:r>
          </a:p>
        </p:txBody>
      </p:sp>
      <p:sp>
        <p:nvSpPr>
          <p:cNvPr id="3" name="Nadpis 2"/>
          <p:cNvSpPr>
            <a:spLocks noGrp="1"/>
          </p:cNvSpPr>
          <p:nvPr>
            <p:ph type="title"/>
          </p:nvPr>
        </p:nvSpPr>
        <p:spPr/>
        <p:txBody>
          <a:bodyPr/>
          <a:lstStyle/>
          <a:p>
            <a:r>
              <a:rPr lang="cs-CZ" b="1" dirty="0"/>
              <a:t>Nástroje a cíle monetární politiky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70164" y="1319646"/>
            <a:ext cx="8717972" cy="5153890"/>
          </a:xfrm>
        </p:spPr>
        <p:txBody>
          <a:bodyPr>
            <a:normAutofit fontScale="70000" lnSpcReduction="20000"/>
          </a:bodyPr>
          <a:lstStyle/>
          <a:p>
            <a:pPr marL="342900" lvl="0" algn="just" fontAlgn="base">
              <a:lnSpc>
                <a:spcPct val="120000"/>
              </a:lnSpc>
              <a:spcBef>
                <a:spcPct val="0"/>
              </a:spcBef>
              <a:buClrTx/>
              <a:buSzPct val="80000"/>
              <a:buFont typeface="Arial" panose="020B0604020202020204" pitchFamily="34" charset="0"/>
              <a:buChar char="•"/>
              <a:defRPr/>
            </a:pP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Monetární politika je </a:t>
            </a:r>
            <a:r>
              <a:rPr lang="cs-CZ" altLang="cs-CZ" sz="3100" b="1" kern="1200" dirty="0">
                <a:solidFill>
                  <a:prstClr val="black"/>
                </a:solidFill>
                <a:highlight>
                  <a:srgbClr val="00FF00"/>
                </a:highlight>
                <a:latin typeface="Calibri" panose="020F0502020204030204" pitchFamily="34" charset="0"/>
                <a:ea typeface="Consolas" panose="020B0609020204030204" pitchFamily="49" charset="0"/>
                <a:cs typeface="Calibri" panose="020F0502020204030204" pitchFamily="34" charset="0"/>
              </a:rPr>
              <a:t>proces, oblast ekonomické politiky</a:t>
            </a:r>
          </a:p>
          <a:p>
            <a:pPr lvl="0" indent="-457200" algn="just" fontAlgn="base">
              <a:lnSpc>
                <a:spcPct val="120000"/>
              </a:lnSpc>
              <a:spcBef>
                <a:spcPct val="0"/>
              </a:spcBef>
              <a:buClrTx/>
              <a:buSzPct val="80000"/>
              <a:buFont typeface="Wingdings" panose="05000000000000000000" pitchFamily="2" charset="2"/>
              <a:buChar char="Ø"/>
              <a:defRPr/>
            </a:pP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ve které se centrální banka prostřednictvím svých nástrojů snaží o dosažení předem stanovených cílů;</a:t>
            </a:r>
          </a:p>
          <a:p>
            <a:pPr lvl="0" indent="-457200" algn="just" fontAlgn="base">
              <a:lnSpc>
                <a:spcPct val="120000"/>
              </a:lnSpc>
              <a:spcBef>
                <a:spcPct val="0"/>
              </a:spcBef>
              <a:buClrTx/>
              <a:buSzPct val="80000"/>
              <a:buFont typeface="Wingdings" panose="05000000000000000000" pitchFamily="2" charset="2"/>
              <a:buChar char="Ø"/>
              <a:defRPr/>
            </a:pP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Působením na monetární veličiny: </a:t>
            </a:r>
            <a:r>
              <a:rPr lang="cs-CZ" altLang="cs-CZ" sz="31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MS, i</a:t>
            </a:r>
            <a:r>
              <a:rPr lang="cs-CZ" altLang="cs-CZ" sz="31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 </a:t>
            </a:r>
          </a:p>
          <a:p>
            <a:pPr lvl="0" indent="-457200" fontAlgn="base">
              <a:lnSpc>
                <a:spcPct val="120000"/>
              </a:lnSpc>
              <a:spcBef>
                <a:spcPct val="0"/>
              </a:spcBef>
              <a:buClrTx/>
              <a:buSzPct val="80000"/>
              <a:buFont typeface="Wingdings" panose="05000000000000000000" pitchFamily="2" charset="2"/>
              <a:buChar char="ü"/>
              <a:defRPr/>
            </a:pPr>
            <a:r>
              <a:rPr lang="cs-CZ" altLang="cs-CZ" sz="31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Nositel MP – centrální banka: v ČR Česká národní banka, v zemích eurozóny ESCB v čele s ECB;</a:t>
            </a:r>
          </a:p>
          <a:p>
            <a:pPr marL="342900" lvl="0" fontAlgn="base">
              <a:lnSpc>
                <a:spcPct val="120000"/>
              </a:lnSpc>
              <a:spcBef>
                <a:spcPct val="0"/>
              </a:spcBef>
              <a:buClrTx/>
              <a:buSzPct val="80000"/>
              <a:buFont typeface="Arial" panose="020B0604020202020204" pitchFamily="34" charset="0"/>
              <a:buChar char="•"/>
              <a:defRPr/>
            </a:pPr>
            <a:endParaRPr lang="cs-CZ" altLang="cs-CZ" sz="31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lvl="0" algn="just" fontAlgn="base">
              <a:lnSpc>
                <a:spcPct val="120000"/>
              </a:lnSpc>
              <a:spcBef>
                <a:spcPct val="0"/>
              </a:spcBef>
              <a:buClrTx/>
              <a:buSzPct val="80000"/>
              <a:buFont typeface="Arial" panose="020B0604020202020204" pitchFamily="34" charset="0"/>
              <a:buChar char="•"/>
              <a:defRPr/>
            </a:pPr>
            <a:r>
              <a:rPr lang="cs-CZ" altLang="cs-CZ" sz="30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Pokud je naplněn </a:t>
            </a:r>
            <a:r>
              <a:rPr lang="cs-CZ" altLang="cs-CZ" sz="30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primární cíl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CENOVÁ STABILITA </a:t>
            </a:r>
            <a:r>
              <a:rPr lang="cs-CZ" altLang="cs-CZ" sz="30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 může CB podporovat HP vlády za účelem dosažení ekonomického růstu (tzv. alternativní cíl, případ i ČNB nebo ECB); </a:t>
            </a:r>
          </a:p>
          <a:p>
            <a:pPr marL="342900" lvl="0" fontAlgn="base">
              <a:lnSpc>
                <a:spcPct val="120000"/>
              </a:lnSpc>
              <a:spcBef>
                <a:spcPct val="0"/>
              </a:spcBef>
              <a:buClrTx/>
              <a:buSzPct val="80000"/>
              <a:buFont typeface="Arial" panose="020B0604020202020204" pitchFamily="34" charset="0"/>
              <a:buChar char="•"/>
              <a:defRPr/>
            </a:pPr>
            <a:r>
              <a:rPr lang="cs-CZ" altLang="cs-CZ" sz="30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Tradiční cíl CB </a:t>
            </a:r>
            <a:r>
              <a:rPr lang="cs-CZ" altLang="cs-CZ" sz="3000" kern="1200" dirty="0">
                <a:solidFill>
                  <a:prstClr val="black"/>
                </a:solidFill>
                <a:latin typeface="Calibri" panose="020F0502020204030204" pitchFamily="34" charset="0"/>
                <a:ea typeface="Consolas" panose="020B0609020204030204" pitchFamily="49" charset="0"/>
                <a:cs typeface="Calibri" panose="020F0502020204030204" pitchFamily="34" charset="0"/>
              </a:rPr>
              <a:t>je ještě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FINANČNÍ STABILITA: </a:t>
            </a:r>
          </a:p>
          <a:p>
            <a:pPr lvl="0" indent="-457200" fontAlgn="base">
              <a:lnSpc>
                <a:spcPct val="120000"/>
              </a:lnSpc>
              <a:spcBef>
                <a:spcPct val="0"/>
              </a:spcBef>
              <a:buClrTx/>
              <a:buSzPct val="80000"/>
              <a:buFont typeface="Wingdings" panose="05000000000000000000" pitchFamily="2" charset="2"/>
              <a:buChar char="Ø"/>
              <a:defRPr/>
            </a:pP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Situace, když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finanční systém </a:t>
            </a: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plní své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funkce bez závažných poruch a nežádoucích účinku na ekonomiku </a:t>
            </a: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vykazuje vysokou míru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odolnosti vůči šokům; </a:t>
            </a:r>
            <a:r>
              <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všechny složky ekonomické politiky </a:t>
            </a:r>
            <a:r>
              <a:rPr lang="cs-CZ" altLang="cs-CZ" sz="30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makro obezřetnost nutná!</a:t>
            </a:r>
            <a:endParaRPr lang="cs-CZ" altLang="cs-CZ" sz="30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lvl="0" fontAlgn="base">
              <a:spcBef>
                <a:spcPct val="0"/>
              </a:spcBef>
              <a:spcAft>
                <a:spcPts val="1800"/>
              </a:spcAft>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lvl="0" fontAlgn="base">
              <a:spcBef>
                <a:spcPct val="0"/>
              </a:spcBef>
              <a:spcAft>
                <a:spcPts val="1800"/>
              </a:spcAft>
              <a:buClrTx/>
              <a:buSzPct val="80000"/>
              <a:buFont typeface="Arial" panose="020B0604020202020204" pitchFamily="34" charset="0"/>
              <a:buChar char="•"/>
              <a:defRPr/>
            </a:pPr>
            <a:endParaRPr lang="cs-CZ" altLang="cs-CZ" sz="2400" kern="1200" dirty="0">
              <a:solidFill>
                <a:prstClr val="black"/>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0"/>
              </a:spcBef>
              <a:spcAft>
                <a:spcPts val="1800"/>
              </a:spcAft>
              <a:buClrTx/>
              <a:buSzPct val="80000"/>
              <a:buFont typeface="Arial" panose="020B0604020202020204" pitchFamily="34" charset="0"/>
              <a:buChar char="•"/>
              <a:defRPr/>
            </a:pPr>
            <a:endParaRPr kumimoji="0" lang="cs-CZ" altLang="cs-CZ" sz="2400" b="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p:txBody>
          <a:bodyPr/>
          <a:lstStyle/>
          <a:p>
            <a:r>
              <a:rPr lang="cs-CZ" b="1" dirty="0"/>
              <a:t>Monetární politika (MP)</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537855"/>
            <a:ext cx="8364682" cy="4588308"/>
          </a:xfrm>
        </p:spPr>
        <p:txBody>
          <a:bodyPr>
            <a:normAutofit lnSpcReduction="10000"/>
          </a:bodyPr>
          <a:lstStyle/>
          <a:p>
            <a:pPr marL="342900" lvl="0" algn="just" fontAlgn="base">
              <a:spcBef>
                <a:spcPct val="0"/>
              </a:spcBef>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Přímé – administrativní </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Přímo dopadají do rozhodovacího mechanismu obchodních a dalších bank a omezují tak jejich podnikatelskou samostatnost</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Jsou převážně selektivní a adresné</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Nejsou považovány za tržně konformní a ve vyspělých ekonomikách bývají uplatněny pouze přechodně</a:t>
            </a:r>
          </a:p>
          <a:p>
            <a:pPr marL="342900" lvl="0" algn="just" fontAlgn="base">
              <a:spcBef>
                <a:spcPct val="0"/>
              </a:spcBef>
              <a:buClrTx/>
              <a:buSzPct val="80000"/>
              <a:buFont typeface="Arial" panose="020B0604020202020204" pitchFamily="34" charset="0"/>
              <a:buChar char="•"/>
              <a:defRPr/>
            </a:pPr>
            <a:endPar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endParaRPr>
          </a:p>
          <a:p>
            <a:pPr marL="342900" lvl="0" algn="just" fontAlgn="base">
              <a:spcBef>
                <a:spcPct val="0"/>
              </a:spcBef>
              <a:buClrTx/>
              <a:buSzPct val="80000"/>
              <a:buFont typeface="Arial" panose="020B0604020202020204" pitchFamily="34" charset="0"/>
              <a:buChar char="•"/>
              <a:defRPr/>
            </a:pPr>
            <a:r>
              <a:rPr lang="cs-CZ" altLang="cs-CZ" sz="2800" b="1" kern="1200" dirty="0">
                <a:solidFill>
                  <a:srgbClr val="C00000"/>
                </a:solidFill>
                <a:latin typeface="Calibri" panose="020F0502020204030204" pitchFamily="34" charset="0"/>
                <a:ea typeface="Consolas" panose="020B0609020204030204" pitchFamily="49" charset="0"/>
                <a:cs typeface="Calibri" panose="020F0502020204030204" pitchFamily="34" charset="0"/>
              </a:rPr>
              <a:t>Nepřímé – tržní </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Působí plošně na celý bankovní systém</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Jednotné podmínky pro všechny bankovní instituce</a:t>
            </a:r>
          </a:p>
          <a:p>
            <a:pPr marL="800100" lvl="1" algn="just" fontAlgn="base">
              <a:spcBef>
                <a:spcPct val="0"/>
              </a:spcBef>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Jde o nástroje tržní, tzn. že jsou mnohem více užívány než nástroje přímé</a:t>
            </a:r>
          </a:p>
          <a:p>
            <a:pPr marL="342900" lvl="0" algn="just" fontAlgn="base">
              <a:spcBef>
                <a:spcPct val="0"/>
              </a:spcBef>
              <a:buClrTx/>
              <a:buSzPct val="80000"/>
              <a:buFont typeface="Arial" panose="020B0604020202020204" pitchFamily="34" charset="0"/>
              <a:buChar char="•"/>
              <a:defRPr/>
            </a:pPr>
            <a:endPar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endParaRPr>
          </a:p>
          <a:p>
            <a:pPr marL="342900" lvl="0" algn="just" fontAlgn="base">
              <a:spcBef>
                <a:spcPct val="0"/>
              </a:spcBef>
              <a:buClrTx/>
              <a:buSzPct val="80000"/>
              <a:buFont typeface="Arial" panose="020B0604020202020204" pitchFamily="34" charset="0"/>
              <a:buChar char="•"/>
              <a:defRPr/>
            </a:pPr>
            <a:endParaRPr lang="cs-CZ" altLang="cs-CZ" sz="2200" b="1" kern="1200" dirty="0">
              <a:solidFill>
                <a:srgbClr val="C00000"/>
              </a:solidFill>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Nástroje monetární politiky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203386"/>
            <a:ext cx="8458200" cy="4922777"/>
          </a:xfrm>
        </p:spPr>
        <p:txBody>
          <a:bodyPr>
            <a:normAutofit fontScale="85000" lnSpcReduction="10000"/>
          </a:bodyPr>
          <a:lstStyle/>
          <a:p>
            <a:pPr eaLnBrk="1" hangingPunct="1">
              <a:spcBef>
                <a:spcPts val="1200"/>
              </a:spcBef>
              <a:buClr>
                <a:srgbClr val="C00000"/>
              </a:buClr>
              <a:buFont typeface="Wingdings" panose="05000000000000000000" pitchFamily="2" charset="2"/>
              <a:buChar char="§"/>
            </a:pPr>
            <a:r>
              <a:rPr lang="cs-CZ" altLang="cs-CZ" sz="2800" b="1" dirty="0">
                <a:solidFill>
                  <a:srgbClr val="A50021"/>
                </a:solidFill>
                <a:latin typeface="Calibri" panose="020F0502020204030204" pitchFamily="34" charset="0"/>
                <a:ea typeface="Consolas" panose="020B0609020204030204" pitchFamily="49" charset="0"/>
                <a:cs typeface="Calibri" panose="020F0502020204030204" pitchFamily="34" charset="0"/>
              </a:rPr>
              <a:t>Pravidla likvidity</a:t>
            </a:r>
            <a:r>
              <a:rPr lang="cs-CZ" altLang="cs-CZ" sz="2800" dirty="0">
                <a:latin typeface="Calibri" panose="020F0502020204030204" pitchFamily="34" charset="0"/>
                <a:ea typeface="Consolas" panose="020B0609020204030204" pitchFamily="49" charset="0"/>
                <a:cs typeface="Calibri" panose="020F0502020204030204" pitchFamily="34" charset="0"/>
              </a:rPr>
              <a:t> – stanovení závazné struktury pasiv a aktiv centrální bankou bankám komerčním;</a:t>
            </a:r>
            <a:endParaRPr lang="cs-CZ" altLang="cs-CZ" sz="2800" b="1" dirty="0">
              <a:latin typeface="Calibri" panose="020F0502020204030204" pitchFamily="34" charset="0"/>
              <a:ea typeface="Consolas" panose="020B0609020204030204" pitchFamily="49" charset="0"/>
              <a:cs typeface="Calibri" panose="020F0502020204030204" pitchFamily="34" charset="0"/>
            </a:endParaRPr>
          </a:p>
          <a:p>
            <a:pPr eaLnBrk="1" hangingPunct="1">
              <a:spcBef>
                <a:spcPts val="1200"/>
              </a:spcBef>
              <a:buClr>
                <a:srgbClr val="C00000"/>
              </a:buClr>
              <a:buFont typeface="Wingdings" panose="05000000000000000000" pitchFamily="2" charset="2"/>
              <a:buChar char="§"/>
            </a:pPr>
            <a:r>
              <a:rPr lang="cs-CZ" altLang="cs-CZ" sz="2800" b="1" dirty="0">
                <a:solidFill>
                  <a:srgbClr val="A50021"/>
                </a:solidFill>
                <a:latin typeface="Calibri" panose="020F0502020204030204" pitchFamily="34" charset="0"/>
                <a:ea typeface="Consolas" panose="020B0609020204030204" pitchFamily="49" charset="0"/>
                <a:cs typeface="Calibri" panose="020F0502020204030204" pitchFamily="34" charset="0"/>
              </a:rPr>
              <a:t>Úvěrové stropy</a:t>
            </a:r>
            <a:r>
              <a:rPr lang="cs-CZ" altLang="cs-CZ" sz="2800" dirty="0">
                <a:latin typeface="Calibri" panose="020F0502020204030204" pitchFamily="34" charset="0"/>
                <a:ea typeface="Consolas" panose="020B0609020204030204" pitchFamily="49" charset="0"/>
                <a:cs typeface="Calibri" panose="020F0502020204030204" pitchFamily="34" charset="0"/>
              </a:rPr>
              <a:t> (limity, kontingenty) – čili kolik smí banka poskytnout úvěrů určitým segmentům trhu;</a:t>
            </a:r>
          </a:p>
          <a:p>
            <a:pPr eaLnBrk="1" hangingPunct="1">
              <a:spcBef>
                <a:spcPts val="1200"/>
              </a:spcBef>
              <a:buClr>
                <a:srgbClr val="C00000"/>
              </a:buClr>
              <a:buFont typeface="Wingdings" panose="05000000000000000000" pitchFamily="2" charset="2"/>
              <a:buChar char="§"/>
            </a:pPr>
            <a:r>
              <a:rPr lang="cs-CZ" altLang="cs-CZ" sz="2800" b="1" dirty="0">
                <a:solidFill>
                  <a:srgbClr val="A50021"/>
                </a:solidFill>
                <a:latin typeface="Calibri" panose="020F0502020204030204" pitchFamily="34" charset="0"/>
                <a:ea typeface="Consolas" panose="020B0609020204030204" pitchFamily="49" charset="0"/>
                <a:cs typeface="Calibri" panose="020F0502020204030204" pitchFamily="34" charset="0"/>
              </a:rPr>
              <a:t>Limity úrokových sazeb</a:t>
            </a:r>
            <a:r>
              <a:rPr lang="cs-CZ" altLang="cs-CZ" sz="2800" dirty="0">
                <a:latin typeface="Calibri" panose="020F0502020204030204" pitchFamily="34" charset="0"/>
                <a:ea typeface="Consolas" panose="020B0609020204030204" pitchFamily="49" charset="0"/>
                <a:cs typeface="Calibri" panose="020F0502020204030204" pitchFamily="34" charset="0"/>
              </a:rPr>
              <a:t> – stanovení maximálních úrokových sazeb z úvěrů a maximálních nebo minimálních úrokových sazeb z vkladů;</a:t>
            </a:r>
          </a:p>
          <a:p>
            <a:pPr eaLnBrk="1" hangingPunct="1">
              <a:spcBef>
                <a:spcPts val="1200"/>
              </a:spcBef>
              <a:buClr>
                <a:srgbClr val="C00000"/>
              </a:buClr>
              <a:buFont typeface="Wingdings" panose="05000000000000000000" pitchFamily="2" charset="2"/>
              <a:buChar char="§"/>
            </a:pPr>
            <a:r>
              <a:rPr lang="cs-CZ" altLang="cs-CZ" sz="2800" b="1" dirty="0">
                <a:solidFill>
                  <a:srgbClr val="A50021"/>
                </a:solidFill>
                <a:latin typeface="Calibri" panose="020F0502020204030204" pitchFamily="34" charset="0"/>
                <a:ea typeface="Consolas" panose="020B0609020204030204" pitchFamily="49" charset="0"/>
                <a:cs typeface="Calibri" panose="020F0502020204030204" pitchFamily="34" charset="0"/>
              </a:rPr>
              <a:t>Povinné vklady</a:t>
            </a:r>
            <a:r>
              <a:rPr lang="cs-CZ" altLang="cs-CZ" sz="2800" dirty="0">
                <a:latin typeface="Calibri" panose="020F0502020204030204" pitchFamily="34" charset="0"/>
                <a:ea typeface="Consolas" panose="020B0609020204030204" pitchFamily="49" charset="0"/>
                <a:cs typeface="Calibri" panose="020F0502020204030204" pitchFamily="34" charset="0"/>
              </a:rPr>
              <a:t> – uložení některým subjektům vést své účty, popř. Provádět další operace výhradně přes centrální banku;</a:t>
            </a:r>
          </a:p>
          <a:p>
            <a:pPr eaLnBrk="1" hangingPunct="1">
              <a:spcBef>
                <a:spcPts val="1200"/>
              </a:spcBef>
              <a:buClr>
                <a:srgbClr val="C00000"/>
              </a:buClr>
              <a:buFont typeface="Wingdings" panose="05000000000000000000" pitchFamily="2" charset="2"/>
              <a:buChar char="§"/>
            </a:pPr>
            <a:r>
              <a:rPr lang="cs-CZ" altLang="cs-CZ" sz="2800" b="1" dirty="0">
                <a:solidFill>
                  <a:srgbClr val="A50021"/>
                </a:solidFill>
                <a:latin typeface="Calibri" panose="020F0502020204030204" pitchFamily="34" charset="0"/>
                <a:ea typeface="Consolas" panose="020B0609020204030204" pitchFamily="49" charset="0"/>
                <a:cs typeface="Calibri" panose="020F0502020204030204" pitchFamily="34" charset="0"/>
              </a:rPr>
              <a:t>Doporučení, výzvy, dohody</a:t>
            </a:r>
            <a:r>
              <a:rPr lang="cs-CZ" altLang="cs-CZ" sz="2800" dirty="0">
                <a:latin typeface="Calibri" panose="020F0502020204030204" pitchFamily="34" charset="0"/>
                <a:ea typeface="Consolas" panose="020B0609020204030204" pitchFamily="49" charset="0"/>
                <a:cs typeface="Calibri" panose="020F0502020204030204" pitchFamily="34" charset="0"/>
              </a:rPr>
              <a:t> – jsou nezávazné, přesto účinné, protože komerční banky většinou respektují přání či výzvy centrální banky.</a:t>
            </a: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Přímé nástroje</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41/58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292469"/>
            <a:ext cx="8229600" cy="5125916"/>
          </a:xfrm>
        </p:spPr>
        <p:txBody>
          <a:bodyPr>
            <a:normAutofit lnSpcReduction="10000"/>
          </a:bodyPr>
          <a:lstStyle/>
          <a:p>
            <a:pPr algn="just" eaLnBrk="1" hangingPunct="1">
              <a:buFont typeface="Wingdings" panose="05000000000000000000" pitchFamily="2" charset="2"/>
              <a:buChar char="§"/>
            </a:pP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Úrokové sazby –  </a:t>
            </a:r>
            <a:r>
              <a:rPr lang="cs-CZ" altLang="cs-CZ" b="1" dirty="0">
                <a:solidFill>
                  <a:schemeClr val="tx1"/>
                </a:solidFill>
                <a:latin typeface="Calibri" panose="020F0502020204030204" pitchFamily="34" charset="0"/>
                <a:ea typeface="Consolas" panose="020B0609020204030204" pitchFamily="49" charset="0"/>
                <a:cs typeface="Calibri" panose="020F0502020204030204" pitchFamily="34" charset="0"/>
              </a:rPr>
              <a:t>dvoutýdenní </a:t>
            </a:r>
            <a:r>
              <a:rPr lang="cs-CZ" altLang="cs-CZ" b="1" dirty="0" err="1">
                <a:solidFill>
                  <a:schemeClr val="tx1"/>
                </a:solidFill>
                <a:latin typeface="Calibri" panose="020F0502020204030204" pitchFamily="34" charset="0"/>
                <a:ea typeface="Consolas" panose="020B0609020204030204" pitchFamily="49" charset="0"/>
                <a:cs typeface="Calibri" panose="020F0502020204030204" pitchFamily="34" charset="0"/>
              </a:rPr>
              <a:t>repo</a:t>
            </a:r>
            <a:r>
              <a:rPr lang="cs-CZ" altLang="cs-CZ" b="1" dirty="0">
                <a:solidFill>
                  <a:schemeClr val="tx1"/>
                </a:solidFill>
                <a:latin typeface="Calibri" panose="020F0502020204030204" pitchFamily="34" charset="0"/>
                <a:ea typeface="Consolas" panose="020B0609020204030204" pitchFamily="49" charset="0"/>
                <a:cs typeface="Calibri" panose="020F0502020204030204" pitchFamily="34" charset="0"/>
              </a:rPr>
              <a:t> sazba, lombardní sazba, diskontní sazba</a:t>
            </a:r>
          </a:p>
          <a:p>
            <a:pPr algn="just" eaLnBrk="1" hangingPunct="1">
              <a:buFont typeface="Wingdings" panose="05000000000000000000" pitchFamily="2" charset="2"/>
              <a:buChar char="§"/>
            </a:pP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Operace na volném trhu</a:t>
            </a:r>
            <a:r>
              <a:rPr lang="cs-CZ" altLang="cs-CZ" b="1" dirty="0">
                <a:latin typeface="Calibri" panose="020F0502020204030204" pitchFamily="34" charset="0"/>
                <a:ea typeface="Consolas" panose="020B0609020204030204" pitchFamily="49" charset="0"/>
                <a:cs typeface="Calibri" panose="020F0502020204030204" pitchFamily="34" charset="0"/>
              </a:rPr>
              <a:t> – nejpoužívanější nástroj měnové politiky, jedná se většinou o nákup či prodej vládních cenných papírů </a:t>
            </a:r>
          </a:p>
          <a:p>
            <a:pPr algn="just">
              <a:buFont typeface="Wingdings" panose="05000000000000000000" pitchFamily="2" charset="2"/>
              <a:buChar char="§"/>
            </a:pP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Povinné minimální rezervy</a:t>
            </a:r>
            <a:r>
              <a:rPr lang="cs-CZ" altLang="cs-CZ" b="1" dirty="0">
                <a:latin typeface="Calibri" panose="020F0502020204030204" pitchFamily="34" charset="0"/>
                <a:ea typeface="Consolas" panose="020B0609020204030204" pitchFamily="49" charset="0"/>
                <a:cs typeface="Calibri" panose="020F0502020204030204" pitchFamily="34" charset="0"/>
              </a:rPr>
              <a:t> – povinně vytvářené vklady komerčních bank u centrální banky (2 %)</a:t>
            </a:r>
          </a:p>
          <a:p>
            <a:pPr algn="just" eaLnBrk="1" hangingPunct="1">
              <a:buFont typeface="Wingdings" panose="05000000000000000000" pitchFamily="2" charset="2"/>
              <a:buChar char="§"/>
            </a:pP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Kurzové (devizové) intervence</a:t>
            </a:r>
            <a:r>
              <a:rPr lang="cs-CZ" altLang="cs-CZ" b="1" dirty="0">
                <a:latin typeface="Calibri" panose="020F0502020204030204" pitchFamily="34" charset="0"/>
                <a:ea typeface="Consolas" panose="020B0609020204030204" pitchFamily="49" charset="0"/>
                <a:cs typeface="Calibri" panose="020F0502020204030204" pitchFamily="34" charset="0"/>
              </a:rPr>
              <a:t> – provádějí se s cílem regulace měnového kurzu,</a:t>
            </a:r>
          </a:p>
          <a:p>
            <a:pPr algn="just" eaLnBrk="1" hangingPunct="1">
              <a:buFont typeface="Wingdings" panose="05000000000000000000" pitchFamily="2" charset="2"/>
              <a:buChar char="§"/>
            </a:pPr>
            <a:endParaRPr lang="cs-CZ" altLang="cs-CZ" sz="28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Nepřímé nástroje</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311727" y="1292469"/>
            <a:ext cx="8562109" cy="5047946"/>
          </a:xfrm>
        </p:spPr>
        <p:txBody>
          <a:bodyPr>
            <a:normAutofit/>
          </a:bodyPr>
          <a:lstStyle/>
          <a:p>
            <a:pPr eaLnBrk="1" hangingPunct="1">
              <a:buFont typeface="Wingdings" panose="05000000000000000000" pitchFamily="2" charset="2"/>
              <a:buChar char="§"/>
            </a:pPr>
            <a:r>
              <a:rPr lang="cs-CZ" altLang="cs-CZ" sz="2400" dirty="0">
                <a:latin typeface="Calibri" panose="020F0502020204030204" pitchFamily="34" charset="0"/>
                <a:ea typeface="Consolas" panose="020B0609020204030204" pitchFamily="49" charset="0"/>
                <a:cs typeface="Calibri" panose="020F0502020204030204" pitchFamily="34" charset="0"/>
              </a:rPr>
              <a:t>ČNB uvedla do souladu s nástroji ECB: tři hlavní úrokové míry:</a:t>
            </a:r>
          </a:p>
          <a:p>
            <a:pPr marL="628650" indent="-514350" eaLnBrk="1" hangingPunct="1">
              <a:buFont typeface="+mj-lt"/>
              <a:buAutoNum type="arabicPeriod"/>
            </a:pPr>
            <a:r>
              <a:rPr lang="cs-CZ" altLang="cs-CZ" sz="2400" b="1" dirty="0">
                <a:highlight>
                  <a:srgbClr val="00FFFF"/>
                </a:highlight>
                <a:latin typeface="Calibri" panose="020F0502020204030204" pitchFamily="34" charset="0"/>
                <a:ea typeface="Consolas" panose="020B0609020204030204" pitchFamily="49" charset="0"/>
                <a:cs typeface="Calibri" panose="020F0502020204030204" pitchFamily="34" charset="0"/>
              </a:rPr>
              <a:t>Dvoutýdenní </a:t>
            </a:r>
            <a:r>
              <a:rPr lang="cs-CZ" altLang="cs-CZ" sz="2400" b="1" dirty="0" err="1">
                <a:highlight>
                  <a:srgbClr val="00FFFF"/>
                </a:highlight>
                <a:latin typeface="Calibri" panose="020F0502020204030204" pitchFamily="34" charset="0"/>
                <a:ea typeface="Consolas" panose="020B0609020204030204" pitchFamily="49" charset="0"/>
                <a:cs typeface="Calibri" panose="020F0502020204030204" pitchFamily="34" charset="0"/>
              </a:rPr>
              <a:t>repo</a:t>
            </a:r>
            <a:r>
              <a:rPr lang="cs-CZ" altLang="cs-CZ" sz="2400" b="1" dirty="0">
                <a:highlight>
                  <a:srgbClr val="00FFFF"/>
                </a:highlight>
                <a:latin typeface="Calibri" panose="020F0502020204030204" pitchFamily="34" charset="0"/>
                <a:ea typeface="Consolas" panose="020B0609020204030204" pitchFamily="49" charset="0"/>
                <a:cs typeface="Calibri" panose="020F0502020204030204" pitchFamily="34" charset="0"/>
              </a:rPr>
              <a:t> sazba </a:t>
            </a:r>
            <a:r>
              <a:rPr lang="cs-CZ" altLang="cs-CZ" sz="2400" dirty="0">
                <a:latin typeface="Calibri" panose="020F0502020204030204" pitchFamily="34" charset="0"/>
                <a:ea typeface="Consolas" panose="020B0609020204030204" pitchFamily="49" charset="0"/>
                <a:cs typeface="Calibri" panose="020F0502020204030204" pitchFamily="34" charset="0"/>
              </a:rPr>
              <a:t>– vyhlášená 2T </a:t>
            </a:r>
            <a:r>
              <a:rPr lang="cs-CZ" altLang="cs-CZ" sz="2400" dirty="0" err="1">
                <a:latin typeface="Calibri" panose="020F0502020204030204" pitchFamily="34" charset="0"/>
                <a:ea typeface="Consolas" panose="020B0609020204030204" pitchFamily="49" charset="0"/>
                <a:cs typeface="Calibri" panose="020F0502020204030204" pitchFamily="34" charset="0"/>
              </a:rPr>
              <a:t>repo</a:t>
            </a:r>
            <a:r>
              <a:rPr lang="cs-CZ" altLang="cs-CZ" sz="2400" dirty="0">
                <a:latin typeface="Calibri" panose="020F0502020204030204" pitchFamily="34" charset="0"/>
                <a:ea typeface="Consolas" panose="020B0609020204030204" pitchFamily="49" charset="0"/>
                <a:cs typeface="Calibri" panose="020F0502020204030204" pitchFamily="34" charset="0"/>
              </a:rPr>
              <a:t> sazba = maximální sazba, za kterou mohou KB ukládat přebytečné prostředky v ČNB:  </a:t>
            </a:r>
          </a:p>
          <a:p>
            <a:pPr eaLnBrk="1" hangingPunct="1">
              <a:buFont typeface="Wingdings" panose="05000000000000000000" pitchFamily="2" charset="2"/>
              <a:buChar char="Ø"/>
            </a:pPr>
            <a:r>
              <a:rPr lang="cs-CZ" sz="2400" b="1" dirty="0">
                <a:highlight>
                  <a:srgbClr val="00FF00"/>
                </a:highlight>
              </a:rPr>
              <a:t>PŘEBYTEK LIKVIDITY </a:t>
            </a:r>
            <a:r>
              <a:rPr lang="cs-CZ" sz="2400" dirty="0"/>
              <a:t>v ČR; ČNB vyhlašuje i objem </a:t>
            </a:r>
            <a:r>
              <a:rPr lang="cs-CZ" sz="2400" b="1" dirty="0"/>
              <a:t>vkladů</a:t>
            </a:r>
            <a:r>
              <a:rPr lang="cs-CZ" sz="2400" dirty="0"/>
              <a:t>, který je ochotná přijat.</a:t>
            </a:r>
          </a:p>
          <a:p>
            <a:pPr algn="just" eaLnBrk="1" hangingPunct="1">
              <a:buFont typeface="Wingdings" panose="05000000000000000000" pitchFamily="2" charset="2"/>
              <a:buChar char="Ø"/>
            </a:pPr>
            <a:r>
              <a:rPr lang="cs-CZ" sz="2400" b="1" dirty="0"/>
              <a:t>ČNB stahuje peněžní prostředky z oběhu</a:t>
            </a:r>
            <a:r>
              <a:rPr lang="cs-CZ" sz="2400" dirty="0"/>
              <a:t>, když </a:t>
            </a:r>
            <a:r>
              <a:rPr lang="cs-CZ" sz="2400" b="1" dirty="0"/>
              <a:t>přijímá vklady od KB: </a:t>
            </a:r>
            <a:r>
              <a:rPr lang="cs-CZ" sz="2400" dirty="0"/>
              <a:t>prodejem svých cenných papírů – dluhopisů; zpětným nákupem svých dluhopisů </a:t>
            </a:r>
            <a:r>
              <a:rPr lang="cs-CZ" sz="2400" b="1" dirty="0">
                <a:highlight>
                  <a:srgbClr val="00FF00"/>
                </a:highlight>
              </a:rPr>
              <a:t>uvolňuje</a:t>
            </a:r>
            <a:r>
              <a:rPr lang="cs-CZ" sz="2400" dirty="0"/>
              <a:t> ČNB peněžní prostředky zpět do oběhu: </a:t>
            </a:r>
            <a:r>
              <a:rPr lang="cs-CZ" sz="2400" b="1" dirty="0">
                <a:highlight>
                  <a:srgbClr val="00FF00"/>
                </a:highlight>
              </a:rPr>
              <a:t>JISTINA</a:t>
            </a:r>
            <a:r>
              <a:rPr lang="cs-CZ" sz="2400" dirty="0"/>
              <a:t> plus </a:t>
            </a:r>
            <a:r>
              <a:rPr lang="cs-CZ" sz="2400" b="1" dirty="0">
                <a:highlight>
                  <a:srgbClr val="00FF00"/>
                </a:highlight>
              </a:rPr>
              <a:t>ÚROK.</a:t>
            </a:r>
          </a:p>
          <a:p>
            <a:pPr algn="just" eaLnBrk="1" hangingPunct="1">
              <a:buFont typeface="Wingdings" panose="05000000000000000000" pitchFamily="2" charset="2"/>
              <a:buChar char="ü"/>
            </a:pPr>
            <a:r>
              <a:rPr lang="cs-CZ" sz="2400" b="1" dirty="0">
                <a:highlight>
                  <a:srgbClr val="00FF00"/>
                </a:highlight>
              </a:rPr>
              <a:t>= Operace na volném trhu</a:t>
            </a:r>
            <a:r>
              <a:rPr lang="cs-CZ" sz="2400" dirty="0"/>
              <a:t> – hlavní smysl – </a:t>
            </a:r>
            <a:r>
              <a:rPr lang="cs-CZ" sz="2400" b="1" dirty="0"/>
              <a:t>ovlivňování ÚROKOVÉ MÍRY. </a:t>
            </a:r>
          </a:p>
          <a:p>
            <a:pPr eaLnBrk="1" hangingPunct="1">
              <a:buFont typeface="Wingdings" panose="05000000000000000000" pitchFamily="2" charset="2"/>
              <a:buChar char="§"/>
            </a:pPr>
            <a:endParaRPr lang="cs-CZ" altLang="cs-CZ" sz="20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Nepřímé nástroje - </a:t>
            </a: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ÚROKOVÉ SAZBY </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311727" y="1292469"/>
            <a:ext cx="8562109" cy="5125916"/>
          </a:xfrm>
        </p:spPr>
        <p:txBody>
          <a:bodyPr>
            <a:normAutofit/>
          </a:bodyPr>
          <a:lstStyle/>
          <a:p>
            <a:pPr marL="628650" indent="-514350" algn="just" eaLnBrk="1" hangingPunct="1">
              <a:buFont typeface="+mj-lt"/>
              <a:buAutoNum type="arabicPeriod" startAt="2"/>
            </a:pPr>
            <a:r>
              <a:rPr lang="cs-CZ" altLang="cs-CZ" sz="2800" b="1" dirty="0">
                <a:highlight>
                  <a:srgbClr val="00FFFF"/>
                </a:highlight>
                <a:latin typeface="Calibri" panose="020F0502020204030204" pitchFamily="34" charset="0"/>
                <a:ea typeface="Consolas" panose="020B0609020204030204" pitchFamily="49" charset="0"/>
                <a:cs typeface="Calibri" panose="020F0502020204030204" pitchFamily="34" charset="0"/>
              </a:rPr>
              <a:t>Diskontní sazba </a:t>
            </a:r>
            <a:r>
              <a:rPr lang="cs-CZ" altLang="cs-CZ" sz="2800" dirty="0">
                <a:latin typeface="Calibri" panose="020F0502020204030204" pitchFamily="34" charset="0"/>
                <a:ea typeface="Consolas" panose="020B0609020204030204" pitchFamily="49" charset="0"/>
                <a:cs typeface="Calibri" panose="020F0502020204030204" pitchFamily="34" charset="0"/>
              </a:rPr>
              <a:t>– </a:t>
            </a:r>
            <a:r>
              <a:rPr lang="cs-CZ" sz="2800" dirty="0"/>
              <a:t>za diskontní sazbu si KB likviditu u centrální banky v depozitní facilitě přes noc (</a:t>
            </a:r>
            <a:r>
              <a:rPr lang="cs-CZ" sz="2800" dirty="0" err="1"/>
              <a:t>overnight</a:t>
            </a:r>
            <a:r>
              <a:rPr lang="cs-CZ" sz="2800" dirty="0"/>
              <a:t>) ukládají;</a:t>
            </a:r>
            <a:r>
              <a:rPr lang="cs-CZ" sz="2800" b="1" dirty="0"/>
              <a:t> </a:t>
            </a:r>
          </a:p>
          <a:p>
            <a:pPr marL="628650" indent="-514350" algn="just" eaLnBrk="1" hangingPunct="1">
              <a:buFont typeface="+mj-lt"/>
              <a:buAutoNum type="arabicPeriod" startAt="2"/>
            </a:pPr>
            <a:r>
              <a:rPr lang="cs-CZ" sz="2800" b="1" dirty="0">
                <a:highlight>
                  <a:srgbClr val="00FFFF"/>
                </a:highlight>
              </a:rPr>
              <a:t>Lombardní sazba </a:t>
            </a:r>
            <a:r>
              <a:rPr lang="cs-CZ" altLang="cs-CZ" sz="2800" dirty="0">
                <a:latin typeface="Calibri" panose="020F0502020204030204" pitchFamily="34" charset="0"/>
                <a:ea typeface="Consolas" panose="020B0609020204030204" pitchFamily="49" charset="0"/>
                <a:cs typeface="Calibri" panose="020F0502020204030204" pitchFamily="34" charset="0"/>
              </a:rPr>
              <a:t>– </a:t>
            </a:r>
            <a:r>
              <a:rPr lang="cs-CZ" sz="2800" dirty="0"/>
              <a:t>za lombardní sazbu si KB mohou přes noc likviditu od ČNB půjčit oproti poskytnuté zástavě v rámci zápůjční facility. </a:t>
            </a:r>
          </a:p>
          <a:p>
            <a:pPr algn="just" eaLnBrk="1" hangingPunct="1">
              <a:buFont typeface="Wingdings" panose="05000000000000000000" pitchFamily="2" charset="2"/>
              <a:buChar char="ü"/>
            </a:pPr>
            <a:r>
              <a:rPr lang="cs-CZ" sz="2800" b="1" dirty="0"/>
              <a:t>Obe transakce </a:t>
            </a:r>
            <a:r>
              <a:rPr lang="cs-CZ" altLang="cs-CZ" sz="2800" dirty="0">
                <a:latin typeface="Calibri" panose="020F0502020204030204" pitchFamily="34" charset="0"/>
                <a:ea typeface="Consolas" panose="020B0609020204030204" pitchFamily="49" charset="0"/>
                <a:cs typeface="Calibri" panose="020F0502020204030204" pitchFamily="34" charset="0"/>
              </a:rPr>
              <a:t>–</a:t>
            </a:r>
            <a:r>
              <a:rPr lang="cs-CZ" sz="2800" b="1" dirty="0"/>
              <a:t> automaticky během účetního dne ČNB, pokud mají KB s ní uzavřenou smlouvu o </a:t>
            </a:r>
            <a:r>
              <a:rPr lang="cs-CZ" sz="2800" b="1" dirty="0">
                <a:highlight>
                  <a:srgbClr val="FFFF00"/>
                </a:highlight>
              </a:rPr>
              <a:t>AUTOMATICKÝCH FACILITÁCH.</a:t>
            </a:r>
          </a:p>
          <a:p>
            <a:pPr eaLnBrk="1" hangingPunct="1">
              <a:buFont typeface="Wingdings" panose="05000000000000000000" pitchFamily="2" charset="2"/>
              <a:buChar char="Ø"/>
            </a:pPr>
            <a:endParaRPr lang="cs-CZ" altLang="cs-CZ" sz="2800" dirty="0">
              <a:latin typeface="Calibri" panose="020F0502020204030204" pitchFamily="34" charset="0"/>
              <a:ea typeface="Consolas" panose="020B0609020204030204" pitchFamily="49" charset="0"/>
              <a:cs typeface="Calibri" panose="020F0502020204030204" pitchFamily="34" charset="0"/>
            </a:endParaRPr>
          </a:p>
          <a:p>
            <a:pPr>
              <a:buFont typeface="Wingdings" panose="05000000000000000000" pitchFamily="2" charset="2"/>
              <a:buChar char="§"/>
            </a:pPr>
            <a:r>
              <a:rPr lang="cs-CZ" altLang="cs-CZ" sz="2400" b="1" dirty="0">
                <a:latin typeface="Calibri" panose="020F0502020204030204" pitchFamily="34" charset="0"/>
                <a:ea typeface="Consolas" panose="020B0609020204030204" pitchFamily="49" charset="0"/>
                <a:cs typeface="Calibri" panose="020F0502020204030204" pitchFamily="34" charset="0"/>
              </a:rPr>
              <a:t>Plus: slovní intervence = prohlášení a komentáře.</a:t>
            </a:r>
          </a:p>
          <a:p>
            <a:pPr eaLnBrk="1" hangingPunct="1">
              <a:buFont typeface="Wingdings" panose="05000000000000000000" pitchFamily="2" charset="2"/>
              <a:buChar char="§"/>
            </a:pPr>
            <a:endParaRPr lang="cs-CZ" altLang="cs-CZ" sz="24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Nepřímé nástroje - </a:t>
            </a: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ÚROKOVÉ SAZBY </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42188"/>
          </a:xfrm>
        </p:spPr>
        <p:txBody>
          <a:bodyPr>
            <a:noAutofit/>
          </a:bodyPr>
          <a:lstStyle/>
          <a:p>
            <a:r>
              <a:rPr lang="cs-CZ" altLang="cs-CZ" sz="3600" b="1" dirty="0"/>
              <a:t>Historie peněz</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85000" lnSpcReduction="1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Barterový obchod</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Komoditní peníze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 formě plátna, kožešin, drahých kovů ale i cigaret ve vězení apod.)</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Postupně převažovalo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zlato</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stříbro</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(viz Václav a jeho platba Němcům 120 volů a 500 hřiven stříbra)</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Stříbrné mince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(běžné transakce) a zlato (větší obchody)</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 rozvojem manufaktur se zrychloval obchod a drahé kovy byly postupně nahrazovány modernějšími formami, tj.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papírovými bankovkami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(speciální dlužní úpisy komerčních bank na základě uložení zlata v bance) – postupně přechod plně do rukou státu</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Státovky</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(nahradily zlaté a stříbrné mince, přičemž jejich emitent (panovník, stát) dával slib, že později státovky vymění za mince z drahých kovů. Panovník nebo stát musel použít tzv. nucený kurs.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07819" y="1292469"/>
            <a:ext cx="8645236" cy="5125916"/>
          </a:xfrm>
        </p:spPr>
        <p:txBody>
          <a:bodyPr>
            <a:normAutofit lnSpcReduction="10000"/>
          </a:bodyPr>
          <a:lstStyle/>
          <a:p>
            <a:pPr algn="just" eaLnBrk="1" hangingPunct="1">
              <a:buFont typeface="Wingdings" panose="05000000000000000000" pitchFamily="2" charset="2"/>
              <a:buChar char="§"/>
            </a:pPr>
            <a:r>
              <a:rPr lang="cs-CZ" altLang="cs-CZ" sz="3000" dirty="0">
                <a:latin typeface="Calibri" panose="020F0502020204030204" pitchFamily="34" charset="0"/>
                <a:ea typeface="Consolas" panose="020B0609020204030204" pitchFamily="49" charset="0"/>
                <a:cs typeface="Calibri" panose="020F0502020204030204" pitchFamily="34" charset="0"/>
              </a:rPr>
              <a:t>Tři základní typy úvěrů poskytované KB:</a:t>
            </a:r>
          </a:p>
          <a:p>
            <a:pPr marL="446405" lvl="1" indent="-269875">
              <a:buFont typeface="Consolas" panose="020B0609020204030204" pitchFamily="49" charset="0"/>
              <a:buChar char="–"/>
            </a:pP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DISKONTNÍ FACILITA</a:t>
            </a:r>
            <a:r>
              <a:rPr lang="cs-CZ" altLang="cs-CZ" sz="2400" dirty="0">
                <a:highlight>
                  <a:srgbClr val="00FF00"/>
                </a:highlight>
                <a:latin typeface="Calibri" panose="020F0502020204030204" pitchFamily="34" charset="0"/>
                <a:ea typeface="Consolas" panose="020B0609020204030204" pitchFamily="49" charset="0"/>
                <a:cs typeface="Calibri" panose="020F0502020204030204" pitchFamily="34" charset="0"/>
              </a:rPr>
              <a:t> </a:t>
            </a:r>
            <a:r>
              <a:rPr lang="cs-CZ" altLang="cs-CZ" sz="2400" dirty="0">
                <a:latin typeface="Calibri" panose="020F0502020204030204" pitchFamily="34" charset="0"/>
                <a:ea typeface="Consolas" panose="020B0609020204030204" pitchFamily="49" charset="0"/>
                <a:cs typeface="Calibri" panose="020F0502020204030204" pitchFamily="34" charset="0"/>
              </a:rPr>
              <a:t>– poskytuje bankám možnost uložit přes noc u ČNB bez zajištění svou </a:t>
            </a:r>
            <a:r>
              <a:rPr lang="cs-CZ" altLang="cs-CZ" sz="2400" b="1" dirty="0">
                <a:latin typeface="Calibri" panose="020F0502020204030204" pitchFamily="34" charset="0"/>
                <a:ea typeface="Consolas" panose="020B0609020204030204" pitchFamily="49" charset="0"/>
                <a:cs typeface="Calibri" panose="020F0502020204030204" pitchFamily="34" charset="0"/>
              </a:rPr>
              <a:t>přebytečnou likviditu</a:t>
            </a:r>
            <a:r>
              <a:rPr lang="cs-CZ" altLang="cs-CZ" sz="2400" dirty="0">
                <a:latin typeface="Calibri" panose="020F0502020204030204" pitchFamily="34" charset="0"/>
                <a:ea typeface="Consolas" panose="020B0609020204030204" pitchFamily="49" charset="0"/>
                <a:cs typeface="Calibri" panose="020F0502020204030204" pitchFamily="34" charset="0"/>
              </a:rPr>
              <a:t>, úročenou diskontní  úrokovou sazbou, která je v ekonomice nejnižší;</a:t>
            </a:r>
          </a:p>
          <a:p>
            <a:pPr marL="446405" lvl="1" indent="-269875" algn="just">
              <a:buFont typeface="Consolas" panose="020B0609020204030204" pitchFamily="49" charset="0"/>
              <a:buChar char="–"/>
            </a:pP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DVOUTÝDENNÍ REPO-OPERACE</a:t>
            </a:r>
            <a:r>
              <a:rPr lang="cs-CZ" altLang="cs-CZ" sz="2400" dirty="0">
                <a:latin typeface="Calibri" panose="020F0502020204030204" pitchFamily="34" charset="0"/>
                <a:ea typeface="Consolas" panose="020B0609020204030204" pitchFamily="49" charset="0"/>
                <a:cs typeface="Calibri" panose="020F0502020204030204" pitchFamily="34" charset="0"/>
              </a:rPr>
              <a:t>– při </a:t>
            </a:r>
            <a:r>
              <a:rPr lang="cs-CZ" altLang="cs-CZ" sz="2400" dirty="0" err="1">
                <a:latin typeface="Calibri" panose="020F0502020204030204" pitchFamily="34" charset="0"/>
                <a:ea typeface="Consolas" panose="020B0609020204030204" pitchFamily="49" charset="0"/>
                <a:cs typeface="Calibri" panose="020F0502020204030204" pitchFamily="34" charset="0"/>
              </a:rPr>
              <a:t>repo</a:t>
            </a:r>
            <a:r>
              <a:rPr lang="cs-CZ" altLang="cs-CZ" sz="2400" dirty="0">
                <a:latin typeface="Calibri" panose="020F0502020204030204" pitchFamily="34" charset="0"/>
                <a:ea typeface="Consolas" panose="020B0609020204030204" pitchFamily="49" charset="0"/>
                <a:cs typeface="Calibri" panose="020F0502020204030204" pitchFamily="34" charset="0"/>
              </a:rPr>
              <a:t> operacích ČNB </a:t>
            </a:r>
            <a:r>
              <a:rPr lang="cs-CZ" altLang="cs-CZ" sz="2400" b="1" dirty="0">
                <a:latin typeface="Calibri" panose="020F0502020204030204" pitchFamily="34" charset="0"/>
                <a:ea typeface="Consolas" panose="020B0609020204030204" pitchFamily="49" charset="0"/>
                <a:cs typeface="Calibri" panose="020F0502020204030204" pitchFamily="34" charset="0"/>
              </a:rPr>
              <a:t>přijímá od bank přebytečnou likviditu </a:t>
            </a:r>
            <a:r>
              <a:rPr lang="cs-CZ" altLang="cs-CZ" sz="2400" dirty="0">
                <a:latin typeface="Calibri" panose="020F0502020204030204" pitchFamily="34" charset="0"/>
                <a:ea typeface="Consolas" panose="020B0609020204030204" pitchFamily="49" charset="0"/>
                <a:cs typeface="Calibri" panose="020F0502020204030204" pitchFamily="34" charset="0"/>
              </a:rPr>
              <a:t>a bankám předává jako kolaterál dohodnuté cenné papíry. Obě strany se zároveň zavazují, že po uplynutí doby splatnosti proběhne </a:t>
            </a:r>
            <a:r>
              <a:rPr lang="cs-CZ" altLang="cs-CZ" sz="2400" b="1" dirty="0">
                <a:latin typeface="Calibri" panose="020F0502020204030204" pitchFamily="34" charset="0"/>
                <a:ea typeface="Consolas" panose="020B0609020204030204" pitchFamily="49" charset="0"/>
                <a:cs typeface="Calibri" panose="020F0502020204030204" pitchFamily="34" charset="0"/>
              </a:rPr>
              <a:t>reverzní transakce, </a:t>
            </a:r>
            <a:r>
              <a:rPr lang="cs-CZ" altLang="cs-CZ" sz="2400" dirty="0">
                <a:latin typeface="Calibri" panose="020F0502020204030204" pitchFamily="34" charset="0"/>
                <a:ea typeface="Consolas" panose="020B0609020204030204" pitchFamily="49" charset="0"/>
                <a:cs typeface="Calibri" panose="020F0502020204030204" pitchFamily="34" charset="0"/>
              </a:rPr>
              <a:t>v níž ČNB jako dlužník vrátí věřitelské bance zapůjčenou jistinu zvýšenou o dohodnutý úrok a věřitelská banka vrátí ČNB poskytnutý kolaterál; </a:t>
            </a:r>
          </a:p>
          <a:p>
            <a:pPr marL="446405" lvl="1" indent="-269875" algn="just">
              <a:buFont typeface="Consolas" panose="020B0609020204030204" pitchFamily="49" charset="0"/>
              <a:buChar char="–"/>
            </a:pP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LOMBARDNÍ ÚVĚR</a:t>
            </a:r>
            <a:r>
              <a:rPr lang="cs-CZ" altLang="cs-CZ" sz="2400" dirty="0">
                <a:highlight>
                  <a:srgbClr val="00FF00"/>
                </a:highlight>
                <a:latin typeface="Calibri" panose="020F0502020204030204" pitchFamily="34" charset="0"/>
                <a:ea typeface="Consolas" panose="020B0609020204030204" pitchFamily="49" charset="0"/>
                <a:cs typeface="Calibri" panose="020F0502020204030204" pitchFamily="34" charset="0"/>
              </a:rPr>
              <a:t> </a:t>
            </a:r>
            <a:r>
              <a:rPr lang="cs-CZ" altLang="cs-CZ" sz="2400" dirty="0">
                <a:latin typeface="Calibri" panose="020F0502020204030204" pitchFamily="34" charset="0"/>
                <a:ea typeface="Consolas" panose="020B0609020204030204" pitchFamily="49" charset="0"/>
                <a:cs typeface="Calibri" panose="020F0502020204030204" pitchFamily="34" charset="0"/>
              </a:rPr>
              <a:t>– poskytován bankám s mimořádnými problémy s likviditou proti zástavě cenných papírů, úročený nejvyšší úrokovou sazbou v ekonomice.</a:t>
            </a:r>
          </a:p>
          <a:p>
            <a:pPr eaLnBrk="1" hangingPunct="1">
              <a:buFont typeface="Wingdings" panose="05000000000000000000" pitchFamily="2" charset="2"/>
              <a:buChar char="§"/>
            </a:pPr>
            <a:endParaRPr lang="cs-CZ" altLang="cs-CZ" sz="2800" dirty="0">
              <a:latin typeface="Consolas" panose="020B0609020204030204" pitchFamily="49" charset="0"/>
              <a:ea typeface="Consolas" panose="020B0609020204030204" pitchFamily="49" charset="0"/>
              <a:cs typeface="Consolas" panose="020B0609020204030204" pitchFamily="49"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Úrokové sazby</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571500"/>
            <a:ext cx="8229600" cy="631886"/>
          </a:xfrm>
        </p:spPr>
        <p:txBody>
          <a:bodyPr>
            <a:normAutofit fontScale="90000"/>
          </a:bodyPr>
          <a:lstStyle/>
          <a:p>
            <a:r>
              <a:rPr lang="cs-CZ" b="1" dirty="0"/>
              <a:t>Nepřímé nástroje - </a:t>
            </a:r>
            <a:r>
              <a:rPr lang="cs-CZ" altLang="cs-CZ" b="1" dirty="0">
                <a:solidFill>
                  <a:srgbClr val="A50021"/>
                </a:solidFill>
                <a:latin typeface="Calibri" panose="020F0502020204030204" pitchFamily="34" charset="0"/>
                <a:ea typeface="Consolas" panose="020B0609020204030204" pitchFamily="49" charset="0"/>
                <a:cs typeface="Calibri" panose="020F0502020204030204" pitchFamily="34" charset="0"/>
              </a:rPr>
              <a:t>ÚROKOVÉ SAZBY </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5" name="Picture 4"/>
          <p:cNvPicPr>
            <a:picLocks noChangeAspect="1"/>
          </p:cNvPicPr>
          <p:nvPr/>
        </p:nvPicPr>
        <p:blipFill>
          <a:blip r:embed="rId3"/>
          <a:stretch>
            <a:fillRect/>
          </a:stretch>
        </p:blipFill>
        <p:spPr>
          <a:xfrm>
            <a:off x="226002" y="1203387"/>
            <a:ext cx="8691995" cy="3389396"/>
          </a:xfrm>
          <a:prstGeom prst="rect">
            <a:avLst/>
          </a:prstGeom>
        </p:spPr>
      </p:pic>
      <p:sp>
        <p:nvSpPr>
          <p:cNvPr id="8" name="Title 7"/>
          <p:cNvSpPr txBox="1"/>
          <p:nvPr/>
        </p:nvSpPr>
        <p:spPr>
          <a:xfrm>
            <a:off x="457200" y="4592783"/>
            <a:ext cx="7980218" cy="646290"/>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cs-CZ" sz="3600" b="1" dirty="0"/>
              <a:t>Povinné minimální rezervy</a:t>
            </a:r>
            <a:endParaRPr lang="en-GB" sz="3600" dirty="0"/>
          </a:p>
        </p:txBody>
      </p:sp>
      <p:sp>
        <p:nvSpPr>
          <p:cNvPr id="12" name="TextBox 11"/>
          <p:cNvSpPr txBox="1"/>
          <p:nvPr/>
        </p:nvSpPr>
        <p:spPr>
          <a:xfrm>
            <a:off x="374073" y="5121133"/>
            <a:ext cx="8156863" cy="1066959"/>
          </a:xfrm>
          <a:prstGeom prst="rect">
            <a:avLst/>
          </a:prstGeom>
          <a:noFill/>
        </p:spPr>
        <p:txBody>
          <a:bodyPr wrap="square">
            <a:spAutoFit/>
          </a:bodyPr>
          <a:lstStyle/>
          <a:p>
            <a:pPr marL="457200" marR="0" lvl="0" indent="-342900" algn="l"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
              <a:defRPr/>
            </a:pPr>
            <a:r>
              <a:rPr kumimoji="0" lang="cs-CZ" altLang="cs-CZ" sz="2000" b="1" i="0" u="none" strike="noStrike" kern="0" cap="none" spc="0" normalizeH="0" baseline="0" noProof="0" dirty="0">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CB</a:t>
            </a:r>
            <a:r>
              <a:rPr kumimoji="0" lang="cs-CZ" altLang="cs-CZ" sz="2000" b="0" i="0" u="none" strike="noStrike" kern="0" cap="none" spc="0" normalizeH="0" baseline="0" noProof="0" dirty="0">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 ovlivňuje </a:t>
            </a:r>
            <a:r>
              <a:rPr kumimoji="0" lang="cs-CZ" altLang="cs-CZ" sz="2000" b="1" i="0" u="none" strike="noStrike" kern="0" cap="none" spc="0" normalizeH="0" baseline="0" noProof="0" dirty="0" err="1">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úverotvornou</a:t>
            </a:r>
            <a:r>
              <a:rPr kumimoji="0" lang="cs-CZ" altLang="cs-CZ" sz="2000" b="1" i="0" u="none" strike="noStrike" kern="0" cap="none" spc="0" normalizeH="0" baseline="0" noProof="0" dirty="0">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 - i </a:t>
            </a:r>
            <a:r>
              <a:rPr kumimoji="0" lang="cs-CZ" altLang="cs-CZ" sz="2000" b="1" i="0" u="none" strike="noStrike" kern="0" cap="none" spc="0" normalizeH="0" baseline="0" noProof="0" dirty="0" err="1">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penězotvornou</a:t>
            </a:r>
            <a:r>
              <a:rPr kumimoji="0" lang="cs-CZ" altLang="cs-CZ" sz="2000" b="1" i="0" u="none" strike="noStrike" kern="0" cap="none" spc="0" normalizeH="0" baseline="0" noProof="0" dirty="0">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 schopnost obchodních bank; ochrana před runy na banky.</a:t>
            </a:r>
          </a:p>
          <a:p>
            <a:pPr marL="457200" marR="0" lvl="0" indent="-342900" algn="l" defTabSz="914400" rtl="0" eaLnBrk="1" fontAlgn="auto" latinLnBrk="0" hangingPunct="1">
              <a:lnSpc>
                <a:spcPct val="100000"/>
              </a:lnSpc>
              <a:spcBef>
                <a:spcPts val="360"/>
              </a:spcBef>
              <a:spcAft>
                <a:spcPts val="0"/>
              </a:spcAft>
              <a:buClr>
                <a:srgbClr val="000000"/>
              </a:buClr>
              <a:buSzPts val="1800"/>
              <a:buFont typeface="Wingdings" panose="05000000000000000000" pitchFamily="2" charset="2"/>
              <a:buChar char="§"/>
              <a:defRPr/>
            </a:pPr>
            <a:r>
              <a:rPr kumimoji="0" lang="cs-CZ" altLang="cs-CZ" sz="2000" b="1" i="0" u="none" strike="noStrike" kern="0" cap="none" spc="0" normalizeH="0" baseline="0" noProof="0" dirty="0">
                <a:ln>
                  <a:noFill/>
                </a:ln>
                <a:solidFill>
                  <a:srgbClr val="000000"/>
                </a:solidFill>
                <a:effectLst/>
                <a:uLnTx/>
                <a:uFillTx/>
                <a:latin typeface="Consolas" panose="020B0609020204030204" pitchFamily="49" charset="0"/>
                <a:ea typeface="Consolas" panose="020B0609020204030204" pitchFamily="49" charset="0"/>
                <a:cs typeface="Consolas" panose="020B0609020204030204" pitchFamily="49" charset="0"/>
                <a:sym typeface="Calibri" panose="020F0502020204030204"/>
              </a:rPr>
              <a:t>Nízká, úloha zeslábla.</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571500"/>
            <a:ext cx="8229600" cy="631886"/>
          </a:xfrm>
        </p:spPr>
        <p:txBody>
          <a:bodyPr>
            <a:normAutofit fontScale="90000"/>
          </a:bodyPr>
          <a:lstStyle/>
          <a:p>
            <a:r>
              <a:rPr lang="cs-CZ" b="1"/>
              <a:t>Monetární politika</a:t>
            </a:r>
            <a:endParaRPr lang="cs-CZ" b="1" dirty="0"/>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Group 44"/>
          <p:cNvGraphicFramePr/>
          <p:nvPr/>
        </p:nvGraphicFramePr>
        <p:xfrm>
          <a:off x="190500" y="1354929"/>
          <a:ext cx="8763000" cy="4985485"/>
        </p:xfrm>
        <a:graphic>
          <a:graphicData uri="http://schemas.openxmlformats.org/drawingml/2006/table">
            <a:tbl>
              <a:tblPr/>
              <a:tblGrid>
                <a:gridCol w="2921000">
                  <a:extLst>
                    <a:ext uri="{9D8B030D-6E8A-4147-A177-3AD203B41FA5}">
                      <a16:colId xmlns:a16="http://schemas.microsoft.com/office/drawing/2014/main" val="20000"/>
                    </a:ext>
                  </a:extLst>
                </a:gridCol>
                <a:gridCol w="2921000">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tblGrid>
              <a:tr h="97672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chemeClr val="tx1"/>
                          </a:solidFill>
                          <a:effectLst/>
                          <a:latin typeface="Times New Roman" panose="02020603050405020304" pitchFamily="18" charset="0"/>
                        </a:rPr>
                        <a:t>Nástroje</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dirty="0">
                          <a:ln>
                            <a:noFill/>
                          </a:ln>
                          <a:solidFill>
                            <a:schemeClr val="tx1"/>
                          </a:solidFill>
                          <a:effectLst/>
                          <a:latin typeface="Times New Roman" panose="02020603050405020304" pitchFamily="18" charset="0"/>
                        </a:rPr>
                        <a:t>Monetární expanze</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chemeClr val="tx1"/>
                          </a:solidFill>
                          <a:effectLst/>
                          <a:latin typeface="Times New Roman" panose="02020603050405020304" pitchFamily="18" charset="0"/>
                        </a:rPr>
                        <a:t>Monetární restrikce</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739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rgbClr val="A50021"/>
                          </a:solidFill>
                          <a:effectLst/>
                          <a:latin typeface="Times New Roman" panose="02020603050405020304" pitchFamily="18" charset="0"/>
                        </a:rPr>
                        <a:t>Diskontní sazba</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Snížení</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Zvýšení</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5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rgbClr val="A50021"/>
                          </a:solidFill>
                          <a:effectLst/>
                          <a:latin typeface="Times New Roman" panose="02020603050405020304" pitchFamily="18" charset="0"/>
                        </a:rPr>
                        <a:t>Repo sazba</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Snížení</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Zvýšení</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5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dirty="0">
                          <a:ln>
                            <a:noFill/>
                          </a:ln>
                          <a:solidFill>
                            <a:srgbClr val="A50021"/>
                          </a:solidFill>
                          <a:effectLst/>
                          <a:latin typeface="Times New Roman" panose="02020603050405020304" pitchFamily="18" charset="0"/>
                        </a:rPr>
                        <a:t>Lombardní sazba</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Snížení</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Zvýšení</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672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rgbClr val="A50021"/>
                          </a:solidFill>
                          <a:effectLst/>
                          <a:latin typeface="Times New Roman" panose="02020603050405020304" pitchFamily="18" charset="0"/>
                        </a:rPr>
                        <a:t>Operace na volném trhu</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Nákup</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Prodej</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739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rgbClr val="A50021"/>
                          </a:solidFill>
                          <a:effectLst/>
                          <a:latin typeface="Times New Roman" panose="02020603050405020304" pitchFamily="18" charset="0"/>
                        </a:rPr>
                        <a:t>PMR</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Snížení</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Zvýšení</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575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1" i="0" u="none" strike="noStrike" cap="none" normalizeH="0" baseline="0">
                          <a:ln>
                            <a:noFill/>
                          </a:ln>
                          <a:solidFill>
                            <a:srgbClr val="A50021"/>
                          </a:solidFill>
                          <a:effectLst/>
                          <a:latin typeface="Times New Roman" panose="02020603050405020304" pitchFamily="18" charset="0"/>
                        </a:rPr>
                        <a:t>Konverze, swapy</a:t>
                      </a:r>
                    </a:p>
                  </a:txBody>
                  <a:tcPr marL="90000" marR="90000" marT="46797" marB="467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a:ln>
                            <a:noFill/>
                          </a:ln>
                          <a:solidFill>
                            <a:schemeClr val="tx1"/>
                          </a:solidFill>
                          <a:effectLst/>
                          <a:latin typeface="Times New Roman" panose="02020603050405020304" pitchFamily="18" charset="0"/>
                        </a:rPr>
                        <a:t>Nákup deviz</a:t>
                      </a:r>
                    </a:p>
                  </a:txBody>
                  <a:tcPr marL="90000" marR="90000" marT="46797" marB="467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cs-CZ" sz="2800" b="0" i="0" u="none" strike="noStrike" cap="none" normalizeH="0" baseline="0" dirty="0">
                          <a:ln>
                            <a:noFill/>
                          </a:ln>
                          <a:solidFill>
                            <a:schemeClr val="tx1"/>
                          </a:solidFill>
                          <a:effectLst/>
                          <a:latin typeface="Times New Roman" panose="02020603050405020304" pitchFamily="18" charset="0"/>
                        </a:rPr>
                        <a:t>Prodej deviz</a:t>
                      </a:r>
                    </a:p>
                  </a:txBody>
                  <a:tcPr marL="90000" marR="90000" marT="46797" marB="467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457200" y="1589809"/>
            <a:ext cx="8229600" cy="4914900"/>
          </a:xfrm>
        </p:spPr>
        <p:txBody>
          <a:bodyPr>
            <a:normAutofit fontScale="92500" lnSpcReduction="20000"/>
          </a:bodyPr>
          <a:lstStyle/>
          <a:p>
            <a:pPr marL="114300" indent="0" algn="just" eaLnBrk="1" hangingPunct="1">
              <a:buNone/>
            </a:pPr>
            <a:r>
              <a:rPr lang="cs-CZ" altLang="cs-CZ" sz="2800" b="1" dirty="0">
                <a:solidFill>
                  <a:srgbClr val="FF0000"/>
                </a:solidFill>
                <a:latin typeface="Consolas" panose="020B0609020204030204" pitchFamily="49" charset="0"/>
                <a:ea typeface="Consolas" panose="020B0609020204030204" pitchFamily="49" charset="0"/>
                <a:cs typeface="Consolas" panose="020B0609020204030204" pitchFamily="49" charset="0"/>
              </a:rPr>
              <a:t>Keynesovský pohled na úlohu a možnosti monetární politiky</a:t>
            </a:r>
          </a:p>
          <a:p>
            <a:pPr algn="just" eaLnBrk="1" hangingPunct="1">
              <a:buFont typeface="Wingdings" panose="05000000000000000000" pitchFamily="2" charset="2"/>
              <a:buChar char="ü"/>
            </a:pPr>
            <a:r>
              <a:rPr lang="cs-CZ" altLang="cs-CZ" sz="2800" b="1" dirty="0">
                <a:solidFill>
                  <a:schemeClr val="tx1"/>
                </a:solidFill>
                <a:latin typeface="Consolas" panose="020B0609020204030204" pitchFamily="49" charset="0"/>
                <a:ea typeface="Consolas" panose="020B0609020204030204" pitchFamily="49" charset="0"/>
                <a:cs typeface="Consolas" panose="020B0609020204030204" pitchFamily="49" charset="0"/>
              </a:rPr>
              <a:t>Hlavní smysl MP – ovlivňování </a:t>
            </a:r>
            <a:r>
              <a:rPr lang="cs-CZ" altLang="cs-CZ" sz="28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rPr>
              <a:t>úrokové míry:</a:t>
            </a:r>
          </a:p>
          <a:p>
            <a:pPr algn="just" eaLnBrk="1" hangingPunct="1">
              <a:buFont typeface="Wingdings" panose="05000000000000000000" pitchFamily="2" charset="2"/>
              <a:buChar char="ü"/>
            </a:pPr>
            <a:r>
              <a:rPr lang="cs-CZ" altLang="cs-CZ" sz="28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rPr>
              <a:t>směrem dolů při expanzivní politice, směrem nahoru při politice restriktivní;</a:t>
            </a:r>
          </a:p>
          <a:p>
            <a:pPr algn="just" eaLnBrk="1" hangingPunct="1">
              <a:buFont typeface="Wingdings" panose="05000000000000000000" pitchFamily="2" charset="2"/>
              <a:buChar char="ü"/>
            </a:pPr>
            <a:endParaRPr lang="cs-CZ" altLang="cs-CZ" sz="28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endParaRPr>
          </a:p>
          <a:p>
            <a:pPr algn="just" eaLnBrk="1" hangingPunct="1">
              <a:buFont typeface="Wingdings" panose="05000000000000000000" pitchFamily="2" charset="2"/>
              <a:buChar char="ü"/>
            </a:pPr>
            <a:r>
              <a:rPr lang="cs-CZ" altLang="cs-CZ" sz="28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rPr>
              <a:t>Konečný cíl MP – změna makroekonomických výsledků ekonomiky = v keynesovském modelu </a:t>
            </a:r>
            <a:r>
              <a:rPr lang="cs-CZ" altLang="cs-CZ" sz="2800" b="1" dirty="0">
                <a:solidFill>
                  <a:schemeClr val="tx1"/>
                </a:solidFill>
                <a:latin typeface="Consolas" panose="020B0609020204030204" pitchFamily="49" charset="0"/>
                <a:ea typeface="Consolas" panose="020B0609020204030204" pitchFamily="49" charset="0"/>
                <a:cs typeface="Consolas" panose="020B0609020204030204" pitchFamily="49" charset="0"/>
              </a:rPr>
              <a:t>vyžaduje</a:t>
            </a:r>
            <a:r>
              <a:rPr lang="cs-CZ" altLang="cs-CZ" sz="28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rPr>
              <a:t> změny ve výši agregátních výdajů:</a:t>
            </a:r>
          </a:p>
          <a:p>
            <a:pPr algn="just" eaLnBrk="1" hangingPunct="1">
              <a:buFont typeface="Wingdings" panose="05000000000000000000" pitchFamily="2" charset="2"/>
              <a:buChar char="Ø"/>
            </a:pPr>
            <a:endParaRPr lang="cs-CZ" altLang="cs-CZ" sz="2800" b="1" dirty="0">
              <a:solidFill>
                <a:schemeClr val="tx1"/>
              </a:solidFill>
              <a:latin typeface="Consolas" panose="020B0609020204030204" pitchFamily="49" charset="0"/>
              <a:ea typeface="Consolas" panose="020B0609020204030204" pitchFamily="49" charset="0"/>
              <a:cs typeface="Consolas" panose="020B0609020204030204" pitchFamily="49" charset="0"/>
            </a:endParaRPr>
          </a:p>
          <a:p>
            <a:pPr marL="114300" indent="0" algn="just" eaLnBrk="1" hangingPunct="1">
              <a:buNone/>
            </a:pPr>
            <a:r>
              <a:rPr lang="cs-CZ" altLang="cs-CZ" sz="2800" b="1" dirty="0">
                <a:solidFill>
                  <a:schemeClr val="tx1"/>
                </a:solidFill>
                <a:latin typeface="Consolas" panose="020B0609020204030204" pitchFamily="49" charset="0"/>
                <a:ea typeface="Consolas" panose="020B0609020204030204" pitchFamily="49" charset="0"/>
                <a:cs typeface="Consolas" panose="020B0609020204030204" pitchFamily="49" charset="0"/>
              </a:rPr>
              <a:t>  </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9" name="Title 8"/>
          <p:cNvSpPr>
            <a:spLocks noGrp="1"/>
          </p:cNvSpPr>
          <p:nvPr>
            <p:ph type="title"/>
          </p:nvPr>
        </p:nvSpPr>
        <p:spPr>
          <a:xfrm>
            <a:off x="457200" y="615814"/>
            <a:ext cx="8229600" cy="1143000"/>
          </a:xfrm>
        </p:spPr>
        <p:txBody>
          <a:bodyPr>
            <a:noAutofit/>
          </a:bodyPr>
          <a:lstStyle/>
          <a:p>
            <a:r>
              <a:rPr lang="cs-CZ" altLang="cs-CZ" sz="3200" b="1" dirty="0">
                <a:highlight>
                  <a:srgbClr val="FFFF00"/>
                </a:highlight>
                <a:latin typeface="Consolas" panose="020B0609020204030204" pitchFamily="49" charset="0"/>
                <a:ea typeface="Consolas" panose="020B0609020204030204" pitchFamily="49" charset="0"/>
                <a:cs typeface="Consolas" panose="020B0609020204030204" pitchFamily="49" charset="0"/>
              </a:rPr>
              <a:t>Keynesovský vs. Neoklasický pohled</a:t>
            </a:r>
            <a:br>
              <a:rPr lang="cs-CZ" altLang="cs-CZ" sz="3200" b="1" dirty="0">
                <a:highlight>
                  <a:srgbClr val="FFFF00"/>
                </a:highlight>
                <a:latin typeface="Consolas" panose="020B0609020204030204" pitchFamily="49" charset="0"/>
                <a:ea typeface="Consolas" panose="020B0609020204030204" pitchFamily="49" charset="0"/>
                <a:cs typeface="Consolas" panose="020B0609020204030204" pitchFamily="49" charset="0"/>
              </a:rPr>
            </a:br>
            <a:endParaRPr lang="en-GB" sz="3200"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311727" y="1194956"/>
            <a:ext cx="8530937" cy="5145460"/>
          </a:xfrm>
        </p:spPr>
        <p:txBody>
          <a:bodyPr>
            <a:normAutofit/>
          </a:bodyPr>
          <a:lstStyle/>
          <a:p>
            <a:pPr algn="just" eaLnBrk="1" hangingPunct="1">
              <a:buFont typeface="Wingdings" panose="05000000000000000000" pitchFamily="2" charset="2"/>
              <a:buChar char="Ø"/>
            </a:pP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Otázka: jak </a:t>
            </a:r>
            <a:r>
              <a:rPr lang="cs-CZ" altLang="cs-CZ" sz="2000" b="1" dirty="0">
                <a:solidFill>
                  <a:schemeClr val="tx1"/>
                </a:solidFill>
                <a:highlight>
                  <a:srgbClr val="FFFF00"/>
                </a:highlight>
                <a:latin typeface="Consolas" panose="020B0609020204030204" pitchFamily="49" charset="0"/>
                <a:ea typeface="Consolas" panose="020B0609020204030204" pitchFamily="49" charset="0"/>
                <a:cs typeface="Consolas" panose="020B0609020204030204" pitchFamily="49" charset="0"/>
              </a:rPr>
              <a:t>změny v úrokové míře ovlivňují chování spotřebitelů, investorů a vlády: </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mikroekonomické pozadí makroekonomických důsledků monetární politiky:</a:t>
            </a:r>
          </a:p>
          <a:p>
            <a:pPr algn="just" eaLnBrk="1" hangingPunct="1">
              <a:buFont typeface="Wingdings" panose="05000000000000000000" pitchFamily="2" charset="2"/>
              <a:buChar char="ü"/>
            </a:pP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trhu kapitálu (</a:t>
            </a:r>
            <a:r>
              <a:rPr lang="cs-CZ" altLang="cs-CZ" sz="2000" b="1" dirty="0" err="1">
                <a:solidFill>
                  <a:schemeClr val="tx1"/>
                </a:solidFill>
                <a:latin typeface="Consolas" panose="020B0609020204030204" pitchFamily="49" charset="0"/>
                <a:ea typeface="Consolas" panose="020B0609020204030204" pitchFamily="49" charset="0"/>
                <a:cs typeface="Consolas" panose="020B0609020204030204" pitchFamily="49" charset="0"/>
              </a:rPr>
              <a:t>zapůjčitelných</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 fondů) – </a:t>
            </a:r>
            <a:r>
              <a:rPr lang="cs-CZ" altLang="cs-CZ" sz="2000" b="1" dirty="0">
                <a:solidFill>
                  <a:schemeClr val="tx1"/>
                </a:solidFill>
                <a:highlight>
                  <a:srgbClr val="00FF00"/>
                </a:highlight>
                <a:latin typeface="Consolas" panose="020B0609020204030204" pitchFamily="49" charset="0"/>
                <a:ea typeface="Consolas" panose="020B0609020204030204" pitchFamily="49" charset="0"/>
                <a:cs typeface="Consolas" panose="020B0609020204030204" pitchFamily="49" charset="0"/>
              </a:rPr>
              <a:t>úroková míra = mezní náklady na kapitál:</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 srovnávána s očekávanou mezní efektivností investice = </a:t>
            </a:r>
            <a:r>
              <a:rPr lang="cs-CZ" altLang="cs-CZ" sz="2000" b="1" dirty="0">
                <a:solidFill>
                  <a:schemeClr val="tx1"/>
                </a:solidFill>
                <a:highlight>
                  <a:srgbClr val="00FFFF"/>
                </a:highlight>
                <a:latin typeface="Consolas" panose="020B0609020204030204" pitchFamily="49" charset="0"/>
                <a:ea typeface="Consolas" panose="020B0609020204030204" pitchFamily="49" charset="0"/>
                <a:cs typeface="Consolas" panose="020B0609020204030204" pitchFamily="49" charset="0"/>
              </a:rPr>
              <a:t>očekávaný výnos z této investice / očekávaná rentabilita: </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9" name="Title 8"/>
          <p:cNvSpPr>
            <a:spLocks noGrp="1"/>
          </p:cNvSpPr>
          <p:nvPr>
            <p:ph type="title"/>
          </p:nvPr>
        </p:nvSpPr>
        <p:spPr>
          <a:xfrm>
            <a:off x="457200" y="615814"/>
            <a:ext cx="8229600" cy="1143000"/>
          </a:xfrm>
        </p:spPr>
        <p:txBody>
          <a:bodyPr>
            <a:noAutofit/>
          </a:bodyPr>
          <a:lstStyle/>
          <a:p>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Keynesovský pohled na úlohu a možnosti monetární politiky</a:t>
            </a:r>
            <a:b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br>
            <a:br>
              <a:rPr lang="cs-CZ" altLang="cs-CZ" sz="2000" b="1" dirty="0">
                <a:highlight>
                  <a:srgbClr val="FFFF00"/>
                </a:highlight>
                <a:latin typeface="Consolas" panose="020B0609020204030204" pitchFamily="49" charset="0"/>
                <a:ea typeface="Consolas" panose="020B0609020204030204" pitchFamily="49" charset="0"/>
                <a:cs typeface="Consolas" panose="020B0609020204030204" pitchFamily="49" charset="0"/>
              </a:rPr>
            </a:br>
            <a:endParaRPr lang="en-GB" sz="2000" dirty="0"/>
          </a:p>
        </p:txBody>
      </p:sp>
      <p:pic>
        <p:nvPicPr>
          <p:cNvPr id="3" name="Picture 2"/>
          <p:cNvPicPr>
            <a:picLocks noChangeAspect="1"/>
          </p:cNvPicPr>
          <p:nvPr/>
        </p:nvPicPr>
        <p:blipFill>
          <a:blip r:embed="rId2"/>
          <a:srcRect l="12490" b="19032"/>
          <a:stretch>
            <a:fillRect/>
          </a:stretch>
        </p:blipFill>
        <p:spPr>
          <a:xfrm>
            <a:off x="4687613" y="3668110"/>
            <a:ext cx="4144659" cy="2525159"/>
          </a:xfrm>
          <a:prstGeom prst="rect">
            <a:avLst/>
          </a:prstGeom>
        </p:spPr>
      </p:pic>
      <p:pic>
        <p:nvPicPr>
          <p:cNvPr id="2" name="Picture 1">
            <a:extLst>
              <a:ext uri="{FF2B5EF4-FFF2-40B4-BE49-F238E27FC236}">
                <a16:creationId xmlns:a16="http://schemas.microsoft.com/office/drawing/2014/main" id="{57A5AD3A-C961-8067-AFD9-ADDD09766633}"/>
              </a:ext>
            </a:extLst>
          </p:cNvPr>
          <p:cNvPicPr>
            <a:picLocks noChangeAspect="1"/>
          </p:cNvPicPr>
          <p:nvPr/>
        </p:nvPicPr>
        <p:blipFill>
          <a:blip r:embed="rId2"/>
          <a:srcRect l="15277" t="87552" r="15359" b="-3157"/>
          <a:stretch>
            <a:fillRect/>
          </a:stretch>
        </p:blipFill>
        <p:spPr>
          <a:xfrm>
            <a:off x="5822731" y="4559035"/>
            <a:ext cx="3019933" cy="296743"/>
          </a:xfrm>
          <a:prstGeom prst="rect">
            <a:avLst/>
          </a:prstGeom>
        </p:spPr>
      </p:pic>
      <p:sp>
        <p:nvSpPr>
          <p:cNvPr id="6" name="TextBox 5">
            <a:extLst>
              <a:ext uri="{FF2B5EF4-FFF2-40B4-BE49-F238E27FC236}">
                <a16:creationId xmlns:a16="http://schemas.microsoft.com/office/drawing/2014/main" id="{6B49A89D-E13B-D51D-08B5-8D9E4FA226E9}"/>
              </a:ext>
            </a:extLst>
          </p:cNvPr>
          <p:cNvSpPr txBox="1"/>
          <p:nvPr/>
        </p:nvSpPr>
        <p:spPr>
          <a:xfrm>
            <a:off x="311727" y="4145080"/>
            <a:ext cx="4144659" cy="1754326"/>
          </a:xfrm>
          <a:prstGeom prst="rect">
            <a:avLst/>
          </a:prstGeom>
          <a:noFill/>
        </p:spPr>
        <p:txBody>
          <a:bodyPr wrap="square">
            <a:spAutoFit/>
          </a:bodyPr>
          <a:lstStyle/>
          <a:p>
            <a:pPr marL="571500" indent="-457200" algn="just" eaLnBrk="1" hangingPunct="1">
              <a:buFont typeface="+mj-lt"/>
              <a:buAutoNum type="arabicPeriod"/>
            </a:pPr>
            <a:r>
              <a:rPr lang="cs-CZ" altLang="cs-CZ" sz="1800" b="1" dirty="0">
                <a:solidFill>
                  <a:srgbClr val="FF0000"/>
                </a:solidFill>
                <a:latin typeface="Consolas" panose="020B0609020204030204" pitchFamily="49" charset="0"/>
                <a:ea typeface="Consolas" panose="020B0609020204030204" pitchFamily="49" charset="0"/>
                <a:cs typeface="Consolas" panose="020B0609020204030204" pitchFamily="49" charset="0"/>
              </a:rPr>
              <a:t>ÚROKOVÁ MÍRA KLESÁ: </a:t>
            </a:r>
            <a:r>
              <a:rPr lang="cs-CZ" altLang="cs-CZ" sz="1800" b="1" dirty="0">
                <a:solidFill>
                  <a:schemeClr val="tx1"/>
                </a:solidFill>
                <a:latin typeface="Consolas" panose="020B0609020204030204" pitchFamily="49" charset="0"/>
                <a:ea typeface="Consolas" panose="020B0609020204030204" pitchFamily="49" charset="0"/>
                <a:cs typeface="Consolas" panose="020B0609020204030204" pitchFamily="49" charset="0"/>
              </a:rPr>
              <a:t>roste objem výdajů firem na investice. </a:t>
            </a:r>
          </a:p>
          <a:p>
            <a:pPr marL="571500" indent="-457200" algn="just" eaLnBrk="1" hangingPunct="1">
              <a:buFont typeface="+mj-lt"/>
              <a:buAutoNum type="arabicPeriod"/>
            </a:pPr>
            <a:r>
              <a:rPr lang="cs-CZ" altLang="cs-CZ" sz="1800" b="1" dirty="0">
                <a:solidFill>
                  <a:srgbClr val="FF0000"/>
                </a:solidFill>
                <a:latin typeface="Consolas" panose="020B0609020204030204" pitchFamily="49" charset="0"/>
                <a:ea typeface="Consolas" panose="020B0609020204030204" pitchFamily="49" charset="0"/>
                <a:cs typeface="Consolas" panose="020B0609020204030204" pitchFamily="49" charset="0"/>
              </a:rPr>
              <a:t>ÚROKOVÁ MÍRA ROSTE: </a:t>
            </a:r>
            <a:r>
              <a:rPr lang="cs-CZ" altLang="cs-CZ" sz="1800" b="1" dirty="0">
                <a:solidFill>
                  <a:schemeClr val="tx1"/>
                </a:solidFill>
                <a:latin typeface="Consolas" panose="020B0609020204030204" pitchFamily="49" charset="0"/>
                <a:ea typeface="Consolas" panose="020B0609020204030204" pitchFamily="49" charset="0"/>
                <a:cs typeface="Consolas" panose="020B0609020204030204" pitchFamily="49" charset="0"/>
              </a:rPr>
              <a:t>uskutečněno méně investičních záměrů.  </a:t>
            </a: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311727" y="1423554"/>
            <a:ext cx="8530937" cy="4916861"/>
          </a:xfrm>
        </p:spPr>
        <p:txBody>
          <a:bodyPr>
            <a:normAutofit lnSpcReduction="10000"/>
          </a:bodyPr>
          <a:lstStyle/>
          <a:p>
            <a:pPr algn="just" eaLnBrk="1" hangingPunct="1">
              <a:buFont typeface="Wingdings" panose="05000000000000000000" pitchFamily="2" charset="2"/>
              <a:buChar char="Ø"/>
            </a:pP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 Úrok pro </a:t>
            </a:r>
            <a:r>
              <a:rPr lang="cs-CZ" altLang="cs-CZ" sz="2000" b="1" dirty="0">
                <a:solidFill>
                  <a:schemeClr val="tx1"/>
                </a:solidFill>
                <a:highlight>
                  <a:srgbClr val="00FFFF"/>
                </a:highlight>
                <a:latin typeface="Consolas" panose="020B0609020204030204" pitchFamily="49" charset="0"/>
                <a:ea typeface="Consolas" panose="020B0609020204030204" pitchFamily="49" charset="0"/>
                <a:cs typeface="Consolas" panose="020B0609020204030204" pitchFamily="49" charset="0"/>
              </a:rPr>
              <a:t>samofinancujícího se investora </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 </a:t>
            </a: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NÁKLADY OBĚTOVANÉ PŘÍLEŽITOSTI;</a:t>
            </a:r>
          </a:p>
          <a:p>
            <a:pPr algn="just" eaLnBrk="1" hangingPunct="1">
              <a:buFont typeface="Wingdings" panose="05000000000000000000" pitchFamily="2" charset="2"/>
              <a:buChar char="Ø"/>
            </a:pPr>
            <a:endPar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endParaRPr>
          </a:p>
          <a:p>
            <a:pPr algn="just" eaLnBrk="1" hangingPunct="1">
              <a:buFont typeface="Wingdings" panose="05000000000000000000" pitchFamily="2" charset="2"/>
              <a:buChar char="ü"/>
            </a:pPr>
            <a:r>
              <a:rPr lang="cs-CZ" altLang="cs-CZ" sz="2000" b="1" dirty="0">
                <a:solidFill>
                  <a:schemeClr val="tx1"/>
                </a:solidFill>
                <a:highlight>
                  <a:srgbClr val="00FF00"/>
                </a:highlight>
                <a:latin typeface="Consolas" panose="020B0609020204030204" pitchFamily="49" charset="0"/>
                <a:ea typeface="Consolas" panose="020B0609020204030204" pitchFamily="49" charset="0"/>
                <a:cs typeface="Consolas" panose="020B0609020204030204" pitchFamily="49" charset="0"/>
              </a:rPr>
              <a:t>Vliv změny úrokové míry na spotřební výdaje domácností a na výdaje vlády </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(vláda – také úvěry):</a:t>
            </a:r>
          </a:p>
          <a:p>
            <a:pPr algn="just" eaLnBrk="1" hangingPunct="1">
              <a:buFont typeface="Wingdings" panose="05000000000000000000" pitchFamily="2" charset="2"/>
              <a:buChar char="Ø"/>
            </a:pP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Spotřební výdaje domácností – změny úrokové míry dvěma cestami: </a:t>
            </a:r>
          </a:p>
          <a:p>
            <a:pPr marL="571500" indent="-457200" algn="just" eaLnBrk="1" hangingPunct="1">
              <a:buFont typeface="+mj-lt"/>
              <a:buAutoNum type="alphaLcParenR"/>
            </a:pP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Předměty dlouhodobé spotřeby: </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auta a jiné dražší statky, jsou často nakupovány na</a:t>
            </a: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 spotřebitelský úvěr.</a:t>
            </a:r>
          </a:p>
          <a:p>
            <a:pPr marL="571500" indent="-457200" algn="just" eaLnBrk="1" hangingPunct="1">
              <a:buFont typeface="+mj-lt"/>
              <a:buAutoNum type="alphaLcParenR"/>
            </a:pP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Úroková míra = ALTERNATIVNÍ NÁKLAD současné spotřeby. </a:t>
            </a:r>
          </a:p>
          <a:p>
            <a:pPr marL="571500" indent="-457200" algn="just" eaLnBrk="1" hangingPunct="1">
              <a:buFont typeface="+mj-lt"/>
              <a:buAutoNum type="alphaLcParenR"/>
            </a:pPr>
            <a:endPar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endParaRPr>
          </a:p>
          <a:p>
            <a:pPr marL="114300" indent="0" algn="just" eaLnBrk="1" hangingPunct="1">
              <a:buNone/>
            </a:pP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ZUŽOVÁNÍ A UZAVÍRÁNÍ DEFLAČNÍ (RECESNÍ) MEZERY</a:t>
            </a:r>
          </a:p>
          <a:p>
            <a:pPr algn="just" eaLnBrk="1" hangingPunct="1">
              <a:buFont typeface="Wingdings" panose="05000000000000000000" pitchFamily="2" charset="2"/>
              <a:buChar char="§"/>
            </a:pP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účinek </a:t>
            </a:r>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expanzivní monetární politiky </a:t>
            </a:r>
            <a:r>
              <a:rPr lang="cs-CZ" altLang="cs-CZ" sz="2000" b="1" dirty="0">
                <a:solidFill>
                  <a:schemeClr val="tx1"/>
                </a:solidFill>
                <a:latin typeface="Consolas" panose="020B0609020204030204" pitchFamily="49" charset="0"/>
                <a:ea typeface="Consolas" panose="020B0609020204030204" pitchFamily="49" charset="0"/>
                <a:cs typeface="Consolas" panose="020B0609020204030204" pitchFamily="49" charset="0"/>
              </a:rPr>
              <a:t>se dostavuje jen do stavu plného využití zdrojů = hranice produkčních možností; pokračování = inflační mezera.</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9" name="Title 8"/>
          <p:cNvSpPr>
            <a:spLocks noGrp="1"/>
          </p:cNvSpPr>
          <p:nvPr>
            <p:ph type="title"/>
          </p:nvPr>
        </p:nvSpPr>
        <p:spPr>
          <a:xfrm>
            <a:off x="457200" y="802850"/>
            <a:ext cx="8229600" cy="530741"/>
          </a:xfrm>
        </p:spPr>
        <p:txBody>
          <a:bodyPr>
            <a:noAutofit/>
          </a:bodyPr>
          <a:lstStyle/>
          <a:p>
            <a: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t>Keynesovský pohled na úlohu a možnosti monetární politiky</a:t>
            </a:r>
            <a:br>
              <a:rPr lang="cs-CZ" altLang="cs-CZ" sz="2000" b="1" dirty="0">
                <a:solidFill>
                  <a:srgbClr val="FF0000"/>
                </a:solidFill>
                <a:latin typeface="Consolas" panose="020B0609020204030204" pitchFamily="49" charset="0"/>
                <a:ea typeface="Consolas" panose="020B0609020204030204" pitchFamily="49" charset="0"/>
                <a:cs typeface="Consolas" panose="020B0609020204030204" pitchFamily="49" charset="0"/>
              </a:rPr>
            </a:br>
            <a:br>
              <a:rPr lang="cs-CZ" altLang="cs-CZ" sz="2000" b="1" dirty="0">
                <a:highlight>
                  <a:srgbClr val="FFFF00"/>
                </a:highlight>
                <a:latin typeface="Consolas" panose="020B0609020204030204" pitchFamily="49" charset="0"/>
                <a:ea typeface="Consolas" panose="020B0609020204030204" pitchFamily="49" charset="0"/>
                <a:cs typeface="Consolas" panose="020B0609020204030204" pitchFamily="49" charset="0"/>
              </a:rPr>
            </a:br>
            <a:endParaRPr lang="en-GB" sz="2000"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0644" y="414338"/>
            <a:ext cx="9144000" cy="1143000"/>
          </a:xfrm>
          <a:noFill/>
        </p:spPr>
        <p:txBody>
          <a:bodyPr/>
          <a:lstStyle/>
          <a:p>
            <a:pPr eaLnBrk="1" hangingPunct="1"/>
            <a:r>
              <a:rPr lang="cs-CZ" altLang="cs-CZ" b="1">
                <a:latin typeface="Calibri" panose="020F0502020204030204" pitchFamily="34" charset="0"/>
                <a:ea typeface="Consolas" panose="020B0609020204030204" pitchFamily="49" charset="0"/>
                <a:cs typeface="Calibri" panose="020F0502020204030204" pitchFamily="34" charset="0"/>
              </a:rPr>
              <a:t>Keynesiánské pojetí MP</a:t>
            </a:r>
          </a:p>
        </p:txBody>
      </p:sp>
      <p:sp>
        <p:nvSpPr>
          <p:cNvPr id="28675" name="Rectangle 3"/>
          <p:cNvSpPr>
            <a:spLocks noGrp="1" noChangeArrowheads="1"/>
          </p:cNvSpPr>
          <p:nvPr>
            <p:ph type="body" idx="1"/>
          </p:nvPr>
        </p:nvSpPr>
        <p:spPr>
          <a:xfrm>
            <a:off x="247650" y="1557337"/>
            <a:ext cx="8553450" cy="4697989"/>
          </a:xfrm>
        </p:spPr>
        <p:txBody>
          <a:bodyPr>
            <a:normAutofit/>
          </a:bodyPr>
          <a:lstStyle/>
          <a:p>
            <a:pPr eaLnBrk="1" hangingPunct="1">
              <a:buClrTx/>
              <a:buFont typeface="Arial" panose="020B0604020202020204" pitchFamily="34" charset="0"/>
              <a:buChar char="•"/>
            </a:pPr>
            <a:r>
              <a:rPr lang="cs-CZ" altLang="cs-CZ" sz="2800" b="1" dirty="0">
                <a:latin typeface="Calibri" panose="020F0502020204030204" pitchFamily="34" charset="0"/>
                <a:ea typeface="Consolas" panose="020B0609020204030204" pitchFamily="49" charset="0"/>
                <a:cs typeface="Calibri" panose="020F0502020204030204" pitchFamily="34" charset="0"/>
              </a:rPr>
              <a:t>Hlavní smysl MP = ovlivňování úrokové míry</a:t>
            </a:r>
          </a:p>
          <a:p>
            <a:pPr eaLnBrk="1" hangingPunct="1">
              <a:buClrTx/>
              <a:buFont typeface="Arial" panose="020B0604020202020204" pitchFamily="34" charset="0"/>
              <a:buChar char="•"/>
            </a:pPr>
            <a:r>
              <a:rPr lang="cs-CZ" altLang="cs-CZ" sz="2800" b="1" dirty="0">
                <a:latin typeface="Calibri" panose="020F0502020204030204" pitchFamily="34" charset="0"/>
                <a:ea typeface="Consolas" panose="020B0609020204030204" pitchFamily="49" charset="0"/>
                <a:cs typeface="Calibri" panose="020F0502020204030204" pitchFamily="34" charset="0"/>
              </a:rPr>
              <a:t>Keynesiánský transmisní mechanismus:</a:t>
            </a:r>
          </a:p>
          <a:p>
            <a:pPr>
              <a:buClrTx/>
              <a:buFont typeface="Wingdings" panose="05000000000000000000" pitchFamily="2" charset="2"/>
              <a:buChar char="Ø"/>
            </a:pPr>
            <a:r>
              <a:rPr lang="cs-CZ" altLang="cs-CZ" b="1" dirty="0">
                <a:highlight>
                  <a:srgbClr val="00FF00"/>
                </a:highlight>
                <a:latin typeface="Calibri" panose="020F0502020204030204" pitchFamily="34" charset="0"/>
                <a:ea typeface="Consolas" panose="020B0609020204030204" pitchFamily="49" charset="0"/>
                <a:cs typeface="Calibri" panose="020F0502020204030204" pitchFamily="34" charset="0"/>
              </a:rPr>
              <a:t>EXPANZIVNÍ MONETÁRNÍ POLITIKA</a:t>
            </a:r>
          </a:p>
          <a:p>
            <a:pPr algn="ctr" eaLnBrk="1" hangingPunct="1">
              <a:buClrTx/>
              <a:buFont typeface="Arial" panose="020B0604020202020204" pitchFamily="34" charset="0"/>
              <a:buChar char="•"/>
            </a:pPr>
            <a:r>
              <a:rPr lang="cs-CZ"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t>
            </a:r>
            <a:r>
              <a:rPr lang="cs-CZ" altLang="cs-CZ" sz="4000" b="1" dirty="0">
                <a:latin typeface="Calibri" panose="020F0502020204030204" pitchFamily="34" charset="0"/>
                <a:ea typeface="Consolas" panose="020B0609020204030204" pitchFamily="49" charset="0"/>
                <a:cs typeface="Calibri" panose="020F0502020204030204" pitchFamily="34" charset="0"/>
              </a:rPr>
              <a:t>MS</a:t>
            </a:r>
            <a:r>
              <a:rPr lang="en-US" altLang="cs-CZ" sz="4000" b="1" dirty="0">
                <a:latin typeface="Calibri" panose="020F0502020204030204" pitchFamily="34" charset="0"/>
                <a:ea typeface="Consolas" panose="020B0609020204030204" pitchFamily="49" charset="0"/>
                <a:cs typeface="Calibri" panose="020F0502020204030204" pitchFamily="34" charset="0"/>
              </a:rPr>
              <a:t>=&gt;</a:t>
            </a:r>
            <a:r>
              <a:rPr lang="en-US"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t>
            </a:r>
            <a:r>
              <a:rPr lang="cs-CZ"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i </a:t>
            </a:r>
            <a:r>
              <a:rPr lang="en-US" altLang="cs-CZ" sz="4000" b="1" dirty="0">
                <a:latin typeface="Calibri" panose="020F0502020204030204" pitchFamily="34" charset="0"/>
                <a:ea typeface="Consolas" panose="020B0609020204030204" pitchFamily="49" charset="0"/>
                <a:cs typeface="Calibri" panose="020F0502020204030204" pitchFamily="34" charset="0"/>
              </a:rPr>
              <a:t>=&gt;</a:t>
            </a:r>
            <a:r>
              <a:rPr lang="en-US"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t>
            </a:r>
            <a:r>
              <a:rPr lang="cs-CZ"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I, C, G </a:t>
            </a:r>
            <a:r>
              <a:rPr lang="en-US" altLang="cs-CZ" sz="4000" b="1" dirty="0">
                <a:latin typeface="Calibri" panose="020F0502020204030204" pitchFamily="34" charset="0"/>
                <a:ea typeface="Consolas" panose="020B0609020204030204" pitchFamily="49" charset="0"/>
                <a:cs typeface="Calibri" panose="020F0502020204030204" pitchFamily="34" charset="0"/>
              </a:rPr>
              <a:t>=&gt;</a:t>
            </a:r>
            <a:r>
              <a:rPr lang="cs-CZ"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 </a:t>
            </a:r>
            <a:r>
              <a:rPr lang="en-US"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t>
            </a:r>
            <a:r>
              <a:rPr lang="cs-CZ"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AD </a:t>
            </a:r>
            <a:r>
              <a:rPr lang="en-US" altLang="cs-CZ" sz="4000" b="1" dirty="0">
                <a:latin typeface="Calibri" panose="020F0502020204030204" pitchFamily="34" charset="0"/>
                <a:ea typeface="Consolas" panose="020B0609020204030204" pitchFamily="49" charset="0"/>
                <a:cs typeface="Calibri" panose="020F0502020204030204" pitchFamily="34" charset="0"/>
              </a:rPr>
              <a:t>=&gt;</a:t>
            </a:r>
            <a:r>
              <a:rPr lang="en-US" altLang="cs-CZ" sz="4000" b="1" dirty="0">
                <a:latin typeface="Calibri" panose="020F0502020204030204" pitchFamily="34" charset="0"/>
                <a:ea typeface="Consolas" panose="020B0609020204030204" pitchFamily="49" charset="0"/>
                <a:cs typeface="Calibri" panose="020F0502020204030204" pitchFamily="34" charset="0"/>
                <a:sym typeface="Wingdings" panose="05000000000000000000" pitchFamily="2" charset="2"/>
              </a:rPr>
              <a:t></a:t>
            </a:r>
            <a:r>
              <a:rPr lang="cs-CZ" altLang="cs-CZ" sz="4000" b="1" dirty="0">
                <a:latin typeface="Calibri" panose="020F0502020204030204" pitchFamily="34" charset="0"/>
                <a:ea typeface="Consolas" panose="020B0609020204030204" pitchFamily="49" charset="0"/>
                <a:cs typeface="Calibri" panose="020F0502020204030204" pitchFamily="34" charset="0"/>
              </a:rPr>
              <a:t>Y</a:t>
            </a:r>
          </a:p>
          <a:p>
            <a:pPr algn="ctr" eaLnBrk="1" hangingPunct="1">
              <a:buClrTx/>
              <a:buFont typeface="Arial" panose="020B0604020202020204" pitchFamily="34" charset="0"/>
              <a:buChar char="•"/>
            </a:pPr>
            <a:endParaRPr lang="cs-CZ" altLang="cs-CZ" sz="2800" dirty="0">
              <a:latin typeface="Calibri" panose="020F0502020204030204" pitchFamily="34" charset="0"/>
              <a:ea typeface="Consolas" panose="020B0609020204030204" pitchFamily="49" charset="0"/>
              <a:cs typeface="Calibri" panose="020F0502020204030204" pitchFamily="34" charset="0"/>
            </a:endParaRPr>
          </a:p>
          <a:p>
            <a:pPr algn="just" eaLnBrk="1" hangingPunct="1">
              <a:buClrTx/>
              <a:buFont typeface="Arial" panose="020B0604020202020204" pitchFamily="34" charset="0"/>
              <a:buChar char="•"/>
            </a:pPr>
            <a:endParaRPr lang="cs-CZ" altLang="cs-CZ" sz="2800" dirty="0">
              <a:latin typeface="Calibri" panose="020F0502020204030204" pitchFamily="34" charset="0"/>
              <a:ea typeface="Consolas" panose="020B0609020204030204" pitchFamily="49" charset="0"/>
              <a:cs typeface="Calibri" panose="020F0502020204030204" pitchFamily="34" charset="0"/>
            </a:endParaRPr>
          </a:p>
          <a:p>
            <a:pPr algn="just">
              <a:buClrTx/>
              <a:buFont typeface="Arial" panose="020B0604020202020204" pitchFamily="34" charset="0"/>
              <a:buChar char="•"/>
            </a:pPr>
            <a:r>
              <a:rPr lang="cs-CZ" altLang="cs-CZ" sz="2800" dirty="0">
                <a:latin typeface="Calibri" panose="020F0502020204030204" pitchFamily="34" charset="0"/>
                <a:ea typeface="Consolas" panose="020B0609020204030204" pitchFamily="49" charset="0"/>
                <a:cs typeface="Calibri" panose="020F0502020204030204" pitchFamily="34" charset="0"/>
              </a:rPr>
              <a:t>Opak – </a:t>
            </a:r>
            <a:r>
              <a:rPr lang="cs-CZ" altLang="cs-CZ" sz="2800" b="1" dirty="0">
                <a:highlight>
                  <a:srgbClr val="00FF00"/>
                </a:highlight>
                <a:latin typeface="Calibri" panose="020F0502020204030204" pitchFamily="34" charset="0"/>
                <a:ea typeface="Consolas" panose="020B0609020204030204" pitchFamily="49" charset="0"/>
                <a:cs typeface="Calibri" panose="020F0502020204030204" pitchFamily="34" charset="0"/>
              </a:rPr>
              <a:t>RESTRIKTIVNÍ MONETÁRNÍ POLITIKA: </a:t>
            </a:r>
            <a:r>
              <a:rPr lang="cs-CZ" altLang="cs-CZ" sz="2800" b="1" dirty="0">
                <a:latin typeface="Calibri" panose="020F0502020204030204" pitchFamily="34" charset="0"/>
                <a:ea typeface="Consolas" panose="020B0609020204030204" pitchFamily="49" charset="0"/>
                <a:cs typeface="Calibri" panose="020F0502020204030204" pitchFamily="34" charset="0"/>
              </a:rPr>
              <a:t>inflační mezera - prodej obligací, zvýšení hlavních úrokových sazeb CB.</a:t>
            </a:r>
          </a:p>
          <a:p>
            <a:pPr algn="ctr" eaLnBrk="1" hangingPunct="1">
              <a:buClrTx/>
              <a:buFont typeface="Arial" panose="020B0604020202020204" pitchFamily="34" charset="0"/>
              <a:buChar char="•"/>
            </a:pPr>
            <a:endParaRPr lang="en-US" altLang="cs-CZ" sz="4000" b="1" dirty="0">
              <a:latin typeface="Calibri" panose="020F0502020204030204" pitchFamily="34" charset="0"/>
              <a:ea typeface="Consolas" panose="020B0609020204030204" pitchFamily="49" charset="0"/>
              <a:cs typeface="Calibri" panose="020F0502020204030204" pitchFamily="34" charset="0"/>
            </a:endParaRPr>
          </a:p>
        </p:txBody>
      </p:sp>
      <p:sp>
        <p:nvSpPr>
          <p:cNvPr id="28676" name="Rectangle 4"/>
          <p:cNvSpPr>
            <a:spLocks noChangeArrowheads="1"/>
          </p:cNvSpPr>
          <p:nvPr/>
        </p:nvSpPr>
        <p:spPr bwMode="auto">
          <a:xfrm>
            <a:off x="1017140" y="3172619"/>
            <a:ext cx="1150937"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77" name="Rectangle 5"/>
          <p:cNvSpPr>
            <a:spLocks noChangeArrowheads="1"/>
          </p:cNvSpPr>
          <p:nvPr/>
        </p:nvSpPr>
        <p:spPr bwMode="auto">
          <a:xfrm>
            <a:off x="2607913" y="3146570"/>
            <a:ext cx="634052"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78" name="Rectangle 6"/>
          <p:cNvSpPr>
            <a:spLocks noChangeArrowheads="1"/>
          </p:cNvSpPr>
          <p:nvPr/>
        </p:nvSpPr>
        <p:spPr bwMode="auto">
          <a:xfrm>
            <a:off x="4135583" y="3144045"/>
            <a:ext cx="1264992"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79" name="Rectangle 7"/>
          <p:cNvSpPr>
            <a:spLocks noChangeArrowheads="1"/>
          </p:cNvSpPr>
          <p:nvPr/>
        </p:nvSpPr>
        <p:spPr bwMode="auto">
          <a:xfrm>
            <a:off x="6160440" y="3186402"/>
            <a:ext cx="1073888"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0" name="Rectangle 8"/>
          <p:cNvSpPr>
            <a:spLocks noChangeArrowheads="1"/>
          </p:cNvSpPr>
          <p:nvPr/>
        </p:nvSpPr>
        <p:spPr bwMode="auto">
          <a:xfrm>
            <a:off x="7728073" y="3140438"/>
            <a:ext cx="831272"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45/58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867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8675">
                                            <p:txEl>
                                              <p:pRg st="1" end="1"/>
                                            </p:txEl>
                                          </p:spTgt>
                                        </p:tgtEl>
                                        <p:attrNameLst>
                                          <p:attrName>style.visibility</p:attrName>
                                        </p:attrNameLst>
                                      </p:cBhvr>
                                      <p:to>
                                        <p:strVal val="visible"/>
                                      </p:to>
                                    </p:set>
                                    <p:anim calcmode="lin" valueType="num">
                                      <p:cBhvr>
                                        <p:cTn id="16" dur="500" fill="hold"/>
                                        <p:tgtEl>
                                          <p:spTgt spid="286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867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86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86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867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28675">
                                            <p:txEl>
                                              <p:pRg st="3" end="3"/>
                                            </p:txEl>
                                          </p:spTgt>
                                        </p:tgtEl>
                                        <p:attrNameLst>
                                          <p:attrName>style.visibility</p:attrName>
                                        </p:attrNameLst>
                                      </p:cBhvr>
                                      <p:to>
                                        <p:strVal val="visible"/>
                                      </p:to>
                                    </p:set>
                                    <p:set>
                                      <p:cBhvr>
                                        <p:cTn id="25" dur="455" fill="hold">
                                          <p:stCondLst>
                                            <p:cond delay="0"/>
                                          </p:stCondLst>
                                        </p:cTn>
                                        <p:tgtEl>
                                          <p:spTgt spid="28675">
                                            <p:txEl>
                                              <p:pRg st="3" end="3"/>
                                            </p:txEl>
                                          </p:spTgt>
                                        </p:tgtEl>
                                        <p:attrNameLst>
                                          <p:attrName>style.rotation</p:attrName>
                                        </p:attrNameLst>
                                      </p:cBhvr>
                                      <p:to>
                                        <p:strVal val="-45.0"/>
                                      </p:to>
                                    </p:set>
                                    <p:anim calcmode="lin" valueType="num">
                                      <p:cBhvr>
                                        <p:cTn id="26" dur="455" fill="hold">
                                          <p:stCondLst>
                                            <p:cond delay="455"/>
                                          </p:stCondLst>
                                        </p:cTn>
                                        <p:tgtEl>
                                          <p:spTgt spid="28675">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28675">
                                            <p:txEl>
                                              <p:pRg st="3" end="3"/>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28675">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28675">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28675">
                                            <p:txEl>
                                              <p:pRg st="2" end="2"/>
                                            </p:txEl>
                                          </p:spTgt>
                                        </p:tgtEl>
                                        <p:attrNameLst>
                                          <p:attrName>style.visibility</p:attrName>
                                        </p:attrNameLst>
                                      </p:cBhvr>
                                      <p:to>
                                        <p:strVal val="visible"/>
                                      </p:to>
                                    </p:set>
                                    <p:set>
                                      <p:cBhvr>
                                        <p:cTn id="34" dur="455" fill="hold">
                                          <p:stCondLst>
                                            <p:cond delay="0"/>
                                          </p:stCondLst>
                                        </p:cTn>
                                        <p:tgtEl>
                                          <p:spTgt spid="28675">
                                            <p:txEl>
                                              <p:pRg st="2" end="2"/>
                                            </p:txEl>
                                          </p:spTgt>
                                        </p:tgtEl>
                                        <p:attrNameLst>
                                          <p:attrName>style.rotation</p:attrName>
                                        </p:attrNameLst>
                                      </p:cBhvr>
                                      <p:to>
                                        <p:strVal val="-45.0"/>
                                      </p:to>
                                    </p:set>
                                    <p:anim calcmode="lin" valueType="num">
                                      <p:cBhvr>
                                        <p:cTn id="35" dur="455" fill="hold">
                                          <p:stCondLst>
                                            <p:cond delay="455"/>
                                          </p:stCondLst>
                                        </p:cTn>
                                        <p:tgtEl>
                                          <p:spTgt spid="2867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28675">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2867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2867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28675">
                                            <p:txEl>
                                              <p:pRg st="6" end="6"/>
                                            </p:txEl>
                                          </p:spTgt>
                                        </p:tgtEl>
                                        <p:attrNameLst>
                                          <p:attrName>style.visibility</p:attrName>
                                        </p:attrNameLst>
                                      </p:cBhvr>
                                      <p:to>
                                        <p:strVal val="visible"/>
                                      </p:to>
                                    </p:set>
                                    <p:set>
                                      <p:cBhvr>
                                        <p:cTn id="43" dur="455" fill="hold">
                                          <p:stCondLst>
                                            <p:cond delay="0"/>
                                          </p:stCondLst>
                                        </p:cTn>
                                        <p:tgtEl>
                                          <p:spTgt spid="28675">
                                            <p:txEl>
                                              <p:pRg st="6" end="6"/>
                                            </p:txEl>
                                          </p:spTgt>
                                        </p:tgtEl>
                                        <p:attrNameLst>
                                          <p:attrName>style.rotation</p:attrName>
                                        </p:attrNameLst>
                                      </p:cBhvr>
                                      <p:to>
                                        <p:strVal val="-45.0"/>
                                      </p:to>
                                    </p:set>
                                    <p:anim calcmode="lin" valueType="num">
                                      <p:cBhvr>
                                        <p:cTn id="44" dur="455" fill="hold">
                                          <p:stCondLst>
                                            <p:cond delay="455"/>
                                          </p:stCondLst>
                                        </p:cTn>
                                        <p:tgtEl>
                                          <p:spTgt spid="28675">
                                            <p:txEl>
                                              <p:pRg st="6" end="6"/>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8675">
                                            <p:txEl>
                                              <p:pRg st="6" end="6"/>
                                            </p:txEl>
                                          </p:spTgt>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8675">
                                            <p:txEl>
                                              <p:pRg st="6" end="6"/>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8675">
                                            <p:txEl>
                                              <p:pRg st="6" end="6"/>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8676"/>
                                        </p:tgtEl>
                                        <p:attrNameLst>
                                          <p:attrName>style.visibility</p:attrName>
                                        </p:attrNameLst>
                                      </p:cBhvr>
                                      <p:to>
                                        <p:strVal val="visible"/>
                                      </p:to>
                                    </p:set>
                                    <p:anim calcmode="lin" valueType="num">
                                      <p:cBhvr>
                                        <p:cTn id="52"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55" dur="1000" fill="hold"/>
                                        <p:tgtEl>
                                          <p:spTgt spid="28676"/>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867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28676"/>
                                        </p:tgtEl>
                                        <p:attrNameLst>
                                          <p:attrName>ppt_x</p:attrName>
                                        </p:attrNameLst>
                                      </p:cBhvr>
                                      <p:tavLst>
                                        <p:tav tm="0">
                                          <p:val>
                                            <p:strVal val="ppt_x"/>
                                          </p:val>
                                        </p:tav>
                                        <p:tav tm="100000">
                                          <p:val>
                                            <p:strVal val="ppt_x"/>
                                          </p:val>
                                        </p:tav>
                                      </p:tavLst>
                                    </p:anim>
                                    <p:anim calcmode="lin" valueType="num">
                                      <p:cBhvr additive="base">
                                        <p:cTn id="64" dur="500"/>
                                        <p:tgtEl>
                                          <p:spTgt spid="28676"/>
                                        </p:tgtEl>
                                        <p:attrNameLst>
                                          <p:attrName>ppt_y</p:attrName>
                                        </p:attrNameLst>
                                      </p:cBhvr>
                                      <p:tavLst>
                                        <p:tav tm="0">
                                          <p:val>
                                            <p:strVal val="ppt_y"/>
                                          </p:val>
                                        </p:tav>
                                        <p:tav tm="100000">
                                          <p:val>
                                            <p:strVal val="1+ppt_h/2"/>
                                          </p:val>
                                        </p:tav>
                                      </p:tavLst>
                                    </p:anim>
                                    <p:set>
                                      <p:cBhvr>
                                        <p:cTn id="65" dur="1" fill="hold">
                                          <p:stCondLst>
                                            <p:cond delay="499"/>
                                          </p:stCondLst>
                                        </p:cTn>
                                        <p:tgtEl>
                                          <p:spTgt spid="2867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28677"/>
                                        </p:tgtEl>
                                        <p:attrNameLst>
                                          <p:attrName>style.visibility</p:attrName>
                                        </p:attrNameLst>
                                      </p:cBhvr>
                                      <p:to>
                                        <p:strVal val="visible"/>
                                      </p:to>
                                    </p:set>
                                    <p:anim calcmode="lin" valueType="num">
                                      <p:cBhvr>
                                        <p:cTn id="70" dur="500" decel="50000" fill="hold">
                                          <p:stCondLst>
                                            <p:cond delay="0"/>
                                          </p:stCondLst>
                                        </p:cTn>
                                        <p:tgtEl>
                                          <p:spTgt spid="2867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2867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28677"/>
                                        </p:tgtEl>
                                        <p:attrNameLst>
                                          <p:attrName>ppt_w</p:attrName>
                                        </p:attrNameLst>
                                      </p:cBhvr>
                                      <p:tavLst>
                                        <p:tav tm="0">
                                          <p:val>
                                            <p:strVal val="#ppt_w*.05"/>
                                          </p:val>
                                        </p:tav>
                                        <p:tav tm="100000">
                                          <p:val>
                                            <p:strVal val="#ppt_w"/>
                                          </p:val>
                                        </p:tav>
                                      </p:tavLst>
                                    </p:anim>
                                    <p:anim calcmode="lin" valueType="num">
                                      <p:cBhvr>
                                        <p:cTn id="73" dur="1000" fill="hold"/>
                                        <p:tgtEl>
                                          <p:spTgt spid="2867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2867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2867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2867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2867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28677"/>
                                        </p:tgtEl>
                                        <p:attrNameLst>
                                          <p:attrName>ppt_x</p:attrName>
                                        </p:attrNameLst>
                                      </p:cBhvr>
                                      <p:tavLst>
                                        <p:tav tm="0">
                                          <p:val>
                                            <p:strVal val="ppt_x"/>
                                          </p:val>
                                        </p:tav>
                                        <p:tav tm="100000">
                                          <p:val>
                                            <p:strVal val="ppt_x"/>
                                          </p:val>
                                        </p:tav>
                                      </p:tavLst>
                                    </p:anim>
                                    <p:anim calcmode="lin" valueType="num">
                                      <p:cBhvr additive="base">
                                        <p:cTn id="82" dur="500"/>
                                        <p:tgtEl>
                                          <p:spTgt spid="28677"/>
                                        </p:tgtEl>
                                        <p:attrNameLst>
                                          <p:attrName>ppt_y</p:attrName>
                                        </p:attrNameLst>
                                      </p:cBhvr>
                                      <p:tavLst>
                                        <p:tav tm="0">
                                          <p:val>
                                            <p:strVal val="ppt_y"/>
                                          </p:val>
                                        </p:tav>
                                        <p:tav tm="100000">
                                          <p:val>
                                            <p:strVal val="1+ppt_h/2"/>
                                          </p:val>
                                        </p:tav>
                                      </p:tavLst>
                                    </p:anim>
                                    <p:set>
                                      <p:cBhvr>
                                        <p:cTn id="83" dur="1" fill="hold">
                                          <p:stCondLst>
                                            <p:cond delay="499"/>
                                          </p:stCondLst>
                                        </p:cTn>
                                        <p:tgtEl>
                                          <p:spTgt spid="28677"/>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5" presetClass="entr" presetSubtype="0" fill="hold" grpId="0" nodeType="clickEffect">
                                  <p:stCondLst>
                                    <p:cond delay="0"/>
                                  </p:stCondLst>
                                  <p:childTnLst>
                                    <p:set>
                                      <p:cBhvr>
                                        <p:cTn id="87" dur="1" fill="hold">
                                          <p:stCondLst>
                                            <p:cond delay="0"/>
                                          </p:stCondLst>
                                        </p:cTn>
                                        <p:tgtEl>
                                          <p:spTgt spid="28678"/>
                                        </p:tgtEl>
                                        <p:attrNameLst>
                                          <p:attrName>style.visibility</p:attrName>
                                        </p:attrNameLst>
                                      </p:cBhvr>
                                      <p:to>
                                        <p:strVal val="visible"/>
                                      </p:to>
                                    </p:set>
                                    <p:anim calcmode="lin" valueType="num">
                                      <p:cBhvr>
                                        <p:cTn id="88" dur="500" decel="50000" fill="hold">
                                          <p:stCondLst>
                                            <p:cond delay="0"/>
                                          </p:stCondLst>
                                        </p:cTn>
                                        <p:tgtEl>
                                          <p:spTgt spid="28678"/>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28678"/>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28678"/>
                                        </p:tgtEl>
                                        <p:attrNameLst>
                                          <p:attrName>ppt_w</p:attrName>
                                        </p:attrNameLst>
                                      </p:cBhvr>
                                      <p:tavLst>
                                        <p:tav tm="0">
                                          <p:val>
                                            <p:strVal val="#ppt_w*.05"/>
                                          </p:val>
                                        </p:tav>
                                        <p:tav tm="100000">
                                          <p:val>
                                            <p:strVal val="#ppt_w"/>
                                          </p:val>
                                        </p:tav>
                                      </p:tavLst>
                                    </p:anim>
                                    <p:anim calcmode="lin" valueType="num">
                                      <p:cBhvr>
                                        <p:cTn id="91" dur="1000" fill="hold"/>
                                        <p:tgtEl>
                                          <p:spTgt spid="28678"/>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28678"/>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28678"/>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28678"/>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28678"/>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grpId="1" nodeType="clickEffect">
                                  <p:stCondLst>
                                    <p:cond delay="0"/>
                                  </p:stCondLst>
                                  <p:childTnLst>
                                    <p:anim calcmode="lin" valueType="num">
                                      <p:cBhvr additive="base">
                                        <p:cTn id="99" dur="500"/>
                                        <p:tgtEl>
                                          <p:spTgt spid="28678"/>
                                        </p:tgtEl>
                                        <p:attrNameLst>
                                          <p:attrName>ppt_x</p:attrName>
                                        </p:attrNameLst>
                                      </p:cBhvr>
                                      <p:tavLst>
                                        <p:tav tm="0">
                                          <p:val>
                                            <p:strVal val="ppt_x"/>
                                          </p:val>
                                        </p:tav>
                                        <p:tav tm="100000">
                                          <p:val>
                                            <p:strVal val="ppt_x"/>
                                          </p:val>
                                        </p:tav>
                                      </p:tavLst>
                                    </p:anim>
                                    <p:anim calcmode="lin" valueType="num">
                                      <p:cBhvr additive="base">
                                        <p:cTn id="100" dur="500"/>
                                        <p:tgtEl>
                                          <p:spTgt spid="28678"/>
                                        </p:tgtEl>
                                        <p:attrNameLst>
                                          <p:attrName>ppt_y</p:attrName>
                                        </p:attrNameLst>
                                      </p:cBhvr>
                                      <p:tavLst>
                                        <p:tav tm="0">
                                          <p:val>
                                            <p:strVal val="ppt_y"/>
                                          </p:val>
                                        </p:tav>
                                        <p:tav tm="100000">
                                          <p:val>
                                            <p:strVal val="1+ppt_h/2"/>
                                          </p:val>
                                        </p:tav>
                                      </p:tavLst>
                                    </p:anim>
                                    <p:set>
                                      <p:cBhvr>
                                        <p:cTn id="101" dur="1" fill="hold">
                                          <p:stCondLst>
                                            <p:cond delay="499"/>
                                          </p:stCondLst>
                                        </p:cTn>
                                        <p:tgtEl>
                                          <p:spTgt spid="2867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28679"/>
                                        </p:tgtEl>
                                        <p:attrNameLst>
                                          <p:attrName>style.visibility</p:attrName>
                                        </p:attrNameLst>
                                      </p:cBhvr>
                                      <p:to>
                                        <p:strVal val="visible"/>
                                      </p:to>
                                    </p:set>
                                    <p:anim calcmode="lin" valueType="num">
                                      <p:cBhvr>
                                        <p:cTn id="106" dur="500" decel="50000" fill="hold">
                                          <p:stCondLst>
                                            <p:cond delay="0"/>
                                          </p:stCondLst>
                                        </p:cTn>
                                        <p:tgtEl>
                                          <p:spTgt spid="28679"/>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28679"/>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28679"/>
                                        </p:tgtEl>
                                        <p:attrNameLst>
                                          <p:attrName>ppt_w</p:attrName>
                                        </p:attrNameLst>
                                      </p:cBhvr>
                                      <p:tavLst>
                                        <p:tav tm="0">
                                          <p:val>
                                            <p:strVal val="#ppt_w*.05"/>
                                          </p:val>
                                        </p:tav>
                                        <p:tav tm="100000">
                                          <p:val>
                                            <p:strVal val="#ppt_w"/>
                                          </p:val>
                                        </p:tav>
                                      </p:tavLst>
                                    </p:anim>
                                    <p:anim calcmode="lin" valueType="num">
                                      <p:cBhvr>
                                        <p:cTn id="109" dur="1000" fill="hold"/>
                                        <p:tgtEl>
                                          <p:spTgt spid="28679"/>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28679"/>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28679"/>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28679"/>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2867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28679"/>
                                        </p:tgtEl>
                                        <p:attrNameLst>
                                          <p:attrName>ppt_x</p:attrName>
                                        </p:attrNameLst>
                                      </p:cBhvr>
                                      <p:tavLst>
                                        <p:tav tm="0">
                                          <p:val>
                                            <p:strVal val="ppt_x"/>
                                          </p:val>
                                        </p:tav>
                                        <p:tav tm="100000">
                                          <p:val>
                                            <p:strVal val="ppt_x"/>
                                          </p:val>
                                        </p:tav>
                                      </p:tavLst>
                                    </p:anim>
                                    <p:anim calcmode="lin" valueType="num">
                                      <p:cBhvr additive="base">
                                        <p:cTn id="118" dur="500"/>
                                        <p:tgtEl>
                                          <p:spTgt spid="28679"/>
                                        </p:tgtEl>
                                        <p:attrNameLst>
                                          <p:attrName>ppt_y</p:attrName>
                                        </p:attrNameLst>
                                      </p:cBhvr>
                                      <p:tavLst>
                                        <p:tav tm="0">
                                          <p:val>
                                            <p:strVal val="ppt_y"/>
                                          </p:val>
                                        </p:tav>
                                        <p:tav tm="100000">
                                          <p:val>
                                            <p:strVal val="1+ppt_h/2"/>
                                          </p:val>
                                        </p:tav>
                                      </p:tavLst>
                                    </p:anim>
                                    <p:set>
                                      <p:cBhvr>
                                        <p:cTn id="119" dur="1" fill="hold">
                                          <p:stCondLst>
                                            <p:cond delay="499"/>
                                          </p:stCondLst>
                                        </p:cTn>
                                        <p:tgtEl>
                                          <p:spTgt spid="28679"/>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5" presetClass="entr" presetSubtype="0" fill="hold" grpId="0" nodeType="clickEffect">
                                  <p:stCondLst>
                                    <p:cond delay="0"/>
                                  </p:stCondLst>
                                  <p:childTnLst>
                                    <p:set>
                                      <p:cBhvr>
                                        <p:cTn id="123" dur="1" fill="hold">
                                          <p:stCondLst>
                                            <p:cond delay="0"/>
                                          </p:stCondLst>
                                        </p:cTn>
                                        <p:tgtEl>
                                          <p:spTgt spid="28680"/>
                                        </p:tgtEl>
                                        <p:attrNameLst>
                                          <p:attrName>style.visibility</p:attrName>
                                        </p:attrNameLst>
                                      </p:cBhvr>
                                      <p:to>
                                        <p:strVal val="visible"/>
                                      </p:to>
                                    </p:set>
                                    <p:anim calcmode="lin" valueType="num">
                                      <p:cBhvr>
                                        <p:cTn id="124" dur="500" decel="50000" fill="hold">
                                          <p:stCondLst>
                                            <p:cond delay="0"/>
                                          </p:stCondLst>
                                        </p:cTn>
                                        <p:tgtEl>
                                          <p:spTgt spid="28680"/>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28680"/>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28680"/>
                                        </p:tgtEl>
                                        <p:attrNameLst>
                                          <p:attrName>ppt_w</p:attrName>
                                        </p:attrNameLst>
                                      </p:cBhvr>
                                      <p:tavLst>
                                        <p:tav tm="0">
                                          <p:val>
                                            <p:strVal val="#ppt_w*.05"/>
                                          </p:val>
                                        </p:tav>
                                        <p:tav tm="100000">
                                          <p:val>
                                            <p:strVal val="#ppt_w"/>
                                          </p:val>
                                        </p:tav>
                                      </p:tavLst>
                                    </p:anim>
                                    <p:anim calcmode="lin" valueType="num">
                                      <p:cBhvr>
                                        <p:cTn id="127" dur="1000" fill="hold"/>
                                        <p:tgtEl>
                                          <p:spTgt spid="28680"/>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28680"/>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28680"/>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28680"/>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28680"/>
                                        </p:tgtEl>
                                      </p:cBhvr>
                                    </p:animEffect>
                                  </p:childTnLst>
                                </p:cTn>
                              </p:par>
                            </p:childTnLst>
                          </p:cTn>
                        </p:par>
                      </p:childTnLst>
                    </p:cTn>
                  </p:par>
                  <p:par>
                    <p:cTn id="132" fill="hold">
                      <p:stCondLst>
                        <p:cond delay="indefinite"/>
                      </p:stCondLst>
                      <p:childTnLst>
                        <p:par>
                          <p:cTn id="133" fill="hold">
                            <p:stCondLst>
                              <p:cond delay="0"/>
                            </p:stCondLst>
                            <p:childTnLst>
                              <p:par>
                                <p:cTn id="134" presetID="2" presetClass="exit" presetSubtype="4" fill="hold" grpId="1" nodeType="clickEffect">
                                  <p:stCondLst>
                                    <p:cond delay="0"/>
                                  </p:stCondLst>
                                  <p:childTnLst>
                                    <p:anim calcmode="lin" valueType="num">
                                      <p:cBhvr additive="base">
                                        <p:cTn id="135" dur="500"/>
                                        <p:tgtEl>
                                          <p:spTgt spid="28680"/>
                                        </p:tgtEl>
                                        <p:attrNameLst>
                                          <p:attrName>ppt_x</p:attrName>
                                        </p:attrNameLst>
                                      </p:cBhvr>
                                      <p:tavLst>
                                        <p:tav tm="0">
                                          <p:val>
                                            <p:strVal val="ppt_x"/>
                                          </p:val>
                                        </p:tav>
                                        <p:tav tm="100000">
                                          <p:val>
                                            <p:strVal val="ppt_x"/>
                                          </p:val>
                                        </p:tav>
                                      </p:tavLst>
                                    </p:anim>
                                    <p:anim calcmode="lin" valueType="num">
                                      <p:cBhvr additive="base">
                                        <p:cTn id="136" dur="500"/>
                                        <p:tgtEl>
                                          <p:spTgt spid="28680"/>
                                        </p:tgtEl>
                                        <p:attrNameLst>
                                          <p:attrName>ppt_y</p:attrName>
                                        </p:attrNameLst>
                                      </p:cBhvr>
                                      <p:tavLst>
                                        <p:tav tm="0">
                                          <p:val>
                                            <p:strVal val="ppt_y"/>
                                          </p:val>
                                        </p:tav>
                                        <p:tav tm="100000">
                                          <p:val>
                                            <p:strVal val="1+ppt_h/2"/>
                                          </p:val>
                                        </p:tav>
                                      </p:tavLst>
                                    </p:anim>
                                    <p:set>
                                      <p:cBhvr>
                                        <p:cTn id="137" dur="1" fill="hold">
                                          <p:stCondLst>
                                            <p:cond delay="499"/>
                                          </p:stCondLst>
                                        </p:cTn>
                                        <p:tgtEl>
                                          <p:spTgt spid="286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6" grpId="1" animBg="1"/>
      <p:bldP spid="28677" grpId="0" animBg="1"/>
      <p:bldP spid="28677" grpId="1" animBg="1"/>
      <p:bldP spid="28678" grpId="0" animBg="1"/>
      <p:bldP spid="28678" grpId="1" animBg="1"/>
      <p:bldP spid="28679" grpId="0" animBg="1"/>
      <p:bldP spid="28679" grpId="1" animBg="1"/>
      <p:bldP spid="28680" grpId="0" animBg="1"/>
      <p:bldP spid="28680"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3025" y="554037"/>
            <a:ext cx="9144000" cy="923925"/>
          </a:xfrm>
          <a:prstGeom prst="rect">
            <a:avLst/>
          </a:prstGeom>
          <a:noFill/>
          <a:ln w="9525">
            <a:solidFill>
              <a:srgbClr val="FFCC00"/>
            </a:solidFill>
            <a:miter lim="800000"/>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6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Efekt zvýšení nabídky peněz</a:t>
            </a:r>
          </a:p>
          <a:p>
            <a:pPr marL="0" marR="0" lvl="0" indent="0" algn="ctr" defTabSz="914400" rtl="0" eaLnBrk="1" fontAlgn="base" latinLnBrk="0" hangingPunct="1">
              <a:lnSpc>
                <a:spcPct val="100000"/>
              </a:lnSpc>
              <a:spcBef>
                <a:spcPct val="50000"/>
              </a:spcBef>
              <a:spcAft>
                <a:spcPct val="0"/>
              </a:spcAft>
              <a:buClrTx/>
              <a:buSzTx/>
              <a:buFontTx/>
              <a:buNone/>
              <a:defRPr/>
            </a:pPr>
            <a:endParaRPr kumimoji="0" lang="cs-CZ" altLang="cs-CZ" sz="12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endParaRPr>
          </a:p>
        </p:txBody>
      </p:sp>
      <p:sp>
        <p:nvSpPr>
          <p:cNvPr id="18435" name="Text Box 3"/>
          <p:cNvSpPr txBox="1">
            <a:spLocks noChangeArrowheads="1"/>
          </p:cNvSpPr>
          <p:nvPr/>
        </p:nvSpPr>
        <p:spPr bwMode="auto">
          <a:xfrm>
            <a:off x="6858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13" name="Text Box 5"/>
          <p:cNvSpPr txBox="1">
            <a:spLocks noChangeArrowheads="1"/>
          </p:cNvSpPr>
          <p:nvPr/>
        </p:nvSpPr>
        <p:spPr bwMode="auto">
          <a:xfrm>
            <a:off x="0" y="1676400"/>
            <a:ext cx="205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17414" name="Text Box 6"/>
          <p:cNvSpPr txBox="1">
            <a:spLocks noChangeArrowheads="1"/>
          </p:cNvSpPr>
          <p:nvPr/>
        </p:nvSpPr>
        <p:spPr bwMode="auto">
          <a:xfrm>
            <a:off x="5638800" y="61722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1128713" y="2514600"/>
            <a:ext cx="4814887" cy="3659188"/>
            <a:chOff x="711" y="1584"/>
            <a:chExt cx="3033" cy="2305"/>
          </a:xfrm>
        </p:grpSpPr>
        <p:sp>
          <p:nvSpPr>
            <p:cNvPr id="18458" name="Line 8"/>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59"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7418" name="Text Box 10"/>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3" name="Group 11"/>
          <p:cNvGrpSpPr/>
          <p:nvPr/>
        </p:nvGrpSpPr>
        <p:grpSpPr bwMode="auto">
          <a:xfrm>
            <a:off x="2555875" y="2205038"/>
            <a:ext cx="1296988" cy="3960812"/>
            <a:chOff x="1610" y="1389"/>
            <a:chExt cx="817" cy="2495"/>
          </a:xfrm>
        </p:grpSpPr>
        <p:sp>
          <p:nvSpPr>
            <p:cNvPr id="18456" name="Line 12"/>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57" name="Text Box 13"/>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sp>
        <p:nvSpPr>
          <p:cNvPr id="17423" name="Line 15"/>
          <p:cNvSpPr>
            <a:spLocks noChangeShapeType="1"/>
          </p:cNvSpPr>
          <p:nvPr/>
        </p:nvSpPr>
        <p:spPr bwMode="auto">
          <a:xfrm flipV="1">
            <a:off x="3563938" y="2636838"/>
            <a:ext cx="0" cy="3529012"/>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4" name="Text Box 16"/>
          <p:cNvSpPr txBox="1">
            <a:spLocks noChangeArrowheads="1"/>
          </p:cNvSpPr>
          <p:nvPr/>
        </p:nvSpPr>
        <p:spPr bwMode="auto">
          <a:xfrm>
            <a:off x="3348038" y="2205038"/>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17428" name="Line 20"/>
          <p:cNvSpPr>
            <a:spLocks noChangeShapeType="1"/>
          </p:cNvSpPr>
          <p:nvPr/>
        </p:nvSpPr>
        <p:spPr bwMode="auto">
          <a:xfrm>
            <a:off x="2916238" y="3141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0" name="Line 22"/>
          <p:cNvSpPr>
            <a:spLocks noChangeShapeType="1"/>
          </p:cNvSpPr>
          <p:nvPr/>
        </p:nvSpPr>
        <p:spPr bwMode="auto">
          <a:xfrm>
            <a:off x="2916238" y="53006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1" name="Line 23"/>
          <p:cNvSpPr>
            <a:spLocks noChangeShapeType="1"/>
          </p:cNvSpPr>
          <p:nvPr/>
        </p:nvSpPr>
        <p:spPr bwMode="auto">
          <a:xfrm>
            <a:off x="2916238" y="42211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4" name="Text Box 26"/>
          <p:cNvSpPr txBox="1">
            <a:spLocks noChangeArrowheads="1"/>
          </p:cNvSpPr>
          <p:nvPr/>
        </p:nvSpPr>
        <p:spPr bwMode="auto">
          <a:xfrm>
            <a:off x="4067175" y="2781300"/>
            <a:ext cx="4319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000099"/>
                </a:solidFill>
                <a:effectLst/>
                <a:uLnTx/>
                <a:uFillTx/>
                <a:latin typeface="Times New Roman" panose="02020603050405020304" pitchFamily="18" charset="0"/>
                <a:ea typeface="+mn-ea"/>
                <a:cs typeface="+mn-cs"/>
              </a:rPr>
              <a:t>ZVÝŠENÍ NABÍDKY PENĚZ</a:t>
            </a:r>
          </a:p>
        </p:txBody>
      </p:sp>
      <p:grpSp>
        <p:nvGrpSpPr>
          <p:cNvPr id="24" name="Group 7"/>
          <p:cNvGrpSpPr/>
          <p:nvPr/>
        </p:nvGrpSpPr>
        <p:grpSpPr bwMode="auto">
          <a:xfrm>
            <a:off x="2133600" y="2667000"/>
            <a:ext cx="3505200" cy="3109913"/>
            <a:chOff x="1344" y="1680"/>
            <a:chExt cx="2208" cy="1959"/>
          </a:xfrm>
        </p:grpSpPr>
        <p:sp>
          <p:nvSpPr>
            <p:cNvPr id="18454" name="Freeform 8"/>
            <p:cNvSpPr/>
            <p:nvPr/>
          </p:nvSpPr>
          <p:spPr bwMode="auto">
            <a:xfrm>
              <a:off x="1344" y="1680"/>
              <a:ext cx="1536" cy="1728"/>
            </a:xfrm>
            <a:custGeom>
              <a:avLst/>
              <a:gdLst>
                <a:gd name="T0" fmla="*/ 0 w 1632"/>
                <a:gd name="T1" fmla="*/ 0 h 1776"/>
                <a:gd name="T2" fmla="*/ 184 w 1632"/>
                <a:gd name="T3" fmla="*/ 933 h 1776"/>
                <a:gd name="T4" fmla="*/ 789 w 1632"/>
                <a:gd name="T5" fmla="*/ 1278 h 1776"/>
                <a:gd name="T6" fmla="*/ 0 60000 65536"/>
                <a:gd name="T7" fmla="*/ 0 60000 65536"/>
                <a:gd name="T8" fmla="*/ 0 60000 65536"/>
                <a:gd name="T9" fmla="*/ 0 w 1632"/>
                <a:gd name="T10" fmla="*/ 0 h 1776"/>
                <a:gd name="T11" fmla="*/ 1632 w 1632"/>
                <a:gd name="T12" fmla="*/ 1776 h 1776"/>
              </a:gdLst>
              <a:ahLst/>
              <a:cxnLst>
                <a:cxn ang="T6">
                  <a:pos x="T0" y="T1"/>
                </a:cxn>
                <a:cxn ang="T7">
                  <a:pos x="T2" y="T3"/>
                </a:cxn>
                <a:cxn ang="T8">
                  <a:pos x="T4" y="T5"/>
                </a:cxn>
              </a:cxnLst>
              <a:rect l="T9" t="T10" r="T11" b="T12"/>
              <a:pathLst>
                <a:path w="1632" h="1776">
                  <a:moveTo>
                    <a:pt x="0" y="0"/>
                  </a:moveTo>
                  <a:cubicBezTo>
                    <a:pt x="56" y="500"/>
                    <a:pt x="112" y="1000"/>
                    <a:pt x="384" y="1296"/>
                  </a:cubicBezTo>
                  <a:cubicBezTo>
                    <a:pt x="656" y="1592"/>
                    <a:pt x="1144" y="1684"/>
                    <a:pt x="1632" y="1776"/>
                  </a:cubicBezTo>
                </a:path>
              </a:pathLst>
            </a:custGeom>
            <a:noFill/>
            <a:ln w="63500">
              <a:solidFill>
                <a:srgbClr val="800000"/>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55" name="Text Box 9"/>
            <p:cNvSpPr txBox="1">
              <a:spLocks noChangeArrowheads="1"/>
            </p:cNvSpPr>
            <p:nvPr/>
          </p:nvSpPr>
          <p:spPr bwMode="auto">
            <a:xfrm>
              <a:off x="2880" y="3312"/>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cxnSp>
        <p:nvCxnSpPr>
          <p:cNvPr id="5" name="Přímá spojnice 4"/>
          <p:cNvCxnSpPr/>
          <p:nvPr/>
        </p:nvCxnSpPr>
        <p:spPr>
          <a:xfrm flipH="1">
            <a:off x="1143000" y="4724400"/>
            <a:ext cx="1628775"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0" name="Přímá spojnice 29"/>
          <p:cNvCxnSpPr/>
          <p:nvPr/>
        </p:nvCxnSpPr>
        <p:spPr>
          <a:xfrm flipH="1">
            <a:off x="1143000" y="5157788"/>
            <a:ext cx="239236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Line 23"/>
          <p:cNvSpPr>
            <a:spLocks noChangeShapeType="1"/>
          </p:cNvSpPr>
          <p:nvPr/>
        </p:nvSpPr>
        <p:spPr bwMode="auto">
          <a:xfrm>
            <a:off x="307975" y="4708525"/>
            <a:ext cx="0" cy="541338"/>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3" name="Text Box 10"/>
          <p:cNvSpPr txBox="1">
            <a:spLocks noChangeArrowheads="1"/>
          </p:cNvSpPr>
          <p:nvPr/>
        </p:nvSpPr>
        <p:spPr bwMode="auto">
          <a:xfrm>
            <a:off x="685800" y="4391025"/>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3</a:t>
            </a:r>
          </a:p>
        </p:txBody>
      </p:sp>
      <p:sp>
        <p:nvSpPr>
          <p:cNvPr id="34" name="Text Box 10"/>
          <p:cNvSpPr txBox="1">
            <a:spLocks noChangeArrowheads="1"/>
          </p:cNvSpPr>
          <p:nvPr/>
        </p:nvSpPr>
        <p:spPr bwMode="auto">
          <a:xfrm>
            <a:off x="650875" y="4913313"/>
            <a:ext cx="60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p>
        </p:txBody>
      </p:sp>
      <p:sp>
        <p:nvSpPr>
          <p:cNvPr id="18453" name="TextovéPole 7"/>
          <p:cNvSpPr txBox="1">
            <a:spLocks noChangeArrowheads="1"/>
          </p:cNvSpPr>
          <p:nvPr/>
        </p:nvSpPr>
        <p:spPr bwMode="auto">
          <a:xfrm>
            <a:off x="2327564" y="1692276"/>
            <a:ext cx="620337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cs-CZ" altLang="cs-CZ" sz="24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Snížení i bude mít vliv na C, I, G </a:t>
            </a:r>
          </a:p>
        </p:txBody>
      </p:sp>
      <p:sp>
        <p:nvSpPr>
          <p:cNvPr id="28"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770" decel="100000"/>
                                        <p:tgtEl>
                                          <p:spTgt spid="17413"/>
                                        </p:tgtEl>
                                      </p:cBhvr>
                                    </p:animEffect>
                                    <p:animScale>
                                      <p:cBhvr>
                                        <p:cTn id="17" dur="770" decel="100000"/>
                                        <p:tgtEl>
                                          <p:spTgt spid="17413"/>
                                        </p:tgtEl>
                                      </p:cBhvr>
                                      <p:from x="10000" y="10000"/>
                                      <p:to x="200000" y="450000"/>
                                    </p:animScale>
                                    <p:animScale>
                                      <p:cBhvr>
                                        <p:cTn id="18" dur="1230" accel="100000" fill="hold">
                                          <p:stCondLst>
                                            <p:cond delay="770"/>
                                          </p:stCondLst>
                                        </p:cTn>
                                        <p:tgtEl>
                                          <p:spTgt spid="17413"/>
                                        </p:tgtEl>
                                      </p:cBhvr>
                                      <p:from x="200000" y="450000"/>
                                      <p:to x="100000" y="100000"/>
                                    </p:animScale>
                                    <p:set>
                                      <p:cBhvr>
                                        <p:cTn id="19" dur="770" fill="hold"/>
                                        <p:tgtEl>
                                          <p:spTgt spid="17413"/>
                                        </p:tgtEl>
                                        <p:attrNameLst>
                                          <p:attrName>ppt_x</p:attrName>
                                        </p:attrNameLst>
                                      </p:cBhvr>
                                      <p:to>
                                        <p:strVal val="(0.5)"/>
                                      </p:to>
                                    </p:set>
                                    <p:anim from="(0.5)" to="(#ppt_x)" calcmode="lin" valueType="num">
                                      <p:cBhvr>
                                        <p:cTn id="20" dur="1230" accel="100000" fill="hold">
                                          <p:stCondLst>
                                            <p:cond delay="770"/>
                                          </p:stCondLst>
                                        </p:cTn>
                                        <p:tgtEl>
                                          <p:spTgt spid="17413"/>
                                        </p:tgtEl>
                                        <p:attrNameLst>
                                          <p:attrName>ppt_x</p:attrName>
                                        </p:attrNameLst>
                                      </p:cBhvr>
                                    </p:anim>
                                    <p:set>
                                      <p:cBhvr>
                                        <p:cTn id="21" dur="770" fill="hold"/>
                                        <p:tgtEl>
                                          <p:spTgt spid="17413"/>
                                        </p:tgtEl>
                                        <p:attrNameLst>
                                          <p:attrName>ppt_y</p:attrName>
                                        </p:attrNameLst>
                                      </p:cBhvr>
                                      <p:to>
                                        <p:strVal val="(#ppt_y+0.4)"/>
                                      </p:to>
                                    </p:set>
                                    <p:anim from="(#ppt_y+0.4)" to="(#ppt_y)" calcmode="lin" valueType="num">
                                      <p:cBhvr>
                                        <p:cTn id="22" dur="1230" accel="100000" fill="hold">
                                          <p:stCondLst>
                                            <p:cond delay="770"/>
                                          </p:stCondLst>
                                        </p:cTn>
                                        <p:tgtEl>
                                          <p:spTgt spid="1741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770" decel="100000"/>
                                        <p:tgtEl>
                                          <p:spTgt spid="17418"/>
                                        </p:tgtEl>
                                      </p:cBhvr>
                                    </p:animEffect>
                                    <p:animScale>
                                      <p:cBhvr>
                                        <p:cTn id="26" dur="770" decel="100000"/>
                                        <p:tgtEl>
                                          <p:spTgt spid="17418"/>
                                        </p:tgtEl>
                                      </p:cBhvr>
                                      <p:from x="10000" y="10000"/>
                                      <p:to x="200000" y="450000"/>
                                    </p:animScale>
                                    <p:animScale>
                                      <p:cBhvr>
                                        <p:cTn id="27" dur="1230" accel="100000" fill="hold">
                                          <p:stCondLst>
                                            <p:cond delay="770"/>
                                          </p:stCondLst>
                                        </p:cTn>
                                        <p:tgtEl>
                                          <p:spTgt spid="17418"/>
                                        </p:tgtEl>
                                      </p:cBhvr>
                                      <p:from x="200000" y="450000"/>
                                      <p:to x="100000" y="100000"/>
                                    </p:animScale>
                                    <p:set>
                                      <p:cBhvr>
                                        <p:cTn id="28" dur="770" fill="hold"/>
                                        <p:tgtEl>
                                          <p:spTgt spid="17418"/>
                                        </p:tgtEl>
                                        <p:attrNameLst>
                                          <p:attrName>ppt_x</p:attrName>
                                        </p:attrNameLst>
                                      </p:cBhvr>
                                      <p:to>
                                        <p:strVal val="(0.5)"/>
                                      </p:to>
                                    </p:set>
                                    <p:anim from="(0.5)" to="(#ppt_x)" calcmode="lin" valueType="num">
                                      <p:cBhvr>
                                        <p:cTn id="29" dur="1230" accel="100000" fill="hold">
                                          <p:stCondLst>
                                            <p:cond delay="770"/>
                                          </p:stCondLst>
                                        </p:cTn>
                                        <p:tgtEl>
                                          <p:spTgt spid="17418"/>
                                        </p:tgtEl>
                                        <p:attrNameLst>
                                          <p:attrName>ppt_x</p:attrName>
                                        </p:attrNameLst>
                                      </p:cBhvr>
                                    </p:anim>
                                    <p:set>
                                      <p:cBhvr>
                                        <p:cTn id="30" dur="770" fill="hold"/>
                                        <p:tgtEl>
                                          <p:spTgt spid="17418"/>
                                        </p:tgtEl>
                                        <p:attrNameLst>
                                          <p:attrName>ppt_y</p:attrName>
                                        </p:attrNameLst>
                                      </p:cBhvr>
                                      <p:to>
                                        <p:strVal val="(#ppt_y+0.4)"/>
                                      </p:to>
                                    </p:set>
                                    <p:anim from="(#ppt_y+0.4)" to="(#ppt_y)" calcmode="lin" valueType="num">
                                      <p:cBhvr>
                                        <p:cTn id="31" dur="1230" accel="100000" fill="hold">
                                          <p:stCondLst>
                                            <p:cond delay="770"/>
                                          </p:stCondLst>
                                        </p:cTn>
                                        <p:tgtEl>
                                          <p:spTgt spid="1741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fade">
                                      <p:cBhvr>
                                        <p:cTn id="34" dur="770" decel="100000"/>
                                        <p:tgtEl>
                                          <p:spTgt spid="17414"/>
                                        </p:tgtEl>
                                      </p:cBhvr>
                                    </p:animEffect>
                                    <p:animScale>
                                      <p:cBhvr>
                                        <p:cTn id="35" dur="770" decel="100000"/>
                                        <p:tgtEl>
                                          <p:spTgt spid="17414"/>
                                        </p:tgtEl>
                                      </p:cBhvr>
                                      <p:from x="10000" y="10000"/>
                                      <p:to x="200000" y="450000"/>
                                    </p:animScale>
                                    <p:animScale>
                                      <p:cBhvr>
                                        <p:cTn id="36" dur="1230" accel="100000" fill="hold">
                                          <p:stCondLst>
                                            <p:cond delay="770"/>
                                          </p:stCondLst>
                                        </p:cTn>
                                        <p:tgtEl>
                                          <p:spTgt spid="17414"/>
                                        </p:tgtEl>
                                      </p:cBhvr>
                                      <p:from x="200000" y="450000"/>
                                      <p:to x="100000" y="100000"/>
                                    </p:animScale>
                                    <p:set>
                                      <p:cBhvr>
                                        <p:cTn id="37" dur="770" fill="hold"/>
                                        <p:tgtEl>
                                          <p:spTgt spid="17414"/>
                                        </p:tgtEl>
                                        <p:attrNameLst>
                                          <p:attrName>ppt_x</p:attrName>
                                        </p:attrNameLst>
                                      </p:cBhvr>
                                      <p:to>
                                        <p:strVal val="(0.5)"/>
                                      </p:to>
                                    </p:set>
                                    <p:anim from="(0.5)" to="(#ppt_x)" calcmode="lin" valueType="num">
                                      <p:cBhvr>
                                        <p:cTn id="38" dur="1230" accel="100000" fill="hold">
                                          <p:stCondLst>
                                            <p:cond delay="770"/>
                                          </p:stCondLst>
                                        </p:cTn>
                                        <p:tgtEl>
                                          <p:spTgt spid="17414"/>
                                        </p:tgtEl>
                                        <p:attrNameLst>
                                          <p:attrName>ppt_x</p:attrName>
                                        </p:attrNameLst>
                                      </p:cBhvr>
                                    </p:anim>
                                    <p:set>
                                      <p:cBhvr>
                                        <p:cTn id="39" dur="770" fill="hold"/>
                                        <p:tgtEl>
                                          <p:spTgt spid="17414"/>
                                        </p:tgtEl>
                                        <p:attrNameLst>
                                          <p:attrName>ppt_y</p:attrName>
                                        </p:attrNameLst>
                                      </p:cBhvr>
                                      <p:to>
                                        <p:strVal val="(#ppt_y+0.4)"/>
                                      </p:to>
                                    </p:set>
                                    <p:anim from="(#ppt_y+0.4)" to="(#ppt_y)" calcmode="lin" valueType="num">
                                      <p:cBhvr>
                                        <p:cTn id="40" dur="1230" accel="100000" fill="hold">
                                          <p:stCondLst>
                                            <p:cond delay="770"/>
                                          </p:stCondLst>
                                        </p:cTn>
                                        <p:tgtEl>
                                          <p:spTgt spid="17414"/>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righ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7423"/>
                                        </p:tgtEl>
                                        <p:attrNameLst>
                                          <p:attrName>style.visibility</p:attrName>
                                        </p:attrNameLst>
                                      </p:cBhvr>
                                      <p:to>
                                        <p:strVal val="visible"/>
                                      </p:to>
                                    </p:set>
                                    <p:animEffect transition="in" filter="wipe(down)">
                                      <p:cBhvr>
                                        <p:cTn id="60" dur="500"/>
                                        <p:tgtEl>
                                          <p:spTgt spid="174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7424"/>
                                        </p:tgtEl>
                                        <p:attrNameLst>
                                          <p:attrName>style.visibility</p:attrName>
                                        </p:attrNameLst>
                                      </p:cBhvr>
                                      <p:to>
                                        <p:strVal val="visible"/>
                                      </p:to>
                                    </p:set>
                                    <p:animEffect transition="in" filter="wipe(down)">
                                      <p:cBhvr>
                                        <p:cTn id="63" dur="500"/>
                                        <p:tgtEl>
                                          <p:spTgt spid="17424"/>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iterate type="lt">
                                    <p:tmPct val="5000"/>
                                  </p:iterate>
                                  <p:childTnLst>
                                    <p:set>
                                      <p:cBhvr>
                                        <p:cTn id="67" dur="1" fill="hold">
                                          <p:stCondLst>
                                            <p:cond delay="0"/>
                                          </p:stCondLst>
                                        </p:cTn>
                                        <p:tgtEl>
                                          <p:spTgt spid="17428"/>
                                        </p:tgtEl>
                                        <p:attrNameLst>
                                          <p:attrName>style.visibility</p:attrName>
                                        </p:attrNameLst>
                                      </p:cBhvr>
                                      <p:to>
                                        <p:strVal val="visible"/>
                                      </p:to>
                                    </p:set>
                                    <p:anim calcmode="lin" valueType="num">
                                      <p:cBhvr>
                                        <p:cTn id="68" dur="1000" fill="hold"/>
                                        <p:tgtEl>
                                          <p:spTgt spid="17428"/>
                                        </p:tgtEl>
                                        <p:attrNameLst>
                                          <p:attrName>ppt_w</p:attrName>
                                        </p:attrNameLst>
                                      </p:cBhvr>
                                      <p:tavLst>
                                        <p:tav tm="0">
                                          <p:val>
                                            <p:fltVal val="0"/>
                                          </p:val>
                                        </p:tav>
                                        <p:tav tm="100000">
                                          <p:val>
                                            <p:strVal val="#ppt_w"/>
                                          </p:val>
                                        </p:tav>
                                      </p:tavLst>
                                    </p:anim>
                                    <p:anim calcmode="lin" valueType="num">
                                      <p:cBhvr>
                                        <p:cTn id="69" dur="1000" fill="hold"/>
                                        <p:tgtEl>
                                          <p:spTgt spid="17428"/>
                                        </p:tgtEl>
                                        <p:attrNameLst>
                                          <p:attrName>ppt_h</p:attrName>
                                        </p:attrNameLst>
                                      </p:cBhvr>
                                      <p:tavLst>
                                        <p:tav tm="0">
                                          <p:val>
                                            <p:fltVal val="0"/>
                                          </p:val>
                                        </p:tav>
                                        <p:tav tm="100000">
                                          <p:val>
                                            <p:strVal val="#ppt_h"/>
                                          </p:val>
                                        </p:tav>
                                      </p:tavLst>
                                    </p:anim>
                                    <p:anim calcmode="lin" valueType="num">
                                      <p:cBhvr>
                                        <p:cTn id="70" dur="1000" fill="hold"/>
                                        <p:tgtEl>
                                          <p:spTgt spid="17428"/>
                                        </p:tgtEl>
                                        <p:attrNameLst>
                                          <p:attrName>style.rotation</p:attrName>
                                        </p:attrNameLst>
                                      </p:cBhvr>
                                      <p:tavLst>
                                        <p:tav tm="0">
                                          <p:val>
                                            <p:fltVal val="90"/>
                                          </p:val>
                                        </p:tav>
                                        <p:tav tm="100000">
                                          <p:val>
                                            <p:fltVal val="0"/>
                                          </p:val>
                                        </p:tav>
                                      </p:tavLst>
                                    </p:anim>
                                    <p:animEffect transition="in" filter="fade">
                                      <p:cBhvr>
                                        <p:cTn id="71" dur="1000"/>
                                        <p:tgtEl>
                                          <p:spTgt spid="17428"/>
                                        </p:tgtEl>
                                      </p:cBhvr>
                                    </p:animEffect>
                                  </p:childTnLst>
                                </p:cTn>
                              </p:par>
                              <p:par>
                                <p:cTn id="72" presetID="31" presetClass="entr" presetSubtype="0" fill="hold" nodeType="withEffect">
                                  <p:stCondLst>
                                    <p:cond delay="0"/>
                                  </p:stCondLst>
                                  <p:iterate type="lt">
                                    <p:tmPct val="5000"/>
                                  </p:iterate>
                                  <p:childTnLst>
                                    <p:set>
                                      <p:cBhvr>
                                        <p:cTn id="73" dur="1" fill="hold">
                                          <p:stCondLst>
                                            <p:cond delay="0"/>
                                          </p:stCondLst>
                                        </p:cTn>
                                        <p:tgtEl>
                                          <p:spTgt spid="17431"/>
                                        </p:tgtEl>
                                        <p:attrNameLst>
                                          <p:attrName>style.visibility</p:attrName>
                                        </p:attrNameLst>
                                      </p:cBhvr>
                                      <p:to>
                                        <p:strVal val="visible"/>
                                      </p:to>
                                    </p:set>
                                    <p:anim calcmode="lin" valueType="num">
                                      <p:cBhvr>
                                        <p:cTn id="74" dur="1000" fill="hold"/>
                                        <p:tgtEl>
                                          <p:spTgt spid="17431"/>
                                        </p:tgtEl>
                                        <p:attrNameLst>
                                          <p:attrName>ppt_w</p:attrName>
                                        </p:attrNameLst>
                                      </p:cBhvr>
                                      <p:tavLst>
                                        <p:tav tm="0">
                                          <p:val>
                                            <p:fltVal val="0"/>
                                          </p:val>
                                        </p:tav>
                                        <p:tav tm="100000">
                                          <p:val>
                                            <p:strVal val="#ppt_w"/>
                                          </p:val>
                                        </p:tav>
                                      </p:tavLst>
                                    </p:anim>
                                    <p:anim calcmode="lin" valueType="num">
                                      <p:cBhvr>
                                        <p:cTn id="75" dur="1000" fill="hold"/>
                                        <p:tgtEl>
                                          <p:spTgt spid="17431"/>
                                        </p:tgtEl>
                                        <p:attrNameLst>
                                          <p:attrName>ppt_h</p:attrName>
                                        </p:attrNameLst>
                                      </p:cBhvr>
                                      <p:tavLst>
                                        <p:tav tm="0">
                                          <p:val>
                                            <p:fltVal val="0"/>
                                          </p:val>
                                        </p:tav>
                                        <p:tav tm="100000">
                                          <p:val>
                                            <p:strVal val="#ppt_h"/>
                                          </p:val>
                                        </p:tav>
                                      </p:tavLst>
                                    </p:anim>
                                    <p:anim calcmode="lin" valueType="num">
                                      <p:cBhvr>
                                        <p:cTn id="76" dur="1000" fill="hold"/>
                                        <p:tgtEl>
                                          <p:spTgt spid="17431"/>
                                        </p:tgtEl>
                                        <p:attrNameLst>
                                          <p:attrName>style.rotation</p:attrName>
                                        </p:attrNameLst>
                                      </p:cBhvr>
                                      <p:tavLst>
                                        <p:tav tm="0">
                                          <p:val>
                                            <p:fltVal val="90"/>
                                          </p:val>
                                        </p:tav>
                                        <p:tav tm="100000">
                                          <p:val>
                                            <p:fltVal val="0"/>
                                          </p:val>
                                        </p:tav>
                                      </p:tavLst>
                                    </p:anim>
                                    <p:animEffect transition="in" filter="fade">
                                      <p:cBhvr>
                                        <p:cTn id="77" dur="1000"/>
                                        <p:tgtEl>
                                          <p:spTgt spid="17431"/>
                                        </p:tgtEl>
                                      </p:cBhvr>
                                    </p:animEffect>
                                  </p:childTnLst>
                                </p:cTn>
                              </p:par>
                              <p:par>
                                <p:cTn id="78" presetID="31" presetClass="entr" presetSubtype="0" fill="hold" nodeType="withEffect">
                                  <p:stCondLst>
                                    <p:cond delay="0"/>
                                  </p:stCondLst>
                                  <p:iterate type="lt">
                                    <p:tmPct val="5000"/>
                                  </p:iterate>
                                  <p:childTnLst>
                                    <p:set>
                                      <p:cBhvr>
                                        <p:cTn id="79" dur="1" fill="hold">
                                          <p:stCondLst>
                                            <p:cond delay="0"/>
                                          </p:stCondLst>
                                        </p:cTn>
                                        <p:tgtEl>
                                          <p:spTgt spid="17430"/>
                                        </p:tgtEl>
                                        <p:attrNameLst>
                                          <p:attrName>style.visibility</p:attrName>
                                        </p:attrNameLst>
                                      </p:cBhvr>
                                      <p:to>
                                        <p:strVal val="visible"/>
                                      </p:to>
                                    </p:set>
                                    <p:anim calcmode="lin" valueType="num">
                                      <p:cBhvr>
                                        <p:cTn id="80" dur="1000" fill="hold"/>
                                        <p:tgtEl>
                                          <p:spTgt spid="17430"/>
                                        </p:tgtEl>
                                        <p:attrNameLst>
                                          <p:attrName>ppt_w</p:attrName>
                                        </p:attrNameLst>
                                      </p:cBhvr>
                                      <p:tavLst>
                                        <p:tav tm="0">
                                          <p:val>
                                            <p:fltVal val="0"/>
                                          </p:val>
                                        </p:tav>
                                        <p:tav tm="100000">
                                          <p:val>
                                            <p:strVal val="#ppt_w"/>
                                          </p:val>
                                        </p:tav>
                                      </p:tavLst>
                                    </p:anim>
                                    <p:anim calcmode="lin" valueType="num">
                                      <p:cBhvr>
                                        <p:cTn id="81" dur="1000" fill="hold"/>
                                        <p:tgtEl>
                                          <p:spTgt spid="17430"/>
                                        </p:tgtEl>
                                        <p:attrNameLst>
                                          <p:attrName>ppt_h</p:attrName>
                                        </p:attrNameLst>
                                      </p:cBhvr>
                                      <p:tavLst>
                                        <p:tav tm="0">
                                          <p:val>
                                            <p:fltVal val="0"/>
                                          </p:val>
                                        </p:tav>
                                        <p:tav tm="100000">
                                          <p:val>
                                            <p:strVal val="#ppt_h"/>
                                          </p:val>
                                        </p:tav>
                                      </p:tavLst>
                                    </p:anim>
                                    <p:anim calcmode="lin" valueType="num">
                                      <p:cBhvr>
                                        <p:cTn id="82" dur="1000" fill="hold"/>
                                        <p:tgtEl>
                                          <p:spTgt spid="17430"/>
                                        </p:tgtEl>
                                        <p:attrNameLst>
                                          <p:attrName>style.rotation</p:attrName>
                                        </p:attrNameLst>
                                      </p:cBhvr>
                                      <p:tavLst>
                                        <p:tav tm="0">
                                          <p:val>
                                            <p:fltVal val="90"/>
                                          </p:val>
                                        </p:tav>
                                        <p:tav tm="100000">
                                          <p:val>
                                            <p:fltVal val="0"/>
                                          </p:val>
                                        </p:tav>
                                      </p:tavLst>
                                    </p:anim>
                                    <p:animEffect transition="in" filter="fade">
                                      <p:cBhvr>
                                        <p:cTn id="83" dur="1000"/>
                                        <p:tgtEl>
                                          <p:spTgt spid="17430"/>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mph" presetSubtype="0" fill="hold" nodeType="clickEffect">
                                  <p:stCondLst>
                                    <p:cond delay="0"/>
                                  </p:stCondLst>
                                  <p:iterate type="lt">
                                    <p:tmPct val="0"/>
                                  </p:iterate>
                                  <p:childTnLst>
                                    <p:animEffect transition="out" filter="fade">
                                      <p:cBhvr>
                                        <p:cTn id="87" dur="500" tmFilter="0, 0; .2, .5; .8, .5; 1, 0"/>
                                        <p:tgtEl>
                                          <p:spTgt spid="17428"/>
                                        </p:tgtEl>
                                      </p:cBhvr>
                                    </p:animEffect>
                                    <p:animScale>
                                      <p:cBhvr>
                                        <p:cTn id="88" dur="250" autoRev="1" fill="hold"/>
                                        <p:tgtEl>
                                          <p:spTgt spid="17428"/>
                                        </p:tgtEl>
                                      </p:cBhvr>
                                      <p:by x="105000" y="105000"/>
                                    </p:animScale>
                                  </p:childTnLst>
                                </p:cTn>
                              </p:par>
                              <p:par>
                                <p:cTn id="89" presetID="26" presetClass="emph" presetSubtype="0" fill="hold" nodeType="withEffect">
                                  <p:stCondLst>
                                    <p:cond delay="0"/>
                                  </p:stCondLst>
                                  <p:iterate type="lt">
                                    <p:tmPct val="0"/>
                                  </p:iterate>
                                  <p:childTnLst>
                                    <p:animEffect transition="out" filter="fade">
                                      <p:cBhvr>
                                        <p:cTn id="90" dur="500" tmFilter="0, 0; .2, .5; .8, .5; 1, 0"/>
                                        <p:tgtEl>
                                          <p:spTgt spid="17431"/>
                                        </p:tgtEl>
                                      </p:cBhvr>
                                    </p:animEffect>
                                    <p:animScale>
                                      <p:cBhvr>
                                        <p:cTn id="91" dur="250" autoRev="1" fill="hold"/>
                                        <p:tgtEl>
                                          <p:spTgt spid="17431"/>
                                        </p:tgtEl>
                                      </p:cBhvr>
                                      <p:by x="105000" y="105000"/>
                                    </p:animScale>
                                  </p:childTnLst>
                                </p:cTn>
                              </p:par>
                              <p:par>
                                <p:cTn id="92" presetID="26" presetClass="emph" presetSubtype="0" fill="hold" nodeType="withEffect">
                                  <p:stCondLst>
                                    <p:cond delay="0"/>
                                  </p:stCondLst>
                                  <p:iterate type="lt">
                                    <p:tmPct val="0"/>
                                  </p:iterate>
                                  <p:childTnLst>
                                    <p:animEffect transition="out" filter="fade">
                                      <p:cBhvr>
                                        <p:cTn id="93" dur="500" tmFilter="0, 0; .2, .5; .8, .5; 1, 0"/>
                                        <p:tgtEl>
                                          <p:spTgt spid="17430"/>
                                        </p:tgtEl>
                                      </p:cBhvr>
                                    </p:animEffect>
                                    <p:animScale>
                                      <p:cBhvr>
                                        <p:cTn id="94" dur="250" autoRev="1" fill="hold"/>
                                        <p:tgtEl>
                                          <p:spTgt spid="17430"/>
                                        </p:tgtEl>
                                      </p:cBhvr>
                                      <p:by x="105000" y="105000"/>
                                    </p:animScale>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grpId="0" nodeType="clickEffect">
                                  <p:stCondLst>
                                    <p:cond delay="0"/>
                                  </p:stCondLst>
                                  <p:childTnLst>
                                    <p:set>
                                      <p:cBhvr>
                                        <p:cTn id="98" dur="1" fill="hold">
                                          <p:stCondLst>
                                            <p:cond delay="0"/>
                                          </p:stCondLst>
                                        </p:cTn>
                                        <p:tgtEl>
                                          <p:spTgt spid="17434"/>
                                        </p:tgtEl>
                                        <p:attrNameLst>
                                          <p:attrName>style.visibility</p:attrName>
                                        </p:attrNameLst>
                                      </p:cBhvr>
                                      <p:to>
                                        <p:strVal val="visible"/>
                                      </p:to>
                                    </p:set>
                                    <p:anim calcmode="lin" valueType="num">
                                      <p:cBhvr>
                                        <p:cTn id="99" dur="500" decel="50000" fill="hold">
                                          <p:stCondLst>
                                            <p:cond delay="0"/>
                                          </p:stCondLst>
                                        </p:cTn>
                                        <p:tgtEl>
                                          <p:spTgt spid="17434"/>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17434"/>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17434"/>
                                        </p:tgtEl>
                                        <p:attrNameLst>
                                          <p:attrName>ppt_w</p:attrName>
                                        </p:attrNameLst>
                                      </p:cBhvr>
                                      <p:tavLst>
                                        <p:tav tm="0">
                                          <p:val>
                                            <p:strVal val="#ppt_w*.05"/>
                                          </p:val>
                                        </p:tav>
                                        <p:tav tm="100000">
                                          <p:val>
                                            <p:strVal val="#ppt_w"/>
                                          </p:val>
                                        </p:tav>
                                      </p:tavLst>
                                    </p:anim>
                                    <p:anim calcmode="lin" valueType="num">
                                      <p:cBhvr>
                                        <p:cTn id="102" dur="1000" fill="hold"/>
                                        <p:tgtEl>
                                          <p:spTgt spid="17434"/>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17434"/>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17434"/>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17434"/>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17434"/>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17434"/>
                                        </p:tgtEl>
                                        <p:attrNameLst>
                                          <p:attrName>ppt_x</p:attrName>
                                        </p:attrNameLst>
                                      </p:cBhvr>
                                      <p:tavLst>
                                        <p:tav tm="0">
                                          <p:val>
                                            <p:strVal val="ppt_x"/>
                                          </p:val>
                                        </p:tav>
                                        <p:tav tm="100000">
                                          <p:val>
                                            <p:strVal val="ppt_x"/>
                                          </p:val>
                                        </p:tav>
                                      </p:tavLst>
                                    </p:anim>
                                    <p:anim calcmode="lin" valueType="num">
                                      <p:cBhvr additive="base">
                                        <p:cTn id="111" dur="500"/>
                                        <p:tgtEl>
                                          <p:spTgt spid="17434"/>
                                        </p:tgtEl>
                                        <p:attrNameLst>
                                          <p:attrName>ppt_y</p:attrName>
                                        </p:attrNameLst>
                                      </p:cBhvr>
                                      <p:tavLst>
                                        <p:tav tm="0">
                                          <p:val>
                                            <p:strVal val="ppt_y"/>
                                          </p:val>
                                        </p:tav>
                                        <p:tav tm="100000">
                                          <p:val>
                                            <p:strVal val="1+ppt_h/2"/>
                                          </p:val>
                                        </p:tav>
                                      </p:tavLst>
                                    </p:anim>
                                    <p:set>
                                      <p:cBhvr>
                                        <p:cTn id="112" dur="1" fill="hold">
                                          <p:stCondLst>
                                            <p:cond delay="499"/>
                                          </p:stCondLst>
                                        </p:cTn>
                                        <p:tgtEl>
                                          <p:spTgt spid="17434"/>
                                        </p:tgtEl>
                                        <p:attrNameLst>
                                          <p:attrName>style.visibility</p:attrName>
                                        </p:attrNameLst>
                                      </p:cBhvr>
                                      <p:to>
                                        <p:strVal val="hidden"/>
                                      </p:to>
                                    </p:set>
                                  </p:childTnLst>
                                </p:cTn>
                              </p:par>
                              <p:par>
                                <p:cTn id="113" presetID="31" presetClass="entr" presetSubtype="0" fill="hold" nodeType="withEffect">
                                  <p:stCondLst>
                                    <p:cond delay="0"/>
                                  </p:stCondLst>
                                  <p:iterate type="lt">
                                    <p:tmPct val="5000"/>
                                  </p:iterate>
                                  <p:childTnLst>
                                    <p:set>
                                      <p:cBhvr>
                                        <p:cTn id="114" dur="1" fill="hold">
                                          <p:stCondLst>
                                            <p:cond delay="0"/>
                                          </p:stCondLst>
                                        </p:cTn>
                                        <p:tgtEl>
                                          <p:spTgt spid="32"/>
                                        </p:tgtEl>
                                        <p:attrNameLst>
                                          <p:attrName>style.visibility</p:attrName>
                                        </p:attrNameLst>
                                      </p:cBhvr>
                                      <p:to>
                                        <p:strVal val="visible"/>
                                      </p:to>
                                    </p:set>
                                    <p:anim calcmode="lin" valueType="num">
                                      <p:cBhvr>
                                        <p:cTn id="115" dur="1000" fill="hold"/>
                                        <p:tgtEl>
                                          <p:spTgt spid="32"/>
                                        </p:tgtEl>
                                        <p:attrNameLst>
                                          <p:attrName>ppt_w</p:attrName>
                                        </p:attrNameLst>
                                      </p:cBhvr>
                                      <p:tavLst>
                                        <p:tav tm="0">
                                          <p:val>
                                            <p:fltVal val="0"/>
                                          </p:val>
                                        </p:tav>
                                        <p:tav tm="100000">
                                          <p:val>
                                            <p:strVal val="#ppt_w"/>
                                          </p:val>
                                        </p:tav>
                                      </p:tavLst>
                                    </p:anim>
                                    <p:anim calcmode="lin" valueType="num">
                                      <p:cBhvr>
                                        <p:cTn id="116" dur="1000" fill="hold"/>
                                        <p:tgtEl>
                                          <p:spTgt spid="32"/>
                                        </p:tgtEl>
                                        <p:attrNameLst>
                                          <p:attrName>ppt_h</p:attrName>
                                        </p:attrNameLst>
                                      </p:cBhvr>
                                      <p:tavLst>
                                        <p:tav tm="0">
                                          <p:val>
                                            <p:fltVal val="0"/>
                                          </p:val>
                                        </p:tav>
                                        <p:tav tm="100000">
                                          <p:val>
                                            <p:strVal val="#ppt_h"/>
                                          </p:val>
                                        </p:tav>
                                      </p:tavLst>
                                    </p:anim>
                                    <p:anim calcmode="lin" valueType="num">
                                      <p:cBhvr>
                                        <p:cTn id="117" dur="1000" fill="hold"/>
                                        <p:tgtEl>
                                          <p:spTgt spid="32"/>
                                        </p:tgtEl>
                                        <p:attrNameLst>
                                          <p:attrName>style.rotation</p:attrName>
                                        </p:attrNameLst>
                                      </p:cBhvr>
                                      <p:tavLst>
                                        <p:tav tm="0">
                                          <p:val>
                                            <p:fltVal val="90"/>
                                          </p:val>
                                        </p:tav>
                                        <p:tav tm="100000">
                                          <p:val>
                                            <p:fltVal val="0"/>
                                          </p:val>
                                        </p:tav>
                                      </p:tavLst>
                                    </p:anim>
                                    <p:animEffect transition="in" filter="fade">
                                      <p:cBhvr>
                                        <p:cTn id="118" dur="1000"/>
                                        <p:tgtEl>
                                          <p:spTgt spid="32"/>
                                        </p:tgtEl>
                                      </p:cBhvr>
                                    </p:animEffect>
                                  </p:childTnLst>
                                </p:cTn>
                              </p:par>
                              <p:par>
                                <p:cTn id="119" presetID="26" presetClass="emph" presetSubtype="0" fill="hold" nodeType="withEffect">
                                  <p:stCondLst>
                                    <p:cond delay="0"/>
                                  </p:stCondLst>
                                  <p:iterate type="lt">
                                    <p:tmPct val="0"/>
                                  </p:iterate>
                                  <p:childTnLst>
                                    <p:animEffect transition="out" filter="fade">
                                      <p:cBhvr>
                                        <p:cTn id="120" dur="500" tmFilter="0, 0; .2, .5; .8, .5; 1, 0"/>
                                        <p:tgtEl>
                                          <p:spTgt spid="32"/>
                                        </p:tgtEl>
                                      </p:cBhvr>
                                    </p:animEffect>
                                    <p:animScale>
                                      <p:cBhvr>
                                        <p:cTn id="121" dur="250" autoRev="1" fill="hold"/>
                                        <p:tgtEl>
                                          <p:spTgt spid="32"/>
                                        </p:tgtEl>
                                      </p:cBhvr>
                                      <p:by x="105000" y="105000"/>
                                    </p:animScale>
                                  </p:childTnLst>
                                </p:cTn>
                              </p:par>
                              <p:par>
                                <p:cTn id="122" presetID="51" presetClass="entr" presetSubtype="0"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770" decel="100000"/>
                                        <p:tgtEl>
                                          <p:spTgt spid="33"/>
                                        </p:tgtEl>
                                      </p:cBhvr>
                                    </p:animEffect>
                                    <p:animScale>
                                      <p:cBhvr>
                                        <p:cTn id="125" dur="770" decel="100000"/>
                                        <p:tgtEl>
                                          <p:spTgt spid="33"/>
                                        </p:tgtEl>
                                      </p:cBhvr>
                                      <p:from x="10000" y="10000"/>
                                      <p:to x="200000" y="450000"/>
                                    </p:animScale>
                                    <p:animScale>
                                      <p:cBhvr>
                                        <p:cTn id="126" dur="1230" accel="100000" fill="hold">
                                          <p:stCondLst>
                                            <p:cond delay="770"/>
                                          </p:stCondLst>
                                        </p:cTn>
                                        <p:tgtEl>
                                          <p:spTgt spid="33"/>
                                        </p:tgtEl>
                                      </p:cBhvr>
                                      <p:from x="200000" y="450000"/>
                                      <p:to x="100000" y="100000"/>
                                    </p:animScale>
                                    <p:set>
                                      <p:cBhvr>
                                        <p:cTn id="127" dur="770" fill="hold"/>
                                        <p:tgtEl>
                                          <p:spTgt spid="33"/>
                                        </p:tgtEl>
                                        <p:attrNameLst>
                                          <p:attrName>ppt_x</p:attrName>
                                        </p:attrNameLst>
                                      </p:cBhvr>
                                      <p:to>
                                        <p:strVal val="(0.5)"/>
                                      </p:to>
                                    </p:set>
                                    <p:anim from="(0.5)" to="(#ppt_x)" calcmode="lin" valueType="num">
                                      <p:cBhvr>
                                        <p:cTn id="128" dur="1230" accel="100000" fill="hold">
                                          <p:stCondLst>
                                            <p:cond delay="770"/>
                                          </p:stCondLst>
                                        </p:cTn>
                                        <p:tgtEl>
                                          <p:spTgt spid="33"/>
                                        </p:tgtEl>
                                        <p:attrNameLst>
                                          <p:attrName>ppt_x</p:attrName>
                                        </p:attrNameLst>
                                      </p:cBhvr>
                                    </p:anim>
                                    <p:set>
                                      <p:cBhvr>
                                        <p:cTn id="129" dur="770" fill="hold"/>
                                        <p:tgtEl>
                                          <p:spTgt spid="33"/>
                                        </p:tgtEl>
                                        <p:attrNameLst>
                                          <p:attrName>ppt_y</p:attrName>
                                        </p:attrNameLst>
                                      </p:cBhvr>
                                      <p:to>
                                        <p:strVal val="(#ppt_y+0.4)"/>
                                      </p:to>
                                    </p:set>
                                    <p:anim from="(#ppt_y+0.4)" to="(#ppt_y)" calcmode="lin" valueType="num">
                                      <p:cBhvr>
                                        <p:cTn id="130" dur="1230" accel="100000" fill="hold">
                                          <p:stCondLst>
                                            <p:cond delay="770"/>
                                          </p:stCondLst>
                                        </p:cTn>
                                        <p:tgtEl>
                                          <p:spTgt spid="33"/>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wipe(right)">
                                      <p:cBhvr>
                                        <p:cTn id="135" dur="500"/>
                                        <p:tgtEl>
                                          <p:spTgt spid="30"/>
                                        </p:tgtEl>
                                      </p:cBhvr>
                                    </p:animEffect>
                                  </p:childTnLst>
                                </p:cTn>
                              </p:par>
                              <p:par>
                                <p:cTn id="136" presetID="51" presetClass="entr" presetSubtype="0" fill="hold" grpId="0" nodeType="with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770" decel="100000"/>
                                        <p:tgtEl>
                                          <p:spTgt spid="34"/>
                                        </p:tgtEl>
                                      </p:cBhvr>
                                    </p:animEffect>
                                    <p:animScale>
                                      <p:cBhvr>
                                        <p:cTn id="139" dur="770" decel="100000"/>
                                        <p:tgtEl>
                                          <p:spTgt spid="34"/>
                                        </p:tgtEl>
                                      </p:cBhvr>
                                      <p:from x="10000" y="10000"/>
                                      <p:to x="200000" y="450000"/>
                                    </p:animScale>
                                    <p:animScale>
                                      <p:cBhvr>
                                        <p:cTn id="140" dur="1230" accel="100000" fill="hold">
                                          <p:stCondLst>
                                            <p:cond delay="770"/>
                                          </p:stCondLst>
                                        </p:cTn>
                                        <p:tgtEl>
                                          <p:spTgt spid="34"/>
                                        </p:tgtEl>
                                      </p:cBhvr>
                                      <p:from x="200000" y="450000"/>
                                      <p:to x="100000" y="100000"/>
                                    </p:animScale>
                                    <p:set>
                                      <p:cBhvr>
                                        <p:cTn id="141" dur="770" fill="hold"/>
                                        <p:tgtEl>
                                          <p:spTgt spid="34"/>
                                        </p:tgtEl>
                                        <p:attrNameLst>
                                          <p:attrName>ppt_x</p:attrName>
                                        </p:attrNameLst>
                                      </p:cBhvr>
                                      <p:to>
                                        <p:strVal val="(0.5)"/>
                                      </p:to>
                                    </p:set>
                                    <p:anim from="(0.5)" to="(#ppt_x)" calcmode="lin" valueType="num">
                                      <p:cBhvr>
                                        <p:cTn id="142" dur="1230" accel="100000" fill="hold">
                                          <p:stCondLst>
                                            <p:cond delay="770"/>
                                          </p:stCondLst>
                                        </p:cTn>
                                        <p:tgtEl>
                                          <p:spTgt spid="34"/>
                                        </p:tgtEl>
                                        <p:attrNameLst>
                                          <p:attrName>ppt_x</p:attrName>
                                        </p:attrNameLst>
                                      </p:cBhvr>
                                    </p:anim>
                                    <p:set>
                                      <p:cBhvr>
                                        <p:cTn id="143" dur="770" fill="hold"/>
                                        <p:tgtEl>
                                          <p:spTgt spid="34"/>
                                        </p:tgtEl>
                                        <p:attrNameLst>
                                          <p:attrName>ppt_y</p:attrName>
                                        </p:attrNameLst>
                                      </p:cBhvr>
                                      <p:to>
                                        <p:strVal val="(#ppt_y+0.4)"/>
                                      </p:to>
                                    </p:set>
                                    <p:anim from="(#ppt_y+0.4)" to="(#ppt_y)" calcmode="lin" valueType="num">
                                      <p:cBhvr>
                                        <p:cTn id="144"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8" grpId="0"/>
      <p:bldP spid="17424" grpId="0"/>
      <p:bldP spid="17434" grpId="0"/>
      <p:bldP spid="17434" grpId="1"/>
      <p:bldP spid="33" grpId="0"/>
      <p:bldP spid="3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3338" y="451644"/>
            <a:ext cx="9144000" cy="1143000"/>
          </a:xfrm>
          <a:noFill/>
        </p:spPr>
        <p:txBody>
          <a:bodyPr/>
          <a:lstStyle/>
          <a:p>
            <a:pPr eaLnBrk="1" hangingPunct="1"/>
            <a:r>
              <a:rPr lang="cs-CZ" altLang="cs-CZ" b="1">
                <a:latin typeface="Calibri" panose="020F0502020204030204" pitchFamily="34" charset="0"/>
                <a:ea typeface="Consolas" panose="020B0609020204030204" pitchFamily="49" charset="0"/>
                <a:cs typeface="Calibri" panose="020F0502020204030204" pitchFamily="34" charset="0"/>
              </a:rPr>
              <a:t>Keynesiánské pojetí MP</a:t>
            </a:r>
          </a:p>
        </p:txBody>
      </p:sp>
      <p:sp>
        <p:nvSpPr>
          <p:cNvPr id="30725" name="Line 5"/>
          <p:cNvSpPr>
            <a:spLocks noChangeShapeType="1"/>
          </p:cNvSpPr>
          <p:nvPr/>
        </p:nvSpPr>
        <p:spPr bwMode="auto">
          <a:xfrm>
            <a:off x="1187450" y="2924175"/>
            <a:ext cx="0" cy="259080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26" name="Line 6"/>
          <p:cNvSpPr>
            <a:spLocks noChangeShapeType="1"/>
          </p:cNvSpPr>
          <p:nvPr/>
        </p:nvSpPr>
        <p:spPr bwMode="auto">
          <a:xfrm>
            <a:off x="1187450" y="5514975"/>
            <a:ext cx="3124200" cy="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27" name="Text Box 7"/>
          <p:cNvSpPr txBox="1">
            <a:spLocks noChangeArrowheads="1"/>
          </p:cNvSpPr>
          <p:nvPr/>
        </p:nvSpPr>
        <p:spPr bwMode="auto">
          <a:xfrm>
            <a:off x="730250" y="2543175"/>
            <a:ext cx="83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AE</a:t>
            </a:r>
          </a:p>
        </p:txBody>
      </p:sp>
      <p:sp>
        <p:nvSpPr>
          <p:cNvPr id="30728" name="Text Box 8"/>
          <p:cNvSpPr txBox="1">
            <a:spLocks noChangeArrowheads="1"/>
          </p:cNvSpPr>
          <p:nvPr/>
        </p:nvSpPr>
        <p:spPr bwMode="auto">
          <a:xfrm>
            <a:off x="4083050" y="551497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sp>
        <p:nvSpPr>
          <p:cNvPr id="30729" name="Line 9"/>
          <p:cNvSpPr>
            <a:spLocks noChangeShapeType="1"/>
          </p:cNvSpPr>
          <p:nvPr/>
        </p:nvSpPr>
        <p:spPr bwMode="auto">
          <a:xfrm flipV="1">
            <a:off x="2482850" y="3076575"/>
            <a:ext cx="0" cy="2438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1" name="Line 11"/>
          <p:cNvSpPr>
            <a:spLocks noChangeShapeType="1"/>
          </p:cNvSpPr>
          <p:nvPr/>
        </p:nvSpPr>
        <p:spPr bwMode="auto">
          <a:xfrm flipV="1">
            <a:off x="1187450" y="4292600"/>
            <a:ext cx="2879725" cy="792163"/>
          </a:xfrm>
          <a:prstGeom prst="line">
            <a:avLst/>
          </a:prstGeom>
          <a:noFill/>
          <a:ln w="38100">
            <a:solidFill>
              <a:srgbClr val="9933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2" name="Line 12"/>
          <p:cNvSpPr>
            <a:spLocks noChangeShapeType="1"/>
          </p:cNvSpPr>
          <p:nvPr/>
        </p:nvSpPr>
        <p:spPr bwMode="auto">
          <a:xfrm flipV="1">
            <a:off x="1187450" y="3141663"/>
            <a:ext cx="2376488" cy="2374900"/>
          </a:xfrm>
          <a:prstGeom prst="line">
            <a:avLst/>
          </a:prstGeom>
          <a:noFill/>
          <a:ln w="25400">
            <a:solidFill>
              <a:schemeClr val="tx1"/>
            </a:solidFill>
            <a:prstDash val="dash"/>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3" name="Text Box 13"/>
          <p:cNvSpPr txBox="1">
            <a:spLocks noChangeArrowheads="1"/>
          </p:cNvSpPr>
          <p:nvPr/>
        </p:nvSpPr>
        <p:spPr bwMode="auto">
          <a:xfrm>
            <a:off x="2195513" y="55165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sp>
        <p:nvSpPr>
          <p:cNvPr id="30734" name="Line 14"/>
          <p:cNvSpPr>
            <a:spLocks noChangeShapeType="1"/>
          </p:cNvSpPr>
          <p:nvPr/>
        </p:nvSpPr>
        <p:spPr bwMode="auto">
          <a:xfrm flipV="1">
            <a:off x="1187450" y="3789363"/>
            <a:ext cx="2879725" cy="792162"/>
          </a:xfrm>
          <a:prstGeom prst="line">
            <a:avLst/>
          </a:prstGeom>
          <a:noFill/>
          <a:ln w="38100">
            <a:solidFill>
              <a:srgbClr val="9933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5" name="Text Box 15"/>
          <p:cNvSpPr txBox="1">
            <a:spLocks noChangeArrowheads="1"/>
          </p:cNvSpPr>
          <p:nvPr/>
        </p:nvSpPr>
        <p:spPr bwMode="auto">
          <a:xfrm>
            <a:off x="3995738" y="414972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663300"/>
                </a:solidFill>
                <a:effectLst/>
                <a:uLnTx/>
                <a:uFillTx/>
                <a:latin typeface="Times New Roman" panose="02020603050405020304" pitchFamily="18" charset="0"/>
                <a:ea typeface="+mn-ea"/>
                <a:cs typeface="+mn-cs"/>
              </a:rPr>
              <a:t>AE</a:t>
            </a:r>
            <a:r>
              <a:rPr kumimoji="0" lang="cs-CZ" altLang="cs-CZ" sz="2400" b="1" i="0" u="none" strike="noStrike" kern="1200" cap="none" spc="0" normalizeH="0" baseline="-25000" noProof="0">
                <a:ln>
                  <a:noFill/>
                </a:ln>
                <a:solidFill>
                  <a:srgbClr val="663300"/>
                </a:solidFill>
                <a:effectLst/>
                <a:uLnTx/>
                <a:uFillTx/>
                <a:latin typeface="Times New Roman" panose="02020603050405020304" pitchFamily="18" charset="0"/>
                <a:ea typeface="+mn-ea"/>
                <a:cs typeface="+mn-cs"/>
              </a:rPr>
              <a:t>1</a:t>
            </a:r>
          </a:p>
        </p:txBody>
      </p:sp>
      <p:sp>
        <p:nvSpPr>
          <p:cNvPr id="30736" name="Text Box 16"/>
          <p:cNvSpPr txBox="1">
            <a:spLocks noChangeArrowheads="1"/>
          </p:cNvSpPr>
          <p:nvPr/>
        </p:nvSpPr>
        <p:spPr bwMode="auto">
          <a:xfrm>
            <a:off x="3995738" y="3573463"/>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663300"/>
                </a:solidFill>
                <a:effectLst/>
                <a:uLnTx/>
                <a:uFillTx/>
                <a:latin typeface="Times New Roman" panose="02020603050405020304" pitchFamily="18" charset="0"/>
                <a:ea typeface="+mn-ea"/>
                <a:cs typeface="+mn-cs"/>
              </a:rPr>
              <a:t>AE</a:t>
            </a:r>
            <a:r>
              <a:rPr kumimoji="0" lang="cs-CZ" altLang="cs-CZ" sz="2400" b="1" i="0" u="none" strike="noStrike" kern="1200" cap="none" spc="0" normalizeH="0" baseline="-25000" noProof="0">
                <a:ln>
                  <a:noFill/>
                </a:ln>
                <a:solidFill>
                  <a:srgbClr val="663300"/>
                </a:solidFill>
                <a:effectLst/>
                <a:uLnTx/>
                <a:uFillTx/>
                <a:latin typeface="Times New Roman" panose="02020603050405020304" pitchFamily="18" charset="0"/>
                <a:ea typeface="+mn-ea"/>
                <a:cs typeface="+mn-cs"/>
              </a:rPr>
              <a:t>2</a:t>
            </a:r>
          </a:p>
        </p:txBody>
      </p:sp>
      <p:sp>
        <p:nvSpPr>
          <p:cNvPr id="30737" name="Line 17"/>
          <p:cNvSpPr>
            <a:spLocks noChangeShapeType="1"/>
          </p:cNvSpPr>
          <p:nvPr/>
        </p:nvSpPr>
        <p:spPr bwMode="auto">
          <a:xfrm>
            <a:off x="1763713" y="4941888"/>
            <a:ext cx="0" cy="574675"/>
          </a:xfrm>
          <a:prstGeom prst="line">
            <a:avLst/>
          </a:prstGeom>
          <a:noFill/>
          <a:ln w="28575"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8" name="Text Box 18"/>
          <p:cNvSpPr txBox="1">
            <a:spLocks noChangeArrowheads="1"/>
          </p:cNvSpPr>
          <p:nvPr/>
        </p:nvSpPr>
        <p:spPr bwMode="auto">
          <a:xfrm>
            <a:off x="1403350" y="55165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739" name="Rectangle 19"/>
          <p:cNvSpPr>
            <a:spLocks noChangeArrowheads="1"/>
          </p:cNvSpPr>
          <p:nvPr/>
        </p:nvSpPr>
        <p:spPr bwMode="auto">
          <a:xfrm>
            <a:off x="1403350" y="5516563"/>
            <a:ext cx="1296988"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0" name="Text Box 20"/>
          <p:cNvSpPr txBox="1">
            <a:spLocks noChangeArrowheads="1"/>
          </p:cNvSpPr>
          <p:nvPr/>
        </p:nvSpPr>
        <p:spPr bwMode="auto">
          <a:xfrm>
            <a:off x="1835150" y="5589588"/>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cs-CZ"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a:t>
            </a:r>
          </a:p>
        </p:txBody>
      </p:sp>
      <p:sp>
        <p:nvSpPr>
          <p:cNvPr id="30741" name="Line 21"/>
          <p:cNvSpPr>
            <a:spLocks noChangeShapeType="1"/>
          </p:cNvSpPr>
          <p:nvPr/>
        </p:nvSpPr>
        <p:spPr bwMode="auto">
          <a:xfrm flipV="1">
            <a:off x="1547813" y="4581525"/>
            <a:ext cx="0" cy="287338"/>
          </a:xfrm>
          <a:prstGeom prst="line">
            <a:avLst/>
          </a:prstGeom>
          <a:noFill/>
          <a:ln w="47625">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2" name="Line 22"/>
          <p:cNvSpPr>
            <a:spLocks noChangeShapeType="1"/>
          </p:cNvSpPr>
          <p:nvPr/>
        </p:nvSpPr>
        <p:spPr bwMode="auto">
          <a:xfrm flipV="1">
            <a:off x="3132138" y="4149725"/>
            <a:ext cx="0" cy="287338"/>
          </a:xfrm>
          <a:prstGeom prst="line">
            <a:avLst/>
          </a:prstGeom>
          <a:noFill/>
          <a:ln w="47625">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3" name="Text Box 23"/>
          <p:cNvSpPr txBox="1">
            <a:spLocks noChangeArrowheads="1"/>
          </p:cNvSpPr>
          <p:nvPr/>
        </p:nvSpPr>
        <p:spPr bwMode="auto">
          <a:xfrm>
            <a:off x="1763713" y="486886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744" name="Text Box 24"/>
          <p:cNvSpPr txBox="1">
            <a:spLocks noChangeArrowheads="1"/>
          </p:cNvSpPr>
          <p:nvPr/>
        </p:nvSpPr>
        <p:spPr bwMode="auto">
          <a:xfrm>
            <a:off x="1979613" y="371633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0745" name="Line 25"/>
          <p:cNvSpPr>
            <a:spLocks noChangeShapeType="1"/>
          </p:cNvSpPr>
          <p:nvPr/>
        </p:nvSpPr>
        <p:spPr bwMode="auto">
          <a:xfrm>
            <a:off x="1619250" y="6308725"/>
            <a:ext cx="865188"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6" name="Text Box 26"/>
          <p:cNvSpPr txBox="1">
            <a:spLocks noChangeArrowheads="1"/>
          </p:cNvSpPr>
          <p:nvPr/>
        </p:nvSpPr>
        <p:spPr bwMode="auto">
          <a:xfrm>
            <a:off x="3419475" y="2852738"/>
            <a:ext cx="22320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45</a:t>
            </a:r>
            <a:r>
              <a:rPr kumimoji="0" lang="en-US"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º</a:t>
            </a: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AE=Y</a:t>
            </a:r>
            <a:endParaRPr kumimoji="0" lang="en-US"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747" name="Text Box 27"/>
          <p:cNvSpPr txBox="1">
            <a:spLocks noChangeArrowheads="1"/>
          </p:cNvSpPr>
          <p:nvPr/>
        </p:nvSpPr>
        <p:spPr bwMode="auto">
          <a:xfrm>
            <a:off x="611188" y="45815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l-GR" altLang="cs-CZ"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Δ</a:t>
            </a:r>
            <a:r>
              <a:rPr kumimoji="0" lang="cs-CZ" altLang="cs-CZ" sz="24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I</a:t>
            </a:r>
          </a:p>
        </p:txBody>
      </p:sp>
      <p:sp>
        <p:nvSpPr>
          <p:cNvPr id="19481" name="Text Box 28"/>
          <p:cNvSpPr txBox="1">
            <a:spLocks noChangeArrowheads="1"/>
          </p:cNvSpPr>
          <p:nvPr/>
        </p:nvSpPr>
        <p:spPr bwMode="auto">
          <a:xfrm>
            <a:off x="250825" y="1419225"/>
            <a:ext cx="8642350"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Účinky expanzivní monetární politiky v modelu důchod výdaje – uzavření </a:t>
            </a:r>
            <a:r>
              <a:rPr kumimoji="0" lang="cs-CZ" altLang="cs-CZ" sz="2800" b="1" i="0" u="none" strike="noStrike" kern="1200" cap="none" spc="0" normalizeH="0" baseline="0" noProof="0" dirty="0">
                <a:ln>
                  <a:noFill/>
                </a:ln>
                <a:solidFill>
                  <a:srgbClr val="C00000"/>
                </a:solidFill>
                <a:effectLst/>
                <a:uLnTx/>
                <a:uFillTx/>
                <a:ea typeface="Consolas" panose="020B0609020204030204" pitchFamily="49" charset="0"/>
                <a:cs typeface="Calibri" panose="020F0502020204030204" pitchFamily="34" charset="0"/>
              </a:rPr>
              <a:t>RECESNÍ MEZERY</a:t>
            </a:r>
          </a:p>
        </p:txBody>
      </p:sp>
      <p:sp>
        <p:nvSpPr>
          <p:cNvPr id="2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47/58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ppt_w</p:attrName>
                                        </p:attrNameLst>
                                      </p:cBhvr>
                                      <p:tavLst>
                                        <p:tav tm="0">
                                          <p:val>
                                            <p:fltVal val="0"/>
                                          </p:val>
                                        </p:tav>
                                        <p:tav tm="100000">
                                          <p:val>
                                            <p:strVal val="#ppt_w"/>
                                          </p:val>
                                        </p:tav>
                                      </p:tavLst>
                                    </p:anim>
                                    <p:anim calcmode="lin" valueType="num">
                                      <p:cBhvr>
                                        <p:cTn id="8" dur="1000" fill="hold"/>
                                        <p:tgtEl>
                                          <p:spTgt spid="30725"/>
                                        </p:tgtEl>
                                        <p:attrNameLst>
                                          <p:attrName>ppt_h</p:attrName>
                                        </p:attrNameLst>
                                      </p:cBhvr>
                                      <p:tavLst>
                                        <p:tav tm="0">
                                          <p:val>
                                            <p:fltVal val="0"/>
                                          </p:val>
                                        </p:tav>
                                        <p:tav tm="100000">
                                          <p:val>
                                            <p:strVal val="#ppt_h"/>
                                          </p:val>
                                        </p:tav>
                                      </p:tavLst>
                                    </p:anim>
                                    <p:anim calcmode="lin" valueType="num">
                                      <p:cBhvr>
                                        <p:cTn id="9" dur="1000" fill="hold"/>
                                        <p:tgtEl>
                                          <p:spTgt spid="30725"/>
                                        </p:tgtEl>
                                        <p:attrNameLst>
                                          <p:attrName>style.rotation</p:attrName>
                                        </p:attrNameLst>
                                      </p:cBhvr>
                                      <p:tavLst>
                                        <p:tav tm="0">
                                          <p:val>
                                            <p:fltVal val="90"/>
                                          </p:val>
                                        </p:tav>
                                        <p:tav tm="100000">
                                          <p:val>
                                            <p:fltVal val="0"/>
                                          </p:val>
                                        </p:tav>
                                      </p:tavLst>
                                    </p:anim>
                                    <p:animEffect transition="in" filter="fade">
                                      <p:cBhvr>
                                        <p:cTn id="10" dur="1000"/>
                                        <p:tgtEl>
                                          <p:spTgt spid="3072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6"/>
                                        </p:tgtEl>
                                        <p:attrNameLst>
                                          <p:attrName>style.visibility</p:attrName>
                                        </p:attrNameLst>
                                      </p:cBhvr>
                                      <p:to>
                                        <p:strVal val="visible"/>
                                      </p:to>
                                    </p:set>
                                    <p:anim calcmode="lin" valueType="num">
                                      <p:cBhvr>
                                        <p:cTn id="13" dur="1000" fill="hold"/>
                                        <p:tgtEl>
                                          <p:spTgt spid="30726"/>
                                        </p:tgtEl>
                                        <p:attrNameLst>
                                          <p:attrName>ppt_w</p:attrName>
                                        </p:attrNameLst>
                                      </p:cBhvr>
                                      <p:tavLst>
                                        <p:tav tm="0">
                                          <p:val>
                                            <p:fltVal val="0"/>
                                          </p:val>
                                        </p:tav>
                                        <p:tav tm="100000">
                                          <p:val>
                                            <p:strVal val="#ppt_w"/>
                                          </p:val>
                                        </p:tav>
                                      </p:tavLst>
                                    </p:anim>
                                    <p:anim calcmode="lin" valueType="num">
                                      <p:cBhvr>
                                        <p:cTn id="14" dur="1000" fill="hold"/>
                                        <p:tgtEl>
                                          <p:spTgt spid="30726"/>
                                        </p:tgtEl>
                                        <p:attrNameLst>
                                          <p:attrName>ppt_h</p:attrName>
                                        </p:attrNameLst>
                                      </p:cBhvr>
                                      <p:tavLst>
                                        <p:tav tm="0">
                                          <p:val>
                                            <p:fltVal val="0"/>
                                          </p:val>
                                        </p:tav>
                                        <p:tav tm="100000">
                                          <p:val>
                                            <p:strVal val="#ppt_h"/>
                                          </p:val>
                                        </p:tav>
                                      </p:tavLst>
                                    </p:anim>
                                    <p:anim calcmode="lin" valueType="num">
                                      <p:cBhvr>
                                        <p:cTn id="15" dur="1000" fill="hold"/>
                                        <p:tgtEl>
                                          <p:spTgt spid="30726"/>
                                        </p:tgtEl>
                                        <p:attrNameLst>
                                          <p:attrName>style.rotation</p:attrName>
                                        </p:attrNameLst>
                                      </p:cBhvr>
                                      <p:tavLst>
                                        <p:tav tm="0">
                                          <p:val>
                                            <p:fltVal val="90"/>
                                          </p:val>
                                        </p:tav>
                                        <p:tav tm="100000">
                                          <p:val>
                                            <p:fltVal val="0"/>
                                          </p:val>
                                        </p:tav>
                                      </p:tavLst>
                                    </p:anim>
                                    <p:animEffect transition="in" filter="fade">
                                      <p:cBhvr>
                                        <p:cTn id="16" dur="1000"/>
                                        <p:tgtEl>
                                          <p:spTgt spid="30726"/>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0727"/>
                                        </p:tgtEl>
                                        <p:attrNameLst>
                                          <p:attrName>style.visibility</p:attrName>
                                        </p:attrNameLst>
                                      </p:cBhvr>
                                      <p:to>
                                        <p:strVal val="visible"/>
                                      </p:to>
                                    </p:set>
                                    <p:set>
                                      <p:cBhvr>
                                        <p:cTn id="21" dur="455" fill="hold">
                                          <p:stCondLst>
                                            <p:cond delay="0"/>
                                          </p:stCondLst>
                                        </p:cTn>
                                        <p:tgtEl>
                                          <p:spTgt spid="30727"/>
                                        </p:tgtEl>
                                        <p:attrNameLst>
                                          <p:attrName>style.rotation</p:attrName>
                                        </p:attrNameLst>
                                      </p:cBhvr>
                                      <p:to>
                                        <p:strVal val="-45.0"/>
                                      </p:to>
                                    </p:set>
                                    <p:anim calcmode="lin" valueType="num">
                                      <p:cBhvr>
                                        <p:cTn id="22" dur="455" fill="hold">
                                          <p:stCondLst>
                                            <p:cond delay="455"/>
                                          </p:stCondLst>
                                        </p:cTn>
                                        <p:tgtEl>
                                          <p:spTgt spid="30727"/>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0727"/>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0727"/>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0727"/>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30728"/>
                                        </p:tgtEl>
                                        <p:attrNameLst>
                                          <p:attrName>style.visibility</p:attrName>
                                        </p:attrNameLst>
                                      </p:cBhvr>
                                      <p:to>
                                        <p:strVal val="visible"/>
                                      </p:to>
                                    </p:set>
                                    <p:set>
                                      <p:cBhvr>
                                        <p:cTn id="30" dur="455" fill="hold">
                                          <p:stCondLst>
                                            <p:cond delay="0"/>
                                          </p:stCondLst>
                                        </p:cTn>
                                        <p:tgtEl>
                                          <p:spTgt spid="30728"/>
                                        </p:tgtEl>
                                        <p:attrNameLst>
                                          <p:attrName>style.rotation</p:attrName>
                                        </p:attrNameLst>
                                      </p:cBhvr>
                                      <p:to>
                                        <p:strVal val="-45.0"/>
                                      </p:to>
                                    </p:set>
                                    <p:anim calcmode="lin" valueType="num">
                                      <p:cBhvr>
                                        <p:cTn id="31" dur="455" fill="hold">
                                          <p:stCondLst>
                                            <p:cond delay="455"/>
                                          </p:stCondLst>
                                        </p:cTn>
                                        <p:tgtEl>
                                          <p:spTgt spid="30728"/>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30728"/>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30728"/>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30728"/>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32"/>
                                        </p:tgtEl>
                                        <p:attrNameLst>
                                          <p:attrName>style.visibility</p:attrName>
                                        </p:attrNameLst>
                                      </p:cBhvr>
                                      <p:to>
                                        <p:strVal val="visible"/>
                                      </p:to>
                                    </p:set>
                                    <p:animEffect transition="in" filter="wipe(left)">
                                      <p:cBhvr>
                                        <p:cTn id="39" dur="2000"/>
                                        <p:tgtEl>
                                          <p:spTgt spid="307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746"/>
                                        </p:tgtEl>
                                        <p:attrNameLst>
                                          <p:attrName>style.visibility</p:attrName>
                                        </p:attrNameLst>
                                      </p:cBhvr>
                                      <p:to>
                                        <p:strVal val="visible"/>
                                      </p:to>
                                    </p:set>
                                    <p:animEffect transition="in" filter="wipe(left)">
                                      <p:cBhvr>
                                        <p:cTn id="42" dur="2000"/>
                                        <p:tgtEl>
                                          <p:spTgt spid="307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729"/>
                                        </p:tgtEl>
                                        <p:attrNameLst>
                                          <p:attrName>style.visibility</p:attrName>
                                        </p:attrNameLst>
                                      </p:cBhvr>
                                      <p:to>
                                        <p:strVal val="visible"/>
                                      </p:to>
                                    </p:set>
                                    <p:animEffect transition="in" filter="wipe(down)">
                                      <p:cBhvr>
                                        <p:cTn id="47" dur="2000"/>
                                        <p:tgtEl>
                                          <p:spTgt spid="30729"/>
                                        </p:tgtEl>
                                      </p:cBhvr>
                                    </p:animEffect>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0733"/>
                                        </p:tgtEl>
                                        <p:attrNameLst>
                                          <p:attrName>style.visibility</p:attrName>
                                        </p:attrNameLst>
                                      </p:cBhvr>
                                      <p:to>
                                        <p:strVal val="visible"/>
                                      </p:to>
                                    </p:set>
                                    <p:set>
                                      <p:cBhvr>
                                        <p:cTn id="52" dur="455" fill="hold">
                                          <p:stCondLst>
                                            <p:cond delay="0"/>
                                          </p:stCondLst>
                                        </p:cTn>
                                        <p:tgtEl>
                                          <p:spTgt spid="30733"/>
                                        </p:tgtEl>
                                        <p:attrNameLst>
                                          <p:attrName>style.rotation</p:attrName>
                                        </p:attrNameLst>
                                      </p:cBhvr>
                                      <p:to>
                                        <p:strVal val="-45.0"/>
                                      </p:to>
                                    </p:set>
                                    <p:anim calcmode="lin" valueType="num">
                                      <p:cBhvr>
                                        <p:cTn id="53" dur="455" fill="hold">
                                          <p:stCondLst>
                                            <p:cond delay="455"/>
                                          </p:stCondLst>
                                        </p:cTn>
                                        <p:tgtEl>
                                          <p:spTgt spid="30733"/>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30733"/>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30733"/>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30733"/>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0731"/>
                                        </p:tgtEl>
                                        <p:attrNameLst>
                                          <p:attrName>style.visibility</p:attrName>
                                        </p:attrNameLst>
                                      </p:cBhvr>
                                      <p:to>
                                        <p:strVal val="visible"/>
                                      </p:to>
                                    </p:set>
                                    <p:animEffect transition="in" filter="wipe(left)">
                                      <p:cBhvr>
                                        <p:cTn id="61" dur="2000"/>
                                        <p:tgtEl>
                                          <p:spTgt spid="30731"/>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30735"/>
                                        </p:tgtEl>
                                        <p:attrNameLst>
                                          <p:attrName>style.visibility</p:attrName>
                                        </p:attrNameLst>
                                      </p:cBhvr>
                                      <p:to>
                                        <p:strVal val="visible"/>
                                      </p:to>
                                    </p:set>
                                    <p:animEffect transition="in" filter="wipe(left)">
                                      <p:cBhvr>
                                        <p:cTn id="64" dur="2000"/>
                                        <p:tgtEl>
                                          <p:spTgt spid="307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0737"/>
                                        </p:tgtEl>
                                        <p:attrNameLst>
                                          <p:attrName>style.visibility</p:attrName>
                                        </p:attrNameLst>
                                      </p:cBhvr>
                                      <p:to>
                                        <p:strVal val="visible"/>
                                      </p:to>
                                    </p:set>
                                    <p:animEffect transition="in" filter="wipe(up)">
                                      <p:cBhvr>
                                        <p:cTn id="69" dur="500"/>
                                        <p:tgtEl>
                                          <p:spTgt spid="30737"/>
                                        </p:tgtEl>
                                      </p:cBhvr>
                                    </p:animEffect>
                                  </p:childTnLst>
                                </p:cTn>
                              </p:par>
                            </p:childTnLst>
                          </p:cTn>
                        </p:par>
                      </p:childTnLst>
                    </p:cTn>
                  </p:par>
                  <p:par>
                    <p:cTn id="70" fill="hold">
                      <p:stCondLst>
                        <p:cond delay="indefinite"/>
                      </p:stCondLst>
                      <p:childTnLst>
                        <p:par>
                          <p:cTn id="71" fill="hold">
                            <p:stCondLst>
                              <p:cond delay="0"/>
                            </p:stCondLst>
                            <p:childTnLst>
                              <p:par>
                                <p:cTn id="72" presetID="38" presetClass="entr" presetSubtype="0" accel="50000" fill="hold" grpId="0" nodeType="clickEffect">
                                  <p:stCondLst>
                                    <p:cond delay="0"/>
                                  </p:stCondLst>
                                  <p:iterate type="lt">
                                    <p:tmPct val="50000"/>
                                  </p:iterate>
                                  <p:childTnLst>
                                    <p:set>
                                      <p:cBhvr>
                                        <p:cTn id="73" dur="1" fill="hold">
                                          <p:stCondLst>
                                            <p:cond delay="0"/>
                                          </p:stCondLst>
                                        </p:cTn>
                                        <p:tgtEl>
                                          <p:spTgt spid="30743"/>
                                        </p:tgtEl>
                                        <p:attrNameLst>
                                          <p:attrName>style.visibility</p:attrName>
                                        </p:attrNameLst>
                                      </p:cBhvr>
                                      <p:to>
                                        <p:strVal val="visible"/>
                                      </p:to>
                                    </p:set>
                                    <p:set>
                                      <p:cBhvr>
                                        <p:cTn id="74" dur="455" fill="hold">
                                          <p:stCondLst>
                                            <p:cond delay="0"/>
                                          </p:stCondLst>
                                        </p:cTn>
                                        <p:tgtEl>
                                          <p:spTgt spid="30743"/>
                                        </p:tgtEl>
                                        <p:attrNameLst>
                                          <p:attrName>style.rotation</p:attrName>
                                        </p:attrNameLst>
                                      </p:cBhvr>
                                      <p:to>
                                        <p:strVal val="-45.0"/>
                                      </p:to>
                                    </p:set>
                                    <p:anim calcmode="lin" valueType="num">
                                      <p:cBhvr>
                                        <p:cTn id="75" dur="455" fill="hold">
                                          <p:stCondLst>
                                            <p:cond delay="455"/>
                                          </p:stCondLst>
                                        </p:cTn>
                                        <p:tgtEl>
                                          <p:spTgt spid="30743"/>
                                        </p:tgtEl>
                                        <p:attrNameLst>
                                          <p:attrName>style.rotation</p:attrName>
                                        </p:attrNameLst>
                                      </p:cBhvr>
                                      <p:tavLst>
                                        <p:tav tm="0">
                                          <p:val>
                                            <p:fltVal val="-45"/>
                                          </p:val>
                                        </p:tav>
                                        <p:tav tm="69900">
                                          <p:val>
                                            <p:fltVal val="45"/>
                                          </p:val>
                                        </p:tav>
                                        <p:tav tm="100000">
                                          <p:val>
                                            <p:fltVal val="0"/>
                                          </p:val>
                                        </p:tav>
                                      </p:tavLst>
                                    </p:anim>
                                    <p:anim calcmode="lin" valueType="num">
                                      <p:cBhvr>
                                        <p:cTn id="76" dur="455" fill="hold">
                                          <p:stCondLst>
                                            <p:cond delay="0"/>
                                          </p:stCondLst>
                                        </p:cTn>
                                        <p:tgtEl>
                                          <p:spTgt spid="30743"/>
                                        </p:tgtEl>
                                        <p:attrNameLst>
                                          <p:attrName>ppt_y</p:attrName>
                                        </p:attrNameLst>
                                      </p:cBhvr>
                                      <p:tavLst>
                                        <p:tav tm="0">
                                          <p:val>
                                            <p:strVal val="#ppt_y-1"/>
                                          </p:val>
                                        </p:tav>
                                        <p:tav tm="100000">
                                          <p:val>
                                            <p:strVal val="#ppt_y-(0.354*#ppt_w-0.172*#ppt_h)"/>
                                          </p:val>
                                        </p:tav>
                                      </p:tavLst>
                                    </p:anim>
                                    <p:anim calcmode="lin" valueType="num">
                                      <p:cBhvr>
                                        <p:cTn id="77" dur="156" decel="50000" autoRev="1" fill="hold">
                                          <p:stCondLst>
                                            <p:cond delay="455"/>
                                          </p:stCondLst>
                                        </p:cTn>
                                        <p:tgtEl>
                                          <p:spTgt spid="30743"/>
                                        </p:tgtEl>
                                        <p:attrNameLst>
                                          <p:attrName>ppt_y</p:attrName>
                                        </p:attrNameLst>
                                      </p:cBhvr>
                                      <p:tavLst>
                                        <p:tav tm="0">
                                          <p:val>
                                            <p:strVal val="#ppt_y-(0.354*#ppt_w-0.172*#ppt_h)"/>
                                          </p:val>
                                        </p:tav>
                                        <p:tav tm="100000">
                                          <p:val>
                                            <p:strVal val="#ppt_y-(0.354*#ppt_w-0.172*#ppt_h)-#ppt_h/2"/>
                                          </p:val>
                                        </p:tav>
                                      </p:tavLst>
                                    </p:anim>
                                    <p:anim calcmode="lin" valueType="num">
                                      <p:cBhvr>
                                        <p:cTn id="78" dur="136" fill="hold">
                                          <p:stCondLst>
                                            <p:cond delay="864"/>
                                          </p:stCondLst>
                                        </p:cTn>
                                        <p:tgtEl>
                                          <p:spTgt spid="30743"/>
                                        </p:tgtEl>
                                        <p:attrNameLst>
                                          <p:attrName>ppt_y</p:attrName>
                                        </p:attrNameLst>
                                      </p:cBhvr>
                                      <p:tavLst>
                                        <p:tav tm="0">
                                          <p:val>
                                            <p:strVal val="#ppt_y-(0.354*#ppt_w-0.172*#ppt_h)"/>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8" presetClass="entr" presetSubtype="0" accel="50000" fill="hold" grpId="0" nodeType="clickEffect">
                                  <p:stCondLst>
                                    <p:cond delay="0"/>
                                  </p:stCondLst>
                                  <p:iterate type="lt">
                                    <p:tmPct val="50000"/>
                                  </p:iterate>
                                  <p:childTnLst>
                                    <p:set>
                                      <p:cBhvr>
                                        <p:cTn id="82" dur="1" fill="hold">
                                          <p:stCondLst>
                                            <p:cond delay="0"/>
                                          </p:stCondLst>
                                        </p:cTn>
                                        <p:tgtEl>
                                          <p:spTgt spid="30738"/>
                                        </p:tgtEl>
                                        <p:attrNameLst>
                                          <p:attrName>style.visibility</p:attrName>
                                        </p:attrNameLst>
                                      </p:cBhvr>
                                      <p:to>
                                        <p:strVal val="visible"/>
                                      </p:to>
                                    </p:set>
                                    <p:set>
                                      <p:cBhvr>
                                        <p:cTn id="83" dur="455" fill="hold">
                                          <p:stCondLst>
                                            <p:cond delay="0"/>
                                          </p:stCondLst>
                                        </p:cTn>
                                        <p:tgtEl>
                                          <p:spTgt spid="30738"/>
                                        </p:tgtEl>
                                        <p:attrNameLst>
                                          <p:attrName>style.rotation</p:attrName>
                                        </p:attrNameLst>
                                      </p:cBhvr>
                                      <p:to>
                                        <p:strVal val="-45.0"/>
                                      </p:to>
                                    </p:set>
                                    <p:anim calcmode="lin" valueType="num">
                                      <p:cBhvr>
                                        <p:cTn id="84" dur="455" fill="hold">
                                          <p:stCondLst>
                                            <p:cond delay="455"/>
                                          </p:stCondLst>
                                        </p:cTn>
                                        <p:tgtEl>
                                          <p:spTgt spid="30738"/>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30738"/>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30738"/>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30738"/>
                                        </p:tgtEl>
                                        <p:attrNameLst>
                                          <p:attrName>ppt_y</p:attrName>
                                        </p:attrNameLst>
                                      </p:cBhvr>
                                      <p:tavLst>
                                        <p:tav tm="0">
                                          <p:val>
                                            <p:strVal val="#ppt_y-(0.354*#ppt_w-0.172*#ppt_h)"/>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8" presetClass="entr" presetSubtype="0" accel="50000" fill="hold" grpId="0" nodeType="clickEffect">
                                  <p:stCondLst>
                                    <p:cond delay="0"/>
                                  </p:stCondLst>
                                  <p:iterate type="lt">
                                    <p:tmPct val="50000"/>
                                  </p:iterate>
                                  <p:childTnLst>
                                    <p:set>
                                      <p:cBhvr>
                                        <p:cTn id="91" dur="1" fill="hold">
                                          <p:stCondLst>
                                            <p:cond delay="0"/>
                                          </p:stCondLst>
                                        </p:cTn>
                                        <p:tgtEl>
                                          <p:spTgt spid="30740"/>
                                        </p:tgtEl>
                                        <p:attrNameLst>
                                          <p:attrName>style.visibility</p:attrName>
                                        </p:attrNameLst>
                                      </p:cBhvr>
                                      <p:to>
                                        <p:strVal val="visible"/>
                                      </p:to>
                                    </p:set>
                                    <p:set>
                                      <p:cBhvr>
                                        <p:cTn id="92" dur="455" fill="hold">
                                          <p:stCondLst>
                                            <p:cond delay="0"/>
                                          </p:stCondLst>
                                        </p:cTn>
                                        <p:tgtEl>
                                          <p:spTgt spid="30740"/>
                                        </p:tgtEl>
                                        <p:attrNameLst>
                                          <p:attrName>style.rotation</p:attrName>
                                        </p:attrNameLst>
                                      </p:cBhvr>
                                      <p:to>
                                        <p:strVal val="-45.0"/>
                                      </p:to>
                                    </p:set>
                                    <p:anim calcmode="lin" valueType="num">
                                      <p:cBhvr>
                                        <p:cTn id="93" dur="455" fill="hold">
                                          <p:stCondLst>
                                            <p:cond delay="455"/>
                                          </p:stCondLst>
                                        </p:cTn>
                                        <p:tgtEl>
                                          <p:spTgt spid="30740"/>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30740"/>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30740"/>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30740"/>
                                        </p:tgtEl>
                                        <p:attrNameLst>
                                          <p:attrName>ppt_y</p:attrName>
                                        </p:attrNameLst>
                                      </p:cBhvr>
                                      <p:tavLst>
                                        <p:tav tm="0">
                                          <p:val>
                                            <p:strVal val="#ppt_y-(0.354*#ppt_w-0.172*#ppt_h)"/>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grpId="0" nodeType="clickEffect">
                                  <p:stCondLst>
                                    <p:cond delay="0"/>
                                  </p:stCondLst>
                                  <p:childTnLst>
                                    <p:set>
                                      <p:cBhvr>
                                        <p:cTn id="100" dur="1" fill="hold">
                                          <p:stCondLst>
                                            <p:cond delay="0"/>
                                          </p:stCondLst>
                                        </p:cTn>
                                        <p:tgtEl>
                                          <p:spTgt spid="30739"/>
                                        </p:tgtEl>
                                        <p:attrNameLst>
                                          <p:attrName>style.visibility</p:attrName>
                                        </p:attrNameLst>
                                      </p:cBhvr>
                                      <p:to>
                                        <p:strVal val="visible"/>
                                      </p:to>
                                    </p:set>
                                    <p:animEffect transition="in" filter="fade">
                                      <p:cBhvr>
                                        <p:cTn id="101" dur="770" decel="100000"/>
                                        <p:tgtEl>
                                          <p:spTgt spid="30739"/>
                                        </p:tgtEl>
                                      </p:cBhvr>
                                    </p:animEffect>
                                    <p:animScale>
                                      <p:cBhvr>
                                        <p:cTn id="102" dur="770" decel="100000"/>
                                        <p:tgtEl>
                                          <p:spTgt spid="30739"/>
                                        </p:tgtEl>
                                      </p:cBhvr>
                                      <p:from x="10000" y="10000"/>
                                      <p:to x="200000" y="450000"/>
                                    </p:animScale>
                                    <p:animScale>
                                      <p:cBhvr>
                                        <p:cTn id="103" dur="1230" accel="100000" fill="hold">
                                          <p:stCondLst>
                                            <p:cond delay="770"/>
                                          </p:stCondLst>
                                        </p:cTn>
                                        <p:tgtEl>
                                          <p:spTgt spid="30739"/>
                                        </p:tgtEl>
                                      </p:cBhvr>
                                      <p:from x="200000" y="450000"/>
                                      <p:to x="100000" y="100000"/>
                                    </p:animScale>
                                    <p:set>
                                      <p:cBhvr>
                                        <p:cTn id="104" dur="770" fill="hold"/>
                                        <p:tgtEl>
                                          <p:spTgt spid="30739"/>
                                        </p:tgtEl>
                                        <p:attrNameLst>
                                          <p:attrName>ppt_x</p:attrName>
                                        </p:attrNameLst>
                                      </p:cBhvr>
                                      <p:to>
                                        <p:strVal val="(0.5)"/>
                                      </p:to>
                                    </p:set>
                                    <p:anim from="(0.5)" to="(#ppt_x)" calcmode="lin" valueType="num">
                                      <p:cBhvr>
                                        <p:cTn id="105" dur="1230" accel="100000" fill="hold">
                                          <p:stCondLst>
                                            <p:cond delay="770"/>
                                          </p:stCondLst>
                                        </p:cTn>
                                        <p:tgtEl>
                                          <p:spTgt spid="30739"/>
                                        </p:tgtEl>
                                        <p:attrNameLst>
                                          <p:attrName>ppt_x</p:attrName>
                                        </p:attrNameLst>
                                      </p:cBhvr>
                                    </p:anim>
                                    <p:set>
                                      <p:cBhvr>
                                        <p:cTn id="106" dur="770" fill="hold"/>
                                        <p:tgtEl>
                                          <p:spTgt spid="30739"/>
                                        </p:tgtEl>
                                        <p:attrNameLst>
                                          <p:attrName>ppt_y</p:attrName>
                                        </p:attrNameLst>
                                      </p:cBhvr>
                                      <p:to>
                                        <p:strVal val="(#ppt_y+0.4)"/>
                                      </p:to>
                                    </p:set>
                                    <p:anim from="(#ppt_y+0.4)" to="(#ppt_y)" calcmode="lin" valueType="num">
                                      <p:cBhvr>
                                        <p:cTn id="107" dur="1230" accel="100000" fill="hold">
                                          <p:stCondLst>
                                            <p:cond delay="770"/>
                                          </p:stCondLst>
                                        </p:cTn>
                                        <p:tgtEl>
                                          <p:spTgt spid="30739"/>
                                        </p:tgtEl>
                                        <p:attrNameLst>
                                          <p:attrName>ppt_y</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1" nodeType="clickEffect">
                                  <p:stCondLst>
                                    <p:cond delay="0"/>
                                  </p:stCondLst>
                                  <p:childTnLst>
                                    <p:animEffect transition="out" filter="fade">
                                      <p:cBhvr>
                                        <p:cTn id="111" dur="500" tmFilter="0, 0; .2, .5; .8, .5; 1, 0"/>
                                        <p:tgtEl>
                                          <p:spTgt spid="30739"/>
                                        </p:tgtEl>
                                      </p:cBhvr>
                                    </p:animEffect>
                                    <p:animScale>
                                      <p:cBhvr>
                                        <p:cTn id="112" dur="250" autoRev="1" fill="hold"/>
                                        <p:tgtEl>
                                          <p:spTgt spid="30739"/>
                                        </p:tgtEl>
                                      </p:cBhvr>
                                      <p:by x="105000" y="105000"/>
                                    </p:animScale>
                                  </p:childTnLst>
                                </p:cTn>
                              </p:par>
                            </p:childTnLst>
                          </p:cTn>
                        </p:par>
                      </p:childTnLst>
                    </p:cTn>
                  </p:par>
                  <p:par>
                    <p:cTn id="113" fill="hold">
                      <p:stCondLst>
                        <p:cond delay="indefinite"/>
                      </p:stCondLst>
                      <p:childTnLst>
                        <p:par>
                          <p:cTn id="114" fill="hold">
                            <p:stCondLst>
                              <p:cond delay="0"/>
                            </p:stCondLst>
                            <p:childTnLst>
                              <p:par>
                                <p:cTn id="115" presetID="31" presetClass="entr" presetSubtype="0" fill="hold" nodeType="clickEffect">
                                  <p:stCondLst>
                                    <p:cond delay="0"/>
                                  </p:stCondLst>
                                  <p:iterate type="lt">
                                    <p:tmPct val="5000"/>
                                  </p:iterate>
                                  <p:childTnLst>
                                    <p:set>
                                      <p:cBhvr>
                                        <p:cTn id="116" dur="1" fill="hold">
                                          <p:stCondLst>
                                            <p:cond delay="0"/>
                                          </p:stCondLst>
                                        </p:cTn>
                                        <p:tgtEl>
                                          <p:spTgt spid="30742"/>
                                        </p:tgtEl>
                                        <p:attrNameLst>
                                          <p:attrName>style.visibility</p:attrName>
                                        </p:attrNameLst>
                                      </p:cBhvr>
                                      <p:to>
                                        <p:strVal val="visible"/>
                                      </p:to>
                                    </p:set>
                                    <p:anim calcmode="lin" valueType="num">
                                      <p:cBhvr>
                                        <p:cTn id="117" dur="1000" fill="hold"/>
                                        <p:tgtEl>
                                          <p:spTgt spid="30742"/>
                                        </p:tgtEl>
                                        <p:attrNameLst>
                                          <p:attrName>ppt_w</p:attrName>
                                        </p:attrNameLst>
                                      </p:cBhvr>
                                      <p:tavLst>
                                        <p:tav tm="0">
                                          <p:val>
                                            <p:fltVal val="0"/>
                                          </p:val>
                                        </p:tav>
                                        <p:tav tm="100000">
                                          <p:val>
                                            <p:strVal val="#ppt_w"/>
                                          </p:val>
                                        </p:tav>
                                      </p:tavLst>
                                    </p:anim>
                                    <p:anim calcmode="lin" valueType="num">
                                      <p:cBhvr>
                                        <p:cTn id="118" dur="1000" fill="hold"/>
                                        <p:tgtEl>
                                          <p:spTgt spid="30742"/>
                                        </p:tgtEl>
                                        <p:attrNameLst>
                                          <p:attrName>ppt_h</p:attrName>
                                        </p:attrNameLst>
                                      </p:cBhvr>
                                      <p:tavLst>
                                        <p:tav tm="0">
                                          <p:val>
                                            <p:fltVal val="0"/>
                                          </p:val>
                                        </p:tav>
                                        <p:tav tm="100000">
                                          <p:val>
                                            <p:strVal val="#ppt_h"/>
                                          </p:val>
                                        </p:tav>
                                      </p:tavLst>
                                    </p:anim>
                                    <p:anim calcmode="lin" valueType="num">
                                      <p:cBhvr>
                                        <p:cTn id="119" dur="1000" fill="hold"/>
                                        <p:tgtEl>
                                          <p:spTgt spid="30742"/>
                                        </p:tgtEl>
                                        <p:attrNameLst>
                                          <p:attrName>style.rotation</p:attrName>
                                        </p:attrNameLst>
                                      </p:cBhvr>
                                      <p:tavLst>
                                        <p:tav tm="0">
                                          <p:val>
                                            <p:fltVal val="90"/>
                                          </p:val>
                                        </p:tav>
                                        <p:tav tm="100000">
                                          <p:val>
                                            <p:fltVal val="0"/>
                                          </p:val>
                                        </p:tav>
                                      </p:tavLst>
                                    </p:anim>
                                    <p:animEffect transition="in" filter="fade">
                                      <p:cBhvr>
                                        <p:cTn id="120" dur="1000"/>
                                        <p:tgtEl>
                                          <p:spTgt spid="30742"/>
                                        </p:tgtEl>
                                      </p:cBhvr>
                                    </p:animEffect>
                                  </p:childTnLst>
                                </p:cTn>
                              </p:par>
                              <p:par>
                                <p:cTn id="121" presetID="31" presetClass="entr" presetSubtype="0" fill="hold" nodeType="withEffect">
                                  <p:stCondLst>
                                    <p:cond delay="0"/>
                                  </p:stCondLst>
                                  <p:iterate type="lt">
                                    <p:tmPct val="5000"/>
                                  </p:iterate>
                                  <p:childTnLst>
                                    <p:set>
                                      <p:cBhvr>
                                        <p:cTn id="122" dur="1" fill="hold">
                                          <p:stCondLst>
                                            <p:cond delay="0"/>
                                          </p:stCondLst>
                                        </p:cTn>
                                        <p:tgtEl>
                                          <p:spTgt spid="30741"/>
                                        </p:tgtEl>
                                        <p:attrNameLst>
                                          <p:attrName>style.visibility</p:attrName>
                                        </p:attrNameLst>
                                      </p:cBhvr>
                                      <p:to>
                                        <p:strVal val="visible"/>
                                      </p:to>
                                    </p:set>
                                    <p:anim calcmode="lin" valueType="num">
                                      <p:cBhvr>
                                        <p:cTn id="123" dur="1000" fill="hold"/>
                                        <p:tgtEl>
                                          <p:spTgt spid="30741"/>
                                        </p:tgtEl>
                                        <p:attrNameLst>
                                          <p:attrName>ppt_w</p:attrName>
                                        </p:attrNameLst>
                                      </p:cBhvr>
                                      <p:tavLst>
                                        <p:tav tm="0">
                                          <p:val>
                                            <p:fltVal val="0"/>
                                          </p:val>
                                        </p:tav>
                                        <p:tav tm="100000">
                                          <p:val>
                                            <p:strVal val="#ppt_w"/>
                                          </p:val>
                                        </p:tav>
                                      </p:tavLst>
                                    </p:anim>
                                    <p:anim calcmode="lin" valueType="num">
                                      <p:cBhvr>
                                        <p:cTn id="124" dur="1000" fill="hold"/>
                                        <p:tgtEl>
                                          <p:spTgt spid="30741"/>
                                        </p:tgtEl>
                                        <p:attrNameLst>
                                          <p:attrName>ppt_h</p:attrName>
                                        </p:attrNameLst>
                                      </p:cBhvr>
                                      <p:tavLst>
                                        <p:tav tm="0">
                                          <p:val>
                                            <p:fltVal val="0"/>
                                          </p:val>
                                        </p:tav>
                                        <p:tav tm="100000">
                                          <p:val>
                                            <p:strVal val="#ppt_h"/>
                                          </p:val>
                                        </p:tav>
                                      </p:tavLst>
                                    </p:anim>
                                    <p:anim calcmode="lin" valueType="num">
                                      <p:cBhvr>
                                        <p:cTn id="125" dur="1000" fill="hold"/>
                                        <p:tgtEl>
                                          <p:spTgt spid="30741"/>
                                        </p:tgtEl>
                                        <p:attrNameLst>
                                          <p:attrName>style.rotation</p:attrName>
                                        </p:attrNameLst>
                                      </p:cBhvr>
                                      <p:tavLst>
                                        <p:tav tm="0">
                                          <p:val>
                                            <p:fltVal val="90"/>
                                          </p:val>
                                        </p:tav>
                                        <p:tav tm="100000">
                                          <p:val>
                                            <p:fltVal val="0"/>
                                          </p:val>
                                        </p:tav>
                                      </p:tavLst>
                                    </p:anim>
                                    <p:animEffect transition="in" filter="fade">
                                      <p:cBhvr>
                                        <p:cTn id="126" dur="1000"/>
                                        <p:tgtEl>
                                          <p:spTgt spid="30741"/>
                                        </p:tgtEl>
                                      </p:cBhvr>
                                    </p:animEffec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nodeType="clickEffect">
                                  <p:stCondLst>
                                    <p:cond delay="0"/>
                                  </p:stCondLst>
                                  <p:iterate type="lt">
                                    <p:tmPct val="0"/>
                                  </p:iterate>
                                  <p:childTnLst>
                                    <p:animEffect transition="out" filter="fade">
                                      <p:cBhvr>
                                        <p:cTn id="130" dur="500" tmFilter="0, 0; .2, .5; .8, .5; 1, 0"/>
                                        <p:tgtEl>
                                          <p:spTgt spid="30742"/>
                                        </p:tgtEl>
                                      </p:cBhvr>
                                    </p:animEffect>
                                    <p:animScale>
                                      <p:cBhvr>
                                        <p:cTn id="131" dur="250" autoRev="1" fill="hold"/>
                                        <p:tgtEl>
                                          <p:spTgt spid="30742"/>
                                        </p:tgtEl>
                                      </p:cBhvr>
                                      <p:by x="105000" y="105000"/>
                                    </p:animScale>
                                  </p:childTnLst>
                                </p:cTn>
                              </p:par>
                              <p:par>
                                <p:cTn id="132" presetID="26" presetClass="emph" presetSubtype="0" fill="hold" nodeType="withEffect">
                                  <p:stCondLst>
                                    <p:cond delay="0"/>
                                  </p:stCondLst>
                                  <p:iterate type="lt">
                                    <p:tmPct val="0"/>
                                  </p:iterate>
                                  <p:childTnLst>
                                    <p:animEffect transition="out" filter="fade">
                                      <p:cBhvr>
                                        <p:cTn id="133" dur="500" tmFilter="0, 0; .2, .5; .8, .5; 1, 0"/>
                                        <p:tgtEl>
                                          <p:spTgt spid="30741"/>
                                        </p:tgtEl>
                                      </p:cBhvr>
                                    </p:animEffect>
                                    <p:animScale>
                                      <p:cBhvr>
                                        <p:cTn id="134" dur="250" autoRev="1" fill="hold"/>
                                        <p:tgtEl>
                                          <p:spTgt spid="30741"/>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38" presetClass="entr" presetSubtype="0" accel="50000" fill="hold" grpId="0" nodeType="clickEffect">
                                  <p:stCondLst>
                                    <p:cond delay="0"/>
                                  </p:stCondLst>
                                  <p:iterate type="lt">
                                    <p:tmPct val="50000"/>
                                  </p:iterate>
                                  <p:childTnLst>
                                    <p:set>
                                      <p:cBhvr>
                                        <p:cTn id="138" dur="1" fill="hold">
                                          <p:stCondLst>
                                            <p:cond delay="0"/>
                                          </p:stCondLst>
                                        </p:cTn>
                                        <p:tgtEl>
                                          <p:spTgt spid="30747"/>
                                        </p:tgtEl>
                                        <p:attrNameLst>
                                          <p:attrName>style.visibility</p:attrName>
                                        </p:attrNameLst>
                                      </p:cBhvr>
                                      <p:to>
                                        <p:strVal val="visible"/>
                                      </p:to>
                                    </p:set>
                                    <p:set>
                                      <p:cBhvr>
                                        <p:cTn id="139" dur="455" fill="hold">
                                          <p:stCondLst>
                                            <p:cond delay="0"/>
                                          </p:stCondLst>
                                        </p:cTn>
                                        <p:tgtEl>
                                          <p:spTgt spid="30747"/>
                                        </p:tgtEl>
                                        <p:attrNameLst>
                                          <p:attrName>style.rotation</p:attrName>
                                        </p:attrNameLst>
                                      </p:cBhvr>
                                      <p:to>
                                        <p:strVal val="-45.0"/>
                                      </p:to>
                                    </p:set>
                                    <p:anim calcmode="lin" valueType="num">
                                      <p:cBhvr>
                                        <p:cTn id="140" dur="455" fill="hold">
                                          <p:stCondLst>
                                            <p:cond delay="455"/>
                                          </p:stCondLst>
                                        </p:cTn>
                                        <p:tgtEl>
                                          <p:spTgt spid="30747"/>
                                        </p:tgtEl>
                                        <p:attrNameLst>
                                          <p:attrName>style.rotation</p:attrName>
                                        </p:attrNameLst>
                                      </p:cBhvr>
                                      <p:tavLst>
                                        <p:tav tm="0">
                                          <p:val>
                                            <p:fltVal val="-45"/>
                                          </p:val>
                                        </p:tav>
                                        <p:tav tm="69900">
                                          <p:val>
                                            <p:fltVal val="45"/>
                                          </p:val>
                                        </p:tav>
                                        <p:tav tm="100000">
                                          <p:val>
                                            <p:fltVal val="0"/>
                                          </p:val>
                                        </p:tav>
                                      </p:tavLst>
                                    </p:anim>
                                    <p:anim calcmode="lin" valueType="num">
                                      <p:cBhvr>
                                        <p:cTn id="141" dur="455" fill="hold">
                                          <p:stCondLst>
                                            <p:cond delay="0"/>
                                          </p:stCondLst>
                                        </p:cTn>
                                        <p:tgtEl>
                                          <p:spTgt spid="30747"/>
                                        </p:tgtEl>
                                        <p:attrNameLst>
                                          <p:attrName>ppt_y</p:attrName>
                                        </p:attrNameLst>
                                      </p:cBhvr>
                                      <p:tavLst>
                                        <p:tav tm="0">
                                          <p:val>
                                            <p:strVal val="#ppt_y-1"/>
                                          </p:val>
                                        </p:tav>
                                        <p:tav tm="100000">
                                          <p:val>
                                            <p:strVal val="#ppt_y-(0.354*#ppt_w-0.172*#ppt_h)"/>
                                          </p:val>
                                        </p:tav>
                                      </p:tavLst>
                                    </p:anim>
                                    <p:anim calcmode="lin" valueType="num">
                                      <p:cBhvr>
                                        <p:cTn id="142" dur="156" decel="50000" autoRev="1" fill="hold">
                                          <p:stCondLst>
                                            <p:cond delay="455"/>
                                          </p:stCondLst>
                                        </p:cTn>
                                        <p:tgtEl>
                                          <p:spTgt spid="30747"/>
                                        </p:tgtEl>
                                        <p:attrNameLst>
                                          <p:attrName>ppt_y</p:attrName>
                                        </p:attrNameLst>
                                      </p:cBhvr>
                                      <p:tavLst>
                                        <p:tav tm="0">
                                          <p:val>
                                            <p:strVal val="#ppt_y-(0.354*#ppt_w-0.172*#ppt_h)"/>
                                          </p:val>
                                        </p:tav>
                                        <p:tav tm="100000">
                                          <p:val>
                                            <p:strVal val="#ppt_y-(0.354*#ppt_w-0.172*#ppt_h)-#ppt_h/2"/>
                                          </p:val>
                                        </p:tav>
                                      </p:tavLst>
                                    </p:anim>
                                    <p:anim calcmode="lin" valueType="num">
                                      <p:cBhvr>
                                        <p:cTn id="143" dur="136" fill="hold">
                                          <p:stCondLst>
                                            <p:cond delay="864"/>
                                          </p:stCondLst>
                                        </p:cTn>
                                        <p:tgtEl>
                                          <p:spTgt spid="30747"/>
                                        </p:tgtEl>
                                        <p:attrNameLst>
                                          <p:attrName>ppt_y</p:attrName>
                                        </p:attrNameLst>
                                      </p:cBhvr>
                                      <p:tavLst>
                                        <p:tav tm="0">
                                          <p:val>
                                            <p:strVal val="#ppt_y-(0.354*#ppt_w-0.172*#ppt_h)"/>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30734"/>
                                        </p:tgtEl>
                                        <p:attrNameLst>
                                          <p:attrName>style.visibility</p:attrName>
                                        </p:attrNameLst>
                                      </p:cBhvr>
                                      <p:to>
                                        <p:strVal val="visible"/>
                                      </p:to>
                                    </p:set>
                                    <p:animEffect transition="in" filter="wipe(left)">
                                      <p:cBhvr>
                                        <p:cTn id="148" dur="2000"/>
                                        <p:tgtEl>
                                          <p:spTgt spid="30734"/>
                                        </p:tgtEl>
                                      </p:cBhvr>
                                    </p:animEffect>
                                  </p:childTnLst>
                                </p:cTn>
                              </p:par>
                              <p:par>
                                <p:cTn id="149" presetID="22" presetClass="entr" presetSubtype="8" fill="hold" grpId="0" nodeType="withEffect">
                                  <p:stCondLst>
                                    <p:cond delay="0"/>
                                  </p:stCondLst>
                                  <p:childTnLst>
                                    <p:set>
                                      <p:cBhvr>
                                        <p:cTn id="150" dur="1" fill="hold">
                                          <p:stCondLst>
                                            <p:cond delay="0"/>
                                          </p:stCondLst>
                                        </p:cTn>
                                        <p:tgtEl>
                                          <p:spTgt spid="30736"/>
                                        </p:tgtEl>
                                        <p:attrNameLst>
                                          <p:attrName>style.visibility</p:attrName>
                                        </p:attrNameLst>
                                      </p:cBhvr>
                                      <p:to>
                                        <p:strVal val="visible"/>
                                      </p:to>
                                    </p:set>
                                    <p:animEffect transition="in" filter="wipe(left)">
                                      <p:cBhvr>
                                        <p:cTn id="151" dur="2000"/>
                                        <p:tgtEl>
                                          <p:spTgt spid="3073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30745"/>
                                        </p:tgtEl>
                                        <p:attrNameLst>
                                          <p:attrName>style.visibility</p:attrName>
                                        </p:attrNameLst>
                                      </p:cBhvr>
                                      <p:to>
                                        <p:strVal val="visible"/>
                                      </p:to>
                                    </p:set>
                                    <p:animEffect transition="in" filter="wipe(left)">
                                      <p:cBhvr>
                                        <p:cTn id="156" dur="1000"/>
                                        <p:tgtEl>
                                          <p:spTgt spid="30745"/>
                                        </p:tgtEl>
                                      </p:cBhvr>
                                    </p:animEffect>
                                  </p:childTnLst>
                                </p:cTn>
                              </p:par>
                            </p:childTnLst>
                          </p:cTn>
                        </p:par>
                      </p:childTnLst>
                    </p:cTn>
                  </p:par>
                  <p:par>
                    <p:cTn id="157" fill="hold">
                      <p:stCondLst>
                        <p:cond delay="indefinite"/>
                      </p:stCondLst>
                      <p:childTnLst>
                        <p:par>
                          <p:cTn id="158" fill="hold">
                            <p:stCondLst>
                              <p:cond delay="0"/>
                            </p:stCondLst>
                            <p:childTnLst>
                              <p:par>
                                <p:cTn id="159" presetID="38" presetClass="entr" presetSubtype="0" accel="50000" fill="hold" grpId="0" nodeType="clickEffect">
                                  <p:stCondLst>
                                    <p:cond delay="0"/>
                                  </p:stCondLst>
                                  <p:iterate type="lt">
                                    <p:tmPct val="50000"/>
                                  </p:iterate>
                                  <p:childTnLst>
                                    <p:set>
                                      <p:cBhvr>
                                        <p:cTn id="160" dur="1" fill="hold">
                                          <p:stCondLst>
                                            <p:cond delay="0"/>
                                          </p:stCondLst>
                                        </p:cTn>
                                        <p:tgtEl>
                                          <p:spTgt spid="30744"/>
                                        </p:tgtEl>
                                        <p:attrNameLst>
                                          <p:attrName>style.visibility</p:attrName>
                                        </p:attrNameLst>
                                      </p:cBhvr>
                                      <p:to>
                                        <p:strVal val="visible"/>
                                      </p:to>
                                    </p:set>
                                    <p:set>
                                      <p:cBhvr>
                                        <p:cTn id="161" dur="455" fill="hold">
                                          <p:stCondLst>
                                            <p:cond delay="0"/>
                                          </p:stCondLst>
                                        </p:cTn>
                                        <p:tgtEl>
                                          <p:spTgt spid="30744"/>
                                        </p:tgtEl>
                                        <p:attrNameLst>
                                          <p:attrName>style.rotation</p:attrName>
                                        </p:attrNameLst>
                                      </p:cBhvr>
                                      <p:to>
                                        <p:strVal val="-45.0"/>
                                      </p:to>
                                    </p:set>
                                    <p:anim calcmode="lin" valueType="num">
                                      <p:cBhvr>
                                        <p:cTn id="162" dur="455" fill="hold">
                                          <p:stCondLst>
                                            <p:cond delay="455"/>
                                          </p:stCondLst>
                                        </p:cTn>
                                        <p:tgtEl>
                                          <p:spTgt spid="30744"/>
                                        </p:tgtEl>
                                        <p:attrNameLst>
                                          <p:attrName>style.rotation</p:attrName>
                                        </p:attrNameLst>
                                      </p:cBhvr>
                                      <p:tavLst>
                                        <p:tav tm="0">
                                          <p:val>
                                            <p:fltVal val="-45"/>
                                          </p:val>
                                        </p:tav>
                                        <p:tav tm="69900">
                                          <p:val>
                                            <p:fltVal val="45"/>
                                          </p:val>
                                        </p:tav>
                                        <p:tav tm="100000">
                                          <p:val>
                                            <p:fltVal val="0"/>
                                          </p:val>
                                        </p:tav>
                                      </p:tavLst>
                                    </p:anim>
                                    <p:anim calcmode="lin" valueType="num">
                                      <p:cBhvr>
                                        <p:cTn id="163" dur="455" fill="hold">
                                          <p:stCondLst>
                                            <p:cond delay="0"/>
                                          </p:stCondLst>
                                        </p:cTn>
                                        <p:tgtEl>
                                          <p:spTgt spid="30744"/>
                                        </p:tgtEl>
                                        <p:attrNameLst>
                                          <p:attrName>ppt_y</p:attrName>
                                        </p:attrNameLst>
                                      </p:cBhvr>
                                      <p:tavLst>
                                        <p:tav tm="0">
                                          <p:val>
                                            <p:strVal val="#ppt_y-1"/>
                                          </p:val>
                                        </p:tav>
                                        <p:tav tm="100000">
                                          <p:val>
                                            <p:strVal val="#ppt_y-(0.354*#ppt_w-0.172*#ppt_h)"/>
                                          </p:val>
                                        </p:tav>
                                      </p:tavLst>
                                    </p:anim>
                                    <p:anim calcmode="lin" valueType="num">
                                      <p:cBhvr>
                                        <p:cTn id="164" dur="156" decel="50000" autoRev="1" fill="hold">
                                          <p:stCondLst>
                                            <p:cond delay="455"/>
                                          </p:stCondLst>
                                        </p:cTn>
                                        <p:tgtEl>
                                          <p:spTgt spid="30744"/>
                                        </p:tgtEl>
                                        <p:attrNameLst>
                                          <p:attrName>ppt_y</p:attrName>
                                        </p:attrNameLst>
                                      </p:cBhvr>
                                      <p:tavLst>
                                        <p:tav tm="0">
                                          <p:val>
                                            <p:strVal val="#ppt_y-(0.354*#ppt_w-0.172*#ppt_h)"/>
                                          </p:val>
                                        </p:tav>
                                        <p:tav tm="100000">
                                          <p:val>
                                            <p:strVal val="#ppt_y-(0.354*#ppt_w-0.172*#ppt_h)-#ppt_h/2"/>
                                          </p:val>
                                        </p:tav>
                                      </p:tavLst>
                                    </p:anim>
                                    <p:anim calcmode="lin" valueType="num">
                                      <p:cBhvr>
                                        <p:cTn id="165" dur="136" fill="hold">
                                          <p:stCondLst>
                                            <p:cond delay="864"/>
                                          </p:stCondLst>
                                        </p:cTn>
                                        <p:tgtEl>
                                          <p:spTgt spid="3074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33" grpId="0"/>
      <p:bldP spid="30735" grpId="0"/>
      <p:bldP spid="30736" grpId="0"/>
      <p:bldP spid="30738" grpId="0"/>
      <p:bldP spid="30739" grpId="0" animBg="1"/>
      <p:bldP spid="30739" grpId="1" animBg="1"/>
      <p:bldP spid="30740" grpId="0"/>
      <p:bldP spid="30743" grpId="0"/>
      <p:bldP spid="30744" grpId="0"/>
      <p:bldP spid="30746" grpId="0"/>
      <p:bldP spid="3074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9213" y="510382"/>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Keynesiánské pojetí MP</a:t>
            </a:r>
          </a:p>
        </p:txBody>
      </p:sp>
      <p:sp>
        <p:nvSpPr>
          <p:cNvPr id="30725" name="Line 5"/>
          <p:cNvSpPr>
            <a:spLocks noChangeShapeType="1"/>
          </p:cNvSpPr>
          <p:nvPr/>
        </p:nvSpPr>
        <p:spPr bwMode="auto">
          <a:xfrm>
            <a:off x="1187450" y="2924175"/>
            <a:ext cx="0" cy="259080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26" name="Line 6"/>
          <p:cNvSpPr>
            <a:spLocks noChangeShapeType="1"/>
          </p:cNvSpPr>
          <p:nvPr/>
        </p:nvSpPr>
        <p:spPr bwMode="auto">
          <a:xfrm>
            <a:off x="1187450" y="5514975"/>
            <a:ext cx="3124200" cy="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27" name="Text Box 7"/>
          <p:cNvSpPr txBox="1">
            <a:spLocks noChangeArrowheads="1"/>
          </p:cNvSpPr>
          <p:nvPr/>
        </p:nvSpPr>
        <p:spPr bwMode="auto">
          <a:xfrm>
            <a:off x="730250" y="2543175"/>
            <a:ext cx="838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AE</a:t>
            </a:r>
          </a:p>
        </p:txBody>
      </p:sp>
      <p:sp>
        <p:nvSpPr>
          <p:cNvPr id="30728" name="Text Box 8"/>
          <p:cNvSpPr txBox="1">
            <a:spLocks noChangeArrowheads="1"/>
          </p:cNvSpPr>
          <p:nvPr/>
        </p:nvSpPr>
        <p:spPr bwMode="auto">
          <a:xfrm>
            <a:off x="4083050" y="551497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sp>
        <p:nvSpPr>
          <p:cNvPr id="30729" name="Line 9"/>
          <p:cNvSpPr>
            <a:spLocks noChangeShapeType="1"/>
          </p:cNvSpPr>
          <p:nvPr/>
        </p:nvSpPr>
        <p:spPr bwMode="auto">
          <a:xfrm flipV="1">
            <a:off x="2195513" y="3122613"/>
            <a:ext cx="0" cy="2438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1" name="Line 11"/>
          <p:cNvSpPr>
            <a:spLocks noChangeShapeType="1"/>
          </p:cNvSpPr>
          <p:nvPr/>
        </p:nvSpPr>
        <p:spPr bwMode="auto">
          <a:xfrm flipV="1">
            <a:off x="1309688" y="3427413"/>
            <a:ext cx="2879725" cy="792162"/>
          </a:xfrm>
          <a:prstGeom prst="line">
            <a:avLst/>
          </a:prstGeom>
          <a:noFill/>
          <a:ln w="38100">
            <a:solidFill>
              <a:srgbClr val="9933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2" name="Line 12"/>
          <p:cNvSpPr>
            <a:spLocks noChangeShapeType="1"/>
          </p:cNvSpPr>
          <p:nvPr/>
        </p:nvSpPr>
        <p:spPr bwMode="auto">
          <a:xfrm flipV="1">
            <a:off x="1200150" y="3141663"/>
            <a:ext cx="2376488" cy="2374900"/>
          </a:xfrm>
          <a:prstGeom prst="line">
            <a:avLst/>
          </a:prstGeom>
          <a:noFill/>
          <a:ln w="25400">
            <a:solidFill>
              <a:schemeClr val="tx1"/>
            </a:solidFill>
            <a:prstDash val="dash"/>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3" name="Text Box 13"/>
          <p:cNvSpPr txBox="1">
            <a:spLocks noChangeArrowheads="1"/>
          </p:cNvSpPr>
          <p:nvPr/>
        </p:nvSpPr>
        <p:spPr bwMode="auto">
          <a:xfrm>
            <a:off x="2195513" y="561181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sp>
        <p:nvSpPr>
          <p:cNvPr id="30734" name="Line 14"/>
          <p:cNvSpPr>
            <a:spLocks noChangeShapeType="1"/>
          </p:cNvSpPr>
          <p:nvPr/>
        </p:nvSpPr>
        <p:spPr bwMode="auto">
          <a:xfrm flipV="1">
            <a:off x="1309688" y="3944938"/>
            <a:ext cx="2879725" cy="792162"/>
          </a:xfrm>
          <a:prstGeom prst="line">
            <a:avLst/>
          </a:prstGeom>
          <a:noFill/>
          <a:ln w="38100">
            <a:solidFill>
              <a:srgbClr val="9933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5" name="Text Box 15"/>
          <p:cNvSpPr txBox="1">
            <a:spLocks noChangeArrowheads="1"/>
          </p:cNvSpPr>
          <p:nvPr/>
        </p:nvSpPr>
        <p:spPr bwMode="auto">
          <a:xfrm>
            <a:off x="4189413" y="3316288"/>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663300"/>
                </a:solidFill>
                <a:effectLst/>
                <a:uLnTx/>
                <a:uFillTx/>
                <a:latin typeface="Times New Roman" panose="02020603050405020304" pitchFamily="18" charset="0"/>
                <a:ea typeface="+mn-ea"/>
                <a:cs typeface="+mn-cs"/>
              </a:rPr>
              <a:t>AE</a:t>
            </a:r>
            <a:r>
              <a:rPr kumimoji="0" lang="cs-CZ" altLang="cs-CZ" sz="2400" b="1" i="0" u="none" strike="noStrike" kern="1200" cap="none" spc="0" normalizeH="0" baseline="-25000" noProof="0">
                <a:ln>
                  <a:noFill/>
                </a:ln>
                <a:solidFill>
                  <a:srgbClr val="663300"/>
                </a:solidFill>
                <a:effectLst/>
                <a:uLnTx/>
                <a:uFillTx/>
                <a:latin typeface="Times New Roman" panose="02020603050405020304" pitchFamily="18" charset="0"/>
                <a:ea typeface="+mn-ea"/>
                <a:cs typeface="+mn-cs"/>
              </a:rPr>
              <a:t>1</a:t>
            </a:r>
          </a:p>
        </p:txBody>
      </p:sp>
      <p:sp>
        <p:nvSpPr>
          <p:cNvPr id="30736" name="Text Box 16"/>
          <p:cNvSpPr txBox="1">
            <a:spLocks noChangeArrowheads="1"/>
          </p:cNvSpPr>
          <p:nvPr/>
        </p:nvSpPr>
        <p:spPr bwMode="auto">
          <a:xfrm>
            <a:off x="4224338" y="3952875"/>
            <a:ext cx="86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663300"/>
                </a:solidFill>
                <a:effectLst/>
                <a:uLnTx/>
                <a:uFillTx/>
                <a:latin typeface="Times New Roman" panose="02020603050405020304" pitchFamily="18" charset="0"/>
                <a:ea typeface="+mn-ea"/>
                <a:cs typeface="+mn-cs"/>
              </a:rPr>
              <a:t>AE</a:t>
            </a:r>
            <a:r>
              <a:rPr kumimoji="0" lang="cs-CZ" altLang="cs-CZ" sz="2400" b="1" i="0" u="none" strike="noStrike" kern="1200" cap="none" spc="0" normalizeH="0" baseline="-25000" noProof="0">
                <a:ln>
                  <a:noFill/>
                </a:ln>
                <a:solidFill>
                  <a:srgbClr val="663300"/>
                </a:solidFill>
                <a:effectLst/>
                <a:uLnTx/>
                <a:uFillTx/>
                <a:latin typeface="Times New Roman" panose="02020603050405020304" pitchFamily="18" charset="0"/>
                <a:ea typeface="+mn-ea"/>
                <a:cs typeface="+mn-cs"/>
              </a:rPr>
              <a:t>2</a:t>
            </a:r>
          </a:p>
        </p:txBody>
      </p:sp>
      <p:sp>
        <p:nvSpPr>
          <p:cNvPr id="30737" name="Line 17"/>
          <p:cNvSpPr>
            <a:spLocks noChangeShapeType="1"/>
          </p:cNvSpPr>
          <p:nvPr/>
        </p:nvSpPr>
        <p:spPr bwMode="auto">
          <a:xfrm>
            <a:off x="2903538" y="3779838"/>
            <a:ext cx="22225" cy="1735137"/>
          </a:xfrm>
          <a:prstGeom prst="line">
            <a:avLst/>
          </a:prstGeom>
          <a:noFill/>
          <a:ln w="28575"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38" name="Text Box 18"/>
          <p:cNvSpPr txBox="1">
            <a:spLocks noChangeArrowheads="1"/>
          </p:cNvSpPr>
          <p:nvPr/>
        </p:nvSpPr>
        <p:spPr bwMode="auto">
          <a:xfrm>
            <a:off x="2925763" y="558958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739" name="Rectangle 19"/>
          <p:cNvSpPr>
            <a:spLocks noChangeArrowheads="1"/>
          </p:cNvSpPr>
          <p:nvPr/>
        </p:nvSpPr>
        <p:spPr bwMode="auto">
          <a:xfrm>
            <a:off x="2255838" y="5561013"/>
            <a:ext cx="1296987"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0" name="Text Box 20"/>
          <p:cNvSpPr txBox="1">
            <a:spLocks noChangeArrowheads="1"/>
          </p:cNvSpPr>
          <p:nvPr/>
        </p:nvSpPr>
        <p:spPr bwMode="auto">
          <a:xfrm>
            <a:off x="2576513" y="5611813"/>
            <a:ext cx="503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cs-CZ"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a:t>
            </a:r>
          </a:p>
        </p:txBody>
      </p:sp>
      <p:sp>
        <p:nvSpPr>
          <p:cNvPr id="30741" name="Line 21"/>
          <p:cNvSpPr>
            <a:spLocks noChangeShapeType="1"/>
          </p:cNvSpPr>
          <p:nvPr/>
        </p:nvSpPr>
        <p:spPr bwMode="auto">
          <a:xfrm flipH="1">
            <a:off x="1778000" y="4202113"/>
            <a:ext cx="0" cy="358775"/>
          </a:xfrm>
          <a:prstGeom prst="line">
            <a:avLst/>
          </a:prstGeom>
          <a:noFill/>
          <a:ln w="47625">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3" name="Text Box 23"/>
          <p:cNvSpPr txBox="1">
            <a:spLocks noChangeArrowheads="1"/>
          </p:cNvSpPr>
          <p:nvPr/>
        </p:nvSpPr>
        <p:spPr bwMode="auto">
          <a:xfrm>
            <a:off x="2484438" y="331628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30744" name="Text Box 24"/>
          <p:cNvSpPr txBox="1">
            <a:spLocks noChangeArrowheads="1"/>
          </p:cNvSpPr>
          <p:nvPr/>
        </p:nvSpPr>
        <p:spPr bwMode="auto">
          <a:xfrm>
            <a:off x="2241550" y="4494213"/>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4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30745" name="Line 25"/>
          <p:cNvSpPr>
            <a:spLocks noChangeShapeType="1"/>
          </p:cNvSpPr>
          <p:nvPr/>
        </p:nvSpPr>
        <p:spPr bwMode="auto">
          <a:xfrm flipH="1">
            <a:off x="2314575" y="6453188"/>
            <a:ext cx="1008063"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0746" name="Text Box 26"/>
          <p:cNvSpPr txBox="1">
            <a:spLocks noChangeArrowheads="1"/>
          </p:cNvSpPr>
          <p:nvPr/>
        </p:nvSpPr>
        <p:spPr bwMode="auto">
          <a:xfrm>
            <a:off x="3419475" y="2852738"/>
            <a:ext cx="22320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45</a:t>
            </a:r>
            <a:r>
              <a:rPr kumimoji="0" lang="en-US"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º</a:t>
            </a: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AE=Y</a:t>
            </a:r>
            <a:endParaRPr kumimoji="0" lang="en-US"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0747" name="Text Box 27"/>
          <p:cNvSpPr txBox="1">
            <a:spLocks noChangeArrowheads="1"/>
          </p:cNvSpPr>
          <p:nvPr/>
        </p:nvSpPr>
        <p:spPr bwMode="auto">
          <a:xfrm>
            <a:off x="611188" y="458152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l-GR" altLang="cs-CZ" sz="2400" b="1" i="0" u="none" strike="noStrike" kern="1200" cap="none" spc="0" normalizeH="0" baseline="0" noProof="0">
                <a:ln>
                  <a:noFill/>
                </a:ln>
                <a:solidFill>
                  <a:srgbClr val="008000"/>
                </a:solidFill>
                <a:effectLst/>
                <a:uLnTx/>
                <a:uFillTx/>
                <a:latin typeface="Arial" panose="020B0604020202020204" pitchFamily="34" charset="0"/>
                <a:ea typeface="+mn-ea"/>
                <a:cs typeface="Arial" panose="020B0604020202020204" pitchFamily="34" charset="0"/>
              </a:rPr>
              <a:t>Δ</a:t>
            </a:r>
            <a:r>
              <a:rPr kumimoji="0" lang="cs-CZ" altLang="cs-CZ" sz="2400" b="1" i="0" u="none" strike="noStrike" kern="1200" cap="none" spc="0" normalizeH="0" baseline="0" noProof="0">
                <a:ln>
                  <a:noFill/>
                </a:ln>
                <a:solidFill>
                  <a:srgbClr val="008000"/>
                </a:solidFill>
                <a:effectLst/>
                <a:uLnTx/>
                <a:uFillTx/>
                <a:latin typeface="Times New Roman" panose="02020603050405020304" pitchFamily="18" charset="0"/>
                <a:ea typeface="+mn-ea"/>
                <a:cs typeface="+mn-cs"/>
              </a:rPr>
              <a:t>I</a:t>
            </a:r>
          </a:p>
        </p:txBody>
      </p:sp>
      <p:sp>
        <p:nvSpPr>
          <p:cNvPr id="20504" name="Text Box 28"/>
          <p:cNvSpPr txBox="1">
            <a:spLocks noChangeArrowheads="1"/>
          </p:cNvSpPr>
          <p:nvPr/>
        </p:nvSpPr>
        <p:spPr bwMode="auto">
          <a:xfrm>
            <a:off x="250825" y="1419225"/>
            <a:ext cx="8642350"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8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Účinky restriktivní monetární politiky v modelu důchod výdaje – uzavření </a:t>
            </a:r>
            <a:r>
              <a:rPr kumimoji="0" lang="cs-CZ" altLang="cs-CZ" sz="2800" b="1" i="0" u="none" strike="noStrike" kern="1200" cap="none" spc="0" normalizeH="0" baseline="0" noProof="0" dirty="0">
                <a:ln>
                  <a:noFill/>
                </a:ln>
                <a:solidFill>
                  <a:srgbClr val="C00000"/>
                </a:solidFill>
                <a:effectLst/>
                <a:uLnTx/>
                <a:uFillTx/>
                <a:ea typeface="Consolas" panose="020B0609020204030204" pitchFamily="49" charset="0"/>
                <a:cs typeface="Calibri" panose="020F0502020204030204" pitchFamily="34" charset="0"/>
              </a:rPr>
              <a:t>INFLAČNÍ MEZERY</a:t>
            </a:r>
          </a:p>
        </p:txBody>
      </p:sp>
      <p:sp>
        <p:nvSpPr>
          <p:cNvPr id="26" name="Line 21"/>
          <p:cNvSpPr>
            <a:spLocks noChangeShapeType="1"/>
          </p:cNvSpPr>
          <p:nvPr/>
        </p:nvSpPr>
        <p:spPr bwMode="auto">
          <a:xfrm flipH="1">
            <a:off x="3406775" y="3756025"/>
            <a:ext cx="0" cy="360363"/>
          </a:xfrm>
          <a:prstGeom prst="line">
            <a:avLst/>
          </a:prstGeom>
          <a:noFill/>
          <a:ln w="47625">
            <a:solidFill>
              <a:schemeClr val="tx1"/>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48/58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1000" fill="hold"/>
                                        <p:tgtEl>
                                          <p:spTgt spid="30725"/>
                                        </p:tgtEl>
                                        <p:attrNameLst>
                                          <p:attrName>ppt_w</p:attrName>
                                        </p:attrNameLst>
                                      </p:cBhvr>
                                      <p:tavLst>
                                        <p:tav tm="0">
                                          <p:val>
                                            <p:fltVal val="0"/>
                                          </p:val>
                                        </p:tav>
                                        <p:tav tm="100000">
                                          <p:val>
                                            <p:strVal val="#ppt_w"/>
                                          </p:val>
                                        </p:tav>
                                      </p:tavLst>
                                    </p:anim>
                                    <p:anim calcmode="lin" valueType="num">
                                      <p:cBhvr>
                                        <p:cTn id="8" dur="1000" fill="hold"/>
                                        <p:tgtEl>
                                          <p:spTgt spid="30725"/>
                                        </p:tgtEl>
                                        <p:attrNameLst>
                                          <p:attrName>ppt_h</p:attrName>
                                        </p:attrNameLst>
                                      </p:cBhvr>
                                      <p:tavLst>
                                        <p:tav tm="0">
                                          <p:val>
                                            <p:fltVal val="0"/>
                                          </p:val>
                                        </p:tav>
                                        <p:tav tm="100000">
                                          <p:val>
                                            <p:strVal val="#ppt_h"/>
                                          </p:val>
                                        </p:tav>
                                      </p:tavLst>
                                    </p:anim>
                                    <p:anim calcmode="lin" valueType="num">
                                      <p:cBhvr>
                                        <p:cTn id="9" dur="1000" fill="hold"/>
                                        <p:tgtEl>
                                          <p:spTgt spid="30725"/>
                                        </p:tgtEl>
                                        <p:attrNameLst>
                                          <p:attrName>style.rotation</p:attrName>
                                        </p:attrNameLst>
                                      </p:cBhvr>
                                      <p:tavLst>
                                        <p:tav tm="0">
                                          <p:val>
                                            <p:fltVal val="90"/>
                                          </p:val>
                                        </p:tav>
                                        <p:tav tm="100000">
                                          <p:val>
                                            <p:fltVal val="0"/>
                                          </p:val>
                                        </p:tav>
                                      </p:tavLst>
                                    </p:anim>
                                    <p:animEffect transition="in" filter="fade">
                                      <p:cBhvr>
                                        <p:cTn id="10" dur="1000"/>
                                        <p:tgtEl>
                                          <p:spTgt spid="30725"/>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6"/>
                                        </p:tgtEl>
                                        <p:attrNameLst>
                                          <p:attrName>style.visibility</p:attrName>
                                        </p:attrNameLst>
                                      </p:cBhvr>
                                      <p:to>
                                        <p:strVal val="visible"/>
                                      </p:to>
                                    </p:set>
                                    <p:anim calcmode="lin" valueType="num">
                                      <p:cBhvr>
                                        <p:cTn id="13" dur="1000" fill="hold"/>
                                        <p:tgtEl>
                                          <p:spTgt spid="30726"/>
                                        </p:tgtEl>
                                        <p:attrNameLst>
                                          <p:attrName>ppt_w</p:attrName>
                                        </p:attrNameLst>
                                      </p:cBhvr>
                                      <p:tavLst>
                                        <p:tav tm="0">
                                          <p:val>
                                            <p:fltVal val="0"/>
                                          </p:val>
                                        </p:tav>
                                        <p:tav tm="100000">
                                          <p:val>
                                            <p:strVal val="#ppt_w"/>
                                          </p:val>
                                        </p:tav>
                                      </p:tavLst>
                                    </p:anim>
                                    <p:anim calcmode="lin" valueType="num">
                                      <p:cBhvr>
                                        <p:cTn id="14" dur="1000" fill="hold"/>
                                        <p:tgtEl>
                                          <p:spTgt spid="30726"/>
                                        </p:tgtEl>
                                        <p:attrNameLst>
                                          <p:attrName>ppt_h</p:attrName>
                                        </p:attrNameLst>
                                      </p:cBhvr>
                                      <p:tavLst>
                                        <p:tav tm="0">
                                          <p:val>
                                            <p:fltVal val="0"/>
                                          </p:val>
                                        </p:tav>
                                        <p:tav tm="100000">
                                          <p:val>
                                            <p:strVal val="#ppt_h"/>
                                          </p:val>
                                        </p:tav>
                                      </p:tavLst>
                                    </p:anim>
                                    <p:anim calcmode="lin" valueType="num">
                                      <p:cBhvr>
                                        <p:cTn id="15" dur="1000" fill="hold"/>
                                        <p:tgtEl>
                                          <p:spTgt spid="30726"/>
                                        </p:tgtEl>
                                        <p:attrNameLst>
                                          <p:attrName>style.rotation</p:attrName>
                                        </p:attrNameLst>
                                      </p:cBhvr>
                                      <p:tavLst>
                                        <p:tav tm="0">
                                          <p:val>
                                            <p:fltVal val="90"/>
                                          </p:val>
                                        </p:tav>
                                        <p:tav tm="100000">
                                          <p:val>
                                            <p:fltVal val="0"/>
                                          </p:val>
                                        </p:tav>
                                      </p:tavLst>
                                    </p:anim>
                                    <p:animEffect transition="in" filter="fade">
                                      <p:cBhvr>
                                        <p:cTn id="16" dur="1000"/>
                                        <p:tgtEl>
                                          <p:spTgt spid="30726"/>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0727"/>
                                        </p:tgtEl>
                                        <p:attrNameLst>
                                          <p:attrName>style.visibility</p:attrName>
                                        </p:attrNameLst>
                                      </p:cBhvr>
                                      <p:to>
                                        <p:strVal val="visible"/>
                                      </p:to>
                                    </p:set>
                                    <p:set>
                                      <p:cBhvr>
                                        <p:cTn id="21" dur="455" fill="hold">
                                          <p:stCondLst>
                                            <p:cond delay="0"/>
                                          </p:stCondLst>
                                        </p:cTn>
                                        <p:tgtEl>
                                          <p:spTgt spid="30727"/>
                                        </p:tgtEl>
                                        <p:attrNameLst>
                                          <p:attrName>style.rotation</p:attrName>
                                        </p:attrNameLst>
                                      </p:cBhvr>
                                      <p:to>
                                        <p:strVal val="-45.0"/>
                                      </p:to>
                                    </p:set>
                                    <p:anim calcmode="lin" valueType="num">
                                      <p:cBhvr>
                                        <p:cTn id="22" dur="455" fill="hold">
                                          <p:stCondLst>
                                            <p:cond delay="455"/>
                                          </p:stCondLst>
                                        </p:cTn>
                                        <p:tgtEl>
                                          <p:spTgt spid="30727"/>
                                        </p:tgtEl>
                                        <p:attrNameLst>
                                          <p:attrName>style.rotation</p:attrName>
                                        </p:attrNameLst>
                                      </p:cBhvr>
                                      <p:tavLst>
                                        <p:tav tm="0">
                                          <p:val>
                                            <p:fltVal val="-45"/>
                                          </p:val>
                                        </p:tav>
                                        <p:tav tm="69900">
                                          <p:val>
                                            <p:fltVal val="45"/>
                                          </p:val>
                                        </p:tav>
                                        <p:tav tm="100000">
                                          <p:val>
                                            <p:fltVal val="0"/>
                                          </p:val>
                                        </p:tav>
                                      </p:tavLst>
                                    </p:anim>
                                    <p:anim calcmode="lin" valueType="num">
                                      <p:cBhvr>
                                        <p:cTn id="23" dur="455" fill="hold">
                                          <p:stCondLst>
                                            <p:cond delay="0"/>
                                          </p:stCondLst>
                                        </p:cTn>
                                        <p:tgtEl>
                                          <p:spTgt spid="30727"/>
                                        </p:tgtEl>
                                        <p:attrNameLst>
                                          <p:attrName>ppt_y</p:attrName>
                                        </p:attrNameLst>
                                      </p:cBhvr>
                                      <p:tavLst>
                                        <p:tav tm="0">
                                          <p:val>
                                            <p:strVal val="#ppt_y-1"/>
                                          </p:val>
                                        </p:tav>
                                        <p:tav tm="100000">
                                          <p:val>
                                            <p:strVal val="#ppt_y-(0.354*#ppt_w-0.172*#ppt_h)"/>
                                          </p:val>
                                        </p:tav>
                                      </p:tavLst>
                                    </p:anim>
                                    <p:anim calcmode="lin" valueType="num">
                                      <p:cBhvr>
                                        <p:cTn id="24" dur="156" decel="50000" autoRev="1" fill="hold">
                                          <p:stCondLst>
                                            <p:cond delay="455"/>
                                          </p:stCondLst>
                                        </p:cTn>
                                        <p:tgtEl>
                                          <p:spTgt spid="30727"/>
                                        </p:tgtEl>
                                        <p:attrNameLst>
                                          <p:attrName>ppt_y</p:attrName>
                                        </p:attrNameLst>
                                      </p:cBhvr>
                                      <p:tavLst>
                                        <p:tav tm="0">
                                          <p:val>
                                            <p:strVal val="#ppt_y-(0.354*#ppt_w-0.172*#ppt_h)"/>
                                          </p:val>
                                        </p:tav>
                                        <p:tav tm="100000">
                                          <p:val>
                                            <p:strVal val="#ppt_y-(0.354*#ppt_w-0.172*#ppt_h)-#ppt_h/2"/>
                                          </p:val>
                                        </p:tav>
                                      </p:tavLst>
                                    </p:anim>
                                    <p:anim calcmode="lin" valueType="num">
                                      <p:cBhvr>
                                        <p:cTn id="25" dur="136" fill="hold">
                                          <p:stCondLst>
                                            <p:cond delay="864"/>
                                          </p:stCondLst>
                                        </p:cTn>
                                        <p:tgtEl>
                                          <p:spTgt spid="30727"/>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30728"/>
                                        </p:tgtEl>
                                        <p:attrNameLst>
                                          <p:attrName>style.visibility</p:attrName>
                                        </p:attrNameLst>
                                      </p:cBhvr>
                                      <p:to>
                                        <p:strVal val="visible"/>
                                      </p:to>
                                    </p:set>
                                    <p:set>
                                      <p:cBhvr>
                                        <p:cTn id="30" dur="455" fill="hold">
                                          <p:stCondLst>
                                            <p:cond delay="0"/>
                                          </p:stCondLst>
                                        </p:cTn>
                                        <p:tgtEl>
                                          <p:spTgt spid="30728"/>
                                        </p:tgtEl>
                                        <p:attrNameLst>
                                          <p:attrName>style.rotation</p:attrName>
                                        </p:attrNameLst>
                                      </p:cBhvr>
                                      <p:to>
                                        <p:strVal val="-45.0"/>
                                      </p:to>
                                    </p:set>
                                    <p:anim calcmode="lin" valueType="num">
                                      <p:cBhvr>
                                        <p:cTn id="31" dur="455" fill="hold">
                                          <p:stCondLst>
                                            <p:cond delay="455"/>
                                          </p:stCondLst>
                                        </p:cTn>
                                        <p:tgtEl>
                                          <p:spTgt spid="30728"/>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30728"/>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30728"/>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30728"/>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32"/>
                                        </p:tgtEl>
                                        <p:attrNameLst>
                                          <p:attrName>style.visibility</p:attrName>
                                        </p:attrNameLst>
                                      </p:cBhvr>
                                      <p:to>
                                        <p:strVal val="visible"/>
                                      </p:to>
                                    </p:set>
                                    <p:animEffect transition="in" filter="wipe(left)">
                                      <p:cBhvr>
                                        <p:cTn id="39" dur="2000"/>
                                        <p:tgtEl>
                                          <p:spTgt spid="3073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0746"/>
                                        </p:tgtEl>
                                        <p:attrNameLst>
                                          <p:attrName>style.visibility</p:attrName>
                                        </p:attrNameLst>
                                      </p:cBhvr>
                                      <p:to>
                                        <p:strVal val="visible"/>
                                      </p:to>
                                    </p:set>
                                    <p:animEffect transition="in" filter="wipe(left)">
                                      <p:cBhvr>
                                        <p:cTn id="42" dur="2000"/>
                                        <p:tgtEl>
                                          <p:spTgt spid="3074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729"/>
                                        </p:tgtEl>
                                        <p:attrNameLst>
                                          <p:attrName>style.visibility</p:attrName>
                                        </p:attrNameLst>
                                      </p:cBhvr>
                                      <p:to>
                                        <p:strVal val="visible"/>
                                      </p:to>
                                    </p:set>
                                    <p:animEffect transition="in" filter="wipe(down)">
                                      <p:cBhvr>
                                        <p:cTn id="47" dur="2000"/>
                                        <p:tgtEl>
                                          <p:spTgt spid="307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0731"/>
                                        </p:tgtEl>
                                        <p:attrNameLst>
                                          <p:attrName>style.visibility</p:attrName>
                                        </p:attrNameLst>
                                      </p:cBhvr>
                                      <p:to>
                                        <p:strVal val="visible"/>
                                      </p:to>
                                    </p:set>
                                    <p:animEffect transition="in" filter="wipe(left)">
                                      <p:cBhvr>
                                        <p:cTn id="52" dur="2000"/>
                                        <p:tgtEl>
                                          <p:spTgt spid="30731"/>
                                        </p:tgtEl>
                                      </p:cBhvr>
                                    </p:animEffect>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30733"/>
                                        </p:tgtEl>
                                        <p:attrNameLst>
                                          <p:attrName>style.visibility</p:attrName>
                                        </p:attrNameLst>
                                      </p:cBhvr>
                                      <p:to>
                                        <p:strVal val="visible"/>
                                      </p:to>
                                    </p:set>
                                    <p:set>
                                      <p:cBhvr>
                                        <p:cTn id="57" dur="455" fill="hold">
                                          <p:stCondLst>
                                            <p:cond delay="0"/>
                                          </p:stCondLst>
                                        </p:cTn>
                                        <p:tgtEl>
                                          <p:spTgt spid="30733"/>
                                        </p:tgtEl>
                                        <p:attrNameLst>
                                          <p:attrName>style.rotation</p:attrName>
                                        </p:attrNameLst>
                                      </p:cBhvr>
                                      <p:to>
                                        <p:strVal val="-45.0"/>
                                      </p:to>
                                    </p:set>
                                    <p:anim calcmode="lin" valueType="num">
                                      <p:cBhvr>
                                        <p:cTn id="58" dur="455" fill="hold">
                                          <p:stCondLst>
                                            <p:cond delay="455"/>
                                          </p:stCondLst>
                                        </p:cTn>
                                        <p:tgtEl>
                                          <p:spTgt spid="30733"/>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30733"/>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30733"/>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30733"/>
                                        </p:tgtEl>
                                        <p:attrNameLst>
                                          <p:attrName>ppt_y</p:attrName>
                                        </p:attrNameLst>
                                      </p:cBhvr>
                                      <p:tavLst>
                                        <p:tav tm="0">
                                          <p:val>
                                            <p:strVal val="#ppt_y-(0.354*#ppt_w-0.172*#ppt_h)"/>
                                          </p:val>
                                        </p:tav>
                                        <p:tav tm="100000">
                                          <p:val>
                                            <p:strVal val="#ppt_y"/>
                                          </p:val>
                                        </p:tav>
                                      </p:tavLst>
                                    </p:anim>
                                  </p:childTnLst>
                                </p:cTn>
                              </p:par>
                              <p:par>
                                <p:cTn id="62" presetID="22" presetClass="entr" presetSubtype="8" fill="hold" grpId="0" nodeType="withEffect">
                                  <p:stCondLst>
                                    <p:cond delay="0"/>
                                  </p:stCondLst>
                                  <p:childTnLst>
                                    <p:set>
                                      <p:cBhvr>
                                        <p:cTn id="63" dur="1" fill="hold">
                                          <p:stCondLst>
                                            <p:cond delay="0"/>
                                          </p:stCondLst>
                                        </p:cTn>
                                        <p:tgtEl>
                                          <p:spTgt spid="30735"/>
                                        </p:tgtEl>
                                        <p:attrNameLst>
                                          <p:attrName>style.visibility</p:attrName>
                                        </p:attrNameLst>
                                      </p:cBhvr>
                                      <p:to>
                                        <p:strVal val="visible"/>
                                      </p:to>
                                    </p:set>
                                    <p:animEffect transition="in" filter="wipe(left)">
                                      <p:cBhvr>
                                        <p:cTn id="64" dur="2000"/>
                                        <p:tgtEl>
                                          <p:spTgt spid="307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30737"/>
                                        </p:tgtEl>
                                        <p:attrNameLst>
                                          <p:attrName>style.visibility</p:attrName>
                                        </p:attrNameLst>
                                      </p:cBhvr>
                                      <p:to>
                                        <p:strVal val="visible"/>
                                      </p:to>
                                    </p:set>
                                    <p:animEffect transition="in" filter="wipe(up)">
                                      <p:cBhvr>
                                        <p:cTn id="69" dur="500"/>
                                        <p:tgtEl>
                                          <p:spTgt spid="30737"/>
                                        </p:tgtEl>
                                      </p:cBhvr>
                                    </p:animEffect>
                                  </p:childTnLst>
                                </p:cTn>
                              </p:par>
                            </p:childTnLst>
                          </p:cTn>
                        </p:par>
                      </p:childTnLst>
                    </p:cTn>
                  </p:par>
                  <p:par>
                    <p:cTn id="70" fill="hold">
                      <p:stCondLst>
                        <p:cond delay="indefinite"/>
                      </p:stCondLst>
                      <p:childTnLst>
                        <p:par>
                          <p:cTn id="71" fill="hold">
                            <p:stCondLst>
                              <p:cond delay="0"/>
                            </p:stCondLst>
                            <p:childTnLst>
                              <p:par>
                                <p:cTn id="72" presetID="38" presetClass="entr" presetSubtype="0" accel="50000" fill="hold" grpId="0" nodeType="clickEffect">
                                  <p:stCondLst>
                                    <p:cond delay="0"/>
                                  </p:stCondLst>
                                  <p:iterate type="lt">
                                    <p:tmPct val="50000"/>
                                  </p:iterate>
                                  <p:childTnLst>
                                    <p:set>
                                      <p:cBhvr>
                                        <p:cTn id="73" dur="1" fill="hold">
                                          <p:stCondLst>
                                            <p:cond delay="0"/>
                                          </p:stCondLst>
                                        </p:cTn>
                                        <p:tgtEl>
                                          <p:spTgt spid="30743"/>
                                        </p:tgtEl>
                                        <p:attrNameLst>
                                          <p:attrName>style.visibility</p:attrName>
                                        </p:attrNameLst>
                                      </p:cBhvr>
                                      <p:to>
                                        <p:strVal val="visible"/>
                                      </p:to>
                                    </p:set>
                                    <p:set>
                                      <p:cBhvr>
                                        <p:cTn id="74" dur="455" fill="hold">
                                          <p:stCondLst>
                                            <p:cond delay="0"/>
                                          </p:stCondLst>
                                        </p:cTn>
                                        <p:tgtEl>
                                          <p:spTgt spid="30743"/>
                                        </p:tgtEl>
                                        <p:attrNameLst>
                                          <p:attrName>style.rotation</p:attrName>
                                        </p:attrNameLst>
                                      </p:cBhvr>
                                      <p:to>
                                        <p:strVal val="-45.0"/>
                                      </p:to>
                                    </p:set>
                                    <p:anim calcmode="lin" valueType="num">
                                      <p:cBhvr>
                                        <p:cTn id="75" dur="455" fill="hold">
                                          <p:stCondLst>
                                            <p:cond delay="455"/>
                                          </p:stCondLst>
                                        </p:cTn>
                                        <p:tgtEl>
                                          <p:spTgt spid="30743"/>
                                        </p:tgtEl>
                                        <p:attrNameLst>
                                          <p:attrName>style.rotation</p:attrName>
                                        </p:attrNameLst>
                                      </p:cBhvr>
                                      <p:tavLst>
                                        <p:tav tm="0">
                                          <p:val>
                                            <p:fltVal val="-45"/>
                                          </p:val>
                                        </p:tav>
                                        <p:tav tm="69900">
                                          <p:val>
                                            <p:fltVal val="45"/>
                                          </p:val>
                                        </p:tav>
                                        <p:tav tm="100000">
                                          <p:val>
                                            <p:fltVal val="0"/>
                                          </p:val>
                                        </p:tav>
                                      </p:tavLst>
                                    </p:anim>
                                    <p:anim calcmode="lin" valueType="num">
                                      <p:cBhvr>
                                        <p:cTn id="76" dur="455" fill="hold">
                                          <p:stCondLst>
                                            <p:cond delay="0"/>
                                          </p:stCondLst>
                                        </p:cTn>
                                        <p:tgtEl>
                                          <p:spTgt spid="30743"/>
                                        </p:tgtEl>
                                        <p:attrNameLst>
                                          <p:attrName>ppt_y</p:attrName>
                                        </p:attrNameLst>
                                      </p:cBhvr>
                                      <p:tavLst>
                                        <p:tav tm="0">
                                          <p:val>
                                            <p:strVal val="#ppt_y-1"/>
                                          </p:val>
                                        </p:tav>
                                        <p:tav tm="100000">
                                          <p:val>
                                            <p:strVal val="#ppt_y-(0.354*#ppt_w-0.172*#ppt_h)"/>
                                          </p:val>
                                        </p:tav>
                                      </p:tavLst>
                                    </p:anim>
                                    <p:anim calcmode="lin" valueType="num">
                                      <p:cBhvr>
                                        <p:cTn id="77" dur="156" decel="50000" autoRev="1" fill="hold">
                                          <p:stCondLst>
                                            <p:cond delay="455"/>
                                          </p:stCondLst>
                                        </p:cTn>
                                        <p:tgtEl>
                                          <p:spTgt spid="30743"/>
                                        </p:tgtEl>
                                        <p:attrNameLst>
                                          <p:attrName>ppt_y</p:attrName>
                                        </p:attrNameLst>
                                      </p:cBhvr>
                                      <p:tavLst>
                                        <p:tav tm="0">
                                          <p:val>
                                            <p:strVal val="#ppt_y-(0.354*#ppt_w-0.172*#ppt_h)"/>
                                          </p:val>
                                        </p:tav>
                                        <p:tav tm="100000">
                                          <p:val>
                                            <p:strVal val="#ppt_y-(0.354*#ppt_w-0.172*#ppt_h)-#ppt_h/2"/>
                                          </p:val>
                                        </p:tav>
                                      </p:tavLst>
                                    </p:anim>
                                    <p:anim calcmode="lin" valueType="num">
                                      <p:cBhvr>
                                        <p:cTn id="78" dur="136" fill="hold">
                                          <p:stCondLst>
                                            <p:cond delay="864"/>
                                          </p:stCondLst>
                                        </p:cTn>
                                        <p:tgtEl>
                                          <p:spTgt spid="30743"/>
                                        </p:tgtEl>
                                        <p:attrNameLst>
                                          <p:attrName>ppt_y</p:attrName>
                                        </p:attrNameLst>
                                      </p:cBhvr>
                                      <p:tavLst>
                                        <p:tav tm="0">
                                          <p:val>
                                            <p:strVal val="#ppt_y-(0.354*#ppt_w-0.172*#ppt_h)"/>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8" presetClass="entr" presetSubtype="0" accel="50000" fill="hold" grpId="0" nodeType="clickEffect">
                                  <p:stCondLst>
                                    <p:cond delay="0"/>
                                  </p:stCondLst>
                                  <p:iterate type="lt">
                                    <p:tmPct val="50000"/>
                                  </p:iterate>
                                  <p:childTnLst>
                                    <p:set>
                                      <p:cBhvr>
                                        <p:cTn id="82" dur="1" fill="hold">
                                          <p:stCondLst>
                                            <p:cond delay="0"/>
                                          </p:stCondLst>
                                        </p:cTn>
                                        <p:tgtEl>
                                          <p:spTgt spid="30738"/>
                                        </p:tgtEl>
                                        <p:attrNameLst>
                                          <p:attrName>style.visibility</p:attrName>
                                        </p:attrNameLst>
                                      </p:cBhvr>
                                      <p:to>
                                        <p:strVal val="visible"/>
                                      </p:to>
                                    </p:set>
                                    <p:set>
                                      <p:cBhvr>
                                        <p:cTn id="83" dur="455" fill="hold">
                                          <p:stCondLst>
                                            <p:cond delay="0"/>
                                          </p:stCondLst>
                                        </p:cTn>
                                        <p:tgtEl>
                                          <p:spTgt spid="30738"/>
                                        </p:tgtEl>
                                        <p:attrNameLst>
                                          <p:attrName>style.rotation</p:attrName>
                                        </p:attrNameLst>
                                      </p:cBhvr>
                                      <p:to>
                                        <p:strVal val="-45.0"/>
                                      </p:to>
                                    </p:set>
                                    <p:anim calcmode="lin" valueType="num">
                                      <p:cBhvr>
                                        <p:cTn id="84" dur="455" fill="hold">
                                          <p:stCondLst>
                                            <p:cond delay="455"/>
                                          </p:stCondLst>
                                        </p:cTn>
                                        <p:tgtEl>
                                          <p:spTgt spid="30738"/>
                                        </p:tgtEl>
                                        <p:attrNameLst>
                                          <p:attrName>style.rotation</p:attrName>
                                        </p:attrNameLst>
                                      </p:cBhvr>
                                      <p:tavLst>
                                        <p:tav tm="0">
                                          <p:val>
                                            <p:fltVal val="-45"/>
                                          </p:val>
                                        </p:tav>
                                        <p:tav tm="69900">
                                          <p:val>
                                            <p:fltVal val="45"/>
                                          </p:val>
                                        </p:tav>
                                        <p:tav tm="100000">
                                          <p:val>
                                            <p:fltVal val="0"/>
                                          </p:val>
                                        </p:tav>
                                      </p:tavLst>
                                    </p:anim>
                                    <p:anim calcmode="lin" valueType="num">
                                      <p:cBhvr>
                                        <p:cTn id="85" dur="455" fill="hold">
                                          <p:stCondLst>
                                            <p:cond delay="0"/>
                                          </p:stCondLst>
                                        </p:cTn>
                                        <p:tgtEl>
                                          <p:spTgt spid="30738"/>
                                        </p:tgtEl>
                                        <p:attrNameLst>
                                          <p:attrName>ppt_y</p:attrName>
                                        </p:attrNameLst>
                                      </p:cBhvr>
                                      <p:tavLst>
                                        <p:tav tm="0">
                                          <p:val>
                                            <p:strVal val="#ppt_y-1"/>
                                          </p:val>
                                        </p:tav>
                                        <p:tav tm="100000">
                                          <p:val>
                                            <p:strVal val="#ppt_y-(0.354*#ppt_w-0.172*#ppt_h)"/>
                                          </p:val>
                                        </p:tav>
                                      </p:tavLst>
                                    </p:anim>
                                    <p:anim calcmode="lin" valueType="num">
                                      <p:cBhvr>
                                        <p:cTn id="86" dur="156" decel="50000" autoRev="1" fill="hold">
                                          <p:stCondLst>
                                            <p:cond delay="455"/>
                                          </p:stCondLst>
                                        </p:cTn>
                                        <p:tgtEl>
                                          <p:spTgt spid="30738"/>
                                        </p:tgtEl>
                                        <p:attrNameLst>
                                          <p:attrName>ppt_y</p:attrName>
                                        </p:attrNameLst>
                                      </p:cBhvr>
                                      <p:tavLst>
                                        <p:tav tm="0">
                                          <p:val>
                                            <p:strVal val="#ppt_y-(0.354*#ppt_w-0.172*#ppt_h)"/>
                                          </p:val>
                                        </p:tav>
                                        <p:tav tm="100000">
                                          <p:val>
                                            <p:strVal val="#ppt_y-(0.354*#ppt_w-0.172*#ppt_h)-#ppt_h/2"/>
                                          </p:val>
                                        </p:tav>
                                      </p:tavLst>
                                    </p:anim>
                                    <p:anim calcmode="lin" valueType="num">
                                      <p:cBhvr>
                                        <p:cTn id="87" dur="136" fill="hold">
                                          <p:stCondLst>
                                            <p:cond delay="864"/>
                                          </p:stCondLst>
                                        </p:cTn>
                                        <p:tgtEl>
                                          <p:spTgt spid="30738"/>
                                        </p:tgtEl>
                                        <p:attrNameLst>
                                          <p:attrName>ppt_y</p:attrName>
                                        </p:attrNameLst>
                                      </p:cBhvr>
                                      <p:tavLst>
                                        <p:tav tm="0">
                                          <p:val>
                                            <p:strVal val="#ppt_y-(0.354*#ppt_w-0.172*#ppt_h)"/>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38" presetClass="entr" presetSubtype="0" accel="50000" fill="hold" grpId="0" nodeType="clickEffect">
                                  <p:stCondLst>
                                    <p:cond delay="0"/>
                                  </p:stCondLst>
                                  <p:iterate type="lt">
                                    <p:tmPct val="50000"/>
                                  </p:iterate>
                                  <p:childTnLst>
                                    <p:set>
                                      <p:cBhvr>
                                        <p:cTn id="91" dur="1" fill="hold">
                                          <p:stCondLst>
                                            <p:cond delay="0"/>
                                          </p:stCondLst>
                                        </p:cTn>
                                        <p:tgtEl>
                                          <p:spTgt spid="30740"/>
                                        </p:tgtEl>
                                        <p:attrNameLst>
                                          <p:attrName>style.visibility</p:attrName>
                                        </p:attrNameLst>
                                      </p:cBhvr>
                                      <p:to>
                                        <p:strVal val="visible"/>
                                      </p:to>
                                    </p:set>
                                    <p:set>
                                      <p:cBhvr>
                                        <p:cTn id="92" dur="455" fill="hold">
                                          <p:stCondLst>
                                            <p:cond delay="0"/>
                                          </p:stCondLst>
                                        </p:cTn>
                                        <p:tgtEl>
                                          <p:spTgt spid="30740"/>
                                        </p:tgtEl>
                                        <p:attrNameLst>
                                          <p:attrName>style.rotation</p:attrName>
                                        </p:attrNameLst>
                                      </p:cBhvr>
                                      <p:to>
                                        <p:strVal val="-45.0"/>
                                      </p:to>
                                    </p:set>
                                    <p:anim calcmode="lin" valueType="num">
                                      <p:cBhvr>
                                        <p:cTn id="93" dur="455" fill="hold">
                                          <p:stCondLst>
                                            <p:cond delay="455"/>
                                          </p:stCondLst>
                                        </p:cTn>
                                        <p:tgtEl>
                                          <p:spTgt spid="30740"/>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30740"/>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30740"/>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30740"/>
                                        </p:tgtEl>
                                        <p:attrNameLst>
                                          <p:attrName>ppt_y</p:attrName>
                                        </p:attrNameLst>
                                      </p:cBhvr>
                                      <p:tavLst>
                                        <p:tav tm="0">
                                          <p:val>
                                            <p:strVal val="#ppt_y-(0.354*#ppt_w-0.172*#ppt_h)"/>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51" presetClass="entr" presetSubtype="0" fill="hold" grpId="0" nodeType="clickEffect">
                                  <p:stCondLst>
                                    <p:cond delay="0"/>
                                  </p:stCondLst>
                                  <p:childTnLst>
                                    <p:set>
                                      <p:cBhvr>
                                        <p:cTn id="100" dur="1" fill="hold">
                                          <p:stCondLst>
                                            <p:cond delay="0"/>
                                          </p:stCondLst>
                                        </p:cTn>
                                        <p:tgtEl>
                                          <p:spTgt spid="30739"/>
                                        </p:tgtEl>
                                        <p:attrNameLst>
                                          <p:attrName>style.visibility</p:attrName>
                                        </p:attrNameLst>
                                      </p:cBhvr>
                                      <p:to>
                                        <p:strVal val="visible"/>
                                      </p:to>
                                    </p:set>
                                    <p:animEffect transition="in" filter="fade">
                                      <p:cBhvr>
                                        <p:cTn id="101" dur="770" decel="100000"/>
                                        <p:tgtEl>
                                          <p:spTgt spid="30739"/>
                                        </p:tgtEl>
                                      </p:cBhvr>
                                    </p:animEffect>
                                    <p:animScale>
                                      <p:cBhvr>
                                        <p:cTn id="102" dur="770" decel="100000"/>
                                        <p:tgtEl>
                                          <p:spTgt spid="30739"/>
                                        </p:tgtEl>
                                      </p:cBhvr>
                                      <p:from x="10000" y="10000"/>
                                      <p:to x="200000" y="450000"/>
                                    </p:animScale>
                                    <p:animScale>
                                      <p:cBhvr>
                                        <p:cTn id="103" dur="1230" accel="100000" fill="hold">
                                          <p:stCondLst>
                                            <p:cond delay="770"/>
                                          </p:stCondLst>
                                        </p:cTn>
                                        <p:tgtEl>
                                          <p:spTgt spid="30739"/>
                                        </p:tgtEl>
                                      </p:cBhvr>
                                      <p:from x="200000" y="450000"/>
                                      <p:to x="100000" y="100000"/>
                                    </p:animScale>
                                    <p:set>
                                      <p:cBhvr>
                                        <p:cTn id="104" dur="770" fill="hold"/>
                                        <p:tgtEl>
                                          <p:spTgt spid="30739"/>
                                        </p:tgtEl>
                                        <p:attrNameLst>
                                          <p:attrName>ppt_x</p:attrName>
                                        </p:attrNameLst>
                                      </p:cBhvr>
                                      <p:to>
                                        <p:strVal val="(0.5)"/>
                                      </p:to>
                                    </p:set>
                                    <p:anim from="(0.5)" to="(#ppt_x)" calcmode="lin" valueType="num">
                                      <p:cBhvr>
                                        <p:cTn id="105" dur="1230" accel="100000" fill="hold">
                                          <p:stCondLst>
                                            <p:cond delay="770"/>
                                          </p:stCondLst>
                                        </p:cTn>
                                        <p:tgtEl>
                                          <p:spTgt spid="30739"/>
                                        </p:tgtEl>
                                        <p:attrNameLst>
                                          <p:attrName>ppt_x</p:attrName>
                                        </p:attrNameLst>
                                      </p:cBhvr>
                                    </p:anim>
                                    <p:set>
                                      <p:cBhvr>
                                        <p:cTn id="106" dur="770" fill="hold"/>
                                        <p:tgtEl>
                                          <p:spTgt spid="30739"/>
                                        </p:tgtEl>
                                        <p:attrNameLst>
                                          <p:attrName>ppt_y</p:attrName>
                                        </p:attrNameLst>
                                      </p:cBhvr>
                                      <p:to>
                                        <p:strVal val="(#ppt_y+0.4)"/>
                                      </p:to>
                                    </p:set>
                                    <p:anim from="(#ppt_y+0.4)" to="(#ppt_y)" calcmode="lin" valueType="num">
                                      <p:cBhvr>
                                        <p:cTn id="107" dur="1230" accel="100000" fill="hold">
                                          <p:stCondLst>
                                            <p:cond delay="770"/>
                                          </p:stCondLst>
                                        </p:cTn>
                                        <p:tgtEl>
                                          <p:spTgt spid="30739"/>
                                        </p:tgtEl>
                                        <p:attrNameLst>
                                          <p:attrName>ppt_y</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6" presetClass="emph" presetSubtype="0" fill="hold" grpId="1" nodeType="clickEffect">
                                  <p:stCondLst>
                                    <p:cond delay="0"/>
                                  </p:stCondLst>
                                  <p:childTnLst>
                                    <p:animEffect transition="out" filter="fade">
                                      <p:cBhvr>
                                        <p:cTn id="111" dur="500" tmFilter="0, 0; .2, .5; .8, .5; 1, 0"/>
                                        <p:tgtEl>
                                          <p:spTgt spid="30739"/>
                                        </p:tgtEl>
                                      </p:cBhvr>
                                    </p:animEffect>
                                    <p:animScale>
                                      <p:cBhvr>
                                        <p:cTn id="112" dur="250" autoRev="1" fill="hold"/>
                                        <p:tgtEl>
                                          <p:spTgt spid="30739"/>
                                        </p:tgtEl>
                                      </p:cBhvr>
                                      <p:by x="105000" y="105000"/>
                                    </p:animScale>
                                  </p:childTnLst>
                                </p:cTn>
                              </p:par>
                              <p:par>
                                <p:cTn id="113" presetID="31" presetClass="entr" presetSubtype="0" fill="hold" nodeType="withEffect">
                                  <p:stCondLst>
                                    <p:cond delay="0"/>
                                  </p:stCondLst>
                                  <p:iterate type="lt">
                                    <p:tmPct val="5000"/>
                                  </p:iterate>
                                  <p:childTnLst>
                                    <p:set>
                                      <p:cBhvr>
                                        <p:cTn id="114" dur="1" fill="hold">
                                          <p:stCondLst>
                                            <p:cond delay="0"/>
                                          </p:stCondLst>
                                        </p:cTn>
                                        <p:tgtEl>
                                          <p:spTgt spid="30741"/>
                                        </p:tgtEl>
                                        <p:attrNameLst>
                                          <p:attrName>style.visibility</p:attrName>
                                        </p:attrNameLst>
                                      </p:cBhvr>
                                      <p:to>
                                        <p:strVal val="visible"/>
                                      </p:to>
                                    </p:set>
                                    <p:anim calcmode="lin" valueType="num">
                                      <p:cBhvr>
                                        <p:cTn id="115" dur="1000" fill="hold"/>
                                        <p:tgtEl>
                                          <p:spTgt spid="30741"/>
                                        </p:tgtEl>
                                        <p:attrNameLst>
                                          <p:attrName>ppt_w</p:attrName>
                                        </p:attrNameLst>
                                      </p:cBhvr>
                                      <p:tavLst>
                                        <p:tav tm="0">
                                          <p:val>
                                            <p:fltVal val="0"/>
                                          </p:val>
                                        </p:tav>
                                        <p:tav tm="100000">
                                          <p:val>
                                            <p:strVal val="#ppt_w"/>
                                          </p:val>
                                        </p:tav>
                                      </p:tavLst>
                                    </p:anim>
                                    <p:anim calcmode="lin" valueType="num">
                                      <p:cBhvr>
                                        <p:cTn id="116" dur="1000" fill="hold"/>
                                        <p:tgtEl>
                                          <p:spTgt spid="30741"/>
                                        </p:tgtEl>
                                        <p:attrNameLst>
                                          <p:attrName>ppt_h</p:attrName>
                                        </p:attrNameLst>
                                      </p:cBhvr>
                                      <p:tavLst>
                                        <p:tav tm="0">
                                          <p:val>
                                            <p:fltVal val="0"/>
                                          </p:val>
                                        </p:tav>
                                        <p:tav tm="100000">
                                          <p:val>
                                            <p:strVal val="#ppt_h"/>
                                          </p:val>
                                        </p:tav>
                                      </p:tavLst>
                                    </p:anim>
                                    <p:anim calcmode="lin" valueType="num">
                                      <p:cBhvr>
                                        <p:cTn id="117" dur="1000" fill="hold"/>
                                        <p:tgtEl>
                                          <p:spTgt spid="30741"/>
                                        </p:tgtEl>
                                        <p:attrNameLst>
                                          <p:attrName>style.rotation</p:attrName>
                                        </p:attrNameLst>
                                      </p:cBhvr>
                                      <p:tavLst>
                                        <p:tav tm="0">
                                          <p:val>
                                            <p:fltVal val="90"/>
                                          </p:val>
                                        </p:tav>
                                        <p:tav tm="100000">
                                          <p:val>
                                            <p:fltVal val="0"/>
                                          </p:val>
                                        </p:tav>
                                      </p:tavLst>
                                    </p:anim>
                                    <p:animEffect transition="in" filter="fade">
                                      <p:cBhvr>
                                        <p:cTn id="118" dur="1000"/>
                                        <p:tgtEl>
                                          <p:spTgt spid="30741"/>
                                        </p:tgtEl>
                                      </p:cBhvr>
                                    </p:animEffect>
                                  </p:childTnLst>
                                </p:cTn>
                              </p:par>
                              <p:par>
                                <p:cTn id="119" presetID="26" presetClass="emph" presetSubtype="0" fill="hold" nodeType="withEffect">
                                  <p:stCondLst>
                                    <p:cond delay="0"/>
                                  </p:stCondLst>
                                  <p:iterate type="lt">
                                    <p:tmPct val="0"/>
                                  </p:iterate>
                                  <p:childTnLst>
                                    <p:animEffect transition="out" filter="fade">
                                      <p:cBhvr>
                                        <p:cTn id="120" dur="500" tmFilter="0, 0; .2, .5; .8, .5; 1, 0"/>
                                        <p:tgtEl>
                                          <p:spTgt spid="30741"/>
                                        </p:tgtEl>
                                      </p:cBhvr>
                                    </p:animEffect>
                                    <p:animScale>
                                      <p:cBhvr>
                                        <p:cTn id="121" dur="250" autoRev="1" fill="hold"/>
                                        <p:tgtEl>
                                          <p:spTgt spid="30741"/>
                                        </p:tgtEl>
                                      </p:cBhvr>
                                      <p:by x="105000" y="105000"/>
                                    </p:animScale>
                                  </p:childTnLst>
                                </p:cTn>
                              </p:par>
                            </p:childTnLst>
                          </p:cTn>
                        </p:par>
                      </p:childTnLst>
                    </p:cTn>
                  </p:par>
                  <p:par>
                    <p:cTn id="122" fill="hold">
                      <p:stCondLst>
                        <p:cond delay="indefinite"/>
                      </p:stCondLst>
                      <p:childTnLst>
                        <p:par>
                          <p:cTn id="123" fill="hold">
                            <p:stCondLst>
                              <p:cond delay="0"/>
                            </p:stCondLst>
                            <p:childTnLst>
                              <p:par>
                                <p:cTn id="124" presetID="38" presetClass="entr" presetSubtype="0" accel="50000" fill="hold" grpId="0" nodeType="clickEffect">
                                  <p:stCondLst>
                                    <p:cond delay="0"/>
                                  </p:stCondLst>
                                  <p:iterate type="lt">
                                    <p:tmPct val="50000"/>
                                  </p:iterate>
                                  <p:childTnLst>
                                    <p:set>
                                      <p:cBhvr>
                                        <p:cTn id="125" dur="1" fill="hold">
                                          <p:stCondLst>
                                            <p:cond delay="0"/>
                                          </p:stCondLst>
                                        </p:cTn>
                                        <p:tgtEl>
                                          <p:spTgt spid="30747"/>
                                        </p:tgtEl>
                                        <p:attrNameLst>
                                          <p:attrName>style.visibility</p:attrName>
                                        </p:attrNameLst>
                                      </p:cBhvr>
                                      <p:to>
                                        <p:strVal val="visible"/>
                                      </p:to>
                                    </p:set>
                                    <p:set>
                                      <p:cBhvr>
                                        <p:cTn id="126" dur="455" fill="hold">
                                          <p:stCondLst>
                                            <p:cond delay="0"/>
                                          </p:stCondLst>
                                        </p:cTn>
                                        <p:tgtEl>
                                          <p:spTgt spid="30747"/>
                                        </p:tgtEl>
                                        <p:attrNameLst>
                                          <p:attrName>style.rotation</p:attrName>
                                        </p:attrNameLst>
                                      </p:cBhvr>
                                      <p:to>
                                        <p:strVal val="-45.0"/>
                                      </p:to>
                                    </p:set>
                                    <p:anim calcmode="lin" valueType="num">
                                      <p:cBhvr>
                                        <p:cTn id="127" dur="455" fill="hold">
                                          <p:stCondLst>
                                            <p:cond delay="455"/>
                                          </p:stCondLst>
                                        </p:cTn>
                                        <p:tgtEl>
                                          <p:spTgt spid="30747"/>
                                        </p:tgtEl>
                                        <p:attrNameLst>
                                          <p:attrName>style.rotation</p:attrName>
                                        </p:attrNameLst>
                                      </p:cBhvr>
                                      <p:tavLst>
                                        <p:tav tm="0">
                                          <p:val>
                                            <p:fltVal val="-45"/>
                                          </p:val>
                                        </p:tav>
                                        <p:tav tm="69900">
                                          <p:val>
                                            <p:fltVal val="45"/>
                                          </p:val>
                                        </p:tav>
                                        <p:tav tm="100000">
                                          <p:val>
                                            <p:fltVal val="0"/>
                                          </p:val>
                                        </p:tav>
                                      </p:tavLst>
                                    </p:anim>
                                    <p:anim calcmode="lin" valueType="num">
                                      <p:cBhvr>
                                        <p:cTn id="128" dur="455" fill="hold">
                                          <p:stCondLst>
                                            <p:cond delay="0"/>
                                          </p:stCondLst>
                                        </p:cTn>
                                        <p:tgtEl>
                                          <p:spTgt spid="30747"/>
                                        </p:tgtEl>
                                        <p:attrNameLst>
                                          <p:attrName>ppt_y</p:attrName>
                                        </p:attrNameLst>
                                      </p:cBhvr>
                                      <p:tavLst>
                                        <p:tav tm="0">
                                          <p:val>
                                            <p:strVal val="#ppt_y-1"/>
                                          </p:val>
                                        </p:tav>
                                        <p:tav tm="100000">
                                          <p:val>
                                            <p:strVal val="#ppt_y-(0.354*#ppt_w-0.172*#ppt_h)"/>
                                          </p:val>
                                        </p:tav>
                                      </p:tavLst>
                                    </p:anim>
                                    <p:anim calcmode="lin" valueType="num">
                                      <p:cBhvr>
                                        <p:cTn id="129" dur="156" decel="50000" autoRev="1" fill="hold">
                                          <p:stCondLst>
                                            <p:cond delay="455"/>
                                          </p:stCondLst>
                                        </p:cTn>
                                        <p:tgtEl>
                                          <p:spTgt spid="30747"/>
                                        </p:tgtEl>
                                        <p:attrNameLst>
                                          <p:attrName>ppt_y</p:attrName>
                                        </p:attrNameLst>
                                      </p:cBhvr>
                                      <p:tavLst>
                                        <p:tav tm="0">
                                          <p:val>
                                            <p:strVal val="#ppt_y-(0.354*#ppt_w-0.172*#ppt_h)"/>
                                          </p:val>
                                        </p:tav>
                                        <p:tav tm="100000">
                                          <p:val>
                                            <p:strVal val="#ppt_y-(0.354*#ppt_w-0.172*#ppt_h)-#ppt_h/2"/>
                                          </p:val>
                                        </p:tav>
                                      </p:tavLst>
                                    </p:anim>
                                    <p:anim calcmode="lin" valueType="num">
                                      <p:cBhvr>
                                        <p:cTn id="130" dur="136" fill="hold">
                                          <p:stCondLst>
                                            <p:cond delay="864"/>
                                          </p:stCondLst>
                                        </p:cTn>
                                        <p:tgtEl>
                                          <p:spTgt spid="30747"/>
                                        </p:tgtEl>
                                        <p:attrNameLst>
                                          <p:attrName>ppt_y</p:attrName>
                                        </p:attrNameLst>
                                      </p:cBhvr>
                                      <p:tavLst>
                                        <p:tav tm="0">
                                          <p:val>
                                            <p:strVal val="#ppt_y-(0.354*#ppt_w-0.172*#ppt_h)"/>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30734"/>
                                        </p:tgtEl>
                                        <p:attrNameLst>
                                          <p:attrName>style.visibility</p:attrName>
                                        </p:attrNameLst>
                                      </p:cBhvr>
                                      <p:to>
                                        <p:strVal val="visible"/>
                                      </p:to>
                                    </p:set>
                                    <p:animEffect transition="in" filter="wipe(left)">
                                      <p:cBhvr>
                                        <p:cTn id="135" dur="2000"/>
                                        <p:tgtEl>
                                          <p:spTgt spid="3073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0736"/>
                                        </p:tgtEl>
                                        <p:attrNameLst>
                                          <p:attrName>style.visibility</p:attrName>
                                        </p:attrNameLst>
                                      </p:cBhvr>
                                      <p:to>
                                        <p:strVal val="visible"/>
                                      </p:to>
                                    </p:set>
                                    <p:animEffect transition="in" filter="wipe(left)">
                                      <p:cBhvr>
                                        <p:cTn id="138" dur="2000"/>
                                        <p:tgtEl>
                                          <p:spTgt spid="30736"/>
                                        </p:tgtEl>
                                      </p:cBhvr>
                                    </p:animEffect>
                                  </p:childTnLst>
                                </p:cTn>
                              </p:par>
                              <p:par>
                                <p:cTn id="139" presetID="31" presetClass="entr" presetSubtype="0" fill="hold" nodeType="withEffect">
                                  <p:stCondLst>
                                    <p:cond delay="0"/>
                                  </p:stCondLst>
                                  <p:iterate type="lt">
                                    <p:tmPct val="5000"/>
                                  </p:iterate>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 calcmode="lin" valueType="num">
                                      <p:cBhvr>
                                        <p:cTn id="143" dur="1000" fill="hold"/>
                                        <p:tgtEl>
                                          <p:spTgt spid="26"/>
                                        </p:tgtEl>
                                        <p:attrNameLst>
                                          <p:attrName>style.rotation</p:attrName>
                                        </p:attrNameLst>
                                      </p:cBhvr>
                                      <p:tavLst>
                                        <p:tav tm="0">
                                          <p:val>
                                            <p:fltVal val="90"/>
                                          </p:val>
                                        </p:tav>
                                        <p:tav tm="100000">
                                          <p:val>
                                            <p:fltVal val="0"/>
                                          </p:val>
                                        </p:tav>
                                      </p:tavLst>
                                    </p:anim>
                                    <p:animEffect transition="in" filter="fade">
                                      <p:cBhvr>
                                        <p:cTn id="144" dur="1000"/>
                                        <p:tgtEl>
                                          <p:spTgt spid="26"/>
                                        </p:tgtEl>
                                      </p:cBhvr>
                                    </p:animEffect>
                                  </p:childTnLst>
                                </p:cTn>
                              </p:par>
                              <p:par>
                                <p:cTn id="145" presetID="26" presetClass="emph" presetSubtype="0" fill="hold" nodeType="withEffect">
                                  <p:stCondLst>
                                    <p:cond delay="0"/>
                                  </p:stCondLst>
                                  <p:iterate type="lt">
                                    <p:tmPct val="0"/>
                                  </p:iterate>
                                  <p:childTnLst>
                                    <p:animEffect transition="out" filter="fade">
                                      <p:cBhvr>
                                        <p:cTn id="146" dur="500" tmFilter="0, 0; .2, .5; .8, .5; 1, 0"/>
                                        <p:tgtEl>
                                          <p:spTgt spid="26"/>
                                        </p:tgtEl>
                                      </p:cBhvr>
                                    </p:animEffect>
                                    <p:animScale>
                                      <p:cBhvr>
                                        <p:cTn id="147" dur="250" autoRev="1" fill="hold"/>
                                        <p:tgtEl>
                                          <p:spTgt spid="26"/>
                                        </p:tgtEl>
                                      </p:cBhvr>
                                      <p:by x="105000" y="105000"/>
                                    </p:animScale>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30745"/>
                                        </p:tgtEl>
                                        <p:attrNameLst>
                                          <p:attrName>style.visibility</p:attrName>
                                        </p:attrNameLst>
                                      </p:cBhvr>
                                      <p:to>
                                        <p:strVal val="visible"/>
                                      </p:to>
                                    </p:set>
                                    <p:animEffect transition="in" filter="wipe(left)">
                                      <p:cBhvr>
                                        <p:cTn id="152" dur="1000"/>
                                        <p:tgtEl>
                                          <p:spTgt spid="30745"/>
                                        </p:tgtEl>
                                      </p:cBhvr>
                                    </p:animEffect>
                                  </p:childTnLst>
                                </p:cTn>
                              </p:par>
                            </p:childTnLst>
                          </p:cTn>
                        </p:par>
                      </p:childTnLst>
                    </p:cTn>
                  </p:par>
                  <p:par>
                    <p:cTn id="153" fill="hold">
                      <p:stCondLst>
                        <p:cond delay="indefinite"/>
                      </p:stCondLst>
                      <p:childTnLst>
                        <p:par>
                          <p:cTn id="154" fill="hold">
                            <p:stCondLst>
                              <p:cond delay="0"/>
                            </p:stCondLst>
                            <p:childTnLst>
                              <p:par>
                                <p:cTn id="155" presetID="38" presetClass="entr" presetSubtype="0" accel="50000" fill="hold" grpId="0" nodeType="clickEffect">
                                  <p:stCondLst>
                                    <p:cond delay="0"/>
                                  </p:stCondLst>
                                  <p:iterate type="lt">
                                    <p:tmPct val="50000"/>
                                  </p:iterate>
                                  <p:childTnLst>
                                    <p:set>
                                      <p:cBhvr>
                                        <p:cTn id="156" dur="1" fill="hold">
                                          <p:stCondLst>
                                            <p:cond delay="0"/>
                                          </p:stCondLst>
                                        </p:cTn>
                                        <p:tgtEl>
                                          <p:spTgt spid="30744"/>
                                        </p:tgtEl>
                                        <p:attrNameLst>
                                          <p:attrName>style.visibility</p:attrName>
                                        </p:attrNameLst>
                                      </p:cBhvr>
                                      <p:to>
                                        <p:strVal val="visible"/>
                                      </p:to>
                                    </p:set>
                                    <p:set>
                                      <p:cBhvr>
                                        <p:cTn id="157" dur="455" fill="hold">
                                          <p:stCondLst>
                                            <p:cond delay="0"/>
                                          </p:stCondLst>
                                        </p:cTn>
                                        <p:tgtEl>
                                          <p:spTgt spid="30744"/>
                                        </p:tgtEl>
                                        <p:attrNameLst>
                                          <p:attrName>style.rotation</p:attrName>
                                        </p:attrNameLst>
                                      </p:cBhvr>
                                      <p:to>
                                        <p:strVal val="-45.0"/>
                                      </p:to>
                                    </p:set>
                                    <p:anim calcmode="lin" valueType="num">
                                      <p:cBhvr>
                                        <p:cTn id="158" dur="455" fill="hold">
                                          <p:stCondLst>
                                            <p:cond delay="455"/>
                                          </p:stCondLst>
                                        </p:cTn>
                                        <p:tgtEl>
                                          <p:spTgt spid="30744"/>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30744"/>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30744"/>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3074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33" grpId="0"/>
      <p:bldP spid="30735" grpId="0"/>
      <p:bldP spid="30736" grpId="0"/>
      <p:bldP spid="30738" grpId="0"/>
      <p:bldP spid="30739" grpId="0" animBg="1"/>
      <p:bldP spid="30739" grpId="1" animBg="1"/>
      <p:bldP spid="30740" grpId="0"/>
      <p:bldP spid="30743" grpId="0"/>
      <p:bldP spid="30744" grpId="0"/>
      <p:bldP spid="30746" grpId="0"/>
      <p:bldP spid="307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42188"/>
          </a:xfrm>
        </p:spPr>
        <p:txBody>
          <a:bodyPr>
            <a:noAutofit/>
          </a:bodyPr>
          <a:lstStyle/>
          <a:p>
            <a:r>
              <a:rPr lang="cs-CZ" altLang="cs-CZ" sz="3600" b="1" dirty="0"/>
              <a:t>Trh peněz</a:t>
            </a:r>
            <a:endParaRPr lang="cs-CZ" sz="3600" b="1" dirty="0"/>
          </a:p>
        </p:txBody>
      </p:sp>
      <p:sp>
        <p:nvSpPr>
          <p:cNvPr id="98" name="Google Shape;98;p14"/>
          <p:cNvSpPr txBox="1">
            <a:spLocks noGrp="1"/>
          </p:cNvSpPr>
          <p:nvPr>
            <p:ph type="body" idx="1"/>
          </p:nvPr>
        </p:nvSpPr>
        <p:spPr>
          <a:xfrm>
            <a:off x="212651" y="1315233"/>
            <a:ext cx="8693957" cy="4826775"/>
          </a:xfrm>
          <a:prstGeom prst="rect">
            <a:avLst/>
          </a:prstGeom>
          <a:noFill/>
          <a:ln>
            <a:noFill/>
          </a:ln>
        </p:spPr>
        <p:txBody>
          <a:bodyPr spcFirstLastPara="1" wrap="square" lIns="91425" tIns="45700" rIns="91425" bIns="45700" anchor="t" anchorCtr="0">
            <a:normAutofit fontScale="925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Peníze – zboží</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svého druhu, se kterým se </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obchoduje na trhu =&gt; poptávka, nabídka – vzájemným působením obě strany trhu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utvářejí</a:t>
            </a:r>
            <a:r>
              <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cenu peněz = ÚROKOVOU MÍRU (zdůvodnění – kap. 6.3.2: půjčovaní peněz, držet vs. uložit): </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Utváření</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ceny peněz –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 dnešním peněžnictví modifikováno</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intervencemi CB;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8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Poptávka po penězích (MD): množství peněz poptávaných při určité ceně = úrokové míre:</a:t>
            </a:r>
          </a:p>
          <a:p>
            <a:pPr marR="0" lvl="0" indent="-4572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Peníze poptávané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které si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domácnosti a firmy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přejí</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držet v co nejlikvidnější formě: hotovost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vklady na neterminovaných účtech =  peněžní agregát M1. </a:t>
            </a:r>
            <a:endParaRPr kumimoji="0" lang="cs-CZ" altLang="cs-CZ" sz="2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71331" y="322118"/>
            <a:ext cx="8460942" cy="1143000"/>
          </a:xfrm>
          <a:noFill/>
        </p:spPr>
        <p:txBody>
          <a:bodyPr>
            <a:normAutofit/>
          </a:bodyPr>
          <a:lstStyle/>
          <a:p>
            <a:pPr eaLnBrk="1" hangingPunct="1"/>
            <a:r>
              <a:rPr lang="cs-CZ" altLang="cs-CZ" sz="3600" b="1" dirty="0">
                <a:latin typeface="Calibri" panose="020F0502020204030204" pitchFamily="34" charset="0"/>
                <a:ea typeface="Consolas" panose="020B0609020204030204" pitchFamily="49" charset="0"/>
                <a:cs typeface="Calibri" panose="020F0502020204030204" pitchFamily="34" charset="0"/>
              </a:rPr>
              <a:t>Keynesiánské pojetí MP</a:t>
            </a:r>
          </a:p>
        </p:txBody>
      </p:sp>
      <p:sp>
        <p:nvSpPr>
          <p:cNvPr id="27"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48/58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2"/>
          <a:stretch>
            <a:fillRect/>
          </a:stretch>
        </p:blipFill>
        <p:spPr>
          <a:xfrm>
            <a:off x="457201" y="1309255"/>
            <a:ext cx="8460942" cy="5031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14952" y="229393"/>
            <a:ext cx="4929352" cy="647700"/>
          </a:xfrm>
          <a:noFill/>
        </p:spPr>
        <p:txBody>
          <a:bodyPr>
            <a:noAutofit/>
          </a:bodyPr>
          <a:lstStyle/>
          <a:p>
            <a:pPr eaLnBrk="1" hangingPunct="1"/>
            <a:r>
              <a:rPr lang="cs-CZ" altLang="cs-CZ" sz="3200"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92033" y="604084"/>
            <a:ext cx="8836353" cy="5649831"/>
          </a:xfrm>
          <a:noFill/>
        </p:spPr>
        <p:txBody>
          <a:bodyPr>
            <a:noAutofit/>
          </a:bodyPr>
          <a:lstStyle/>
          <a:p>
            <a:pPr marL="357188" indent="-242888" algn="just">
              <a:spcBef>
                <a:spcPts val="1800"/>
              </a:spcBef>
              <a:buClrTx/>
              <a:buFont typeface="Arial" panose="020B0604020202020204" pitchFamily="34" charset="0"/>
              <a:buChar char="•"/>
              <a:tabLst>
                <a:tab pos="273050" algn="l"/>
              </a:tabLst>
            </a:pPr>
            <a:r>
              <a:rPr lang="cs-CZ" altLang="cs-CZ" sz="2300" b="1" dirty="0">
                <a:highlight>
                  <a:srgbClr val="FFFF00"/>
                </a:highlight>
                <a:latin typeface="Calibri" panose="020F0502020204030204" pitchFamily="34" charset="0"/>
                <a:ea typeface="Consolas" panose="020B0609020204030204" pitchFamily="49" charset="0"/>
                <a:cs typeface="Calibri" panose="020F0502020204030204" pitchFamily="34" charset="0"/>
              </a:rPr>
              <a:t>zpochybňují o vlivu monetární politiky na reálný produkt a zaměstnanost =  </a:t>
            </a:r>
            <a:r>
              <a:rPr lang="cs-CZ" altLang="cs-CZ" sz="2300" dirty="0">
                <a:latin typeface="Calibri" panose="020F0502020204030204" pitchFamily="34" charset="0"/>
                <a:ea typeface="Consolas" panose="020B0609020204030204" pitchFamily="49" charset="0"/>
                <a:cs typeface="Calibri" panose="020F0502020204030204" pitchFamily="34" charset="0"/>
              </a:rPr>
              <a:t>řešeny tržními silami a dlouhodobě se přibližují svým optimálním hodnotám: =</a:t>
            </a:r>
            <a:r>
              <a:rPr lang="cs-CZ" altLang="cs-CZ" sz="2300" dirty="0">
                <a:latin typeface="Calibri" panose="020F0502020204030204" pitchFamily="34" charset="0"/>
                <a:cs typeface="Calibri" panose="020F0502020204030204" pitchFamily="34" charset="0"/>
              </a:rPr>
              <a:t>››</a:t>
            </a:r>
            <a:r>
              <a:rPr lang="cs-CZ" altLang="cs-CZ" sz="2300" dirty="0">
                <a:latin typeface="Calibri" panose="020F0502020204030204" pitchFamily="34" charset="0"/>
                <a:ea typeface="Consolas" panose="020B0609020204030204" pitchFamily="49" charset="0"/>
                <a:cs typeface="Calibri" panose="020F0502020204030204" pitchFamily="34" charset="0"/>
              </a:rPr>
              <a:t> </a:t>
            </a:r>
            <a:r>
              <a:rPr lang="cs-CZ" altLang="cs-CZ" sz="2300" b="1" dirty="0">
                <a:solidFill>
                  <a:srgbClr val="FF0000"/>
                </a:solidFill>
                <a:latin typeface="Calibri" panose="020F0502020204030204" pitchFamily="34" charset="0"/>
                <a:ea typeface="Consolas" panose="020B0609020204030204" pitchFamily="49" charset="0"/>
                <a:cs typeface="Calibri" panose="020F0502020204030204" pitchFamily="34" charset="0"/>
              </a:rPr>
              <a:t>Neutralita peněz</a:t>
            </a:r>
            <a:r>
              <a:rPr lang="cs-CZ" altLang="cs-CZ" sz="2300" b="1" dirty="0">
                <a:latin typeface="Calibri" panose="020F0502020204030204" pitchFamily="34" charset="0"/>
                <a:ea typeface="Consolas" panose="020B0609020204030204" pitchFamily="49" charset="0"/>
                <a:cs typeface="Calibri" panose="020F0502020204030204" pitchFamily="34" charset="0"/>
              </a:rPr>
              <a:t>:</a:t>
            </a:r>
            <a:r>
              <a:rPr lang="cs-CZ" altLang="cs-CZ" sz="2300" dirty="0">
                <a:latin typeface="Calibri" panose="020F0502020204030204" pitchFamily="34" charset="0"/>
                <a:ea typeface="Consolas" panose="020B0609020204030204" pitchFamily="49" charset="0"/>
                <a:cs typeface="Calibri" panose="020F0502020204030204" pitchFamily="34" charset="0"/>
              </a:rPr>
              <a:t> peníze </a:t>
            </a:r>
            <a:r>
              <a:rPr lang="cs-CZ" altLang="cs-CZ" sz="2300" b="1" dirty="0">
                <a:latin typeface="Calibri" panose="020F0502020204030204" pitchFamily="34" charset="0"/>
                <a:ea typeface="Consolas" panose="020B0609020204030204" pitchFamily="49" charset="0"/>
                <a:cs typeface="Calibri" panose="020F0502020204030204" pitchFamily="34" charset="0"/>
              </a:rPr>
              <a:t>nemají vliv na reálné veličiny; </a:t>
            </a:r>
            <a:r>
              <a:rPr lang="cs-CZ" altLang="cs-CZ" sz="2300" dirty="0">
                <a:latin typeface="Calibri" panose="020F0502020204030204" pitchFamily="34" charset="0"/>
                <a:ea typeface="Consolas" panose="020B0609020204030204" pitchFamily="49" charset="0"/>
                <a:cs typeface="Calibri" panose="020F0502020204030204" pitchFamily="34" charset="0"/>
              </a:rPr>
              <a:t>zdůrazňuje naopak </a:t>
            </a:r>
            <a:r>
              <a:rPr lang="cs-CZ" altLang="cs-CZ" sz="2300" b="1" dirty="0">
                <a:latin typeface="Calibri" panose="020F0502020204030204" pitchFamily="34" charset="0"/>
                <a:ea typeface="Consolas" panose="020B0609020204030204" pitchFamily="49" charset="0"/>
                <a:cs typeface="Calibri" panose="020F0502020204030204" pitchFamily="34" charset="0"/>
              </a:rPr>
              <a:t>silný a přímý vliv nabídky peněz na cenovou hladinu a inflaci.</a:t>
            </a:r>
          </a:p>
          <a:p>
            <a:pPr marL="357188" indent="-242888" algn="just">
              <a:spcBef>
                <a:spcPts val="1800"/>
              </a:spcBef>
              <a:buClrTx/>
              <a:buFont typeface="Arial" panose="020B0604020202020204" pitchFamily="34" charset="0"/>
              <a:buChar char="•"/>
              <a:tabLst>
                <a:tab pos="273050" algn="l"/>
              </a:tabLst>
            </a:pPr>
            <a:r>
              <a:rPr lang="cs-CZ" altLang="cs-CZ" sz="2300" b="1" dirty="0">
                <a:latin typeface="Calibri" panose="020F0502020204030204" pitchFamily="34" charset="0"/>
                <a:ea typeface="Consolas" panose="020B0609020204030204" pitchFamily="49" charset="0"/>
                <a:cs typeface="Calibri" panose="020F0502020204030204" pitchFamily="34" charset="0"/>
              </a:rPr>
              <a:t>MONETARISTICKÉ INTERPRETACE ROVNICE SMĚNY:</a:t>
            </a:r>
          </a:p>
          <a:p>
            <a:pPr marL="357188" indent="-242888" algn="ctr" eaLnBrk="1" hangingPunct="1">
              <a:spcBef>
                <a:spcPts val="1800"/>
              </a:spcBef>
              <a:buClrTx/>
              <a:buNone/>
              <a:tabLst>
                <a:tab pos="273050" algn="l"/>
              </a:tabLst>
            </a:pPr>
            <a:r>
              <a:rPr lang="cs-CZ" altLang="cs-CZ" sz="3600" b="1" dirty="0">
                <a:latin typeface="Calibri" panose="020F0502020204030204" pitchFamily="34" charset="0"/>
                <a:ea typeface="Consolas" panose="020B0609020204030204" pitchFamily="49" charset="0"/>
                <a:cs typeface="Calibri" panose="020F0502020204030204" pitchFamily="34" charset="0"/>
              </a:rPr>
              <a:t>M</a:t>
            </a:r>
            <a:r>
              <a:rPr lang="en-US" altLang="cs-CZ" sz="3600" b="1" dirty="0">
                <a:latin typeface="Calibri" panose="020F0502020204030204" pitchFamily="34" charset="0"/>
                <a:ea typeface="Consolas" panose="020B0609020204030204" pitchFamily="49" charset="0"/>
                <a:cs typeface="Calibri" panose="020F0502020204030204" pitchFamily="34" charset="0"/>
              </a:rPr>
              <a:t>·</a:t>
            </a:r>
            <a:r>
              <a:rPr lang="cs-CZ" altLang="cs-CZ" sz="3600" b="1" dirty="0">
                <a:latin typeface="Calibri" panose="020F0502020204030204" pitchFamily="34" charset="0"/>
                <a:ea typeface="Consolas" panose="020B0609020204030204" pitchFamily="49" charset="0"/>
                <a:cs typeface="Calibri" panose="020F0502020204030204" pitchFamily="34" charset="0"/>
              </a:rPr>
              <a:t>V=P</a:t>
            </a:r>
            <a:r>
              <a:rPr lang="en-US" altLang="cs-CZ" sz="3600" b="1" dirty="0">
                <a:latin typeface="Calibri" panose="020F0502020204030204" pitchFamily="34" charset="0"/>
                <a:ea typeface="Consolas" panose="020B0609020204030204" pitchFamily="49" charset="0"/>
                <a:cs typeface="Calibri" panose="020F0502020204030204" pitchFamily="34" charset="0"/>
              </a:rPr>
              <a:t>·</a:t>
            </a:r>
            <a:r>
              <a:rPr lang="cs-CZ" altLang="cs-CZ" sz="3600" b="1" dirty="0">
                <a:latin typeface="Calibri" panose="020F0502020204030204" pitchFamily="34" charset="0"/>
                <a:ea typeface="Consolas" panose="020B0609020204030204" pitchFamily="49" charset="0"/>
                <a:cs typeface="Calibri" panose="020F0502020204030204" pitchFamily="34" charset="0"/>
              </a:rPr>
              <a:t>Y</a:t>
            </a:r>
            <a:endParaRPr lang="en-US" altLang="cs-CZ" sz="3600" b="1" dirty="0">
              <a:latin typeface="Calibri" panose="020F0502020204030204" pitchFamily="34" charset="0"/>
              <a:ea typeface="Consolas" panose="020B0609020204030204" pitchFamily="49" charset="0"/>
              <a:cs typeface="Calibri" panose="020F0502020204030204" pitchFamily="34" charset="0"/>
            </a:endParaRPr>
          </a:p>
          <a:p>
            <a:pPr marL="357188" indent="-242888" algn="just">
              <a:spcBef>
                <a:spcPts val="1800"/>
              </a:spcBef>
              <a:buClrTx/>
              <a:buFont typeface="Arial" panose="020B0604020202020204" pitchFamily="34" charset="0"/>
              <a:buChar char="•"/>
              <a:tabLst>
                <a:tab pos="273050" algn="l"/>
              </a:tabLst>
            </a:pPr>
            <a:r>
              <a:rPr lang="cs-CZ" altLang="cs-CZ" sz="2200" dirty="0">
                <a:latin typeface="Calibri" panose="020F0502020204030204" pitchFamily="34" charset="0"/>
                <a:ea typeface="Consolas" panose="020B0609020204030204" pitchFamily="49" charset="0"/>
                <a:cs typeface="Calibri" panose="020F0502020204030204" pitchFamily="34" charset="0"/>
              </a:rPr>
              <a:t>Při předpokladu relativně </a:t>
            </a:r>
            <a:r>
              <a:rPr lang="cs-CZ" altLang="cs-CZ" sz="2200" b="1" dirty="0">
                <a:latin typeface="Calibri" panose="020F0502020204030204" pitchFamily="34" charset="0"/>
                <a:ea typeface="Consolas" panose="020B0609020204030204" pitchFamily="49" charset="0"/>
                <a:cs typeface="Calibri" panose="020F0502020204030204" pitchFamily="34" charset="0"/>
              </a:rPr>
              <a:t>stabilní V a Y </a:t>
            </a:r>
            <a:r>
              <a:rPr lang="cs-CZ" altLang="cs-CZ" sz="2200" dirty="0">
                <a:latin typeface="Calibri" panose="020F0502020204030204" pitchFamily="34" charset="0"/>
                <a:ea typeface="Consolas" panose="020B0609020204030204" pitchFamily="49" charset="0"/>
                <a:cs typeface="Calibri" panose="020F0502020204030204" pitchFamily="34" charset="0"/>
              </a:rPr>
              <a:t>vede </a:t>
            </a:r>
            <a:r>
              <a:rPr lang="cs-CZ" altLang="cs-CZ" sz="2200" b="1" dirty="0">
                <a:latin typeface="Calibri" panose="020F0502020204030204" pitchFamily="34" charset="0"/>
                <a:ea typeface="Consolas" panose="020B0609020204030204" pitchFamily="49" charset="0"/>
                <a:cs typeface="Calibri" panose="020F0502020204030204" pitchFamily="34" charset="0"/>
              </a:rPr>
              <a:t>zvýšení nabídky peněz </a:t>
            </a:r>
            <a:r>
              <a:rPr lang="cs-CZ" altLang="cs-CZ" sz="2200" dirty="0">
                <a:latin typeface="Calibri" panose="020F0502020204030204" pitchFamily="34" charset="0"/>
                <a:ea typeface="Consolas" panose="020B0609020204030204" pitchFamily="49" charset="0"/>
                <a:cs typeface="Calibri" panose="020F0502020204030204" pitchFamily="34" charset="0"/>
              </a:rPr>
              <a:t>jen k </a:t>
            </a:r>
            <a:r>
              <a:rPr lang="cs-CZ" altLang="cs-CZ" sz="2200" b="1" dirty="0">
                <a:latin typeface="Calibri" panose="020F0502020204030204" pitchFamily="34" charset="0"/>
                <a:ea typeface="Consolas" panose="020B0609020204030204" pitchFamily="49" charset="0"/>
                <a:cs typeface="Calibri" panose="020F0502020204030204" pitchFamily="34" charset="0"/>
              </a:rPr>
              <a:t>zvýšení cenové hladiny (inflace); vzrůst M není vyrovnáván snížením V.</a:t>
            </a:r>
          </a:p>
          <a:p>
            <a:pPr marL="357188" indent="-242888" algn="just">
              <a:spcBef>
                <a:spcPts val="1800"/>
              </a:spcBef>
              <a:buClrTx/>
              <a:buFont typeface="Wingdings" panose="05000000000000000000" pitchFamily="2" charset="2"/>
              <a:buChar char="ü"/>
              <a:tabLst>
                <a:tab pos="273050" algn="l"/>
              </a:tabLst>
            </a:pPr>
            <a:r>
              <a:rPr lang="cs-CZ" altLang="cs-CZ" sz="2100" dirty="0">
                <a:latin typeface="Calibri" panose="020F0502020204030204" pitchFamily="34" charset="0"/>
                <a:ea typeface="Consolas" panose="020B0609020204030204" pitchFamily="49" charset="0"/>
                <a:cs typeface="Calibri" panose="020F0502020204030204" pitchFamily="34" charset="0"/>
              </a:rPr>
              <a:t>Jsou </a:t>
            </a:r>
            <a:r>
              <a:rPr lang="cs-CZ" altLang="cs-CZ" sz="2100" b="1" dirty="0">
                <a:highlight>
                  <a:srgbClr val="FFFF00"/>
                </a:highlight>
                <a:latin typeface="Calibri" panose="020F0502020204030204" pitchFamily="34" charset="0"/>
                <a:ea typeface="Consolas" panose="020B0609020204030204" pitchFamily="49" charset="0"/>
                <a:cs typeface="Calibri" panose="020F0502020204030204" pitchFamily="34" charset="0"/>
              </a:rPr>
              <a:t>proti aktivistické monetární politice</a:t>
            </a:r>
            <a:r>
              <a:rPr lang="cs-CZ" altLang="cs-CZ" sz="2100" dirty="0">
                <a:latin typeface="Calibri" panose="020F0502020204030204" pitchFamily="34" charset="0"/>
                <a:ea typeface="Consolas" panose="020B0609020204030204" pitchFamily="49" charset="0"/>
                <a:cs typeface="Calibri" panose="020F0502020204030204" pitchFamily="34" charset="0"/>
              </a:rPr>
              <a:t>, která reaguje na </a:t>
            </a:r>
            <a:r>
              <a:rPr lang="cs-CZ" altLang="cs-CZ" sz="2100" b="1" dirty="0">
                <a:solidFill>
                  <a:srgbClr val="FF0000"/>
                </a:solidFill>
                <a:latin typeface="Calibri" panose="020F0502020204030204" pitchFamily="34" charset="0"/>
                <a:ea typeface="Consolas" panose="020B0609020204030204" pitchFamily="49" charset="0"/>
                <a:cs typeface="Calibri" panose="020F0502020204030204" pitchFamily="34" charset="0"/>
              </a:rPr>
              <a:t>inflační nebo deflační odchylky skutečného produktu od produktu potenciálního a na odchylky skutečné nezaměstnanosti od její přirozené míry.</a:t>
            </a:r>
          </a:p>
          <a:p>
            <a:pPr eaLnBrk="1" hangingPunct="1">
              <a:spcBef>
                <a:spcPts val="1800"/>
              </a:spcBef>
              <a:buClrTx/>
              <a:buFont typeface="Arial" panose="020B0604020202020204" pitchFamily="34" charset="0"/>
              <a:buChar char="•"/>
            </a:pPr>
            <a:endParaRPr lang="cs-CZ" altLang="cs-CZ" sz="2400" dirty="0">
              <a:latin typeface="Calibri" panose="020F0502020204030204" pitchFamily="34" charset="0"/>
              <a:ea typeface="Consolas" panose="020B0609020204030204" pitchFamily="49" charset="0"/>
              <a:cs typeface="Calibri" panose="020F0502020204030204" pitchFamily="34" charset="0"/>
            </a:endParaRPr>
          </a:p>
        </p:txBody>
      </p:sp>
      <p:sp>
        <p:nvSpPr>
          <p:cNvPr id="29703" name="Rectangle 7"/>
          <p:cNvSpPr>
            <a:spLocks noChangeArrowheads="1"/>
          </p:cNvSpPr>
          <p:nvPr/>
        </p:nvSpPr>
        <p:spPr bwMode="auto">
          <a:xfrm>
            <a:off x="3731412" y="3428999"/>
            <a:ext cx="2076160" cy="647700"/>
          </a:xfrm>
          <a:prstGeom prst="rect">
            <a:avLst/>
          </a:prstGeom>
          <a:noFill/>
          <a:ln w="31750">
            <a:solidFill>
              <a:srgbClr val="FF0000"/>
            </a:solidFill>
            <a:miter lim="800000"/>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49/58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2" end="2"/>
                                            </p:txEl>
                                          </p:spTgt>
                                        </p:tgtEl>
                                        <p:attrNameLst>
                                          <p:attrName>style.visibility</p:attrName>
                                        </p:attrNameLst>
                                      </p:cBhvr>
                                      <p:to>
                                        <p:strVal val="visible"/>
                                      </p:to>
                                    </p:set>
                                    <p:anim calcmode="lin" valueType="num">
                                      <p:cBhvr>
                                        <p:cTn id="16" dur="500" fill="hold"/>
                                        <p:tgtEl>
                                          <p:spTgt spid="296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1" end="1"/>
                                            </p:txEl>
                                          </p:spTgt>
                                        </p:tgtEl>
                                        <p:attrNameLst>
                                          <p:attrName>style.visibility</p:attrName>
                                        </p:attrNameLst>
                                      </p:cBhvr>
                                      <p:to>
                                        <p:strVal val="visible"/>
                                      </p:to>
                                    </p:set>
                                    <p:anim calcmode="lin" valueType="num">
                                      <p:cBhvr>
                                        <p:cTn id="25" dur="500" fill="hold"/>
                                        <p:tgtEl>
                                          <p:spTgt spid="2969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3" end="3"/>
                                            </p:txEl>
                                          </p:spTgt>
                                        </p:tgtEl>
                                        <p:attrNameLst>
                                          <p:attrName>style.visibility</p:attrName>
                                        </p:attrNameLst>
                                      </p:cBhvr>
                                      <p:to>
                                        <p:strVal val="visible"/>
                                      </p:to>
                                    </p:set>
                                    <p:anim calcmode="lin" valueType="num">
                                      <p:cBhvr>
                                        <p:cTn id="34" dur="500" fill="hold"/>
                                        <p:tgtEl>
                                          <p:spTgt spid="2969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9703"/>
                                        </p:tgtEl>
                                        <p:attrNameLst>
                                          <p:attrName>style.visibility</p:attrName>
                                        </p:attrNameLst>
                                      </p:cBhvr>
                                      <p:to>
                                        <p:strVal val="visible"/>
                                      </p:to>
                                    </p:set>
                                    <p:anim calcmode="lin" valueType="num">
                                      <p:cBhvr>
                                        <p:cTn id="43" dur="500" decel="50000" fill="hold">
                                          <p:stCondLst>
                                            <p:cond delay="0"/>
                                          </p:stCondLst>
                                        </p:cTn>
                                        <p:tgtEl>
                                          <p:spTgt spid="2970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970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9703"/>
                                        </p:tgtEl>
                                        <p:attrNameLst>
                                          <p:attrName>ppt_w</p:attrName>
                                        </p:attrNameLst>
                                      </p:cBhvr>
                                      <p:tavLst>
                                        <p:tav tm="0">
                                          <p:val>
                                            <p:strVal val="#ppt_w*.05"/>
                                          </p:val>
                                        </p:tav>
                                        <p:tav tm="100000">
                                          <p:val>
                                            <p:strVal val="#ppt_w"/>
                                          </p:val>
                                        </p:tav>
                                      </p:tavLst>
                                    </p:anim>
                                    <p:anim calcmode="lin" valueType="num">
                                      <p:cBhvr>
                                        <p:cTn id="46" dur="1000" fill="hold"/>
                                        <p:tgtEl>
                                          <p:spTgt spid="2970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970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970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970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970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9703"/>
                                        </p:tgtEl>
                                        <p:attrNameLst>
                                          <p:attrName>ppt_x</p:attrName>
                                        </p:attrNameLst>
                                      </p:cBhvr>
                                      <p:tavLst>
                                        <p:tav tm="0">
                                          <p:val>
                                            <p:strVal val="ppt_x"/>
                                          </p:val>
                                        </p:tav>
                                        <p:tav tm="100000">
                                          <p:val>
                                            <p:strVal val="ppt_x"/>
                                          </p:val>
                                        </p:tav>
                                      </p:tavLst>
                                    </p:anim>
                                    <p:anim calcmode="lin" valueType="num">
                                      <p:cBhvr additive="base">
                                        <p:cTn id="55" dur="500"/>
                                        <p:tgtEl>
                                          <p:spTgt spid="29703"/>
                                        </p:tgtEl>
                                        <p:attrNameLst>
                                          <p:attrName>ppt_y</p:attrName>
                                        </p:attrNameLst>
                                      </p:cBhvr>
                                      <p:tavLst>
                                        <p:tav tm="0">
                                          <p:val>
                                            <p:strVal val="ppt_y"/>
                                          </p:val>
                                        </p:tav>
                                        <p:tav tm="100000">
                                          <p:val>
                                            <p:strVal val="1+ppt_h/2"/>
                                          </p:val>
                                        </p:tav>
                                      </p:tavLst>
                                    </p:anim>
                                    <p:set>
                                      <p:cBhvr>
                                        <p:cTn id="56" dur="1" fill="hold">
                                          <p:stCondLst>
                                            <p:cond delay="499"/>
                                          </p:stCondLst>
                                        </p:cTn>
                                        <p:tgtEl>
                                          <p:spTgt spid="2970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29699">
                                            <p:txEl>
                                              <p:pRg st="4" end="4"/>
                                            </p:txEl>
                                          </p:spTgt>
                                        </p:tgtEl>
                                        <p:attrNameLst>
                                          <p:attrName>style.visibility</p:attrName>
                                        </p:attrNameLst>
                                      </p:cBhvr>
                                      <p:to>
                                        <p:strVal val="visible"/>
                                      </p:to>
                                    </p:set>
                                    <p:anim calcmode="lin" valueType="num">
                                      <p:cBhvr>
                                        <p:cTn id="61" dur="500" fill="hold"/>
                                        <p:tgtEl>
                                          <p:spTgt spid="2969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9699">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2969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969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 y="496888"/>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61925" y="1537854"/>
            <a:ext cx="8836602" cy="4674033"/>
          </a:xfrm>
          <a:noFill/>
        </p:spPr>
        <p:txBody>
          <a:bodyPr>
            <a:normAutofit fontScale="92500"/>
          </a:bodyPr>
          <a:lstStyle/>
          <a:p>
            <a:pPr algn="just" eaLnBrk="1" hangingPunct="1">
              <a:spcBef>
                <a:spcPts val="0"/>
              </a:spcBef>
              <a:buClrTx/>
              <a:buFont typeface="Wingdings" panose="05000000000000000000" pitchFamily="2" charset="2"/>
              <a:buChar char="§"/>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V monetaristické koncepci </a:t>
            </a:r>
            <a:r>
              <a:rPr lang="cs-CZ" altLang="cs-CZ" sz="2400" b="1" dirty="0">
                <a:latin typeface="Calibri" panose="020F0502020204030204" pitchFamily="34" charset="0"/>
                <a:ea typeface="Consolas" panose="020B0609020204030204" pitchFamily="49" charset="0"/>
                <a:cs typeface="Calibri" panose="020F0502020204030204" pitchFamily="34" charset="0"/>
              </a:rPr>
              <a:t>nehraje úroková míra</a:t>
            </a:r>
            <a:r>
              <a:rPr lang="cs-CZ" altLang="cs-CZ" sz="2400" dirty="0">
                <a:latin typeface="Calibri" panose="020F0502020204030204" pitchFamily="34" charset="0"/>
                <a:ea typeface="Consolas" panose="020B0609020204030204" pitchFamily="49" charset="0"/>
                <a:cs typeface="Calibri" panose="020F0502020204030204" pitchFamily="34" charset="0"/>
              </a:rPr>
              <a:t> zdaleka tak důležitou úlohu jako v </a:t>
            </a:r>
            <a:r>
              <a:rPr lang="cs-CZ" altLang="cs-CZ" sz="2400" dirty="0">
                <a:highlight>
                  <a:srgbClr val="FFFF00"/>
                </a:highlight>
                <a:latin typeface="Calibri" panose="020F0502020204030204" pitchFamily="34" charset="0"/>
                <a:ea typeface="Consolas" panose="020B0609020204030204" pitchFamily="49" charset="0"/>
                <a:cs typeface="Calibri" panose="020F0502020204030204" pitchFamily="34" charset="0"/>
              </a:rPr>
              <a:t>koncepci keynesovské.</a:t>
            </a:r>
          </a:p>
          <a:p>
            <a:pPr algn="just" eaLnBrk="1" hangingPunct="1">
              <a:spcBef>
                <a:spcPts val="0"/>
              </a:spcBef>
              <a:buClrTx/>
              <a:buFont typeface="Wingdings" panose="05000000000000000000" pitchFamily="2" charset="2"/>
              <a:buChar char="§"/>
            </a:pPr>
            <a:endParaRPr lang="cs-CZ" altLang="cs-CZ" sz="2400" b="1" dirty="0">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
            </a:pPr>
            <a:r>
              <a:rPr lang="cs-CZ" altLang="cs-CZ" sz="2400" b="1" dirty="0">
                <a:latin typeface="Calibri" panose="020F0502020204030204" pitchFamily="34" charset="0"/>
                <a:ea typeface="Consolas" panose="020B0609020204030204" pitchFamily="49" charset="0"/>
                <a:cs typeface="Calibri" panose="020F0502020204030204" pitchFamily="34" charset="0"/>
              </a:rPr>
              <a:t>Nabídka peněz </a:t>
            </a:r>
            <a:r>
              <a:rPr lang="cs-CZ" altLang="cs-CZ" sz="2400" dirty="0">
                <a:latin typeface="Calibri" panose="020F0502020204030204" pitchFamily="34" charset="0"/>
                <a:ea typeface="Consolas" panose="020B0609020204030204" pitchFamily="49" charset="0"/>
                <a:cs typeface="Calibri" panose="020F0502020204030204" pitchFamily="34" charset="0"/>
              </a:rPr>
              <a:t>by se měla vyvíjet v souladu s </a:t>
            </a:r>
            <a:r>
              <a:rPr lang="cs-CZ" altLang="cs-CZ" sz="2400" b="1" dirty="0">
                <a:latin typeface="Calibri" panose="020F0502020204030204" pitchFamily="34" charset="0"/>
                <a:ea typeface="Consolas" panose="020B0609020204030204" pitchFamily="49" charset="0"/>
                <a:cs typeface="Calibri" panose="020F0502020204030204" pitchFamily="34" charset="0"/>
              </a:rPr>
              <a:t>vývojem reálného produktu</a:t>
            </a:r>
            <a:r>
              <a:rPr lang="cs-CZ" altLang="cs-CZ" sz="2400" dirty="0">
                <a:latin typeface="Calibri" panose="020F0502020204030204" pitchFamily="34" charset="0"/>
                <a:ea typeface="Consolas" panose="020B0609020204030204" pitchFamily="49" charset="0"/>
                <a:cs typeface="Calibri" panose="020F0502020204030204" pitchFamily="34" charset="0"/>
              </a:rPr>
              <a:t>, tak aby byla </a:t>
            </a:r>
            <a:r>
              <a:rPr lang="cs-CZ" altLang="cs-CZ" sz="2400" b="1" dirty="0">
                <a:latin typeface="Calibri" panose="020F0502020204030204" pitchFamily="34" charset="0"/>
                <a:ea typeface="Consolas" panose="020B0609020204030204" pitchFamily="49" charset="0"/>
                <a:cs typeface="Calibri" panose="020F0502020204030204" pitchFamily="34" charset="0"/>
              </a:rPr>
              <a:t>stabilní cenová hladina:</a:t>
            </a:r>
          </a:p>
          <a:p>
            <a:pPr algn="just" eaLnBrk="1" hangingPunct="1">
              <a:spcBef>
                <a:spcPts val="0"/>
              </a:spcBef>
              <a:buClrTx/>
              <a:buFont typeface="Wingdings" panose="05000000000000000000" pitchFamily="2" charset="2"/>
              <a:buChar char="Ø"/>
            </a:pPr>
            <a:r>
              <a:rPr lang="cs-CZ" altLang="cs-CZ" sz="2400" dirty="0">
                <a:latin typeface="Calibri" panose="020F0502020204030204" pitchFamily="34" charset="0"/>
                <a:ea typeface="Consolas" panose="020B0609020204030204" pitchFamily="49" charset="0"/>
                <a:cs typeface="Calibri" panose="020F0502020204030204" pitchFamily="34" charset="0"/>
              </a:rPr>
              <a:t>předvídatelný a stabilní </a:t>
            </a:r>
            <a:r>
              <a:rPr lang="cs-CZ" altLang="cs-CZ" sz="2400" b="1" dirty="0">
                <a:latin typeface="Calibri" panose="020F0502020204030204" pitchFamily="34" charset="0"/>
                <a:ea typeface="Consolas" panose="020B0609020204030204" pitchFamily="49" charset="0"/>
                <a:cs typeface="Calibri" panose="020F0502020204030204" pitchFamily="34" charset="0"/>
              </a:rPr>
              <a:t>vývoj nabídky peněz</a:t>
            </a:r>
            <a:r>
              <a:rPr lang="cs-CZ" altLang="cs-CZ" sz="2400" dirty="0">
                <a:latin typeface="Calibri" panose="020F0502020204030204" pitchFamily="34" charset="0"/>
                <a:ea typeface="Consolas" panose="020B0609020204030204" pitchFamily="49" charset="0"/>
                <a:cs typeface="Calibri" panose="020F0502020204030204" pitchFamily="34" charset="0"/>
              </a:rPr>
              <a:t>, aby nedocházelo k </a:t>
            </a:r>
            <a:r>
              <a:rPr lang="cs-CZ" altLang="cs-CZ" sz="2400" b="1" dirty="0">
                <a:latin typeface="Calibri" panose="020F0502020204030204" pitchFamily="34" charset="0"/>
                <a:ea typeface="Consolas" panose="020B0609020204030204" pitchFamily="49" charset="0"/>
                <a:cs typeface="Calibri" panose="020F0502020204030204" pitchFamily="34" charset="0"/>
              </a:rPr>
              <a:t>monetárním šokům </a:t>
            </a:r>
            <a:r>
              <a:rPr lang="cs-CZ" altLang="cs-CZ" sz="2400" dirty="0">
                <a:latin typeface="Calibri" panose="020F0502020204030204" pitchFamily="34" charset="0"/>
                <a:ea typeface="Consolas" panose="020B0609020204030204" pitchFamily="49" charset="0"/>
                <a:cs typeface="Calibri" panose="020F0502020204030204" pitchFamily="34" charset="0"/>
              </a:rPr>
              <a:t>a inflačním či deflačním překvapením, které mohou vyvolat </a:t>
            </a:r>
            <a:r>
              <a:rPr lang="cs-CZ" altLang="cs-CZ" sz="2400" b="1" dirty="0">
                <a:latin typeface="Calibri" panose="020F0502020204030204" pitchFamily="34" charset="0"/>
                <a:ea typeface="Consolas" panose="020B0609020204030204" pitchFamily="49" charset="0"/>
                <a:cs typeface="Calibri" panose="020F0502020204030204" pitchFamily="34" charset="0"/>
              </a:rPr>
              <a:t>odklon ekonomiky od dlouhodobé rovnováhy.</a:t>
            </a:r>
          </a:p>
          <a:p>
            <a:pPr algn="just" eaLnBrk="1" hangingPunct="1">
              <a:spcBef>
                <a:spcPts val="0"/>
              </a:spcBef>
              <a:buClrTx/>
              <a:buFont typeface="Wingdings" panose="05000000000000000000" pitchFamily="2" charset="2"/>
              <a:buChar char="§"/>
            </a:pPr>
            <a:endParaRPr lang="cs-CZ" altLang="cs-CZ" sz="2400" dirty="0">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
            </a:pPr>
            <a:r>
              <a:rPr lang="cs-CZ" altLang="cs-CZ" sz="2400" b="1" dirty="0">
                <a:latin typeface="Calibri" panose="020F0502020204030204" pitchFamily="34" charset="0"/>
                <a:ea typeface="Consolas" panose="020B0609020204030204" pitchFamily="49" charset="0"/>
                <a:cs typeface="Calibri" panose="020F0502020204030204" pitchFamily="34" charset="0"/>
              </a:rPr>
              <a:t>Větší vliv než aktivistická MP: </a:t>
            </a:r>
            <a:r>
              <a:rPr lang="cs-CZ" altLang="cs-CZ" sz="2400" b="1" dirty="0">
                <a:solidFill>
                  <a:srgbClr val="FF0000"/>
                </a:solidFill>
                <a:latin typeface="Calibri" panose="020F0502020204030204" pitchFamily="34" charset="0"/>
                <a:ea typeface="Consolas" panose="020B0609020204030204" pitchFamily="49" charset="0"/>
                <a:cs typeface="Calibri" panose="020F0502020204030204" pitchFamily="34" charset="0"/>
              </a:rPr>
              <a:t>faktory typu technologie, produkční kapacita, populační trendy, pružnost a efektivnost trhu práce a další charakteristiky ovlivňující produkční potenciál ekonomiky: </a:t>
            </a:r>
          </a:p>
          <a:p>
            <a:pPr algn="just"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Imunní vůči</a:t>
            </a:r>
            <a:r>
              <a:rPr lang="cs-CZ" altLang="cs-CZ" sz="2400" dirty="0">
                <a:latin typeface="Calibri" panose="020F0502020204030204" pitchFamily="34" charset="0"/>
                <a:ea typeface="Consolas" panose="020B0609020204030204" pitchFamily="49" charset="0"/>
                <a:cs typeface="Calibri" panose="020F0502020204030204" pitchFamily="34" charset="0"/>
              </a:rPr>
              <a:t> </a:t>
            </a:r>
            <a:r>
              <a:rPr lang="cs-CZ" altLang="cs-CZ" sz="2400" b="1" dirty="0">
                <a:latin typeface="Calibri" panose="020F0502020204030204" pitchFamily="34" charset="0"/>
                <a:ea typeface="Consolas" panose="020B0609020204030204" pitchFamily="49" charset="0"/>
                <a:cs typeface="Calibri" panose="020F0502020204030204" pitchFamily="34" charset="0"/>
              </a:rPr>
              <a:t>monetární intervenci centrální banky imunní.</a:t>
            </a:r>
          </a:p>
          <a:p>
            <a:pPr algn="just" eaLnBrk="1" hangingPunct="1">
              <a:spcBef>
                <a:spcPts val="1800"/>
              </a:spcBef>
              <a:buClrTx/>
              <a:buFont typeface="Arial" panose="020B0604020202020204" pitchFamily="34" charset="0"/>
              <a:buChar char="•"/>
            </a:pPr>
            <a:endParaRPr lang="cs-CZ" altLang="cs-CZ" sz="2400" dirty="0">
              <a:latin typeface="Calibri" panose="020F0502020204030204" pitchFamily="34" charset="0"/>
              <a:ea typeface="Consolas" panose="020B0609020204030204" pitchFamily="49" charset="0"/>
              <a:cs typeface="Calibri" panose="020F0502020204030204" pitchFamily="34" charset="0"/>
            </a:endParaRP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3" end="3"/>
                                            </p:txEl>
                                          </p:spTgt>
                                        </p:tgtEl>
                                        <p:attrNameLst>
                                          <p:attrName>style.visibility</p:attrName>
                                        </p:attrNameLst>
                                      </p:cBhvr>
                                      <p:to>
                                        <p:strVal val="visible"/>
                                      </p:to>
                                    </p:set>
                                    <p:anim calcmode="lin" valueType="num">
                                      <p:cBhvr>
                                        <p:cTn id="7" dur="500" fill="hold"/>
                                        <p:tgtEl>
                                          <p:spTgt spid="2969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2" end="2"/>
                                            </p:txEl>
                                          </p:spTgt>
                                        </p:tgtEl>
                                        <p:attrNameLst>
                                          <p:attrName>style.visibility</p:attrName>
                                        </p:attrNameLst>
                                      </p:cBhvr>
                                      <p:to>
                                        <p:strVal val="visible"/>
                                      </p:to>
                                    </p:set>
                                    <p:anim calcmode="lin" valueType="num">
                                      <p:cBhvr>
                                        <p:cTn id="16" dur="500" fill="hold"/>
                                        <p:tgtEl>
                                          <p:spTgt spid="296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0" end="0"/>
                                            </p:txEl>
                                          </p:spTgt>
                                        </p:tgtEl>
                                        <p:attrNameLst>
                                          <p:attrName>style.visibility</p:attrName>
                                        </p:attrNameLst>
                                      </p:cBhvr>
                                      <p:to>
                                        <p:strVal val="visible"/>
                                      </p:to>
                                    </p:set>
                                    <p:anim calcmode="lin" valueType="num">
                                      <p:cBhvr>
                                        <p:cTn id="25"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5" end="5"/>
                                            </p:txEl>
                                          </p:spTgt>
                                        </p:tgtEl>
                                        <p:attrNameLst>
                                          <p:attrName>style.visibility</p:attrName>
                                        </p:attrNameLst>
                                      </p:cBhvr>
                                      <p:to>
                                        <p:strVal val="visible"/>
                                      </p:to>
                                    </p:set>
                                    <p:anim calcmode="lin" valueType="num">
                                      <p:cBhvr>
                                        <p:cTn id="34" dur="500" fill="hold"/>
                                        <p:tgtEl>
                                          <p:spTgt spid="2969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p:cTn id="43" dur="500" fill="hold"/>
                                        <p:tgtEl>
                                          <p:spTgt spid="2969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699">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2969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69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 y="496888"/>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61925" y="1537854"/>
            <a:ext cx="9036050" cy="4674033"/>
          </a:xfrm>
          <a:noFill/>
        </p:spPr>
        <p:txBody>
          <a:bodyPr>
            <a:normAutofit/>
          </a:bodyPr>
          <a:lstStyle/>
          <a:p>
            <a:pPr eaLnBrk="1" hangingPunct="1">
              <a:spcBef>
                <a:spcPts val="0"/>
              </a:spcBef>
              <a:buClrTx/>
              <a:buFont typeface="Wingdings" panose="05000000000000000000" pitchFamily="2" charset="2"/>
              <a:buChar char="§"/>
            </a:pPr>
            <a:r>
              <a:rPr lang="cs-CZ" altLang="cs-CZ" sz="2400" dirty="0">
                <a:latin typeface="Calibri" panose="020F0502020204030204" pitchFamily="34" charset="0"/>
                <a:ea typeface="Consolas" panose="020B0609020204030204" pitchFamily="49" charset="0"/>
                <a:cs typeface="Calibri" panose="020F0502020204030204" pitchFamily="34" charset="0"/>
              </a:rPr>
              <a:t>Pokud inflační nebo recesní mezera nastane – další opatření v podobě </a:t>
            </a:r>
            <a:r>
              <a:rPr lang="cs-CZ" altLang="cs-CZ" sz="2400" b="1" dirty="0">
                <a:latin typeface="Calibri" panose="020F0502020204030204" pitchFamily="34" charset="0"/>
                <a:ea typeface="Consolas" panose="020B0609020204030204" pitchFamily="49" charset="0"/>
                <a:cs typeface="Calibri" panose="020F0502020204030204" pitchFamily="34" charset="0"/>
              </a:rPr>
              <a:t>změny nabídky peněz </a:t>
            </a:r>
            <a:r>
              <a:rPr lang="cs-CZ" altLang="cs-CZ" sz="2400" dirty="0">
                <a:latin typeface="Calibri" panose="020F0502020204030204" pitchFamily="34" charset="0"/>
                <a:ea typeface="Consolas" panose="020B0609020204030204" pitchFamily="49" charset="0"/>
                <a:cs typeface="Calibri" panose="020F0502020204030204" pitchFamily="34" charset="0"/>
              </a:rPr>
              <a:t>= dalším prohlubování nerovnováhy</a:t>
            </a:r>
          </a:p>
          <a:p>
            <a:pPr eaLnBrk="1" hangingPunct="1">
              <a:spcBef>
                <a:spcPts val="0"/>
              </a:spcBef>
              <a:buClrTx/>
              <a:buFont typeface="Wingdings" panose="05000000000000000000" pitchFamily="2" charset="2"/>
              <a:buChar char="§"/>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Monetaristické pravidlo </a:t>
            </a:r>
            <a:r>
              <a:rPr lang="cs-CZ" altLang="cs-CZ" sz="2400" dirty="0">
                <a:latin typeface="Calibri" panose="020F0502020204030204" pitchFamily="34" charset="0"/>
                <a:ea typeface="Consolas" panose="020B0609020204030204" pitchFamily="49" charset="0"/>
                <a:cs typeface="Calibri" panose="020F0502020204030204" pitchFamily="34" charset="0"/>
              </a:rPr>
              <a:t>= pokud roste ekonomika, měla by se odpovídajícím způsobem i zvyšovat nabídka peněz:</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Požadavek stabilního a předvídatelného růstu nabídky peněz.</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Každoroční přírůstek má odpovídat typickému tempu růstu reálného produktu.</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Tempo nárůstu nabídky peněz má být udržováno dlouhodobě a nezávisle na fázi ekonomického cyklu a změnách reálných ekonomických veličin. </a:t>
            </a:r>
          </a:p>
          <a:p>
            <a:pPr algn="just" eaLnBrk="1" hangingPunct="1">
              <a:spcBef>
                <a:spcPts val="0"/>
              </a:spcBef>
              <a:buClrTx/>
              <a:buFont typeface="Wingdings" panose="05000000000000000000" pitchFamily="2" charset="2"/>
              <a:buChar char="§"/>
            </a:pPr>
            <a:r>
              <a:rPr lang="cs-CZ" altLang="cs-CZ" sz="2400" b="1" dirty="0">
                <a:latin typeface="Calibri" panose="020F0502020204030204" pitchFamily="34" charset="0"/>
                <a:ea typeface="Consolas" panose="020B0609020204030204" pitchFamily="49" charset="0"/>
                <a:cs typeface="Calibri" panose="020F0502020204030204" pitchFamily="34" charset="0"/>
              </a:rPr>
              <a:t>= </a:t>
            </a: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Stabilizován vztah mezi nabídkou peněz a růstem reálného produktu;</a:t>
            </a:r>
            <a:endParaRPr lang="cs-CZ" altLang="cs-CZ" sz="2400" dirty="0">
              <a:highlight>
                <a:srgbClr val="00FF00"/>
              </a:highlight>
              <a:latin typeface="Calibri" panose="020F0502020204030204" pitchFamily="34" charset="0"/>
              <a:ea typeface="Consolas" panose="020B0609020204030204" pitchFamily="49" charset="0"/>
              <a:cs typeface="Calibri" panose="020F0502020204030204" pitchFamily="34" charset="0"/>
            </a:endParaRP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1" end="1"/>
                                            </p:txEl>
                                          </p:spTgt>
                                        </p:tgtEl>
                                        <p:attrNameLst>
                                          <p:attrName>style.visibility</p:attrName>
                                        </p:attrNameLst>
                                      </p:cBhvr>
                                      <p:to>
                                        <p:strVal val="visible"/>
                                      </p:to>
                                    </p:set>
                                    <p:anim calcmode="lin" valueType="num">
                                      <p:cBhvr>
                                        <p:cTn id="16" dur="500" fill="hold"/>
                                        <p:tgtEl>
                                          <p:spTgt spid="2969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p:cTn id="25" dur="500" fill="hold"/>
                                        <p:tgtEl>
                                          <p:spTgt spid="296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3" end="3"/>
                                            </p:txEl>
                                          </p:spTgt>
                                        </p:tgtEl>
                                        <p:attrNameLst>
                                          <p:attrName>style.visibility</p:attrName>
                                        </p:attrNameLst>
                                      </p:cBhvr>
                                      <p:to>
                                        <p:strVal val="visible"/>
                                      </p:to>
                                    </p:set>
                                    <p:anim calcmode="lin" valueType="num">
                                      <p:cBhvr>
                                        <p:cTn id="34" dur="500" fill="hold"/>
                                        <p:tgtEl>
                                          <p:spTgt spid="2969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 y="496888"/>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61925" y="1537854"/>
            <a:ext cx="9036050" cy="4823258"/>
          </a:xfrm>
          <a:noFill/>
        </p:spPr>
        <p:txBody>
          <a:bodyPr>
            <a:normAutofit fontScale="85000" lnSpcReduction="20000"/>
          </a:bodyPr>
          <a:lstStyle/>
          <a:p>
            <a:pPr algn="just" eaLnBrk="1" hangingPunct="1">
              <a:spcBef>
                <a:spcPts val="0"/>
              </a:spcBef>
              <a:buClrTx/>
              <a:buFont typeface="Wingdings" panose="05000000000000000000" pitchFamily="2" charset="2"/>
              <a:buChar char="§"/>
            </a:pPr>
            <a:r>
              <a:rPr lang="cs-CZ" altLang="cs-CZ" sz="2400" b="1" dirty="0">
                <a:latin typeface="Calibri" panose="020F0502020204030204" pitchFamily="34" charset="0"/>
                <a:ea typeface="Consolas" panose="020B0609020204030204" pitchFamily="49" charset="0"/>
                <a:cs typeface="Calibri" panose="020F0502020204030204" pitchFamily="34" charset="0"/>
              </a:rPr>
              <a:t>Monetaristické stanovisko </a:t>
            </a:r>
            <a:r>
              <a:rPr lang="cs-CZ" altLang="cs-CZ" sz="2400" dirty="0">
                <a:latin typeface="Calibri" panose="020F0502020204030204" pitchFamily="34" charset="0"/>
                <a:ea typeface="Consolas" panose="020B0609020204030204" pitchFamily="49" charset="0"/>
                <a:cs typeface="Calibri" panose="020F0502020204030204" pitchFamily="34" charset="0"/>
              </a:rPr>
              <a:t>souvisí s </a:t>
            </a:r>
            <a:r>
              <a:rPr lang="cs-CZ" altLang="cs-CZ" sz="2400" b="1" dirty="0">
                <a:latin typeface="Calibri" panose="020F0502020204030204" pitchFamily="34" charset="0"/>
                <a:ea typeface="Consolas" panose="020B0609020204030204" pitchFamily="49" charset="0"/>
                <a:cs typeface="Calibri" panose="020F0502020204030204" pitchFamily="34" charset="0"/>
              </a:rPr>
              <a:t>obecnější FILOZOFIÍ MONETARISMU </a:t>
            </a:r>
            <a:r>
              <a:rPr lang="cs-CZ" altLang="cs-CZ" sz="2400" dirty="0">
                <a:latin typeface="Calibri" panose="020F0502020204030204" pitchFamily="34" charset="0"/>
                <a:ea typeface="Consolas" panose="020B0609020204030204" pitchFamily="49" charset="0"/>
                <a:cs typeface="Calibri" panose="020F0502020204030204" pitchFamily="34" charset="0"/>
              </a:rPr>
              <a:t>a </a:t>
            </a:r>
            <a:r>
              <a:rPr lang="cs-CZ" altLang="cs-CZ" sz="2400" b="1" dirty="0">
                <a:latin typeface="Calibri" panose="020F0502020204030204" pitchFamily="34" charset="0"/>
                <a:ea typeface="Consolas" panose="020B0609020204030204" pitchFamily="49" charset="0"/>
                <a:cs typeface="Calibri" panose="020F0502020204030204" pitchFamily="34" charset="0"/>
              </a:rPr>
              <a:t>NEOKLASICKÉ EKONOMIE</a:t>
            </a:r>
            <a:r>
              <a:rPr lang="cs-CZ" altLang="cs-CZ" sz="2400" dirty="0">
                <a:latin typeface="Calibri" panose="020F0502020204030204" pitchFamily="34" charset="0"/>
                <a:ea typeface="Consolas" panose="020B0609020204030204" pitchFamily="49" charset="0"/>
                <a:cs typeface="Calibri" panose="020F0502020204030204" pitchFamily="34" charset="0"/>
              </a:rPr>
              <a:t>:</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TRŽNÍ EKONOMIKA = VNITŘNĚ STABILNÍ </a:t>
            </a:r>
            <a:r>
              <a:rPr lang="cs-CZ" altLang="cs-CZ" sz="2400" dirty="0">
                <a:latin typeface="Calibri" panose="020F0502020204030204" pitchFamily="34" charset="0"/>
                <a:ea typeface="Consolas" panose="020B0609020204030204" pitchFamily="49" charset="0"/>
                <a:cs typeface="Calibri" panose="020F0502020204030204" pitchFamily="34" charset="0"/>
              </a:rPr>
              <a:t>a </a:t>
            </a:r>
            <a:r>
              <a:rPr lang="cs-CZ" altLang="cs-CZ" sz="2400" b="1" dirty="0">
                <a:latin typeface="Calibri" panose="020F0502020204030204" pitchFamily="34" charset="0"/>
                <a:ea typeface="Consolas" panose="020B0609020204030204" pitchFamily="49" charset="0"/>
                <a:cs typeface="Calibri" panose="020F0502020204030204" pitchFamily="34" charset="0"/>
              </a:rPr>
              <a:t>intervenční zásahy vlády / centrální banky tuto stabilitu ohrožují. </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s </a:t>
            </a: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TEORIÍ NEUTRALITY PENĚZ. </a:t>
            </a:r>
          </a:p>
          <a:p>
            <a:pPr eaLnBrk="1" hangingPunct="1">
              <a:spcBef>
                <a:spcPts val="0"/>
              </a:spcBef>
              <a:buClrTx/>
              <a:buFont typeface="Wingdings" panose="05000000000000000000" pitchFamily="2" charset="2"/>
              <a:buChar char="ü"/>
            </a:pPr>
            <a:endParaRPr lang="cs-CZ" altLang="cs-CZ" sz="2400" b="1" dirty="0">
              <a:latin typeface="Calibri" panose="020F0502020204030204" pitchFamily="34" charset="0"/>
              <a:ea typeface="Consolas" panose="020B0609020204030204" pitchFamily="49" charset="0"/>
              <a:cs typeface="Calibri" panose="020F0502020204030204" pitchFamily="34" charset="0"/>
            </a:endParaRPr>
          </a:p>
          <a:p>
            <a:pPr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Monetaristická teorie / celá neoklasická ekonomie </a:t>
            </a:r>
          </a:p>
          <a:p>
            <a:pPr eaLnBrk="1" hangingPunct="1">
              <a:spcBef>
                <a:spcPts val="0"/>
              </a:spcBef>
              <a:buClrTx/>
              <a:buFont typeface="Wingdings" panose="05000000000000000000" pitchFamily="2" charset="2"/>
              <a:buChar char="v"/>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Předpoklad: peníze jsou neutrální vůči reálným ekonomickým veličinám</a:t>
            </a:r>
            <a:r>
              <a:rPr lang="cs-CZ" altLang="cs-CZ" sz="2400" dirty="0">
                <a:latin typeface="Calibri" panose="020F0502020204030204" pitchFamily="34" charset="0"/>
                <a:ea typeface="Consolas" panose="020B0609020204030204" pitchFamily="49" charset="0"/>
                <a:cs typeface="Calibri" panose="020F0502020204030204" pitchFamily="34" charset="0"/>
              </a:rPr>
              <a:t>. </a:t>
            </a:r>
          </a:p>
          <a:p>
            <a:pPr algn="just"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Změny v množství peněz </a:t>
            </a:r>
            <a:r>
              <a:rPr lang="cs-CZ" altLang="cs-CZ" sz="2400" dirty="0">
                <a:latin typeface="Calibri" panose="020F0502020204030204" pitchFamily="34" charset="0"/>
                <a:ea typeface="Consolas" panose="020B0609020204030204" pitchFamily="49" charset="0"/>
                <a:cs typeface="Calibri" panose="020F0502020204030204" pitchFamily="34" charset="0"/>
              </a:rPr>
              <a:t>ovlivňují pouze </a:t>
            </a:r>
            <a:r>
              <a:rPr lang="cs-CZ" altLang="cs-CZ" sz="2400" b="1" dirty="0">
                <a:latin typeface="Calibri" panose="020F0502020204030204" pitchFamily="34" charset="0"/>
                <a:ea typeface="Consolas" panose="020B0609020204030204" pitchFamily="49" charset="0"/>
                <a:cs typeface="Calibri" panose="020F0502020204030204" pitchFamily="34" charset="0"/>
              </a:rPr>
              <a:t>nominální proměnné</a:t>
            </a:r>
            <a:r>
              <a:rPr lang="cs-CZ" altLang="cs-CZ" sz="2400" dirty="0">
                <a:latin typeface="Calibri" panose="020F0502020204030204" pitchFamily="34" charset="0"/>
                <a:ea typeface="Consolas" panose="020B0609020204030204" pitchFamily="49" charset="0"/>
                <a:cs typeface="Calibri" panose="020F0502020204030204" pitchFamily="34" charset="0"/>
              </a:rPr>
              <a:t>, nikoli však </a:t>
            </a:r>
            <a:r>
              <a:rPr lang="cs-CZ" altLang="cs-CZ" sz="2400" b="1" dirty="0">
                <a:latin typeface="Calibri" panose="020F0502020204030204" pitchFamily="34" charset="0"/>
                <a:ea typeface="Consolas" panose="020B0609020204030204" pitchFamily="49" charset="0"/>
                <a:cs typeface="Calibri" panose="020F0502020204030204" pitchFamily="34" charset="0"/>
              </a:rPr>
              <a:t>reálné proměnné: úroveň reálného produktu a míra nezaměstnanosti; proporcionální změna cenové úrovně a nominálních veličin: nominální produkt, nominální úroková míra nebo nominální měnový kurz. </a:t>
            </a:r>
          </a:p>
          <a:p>
            <a:pPr eaLnBrk="1" hangingPunct="1">
              <a:spcBef>
                <a:spcPts val="0"/>
              </a:spcBef>
              <a:buClrTx/>
              <a:buFont typeface="Wingdings" panose="05000000000000000000" pitchFamily="2" charset="2"/>
              <a:buChar char="Ø"/>
            </a:pPr>
            <a:endParaRPr lang="cs-CZ" altLang="cs-CZ" sz="2400" dirty="0">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Ekonomové na pozici neutrality peněz odmítají pokusy centrální banky o „MAKROEKONOMICKÝ MANAGEMENT“ v podobě </a:t>
            </a: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peněžní expanzivní nebo restriktivní monetární politiky:</a:t>
            </a:r>
          </a:p>
          <a:p>
            <a:pPr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o reálných ekonomických veličinách </a:t>
            </a:r>
            <a:r>
              <a:rPr lang="cs-CZ" altLang="cs-CZ" sz="2400" dirty="0">
                <a:latin typeface="Calibri" panose="020F0502020204030204" pitchFamily="34" charset="0"/>
                <a:ea typeface="Consolas" panose="020B0609020204030204" pitchFamily="49" charset="0"/>
                <a:cs typeface="Calibri" panose="020F0502020204030204" pitchFamily="34" charset="0"/>
              </a:rPr>
              <a:t>rozhodují </a:t>
            </a:r>
            <a:r>
              <a:rPr lang="cs-CZ" altLang="cs-CZ" sz="2400" b="1" dirty="0">
                <a:latin typeface="Calibri" panose="020F0502020204030204" pitchFamily="34" charset="0"/>
                <a:ea typeface="Consolas" panose="020B0609020204030204" pitchFamily="49" charset="0"/>
                <a:cs typeface="Calibri" panose="020F0502020204030204" pitchFamily="34" charset="0"/>
              </a:rPr>
              <a:t>faktory: výrobní kapacita ekonomiky, produktivita jejích výrobních faktorů, pružnost trhu práce </a:t>
            </a:r>
            <a:r>
              <a:rPr lang="cs-CZ" altLang="cs-CZ" sz="2400" dirty="0">
                <a:latin typeface="Calibri" panose="020F0502020204030204" pitchFamily="34" charset="0"/>
                <a:ea typeface="Consolas" panose="020B0609020204030204" pitchFamily="49" charset="0"/>
                <a:cs typeface="Calibri" panose="020F0502020204030204" pitchFamily="34" charset="0"/>
              </a:rPr>
              <a:t>apod.: </a:t>
            </a:r>
          </a:p>
          <a:p>
            <a:pPr eaLnBrk="1" hangingPunct="1">
              <a:spcBef>
                <a:spcPts val="0"/>
              </a:spcBef>
              <a:buClrTx/>
              <a:buFont typeface="Wingdings" panose="05000000000000000000" pitchFamily="2" charset="2"/>
              <a:buChar char="Ø"/>
            </a:pP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silný a přímý vliv nabídky peněz </a:t>
            </a:r>
            <a:r>
              <a:rPr lang="cs-CZ" altLang="cs-CZ" sz="2400" dirty="0">
                <a:highlight>
                  <a:srgbClr val="00FF00"/>
                </a:highlight>
                <a:latin typeface="Calibri" panose="020F0502020204030204" pitchFamily="34" charset="0"/>
                <a:ea typeface="Consolas" panose="020B0609020204030204" pitchFamily="49" charset="0"/>
                <a:cs typeface="Calibri" panose="020F0502020204030204" pitchFamily="34" charset="0"/>
              </a:rPr>
              <a:t>na </a:t>
            </a:r>
            <a:r>
              <a:rPr lang="cs-CZ" altLang="cs-CZ" sz="2400" b="1" dirty="0">
                <a:highlight>
                  <a:srgbClr val="00FF00"/>
                </a:highlight>
                <a:latin typeface="Calibri" panose="020F0502020204030204" pitchFamily="34" charset="0"/>
                <a:ea typeface="Consolas" panose="020B0609020204030204" pitchFamily="49" charset="0"/>
                <a:cs typeface="Calibri" panose="020F0502020204030204" pitchFamily="34" charset="0"/>
              </a:rPr>
              <a:t>cenovou hladinu a inflaci. </a:t>
            </a:r>
          </a:p>
          <a:p>
            <a:pPr eaLnBrk="1" hangingPunct="1">
              <a:spcBef>
                <a:spcPts val="0"/>
              </a:spcBef>
              <a:buClrTx/>
              <a:buFont typeface="Wingdings" panose="05000000000000000000" pitchFamily="2" charset="2"/>
              <a:buChar char="Ø"/>
            </a:pPr>
            <a:endParaRPr lang="cs-CZ" altLang="cs-CZ" sz="2400" dirty="0">
              <a:latin typeface="Calibri" panose="020F0502020204030204" pitchFamily="34" charset="0"/>
              <a:ea typeface="Consolas" panose="020B0609020204030204" pitchFamily="49" charset="0"/>
              <a:cs typeface="Calibri" panose="020F0502020204030204" pitchFamily="34" charset="0"/>
            </a:endParaRP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1" end="1"/>
                                            </p:txEl>
                                          </p:spTgt>
                                        </p:tgtEl>
                                        <p:attrNameLst>
                                          <p:attrName>style.visibility</p:attrName>
                                        </p:attrNameLst>
                                      </p:cBhvr>
                                      <p:to>
                                        <p:strVal val="visible"/>
                                      </p:to>
                                    </p:set>
                                    <p:anim calcmode="lin" valueType="num">
                                      <p:cBhvr>
                                        <p:cTn id="16" dur="500" fill="hold"/>
                                        <p:tgtEl>
                                          <p:spTgt spid="2969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p:cTn id="25" dur="500" fill="hold"/>
                                        <p:tgtEl>
                                          <p:spTgt spid="296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4" end="4"/>
                                            </p:txEl>
                                          </p:spTgt>
                                        </p:tgtEl>
                                        <p:attrNameLst>
                                          <p:attrName>style.visibility</p:attrName>
                                        </p:attrNameLst>
                                      </p:cBhvr>
                                      <p:to>
                                        <p:strVal val="visible"/>
                                      </p:to>
                                    </p:set>
                                    <p:anim calcmode="lin" valueType="num">
                                      <p:cBhvr>
                                        <p:cTn id="34" dur="500" fill="hold"/>
                                        <p:tgtEl>
                                          <p:spTgt spid="2969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9699">
                                            <p:txEl>
                                              <p:pRg st="5" end="5"/>
                                            </p:txEl>
                                          </p:spTgt>
                                        </p:tgtEl>
                                        <p:attrNameLst>
                                          <p:attrName>style.visibility</p:attrName>
                                        </p:attrNameLst>
                                      </p:cBhvr>
                                      <p:to>
                                        <p:strVal val="visible"/>
                                      </p:to>
                                    </p:set>
                                    <p:anim calcmode="lin" valueType="num">
                                      <p:cBhvr>
                                        <p:cTn id="43" dur="500" fill="hold"/>
                                        <p:tgtEl>
                                          <p:spTgt spid="2969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699">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2969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69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69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29699">
                                            <p:txEl>
                                              <p:pRg st="6" end="6"/>
                                            </p:txEl>
                                          </p:spTgt>
                                        </p:tgtEl>
                                        <p:attrNameLst>
                                          <p:attrName>style.visibility</p:attrName>
                                        </p:attrNameLst>
                                      </p:cBhvr>
                                      <p:to>
                                        <p:strVal val="visible"/>
                                      </p:to>
                                    </p:set>
                                    <p:anim calcmode="lin" valueType="num">
                                      <p:cBhvr>
                                        <p:cTn id="52" dur="500" fill="hold"/>
                                        <p:tgtEl>
                                          <p:spTgt spid="2969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699">
                                            <p:txEl>
                                              <p:pRg st="6" end="6"/>
                                            </p:txEl>
                                          </p:spTgt>
                                        </p:tgtEl>
                                        <p:attrNameLst>
                                          <p:attrName>ppt_y</p:attrName>
                                        </p:attrNameLst>
                                      </p:cBhvr>
                                      <p:tavLst>
                                        <p:tav tm="0">
                                          <p:val>
                                            <p:strVal val="#ppt_y"/>
                                          </p:val>
                                        </p:tav>
                                        <p:tav tm="100000">
                                          <p:val>
                                            <p:strVal val="#ppt_y"/>
                                          </p:val>
                                        </p:tav>
                                      </p:tavLst>
                                    </p:anim>
                                    <p:anim calcmode="lin" valueType="num">
                                      <p:cBhvr>
                                        <p:cTn id="54" dur="500" fill="hold"/>
                                        <p:tgtEl>
                                          <p:spTgt spid="2969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69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69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29699">
                                            <p:txEl>
                                              <p:pRg st="8" end="8"/>
                                            </p:txEl>
                                          </p:spTgt>
                                        </p:tgtEl>
                                        <p:attrNameLst>
                                          <p:attrName>style.visibility</p:attrName>
                                        </p:attrNameLst>
                                      </p:cBhvr>
                                      <p:to>
                                        <p:strVal val="visible"/>
                                      </p:to>
                                    </p:set>
                                    <p:anim calcmode="lin" valueType="num">
                                      <p:cBhvr>
                                        <p:cTn id="61" dur="500" fill="hold"/>
                                        <p:tgtEl>
                                          <p:spTgt spid="2969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9699">
                                            <p:txEl>
                                              <p:pRg st="8" end="8"/>
                                            </p:txEl>
                                          </p:spTgt>
                                        </p:tgtEl>
                                        <p:attrNameLst>
                                          <p:attrName>ppt_y</p:attrName>
                                        </p:attrNameLst>
                                      </p:cBhvr>
                                      <p:tavLst>
                                        <p:tav tm="0">
                                          <p:val>
                                            <p:strVal val="#ppt_y"/>
                                          </p:val>
                                        </p:tav>
                                        <p:tav tm="100000">
                                          <p:val>
                                            <p:strVal val="#ppt_y"/>
                                          </p:val>
                                        </p:tav>
                                      </p:tavLst>
                                    </p:anim>
                                    <p:anim calcmode="lin" valueType="num">
                                      <p:cBhvr>
                                        <p:cTn id="63" dur="500" fill="hold"/>
                                        <p:tgtEl>
                                          <p:spTgt spid="2969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969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9699">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29699">
                                            <p:txEl>
                                              <p:pRg st="9" end="9"/>
                                            </p:txEl>
                                          </p:spTgt>
                                        </p:tgtEl>
                                        <p:attrNameLst>
                                          <p:attrName>style.visibility</p:attrName>
                                        </p:attrNameLst>
                                      </p:cBhvr>
                                      <p:to>
                                        <p:strVal val="visible"/>
                                      </p:to>
                                    </p:set>
                                    <p:anim calcmode="lin" valueType="num">
                                      <p:cBhvr>
                                        <p:cTn id="70" dur="500" fill="hold"/>
                                        <p:tgtEl>
                                          <p:spTgt spid="29699">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9699">
                                            <p:txEl>
                                              <p:pRg st="9" end="9"/>
                                            </p:txEl>
                                          </p:spTgt>
                                        </p:tgtEl>
                                        <p:attrNameLst>
                                          <p:attrName>ppt_y</p:attrName>
                                        </p:attrNameLst>
                                      </p:cBhvr>
                                      <p:tavLst>
                                        <p:tav tm="0">
                                          <p:val>
                                            <p:strVal val="#ppt_y"/>
                                          </p:val>
                                        </p:tav>
                                        <p:tav tm="100000">
                                          <p:val>
                                            <p:strVal val="#ppt_y"/>
                                          </p:val>
                                        </p:tav>
                                      </p:tavLst>
                                    </p:anim>
                                    <p:anim calcmode="lin" valueType="num">
                                      <p:cBhvr>
                                        <p:cTn id="72" dur="500" fill="hold"/>
                                        <p:tgtEl>
                                          <p:spTgt spid="29699">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9699">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9699">
                                            <p:txEl>
                                              <p:pRg st="9" end="9"/>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29699">
                                            <p:txEl>
                                              <p:pRg st="10" end="10"/>
                                            </p:txEl>
                                          </p:spTgt>
                                        </p:tgtEl>
                                        <p:attrNameLst>
                                          <p:attrName>style.visibility</p:attrName>
                                        </p:attrNameLst>
                                      </p:cBhvr>
                                      <p:to>
                                        <p:strVal val="visible"/>
                                      </p:to>
                                    </p:set>
                                    <p:anim calcmode="lin" valueType="num">
                                      <p:cBhvr>
                                        <p:cTn id="79" dur="500" fill="hold"/>
                                        <p:tgtEl>
                                          <p:spTgt spid="29699">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9699">
                                            <p:txEl>
                                              <p:pRg st="10" end="10"/>
                                            </p:txEl>
                                          </p:spTgt>
                                        </p:tgtEl>
                                        <p:attrNameLst>
                                          <p:attrName>ppt_y</p:attrName>
                                        </p:attrNameLst>
                                      </p:cBhvr>
                                      <p:tavLst>
                                        <p:tav tm="0">
                                          <p:val>
                                            <p:strVal val="#ppt_y"/>
                                          </p:val>
                                        </p:tav>
                                        <p:tav tm="100000">
                                          <p:val>
                                            <p:strVal val="#ppt_y"/>
                                          </p:val>
                                        </p:tav>
                                      </p:tavLst>
                                    </p:anim>
                                    <p:anim calcmode="lin" valueType="num">
                                      <p:cBhvr>
                                        <p:cTn id="81" dur="500" fill="hold"/>
                                        <p:tgtEl>
                                          <p:spTgt spid="29699">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9699">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96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23555" name="Group 22"/>
          <p:cNvGrpSpPr/>
          <p:nvPr/>
        </p:nvGrpSpPr>
        <p:grpSpPr bwMode="auto">
          <a:xfrm>
            <a:off x="685800" y="2362200"/>
            <a:ext cx="5562600" cy="4329113"/>
            <a:chOff x="432" y="1488"/>
            <a:chExt cx="3504" cy="2727"/>
          </a:xfrm>
        </p:grpSpPr>
        <p:sp>
          <p:nvSpPr>
            <p:cNvPr id="23575"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23576"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23577" name="Group 7"/>
            <p:cNvGrpSpPr/>
            <p:nvPr/>
          </p:nvGrpSpPr>
          <p:grpSpPr bwMode="auto">
            <a:xfrm>
              <a:off x="711" y="1584"/>
              <a:ext cx="3033" cy="2305"/>
              <a:chOff x="711" y="1584"/>
              <a:chExt cx="3033" cy="2305"/>
            </a:xfrm>
          </p:grpSpPr>
          <p:sp>
            <p:nvSpPr>
              <p:cNvPr id="23578"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79"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2470150" y="3473450"/>
            <a:ext cx="4419600" cy="2652713"/>
            <a:chOff x="1200" y="1680"/>
            <a:chExt cx="2784" cy="1671"/>
          </a:xfrm>
        </p:grpSpPr>
        <p:sp>
          <p:nvSpPr>
            <p:cNvPr id="23573" name="Freeform 10"/>
            <p:cNvSpPr/>
            <p:nvPr/>
          </p:nvSpPr>
          <p:spPr bwMode="auto">
            <a:xfrm>
              <a:off x="1200" y="1680"/>
              <a:ext cx="2064" cy="1536"/>
            </a:xfrm>
            <a:custGeom>
              <a:avLst/>
              <a:gdLst>
                <a:gd name="T0" fmla="*/ 0 w 1632"/>
                <a:gd name="T1" fmla="*/ 0 h 1776"/>
                <a:gd name="T2" fmla="*/ 16466 w 1632"/>
                <a:gd name="T3" fmla="*/ 127 h 1776"/>
                <a:gd name="T4" fmla="*/ 69917 w 1632"/>
                <a:gd name="T5" fmla="*/ 175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74"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sp>
        <p:nvSpPr>
          <p:cNvPr id="28687" name="Line 15"/>
          <p:cNvSpPr>
            <a:spLocks noChangeShapeType="1"/>
          </p:cNvSpPr>
          <p:nvPr/>
        </p:nvSpPr>
        <p:spPr bwMode="auto">
          <a:xfrm flipH="1">
            <a:off x="1128713" y="5438775"/>
            <a:ext cx="2452687"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44513" y="5126038"/>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23571"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72"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3602038" y="5003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3562" name="Text Box 2"/>
          <p:cNvSpPr txBox="1">
            <a:spLocks noChangeArrowheads="1"/>
          </p:cNvSpPr>
          <p:nvPr/>
        </p:nvSpPr>
        <p:spPr bwMode="auto">
          <a:xfrm>
            <a:off x="114300" y="693629"/>
            <a:ext cx="9144000" cy="64633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6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Monetaristické pojetí měnové politiky</a:t>
            </a:r>
          </a:p>
        </p:txBody>
      </p:sp>
      <p:grpSp>
        <p:nvGrpSpPr>
          <p:cNvPr id="26" name="Group 24"/>
          <p:cNvGrpSpPr/>
          <p:nvPr/>
        </p:nvGrpSpPr>
        <p:grpSpPr bwMode="auto">
          <a:xfrm>
            <a:off x="2855913" y="2630488"/>
            <a:ext cx="4419600" cy="2652712"/>
            <a:chOff x="1200" y="1680"/>
            <a:chExt cx="2784" cy="1671"/>
          </a:xfrm>
        </p:grpSpPr>
        <p:sp>
          <p:nvSpPr>
            <p:cNvPr id="23569" name="Freeform 10"/>
            <p:cNvSpPr/>
            <p:nvPr/>
          </p:nvSpPr>
          <p:spPr bwMode="auto">
            <a:xfrm>
              <a:off x="1200" y="1680"/>
              <a:ext cx="2064" cy="1536"/>
            </a:xfrm>
            <a:custGeom>
              <a:avLst/>
              <a:gdLst>
                <a:gd name="T0" fmla="*/ 0 w 1632"/>
                <a:gd name="T1" fmla="*/ 0 h 1776"/>
                <a:gd name="T2" fmla="*/ 16466 w 1632"/>
                <a:gd name="T3" fmla="*/ 127 h 1776"/>
                <a:gd name="T4" fmla="*/ 69917 w 1632"/>
                <a:gd name="T5" fmla="*/ 175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3570"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30" name="Line 15"/>
          <p:cNvSpPr>
            <a:spLocks noChangeShapeType="1"/>
          </p:cNvSpPr>
          <p:nvPr/>
        </p:nvSpPr>
        <p:spPr bwMode="auto">
          <a:xfrm flipH="1">
            <a:off x="1143000" y="4392613"/>
            <a:ext cx="2355850"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519113" y="4078288"/>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flipV="1">
            <a:off x="319088" y="4375150"/>
            <a:ext cx="0" cy="993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3649663" y="39004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sp>
        <p:nvSpPr>
          <p:cNvPr id="23568" name="Text Box 12"/>
          <p:cNvSpPr txBox="1">
            <a:spLocks noChangeArrowheads="1"/>
          </p:cNvSpPr>
          <p:nvPr/>
        </p:nvSpPr>
        <p:spPr bwMode="auto">
          <a:xfrm>
            <a:off x="457200" y="1539875"/>
            <a:ext cx="8572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Důsledky expanzivní monetární expanze: monetaristický pohled</a:t>
            </a:r>
          </a:p>
        </p:txBody>
      </p:sp>
      <p:sp>
        <p:nvSpPr>
          <p:cNvPr id="28"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51/58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96"/>
                                        </p:tgtEl>
                                        <p:attrNameLst>
                                          <p:attrName>style.visibility</p:attrName>
                                        </p:attrNameLst>
                                      </p:cBhvr>
                                      <p:to>
                                        <p:strVal val="visible"/>
                                      </p:to>
                                    </p:set>
                                    <p:animEffect transition="in" filter="wipe(up)">
                                      <p:cBhvr>
                                        <p:cTn id="7" dur="500"/>
                                        <p:tgtEl>
                                          <p:spTgt spid="286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697"/>
                                        </p:tgtEl>
                                        <p:attrNameLst>
                                          <p:attrName>style.visibility</p:attrName>
                                        </p:attrNameLst>
                                      </p:cBhvr>
                                      <p:to>
                                        <p:strVal val="visible"/>
                                      </p:to>
                                    </p:set>
                                    <p:animEffect transition="in" filter="wipe(down)">
                                      <p:cBhvr>
                                        <p:cTn id="12" dur="500"/>
                                        <p:tgtEl>
                                          <p:spTgt spid="28697"/>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8689"/>
                                        </p:tgtEl>
                                        <p:attrNameLst>
                                          <p:attrName>style.visibility</p:attrName>
                                        </p:attrNameLst>
                                      </p:cBhvr>
                                      <p:to>
                                        <p:strVal val="visible"/>
                                      </p:to>
                                    </p:set>
                                    <p:set>
                                      <p:cBhvr>
                                        <p:cTn id="17" dur="455" fill="hold">
                                          <p:stCondLst>
                                            <p:cond delay="0"/>
                                          </p:stCondLst>
                                        </p:cTn>
                                        <p:tgtEl>
                                          <p:spTgt spid="28689"/>
                                        </p:tgtEl>
                                        <p:attrNameLst>
                                          <p:attrName>style.rotation</p:attrName>
                                        </p:attrNameLst>
                                      </p:cBhvr>
                                      <p:to>
                                        <p:strVal val="-45.0"/>
                                      </p:to>
                                    </p:set>
                                    <p:anim calcmode="lin" valueType="num">
                                      <p:cBhvr>
                                        <p:cTn id="18"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28693"/>
                                        </p:tgtEl>
                                        <p:attrNameLst>
                                          <p:attrName>style.visibility</p:attrName>
                                        </p:attrNameLst>
                                      </p:cBhvr>
                                      <p:to>
                                        <p:strVal val="visible"/>
                                      </p:to>
                                    </p:set>
                                    <p:set>
                                      <p:cBhvr>
                                        <p:cTn id="26" dur="455" fill="hold">
                                          <p:stCondLst>
                                            <p:cond delay="0"/>
                                          </p:stCondLst>
                                        </p:cTn>
                                        <p:tgtEl>
                                          <p:spTgt spid="28693"/>
                                        </p:tgtEl>
                                        <p:attrNameLst>
                                          <p:attrName>style.rotation</p:attrName>
                                        </p:attrNameLst>
                                      </p:cBhvr>
                                      <p:to>
                                        <p:strVal val="-45.0"/>
                                      </p:to>
                                    </p:set>
                                    <p:anim calcmode="lin" valueType="num">
                                      <p:cBhvr>
                                        <p:cTn id="27"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8687"/>
                                        </p:tgtEl>
                                        <p:attrNameLst>
                                          <p:attrName>style.visibility</p:attrName>
                                        </p:attrNameLst>
                                      </p:cBhvr>
                                      <p:to>
                                        <p:strVal val="visible"/>
                                      </p:to>
                                    </p:set>
                                    <p:animEffect transition="in" filter="wipe(down)">
                                      <p:cBhvr>
                                        <p:cTn id="35" dur="500"/>
                                        <p:tgtEl>
                                          <p:spTgt spid="28687"/>
                                        </p:tgtEl>
                                      </p:cBhvr>
                                    </p:animEffect>
                                  </p:childTnLst>
                                </p:cTn>
                              </p:par>
                            </p:childTnLst>
                          </p:cTn>
                        </p:par>
                      </p:childTnLst>
                    </p:cTn>
                  </p:par>
                  <p:par>
                    <p:cTn id="36" fill="hold">
                      <p:stCondLst>
                        <p:cond delay="indefinite"/>
                      </p:stCondLst>
                      <p:childTnLst>
                        <p:par>
                          <p:cTn id="37" fill="hold">
                            <p:stCondLst>
                              <p:cond delay="0"/>
                            </p:stCondLst>
                            <p:childTnLst>
                              <p:par>
                                <p:cTn id="38" presetID="38" presetClass="entr" presetSubtype="0" accel="50000" fill="hold" grpId="0" nodeType="clickEffect">
                                  <p:stCondLst>
                                    <p:cond delay="0"/>
                                  </p:stCondLst>
                                  <p:iterate type="lt">
                                    <p:tmPct val="50000"/>
                                  </p:iterate>
                                  <p:childTnLst>
                                    <p:set>
                                      <p:cBhvr>
                                        <p:cTn id="39" dur="1" fill="hold">
                                          <p:stCondLst>
                                            <p:cond delay="0"/>
                                          </p:stCondLst>
                                        </p:cTn>
                                        <p:tgtEl>
                                          <p:spTgt spid="28688"/>
                                        </p:tgtEl>
                                        <p:attrNameLst>
                                          <p:attrName>style.visibility</p:attrName>
                                        </p:attrNameLst>
                                      </p:cBhvr>
                                      <p:to>
                                        <p:strVal val="visible"/>
                                      </p:to>
                                    </p:set>
                                    <p:set>
                                      <p:cBhvr>
                                        <p:cTn id="40" dur="455" fill="hold">
                                          <p:stCondLst>
                                            <p:cond delay="0"/>
                                          </p:stCondLst>
                                        </p:cTn>
                                        <p:tgtEl>
                                          <p:spTgt spid="28688"/>
                                        </p:tgtEl>
                                        <p:attrNameLst>
                                          <p:attrName>style.rotation</p:attrName>
                                        </p:attrNameLst>
                                      </p:cBhvr>
                                      <p:to>
                                        <p:strVal val="-45.0"/>
                                      </p:to>
                                    </p:set>
                                    <p:anim calcmode="lin" valueType="num">
                                      <p:cBhvr>
                                        <p:cTn id="41"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2"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3"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4"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2"/>
                                        </p:tgtEl>
                                        <p:attrNameLst>
                                          <p:attrName>style.visibility</p:attrName>
                                        </p:attrNameLst>
                                      </p:cBhvr>
                                      <p:to>
                                        <p:strVal val="visible"/>
                                      </p:to>
                                    </p:set>
                                    <p:set>
                                      <p:cBhvr>
                                        <p:cTn id="59" dur="455" fill="hold">
                                          <p:stCondLst>
                                            <p:cond delay="0"/>
                                          </p:stCondLst>
                                        </p:cTn>
                                        <p:tgtEl>
                                          <p:spTgt spid="32"/>
                                        </p:tgtEl>
                                        <p:attrNameLst>
                                          <p:attrName>style.rotation</p:attrName>
                                        </p:attrNameLst>
                                      </p:cBhvr>
                                      <p:to>
                                        <p:strVal val="-45.0"/>
                                      </p:to>
                                    </p:set>
                                    <p:anim calcmode="lin" valueType="num">
                                      <p:cBhvr>
                                        <p:cTn id="60"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8" presetClass="entr" presetSubtype="0" accel="50000" fill="hold" grpId="0" nodeType="clickEffect">
                                  <p:stCondLst>
                                    <p:cond delay="0"/>
                                  </p:stCondLst>
                                  <p:iterate type="lt">
                                    <p:tmPct val="50000"/>
                                  </p:iterate>
                                  <p:childTnLst>
                                    <p:set>
                                      <p:cBhvr>
                                        <p:cTn id="67" dur="1" fill="hold">
                                          <p:stCondLst>
                                            <p:cond delay="0"/>
                                          </p:stCondLst>
                                        </p:cTn>
                                        <p:tgtEl>
                                          <p:spTgt spid="40"/>
                                        </p:tgtEl>
                                        <p:attrNameLst>
                                          <p:attrName>style.visibility</p:attrName>
                                        </p:attrNameLst>
                                      </p:cBhvr>
                                      <p:to>
                                        <p:strVal val="visible"/>
                                      </p:to>
                                    </p:set>
                                    <p:set>
                                      <p:cBhvr>
                                        <p:cTn id="68" dur="455" fill="hold">
                                          <p:stCondLst>
                                            <p:cond delay="0"/>
                                          </p:stCondLst>
                                        </p:cTn>
                                        <p:tgtEl>
                                          <p:spTgt spid="40"/>
                                        </p:tgtEl>
                                        <p:attrNameLst>
                                          <p:attrName>style.rotation</p:attrName>
                                        </p:attrNameLst>
                                      </p:cBhvr>
                                      <p:to>
                                        <p:strVal val="-45.0"/>
                                      </p:to>
                                    </p:set>
                                    <p:anim calcmode="lin" valueType="num">
                                      <p:cBhvr>
                                        <p:cTn id="69"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32"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 y="496888"/>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61925" y="1475509"/>
            <a:ext cx="8722302" cy="4885603"/>
          </a:xfrm>
          <a:noFill/>
        </p:spPr>
        <p:txBody>
          <a:bodyPr>
            <a:normAutofit fontScale="92500" lnSpcReduction="10000"/>
          </a:bodyPr>
          <a:lstStyle/>
          <a:p>
            <a:pPr eaLnBrk="1" hangingPunct="1">
              <a:spcBef>
                <a:spcPts val="0"/>
              </a:spcBef>
              <a:buClrTx/>
              <a:buFont typeface="Wingdings" panose="05000000000000000000" pitchFamily="2" charset="2"/>
              <a:buChar char="v"/>
            </a:pPr>
            <a:r>
              <a:rPr lang="cs-CZ" altLang="cs-CZ" sz="2400" dirty="0">
                <a:latin typeface="Calibri" panose="020F0502020204030204" pitchFamily="34" charset="0"/>
                <a:ea typeface="Consolas" panose="020B0609020204030204" pitchFamily="49" charset="0"/>
                <a:cs typeface="Calibri" panose="020F0502020204030204" pitchFamily="34" charset="0"/>
              </a:rPr>
              <a:t>V rámci </a:t>
            </a:r>
            <a:r>
              <a:rPr lang="cs-CZ" altLang="cs-CZ" sz="2400" b="1" dirty="0">
                <a:latin typeface="Calibri" panose="020F0502020204030204" pitchFamily="34" charset="0"/>
                <a:ea typeface="Consolas" panose="020B0609020204030204" pitchFamily="49" charset="0"/>
                <a:cs typeface="Calibri" panose="020F0502020204030204" pitchFamily="34" charset="0"/>
              </a:rPr>
              <a:t>neoklasické ekonomie:</a:t>
            </a:r>
          </a:p>
          <a:p>
            <a:pPr algn="just" eaLnBrk="1" hangingPunct="1">
              <a:spcBef>
                <a:spcPts val="0"/>
              </a:spcBef>
              <a:buClrTx/>
              <a:buFont typeface="Wingdings" panose="05000000000000000000" pitchFamily="2" charset="2"/>
              <a:buChar char="Ø"/>
            </a:pPr>
            <a:r>
              <a:rPr lang="cs-CZ" altLang="cs-CZ" sz="2400" dirty="0">
                <a:latin typeface="Calibri" panose="020F0502020204030204" pitchFamily="34" charset="0"/>
                <a:ea typeface="Consolas" panose="020B0609020204030204" pitchFamily="49" charset="0"/>
                <a:cs typeface="Calibri" panose="020F0502020204030204" pitchFamily="34" charset="0"/>
              </a:rPr>
              <a:t>teorie, dle níž </a:t>
            </a:r>
            <a:r>
              <a:rPr lang="cs-CZ" altLang="cs-CZ" sz="2400" b="1" dirty="0">
                <a:latin typeface="Calibri" panose="020F0502020204030204" pitchFamily="34" charset="0"/>
                <a:ea typeface="Consolas" panose="020B0609020204030204" pitchFamily="49" charset="0"/>
                <a:cs typeface="Calibri" panose="020F0502020204030204" pitchFamily="34" charset="0"/>
              </a:rPr>
              <a:t>neanticipované (nepředvídané) změny nabídky peněz </a:t>
            </a:r>
            <a:r>
              <a:rPr lang="cs-CZ" altLang="cs-CZ" sz="2400" dirty="0">
                <a:latin typeface="Calibri" panose="020F0502020204030204" pitchFamily="34" charset="0"/>
                <a:ea typeface="Consolas" panose="020B0609020204030204" pitchFamily="49" charset="0"/>
                <a:cs typeface="Calibri" panose="020F0502020204030204" pitchFamily="34" charset="0"/>
              </a:rPr>
              <a:t>= </a:t>
            </a: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krátkodobý účinek</a:t>
            </a:r>
            <a:r>
              <a:rPr lang="cs-CZ" altLang="cs-CZ" sz="2400" dirty="0">
                <a:latin typeface="Calibri" panose="020F0502020204030204" pitchFamily="34" charset="0"/>
                <a:ea typeface="Consolas" panose="020B0609020204030204" pitchFamily="49" charset="0"/>
                <a:cs typeface="Calibri" panose="020F0502020204030204" pitchFamily="34" charset="0"/>
              </a:rPr>
              <a:t> na </a:t>
            </a:r>
            <a:r>
              <a:rPr lang="cs-CZ" altLang="cs-CZ" sz="2400" b="1" dirty="0">
                <a:latin typeface="Calibri" panose="020F0502020204030204" pitchFamily="34" charset="0"/>
                <a:ea typeface="Consolas" panose="020B0609020204030204" pitchFamily="49" charset="0"/>
                <a:cs typeface="Calibri" panose="020F0502020204030204" pitchFamily="34" charset="0"/>
              </a:rPr>
              <a:t>reálný produkt</a:t>
            </a:r>
            <a:r>
              <a:rPr lang="cs-CZ" altLang="cs-CZ" sz="2400" dirty="0">
                <a:latin typeface="Calibri" panose="020F0502020204030204" pitchFamily="34" charset="0"/>
                <a:ea typeface="Consolas" panose="020B0609020204030204" pitchFamily="49" charset="0"/>
                <a:cs typeface="Calibri" panose="020F0502020204030204" pitchFamily="34" charset="0"/>
              </a:rPr>
              <a:t>, a </a:t>
            </a: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nejsou</a:t>
            </a:r>
            <a:r>
              <a:rPr lang="cs-CZ" altLang="cs-CZ" sz="2400" dirty="0">
                <a:latin typeface="Calibri" panose="020F0502020204030204" pitchFamily="34" charset="0"/>
                <a:ea typeface="Consolas" panose="020B0609020204030204" pitchFamily="49" charset="0"/>
                <a:cs typeface="Calibri" panose="020F0502020204030204" pitchFamily="34" charset="0"/>
              </a:rPr>
              <a:t> tudíž v takové situaci </a:t>
            </a:r>
            <a:r>
              <a:rPr lang="cs-CZ" altLang="cs-CZ" sz="2400" dirty="0">
                <a:highlight>
                  <a:srgbClr val="FFFF00"/>
                </a:highlight>
                <a:latin typeface="Calibri" panose="020F0502020204030204" pitchFamily="34" charset="0"/>
                <a:ea typeface="Consolas" panose="020B0609020204030204" pitchFamily="49" charset="0"/>
                <a:cs typeface="Calibri" panose="020F0502020204030204" pitchFamily="34" charset="0"/>
              </a:rPr>
              <a:t>NEUTRÁLNÍMI.</a:t>
            </a:r>
          </a:p>
          <a:p>
            <a:pPr algn="just">
              <a:spcBef>
                <a:spcPts val="0"/>
              </a:spcBef>
              <a:buClrTx/>
            </a:pPr>
            <a:r>
              <a:rPr lang="cs-CZ" altLang="cs-CZ" sz="2400" dirty="0">
                <a:latin typeface="Calibri" panose="020F0502020204030204" pitchFamily="34" charset="0"/>
                <a:ea typeface="Consolas" panose="020B0609020204030204" pitchFamily="49" charset="0"/>
                <a:cs typeface="Calibri" panose="020F0502020204030204" pitchFamily="34" charset="0"/>
              </a:rPr>
              <a:t>Předpoklad</a:t>
            </a:r>
            <a:endParaRPr lang="cs-CZ" altLang="cs-CZ" sz="2400" dirty="0">
              <a:highlight>
                <a:srgbClr val="FFFF00"/>
              </a:highlight>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ü"/>
            </a:pPr>
            <a:r>
              <a:rPr lang="cs-CZ" altLang="cs-CZ" sz="2400" dirty="0">
                <a:latin typeface="Calibri" panose="020F0502020204030204" pitchFamily="34" charset="0"/>
                <a:ea typeface="Consolas" panose="020B0609020204030204" pitchFamily="49" charset="0"/>
                <a:cs typeface="Calibri" panose="020F0502020204030204" pitchFamily="34" charset="0"/>
              </a:rPr>
              <a:t>Všechny subjekty v ekonomice očekávají, že se </a:t>
            </a:r>
            <a:r>
              <a:rPr lang="cs-CZ" altLang="cs-CZ" sz="2400" b="1" dirty="0">
                <a:latin typeface="Calibri" panose="020F0502020204030204" pitchFamily="34" charset="0"/>
                <a:ea typeface="Consolas" panose="020B0609020204030204" pitchFamily="49" charset="0"/>
                <a:cs typeface="Calibri" panose="020F0502020204030204" pitchFamily="34" charset="0"/>
              </a:rPr>
              <a:t>nabídka peněz a cenová hladina nezmění.</a:t>
            </a:r>
          </a:p>
          <a:p>
            <a:pPr algn="just"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CB náhle / bez oznámení zvýší nabídku peněz = </a:t>
            </a:r>
            <a:r>
              <a:rPr lang="cs-CZ" altLang="cs-CZ" sz="2400" b="1"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monetární šok expanzivní povahy zvýší ceny: </a:t>
            </a:r>
          </a:p>
          <a:p>
            <a:pPr algn="just"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firmy) si mylně vysvětlují vyšší nominální cenu své produkce jako zvýšení její relativní ceny a nezaznamenávají, že jde o růst celkové cenové hladiny =&gt; zvyšují produkci – neutralita peněz se v krátkém období neprojevuje. </a:t>
            </a:r>
          </a:p>
          <a:p>
            <a:pPr algn="just"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nejsou na tom ekonomicky lépe –</a:t>
            </a:r>
            <a:r>
              <a:rPr lang="cs-CZ" altLang="cs-CZ" sz="2400" b="1" dirty="0">
                <a:solidFill>
                  <a:srgbClr val="FF0000"/>
                </a:solidFill>
                <a:latin typeface="Calibri" panose="020F0502020204030204" pitchFamily="34" charset="0"/>
                <a:ea typeface="Consolas" panose="020B0609020204030204" pitchFamily="49" charset="0"/>
                <a:cs typeface="Calibri" panose="020F0502020204030204" pitchFamily="34" charset="0"/>
              </a:rPr>
              <a:t>zvyšují se i ceny produkce jiných firem </a:t>
            </a:r>
            <a:r>
              <a:rPr lang="cs-CZ" altLang="cs-CZ" sz="2400" b="1" dirty="0">
                <a:latin typeface="Calibri" panose="020F0502020204030204" pitchFamily="34" charset="0"/>
                <a:ea typeface="Consolas" panose="020B0609020204030204" pitchFamily="49" charset="0"/>
                <a:cs typeface="Calibri" panose="020F0502020204030204" pitchFamily="34" charset="0"/>
              </a:rPr>
              <a:t>a také ceny všech statků, které firmy nakupují. </a:t>
            </a: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1" end="1"/>
                                            </p:txEl>
                                          </p:spTgt>
                                        </p:tgtEl>
                                        <p:attrNameLst>
                                          <p:attrName>style.visibility</p:attrName>
                                        </p:attrNameLst>
                                      </p:cBhvr>
                                      <p:to>
                                        <p:strVal val="visible"/>
                                      </p:to>
                                    </p:set>
                                    <p:anim calcmode="lin" valueType="num">
                                      <p:cBhvr>
                                        <p:cTn id="16" dur="500" fill="hold"/>
                                        <p:tgtEl>
                                          <p:spTgt spid="2969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2" end="2"/>
                                            </p:txEl>
                                          </p:spTgt>
                                        </p:tgtEl>
                                        <p:attrNameLst>
                                          <p:attrName>style.visibility</p:attrName>
                                        </p:attrNameLst>
                                      </p:cBhvr>
                                      <p:to>
                                        <p:strVal val="visible"/>
                                      </p:to>
                                    </p:set>
                                    <p:anim calcmode="lin" valueType="num">
                                      <p:cBhvr>
                                        <p:cTn id="25" dur="500" fill="hold"/>
                                        <p:tgtEl>
                                          <p:spTgt spid="296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3" end="3"/>
                                            </p:txEl>
                                          </p:spTgt>
                                        </p:tgtEl>
                                        <p:attrNameLst>
                                          <p:attrName>style.visibility</p:attrName>
                                        </p:attrNameLst>
                                      </p:cBhvr>
                                      <p:to>
                                        <p:strVal val="visible"/>
                                      </p:to>
                                    </p:set>
                                    <p:anim calcmode="lin" valueType="num">
                                      <p:cBhvr>
                                        <p:cTn id="34" dur="500" fill="hold"/>
                                        <p:tgtEl>
                                          <p:spTgt spid="2969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9699">
                                            <p:txEl>
                                              <p:pRg st="4" end="4"/>
                                            </p:txEl>
                                          </p:spTgt>
                                        </p:tgtEl>
                                        <p:attrNameLst>
                                          <p:attrName>style.visibility</p:attrName>
                                        </p:attrNameLst>
                                      </p:cBhvr>
                                      <p:to>
                                        <p:strVal val="visible"/>
                                      </p:to>
                                    </p:set>
                                    <p:anim calcmode="lin" valueType="num">
                                      <p:cBhvr>
                                        <p:cTn id="43" dur="500" fill="hold"/>
                                        <p:tgtEl>
                                          <p:spTgt spid="2969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699">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2969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69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699">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29699">
                                            <p:txEl>
                                              <p:pRg st="5" end="5"/>
                                            </p:txEl>
                                          </p:spTgt>
                                        </p:tgtEl>
                                        <p:attrNameLst>
                                          <p:attrName>style.visibility</p:attrName>
                                        </p:attrNameLst>
                                      </p:cBhvr>
                                      <p:to>
                                        <p:strVal val="visible"/>
                                      </p:to>
                                    </p:set>
                                    <p:anim calcmode="lin" valueType="num">
                                      <p:cBhvr>
                                        <p:cTn id="52" dur="500" fill="hold"/>
                                        <p:tgtEl>
                                          <p:spTgt spid="2969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9699">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2969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969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9699">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29699">
                                            <p:txEl>
                                              <p:pRg st="6" end="6"/>
                                            </p:txEl>
                                          </p:spTgt>
                                        </p:tgtEl>
                                        <p:attrNameLst>
                                          <p:attrName>style.visibility</p:attrName>
                                        </p:attrNameLst>
                                      </p:cBhvr>
                                      <p:to>
                                        <p:strVal val="visible"/>
                                      </p:to>
                                    </p:set>
                                    <p:anim calcmode="lin" valueType="num">
                                      <p:cBhvr>
                                        <p:cTn id="61" dur="500" fill="hold"/>
                                        <p:tgtEl>
                                          <p:spTgt spid="2969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9699">
                                            <p:txEl>
                                              <p:pRg st="6" end="6"/>
                                            </p:txEl>
                                          </p:spTgt>
                                        </p:tgtEl>
                                        <p:attrNameLst>
                                          <p:attrName>ppt_y</p:attrName>
                                        </p:attrNameLst>
                                      </p:cBhvr>
                                      <p:tavLst>
                                        <p:tav tm="0">
                                          <p:val>
                                            <p:strVal val="#ppt_y"/>
                                          </p:val>
                                        </p:tav>
                                        <p:tav tm="100000">
                                          <p:val>
                                            <p:strVal val="#ppt_y"/>
                                          </p:val>
                                        </p:tav>
                                      </p:tavLst>
                                    </p:anim>
                                    <p:anim calcmode="lin" valueType="num">
                                      <p:cBhvr>
                                        <p:cTn id="63" dur="500" fill="hold"/>
                                        <p:tgtEl>
                                          <p:spTgt spid="2969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969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75" y="496888"/>
            <a:ext cx="9144000" cy="1143000"/>
          </a:xfrm>
          <a:noFill/>
        </p:spPr>
        <p:txBody>
          <a:bodyPr/>
          <a:lstStyle/>
          <a:p>
            <a:pPr eaLnBrk="1" hangingPunct="1"/>
            <a:r>
              <a:rPr lang="cs-CZ" altLang="cs-CZ" b="1" dirty="0">
                <a:latin typeface="Calibri" panose="020F0502020204030204" pitchFamily="34" charset="0"/>
                <a:ea typeface="Consolas" panose="020B0609020204030204" pitchFamily="49" charset="0"/>
                <a:cs typeface="Calibri" panose="020F0502020204030204" pitchFamily="34" charset="0"/>
              </a:rPr>
              <a:t>Monetaristické pojetí MP</a:t>
            </a:r>
          </a:p>
        </p:txBody>
      </p:sp>
      <p:sp>
        <p:nvSpPr>
          <p:cNvPr id="29699" name="Rectangle 3"/>
          <p:cNvSpPr>
            <a:spLocks noGrp="1" noChangeArrowheads="1"/>
          </p:cNvSpPr>
          <p:nvPr>
            <p:ph type="body" idx="1"/>
          </p:nvPr>
        </p:nvSpPr>
        <p:spPr>
          <a:xfrm>
            <a:off x="161925" y="1475509"/>
            <a:ext cx="8722302" cy="4885603"/>
          </a:xfrm>
          <a:noFill/>
        </p:spPr>
        <p:txBody>
          <a:bodyPr>
            <a:normAutofit/>
          </a:bodyPr>
          <a:lstStyle/>
          <a:p>
            <a:pPr algn="just" eaLnBrk="1" hangingPunct="1">
              <a:spcBef>
                <a:spcPts val="0"/>
              </a:spcBef>
              <a:buClrTx/>
              <a:buFont typeface="Wingdings" panose="05000000000000000000" pitchFamily="2" charset="2"/>
              <a:buChar char="Ø"/>
            </a:pPr>
            <a:r>
              <a:rPr lang="cs-CZ" altLang="cs-CZ" sz="2400" b="1" dirty="0">
                <a:latin typeface="Calibri" panose="020F0502020204030204" pitchFamily="34" charset="0"/>
                <a:ea typeface="Consolas" panose="020B0609020204030204" pitchFamily="49" charset="0"/>
                <a:cs typeface="Calibri" panose="020F0502020204030204" pitchFamily="34" charset="0"/>
              </a:rPr>
              <a:t>Firmy produkují více, než by produkovaly, kdyby věděly, že se relativní ceny jejich produkce vlastně nezměnily = </a:t>
            </a: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podlehly </a:t>
            </a:r>
            <a:r>
              <a:rPr lang="cs-CZ" altLang="cs-CZ" sz="2400" b="1"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PENĚŽNÍ ILUZI:</a:t>
            </a:r>
          </a:p>
          <a:p>
            <a:pPr algn="just"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Následně: rozsah se produkce vrátí na svou původní úroveň. </a:t>
            </a:r>
          </a:p>
          <a:p>
            <a:pPr algn="just" eaLnBrk="1" hangingPunct="1">
              <a:spcBef>
                <a:spcPts val="0"/>
              </a:spcBef>
              <a:buClrTx/>
              <a:buFont typeface="Wingdings" panose="05000000000000000000" pitchFamily="2" charset="2"/>
              <a:buChar char="ü"/>
            </a:pPr>
            <a:endPar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ü"/>
            </a:pPr>
            <a:r>
              <a:rPr lang="cs-CZ" altLang="cs-CZ" sz="2400" b="1" dirty="0">
                <a:latin typeface="Calibri" panose="020F0502020204030204" pitchFamily="34" charset="0"/>
                <a:ea typeface="Consolas" panose="020B0609020204030204" pitchFamily="49" charset="0"/>
                <a:cs typeface="Calibri" panose="020F0502020204030204" pitchFamily="34" charset="0"/>
              </a:rPr>
              <a:t>Účinek vzrůstu peněžní nabídky na reálný produkt = PŘECHODNÝ, účinek na výši cenové hladiny = TRVALÝ. </a:t>
            </a:r>
          </a:p>
          <a:p>
            <a:pPr algn="just" eaLnBrk="1" hangingPunct="1">
              <a:spcBef>
                <a:spcPts val="0"/>
              </a:spcBef>
              <a:buClrTx/>
              <a:buFont typeface="Wingdings" panose="05000000000000000000" pitchFamily="2" charset="2"/>
              <a:buChar char="ü"/>
            </a:pPr>
            <a:endParaRPr lang="cs-CZ" altLang="cs-CZ" sz="2400" b="1" dirty="0">
              <a:latin typeface="Calibri" panose="020F0502020204030204" pitchFamily="34" charset="0"/>
              <a:ea typeface="Consolas" panose="020B0609020204030204" pitchFamily="49" charset="0"/>
              <a:cs typeface="Calibri" panose="020F0502020204030204" pitchFamily="34" charset="0"/>
            </a:endParaRPr>
          </a:p>
          <a:p>
            <a:pPr algn="just" eaLnBrk="1" hangingPunct="1">
              <a:spcBef>
                <a:spcPts val="0"/>
              </a:spcBef>
              <a:buClrTx/>
              <a:buFont typeface="Wingdings" panose="05000000000000000000" pitchFamily="2" charset="2"/>
              <a:buChar char="ü"/>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V dlouhém období </a:t>
            </a:r>
            <a:r>
              <a:rPr lang="cs-CZ" altLang="cs-CZ" sz="2400" b="1" dirty="0">
                <a:latin typeface="Calibri" panose="020F0502020204030204" pitchFamily="34" charset="0"/>
                <a:ea typeface="Consolas" panose="020B0609020204030204" pitchFamily="49" charset="0"/>
                <a:cs typeface="Calibri" panose="020F0502020204030204" pitchFamily="34" charset="0"/>
              </a:rPr>
              <a:t>= neanticipovaná změna nabídky peněz vůči reálné ekonomice neutrální.</a:t>
            </a:r>
          </a:p>
          <a:p>
            <a:pPr algn="just" eaLnBrk="1" hangingPunct="1">
              <a:spcBef>
                <a:spcPts val="0"/>
              </a:spcBef>
              <a:buClrTx/>
              <a:buFont typeface="Wingdings" panose="05000000000000000000" pitchFamily="2" charset="2"/>
              <a:buChar char="ü"/>
            </a:pPr>
            <a:r>
              <a:rPr lang="cs-CZ" altLang="cs-CZ" sz="2400" b="1" dirty="0">
                <a:highlight>
                  <a:srgbClr val="FFFF00"/>
                </a:highlight>
                <a:latin typeface="Calibri" panose="020F0502020204030204" pitchFamily="34" charset="0"/>
                <a:ea typeface="Consolas" panose="020B0609020204030204" pitchFamily="49" charset="0"/>
                <a:cs typeface="Calibri" panose="020F0502020204030204" pitchFamily="34" charset="0"/>
              </a:rPr>
              <a:t>Případ krátkodobé NE-NEUTRALITY PENĚZ = </a:t>
            </a:r>
            <a:r>
              <a:rPr lang="cs-CZ" altLang="cs-CZ" sz="2400" b="1" dirty="0">
                <a:latin typeface="Calibri" panose="020F0502020204030204" pitchFamily="34" charset="0"/>
                <a:ea typeface="Consolas" panose="020B0609020204030204" pitchFamily="49" charset="0"/>
                <a:cs typeface="Calibri" panose="020F0502020204030204" pitchFamily="34" charset="0"/>
              </a:rPr>
              <a:t>jen za předpokladu neanticipovaných, tzn. </a:t>
            </a:r>
            <a:r>
              <a:rPr lang="cs-CZ" altLang="cs-CZ" sz="2400" b="1"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rPr>
              <a:t>nepředvídaných změn v nabídce peněz. </a:t>
            </a:r>
          </a:p>
        </p:txBody>
      </p:sp>
      <p:sp>
        <p:nvSpPr>
          <p:cNvPr id="5"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50/58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9699">
                                            <p:txEl>
                                              <p:pRg st="3" end="3"/>
                                            </p:txEl>
                                          </p:spTgt>
                                        </p:tgtEl>
                                        <p:attrNameLst>
                                          <p:attrName>style.visibility</p:attrName>
                                        </p:attrNameLst>
                                      </p:cBhvr>
                                      <p:to>
                                        <p:strVal val="visible"/>
                                      </p:to>
                                    </p:set>
                                    <p:anim calcmode="lin" valueType="num">
                                      <p:cBhvr>
                                        <p:cTn id="7" dur="500" fill="hold"/>
                                        <p:tgtEl>
                                          <p:spTgt spid="2969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9">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2969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9">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29699">
                                            <p:txEl>
                                              <p:pRg st="0" end="0"/>
                                            </p:txEl>
                                          </p:spTgt>
                                        </p:tgtEl>
                                        <p:attrNameLst>
                                          <p:attrName>style.visibility</p:attrName>
                                        </p:attrNameLst>
                                      </p:cBhvr>
                                      <p:to>
                                        <p:strVal val="visible"/>
                                      </p:to>
                                    </p:set>
                                    <p:anim calcmode="lin" valueType="num">
                                      <p:cBhvr>
                                        <p:cTn id="16" dur="500" fill="hold"/>
                                        <p:tgtEl>
                                          <p:spTgt spid="2969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699">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969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69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69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9699">
                                            <p:txEl>
                                              <p:pRg st="1" end="1"/>
                                            </p:txEl>
                                          </p:spTgt>
                                        </p:tgtEl>
                                        <p:attrNameLst>
                                          <p:attrName>style.visibility</p:attrName>
                                        </p:attrNameLst>
                                      </p:cBhvr>
                                      <p:to>
                                        <p:strVal val="visible"/>
                                      </p:to>
                                    </p:set>
                                    <p:anim calcmode="lin" valueType="num">
                                      <p:cBhvr>
                                        <p:cTn id="25" dur="500" fill="hold"/>
                                        <p:tgtEl>
                                          <p:spTgt spid="2969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9699">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969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969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969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29699">
                                            <p:txEl>
                                              <p:pRg st="5" end="5"/>
                                            </p:txEl>
                                          </p:spTgt>
                                        </p:tgtEl>
                                        <p:attrNameLst>
                                          <p:attrName>style.visibility</p:attrName>
                                        </p:attrNameLst>
                                      </p:cBhvr>
                                      <p:to>
                                        <p:strVal val="visible"/>
                                      </p:to>
                                    </p:set>
                                    <p:anim calcmode="lin" valueType="num">
                                      <p:cBhvr>
                                        <p:cTn id="34" dur="500" fill="hold"/>
                                        <p:tgtEl>
                                          <p:spTgt spid="2969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9699">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2969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969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9699">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29699">
                                            <p:txEl>
                                              <p:pRg st="6" end="6"/>
                                            </p:txEl>
                                          </p:spTgt>
                                        </p:tgtEl>
                                        <p:attrNameLst>
                                          <p:attrName>style.visibility</p:attrName>
                                        </p:attrNameLst>
                                      </p:cBhvr>
                                      <p:to>
                                        <p:strVal val="visible"/>
                                      </p:to>
                                    </p:set>
                                    <p:anim calcmode="lin" valueType="num">
                                      <p:cBhvr>
                                        <p:cTn id="43" dur="500" fill="hold"/>
                                        <p:tgtEl>
                                          <p:spTgt spid="2969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699">
                                            <p:txEl>
                                              <p:pRg st="6" end="6"/>
                                            </p:txEl>
                                          </p:spTgt>
                                        </p:tgtEl>
                                        <p:attrNameLst>
                                          <p:attrName>ppt_y</p:attrName>
                                        </p:attrNameLst>
                                      </p:cBhvr>
                                      <p:tavLst>
                                        <p:tav tm="0">
                                          <p:val>
                                            <p:strVal val="#ppt_y"/>
                                          </p:val>
                                        </p:tav>
                                        <p:tav tm="100000">
                                          <p:val>
                                            <p:strVal val="#ppt_y"/>
                                          </p:val>
                                        </p:tav>
                                      </p:tavLst>
                                    </p:anim>
                                    <p:anim calcmode="lin" valueType="num">
                                      <p:cBhvr>
                                        <p:cTn id="45" dur="500" fill="hold"/>
                                        <p:tgtEl>
                                          <p:spTgt spid="2969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69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6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685800" y="18288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nvGrpSpPr>
          <p:cNvPr id="24579" name="Group 22"/>
          <p:cNvGrpSpPr/>
          <p:nvPr/>
        </p:nvGrpSpPr>
        <p:grpSpPr bwMode="auto">
          <a:xfrm>
            <a:off x="685800" y="2362200"/>
            <a:ext cx="5562600" cy="4329113"/>
            <a:chOff x="432" y="1488"/>
            <a:chExt cx="3504" cy="2727"/>
          </a:xfrm>
        </p:grpSpPr>
        <p:sp>
          <p:nvSpPr>
            <p:cNvPr id="24604" name="Text Box 4"/>
            <p:cNvSpPr txBox="1">
              <a:spLocks noChangeArrowheads="1"/>
            </p:cNvSpPr>
            <p:nvPr/>
          </p:nvSpPr>
          <p:spPr bwMode="auto">
            <a:xfrm>
              <a:off x="432" y="14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p>
          </p:txBody>
        </p:sp>
        <p:sp>
          <p:nvSpPr>
            <p:cNvPr id="24605" name="Text Box 5"/>
            <p:cNvSpPr txBox="1">
              <a:spLocks noChangeArrowheads="1"/>
            </p:cNvSpPr>
            <p:nvPr/>
          </p:nvSpPr>
          <p:spPr bwMode="auto">
            <a:xfrm>
              <a:off x="3552" y="3888"/>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p>
          </p:txBody>
        </p:sp>
        <p:grpSp>
          <p:nvGrpSpPr>
            <p:cNvPr id="24606" name="Group 7"/>
            <p:cNvGrpSpPr/>
            <p:nvPr/>
          </p:nvGrpSpPr>
          <p:grpSpPr bwMode="auto">
            <a:xfrm>
              <a:off x="711" y="1584"/>
              <a:ext cx="3033" cy="2305"/>
              <a:chOff x="711" y="1584"/>
              <a:chExt cx="3033" cy="2305"/>
            </a:xfrm>
          </p:grpSpPr>
          <p:sp>
            <p:nvSpPr>
              <p:cNvPr id="24607" name="Line 8"/>
              <p:cNvSpPr>
                <a:spLocks noChangeShapeType="1"/>
              </p:cNvSpPr>
              <p:nvPr/>
            </p:nvSpPr>
            <p:spPr bwMode="auto">
              <a:xfrm>
                <a:off x="720" y="1584"/>
                <a:ext cx="0" cy="2303"/>
              </a:xfrm>
              <a:prstGeom prst="line">
                <a:avLst/>
              </a:prstGeom>
              <a:noFill/>
              <a:ln w="698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608"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Lst>
                <a:ahLst/>
                <a:cxnLst>
                  <a:cxn ang="T4">
                    <a:pos x="T0" y="T1"/>
                  </a:cxn>
                  <a:cxn ang="T5">
                    <a:pos x="T2" y="T3"/>
                  </a:cxn>
                </a:cxnLst>
                <a:rect l="0" t="0" r="r" b="b"/>
                <a:pathLst>
                  <a:path w="3033" h="1">
                    <a:moveTo>
                      <a:pt x="0" y="0"/>
                    </a:moveTo>
                    <a:lnTo>
                      <a:pt x="3033" y="0"/>
                    </a:lnTo>
                  </a:path>
                </a:pathLst>
              </a:custGeom>
              <a:noFill/>
              <a:ln w="635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grpSp>
      <p:grpSp>
        <p:nvGrpSpPr>
          <p:cNvPr id="28696" name="Group 24"/>
          <p:cNvGrpSpPr/>
          <p:nvPr/>
        </p:nvGrpSpPr>
        <p:grpSpPr bwMode="auto">
          <a:xfrm>
            <a:off x="2470150" y="3473450"/>
            <a:ext cx="4419600" cy="2652713"/>
            <a:chOff x="1200" y="1680"/>
            <a:chExt cx="2784" cy="1671"/>
          </a:xfrm>
        </p:grpSpPr>
        <p:sp>
          <p:nvSpPr>
            <p:cNvPr id="24602" name="Freeform 10"/>
            <p:cNvSpPr/>
            <p:nvPr/>
          </p:nvSpPr>
          <p:spPr bwMode="auto">
            <a:xfrm>
              <a:off x="1200" y="1680"/>
              <a:ext cx="2064" cy="1536"/>
            </a:xfrm>
            <a:custGeom>
              <a:avLst/>
              <a:gdLst>
                <a:gd name="T0" fmla="*/ 0 w 1632"/>
                <a:gd name="T1" fmla="*/ 0 h 1776"/>
                <a:gd name="T2" fmla="*/ 16466 w 1632"/>
                <a:gd name="T3" fmla="*/ 127 h 1776"/>
                <a:gd name="T4" fmla="*/ 69917 w 1632"/>
                <a:gd name="T5" fmla="*/ 175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603"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sp>
        <p:nvSpPr>
          <p:cNvPr id="28687" name="Line 15"/>
          <p:cNvSpPr>
            <a:spLocks noChangeShapeType="1"/>
          </p:cNvSpPr>
          <p:nvPr/>
        </p:nvSpPr>
        <p:spPr bwMode="auto">
          <a:xfrm flipH="1">
            <a:off x="1128713" y="5438775"/>
            <a:ext cx="2452687"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8688" name="Text Box 16"/>
          <p:cNvSpPr txBox="1">
            <a:spLocks noChangeArrowheads="1"/>
          </p:cNvSpPr>
          <p:nvPr/>
        </p:nvSpPr>
        <p:spPr bwMode="auto">
          <a:xfrm>
            <a:off x="544513" y="5126038"/>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8689" name="Text Box 17"/>
          <p:cNvSpPr txBox="1">
            <a:spLocks noChangeArrowheads="1"/>
          </p:cNvSpPr>
          <p:nvPr/>
        </p:nvSpPr>
        <p:spPr bwMode="auto">
          <a:xfrm>
            <a:off x="3470275" y="6173788"/>
            <a:ext cx="83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Y*</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nvGrpSpPr>
          <p:cNvPr id="28697" name="Group 25"/>
          <p:cNvGrpSpPr/>
          <p:nvPr/>
        </p:nvGrpSpPr>
        <p:grpSpPr bwMode="auto">
          <a:xfrm>
            <a:off x="2590800" y="2165350"/>
            <a:ext cx="1371600" cy="4006850"/>
            <a:chOff x="1619" y="1364"/>
            <a:chExt cx="864" cy="2524"/>
          </a:xfrm>
        </p:grpSpPr>
        <p:sp>
          <p:nvSpPr>
            <p:cNvPr id="24600" name="Line 18"/>
            <p:cNvSpPr>
              <a:spLocks noChangeShapeType="1"/>
            </p:cNvSpPr>
            <p:nvPr/>
          </p:nvSpPr>
          <p:spPr bwMode="auto">
            <a:xfrm flipV="1">
              <a:off x="2256" y="1680"/>
              <a:ext cx="0" cy="2208"/>
            </a:xfrm>
            <a:prstGeom prst="line">
              <a:avLst/>
            </a:prstGeom>
            <a:noFill/>
            <a:ln w="635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601" name="Text Box 19"/>
            <p:cNvSpPr txBox="1">
              <a:spLocks noChangeArrowheads="1"/>
            </p:cNvSpPr>
            <p:nvPr/>
          </p:nvSpPr>
          <p:spPr bwMode="auto">
            <a:xfrm>
              <a:off x="1619" y="1364"/>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LRAS</a:t>
              </a:r>
              <a:endPar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endParaRPr>
            </a:p>
          </p:txBody>
        </p:sp>
      </p:grpSp>
      <p:sp>
        <p:nvSpPr>
          <p:cNvPr id="28693" name="Text Box 21"/>
          <p:cNvSpPr txBox="1">
            <a:spLocks noChangeArrowheads="1"/>
          </p:cNvSpPr>
          <p:nvPr/>
        </p:nvSpPr>
        <p:spPr bwMode="auto">
          <a:xfrm>
            <a:off x="3954463" y="5068888"/>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1</a:t>
            </a:r>
          </a:p>
        </p:txBody>
      </p:sp>
      <p:sp>
        <p:nvSpPr>
          <p:cNvPr id="24586" name="Text Box 2"/>
          <p:cNvSpPr txBox="1">
            <a:spLocks noChangeArrowheads="1"/>
          </p:cNvSpPr>
          <p:nvPr/>
        </p:nvSpPr>
        <p:spPr bwMode="auto">
          <a:xfrm>
            <a:off x="0" y="555520"/>
            <a:ext cx="9144000" cy="12001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600" b="1" i="0" u="none" strike="noStrike" kern="1200" cap="none" spc="0" normalizeH="0" baseline="0" noProof="0">
                <a:ln>
                  <a:noFill/>
                </a:ln>
                <a:solidFill>
                  <a:prstClr val="black"/>
                </a:solidFill>
                <a:effectLst/>
                <a:uLnTx/>
                <a:uFillTx/>
                <a:ea typeface="Consolas" panose="020B0609020204030204" pitchFamily="49" charset="0"/>
                <a:cs typeface="Calibri" panose="020F0502020204030204" pitchFamily="34" charset="0"/>
              </a:rPr>
              <a:t>Monetaristické pojetí měnové politiky – neanticipovaná změna MS</a:t>
            </a:r>
          </a:p>
        </p:txBody>
      </p:sp>
      <p:grpSp>
        <p:nvGrpSpPr>
          <p:cNvPr id="26" name="Group 24"/>
          <p:cNvGrpSpPr/>
          <p:nvPr/>
        </p:nvGrpSpPr>
        <p:grpSpPr bwMode="auto">
          <a:xfrm>
            <a:off x="2855913" y="2630488"/>
            <a:ext cx="4419600" cy="2652712"/>
            <a:chOff x="1200" y="1680"/>
            <a:chExt cx="2784" cy="1671"/>
          </a:xfrm>
        </p:grpSpPr>
        <p:sp>
          <p:nvSpPr>
            <p:cNvPr id="24598" name="Freeform 10"/>
            <p:cNvSpPr/>
            <p:nvPr/>
          </p:nvSpPr>
          <p:spPr bwMode="auto">
            <a:xfrm>
              <a:off x="1200" y="1680"/>
              <a:ext cx="2064" cy="1536"/>
            </a:xfrm>
            <a:custGeom>
              <a:avLst/>
              <a:gdLst>
                <a:gd name="T0" fmla="*/ 0 w 1632"/>
                <a:gd name="T1" fmla="*/ 0 h 1776"/>
                <a:gd name="T2" fmla="*/ 16466 w 1632"/>
                <a:gd name="T3" fmla="*/ 127 h 1776"/>
                <a:gd name="T4" fmla="*/ 69917 w 1632"/>
                <a:gd name="T5" fmla="*/ 175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599" name="Text Box 11"/>
            <p:cNvSpPr txBox="1">
              <a:spLocks noChangeArrowheads="1"/>
            </p:cNvSpPr>
            <p:nvPr/>
          </p:nvSpPr>
          <p:spPr bwMode="auto">
            <a:xfrm>
              <a:off x="3312" y="3024"/>
              <a:ext cx="6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AD</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2</a:t>
              </a:r>
            </a:p>
          </p:txBody>
        </p:sp>
      </p:grpSp>
      <p:sp>
        <p:nvSpPr>
          <p:cNvPr id="30" name="Line 15"/>
          <p:cNvSpPr>
            <a:spLocks noChangeShapeType="1"/>
          </p:cNvSpPr>
          <p:nvPr/>
        </p:nvSpPr>
        <p:spPr bwMode="auto">
          <a:xfrm flipH="1">
            <a:off x="1157288" y="4764088"/>
            <a:ext cx="3151187"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2" name="Text Box 16"/>
          <p:cNvSpPr txBox="1">
            <a:spLocks noChangeArrowheads="1"/>
          </p:cNvSpPr>
          <p:nvPr/>
        </p:nvSpPr>
        <p:spPr bwMode="auto">
          <a:xfrm>
            <a:off x="519113" y="4546600"/>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cxnSp>
        <p:nvCxnSpPr>
          <p:cNvPr id="3" name="Přímá spojnice se šipkou 2"/>
          <p:cNvCxnSpPr/>
          <p:nvPr/>
        </p:nvCxnSpPr>
        <p:spPr>
          <a:xfrm flipV="1">
            <a:off x="319088" y="4375150"/>
            <a:ext cx="0" cy="993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Text Box 21"/>
          <p:cNvSpPr txBox="1">
            <a:spLocks noChangeArrowheads="1"/>
          </p:cNvSpPr>
          <p:nvPr/>
        </p:nvSpPr>
        <p:spPr bwMode="auto">
          <a:xfrm>
            <a:off x="4618038" y="4244975"/>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2</a:t>
            </a:r>
          </a:p>
        </p:txBody>
      </p:sp>
      <p:grpSp>
        <p:nvGrpSpPr>
          <p:cNvPr id="28" name="Group 24"/>
          <p:cNvGrpSpPr/>
          <p:nvPr/>
        </p:nvGrpSpPr>
        <p:grpSpPr bwMode="auto">
          <a:xfrm rot="-4817070">
            <a:off x="1996281" y="2105820"/>
            <a:ext cx="3870325" cy="3871912"/>
            <a:chOff x="1200" y="1680"/>
            <a:chExt cx="2379" cy="1978"/>
          </a:xfrm>
        </p:grpSpPr>
        <p:sp>
          <p:nvSpPr>
            <p:cNvPr id="24596" name="Freeform 10"/>
            <p:cNvSpPr/>
            <p:nvPr/>
          </p:nvSpPr>
          <p:spPr bwMode="auto">
            <a:xfrm>
              <a:off x="1200" y="1680"/>
              <a:ext cx="2064" cy="1536"/>
            </a:xfrm>
            <a:custGeom>
              <a:avLst/>
              <a:gdLst>
                <a:gd name="T0" fmla="*/ 0 w 1632"/>
                <a:gd name="T1" fmla="*/ 0 h 1776"/>
                <a:gd name="T2" fmla="*/ 16466 w 1632"/>
                <a:gd name="T3" fmla="*/ 127 h 1776"/>
                <a:gd name="T4" fmla="*/ 69917 w 1632"/>
                <a:gd name="T5" fmla="*/ 175 h 1776"/>
                <a:gd name="T6" fmla="*/ 0 60000 65536"/>
                <a:gd name="T7" fmla="*/ 0 60000 65536"/>
                <a:gd name="T8" fmla="*/ 0 60000 65536"/>
              </a:gdLst>
              <a:ahLst/>
              <a:cxnLst>
                <a:cxn ang="T6">
                  <a:pos x="T0" y="T1"/>
                </a:cxn>
                <a:cxn ang="T7">
                  <a:pos x="T2" y="T3"/>
                </a:cxn>
                <a:cxn ang="T8">
                  <a:pos x="T4" y="T5"/>
                </a:cxn>
              </a:cxnLst>
              <a:rect l="0" t="0" r="r" b="b"/>
              <a:pathLst>
                <a:path w="1632" h="1776">
                  <a:moveTo>
                    <a:pt x="0" y="0"/>
                  </a:moveTo>
                  <a:cubicBezTo>
                    <a:pt x="56" y="500"/>
                    <a:pt x="112" y="1000"/>
                    <a:pt x="384" y="1296"/>
                  </a:cubicBezTo>
                  <a:cubicBezTo>
                    <a:pt x="656" y="1592"/>
                    <a:pt x="1144" y="1684"/>
                    <a:pt x="1632" y="1776"/>
                  </a:cubicBezTo>
                </a:path>
              </a:pathLst>
            </a:custGeom>
            <a:noFill/>
            <a:ln w="63500" cap="flat" cmpd="sng">
              <a:solidFill>
                <a:srgbClr val="8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4597" name="Text Box 11"/>
            <p:cNvSpPr txBox="1">
              <a:spLocks noChangeArrowheads="1"/>
            </p:cNvSpPr>
            <p:nvPr/>
          </p:nvSpPr>
          <p:spPr bwMode="auto">
            <a:xfrm rot="4817070">
              <a:off x="3084" y="3164"/>
              <a:ext cx="667"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SRAS</a:t>
              </a:r>
              <a:r>
                <a:rPr kumimoji="0" lang="cs-CZ" altLang="cs-CZ" sz="28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grpSp>
      <p:sp>
        <p:nvSpPr>
          <p:cNvPr id="33" name="Text Box 21"/>
          <p:cNvSpPr txBox="1">
            <a:spLocks noChangeArrowheads="1"/>
          </p:cNvSpPr>
          <p:nvPr/>
        </p:nvSpPr>
        <p:spPr bwMode="auto">
          <a:xfrm>
            <a:off x="3698875" y="38846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E</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3</a:t>
            </a:r>
          </a:p>
        </p:txBody>
      </p:sp>
      <p:sp>
        <p:nvSpPr>
          <p:cNvPr id="34" name="Line 15"/>
          <p:cNvSpPr>
            <a:spLocks noChangeShapeType="1"/>
          </p:cNvSpPr>
          <p:nvPr/>
        </p:nvSpPr>
        <p:spPr bwMode="auto">
          <a:xfrm flipH="1">
            <a:off x="1143000" y="4341813"/>
            <a:ext cx="2459038" cy="0"/>
          </a:xfrm>
          <a:prstGeom prst="line">
            <a:avLst/>
          </a:prstGeom>
          <a:noFill/>
          <a:ln w="63500"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 name="Text Box 16"/>
          <p:cNvSpPr txBox="1">
            <a:spLocks noChangeArrowheads="1"/>
          </p:cNvSpPr>
          <p:nvPr/>
        </p:nvSpPr>
        <p:spPr bwMode="auto">
          <a:xfrm>
            <a:off x="547688" y="3959225"/>
            <a:ext cx="609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a:t>
            </a:r>
            <a:r>
              <a:rPr kumimoji="0" lang="cs-CZ" altLang="cs-CZ" sz="28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mn-cs"/>
              </a:rPr>
              <a:t>3</a:t>
            </a:r>
          </a:p>
        </p:txBody>
      </p:sp>
      <p:sp>
        <p:nvSpPr>
          <p:cNvPr id="36"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52/58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96"/>
                                        </p:tgtEl>
                                        <p:attrNameLst>
                                          <p:attrName>style.visibility</p:attrName>
                                        </p:attrNameLst>
                                      </p:cBhvr>
                                      <p:to>
                                        <p:strVal val="visible"/>
                                      </p:to>
                                    </p:set>
                                    <p:animEffect transition="in" filter="wipe(up)">
                                      <p:cBhvr>
                                        <p:cTn id="7" dur="500"/>
                                        <p:tgtEl>
                                          <p:spTgt spid="286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697"/>
                                        </p:tgtEl>
                                        <p:attrNameLst>
                                          <p:attrName>style.visibility</p:attrName>
                                        </p:attrNameLst>
                                      </p:cBhvr>
                                      <p:to>
                                        <p:strVal val="visible"/>
                                      </p:to>
                                    </p:set>
                                    <p:animEffect transition="in" filter="wipe(down)">
                                      <p:cBhvr>
                                        <p:cTn id="17" dur="500"/>
                                        <p:tgtEl>
                                          <p:spTgt spid="28697"/>
                                        </p:tgtEl>
                                      </p:cBhvr>
                                    </p:animEffect>
                                  </p:childTnLst>
                                </p:cTn>
                              </p:par>
                            </p:childTnLst>
                          </p:cTn>
                        </p:par>
                      </p:childTnLst>
                    </p:cTn>
                  </p:par>
                  <p:par>
                    <p:cTn id="18" fill="hold">
                      <p:stCondLst>
                        <p:cond delay="indefinite"/>
                      </p:stCondLst>
                      <p:childTnLst>
                        <p:par>
                          <p:cTn id="19" fill="hold">
                            <p:stCondLst>
                              <p:cond delay="0"/>
                            </p:stCondLst>
                            <p:childTnLst>
                              <p:par>
                                <p:cTn id="20" presetID="38" presetClass="entr" presetSubtype="0" accel="50000" fill="hold" grpId="0" nodeType="clickEffect">
                                  <p:stCondLst>
                                    <p:cond delay="0"/>
                                  </p:stCondLst>
                                  <p:iterate type="lt">
                                    <p:tmPct val="50000"/>
                                  </p:iterate>
                                  <p:childTnLst>
                                    <p:set>
                                      <p:cBhvr>
                                        <p:cTn id="21" dur="1" fill="hold">
                                          <p:stCondLst>
                                            <p:cond delay="0"/>
                                          </p:stCondLst>
                                        </p:cTn>
                                        <p:tgtEl>
                                          <p:spTgt spid="28689"/>
                                        </p:tgtEl>
                                        <p:attrNameLst>
                                          <p:attrName>style.visibility</p:attrName>
                                        </p:attrNameLst>
                                      </p:cBhvr>
                                      <p:to>
                                        <p:strVal val="visible"/>
                                      </p:to>
                                    </p:set>
                                    <p:set>
                                      <p:cBhvr>
                                        <p:cTn id="22" dur="455" fill="hold">
                                          <p:stCondLst>
                                            <p:cond delay="0"/>
                                          </p:stCondLst>
                                        </p:cTn>
                                        <p:tgtEl>
                                          <p:spTgt spid="28689"/>
                                        </p:tgtEl>
                                        <p:attrNameLst>
                                          <p:attrName>style.rotation</p:attrName>
                                        </p:attrNameLst>
                                      </p:cBhvr>
                                      <p:to>
                                        <p:strVal val="-45.0"/>
                                      </p:to>
                                    </p:set>
                                    <p:anim calcmode="lin" valueType="num">
                                      <p:cBhvr>
                                        <p:cTn id="23" dur="455" fill="hold">
                                          <p:stCondLst>
                                            <p:cond delay="455"/>
                                          </p:stCondLst>
                                        </p:cTn>
                                        <p:tgtEl>
                                          <p:spTgt spid="28689"/>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8689"/>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8689"/>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8689"/>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8" presetClass="entr" presetSubtype="0" accel="50000" fill="hold" grpId="0" nodeType="clickEffect">
                                  <p:stCondLst>
                                    <p:cond delay="0"/>
                                  </p:stCondLst>
                                  <p:iterate type="lt">
                                    <p:tmPct val="50000"/>
                                  </p:iterate>
                                  <p:childTnLst>
                                    <p:set>
                                      <p:cBhvr>
                                        <p:cTn id="30" dur="1" fill="hold">
                                          <p:stCondLst>
                                            <p:cond delay="0"/>
                                          </p:stCondLst>
                                        </p:cTn>
                                        <p:tgtEl>
                                          <p:spTgt spid="28693"/>
                                        </p:tgtEl>
                                        <p:attrNameLst>
                                          <p:attrName>style.visibility</p:attrName>
                                        </p:attrNameLst>
                                      </p:cBhvr>
                                      <p:to>
                                        <p:strVal val="visible"/>
                                      </p:to>
                                    </p:set>
                                    <p:set>
                                      <p:cBhvr>
                                        <p:cTn id="31" dur="455" fill="hold">
                                          <p:stCondLst>
                                            <p:cond delay="0"/>
                                          </p:stCondLst>
                                        </p:cTn>
                                        <p:tgtEl>
                                          <p:spTgt spid="28693"/>
                                        </p:tgtEl>
                                        <p:attrNameLst>
                                          <p:attrName>style.rotation</p:attrName>
                                        </p:attrNameLst>
                                      </p:cBhvr>
                                      <p:to>
                                        <p:strVal val="-45.0"/>
                                      </p:to>
                                    </p:set>
                                    <p:anim calcmode="lin" valueType="num">
                                      <p:cBhvr>
                                        <p:cTn id="32" dur="455" fill="hold">
                                          <p:stCondLst>
                                            <p:cond delay="455"/>
                                          </p:stCondLst>
                                        </p:cTn>
                                        <p:tgtEl>
                                          <p:spTgt spid="28693"/>
                                        </p:tgtEl>
                                        <p:attrNameLst>
                                          <p:attrName>style.rotation</p:attrName>
                                        </p:attrNameLst>
                                      </p:cBhvr>
                                      <p:tavLst>
                                        <p:tav tm="0">
                                          <p:val>
                                            <p:fltVal val="-45"/>
                                          </p:val>
                                        </p:tav>
                                        <p:tav tm="69900">
                                          <p:val>
                                            <p:fltVal val="45"/>
                                          </p:val>
                                        </p:tav>
                                        <p:tav tm="100000">
                                          <p:val>
                                            <p:fltVal val="0"/>
                                          </p:val>
                                        </p:tav>
                                      </p:tavLst>
                                    </p:anim>
                                    <p:anim calcmode="lin" valueType="num">
                                      <p:cBhvr>
                                        <p:cTn id="33" dur="455" fill="hold">
                                          <p:stCondLst>
                                            <p:cond delay="0"/>
                                          </p:stCondLst>
                                        </p:cTn>
                                        <p:tgtEl>
                                          <p:spTgt spid="28693"/>
                                        </p:tgtEl>
                                        <p:attrNameLst>
                                          <p:attrName>ppt_y</p:attrName>
                                        </p:attrNameLst>
                                      </p:cBhvr>
                                      <p:tavLst>
                                        <p:tav tm="0">
                                          <p:val>
                                            <p:strVal val="#ppt_y-1"/>
                                          </p:val>
                                        </p:tav>
                                        <p:tav tm="100000">
                                          <p:val>
                                            <p:strVal val="#ppt_y-(0.354*#ppt_w-0.172*#ppt_h)"/>
                                          </p:val>
                                        </p:tav>
                                      </p:tavLst>
                                    </p:anim>
                                    <p:anim calcmode="lin" valueType="num">
                                      <p:cBhvr>
                                        <p:cTn id="34" dur="156" decel="50000" autoRev="1" fill="hold">
                                          <p:stCondLst>
                                            <p:cond delay="455"/>
                                          </p:stCondLst>
                                        </p:cTn>
                                        <p:tgtEl>
                                          <p:spTgt spid="28693"/>
                                        </p:tgtEl>
                                        <p:attrNameLst>
                                          <p:attrName>ppt_y</p:attrName>
                                        </p:attrNameLst>
                                      </p:cBhvr>
                                      <p:tavLst>
                                        <p:tav tm="0">
                                          <p:val>
                                            <p:strVal val="#ppt_y-(0.354*#ppt_w-0.172*#ppt_h)"/>
                                          </p:val>
                                        </p:tav>
                                        <p:tav tm="100000">
                                          <p:val>
                                            <p:strVal val="#ppt_y-(0.354*#ppt_w-0.172*#ppt_h)-#ppt_h/2"/>
                                          </p:val>
                                        </p:tav>
                                      </p:tavLst>
                                    </p:anim>
                                    <p:anim calcmode="lin" valueType="num">
                                      <p:cBhvr>
                                        <p:cTn id="35" dur="136" fill="hold">
                                          <p:stCondLst>
                                            <p:cond delay="864"/>
                                          </p:stCondLst>
                                        </p:cTn>
                                        <p:tgtEl>
                                          <p:spTgt spid="28693"/>
                                        </p:tgtEl>
                                        <p:attrNameLst>
                                          <p:attrName>ppt_y</p:attrName>
                                        </p:attrNameLst>
                                      </p:cBhvr>
                                      <p:tavLst>
                                        <p:tav tm="0">
                                          <p:val>
                                            <p:strVal val="#ppt_y-(0.354*#ppt_w-0.172*#ppt_h)"/>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8687"/>
                                        </p:tgtEl>
                                        <p:attrNameLst>
                                          <p:attrName>style.visibility</p:attrName>
                                        </p:attrNameLst>
                                      </p:cBhvr>
                                      <p:to>
                                        <p:strVal val="visible"/>
                                      </p:to>
                                    </p:set>
                                    <p:animEffect transition="in" filter="wipe(down)">
                                      <p:cBhvr>
                                        <p:cTn id="40" dur="500"/>
                                        <p:tgtEl>
                                          <p:spTgt spid="28687"/>
                                        </p:tgtEl>
                                      </p:cBhvr>
                                    </p:animEffect>
                                  </p:childTnLst>
                                </p:cTn>
                              </p:par>
                            </p:childTnLst>
                          </p:cTn>
                        </p:par>
                      </p:childTnLst>
                    </p:cTn>
                  </p:par>
                  <p:par>
                    <p:cTn id="41" fill="hold">
                      <p:stCondLst>
                        <p:cond delay="indefinite"/>
                      </p:stCondLst>
                      <p:childTnLst>
                        <p:par>
                          <p:cTn id="42" fill="hold">
                            <p:stCondLst>
                              <p:cond delay="0"/>
                            </p:stCondLst>
                            <p:childTnLst>
                              <p:par>
                                <p:cTn id="43" presetID="38" presetClass="entr" presetSubtype="0" accel="50000" fill="hold" grpId="0" nodeType="clickEffect">
                                  <p:stCondLst>
                                    <p:cond delay="0"/>
                                  </p:stCondLst>
                                  <p:iterate type="lt">
                                    <p:tmPct val="50000"/>
                                  </p:iterate>
                                  <p:childTnLst>
                                    <p:set>
                                      <p:cBhvr>
                                        <p:cTn id="44" dur="1" fill="hold">
                                          <p:stCondLst>
                                            <p:cond delay="0"/>
                                          </p:stCondLst>
                                        </p:cTn>
                                        <p:tgtEl>
                                          <p:spTgt spid="28688"/>
                                        </p:tgtEl>
                                        <p:attrNameLst>
                                          <p:attrName>style.visibility</p:attrName>
                                        </p:attrNameLst>
                                      </p:cBhvr>
                                      <p:to>
                                        <p:strVal val="visible"/>
                                      </p:to>
                                    </p:set>
                                    <p:set>
                                      <p:cBhvr>
                                        <p:cTn id="45" dur="455" fill="hold">
                                          <p:stCondLst>
                                            <p:cond delay="0"/>
                                          </p:stCondLst>
                                        </p:cTn>
                                        <p:tgtEl>
                                          <p:spTgt spid="28688"/>
                                        </p:tgtEl>
                                        <p:attrNameLst>
                                          <p:attrName>style.rotation</p:attrName>
                                        </p:attrNameLst>
                                      </p:cBhvr>
                                      <p:to>
                                        <p:strVal val="-45.0"/>
                                      </p:to>
                                    </p:set>
                                    <p:anim calcmode="lin" valueType="num">
                                      <p:cBhvr>
                                        <p:cTn id="46" dur="455" fill="hold">
                                          <p:stCondLst>
                                            <p:cond delay="455"/>
                                          </p:stCondLst>
                                        </p:cTn>
                                        <p:tgtEl>
                                          <p:spTgt spid="28688"/>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28688"/>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28688"/>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28688"/>
                                        </p:tgtEl>
                                        <p:attrNameLst>
                                          <p:attrName>ppt_y</p:attrName>
                                        </p:attrNameLst>
                                      </p:cBhvr>
                                      <p:tavLst>
                                        <p:tav tm="0">
                                          <p:val>
                                            <p:strVal val="#ppt_y-(0.354*#ppt_w-0.172*#ppt_h)"/>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down)">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38" presetClass="entr" presetSubtype="0" accel="50000" fill="hold" grpId="0" nodeType="clickEffect">
                                  <p:stCondLst>
                                    <p:cond delay="0"/>
                                  </p:stCondLst>
                                  <p:iterate type="lt">
                                    <p:tmPct val="50000"/>
                                  </p:iterate>
                                  <p:childTnLst>
                                    <p:set>
                                      <p:cBhvr>
                                        <p:cTn id="63" dur="1" fill="hold">
                                          <p:stCondLst>
                                            <p:cond delay="0"/>
                                          </p:stCondLst>
                                        </p:cTn>
                                        <p:tgtEl>
                                          <p:spTgt spid="32"/>
                                        </p:tgtEl>
                                        <p:attrNameLst>
                                          <p:attrName>style.visibility</p:attrName>
                                        </p:attrNameLst>
                                      </p:cBhvr>
                                      <p:to>
                                        <p:strVal val="visible"/>
                                      </p:to>
                                    </p:set>
                                    <p:set>
                                      <p:cBhvr>
                                        <p:cTn id="64" dur="455" fill="hold">
                                          <p:stCondLst>
                                            <p:cond delay="0"/>
                                          </p:stCondLst>
                                        </p:cTn>
                                        <p:tgtEl>
                                          <p:spTgt spid="32"/>
                                        </p:tgtEl>
                                        <p:attrNameLst>
                                          <p:attrName>style.rotation</p:attrName>
                                        </p:attrNameLst>
                                      </p:cBhvr>
                                      <p:to>
                                        <p:strVal val="-45.0"/>
                                      </p:to>
                                    </p:set>
                                    <p:anim calcmode="lin" valueType="num">
                                      <p:cBhvr>
                                        <p:cTn id="65" dur="455" fill="hold">
                                          <p:stCondLst>
                                            <p:cond delay="455"/>
                                          </p:stCondLst>
                                        </p:cTn>
                                        <p:tgtEl>
                                          <p:spTgt spid="32"/>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32"/>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32"/>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32"/>
                                        </p:tgtEl>
                                        <p:attrNameLst>
                                          <p:attrName>ppt_y</p:attrName>
                                        </p:attrNameLst>
                                      </p:cBhvr>
                                      <p:tavLst>
                                        <p:tav tm="0">
                                          <p:val>
                                            <p:strVal val="#ppt_y-(0.354*#ppt_w-0.172*#ppt_h)"/>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40"/>
                                        </p:tgtEl>
                                        <p:attrNameLst>
                                          <p:attrName>style.visibility</p:attrName>
                                        </p:attrNameLst>
                                      </p:cBhvr>
                                      <p:to>
                                        <p:strVal val="visible"/>
                                      </p:to>
                                    </p:set>
                                    <p:set>
                                      <p:cBhvr>
                                        <p:cTn id="73" dur="455" fill="hold">
                                          <p:stCondLst>
                                            <p:cond delay="0"/>
                                          </p:stCondLst>
                                        </p:cTn>
                                        <p:tgtEl>
                                          <p:spTgt spid="40"/>
                                        </p:tgtEl>
                                        <p:attrNameLst>
                                          <p:attrName>style.rotation</p:attrName>
                                        </p:attrNameLst>
                                      </p:cBhvr>
                                      <p:to>
                                        <p:strVal val="-45.0"/>
                                      </p:to>
                                    </p:set>
                                    <p:anim calcmode="lin" valueType="num">
                                      <p:cBhvr>
                                        <p:cTn id="74"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33"/>
                                        </p:tgtEl>
                                        <p:attrNameLst>
                                          <p:attrName>style.visibility</p:attrName>
                                        </p:attrNameLst>
                                      </p:cBhvr>
                                      <p:to>
                                        <p:strVal val="visible"/>
                                      </p:to>
                                    </p:set>
                                    <p:set>
                                      <p:cBhvr>
                                        <p:cTn id="87" dur="455" fill="hold">
                                          <p:stCondLst>
                                            <p:cond delay="0"/>
                                          </p:stCondLst>
                                        </p:cTn>
                                        <p:tgtEl>
                                          <p:spTgt spid="33"/>
                                        </p:tgtEl>
                                        <p:attrNameLst>
                                          <p:attrName>style.rotation</p:attrName>
                                        </p:attrNameLst>
                                      </p:cBhvr>
                                      <p:to>
                                        <p:strVal val="-45.0"/>
                                      </p:to>
                                    </p:set>
                                    <p:anim calcmode="lin" valueType="num">
                                      <p:cBhvr>
                                        <p:cTn id="88" dur="455" fill="hold">
                                          <p:stCondLst>
                                            <p:cond delay="455"/>
                                          </p:stCondLst>
                                        </p:cTn>
                                        <p:tgtEl>
                                          <p:spTgt spid="33"/>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33"/>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33"/>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33"/>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down)">
                                      <p:cBhvr>
                                        <p:cTn id="96" dur="5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38" presetClass="entr" presetSubtype="0" accel="50000" fill="hold" grpId="0" nodeType="clickEffect">
                                  <p:stCondLst>
                                    <p:cond delay="0"/>
                                  </p:stCondLst>
                                  <p:iterate type="lt">
                                    <p:tmPct val="50000"/>
                                  </p:iterate>
                                  <p:childTnLst>
                                    <p:set>
                                      <p:cBhvr>
                                        <p:cTn id="100" dur="1" fill="hold">
                                          <p:stCondLst>
                                            <p:cond delay="0"/>
                                          </p:stCondLst>
                                        </p:cTn>
                                        <p:tgtEl>
                                          <p:spTgt spid="35"/>
                                        </p:tgtEl>
                                        <p:attrNameLst>
                                          <p:attrName>style.visibility</p:attrName>
                                        </p:attrNameLst>
                                      </p:cBhvr>
                                      <p:to>
                                        <p:strVal val="visible"/>
                                      </p:to>
                                    </p:set>
                                    <p:set>
                                      <p:cBhvr>
                                        <p:cTn id="101" dur="455" fill="hold">
                                          <p:stCondLst>
                                            <p:cond delay="0"/>
                                          </p:stCondLst>
                                        </p:cTn>
                                        <p:tgtEl>
                                          <p:spTgt spid="35"/>
                                        </p:tgtEl>
                                        <p:attrNameLst>
                                          <p:attrName>style.rotation</p:attrName>
                                        </p:attrNameLst>
                                      </p:cBhvr>
                                      <p:to>
                                        <p:strVal val="-45.0"/>
                                      </p:to>
                                    </p:set>
                                    <p:anim calcmode="lin" valueType="num">
                                      <p:cBhvr>
                                        <p:cTn id="102"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103"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4"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05"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p:bldP spid="28689" grpId="0"/>
      <p:bldP spid="28693" grpId="0"/>
      <p:bldP spid="32" grpId="0"/>
      <p:bldP spid="40" grpId="0"/>
      <p:bldP spid="33" grpId="0"/>
      <p:bldP spid="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ástupný symbol pro obsah 2"/>
          <p:cNvSpPr>
            <a:spLocks noGrp="1"/>
          </p:cNvSpPr>
          <p:nvPr>
            <p:ph type="body" idx="1"/>
          </p:nvPr>
        </p:nvSpPr>
        <p:spPr>
          <a:xfrm>
            <a:off x="228599" y="1203386"/>
            <a:ext cx="8769927" cy="5146615"/>
          </a:xfrm>
        </p:spPr>
        <p:txBody>
          <a:bodyPr>
            <a:normAutofit fontScale="92500" lnSpcReduction="10000"/>
          </a:bodyPr>
          <a:lstStyle/>
          <a:p>
            <a:pPr algn="just" eaLnBrk="1" hangingPunct="1">
              <a:spcBef>
                <a:spcPts val="1200"/>
              </a:spcBef>
              <a:buClr>
                <a:srgbClr val="C00000"/>
              </a:buClr>
              <a:buFont typeface="Wingdings" panose="05000000000000000000" pitchFamily="2" charset="2"/>
              <a:buChar char="§"/>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Keynesiánský TM </a:t>
            </a:r>
            <a:r>
              <a:rPr lang="cs-CZ" altLang="cs-CZ" sz="1800" dirty="0">
                <a:latin typeface="Calibri" panose="020F0502020204030204" pitchFamily="34" charset="0"/>
                <a:ea typeface="Consolas" panose="020B0609020204030204" pitchFamily="49" charset="0"/>
                <a:cs typeface="Calibri" panose="020F0502020204030204" pitchFamily="34" charset="0"/>
              </a:rPr>
              <a:t>– založen na </a:t>
            </a:r>
            <a:r>
              <a:rPr lang="cs-CZ" altLang="cs-CZ" sz="1800" b="1" dirty="0">
                <a:latin typeface="Calibri" panose="020F0502020204030204" pitchFamily="34" charset="0"/>
                <a:ea typeface="Consolas" panose="020B0609020204030204" pitchFamily="49" charset="0"/>
                <a:cs typeface="Calibri" panose="020F0502020204030204" pitchFamily="34" charset="0"/>
              </a:rPr>
              <a:t>ovlivňování úrokové míry</a:t>
            </a:r>
          </a:p>
          <a:p>
            <a:pPr algn="just" eaLnBrk="1" hangingPunct="1">
              <a:spcBef>
                <a:spcPts val="1200"/>
              </a:spcBef>
              <a:buClr>
                <a:srgbClr val="C00000"/>
              </a:buClr>
              <a:buFont typeface="Wingdings" panose="05000000000000000000" pitchFamily="2" charset="2"/>
              <a:buChar char="§"/>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Monetaristický TM </a:t>
            </a:r>
            <a:r>
              <a:rPr lang="cs-CZ" altLang="cs-CZ" sz="1800" dirty="0">
                <a:latin typeface="Calibri" panose="020F0502020204030204" pitchFamily="34" charset="0"/>
                <a:ea typeface="Consolas" panose="020B0609020204030204" pitchFamily="49" charset="0"/>
                <a:cs typeface="Calibri" panose="020F0502020204030204" pitchFamily="34" charset="0"/>
              </a:rPr>
              <a:t>– založen na </a:t>
            </a:r>
            <a:r>
              <a:rPr lang="cs-CZ" altLang="cs-CZ" sz="1800" b="1" dirty="0">
                <a:latin typeface="Calibri" panose="020F0502020204030204" pitchFamily="34" charset="0"/>
                <a:ea typeface="Consolas" panose="020B0609020204030204" pitchFamily="49" charset="0"/>
                <a:cs typeface="Calibri" panose="020F0502020204030204" pitchFamily="34" charset="0"/>
              </a:rPr>
              <a:t>ovlivňování peněžní zásoby</a:t>
            </a:r>
          </a:p>
          <a:p>
            <a:pPr algn="just" eaLnBrk="1" hangingPunct="1">
              <a:spcBef>
                <a:spcPts val="1200"/>
              </a:spcBef>
              <a:buClr>
                <a:srgbClr val="C00000"/>
              </a:buClr>
              <a:buFont typeface="Arial" panose="020B0604020202020204" pitchFamily="34" charset="0"/>
              <a:buNone/>
            </a:pPr>
            <a:r>
              <a:rPr lang="cs-CZ" altLang="cs-CZ" sz="1800" b="1" dirty="0">
                <a:latin typeface="Calibri" panose="020F0502020204030204" pitchFamily="34" charset="0"/>
                <a:ea typeface="Consolas" panose="020B0609020204030204" pitchFamily="49" charset="0"/>
                <a:cs typeface="Calibri" panose="020F0502020204030204" pitchFamily="34" charset="0"/>
              </a:rPr>
              <a:t>V</a:t>
            </a:r>
            <a:r>
              <a:rPr lang="cs-CZ" altLang="cs-CZ" sz="1800" dirty="0">
                <a:latin typeface="Calibri" panose="020F0502020204030204" pitchFamily="34" charset="0"/>
                <a:ea typeface="Consolas" panose="020B0609020204030204" pitchFamily="49" charset="0"/>
                <a:cs typeface="Calibri" panose="020F0502020204030204" pitchFamily="34" charset="0"/>
              </a:rPr>
              <a:t> </a:t>
            </a:r>
            <a:r>
              <a:rPr lang="cs-CZ" altLang="cs-CZ" sz="1800" b="1" dirty="0">
                <a:latin typeface="Calibri" panose="020F0502020204030204" pitchFamily="34" charset="0"/>
                <a:ea typeface="Consolas" panose="020B0609020204030204" pitchFamily="49" charset="0"/>
                <a:cs typeface="Calibri" panose="020F0502020204030204" pitchFamily="34" charset="0"/>
              </a:rPr>
              <a:t>současnosti – kombinace obou přístupů:</a:t>
            </a:r>
          </a:p>
          <a:p>
            <a:pPr algn="just" eaLnBrk="1" hangingPunct="1">
              <a:spcBef>
                <a:spcPts val="1200"/>
              </a:spcBef>
              <a:buClr>
                <a:srgbClr val="C00000"/>
              </a:buClr>
              <a:buFont typeface="Wingdings" panose="05000000000000000000" pitchFamily="2" charset="2"/>
              <a:buChar char="Ø"/>
            </a:pPr>
            <a:r>
              <a:rPr lang="cs-CZ" altLang="cs-CZ" sz="1800" b="1" dirty="0">
                <a:latin typeface="Calibri" panose="020F0502020204030204" pitchFamily="34" charset="0"/>
                <a:ea typeface="Consolas" panose="020B0609020204030204" pitchFamily="49" charset="0"/>
                <a:cs typeface="Calibri" panose="020F0502020204030204" pitchFamily="34" charset="0"/>
              </a:rPr>
              <a:t> v době inflačních tlaků: spíše kontrola nabídky peněz;   </a:t>
            </a:r>
          </a:p>
          <a:p>
            <a:pPr algn="just" eaLnBrk="1" hangingPunct="1">
              <a:spcBef>
                <a:spcPts val="1200"/>
              </a:spcBef>
              <a:buClr>
                <a:srgbClr val="C00000"/>
              </a:buClr>
              <a:buFont typeface="Wingdings" panose="05000000000000000000" pitchFamily="2" charset="2"/>
              <a:buChar char="Ø"/>
            </a:pPr>
            <a:r>
              <a:rPr lang="cs-CZ" altLang="cs-CZ" sz="1800" b="1" dirty="0">
                <a:latin typeface="Calibri" panose="020F0502020204030204" pitchFamily="34" charset="0"/>
                <a:ea typeface="Consolas" panose="020B0609020204030204" pitchFamily="49" charset="0"/>
                <a:cs typeface="Calibri" panose="020F0502020204030204" pitchFamily="34" charset="0"/>
              </a:rPr>
              <a:t> v době recese: spíše keynesovská doporučení – snižování úrokové sazby.</a:t>
            </a:r>
          </a:p>
          <a:p>
            <a:pPr algn="just" eaLnBrk="1" hangingPunct="1">
              <a:spcBef>
                <a:spcPts val="1200"/>
              </a:spcBef>
              <a:buClr>
                <a:srgbClr val="C00000"/>
              </a:buClr>
              <a:buFont typeface="Wingdings" panose="05000000000000000000" pitchFamily="2" charset="2"/>
              <a:buChar char="ü"/>
            </a:pPr>
            <a:r>
              <a:rPr lang="cs-CZ" altLang="cs-CZ" sz="1800" b="1" dirty="0">
                <a:latin typeface="Calibri" panose="020F0502020204030204" pitchFamily="34" charset="0"/>
                <a:ea typeface="Consolas" panose="020B0609020204030204" pitchFamily="49" charset="0"/>
                <a:cs typeface="Calibri" panose="020F0502020204030204" pitchFamily="34" charset="0"/>
              </a:rPr>
              <a:t>Jednání monetárních autorit = víceméně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PRAGMATICKÉ;</a:t>
            </a:r>
          </a:p>
          <a:p>
            <a:pPr algn="just" eaLnBrk="1" hangingPunct="1">
              <a:spcBef>
                <a:spcPts val="1200"/>
              </a:spcBef>
              <a:buClr>
                <a:srgbClr val="C00000"/>
              </a:buClr>
              <a:buFont typeface="Wingdings" panose="05000000000000000000" pitchFamily="2" charset="2"/>
              <a:buChar char="ü"/>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Po druhé světové válce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až</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 do 70. let: v monetární praxi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rozhodující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  keynesovské teoretické recepty. </a:t>
            </a:r>
          </a:p>
          <a:p>
            <a:pPr algn="just" eaLnBrk="1" hangingPunct="1">
              <a:spcBef>
                <a:spcPts val="1200"/>
              </a:spcBef>
              <a:buClr>
                <a:srgbClr val="C00000"/>
              </a:buClr>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Většina CB –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hlavní zprostředkující cíl = úrokovou míra. </a:t>
            </a:r>
          </a:p>
          <a:p>
            <a:pPr algn="just" eaLnBrk="1" hangingPunct="1">
              <a:spcBef>
                <a:spcPts val="1200"/>
              </a:spcBef>
              <a:buClr>
                <a:srgbClr val="C00000"/>
              </a:buClr>
              <a:buFont typeface="Wingdings" panose="05000000000000000000" pitchFamily="2" charset="2"/>
              <a:buChar char="ü"/>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70. let 20. století –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přesměrování k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monetarismu a CB – zprostředkující cílová proměnná – NABÍDKU PENĚZ: M1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a ještě častěji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M2 a M3: </a:t>
            </a:r>
          </a:p>
          <a:p>
            <a:pPr algn="just" eaLnBrk="1" hangingPunct="1">
              <a:spcBef>
                <a:spcPts val="1200"/>
              </a:spcBef>
              <a:buClr>
                <a:srgbClr val="C00000"/>
              </a:buClr>
              <a:buFont typeface="Wingdings" panose="05000000000000000000" pitchFamily="2" charset="2"/>
              <a:buChar char="Ø"/>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reakce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na selhávání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keynesovských doporučení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při řešení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ekonomických problémů 70. let.</a:t>
            </a:r>
          </a:p>
          <a:p>
            <a:pPr algn="just" eaLnBrk="1" hangingPunct="1">
              <a:spcBef>
                <a:spcPts val="1200"/>
              </a:spcBef>
              <a:buClr>
                <a:srgbClr val="C00000"/>
              </a:buClr>
              <a:buFont typeface="Wingdings" panose="05000000000000000000" pitchFamily="2" charset="2"/>
              <a:buChar char="ü"/>
            </a:pP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Postupně – revize orientace na hlídání nabídky peněz: možnosti CB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kontrolovat</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 nabídku peněz –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v podmínkách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soudobého peněžnictví velmi omezené...</a:t>
            </a:r>
          </a:p>
          <a:p>
            <a:pPr algn="just" eaLnBrk="1" hangingPunct="1">
              <a:spcBef>
                <a:spcPts val="1200"/>
              </a:spcBef>
              <a:buClr>
                <a:srgbClr val="C00000"/>
              </a:buClr>
              <a:buFont typeface="Wingdings" panose="05000000000000000000" pitchFamily="2" charset="2"/>
              <a:buChar char="ü"/>
            </a:pPr>
            <a:endPar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endParaRPr>
          </a:p>
        </p:txBody>
      </p:sp>
      <p:sp>
        <p:nvSpPr>
          <p:cNvPr id="3" name="Nadpis 2"/>
          <p:cNvSpPr>
            <a:spLocks noGrp="1"/>
          </p:cNvSpPr>
          <p:nvPr>
            <p:ph type="title"/>
          </p:nvPr>
        </p:nvSpPr>
        <p:spPr>
          <a:xfrm>
            <a:off x="457200" y="571500"/>
            <a:ext cx="8229600" cy="631886"/>
          </a:xfrm>
        </p:spPr>
        <p:txBody>
          <a:bodyPr>
            <a:normAutofit fontScale="90000"/>
          </a:bodyPr>
          <a:lstStyle/>
          <a:p>
            <a:r>
              <a:rPr lang="cs-CZ" b="1" dirty="0"/>
              <a:t>Transmisní mechanismy MP – </a:t>
            </a:r>
            <a:r>
              <a:rPr lang="cs-CZ" b="1" dirty="0" err="1"/>
              <a:t>shnrutí</a:t>
            </a:r>
            <a:r>
              <a:rPr lang="cs-CZ" b="1" dirty="0"/>
              <a:t> </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42188"/>
          </a:xfrm>
        </p:spPr>
        <p:txBody>
          <a:bodyPr>
            <a:noAutofit/>
          </a:bodyPr>
          <a:lstStyle/>
          <a:p>
            <a:r>
              <a:rPr lang="cs-CZ" altLang="cs-CZ" sz="3600" b="1" dirty="0"/>
              <a:t>Poptávka po penězích</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5" name="Google Shape;98;p14"/>
          <p:cNvSpPr txBox="1"/>
          <p:nvPr/>
        </p:nvSpPr>
        <p:spPr>
          <a:xfrm>
            <a:off x="212651" y="1315233"/>
            <a:ext cx="8693957" cy="482677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2900" algn="l" rtl="0">
              <a:lnSpc>
                <a:spcPct val="100000"/>
              </a:lnSpc>
              <a:spcBef>
                <a:spcPts val="360"/>
              </a:spcBef>
              <a:spcAft>
                <a:spcPts val="0"/>
              </a:spcAft>
              <a:buClr>
                <a:schemeClr val="dk1"/>
              </a:buClr>
              <a:buSzPts val="1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42900" algn="l" rtl="0">
              <a:lnSpc>
                <a:spcPct val="100000"/>
              </a:lnSpc>
              <a:spcBef>
                <a:spcPts val="360"/>
              </a:spcBef>
              <a:spcAft>
                <a:spcPts val="0"/>
              </a:spcAft>
              <a:buClr>
                <a:schemeClr val="dk1"/>
              </a:buClr>
              <a:buSzPts val="18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100000"/>
              </a:lnSpc>
              <a:spcBef>
                <a:spcPts val="360"/>
              </a:spcBef>
              <a:spcAft>
                <a:spcPts val="0"/>
              </a:spcAft>
              <a:buClr>
                <a:schemeClr val="dk1"/>
              </a:buClr>
              <a:buSzPts val="18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pPr marL="342900" fontAlgn="base">
              <a:spcBef>
                <a:spcPct val="20000"/>
              </a:spcBef>
              <a:spcAft>
                <a:spcPct val="0"/>
              </a:spcAft>
              <a:buClrTx/>
              <a:buSzPct val="80000"/>
              <a:buFont typeface="Arial" panose="020B0604020202020204" pitchFamily="34" charset="0"/>
              <a:buChar char="•"/>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MD –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přání ekonomických subjektů držet určitou velikost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ZÁSOBY PENĚZ = PENĚŽNÍCH ZŮSTATKŮ:</a:t>
            </a:r>
          </a:p>
          <a:p>
            <a:pPr marL="514350" indent="-514350" fontAlgn="base">
              <a:spcBef>
                <a:spcPct val="20000"/>
              </a:spcBef>
              <a:spcAft>
                <a:spcPct val="0"/>
              </a:spcAft>
              <a:buClrTx/>
              <a:buSzPct val="80000"/>
              <a:buFont typeface="+mj-lt"/>
              <a:buAutoNum type="arabi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NOMINÁLNÍ PENĚŽNÍ ZŮSTATEK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zásoba peněz jako takových, bez přihlédnutí k cenám statků;</a:t>
            </a:r>
          </a:p>
          <a:p>
            <a:pPr marL="514350" indent="-514350" fontAlgn="base">
              <a:spcBef>
                <a:spcPct val="20000"/>
              </a:spcBef>
              <a:spcAft>
                <a:spcPct val="0"/>
              </a:spcAft>
              <a:buClrTx/>
              <a:buSzPct val="80000"/>
              <a:buFont typeface="+mj-lt"/>
              <a:buAutoNum type="arabicPeriod"/>
              <a:defRPr/>
            </a:pP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REÁLNÝ</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PENĚŽNÍ ZŮSTATEK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zásoba peněz ve vztahu k cenám, důležitá – kupní síla zůstatku; důležitější!</a:t>
            </a:r>
          </a:p>
          <a:p>
            <a:pPr marL="514350" indent="-514350" fontAlgn="base">
              <a:spcBef>
                <a:spcPct val="20000"/>
              </a:spcBef>
              <a:spcAft>
                <a:spcPct val="0"/>
              </a:spcAft>
              <a:buClrTx/>
              <a:buSzPct val="80000"/>
              <a:buFont typeface="Wingdings" panose="05000000000000000000" pitchFamily="2" charset="2"/>
              <a:buChar char="q"/>
              <a:defRPr/>
            </a:pPr>
            <a:endPar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514350" indent="-514350" algn="just" fontAlgn="base">
              <a:spcBef>
                <a:spcPct val="20000"/>
              </a:spcBef>
              <a:spcAft>
                <a:spcPct val="0"/>
              </a:spcAft>
              <a:buClrTx/>
              <a:buSzPct val="80000"/>
              <a:buFont typeface="Wingdings" panose="05000000000000000000" pitchFamily="2" charset="2"/>
              <a:buChar char="ü"/>
              <a:defRPr/>
            </a:pP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Peníze – poptávané pro své vlastnosti: </a:t>
            </a:r>
            <a:r>
              <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motivy MD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podněcují ekonomické subjekty k </a:t>
            </a:r>
            <a:r>
              <a:rPr lang="cs-CZ" altLang="cs-CZ" sz="2800" b="1" kern="1200"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držbě peněz v nejlikvidnější podobě – </a:t>
            </a:r>
            <a:r>
              <a:rPr lang="cs-CZ" altLang="cs-CZ" sz="2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podle motivů rozlišujeme:</a:t>
            </a:r>
            <a:endParaRPr lang="cs-CZ" altLang="cs-CZ" sz="2800" b="1" kern="1200" dirty="0">
              <a:solidFill>
                <a:srgbClr val="FF0000"/>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Arial" panose="020B0604020202020204" pitchFamily="34" charset="0"/>
              <a:buChar char="•"/>
              <a:defRPr/>
            </a:pPr>
            <a:endParaRPr lang="cs-CZ" altLang="cs-CZ" sz="2800"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457902" y="116596"/>
            <a:ext cx="5860059" cy="801977"/>
          </a:xfrm>
          <a:noFill/>
        </p:spPr>
        <p:txBody>
          <a:bodyPr>
            <a:normAutofit/>
          </a:bodyPr>
          <a:lstStyle/>
          <a:p>
            <a:pPr eaLnBrk="1" hangingPunct="1"/>
            <a:r>
              <a:rPr lang="cs-CZ" altLang="cs-CZ" sz="3600" b="1" dirty="0">
                <a:latin typeface="Calibri" panose="020F0502020204030204" pitchFamily="34" charset="0"/>
                <a:ea typeface="Consolas" panose="020B0609020204030204" pitchFamily="49" charset="0"/>
                <a:cs typeface="Calibri" panose="020F0502020204030204" pitchFamily="34" charset="0"/>
              </a:rPr>
              <a:t>Omezení měnové politiky</a:t>
            </a:r>
          </a:p>
        </p:txBody>
      </p:sp>
      <p:sp>
        <p:nvSpPr>
          <p:cNvPr id="24579" name="Rectangle 3"/>
          <p:cNvSpPr>
            <a:spLocks noGrp="1" noChangeArrowheads="1"/>
          </p:cNvSpPr>
          <p:nvPr>
            <p:ph type="body" idx="1"/>
          </p:nvPr>
        </p:nvSpPr>
        <p:spPr>
          <a:xfrm>
            <a:off x="160943" y="796816"/>
            <a:ext cx="8674967" cy="5264368"/>
          </a:xfrm>
        </p:spPr>
        <p:txBody>
          <a:bodyPr>
            <a:noAutofit/>
          </a:bodyPr>
          <a:lstStyle/>
          <a:p>
            <a:pPr algn="just">
              <a:spcBef>
                <a:spcPts val="1200"/>
              </a:spcBef>
              <a:buClrTx/>
            </a:pPr>
            <a:r>
              <a:rPr lang="cs-CZ" altLang="cs-CZ" sz="2000" b="1" dirty="0" err="1">
                <a:highlight>
                  <a:srgbClr val="00FF00"/>
                </a:highlight>
                <a:latin typeface="Calibri" panose="020F0502020204030204" pitchFamily="34" charset="0"/>
                <a:ea typeface="Consolas" panose="020B0609020204030204" pitchFamily="49" charset="0"/>
                <a:cs typeface="Calibri" panose="020F0502020204030204" pitchFamily="34" charset="0"/>
              </a:rPr>
              <a:t>Endogenita</a:t>
            </a: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 nabídky peněz </a:t>
            </a:r>
            <a:r>
              <a:rPr lang="cs-CZ" altLang="cs-CZ" sz="2000" b="1" dirty="0">
                <a:latin typeface="Calibri" panose="020F0502020204030204" pitchFamily="34" charset="0"/>
                <a:ea typeface="Consolas" panose="020B0609020204030204" pitchFamily="49" charset="0"/>
                <a:cs typeface="Calibri" panose="020F0502020204030204" pitchFamily="34" charset="0"/>
              </a:rPr>
              <a:t>– nabídka peněz se odvíjí od poptávky firem po úvěrech, v důsledku čehož se do značné míry vlivu centrální banky vymyká</a:t>
            </a:r>
          </a:p>
          <a:p>
            <a:pPr>
              <a:spcBef>
                <a:spcPts val="1200"/>
              </a:spcBef>
              <a:buClrTx/>
            </a:pPr>
            <a:r>
              <a:rPr lang="cs-CZ" altLang="cs-CZ" sz="2000" b="1" dirty="0">
                <a:latin typeface="Calibri" panose="020F0502020204030204" pitchFamily="34" charset="0"/>
                <a:ea typeface="Consolas" panose="020B0609020204030204" pitchFamily="49" charset="0"/>
                <a:cs typeface="Calibri" panose="020F0502020204030204" pitchFamily="34" charset="0"/>
              </a:rPr>
              <a:t>Zájem o úvěry není ovlivňován jen úrokovou sazbou, ale řadou dalších faktorů = </a:t>
            </a: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ekonomický sentiment</a:t>
            </a:r>
            <a:r>
              <a:rPr lang="cs-CZ" altLang="cs-CZ" sz="2000" b="1" dirty="0">
                <a:latin typeface="Calibri" panose="020F0502020204030204" pitchFamily="34" charset="0"/>
                <a:ea typeface="Consolas" panose="020B0609020204030204" pitchFamily="49" charset="0"/>
                <a:cs typeface="Calibri" panose="020F0502020204030204" pitchFamily="34" charset="0"/>
              </a:rPr>
              <a:t>: optimistická vs. pesimistická očekávání ekonomických subjektů, zejména firem</a:t>
            </a:r>
          </a:p>
          <a:p>
            <a:pPr algn="just">
              <a:spcBef>
                <a:spcPts val="1200"/>
              </a:spcBef>
              <a:buClrTx/>
            </a:pP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Samofinancování investic firmami </a:t>
            </a:r>
            <a:r>
              <a:rPr lang="cs-CZ" altLang="cs-CZ" sz="2000" b="1" dirty="0">
                <a:latin typeface="Calibri" panose="020F0502020204030204" pitchFamily="34" charset="0"/>
                <a:ea typeface="Consolas" panose="020B0609020204030204" pitchFamily="49" charset="0"/>
                <a:cs typeface="Calibri" panose="020F0502020204030204" pitchFamily="34" charset="0"/>
              </a:rPr>
              <a:t>(bez úvěrování).</a:t>
            </a:r>
          </a:p>
          <a:p>
            <a:pPr algn="just">
              <a:spcBef>
                <a:spcPts val="1200"/>
              </a:spcBef>
              <a:buClrTx/>
            </a:pP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Konflikt mezi vnitřními a vnějšími cíli CB: </a:t>
            </a:r>
            <a:r>
              <a:rPr lang="cs-CZ" altLang="cs-CZ" sz="2000" b="1" dirty="0">
                <a:latin typeface="Calibri" panose="020F0502020204030204" pitchFamily="34" charset="0"/>
                <a:ea typeface="Consolas" panose="020B0609020204030204" pitchFamily="49" charset="0"/>
                <a:cs typeface="Calibri" panose="020F0502020204030204" pitchFamily="34" charset="0"/>
              </a:rPr>
              <a:t>efekt na měnový kurz (apreciace a depreciace).</a:t>
            </a:r>
          </a:p>
          <a:p>
            <a:pPr algn="just">
              <a:spcBef>
                <a:spcPts val="1200"/>
              </a:spcBef>
              <a:buClrTx/>
            </a:pPr>
            <a:r>
              <a:rPr lang="cs-CZ" altLang="cs-CZ" sz="2000" b="1" dirty="0">
                <a:latin typeface="Calibri" panose="020F0502020204030204" pitchFamily="34" charset="0"/>
                <a:ea typeface="Consolas" panose="020B0609020204030204" pitchFamily="49" charset="0"/>
                <a:cs typeface="Calibri" panose="020F0502020204030204" pitchFamily="34" charset="0"/>
              </a:rPr>
              <a:t>Expanzivní/restriktivní MP vede ke snížení/zvýšení úrokové míry, což ale může vyvolat odliv/příliv kapitálu ze země = záporný/kladný </a:t>
            </a: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úrokový diferenciál</a:t>
            </a:r>
            <a:r>
              <a:rPr lang="cs-CZ" altLang="cs-CZ" sz="2000" b="1" dirty="0">
                <a:latin typeface="Calibri" panose="020F0502020204030204" pitchFamily="34" charset="0"/>
                <a:ea typeface="Consolas" panose="020B0609020204030204" pitchFamily="49" charset="0"/>
                <a:cs typeface="Calibri" panose="020F0502020204030204" pitchFamily="34" charset="0"/>
              </a:rPr>
              <a:t>.</a:t>
            </a:r>
          </a:p>
          <a:p>
            <a:pPr algn="just">
              <a:spcBef>
                <a:spcPts val="1200"/>
              </a:spcBef>
              <a:buClrTx/>
            </a:pP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Časová zpoždění </a:t>
            </a:r>
            <a:r>
              <a:rPr lang="cs-CZ" altLang="cs-CZ" sz="2000" b="1" dirty="0">
                <a:latin typeface="Calibri" panose="020F0502020204030204" pitchFamily="34" charset="0"/>
                <a:ea typeface="Consolas" panose="020B0609020204030204" pitchFamily="49" charset="0"/>
                <a:cs typeface="Calibri" panose="020F0502020204030204" pitchFamily="34" charset="0"/>
              </a:rPr>
              <a:t>(1 měsíc / 2 roky)=&gt; argument proti využívání MP jako proticyklického nástroje: </a:t>
            </a: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expanzivní účinky  </a:t>
            </a:r>
            <a:r>
              <a:rPr lang="cs-CZ" altLang="cs-CZ" sz="2000" b="1" dirty="0">
                <a:latin typeface="Calibri" panose="020F0502020204030204" pitchFamily="34" charset="0"/>
                <a:ea typeface="Consolas" panose="020B0609020204030204" pitchFamily="49" charset="0"/>
                <a:cs typeface="Calibri" panose="020F0502020204030204" pitchFamily="34" charset="0"/>
              </a:rPr>
              <a:t>= vhodné ekonomiku tlumit; </a:t>
            </a:r>
            <a:r>
              <a:rPr lang="cs-CZ" altLang="cs-CZ" sz="2000" b="1" dirty="0">
                <a:highlight>
                  <a:srgbClr val="00FF00"/>
                </a:highlight>
                <a:latin typeface="Calibri" panose="020F0502020204030204" pitchFamily="34" charset="0"/>
                <a:ea typeface="Consolas" panose="020B0609020204030204" pitchFamily="49" charset="0"/>
                <a:cs typeface="Calibri" panose="020F0502020204030204" pitchFamily="34" charset="0"/>
              </a:rPr>
              <a:t>restriktivní</a:t>
            </a:r>
            <a:r>
              <a:rPr lang="cs-CZ" altLang="cs-CZ" sz="2000" b="1" dirty="0">
                <a:latin typeface="Calibri" panose="020F0502020204030204" pitchFamily="34" charset="0"/>
                <a:ea typeface="Consolas" panose="020B0609020204030204" pitchFamily="49" charset="0"/>
                <a:cs typeface="Calibri" panose="020F0502020204030204" pitchFamily="34" charset="0"/>
              </a:rPr>
              <a:t> účinky = vhodnější stimulace.</a:t>
            </a:r>
            <a:endParaRPr lang="cs-CZ" altLang="cs-CZ" sz="1800" b="1" dirty="0">
              <a:latin typeface="Calibri" panose="020F0502020204030204" pitchFamily="34" charset="0"/>
              <a:ea typeface="Consolas" panose="020B0609020204030204" pitchFamily="49" charset="0"/>
              <a:cs typeface="Calibri" panose="020F0502020204030204" pitchFamily="34" charset="0"/>
            </a:endParaRP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p:cTn id="7"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 calcmode="lin" valueType="num">
                                      <p:cBhvr>
                                        <p:cTn id="19"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decel="50000" fill="hold">
                                          <p:stCondLst>
                                            <p:cond delay="0"/>
                                          </p:stCondLst>
                                        </p:cTn>
                                        <p:tgtEl>
                                          <p:spTgt spid="2457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57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57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457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57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57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57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57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4579">
                                            <p:txEl>
                                              <p:pRg st="3" end="3"/>
                                            </p:txEl>
                                          </p:spTgt>
                                        </p:tgtEl>
                                        <p:attrNameLst>
                                          <p:attrName>style.visibility</p:attrName>
                                        </p:attrNameLst>
                                      </p:cBhvr>
                                      <p:to>
                                        <p:strVal val="visible"/>
                                      </p:to>
                                    </p:set>
                                    <p:anim calcmode="lin" valueType="num">
                                      <p:cBhvr>
                                        <p:cTn id="43" dur="500" decel="50000" fill="hold">
                                          <p:stCondLst>
                                            <p:cond delay="0"/>
                                          </p:stCondLst>
                                        </p:cTn>
                                        <p:tgtEl>
                                          <p:spTgt spid="24579">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579">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579">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4579">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579">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579">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579">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57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4579">
                                            <p:txEl>
                                              <p:pRg st="4" end="4"/>
                                            </p:txEl>
                                          </p:spTgt>
                                        </p:tgtEl>
                                        <p:attrNameLst>
                                          <p:attrName>style.visibility</p:attrName>
                                        </p:attrNameLst>
                                      </p:cBhvr>
                                      <p:to>
                                        <p:strVal val="visible"/>
                                      </p:to>
                                    </p:set>
                                    <p:anim calcmode="lin" valueType="num">
                                      <p:cBhvr>
                                        <p:cTn id="55" dur="500" decel="50000" fill="hold">
                                          <p:stCondLst>
                                            <p:cond delay="0"/>
                                          </p:stCondLst>
                                        </p:cTn>
                                        <p:tgtEl>
                                          <p:spTgt spid="24579">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579">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579">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24579">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579">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579">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579">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457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24579">
                                            <p:txEl>
                                              <p:pRg st="5" end="5"/>
                                            </p:txEl>
                                          </p:spTgt>
                                        </p:tgtEl>
                                        <p:attrNameLst>
                                          <p:attrName>style.visibility</p:attrName>
                                        </p:attrNameLst>
                                      </p:cBhvr>
                                      <p:to>
                                        <p:strVal val="visible"/>
                                      </p:to>
                                    </p:set>
                                    <p:anim calcmode="lin" valueType="num">
                                      <p:cBhvr>
                                        <p:cTn id="67" dur="500" decel="50000" fill="hold">
                                          <p:stCondLst>
                                            <p:cond delay="0"/>
                                          </p:stCondLst>
                                        </p:cTn>
                                        <p:tgtEl>
                                          <p:spTgt spid="24579">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4579">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4579">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24579">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4579">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4579">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4579">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2863" y="436563"/>
            <a:ext cx="9144000" cy="923925"/>
          </a:xfrm>
          <a:prstGeom prst="rect">
            <a:avLst/>
          </a:prstGeom>
          <a:noFill/>
          <a:ln w="9525">
            <a:solidFill>
              <a:srgbClr val="FFCC00"/>
            </a:solidFill>
            <a:miter lim="800000"/>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cs-CZ" altLang="cs-CZ" sz="36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Past likvidity</a:t>
            </a:r>
          </a:p>
          <a:p>
            <a:pPr marL="0" marR="0" lvl="0" indent="0" algn="ctr" defTabSz="914400" rtl="0" eaLnBrk="1" fontAlgn="base" latinLnBrk="0" hangingPunct="1">
              <a:lnSpc>
                <a:spcPct val="100000"/>
              </a:lnSpc>
              <a:spcBef>
                <a:spcPct val="50000"/>
              </a:spcBef>
              <a:spcAft>
                <a:spcPct val="0"/>
              </a:spcAft>
              <a:buClrTx/>
              <a:buSzTx/>
              <a:buFontTx/>
              <a:buNone/>
              <a:defRPr/>
            </a:pPr>
            <a:endParaRPr kumimoji="0" lang="cs-CZ" altLang="cs-CZ" sz="12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endParaRPr>
          </a:p>
        </p:txBody>
      </p:sp>
      <p:sp>
        <p:nvSpPr>
          <p:cNvPr id="27651" name="Text Box 3"/>
          <p:cNvSpPr txBox="1">
            <a:spLocks noChangeArrowheads="1"/>
          </p:cNvSpPr>
          <p:nvPr/>
        </p:nvSpPr>
        <p:spPr bwMode="auto">
          <a:xfrm>
            <a:off x="685800" y="1828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13" name="Text Box 5"/>
          <p:cNvSpPr txBox="1">
            <a:spLocks noChangeArrowheads="1"/>
          </p:cNvSpPr>
          <p:nvPr/>
        </p:nvSpPr>
        <p:spPr bwMode="auto">
          <a:xfrm>
            <a:off x="0" y="2070100"/>
            <a:ext cx="2057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2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Úroková míra </a:t>
            </a:r>
          </a:p>
        </p:txBody>
      </p:sp>
      <p:sp>
        <p:nvSpPr>
          <p:cNvPr id="17414" name="Text Box 6"/>
          <p:cNvSpPr txBox="1">
            <a:spLocks noChangeArrowheads="1"/>
          </p:cNvSpPr>
          <p:nvPr/>
        </p:nvSpPr>
        <p:spPr bwMode="auto">
          <a:xfrm>
            <a:off x="5999164" y="5740400"/>
            <a:ext cx="3276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 (množství peněz)</a:t>
            </a:r>
          </a:p>
        </p:txBody>
      </p:sp>
      <p:grpSp>
        <p:nvGrpSpPr>
          <p:cNvPr id="2" name="Group 7"/>
          <p:cNvGrpSpPr/>
          <p:nvPr/>
        </p:nvGrpSpPr>
        <p:grpSpPr bwMode="auto">
          <a:xfrm>
            <a:off x="1128713" y="2514600"/>
            <a:ext cx="4814887" cy="3659188"/>
            <a:chOff x="711" y="1584"/>
            <a:chExt cx="3033" cy="2305"/>
          </a:xfrm>
        </p:grpSpPr>
        <p:sp>
          <p:nvSpPr>
            <p:cNvPr id="27668" name="Line 8"/>
            <p:cNvSpPr>
              <a:spLocks noChangeShapeType="1"/>
            </p:cNvSpPr>
            <p:nvPr/>
          </p:nvSpPr>
          <p:spPr bwMode="auto">
            <a:xfrm>
              <a:off x="720" y="1584"/>
              <a:ext cx="0" cy="2303"/>
            </a:xfrm>
            <a:prstGeom prst="line">
              <a:avLst/>
            </a:prstGeom>
            <a:noFill/>
            <a:ln w="69850">
              <a:solidFill>
                <a:srgbClr val="000000"/>
              </a:solidFill>
              <a:round/>
            </a:ln>
            <a:extLst>
              <a:ext uri="{909E8E84-426E-40DD-AFC4-6F175D3DCCD1}">
                <a14:hiddenFill xmlns:a14="http://schemas.microsoft.com/office/drawing/2010/main">
                  <a:no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69" name="Freeform 9"/>
            <p:cNvSpPr/>
            <p:nvPr/>
          </p:nvSpPr>
          <p:spPr bwMode="auto">
            <a:xfrm>
              <a:off x="711" y="3888"/>
              <a:ext cx="3033" cy="1"/>
            </a:xfrm>
            <a:custGeom>
              <a:avLst/>
              <a:gdLst>
                <a:gd name="T0" fmla="*/ 0 w 3033"/>
                <a:gd name="T1" fmla="*/ 0 h 1"/>
                <a:gd name="T2" fmla="*/ 3033 w 3033"/>
                <a:gd name="T3" fmla="*/ 0 h 1"/>
                <a:gd name="T4" fmla="*/ 0 60000 65536"/>
                <a:gd name="T5" fmla="*/ 0 60000 65536"/>
                <a:gd name="T6" fmla="*/ 0 w 3033"/>
                <a:gd name="T7" fmla="*/ 0 h 1"/>
                <a:gd name="T8" fmla="*/ 3033 w 3033"/>
                <a:gd name="T9" fmla="*/ 1 h 1"/>
              </a:gdLst>
              <a:ahLst/>
              <a:cxnLst>
                <a:cxn ang="T4">
                  <a:pos x="T0" y="T1"/>
                </a:cxn>
                <a:cxn ang="T5">
                  <a:pos x="T2" y="T3"/>
                </a:cxn>
              </a:cxnLst>
              <a:rect l="T6" t="T7" r="T8" b="T9"/>
              <a:pathLst>
                <a:path w="3033" h="1">
                  <a:moveTo>
                    <a:pt x="0" y="0"/>
                  </a:moveTo>
                  <a:lnTo>
                    <a:pt x="3033" y="0"/>
                  </a:lnTo>
                </a:path>
              </a:pathLst>
            </a:custGeom>
            <a:noFill/>
            <a:ln w="63500">
              <a:solidFill>
                <a:schemeClr val="tx1"/>
              </a:solidFill>
              <a:round/>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7418" name="Text Box 10"/>
          <p:cNvSpPr txBox="1">
            <a:spLocks noChangeArrowheads="1"/>
          </p:cNvSpPr>
          <p:nvPr/>
        </p:nvSpPr>
        <p:spPr bwMode="auto">
          <a:xfrm>
            <a:off x="304800" y="25908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grpSp>
        <p:nvGrpSpPr>
          <p:cNvPr id="3" name="Group 11"/>
          <p:cNvGrpSpPr/>
          <p:nvPr/>
        </p:nvGrpSpPr>
        <p:grpSpPr bwMode="auto">
          <a:xfrm>
            <a:off x="3348038" y="2241550"/>
            <a:ext cx="1296987" cy="3960813"/>
            <a:chOff x="1610" y="1389"/>
            <a:chExt cx="817" cy="2495"/>
          </a:xfrm>
        </p:grpSpPr>
        <p:sp>
          <p:nvSpPr>
            <p:cNvPr id="27666" name="Line 12"/>
            <p:cNvSpPr>
              <a:spLocks noChangeShapeType="1"/>
            </p:cNvSpPr>
            <p:nvPr/>
          </p:nvSpPr>
          <p:spPr bwMode="auto">
            <a:xfrm flipV="1">
              <a:off x="1746" y="1661"/>
              <a:ext cx="0" cy="2223"/>
            </a:xfrm>
            <a:prstGeom prst="line">
              <a:avLst/>
            </a:prstGeom>
            <a:noFill/>
            <a:ln w="63500">
              <a:solidFill>
                <a:srgbClr val="800000"/>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7667" name="Text Box 13"/>
            <p:cNvSpPr txBox="1">
              <a:spLocks noChangeArrowheads="1"/>
            </p:cNvSpPr>
            <p:nvPr/>
          </p:nvSpPr>
          <p:spPr bwMode="auto">
            <a:xfrm>
              <a:off x="1610" y="1389"/>
              <a:ext cx="8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0</a:t>
              </a:r>
            </a:p>
          </p:txBody>
        </p:sp>
      </p:grpSp>
      <p:sp>
        <p:nvSpPr>
          <p:cNvPr id="17423" name="Line 15"/>
          <p:cNvSpPr>
            <a:spLocks noChangeShapeType="1"/>
          </p:cNvSpPr>
          <p:nvPr/>
        </p:nvSpPr>
        <p:spPr bwMode="auto">
          <a:xfrm flipV="1">
            <a:off x="4229100" y="2644775"/>
            <a:ext cx="0" cy="3529013"/>
          </a:xfrm>
          <a:prstGeom prst="line">
            <a:avLst/>
          </a:prstGeom>
          <a:noFill/>
          <a:ln w="63500">
            <a:solidFill>
              <a:srgbClr val="800000"/>
            </a:solidFill>
            <a:prstDash val="dash"/>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24" name="Text Box 16"/>
          <p:cNvSpPr txBox="1">
            <a:spLocks noChangeArrowheads="1"/>
          </p:cNvSpPr>
          <p:nvPr/>
        </p:nvSpPr>
        <p:spPr bwMode="auto">
          <a:xfrm>
            <a:off x="4229100" y="2216150"/>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17428" name="Line 20"/>
          <p:cNvSpPr>
            <a:spLocks noChangeShapeType="1"/>
          </p:cNvSpPr>
          <p:nvPr/>
        </p:nvSpPr>
        <p:spPr bwMode="auto">
          <a:xfrm>
            <a:off x="3632200" y="3295650"/>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0" name="Line 22"/>
          <p:cNvSpPr>
            <a:spLocks noChangeShapeType="1"/>
          </p:cNvSpPr>
          <p:nvPr/>
        </p:nvSpPr>
        <p:spPr bwMode="auto">
          <a:xfrm>
            <a:off x="3652838" y="4868863"/>
            <a:ext cx="576262"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1" name="Line 23"/>
          <p:cNvSpPr>
            <a:spLocks noChangeShapeType="1"/>
          </p:cNvSpPr>
          <p:nvPr/>
        </p:nvSpPr>
        <p:spPr bwMode="auto">
          <a:xfrm>
            <a:off x="3632200" y="4175125"/>
            <a:ext cx="576263" cy="0"/>
          </a:xfrm>
          <a:prstGeom prst="line">
            <a:avLst/>
          </a:prstGeom>
          <a:noFill/>
          <a:ln w="63500">
            <a:solidFill>
              <a:schemeClr val="tx1"/>
            </a:solidFill>
            <a:rou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7434" name="Text Box 26"/>
          <p:cNvSpPr txBox="1">
            <a:spLocks noChangeArrowheads="1"/>
          </p:cNvSpPr>
          <p:nvPr/>
        </p:nvSpPr>
        <p:spPr bwMode="auto">
          <a:xfrm>
            <a:off x="4445001" y="4770828"/>
            <a:ext cx="4319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mn-cs"/>
              </a:rPr>
              <a:t>ZVÝŠENÍ NABÍDKY PENĚZ</a:t>
            </a:r>
          </a:p>
        </p:txBody>
      </p:sp>
      <p:sp>
        <p:nvSpPr>
          <p:cNvPr id="27663" name="TextovéPole 7"/>
          <p:cNvSpPr txBox="1">
            <a:spLocks noChangeArrowheads="1"/>
          </p:cNvSpPr>
          <p:nvPr/>
        </p:nvSpPr>
        <p:spPr bwMode="auto">
          <a:xfrm>
            <a:off x="5100638" y="1457692"/>
            <a:ext cx="373856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Zpravidla – </a:t>
            </a:r>
            <a:r>
              <a:rPr kumimoji="0" lang="cs-CZ" altLang="cs-CZ" sz="2000" b="1" i="0" u="none" strike="noStrike" kern="1200" cap="none" spc="0" normalizeH="0" baseline="0" noProof="0" dirty="0">
                <a:ln>
                  <a:noFill/>
                </a:ln>
                <a:solidFill>
                  <a:srgbClr val="FF0000"/>
                </a:solidFill>
                <a:effectLst/>
                <a:uLnTx/>
                <a:uFillTx/>
                <a:ea typeface="Consolas" panose="020B0609020204030204" pitchFamily="49" charset="0"/>
                <a:cs typeface="Calibri" panose="020F0502020204030204" pitchFamily="34" charset="0"/>
              </a:rPr>
              <a:t> i </a:t>
            </a: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velmi nízká a </a:t>
            </a:r>
            <a:r>
              <a:rPr kumimoji="0" lang="cs-CZ" altLang="cs-CZ" sz="2000" b="1" i="0" u="none" strike="noStrike" kern="1200" cap="none" spc="0" normalizeH="0" baseline="0" noProof="0" dirty="0" err="1">
                <a:ln>
                  <a:noFill/>
                </a:ln>
                <a:solidFill>
                  <a:prstClr val="black"/>
                </a:solidFill>
                <a:effectLst/>
                <a:uLnTx/>
                <a:uFillTx/>
                <a:ea typeface="Consolas" panose="020B0609020204030204" pitchFamily="49" charset="0"/>
                <a:cs typeface="Calibri" panose="020F0502020204030204" pitchFamily="34" charset="0"/>
              </a:rPr>
              <a:t>ekon</a:t>
            </a: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 subjekty očekávají její růst, zvyšuje se spekulační D. </a:t>
            </a:r>
          </a:p>
          <a:p>
            <a:pPr marL="0" marR="0" lvl="0" indent="0" algn="l" defTabSz="914400" rtl="0" eaLnBrk="0" fontAlgn="base" latinLnBrk="0" hangingPunct="0">
              <a:lnSpc>
                <a:spcPct val="100000"/>
              </a:lnSpc>
              <a:spcBef>
                <a:spcPct val="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Další růst MS vede jen ke zvýšení peněžních zůstatků domácností a firem.</a:t>
            </a:r>
          </a:p>
          <a:p>
            <a:pPr marL="0" marR="0" lvl="0" indent="0" algn="l" defTabSz="914400" rtl="0" eaLnBrk="0" fontAlgn="base" latinLnBrk="0" hangingPunct="0">
              <a:lnSpc>
                <a:spcPct val="100000"/>
              </a:lnSpc>
              <a:spcBef>
                <a:spcPct val="0"/>
              </a:spcBef>
              <a:spcAft>
                <a:spcPct val="0"/>
              </a:spcAft>
              <a:buClrTx/>
              <a:buSzTx/>
              <a:buFontTx/>
              <a:buNone/>
              <a:defRPr/>
            </a:pP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Ekonomické subjekty budou </a:t>
            </a:r>
            <a:r>
              <a:rPr kumimoji="0" lang="cs-CZ" altLang="cs-CZ" sz="2000" b="1" i="0" u="none" strike="noStrike" kern="1200" cap="none" spc="0" normalizeH="0" baseline="0" noProof="0" dirty="0">
                <a:ln>
                  <a:noFill/>
                </a:ln>
                <a:solidFill>
                  <a:prstClr val="black"/>
                </a:solidFill>
                <a:effectLst/>
                <a:highlight>
                  <a:srgbClr val="00FF00"/>
                </a:highlight>
                <a:uLnTx/>
                <a:uFillTx/>
                <a:ea typeface="Consolas" panose="020B0609020204030204" pitchFamily="49" charset="0"/>
                <a:cs typeface="Calibri" panose="020F0502020204030204" pitchFamily="34" charset="0"/>
              </a:rPr>
              <a:t>očekávat vzrůst úrokové míry, </a:t>
            </a:r>
            <a:r>
              <a:rPr kumimoji="0" lang="cs-CZ" altLang="cs-CZ" sz="20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a bude se proto zvyšovat </a:t>
            </a:r>
            <a:r>
              <a:rPr kumimoji="0" lang="cs-CZ" altLang="cs-CZ" sz="2000" b="1" i="0" u="none" strike="noStrike" kern="1200" cap="none" spc="0" normalizeH="0" baseline="0" noProof="0" dirty="0">
                <a:ln>
                  <a:noFill/>
                </a:ln>
                <a:solidFill>
                  <a:prstClr val="black"/>
                </a:solidFill>
                <a:effectLst/>
                <a:highlight>
                  <a:srgbClr val="00FF00"/>
                </a:highlight>
                <a:uLnTx/>
                <a:uFillTx/>
                <a:ea typeface="Consolas" panose="020B0609020204030204" pitchFamily="49" charset="0"/>
                <a:cs typeface="Calibri" panose="020F0502020204030204" pitchFamily="34" charset="0"/>
              </a:rPr>
              <a:t>spekulační poptávka po penězích </a:t>
            </a:r>
          </a:p>
        </p:txBody>
      </p:sp>
      <p:sp>
        <p:nvSpPr>
          <p:cNvPr id="9" name="Volný tvar 8"/>
          <p:cNvSpPr/>
          <p:nvPr/>
        </p:nvSpPr>
        <p:spPr>
          <a:xfrm>
            <a:off x="1576388" y="2825750"/>
            <a:ext cx="4552950" cy="2635250"/>
          </a:xfrm>
          <a:custGeom>
            <a:avLst/>
            <a:gdLst>
              <a:gd name="connsiteX0" fmla="*/ 34649 w 4552058"/>
              <a:gd name="connsiteY0" fmla="*/ 0 h 2537694"/>
              <a:gd name="connsiteX1" fmla="*/ 662446 w 4552058"/>
              <a:gd name="connsiteY1" fmla="*/ 2210938 h 2537694"/>
              <a:gd name="connsiteX2" fmla="*/ 4552058 w 4552058"/>
              <a:gd name="connsiteY2" fmla="*/ 2483893 h 2537694"/>
            </a:gdLst>
            <a:ahLst/>
            <a:cxnLst>
              <a:cxn ang="0">
                <a:pos x="connsiteX0" y="connsiteY0"/>
              </a:cxn>
              <a:cxn ang="0">
                <a:pos x="connsiteX1" y="connsiteY1"/>
              </a:cxn>
              <a:cxn ang="0">
                <a:pos x="connsiteX2" y="connsiteY2"/>
              </a:cxn>
            </a:cxnLst>
            <a:rect l="l" t="t" r="r" b="b"/>
            <a:pathLst>
              <a:path w="4552058" h="2537694">
                <a:moveTo>
                  <a:pt x="34649" y="0"/>
                </a:moveTo>
                <a:cubicBezTo>
                  <a:pt x="-27903" y="898478"/>
                  <a:pt x="-90455" y="1796956"/>
                  <a:pt x="662446" y="2210938"/>
                </a:cubicBezTo>
                <a:cubicBezTo>
                  <a:pt x="1415347" y="2624920"/>
                  <a:pt x="2983702" y="2554406"/>
                  <a:pt x="4552058" y="2483893"/>
                </a:cubicBezTo>
              </a:path>
            </a:pathLst>
          </a:cu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 Box 16"/>
          <p:cNvSpPr txBox="1">
            <a:spLocks noChangeArrowheads="1"/>
          </p:cNvSpPr>
          <p:nvPr/>
        </p:nvSpPr>
        <p:spPr bwMode="auto">
          <a:xfrm>
            <a:off x="6227763" y="523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cs-CZ" altLang="cs-CZ" sz="2400" b="1" i="0" u="none" strike="noStrike" kern="1200" cap="none" spc="0" normalizeH="0" baseline="0" noProof="0">
                <a:ln>
                  <a:noFill/>
                </a:ln>
                <a:solidFill>
                  <a:srgbClr val="800000"/>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800000"/>
                </a:solidFill>
                <a:effectLst/>
                <a:uLnTx/>
                <a:uFillTx/>
                <a:latin typeface="Times New Roman" panose="02020603050405020304" pitchFamily="18" charset="0"/>
                <a:ea typeface="+mn-ea"/>
                <a:cs typeface="+mn-cs"/>
              </a:rPr>
              <a:t>1</a:t>
            </a:r>
          </a:p>
        </p:txBody>
      </p:sp>
      <p:sp>
        <p:nvSpPr>
          <p:cNvPr id="22"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54/58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7413"/>
                                        </p:tgtEl>
                                        <p:attrNameLst>
                                          <p:attrName>style.visibility</p:attrName>
                                        </p:attrNameLst>
                                      </p:cBhvr>
                                      <p:to>
                                        <p:strVal val="visible"/>
                                      </p:to>
                                    </p:set>
                                    <p:animEffect transition="in" filter="fade">
                                      <p:cBhvr>
                                        <p:cTn id="16" dur="770" decel="100000"/>
                                        <p:tgtEl>
                                          <p:spTgt spid="17413"/>
                                        </p:tgtEl>
                                      </p:cBhvr>
                                    </p:animEffect>
                                    <p:animScale>
                                      <p:cBhvr>
                                        <p:cTn id="17" dur="770" decel="100000"/>
                                        <p:tgtEl>
                                          <p:spTgt spid="17413"/>
                                        </p:tgtEl>
                                      </p:cBhvr>
                                      <p:from x="10000" y="10000"/>
                                      <p:to x="200000" y="450000"/>
                                    </p:animScale>
                                    <p:animScale>
                                      <p:cBhvr>
                                        <p:cTn id="18" dur="1230" accel="100000" fill="hold">
                                          <p:stCondLst>
                                            <p:cond delay="770"/>
                                          </p:stCondLst>
                                        </p:cTn>
                                        <p:tgtEl>
                                          <p:spTgt spid="17413"/>
                                        </p:tgtEl>
                                      </p:cBhvr>
                                      <p:from x="200000" y="450000"/>
                                      <p:to x="100000" y="100000"/>
                                    </p:animScale>
                                    <p:set>
                                      <p:cBhvr>
                                        <p:cTn id="19" dur="770" fill="hold"/>
                                        <p:tgtEl>
                                          <p:spTgt spid="17413"/>
                                        </p:tgtEl>
                                        <p:attrNameLst>
                                          <p:attrName>ppt_x</p:attrName>
                                        </p:attrNameLst>
                                      </p:cBhvr>
                                      <p:to>
                                        <p:strVal val="(0.5)"/>
                                      </p:to>
                                    </p:set>
                                    <p:anim from="(0.5)" to="(#ppt_x)" calcmode="lin" valueType="num">
                                      <p:cBhvr>
                                        <p:cTn id="20" dur="1230" accel="100000" fill="hold">
                                          <p:stCondLst>
                                            <p:cond delay="770"/>
                                          </p:stCondLst>
                                        </p:cTn>
                                        <p:tgtEl>
                                          <p:spTgt spid="17413"/>
                                        </p:tgtEl>
                                        <p:attrNameLst>
                                          <p:attrName>ppt_x</p:attrName>
                                        </p:attrNameLst>
                                      </p:cBhvr>
                                    </p:anim>
                                    <p:set>
                                      <p:cBhvr>
                                        <p:cTn id="21" dur="770" fill="hold"/>
                                        <p:tgtEl>
                                          <p:spTgt spid="17413"/>
                                        </p:tgtEl>
                                        <p:attrNameLst>
                                          <p:attrName>ppt_y</p:attrName>
                                        </p:attrNameLst>
                                      </p:cBhvr>
                                      <p:to>
                                        <p:strVal val="(#ppt_y+0.4)"/>
                                      </p:to>
                                    </p:set>
                                    <p:anim from="(#ppt_y+0.4)" to="(#ppt_y)" calcmode="lin" valueType="num">
                                      <p:cBhvr>
                                        <p:cTn id="22" dur="1230" accel="100000" fill="hold">
                                          <p:stCondLst>
                                            <p:cond delay="770"/>
                                          </p:stCondLst>
                                        </p:cTn>
                                        <p:tgtEl>
                                          <p:spTgt spid="1741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770" decel="100000"/>
                                        <p:tgtEl>
                                          <p:spTgt spid="17418"/>
                                        </p:tgtEl>
                                      </p:cBhvr>
                                    </p:animEffect>
                                    <p:animScale>
                                      <p:cBhvr>
                                        <p:cTn id="26" dur="770" decel="100000"/>
                                        <p:tgtEl>
                                          <p:spTgt spid="17418"/>
                                        </p:tgtEl>
                                      </p:cBhvr>
                                      <p:from x="10000" y="10000"/>
                                      <p:to x="200000" y="450000"/>
                                    </p:animScale>
                                    <p:animScale>
                                      <p:cBhvr>
                                        <p:cTn id="27" dur="1230" accel="100000" fill="hold">
                                          <p:stCondLst>
                                            <p:cond delay="770"/>
                                          </p:stCondLst>
                                        </p:cTn>
                                        <p:tgtEl>
                                          <p:spTgt spid="17418"/>
                                        </p:tgtEl>
                                      </p:cBhvr>
                                      <p:from x="200000" y="450000"/>
                                      <p:to x="100000" y="100000"/>
                                    </p:animScale>
                                    <p:set>
                                      <p:cBhvr>
                                        <p:cTn id="28" dur="770" fill="hold"/>
                                        <p:tgtEl>
                                          <p:spTgt spid="17418"/>
                                        </p:tgtEl>
                                        <p:attrNameLst>
                                          <p:attrName>ppt_x</p:attrName>
                                        </p:attrNameLst>
                                      </p:cBhvr>
                                      <p:to>
                                        <p:strVal val="(0.5)"/>
                                      </p:to>
                                    </p:set>
                                    <p:anim from="(0.5)" to="(#ppt_x)" calcmode="lin" valueType="num">
                                      <p:cBhvr>
                                        <p:cTn id="29" dur="1230" accel="100000" fill="hold">
                                          <p:stCondLst>
                                            <p:cond delay="770"/>
                                          </p:stCondLst>
                                        </p:cTn>
                                        <p:tgtEl>
                                          <p:spTgt spid="17418"/>
                                        </p:tgtEl>
                                        <p:attrNameLst>
                                          <p:attrName>ppt_x</p:attrName>
                                        </p:attrNameLst>
                                      </p:cBhvr>
                                    </p:anim>
                                    <p:set>
                                      <p:cBhvr>
                                        <p:cTn id="30" dur="770" fill="hold"/>
                                        <p:tgtEl>
                                          <p:spTgt spid="17418"/>
                                        </p:tgtEl>
                                        <p:attrNameLst>
                                          <p:attrName>ppt_y</p:attrName>
                                        </p:attrNameLst>
                                      </p:cBhvr>
                                      <p:to>
                                        <p:strVal val="(#ppt_y+0.4)"/>
                                      </p:to>
                                    </p:set>
                                    <p:anim from="(#ppt_y+0.4)" to="(#ppt_y)" calcmode="lin" valueType="num">
                                      <p:cBhvr>
                                        <p:cTn id="31" dur="1230" accel="100000" fill="hold">
                                          <p:stCondLst>
                                            <p:cond delay="770"/>
                                          </p:stCondLst>
                                        </p:cTn>
                                        <p:tgtEl>
                                          <p:spTgt spid="17418"/>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7414"/>
                                        </p:tgtEl>
                                        <p:attrNameLst>
                                          <p:attrName>style.visibility</p:attrName>
                                        </p:attrNameLst>
                                      </p:cBhvr>
                                      <p:to>
                                        <p:strVal val="visible"/>
                                      </p:to>
                                    </p:set>
                                    <p:animEffect transition="in" filter="fade">
                                      <p:cBhvr>
                                        <p:cTn id="34" dur="770" decel="100000"/>
                                        <p:tgtEl>
                                          <p:spTgt spid="17414"/>
                                        </p:tgtEl>
                                      </p:cBhvr>
                                    </p:animEffect>
                                    <p:animScale>
                                      <p:cBhvr>
                                        <p:cTn id="35" dur="770" decel="100000"/>
                                        <p:tgtEl>
                                          <p:spTgt spid="17414"/>
                                        </p:tgtEl>
                                      </p:cBhvr>
                                      <p:from x="10000" y="10000"/>
                                      <p:to x="200000" y="450000"/>
                                    </p:animScale>
                                    <p:animScale>
                                      <p:cBhvr>
                                        <p:cTn id="36" dur="1230" accel="100000" fill="hold">
                                          <p:stCondLst>
                                            <p:cond delay="770"/>
                                          </p:stCondLst>
                                        </p:cTn>
                                        <p:tgtEl>
                                          <p:spTgt spid="17414"/>
                                        </p:tgtEl>
                                      </p:cBhvr>
                                      <p:from x="200000" y="450000"/>
                                      <p:to x="100000" y="100000"/>
                                    </p:animScale>
                                    <p:set>
                                      <p:cBhvr>
                                        <p:cTn id="37" dur="770" fill="hold"/>
                                        <p:tgtEl>
                                          <p:spTgt spid="17414"/>
                                        </p:tgtEl>
                                        <p:attrNameLst>
                                          <p:attrName>ppt_x</p:attrName>
                                        </p:attrNameLst>
                                      </p:cBhvr>
                                      <p:to>
                                        <p:strVal val="(0.5)"/>
                                      </p:to>
                                    </p:set>
                                    <p:anim from="(0.5)" to="(#ppt_x)" calcmode="lin" valueType="num">
                                      <p:cBhvr>
                                        <p:cTn id="38" dur="1230" accel="100000" fill="hold">
                                          <p:stCondLst>
                                            <p:cond delay="770"/>
                                          </p:stCondLst>
                                        </p:cTn>
                                        <p:tgtEl>
                                          <p:spTgt spid="17414"/>
                                        </p:tgtEl>
                                        <p:attrNameLst>
                                          <p:attrName>ppt_x</p:attrName>
                                        </p:attrNameLst>
                                      </p:cBhvr>
                                    </p:anim>
                                    <p:set>
                                      <p:cBhvr>
                                        <p:cTn id="39" dur="770" fill="hold"/>
                                        <p:tgtEl>
                                          <p:spTgt spid="17414"/>
                                        </p:tgtEl>
                                        <p:attrNameLst>
                                          <p:attrName>ppt_y</p:attrName>
                                        </p:attrNameLst>
                                      </p:cBhvr>
                                      <p:to>
                                        <p:strVal val="(#ppt_y+0.4)"/>
                                      </p:to>
                                    </p:set>
                                    <p:anim from="(#ppt_y+0.4)" to="(#ppt_y)" calcmode="lin" valueType="num">
                                      <p:cBhvr>
                                        <p:cTn id="40" dur="1230" accel="100000" fill="hold">
                                          <p:stCondLst>
                                            <p:cond delay="770"/>
                                          </p:stCondLst>
                                        </p:cTn>
                                        <p:tgtEl>
                                          <p:spTgt spid="17414"/>
                                        </p:tgtEl>
                                        <p:attrNameLst>
                                          <p:attrName>ppt_y</p:attrName>
                                        </p:attrNameLst>
                                      </p:cBhvr>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423"/>
                                        </p:tgtEl>
                                        <p:attrNameLst>
                                          <p:attrName>style.visibility</p:attrName>
                                        </p:attrNameLst>
                                      </p:cBhvr>
                                      <p:to>
                                        <p:strVal val="visible"/>
                                      </p:to>
                                    </p:set>
                                    <p:animEffect transition="in" filter="wipe(down)">
                                      <p:cBhvr>
                                        <p:cTn id="50" dur="500"/>
                                        <p:tgtEl>
                                          <p:spTgt spid="1742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7424"/>
                                        </p:tgtEl>
                                        <p:attrNameLst>
                                          <p:attrName>style.visibility</p:attrName>
                                        </p:attrNameLst>
                                      </p:cBhvr>
                                      <p:to>
                                        <p:strVal val="visible"/>
                                      </p:to>
                                    </p:set>
                                    <p:animEffect transition="in" filter="wipe(down)">
                                      <p:cBhvr>
                                        <p:cTn id="53" dur="500"/>
                                        <p:tgtEl>
                                          <p:spTgt spid="17424"/>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17428"/>
                                        </p:tgtEl>
                                        <p:attrNameLst>
                                          <p:attrName>style.visibility</p:attrName>
                                        </p:attrNameLst>
                                      </p:cBhvr>
                                      <p:to>
                                        <p:strVal val="visible"/>
                                      </p:to>
                                    </p:set>
                                    <p:anim calcmode="lin" valueType="num">
                                      <p:cBhvr>
                                        <p:cTn id="58" dur="1000" fill="hold"/>
                                        <p:tgtEl>
                                          <p:spTgt spid="17428"/>
                                        </p:tgtEl>
                                        <p:attrNameLst>
                                          <p:attrName>ppt_w</p:attrName>
                                        </p:attrNameLst>
                                      </p:cBhvr>
                                      <p:tavLst>
                                        <p:tav tm="0">
                                          <p:val>
                                            <p:fltVal val="0"/>
                                          </p:val>
                                        </p:tav>
                                        <p:tav tm="100000">
                                          <p:val>
                                            <p:strVal val="#ppt_w"/>
                                          </p:val>
                                        </p:tav>
                                      </p:tavLst>
                                    </p:anim>
                                    <p:anim calcmode="lin" valueType="num">
                                      <p:cBhvr>
                                        <p:cTn id="59" dur="1000" fill="hold"/>
                                        <p:tgtEl>
                                          <p:spTgt spid="17428"/>
                                        </p:tgtEl>
                                        <p:attrNameLst>
                                          <p:attrName>ppt_h</p:attrName>
                                        </p:attrNameLst>
                                      </p:cBhvr>
                                      <p:tavLst>
                                        <p:tav tm="0">
                                          <p:val>
                                            <p:fltVal val="0"/>
                                          </p:val>
                                        </p:tav>
                                        <p:tav tm="100000">
                                          <p:val>
                                            <p:strVal val="#ppt_h"/>
                                          </p:val>
                                        </p:tav>
                                      </p:tavLst>
                                    </p:anim>
                                    <p:anim calcmode="lin" valueType="num">
                                      <p:cBhvr>
                                        <p:cTn id="60" dur="1000" fill="hold"/>
                                        <p:tgtEl>
                                          <p:spTgt spid="17428"/>
                                        </p:tgtEl>
                                        <p:attrNameLst>
                                          <p:attrName>style.rotation</p:attrName>
                                        </p:attrNameLst>
                                      </p:cBhvr>
                                      <p:tavLst>
                                        <p:tav tm="0">
                                          <p:val>
                                            <p:fltVal val="90"/>
                                          </p:val>
                                        </p:tav>
                                        <p:tav tm="100000">
                                          <p:val>
                                            <p:fltVal val="0"/>
                                          </p:val>
                                        </p:tav>
                                      </p:tavLst>
                                    </p:anim>
                                    <p:animEffect transition="in" filter="fade">
                                      <p:cBhvr>
                                        <p:cTn id="61" dur="1000"/>
                                        <p:tgtEl>
                                          <p:spTgt spid="17428"/>
                                        </p:tgtEl>
                                      </p:cBhvr>
                                    </p:animEffec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17431"/>
                                        </p:tgtEl>
                                        <p:attrNameLst>
                                          <p:attrName>style.visibility</p:attrName>
                                        </p:attrNameLst>
                                      </p:cBhvr>
                                      <p:to>
                                        <p:strVal val="visible"/>
                                      </p:to>
                                    </p:set>
                                    <p:anim calcmode="lin" valueType="num">
                                      <p:cBhvr>
                                        <p:cTn id="64" dur="1000" fill="hold"/>
                                        <p:tgtEl>
                                          <p:spTgt spid="17431"/>
                                        </p:tgtEl>
                                        <p:attrNameLst>
                                          <p:attrName>ppt_w</p:attrName>
                                        </p:attrNameLst>
                                      </p:cBhvr>
                                      <p:tavLst>
                                        <p:tav tm="0">
                                          <p:val>
                                            <p:fltVal val="0"/>
                                          </p:val>
                                        </p:tav>
                                        <p:tav tm="100000">
                                          <p:val>
                                            <p:strVal val="#ppt_w"/>
                                          </p:val>
                                        </p:tav>
                                      </p:tavLst>
                                    </p:anim>
                                    <p:anim calcmode="lin" valueType="num">
                                      <p:cBhvr>
                                        <p:cTn id="65" dur="1000" fill="hold"/>
                                        <p:tgtEl>
                                          <p:spTgt spid="17431"/>
                                        </p:tgtEl>
                                        <p:attrNameLst>
                                          <p:attrName>ppt_h</p:attrName>
                                        </p:attrNameLst>
                                      </p:cBhvr>
                                      <p:tavLst>
                                        <p:tav tm="0">
                                          <p:val>
                                            <p:fltVal val="0"/>
                                          </p:val>
                                        </p:tav>
                                        <p:tav tm="100000">
                                          <p:val>
                                            <p:strVal val="#ppt_h"/>
                                          </p:val>
                                        </p:tav>
                                      </p:tavLst>
                                    </p:anim>
                                    <p:anim calcmode="lin" valueType="num">
                                      <p:cBhvr>
                                        <p:cTn id="66" dur="1000" fill="hold"/>
                                        <p:tgtEl>
                                          <p:spTgt spid="17431"/>
                                        </p:tgtEl>
                                        <p:attrNameLst>
                                          <p:attrName>style.rotation</p:attrName>
                                        </p:attrNameLst>
                                      </p:cBhvr>
                                      <p:tavLst>
                                        <p:tav tm="0">
                                          <p:val>
                                            <p:fltVal val="90"/>
                                          </p:val>
                                        </p:tav>
                                        <p:tav tm="100000">
                                          <p:val>
                                            <p:fltVal val="0"/>
                                          </p:val>
                                        </p:tav>
                                      </p:tavLst>
                                    </p:anim>
                                    <p:animEffect transition="in" filter="fade">
                                      <p:cBhvr>
                                        <p:cTn id="67" dur="1000"/>
                                        <p:tgtEl>
                                          <p:spTgt spid="17431"/>
                                        </p:tgtEl>
                                      </p:cBhvr>
                                    </p:animEffect>
                                  </p:childTnLst>
                                </p:cTn>
                              </p:par>
                              <p:par>
                                <p:cTn id="68" presetID="31" presetClass="entr" presetSubtype="0" fill="hold" nodeType="withEffect">
                                  <p:stCondLst>
                                    <p:cond delay="0"/>
                                  </p:stCondLst>
                                  <p:iterate type="lt">
                                    <p:tmPct val="5000"/>
                                  </p:iterate>
                                  <p:childTnLst>
                                    <p:set>
                                      <p:cBhvr>
                                        <p:cTn id="69" dur="1" fill="hold">
                                          <p:stCondLst>
                                            <p:cond delay="0"/>
                                          </p:stCondLst>
                                        </p:cTn>
                                        <p:tgtEl>
                                          <p:spTgt spid="17430"/>
                                        </p:tgtEl>
                                        <p:attrNameLst>
                                          <p:attrName>style.visibility</p:attrName>
                                        </p:attrNameLst>
                                      </p:cBhvr>
                                      <p:to>
                                        <p:strVal val="visible"/>
                                      </p:to>
                                    </p:set>
                                    <p:anim calcmode="lin" valueType="num">
                                      <p:cBhvr>
                                        <p:cTn id="70" dur="1000" fill="hold"/>
                                        <p:tgtEl>
                                          <p:spTgt spid="17430"/>
                                        </p:tgtEl>
                                        <p:attrNameLst>
                                          <p:attrName>ppt_w</p:attrName>
                                        </p:attrNameLst>
                                      </p:cBhvr>
                                      <p:tavLst>
                                        <p:tav tm="0">
                                          <p:val>
                                            <p:fltVal val="0"/>
                                          </p:val>
                                        </p:tav>
                                        <p:tav tm="100000">
                                          <p:val>
                                            <p:strVal val="#ppt_w"/>
                                          </p:val>
                                        </p:tav>
                                      </p:tavLst>
                                    </p:anim>
                                    <p:anim calcmode="lin" valueType="num">
                                      <p:cBhvr>
                                        <p:cTn id="71" dur="1000" fill="hold"/>
                                        <p:tgtEl>
                                          <p:spTgt spid="17430"/>
                                        </p:tgtEl>
                                        <p:attrNameLst>
                                          <p:attrName>ppt_h</p:attrName>
                                        </p:attrNameLst>
                                      </p:cBhvr>
                                      <p:tavLst>
                                        <p:tav tm="0">
                                          <p:val>
                                            <p:fltVal val="0"/>
                                          </p:val>
                                        </p:tav>
                                        <p:tav tm="100000">
                                          <p:val>
                                            <p:strVal val="#ppt_h"/>
                                          </p:val>
                                        </p:tav>
                                      </p:tavLst>
                                    </p:anim>
                                    <p:anim calcmode="lin" valueType="num">
                                      <p:cBhvr>
                                        <p:cTn id="72" dur="1000" fill="hold"/>
                                        <p:tgtEl>
                                          <p:spTgt spid="17430"/>
                                        </p:tgtEl>
                                        <p:attrNameLst>
                                          <p:attrName>style.rotation</p:attrName>
                                        </p:attrNameLst>
                                      </p:cBhvr>
                                      <p:tavLst>
                                        <p:tav tm="0">
                                          <p:val>
                                            <p:fltVal val="90"/>
                                          </p:val>
                                        </p:tav>
                                        <p:tav tm="100000">
                                          <p:val>
                                            <p:fltVal val="0"/>
                                          </p:val>
                                        </p:tav>
                                      </p:tavLst>
                                    </p:anim>
                                    <p:animEffect transition="in" filter="fade">
                                      <p:cBhvr>
                                        <p:cTn id="73" dur="1000"/>
                                        <p:tgtEl>
                                          <p:spTgt spid="17430"/>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iterate type="lt">
                                    <p:tmPct val="0"/>
                                  </p:iterate>
                                  <p:childTnLst>
                                    <p:animEffect transition="out" filter="fade">
                                      <p:cBhvr>
                                        <p:cTn id="77" dur="500" tmFilter="0, 0; .2, .5; .8, .5; 1, 0"/>
                                        <p:tgtEl>
                                          <p:spTgt spid="17428"/>
                                        </p:tgtEl>
                                      </p:cBhvr>
                                    </p:animEffect>
                                    <p:animScale>
                                      <p:cBhvr>
                                        <p:cTn id="78" dur="250" autoRev="1" fill="hold"/>
                                        <p:tgtEl>
                                          <p:spTgt spid="17428"/>
                                        </p:tgtEl>
                                      </p:cBhvr>
                                      <p:by x="105000" y="105000"/>
                                    </p:animScale>
                                  </p:childTnLst>
                                </p:cTn>
                              </p:par>
                              <p:par>
                                <p:cTn id="79" presetID="26" presetClass="emph" presetSubtype="0" fill="hold" nodeType="withEffect">
                                  <p:stCondLst>
                                    <p:cond delay="0"/>
                                  </p:stCondLst>
                                  <p:iterate type="lt">
                                    <p:tmPct val="0"/>
                                  </p:iterate>
                                  <p:childTnLst>
                                    <p:animEffect transition="out" filter="fade">
                                      <p:cBhvr>
                                        <p:cTn id="80" dur="500" tmFilter="0, 0; .2, .5; .8, .5; 1, 0"/>
                                        <p:tgtEl>
                                          <p:spTgt spid="17431"/>
                                        </p:tgtEl>
                                      </p:cBhvr>
                                    </p:animEffect>
                                    <p:animScale>
                                      <p:cBhvr>
                                        <p:cTn id="81" dur="250" autoRev="1" fill="hold"/>
                                        <p:tgtEl>
                                          <p:spTgt spid="17431"/>
                                        </p:tgtEl>
                                      </p:cBhvr>
                                      <p:by x="105000" y="105000"/>
                                    </p:animScale>
                                  </p:childTnLst>
                                </p:cTn>
                              </p:par>
                              <p:par>
                                <p:cTn id="82" presetID="26" presetClass="emph" presetSubtype="0" fill="hold" nodeType="withEffect">
                                  <p:stCondLst>
                                    <p:cond delay="0"/>
                                  </p:stCondLst>
                                  <p:iterate type="lt">
                                    <p:tmPct val="0"/>
                                  </p:iterate>
                                  <p:childTnLst>
                                    <p:animEffect transition="out" filter="fade">
                                      <p:cBhvr>
                                        <p:cTn id="83" dur="500" tmFilter="0, 0; .2, .5; .8, .5; 1, 0"/>
                                        <p:tgtEl>
                                          <p:spTgt spid="17430"/>
                                        </p:tgtEl>
                                      </p:cBhvr>
                                    </p:animEffect>
                                    <p:animScale>
                                      <p:cBhvr>
                                        <p:cTn id="84" dur="250" autoRev="1" fill="hold"/>
                                        <p:tgtEl>
                                          <p:spTgt spid="17430"/>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7434"/>
                                        </p:tgtEl>
                                        <p:attrNameLst>
                                          <p:attrName>style.visibility</p:attrName>
                                        </p:attrNameLst>
                                      </p:cBhvr>
                                      <p:to>
                                        <p:strVal val="visible"/>
                                      </p:to>
                                    </p:set>
                                    <p:anim calcmode="lin" valueType="num">
                                      <p:cBhvr>
                                        <p:cTn id="89" dur="500" decel="50000" fill="hold">
                                          <p:stCondLst>
                                            <p:cond delay="0"/>
                                          </p:stCondLst>
                                        </p:cTn>
                                        <p:tgtEl>
                                          <p:spTgt spid="17434"/>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7434"/>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7434"/>
                                        </p:tgtEl>
                                        <p:attrNameLst>
                                          <p:attrName>ppt_w</p:attrName>
                                        </p:attrNameLst>
                                      </p:cBhvr>
                                      <p:tavLst>
                                        <p:tav tm="0">
                                          <p:val>
                                            <p:strVal val="#ppt_w*.05"/>
                                          </p:val>
                                        </p:tav>
                                        <p:tav tm="100000">
                                          <p:val>
                                            <p:strVal val="#ppt_w"/>
                                          </p:val>
                                        </p:tav>
                                      </p:tavLst>
                                    </p:anim>
                                    <p:anim calcmode="lin" valueType="num">
                                      <p:cBhvr>
                                        <p:cTn id="92" dur="1000" fill="hold"/>
                                        <p:tgtEl>
                                          <p:spTgt spid="17434"/>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7434"/>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7434"/>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7434"/>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7434"/>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1" nodeType="clickEffect">
                                  <p:stCondLst>
                                    <p:cond delay="0"/>
                                  </p:stCondLst>
                                  <p:childTnLst>
                                    <p:anim calcmode="lin" valueType="num">
                                      <p:cBhvr additive="base">
                                        <p:cTn id="100" dur="500"/>
                                        <p:tgtEl>
                                          <p:spTgt spid="17434"/>
                                        </p:tgtEl>
                                        <p:attrNameLst>
                                          <p:attrName>ppt_x</p:attrName>
                                        </p:attrNameLst>
                                      </p:cBhvr>
                                      <p:tavLst>
                                        <p:tav tm="0">
                                          <p:val>
                                            <p:strVal val="ppt_x"/>
                                          </p:val>
                                        </p:tav>
                                        <p:tav tm="100000">
                                          <p:val>
                                            <p:strVal val="ppt_x"/>
                                          </p:val>
                                        </p:tav>
                                      </p:tavLst>
                                    </p:anim>
                                    <p:anim calcmode="lin" valueType="num">
                                      <p:cBhvr additive="base">
                                        <p:cTn id="101" dur="500"/>
                                        <p:tgtEl>
                                          <p:spTgt spid="17434"/>
                                        </p:tgtEl>
                                        <p:attrNameLst>
                                          <p:attrName>ppt_y</p:attrName>
                                        </p:attrNameLst>
                                      </p:cBhvr>
                                      <p:tavLst>
                                        <p:tav tm="0">
                                          <p:val>
                                            <p:strVal val="ppt_y"/>
                                          </p:val>
                                        </p:tav>
                                        <p:tav tm="100000">
                                          <p:val>
                                            <p:strVal val="1+ppt_h/2"/>
                                          </p:val>
                                        </p:tav>
                                      </p:tavLst>
                                    </p:anim>
                                    <p:set>
                                      <p:cBhvr>
                                        <p:cTn id="102" dur="1" fill="hold">
                                          <p:stCondLst>
                                            <p:cond delay="499"/>
                                          </p:stCondLst>
                                        </p:cTn>
                                        <p:tgtEl>
                                          <p:spTgt spid="17434"/>
                                        </p:tgtEl>
                                        <p:attrNameLst>
                                          <p:attrName>style.visibility</p:attrName>
                                        </p:attrNameLst>
                                      </p:cBhvr>
                                      <p:to>
                                        <p:strVal val="hidden"/>
                                      </p:to>
                                    </p:set>
                                  </p:childTnLst>
                                </p:cTn>
                              </p:par>
                              <p:par>
                                <p:cTn id="103" presetID="2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ipe(down)">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8" grpId="0"/>
      <p:bldP spid="17424" grpId="0"/>
      <p:bldP spid="17434" grpId="0"/>
      <p:bldP spid="17434" grpId="1"/>
      <p:bldP spid="3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8675" name="Zástupný symbol pro obsah 2"/>
              <p:cNvSpPr>
                <a:spLocks noGrp="1"/>
              </p:cNvSpPr>
              <p:nvPr>
                <p:ph type="body" idx="1"/>
              </p:nvPr>
            </p:nvSpPr>
            <p:spPr>
              <a:xfrm>
                <a:off x="207818" y="1252604"/>
                <a:ext cx="8728364" cy="4873560"/>
              </a:xfrm>
            </p:spPr>
            <p:txBody>
              <a:bodyPr>
                <a:normAutofit fontScale="92500" lnSpcReduction="10000"/>
              </a:bodyPr>
              <a:lstStyle/>
              <a:p>
                <a:pPr marL="342900" marR="0" lvl="0" indent="-342900" algn="l" defTabSz="914400" rtl="0" eaLnBrk="1" fontAlgn="base" latinLnBrk="0" hangingPunct="1">
                  <a:lnSpc>
                    <a:spcPct val="110000"/>
                  </a:lnSpc>
                  <a:spcBef>
                    <a:spcPct val="0"/>
                  </a:spcBef>
                  <a:buClrTx/>
                  <a:buSzPct val="80000"/>
                  <a:buFont typeface="Arial" panose="020B0604020202020204" pitchFamily="34" charset="0"/>
                  <a:buChar char="•"/>
                  <a:defRPr/>
                </a:pPr>
                <a:r>
                  <a:rPr lang="cs-CZ" altLang="cs-CZ" sz="2000" b="1" kern="1200" dirty="0">
                    <a:solidFill>
                      <a:prstClr val="black"/>
                    </a:solidFill>
                    <a:latin typeface="Calibri" panose="020F0502020204030204" pitchFamily="34" charset="0"/>
                    <a:ea typeface="Consolas" panose="020B0609020204030204" pitchFamily="49" charset="0"/>
                    <a:cs typeface="Calibri" panose="020F0502020204030204" pitchFamily="34" charset="0"/>
                  </a:rPr>
                  <a:t>CB</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pomocí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nástrojů </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monetární politiky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realizuje</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expanzivní</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nebo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restriktivní</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politiku</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indent="-342900" algn="l" defTabSz="914400" rtl="0" eaLnBrk="1" fontAlgn="base" latinLnBrk="0" hangingPunct="1">
                  <a:lnSpc>
                    <a:spcPct val="110000"/>
                  </a:lnSpc>
                  <a:spcBef>
                    <a:spcPct val="0"/>
                  </a:spcBef>
                  <a:buClrTx/>
                  <a:buSzPct val="80000"/>
                  <a:buFont typeface="Wingdings" panose="05000000000000000000" pitchFamily="2" charset="2"/>
                  <a:buChar char="ü"/>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Důsledky: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změny v úrokových sazbách </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a v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množství peněz v oběhu</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indent="-342900" algn="l" defTabSz="914400" rtl="0" eaLnBrk="1" fontAlgn="base" latinLnBrk="0" hangingPunct="1">
                  <a:lnSpc>
                    <a:spcPct val="110000"/>
                  </a:lnSpc>
                  <a:spcBef>
                    <a:spcPct val="0"/>
                  </a:spcBef>
                  <a:buClrTx/>
                  <a:buSzPct val="80000"/>
                  <a:buFont typeface="Wingdings" panose="05000000000000000000" pitchFamily="2" charset="2"/>
                  <a:buChar char="Ø"/>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Rozpor v jejím úsilí o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stabilitu nabídky peněz </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a o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stabilitu úrokové míry. </a:t>
                </a:r>
              </a:p>
              <a:p>
                <a:pPr marL="342900" marR="0" lvl="0" indent="-342900" algn="l" defTabSz="914400" rtl="0" eaLnBrk="1" fontAlgn="base" latinLnBrk="0" hangingPunct="1">
                  <a:lnSpc>
                    <a:spcPct val="110000"/>
                  </a:lnSpc>
                  <a:spcBef>
                    <a:spcPct val="0"/>
                  </a:spcBef>
                  <a:buClrTx/>
                  <a:buSzPct val="80000"/>
                  <a:buFont typeface="Wingdings" panose="05000000000000000000" pitchFamily="2" charset="2"/>
                  <a:buChar char="ü"/>
                  <a:defRPr/>
                </a:pPr>
                <a:r>
                  <a:rPr kumimoji="0" lang="cs-CZ" altLang="cs-CZ" sz="2000" b="1" i="0" u="none" strike="noStrike" kern="1200" cap="none" spc="0" normalizeH="0" baseline="0" noProof="0" dirty="0">
                    <a:ln>
                      <a:noFill/>
                    </a:ln>
                    <a:solidFill>
                      <a:srgbClr val="C00000"/>
                    </a:solidFill>
                    <a:effectLst/>
                    <a:uLnTx/>
                    <a:uFillTx/>
                    <a:latin typeface="Calibri" panose="020F0502020204030204" pitchFamily="34" charset="0"/>
                    <a:ea typeface="Consolas" panose="020B0609020204030204" pitchFamily="49" charset="0"/>
                    <a:cs typeface="Calibri" panose="020F0502020204030204" pitchFamily="34" charset="0"/>
                  </a:rPr>
                  <a:t>Dilema CB: současně nemůže zvyšovat a snižovat nabídku peněz</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tj. současně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realizovat expanzivní i restriktivní politiku</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R="0" lvl="0" indent="-457200" algn="just" defTabSz="914400" rtl="0" eaLnBrk="1" fontAlgn="base" latinLnBrk="0" hangingPunct="1">
                  <a:lnSpc>
                    <a:spcPct val="110000"/>
                  </a:lnSpc>
                  <a:spcBef>
                    <a:spcPct val="0"/>
                  </a:spcBef>
                  <a:buClrTx/>
                  <a:buSzPct val="80000"/>
                  <a:buFont typeface="+mj-lt"/>
                  <a:buAutoNum type="arabicPeriod"/>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Pokud je jako cíl preferována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stabilita úrokové míry</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nutnost kompenzovat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změny v poptávce po penězích změnami v nabídce peněz</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14:m>
                  <m:oMath xmlns:m="http://schemas.openxmlformats.org/officeDocument/2006/math">
                    <m:r>
                      <a:rPr kumimoji="0" lang="cs-CZ" altLang="cs-CZ" sz="2000" i="1" u="none" strike="noStrike" kern="1200" cap="none" spc="0" normalizeH="0" baseline="0" noProof="0" smtClean="0">
                        <a:ln>
                          <a:noFill/>
                        </a:ln>
                        <a:solidFill>
                          <a:prstClr val="black"/>
                        </a:solidFill>
                        <a:effectLst/>
                        <a:uLnTx/>
                        <a:uFillTx/>
                        <a:latin typeface="Cambria Math" panose="02040503050406030204" pitchFamily="18" charset="0"/>
                        <a:ea typeface="Consolas" panose="020B0609020204030204" pitchFamily="49" charset="0"/>
                        <a:cs typeface="Calibri" panose="020F0502020204030204" pitchFamily="34" charset="0"/>
                      </a:rPr>
                      <m:t>&gt;&gt;</m:t>
                    </m:r>
                  </m:oMath>
                </a14:m>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peněžní nabídka peněz je přizpůsobována peněžní poptávce. </a:t>
                </a:r>
              </a:p>
              <a:p>
                <a:pPr marR="0" lvl="0" indent="-457200" algn="l" defTabSz="914400" rtl="0" eaLnBrk="1" fontAlgn="base" latinLnBrk="0" hangingPunct="1">
                  <a:lnSpc>
                    <a:spcPct val="110000"/>
                  </a:lnSpc>
                  <a:spcBef>
                    <a:spcPct val="0"/>
                  </a:spcBef>
                  <a:buClrTx/>
                  <a:buSzPct val="80000"/>
                  <a:buFont typeface="+mj-lt"/>
                  <a:buAutoNum type="arabicPeriod"/>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Pokud je cílem stabilita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nabídky peněz: </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nutné</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při změnách poptávky po penězích měnit úrokovou míru. </a:t>
                </a:r>
              </a:p>
              <a:p>
                <a:pPr marR="0" lvl="0" indent="-457200" algn="l" defTabSz="914400" rtl="0" eaLnBrk="1" fontAlgn="base" latinLnBrk="0" hangingPunct="1">
                  <a:lnSpc>
                    <a:spcPct val="110000"/>
                  </a:lnSpc>
                  <a:spcBef>
                    <a:spcPct val="0"/>
                  </a:spcBef>
                  <a:buClrTx/>
                  <a:buSzPct val="80000"/>
                  <a:buFont typeface="+mj-lt"/>
                  <a:buAutoNum type="arabicPeriod"/>
                  <a:defRPr/>
                </a:pPr>
                <a:endPar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endParaRPr>
              </a:p>
              <a:p>
                <a:pPr marR="0" lvl="0" indent="-457200" algn="l" defTabSz="914400" rtl="0" eaLnBrk="1" fontAlgn="base" latinLnBrk="0" hangingPunct="1">
                  <a:lnSpc>
                    <a:spcPct val="110000"/>
                  </a:lnSpc>
                  <a:spcBef>
                    <a:spcPct val="0"/>
                  </a:spcBef>
                  <a:buClrTx/>
                  <a:buSzPct val="80000"/>
                  <a:buFont typeface="Wingdings" panose="05000000000000000000" pitchFamily="2" charset="2"/>
                  <a:buChar char="ü"/>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CB </a:t>
                </a:r>
                <a:r>
                  <a:rPr kumimoji="0" lang="cs-CZ" altLang="cs-CZ" sz="2000" b="1"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nemůže sledovat oba cíle najednou –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udržovat stabilní úrokové sazby a konstantní množství peněz v ekonomice</a:t>
                </a:r>
                <a:r>
                  <a:rPr kumimoji="0" lang="cs-CZ" altLang="cs-CZ" sz="2000"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indent="-342900" algn="just" defTabSz="914400" rtl="0" eaLnBrk="1" fontAlgn="base" latinLnBrk="0" hangingPunct="1">
                  <a:lnSpc>
                    <a:spcPct val="110000"/>
                  </a:lnSpc>
                  <a:spcBef>
                    <a:spcPct val="0"/>
                  </a:spcBef>
                  <a:buClrTx/>
                  <a:buSzPct val="80000"/>
                  <a:buFont typeface="Wingdings" panose="05000000000000000000" pitchFamily="2" charset="2"/>
                  <a:buChar char="Ø"/>
                  <a:defRPr/>
                </a:pPr>
                <a:r>
                  <a:rPr kumimoji="0" lang="cs-CZ" altLang="cs-CZ" sz="2000" i="0" u="none" strike="noStrike" kern="1200" cap="none" spc="0" normalizeH="0" baseline="0" noProof="0" dirty="0">
                    <a:ln>
                      <a:noFill/>
                    </a:ln>
                    <a:solidFill>
                      <a:prstClr val="black"/>
                    </a:solidFill>
                    <a:effectLst/>
                    <a:uLnTx/>
                    <a:uFillTx/>
                    <a:latin typeface="Calibri" panose="020F0502020204030204" pitchFamily="34" charset="0"/>
                    <a:ea typeface="Consolas" panose="020B0609020204030204" pitchFamily="49" charset="0"/>
                    <a:cs typeface="Calibri" panose="020F0502020204030204" pitchFamily="34" charset="0"/>
                  </a:rPr>
                  <a:t>Rozhodnutí o tom, který cíl bude upřednostněn: musí vycházet z konkrétní situace na trhu peněz a v ekonomice. </a:t>
                </a:r>
              </a:p>
            </p:txBody>
          </p:sp>
        </mc:Choice>
        <mc:Fallback>
          <p:sp>
            <p:nvSpPr>
              <p:cNvPr id="28675" name="Zástupný symbol pro obsah 2"/>
              <p:cNvSpPr>
                <a:spLocks noGrp="1" noRot="1" noChangeAspect="1" noMove="1" noResize="1" noEditPoints="1" noAdjustHandles="1" noChangeArrowheads="1" noChangeShapeType="1" noTextEdit="1"/>
              </p:cNvSpPr>
              <p:nvPr>
                <p:ph type="body" idx="1"/>
              </p:nvPr>
            </p:nvSpPr>
            <p:spPr>
              <a:xfrm>
                <a:off x="207818" y="1252604"/>
                <a:ext cx="8728364" cy="4873560"/>
              </a:xfrm>
              <a:blipFill>
                <a:blip r:embed="rId2"/>
                <a:stretch>
                  <a:fillRect l="-349" t="-625" r="-698"/>
                </a:stretch>
              </a:blipFill>
            </p:spPr>
            <p:txBody>
              <a:bodyPr/>
              <a:lstStyle/>
              <a:p>
                <a:r>
                  <a:rPr lang="en-GB">
                    <a:noFill/>
                  </a:rPr>
                  <a:t> </a:t>
                </a:r>
              </a:p>
            </p:txBody>
          </p:sp>
        </mc:Fallback>
      </mc:AlternateContent>
      <p:sp>
        <p:nvSpPr>
          <p:cNvPr id="3" name="Nadpis 2"/>
          <p:cNvSpPr>
            <a:spLocks noGrp="1"/>
          </p:cNvSpPr>
          <p:nvPr>
            <p:ph type="title"/>
          </p:nvPr>
        </p:nvSpPr>
        <p:spPr/>
        <p:txBody>
          <a:bodyPr/>
          <a:lstStyle/>
          <a:p>
            <a:r>
              <a:rPr lang="cs-CZ" b="1" dirty="0"/>
              <a:t>Dilema centrální banky</a:t>
            </a: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35/58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2" name="Arrow: Down 1">
            <a:extLst>
              <a:ext uri="{FF2B5EF4-FFF2-40B4-BE49-F238E27FC236}">
                <a16:creationId xmlns:a16="http://schemas.microsoft.com/office/drawing/2014/main" id="{C026C8AA-C904-F485-EDCC-9B6D5A862FF1}"/>
              </a:ext>
            </a:extLst>
          </p:cNvPr>
          <p:cNvSpPr/>
          <p:nvPr/>
        </p:nvSpPr>
        <p:spPr>
          <a:xfrm>
            <a:off x="6400800" y="4351283"/>
            <a:ext cx="451945" cy="3258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 y="293688"/>
            <a:ext cx="9144000" cy="1143000"/>
          </a:xfrm>
          <a:noFill/>
        </p:spPr>
        <p:txBody>
          <a:bodyPr/>
          <a:lstStyle/>
          <a:p>
            <a:pPr eaLnBrk="1" hangingPunct="1"/>
            <a:r>
              <a:rPr lang="cs-CZ" altLang="cs-CZ" b="1">
                <a:latin typeface="Calibri" panose="020F0502020204030204" pitchFamily="34" charset="0"/>
                <a:ea typeface="Consolas" panose="020B0609020204030204" pitchFamily="49" charset="0"/>
                <a:cs typeface="Calibri" panose="020F0502020204030204" pitchFamily="34" charset="0"/>
              </a:rPr>
              <a:t>Dilema centrální banky</a:t>
            </a:r>
          </a:p>
        </p:txBody>
      </p:sp>
      <p:sp>
        <p:nvSpPr>
          <p:cNvPr id="21507" name="Line 3"/>
          <p:cNvSpPr>
            <a:spLocks noChangeShapeType="1"/>
          </p:cNvSpPr>
          <p:nvPr/>
        </p:nvSpPr>
        <p:spPr bwMode="auto">
          <a:xfrm>
            <a:off x="685800" y="3429000"/>
            <a:ext cx="0" cy="259080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08" name="Line 4"/>
          <p:cNvSpPr>
            <a:spLocks noChangeShapeType="1"/>
          </p:cNvSpPr>
          <p:nvPr/>
        </p:nvSpPr>
        <p:spPr bwMode="auto">
          <a:xfrm>
            <a:off x="685800" y="6019800"/>
            <a:ext cx="3124200" cy="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09" name="Line 5"/>
          <p:cNvSpPr>
            <a:spLocks noChangeShapeType="1"/>
          </p:cNvSpPr>
          <p:nvPr/>
        </p:nvSpPr>
        <p:spPr bwMode="auto">
          <a:xfrm>
            <a:off x="4800600" y="3429000"/>
            <a:ext cx="0" cy="259080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10" name="Line 6"/>
          <p:cNvSpPr>
            <a:spLocks noChangeShapeType="1"/>
          </p:cNvSpPr>
          <p:nvPr/>
        </p:nvSpPr>
        <p:spPr bwMode="auto">
          <a:xfrm>
            <a:off x="4800600" y="6019800"/>
            <a:ext cx="3657600" cy="0"/>
          </a:xfrm>
          <a:prstGeom prst="line">
            <a:avLst/>
          </a:prstGeom>
          <a:noFill/>
          <a:ln w="44450">
            <a:solidFill>
              <a:schemeClr val="tx1"/>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6631" name="Text Box 7"/>
          <p:cNvSpPr txBox="1">
            <a:spLocks noChangeArrowheads="1"/>
          </p:cNvSpPr>
          <p:nvPr/>
        </p:nvSpPr>
        <p:spPr bwMode="auto">
          <a:xfrm>
            <a:off x="0" y="2971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12" name="Text Box 8"/>
          <p:cNvSpPr txBox="1">
            <a:spLocks noChangeArrowheads="1"/>
          </p:cNvSpPr>
          <p:nvPr/>
        </p:nvSpPr>
        <p:spPr bwMode="auto">
          <a:xfrm>
            <a:off x="228600" y="3048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sp>
        <p:nvSpPr>
          <p:cNvPr id="21513" name="Text Box 9"/>
          <p:cNvSpPr txBox="1">
            <a:spLocks noChangeArrowheads="1"/>
          </p:cNvSpPr>
          <p:nvPr/>
        </p:nvSpPr>
        <p:spPr bwMode="auto">
          <a:xfrm>
            <a:off x="3581400" y="6019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t>
            </a:r>
          </a:p>
        </p:txBody>
      </p:sp>
      <p:sp>
        <p:nvSpPr>
          <p:cNvPr id="21514" name="Text Box 10"/>
          <p:cNvSpPr txBox="1">
            <a:spLocks noChangeArrowheads="1"/>
          </p:cNvSpPr>
          <p:nvPr/>
        </p:nvSpPr>
        <p:spPr bwMode="auto">
          <a:xfrm>
            <a:off x="4343400" y="3048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i</a:t>
            </a:r>
          </a:p>
        </p:txBody>
      </p:sp>
      <p:sp>
        <p:nvSpPr>
          <p:cNvPr id="21515" name="Text Box 11"/>
          <p:cNvSpPr txBox="1">
            <a:spLocks noChangeArrowheads="1"/>
          </p:cNvSpPr>
          <p:nvPr/>
        </p:nvSpPr>
        <p:spPr bwMode="auto">
          <a:xfrm>
            <a:off x="8153400" y="6019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M</a:t>
            </a:r>
          </a:p>
        </p:txBody>
      </p:sp>
      <p:sp>
        <p:nvSpPr>
          <p:cNvPr id="21516" name="Line 12"/>
          <p:cNvSpPr>
            <a:spLocks noChangeShapeType="1"/>
          </p:cNvSpPr>
          <p:nvPr/>
        </p:nvSpPr>
        <p:spPr bwMode="auto">
          <a:xfrm flipV="1">
            <a:off x="1981200" y="3581400"/>
            <a:ext cx="0" cy="2438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17" name="Text Box 13"/>
          <p:cNvSpPr txBox="1">
            <a:spLocks noChangeArrowheads="1"/>
          </p:cNvSpPr>
          <p:nvPr/>
        </p:nvSpPr>
        <p:spPr bwMode="auto">
          <a:xfrm>
            <a:off x="1676400" y="3124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MS</a:t>
            </a:r>
          </a:p>
        </p:txBody>
      </p:sp>
      <p:sp>
        <p:nvSpPr>
          <p:cNvPr id="21518" name="Line 14"/>
          <p:cNvSpPr>
            <a:spLocks noChangeShapeType="1"/>
          </p:cNvSpPr>
          <p:nvPr/>
        </p:nvSpPr>
        <p:spPr bwMode="auto">
          <a:xfrm>
            <a:off x="1066800" y="4572000"/>
            <a:ext cx="1676400" cy="11430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19" name="Line 15"/>
          <p:cNvSpPr>
            <a:spLocks noChangeShapeType="1"/>
          </p:cNvSpPr>
          <p:nvPr/>
        </p:nvSpPr>
        <p:spPr bwMode="auto">
          <a:xfrm>
            <a:off x="1219200" y="4114800"/>
            <a:ext cx="1828800" cy="1295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20" name="Line 16"/>
          <p:cNvSpPr>
            <a:spLocks noChangeShapeType="1"/>
          </p:cNvSpPr>
          <p:nvPr/>
        </p:nvSpPr>
        <p:spPr bwMode="auto">
          <a:xfrm>
            <a:off x="1295400" y="3657600"/>
            <a:ext cx="1981200" cy="13716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21" name="Text Box 17"/>
          <p:cNvSpPr txBox="1">
            <a:spLocks noChangeArrowheads="1"/>
          </p:cNvSpPr>
          <p:nvPr/>
        </p:nvSpPr>
        <p:spPr bwMode="auto">
          <a:xfrm>
            <a:off x="3276600" y="472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3</a:t>
            </a:r>
          </a:p>
        </p:txBody>
      </p:sp>
      <p:sp>
        <p:nvSpPr>
          <p:cNvPr id="21522" name="Text Box 18"/>
          <p:cNvSpPr txBox="1">
            <a:spLocks noChangeArrowheads="1"/>
          </p:cNvSpPr>
          <p:nvPr/>
        </p:nvSpPr>
        <p:spPr bwMode="auto">
          <a:xfrm>
            <a:off x="2971800" y="5181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2</a:t>
            </a:r>
          </a:p>
        </p:txBody>
      </p:sp>
      <p:sp>
        <p:nvSpPr>
          <p:cNvPr id="21523" name="Text Box 19"/>
          <p:cNvSpPr txBox="1">
            <a:spLocks noChangeArrowheads="1"/>
          </p:cNvSpPr>
          <p:nvPr/>
        </p:nvSpPr>
        <p:spPr bwMode="auto">
          <a:xfrm>
            <a:off x="2667000" y="5562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1</a:t>
            </a:r>
          </a:p>
        </p:txBody>
      </p:sp>
      <p:sp>
        <p:nvSpPr>
          <p:cNvPr id="21524" name="Line 20"/>
          <p:cNvSpPr>
            <a:spLocks noChangeShapeType="1"/>
          </p:cNvSpPr>
          <p:nvPr/>
        </p:nvSpPr>
        <p:spPr bwMode="auto">
          <a:xfrm flipH="1">
            <a:off x="685800" y="5181600"/>
            <a:ext cx="1295400" cy="0"/>
          </a:xfrm>
          <a:prstGeom prst="line">
            <a:avLst/>
          </a:prstGeom>
          <a:noFill/>
          <a:ln w="38100"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25" name="Line 21"/>
          <p:cNvSpPr>
            <a:spLocks noChangeShapeType="1"/>
          </p:cNvSpPr>
          <p:nvPr/>
        </p:nvSpPr>
        <p:spPr bwMode="auto">
          <a:xfrm flipH="1">
            <a:off x="685800" y="4648200"/>
            <a:ext cx="1295400" cy="0"/>
          </a:xfrm>
          <a:prstGeom prst="line">
            <a:avLst/>
          </a:prstGeom>
          <a:noFill/>
          <a:ln w="38100"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26" name="Line 22"/>
          <p:cNvSpPr>
            <a:spLocks noChangeShapeType="1"/>
          </p:cNvSpPr>
          <p:nvPr/>
        </p:nvSpPr>
        <p:spPr bwMode="auto">
          <a:xfrm flipH="1">
            <a:off x="685800" y="4114800"/>
            <a:ext cx="1295400" cy="0"/>
          </a:xfrm>
          <a:prstGeom prst="line">
            <a:avLst/>
          </a:prstGeom>
          <a:noFill/>
          <a:ln w="38100"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27" name="Text Box 23"/>
          <p:cNvSpPr txBox="1">
            <a:spLocks noChangeArrowheads="1"/>
          </p:cNvSpPr>
          <p:nvPr/>
        </p:nvSpPr>
        <p:spPr bwMode="auto">
          <a:xfrm>
            <a:off x="228600" y="5105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p>
        </p:txBody>
      </p:sp>
      <p:sp>
        <p:nvSpPr>
          <p:cNvPr id="21528" name="Text Box 24"/>
          <p:cNvSpPr txBox="1">
            <a:spLocks noChangeArrowheads="1"/>
          </p:cNvSpPr>
          <p:nvPr/>
        </p:nvSpPr>
        <p:spPr bwMode="auto">
          <a:xfrm>
            <a:off x="2286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6</a:t>
            </a:r>
          </a:p>
        </p:txBody>
      </p:sp>
      <p:sp>
        <p:nvSpPr>
          <p:cNvPr id="21529" name="Text Box 25"/>
          <p:cNvSpPr txBox="1">
            <a:spLocks noChangeArrowheads="1"/>
          </p:cNvSpPr>
          <p:nvPr/>
        </p:nvSpPr>
        <p:spPr bwMode="auto">
          <a:xfrm>
            <a:off x="228600" y="4343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4</a:t>
            </a:r>
          </a:p>
        </p:txBody>
      </p:sp>
      <p:sp>
        <p:nvSpPr>
          <p:cNvPr id="21530" name="Line 26"/>
          <p:cNvSpPr>
            <a:spLocks noChangeShapeType="1"/>
          </p:cNvSpPr>
          <p:nvPr/>
        </p:nvSpPr>
        <p:spPr bwMode="auto">
          <a:xfrm flipV="1">
            <a:off x="5791200" y="3581400"/>
            <a:ext cx="0" cy="2438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1" name="Text Box 27"/>
          <p:cNvSpPr txBox="1">
            <a:spLocks noChangeArrowheads="1"/>
          </p:cNvSpPr>
          <p:nvPr/>
        </p:nvSpPr>
        <p:spPr bwMode="auto">
          <a:xfrm>
            <a:off x="5486400" y="3124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1</a:t>
            </a:r>
          </a:p>
        </p:txBody>
      </p:sp>
      <p:sp>
        <p:nvSpPr>
          <p:cNvPr id="21532" name="Line 28"/>
          <p:cNvSpPr>
            <a:spLocks noChangeShapeType="1"/>
          </p:cNvSpPr>
          <p:nvPr/>
        </p:nvSpPr>
        <p:spPr bwMode="auto">
          <a:xfrm flipV="1">
            <a:off x="6629400" y="3581400"/>
            <a:ext cx="0" cy="2438400"/>
          </a:xfrm>
          <a:prstGeom prst="line">
            <a:avLst/>
          </a:prstGeom>
          <a:noFill/>
          <a:ln w="50800">
            <a:solidFill>
              <a:srgbClr val="800000"/>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3" name="Text Box 29"/>
          <p:cNvSpPr txBox="1">
            <a:spLocks noChangeArrowheads="1"/>
          </p:cNvSpPr>
          <p:nvPr/>
        </p:nvSpPr>
        <p:spPr bwMode="auto">
          <a:xfrm>
            <a:off x="6324600" y="3124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MS</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2</a:t>
            </a:r>
          </a:p>
        </p:txBody>
      </p:sp>
      <p:sp>
        <p:nvSpPr>
          <p:cNvPr id="21534" name="Line 30"/>
          <p:cNvSpPr>
            <a:spLocks noChangeShapeType="1"/>
          </p:cNvSpPr>
          <p:nvPr/>
        </p:nvSpPr>
        <p:spPr bwMode="auto">
          <a:xfrm>
            <a:off x="5791200" y="3962400"/>
            <a:ext cx="838200" cy="0"/>
          </a:xfrm>
          <a:prstGeom prst="line">
            <a:avLst/>
          </a:prstGeom>
          <a:noFill/>
          <a:ln w="41275">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5" name="Line 31"/>
          <p:cNvSpPr>
            <a:spLocks noChangeShapeType="1"/>
          </p:cNvSpPr>
          <p:nvPr/>
        </p:nvSpPr>
        <p:spPr bwMode="auto">
          <a:xfrm>
            <a:off x="5791200" y="5562600"/>
            <a:ext cx="838200" cy="0"/>
          </a:xfrm>
          <a:prstGeom prst="line">
            <a:avLst/>
          </a:prstGeom>
          <a:noFill/>
          <a:ln w="41275">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6" name="Line 32"/>
          <p:cNvSpPr>
            <a:spLocks noChangeShapeType="1"/>
          </p:cNvSpPr>
          <p:nvPr/>
        </p:nvSpPr>
        <p:spPr bwMode="auto">
          <a:xfrm>
            <a:off x="5181600" y="4419600"/>
            <a:ext cx="1676400" cy="11430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7" name="Text Box 33"/>
          <p:cNvSpPr txBox="1">
            <a:spLocks noChangeArrowheads="1"/>
          </p:cNvSpPr>
          <p:nvPr/>
        </p:nvSpPr>
        <p:spPr bwMode="auto">
          <a:xfrm>
            <a:off x="6781800" y="5410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1</a:t>
            </a:r>
          </a:p>
        </p:txBody>
      </p:sp>
      <p:sp>
        <p:nvSpPr>
          <p:cNvPr id="21538" name="Line 34"/>
          <p:cNvSpPr>
            <a:spLocks noChangeShapeType="1"/>
          </p:cNvSpPr>
          <p:nvPr/>
        </p:nvSpPr>
        <p:spPr bwMode="auto">
          <a:xfrm flipH="1">
            <a:off x="4800600" y="4800600"/>
            <a:ext cx="990600" cy="0"/>
          </a:xfrm>
          <a:prstGeom prst="line">
            <a:avLst/>
          </a:prstGeom>
          <a:noFill/>
          <a:ln w="38100"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39" name="Line 35"/>
          <p:cNvSpPr>
            <a:spLocks noChangeShapeType="1"/>
          </p:cNvSpPr>
          <p:nvPr/>
        </p:nvSpPr>
        <p:spPr bwMode="auto">
          <a:xfrm>
            <a:off x="5791200" y="4800600"/>
            <a:ext cx="838200" cy="0"/>
          </a:xfrm>
          <a:prstGeom prst="line">
            <a:avLst/>
          </a:prstGeom>
          <a:noFill/>
          <a:ln w="38100" cap="rnd">
            <a:solidFill>
              <a:schemeClr val="tx1"/>
            </a:solidFill>
            <a:prstDash val="sysDot"/>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0" name="Line 36"/>
          <p:cNvSpPr>
            <a:spLocks noChangeShapeType="1"/>
          </p:cNvSpPr>
          <p:nvPr/>
        </p:nvSpPr>
        <p:spPr bwMode="auto">
          <a:xfrm>
            <a:off x="5334000" y="3886200"/>
            <a:ext cx="1905000" cy="1295400"/>
          </a:xfrm>
          <a:prstGeom prst="line">
            <a:avLst/>
          </a:prstGeom>
          <a:noFill/>
          <a:ln w="50800">
            <a:solidFill>
              <a:srgbClr val="800000"/>
            </a:solidFill>
            <a:roun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1" name="Text Box 37"/>
          <p:cNvSpPr txBox="1">
            <a:spLocks noChangeArrowheads="1"/>
          </p:cNvSpPr>
          <p:nvPr/>
        </p:nvSpPr>
        <p:spPr bwMode="auto">
          <a:xfrm>
            <a:off x="7162800" y="5029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1"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MD</a:t>
            </a:r>
            <a:r>
              <a:rPr kumimoji="0" lang="cs-CZ" altLang="cs-CZ" sz="2400" b="1" i="0" u="none" strike="noStrike" kern="1200" cap="none" spc="0" normalizeH="0" baseline="-25000" noProof="0">
                <a:ln>
                  <a:noFill/>
                </a:ln>
                <a:solidFill>
                  <a:srgbClr val="A50021"/>
                </a:solidFill>
                <a:effectLst/>
                <a:uLnTx/>
                <a:uFillTx/>
                <a:latin typeface="Times New Roman" panose="02020603050405020304" pitchFamily="18" charset="0"/>
                <a:ea typeface="+mn-ea"/>
                <a:cs typeface="+mn-cs"/>
              </a:rPr>
              <a:t>2</a:t>
            </a:r>
          </a:p>
        </p:txBody>
      </p:sp>
      <p:sp>
        <p:nvSpPr>
          <p:cNvPr id="21542" name="Text Box 38"/>
          <p:cNvSpPr txBox="1">
            <a:spLocks noChangeArrowheads="1"/>
          </p:cNvSpPr>
          <p:nvPr/>
        </p:nvSpPr>
        <p:spPr bwMode="auto">
          <a:xfrm>
            <a:off x="4419600" y="4572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cs-CZ" alt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3</a:t>
            </a:r>
          </a:p>
        </p:txBody>
      </p:sp>
      <p:sp>
        <p:nvSpPr>
          <p:cNvPr id="26663" name="Text Box 39"/>
          <p:cNvSpPr txBox="1">
            <a:spLocks noChangeArrowheads="1"/>
          </p:cNvSpPr>
          <p:nvPr/>
        </p:nvSpPr>
        <p:spPr bwMode="auto">
          <a:xfrm>
            <a:off x="381000" y="1981200"/>
            <a:ext cx="35814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STABILITA NABÍDKY PENĚZ (CEN)</a:t>
            </a:r>
          </a:p>
        </p:txBody>
      </p:sp>
      <p:sp>
        <p:nvSpPr>
          <p:cNvPr id="21544" name="Text Box 40"/>
          <p:cNvSpPr txBox="1">
            <a:spLocks noChangeArrowheads="1"/>
          </p:cNvSpPr>
          <p:nvPr/>
        </p:nvSpPr>
        <p:spPr bwMode="auto">
          <a:xfrm>
            <a:off x="4724400" y="1981200"/>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cs-CZ" altLang="cs-CZ"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STABILITA ÚROKOVÉ MÍRY</a:t>
            </a:r>
          </a:p>
        </p:txBody>
      </p:sp>
      <p:sp>
        <p:nvSpPr>
          <p:cNvPr id="21545" name="Line 41"/>
          <p:cNvSpPr>
            <a:spLocks noChangeShapeType="1"/>
          </p:cNvSpPr>
          <p:nvPr/>
        </p:nvSpPr>
        <p:spPr bwMode="auto">
          <a:xfrm flipV="1">
            <a:off x="2268538" y="5084763"/>
            <a:ext cx="215900" cy="215900"/>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6" name="Line 42"/>
          <p:cNvSpPr>
            <a:spLocks noChangeShapeType="1"/>
          </p:cNvSpPr>
          <p:nvPr/>
        </p:nvSpPr>
        <p:spPr bwMode="auto">
          <a:xfrm flipV="1">
            <a:off x="1116013" y="4292600"/>
            <a:ext cx="287337" cy="288925"/>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7" name="Line 43"/>
          <p:cNvSpPr>
            <a:spLocks noChangeShapeType="1"/>
          </p:cNvSpPr>
          <p:nvPr/>
        </p:nvSpPr>
        <p:spPr bwMode="auto">
          <a:xfrm flipV="1">
            <a:off x="2627313" y="4797425"/>
            <a:ext cx="215900" cy="215900"/>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8" name="Line 44"/>
          <p:cNvSpPr>
            <a:spLocks noChangeShapeType="1"/>
          </p:cNvSpPr>
          <p:nvPr/>
        </p:nvSpPr>
        <p:spPr bwMode="auto">
          <a:xfrm flipV="1">
            <a:off x="1474788" y="4005263"/>
            <a:ext cx="287337" cy="288925"/>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49" name="Line 45"/>
          <p:cNvSpPr>
            <a:spLocks noChangeShapeType="1"/>
          </p:cNvSpPr>
          <p:nvPr/>
        </p:nvSpPr>
        <p:spPr bwMode="auto">
          <a:xfrm flipV="1">
            <a:off x="6588125" y="5013325"/>
            <a:ext cx="215900" cy="215900"/>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1550" name="Line 46"/>
          <p:cNvSpPr>
            <a:spLocks noChangeShapeType="1"/>
          </p:cNvSpPr>
          <p:nvPr/>
        </p:nvSpPr>
        <p:spPr bwMode="auto">
          <a:xfrm flipV="1">
            <a:off x="5435600" y="4221163"/>
            <a:ext cx="287338" cy="288925"/>
          </a:xfrm>
          <a:prstGeom prst="line">
            <a:avLst/>
          </a:prstGeom>
          <a:noFill/>
          <a:ln w="25400">
            <a:solidFill>
              <a:srgbClr val="008000"/>
            </a:solidFill>
            <a:rou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cs-CZ"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26671" name="TextovéPole 1"/>
          <p:cNvSpPr txBox="1">
            <a:spLocks noChangeArrowheads="1"/>
          </p:cNvSpPr>
          <p:nvPr/>
        </p:nvSpPr>
        <p:spPr bwMode="auto">
          <a:xfrm>
            <a:off x="228600" y="1253390"/>
            <a:ext cx="8610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cs-CZ" altLang="cs-CZ" sz="2400" b="1" i="0" u="none" strike="noStrike" kern="1200" cap="none" spc="0" normalizeH="0" baseline="0" noProof="0" dirty="0">
                <a:ln>
                  <a:noFill/>
                </a:ln>
                <a:solidFill>
                  <a:prstClr val="black"/>
                </a:solidFill>
                <a:effectLst/>
                <a:uLnTx/>
                <a:uFillTx/>
                <a:ea typeface="Consolas" panose="020B0609020204030204" pitchFamily="49" charset="0"/>
                <a:cs typeface="Calibri" panose="020F0502020204030204" pitchFamily="34" charset="0"/>
              </a:rPr>
              <a:t>CB se musí dle konkrétní situace rozhodnout mezi zprostředkujícími cíli:</a:t>
            </a:r>
          </a:p>
        </p:txBody>
      </p:sp>
      <p:sp>
        <p:nvSpPr>
          <p:cNvPr id="48"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44"/>
                                        </p:tgtEl>
                                        <p:attrNameLst>
                                          <p:attrName>style.visibility</p:attrName>
                                        </p:attrNameLst>
                                      </p:cBhvr>
                                      <p:to>
                                        <p:strVal val="visible"/>
                                      </p:to>
                                    </p:set>
                                    <p:anim calcmode="lin" valueType="num">
                                      <p:cBhvr>
                                        <p:cTn id="7" dur="500" fill="hold"/>
                                        <p:tgtEl>
                                          <p:spTgt spid="2154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44"/>
                                        </p:tgtEl>
                                        <p:attrNameLst>
                                          <p:attrName>ppt_y</p:attrName>
                                        </p:attrNameLst>
                                      </p:cBhvr>
                                      <p:tavLst>
                                        <p:tav tm="0">
                                          <p:val>
                                            <p:strVal val="#ppt_y"/>
                                          </p:val>
                                        </p:tav>
                                        <p:tav tm="100000">
                                          <p:val>
                                            <p:strVal val="#ppt_y"/>
                                          </p:val>
                                        </p:tav>
                                      </p:tavLst>
                                    </p:anim>
                                    <p:anim calcmode="lin" valueType="num">
                                      <p:cBhvr>
                                        <p:cTn id="9" dur="500" fill="hold"/>
                                        <p:tgtEl>
                                          <p:spTgt spid="2154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4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4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21507"/>
                                        </p:tgtEl>
                                        <p:attrNameLst>
                                          <p:attrName>style.visibility</p:attrName>
                                        </p:attrNameLst>
                                      </p:cBhvr>
                                      <p:to>
                                        <p:strVal val="visible"/>
                                      </p:to>
                                    </p:set>
                                    <p:anim calcmode="lin" valueType="num">
                                      <p:cBhvr>
                                        <p:cTn id="16" dur="1000" fill="hold"/>
                                        <p:tgtEl>
                                          <p:spTgt spid="21507"/>
                                        </p:tgtEl>
                                        <p:attrNameLst>
                                          <p:attrName>ppt_w</p:attrName>
                                        </p:attrNameLst>
                                      </p:cBhvr>
                                      <p:tavLst>
                                        <p:tav tm="0">
                                          <p:val>
                                            <p:fltVal val="0"/>
                                          </p:val>
                                        </p:tav>
                                        <p:tav tm="100000">
                                          <p:val>
                                            <p:strVal val="#ppt_w"/>
                                          </p:val>
                                        </p:tav>
                                      </p:tavLst>
                                    </p:anim>
                                    <p:anim calcmode="lin" valueType="num">
                                      <p:cBhvr>
                                        <p:cTn id="17" dur="1000" fill="hold"/>
                                        <p:tgtEl>
                                          <p:spTgt spid="21507"/>
                                        </p:tgtEl>
                                        <p:attrNameLst>
                                          <p:attrName>ppt_h</p:attrName>
                                        </p:attrNameLst>
                                      </p:cBhvr>
                                      <p:tavLst>
                                        <p:tav tm="0">
                                          <p:val>
                                            <p:fltVal val="0"/>
                                          </p:val>
                                        </p:tav>
                                        <p:tav tm="100000">
                                          <p:val>
                                            <p:strVal val="#ppt_h"/>
                                          </p:val>
                                        </p:tav>
                                      </p:tavLst>
                                    </p:anim>
                                    <p:anim calcmode="lin" valueType="num">
                                      <p:cBhvr>
                                        <p:cTn id="18" dur="1000" fill="hold"/>
                                        <p:tgtEl>
                                          <p:spTgt spid="21507"/>
                                        </p:tgtEl>
                                        <p:attrNameLst>
                                          <p:attrName>style.rotation</p:attrName>
                                        </p:attrNameLst>
                                      </p:cBhvr>
                                      <p:tavLst>
                                        <p:tav tm="0">
                                          <p:val>
                                            <p:fltVal val="90"/>
                                          </p:val>
                                        </p:tav>
                                        <p:tav tm="100000">
                                          <p:val>
                                            <p:fltVal val="0"/>
                                          </p:val>
                                        </p:tav>
                                      </p:tavLst>
                                    </p:anim>
                                    <p:animEffect transition="in" filter="fade">
                                      <p:cBhvr>
                                        <p:cTn id="19" dur="1000"/>
                                        <p:tgtEl>
                                          <p:spTgt spid="21507"/>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21508"/>
                                        </p:tgtEl>
                                        <p:attrNameLst>
                                          <p:attrName>style.visibility</p:attrName>
                                        </p:attrNameLst>
                                      </p:cBhvr>
                                      <p:to>
                                        <p:strVal val="visible"/>
                                      </p:to>
                                    </p:set>
                                    <p:anim calcmode="lin" valueType="num">
                                      <p:cBhvr>
                                        <p:cTn id="22" dur="1000" fill="hold"/>
                                        <p:tgtEl>
                                          <p:spTgt spid="21508"/>
                                        </p:tgtEl>
                                        <p:attrNameLst>
                                          <p:attrName>ppt_w</p:attrName>
                                        </p:attrNameLst>
                                      </p:cBhvr>
                                      <p:tavLst>
                                        <p:tav tm="0">
                                          <p:val>
                                            <p:fltVal val="0"/>
                                          </p:val>
                                        </p:tav>
                                        <p:tav tm="100000">
                                          <p:val>
                                            <p:strVal val="#ppt_w"/>
                                          </p:val>
                                        </p:tav>
                                      </p:tavLst>
                                    </p:anim>
                                    <p:anim calcmode="lin" valueType="num">
                                      <p:cBhvr>
                                        <p:cTn id="23" dur="1000" fill="hold"/>
                                        <p:tgtEl>
                                          <p:spTgt spid="21508"/>
                                        </p:tgtEl>
                                        <p:attrNameLst>
                                          <p:attrName>ppt_h</p:attrName>
                                        </p:attrNameLst>
                                      </p:cBhvr>
                                      <p:tavLst>
                                        <p:tav tm="0">
                                          <p:val>
                                            <p:fltVal val="0"/>
                                          </p:val>
                                        </p:tav>
                                        <p:tav tm="100000">
                                          <p:val>
                                            <p:strVal val="#ppt_h"/>
                                          </p:val>
                                        </p:tav>
                                      </p:tavLst>
                                    </p:anim>
                                    <p:anim calcmode="lin" valueType="num">
                                      <p:cBhvr>
                                        <p:cTn id="24" dur="1000" fill="hold"/>
                                        <p:tgtEl>
                                          <p:spTgt spid="21508"/>
                                        </p:tgtEl>
                                        <p:attrNameLst>
                                          <p:attrName>style.rotation</p:attrName>
                                        </p:attrNameLst>
                                      </p:cBhvr>
                                      <p:tavLst>
                                        <p:tav tm="0">
                                          <p:val>
                                            <p:fltVal val="90"/>
                                          </p:val>
                                        </p:tav>
                                        <p:tav tm="100000">
                                          <p:val>
                                            <p:fltVal val="0"/>
                                          </p:val>
                                        </p:tav>
                                      </p:tavLst>
                                    </p:anim>
                                    <p:animEffect transition="in" filter="fade">
                                      <p:cBhvr>
                                        <p:cTn id="25" dur="1000"/>
                                        <p:tgtEl>
                                          <p:spTgt spid="21508"/>
                                        </p:tgtEl>
                                      </p:cBhvr>
                                    </p:animEffect>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grpId="0" nodeType="clickEffect">
                                  <p:stCondLst>
                                    <p:cond delay="0"/>
                                  </p:stCondLst>
                                  <p:iterate type="lt">
                                    <p:tmPct val="50000"/>
                                  </p:iterate>
                                  <p:childTnLst>
                                    <p:set>
                                      <p:cBhvr>
                                        <p:cTn id="29" dur="1" fill="hold">
                                          <p:stCondLst>
                                            <p:cond delay="0"/>
                                          </p:stCondLst>
                                        </p:cTn>
                                        <p:tgtEl>
                                          <p:spTgt spid="21512"/>
                                        </p:tgtEl>
                                        <p:attrNameLst>
                                          <p:attrName>style.visibility</p:attrName>
                                        </p:attrNameLst>
                                      </p:cBhvr>
                                      <p:to>
                                        <p:strVal val="visible"/>
                                      </p:to>
                                    </p:set>
                                    <p:set>
                                      <p:cBhvr>
                                        <p:cTn id="30" dur="455" fill="hold">
                                          <p:stCondLst>
                                            <p:cond delay="0"/>
                                          </p:stCondLst>
                                        </p:cTn>
                                        <p:tgtEl>
                                          <p:spTgt spid="21512"/>
                                        </p:tgtEl>
                                        <p:attrNameLst>
                                          <p:attrName>style.rotation</p:attrName>
                                        </p:attrNameLst>
                                      </p:cBhvr>
                                      <p:to>
                                        <p:strVal val="-45.0"/>
                                      </p:to>
                                    </p:set>
                                    <p:anim calcmode="lin" valueType="num">
                                      <p:cBhvr>
                                        <p:cTn id="31" dur="455" fill="hold">
                                          <p:stCondLst>
                                            <p:cond delay="455"/>
                                          </p:stCondLst>
                                        </p:cTn>
                                        <p:tgtEl>
                                          <p:spTgt spid="21512"/>
                                        </p:tgtEl>
                                        <p:attrNameLst>
                                          <p:attrName>style.rotation</p:attrName>
                                        </p:attrNameLst>
                                      </p:cBhvr>
                                      <p:tavLst>
                                        <p:tav tm="0">
                                          <p:val>
                                            <p:fltVal val="-45"/>
                                          </p:val>
                                        </p:tav>
                                        <p:tav tm="69900">
                                          <p:val>
                                            <p:fltVal val="45"/>
                                          </p:val>
                                        </p:tav>
                                        <p:tav tm="100000">
                                          <p:val>
                                            <p:fltVal val="0"/>
                                          </p:val>
                                        </p:tav>
                                      </p:tavLst>
                                    </p:anim>
                                    <p:anim calcmode="lin" valueType="num">
                                      <p:cBhvr>
                                        <p:cTn id="32" dur="455" fill="hold">
                                          <p:stCondLst>
                                            <p:cond delay="0"/>
                                          </p:stCondLst>
                                        </p:cTn>
                                        <p:tgtEl>
                                          <p:spTgt spid="21512"/>
                                        </p:tgtEl>
                                        <p:attrNameLst>
                                          <p:attrName>ppt_y</p:attrName>
                                        </p:attrNameLst>
                                      </p:cBhvr>
                                      <p:tavLst>
                                        <p:tav tm="0">
                                          <p:val>
                                            <p:strVal val="#ppt_y-1"/>
                                          </p:val>
                                        </p:tav>
                                        <p:tav tm="100000">
                                          <p:val>
                                            <p:strVal val="#ppt_y-(0.354*#ppt_w-0.172*#ppt_h)"/>
                                          </p:val>
                                        </p:tav>
                                      </p:tavLst>
                                    </p:anim>
                                    <p:anim calcmode="lin" valueType="num">
                                      <p:cBhvr>
                                        <p:cTn id="33" dur="156" decel="50000" autoRev="1" fill="hold">
                                          <p:stCondLst>
                                            <p:cond delay="455"/>
                                          </p:stCondLst>
                                        </p:cTn>
                                        <p:tgtEl>
                                          <p:spTgt spid="21512"/>
                                        </p:tgtEl>
                                        <p:attrNameLst>
                                          <p:attrName>ppt_y</p:attrName>
                                        </p:attrNameLst>
                                      </p:cBhvr>
                                      <p:tavLst>
                                        <p:tav tm="0">
                                          <p:val>
                                            <p:strVal val="#ppt_y-(0.354*#ppt_w-0.172*#ppt_h)"/>
                                          </p:val>
                                        </p:tav>
                                        <p:tav tm="100000">
                                          <p:val>
                                            <p:strVal val="#ppt_y-(0.354*#ppt_w-0.172*#ppt_h)-#ppt_h/2"/>
                                          </p:val>
                                        </p:tav>
                                      </p:tavLst>
                                    </p:anim>
                                    <p:anim calcmode="lin" valueType="num">
                                      <p:cBhvr>
                                        <p:cTn id="34" dur="136" fill="hold">
                                          <p:stCondLst>
                                            <p:cond delay="864"/>
                                          </p:stCondLst>
                                        </p:cTn>
                                        <p:tgtEl>
                                          <p:spTgt spid="21512"/>
                                        </p:tgtEl>
                                        <p:attrNameLst>
                                          <p:attrName>ppt_y</p:attrName>
                                        </p:attrNameLst>
                                      </p:cBhvr>
                                      <p:tavLst>
                                        <p:tav tm="0">
                                          <p:val>
                                            <p:strVal val="#ppt_y-(0.354*#ppt_w-0.172*#ppt_h)"/>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21513"/>
                                        </p:tgtEl>
                                        <p:attrNameLst>
                                          <p:attrName>style.visibility</p:attrName>
                                        </p:attrNameLst>
                                      </p:cBhvr>
                                      <p:to>
                                        <p:strVal val="visible"/>
                                      </p:to>
                                    </p:set>
                                    <p:set>
                                      <p:cBhvr>
                                        <p:cTn id="39" dur="455" fill="hold">
                                          <p:stCondLst>
                                            <p:cond delay="0"/>
                                          </p:stCondLst>
                                        </p:cTn>
                                        <p:tgtEl>
                                          <p:spTgt spid="21513"/>
                                        </p:tgtEl>
                                        <p:attrNameLst>
                                          <p:attrName>style.rotation</p:attrName>
                                        </p:attrNameLst>
                                      </p:cBhvr>
                                      <p:to>
                                        <p:strVal val="-45.0"/>
                                      </p:to>
                                    </p:set>
                                    <p:anim calcmode="lin" valueType="num">
                                      <p:cBhvr>
                                        <p:cTn id="40" dur="455" fill="hold">
                                          <p:stCondLst>
                                            <p:cond delay="455"/>
                                          </p:stCondLst>
                                        </p:cTn>
                                        <p:tgtEl>
                                          <p:spTgt spid="21513"/>
                                        </p:tgtEl>
                                        <p:attrNameLst>
                                          <p:attrName>style.rotation</p:attrName>
                                        </p:attrNameLst>
                                      </p:cBhvr>
                                      <p:tavLst>
                                        <p:tav tm="0">
                                          <p:val>
                                            <p:fltVal val="-45"/>
                                          </p:val>
                                        </p:tav>
                                        <p:tav tm="69900">
                                          <p:val>
                                            <p:fltVal val="45"/>
                                          </p:val>
                                        </p:tav>
                                        <p:tav tm="100000">
                                          <p:val>
                                            <p:fltVal val="0"/>
                                          </p:val>
                                        </p:tav>
                                      </p:tavLst>
                                    </p:anim>
                                    <p:anim calcmode="lin" valueType="num">
                                      <p:cBhvr>
                                        <p:cTn id="41" dur="455" fill="hold">
                                          <p:stCondLst>
                                            <p:cond delay="0"/>
                                          </p:stCondLst>
                                        </p:cTn>
                                        <p:tgtEl>
                                          <p:spTgt spid="21513"/>
                                        </p:tgtEl>
                                        <p:attrNameLst>
                                          <p:attrName>ppt_y</p:attrName>
                                        </p:attrNameLst>
                                      </p:cBhvr>
                                      <p:tavLst>
                                        <p:tav tm="0">
                                          <p:val>
                                            <p:strVal val="#ppt_y-1"/>
                                          </p:val>
                                        </p:tav>
                                        <p:tav tm="100000">
                                          <p:val>
                                            <p:strVal val="#ppt_y-(0.354*#ppt_w-0.172*#ppt_h)"/>
                                          </p:val>
                                        </p:tav>
                                      </p:tavLst>
                                    </p:anim>
                                    <p:anim calcmode="lin" valueType="num">
                                      <p:cBhvr>
                                        <p:cTn id="42" dur="156" decel="50000" autoRev="1" fill="hold">
                                          <p:stCondLst>
                                            <p:cond delay="455"/>
                                          </p:stCondLst>
                                        </p:cTn>
                                        <p:tgtEl>
                                          <p:spTgt spid="21513"/>
                                        </p:tgtEl>
                                        <p:attrNameLst>
                                          <p:attrName>ppt_y</p:attrName>
                                        </p:attrNameLst>
                                      </p:cBhvr>
                                      <p:tavLst>
                                        <p:tav tm="0">
                                          <p:val>
                                            <p:strVal val="#ppt_y-(0.354*#ppt_w-0.172*#ppt_h)"/>
                                          </p:val>
                                        </p:tav>
                                        <p:tav tm="100000">
                                          <p:val>
                                            <p:strVal val="#ppt_y-(0.354*#ppt_w-0.172*#ppt_h)-#ppt_h/2"/>
                                          </p:val>
                                        </p:tav>
                                      </p:tavLst>
                                    </p:anim>
                                    <p:anim calcmode="lin" valueType="num">
                                      <p:cBhvr>
                                        <p:cTn id="43" dur="136" fill="hold">
                                          <p:stCondLst>
                                            <p:cond delay="864"/>
                                          </p:stCondLst>
                                        </p:cTn>
                                        <p:tgtEl>
                                          <p:spTgt spid="21513"/>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1516"/>
                                        </p:tgtEl>
                                        <p:attrNameLst>
                                          <p:attrName>style.visibility</p:attrName>
                                        </p:attrNameLst>
                                      </p:cBhvr>
                                      <p:to>
                                        <p:strVal val="visible"/>
                                      </p:to>
                                    </p:set>
                                    <p:animEffect transition="in" filter="wipe(down)">
                                      <p:cBhvr>
                                        <p:cTn id="48" dur="2000"/>
                                        <p:tgtEl>
                                          <p:spTgt spid="2151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517"/>
                                        </p:tgtEl>
                                        <p:attrNameLst>
                                          <p:attrName>style.visibility</p:attrName>
                                        </p:attrNameLst>
                                      </p:cBhvr>
                                      <p:to>
                                        <p:strVal val="visible"/>
                                      </p:to>
                                    </p:set>
                                    <p:animEffect transition="in" filter="wipe(down)">
                                      <p:cBhvr>
                                        <p:cTn id="51" dur="2000"/>
                                        <p:tgtEl>
                                          <p:spTgt spid="215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1518"/>
                                        </p:tgtEl>
                                        <p:attrNameLst>
                                          <p:attrName>style.visibility</p:attrName>
                                        </p:attrNameLst>
                                      </p:cBhvr>
                                      <p:to>
                                        <p:strVal val="visible"/>
                                      </p:to>
                                    </p:set>
                                    <p:animEffect transition="in" filter="wipe(left)">
                                      <p:cBhvr>
                                        <p:cTn id="56" dur="2000"/>
                                        <p:tgtEl>
                                          <p:spTgt spid="2151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523"/>
                                        </p:tgtEl>
                                        <p:attrNameLst>
                                          <p:attrName>style.visibility</p:attrName>
                                        </p:attrNameLst>
                                      </p:cBhvr>
                                      <p:to>
                                        <p:strVal val="visible"/>
                                      </p:to>
                                    </p:set>
                                    <p:animEffect transition="in" filter="wipe(left)">
                                      <p:cBhvr>
                                        <p:cTn id="59" dur="2000"/>
                                        <p:tgtEl>
                                          <p:spTgt spid="215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nodeType="clickEffect">
                                  <p:stCondLst>
                                    <p:cond delay="0"/>
                                  </p:stCondLst>
                                  <p:childTnLst>
                                    <p:set>
                                      <p:cBhvr>
                                        <p:cTn id="63" dur="1" fill="hold">
                                          <p:stCondLst>
                                            <p:cond delay="0"/>
                                          </p:stCondLst>
                                        </p:cTn>
                                        <p:tgtEl>
                                          <p:spTgt spid="21524"/>
                                        </p:tgtEl>
                                        <p:attrNameLst>
                                          <p:attrName>style.visibility</p:attrName>
                                        </p:attrNameLst>
                                      </p:cBhvr>
                                      <p:to>
                                        <p:strVal val="visible"/>
                                      </p:to>
                                    </p:set>
                                    <p:animEffect transition="in" filter="wipe(right)">
                                      <p:cBhvr>
                                        <p:cTn id="64" dur="500"/>
                                        <p:tgtEl>
                                          <p:spTgt spid="21524"/>
                                        </p:tgtEl>
                                      </p:cBhvr>
                                    </p:animEffect>
                                  </p:childTnLst>
                                </p:cTn>
                              </p:par>
                            </p:childTnLst>
                          </p:cTn>
                        </p:par>
                      </p:childTnLst>
                    </p:cTn>
                  </p:par>
                  <p:par>
                    <p:cTn id="65" fill="hold">
                      <p:stCondLst>
                        <p:cond delay="indefinite"/>
                      </p:stCondLst>
                      <p:childTnLst>
                        <p:par>
                          <p:cTn id="66" fill="hold">
                            <p:stCondLst>
                              <p:cond delay="0"/>
                            </p:stCondLst>
                            <p:childTnLst>
                              <p:par>
                                <p:cTn id="67" presetID="38" presetClass="entr" presetSubtype="0" accel="50000" fill="hold" grpId="0" nodeType="clickEffect">
                                  <p:stCondLst>
                                    <p:cond delay="0"/>
                                  </p:stCondLst>
                                  <p:iterate type="lt">
                                    <p:tmPct val="50000"/>
                                  </p:iterate>
                                  <p:childTnLst>
                                    <p:set>
                                      <p:cBhvr>
                                        <p:cTn id="68" dur="1" fill="hold">
                                          <p:stCondLst>
                                            <p:cond delay="0"/>
                                          </p:stCondLst>
                                        </p:cTn>
                                        <p:tgtEl>
                                          <p:spTgt spid="21527"/>
                                        </p:tgtEl>
                                        <p:attrNameLst>
                                          <p:attrName>style.visibility</p:attrName>
                                        </p:attrNameLst>
                                      </p:cBhvr>
                                      <p:to>
                                        <p:strVal val="visible"/>
                                      </p:to>
                                    </p:set>
                                    <p:set>
                                      <p:cBhvr>
                                        <p:cTn id="69" dur="455" fill="hold">
                                          <p:stCondLst>
                                            <p:cond delay="0"/>
                                          </p:stCondLst>
                                        </p:cTn>
                                        <p:tgtEl>
                                          <p:spTgt spid="21527"/>
                                        </p:tgtEl>
                                        <p:attrNameLst>
                                          <p:attrName>style.rotation</p:attrName>
                                        </p:attrNameLst>
                                      </p:cBhvr>
                                      <p:to>
                                        <p:strVal val="-45.0"/>
                                      </p:to>
                                    </p:set>
                                    <p:anim calcmode="lin" valueType="num">
                                      <p:cBhvr>
                                        <p:cTn id="70" dur="455" fill="hold">
                                          <p:stCondLst>
                                            <p:cond delay="455"/>
                                          </p:stCondLst>
                                        </p:cTn>
                                        <p:tgtEl>
                                          <p:spTgt spid="21527"/>
                                        </p:tgtEl>
                                        <p:attrNameLst>
                                          <p:attrName>style.rotation</p:attrName>
                                        </p:attrNameLst>
                                      </p:cBhvr>
                                      <p:tavLst>
                                        <p:tav tm="0">
                                          <p:val>
                                            <p:fltVal val="-45"/>
                                          </p:val>
                                        </p:tav>
                                        <p:tav tm="69900">
                                          <p:val>
                                            <p:fltVal val="45"/>
                                          </p:val>
                                        </p:tav>
                                        <p:tav tm="100000">
                                          <p:val>
                                            <p:fltVal val="0"/>
                                          </p:val>
                                        </p:tav>
                                      </p:tavLst>
                                    </p:anim>
                                    <p:anim calcmode="lin" valueType="num">
                                      <p:cBhvr>
                                        <p:cTn id="71" dur="455" fill="hold">
                                          <p:stCondLst>
                                            <p:cond delay="0"/>
                                          </p:stCondLst>
                                        </p:cTn>
                                        <p:tgtEl>
                                          <p:spTgt spid="21527"/>
                                        </p:tgtEl>
                                        <p:attrNameLst>
                                          <p:attrName>ppt_y</p:attrName>
                                        </p:attrNameLst>
                                      </p:cBhvr>
                                      <p:tavLst>
                                        <p:tav tm="0">
                                          <p:val>
                                            <p:strVal val="#ppt_y-1"/>
                                          </p:val>
                                        </p:tav>
                                        <p:tav tm="100000">
                                          <p:val>
                                            <p:strVal val="#ppt_y-(0.354*#ppt_w-0.172*#ppt_h)"/>
                                          </p:val>
                                        </p:tav>
                                      </p:tavLst>
                                    </p:anim>
                                    <p:anim calcmode="lin" valueType="num">
                                      <p:cBhvr>
                                        <p:cTn id="72" dur="156" decel="50000" autoRev="1" fill="hold">
                                          <p:stCondLst>
                                            <p:cond delay="455"/>
                                          </p:stCondLst>
                                        </p:cTn>
                                        <p:tgtEl>
                                          <p:spTgt spid="21527"/>
                                        </p:tgtEl>
                                        <p:attrNameLst>
                                          <p:attrName>ppt_y</p:attrName>
                                        </p:attrNameLst>
                                      </p:cBhvr>
                                      <p:tavLst>
                                        <p:tav tm="0">
                                          <p:val>
                                            <p:strVal val="#ppt_y-(0.354*#ppt_w-0.172*#ppt_h)"/>
                                          </p:val>
                                        </p:tav>
                                        <p:tav tm="100000">
                                          <p:val>
                                            <p:strVal val="#ppt_y-(0.354*#ppt_w-0.172*#ppt_h)-#ppt_h/2"/>
                                          </p:val>
                                        </p:tav>
                                      </p:tavLst>
                                    </p:anim>
                                    <p:anim calcmode="lin" valueType="num">
                                      <p:cBhvr>
                                        <p:cTn id="73" dur="136" fill="hold">
                                          <p:stCondLst>
                                            <p:cond delay="864"/>
                                          </p:stCondLst>
                                        </p:cTn>
                                        <p:tgtEl>
                                          <p:spTgt spid="21527"/>
                                        </p:tgtEl>
                                        <p:attrNameLst>
                                          <p:attrName>ppt_y</p:attrName>
                                        </p:attrNameLst>
                                      </p:cBhvr>
                                      <p:tavLst>
                                        <p:tav tm="0">
                                          <p:val>
                                            <p:strVal val="#ppt_y-(0.354*#ppt_w-0.172*#ppt_h)"/>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iterate type="lt">
                                    <p:tmPct val="5000"/>
                                  </p:iterate>
                                  <p:childTnLst>
                                    <p:set>
                                      <p:cBhvr>
                                        <p:cTn id="77" dur="1" fill="hold">
                                          <p:stCondLst>
                                            <p:cond delay="0"/>
                                          </p:stCondLst>
                                        </p:cTn>
                                        <p:tgtEl>
                                          <p:spTgt spid="21545"/>
                                        </p:tgtEl>
                                        <p:attrNameLst>
                                          <p:attrName>style.visibility</p:attrName>
                                        </p:attrNameLst>
                                      </p:cBhvr>
                                      <p:to>
                                        <p:strVal val="visible"/>
                                      </p:to>
                                    </p:set>
                                    <p:anim calcmode="lin" valueType="num">
                                      <p:cBhvr>
                                        <p:cTn id="78" dur="1000" fill="hold"/>
                                        <p:tgtEl>
                                          <p:spTgt spid="21545"/>
                                        </p:tgtEl>
                                        <p:attrNameLst>
                                          <p:attrName>ppt_w</p:attrName>
                                        </p:attrNameLst>
                                      </p:cBhvr>
                                      <p:tavLst>
                                        <p:tav tm="0">
                                          <p:val>
                                            <p:fltVal val="0"/>
                                          </p:val>
                                        </p:tav>
                                        <p:tav tm="100000">
                                          <p:val>
                                            <p:strVal val="#ppt_w"/>
                                          </p:val>
                                        </p:tav>
                                      </p:tavLst>
                                    </p:anim>
                                    <p:anim calcmode="lin" valueType="num">
                                      <p:cBhvr>
                                        <p:cTn id="79" dur="1000" fill="hold"/>
                                        <p:tgtEl>
                                          <p:spTgt spid="21545"/>
                                        </p:tgtEl>
                                        <p:attrNameLst>
                                          <p:attrName>ppt_h</p:attrName>
                                        </p:attrNameLst>
                                      </p:cBhvr>
                                      <p:tavLst>
                                        <p:tav tm="0">
                                          <p:val>
                                            <p:fltVal val="0"/>
                                          </p:val>
                                        </p:tav>
                                        <p:tav tm="100000">
                                          <p:val>
                                            <p:strVal val="#ppt_h"/>
                                          </p:val>
                                        </p:tav>
                                      </p:tavLst>
                                    </p:anim>
                                    <p:anim calcmode="lin" valueType="num">
                                      <p:cBhvr>
                                        <p:cTn id="80" dur="1000" fill="hold"/>
                                        <p:tgtEl>
                                          <p:spTgt spid="21545"/>
                                        </p:tgtEl>
                                        <p:attrNameLst>
                                          <p:attrName>style.rotation</p:attrName>
                                        </p:attrNameLst>
                                      </p:cBhvr>
                                      <p:tavLst>
                                        <p:tav tm="0">
                                          <p:val>
                                            <p:fltVal val="90"/>
                                          </p:val>
                                        </p:tav>
                                        <p:tav tm="100000">
                                          <p:val>
                                            <p:fltVal val="0"/>
                                          </p:val>
                                        </p:tav>
                                      </p:tavLst>
                                    </p:anim>
                                    <p:animEffect transition="in" filter="fade">
                                      <p:cBhvr>
                                        <p:cTn id="81" dur="1000"/>
                                        <p:tgtEl>
                                          <p:spTgt spid="21545"/>
                                        </p:tgtEl>
                                      </p:cBhvr>
                                    </p:animEffect>
                                  </p:childTnLst>
                                </p:cTn>
                              </p:par>
                              <p:par>
                                <p:cTn id="82" presetID="31" presetClass="entr" presetSubtype="0" fill="hold" nodeType="withEffect">
                                  <p:stCondLst>
                                    <p:cond delay="0"/>
                                  </p:stCondLst>
                                  <p:iterate type="lt">
                                    <p:tmPct val="5000"/>
                                  </p:iterate>
                                  <p:childTnLst>
                                    <p:set>
                                      <p:cBhvr>
                                        <p:cTn id="83" dur="1" fill="hold">
                                          <p:stCondLst>
                                            <p:cond delay="0"/>
                                          </p:stCondLst>
                                        </p:cTn>
                                        <p:tgtEl>
                                          <p:spTgt spid="21546"/>
                                        </p:tgtEl>
                                        <p:attrNameLst>
                                          <p:attrName>style.visibility</p:attrName>
                                        </p:attrNameLst>
                                      </p:cBhvr>
                                      <p:to>
                                        <p:strVal val="visible"/>
                                      </p:to>
                                    </p:set>
                                    <p:anim calcmode="lin" valueType="num">
                                      <p:cBhvr>
                                        <p:cTn id="84" dur="1000" fill="hold"/>
                                        <p:tgtEl>
                                          <p:spTgt spid="21546"/>
                                        </p:tgtEl>
                                        <p:attrNameLst>
                                          <p:attrName>ppt_w</p:attrName>
                                        </p:attrNameLst>
                                      </p:cBhvr>
                                      <p:tavLst>
                                        <p:tav tm="0">
                                          <p:val>
                                            <p:fltVal val="0"/>
                                          </p:val>
                                        </p:tav>
                                        <p:tav tm="100000">
                                          <p:val>
                                            <p:strVal val="#ppt_w"/>
                                          </p:val>
                                        </p:tav>
                                      </p:tavLst>
                                    </p:anim>
                                    <p:anim calcmode="lin" valueType="num">
                                      <p:cBhvr>
                                        <p:cTn id="85" dur="1000" fill="hold"/>
                                        <p:tgtEl>
                                          <p:spTgt spid="21546"/>
                                        </p:tgtEl>
                                        <p:attrNameLst>
                                          <p:attrName>ppt_h</p:attrName>
                                        </p:attrNameLst>
                                      </p:cBhvr>
                                      <p:tavLst>
                                        <p:tav tm="0">
                                          <p:val>
                                            <p:fltVal val="0"/>
                                          </p:val>
                                        </p:tav>
                                        <p:tav tm="100000">
                                          <p:val>
                                            <p:strVal val="#ppt_h"/>
                                          </p:val>
                                        </p:tav>
                                      </p:tavLst>
                                    </p:anim>
                                    <p:anim calcmode="lin" valueType="num">
                                      <p:cBhvr>
                                        <p:cTn id="86" dur="1000" fill="hold"/>
                                        <p:tgtEl>
                                          <p:spTgt spid="21546"/>
                                        </p:tgtEl>
                                        <p:attrNameLst>
                                          <p:attrName>style.rotation</p:attrName>
                                        </p:attrNameLst>
                                      </p:cBhvr>
                                      <p:tavLst>
                                        <p:tav tm="0">
                                          <p:val>
                                            <p:fltVal val="90"/>
                                          </p:val>
                                        </p:tav>
                                        <p:tav tm="100000">
                                          <p:val>
                                            <p:fltVal val="0"/>
                                          </p:val>
                                        </p:tav>
                                      </p:tavLst>
                                    </p:anim>
                                    <p:animEffect transition="in" filter="fade">
                                      <p:cBhvr>
                                        <p:cTn id="87" dur="1000"/>
                                        <p:tgtEl>
                                          <p:spTgt spid="21546"/>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nodeType="clickEffect">
                                  <p:stCondLst>
                                    <p:cond delay="0"/>
                                  </p:stCondLst>
                                  <p:iterate type="lt">
                                    <p:tmPct val="0"/>
                                  </p:iterate>
                                  <p:childTnLst>
                                    <p:animEffect transition="out" filter="fade">
                                      <p:cBhvr>
                                        <p:cTn id="91" dur="500" tmFilter="0, 0; .2, .5; .8, .5; 1, 0"/>
                                        <p:tgtEl>
                                          <p:spTgt spid="21545"/>
                                        </p:tgtEl>
                                      </p:cBhvr>
                                    </p:animEffect>
                                    <p:animScale>
                                      <p:cBhvr>
                                        <p:cTn id="92" dur="250" autoRev="1" fill="hold"/>
                                        <p:tgtEl>
                                          <p:spTgt spid="21545"/>
                                        </p:tgtEl>
                                      </p:cBhvr>
                                      <p:by x="105000" y="105000"/>
                                    </p:animScale>
                                  </p:childTnLst>
                                </p:cTn>
                              </p:par>
                              <p:par>
                                <p:cTn id="93" presetID="26" presetClass="emph" presetSubtype="0" fill="hold" nodeType="withEffect">
                                  <p:stCondLst>
                                    <p:cond delay="0"/>
                                  </p:stCondLst>
                                  <p:iterate type="lt">
                                    <p:tmPct val="0"/>
                                  </p:iterate>
                                  <p:childTnLst>
                                    <p:animEffect transition="out" filter="fade">
                                      <p:cBhvr>
                                        <p:cTn id="94" dur="500" tmFilter="0, 0; .2, .5; .8, .5; 1, 0"/>
                                        <p:tgtEl>
                                          <p:spTgt spid="21546"/>
                                        </p:tgtEl>
                                      </p:cBhvr>
                                    </p:animEffect>
                                    <p:animScale>
                                      <p:cBhvr>
                                        <p:cTn id="95" dur="250" autoRev="1" fill="hold"/>
                                        <p:tgtEl>
                                          <p:spTgt spid="21546"/>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1522"/>
                                        </p:tgtEl>
                                        <p:attrNameLst>
                                          <p:attrName>style.visibility</p:attrName>
                                        </p:attrNameLst>
                                      </p:cBhvr>
                                      <p:to>
                                        <p:strVal val="visible"/>
                                      </p:to>
                                    </p:set>
                                    <p:animEffect transition="in" filter="wipe(left)">
                                      <p:cBhvr>
                                        <p:cTn id="100" dur="500"/>
                                        <p:tgtEl>
                                          <p:spTgt spid="21522"/>
                                        </p:tgtEl>
                                      </p:cBhvr>
                                    </p:animEffect>
                                  </p:childTnLst>
                                </p:cTn>
                              </p:par>
                              <p:par>
                                <p:cTn id="101" presetID="22" presetClass="entr" presetSubtype="8" fill="hold" nodeType="withEffect">
                                  <p:stCondLst>
                                    <p:cond delay="0"/>
                                  </p:stCondLst>
                                  <p:childTnLst>
                                    <p:set>
                                      <p:cBhvr>
                                        <p:cTn id="102" dur="1" fill="hold">
                                          <p:stCondLst>
                                            <p:cond delay="0"/>
                                          </p:stCondLst>
                                        </p:cTn>
                                        <p:tgtEl>
                                          <p:spTgt spid="21519"/>
                                        </p:tgtEl>
                                        <p:attrNameLst>
                                          <p:attrName>style.visibility</p:attrName>
                                        </p:attrNameLst>
                                      </p:cBhvr>
                                      <p:to>
                                        <p:strVal val="visible"/>
                                      </p:to>
                                    </p:set>
                                    <p:animEffect transition="in" filter="wipe(left)">
                                      <p:cBhvr>
                                        <p:cTn id="103" dur="500"/>
                                        <p:tgtEl>
                                          <p:spTgt spid="2151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nodeType="clickEffect">
                                  <p:stCondLst>
                                    <p:cond delay="0"/>
                                  </p:stCondLst>
                                  <p:childTnLst>
                                    <p:set>
                                      <p:cBhvr>
                                        <p:cTn id="107" dur="1" fill="hold">
                                          <p:stCondLst>
                                            <p:cond delay="0"/>
                                          </p:stCondLst>
                                        </p:cTn>
                                        <p:tgtEl>
                                          <p:spTgt spid="21525"/>
                                        </p:tgtEl>
                                        <p:attrNameLst>
                                          <p:attrName>style.visibility</p:attrName>
                                        </p:attrNameLst>
                                      </p:cBhvr>
                                      <p:to>
                                        <p:strVal val="visible"/>
                                      </p:to>
                                    </p:set>
                                    <p:animEffect transition="in" filter="wipe(right)">
                                      <p:cBhvr>
                                        <p:cTn id="108" dur="1000"/>
                                        <p:tgtEl>
                                          <p:spTgt spid="21525"/>
                                        </p:tgtEl>
                                      </p:cBhvr>
                                    </p:animEffect>
                                  </p:childTnLst>
                                </p:cTn>
                              </p:par>
                            </p:childTnLst>
                          </p:cTn>
                        </p:par>
                      </p:childTnLst>
                    </p:cTn>
                  </p:par>
                  <p:par>
                    <p:cTn id="109" fill="hold">
                      <p:stCondLst>
                        <p:cond delay="indefinite"/>
                      </p:stCondLst>
                      <p:childTnLst>
                        <p:par>
                          <p:cTn id="110" fill="hold">
                            <p:stCondLst>
                              <p:cond delay="0"/>
                            </p:stCondLst>
                            <p:childTnLst>
                              <p:par>
                                <p:cTn id="111" presetID="38" presetClass="entr" presetSubtype="0" accel="50000" fill="hold" grpId="0" nodeType="clickEffect">
                                  <p:stCondLst>
                                    <p:cond delay="0"/>
                                  </p:stCondLst>
                                  <p:iterate type="lt">
                                    <p:tmPct val="50000"/>
                                  </p:iterate>
                                  <p:childTnLst>
                                    <p:set>
                                      <p:cBhvr>
                                        <p:cTn id="112" dur="1" fill="hold">
                                          <p:stCondLst>
                                            <p:cond delay="0"/>
                                          </p:stCondLst>
                                        </p:cTn>
                                        <p:tgtEl>
                                          <p:spTgt spid="21529"/>
                                        </p:tgtEl>
                                        <p:attrNameLst>
                                          <p:attrName>style.visibility</p:attrName>
                                        </p:attrNameLst>
                                      </p:cBhvr>
                                      <p:to>
                                        <p:strVal val="visible"/>
                                      </p:to>
                                    </p:set>
                                    <p:set>
                                      <p:cBhvr>
                                        <p:cTn id="113" dur="455" fill="hold">
                                          <p:stCondLst>
                                            <p:cond delay="0"/>
                                          </p:stCondLst>
                                        </p:cTn>
                                        <p:tgtEl>
                                          <p:spTgt spid="21529"/>
                                        </p:tgtEl>
                                        <p:attrNameLst>
                                          <p:attrName>style.rotation</p:attrName>
                                        </p:attrNameLst>
                                      </p:cBhvr>
                                      <p:to>
                                        <p:strVal val="-45.0"/>
                                      </p:to>
                                    </p:set>
                                    <p:anim calcmode="lin" valueType="num">
                                      <p:cBhvr>
                                        <p:cTn id="114" dur="455" fill="hold">
                                          <p:stCondLst>
                                            <p:cond delay="455"/>
                                          </p:stCondLst>
                                        </p:cTn>
                                        <p:tgtEl>
                                          <p:spTgt spid="21529"/>
                                        </p:tgtEl>
                                        <p:attrNameLst>
                                          <p:attrName>style.rotation</p:attrName>
                                        </p:attrNameLst>
                                      </p:cBhvr>
                                      <p:tavLst>
                                        <p:tav tm="0">
                                          <p:val>
                                            <p:fltVal val="-45"/>
                                          </p:val>
                                        </p:tav>
                                        <p:tav tm="69900">
                                          <p:val>
                                            <p:fltVal val="45"/>
                                          </p:val>
                                        </p:tav>
                                        <p:tav tm="100000">
                                          <p:val>
                                            <p:fltVal val="0"/>
                                          </p:val>
                                        </p:tav>
                                      </p:tavLst>
                                    </p:anim>
                                    <p:anim calcmode="lin" valueType="num">
                                      <p:cBhvr>
                                        <p:cTn id="115" dur="455" fill="hold">
                                          <p:stCondLst>
                                            <p:cond delay="0"/>
                                          </p:stCondLst>
                                        </p:cTn>
                                        <p:tgtEl>
                                          <p:spTgt spid="21529"/>
                                        </p:tgtEl>
                                        <p:attrNameLst>
                                          <p:attrName>ppt_y</p:attrName>
                                        </p:attrNameLst>
                                      </p:cBhvr>
                                      <p:tavLst>
                                        <p:tav tm="0">
                                          <p:val>
                                            <p:strVal val="#ppt_y-1"/>
                                          </p:val>
                                        </p:tav>
                                        <p:tav tm="100000">
                                          <p:val>
                                            <p:strVal val="#ppt_y-(0.354*#ppt_w-0.172*#ppt_h)"/>
                                          </p:val>
                                        </p:tav>
                                      </p:tavLst>
                                    </p:anim>
                                    <p:anim calcmode="lin" valueType="num">
                                      <p:cBhvr>
                                        <p:cTn id="116" dur="156" decel="50000" autoRev="1" fill="hold">
                                          <p:stCondLst>
                                            <p:cond delay="455"/>
                                          </p:stCondLst>
                                        </p:cTn>
                                        <p:tgtEl>
                                          <p:spTgt spid="21529"/>
                                        </p:tgtEl>
                                        <p:attrNameLst>
                                          <p:attrName>ppt_y</p:attrName>
                                        </p:attrNameLst>
                                      </p:cBhvr>
                                      <p:tavLst>
                                        <p:tav tm="0">
                                          <p:val>
                                            <p:strVal val="#ppt_y-(0.354*#ppt_w-0.172*#ppt_h)"/>
                                          </p:val>
                                        </p:tav>
                                        <p:tav tm="100000">
                                          <p:val>
                                            <p:strVal val="#ppt_y-(0.354*#ppt_w-0.172*#ppt_h)-#ppt_h/2"/>
                                          </p:val>
                                        </p:tav>
                                      </p:tavLst>
                                    </p:anim>
                                    <p:anim calcmode="lin" valueType="num">
                                      <p:cBhvr>
                                        <p:cTn id="117" dur="136" fill="hold">
                                          <p:stCondLst>
                                            <p:cond delay="864"/>
                                          </p:stCondLst>
                                        </p:cTn>
                                        <p:tgtEl>
                                          <p:spTgt spid="21529"/>
                                        </p:tgtEl>
                                        <p:attrNameLst>
                                          <p:attrName>ppt_y</p:attrName>
                                        </p:attrNameLst>
                                      </p:cBhvr>
                                      <p:tavLst>
                                        <p:tav tm="0">
                                          <p:val>
                                            <p:strVal val="#ppt_y-(0.354*#ppt_w-0.172*#ppt_h)"/>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nodeType="clickEffect">
                                  <p:stCondLst>
                                    <p:cond delay="0"/>
                                  </p:stCondLst>
                                  <p:iterate type="lt">
                                    <p:tmPct val="5000"/>
                                  </p:iterate>
                                  <p:childTnLst>
                                    <p:set>
                                      <p:cBhvr>
                                        <p:cTn id="121" dur="1" fill="hold">
                                          <p:stCondLst>
                                            <p:cond delay="0"/>
                                          </p:stCondLst>
                                        </p:cTn>
                                        <p:tgtEl>
                                          <p:spTgt spid="21547"/>
                                        </p:tgtEl>
                                        <p:attrNameLst>
                                          <p:attrName>style.visibility</p:attrName>
                                        </p:attrNameLst>
                                      </p:cBhvr>
                                      <p:to>
                                        <p:strVal val="visible"/>
                                      </p:to>
                                    </p:set>
                                    <p:anim calcmode="lin" valueType="num">
                                      <p:cBhvr>
                                        <p:cTn id="122" dur="1000" fill="hold"/>
                                        <p:tgtEl>
                                          <p:spTgt spid="21547"/>
                                        </p:tgtEl>
                                        <p:attrNameLst>
                                          <p:attrName>ppt_w</p:attrName>
                                        </p:attrNameLst>
                                      </p:cBhvr>
                                      <p:tavLst>
                                        <p:tav tm="0">
                                          <p:val>
                                            <p:fltVal val="0"/>
                                          </p:val>
                                        </p:tav>
                                        <p:tav tm="100000">
                                          <p:val>
                                            <p:strVal val="#ppt_w"/>
                                          </p:val>
                                        </p:tav>
                                      </p:tavLst>
                                    </p:anim>
                                    <p:anim calcmode="lin" valueType="num">
                                      <p:cBhvr>
                                        <p:cTn id="123" dur="1000" fill="hold"/>
                                        <p:tgtEl>
                                          <p:spTgt spid="21547"/>
                                        </p:tgtEl>
                                        <p:attrNameLst>
                                          <p:attrName>ppt_h</p:attrName>
                                        </p:attrNameLst>
                                      </p:cBhvr>
                                      <p:tavLst>
                                        <p:tav tm="0">
                                          <p:val>
                                            <p:fltVal val="0"/>
                                          </p:val>
                                        </p:tav>
                                        <p:tav tm="100000">
                                          <p:val>
                                            <p:strVal val="#ppt_h"/>
                                          </p:val>
                                        </p:tav>
                                      </p:tavLst>
                                    </p:anim>
                                    <p:anim calcmode="lin" valueType="num">
                                      <p:cBhvr>
                                        <p:cTn id="124" dur="1000" fill="hold"/>
                                        <p:tgtEl>
                                          <p:spTgt spid="21547"/>
                                        </p:tgtEl>
                                        <p:attrNameLst>
                                          <p:attrName>style.rotation</p:attrName>
                                        </p:attrNameLst>
                                      </p:cBhvr>
                                      <p:tavLst>
                                        <p:tav tm="0">
                                          <p:val>
                                            <p:fltVal val="90"/>
                                          </p:val>
                                        </p:tav>
                                        <p:tav tm="100000">
                                          <p:val>
                                            <p:fltVal val="0"/>
                                          </p:val>
                                        </p:tav>
                                      </p:tavLst>
                                    </p:anim>
                                    <p:animEffect transition="in" filter="fade">
                                      <p:cBhvr>
                                        <p:cTn id="125" dur="1000"/>
                                        <p:tgtEl>
                                          <p:spTgt spid="21547"/>
                                        </p:tgtEl>
                                      </p:cBhvr>
                                    </p:animEffect>
                                  </p:childTnLst>
                                </p:cTn>
                              </p:par>
                              <p:par>
                                <p:cTn id="126" presetID="31" presetClass="entr" presetSubtype="0" fill="hold" nodeType="withEffect">
                                  <p:stCondLst>
                                    <p:cond delay="0"/>
                                  </p:stCondLst>
                                  <p:iterate type="lt">
                                    <p:tmPct val="5000"/>
                                  </p:iterate>
                                  <p:childTnLst>
                                    <p:set>
                                      <p:cBhvr>
                                        <p:cTn id="127" dur="1" fill="hold">
                                          <p:stCondLst>
                                            <p:cond delay="0"/>
                                          </p:stCondLst>
                                        </p:cTn>
                                        <p:tgtEl>
                                          <p:spTgt spid="21548"/>
                                        </p:tgtEl>
                                        <p:attrNameLst>
                                          <p:attrName>style.visibility</p:attrName>
                                        </p:attrNameLst>
                                      </p:cBhvr>
                                      <p:to>
                                        <p:strVal val="visible"/>
                                      </p:to>
                                    </p:set>
                                    <p:anim calcmode="lin" valueType="num">
                                      <p:cBhvr>
                                        <p:cTn id="128" dur="1000" fill="hold"/>
                                        <p:tgtEl>
                                          <p:spTgt spid="21548"/>
                                        </p:tgtEl>
                                        <p:attrNameLst>
                                          <p:attrName>ppt_w</p:attrName>
                                        </p:attrNameLst>
                                      </p:cBhvr>
                                      <p:tavLst>
                                        <p:tav tm="0">
                                          <p:val>
                                            <p:fltVal val="0"/>
                                          </p:val>
                                        </p:tav>
                                        <p:tav tm="100000">
                                          <p:val>
                                            <p:strVal val="#ppt_w"/>
                                          </p:val>
                                        </p:tav>
                                      </p:tavLst>
                                    </p:anim>
                                    <p:anim calcmode="lin" valueType="num">
                                      <p:cBhvr>
                                        <p:cTn id="129" dur="1000" fill="hold"/>
                                        <p:tgtEl>
                                          <p:spTgt spid="21548"/>
                                        </p:tgtEl>
                                        <p:attrNameLst>
                                          <p:attrName>ppt_h</p:attrName>
                                        </p:attrNameLst>
                                      </p:cBhvr>
                                      <p:tavLst>
                                        <p:tav tm="0">
                                          <p:val>
                                            <p:fltVal val="0"/>
                                          </p:val>
                                        </p:tav>
                                        <p:tav tm="100000">
                                          <p:val>
                                            <p:strVal val="#ppt_h"/>
                                          </p:val>
                                        </p:tav>
                                      </p:tavLst>
                                    </p:anim>
                                    <p:anim calcmode="lin" valueType="num">
                                      <p:cBhvr>
                                        <p:cTn id="130" dur="1000" fill="hold"/>
                                        <p:tgtEl>
                                          <p:spTgt spid="21548"/>
                                        </p:tgtEl>
                                        <p:attrNameLst>
                                          <p:attrName>style.rotation</p:attrName>
                                        </p:attrNameLst>
                                      </p:cBhvr>
                                      <p:tavLst>
                                        <p:tav tm="0">
                                          <p:val>
                                            <p:fltVal val="90"/>
                                          </p:val>
                                        </p:tav>
                                        <p:tav tm="100000">
                                          <p:val>
                                            <p:fltVal val="0"/>
                                          </p:val>
                                        </p:tav>
                                      </p:tavLst>
                                    </p:anim>
                                    <p:animEffect transition="in" filter="fade">
                                      <p:cBhvr>
                                        <p:cTn id="131" dur="1000"/>
                                        <p:tgtEl>
                                          <p:spTgt spid="21548"/>
                                        </p:tgtEl>
                                      </p:cBhvr>
                                    </p:animEffect>
                                  </p:childTnLst>
                                </p:cTn>
                              </p:par>
                            </p:childTnLst>
                          </p:cTn>
                        </p:par>
                      </p:childTnLst>
                    </p:cTn>
                  </p:par>
                  <p:par>
                    <p:cTn id="132" fill="hold">
                      <p:stCondLst>
                        <p:cond delay="indefinite"/>
                      </p:stCondLst>
                      <p:childTnLst>
                        <p:par>
                          <p:cTn id="133" fill="hold">
                            <p:stCondLst>
                              <p:cond delay="0"/>
                            </p:stCondLst>
                            <p:childTnLst>
                              <p:par>
                                <p:cTn id="134" presetID="26" presetClass="emph" presetSubtype="0" fill="hold" nodeType="clickEffect">
                                  <p:stCondLst>
                                    <p:cond delay="0"/>
                                  </p:stCondLst>
                                  <p:iterate type="lt">
                                    <p:tmPct val="0"/>
                                  </p:iterate>
                                  <p:childTnLst>
                                    <p:animEffect transition="out" filter="fade">
                                      <p:cBhvr>
                                        <p:cTn id="135" dur="500" tmFilter="0, 0; .2, .5; .8, .5; 1, 0"/>
                                        <p:tgtEl>
                                          <p:spTgt spid="21547"/>
                                        </p:tgtEl>
                                      </p:cBhvr>
                                    </p:animEffect>
                                    <p:animScale>
                                      <p:cBhvr>
                                        <p:cTn id="136" dur="250" autoRev="1" fill="hold"/>
                                        <p:tgtEl>
                                          <p:spTgt spid="21547"/>
                                        </p:tgtEl>
                                      </p:cBhvr>
                                      <p:by x="105000" y="105000"/>
                                    </p:animScale>
                                  </p:childTnLst>
                                </p:cTn>
                              </p:par>
                              <p:par>
                                <p:cTn id="137" presetID="26" presetClass="emph" presetSubtype="0" fill="hold" nodeType="withEffect">
                                  <p:stCondLst>
                                    <p:cond delay="0"/>
                                  </p:stCondLst>
                                  <p:iterate type="lt">
                                    <p:tmPct val="0"/>
                                  </p:iterate>
                                  <p:childTnLst>
                                    <p:animEffect transition="out" filter="fade">
                                      <p:cBhvr>
                                        <p:cTn id="138" dur="500" tmFilter="0, 0; .2, .5; .8, .5; 1, 0"/>
                                        <p:tgtEl>
                                          <p:spTgt spid="21548"/>
                                        </p:tgtEl>
                                      </p:cBhvr>
                                    </p:animEffect>
                                    <p:animScale>
                                      <p:cBhvr>
                                        <p:cTn id="139" dur="250" autoRev="1" fill="hold"/>
                                        <p:tgtEl>
                                          <p:spTgt spid="21548"/>
                                        </p:tgtEl>
                                      </p:cBhvr>
                                      <p:by x="105000" y="105000"/>
                                    </p:animScale>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21520"/>
                                        </p:tgtEl>
                                        <p:attrNameLst>
                                          <p:attrName>style.visibility</p:attrName>
                                        </p:attrNameLst>
                                      </p:cBhvr>
                                      <p:to>
                                        <p:strVal val="visible"/>
                                      </p:to>
                                    </p:set>
                                    <p:animEffect transition="in" filter="wipe(left)">
                                      <p:cBhvr>
                                        <p:cTn id="144" dur="2000"/>
                                        <p:tgtEl>
                                          <p:spTgt spid="21520"/>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21521"/>
                                        </p:tgtEl>
                                        <p:attrNameLst>
                                          <p:attrName>style.visibility</p:attrName>
                                        </p:attrNameLst>
                                      </p:cBhvr>
                                      <p:to>
                                        <p:strVal val="visible"/>
                                      </p:to>
                                    </p:set>
                                    <p:animEffect transition="in" filter="wipe(left)">
                                      <p:cBhvr>
                                        <p:cTn id="147" dur="2000"/>
                                        <p:tgtEl>
                                          <p:spTgt spid="2152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2" fill="hold" nodeType="clickEffect">
                                  <p:stCondLst>
                                    <p:cond delay="0"/>
                                  </p:stCondLst>
                                  <p:childTnLst>
                                    <p:set>
                                      <p:cBhvr>
                                        <p:cTn id="151" dur="1" fill="hold">
                                          <p:stCondLst>
                                            <p:cond delay="0"/>
                                          </p:stCondLst>
                                        </p:cTn>
                                        <p:tgtEl>
                                          <p:spTgt spid="21526"/>
                                        </p:tgtEl>
                                        <p:attrNameLst>
                                          <p:attrName>style.visibility</p:attrName>
                                        </p:attrNameLst>
                                      </p:cBhvr>
                                      <p:to>
                                        <p:strVal val="visible"/>
                                      </p:to>
                                    </p:set>
                                    <p:animEffect transition="in" filter="wipe(right)">
                                      <p:cBhvr>
                                        <p:cTn id="152" dur="500"/>
                                        <p:tgtEl>
                                          <p:spTgt spid="21526"/>
                                        </p:tgtEl>
                                      </p:cBhvr>
                                    </p:animEffect>
                                  </p:childTnLst>
                                </p:cTn>
                              </p:par>
                            </p:childTnLst>
                          </p:cTn>
                        </p:par>
                      </p:childTnLst>
                    </p:cTn>
                  </p:par>
                  <p:par>
                    <p:cTn id="153" fill="hold">
                      <p:stCondLst>
                        <p:cond delay="indefinite"/>
                      </p:stCondLst>
                      <p:childTnLst>
                        <p:par>
                          <p:cTn id="154" fill="hold">
                            <p:stCondLst>
                              <p:cond delay="0"/>
                            </p:stCondLst>
                            <p:childTnLst>
                              <p:par>
                                <p:cTn id="155" presetID="38" presetClass="entr" presetSubtype="0" accel="50000" fill="hold" grpId="0" nodeType="clickEffect">
                                  <p:stCondLst>
                                    <p:cond delay="0"/>
                                  </p:stCondLst>
                                  <p:iterate type="lt">
                                    <p:tmPct val="50000"/>
                                  </p:iterate>
                                  <p:childTnLst>
                                    <p:set>
                                      <p:cBhvr>
                                        <p:cTn id="156" dur="1" fill="hold">
                                          <p:stCondLst>
                                            <p:cond delay="0"/>
                                          </p:stCondLst>
                                        </p:cTn>
                                        <p:tgtEl>
                                          <p:spTgt spid="21528"/>
                                        </p:tgtEl>
                                        <p:attrNameLst>
                                          <p:attrName>style.visibility</p:attrName>
                                        </p:attrNameLst>
                                      </p:cBhvr>
                                      <p:to>
                                        <p:strVal val="visible"/>
                                      </p:to>
                                    </p:set>
                                    <p:set>
                                      <p:cBhvr>
                                        <p:cTn id="157" dur="455" fill="hold">
                                          <p:stCondLst>
                                            <p:cond delay="0"/>
                                          </p:stCondLst>
                                        </p:cTn>
                                        <p:tgtEl>
                                          <p:spTgt spid="21528"/>
                                        </p:tgtEl>
                                        <p:attrNameLst>
                                          <p:attrName>style.rotation</p:attrName>
                                        </p:attrNameLst>
                                      </p:cBhvr>
                                      <p:to>
                                        <p:strVal val="-45.0"/>
                                      </p:to>
                                    </p:set>
                                    <p:anim calcmode="lin" valueType="num">
                                      <p:cBhvr>
                                        <p:cTn id="158" dur="455" fill="hold">
                                          <p:stCondLst>
                                            <p:cond delay="455"/>
                                          </p:stCondLst>
                                        </p:cTn>
                                        <p:tgtEl>
                                          <p:spTgt spid="21528"/>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528"/>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528"/>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528"/>
                                        </p:tgtEl>
                                        <p:attrNameLst>
                                          <p:attrName>ppt_y</p:attrName>
                                        </p:attrNameLst>
                                      </p:cBhvr>
                                      <p:tavLst>
                                        <p:tav tm="0">
                                          <p:val>
                                            <p:strVal val="#ppt_y-(0.354*#ppt_w-0.172*#ppt_h)"/>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31" presetClass="entr" presetSubtype="0" fill="hold" nodeType="clickEffect">
                                  <p:stCondLst>
                                    <p:cond delay="0"/>
                                  </p:stCondLst>
                                  <p:iterate type="lt">
                                    <p:tmPct val="5000"/>
                                  </p:iterate>
                                  <p:childTnLst>
                                    <p:set>
                                      <p:cBhvr>
                                        <p:cTn id="165" dur="1" fill="hold">
                                          <p:stCondLst>
                                            <p:cond delay="0"/>
                                          </p:stCondLst>
                                        </p:cTn>
                                        <p:tgtEl>
                                          <p:spTgt spid="21509"/>
                                        </p:tgtEl>
                                        <p:attrNameLst>
                                          <p:attrName>style.visibility</p:attrName>
                                        </p:attrNameLst>
                                      </p:cBhvr>
                                      <p:to>
                                        <p:strVal val="visible"/>
                                      </p:to>
                                    </p:set>
                                    <p:anim calcmode="lin" valueType="num">
                                      <p:cBhvr>
                                        <p:cTn id="166" dur="1000" fill="hold"/>
                                        <p:tgtEl>
                                          <p:spTgt spid="21509"/>
                                        </p:tgtEl>
                                        <p:attrNameLst>
                                          <p:attrName>ppt_w</p:attrName>
                                        </p:attrNameLst>
                                      </p:cBhvr>
                                      <p:tavLst>
                                        <p:tav tm="0">
                                          <p:val>
                                            <p:fltVal val="0"/>
                                          </p:val>
                                        </p:tav>
                                        <p:tav tm="100000">
                                          <p:val>
                                            <p:strVal val="#ppt_w"/>
                                          </p:val>
                                        </p:tav>
                                      </p:tavLst>
                                    </p:anim>
                                    <p:anim calcmode="lin" valueType="num">
                                      <p:cBhvr>
                                        <p:cTn id="167" dur="1000" fill="hold"/>
                                        <p:tgtEl>
                                          <p:spTgt spid="21509"/>
                                        </p:tgtEl>
                                        <p:attrNameLst>
                                          <p:attrName>ppt_h</p:attrName>
                                        </p:attrNameLst>
                                      </p:cBhvr>
                                      <p:tavLst>
                                        <p:tav tm="0">
                                          <p:val>
                                            <p:fltVal val="0"/>
                                          </p:val>
                                        </p:tav>
                                        <p:tav tm="100000">
                                          <p:val>
                                            <p:strVal val="#ppt_h"/>
                                          </p:val>
                                        </p:tav>
                                      </p:tavLst>
                                    </p:anim>
                                    <p:anim calcmode="lin" valueType="num">
                                      <p:cBhvr>
                                        <p:cTn id="168" dur="1000" fill="hold"/>
                                        <p:tgtEl>
                                          <p:spTgt spid="21509"/>
                                        </p:tgtEl>
                                        <p:attrNameLst>
                                          <p:attrName>style.rotation</p:attrName>
                                        </p:attrNameLst>
                                      </p:cBhvr>
                                      <p:tavLst>
                                        <p:tav tm="0">
                                          <p:val>
                                            <p:fltVal val="90"/>
                                          </p:val>
                                        </p:tav>
                                        <p:tav tm="100000">
                                          <p:val>
                                            <p:fltVal val="0"/>
                                          </p:val>
                                        </p:tav>
                                      </p:tavLst>
                                    </p:anim>
                                    <p:animEffect transition="in" filter="fade">
                                      <p:cBhvr>
                                        <p:cTn id="169" dur="1000"/>
                                        <p:tgtEl>
                                          <p:spTgt spid="21509"/>
                                        </p:tgtEl>
                                      </p:cBhvr>
                                    </p:animEffect>
                                  </p:childTnLst>
                                </p:cTn>
                              </p:par>
                              <p:par>
                                <p:cTn id="170" presetID="31" presetClass="entr" presetSubtype="0" fill="hold" nodeType="withEffect">
                                  <p:stCondLst>
                                    <p:cond delay="0"/>
                                  </p:stCondLst>
                                  <p:iterate type="lt">
                                    <p:tmPct val="5000"/>
                                  </p:iterate>
                                  <p:childTnLst>
                                    <p:set>
                                      <p:cBhvr>
                                        <p:cTn id="171" dur="1" fill="hold">
                                          <p:stCondLst>
                                            <p:cond delay="0"/>
                                          </p:stCondLst>
                                        </p:cTn>
                                        <p:tgtEl>
                                          <p:spTgt spid="21510"/>
                                        </p:tgtEl>
                                        <p:attrNameLst>
                                          <p:attrName>style.visibility</p:attrName>
                                        </p:attrNameLst>
                                      </p:cBhvr>
                                      <p:to>
                                        <p:strVal val="visible"/>
                                      </p:to>
                                    </p:set>
                                    <p:anim calcmode="lin" valueType="num">
                                      <p:cBhvr>
                                        <p:cTn id="172" dur="1000" fill="hold"/>
                                        <p:tgtEl>
                                          <p:spTgt spid="21510"/>
                                        </p:tgtEl>
                                        <p:attrNameLst>
                                          <p:attrName>ppt_w</p:attrName>
                                        </p:attrNameLst>
                                      </p:cBhvr>
                                      <p:tavLst>
                                        <p:tav tm="0">
                                          <p:val>
                                            <p:fltVal val="0"/>
                                          </p:val>
                                        </p:tav>
                                        <p:tav tm="100000">
                                          <p:val>
                                            <p:strVal val="#ppt_w"/>
                                          </p:val>
                                        </p:tav>
                                      </p:tavLst>
                                    </p:anim>
                                    <p:anim calcmode="lin" valueType="num">
                                      <p:cBhvr>
                                        <p:cTn id="173" dur="1000" fill="hold"/>
                                        <p:tgtEl>
                                          <p:spTgt spid="21510"/>
                                        </p:tgtEl>
                                        <p:attrNameLst>
                                          <p:attrName>ppt_h</p:attrName>
                                        </p:attrNameLst>
                                      </p:cBhvr>
                                      <p:tavLst>
                                        <p:tav tm="0">
                                          <p:val>
                                            <p:fltVal val="0"/>
                                          </p:val>
                                        </p:tav>
                                        <p:tav tm="100000">
                                          <p:val>
                                            <p:strVal val="#ppt_h"/>
                                          </p:val>
                                        </p:tav>
                                      </p:tavLst>
                                    </p:anim>
                                    <p:anim calcmode="lin" valueType="num">
                                      <p:cBhvr>
                                        <p:cTn id="174" dur="1000" fill="hold"/>
                                        <p:tgtEl>
                                          <p:spTgt spid="21510"/>
                                        </p:tgtEl>
                                        <p:attrNameLst>
                                          <p:attrName>style.rotation</p:attrName>
                                        </p:attrNameLst>
                                      </p:cBhvr>
                                      <p:tavLst>
                                        <p:tav tm="0">
                                          <p:val>
                                            <p:fltVal val="90"/>
                                          </p:val>
                                        </p:tav>
                                        <p:tav tm="100000">
                                          <p:val>
                                            <p:fltVal val="0"/>
                                          </p:val>
                                        </p:tav>
                                      </p:tavLst>
                                    </p:anim>
                                    <p:animEffect transition="in" filter="fade">
                                      <p:cBhvr>
                                        <p:cTn id="175" dur="1000"/>
                                        <p:tgtEl>
                                          <p:spTgt spid="21510"/>
                                        </p:tgtEl>
                                      </p:cBhvr>
                                    </p:animEffect>
                                  </p:childTnLst>
                                </p:cTn>
                              </p:par>
                              <p:par>
                                <p:cTn id="176" presetID="31" presetClass="entr" presetSubtype="0" fill="hold" grpId="0" nodeType="withEffect">
                                  <p:stCondLst>
                                    <p:cond delay="0"/>
                                  </p:stCondLst>
                                  <p:iterate type="lt">
                                    <p:tmPct val="5000"/>
                                  </p:iterate>
                                  <p:childTnLst>
                                    <p:set>
                                      <p:cBhvr>
                                        <p:cTn id="177" dur="1" fill="hold">
                                          <p:stCondLst>
                                            <p:cond delay="0"/>
                                          </p:stCondLst>
                                        </p:cTn>
                                        <p:tgtEl>
                                          <p:spTgt spid="21514"/>
                                        </p:tgtEl>
                                        <p:attrNameLst>
                                          <p:attrName>style.visibility</p:attrName>
                                        </p:attrNameLst>
                                      </p:cBhvr>
                                      <p:to>
                                        <p:strVal val="visible"/>
                                      </p:to>
                                    </p:set>
                                    <p:anim calcmode="lin" valueType="num">
                                      <p:cBhvr>
                                        <p:cTn id="178" dur="1000" fill="hold"/>
                                        <p:tgtEl>
                                          <p:spTgt spid="21514"/>
                                        </p:tgtEl>
                                        <p:attrNameLst>
                                          <p:attrName>ppt_w</p:attrName>
                                        </p:attrNameLst>
                                      </p:cBhvr>
                                      <p:tavLst>
                                        <p:tav tm="0">
                                          <p:val>
                                            <p:fltVal val="0"/>
                                          </p:val>
                                        </p:tav>
                                        <p:tav tm="100000">
                                          <p:val>
                                            <p:strVal val="#ppt_w"/>
                                          </p:val>
                                        </p:tav>
                                      </p:tavLst>
                                    </p:anim>
                                    <p:anim calcmode="lin" valueType="num">
                                      <p:cBhvr>
                                        <p:cTn id="179" dur="1000" fill="hold"/>
                                        <p:tgtEl>
                                          <p:spTgt spid="21514"/>
                                        </p:tgtEl>
                                        <p:attrNameLst>
                                          <p:attrName>ppt_h</p:attrName>
                                        </p:attrNameLst>
                                      </p:cBhvr>
                                      <p:tavLst>
                                        <p:tav tm="0">
                                          <p:val>
                                            <p:fltVal val="0"/>
                                          </p:val>
                                        </p:tav>
                                        <p:tav tm="100000">
                                          <p:val>
                                            <p:strVal val="#ppt_h"/>
                                          </p:val>
                                        </p:tav>
                                      </p:tavLst>
                                    </p:anim>
                                    <p:anim calcmode="lin" valueType="num">
                                      <p:cBhvr>
                                        <p:cTn id="180" dur="1000" fill="hold"/>
                                        <p:tgtEl>
                                          <p:spTgt spid="21514"/>
                                        </p:tgtEl>
                                        <p:attrNameLst>
                                          <p:attrName>style.rotation</p:attrName>
                                        </p:attrNameLst>
                                      </p:cBhvr>
                                      <p:tavLst>
                                        <p:tav tm="0">
                                          <p:val>
                                            <p:fltVal val="90"/>
                                          </p:val>
                                        </p:tav>
                                        <p:tav tm="100000">
                                          <p:val>
                                            <p:fltVal val="0"/>
                                          </p:val>
                                        </p:tav>
                                      </p:tavLst>
                                    </p:anim>
                                    <p:animEffect transition="in" filter="fade">
                                      <p:cBhvr>
                                        <p:cTn id="181" dur="1000"/>
                                        <p:tgtEl>
                                          <p:spTgt spid="21514"/>
                                        </p:tgtEl>
                                      </p:cBhvr>
                                    </p:animEffect>
                                  </p:childTnLst>
                                </p:cTn>
                              </p:par>
                              <p:par>
                                <p:cTn id="182" presetID="31" presetClass="entr" presetSubtype="0" fill="hold" grpId="0" nodeType="withEffect">
                                  <p:stCondLst>
                                    <p:cond delay="0"/>
                                  </p:stCondLst>
                                  <p:iterate type="lt">
                                    <p:tmPct val="5000"/>
                                  </p:iterate>
                                  <p:childTnLst>
                                    <p:set>
                                      <p:cBhvr>
                                        <p:cTn id="183" dur="1" fill="hold">
                                          <p:stCondLst>
                                            <p:cond delay="0"/>
                                          </p:stCondLst>
                                        </p:cTn>
                                        <p:tgtEl>
                                          <p:spTgt spid="21515"/>
                                        </p:tgtEl>
                                        <p:attrNameLst>
                                          <p:attrName>style.visibility</p:attrName>
                                        </p:attrNameLst>
                                      </p:cBhvr>
                                      <p:to>
                                        <p:strVal val="visible"/>
                                      </p:to>
                                    </p:set>
                                    <p:anim calcmode="lin" valueType="num">
                                      <p:cBhvr>
                                        <p:cTn id="184" dur="1000" fill="hold"/>
                                        <p:tgtEl>
                                          <p:spTgt spid="21515"/>
                                        </p:tgtEl>
                                        <p:attrNameLst>
                                          <p:attrName>ppt_w</p:attrName>
                                        </p:attrNameLst>
                                      </p:cBhvr>
                                      <p:tavLst>
                                        <p:tav tm="0">
                                          <p:val>
                                            <p:fltVal val="0"/>
                                          </p:val>
                                        </p:tav>
                                        <p:tav tm="100000">
                                          <p:val>
                                            <p:strVal val="#ppt_w"/>
                                          </p:val>
                                        </p:tav>
                                      </p:tavLst>
                                    </p:anim>
                                    <p:anim calcmode="lin" valueType="num">
                                      <p:cBhvr>
                                        <p:cTn id="185" dur="1000" fill="hold"/>
                                        <p:tgtEl>
                                          <p:spTgt spid="21515"/>
                                        </p:tgtEl>
                                        <p:attrNameLst>
                                          <p:attrName>ppt_h</p:attrName>
                                        </p:attrNameLst>
                                      </p:cBhvr>
                                      <p:tavLst>
                                        <p:tav tm="0">
                                          <p:val>
                                            <p:fltVal val="0"/>
                                          </p:val>
                                        </p:tav>
                                        <p:tav tm="100000">
                                          <p:val>
                                            <p:strVal val="#ppt_h"/>
                                          </p:val>
                                        </p:tav>
                                      </p:tavLst>
                                    </p:anim>
                                    <p:anim calcmode="lin" valueType="num">
                                      <p:cBhvr>
                                        <p:cTn id="186" dur="1000" fill="hold"/>
                                        <p:tgtEl>
                                          <p:spTgt spid="21515"/>
                                        </p:tgtEl>
                                        <p:attrNameLst>
                                          <p:attrName>style.rotation</p:attrName>
                                        </p:attrNameLst>
                                      </p:cBhvr>
                                      <p:tavLst>
                                        <p:tav tm="0">
                                          <p:val>
                                            <p:fltVal val="90"/>
                                          </p:val>
                                        </p:tav>
                                        <p:tav tm="100000">
                                          <p:val>
                                            <p:fltVal val="0"/>
                                          </p:val>
                                        </p:tav>
                                      </p:tavLst>
                                    </p:anim>
                                    <p:animEffect transition="in" filter="fade">
                                      <p:cBhvr>
                                        <p:cTn id="187" dur="1000"/>
                                        <p:tgtEl>
                                          <p:spTgt spid="21515"/>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4" fill="hold" nodeType="clickEffect">
                                  <p:stCondLst>
                                    <p:cond delay="0"/>
                                  </p:stCondLst>
                                  <p:childTnLst>
                                    <p:set>
                                      <p:cBhvr>
                                        <p:cTn id="191" dur="1" fill="hold">
                                          <p:stCondLst>
                                            <p:cond delay="0"/>
                                          </p:stCondLst>
                                        </p:cTn>
                                        <p:tgtEl>
                                          <p:spTgt spid="21530"/>
                                        </p:tgtEl>
                                        <p:attrNameLst>
                                          <p:attrName>style.visibility</p:attrName>
                                        </p:attrNameLst>
                                      </p:cBhvr>
                                      <p:to>
                                        <p:strVal val="visible"/>
                                      </p:to>
                                    </p:set>
                                    <p:animEffect transition="in" filter="wipe(down)">
                                      <p:cBhvr>
                                        <p:cTn id="192" dur="500"/>
                                        <p:tgtEl>
                                          <p:spTgt spid="21530"/>
                                        </p:tgtEl>
                                      </p:cBhvr>
                                    </p:animEffect>
                                  </p:childTnLst>
                                </p:cTn>
                              </p:par>
                              <p:par>
                                <p:cTn id="193" presetID="22" presetClass="entr" presetSubtype="4" fill="hold" grpId="0" nodeType="withEffect">
                                  <p:stCondLst>
                                    <p:cond delay="0"/>
                                  </p:stCondLst>
                                  <p:childTnLst>
                                    <p:set>
                                      <p:cBhvr>
                                        <p:cTn id="194" dur="1" fill="hold">
                                          <p:stCondLst>
                                            <p:cond delay="0"/>
                                          </p:stCondLst>
                                        </p:cTn>
                                        <p:tgtEl>
                                          <p:spTgt spid="21531"/>
                                        </p:tgtEl>
                                        <p:attrNameLst>
                                          <p:attrName>style.visibility</p:attrName>
                                        </p:attrNameLst>
                                      </p:cBhvr>
                                      <p:to>
                                        <p:strVal val="visible"/>
                                      </p:to>
                                    </p:set>
                                    <p:animEffect transition="in" filter="wipe(down)">
                                      <p:cBhvr>
                                        <p:cTn id="195" dur="500"/>
                                        <p:tgtEl>
                                          <p:spTgt spid="21531"/>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21536"/>
                                        </p:tgtEl>
                                        <p:attrNameLst>
                                          <p:attrName>style.visibility</p:attrName>
                                        </p:attrNameLst>
                                      </p:cBhvr>
                                      <p:to>
                                        <p:strVal val="visible"/>
                                      </p:to>
                                    </p:set>
                                    <p:animEffect transition="in" filter="wipe(left)">
                                      <p:cBhvr>
                                        <p:cTn id="200" dur="2000"/>
                                        <p:tgtEl>
                                          <p:spTgt spid="21536"/>
                                        </p:tgtEl>
                                      </p:cBhvr>
                                    </p:animEffect>
                                  </p:childTnLst>
                                </p:cTn>
                              </p:par>
                              <p:par>
                                <p:cTn id="201" presetID="22" presetClass="entr" presetSubtype="8" fill="hold" grpId="0" nodeType="withEffect">
                                  <p:stCondLst>
                                    <p:cond delay="0"/>
                                  </p:stCondLst>
                                  <p:childTnLst>
                                    <p:set>
                                      <p:cBhvr>
                                        <p:cTn id="202" dur="1" fill="hold">
                                          <p:stCondLst>
                                            <p:cond delay="0"/>
                                          </p:stCondLst>
                                        </p:cTn>
                                        <p:tgtEl>
                                          <p:spTgt spid="21537"/>
                                        </p:tgtEl>
                                        <p:attrNameLst>
                                          <p:attrName>style.visibility</p:attrName>
                                        </p:attrNameLst>
                                      </p:cBhvr>
                                      <p:to>
                                        <p:strVal val="visible"/>
                                      </p:to>
                                    </p:set>
                                    <p:animEffect transition="in" filter="wipe(left)">
                                      <p:cBhvr>
                                        <p:cTn id="203" dur="2000"/>
                                        <p:tgtEl>
                                          <p:spTgt spid="21537"/>
                                        </p:tgtEl>
                                      </p:cBhvr>
                                    </p:animEffect>
                                  </p:childTnLst>
                                </p:cTn>
                              </p:par>
                            </p:childTnLst>
                          </p:cTn>
                        </p:par>
                      </p:childTnLst>
                    </p:cTn>
                  </p:par>
                  <p:par>
                    <p:cTn id="204" fill="hold">
                      <p:stCondLst>
                        <p:cond delay="indefinite"/>
                      </p:stCondLst>
                      <p:childTnLst>
                        <p:par>
                          <p:cTn id="205" fill="hold">
                            <p:stCondLst>
                              <p:cond delay="0"/>
                            </p:stCondLst>
                            <p:childTnLst>
                              <p:par>
                                <p:cTn id="206" presetID="22" presetClass="entr" presetSubtype="2" fill="hold" nodeType="clickEffect">
                                  <p:stCondLst>
                                    <p:cond delay="0"/>
                                  </p:stCondLst>
                                  <p:childTnLst>
                                    <p:set>
                                      <p:cBhvr>
                                        <p:cTn id="207" dur="1" fill="hold">
                                          <p:stCondLst>
                                            <p:cond delay="0"/>
                                          </p:stCondLst>
                                        </p:cTn>
                                        <p:tgtEl>
                                          <p:spTgt spid="21538"/>
                                        </p:tgtEl>
                                        <p:attrNameLst>
                                          <p:attrName>style.visibility</p:attrName>
                                        </p:attrNameLst>
                                      </p:cBhvr>
                                      <p:to>
                                        <p:strVal val="visible"/>
                                      </p:to>
                                    </p:set>
                                    <p:animEffect transition="in" filter="wipe(right)">
                                      <p:cBhvr>
                                        <p:cTn id="208" dur="500"/>
                                        <p:tgtEl>
                                          <p:spTgt spid="21538"/>
                                        </p:tgtEl>
                                      </p:cBhvr>
                                    </p:animEffect>
                                  </p:childTnLst>
                                </p:cTn>
                              </p:par>
                            </p:childTnLst>
                          </p:cTn>
                        </p:par>
                      </p:childTnLst>
                    </p:cTn>
                  </p:par>
                  <p:par>
                    <p:cTn id="209" fill="hold">
                      <p:stCondLst>
                        <p:cond delay="indefinite"/>
                      </p:stCondLst>
                      <p:childTnLst>
                        <p:par>
                          <p:cTn id="210" fill="hold">
                            <p:stCondLst>
                              <p:cond delay="0"/>
                            </p:stCondLst>
                            <p:childTnLst>
                              <p:par>
                                <p:cTn id="211" presetID="38" presetClass="entr" presetSubtype="0" accel="50000" fill="hold" grpId="0" nodeType="clickEffect">
                                  <p:stCondLst>
                                    <p:cond delay="0"/>
                                  </p:stCondLst>
                                  <p:iterate type="lt">
                                    <p:tmPct val="50000"/>
                                  </p:iterate>
                                  <p:childTnLst>
                                    <p:set>
                                      <p:cBhvr>
                                        <p:cTn id="212" dur="1" fill="hold">
                                          <p:stCondLst>
                                            <p:cond delay="0"/>
                                          </p:stCondLst>
                                        </p:cTn>
                                        <p:tgtEl>
                                          <p:spTgt spid="21542"/>
                                        </p:tgtEl>
                                        <p:attrNameLst>
                                          <p:attrName>style.visibility</p:attrName>
                                        </p:attrNameLst>
                                      </p:cBhvr>
                                      <p:to>
                                        <p:strVal val="visible"/>
                                      </p:to>
                                    </p:set>
                                    <p:set>
                                      <p:cBhvr>
                                        <p:cTn id="213" dur="455" fill="hold">
                                          <p:stCondLst>
                                            <p:cond delay="0"/>
                                          </p:stCondLst>
                                        </p:cTn>
                                        <p:tgtEl>
                                          <p:spTgt spid="21542"/>
                                        </p:tgtEl>
                                        <p:attrNameLst>
                                          <p:attrName>style.rotation</p:attrName>
                                        </p:attrNameLst>
                                      </p:cBhvr>
                                      <p:to>
                                        <p:strVal val="-45.0"/>
                                      </p:to>
                                    </p:set>
                                    <p:anim calcmode="lin" valueType="num">
                                      <p:cBhvr>
                                        <p:cTn id="214" dur="455" fill="hold">
                                          <p:stCondLst>
                                            <p:cond delay="455"/>
                                          </p:stCondLst>
                                        </p:cTn>
                                        <p:tgtEl>
                                          <p:spTgt spid="21542"/>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542"/>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542"/>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542"/>
                                        </p:tgtEl>
                                        <p:attrNameLst>
                                          <p:attrName>ppt_y</p:attrName>
                                        </p:attrNameLst>
                                      </p:cBhvr>
                                      <p:tavLst>
                                        <p:tav tm="0">
                                          <p:val>
                                            <p:strVal val="#ppt_y-(0.354*#ppt_w-0.172*#ppt_h)"/>
                                          </p:val>
                                        </p:tav>
                                        <p:tav tm="100000">
                                          <p:val>
                                            <p:strVal val="#ppt_y"/>
                                          </p:val>
                                        </p:tav>
                                      </p:tavLst>
                                    </p:anim>
                                  </p:childTnLst>
                                </p:cTn>
                              </p:par>
                            </p:childTnLst>
                          </p:cTn>
                        </p:par>
                      </p:childTnLst>
                    </p:cTn>
                  </p:par>
                  <p:par>
                    <p:cTn id="218" fill="hold">
                      <p:stCondLst>
                        <p:cond delay="indefinite"/>
                      </p:stCondLst>
                      <p:childTnLst>
                        <p:par>
                          <p:cTn id="219" fill="hold">
                            <p:stCondLst>
                              <p:cond delay="0"/>
                            </p:stCondLst>
                            <p:childTnLst>
                              <p:par>
                                <p:cTn id="220" presetID="31" presetClass="entr" presetSubtype="0" fill="hold" nodeType="clickEffect">
                                  <p:stCondLst>
                                    <p:cond delay="0"/>
                                  </p:stCondLst>
                                  <p:iterate type="lt">
                                    <p:tmPct val="5000"/>
                                  </p:iterate>
                                  <p:childTnLst>
                                    <p:set>
                                      <p:cBhvr>
                                        <p:cTn id="221" dur="1" fill="hold">
                                          <p:stCondLst>
                                            <p:cond delay="0"/>
                                          </p:stCondLst>
                                        </p:cTn>
                                        <p:tgtEl>
                                          <p:spTgt spid="21549"/>
                                        </p:tgtEl>
                                        <p:attrNameLst>
                                          <p:attrName>style.visibility</p:attrName>
                                        </p:attrNameLst>
                                      </p:cBhvr>
                                      <p:to>
                                        <p:strVal val="visible"/>
                                      </p:to>
                                    </p:set>
                                    <p:anim calcmode="lin" valueType="num">
                                      <p:cBhvr>
                                        <p:cTn id="222" dur="1000" fill="hold"/>
                                        <p:tgtEl>
                                          <p:spTgt spid="21549"/>
                                        </p:tgtEl>
                                        <p:attrNameLst>
                                          <p:attrName>ppt_w</p:attrName>
                                        </p:attrNameLst>
                                      </p:cBhvr>
                                      <p:tavLst>
                                        <p:tav tm="0">
                                          <p:val>
                                            <p:fltVal val="0"/>
                                          </p:val>
                                        </p:tav>
                                        <p:tav tm="100000">
                                          <p:val>
                                            <p:strVal val="#ppt_w"/>
                                          </p:val>
                                        </p:tav>
                                      </p:tavLst>
                                    </p:anim>
                                    <p:anim calcmode="lin" valueType="num">
                                      <p:cBhvr>
                                        <p:cTn id="223" dur="1000" fill="hold"/>
                                        <p:tgtEl>
                                          <p:spTgt spid="21549"/>
                                        </p:tgtEl>
                                        <p:attrNameLst>
                                          <p:attrName>ppt_h</p:attrName>
                                        </p:attrNameLst>
                                      </p:cBhvr>
                                      <p:tavLst>
                                        <p:tav tm="0">
                                          <p:val>
                                            <p:fltVal val="0"/>
                                          </p:val>
                                        </p:tav>
                                        <p:tav tm="100000">
                                          <p:val>
                                            <p:strVal val="#ppt_h"/>
                                          </p:val>
                                        </p:tav>
                                      </p:tavLst>
                                    </p:anim>
                                    <p:anim calcmode="lin" valueType="num">
                                      <p:cBhvr>
                                        <p:cTn id="224" dur="1000" fill="hold"/>
                                        <p:tgtEl>
                                          <p:spTgt spid="21549"/>
                                        </p:tgtEl>
                                        <p:attrNameLst>
                                          <p:attrName>style.rotation</p:attrName>
                                        </p:attrNameLst>
                                      </p:cBhvr>
                                      <p:tavLst>
                                        <p:tav tm="0">
                                          <p:val>
                                            <p:fltVal val="90"/>
                                          </p:val>
                                        </p:tav>
                                        <p:tav tm="100000">
                                          <p:val>
                                            <p:fltVal val="0"/>
                                          </p:val>
                                        </p:tav>
                                      </p:tavLst>
                                    </p:anim>
                                    <p:animEffect transition="in" filter="fade">
                                      <p:cBhvr>
                                        <p:cTn id="225" dur="1000"/>
                                        <p:tgtEl>
                                          <p:spTgt spid="21549"/>
                                        </p:tgtEl>
                                      </p:cBhvr>
                                    </p:animEffect>
                                  </p:childTnLst>
                                </p:cTn>
                              </p:par>
                              <p:par>
                                <p:cTn id="226" presetID="31" presetClass="entr" presetSubtype="0" fill="hold" nodeType="withEffect">
                                  <p:stCondLst>
                                    <p:cond delay="0"/>
                                  </p:stCondLst>
                                  <p:iterate type="lt">
                                    <p:tmPct val="5000"/>
                                  </p:iterate>
                                  <p:childTnLst>
                                    <p:set>
                                      <p:cBhvr>
                                        <p:cTn id="227" dur="1" fill="hold">
                                          <p:stCondLst>
                                            <p:cond delay="0"/>
                                          </p:stCondLst>
                                        </p:cTn>
                                        <p:tgtEl>
                                          <p:spTgt spid="21550"/>
                                        </p:tgtEl>
                                        <p:attrNameLst>
                                          <p:attrName>style.visibility</p:attrName>
                                        </p:attrNameLst>
                                      </p:cBhvr>
                                      <p:to>
                                        <p:strVal val="visible"/>
                                      </p:to>
                                    </p:set>
                                    <p:anim calcmode="lin" valueType="num">
                                      <p:cBhvr>
                                        <p:cTn id="228" dur="1000" fill="hold"/>
                                        <p:tgtEl>
                                          <p:spTgt spid="21550"/>
                                        </p:tgtEl>
                                        <p:attrNameLst>
                                          <p:attrName>ppt_w</p:attrName>
                                        </p:attrNameLst>
                                      </p:cBhvr>
                                      <p:tavLst>
                                        <p:tav tm="0">
                                          <p:val>
                                            <p:fltVal val="0"/>
                                          </p:val>
                                        </p:tav>
                                        <p:tav tm="100000">
                                          <p:val>
                                            <p:strVal val="#ppt_w"/>
                                          </p:val>
                                        </p:tav>
                                      </p:tavLst>
                                    </p:anim>
                                    <p:anim calcmode="lin" valueType="num">
                                      <p:cBhvr>
                                        <p:cTn id="229" dur="1000" fill="hold"/>
                                        <p:tgtEl>
                                          <p:spTgt spid="21550"/>
                                        </p:tgtEl>
                                        <p:attrNameLst>
                                          <p:attrName>ppt_h</p:attrName>
                                        </p:attrNameLst>
                                      </p:cBhvr>
                                      <p:tavLst>
                                        <p:tav tm="0">
                                          <p:val>
                                            <p:fltVal val="0"/>
                                          </p:val>
                                        </p:tav>
                                        <p:tav tm="100000">
                                          <p:val>
                                            <p:strVal val="#ppt_h"/>
                                          </p:val>
                                        </p:tav>
                                      </p:tavLst>
                                    </p:anim>
                                    <p:anim calcmode="lin" valueType="num">
                                      <p:cBhvr>
                                        <p:cTn id="230" dur="1000" fill="hold"/>
                                        <p:tgtEl>
                                          <p:spTgt spid="21550"/>
                                        </p:tgtEl>
                                        <p:attrNameLst>
                                          <p:attrName>style.rotation</p:attrName>
                                        </p:attrNameLst>
                                      </p:cBhvr>
                                      <p:tavLst>
                                        <p:tav tm="0">
                                          <p:val>
                                            <p:fltVal val="90"/>
                                          </p:val>
                                        </p:tav>
                                        <p:tav tm="100000">
                                          <p:val>
                                            <p:fltVal val="0"/>
                                          </p:val>
                                        </p:tav>
                                      </p:tavLst>
                                    </p:anim>
                                    <p:animEffect transition="in" filter="fade">
                                      <p:cBhvr>
                                        <p:cTn id="231" dur="1000"/>
                                        <p:tgtEl>
                                          <p:spTgt spid="21550"/>
                                        </p:tgtEl>
                                      </p:cBhvr>
                                    </p:animEffect>
                                  </p:childTnLst>
                                </p:cTn>
                              </p:par>
                            </p:childTnLst>
                          </p:cTn>
                        </p:par>
                      </p:childTnLst>
                    </p:cTn>
                  </p:par>
                  <p:par>
                    <p:cTn id="232" fill="hold">
                      <p:stCondLst>
                        <p:cond delay="indefinite"/>
                      </p:stCondLst>
                      <p:childTnLst>
                        <p:par>
                          <p:cTn id="233" fill="hold">
                            <p:stCondLst>
                              <p:cond delay="0"/>
                            </p:stCondLst>
                            <p:childTnLst>
                              <p:par>
                                <p:cTn id="234" presetID="26" presetClass="emph" presetSubtype="0" fill="hold" nodeType="clickEffect">
                                  <p:stCondLst>
                                    <p:cond delay="0"/>
                                  </p:stCondLst>
                                  <p:iterate type="lt">
                                    <p:tmPct val="0"/>
                                  </p:iterate>
                                  <p:childTnLst>
                                    <p:animEffect transition="out" filter="fade">
                                      <p:cBhvr>
                                        <p:cTn id="235" dur="500" tmFilter="0, 0; .2, .5; .8, .5; 1, 0"/>
                                        <p:tgtEl>
                                          <p:spTgt spid="21549"/>
                                        </p:tgtEl>
                                      </p:cBhvr>
                                    </p:animEffect>
                                    <p:animScale>
                                      <p:cBhvr>
                                        <p:cTn id="236" dur="250" autoRev="1" fill="hold"/>
                                        <p:tgtEl>
                                          <p:spTgt spid="21549"/>
                                        </p:tgtEl>
                                      </p:cBhvr>
                                      <p:by x="105000" y="105000"/>
                                    </p:animScale>
                                  </p:childTnLst>
                                </p:cTn>
                              </p:par>
                              <p:par>
                                <p:cTn id="237" presetID="26" presetClass="emph" presetSubtype="0" fill="hold" nodeType="withEffect">
                                  <p:stCondLst>
                                    <p:cond delay="0"/>
                                  </p:stCondLst>
                                  <p:iterate type="lt">
                                    <p:tmPct val="0"/>
                                  </p:iterate>
                                  <p:childTnLst>
                                    <p:animEffect transition="out" filter="fade">
                                      <p:cBhvr>
                                        <p:cTn id="238" dur="500" tmFilter="0, 0; .2, .5; .8, .5; 1, 0"/>
                                        <p:tgtEl>
                                          <p:spTgt spid="21550"/>
                                        </p:tgtEl>
                                      </p:cBhvr>
                                    </p:animEffect>
                                    <p:animScale>
                                      <p:cBhvr>
                                        <p:cTn id="239" dur="250" autoRev="1" fill="hold"/>
                                        <p:tgtEl>
                                          <p:spTgt spid="21550"/>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grpId="0" nodeType="clickEffect">
                                  <p:stCondLst>
                                    <p:cond delay="0"/>
                                  </p:stCondLst>
                                  <p:childTnLst>
                                    <p:set>
                                      <p:cBhvr>
                                        <p:cTn id="243" dur="1" fill="hold">
                                          <p:stCondLst>
                                            <p:cond delay="0"/>
                                          </p:stCondLst>
                                        </p:cTn>
                                        <p:tgtEl>
                                          <p:spTgt spid="21541"/>
                                        </p:tgtEl>
                                        <p:attrNameLst>
                                          <p:attrName>style.visibility</p:attrName>
                                        </p:attrNameLst>
                                      </p:cBhvr>
                                      <p:to>
                                        <p:strVal val="visible"/>
                                      </p:to>
                                    </p:set>
                                    <p:animEffect transition="in" filter="wipe(left)">
                                      <p:cBhvr>
                                        <p:cTn id="244" dur="2000"/>
                                        <p:tgtEl>
                                          <p:spTgt spid="21541"/>
                                        </p:tgtEl>
                                      </p:cBhvr>
                                    </p:animEffect>
                                  </p:childTnLst>
                                </p:cTn>
                              </p:par>
                              <p:par>
                                <p:cTn id="245" presetID="22" presetClass="entr" presetSubtype="8" fill="hold" nodeType="withEffect">
                                  <p:stCondLst>
                                    <p:cond delay="0"/>
                                  </p:stCondLst>
                                  <p:childTnLst>
                                    <p:set>
                                      <p:cBhvr>
                                        <p:cTn id="246" dur="1" fill="hold">
                                          <p:stCondLst>
                                            <p:cond delay="0"/>
                                          </p:stCondLst>
                                        </p:cTn>
                                        <p:tgtEl>
                                          <p:spTgt spid="21540"/>
                                        </p:tgtEl>
                                        <p:attrNameLst>
                                          <p:attrName>style.visibility</p:attrName>
                                        </p:attrNameLst>
                                      </p:cBhvr>
                                      <p:to>
                                        <p:strVal val="visible"/>
                                      </p:to>
                                    </p:set>
                                    <p:animEffect transition="in" filter="wipe(left)">
                                      <p:cBhvr>
                                        <p:cTn id="247" dur="2000"/>
                                        <p:tgtEl>
                                          <p:spTgt spid="21540"/>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nodeType="clickEffect">
                                  <p:stCondLst>
                                    <p:cond delay="0"/>
                                  </p:stCondLst>
                                  <p:childTnLst>
                                    <p:set>
                                      <p:cBhvr>
                                        <p:cTn id="251" dur="1" fill="hold">
                                          <p:stCondLst>
                                            <p:cond delay="0"/>
                                          </p:stCondLst>
                                        </p:cTn>
                                        <p:tgtEl>
                                          <p:spTgt spid="21539"/>
                                        </p:tgtEl>
                                        <p:attrNameLst>
                                          <p:attrName>style.visibility</p:attrName>
                                        </p:attrNameLst>
                                      </p:cBhvr>
                                      <p:to>
                                        <p:strVal val="visible"/>
                                      </p:to>
                                    </p:set>
                                    <p:animEffect transition="in" filter="wipe(left)">
                                      <p:cBhvr>
                                        <p:cTn id="252" dur="5000"/>
                                        <p:tgtEl>
                                          <p:spTgt spid="21539"/>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nodeType="clickEffect">
                                  <p:stCondLst>
                                    <p:cond delay="0"/>
                                  </p:stCondLst>
                                  <p:childTnLst>
                                    <p:set>
                                      <p:cBhvr>
                                        <p:cTn id="256" dur="1" fill="hold">
                                          <p:stCondLst>
                                            <p:cond delay="0"/>
                                          </p:stCondLst>
                                        </p:cTn>
                                        <p:tgtEl>
                                          <p:spTgt spid="21534"/>
                                        </p:tgtEl>
                                        <p:attrNameLst>
                                          <p:attrName>style.visibility</p:attrName>
                                        </p:attrNameLst>
                                      </p:cBhvr>
                                      <p:to>
                                        <p:strVal val="visible"/>
                                      </p:to>
                                    </p:set>
                                    <p:animEffect transition="in" filter="wipe(left)">
                                      <p:cBhvr>
                                        <p:cTn id="257" dur="5000"/>
                                        <p:tgtEl>
                                          <p:spTgt spid="21534"/>
                                        </p:tgtEl>
                                      </p:cBhvr>
                                    </p:animEffect>
                                  </p:childTnLst>
                                </p:cTn>
                              </p:par>
                              <p:par>
                                <p:cTn id="258" presetID="22" presetClass="entr" presetSubtype="8" fill="hold" nodeType="withEffect">
                                  <p:stCondLst>
                                    <p:cond delay="0"/>
                                  </p:stCondLst>
                                  <p:childTnLst>
                                    <p:set>
                                      <p:cBhvr>
                                        <p:cTn id="259" dur="1" fill="hold">
                                          <p:stCondLst>
                                            <p:cond delay="0"/>
                                          </p:stCondLst>
                                        </p:cTn>
                                        <p:tgtEl>
                                          <p:spTgt spid="21535"/>
                                        </p:tgtEl>
                                        <p:attrNameLst>
                                          <p:attrName>style.visibility</p:attrName>
                                        </p:attrNameLst>
                                      </p:cBhvr>
                                      <p:to>
                                        <p:strVal val="visible"/>
                                      </p:to>
                                    </p:set>
                                    <p:animEffect transition="in" filter="wipe(left)">
                                      <p:cBhvr>
                                        <p:cTn id="260" dur="5000"/>
                                        <p:tgtEl>
                                          <p:spTgt spid="21535"/>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nodeType="clickEffect">
                                  <p:stCondLst>
                                    <p:cond delay="0"/>
                                  </p:stCondLst>
                                  <p:childTnLst>
                                    <p:set>
                                      <p:cBhvr>
                                        <p:cTn id="264" dur="1" fill="hold">
                                          <p:stCondLst>
                                            <p:cond delay="0"/>
                                          </p:stCondLst>
                                        </p:cTn>
                                        <p:tgtEl>
                                          <p:spTgt spid="21534"/>
                                        </p:tgtEl>
                                        <p:attrNameLst>
                                          <p:attrName>style.visibility</p:attrName>
                                        </p:attrNameLst>
                                      </p:cBhvr>
                                      <p:to>
                                        <p:strVal val="visible"/>
                                      </p:to>
                                    </p:set>
                                    <p:animEffect transition="in" filter="wipe(down)">
                                      <p:cBhvr>
                                        <p:cTn id="265" dur="500"/>
                                        <p:tgtEl>
                                          <p:spTgt spid="21534"/>
                                        </p:tgtEl>
                                      </p:cBhvr>
                                    </p:animEffect>
                                  </p:childTnLst>
                                </p:cTn>
                              </p:par>
                              <p:par>
                                <p:cTn id="266" presetID="22" presetClass="entr" presetSubtype="4" fill="hold" nodeType="withEffect">
                                  <p:stCondLst>
                                    <p:cond delay="0"/>
                                  </p:stCondLst>
                                  <p:childTnLst>
                                    <p:set>
                                      <p:cBhvr>
                                        <p:cTn id="267" dur="1" fill="hold">
                                          <p:stCondLst>
                                            <p:cond delay="0"/>
                                          </p:stCondLst>
                                        </p:cTn>
                                        <p:tgtEl>
                                          <p:spTgt spid="21535"/>
                                        </p:tgtEl>
                                        <p:attrNameLst>
                                          <p:attrName>style.visibility</p:attrName>
                                        </p:attrNameLst>
                                      </p:cBhvr>
                                      <p:to>
                                        <p:strVal val="visible"/>
                                      </p:to>
                                    </p:set>
                                    <p:animEffect transition="in" filter="wipe(down)">
                                      <p:cBhvr>
                                        <p:cTn id="268" dur="500"/>
                                        <p:tgtEl>
                                          <p:spTgt spid="21535"/>
                                        </p:tgtEl>
                                      </p:cBhvr>
                                    </p:animEffect>
                                  </p:childTnLst>
                                </p:cTn>
                              </p:par>
                              <p:par>
                                <p:cTn id="269" presetID="22" presetClass="entr" presetSubtype="4" fill="hold" nodeType="withEffect">
                                  <p:stCondLst>
                                    <p:cond delay="0"/>
                                  </p:stCondLst>
                                  <p:childTnLst>
                                    <p:set>
                                      <p:cBhvr>
                                        <p:cTn id="270" dur="1" fill="hold">
                                          <p:stCondLst>
                                            <p:cond delay="0"/>
                                          </p:stCondLst>
                                        </p:cTn>
                                        <p:tgtEl>
                                          <p:spTgt spid="21532"/>
                                        </p:tgtEl>
                                        <p:attrNameLst>
                                          <p:attrName>style.visibility</p:attrName>
                                        </p:attrNameLst>
                                      </p:cBhvr>
                                      <p:to>
                                        <p:strVal val="visible"/>
                                      </p:to>
                                    </p:set>
                                    <p:animEffect transition="in" filter="wipe(down)">
                                      <p:cBhvr>
                                        <p:cTn id="271" dur="500"/>
                                        <p:tgtEl>
                                          <p:spTgt spid="21532"/>
                                        </p:tgtEl>
                                      </p:cBhvr>
                                    </p:animEffect>
                                  </p:childTnLst>
                                </p:cTn>
                              </p:par>
                              <p:par>
                                <p:cTn id="272" presetID="22" presetClass="entr" presetSubtype="4" fill="hold" grpId="0" nodeType="withEffect">
                                  <p:stCondLst>
                                    <p:cond delay="0"/>
                                  </p:stCondLst>
                                  <p:childTnLst>
                                    <p:set>
                                      <p:cBhvr>
                                        <p:cTn id="273" dur="1" fill="hold">
                                          <p:stCondLst>
                                            <p:cond delay="0"/>
                                          </p:stCondLst>
                                        </p:cTn>
                                        <p:tgtEl>
                                          <p:spTgt spid="21533"/>
                                        </p:tgtEl>
                                        <p:attrNameLst>
                                          <p:attrName>style.visibility</p:attrName>
                                        </p:attrNameLst>
                                      </p:cBhvr>
                                      <p:to>
                                        <p:strVal val="visible"/>
                                      </p:to>
                                    </p:set>
                                    <p:animEffect transition="in" filter="wipe(down)">
                                      <p:cBhvr>
                                        <p:cTn id="274" dur="500"/>
                                        <p:tgtEl>
                                          <p:spTgt spid="2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P spid="21514" grpId="0"/>
      <p:bldP spid="21515" grpId="0"/>
      <p:bldP spid="21517" grpId="0"/>
      <p:bldP spid="21521" grpId="0"/>
      <p:bldP spid="21522" grpId="0"/>
      <p:bldP spid="21523" grpId="0"/>
      <p:bldP spid="21527" grpId="0"/>
      <p:bldP spid="21528" grpId="0"/>
      <p:bldP spid="21529" grpId="0"/>
      <p:bldP spid="21531" grpId="0"/>
      <p:bldP spid="21533" grpId="0"/>
      <p:bldP spid="21537" grpId="0"/>
      <p:bldP spid="21541" grpId="0"/>
      <p:bldP spid="21542" grpId="0"/>
      <p:bldP spid="2154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63" y="529935"/>
            <a:ext cx="9144000" cy="801977"/>
          </a:xfrm>
          <a:noFill/>
        </p:spPr>
        <p:txBody>
          <a:bodyPr>
            <a:normAutofit/>
          </a:bodyPr>
          <a:lstStyle/>
          <a:p>
            <a:pPr eaLnBrk="1" hangingPunct="1"/>
            <a:r>
              <a:rPr lang="cs-CZ" altLang="cs-CZ" sz="3600" b="1" dirty="0">
                <a:latin typeface="Calibri" panose="020F0502020204030204" pitchFamily="34" charset="0"/>
                <a:ea typeface="Consolas" panose="020B0609020204030204" pitchFamily="49" charset="0"/>
                <a:cs typeface="Calibri" panose="020F0502020204030204" pitchFamily="34" charset="0"/>
              </a:rPr>
              <a:t>Financializace ekonomik</a:t>
            </a:r>
          </a:p>
        </p:txBody>
      </p:sp>
      <p:sp>
        <p:nvSpPr>
          <p:cNvPr id="24579" name="Rectangle 3"/>
          <p:cNvSpPr>
            <a:spLocks noGrp="1" noChangeArrowheads="1"/>
          </p:cNvSpPr>
          <p:nvPr>
            <p:ph type="body" idx="1"/>
          </p:nvPr>
        </p:nvSpPr>
        <p:spPr>
          <a:xfrm>
            <a:off x="250824" y="1331912"/>
            <a:ext cx="8674967" cy="5183187"/>
          </a:xfrm>
        </p:spPr>
        <p:txBody>
          <a:bodyPr>
            <a:noAutofit/>
          </a:bodyPr>
          <a:lstStyle/>
          <a:p>
            <a:pPr algn="just">
              <a:spcBef>
                <a:spcPts val="1200"/>
              </a:spcBef>
              <a:buClrTx/>
            </a:pPr>
            <a:r>
              <a:rPr lang="cs-CZ" altLang="cs-CZ" sz="1600" b="1" dirty="0">
                <a:latin typeface="Calibri" panose="020F0502020204030204" pitchFamily="34" charset="0"/>
                <a:ea typeface="Consolas" panose="020B0609020204030204" pitchFamily="49" charset="0"/>
                <a:cs typeface="Calibri" panose="020F0502020204030204" pitchFamily="34" charset="0"/>
              </a:rPr>
              <a:t>Očekávaní: finanční ekonomika bude víceméně „kopírovat“ vývoj ekonomiky reálné;</a:t>
            </a:r>
          </a:p>
          <a:p>
            <a:pPr algn="just">
              <a:spcBef>
                <a:spcPts val="1200"/>
              </a:spcBef>
              <a:buClrTx/>
              <a:buFont typeface="Wingdings" panose="05000000000000000000" pitchFamily="2" charset="2"/>
              <a:buChar char="Ø"/>
            </a:pPr>
            <a:r>
              <a:rPr lang="cs-CZ" altLang="cs-CZ" sz="1600" b="1" dirty="0">
                <a:latin typeface="Calibri" panose="020F0502020204030204" pitchFamily="34" charset="0"/>
                <a:ea typeface="Consolas" panose="020B0609020204030204" pitchFamily="49" charset="0"/>
                <a:cs typeface="Calibri" panose="020F0502020204030204" pitchFamily="34" charset="0"/>
              </a:rPr>
              <a:t>Situace: objem finančních aktiv roste mnohem rychleji než reálný světový HDP. </a:t>
            </a:r>
          </a:p>
          <a:p>
            <a:pPr algn="just">
              <a:spcBef>
                <a:spcPts val="1200"/>
              </a:spcBef>
              <a:buClrTx/>
              <a:buFont typeface="Wingdings" panose="05000000000000000000" pitchFamily="2" charset="2"/>
              <a:buChar char="Ø"/>
            </a:pPr>
            <a:r>
              <a:rPr lang="cs-CZ" altLang="cs-CZ" sz="1600" b="1" dirty="0">
                <a:latin typeface="Calibri" panose="020F0502020204030204" pitchFamily="34" charset="0"/>
                <a:ea typeface="Consolas" panose="020B0609020204030204" pitchFamily="49" charset="0"/>
                <a:cs typeface="Calibri" panose="020F0502020204030204" pitchFamily="34" charset="0"/>
              </a:rPr>
              <a:t>Tento proces vyjadřován novým termínem </a:t>
            </a:r>
            <a:r>
              <a:rPr lang="cs-CZ" altLang="cs-CZ" sz="1600" b="1" dirty="0">
                <a:highlight>
                  <a:srgbClr val="00FF00"/>
                </a:highlight>
                <a:latin typeface="Calibri" panose="020F0502020204030204" pitchFamily="34" charset="0"/>
                <a:ea typeface="Consolas" panose="020B0609020204030204" pitchFamily="49" charset="0"/>
                <a:cs typeface="Calibri" panose="020F0502020204030204" pitchFamily="34" charset="0"/>
              </a:rPr>
              <a:t>„financializace ekonomiky“</a:t>
            </a:r>
          </a:p>
          <a:p>
            <a:pPr algn="just">
              <a:spcBef>
                <a:spcPts val="1200"/>
              </a:spcBef>
              <a:buClrTx/>
              <a:buFont typeface="Wingdings" panose="05000000000000000000" pitchFamily="2" charset="2"/>
              <a:buChar char="Ø"/>
            </a:pPr>
            <a:r>
              <a:rPr lang="cs-CZ" altLang="cs-CZ" sz="1600" b="1" dirty="0">
                <a:latin typeface="Calibri" panose="020F0502020204030204" pitchFamily="34" charset="0"/>
                <a:ea typeface="Consolas" panose="020B0609020204030204" pitchFamily="49" charset="0"/>
                <a:cs typeface="Calibri" panose="020F0502020204030204" pitchFamily="34" charset="0"/>
              </a:rPr>
              <a:t>Většina světových finančních aktiv neslouží k obsluze reálné ekonomiky, ale ke spekulačním operacím.</a:t>
            </a:r>
          </a:p>
          <a:p>
            <a:pPr algn="just">
              <a:spcBef>
                <a:spcPts val="1200"/>
              </a:spcBef>
              <a:buClrTx/>
              <a:buFont typeface="Wingdings" panose="05000000000000000000" pitchFamily="2" charset="2"/>
              <a:buChar char="Ø"/>
            </a:pPr>
            <a:endParaRPr lang="cs-CZ" altLang="cs-CZ" sz="1600" b="1" dirty="0">
              <a:latin typeface="Calibri" panose="020F0502020204030204" pitchFamily="34" charset="0"/>
              <a:ea typeface="Consolas" panose="020B0609020204030204" pitchFamily="49" charset="0"/>
              <a:cs typeface="Calibri" panose="020F0502020204030204" pitchFamily="34" charset="0"/>
            </a:endParaRPr>
          </a:p>
          <a:p>
            <a:pPr marL="114300" indent="0" algn="ctr">
              <a:spcBef>
                <a:spcPts val="1200"/>
              </a:spcBef>
              <a:buClrTx/>
              <a:buNone/>
            </a:pPr>
            <a:r>
              <a:rPr lang="cs-CZ" altLang="cs-CZ" sz="2400" b="1" dirty="0">
                <a:latin typeface="Calibri" panose="020F0502020204030204" pitchFamily="34" charset="0"/>
                <a:ea typeface="Consolas" panose="020B0609020204030204" pitchFamily="49" charset="0"/>
                <a:cs typeface="Calibri" panose="020F0502020204030204" pitchFamily="34" charset="0"/>
              </a:rPr>
              <a:t>Monetární politika v krizové ekonomice</a:t>
            </a:r>
          </a:p>
          <a:p>
            <a:pPr algn="just">
              <a:spcBef>
                <a:spcPts val="1200"/>
              </a:spcBef>
              <a:buClrTx/>
              <a:buFont typeface="Wingdings" panose="05000000000000000000" pitchFamily="2" charset="2"/>
              <a:buChar char="§"/>
            </a:pPr>
            <a:r>
              <a:rPr lang="cs-CZ" altLang="cs-CZ" sz="1600" b="1" dirty="0">
                <a:latin typeface="Calibri" panose="020F0502020204030204" pitchFamily="34" charset="0"/>
                <a:ea typeface="Consolas" panose="020B0609020204030204" pitchFamily="49" charset="0"/>
                <a:cs typeface="Calibri" panose="020F0502020204030204" pitchFamily="34" charset="0"/>
              </a:rPr>
              <a:t>Neúčinnost tradičních nástrojů monetární politiky při řešení krizových situací a obava z deflace přinutily centrální banky k použití nestandardních postupů:</a:t>
            </a:r>
          </a:p>
          <a:p>
            <a:pPr algn="just">
              <a:spcBef>
                <a:spcPts val="1200"/>
              </a:spcBef>
              <a:buClrTx/>
              <a:buFont typeface="+mj-lt"/>
              <a:buAutoNum type="arabicPeriod"/>
            </a:pPr>
            <a:r>
              <a:rPr lang="cs-CZ" altLang="cs-CZ" sz="1600" b="1" dirty="0">
                <a:highlight>
                  <a:srgbClr val="00FF00"/>
                </a:highlight>
                <a:latin typeface="Calibri" panose="020F0502020204030204" pitchFamily="34" charset="0"/>
                <a:ea typeface="Consolas" panose="020B0609020204030204" pitchFamily="49" charset="0"/>
                <a:cs typeface="Calibri" panose="020F0502020204030204" pitchFamily="34" charset="0"/>
              </a:rPr>
              <a:t>POUŽITÍ ZÁPORNÉ ÚROKOVÉ SAZBY, </a:t>
            </a:r>
          </a:p>
          <a:p>
            <a:pPr algn="just">
              <a:spcBef>
                <a:spcPts val="1200"/>
              </a:spcBef>
              <a:buClrTx/>
              <a:buFont typeface="+mj-lt"/>
              <a:buAutoNum type="arabicPeriod"/>
            </a:pPr>
            <a:r>
              <a:rPr lang="cs-CZ" altLang="cs-CZ" sz="1600" b="1" dirty="0">
                <a:highlight>
                  <a:srgbClr val="00FF00"/>
                </a:highlight>
                <a:latin typeface="Calibri" panose="020F0502020204030204" pitchFamily="34" charset="0"/>
                <a:ea typeface="Consolas" panose="020B0609020204030204" pitchFamily="49" charset="0"/>
                <a:cs typeface="Calibri" panose="020F0502020204030204" pitchFamily="34" charset="0"/>
              </a:rPr>
              <a:t>KVANTITATIVNÍ UVOLŇOVÁNÍ MONETÁRNÍ POLITIKY (QE): </a:t>
            </a:r>
            <a:r>
              <a:rPr lang="cs-CZ" altLang="cs-CZ" sz="1600" b="1" dirty="0">
                <a:latin typeface="Calibri" panose="020F0502020204030204" pitchFamily="34" charset="0"/>
                <a:ea typeface="Consolas" panose="020B0609020204030204" pitchFamily="49" charset="0"/>
                <a:cs typeface="Calibri" panose="020F0502020204030204" pitchFamily="34" charset="0"/>
              </a:rPr>
              <a:t>CB vykupuje dlouhodobé dluhopisy vlády, komerčních bank a korporací za peníze, které sama – jak se i v době elektronických peněz říká – </a:t>
            </a:r>
            <a:r>
              <a:rPr lang="cs-CZ" altLang="cs-CZ" sz="1600" b="1" dirty="0">
                <a:solidFill>
                  <a:srgbClr val="FF0000"/>
                </a:solidFill>
                <a:latin typeface="Calibri" panose="020F0502020204030204" pitchFamily="34" charset="0"/>
                <a:ea typeface="Consolas" panose="020B0609020204030204" pitchFamily="49" charset="0"/>
                <a:cs typeface="Calibri" panose="020F0502020204030204" pitchFamily="34" charset="0"/>
              </a:rPr>
              <a:t>tiskne.</a:t>
            </a:r>
            <a:endParaRPr lang="cs-CZ" altLang="cs-CZ" sz="1600" b="1" dirty="0">
              <a:solidFill>
                <a:srgbClr val="FF0000"/>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decel="50000" fill="hold">
                                          <p:stCondLst>
                                            <p:cond delay="0"/>
                                          </p:stCondLst>
                                        </p:cTn>
                                        <p:tgtEl>
                                          <p:spTgt spid="2457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57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57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457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57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57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57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57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4579">
                                            <p:txEl>
                                              <p:pRg st="3" end="3"/>
                                            </p:txEl>
                                          </p:spTgt>
                                        </p:tgtEl>
                                        <p:attrNameLst>
                                          <p:attrName>style.visibility</p:attrName>
                                        </p:attrNameLst>
                                      </p:cBhvr>
                                      <p:to>
                                        <p:strVal val="visible"/>
                                      </p:to>
                                    </p:set>
                                    <p:anim calcmode="lin" valueType="num">
                                      <p:cBhvr>
                                        <p:cTn id="43" dur="500" decel="50000" fill="hold">
                                          <p:stCondLst>
                                            <p:cond delay="0"/>
                                          </p:stCondLst>
                                        </p:cTn>
                                        <p:tgtEl>
                                          <p:spTgt spid="24579">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579">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579">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4579">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579">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579">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579">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57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4579">
                                            <p:txEl>
                                              <p:pRg st="5" end="5"/>
                                            </p:txEl>
                                          </p:spTgt>
                                        </p:tgtEl>
                                        <p:attrNameLst>
                                          <p:attrName>style.visibility</p:attrName>
                                        </p:attrNameLst>
                                      </p:cBhvr>
                                      <p:to>
                                        <p:strVal val="visible"/>
                                      </p:to>
                                    </p:set>
                                    <p:anim calcmode="lin" valueType="num">
                                      <p:cBhvr>
                                        <p:cTn id="55" dur="500" decel="50000" fill="hold">
                                          <p:stCondLst>
                                            <p:cond delay="0"/>
                                          </p:stCondLst>
                                        </p:cTn>
                                        <p:tgtEl>
                                          <p:spTgt spid="24579">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579">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579">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24579">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579">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579">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579">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457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24579">
                                            <p:txEl>
                                              <p:pRg st="6" end="6"/>
                                            </p:txEl>
                                          </p:spTgt>
                                        </p:tgtEl>
                                        <p:attrNameLst>
                                          <p:attrName>style.visibility</p:attrName>
                                        </p:attrNameLst>
                                      </p:cBhvr>
                                      <p:to>
                                        <p:strVal val="visible"/>
                                      </p:to>
                                    </p:set>
                                    <p:anim calcmode="lin" valueType="num">
                                      <p:cBhvr>
                                        <p:cTn id="67" dur="500" decel="50000" fill="hold">
                                          <p:stCondLst>
                                            <p:cond delay="0"/>
                                          </p:stCondLst>
                                        </p:cTn>
                                        <p:tgtEl>
                                          <p:spTgt spid="24579">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4579">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4579">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24579">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4579">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4579">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4579">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63" y="529935"/>
            <a:ext cx="9144000" cy="801977"/>
          </a:xfrm>
          <a:noFill/>
        </p:spPr>
        <p:txBody>
          <a:bodyPr>
            <a:normAutofit/>
          </a:bodyPr>
          <a:lstStyle/>
          <a:p>
            <a:pPr eaLnBrk="1" hangingPunct="1"/>
            <a:r>
              <a:rPr lang="cs-CZ" altLang="cs-CZ" sz="3600" b="1" dirty="0">
                <a:latin typeface="Calibri" panose="020F0502020204030204" pitchFamily="34" charset="0"/>
                <a:ea typeface="Consolas" panose="020B0609020204030204" pitchFamily="49" charset="0"/>
                <a:cs typeface="Calibri" panose="020F0502020204030204" pitchFamily="34" charset="0"/>
              </a:rPr>
              <a:t>Snahy o stabilizaci</a:t>
            </a:r>
          </a:p>
        </p:txBody>
      </p:sp>
      <p:sp>
        <p:nvSpPr>
          <p:cNvPr id="24579" name="Rectangle 3"/>
          <p:cNvSpPr>
            <a:spLocks noGrp="1" noChangeArrowheads="1"/>
          </p:cNvSpPr>
          <p:nvPr>
            <p:ph type="body" idx="1"/>
          </p:nvPr>
        </p:nvSpPr>
        <p:spPr>
          <a:xfrm>
            <a:off x="250824" y="1331912"/>
            <a:ext cx="8674967" cy="5285501"/>
          </a:xfrm>
        </p:spPr>
        <p:txBody>
          <a:bodyPr>
            <a:noAutofit/>
          </a:bodyPr>
          <a:lstStyle/>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Reakcí na důsledky finanční krize vzešlé z poměrů panujících na finančních trzích – opatření, které mají napomoci ke stabilizaci finančního systému a k předcházení podobných krizí. </a:t>
            </a:r>
          </a:p>
          <a:p>
            <a:pPr algn="just">
              <a:spcBef>
                <a:spcPts val="1200"/>
              </a:spcBef>
              <a:buClrTx/>
              <a:buFont typeface="Wingdings" panose="05000000000000000000" pitchFamily="2" charset="2"/>
              <a:buChar char="v"/>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Opatření směřovala do těchto oblastí:</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zpřísnění požadavků na kapitálové vybavení bank s cílem vytvářet nárazníky (polštáře) pro případ kapitálových ztrát, </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zpřísnění požadavků na </a:t>
            </a: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likviditu bank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tzn. na schopnost dostát svým závazkům v kterémkoli okamžiku, </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zeslabení motivace bank k vysoce riskantním obchodům, </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regulace nebankovních úvěrových institucí (tzv. stínového bankovnictví),</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omezení „daňových rájů“ umožňujících praní tzv. špinavých peněz a daňové úniky, </a:t>
            </a:r>
          </a:p>
          <a:p>
            <a:pPr algn="just">
              <a:spcBef>
                <a:spcPts val="1200"/>
              </a:spcBef>
              <a:buClrTx/>
              <a:buFont typeface="Wingdings" panose="05000000000000000000" pitchFamily="2" charset="2"/>
              <a:buChar char="Ø"/>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provázání odměn bankéřů s výsledky bank jimi řízených.</a:t>
            </a:r>
          </a:p>
          <a:p>
            <a:pPr algn="just">
              <a:spcBef>
                <a:spcPts val="1200"/>
              </a:spcBef>
              <a:buClrTx/>
              <a:buFont typeface="Wingdings" panose="05000000000000000000" pitchFamily="2" charset="2"/>
              <a:buChar char="Ø"/>
            </a:pPr>
            <a:endPar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decel="50000" fill="hold">
                                          <p:stCondLst>
                                            <p:cond delay="0"/>
                                          </p:stCondLst>
                                        </p:cTn>
                                        <p:tgtEl>
                                          <p:spTgt spid="2457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57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57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457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57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57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57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57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24579">
                                            <p:txEl>
                                              <p:pRg st="3" end="3"/>
                                            </p:txEl>
                                          </p:spTgt>
                                        </p:tgtEl>
                                        <p:attrNameLst>
                                          <p:attrName>style.visibility</p:attrName>
                                        </p:attrNameLst>
                                      </p:cBhvr>
                                      <p:to>
                                        <p:strVal val="visible"/>
                                      </p:to>
                                    </p:set>
                                    <p:anim calcmode="lin" valueType="num">
                                      <p:cBhvr>
                                        <p:cTn id="43" dur="500" decel="50000" fill="hold">
                                          <p:stCondLst>
                                            <p:cond delay="0"/>
                                          </p:stCondLst>
                                        </p:cTn>
                                        <p:tgtEl>
                                          <p:spTgt spid="24579">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579">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579">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24579">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579">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579">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579">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57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4579">
                                            <p:txEl>
                                              <p:pRg st="4" end="4"/>
                                            </p:txEl>
                                          </p:spTgt>
                                        </p:tgtEl>
                                        <p:attrNameLst>
                                          <p:attrName>style.visibility</p:attrName>
                                        </p:attrNameLst>
                                      </p:cBhvr>
                                      <p:to>
                                        <p:strVal val="visible"/>
                                      </p:to>
                                    </p:set>
                                    <p:anim calcmode="lin" valueType="num">
                                      <p:cBhvr>
                                        <p:cTn id="55" dur="500" decel="50000" fill="hold">
                                          <p:stCondLst>
                                            <p:cond delay="0"/>
                                          </p:stCondLst>
                                        </p:cTn>
                                        <p:tgtEl>
                                          <p:spTgt spid="24579">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4579">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4579">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24579">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4579">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4579">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4579">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457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24579">
                                            <p:txEl>
                                              <p:pRg st="5" end="5"/>
                                            </p:txEl>
                                          </p:spTgt>
                                        </p:tgtEl>
                                        <p:attrNameLst>
                                          <p:attrName>style.visibility</p:attrName>
                                        </p:attrNameLst>
                                      </p:cBhvr>
                                      <p:to>
                                        <p:strVal val="visible"/>
                                      </p:to>
                                    </p:set>
                                    <p:anim calcmode="lin" valueType="num">
                                      <p:cBhvr>
                                        <p:cTn id="67" dur="500" decel="50000" fill="hold">
                                          <p:stCondLst>
                                            <p:cond delay="0"/>
                                          </p:stCondLst>
                                        </p:cTn>
                                        <p:tgtEl>
                                          <p:spTgt spid="24579">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4579">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4579">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24579">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4579">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4579">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4579">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457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24579">
                                            <p:txEl>
                                              <p:pRg st="6" end="6"/>
                                            </p:txEl>
                                          </p:spTgt>
                                        </p:tgtEl>
                                        <p:attrNameLst>
                                          <p:attrName>style.visibility</p:attrName>
                                        </p:attrNameLst>
                                      </p:cBhvr>
                                      <p:to>
                                        <p:strVal val="visible"/>
                                      </p:to>
                                    </p:set>
                                    <p:anim calcmode="lin" valueType="num">
                                      <p:cBhvr>
                                        <p:cTn id="79" dur="500" decel="50000" fill="hold">
                                          <p:stCondLst>
                                            <p:cond delay="0"/>
                                          </p:stCondLst>
                                        </p:cTn>
                                        <p:tgtEl>
                                          <p:spTgt spid="24579">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4579">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4579">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24579">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4579">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4579">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4579">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4579">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24579">
                                            <p:txEl>
                                              <p:pRg st="7" end="7"/>
                                            </p:txEl>
                                          </p:spTgt>
                                        </p:tgtEl>
                                        <p:attrNameLst>
                                          <p:attrName>style.visibility</p:attrName>
                                        </p:attrNameLst>
                                      </p:cBhvr>
                                      <p:to>
                                        <p:strVal val="visible"/>
                                      </p:to>
                                    </p:set>
                                    <p:anim calcmode="lin" valueType="num">
                                      <p:cBhvr>
                                        <p:cTn id="91" dur="500" decel="50000" fill="hold">
                                          <p:stCondLst>
                                            <p:cond delay="0"/>
                                          </p:stCondLst>
                                        </p:cTn>
                                        <p:tgtEl>
                                          <p:spTgt spid="24579">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4579">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4579">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24579">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4579">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4579">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4579">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163" y="529935"/>
            <a:ext cx="9144000" cy="801977"/>
          </a:xfrm>
          <a:noFill/>
        </p:spPr>
        <p:txBody>
          <a:bodyPr>
            <a:normAutofit/>
          </a:bodyPr>
          <a:lstStyle/>
          <a:p>
            <a:pPr eaLnBrk="1" hangingPunct="1"/>
            <a:r>
              <a:rPr lang="cs-CZ" altLang="cs-CZ" sz="3600" b="1" dirty="0">
                <a:latin typeface="Calibri" panose="020F0502020204030204" pitchFamily="34" charset="0"/>
                <a:ea typeface="Consolas" panose="020B0609020204030204" pitchFamily="49" charset="0"/>
                <a:cs typeface="Calibri" panose="020F0502020204030204" pitchFamily="34" charset="0"/>
              </a:rPr>
              <a:t>Snahy o stabilizaci</a:t>
            </a:r>
          </a:p>
        </p:txBody>
      </p:sp>
      <p:sp>
        <p:nvSpPr>
          <p:cNvPr id="24579" name="Rectangle 3"/>
          <p:cNvSpPr>
            <a:spLocks noGrp="1" noChangeArrowheads="1"/>
          </p:cNvSpPr>
          <p:nvPr>
            <p:ph type="body" idx="1"/>
          </p:nvPr>
        </p:nvSpPr>
        <p:spPr>
          <a:xfrm>
            <a:off x="250824" y="1433945"/>
            <a:ext cx="8674967" cy="5081154"/>
          </a:xfrm>
        </p:spPr>
        <p:txBody>
          <a:bodyPr>
            <a:noAutofit/>
          </a:bodyPr>
          <a:lstStyle/>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Ke stabilizaci finančního systému mají napomoci zátěžové testy: prověřují odolnost finančních institucí vůči dalším šokům a krizím. </a:t>
            </a:r>
          </a:p>
          <a:p>
            <a:pPr algn="just">
              <a:spcBef>
                <a:spcPts val="1200"/>
              </a:spcBef>
              <a:buClrTx/>
            </a:pP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MIKROZÁTĚŽOVÉ TESTY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 určeny k prověřování odolnosti jednotlivých bank;</a:t>
            </a:r>
          </a:p>
          <a:p>
            <a:pPr algn="just">
              <a:spcBef>
                <a:spcPts val="1200"/>
              </a:spcBef>
              <a:buClrTx/>
            </a:pP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MAKROZÁTĚŽOVÉ TESTY </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 hodnocení odolnosti bankovního sektoru jako celku.</a:t>
            </a:r>
          </a:p>
          <a:p>
            <a:pPr algn="just">
              <a:spcBef>
                <a:spcPts val="1200"/>
              </a:spcBef>
              <a:buClrTx/>
            </a:pPr>
            <a:endPar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114300" indent="0" algn="ctr">
              <a:spcBef>
                <a:spcPts val="1200"/>
              </a:spcBef>
              <a:buClrTx/>
              <a:buNone/>
            </a:pPr>
            <a:r>
              <a:rPr lang="cs-CZ" altLang="cs-CZ" sz="2400" b="1" dirty="0">
                <a:solidFill>
                  <a:schemeClr val="tx1"/>
                </a:solidFill>
                <a:latin typeface="Calibri" panose="020F0502020204030204" pitchFamily="34" charset="0"/>
                <a:ea typeface="Consolas" panose="020B0609020204030204" pitchFamily="49" charset="0"/>
                <a:cs typeface="Calibri" panose="020F0502020204030204" pitchFamily="34" charset="0"/>
              </a:rPr>
              <a:t>MODERNÍ MĚNOVÁ TEORIE</a:t>
            </a:r>
          </a:p>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Problém nedostatečné agregátní poptávky,</a:t>
            </a:r>
          </a:p>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Mnohem větší důraz na </a:t>
            </a: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fiskální politiku,</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 stát emitující vlastní měnu nemůže zbankrotovat, Množství a tok peněz v oběhu jsou v této teorii regulovány </a:t>
            </a:r>
            <a:r>
              <a:rPr lang="cs-CZ" altLang="cs-CZ" sz="1800" b="1" dirty="0">
                <a:solidFill>
                  <a:srgbClr val="FF0000"/>
                </a:solidFill>
                <a:latin typeface="Calibri" panose="020F0502020204030204" pitchFamily="34" charset="0"/>
                <a:ea typeface="Consolas" panose="020B0609020204030204" pitchFamily="49" charset="0"/>
                <a:cs typeface="Calibri" panose="020F0502020204030204" pitchFamily="34" charset="0"/>
              </a:rPr>
              <a:t>DANĚMI.</a:t>
            </a:r>
            <a:endParaRPr lang="cs-CZ" altLang="cs-CZ" sz="1800" b="1" dirty="0">
              <a:solidFill>
                <a:srgbClr val="FF0000"/>
              </a:solidFill>
              <a:highlight>
                <a:srgbClr val="FFFF00"/>
              </a:highlight>
              <a:latin typeface="Calibri" panose="020F0502020204030204" pitchFamily="34" charset="0"/>
              <a:ea typeface="Consolas" panose="020B0609020204030204" pitchFamily="49" charset="0"/>
              <a:cs typeface="Calibri" panose="020F0502020204030204" pitchFamily="34" charset="0"/>
            </a:endParaRPr>
          </a:p>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CB = role instituce víceméně </a:t>
            </a: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pasivně registrující vývoj nabídky peněz</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 </a:t>
            </a:r>
          </a:p>
          <a:p>
            <a:pPr algn="just">
              <a:spcBef>
                <a:spcPts val="1200"/>
              </a:spcBef>
              <a:buClrTx/>
            </a:pP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Zřetelně se zde projevuje </a:t>
            </a:r>
            <a:r>
              <a:rPr lang="cs-CZ" altLang="cs-CZ" sz="1800" b="1" dirty="0">
                <a:solidFill>
                  <a:schemeClr val="tx1"/>
                </a:solidFill>
                <a:highlight>
                  <a:srgbClr val="FFFF00"/>
                </a:highlight>
                <a:latin typeface="Calibri" panose="020F0502020204030204" pitchFamily="34" charset="0"/>
                <a:ea typeface="Consolas" panose="020B0609020204030204" pitchFamily="49" charset="0"/>
                <a:cs typeface="Calibri" panose="020F0502020204030204" pitchFamily="34" charset="0"/>
              </a:rPr>
              <a:t>vliv endogenního pojetí nabídky peněz</a:t>
            </a:r>
            <a:r>
              <a:rPr lang="cs-CZ" altLang="cs-CZ" sz="1800" b="1" dirty="0">
                <a:solidFill>
                  <a:schemeClr val="tx1"/>
                </a:solidFill>
                <a:latin typeface="Calibri" panose="020F0502020204030204" pitchFamily="34" charset="0"/>
                <a:ea typeface="Consolas" panose="020B0609020204030204" pitchFamily="49" charset="0"/>
                <a:cs typeface="Calibri" panose="020F0502020204030204" pitchFamily="34" charset="0"/>
              </a:rPr>
              <a:t>.</a:t>
            </a:r>
          </a:p>
          <a:p>
            <a:pPr algn="just">
              <a:spcBef>
                <a:spcPts val="1200"/>
              </a:spcBef>
              <a:buClrTx/>
            </a:pPr>
            <a:endParaRPr lang="cs-CZ" altLang="cs-CZ" sz="1800" b="1" dirty="0">
              <a:solidFill>
                <a:schemeClr val="tx1"/>
              </a:solidFill>
              <a:highlight>
                <a:srgbClr val="00FF00"/>
              </a:highlight>
              <a:latin typeface="Calibri" panose="020F0502020204030204" pitchFamily="34" charset="0"/>
              <a:ea typeface="Consolas" panose="020B0609020204030204" pitchFamily="49" charset="0"/>
              <a:cs typeface="Calibri" panose="020F0502020204030204" pitchFamily="34" charset="0"/>
            </a:endParaRPr>
          </a:p>
        </p:txBody>
      </p:sp>
      <p:sp>
        <p:nvSpPr>
          <p:cNvPr id="4"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53/58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500" decel="50000" fill="hold">
                                          <p:stCondLst>
                                            <p:cond delay="0"/>
                                          </p:stCondLst>
                                        </p:cTn>
                                        <p:tgtEl>
                                          <p:spTgt spid="24579">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79">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79">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4579">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79">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79">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79">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7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p:cTn id="19" dur="500" decel="50000" fill="hold">
                                          <p:stCondLst>
                                            <p:cond delay="0"/>
                                          </p:stCondLst>
                                        </p:cTn>
                                        <p:tgtEl>
                                          <p:spTgt spid="24579">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4579">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4579">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4579">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4579">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4579">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457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24579">
                                            <p:txEl>
                                              <p:pRg st="2" end="2"/>
                                            </p:txEl>
                                          </p:spTgt>
                                        </p:tgtEl>
                                        <p:attrNameLst>
                                          <p:attrName>style.visibility</p:attrName>
                                        </p:attrNameLst>
                                      </p:cBhvr>
                                      <p:to>
                                        <p:strVal val="visible"/>
                                      </p:to>
                                    </p:set>
                                    <p:anim calcmode="lin" valueType="num">
                                      <p:cBhvr>
                                        <p:cTn id="31" dur="500" decel="50000" fill="hold">
                                          <p:stCondLst>
                                            <p:cond delay="0"/>
                                          </p:stCondLst>
                                        </p:cTn>
                                        <p:tgtEl>
                                          <p:spTgt spid="24579">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4579">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4579">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4579">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4579">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4579">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4579">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49865" y="3557048"/>
            <a:ext cx="8644269" cy="3060366"/>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Transakční poptávka  </a:t>
            </a:r>
          </a:p>
          <a:p>
            <a:pPr marL="342900" marR="0" lvl="0" indent="-342900" algn="just"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Souvisí s rozpadem směnného aktu – zboží za zboží: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 – Z,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 dvě operace po vzniku peněz: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Z – P a P – Z: operace – časově oddělené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nutné pro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domácnosti a firmy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mít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peněžní zůstatky;</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založena na funkci peněz jako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prostředku směny: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ekonomické subjekty tak drží určitou peněžní zásobu.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Časový nesoulad: kupuji pořád, ale výplata 1x za měsíc =&gt;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transakční motiv k MD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zesilován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desynchronizaci výdajů a příjmů </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(obr. 6.2), vliv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výše příjmů, frekvence výplat, spotřební zvyklostí.</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3"/>
          <a:stretch>
            <a:fillRect/>
          </a:stretch>
        </p:blipFill>
        <p:spPr>
          <a:xfrm>
            <a:off x="619856" y="736377"/>
            <a:ext cx="7904285" cy="2692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14"/>
          <p:cNvSpPr txBox="1">
            <a:spLocks noGrp="1"/>
          </p:cNvSpPr>
          <p:nvPr>
            <p:ph type="body" idx="1"/>
          </p:nvPr>
        </p:nvSpPr>
        <p:spPr>
          <a:xfrm>
            <a:off x="249865" y="782515"/>
            <a:ext cx="8762250" cy="6023374"/>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q"/>
              <a:defRPr/>
            </a:pPr>
            <a:r>
              <a:rPr kumimoji="0" lang="cs-CZ" altLang="cs-CZ" sz="1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Transakční poptávka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Souvisí s ní ještě - </a:t>
            </a: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opatrnostní motiv k držbě peněz:</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Vliv opatrnostního motivu – držba více peněz: náklady držby vs. pocit jistoty;</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Opatrnostní poptávka po penězích: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dodatečné peníze jako zabezpečení proti nepředvídatelným událostem – přiřazujeme k </a:t>
            </a:r>
            <a:r>
              <a:rPr lang="cs-CZ" altLang="cs-CZ" sz="18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transakční poptávce. </a:t>
            </a:r>
          </a:p>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endPar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fontAlgn="base">
              <a:spcBef>
                <a:spcPct val="20000"/>
              </a:spcBef>
              <a:spcAft>
                <a:spcPct val="0"/>
              </a:spcAft>
              <a:buClrTx/>
              <a:buSzPct val="80000"/>
              <a:buFont typeface="Wingdings" panose="05000000000000000000" pitchFamily="2" charset="2"/>
              <a:buChar char="q"/>
              <a:defRPr/>
            </a:pPr>
            <a:r>
              <a:rPr kumimoji="0" lang="cs-CZ" altLang="cs-CZ" sz="1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Spekulační (majetková) poptávka </a:t>
            </a:r>
          </a:p>
          <a:p>
            <a:pPr marL="342900" fontAlgn="base">
              <a:spcBef>
                <a:spcPct val="20000"/>
              </a:spcBef>
              <a:spcAft>
                <a:spcPct val="0"/>
              </a:spcAft>
              <a:buClrTx/>
              <a:buSzPct val="80000"/>
              <a:buFont typeface="Arial" panose="020B0604020202020204" pitchFamily="34" charset="0"/>
              <a:buChar char="•"/>
              <a:defRPr/>
            </a:pP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MD ve </a:t>
            </a: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funkci uchovatele hodnoty: motiv – snaha diverzifikovat portfolio,  nebo o připravenost k finanční investici, celkově – snaha držet peníze jako </a:t>
            </a:r>
            <a:r>
              <a:rPr kumimoji="0" lang="cs-CZ" altLang="cs-CZ" sz="18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AKTIVUM:</a:t>
            </a:r>
          </a:p>
          <a:p>
            <a:pPr marL="342900" fontAlgn="base">
              <a:spcBef>
                <a:spcPct val="20000"/>
              </a:spcBef>
              <a:spcAft>
                <a:spcPct val="0"/>
              </a:spcAft>
              <a:buClrTx/>
              <a:buSzPct val="80000"/>
              <a:buFont typeface="Arial" panose="020B0604020202020204" pitchFamily="34" charset="0"/>
              <a:buChar char="•"/>
              <a:defRPr/>
            </a:pP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Ekonomické subjekty – </a:t>
            </a: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bohatství </a:t>
            </a: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podobě různých </a:t>
            </a: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aktiv:</a:t>
            </a:r>
          </a:p>
          <a:p>
            <a:pPr marL="342900" fontAlgn="base">
              <a:spcBef>
                <a:spcPct val="20000"/>
              </a:spcBef>
              <a:spcAft>
                <a:spcPct val="0"/>
              </a:spcAft>
              <a:buClrTx/>
              <a:buSzPct val="80000"/>
              <a:buFont typeface="Arial" panose="020B0604020202020204" pitchFamily="34" charset="0"/>
              <a:buChar char="•"/>
              <a:defRPr/>
            </a:pP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Struktura těchto aktiv – </a:t>
            </a: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portfolio</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p>
          <a:p>
            <a:pPr marL="342900" fontAlgn="base">
              <a:spcBef>
                <a:spcPct val="20000"/>
              </a:spcBef>
              <a:spcAft>
                <a:spcPct val="0"/>
              </a:spcAft>
              <a:buClrTx/>
              <a:buSzPct val="80000"/>
              <a:buFont typeface="Wingdings" panose="05000000000000000000" pitchFamily="2" charset="2"/>
              <a:buChar char="Ø"/>
              <a:defRPr/>
            </a:pP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diverzifikace</a:t>
            </a: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s cílem snížení rizika:</a:t>
            </a:r>
          </a:p>
          <a:p>
            <a:pPr marL="342900" fontAlgn="base">
              <a:spcBef>
                <a:spcPct val="20000"/>
              </a:spcBef>
              <a:spcAft>
                <a:spcPct val="0"/>
              </a:spcAft>
              <a:buClrTx/>
              <a:buSzPct val="80000"/>
              <a:buFont typeface="Wingdings" panose="05000000000000000000" pitchFamily="2" charset="2"/>
              <a:buChar char="Ø"/>
              <a:defRPr/>
            </a:pP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peníze v portfoliu jako bezpečné aktivum, </a:t>
            </a:r>
          </a:p>
          <a:p>
            <a:pPr marL="342900" fontAlgn="base">
              <a:spcBef>
                <a:spcPct val="20000"/>
              </a:spcBef>
              <a:spcAft>
                <a:spcPct val="0"/>
              </a:spcAft>
              <a:buClrTx/>
              <a:buSzPct val="80000"/>
              <a:buFont typeface="Wingdings" panose="05000000000000000000" pitchFamily="2" charset="2"/>
              <a:buChar char="Ø"/>
              <a:defRPr/>
            </a:pPr>
            <a:r>
              <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peníze v portfoliu </a:t>
            </a:r>
            <a:r>
              <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 zájmu připravenosti na pohotovou reakci na nákup jiných aktiv – cenných papírů – akcie, obligace:</a:t>
            </a:r>
          </a:p>
          <a:p>
            <a:pPr marL="809625" indent="-361950" fontAlgn="base">
              <a:spcBef>
                <a:spcPct val="20000"/>
              </a:spcBef>
              <a:spcAft>
                <a:spcPct val="0"/>
              </a:spcAft>
              <a:buClrTx/>
              <a:buSzPct val="80000"/>
              <a:buFont typeface="Wingdings" panose="05000000000000000000" pitchFamily="2" charset="2"/>
              <a:buChar char="Ø"/>
              <a:defRPr/>
            </a:pP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Spekulujeme s penězi – držíme peněžní rezervu v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co nejlikvidnější podobě</a:t>
            </a: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pokud je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cena</a:t>
            </a:r>
            <a:r>
              <a:rPr lang="cs-CZ" altLang="cs-CZ" sz="1800" kern="1200" dirty="0">
                <a:solidFill>
                  <a:schemeClr val="tx1"/>
                </a:solidFill>
                <a:latin typeface="Calibri" panose="020F0502020204030204" pitchFamily="34" charset="0"/>
                <a:ea typeface="Consolas" panose="020B0609020204030204" pitchFamily="49" charset="0"/>
                <a:cs typeface="Calibri" panose="020F0502020204030204" pitchFamily="34" charset="0"/>
              </a:rPr>
              <a:t> vysoká, </a:t>
            </a:r>
            <a:r>
              <a:rPr lang="cs-CZ" altLang="cs-CZ" sz="18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obětujeme současný úrok v očekávaní vyššího v budoucnu</a:t>
            </a:r>
            <a:endPar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1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1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6/58</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9373</Words>
  <Application>Microsoft Office PowerPoint</Application>
  <PresentationFormat>On-screen Show (4:3)</PresentationFormat>
  <Paragraphs>871</Paragraphs>
  <Slides>77</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Cambria Math</vt:lpstr>
      <vt:lpstr>Consolas</vt:lpstr>
      <vt:lpstr>Tahoma</vt:lpstr>
      <vt:lpstr>Times New Roman</vt:lpstr>
      <vt:lpstr>Wingdings</vt:lpstr>
      <vt:lpstr>1_Office Theme</vt:lpstr>
      <vt:lpstr>Makroekonomie  Rovnováha peněžního trhu a monetární politika státu XMAK</vt:lpstr>
      <vt:lpstr>Peníze v ekonomice</vt:lpstr>
      <vt:lpstr>Funkce peněz</vt:lpstr>
      <vt:lpstr>Vlastnosti peněz</vt:lpstr>
      <vt:lpstr>Historie peněz</vt:lpstr>
      <vt:lpstr>Trh peněz</vt:lpstr>
      <vt:lpstr>Poptávka po penězích</vt:lpstr>
      <vt:lpstr>PowerPoint Presentation</vt:lpstr>
      <vt:lpstr>PowerPoint Presentation</vt:lpstr>
      <vt:lpstr>Poptávka po penězích</vt:lpstr>
      <vt:lpstr>Poptávka po penězích</vt:lpstr>
      <vt:lpstr>Poptávka po penězích</vt:lpstr>
      <vt:lpstr>Poptávka po penězích</vt:lpstr>
      <vt:lpstr>Peněžní agregáty</vt:lpstr>
      <vt:lpstr>Peněžní agregáty</vt:lpstr>
      <vt:lpstr>Hlavní peněžní agregáty</vt:lpstr>
      <vt:lpstr>Kvantitativní teorie peněz (KTP)</vt:lpstr>
      <vt:lpstr>Kvantitativní teorie peněz</vt:lpstr>
      <vt:lpstr>Nová kvantitativní teorie</vt:lpstr>
      <vt:lpstr>Účetní bilance zlatníka (předchůdce banky)</vt:lpstr>
      <vt:lpstr>Účetní bilance zlatníka (předchůdce banky)</vt:lpstr>
      <vt:lpstr>Makro-/mikroekonomické příčiny regulace bank</vt:lpstr>
      <vt:lpstr>Jak banky tvoří peníze a peněžní multiplikátor</vt:lpstr>
      <vt:lpstr>Jak banky tvoří peníze a peněžní multiplikátor</vt:lpstr>
      <vt:lpstr>Jak banky tvoří peníze a peněžní multiplikátor</vt:lpstr>
      <vt:lpstr>Jak banky tvoří peníze a peněžní multiplikátor</vt:lpstr>
      <vt:lpstr>Role centrální banky (CB)</vt:lpstr>
      <vt:lpstr>Funkce centrální banky (podrobně)</vt:lpstr>
      <vt:lpstr>Role centrální banky</vt:lpstr>
      <vt:lpstr>Role centrální banky</vt:lpstr>
      <vt:lpstr>Utváření nabídky peněz - CB</vt:lpstr>
      <vt:lpstr>Utváření nabídky peněz</vt:lpstr>
      <vt:lpstr>Utváření nabídky peněz</vt:lpstr>
      <vt:lpstr>Nabídka peněz – převážné endogenně utvářená veličina</vt:lpstr>
      <vt:lpstr>Nabídka peněz</vt:lpstr>
      <vt:lpstr>Nabídka peněz</vt:lpstr>
      <vt:lpstr>Rovnováha na trhu peněz</vt:lpstr>
      <vt:lpstr>Nabídka peněz – převážné endogenně utvářená veličina</vt:lpstr>
      <vt:lpstr>Rovnováha na trhu peněz</vt:lpstr>
      <vt:lpstr>Rovnováha na trhu peněz</vt:lpstr>
      <vt:lpstr>Rovnováha na trhu peněz</vt:lpstr>
      <vt:lpstr>Nositelé hospodářské politiky</vt:lpstr>
      <vt:lpstr>Nástroje a cíle monetární politiky</vt:lpstr>
      <vt:lpstr>Monetární politika (MP)</vt:lpstr>
      <vt:lpstr>Nástroje monetární politiky</vt:lpstr>
      <vt:lpstr>Přímé nástroje</vt:lpstr>
      <vt:lpstr>Nepřímé nástroje</vt:lpstr>
      <vt:lpstr>Nepřímé nástroje - ÚROKOVÉ SAZBY </vt:lpstr>
      <vt:lpstr>Nepřímé nástroje - ÚROKOVÉ SAZBY </vt:lpstr>
      <vt:lpstr>Úrokové sazby</vt:lpstr>
      <vt:lpstr>Nepřímé nástroje - ÚROKOVÉ SAZBY </vt:lpstr>
      <vt:lpstr>Monetární politika</vt:lpstr>
      <vt:lpstr>Keynesovský vs. Neoklasický pohled </vt:lpstr>
      <vt:lpstr>Keynesovský pohled na úlohu a možnosti monetární politiky  </vt:lpstr>
      <vt:lpstr>Keynesovský pohled na úlohu a možnosti monetární politiky  </vt:lpstr>
      <vt:lpstr>Keynesiánské pojetí MP</vt:lpstr>
      <vt:lpstr>PowerPoint Presentation</vt:lpstr>
      <vt:lpstr>Keynesiánské pojetí MP</vt:lpstr>
      <vt:lpstr>Keynesiánské pojetí MP</vt:lpstr>
      <vt:lpstr>Keynesiánské pojetí MP</vt:lpstr>
      <vt:lpstr>Monetaristické pojetí MP</vt:lpstr>
      <vt:lpstr>Monetaristické pojetí MP</vt:lpstr>
      <vt:lpstr>Monetaristické pojetí MP</vt:lpstr>
      <vt:lpstr>Monetaristické pojetí MP</vt:lpstr>
      <vt:lpstr>PowerPoint Presentation</vt:lpstr>
      <vt:lpstr>Monetaristické pojetí MP</vt:lpstr>
      <vt:lpstr>Monetaristické pojetí MP</vt:lpstr>
      <vt:lpstr>PowerPoint Presentation</vt:lpstr>
      <vt:lpstr>Transmisní mechanismy MP – shnrutí </vt:lpstr>
      <vt:lpstr>Omezení měnové politiky</vt:lpstr>
      <vt:lpstr>PowerPoint Presentation</vt:lpstr>
      <vt:lpstr>Dilema centrální banky</vt:lpstr>
      <vt:lpstr>Dilema centrální banky</vt:lpstr>
      <vt:lpstr>Financializace ekonomik</vt:lpstr>
      <vt:lpstr>Snahy o stabilizaci</vt:lpstr>
      <vt:lpstr>Snahy o stabilizaci</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159</cp:revision>
  <dcterms:created xsi:type="dcterms:W3CDTF">2024-03-20T15:46:00Z</dcterms:created>
  <dcterms:modified xsi:type="dcterms:W3CDTF">2025-11-28T11:43:57Z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18950E87CF4F48578F7E817930DE8D0A_13</vt:lpwstr>
  </property>
  <property fmtid="{D5CDD505-2E9C-101B-9397-08002B2CF9AE}" pid="3" name="KSOProductBuildVer">
    <vt:lpwstr>1033-12.2.0.18165</vt:lpwstr>
  </property>
</Properties>
</file>