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62" r:id="rId6"/>
    <p:sldId id="363" r:id="rId7"/>
    <p:sldId id="364" r:id="rId8"/>
    <p:sldId id="433" r:id="rId9"/>
    <p:sldId id="434" r:id="rId10"/>
    <p:sldId id="435" r:id="rId11"/>
    <p:sldId id="436" r:id="rId12"/>
    <p:sldId id="366" r:id="rId13"/>
    <p:sldId id="309" r:id="rId14"/>
    <p:sldId id="365" r:id="rId15"/>
    <p:sldId id="286" r:id="rId16"/>
    <p:sldId id="367" r:id="rId17"/>
    <p:sldId id="300" r:id="rId18"/>
    <p:sldId id="432" r:id="rId19"/>
    <p:sldId id="368" r:id="rId20"/>
    <p:sldId id="369" r:id="rId21"/>
    <p:sldId id="370" r:id="rId22"/>
    <p:sldId id="291" r:id="rId23"/>
    <p:sldId id="292" r:id="rId24"/>
    <p:sldId id="293" r:id="rId25"/>
    <p:sldId id="313" r:id="rId26"/>
    <p:sldId id="438" r:id="rId27"/>
    <p:sldId id="437" r:id="rId28"/>
    <p:sldId id="439" r:id="rId29"/>
    <p:sldId id="412" r:id="rId30"/>
    <p:sldId id="415" r:id="rId31"/>
    <p:sldId id="372" r:id="rId32"/>
    <p:sldId id="373" r:id="rId33"/>
    <p:sldId id="311" r:id="rId34"/>
    <p:sldId id="440" r:id="rId35"/>
    <p:sldId id="441" r:id="rId36"/>
    <p:sldId id="442" r:id="rId37"/>
    <p:sldId id="289" r:id="rId38"/>
    <p:sldId id="290" r:id="rId39"/>
    <p:sldId id="317" r:id="rId40"/>
    <p:sldId id="443" r:id="rId41"/>
    <p:sldId id="444" r:id="rId42"/>
    <p:sldId id="318" r:id="rId43"/>
    <p:sldId id="319" r:id="rId44"/>
    <p:sldId id="371" r:id="rId45"/>
    <p:sldId id="414" r:id="rId46"/>
    <p:sldId id="413" r:id="rId47"/>
    <p:sldId id="416" r:id="rId48"/>
    <p:sldId id="417" r:id="rId49"/>
    <p:sldId id="445" r:id="rId50"/>
    <p:sldId id="418" r:id="rId51"/>
    <p:sldId id="448" r:id="rId52"/>
    <p:sldId id="446" r:id="rId53"/>
    <p:sldId id="447" r:id="rId54"/>
    <p:sldId id="419" r:id="rId55"/>
    <p:sldId id="449" r:id="rId56"/>
    <p:sldId id="450" r:id="rId57"/>
    <p:sldId id="452" r:id="rId58"/>
    <p:sldId id="421" r:id="rId59"/>
    <p:sldId id="427" r:id="rId60"/>
    <p:sldId id="428" r:id="rId61"/>
    <p:sldId id="429" r:id="rId62"/>
    <p:sldId id="453" r:id="rId63"/>
    <p:sldId id="430" r:id="rId64"/>
    <p:sldId id="431" r:id="rId65"/>
    <p:sldId id="454" r:id="rId66"/>
    <p:sldId id="455" r:id="rId67"/>
    <p:sldId id="422" r:id="rId68"/>
    <p:sldId id="456" r:id="rId69"/>
    <p:sldId id="457" r:id="rId70"/>
    <p:sldId id="423" r:id="rId71"/>
    <p:sldId id="420" r:id="rId72"/>
    <p:sldId id="424" r:id="rId73"/>
    <p:sldId id="426" r:id="rId74"/>
    <p:sldId id="376" r:id="rId75"/>
    <p:sldId id="425" r:id="rId76"/>
    <p:sldId id="458" r:id="rId77"/>
    <p:sldId id="459" r:id="rId78"/>
    <p:sldId id="460" r:id="rId79"/>
    <p:sldId id="383" r:id="rId80"/>
    <p:sldId id="361" r:id="rId8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01" autoAdjust="0"/>
  </p:normalViewPr>
  <p:slideViewPr>
    <p:cSldViewPr snapToGrid="0" showGuides="1">
      <p:cViewPr varScale="1">
        <p:scale>
          <a:sx n="74" d="100"/>
          <a:sy n="74" d="100"/>
        </p:scale>
        <p:origin x="164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4" Type="http://schemas.openxmlformats.org/officeDocument/2006/relationships/tableStyles" Target="tableStyles.xml"/><Relationship Id="rId83" Type="http://schemas.openxmlformats.org/officeDocument/2006/relationships/viewProps" Target="viewProps.xml"/><Relationship Id="rId82" Type="http://schemas.openxmlformats.org/officeDocument/2006/relationships/presProps" Target="presProps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e.cz/uvery-a-pujcky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5" Type="http://schemas.openxmlformats.org/officeDocument/2006/relationships/hyperlink" Target="http://www.finance.cz/makrodata-eu/inflace/statistiky/mira-inflace-cpi/" TargetMode="External"/><Relationship Id="rId4" Type="http://schemas.openxmlformats.org/officeDocument/2006/relationships/hyperlink" Target="http://www.finance.cz/makrodata-eu/kurzovni-listky/cnb/" TargetMode="External"/><Relationship Id="rId3" Type="http://schemas.openxmlformats.org/officeDocument/2006/relationships/hyperlink" Target="http://www.finance.cz/ucty-a-sporeni/seznamy-a-adresare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5" Type="http://schemas.openxmlformats.org/officeDocument/2006/relationships/hyperlink" Target="http://www.finance.cz/makrodata-eu/inflace/statistiky/mira-inflace-cpi/" TargetMode="External"/><Relationship Id="rId4" Type="http://schemas.openxmlformats.org/officeDocument/2006/relationships/hyperlink" Target="http://www.finance.cz/makrodata-eu/kurzovni-listky/cnb/" TargetMode="External"/><Relationship Id="rId3" Type="http://schemas.openxmlformats.org/officeDocument/2006/relationships/hyperlink" Target="http://www.finance.cz/ucty-a-sporeni/seznamy-a-adresare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ekonomických subjektů a náklady držby peněz – hotovost + běžný účet jsou velmi likvidní, ale nenesou vysoký úrok a vznikají tak náklady obětované příležitosti v podobě ušlého zisku</a:t>
            </a:r>
            <a:endParaRPr kumimoji="0" lang="cs-CZ" altLang="cs-CZ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Důležitý je proto vývoj úrokové míry jakožto zásadního faktoru změny poptávaného množství</a:t>
            </a:r>
            <a:endParaRPr kumimoji="0" lang="cs-CZ" altLang="cs-CZ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spekulační části poptávky hraje roli očekávání změn úrokové míry (při nízké roste)</a:t>
            </a:r>
            <a:endParaRPr kumimoji="0" lang="cs-CZ" altLang="cs-CZ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Předchůdkyne</a:t>
            </a:r>
            <a:r>
              <a:rPr lang="cs-CZ" dirty="0"/>
              <a:t> důležitých makroekonomických teorii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jsou rezervy, tím více je poskytnutých úvěrů a tím více je peněz v oběhu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Nejdříve platili obchodníci zlatníkům poplatky za uschování peněz, časem se ale ukázalo, že je to velmi výnosný byznys=&gt;přestali je vybírat a začali lákat vkladatele tím, že jim dokonce nabídli odměnu za poskytnutí vkladu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Samozřejmě, poplatek za poskytnutí úvěru je vyšší než za poskytnutí vkladu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  <a:endParaRPr lang="cs-CZ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  <a:endParaRPr lang="cs-CZ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  <a:endParaRPr lang="cs-CZ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… % </a:t>
            </a:r>
            <a:endParaRPr lang="cs-CZ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</a:t>
            </a:r>
            <a:endParaRPr lang="cs-CZ" dirty="0"/>
          </a:p>
          <a:p>
            <a:r>
              <a:rPr lang="en-GB" dirty="0" err="1"/>
              <a:t>Česká</a:t>
            </a:r>
            <a:r>
              <a:rPr lang="en-GB" dirty="0"/>
              <a:t> </a:t>
            </a:r>
            <a:r>
              <a:rPr lang="en-GB" dirty="0" err="1"/>
              <a:t>národní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dohlíží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to, aby 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nízká</a:t>
            </a:r>
            <a:r>
              <a:rPr lang="en-GB" dirty="0"/>
              <a:t>, </a:t>
            </a:r>
            <a:r>
              <a:rPr lang="en-GB" dirty="0" err="1"/>
              <a:t>stabilní</a:t>
            </a:r>
            <a:r>
              <a:rPr lang="en-GB" dirty="0"/>
              <a:t>, a 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předvídatelná</a:t>
            </a:r>
            <a:r>
              <a:rPr lang="en-GB" dirty="0"/>
              <a:t>. </a:t>
            </a:r>
            <a:r>
              <a:rPr lang="en-GB" dirty="0" err="1"/>
              <a:t>Svého</a:t>
            </a:r>
            <a:r>
              <a:rPr lang="en-GB" dirty="0"/>
              <a:t> </a:t>
            </a:r>
            <a:r>
              <a:rPr lang="en-GB" dirty="0" err="1"/>
              <a:t>inflačního</a:t>
            </a:r>
            <a:r>
              <a:rPr lang="en-GB" dirty="0"/>
              <a:t> </a:t>
            </a:r>
            <a:r>
              <a:rPr lang="en-GB" dirty="0" err="1"/>
              <a:t>cíle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 </a:t>
            </a:r>
            <a:r>
              <a:rPr lang="en-GB" dirty="0" err="1"/>
              <a:t>výši</a:t>
            </a:r>
            <a:r>
              <a:rPr lang="en-GB" dirty="0"/>
              <a:t> 2 % ČNB </a:t>
            </a:r>
            <a:r>
              <a:rPr lang="en-GB" dirty="0" err="1"/>
              <a:t>dosahuje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nastavení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a 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měnověpolitických</a:t>
            </a:r>
            <a:r>
              <a:rPr lang="en-GB" dirty="0"/>
              <a:t> </a:t>
            </a:r>
            <a:r>
              <a:rPr lang="en-GB" dirty="0" err="1"/>
              <a:t>nástrojů</a:t>
            </a:r>
            <a:r>
              <a:rPr lang="en-GB" dirty="0"/>
              <a:t>. </a:t>
            </a:r>
            <a:r>
              <a:rPr lang="en-GB" dirty="0" err="1"/>
              <a:t>Bankovní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přitom</a:t>
            </a:r>
            <a:r>
              <a:rPr lang="en-GB" dirty="0"/>
              <a:t> </a:t>
            </a:r>
            <a:r>
              <a:rPr lang="en-GB" dirty="0" err="1"/>
              <a:t>rozhoduje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 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makroekonomické</a:t>
            </a:r>
            <a:r>
              <a:rPr lang="en-GB" dirty="0"/>
              <a:t> </a:t>
            </a:r>
            <a:r>
              <a:rPr lang="en-GB" dirty="0" err="1"/>
              <a:t>prognózy</a:t>
            </a:r>
            <a:r>
              <a:rPr lang="en-GB" dirty="0"/>
              <a:t> a </a:t>
            </a:r>
            <a:r>
              <a:rPr lang="en-GB" dirty="0" err="1"/>
              <a:t>vyhodnocení</a:t>
            </a:r>
            <a:r>
              <a:rPr lang="en-GB" dirty="0"/>
              <a:t> </a:t>
            </a:r>
            <a:r>
              <a:rPr lang="en-GB" dirty="0" err="1"/>
              <a:t>jejích</a:t>
            </a:r>
            <a:r>
              <a:rPr lang="en-GB" dirty="0"/>
              <a:t> </a:t>
            </a:r>
            <a:r>
              <a:rPr lang="en-GB" dirty="0" err="1"/>
              <a:t>rizik</a:t>
            </a:r>
            <a:r>
              <a:rPr lang="en-GB" dirty="0"/>
              <a:t> a </a:t>
            </a:r>
            <a:r>
              <a:rPr lang="en-GB" dirty="0" err="1"/>
              <a:t>nejistot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rčuje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měnovou politiku, vydává bankovky a mince, řídí a dohlíží na peněžní oběh, platební styk a zúčtování bank. 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Vykonává dohled nad bankovním sektorem, kapitálovým trhem, pojišťovnictvím, penzijním připojištěním, družstevními záložnami, institucemi elektronických peněz a směnárnami.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ústřední banka poskytuje ČNB bankovní služby státu a veřejnému sektoru.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 organizacím a osobám napojeným na státní rozpočet.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dohody s Ministerstvem financí provádí v souladu s rozpočtovými pravidly operace spojené s emisemi státních dluhopisů a investicemi na finančních trzích. 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</a:t>
            </a:r>
            <a:endParaRPr lang="cs-CZ" dirty="0"/>
          </a:p>
          <a:p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Personální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Sedmičlennou bankovní radu ČNB jmenuje a odvolává prezident republiky bez asistence vlády.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Institucionální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bankovní rada ČNB při plnění svých zákonem stanovených cílů a výkonu svých dalších činností nesmí přijímat ani vyžadovat pokyny od prezidenta, parlamentu, vlády či jakýchkoli jiných subjektů. 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autonomie ČNB při formulování inflačních cílů a nástrojů k jejich dosažení. 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nezávislost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zákaz přímého financování veřejného sektoru a jím řízených subjektů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Měnová (peněžní) báze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Měnová (peněžní) báze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b="1" dirty="0">
                <a:ea typeface="Consolas" panose="020B0609020204030204" pitchFamily="49" charset="0"/>
                <a:cs typeface="Consolas" panose="020B0609020204030204" pitchFamily="49" charset="0"/>
              </a:rPr>
              <a:t>Peněžní zásoba </a:t>
            </a: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= oběživo + vklady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Na měnové bázi na základě multiplikačního efektu tvorby vkladů vzniká tzv. peněžní zásoba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udává, jak velký přírůstek peněžní zásoby bude vyvolán určitým přírůstkem měnové báze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12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bude tím větší, čím menší je míra bankovních rezerv a čím menší podíl peněz drží lidé jako oběživo</a:t>
            </a:r>
            <a:endParaRPr lang="cs-CZ" altLang="cs-CZ" sz="1200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úkolem ČNB je pečovat o cenovou stabilitu</a:t>
            </a:r>
            <a:endParaRPr lang="cs-CZ" altLang="cs-CZ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Ústavy ČR a v souladu s primárním právem EU je hlavním cílem ČNB pečovat o cenovou stabilitu, což je zakotveno také v zákoně o České národní bance. </a:t>
            </a: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stabilitou se přitom rozumí nikoliv nulová, ale mírně kladná a stabilní inflace, která je při zdravém fungování ekonomiky přirozená.</a:t>
            </a: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Měnová politika směřuje inflaci ke 2 %</a:t>
            </a:r>
            <a:endParaRPr lang="cs-CZ" altLang="cs-CZ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dosahování cenové stability používá ČNB režim cílování inflace, který se opírá o veřejně vyhlášený inflační cíl ve výši 2 % a otevřenou komunikaci centrální banky. 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nástrojem měnové politiky jsou úrokové sazby, jejichž nastavení se promítá do tržních sazeb a následně ovlivňuje vývoj ekonomiky a inflace.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úrokových sazbách rozhoduje bankovní rada 8x ročně</a:t>
            </a: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 se k měnovým otázkám schází zpravidla osmkrát ročně. 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Výsledkem každého jednání je rozhodnutí o tom, zda sazby zůstanou až do příštího jednání na stávající úrovni nebo se změní. 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Rozhodnutí bankovní rady učiněné dnes nejvíce ovlivní inflaci za 12 až 18 měsíců, a proto je při rozhodování o sazbách důležitá makroekonomická prognóza. 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 popisuje budoucí vývoj, jak ho vidí ekonomové ze sekce měnové. 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měnověpolitickém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jednání členové bankovní rady diskutují aktuální prognózu a hodnotí její rizika a nejistoty.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b="1" dirty="0" err="1"/>
              <a:t>Přímé</a:t>
            </a:r>
            <a:r>
              <a:rPr lang="en-GB" dirty="0"/>
              <a:t>, resp. </a:t>
            </a:r>
            <a:r>
              <a:rPr lang="en-GB" b="1" dirty="0" err="1"/>
              <a:t>direktivní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,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vyspělých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systémech</a:t>
            </a:r>
            <a:r>
              <a:rPr lang="en-GB" dirty="0"/>
              <a:t> </a:t>
            </a:r>
            <a:r>
              <a:rPr lang="en-GB" b="1" dirty="0" err="1"/>
              <a:t>využívány</a:t>
            </a:r>
            <a:r>
              <a:rPr lang="en-GB" b="1" dirty="0"/>
              <a:t> </a:t>
            </a:r>
            <a:r>
              <a:rPr lang="en-GB" b="1" dirty="0" err="1"/>
              <a:t>velmi</a:t>
            </a:r>
            <a:r>
              <a:rPr lang="en-GB" b="1" dirty="0"/>
              <a:t> </a:t>
            </a:r>
            <a:r>
              <a:rPr lang="en-GB" b="1" dirty="0" err="1"/>
              <a:t>zřídka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použití</a:t>
            </a:r>
            <a:r>
              <a:rPr lang="en-GB" dirty="0"/>
              <a:t> </a:t>
            </a:r>
            <a:r>
              <a:rPr lang="en-GB" dirty="0" err="1"/>
              <a:t>svědčí</a:t>
            </a:r>
            <a:r>
              <a:rPr lang="en-GB" dirty="0"/>
              <a:t> o </a:t>
            </a:r>
            <a:r>
              <a:rPr lang="en-GB" dirty="0" err="1"/>
              <a:t>selhání</a:t>
            </a:r>
            <a:r>
              <a:rPr lang="en-GB" dirty="0"/>
              <a:t> </a:t>
            </a:r>
            <a:r>
              <a:rPr lang="en-GB" dirty="0" err="1"/>
              <a:t>nástrojů</a:t>
            </a:r>
            <a:r>
              <a:rPr lang="en-GB" dirty="0"/>
              <a:t> </a:t>
            </a:r>
            <a:r>
              <a:rPr lang="en-GB" dirty="0" err="1"/>
              <a:t>nepřímých</a:t>
            </a:r>
            <a:r>
              <a:rPr lang="en-GB" dirty="0"/>
              <a:t>.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většinou</a:t>
            </a:r>
            <a:r>
              <a:rPr lang="en-GB" dirty="0"/>
              <a:t> o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: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Pravidla</a:t>
            </a:r>
            <a:r>
              <a:rPr lang="en-GB" b="1" dirty="0"/>
              <a:t> </a:t>
            </a:r>
            <a:r>
              <a:rPr lang="en-GB" b="1" dirty="0" err="1"/>
              <a:t>likvidity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určována</a:t>
            </a:r>
            <a:r>
              <a:rPr lang="en-GB" dirty="0"/>
              <a:t> </a:t>
            </a:r>
            <a:r>
              <a:rPr lang="en-GB" dirty="0" err="1"/>
              <a:t>buď</a:t>
            </a:r>
            <a:r>
              <a:rPr lang="en-GB" dirty="0"/>
              <a:t> </a:t>
            </a:r>
            <a:r>
              <a:rPr lang="en-GB" dirty="0" err="1"/>
              <a:t>stanovením</a:t>
            </a:r>
            <a:r>
              <a:rPr lang="en-GB" dirty="0"/>
              <a:t> </a:t>
            </a:r>
            <a:r>
              <a:rPr lang="en-GB" dirty="0" err="1"/>
              <a:t>závazné</a:t>
            </a:r>
            <a:r>
              <a:rPr lang="en-GB" dirty="0"/>
              <a:t> </a:t>
            </a:r>
            <a:r>
              <a:rPr lang="en-GB" dirty="0" err="1"/>
              <a:t>struktury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a </a:t>
            </a:r>
            <a:r>
              <a:rPr lang="en-GB" dirty="0" err="1"/>
              <a:t>pasiv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formou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vzájemných</a:t>
            </a:r>
            <a:r>
              <a:rPr lang="en-GB" dirty="0"/>
              <a:t> </a:t>
            </a:r>
            <a:r>
              <a:rPr lang="en-GB" dirty="0" err="1"/>
              <a:t>vazeb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nimi</a:t>
            </a:r>
            <a:r>
              <a:rPr lang="en-GB" dirty="0"/>
              <a:t>. </a:t>
            </a:r>
            <a:r>
              <a:rPr lang="en-GB" dirty="0" err="1"/>
              <a:t>Slouží</a:t>
            </a:r>
            <a:r>
              <a:rPr lang="en-GB" dirty="0"/>
              <a:t> k </a:t>
            </a:r>
            <a:r>
              <a:rPr lang="en-GB" dirty="0" err="1"/>
              <a:t>zajištění</a:t>
            </a:r>
            <a:r>
              <a:rPr lang="en-GB" dirty="0"/>
              <a:t> </a:t>
            </a:r>
            <a:r>
              <a:rPr lang="en-GB" dirty="0" err="1"/>
              <a:t>likvidity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Úvěrové</a:t>
            </a:r>
            <a:r>
              <a:rPr lang="en-GB" b="1" dirty="0"/>
              <a:t> </a:t>
            </a:r>
            <a:r>
              <a:rPr lang="en-GB" b="1" dirty="0" err="1"/>
              <a:t>kontingenty</a:t>
            </a:r>
            <a:r>
              <a:rPr lang="en-GB" dirty="0"/>
              <a:t> - </a:t>
            </a:r>
            <a:r>
              <a:rPr lang="en-GB" dirty="0" err="1"/>
              <a:t>spočívají</a:t>
            </a:r>
            <a:r>
              <a:rPr lang="en-GB" dirty="0"/>
              <a:t> v </a:t>
            </a:r>
            <a:r>
              <a:rPr lang="en-GB" dirty="0" err="1"/>
              <a:t>direktivním</a:t>
            </a:r>
            <a:r>
              <a:rPr lang="en-GB" dirty="0"/>
              <a:t> </a:t>
            </a:r>
            <a:r>
              <a:rPr lang="en-GB" dirty="0" err="1"/>
              <a:t>stanovování</a:t>
            </a:r>
            <a:r>
              <a:rPr lang="en-GB" dirty="0"/>
              <a:t> </a:t>
            </a:r>
            <a:r>
              <a:rPr lang="en-GB" dirty="0" err="1"/>
              <a:t>limitů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. </a:t>
            </a:r>
            <a:r>
              <a:rPr lang="en-GB" dirty="0" err="1"/>
              <a:t>Rozlišuje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a </a:t>
            </a:r>
            <a:r>
              <a:rPr lang="en-GB" dirty="0" err="1"/>
              <a:t>absolutní</a:t>
            </a:r>
            <a:r>
              <a:rPr lang="en-GB" dirty="0"/>
              <a:t> </a:t>
            </a:r>
            <a:r>
              <a:rPr lang="en-GB" dirty="0" err="1"/>
              <a:t>úvěrový</a:t>
            </a:r>
            <a:r>
              <a:rPr lang="en-GB" dirty="0"/>
              <a:t> </a:t>
            </a:r>
            <a:r>
              <a:rPr lang="en-GB" dirty="0" err="1"/>
              <a:t>kontingent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Úrokové</a:t>
            </a:r>
            <a:r>
              <a:rPr lang="en-GB" b="1" dirty="0"/>
              <a:t> </a:t>
            </a:r>
            <a:r>
              <a:rPr lang="en-GB" b="1" dirty="0" err="1"/>
              <a:t>limity</a:t>
            </a:r>
            <a:r>
              <a:rPr lang="en-GB" dirty="0"/>
              <a:t> (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stropy</a:t>
            </a:r>
            <a:r>
              <a:rPr lang="en-GB" dirty="0"/>
              <a:t>) -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komerčním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</a:t>
            </a:r>
            <a:r>
              <a:rPr lang="en-GB" dirty="0" err="1"/>
              <a:t>stanovit</a:t>
            </a:r>
            <a:r>
              <a:rPr lang="en-GB" dirty="0"/>
              <a:t> </a:t>
            </a:r>
            <a:r>
              <a:rPr lang="en-GB" dirty="0" err="1"/>
              <a:t>maximální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požadovat</a:t>
            </a:r>
            <a:r>
              <a:rPr lang="en-GB" dirty="0"/>
              <a:t> z </a:t>
            </a:r>
            <a:r>
              <a:rPr lang="en-GB" dirty="0" err="1"/>
              <a:t>jimi</a:t>
            </a:r>
            <a:r>
              <a:rPr lang="en-GB" dirty="0"/>
              <a:t> </a:t>
            </a:r>
            <a:r>
              <a:rPr lang="en-GB" dirty="0" err="1"/>
              <a:t>poskytovaných</a:t>
            </a:r>
            <a:r>
              <a:rPr lang="en-GB" dirty="0"/>
              <a:t> </a:t>
            </a:r>
            <a:r>
              <a:rPr lang="en-GB" dirty="0" err="1">
                <a:hlinkClick r:id="rId3"/>
              </a:rPr>
              <a:t>úvěrů</a:t>
            </a:r>
            <a:r>
              <a:rPr lang="en-GB" dirty="0"/>
              <a:t>,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naopak</a:t>
            </a:r>
            <a:r>
              <a:rPr lang="en-GB" dirty="0"/>
              <a:t> </a:t>
            </a:r>
            <a:r>
              <a:rPr lang="en-GB" dirty="0" err="1"/>
              <a:t>minimální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z </a:t>
            </a:r>
            <a:r>
              <a:rPr lang="en-GB" dirty="0" err="1"/>
              <a:t>přijímaných</a:t>
            </a:r>
            <a:r>
              <a:rPr lang="en-GB" dirty="0"/>
              <a:t> </a:t>
            </a:r>
            <a:r>
              <a:rPr lang="en-GB" dirty="0" err="1"/>
              <a:t>depozit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vklady</a:t>
            </a:r>
            <a:r>
              <a:rPr lang="en-GB" dirty="0"/>
              <a:t> - </a:t>
            </a:r>
            <a:r>
              <a:rPr lang="en-GB" dirty="0" err="1"/>
              <a:t>většinou</a:t>
            </a:r>
            <a:r>
              <a:rPr lang="en-GB" dirty="0"/>
              <a:t> se </a:t>
            </a:r>
            <a:r>
              <a:rPr lang="en-GB" dirty="0" err="1"/>
              <a:t>týkají</a:t>
            </a:r>
            <a:r>
              <a:rPr lang="en-GB" dirty="0"/>
              <a:t> </a:t>
            </a:r>
            <a:r>
              <a:rPr lang="en-GB" dirty="0" err="1"/>
              <a:t>centrálních</a:t>
            </a:r>
            <a:r>
              <a:rPr lang="en-GB" dirty="0"/>
              <a:t> </a:t>
            </a:r>
            <a:r>
              <a:rPr lang="en-GB" dirty="0" err="1"/>
              <a:t>institucí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orgánů</a:t>
            </a:r>
            <a:r>
              <a:rPr lang="en-GB" dirty="0"/>
              <a:t> </a:t>
            </a:r>
            <a:r>
              <a:rPr lang="en-GB" dirty="0" err="1"/>
              <a:t>místní</a:t>
            </a:r>
            <a:r>
              <a:rPr lang="en-GB" dirty="0"/>
              <a:t> </a:t>
            </a:r>
            <a:r>
              <a:rPr lang="en-GB" dirty="0" err="1"/>
              <a:t>samosprávy</a:t>
            </a:r>
            <a:r>
              <a:rPr lang="en-GB" dirty="0"/>
              <a:t>. </a:t>
            </a:r>
            <a:endParaRPr lang="en-GB" dirty="0"/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dirty="0"/>
              <a:t>V </a:t>
            </a:r>
            <a:r>
              <a:rPr lang="en-GB" dirty="0" err="1"/>
              <a:t>moderních</a:t>
            </a:r>
            <a:r>
              <a:rPr lang="en-GB" dirty="0"/>
              <a:t> </a:t>
            </a:r>
            <a:r>
              <a:rPr lang="en-GB" dirty="0" err="1"/>
              <a:t>ekonomikách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využívány</a:t>
            </a:r>
            <a:r>
              <a:rPr lang="en-GB" dirty="0"/>
              <a:t> </a:t>
            </a:r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r>
              <a:rPr lang="en-GB" dirty="0"/>
              <a:t>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Diskontní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 -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a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poskytuje</a:t>
            </a:r>
            <a:r>
              <a:rPr lang="en-GB" dirty="0"/>
              <a:t> </a:t>
            </a:r>
            <a:r>
              <a:rPr lang="en-GB" dirty="0" err="1"/>
              <a:t>obchodním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v </a:t>
            </a:r>
            <a:r>
              <a:rPr lang="en-GB" dirty="0" err="1"/>
              <a:t>domácí</a:t>
            </a:r>
            <a:r>
              <a:rPr lang="en-GB" dirty="0"/>
              <a:t> </a:t>
            </a:r>
            <a:r>
              <a:rPr lang="en-GB" dirty="0" err="1"/>
              <a:t>měně</a:t>
            </a:r>
            <a:r>
              <a:rPr lang="en-GB" dirty="0"/>
              <a:t> – to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Operace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volném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- </a:t>
            </a:r>
            <a:r>
              <a:rPr lang="en-GB" dirty="0" err="1"/>
              <a:t>znamenají</a:t>
            </a:r>
            <a:r>
              <a:rPr lang="en-GB" dirty="0"/>
              <a:t> </a:t>
            </a:r>
            <a:r>
              <a:rPr lang="en-GB" dirty="0" err="1"/>
              <a:t>nákup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prodej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>
                <a:hlinkClick r:id="rId3"/>
              </a:rPr>
              <a:t>komerčních</a:t>
            </a:r>
            <a:r>
              <a:rPr lang="en-GB" dirty="0">
                <a:hlinkClick r:id="rId3"/>
              </a:rPr>
              <a:t> bank</a:t>
            </a:r>
            <a:r>
              <a:rPr lang="en-GB" dirty="0"/>
              <a:t>.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zvyšovány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snižovány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likvidní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 a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minimální</a:t>
            </a:r>
            <a:r>
              <a:rPr lang="en-GB" b="1" dirty="0"/>
              <a:t> </a:t>
            </a:r>
            <a:r>
              <a:rPr lang="en-GB" b="1" dirty="0" err="1"/>
              <a:t>rezervy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stanoveny</a:t>
            </a:r>
            <a:r>
              <a:rPr lang="en-GB" dirty="0"/>
              <a:t> </a:t>
            </a:r>
            <a:r>
              <a:rPr lang="en-GB" dirty="0" err="1"/>
              <a:t>procentem</a:t>
            </a:r>
            <a:r>
              <a:rPr lang="en-GB" dirty="0"/>
              <a:t> z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sumy</a:t>
            </a:r>
            <a:r>
              <a:rPr lang="en-GB" dirty="0"/>
              <a:t> </a:t>
            </a:r>
            <a:r>
              <a:rPr lang="en-GB" dirty="0" err="1"/>
              <a:t>primárních</a:t>
            </a:r>
            <a:r>
              <a:rPr lang="en-GB" dirty="0"/>
              <a:t> </a:t>
            </a:r>
            <a:r>
              <a:rPr lang="en-GB" dirty="0" err="1"/>
              <a:t>vkladů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r>
              <a:rPr lang="en-GB" dirty="0" err="1"/>
              <a:t>Každá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rezerv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bank, </a:t>
            </a:r>
            <a:r>
              <a:rPr lang="en-GB" dirty="0" err="1"/>
              <a:t>protože</a:t>
            </a:r>
            <a:r>
              <a:rPr lang="en-GB" dirty="0"/>
              <a:t> se </a:t>
            </a:r>
            <a:r>
              <a:rPr lang="en-GB" dirty="0" err="1"/>
              <a:t>změní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prostředků</a:t>
            </a:r>
            <a:r>
              <a:rPr lang="en-GB" dirty="0"/>
              <a:t>, se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daná</a:t>
            </a:r>
            <a:r>
              <a:rPr lang="en-GB" dirty="0"/>
              <a:t> </a:t>
            </a:r>
            <a:r>
              <a:rPr lang="en-GB" dirty="0" err="1"/>
              <a:t>komerční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disponovat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Konverze</a:t>
            </a:r>
            <a:r>
              <a:rPr lang="en-GB" b="1" dirty="0"/>
              <a:t> a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 - </a:t>
            </a:r>
            <a:r>
              <a:rPr lang="en-GB" dirty="0" err="1"/>
              <a:t>Nákupem</a:t>
            </a:r>
            <a:r>
              <a:rPr lang="en-GB" dirty="0"/>
              <a:t> a </a:t>
            </a:r>
            <a:r>
              <a:rPr lang="en-GB" dirty="0" err="1"/>
              <a:t>prodejem</a:t>
            </a:r>
            <a:r>
              <a:rPr lang="en-GB" dirty="0"/>
              <a:t> </a:t>
            </a:r>
            <a:r>
              <a:rPr lang="en-GB" dirty="0" err="1">
                <a:hlinkClick r:id="rId4"/>
              </a:rPr>
              <a:t>cizích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měn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/>
              <a:t>komerčních</a:t>
            </a:r>
            <a:r>
              <a:rPr lang="en-GB" dirty="0"/>
              <a:t> bank je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ovlivňována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–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buď</a:t>
            </a:r>
            <a:r>
              <a:rPr lang="en-GB" dirty="0"/>
              <a:t> o </a:t>
            </a:r>
            <a:r>
              <a:rPr lang="en-GB" b="1" dirty="0" err="1"/>
              <a:t>konverze</a:t>
            </a:r>
            <a:r>
              <a:rPr lang="en-GB" b="1" dirty="0"/>
              <a:t> </a:t>
            </a:r>
            <a:r>
              <a:rPr lang="en-GB" b="1" dirty="0" err="1"/>
              <a:t>či</a:t>
            </a:r>
            <a:r>
              <a:rPr lang="en-GB" b="1" dirty="0"/>
              <a:t>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Intervence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prospěch</a:t>
            </a:r>
            <a:r>
              <a:rPr lang="en-GB" b="1" dirty="0"/>
              <a:t> (v </a:t>
            </a:r>
            <a:r>
              <a:rPr lang="en-GB" b="1" dirty="0" err="1"/>
              <a:t>neprospěch</a:t>
            </a:r>
            <a:r>
              <a:rPr lang="en-GB" b="1" dirty="0"/>
              <a:t>) </a:t>
            </a:r>
            <a:r>
              <a:rPr lang="en-GB" b="1" dirty="0" err="1"/>
              <a:t>devizového</a:t>
            </a:r>
            <a:r>
              <a:rPr lang="en-GB" b="1" dirty="0"/>
              <a:t> </a:t>
            </a:r>
            <a:r>
              <a:rPr lang="en-GB" b="1" dirty="0" err="1"/>
              <a:t>kurzu</a:t>
            </a:r>
            <a:r>
              <a:rPr lang="en-GB" dirty="0"/>
              <a:t> - </a:t>
            </a:r>
            <a:r>
              <a:rPr lang="en-GB" dirty="0" err="1"/>
              <a:t>tímto</a:t>
            </a:r>
            <a:r>
              <a:rPr lang="en-GB" dirty="0"/>
              <a:t> </a:t>
            </a:r>
            <a:r>
              <a:rPr lang="en-GB" dirty="0" err="1"/>
              <a:t>nástrojem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nejčastěji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bilance</a:t>
            </a:r>
            <a:r>
              <a:rPr lang="en-GB" dirty="0"/>
              <a:t> </a:t>
            </a:r>
            <a:r>
              <a:rPr lang="en-GB" dirty="0" err="1"/>
              <a:t>státu</a:t>
            </a:r>
            <a:r>
              <a:rPr lang="en-GB" dirty="0"/>
              <a:t> a </a:t>
            </a:r>
            <a:r>
              <a:rPr lang="en-GB" dirty="0" err="1">
                <a:hlinkClick r:id="rId5"/>
              </a:rPr>
              <a:t>míru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inflace</a:t>
            </a:r>
            <a:r>
              <a:rPr lang="en-GB" dirty="0"/>
              <a:t>. </a:t>
            </a:r>
            <a:endParaRPr lang="en-GB" dirty="0"/>
          </a:p>
          <a:p>
            <a:r>
              <a:rPr lang="en-GB" dirty="0"/>
              <a:t>V </a:t>
            </a:r>
            <a:r>
              <a:rPr lang="en-GB" dirty="0" err="1"/>
              <a:t>krátkodobém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horizontu</a:t>
            </a:r>
            <a:r>
              <a:rPr lang="en-GB" dirty="0"/>
              <a:t> </a:t>
            </a:r>
            <a:r>
              <a:rPr lang="en-GB" dirty="0" err="1"/>
              <a:t>reguluje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oběhu</a:t>
            </a:r>
            <a:r>
              <a:rPr lang="en-GB" dirty="0"/>
              <a:t> a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endParaRPr lang="en-GB" b="1" dirty="0"/>
          </a:p>
          <a:p>
            <a:r>
              <a:rPr lang="en-GB" dirty="0"/>
              <a:t>V </a:t>
            </a:r>
            <a:r>
              <a:rPr lang="en-GB" dirty="0" err="1"/>
              <a:t>moderních</a:t>
            </a:r>
            <a:r>
              <a:rPr lang="en-GB" dirty="0"/>
              <a:t> </a:t>
            </a:r>
            <a:r>
              <a:rPr lang="en-GB" dirty="0" err="1"/>
              <a:t>ekonomikách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využívány</a:t>
            </a:r>
            <a:r>
              <a:rPr lang="en-GB" dirty="0"/>
              <a:t> </a:t>
            </a:r>
            <a:r>
              <a:rPr lang="en-GB" b="1" dirty="0" err="1"/>
              <a:t>nepřímé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b="1" dirty="0"/>
              <a:t> </a:t>
            </a:r>
            <a:r>
              <a:rPr lang="en-GB" b="1" dirty="0" err="1"/>
              <a:t>monetární</a:t>
            </a:r>
            <a:r>
              <a:rPr lang="en-GB" b="1" dirty="0"/>
              <a:t> </a:t>
            </a:r>
            <a:r>
              <a:rPr lang="en-GB" b="1" dirty="0" err="1"/>
              <a:t>politiky</a:t>
            </a:r>
            <a:r>
              <a:rPr lang="en-GB" dirty="0"/>
              <a:t>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Diskontní</a:t>
            </a:r>
            <a:r>
              <a:rPr lang="en-GB" b="1" dirty="0"/>
              <a:t> </a:t>
            </a:r>
            <a:r>
              <a:rPr lang="en-GB" b="1" dirty="0" err="1"/>
              <a:t>nástroje</a:t>
            </a:r>
            <a:r>
              <a:rPr lang="en-GB" dirty="0"/>
              <a:t> -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a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</a:t>
            </a:r>
            <a:r>
              <a:rPr lang="en-GB" dirty="0" err="1"/>
              <a:t>úvěrů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poskytuje</a:t>
            </a:r>
            <a:r>
              <a:rPr lang="en-GB" dirty="0"/>
              <a:t> </a:t>
            </a:r>
            <a:r>
              <a:rPr lang="en-GB" dirty="0" err="1"/>
              <a:t>obchodním</a:t>
            </a:r>
            <a:r>
              <a:rPr lang="en-GB" dirty="0"/>
              <a:t> </a:t>
            </a:r>
            <a:r>
              <a:rPr lang="en-GB" dirty="0" err="1"/>
              <a:t>bankám</a:t>
            </a:r>
            <a:r>
              <a:rPr lang="en-GB" dirty="0"/>
              <a:t> v </a:t>
            </a:r>
            <a:r>
              <a:rPr lang="en-GB" dirty="0" err="1"/>
              <a:t>domácí</a:t>
            </a:r>
            <a:r>
              <a:rPr lang="en-GB" dirty="0"/>
              <a:t> </a:t>
            </a:r>
            <a:r>
              <a:rPr lang="en-GB" dirty="0" err="1"/>
              <a:t>měně</a:t>
            </a:r>
            <a:r>
              <a:rPr lang="en-GB" dirty="0"/>
              <a:t> – to </a:t>
            </a:r>
            <a:r>
              <a:rPr lang="en-GB" dirty="0" err="1"/>
              <a:t>významně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Operace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volném</a:t>
            </a:r>
            <a:r>
              <a:rPr lang="en-GB" b="1" dirty="0"/>
              <a:t> </a:t>
            </a:r>
            <a:r>
              <a:rPr lang="en-GB" b="1" dirty="0" err="1"/>
              <a:t>trhu</a:t>
            </a:r>
            <a:r>
              <a:rPr lang="en-GB" dirty="0"/>
              <a:t> - </a:t>
            </a:r>
            <a:r>
              <a:rPr lang="en-GB" dirty="0" err="1"/>
              <a:t>znamenají</a:t>
            </a:r>
            <a:r>
              <a:rPr lang="en-GB" dirty="0"/>
              <a:t> </a:t>
            </a:r>
            <a:r>
              <a:rPr lang="en-GB" dirty="0" err="1"/>
              <a:t>nákup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prodej</a:t>
            </a:r>
            <a:r>
              <a:rPr lang="en-GB" dirty="0"/>
              <a:t> </a:t>
            </a:r>
            <a:r>
              <a:rPr lang="en-GB" dirty="0" err="1"/>
              <a:t>cenných</a:t>
            </a:r>
            <a:r>
              <a:rPr lang="en-GB" dirty="0"/>
              <a:t> </a:t>
            </a:r>
            <a:r>
              <a:rPr lang="en-GB" dirty="0" err="1"/>
              <a:t>papírů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>
                <a:hlinkClick r:id="rId3"/>
              </a:rPr>
              <a:t>komerčních</a:t>
            </a:r>
            <a:r>
              <a:rPr lang="en-GB" dirty="0">
                <a:hlinkClick r:id="rId3"/>
              </a:rPr>
              <a:t> bank</a:t>
            </a:r>
            <a:r>
              <a:rPr lang="en-GB" dirty="0"/>
              <a:t>.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zvyšovány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snižovány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likvidní</a:t>
            </a:r>
            <a:r>
              <a:rPr lang="en-GB" dirty="0"/>
              <a:t> </a:t>
            </a:r>
            <a:r>
              <a:rPr lang="en-GB" dirty="0" err="1"/>
              <a:t>rezervy</a:t>
            </a:r>
            <a:r>
              <a:rPr lang="en-GB" dirty="0"/>
              <a:t> a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Povinné</a:t>
            </a:r>
            <a:r>
              <a:rPr lang="en-GB" b="1" dirty="0"/>
              <a:t> </a:t>
            </a:r>
            <a:r>
              <a:rPr lang="en-GB" b="1" dirty="0" err="1"/>
              <a:t>minimální</a:t>
            </a:r>
            <a:r>
              <a:rPr lang="en-GB" b="1" dirty="0"/>
              <a:t> </a:t>
            </a:r>
            <a:r>
              <a:rPr lang="en-GB" b="1" dirty="0" err="1"/>
              <a:t>rezervy</a:t>
            </a:r>
            <a:r>
              <a:rPr lang="en-GB" dirty="0"/>
              <a:t> -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stanoveny</a:t>
            </a:r>
            <a:r>
              <a:rPr lang="en-GB" dirty="0"/>
              <a:t> </a:t>
            </a:r>
            <a:r>
              <a:rPr lang="en-GB" dirty="0" err="1"/>
              <a:t>procentem</a:t>
            </a:r>
            <a:r>
              <a:rPr lang="en-GB" dirty="0"/>
              <a:t> z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sumy</a:t>
            </a:r>
            <a:r>
              <a:rPr lang="en-GB" dirty="0"/>
              <a:t> </a:t>
            </a:r>
            <a:r>
              <a:rPr lang="en-GB" dirty="0" err="1"/>
              <a:t>primárních</a:t>
            </a:r>
            <a:r>
              <a:rPr lang="en-GB" dirty="0"/>
              <a:t> </a:t>
            </a:r>
            <a:r>
              <a:rPr lang="en-GB" dirty="0" err="1"/>
              <a:t>vkladů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bank. </a:t>
            </a:r>
            <a:r>
              <a:rPr lang="en-GB" dirty="0" err="1"/>
              <a:t>Každá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rezerv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úvěrovou</a:t>
            </a:r>
            <a:r>
              <a:rPr lang="en-GB" dirty="0"/>
              <a:t> </a:t>
            </a:r>
            <a:r>
              <a:rPr lang="en-GB" dirty="0" err="1"/>
              <a:t>kapacitu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bank, </a:t>
            </a:r>
            <a:r>
              <a:rPr lang="en-GB" dirty="0" err="1"/>
              <a:t>protože</a:t>
            </a:r>
            <a:r>
              <a:rPr lang="en-GB" dirty="0"/>
              <a:t> se </a:t>
            </a:r>
            <a:r>
              <a:rPr lang="en-GB" dirty="0" err="1"/>
              <a:t>změní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prostředků</a:t>
            </a:r>
            <a:r>
              <a:rPr lang="en-GB" dirty="0"/>
              <a:t>, se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daná</a:t>
            </a:r>
            <a:r>
              <a:rPr lang="en-GB" dirty="0"/>
              <a:t> </a:t>
            </a:r>
            <a:r>
              <a:rPr lang="en-GB" dirty="0" err="1"/>
              <a:t>komerční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disponovat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Konverze</a:t>
            </a:r>
            <a:r>
              <a:rPr lang="en-GB" b="1" dirty="0"/>
              <a:t> a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 - </a:t>
            </a:r>
            <a:r>
              <a:rPr lang="en-GB" dirty="0" err="1"/>
              <a:t>Nákupem</a:t>
            </a:r>
            <a:r>
              <a:rPr lang="en-GB" dirty="0"/>
              <a:t> a </a:t>
            </a:r>
            <a:r>
              <a:rPr lang="en-GB" dirty="0" err="1"/>
              <a:t>prodejem</a:t>
            </a:r>
            <a:r>
              <a:rPr lang="en-GB" dirty="0"/>
              <a:t> </a:t>
            </a:r>
            <a:r>
              <a:rPr lang="en-GB" dirty="0" err="1">
                <a:hlinkClick r:id="rId4"/>
              </a:rPr>
              <a:t>cizích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měn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od </a:t>
            </a:r>
            <a:r>
              <a:rPr lang="en-GB" dirty="0" err="1"/>
              <a:t>komerčních</a:t>
            </a:r>
            <a:r>
              <a:rPr lang="en-GB" dirty="0"/>
              <a:t> bank je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ovlivňována</a:t>
            </a:r>
            <a:r>
              <a:rPr lang="en-GB" dirty="0"/>
              <a:t> </a:t>
            </a:r>
            <a:r>
              <a:rPr lang="en-GB" dirty="0" err="1"/>
              <a:t>úvěrová</a:t>
            </a:r>
            <a:r>
              <a:rPr lang="en-GB" dirty="0"/>
              <a:t> </a:t>
            </a:r>
            <a:r>
              <a:rPr lang="en-GB" dirty="0" err="1"/>
              <a:t>kapacita</a:t>
            </a:r>
            <a:r>
              <a:rPr lang="en-GB" dirty="0"/>
              <a:t> </a:t>
            </a:r>
            <a:r>
              <a:rPr lang="en-GB" dirty="0" err="1"/>
              <a:t>obchodních</a:t>
            </a:r>
            <a:r>
              <a:rPr lang="en-GB" dirty="0"/>
              <a:t> bank – </a:t>
            </a:r>
            <a:r>
              <a:rPr lang="en-GB" dirty="0" err="1"/>
              <a:t>jedná</a:t>
            </a:r>
            <a:r>
              <a:rPr lang="en-GB" dirty="0"/>
              <a:t> se </a:t>
            </a:r>
            <a:r>
              <a:rPr lang="en-GB" dirty="0" err="1"/>
              <a:t>buď</a:t>
            </a:r>
            <a:r>
              <a:rPr lang="en-GB" dirty="0"/>
              <a:t> o </a:t>
            </a:r>
            <a:r>
              <a:rPr lang="en-GB" b="1" dirty="0" err="1"/>
              <a:t>konverze</a:t>
            </a:r>
            <a:r>
              <a:rPr lang="en-GB" b="1" dirty="0"/>
              <a:t> </a:t>
            </a:r>
            <a:r>
              <a:rPr lang="en-GB" b="1" dirty="0" err="1"/>
              <a:t>či</a:t>
            </a:r>
            <a:r>
              <a:rPr lang="en-GB" b="1" dirty="0"/>
              <a:t> </a:t>
            </a:r>
            <a:r>
              <a:rPr lang="en-GB" b="1" dirty="0" err="1"/>
              <a:t>swapy</a:t>
            </a:r>
            <a:r>
              <a:rPr lang="en-GB" b="1" dirty="0"/>
              <a:t> </a:t>
            </a:r>
            <a:r>
              <a:rPr lang="en-GB" b="1" dirty="0" err="1"/>
              <a:t>cizích</a:t>
            </a:r>
            <a:r>
              <a:rPr lang="en-GB" b="1" dirty="0"/>
              <a:t> </a:t>
            </a:r>
            <a:r>
              <a:rPr lang="en-GB" b="1" dirty="0" err="1"/>
              <a:t>měn</a:t>
            </a:r>
            <a:r>
              <a:rPr lang="en-GB" dirty="0"/>
              <a:t>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Intervence</a:t>
            </a:r>
            <a:r>
              <a:rPr lang="en-GB" b="1" dirty="0"/>
              <a:t>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prospěch</a:t>
            </a:r>
            <a:r>
              <a:rPr lang="en-GB" b="1" dirty="0"/>
              <a:t> (v </a:t>
            </a:r>
            <a:r>
              <a:rPr lang="en-GB" b="1" dirty="0" err="1"/>
              <a:t>neprospěch</a:t>
            </a:r>
            <a:r>
              <a:rPr lang="en-GB" b="1" dirty="0"/>
              <a:t>) </a:t>
            </a:r>
            <a:r>
              <a:rPr lang="en-GB" b="1" dirty="0" err="1"/>
              <a:t>devizového</a:t>
            </a:r>
            <a:r>
              <a:rPr lang="en-GB" b="1" dirty="0"/>
              <a:t> </a:t>
            </a:r>
            <a:r>
              <a:rPr lang="en-GB" b="1" dirty="0" err="1"/>
              <a:t>kurzu</a:t>
            </a:r>
            <a:r>
              <a:rPr lang="en-GB" dirty="0"/>
              <a:t> - </a:t>
            </a:r>
            <a:r>
              <a:rPr lang="en-GB" dirty="0" err="1"/>
              <a:t>tímto</a:t>
            </a:r>
            <a:r>
              <a:rPr lang="en-GB" dirty="0"/>
              <a:t> </a:t>
            </a:r>
            <a:r>
              <a:rPr lang="en-GB" dirty="0" err="1"/>
              <a:t>nástrojem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nejčastěji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obchodní</a:t>
            </a:r>
            <a:r>
              <a:rPr lang="en-GB" dirty="0"/>
              <a:t> </a:t>
            </a:r>
            <a:r>
              <a:rPr lang="en-GB" dirty="0" err="1"/>
              <a:t>bilance</a:t>
            </a:r>
            <a:r>
              <a:rPr lang="en-GB" dirty="0"/>
              <a:t> </a:t>
            </a:r>
            <a:r>
              <a:rPr lang="en-GB" dirty="0" err="1"/>
              <a:t>státu</a:t>
            </a:r>
            <a:r>
              <a:rPr lang="en-GB" dirty="0"/>
              <a:t> a </a:t>
            </a:r>
            <a:r>
              <a:rPr lang="en-GB" dirty="0" err="1">
                <a:hlinkClick r:id="rId5"/>
              </a:rPr>
              <a:t>míru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inflace</a:t>
            </a:r>
            <a:r>
              <a:rPr lang="en-GB" dirty="0"/>
              <a:t>. </a:t>
            </a:r>
            <a:endParaRPr lang="en-GB" dirty="0"/>
          </a:p>
          <a:p>
            <a:r>
              <a:rPr lang="en-GB" dirty="0"/>
              <a:t>V </a:t>
            </a:r>
            <a:r>
              <a:rPr lang="en-GB" dirty="0" err="1"/>
              <a:t>krátkodobém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horizontu</a:t>
            </a:r>
            <a:r>
              <a:rPr lang="en-GB" dirty="0"/>
              <a:t> </a:t>
            </a:r>
            <a:r>
              <a:rPr lang="en-GB" dirty="0" err="1"/>
              <a:t>reguluje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oběhu</a:t>
            </a:r>
            <a:r>
              <a:rPr lang="en-GB" dirty="0"/>
              <a:t> a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https://www.cnb.cz/cs/menova-politika/mp-nastroje/</a:t>
            </a: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Ad a) </a:t>
            </a:r>
            <a:r>
              <a:rPr lang="cs-CZ" altLang="cs-CZ" sz="12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Proto „zlevňování“ tohoto úvěru bude výdaje na spotřebu povzbuzovat a „zdražování“ naopak brzdit.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= </a:t>
            </a:r>
            <a:endParaRPr lang="cs-CZ" dirty="0"/>
          </a:p>
          <a:p>
            <a:r>
              <a:rPr lang="cs-CZ" dirty="0"/>
              <a:t>Z</a:t>
            </a:r>
            <a:r>
              <a:rPr lang="en-GB" dirty="0" err="1"/>
              <a:t>působ</a:t>
            </a:r>
            <a:r>
              <a:rPr lang="en-GB" dirty="0"/>
              <a:t>, </a:t>
            </a:r>
            <a:r>
              <a:rPr lang="en-GB" dirty="0" err="1"/>
              <a:t>kterým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používají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zůstatky</a:t>
            </a:r>
            <a:r>
              <a:rPr lang="en-GB" dirty="0"/>
              <a:t>, </a:t>
            </a:r>
            <a:r>
              <a:rPr lang="en-GB" dirty="0" err="1"/>
              <a:t>závisí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zvycích</a:t>
            </a:r>
            <a:r>
              <a:rPr lang="en-GB" dirty="0"/>
              <a:t> a 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takových</a:t>
            </a:r>
            <a:r>
              <a:rPr lang="en-GB" dirty="0"/>
              <a:t> </a:t>
            </a:r>
            <a:r>
              <a:rPr lang="en-GB" dirty="0" err="1"/>
              <a:t>charakteristikách</a:t>
            </a:r>
            <a:r>
              <a:rPr lang="en-GB" dirty="0"/>
              <a:t> </a:t>
            </a:r>
            <a:r>
              <a:rPr lang="en-GB" dirty="0" err="1"/>
              <a:t>peněžního</a:t>
            </a:r>
            <a:r>
              <a:rPr lang="en-GB" dirty="0"/>
              <a:t> </a:t>
            </a:r>
            <a:r>
              <a:rPr lang="en-GB" dirty="0" err="1"/>
              <a:t>trhu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institucionální</a:t>
            </a:r>
            <a:r>
              <a:rPr lang="en-GB" dirty="0"/>
              <a:t> </a:t>
            </a:r>
            <a:r>
              <a:rPr lang="en-GB" dirty="0" err="1"/>
              <a:t>struktura</a:t>
            </a:r>
            <a:r>
              <a:rPr lang="en-GB" dirty="0"/>
              <a:t>, </a:t>
            </a:r>
            <a:r>
              <a:rPr lang="en-GB" dirty="0" err="1"/>
              <a:t>bankovně-technologická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a </a:t>
            </a:r>
            <a:r>
              <a:rPr lang="en-GB" dirty="0" err="1"/>
              <a:t>psychologie</a:t>
            </a:r>
            <a:r>
              <a:rPr lang="en-GB" dirty="0"/>
              <a:t>. Tyto </a:t>
            </a:r>
            <a:r>
              <a:rPr lang="en-GB" dirty="0" err="1"/>
              <a:t>faktory</a:t>
            </a:r>
            <a:r>
              <a:rPr lang="en-GB" dirty="0"/>
              <a:t> </a:t>
            </a:r>
            <a:r>
              <a:rPr lang="en-GB" dirty="0" err="1"/>
              <a:t>nemají</a:t>
            </a:r>
            <a:r>
              <a:rPr lang="en-GB" dirty="0"/>
              <a:t> </a:t>
            </a:r>
            <a:r>
              <a:rPr lang="en-GB" dirty="0" err="1"/>
              <a:t>tendenci</a:t>
            </a:r>
            <a:r>
              <a:rPr lang="en-GB" dirty="0"/>
              <a:t> </a:t>
            </a:r>
            <a:r>
              <a:rPr lang="en-GB" dirty="0" err="1"/>
              <a:t>měnit</a:t>
            </a:r>
            <a:r>
              <a:rPr lang="en-GB" dirty="0"/>
              <a:t> se v </a:t>
            </a:r>
            <a:r>
              <a:rPr lang="en-GB" dirty="0" err="1"/>
              <a:t>závislosti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změnách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(M). Proto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případný</a:t>
            </a:r>
            <a:r>
              <a:rPr lang="en-GB" dirty="0"/>
              <a:t> </a:t>
            </a:r>
            <a:r>
              <a:rPr lang="en-GB" dirty="0" err="1"/>
              <a:t>vzrůst</a:t>
            </a:r>
            <a:r>
              <a:rPr lang="en-GB" dirty="0"/>
              <a:t> M </a:t>
            </a:r>
            <a:r>
              <a:rPr lang="en-GB" dirty="0" err="1"/>
              <a:t>vyrovnáván</a:t>
            </a:r>
            <a:r>
              <a:rPr lang="en-GB" dirty="0"/>
              <a:t> </a:t>
            </a:r>
            <a:r>
              <a:rPr lang="en-GB" dirty="0" err="1"/>
              <a:t>snížením</a:t>
            </a:r>
            <a:r>
              <a:rPr lang="en-GB" dirty="0"/>
              <a:t> V. </a:t>
            </a:r>
            <a:r>
              <a:rPr lang="en-GB" dirty="0" err="1"/>
              <a:t>Místo</a:t>
            </a:r>
            <a:r>
              <a:rPr lang="en-GB" dirty="0"/>
              <a:t> toho se </a:t>
            </a:r>
            <a:r>
              <a:rPr lang="en-GB" dirty="0" err="1"/>
              <a:t>zvýšení</a:t>
            </a:r>
            <a:r>
              <a:rPr lang="en-GB" dirty="0"/>
              <a:t> M </a:t>
            </a:r>
            <a:r>
              <a:rPr lang="en-GB" dirty="0" err="1"/>
              <a:t>projeví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pravé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rovnice</a:t>
            </a:r>
            <a:r>
              <a:rPr lang="en-GB" dirty="0"/>
              <a:t> </a:t>
            </a:r>
            <a:r>
              <a:rPr lang="en-GB" dirty="0" err="1"/>
              <a:t>směny</a:t>
            </a:r>
            <a:r>
              <a:rPr lang="en-GB" dirty="0"/>
              <a:t> (P × Q). </a:t>
            </a:r>
            <a:r>
              <a:rPr lang="en-GB" dirty="0" err="1"/>
              <a:t>Pokud</a:t>
            </a:r>
            <a:r>
              <a:rPr lang="en-GB" dirty="0"/>
              <a:t> by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stabilní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(Q), </a:t>
            </a:r>
            <a:r>
              <a:rPr lang="en-GB" dirty="0" err="1"/>
              <a:t>měly</a:t>
            </a:r>
            <a:r>
              <a:rPr lang="en-GB" dirty="0"/>
              <a:t> by </a:t>
            </a:r>
            <a:r>
              <a:rPr lang="en-GB" dirty="0" err="1"/>
              <a:t>změny</a:t>
            </a:r>
            <a:r>
              <a:rPr lang="en-GB" dirty="0"/>
              <a:t> v </a:t>
            </a:r>
            <a:r>
              <a:rPr lang="en-GB" dirty="0" err="1"/>
              <a:t>nabídce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(M) za </a:t>
            </a:r>
            <a:r>
              <a:rPr lang="en-GB" dirty="0" err="1"/>
              <a:t>následek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(P). </a:t>
            </a:r>
            <a:r>
              <a:rPr lang="en-GB" dirty="0" err="1"/>
              <a:t>Spojení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úrovně</a:t>
            </a:r>
            <a:r>
              <a:rPr lang="en-GB" dirty="0"/>
              <a:t> je </a:t>
            </a:r>
            <a:r>
              <a:rPr lang="en-GB" dirty="0" err="1"/>
              <a:t>tak</a:t>
            </a:r>
            <a:r>
              <a:rPr lang="en-GB" dirty="0"/>
              <a:t> v </a:t>
            </a:r>
            <a:r>
              <a:rPr lang="en-GB" dirty="0" err="1"/>
              <a:t>monetaristické</a:t>
            </a:r>
            <a:r>
              <a:rPr lang="en-GB" dirty="0"/>
              <a:t> </a:t>
            </a:r>
            <a:r>
              <a:rPr lang="en-GB" dirty="0" err="1"/>
              <a:t>teorii</a:t>
            </a:r>
            <a:r>
              <a:rPr lang="en-GB" dirty="0"/>
              <a:t> </a:t>
            </a:r>
            <a:r>
              <a:rPr lang="en-GB" dirty="0" err="1"/>
              <a:t>přímé</a:t>
            </a:r>
            <a:r>
              <a:rPr lang="en-GB" dirty="0"/>
              <a:t> a </a:t>
            </a:r>
            <a:r>
              <a:rPr lang="en-GB" dirty="0" err="1"/>
              <a:t>jednoznačné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nehraje úroková míra tak důležitou roli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1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Monetaristická teorie / celá neoklasická ekonomie </a:t>
            </a:r>
            <a:endParaRPr lang="cs-CZ" altLang="cs-CZ" sz="1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peníze jsou neutrální vůči reálným ekonomickým veličinám. 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v množství peněz ovlivňují pouze nominální proměnné, nikoli však reálné proměnné, jako jsou úroveň reálného produktu a míra nezaměstnanosti. 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Ekonomové stojící na pozici neutrality peněz odmítají pokusy centrální banky o „makroekonomický management“ v podobě peněžní expanzivní nebo restriktivní monetární politiky. 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Předpokládají totiž, že o reálných ekonomických veličinách rozhodují takové faktory, jako jsou výrobní kapacita ekonomiky, produktivita jejích výrobních faktorů, pružnost trhu práce apod., přičemž tyto činitele nelze ovlivňovat peněžními intervencemi centrální banky. 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 však monetaristická ekonomie naopak zdůrazňuje, je silný a přímý vliv nabídky peněz na cenovou hladinu a inflaci. </a:t>
            </a:r>
            <a:endParaRPr lang="cs-CZ" altLang="cs-CZ" sz="1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Vůči reálné ekonomice jsou však peníze neutrální, neboť změna v nabídce peněz vede pouze k proporcionální změně cenové úrovně a nominálních veličin, jako jsou nominální produkt, nominální úroková míra nebo nominální měnový kurz, a nikoli ke změně reálných ekonomických proměnných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nachází</a:t>
            </a:r>
            <a:r>
              <a:rPr lang="en-GB" dirty="0"/>
              <a:t> v </a:t>
            </a:r>
            <a:r>
              <a:rPr lang="en-GB" dirty="0" err="1"/>
              <a:t>rovnováze</a:t>
            </a:r>
            <a:r>
              <a:rPr lang="en-GB" dirty="0"/>
              <a:t> v </a:t>
            </a:r>
            <a:r>
              <a:rPr lang="en-GB" dirty="0" err="1"/>
              <a:t>bodě</a:t>
            </a:r>
            <a:r>
              <a:rPr lang="en-GB" dirty="0"/>
              <a:t> E1. </a:t>
            </a:r>
            <a:r>
              <a:rPr lang="en-GB" dirty="0" err="1"/>
              <a:t>Řekněme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o 10 %,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povede</a:t>
            </a:r>
            <a:r>
              <a:rPr lang="en-GB" dirty="0"/>
              <a:t> k </a:t>
            </a:r>
            <a:r>
              <a:rPr lang="en-GB" dirty="0" err="1"/>
              <a:t>proporcionálnímu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. </a:t>
            </a:r>
            <a:r>
              <a:rPr lang="en-GB" dirty="0" err="1"/>
              <a:t>Zůstává</a:t>
            </a:r>
            <a:r>
              <a:rPr lang="en-GB" dirty="0"/>
              <a:t>-li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velikost</a:t>
            </a:r>
            <a:r>
              <a:rPr lang="en-GB" dirty="0"/>
              <a:t> </a:t>
            </a:r>
            <a:r>
              <a:rPr lang="en-GB" dirty="0" err="1"/>
              <a:t>reálného</a:t>
            </a:r>
            <a:r>
              <a:rPr lang="en-GB" dirty="0"/>
              <a:t> </a:t>
            </a:r>
            <a:r>
              <a:rPr lang="en-GB" dirty="0" err="1"/>
              <a:t>produktu</a:t>
            </a:r>
            <a:r>
              <a:rPr lang="en-GB" dirty="0"/>
              <a:t> Q* </a:t>
            </a:r>
            <a:r>
              <a:rPr lang="en-GB" dirty="0" err="1"/>
              <a:t>stabilní</a:t>
            </a:r>
            <a:r>
              <a:rPr lang="en-GB" dirty="0"/>
              <a:t> a </a:t>
            </a:r>
            <a:r>
              <a:rPr lang="en-GB" dirty="0" err="1"/>
              <a:t>nemění</a:t>
            </a:r>
            <a:r>
              <a:rPr lang="en-GB" dirty="0"/>
              <a:t>-li se </a:t>
            </a:r>
            <a:r>
              <a:rPr lang="en-GB" dirty="0" err="1"/>
              <a:t>rychlost</a:t>
            </a:r>
            <a:r>
              <a:rPr lang="en-GB" dirty="0"/>
              <a:t> </a:t>
            </a:r>
            <a:r>
              <a:rPr lang="en-GB" dirty="0" err="1"/>
              <a:t>obratu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(V) –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předpokládáme</a:t>
            </a:r>
            <a:r>
              <a:rPr lang="en-GB" dirty="0"/>
              <a:t>,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(P)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jediným</a:t>
            </a:r>
            <a:r>
              <a:rPr lang="en-GB" dirty="0"/>
              <a:t> </a:t>
            </a:r>
            <a:r>
              <a:rPr lang="en-GB" dirty="0" err="1"/>
              <a:t>prvkem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přizpůsobit</a:t>
            </a:r>
            <a:r>
              <a:rPr lang="en-GB" dirty="0"/>
              <a:t>. Proto </a:t>
            </a:r>
            <a:r>
              <a:rPr lang="en-GB" dirty="0" err="1"/>
              <a:t>změna</a:t>
            </a:r>
            <a:r>
              <a:rPr lang="en-GB" dirty="0"/>
              <a:t> v </a:t>
            </a:r>
            <a:r>
              <a:rPr lang="en-GB" dirty="0" err="1"/>
              <a:t>nabídce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ovlivní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cen. V </a:t>
            </a:r>
            <a:r>
              <a:rPr lang="en-GB" dirty="0" err="1"/>
              <a:t>grafické</a:t>
            </a:r>
            <a:r>
              <a:rPr lang="en-GB" dirty="0"/>
              <a:t> </a:t>
            </a:r>
            <a:r>
              <a:rPr lang="en-GB" dirty="0" err="1"/>
              <a:t>řeči</a:t>
            </a:r>
            <a:r>
              <a:rPr lang="en-GB" dirty="0"/>
              <a:t> to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posun</a:t>
            </a:r>
            <a:r>
              <a:rPr lang="en-GB" dirty="0"/>
              <a:t> AD </a:t>
            </a:r>
            <a:r>
              <a:rPr lang="en-GB" dirty="0" err="1"/>
              <a:t>křivky</a:t>
            </a:r>
            <a:r>
              <a:rPr lang="en-GB" dirty="0"/>
              <a:t> o 10 % </a:t>
            </a:r>
            <a:r>
              <a:rPr lang="en-GB" dirty="0" err="1"/>
              <a:t>nahoru</a:t>
            </a:r>
            <a:r>
              <a:rPr lang="en-GB" dirty="0"/>
              <a:t> po </a:t>
            </a:r>
            <a:r>
              <a:rPr lang="en-GB" dirty="0" err="1"/>
              <a:t>vertikální</a:t>
            </a:r>
            <a:r>
              <a:rPr lang="en-GB" dirty="0"/>
              <a:t> </a:t>
            </a:r>
            <a:r>
              <a:rPr lang="en-GB" dirty="0" err="1"/>
              <a:t>křivce</a:t>
            </a:r>
            <a:r>
              <a:rPr lang="en-GB" dirty="0"/>
              <a:t> LRAS. </a:t>
            </a:r>
            <a:r>
              <a:rPr lang="en-GB" dirty="0" err="1"/>
              <a:t>Posun</a:t>
            </a:r>
            <a:r>
              <a:rPr lang="en-GB" dirty="0"/>
              <a:t> </a:t>
            </a:r>
            <a:r>
              <a:rPr lang="en-GB" dirty="0" err="1"/>
              <a:t>křivky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poptávky</a:t>
            </a:r>
            <a:r>
              <a:rPr lang="en-GB" dirty="0"/>
              <a:t> </a:t>
            </a:r>
            <a:r>
              <a:rPr lang="en-GB" dirty="0" err="1"/>
              <a:t>odráží</a:t>
            </a:r>
            <a:r>
              <a:rPr lang="en-GB" dirty="0"/>
              <a:t> 10% </a:t>
            </a:r>
            <a:r>
              <a:rPr lang="en-GB" dirty="0" err="1"/>
              <a:t>cenový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,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kterému</a:t>
            </a:r>
            <a:r>
              <a:rPr lang="en-GB" dirty="0"/>
              <a:t> v 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dodatečné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injekce</a:t>
            </a:r>
            <a:r>
              <a:rPr lang="en-GB" dirty="0"/>
              <a:t> </a:t>
            </a:r>
            <a:r>
              <a:rPr lang="en-GB" dirty="0" err="1"/>
              <a:t>dojde</a:t>
            </a:r>
            <a:r>
              <a:rPr lang="en-GB" dirty="0"/>
              <a:t>, a to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nezměněné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</a:t>
            </a:r>
            <a:r>
              <a:rPr lang="en-GB" dirty="0" err="1"/>
              <a:t>agregátní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Q*.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expanze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monetaristické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cenovou</a:t>
            </a:r>
            <a:r>
              <a:rPr lang="en-GB" dirty="0"/>
              <a:t> </a:t>
            </a:r>
            <a:r>
              <a:rPr lang="en-GB" dirty="0" err="1"/>
              <a:t>hladinu</a:t>
            </a:r>
            <a:r>
              <a:rPr lang="en-GB" dirty="0"/>
              <a:t>, </a:t>
            </a:r>
            <a:r>
              <a:rPr lang="en-GB" dirty="0" err="1"/>
              <a:t>ponechávajíc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a </a:t>
            </a:r>
            <a:r>
              <a:rPr lang="en-GB" dirty="0" err="1"/>
              <a:t>zaměstnanosti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GB" dirty="0"/>
              <a:t>V 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,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neanticipované</a:t>
            </a:r>
            <a:r>
              <a:rPr lang="en-GB" dirty="0"/>
              <a:t> (</a:t>
            </a:r>
            <a:r>
              <a:rPr lang="en-GB" dirty="0" err="1"/>
              <a:t>nepředvídané</a:t>
            </a:r>
            <a:r>
              <a:rPr lang="en-GB" dirty="0"/>
              <a:t>)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krátkodobý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, a 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tudíž</a:t>
            </a:r>
            <a:r>
              <a:rPr lang="en-GB" dirty="0"/>
              <a:t> v 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neutrálními</a:t>
            </a:r>
            <a:r>
              <a:rPr lang="en-GB" dirty="0"/>
              <a:t>. </a:t>
            </a:r>
            <a:r>
              <a:rPr lang="en-GB" dirty="0" err="1"/>
              <a:t>Logika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názoru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vyjádřena</a:t>
            </a:r>
            <a:r>
              <a:rPr lang="en-GB" dirty="0"/>
              <a:t> </a:t>
            </a:r>
            <a:r>
              <a:rPr lang="en-GB" dirty="0" err="1"/>
              <a:t>následovně</a:t>
            </a:r>
            <a:r>
              <a:rPr lang="en-GB" dirty="0"/>
              <a:t>: </a:t>
            </a:r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subjekty</a:t>
            </a:r>
            <a:r>
              <a:rPr lang="en-GB" dirty="0"/>
              <a:t> v </a:t>
            </a:r>
            <a:r>
              <a:rPr lang="en-GB" dirty="0" err="1"/>
              <a:t>ekonomice</a:t>
            </a:r>
            <a:r>
              <a:rPr lang="en-GB" dirty="0"/>
              <a:t> </a:t>
            </a:r>
            <a:r>
              <a:rPr lang="en-GB" dirty="0" err="1"/>
              <a:t>očekávají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 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hladina</a:t>
            </a:r>
            <a:r>
              <a:rPr lang="en-GB" dirty="0"/>
              <a:t> </a:t>
            </a:r>
            <a:r>
              <a:rPr lang="en-GB" dirty="0" err="1"/>
              <a:t>nezmění</a:t>
            </a:r>
            <a:r>
              <a:rPr lang="en-GB" dirty="0"/>
              <a:t>.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náhle</a:t>
            </a:r>
            <a:r>
              <a:rPr lang="en-GB" dirty="0"/>
              <a:t> a bez </a:t>
            </a:r>
            <a:r>
              <a:rPr lang="en-GB" dirty="0" err="1"/>
              <a:t>oznámení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nabídku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šok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povahy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. </a:t>
            </a:r>
            <a:r>
              <a:rPr lang="en-GB" dirty="0" err="1"/>
              <a:t>Výrobci</a:t>
            </a:r>
            <a:r>
              <a:rPr lang="en-GB" dirty="0"/>
              <a:t> (</a:t>
            </a:r>
            <a:r>
              <a:rPr lang="en-GB" dirty="0" err="1"/>
              <a:t>firmy</a:t>
            </a:r>
            <a:r>
              <a:rPr lang="en-GB" dirty="0"/>
              <a:t>)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mylně</a:t>
            </a:r>
            <a:r>
              <a:rPr lang="en-GB" dirty="0"/>
              <a:t> </a:t>
            </a:r>
            <a:r>
              <a:rPr lang="en-GB" dirty="0" err="1"/>
              <a:t>vysvětlují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nominální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a </a:t>
            </a:r>
            <a:r>
              <a:rPr lang="en-GB" dirty="0" err="1"/>
              <a:t>nezaznamenávají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 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. </a:t>
            </a:r>
            <a:r>
              <a:rPr lang="en-GB" dirty="0" err="1"/>
              <a:t>Zvyšují</a:t>
            </a:r>
            <a:r>
              <a:rPr lang="en-GB" dirty="0"/>
              <a:t> proto </a:t>
            </a:r>
            <a:r>
              <a:rPr lang="en-GB" dirty="0" err="1"/>
              <a:t>produkci</a:t>
            </a:r>
            <a:r>
              <a:rPr lang="en-GB" dirty="0"/>
              <a:t> – a proto se </a:t>
            </a:r>
            <a:r>
              <a:rPr lang="en-GB" dirty="0" err="1"/>
              <a:t>neutralita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 </a:t>
            </a:r>
            <a:r>
              <a:rPr lang="en-GB" dirty="0" err="1"/>
              <a:t>krátkém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neprojevuje</a:t>
            </a:r>
            <a:r>
              <a:rPr lang="en-GB" dirty="0"/>
              <a:t>. </a:t>
            </a:r>
            <a:r>
              <a:rPr lang="en-GB" dirty="0" err="1"/>
              <a:t>Přes</a:t>
            </a:r>
            <a:r>
              <a:rPr lang="en-GB" dirty="0"/>
              <a:t> toto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tom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ekonomicky</a:t>
            </a:r>
            <a:r>
              <a:rPr lang="en-GB" dirty="0"/>
              <a:t> </a:t>
            </a:r>
            <a:r>
              <a:rPr lang="en-GB" dirty="0" err="1"/>
              <a:t>lépe</a:t>
            </a:r>
            <a:r>
              <a:rPr lang="en-GB" dirty="0"/>
              <a:t>, </a:t>
            </a:r>
            <a:r>
              <a:rPr lang="en-GB" dirty="0" err="1"/>
              <a:t>neboť</a:t>
            </a:r>
            <a:r>
              <a:rPr lang="en-GB" dirty="0"/>
              <a:t> se </a:t>
            </a:r>
            <a:r>
              <a:rPr lang="en-GB" dirty="0" err="1"/>
              <a:t>zvyšují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a 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nakupují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produkují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, </a:t>
            </a:r>
            <a:r>
              <a:rPr lang="en-GB" dirty="0" err="1"/>
              <a:t>než</a:t>
            </a:r>
            <a:r>
              <a:rPr lang="en-GB" dirty="0"/>
              <a:t> by </a:t>
            </a:r>
            <a:r>
              <a:rPr lang="en-GB" dirty="0" err="1"/>
              <a:t>produkovaly</a:t>
            </a:r>
            <a:r>
              <a:rPr lang="en-GB" dirty="0"/>
              <a:t>, </a:t>
            </a:r>
            <a:r>
              <a:rPr lang="en-GB" dirty="0" err="1"/>
              <a:t>kdyby</a:t>
            </a:r>
            <a:r>
              <a:rPr lang="en-GB" dirty="0"/>
              <a:t> </a:t>
            </a:r>
            <a:r>
              <a:rPr lang="en-GB" dirty="0" err="1"/>
              <a:t>věděly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vlastně</a:t>
            </a:r>
            <a:r>
              <a:rPr lang="en-GB" dirty="0"/>
              <a:t> </a:t>
            </a:r>
            <a:r>
              <a:rPr lang="en-GB" dirty="0" err="1"/>
              <a:t>nezměnily</a:t>
            </a:r>
            <a:r>
              <a:rPr lang="en-GB" dirty="0"/>
              <a:t>. Po </a:t>
            </a:r>
            <a:r>
              <a:rPr lang="en-GB" dirty="0" err="1"/>
              <a:t>poznání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klamu</a:t>
            </a:r>
            <a:r>
              <a:rPr lang="en-GB" dirty="0"/>
              <a:t> se </a:t>
            </a:r>
            <a:r>
              <a:rPr lang="en-GB" dirty="0" err="1"/>
              <a:t>rozsah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vrátí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. Jak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viděli</a:t>
            </a:r>
            <a:r>
              <a:rPr lang="en-GB" dirty="0"/>
              <a:t>,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dočasně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podlehly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iluzi</a:t>
            </a:r>
            <a:r>
              <a:rPr lang="en-GB" dirty="0"/>
              <a:t> a 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</a:t>
            </a:r>
            <a:r>
              <a:rPr lang="en-GB" dirty="0" err="1"/>
              <a:t>oklamány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vzrůstu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přechodný</a:t>
            </a:r>
            <a:r>
              <a:rPr lang="en-GB" dirty="0"/>
              <a:t>,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výši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trvalým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GB" dirty="0"/>
              <a:t>V 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neoklasické</a:t>
            </a:r>
            <a:r>
              <a:rPr lang="en-GB" dirty="0"/>
              <a:t> </a:t>
            </a:r>
            <a:r>
              <a:rPr lang="en-GB" dirty="0" err="1"/>
              <a:t>ekonomie</a:t>
            </a:r>
            <a:r>
              <a:rPr lang="en-GB" dirty="0"/>
              <a:t> </a:t>
            </a:r>
            <a:r>
              <a:rPr lang="en-GB" dirty="0" err="1"/>
              <a:t>existuje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,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níž</a:t>
            </a:r>
            <a:r>
              <a:rPr lang="en-GB" dirty="0"/>
              <a:t> </a:t>
            </a:r>
            <a:r>
              <a:rPr lang="en-GB" dirty="0" err="1"/>
              <a:t>neanticipované</a:t>
            </a:r>
            <a:r>
              <a:rPr lang="en-GB" dirty="0"/>
              <a:t> (</a:t>
            </a:r>
            <a:r>
              <a:rPr lang="en-GB" dirty="0" err="1"/>
              <a:t>nepředvídané</a:t>
            </a:r>
            <a:r>
              <a:rPr lang="en-GB" dirty="0"/>
              <a:t>)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mít</a:t>
            </a:r>
            <a:r>
              <a:rPr lang="en-GB" dirty="0"/>
              <a:t> </a:t>
            </a:r>
            <a:r>
              <a:rPr lang="en-GB" dirty="0" err="1"/>
              <a:t>krátkodobý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, a 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tudíž</a:t>
            </a:r>
            <a:r>
              <a:rPr lang="en-GB" dirty="0"/>
              <a:t> v 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neutrálními</a:t>
            </a:r>
            <a:r>
              <a:rPr lang="en-GB" dirty="0"/>
              <a:t>. </a:t>
            </a:r>
            <a:r>
              <a:rPr lang="en-GB" dirty="0" err="1"/>
              <a:t>Logika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názoru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vyjádřena</a:t>
            </a:r>
            <a:r>
              <a:rPr lang="en-GB" dirty="0"/>
              <a:t> </a:t>
            </a:r>
            <a:r>
              <a:rPr lang="en-GB" dirty="0" err="1"/>
              <a:t>následovně</a:t>
            </a:r>
            <a:r>
              <a:rPr lang="en-GB" dirty="0"/>
              <a:t>: </a:t>
            </a:r>
            <a:r>
              <a:rPr lang="en-GB" dirty="0" err="1"/>
              <a:t>Předpokládejme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subjekty</a:t>
            </a:r>
            <a:r>
              <a:rPr lang="en-GB" dirty="0"/>
              <a:t> v </a:t>
            </a:r>
            <a:r>
              <a:rPr lang="en-GB" dirty="0" err="1"/>
              <a:t>ekonomice</a:t>
            </a:r>
            <a:r>
              <a:rPr lang="en-GB" dirty="0"/>
              <a:t> </a:t>
            </a:r>
            <a:r>
              <a:rPr lang="en-GB" dirty="0" err="1"/>
              <a:t>očekávají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a </a:t>
            </a:r>
            <a:r>
              <a:rPr lang="en-GB" dirty="0" err="1"/>
              <a:t>cenová</a:t>
            </a:r>
            <a:r>
              <a:rPr lang="en-GB" dirty="0"/>
              <a:t> </a:t>
            </a:r>
            <a:r>
              <a:rPr lang="en-GB" dirty="0" err="1"/>
              <a:t>hladina</a:t>
            </a:r>
            <a:r>
              <a:rPr lang="en-GB" dirty="0"/>
              <a:t> </a:t>
            </a:r>
            <a:r>
              <a:rPr lang="en-GB" dirty="0" err="1"/>
              <a:t>nezmění</a:t>
            </a:r>
            <a:r>
              <a:rPr lang="en-GB" dirty="0"/>
              <a:t>.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náhle</a:t>
            </a:r>
            <a:r>
              <a:rPr lang="en-GB" dirty="0"/>
              <a:t> a bez </a:t>
            </a:r>
            <a:r>
              <a:rPr lang="en-GB" dirty="0" err="1"/>
              <a:t>oznámení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nabídku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šok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povahy</a:t>
            </a:r>
            <a:r>
              <a:rPr lang="en-GB" dirty="0"/>
              <a:t> </a:t>
            </a:r>
            <a:r>
              <a:rPr lang="en-GB" dirty="0" err="1"/>
              <a:t>zvýší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. </a:t>
            </a:r>
            <a:r>
              <a:rPr lang="en-GB" dirty="0" err="1"/>
              <a:t>Výrobci</a:t>
            </a:r>
            <a:r>
              <a:rPr lang="en-GB" dirty="0"/>
              <a:t> (</a:t>
            </a:r>
            <a:r>
              <a:rPr lang="en-GB" dirty="0" err="1"/>
              <a:t>firmy</a:t>
            </a:r>
            <a:r>
              <a:rPr lang="en-GB" dirty="0"/>
              <a:t>)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mylně</a:t>
            </a:r>
            <a:r>
              <a:rPr lang="en-GB" dirty="0"/>
              <a:t> </a:t>
            </a:r>
            <a:r>
              <a:rPr lang="en-GB" dirty="0" err="1"/>
              <a:t>vysvětlují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nominální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a </a:t>
            </a:r>
            <a:r>
              <a:rPr lang="en-GB" dirty="0" err="1"/>
              <a:t>nezaznamenávají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 </a:t>
            </a:r>
            <a:r>
              <a:rPr lang="en-GB" dirty="0" err="1"/>
              <a:t>růst</a:t>
            </a:r>
            <a:r>
              <a:rPr lang="en-GB" dirty="0"/>
              <a:t> </a:t>
            </a:r>
            <a:r>
              <a:rPr lang="en-GB" dirty="0" err="1"/>
              <a:t>celkové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. </a:t>
            </a:r>
            <a:r>
              <a:rPr lang="en-GB" dirty="0" err="1"/>
              <a:t>Zvyšují</a:t>
            </a:r>
            <a:r>
              <a:rPr lang="en-GB" dirty="0"/>
              <a:t> proto </a:t>
            </a:r>
            <a:r>
              <a:rPr lang="en-GB" dirty="0" err="1"/>
              <a:t>produkci</a:t>
            </a:r>
            <a:r>
              <a:rPr lang="en-GB" dirty="0"/>
              <a:t> – a proto se </a:t>
            </a:r>
            <a:r>
              <a:rPr lang="en-GB" dirty="0" err="1"/>
              <a:t>neutralita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 </a:t>
            </a:r>
            <a:r>
              <a:rPr lang="en-GB" dirty="0" err="1"/>
              <a:t>krátkém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neprojevuje</a:t>
            </a:r>
            <a:r>
              <a:rPr lang="en-GB" dirty="0"/>
              <a:t>. </a:t>
            </a:r>
            <a:r>
              <a:rPr lang="en-GB" dirty="0" err="1"/>
              <a:t>Přes</a:t>
            </a:r>
            <a:r>
              <a:rPr lang="en-GB" dirty="0"/>
              <a:t> toto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tom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ekonomicky</a:t>
            </a:r>
            <a:r>
              <a:rPr lang="en-GB" dirty="0"/>
              <a:t> </a:t>
            </a:r>
            <a:r>
              <a:rPr lang="en-GB" dirty="0" err="1"/>
              <a:t>lépe</a:t>
            </a:r>
            <a:r>
              <a:rPr lang="en-GB" dirty="0"/>
              <a:t>, </a:t>
            </a:r>
            <a:r>
              <a:rPr lang="en-GB" dirty="0" err="1"/>
              <a:t>neboť</a:t>
            </a:r>
            <a:r>
              <a:rPr lang="en-GB" dirty="0"/>
              <a:t> se </a:t>
            </a:r>
            <a:r>
              <a:rPr lang="en-GB" dirty="0" err="1"/>
              <a:t>zvyšují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 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a 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statků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nakupují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produkují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, </a:t>
            </a:r>
            <a:r>
              <a:rPr lang="en-GB" dirty="0" err="1"/>
              <a:t>než</a:t>
            </a:r>
            <a:r>
              <a:rPr lang="en-GB" dirty="0"/>
              <a:t> by </a:t>
            </a:r>
            <a:r>
              <a:rPr lang="en-GB" dirty="0" err="1"/>
              <a:t>produkovaly</a:t>
            </a:r>
            <a:r>
              <a:rPr lang="en-GB" dirty="0"/>
              <a:t>, </a:t>
            </a:r>
            <a:r>
              <a:rPr lang="en-GB" dirty="0" err="1"/>
              <a:t>kdyby</a:t>
            </a:r>
            <a:r>
              <a:rPr lang="en-GB" dirty="0"/>
              <a:t> </a:t>
            </a:r>
            <a:r>
              <a:rPr lang="en-GB" dirty="0" err="1"/>
              <a:t>věděly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vlastně</a:t>
            </a:r>
            <a:r>
              <a:rPr lang="en-GB" dirty="0"/>
              <a:t> </a:t>
            </a:r>
            <a:r>
              <a:rPr lang="en-GB" dirty="0" err="1"/>
              <a:t>nezměnily</a:t>
            </a:r>
            <a:r>
              <a:rPr lang="en-GB" dirty="0"/>
              <a:t>. Po </a:t>
            </a:r>
            <a:r>
              <a:rPr lang="en-GB" dirty="0" err="1"/>
              <a:t>poznání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klamu</a:t>
            </a:r>
            <a:r>
              <a:rPr lang="en-GB" dirty="0"/>
              <a:t> se </a:t>
            </a:r>
            <a:r>
              <a:rPr lang="en-GB" dirty="0" err="1"/>
              <a:t>rozsah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vrátí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původní</a:t>
            </a:r>
            <a:r>
              <a:rPr lang="en-GB" dirty="0"/>
              <a:t> </a:t>
            </a:r>
            <a:r>
              <a:rPr lang="en-GB" dirty="0" err="1"/>
              <a:t>úroveň</a:t>
            </a:r>
            <a:r>
              <a:rPr lang="en-GB" dirty="0"/>
              <a:t>. Jak </a:t>
            </a:r>
            <a:r>
              <a:rPr lang="en-GB" dirty="0" err="1"/>
              <a:t>jsme</a:t>
            </a:r>
            <a:r>
              <a:rPr lang="en-GB" dirty="0"/>
              <a:t> </a:t>
            </a:r>
            <a:r>
              <a:rPr lang="en-GB" dirty="0" err="1"/>
              <a:t>viděli</a:t>
            </a:r>
            <a:r>
              <a:rPr lang="en-GB" dirty="0"/>
              <a:t>,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dočasně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podlehly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iluzi</a:t>
            </a:r>
            <a:r>
              <a:rPr lang="en-GB" dirty="0"/>
              <a:t> a </a:t>
            </a:r>
            <a:r>
              <a:rPr lang="en-GB" dirty="0" err="1"/>
              <a:t>byly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svým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</a:t>
            </a:r>
            <a:r>
              <a:rPr lang="en-GB" dirty="0" err="1"/>
              <a:t>oklamány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vzrůstu</a:t>
            </a:r>
            <a:r>
              <a:rPr lang="en-GB" dirty="0"/>
              <a:t> </a:t>
            </a:r>
            <a:r>
              <a:rPr lang="en-GB" dirty="0" err="1"/>
              <a:t>peněžní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přechodný</a:t>
            </a:r>
            <a:r>
              <a:rPr lang="en-GB" dirty="0"/>
              <a:t>,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výši</a:t>
            </a:r>
            <a:r>
              <a:rPr lang="en-GB" dirty="0"/>
              <a:t> </a:t>
            </a:r>
            <a:r>
              <a:rPr lang="en-GB" dirty="0" err="1"/>
              <a:t>cenové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trvalým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4000" dirty="0" err="1"/>
              <a:t>jednání</a:t>
            </a:r>
            <a:r>
              <a:rPr lang="en-GB" sz="4000" dirty="0"/>
              <a:t> </a:t>
            </a:r>
            <a:r>
              <a:rPr lang="en-GB" sz="4000" dirty="0" err="1"/>
              <a:t>monetárních</a:t>
            </a:r>
            <a:r>
              <a:rPr lang="en-GB" sz="4000" dirty="0"/>
              <a:t> </a:t>
            </a:r>
            <a:r>
              <a:rPr lang="en-GB" sz="4000" dirty="0" err="1"/>
              <a:t>autorit</a:t>
            </a:r>
            <a:r>
              <a:rPr lang="en-GB" sz="4000" dirty="0"/>
              <a:t> </a:t>
            </a:r>
            <a:r>
              <a:rPr lang="cs-CZ" sz="4000" dirty="0"/>
              <a:t>=</a:t>
            </a:r>
            <a:r>
              <a:rPr lang="en-GB" sz="4000" dirty="0"/>
              <a:t> </a:t>
            </a:r>
            <a:r>
              <a:rPr lang="en-GB" sz="4000" dirty="0" err="1"/>
              <a:t>víceméně</a:t>
            </a:r>
            <a:r>
              <a:rPr lang="en-GB" sz="4000" dirty="0"/>
              <a:t> </a:t>
            </a:r>
            <a:r>
              <a:rPr lang="en-GB" sz="4000" dirty="0" err="1"/>
              <a:t>pragmatické</a:t>
            </a:r>
            <a:r>
              <a:rPr lang="en-GB" sz="4000" dirty="0"/>
              <a:t>, </a:t>
            </a:r>
            <a:endParaRPr lang="cs-CZ" sz="4000" dirty="0"/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4000" dirty="0" err="1"/>
              <a:t>neznamená</a:t>
            </a:r>
            <a:r>
              <a:rPr lang="en-GB" sz="4000" dirty="0"/>
              <a:t> to,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nenese</a:t>
            </a:r>
            <a:r>
              <a:rPr lang="en-GB" sz="4000" dirty="0"/>
              <a:t> </a:t>
            </a:r>
            <a:r>
              <a:rPr lang="en-GB" sz="4000" dirty="0" err="1"/>
              <a:t>dominující</a:t>
            </a:r>
            <a:r>
              <a:rPr lang="en-GB" sz="4000" dirty="0"/>
              <a:t> </a:t>
            </a:r>
            <a:r>
              <a:rPr lang="en-GB" sz="4000" dirty="0" err="1"/>
              <a:t>znaky</a:t>
            </a:r>
            <a:r>
              <a:rPr lang="en-GB" sz="4000" dirty="0"/>
              <a:t> </a:t>
            </a:r>
            <a:r>
              <a:rPr lang="en-GB" sz="4000" dirty="0" err="1"/>
              <a:t>keynesovské</a:t>
            </a:r>
            <a:r>
              <a:rPr lang="en-GB" sz="4000" dirty="0"/>
              <a:t> </a:t>
            </a:r>
            <a:r>
              <a:rPr lang="en-GB" sz="4000" dirty="0" err="1"/>
              <a:t>nebo</a:t>
            </a:r>
            <a:r>
              <a:rPr lang="en-GB" sz="4000" dirty="0"/>
              <a:t> </a:t>
            </a:r>
            <a:r>
              <a:rPr lang="en-GB" sz="4000" dirty="0" err="1"/>
              <a:t>monetaristické</a:t>
            </a:r>
            <a:r>
              <a:rPr lang="en-GB" sz="4000" dirty="0"/>
              <a:t> </a:t>
            </a:r>
            <a:r>
              <a:rPr lang="en-GB" sz="4000" dirty="0" err="1"/>
              <a:t>teorie</a:t>
            </a:r>
            <a:r>
              <a:rPr lang="en-GB" sz="4000" dirty="0"/>
              <a:t>. Po </a:t>
            </a:r>
            <a:r>
              <a:rPr lang="en-GB" sz="4000" dirty="0" err="1"/>
              <a:t>druhé</a:t>
            </a:r>
            <a:r>
              <a:rPr lang="en-GB" sz="4000" dirty="0"/>
              <a:t> </a:t>
            </a:r>
            <a:r>
              <a:rPr lang="en-GB" sz="4000" dirty="0" err="1"/>
              <a:t>světové</a:t>
            </a:r>
            <a:r>
              <a:rPr lang="en-GB" sz="4000" dirty="0"/>
              <a:t> </a:t>
            </a:r>
            <a:r>
              <a:rPr lang="en-GB" sz="4000" dirty="0" err="1"/>
              <a:t>válce</a:t>
            </a:r>
            <a:r>
              <a:rPr lang="en-GB" sz="4000" dirty="0"/>
              <a:t> </a:t>
            </a:r>
            <a:r>
              <a:rPr lang="en-GB" sz="4000" dirty="0" err="1"/>
              <a:t>až</a:t>
            </a:r>
            <a:r>
              <a:rPr lang="en-GB" sz="4000" dirty="0"/>
              <a:t> do 70. let </a:t>
            </a:r>
            <a:r>
              <a:rPr lang="en-GB" sz="4000" dirty="0" err="1"/>
              <a:t>měly</a:t>
            </a:r>
            <a:r>
              <a:rPr lang="en-GB" sz="4000" dirty="0"/>
              <a:t> v </a:t>
            </a:r>
            <a:r>
              <a:rPr lang="en-GB" sz="4000" dirty="0" err="1"/>
              <a:t>monetární</a:t>
            </a:r>
            <a:r>
              <a:rPr lang="en-GB" sz="4000" dirty="0"/>
              <a:t> </a:t>
            </a:r>
            <a:r>
              <a:rPr lang="en-GB" sz="4000" dirty="0" err="1"/>
              <a:t>praxi</a:t>
            </a:r>
            <a:r>
              <a:rPr lang="en-GB" sz="4000" dirty="0"/>
              <a:t> </a:t>
            </a:r>
            <a:r>
              <a:rPr lang="en-GB" sz="4000" dirty="0" err="1"/>
              <a:t>rozhodující</a:t>
            </a:r>
            <a:r>
              <a:rPr lang="en-GB" sz="4000" dirty="0"/>
              <a:t> </a:t>
            </a:r>
            <a:r>
              <a:rPr lang="en-GB" sz="4000" dirty="0" err="1"/>
              <a:t>roli</a:t>
            </a:r>
            <a:r>
              <a:rPr lang="en-GB" sz="4000" dirty="0"/>
              <a:t> </a:t>
            </a:r>
            <a:r>
              <a:rPr lang="en-GB" sz="4000" dirty="0" err="1"/>
              <a:t>keynesovké</a:t>
            </a:r>
            <a:r>
              <a:rPr lang="en-GB" sz="4000" dirty="0"/>
              <a:t> </a:t>
            </a:r>
            <a:r>
              <a:rPr lang="en-GB" sz="4000" dirty="0" err="1"/>
              <a:t>teoretické</a:t>
            </a:r>
            <a:r>
              <a:rPr lang="en-GB" sz="4000" dirty="0"/>
              <a:t> </a:t>
            </a:r>
            <a:r>
              <a:rPr lang="en-GB" sz="4000" dirty="0" err="1"/>
              <a:t>recepty</a:t>
            </a:r>
            <a:r>
              <a:rPr lang="en-GB" sz="4000" dirty="0"/>
              <a:t>. </a:t>
            </a:r>
            <a:r>
              <a:rPr lang="en-GB" sz="4000" dirty="0" err="1"/>
              <a:t>Většina</a:t>
            </a:r>
            <a:r>
              <a:rPr lang="en-GB" sz="4000" dirty="0"/>
              <a:t> </a:t>
            </a:r>
            <a:r>
              <a:rPr lang="en-GB" sz="4000" dirty="0" err="1"/>
              <a:t>centrálních</a:t>
            </a:r>
            <a:r>
              <a:rPr lang="en-GB" sz="4000" dirty="0"/>
              <a:t> bank </a:t>
            </a:r>
            <a:r>
              <a:rPr lang="en-GB" sz="4000" dirty="0" err="1"/>
              <a:t>tehdy</a:t>
            </a:r>
            <a:r>
              <a:rPr lang="en-GB" sz="4000" dirty="0"/>
              <a:t> </a:t>
            </a:r>
            <a:r>
              <a:rPr lang="en-GB" sz="4000" dirty="0" err="1"/>
              <a:t>používala</a:t>
            </a:r>
            <a:r>
              <a:rPr lang="en-GB" sz="4000" dirty="0"/>
              <a:t> </a:t>
            </a:r>
            <a:r>
              <a:rPr lang="en-GB" sz="4000" dirty="0" err="1"/>
              <a:t>jako</a:t>
            </a:r>
            <a:r>
              <a:rPr lang="en-GB" sz="4000" dirty="0"/>
              <a:t> </a:t>
            </a:r>
            <a:r>
              <a:rPr lang="en-GB" sz="4000" dirty="0" err="1"/>
              <a:t>svůj</a:t>
            </a:r>
            <a:r>
              <a:rPr lang="en-GB" sz="4000" dirty="0"/>
              <a:t> </a:t>
            </a:r>
            <a:r>
              <a:rPr lang="en-GB" sz="4000" dirty="0" err="1"/>
              <a:t>hlavní</a:t>
            </a:r>
            <a:r>
              <a:rPr lang="en-GB" sz="4000" dirty="0"/>
              <a:t> </a:t>
            </a:r>
            <a:r>
              <a:rPr lang="en-GB" sz="4000" dirty="0" err="1"/>
              <a:t>zprostředkující</a:t>
            </a:r>
            <a:r>
              <a:rPr lang="en-GB" sz="4000" dirty="0"/>
              <a:t> </a:t>
            </a:r>
            <a:r>
              <a:rPr lang="en-GB" sz="4000" dirty="0" err="1"/>
              <a:t>cíl</a:t>
            </a:r>
            <a:r>
              <a:rPr lang="en-GB" sz="4000" dirty="0"/>
              <a:t> </a:t>
            </a:r>
            <a:r>
              <a:rPr lang="en-GB" sz="4000" dirty="0" err="1"/>
              <a:t>úrokovou</a:t>
            </a:r>
            <a:r>
              <a:rPr lang="en-GB" sz="4000" dirty="0"/>
              <a:t> </a:t>
            </a:r>
            <a:r>
              <a:rPr lang="en-GB" sz="4000" dirty="0" err="1"/>
              <a:t>míru</a:t>
            </a:r>
            <a:r>
              <a:rPr lang="en-GB" sz="4000" dirty="0"/>
              <a:t>. V </a:t>
            </a:r>
            <a:r>
              <a:rPr lang="en-GB" sz="4000" dirty="0" err="1"/>
              <a:t>průběhu</a:t>
            </a:r>
            <a:r>
              <a:rPr lang="en-GB" sz="4000" dirty="0"/>
              <a:t> 70. let 20. </a:t>
            </a:r>
            <a:r>
              <a:rPr lang="en-GB" sz="4000" dirty="0" err="1"/>
              <a:t>století</a:t>
            </a:r>
            <a:r>
              <a:rPr lang="en-GB" sz="4000" dirty="0"/>
              <a:t> </a:t>
            </a:r>
            <a:r>
              <a:rPr lang="en-GB" sz="4000" dirty="0" err="1"/>
              <a:t>došlo</a:t>
            </a:r>
            <a:r>
              <a:rPr lang="en-GB" sz="4000" dirty="0"/>
              <a:t> v </a:t>
            </a:r>
            <a:r>
              <a:rPr lang="en-GB" sz="4000" dirty="0" err="1"/>
              <a:t>profesionálním</a:t>
            </a:r>
            <a:r>
              <a:rPr lang="en-GB" sz="4000" dirty="0"/>
              <a:t> </a:t>
            </a:r>
            <a:r>
              <a:rPr lang="en-GB" sz="4000" dirty="0" err="1"/>
              <a:t>ekonomickém</a:t>
            </a:r>
            <a:r>
              <a:rPr lang="en-GB" sz="4000" dirty="0"/>
              <a:t> </a:t>
            </a:r>
            <a:r>
              <a:rPr lang="en-GB" sz="4000" dirty="0" err="1"/>
              <a:t>myšlení</a:t>
            </a:r>
            <a:r>
              <a:rPr lang="en-GB" sz="4000" dirty="0"/>
              <a:t> k </a:t>
            </a:r>
            <a:r>
              <a:rPr lang="en-GB" sz="4000" dirty="0" err="1"/>
              <a:t>přesměrování</a:t>
            </a:r>
            <a:r>
              <a:rPr lang="en-GB" sz="4000" dirty="0"/>
              <a:t> </a:t>
            </a:r>
            <a:r>
              <a:rPr lang="en-GB" sz="4000" dirty="0" err="1"/>
              <a:t>směrem</a:t>
            </a:r>
            <a:r>
              <a:rPr lang="en-GB" sz="4000" dirty="0"/>
              <a:t> k </a:t>
            </a:r>
            <a:r>
              <a:rPr lang="en-GB" sz="4000" dirty="0" err="1"/>
              <a:t>monetarismu</a:t>
            </a:r>
            <a:r>
              <a:rPr lang="en-GB" sz="4000" dirty="0"/>
              <a:t> a </a:t>
            </a:r>
            <a:r>
              <a:rPr lang="en-GB" sz="4000" dirty="0" err="1"/>
              <a:t>jedna</a:t>
            </a:r>
            <a:r>
              <a:rPr lang="en-GB" sz="4000" dirty="0"/>
              <a:t> </a:t>
            </a:r>
            <a:r>
              <a:rPr lang="en-GB" sz="4000" dirty="0" err="1"/>
              <a:t>centrální</a:t>
            </a:r>
            <a:r>
              <a:rPr lang="en-GB" sz="4000" dirty="0"/>
              <a:t> </a:t>
            </a:r>
            <a:r>
              <a:rPr lang="en-GB" sz="4000" dirty="0" err="1"/>
              <a:t>banka</a:t>
            </a:r>
            <a:r>
              <a:rPr lang="en-GB" sz="4000" dirty="0"/>
              <a:t> za </a:t>
            </a:r>
            <a:r>
              <a:rPr lang="en-GB" sz="4000" dirty="0" err="1"/>
              <a:t>druhou</a:t>
            </a:r>
            <a:r>
              <a:rPr lang="en-GB" sz="4000" dirty="0"/>
              <a:t> </a:t>
            </a:r>
            <a:r>
              <a:rPr lang="en-GB" sz="4000" dirty="0" err="1"/>
              <a:t>začala</a:t>
            </a:r>
            <a:r>
              <a:rPr lang="en-GB" sz="4000" dirty="0"/>
              <a:t> </a:t>
            </a:r>
            <a:r>
              <a:rPr lang="en-GB" sz="4000" dirty="0" err="1"/>
              <a:t>sledovat</a:t>
            </a:r>
            <a:r>
              <a:rPr lang="en-GB" sz="4000" dirty="0"/>
              <a:t> </a:t>
            </a:r>
            <a:r>
              <a:rPr lang="en-GB" sz="4000" dirty="0" err="1"/>
              <a:t>jako</a:t>
            </a:r>
            <a:r>
              <a:rPr lang="en-GB" sz="4000" dirty="0"/>
              <a:t> </a:t>
            </a:r>
            <a:r>
              <a:rPr lang="en-GB" sz="4000" dirty="0" err="1"/>
              <a:t>svou</a:t>
            </a:r>
            <a:r>
              <a:rPr lang="en-GB" sz="4000" dirty="0"/>
              <a:t> </a:t>
            </a:r>
            <a:r>
              <a:rPr lang="en-GB" sz="4000" dirty="0" err="1"/>
              <a:t>zprostředkující</a:t>
            </a:r>
            <a:r>
              <a:rPr lang="en-GB" sz="4000" dirty="0"/>
              <a:t> </a:t>
            </a:r>
            <a:r>
              <a:rPr lang="en-GB" sz="4000" dirty="0" err="1"/>
              <a:t>cílovou</a:t>
            </a:r>
            <a:r>
              <a:rPr lang="en-GB" sz="4000" dirty="0"/>
              <a:t> </a:t>
            </a:r>
            <a:r>
              <a:rPr lang="en-GB" sz="4000" dirty="0" err="1"/>
              <a:t>proměnnou</a:t>
            </a:r>
            <a:r>
              <a:rPr lang="en-GB" sz="4000" dirty="0"/>
              <a:t> </a:t>
            </a:r>
            <a:r>
              <a:rPr lang="en-GB" sz="4000" dirty="0" err="1"/>
              <a:t>nabídku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 </a:t>
            </a:r>
            <a:r>
              <a:rPr lang="en-GB" sz="4000" dirty="0" err="1"/>
              <a:t>měřenou</a:t>
            </a:r>
            <a:r>
              <a:rPr lang="en-GB" sz="4000" dirty="0"/>
              <a:t> </a:t>
            </a:r>
            <a:r>
              <a:rPr lang="en-GB" sz="4000" dirty="0" err="1"/>
              <a:t>agregáty</a:t>
            </a:r>
            <a:r>
              <a:rPr lang="en-GB" sz="4000" dirty="0"/>
              <a:t> M1 a </a:t>
            </a:r>
            <a:r>
              <a:rPr lang="en-GB" sz="4000" dirty="0" err="1"/>
              <a:t>ještě</a:t>
            </a:r>
            <a:r>
              <a:rPr lang="en-GB" sz="4000" dirty="0"/>
              <a:t> </a:t>
            </a:r>
            <a:r>
              <a:rPr lang="en-GB" sz="4000" dirty="0" err="1"/>
              <a:t>častěji</a:t>
            </a:r>
            <a:r>
              <a:rPr lang="en-GB" sz="4000" dirty="0"/>
              <a:t> </a:t>
            </a:r>
            <a:r>
              <a:rPr lang="en-GB" sz="4000" dirty="0" err="1"/>
              <a:t>agregátem</a:t>
            </a:r>
            <a:r>
              <a:rPr lang="en-GB" sz="4000" dirty="0"/>
              <a:t> M2 a M3. Tato </a:t>
            </a:r>
            <a:r>
              <a:rPr lang="en-GB" sz="4000" dirty="0" err="1"/>
              <a:t>reorientace</a:t>
            </a:r>
            <a:r>
              <a:rPr lang="en-GB" sz="4000" dirty="0"/>
              <a:t> </a:t>
            </a:r>
            <a:r>
              <a:rPr lang="en-GB" sz="4000" dirty="0" err="1"/>
              <a:t>byla</a:t>
            </a:r>
            <a:r>
              <a:rPr lang="en-GB" sz="4000" dirty="0"/>
              <a:t> </a:t>
            </a:r>
            <a:r>
              <a:rPr lang="en-GB" sz="4000" dirty="0" err="1"/>
              <a:t>reakcí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selhávání</a:t>
            </a:r>
            <a:r>
              <a:rPr lang="en-GB" sz="4000" dirty="0"/>
              <a:t> </a:t>
            </a:r>
            <a:r>
              <a:rPr lang="en-GB" sz="4000" dirty="0" err="1"/>
              <a:t>keynesovských</a:t>
            </a:r>
            <a:r>
              <a:rPr lang="en-GB" sz="4000" dirty="0"/>
              <a:t> </a:t>
            </a:r>
            <a:r>
              <a:rPr lang="en-GB" sz="4000" dirty="0" err="1"/>
              <a:t>doporučení</a:t>
            </a:r>
            <a:r>
              <a:rPr lang="en-GB" sz="4000" dirty="0"/>
              <a:t> </a:t>
            </a:r>
            <a:r>
              <a:rPr lang="en-GB" sz="4000" dirty="0" err="1"/>
              <a:t>při</a:t>
            </a:r>
            <a:r>
              <a:rPr lang="en-GB" sz="4000" dirty="0"/>
              <a:t> </a:t>
            </a:r>
            <a:r>
              <a:rPr lang="en-GB" sz="4000" dirty="0" err="1"/>
              <a:t>řešení</a:t>
            </a:r>
            <a:r>
              <a:rPr lang="en-GB" sz="4000" dirty="0"/>
              <a:t> </a:t>
            </a:r>
            <a:r>
              <a:rPr lang="en-GB" sz="4000" dirty="0" err="1"/>
              <a:t>ekonomických</a:t>
            </a:r>
            <a:r>
              <a:rPr lang="en-GB" sz="4000" dirty="0"/>
              <a:t> </a:t>
            </a:r>
            <a:r>
              <a:rPr lang="en-GB" sz="4000" dirty="0" err="1"/>
              <a:t>problémů</a:t>
            </a:r>
            <a:r>
              <a:rPr lang="en-GB" sz="4000" dirty="0"/>
              <a:t> 70. let. </a:t>
            </a:r>
            <a:r>
              <a:rPr lang="en-GB" sz="4000" dirty="0" err="1"/>
              <a:t>Postupně</a:t>
            </a:r>
            <a:r>
              <a:rPr lang="en-GB" sz="4000" dirty="0"/>
              <a:t> </a:t>
            </a:r>
            <a:r>
              <a:rPr lang="en-GB" sz="4000" dirty="0" err="1"/>
              <a:t>však</a:t>
            </a:r>
            <a:r>
              <a:rPr lang="en-GB" sz="4000" dirty="0"/>
              <a:t> </a:t>
            </a:r>
            <a:r>
              <a:rPr lang="en-GB" sz="4000" dirty="0" err="1"/>
              <a:t>docházelo</a:t>
            </a:r>
            <a:r>
              <a:rPr lang="en-GB" sz="4000" dirty="0"/>
              <a:t> k </a:t>
            </a:r>
            <a:r>
              <a:rPr lang="en-GB" sz="4000" dirty="0" err="1"/>
              <a:t>revizi</a:t>
            </a:r>
            <a:r>
              <a:rPr lang="en-GB" sz="4000" dirty="0"/>
              <a:t> </a:t>
            </a:r>
            <a:r>
              <a:rPr lang="en-GB" sz="4000" dirty="0" err="1"/>
              <a:t>orientace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hlídání</a:t>
            </a:r>
            <a:r>
              <a:rPr lang="en-GB" sz="4000" dirty="0"/>
              <a:t> </a:t>
            </a:r>
            <a:r>
              <a:rPr lang="en-GB" sz="4000" dirty="0" err="1"/>
              <a:t>nabídky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, </a:t>
            </a:r>
            <a:r>
              <a:rPr lang="en-GB" sz="4000" dirty="0" err="1"/>
              <a:t>neboť</a:t>
            </a:r>
            <a:r>
              <a:rPr lang="en-GB" sz="4000" dirty="0"/>
              <a:t> se </a:t>
            </a:r>
            <a:r>
              <a:rPr lang="en-GB" sz="4000" dirty="0" err="1"/>
              <a:t>ukázalo</a:t>
            </a:r>
            <a:r>
              <a:rPr lang="en-GB" sz="4000" dirty="0"/>
              <a:t>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možnosti</a:t>
            </a:r>
            <a:r>
              <a:rPr lang="en-GB" sz="4000" dirty="0"/>
              <a:t> </a:t>
            </a:r>
            <a:r>
              <a:rPr lang="en-GB" sz="4000" dirty="0" err="1"/>
              <a:t>centrálních</a:t>
            </a:r>
            <a:r>
              <a:rPr lang="en-GB" sz="4000" dirty="0"/>
              <a:t> bank </a:t>
            </a:r>
            <a:r>
              <a:rPr lang="en-GB" sz="4000" dirty="0" err="1"/>
              <a:t>kontrolovat</a:t>
            </a:r>
            <a:r>
              <a:rPr lang="en-GB" sz="4000" dirty="0"/>
              <a:t> </a:t>
            </a:r>
            <a:r>
              <a:rPr lang="en-GB" sz="4000" dirty="0" err="1"/>
              <a:t>nabídku</a:t>
            </a:r>
            <a:r>
              <a:rPr lang="en-GB" sz="4000" dirty="0"/>
              <a:t> </a:t>
            </a:r>
            <a:r>
              <a:rPr lang="en-GB" sz="4000" dirty="0" err="1"/>
              <a:t>peněz</a:t>
            </a:r>
            <a:r>
              <a:rPr lang="en-GB" sz="4000" dirty="0"/>
              <a:t> </a:t>
            </a:r>
            <a:r>
              <a:rPr lang="en-GB" sz="4000" dirty="0" err="1"/>
              <a:t>jsou</a:t>
            </a:r>
            <a:r>
              <a:rPr lang="en-GB" sz="4000" dirty="0"/>
              <a:t> v </a:t>
            </a:r>
            <a:r>
              <a:rPr lang="en-GB" sz="4000" dirty="0" err="1"/>
              <a:t>podmínkách</a:t>
            </a:r>
            <a:r>
              <a:rPr lang="en-GB" sz="4000" dirty="0"/>
              <a:t> </a:t>
            </a:r>
            <a:r>
              <a:rPr lang="en-GB" sz="4000" dirty="0" err="1"/>
              <a:t>soudobého</a:t>
            </a:r>
            <a:r>
              <a:rPr lang="en-GB" sz="4000" dirty="0"/>
              <a:t> </a:t>
            </a:r>
            <a:r>
              <a:rPr lang="en-GB" sz="4000" dirty="0" err="1"/>
              <a:t>peněžnictví</a:t>
            </a:r>
            <a:r>
              <a:rPr lang="en-GB" sz="4000" dirty="0"/>
              <a:t> </a:t>
            </a:r>
            <a:r>
              <a:rPr lang="en-GB" sz="4000" dirty="0" err="1"/>
              <a:t>velmi</a:t>
            </a:r>
            <a:r>
              <a:rPr lang="en-GB" sz="4000" dirty="0"/>
              <a:t> </a:t>
            </a:r>
            <a:r>
              <a:rPr lang="en-GB" sz="4000" dirty="0" err="1"/>
              <a:t>omezené</a:t>
            </a:r>
            <a:r>
              <a:rPr lang="en-GB" sz="4000" dirty="0"/>
              <a:t>. Z </a:t>
            </a:r>
            <a:r>
              <a:rPr lang="en-GB" sz="4000" dirty="0" err="1"/>
              <a:t>dnešního</a:t>
            </a:r>
            <a:r>
              <a:rPr lang="en-GB" sz="4000" dirty="0"/>
              <a:t> </a:t>
            </a:r>
            <a:r>
              <a:rPr lang="en-GB" sz="4000" dirty="0" err="1"/>
              <a:t>pohledu</a:t>
            </a:r>
            <a:r>
              <a:rPr lang="en-GB" sz="4000" dirty="0"/>
              <a:t> je </a:t>
            </a:r>
            <a:r>
              <a:rPr lang="en-GB" sz="4000" dirty="0" err="1"/>
              <a:t>zřejmé</a:t>
            </a:r>
            <a:r>
              <a:rPr lang="en-GB" sz="4000" dirty="0"/>
              <a:t>, </a:t>
            </a:r>
            <a:r>
              <a:rPr lang="en-GB" sz="4000" dirty="0" err="1"/>
              <a:t>že</a:t>
            </a:r>
            <a:r>
              <a:rPr lang="en-GB" sz="4000" dirty="0"/>
              <a:t> </a:t>
            </a:r>
            <a:r>
              <a:rPr lang="en-GB" sz="4000" dirty="0" err="1"/>
              <a:t>zeslabení</a:t>
            </a:r>
            <a:r>
              <a:rPr lang="en-GB" sz="4000" dirty="0"/>
              <a:t> </a:t>
            </a:r>
            <a:r>
              <a:rPr lang="en-GB" sz="4000" dirty="0" err="1"/>
              <a:t>pozornosti</a:t>
            </a:r>
            <a:r>
              <a:rPr lang="en-GB" sz="4000" dirty="0"/>
              <a:t> </a:t>
            </a:r>
            <a:r>
              <a:rPr lang="en-GB" sz="4000" dirty="0" err="1"/>
              <a:t>monetárních</a:t>
            </a:r>
            <a:r>
              <a:rPr lang="en-GB" sz="4000" dirty="0"/>
              <a:t> </a:t>
            </a:r>
            <a:r>
              <a:rPr lang="en-GB" sz="4000" dirty="0" err="1"/>
              <a:t>autorit</a:t>
            </a:r>
            <a:r>
              <a:rPr lang="en-GB" sz="4000" dirty="0"/>
              <a:t> </a:t>
            </a:r>
            <a:r>
              <a:rPr lang="en-GB" sz="4000" dirty="0" err="1"/>
              <a:t>vůči</a:t>
            </a:r>
            <a:r>
              <a:rPr lang="en-GB" sz="4000" dirty="0"/>
              <a:t> </a:t>
            </a:r>
            <a:r>
              <a:rPr lang="en-GB" sz="4000" dirty="0" err="1"/>
              <a:t>vývoji</a:t>
            </a:r>
            <a:r>
              <a:rPr lang="en-GB" sz="4000" dirty="0"/>
              <a:t> </a:t>
            </a:r>
            <a:r>
              <a:rPr lang="en-GB" sz="4000" dirty="0" err="1"/>
              <a:t>peněžní</a:t>
            </a:r>
            <a:r>
              <a:rPr lang="en-GB" sz="4000" dirty="0"/>
              <a:t> </a:t>
            </a:r>
            <a:r>
              <a:rPr lang="en-GB" sz="4000" dirty="0" err="1"/>
              <a:t>masy</a:t>
            </a:r>
            <a:r>
              <a:rPr lang="en-GB" sz="4000" dirty="0"/>
              <a:t> </a:t>
            </a:r>
            <a:r>
              <a:rPr lang="en-GB" sz="4000" dirty="0" err="1"/>
              <a:t>bylo</a:t>
            </a:r>
            <a:r>
              <a:rPr lang="en-GB" sz="4000" dirty="0"/>
              <a:t> </a:t>
            </a:r>
            <a:r>
              <a:rPr lang="en-GB" sz="4000" dirty="0" err="1"/>
              <a:t>chybou</a:t>
            </a:r>
            <a:r>
              <a:rPr lang="en-GB" sz="4000" dirty="0"/>
              <a:t>, </a:t>
            </a:r>
            <a:r>
              <a:rPr lang="en-GB" sz="4000" dirty="0" err="1"/>
              <a:t>neboť</a:t>
            </a:r>
            <a:r>
              <a:rPr lang="en-GB" sz="4000" dirty="0"/>
              <a:t> </a:t>
            </a:r>
            <a:r>
              <a:rPr lang="en-GB" sz="4000" dirty="0" err="1"/>
              <a:t>regulace</a:t>
            </a:r>
            <a:r>
              <a:rPr lang="en-GB" sz="4000" dirty="0"/>
              <a:t> </a:t>
            </a:r>
            <a:r>
              <a:rPr lang="en-GB" sz="4000" dirty="0" err="1"/>
              <a:t>sice</a:t>
            </a:r>
            <a:r>
              <a:rPr lang="en-GB" sz="4000" dirty="0"/>
              <a:t> </a:t>
            </a:r>
            <a:r>
              <a:rPr lang="en-GB" sz="4000" dirty="0" err="1"/>
              <a:t>tvůrčího</a:t>
            </a:r>
            <a:r>
              <a:rPr lang="en-GB" sz="4000" dirty="0"/>
              <a:t>, ale </a:t>
            </a:r>
            <a:r>
              <a:rPr lang="en-GB" sz="4000" dirty="0" err="1"/>
              <a:t>nezodpovědného</a:t>
            </a:r>
            <a:r>
              <a:rPr lang="en-GB" sz="4000" dirty="0"/>
              <a:t> </a:t>
            </a:r>
            <a:r>
              <a:rPr lang="en-GB" sz="4000" dirty="0" err="1"/>
              <a:t>přístupu</a:t>
            </a:r>
            <a:r>
              <a:rPr lang="en-GB" sz="4000" dirty="0"/>
              <a:t> k </a:t>
            </a:r>
            <a:r>
              <a:rPr lang="en-GB" sz="4000" dirty="0" err="1"/>
              <a:t>tvorbě</a:t>
            </a:r>
            <a:r>
              <a:rPr lang="en-GB" sz="4000" dirty="0"/>
              <a:t> </a:t>
            </a:r>
            <a:r>
              <a:rPr lang="en-GB" sz="4000" dirty="0" err="1"/>
              <a:t>nových</a:t>
            </a:r>
            <a:r>
              <a:rPr lang="en-GB" sz="4000" dirty="0"/>
              <a:t> </a:t>
            </a:r>
            <a:r>
              <a:rPr lang="en-GB" sz="4000" dirty="0" err="1"/>
              <a:t>bankovních</a:t>
            </a:r>
            <a:r>
              <a:rPr lang="en-GB" sz="4000" dirty="0"/>
              <a:t> </a:t>
            </a:r>
            <a:r>
              <a:rPr lang="en-GB" sz="4000" dirty="0" err="1"/>
              <a:t>produktů</a:t>
            </a:r>
            <a:r>
              <a:rPr lang="en-GB" sz="4000" dirty="0"/>
              <a:t> </a:t>
            </a:r>
            <a:r>
              <a:rPr lang="en-GB" sz="4000" dirty="0" err="1"/>
              <a:t>mohla</a:t>
            </a:r>
            <a:r>
              <a:rPr lang="en-GB" sz="4000" dirty="0"/>
              <a:t> </a:t>
            </a:r>
            <a:r>
              <a:rPr lang="en-GB" sz="4000" dirty="0" err="1"/>
              <a:t>být</a:t>
            </a:r>
            <a:r>
              <a:rPr lang="en-GB" sz="4000" dirty="0"/>
              <a:t> </a:t>
            </a:r>
            <a:r>
              <a:rPr lang="en-GB" sz="4000" dirty="0" err="1"/>
              <a:t>prevencí</a:t>
            </a:r>
            <a:r>
              <a:rPr lang="en-GB" sz="4000" dirty="0"/>
              <a:t> </a:t>
            </a:r>
            <a:r>
              <a:rPr lang="en-GB" sz="4000" dirty="0" err="1"/>
              <a:t>před</a:t>
            </a:r>
            <a:r>
              <a:rPr lang="en-GB" sz="4000" dirty="0"/>
              <a:t> </a:t>
            </a:r>
            <a:r>
              <a:rPr lang="en-GB" sz="4000" dirty="0" err="1"/>
              <a:t>rozvolněním</a:t>
            </a:r>
            <a:r>
              <a:rPr lang="en-GB" sz="4000" dirty="0"/>
              <a:t> </a:t>
            </a:r>
            <a:r>
              <a:rPr lang="en-GB" sz="4000" dirty="0" err="1"/>
              <a:t>vztahu</a:t>
            </a:r>
            <a:r>
              <a:rPr lang="en-GB" sz="4000" dirty="0"/>
              <a:t> </a:t>
            </a:r>
            <a:r>
              <a:rPr lang="en-GB" sz="4000" dirty="0" err="1"/>
              <a:t>mezi</a:t>
            </a:r>
            <a:r>
              <a:rPr lang="en-GB" sz="4000" dirty="0"/>
              <a:t> </a:t>
            </a:r>
            <a:r>
              <a:rPr lang="en-GB" sz="4000" dirty="0" err="1"/>
              <a:t>peněžním</a:t>
            </a:r>
            <a:r>
              <a:rPr lang="en-GB" sz="4000" dirty="0"/>
              <a:t> a </a:t>
            </a:r>
            <a:r>
              <a:rPr lang="en-GB" sz="4000" dirty="0" err="1"/>
              <a:t>reálným</a:t>
            </a:r>
            <a:r>
              <a:rPr lang="en-GB" sz="4000" dirty="0"/>
              <a:t> </a:t>
            </a:r>
            <a:r>
              <a:rPr lang="en-GB" sz="4000" dirty="0" err="1"/>
              <a:t>hospodářstvím</a:t>
            </a:r>
            <a:r>
              <a:rPr lang="en-GB" sz="4000" dirty="0"/>
              <a:t> a </a:t>
            </a:r>
            <a:r>
              <a:rPr lang="en-GB" sz="4000" dirty="0" err="1"/>
              <a:t>před</a:t>
            </a:r>
            <a:r>
              <a:rPr lang="en-GB" sz="4000" dirty="0"/>
              <a:t> </a:t>
            </a:r>
            <a:r>
              <a:rPr lang="en-GB" sz="4000" dirty="0" err="1"/>
              <a:t>světovou</a:t>
            </a:r>
            <a:r>
              <a:rPr lang="en-GB" sz="4000" dirty="0"/>
              <a:t> </a:t>
            </a:r>
            <a:r>
              <a:rPr lang="en-GB" sz="4000" dirty="0" err="1"/>
              <a:t>finanční</a:t>
            </a:r>
            <a:r>
              <a:rPr lang="en-GB" sz="4000" dirty="0"/>
              <a:t> a </a:t>
            </a:r>
            <a:r>
              <a:rPr lang="en-GB" sz="4000" dirty="0" err="1"/>
              <a:t>hospodářskou</a:t>
            </a:r>
            <a:r>
              <a:rPr lang="en-GB" sz="4000" dirty="0"/>
              <a:t> </a:t>
            </a:r>
            <a:r>
              <a:rPr lang="en-GB" sz="4000" dirty="0" err="1"/>
              <a:t>krizí</a:t>
            </a:r>
            <a:r>
              <a:rPr lang="en-GB" sz="400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Tradičním</a:t>
            </a:r>
            <a:r>
              <a:rPr lang="en-GB" dirty="0"/>
              <a:t> </a:t>
            </a:r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centrálních</a:t>
            </a:r>
            <a:r>
              <a:rPr lang="en-GB" dirty="0"/>
              <a:t> bank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ovlivňování</a:t>
            </a:r>
            <a:r>
              <a:rPr lang="en-GB" dirty="0"/>
              <a:t> </a:t>
            </a:r>
            <a:r>
              <a:rPr lang="en-GB" dirty="0" err="1"/>
              <a:t>velikosti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protiinflačních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protideflačních</a:t>
            </a:r>
            <a:r>
              <a:rPr lang="en-GB" dirty="0"/>
              <a:t> </a:t>
            </a:r>
            <a:r>
              <a:rPr lang="en-GB" dirty="0" err="1"/>
              <a:t>záměrů</a:t>
            </a:r>
            <a:r>
              <a:rPr lang="en-GB" dirty="0"/>
              <a:t>. Z </a:t>
            </a:r>
            <a:r>
              <a:rPr lang="en-GB" dirty="0" err="1"/>
              <a:t>kapitoly</a:t>
            </a:r>
            <a:r>
              <a:rPr lang="en-GB" dirty="0"/>
              <a:t> o </a:t>
            </a:r>
            <a:r>
              <a:rPr lang="en-GB" dirty="0" err="1"/>
              <a:t>úloze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v </a:t>
            </a:r>
            <a:r>
              <a:rPr lang="en-GB" dirty="0" err="1"/>
              <a:t>tržním</a:t>
            </a:r>
            <a:r>
              <a:rPr lang="en-GB" dirty="0"/>
              <a:t> </a:t>
            </a:r>
            <a:r>
              <a:rPr lang="en-GB" dirty="0" err="1"/>
              <a:t>hospodářství</a:t>
            </a:r>
            <a:r>
              <a:rPr lang="en-GB" dirty="0"/>
              <a:t> </a:t>
            </a:r>
            <a:r>
              <a:rPr lang="en-GB" dirty="0" err="1"/>
              <a:t>již</a:t>
            </a:r>
            <a:r>
              <a:rPr lang="en-GB" dirty="0"/>
              <a:t> </a:t>
            </a:r>
            <a:r>
              <a:rPr lang="en-GB" dirty="0" err="1"/>
              <a:t>víme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kontrola</a:t>
            </a:r>
            <a:r>
              <a:rPr lang="en-GB" dirty="0"/>
              <a:t> </a:t>
            </a:r>
            <a:r>
              <a:rPr lang="en-GB" dirty="0" err="1"/>
              <a:t>množství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bankou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zdaleka</a:t>
            </a:r>
            <a:r>
              <a:rPr lang="en-GB" dirty="0"/>
              <a:t> </a:t>
            </a:r>
            <a:r>
              <a:rPr lang="en-GB" dirty="0" err="1"/>
              <a:t>úplná</a:t>
            </a:r>
            <a:r>
              <a:rPr lang="en-GB" dirty="0"/>
              <a:t>. </a:t>
            </a:r>
            <a:r>
              <a:rPr lang="en-GB" dirty="0" err="1"/>
              <a:t>Není</a:t>
            </a:r>
            <a:r>
              <a:rPr lang="en-GB" dirty="0"/>
              <a:t> to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volný</a:t>
            </a:r>
            <a:r>
              <a:rPr lang="en-GB" dirty="0"/>
              <a:t> </a:t>
            </a:r>
            <a:r>
              <a:rPr lang="en-GB" dirty="0" err="1"/>
              <a:t>pohyb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přes</a:t>
            </a:r>
            <a:r>
              <a:rPr lang="en-GB" dirty="0"/>
              <a:t> </a:t>
            </a:r>
            <a:r>
              <a:rPr lang="en-GB" dirty="0" err="1"/>
              <a:t>hranice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poměrně</a:t>
            </a:r>
            <a:r>
              <a:rPr lang="en-GB" dirty="0"/>
              <a:t> </a:t>
            </a:r>
            <a:r>
              <a:rPr lang="en-GB" dirty="0" err="1"/>
              <a:t>snadná</a:t>
            </a:r>
            <a:r>
              <a:rPr lang="en-GB" dirty="0"/>
              <a:t> </a:t>
            </a:r>
            <a:r>
              <a:rPr lang="en-GB" dirty="0" err="1"/>
              <a:t>konverze</a:t>
            </a:r>
            <a:r>
              <a:rPr lang="en-GB" dirty="0"/>
              <a:t> z </a:t>
            </a:r>
            <a:r>
              <a:rPr lang="en-GB" dirty="0" err="1"/>
              <a:t>jedné</a:t>
            </a:r>
            <a:r>
              <a:rPr lang="en-GB" dirty="0"/>
              <a:t> </a:t>
            </a:r>
            <a:r>
              <a:rPr lang="en-GB" dirty="0" err="1"/>
              <a:t>měny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druhou</a:t>
            </a:r>
            <a:r>
              <a:rPr lang="en-GB" dirty="0"/>
              <a:t>, co </a:t>
            </a:r>
            <a:r>
              <a:rPr lang="en-GB" dirty="0" err="1"/>
              <a:t>zeslabuje</a:t>
            </a:r>
            <a:r>
              <a:rPr lang="en-GB" dirty="0"/>
              <a:t> </a:t>
            </a:r>
            <a:r>
              <a:rPr lang="en-GB" dirty="0" err="1"/>
              <a:t>kontrolní</a:t>
            </a:r>
            <a:r>
              <a:rPr lang="en-GB" dirty="0"/>
              <a:t> </a:t>
            </a:r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v </a:t>
            </a:r>
            <a:r>
              <a:rPr lang="en-GB" dirty="0" err="1"/>
              <a:t>podmínkách</a:t>
            </a:r>
            <a:r>
              <a:rPr lang="en-GB" dirty="0"/>
              <a:t> </a:t>
            </a:r>
            <a:r>
              <a:rPr lang="en-GB" dirty="0" err="1"/>
              <a:t>malé</a:t>
            </a:r>
            <a:r>
              <a:rPr lang="en-GB" dirty="0"/>
              <a:t> </a:t>
            </a:r>
            <a:r>
              <a:rPr lang="en-GB" dirty="0" err="1"/>
              <a:t>otevřené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. Jak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uvedeno</a:t>
            </a:r>
            <a:r>
              <a:rPr lang="en-GB" dirty="0"/>
              <a:t> v </a:t>
            </a:r>
            <a:r>
              <a:rPr lang="en-GB" dirty="0" err="1"/>
              <a:t>souvislosti</a:t>
            </a:r>
            <a:r>
              <a:rPr lang="en-GB" dirty="0"/>
              <a:t> s </a:t>
            </a:r>
            <a:r>
              <a:rPr lang="en-GB" dirty="0" err="1"/>
              <a:t>endogenitou</a:t>
            </a:r>
            <a:r>
              <a:rPr lang="en-GB" dirty="0"/>
              <a:t> </a:t>
            </a:r>
            <a:r>
              <a:rPr lang="en-GB" dirty="0" err="1"/>
              <a:t>nabídky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, </a:t>
            </a:r>
            <a:r>
              <a:rPr lang="en-GB" dirty="0" err="1"/>
              <a:t>odvíjí</a:t>
            </a:r>
            <a:r>
              <a:rPr lang="en-GB" dirty="0"/>
              <a:t> se </a:t>
            </a:r>
            <a:r>
              <a:rPr lang="en-GB" dirty="0" err="1"/>
              <a:t>nabídka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 </a:t>
            </a:r>
            <a:r>
              <a:rPr lang="en-GB" dirty="0" err="1"/>
              <a:t>především</a:t>
            </a:r>
            <a:r>
              <a:rPr lang="en-GB" dirty="0"/>
              <a:t> od </a:t>
            </a:r>
            <a:r>
              <a:rPr lang="en-GB" dirty="0" err="1"/>
              <a:t>poptávky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 po </a:t>
            </a:r>
            <a:r>
              <a:rPr lang="en-GB" dirty="0" err="1"/>
              <a:t>úvěrech</a:t>
            </a:r>
            <a:r>
              <a:rPr lang="en-GB" dirty="0"/>
              <a:t>,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čehož</a:t>
            </a:r>
            <a:r>
              <a:rPr lang="en-GB" dirty="0"/>
              <a:t> se do </a:t>
            </a:r>
            <a:r>
              <a:rPr lang="en-GB" dirty="0" err="1"/>
              <a:t>značné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vlivu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 </a:t>
            </a:r>
            <a:r>
              <a:rPr lang="en-GB" dirty="0" err="1"/>
              <a:t>vymyká</a:t>
            </a:r>
            <a:r>
              <a:rPr lang="en-GB" dirty="0"/>
              <a:t>. </a:t>
            </a:r>
            <a:r>
              <a:rPr lang="en-GB" dirty="0" err="1"/>
              <a:t>Možná</a:t>
            </a:r>
            <a:r>
              <a:rPr lang="en-GB" dirty="0"/>
              <a:t> </a:t>
            </a:r>
            <a:r>
              <a:rPr lang="en-GB" dirty="0" err="1"/>
              <a:t>jste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všimli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jsme</a:t>
            </a:r>
            <a:r>
              <a:rPr lang="en-GB" dirty="0"/>
              <a:t> se </a:t>
            </a:r>
            <a:r>
              <a:rPr lang="en-GB" dirty="0" err="1"/>
              <a:t>poměrně</a:t>
            </a:r>
            <a:r>
              <a:rPr lang="en-GB" dirty="0"/>
              <a:t> </a:t>
            </a:r>
            <a:r>
              <a:rPr lang="en-GB" dirty="0" err="1"/>
              <a:t>opatrně</a:t>
            </a:r>
            <a:r>
              <a:rPr lang="en-GB" dirty="0"/>
              <a:t> </a:t>
            </a:r>
            <a:r>
              <a:rPr lang="en-GB" dirty="0" err="1"/>
              <a:t>vyjadřovali</a:t>
            </a:r>
            <a:r>
              <a:rPr lang="en-GB" dirty="0"/>
              <a:t> o </a:t>
            </a:r>
            <a:r>
              <a:rPr lang="en-GB" dirty="0" err="1"/>
              <a:t>účincích</a:t>
            </a:r>
            <a:r>
              <a:rPr lang="en-GB" dirty="0"/>
              <a:t> </a:t>
            </a:r>
            <a:r>
              <a:rPr lang="en-GB" dirty="0" err="1"/>
              <a:t>změn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sazby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je </a:t>
            </a:r>
            <a:r>
              <a:rPr lang="en-GB" dirty="0" err="1"/>
              <a:t>pravděpodobný</a:t>
            </a:r>
            <a:r>
              <a:rPr lang="en-GB" dirty="0"/>
              <a:t>, </a:t>
            </a:r>
            <a:r>
              <a:rPr lang="en-GB" dirty="0" err="1"/>
              <a:t>nikoli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jistý</a:t>
            </a:r>
            <a:r>
              <a:rPr lang="en-GB" dirty="0"/>
              <a:t>. Jak </a:t>
            </a:r>
            <a:r>
              <a:rPr lang="en-GB" dirty="0" err="1"/>
              <a:t>píše</a:t>
            </a:r>
            <a:r>
              <a:rPr lang="en-GB" dirty="0"/>
              <a:t> Samuelson s </a:t>
            </a:r>
            <a:r>
              <a:rPr lang="en-GB" dirty="0" err="1"/>
              <a:t>Nordhausem</a:t>
            </a:r>
            <a:r>
              <a:rPr lang="en-GB" dirty="0"/>
              <a:t> – „</a:t>
            </a:r>
            <a:r>
              <a:rPr lang="en-GB" dirty="0" err="1"/>
              <a:t>koně</a:t>
            </a:r>
            <a:r>
              <a:rPr lang="en-GB" dirty="0"/>
              <a:t> </a:t>
            </a:r>
            <a:r>
              <a:rPr lang="en-GB" dirty="0" err="1"/>
              <a:t>můžeš</a:t>
            </a:r>
            <a:r>
              <a:rPr lang="en-GB" dirty="0"/>
              <a:t> </a:t>
            </a:r>
            <a:r>
              <a:rPr lang="en-GB" dirty="0" err="1"/>
              <a:t>dovést</a:t>
            </a:r>
            <a:r>
              <a:rPr lang="en-GB" dirty="0"/>
              <a:t> k </a:t>
            </a:r>
            <a:r>
              <a:rPr lang="en-GB" dirty="0" err="1"/>
              <a:t>řece</a:t>
            </a:r>
            <a:r>
              <a:rPr lang="en-GB" dirty="0"/>
              <a:t>, ale </a:t>
            </a:r>
            <a:r>
              <a:rPr lang="en-GB" dirty="0" err="1"/>
              <a:t>nedonutíš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pít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nechce</a:t>
            </a:r>
            <a:r>
              <a:rPr lang="en-GB" dirty="0"/>
              <a:t>“. </a:t>
            </a:r>
            <a:r>
              <a:rPr lang="en-GB" dirty="0" err="1"/>
              <a:t>Zájem</a:t>
            </a:r>
            <a:r>
              <a:rPr lang="en-GB" dirty="0"/>
              <a:t> o </a:t>
            </a:r>
            <a:r>
              <a:rPr lang="en-GB" dirty="0" err="1"/>
              <a:t>úvěry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ovlivňován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úrokovou</a:t>
            </a:r>
            <a:r>
              <a:rPr lang="en-GB" dirty="0"/>
              <a:t> </a:t>
            </a:r>
            <a:r>
              <a:rPr lang="en-GB" dirty="0" err="1"/>
              <a:t>sazbou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řadou</a:t>
            </a:r>
            <a:r>
              <a:rPr lang="en-GB" dirty="0"/>
              <a:t> </a:t>
            </a:r>
            <a:r>
              <a:rPr lang="en-GB" dirty="0" err="1"/>
              <a:t>dalších</a:t>
            </a:r>
            <a:r>
              <a:rPr lang="en-GB" dirty="0"/>
              <a:t> </a:t>
            </a:r>
            <a:r>
              <a:rPr lang="en-GB" dirty="0" err="1"/>
              <a:t>faktorů</a:t>
            </a:r>
            <a:r>
              <a:rPr lang="en-GB" dirty="0"/>
              <a:t>, </a:t>
            </a:r>
            <a:r>
              <a:rPr lang="en-GB" dirty="0" err="1"/>
              <a:t>někdy</a:t>
            </a:r>
            <a:r>
              <a:rPr lang="en-GB" dirty="0"/>
              <a:t> </a:t>
            </a:r>
            <a:r>
              <a:rPr lang="en-GB" dirty="0" err="1"/>
              <a:t>souhrnně</a:t>
            </a:r>
            <a:r>
              <a:rPr lang="en-GB" dirty="0"/>
              <a:t> </a:t>
            </a:r>
            <a:r>
              <a:rPr lang="en-GB" dirty="0" err="1"/>
              <a:t>označovaných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sentiment.109 </a:t>
            </a:r>
            <a:r>
              <a:rPr lang="en-GB" dirty="0" err="1"/>
              <a:t>Zjednodušeně</a:t>
            </a:r>
            <a:r>
              <a:rPr lang="en-GB" dirty="0"/>
              <a:t> </a:t>
            </a:r>
            <a:r>
              <a:rPr lang="en-GB" dirty="0" err="1"/>
              <a:t>bychom</a:t>
            </a:r>
            <a:r>
              <a:rPr lang="en-GB" dirty="0"/>
              <a:t> </a:t>
            </a:r>
            <a:r>
              <a:rPr lang="en-GB" dirty="0" err="1"/>
              <a:t>mohli</a:t>
            </a:r>
            <a:r>
              <a:rPr lang="en-GB" dirty="0"/>
              <a:t> </a:t>
            </a:r>
            <a:r>
              <a:rPr lang="en-GB" dirty="0" err="1"/>
              <a:t>říci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převládající</a:t>
            </a:r>
            <a:r>
              <a:rPr lang="en-GB" dirty="0"/>
              <a:t> </a:t>
            </a:r>
            <a:r>
              <a:rPr lang="en-GB" dirty="0" err="1"/>
              <a:t>náladu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investory</a:t>
            </a:r>
            <a:r>
              <a:rPr lang="en-GB" dirty="0"/>
              <a:t> a </a:t>
            </a:r>
            <a:r>
              <a:rPr lang="en-GB" dirty="0" err="1"/>
              <a:t>spotřebiteli</a:t>
            </a:r>
            <a:r>
              <a:rPr lang="en-GB" dirty="0"/>
              <a:t>. </a:t>
            </a:r>
            <a:r>
              <a:rPr lang="en-GB" dirty="0" err="1"/>
              <a:t>Podstatnou</a:t>
            </a:r>
            <a:r>
              <a:rPr lang="en-GB" dirty="0"/>
              <a:t> </a:t>
            </a:r>
            <a:r>
              <a:rPr lang="en-GB" dirty="0" err="1"/>
              <a:t>složkou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 (</a:t>
            </a:r>
            <a:r>
              <a:rPr lang="en-GB" dirty="0" err="1"/>
              <a:t>expektace</a:t>
            </a:r>
            <a:r>
              <a:rPr lang="en-GB" dirty="0"/>
              <a:t>) </a:t>
            </a:r>
            <a:r>
              <a:rPr lang="en-GB" dirty="0" err="1"/>
              <a:t>investorů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odbytu</a:t>
            </a:r>
            <a:r>
              <a:rPr lang="en-GB" dirty="0"/>
              <a:t> </a:t>
            </a:r>
            <a:r>
              <a:rPr lang="en-GB" dirty="0" err="1"/>
              <a:t>uvažované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,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výrobních</a:t>
            </a:r>
            <a:r>
              <a:rPr lang="en-GB" dirty="0"/>
              <a:t> </a:t>
            </a:r>
            <a:r>
              <a:rPr lang="en-GB" dirty="0" err="1"/>
              <a:t>vstupů</a:t>
            </a:r>
            <a:r>
              <a:rPr lang="en-GB" dirty="0"/>
              <a:t> a </a:t>
            </a:r>
            <a:r>
              <a:rPr lang="en-GB" dirty="0" err="1"/>
              <a:t>výstupů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 </a:t>
            </a:r>
            <a:r>
              <a:rPr lang="en-GB" dirty="0" err="1"/>
              <a:t>Pesimistická</a:t>
            </a:r>
            <a:r>
              <a:rPr lang="en-GB" dirty="0"/>
              <a:t> </a:t>
            </a:r>
            <a:r>
              <a:rPr lang="en-GB" dirty="0" err="1"/>
              <a:t>investiční</a:t>
            </a:r>
            <a:r>
              <a:rPr lang="en-GB" dirty="0"/>
              <a:t> a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spotřebitelská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zcela</a:t>
            </a:r>
            <a:r>
              <a:rPr lang="en-GB" dirty="0"/>
              <a:t> </a:t>
            </a:r>
            <a:r>
              <a:rPr lang="en-GB" dirty="0" err="1"/>
              <a:t>negovat</a:t>
            </a:r>
            <a:r>
              <a:rPr lang="en-GB" dirty="0"/>
              <a:t> </a:t>
            </a:r>
            <a:r>
              <a:rPr lang="en-GB" dirty="0" err="1"/>
              <a:t>oživující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snížené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. </a:t>
            </a:r>
            <a:r>
              <a:rPr lang="en-GB" dirty="0" err="1"/>
              <a:t>Optimistická</a:t>
            </a:r>
            <a:r>
              <a:rPr lang="en-GB" dirty="0"/>
              <a:t> </a:t>
            </a:r>
            <a:r>
              <a:rPr lang="en-GB" dirty="0" err="1"/>
              <a:t>očekávání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odbyt</a:t>
            </a:r>
            <a:r>
              <a:rPr lang="en-GB" dirty="0"/>
              <a:t> a </a:t>
            </a:r>
            <a:r>
              <a:rPr lang="en-GB" dirty="0" err="1"/>
              <a:t>zisky</a:t>
            </a:r>
            <a:r>
              <a:rPr lang="en-GB" dirty="0"/>
              <a:t>,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negovat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oslabit</a:t>
            </a:r>
            <a:r>
              <a:rPr lang="en-GB" dirty="0"/>
              <a:t> </a:t>
            </a:r>
            <a:r>
              <a:rPr lang="en-GB" dirty="0" err="1"/>
              <a:t>tlumící</a:t>
            </a:r>
            <a:r>
              <a:rPr lang="en-GB" dirty="0"/>
              <a:t> </a:t>
            </a:r>
            <a:r>
              <a:rPr lang="en-GB" dirty="0" err="1"/>
              <a:t>účinek</a:t>
            </a:r>
            <a:r>
              <a:rPr lang="en-GB" dirty="0"/>
              <a:t> </a:t>
            </a:r>
            <a:r>
              <a:rPr lang="en-GB" dirty="0" err="1"/>
              <a:t>zvýšené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. </a:t>
            </a:r>
            <a:r>
              <a:rPr lang="en-GB" dirty="0" err="1"/>
              <a:t>Jiným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je </a:t>
            </a:r>
            <a:r>
              <a:rPr lang="en-GB" dirty="0" err="1"/>
              <a:t>možnost</a:t>
            </a:r>
            <a:r>
              <a:rPr lang="en-GB" dirty="0"/>
              <a:t> </a:t>
            </a:r>
            <a:r>
              <a:rPr lang="en-GB" dirty="0" err="1"/>
              <a:t>konfliktu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jejími</a:t>
            </a:r>
            <a:r>
              <a:rPr lang="en-GB" dirty="0"/>
              <a:t> </a:t>
            </a:r>
            <a:r>
              <a:rPr lang="en-GB" dirty="0" err="1"/>
              <a:t>vnitřními</a:t>
            </a:r>
            <a:r>
              <a:rPr lang="en-GB" dirty="0"/>
              <a:t> a </a:t>
            </a:r>
            <a:r>
              <a:rPr lang="en-GB" dirty="0" err="1"/>
              <a:t>vnějšími</a:t>
            </a:r>
            <a:r>
              <a:rPr lang="en-GB" dirty="0"/>
              <a:t> </a:t>
            </a:r>
            <a:r>
              <a:rPr lang="en-GB" dirty="0" err="1"/>
              <a:t>cíli</a:t>
            </a:r>
            <a:r>
              <a:rPr lang="en-GB" dirty="0"/>
              <a:t>. </a:t>
            </a:r>
            <a:r>
              <a:rPr lang="en-GB" dirty="0" err="1"/>
              <a:t>Zpřísnění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formou</a:t>
            </a:r>
            <a:r>
              <a:rPr lang="en-GB" dirty="0"/>
              <a:t>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snaze</a:t>
            </a:r>
            <a:r>
              <a:rPr lang="en-GB" dirty="0"/>
              <a:t> </a:t>
            </a:r>
            <a:r>
              <a:rPr lang="en-GB" dirty="0" err="1"/>
              <a:t>čelit</a:t>
            </a:r>
            <a:r>
              <a:rPr lang="en-GB" dirty="0"/>
              <a:t> </a:t>
            </a:r>
            <a:r>
              <a:rPr lang="en-GB" dirty="0" err="1"/>
              <a:t>inflačním</a:t>
            </a:r>
            <a:r>
              <a:rPr lang="en-GB" dirty="0"/>
              <a:t> </a:t>
            </a:r>
            <a:r>
              <a:rPr lang="en-GB" dirty="0" err="1"/>
              <a:t>tlakům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rozšíření</a:t>
            </a:r>
            <a:r>
              <a:rPr lang="en-GB" dirty="0"/>
              <a:t> </a:t>
            </a:r>
            <a:r>
              <a:rPr lang="en-GB" dirty="0" err="1"/>
              <a:t>úrokového</a:t>
            </a:r>
            <a:r>
              <a:rPr lang="en-GB" dirty="0"/>
              <a:t> </a:t>
            </a:r>
            <a:r>
              <a:rPr lang="en-GB" dirty="0" err="1"/>
              <a:t>diferenciálu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za </a:t>
            </a:r>
            <a:r>
              <a:rPr lang="en-GB" dirty="0" err="1"/>
              <a:t>následek</a:t>
            </a:r>
            <a:r>
              <a:rPr lang="en-GB" dirty="0"/>
              <a:t> </a:t>
            </a:r>
            <a:r>
              <a:rPr lang="en-GB" dirty="0" err="1"/>
              <a:t>příliv</a:t>
            </a:r>
            <a:r>
              <a:rPr lang="en-GB" dirty="0"/>
              <a:t> </a:t>
            </a:r>
            <a:r>
              <a:rPr lang="en-GB" dirty="0" err="1"/>
              <a:t>spekulativního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zahraničí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znehodnotit</a:t>
            </a:r>
            <a:r>
              <a:rPr lang="en-GB" dirty="0"/>
              <a:t> </a:t>
            </a:r>
            <a:r>
              <a:rPr lang="en-GB" dirty="0" err="1"/>
              <a:t>restriktivní</a:t>
            </a:r>
            <a:r>
              <a:rPr lang="en-GB" dirty="0"/>
              <a:t> </a:t>
            </a:r>
            <a:r>
              <a:rPr lang="en-GB" dirty="0" err="1"/>
              <a:t>snahy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banky</a:t>
            </a:r>
            <a:r>
              <a:rPr lang="en-GB" dirty="0"/>
              <a:t>.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nastat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opačná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centrální</a:t>
            </a:r>
            <a:r>
              <a:rPr lang="en-GB" dirty="0"/>
              <a:t> </a:t>
            </a:r>
            <a:r>
              <a:rPr lang="en-GB" dirty="0" err="1"/>
              <a:t>banka</a:t>
            </a:r>
            <a:r>
              <a:rPr lang="en-GB" dirty="0"/>
              <a:t> </a:t>
            </a:r>
            <a:r>
              <a:rPr lang="en-GB" dirty="0" err="1"/>
              <a:t>usiluje</a:t>
            </a:r>
            <a:r>
              <a:rPr lang="en-GB" dirty="0"/>
              <a:t> </a:t>
            </a:r>
            <a:r>
              <a:rPr lang="en-GB" dirty="0" err="1"/>
              <a:t>expanzivní</a:t>
            </a:r>
            <a:r>
              <a:rPr lang="en-GB" dirty="0"/>
              <a:t> </a:t>
            </a:r>
            <a:r>
              <a:rPr lang="en-GB" dirty="0" err="1"/>
              <a:t>politikou</a:t>
            </a:r>
            <a:r>
              <a:rPr lang="en-GB" dirty="0"/>
              <a:t> v </a:t>
            </a:r>
            <a:r>
              <a:rPr lang="en-GB" dirty="0" err="1"/>
              <a:t>podobě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o </a:t>
            </a:r>
            <a:r>
              <a:rPr lang="en-GB" dirty="0" err="1"/>
              <a:t>povzbuzení</a:t>
            </a:r>
            <a:r>
              <a:rPr lang="en-GB" dirty="0"/>
              <a:t> </a:t>
            </a:r>
            <a:r>
              <a:rPr lang="en-GB" dirty="0" err="1"/>
              <a:t>investiční</a:t>
            </a:r>
            <a:r>
              <a:rPr lang="en-GB" dirty="0"/>
              <a:t> </a:t>
            </a:r>
            <a:r>
              <a:rPr lang="en-GB" dirty="0" err="1"/>
              <a:t>činnosti</a:t>
            </a:r>
            <a:r>
              <a:rPr lang="en-GB" dirty="0"/>
              <a:t>.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úrokové</a:t>
            </a:r>
            <a:r>
              <a:rPr lang="en-GB" dirty="0"/>
              <a:t> </a:t>
            </a:r>
            <a:r>
              <a:rPr lang="en-GB" dirty="0" err="1"/>
              <a:t>míry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odlivu</a:t>
            </a:r>
            <a:r>
              <a:rPr lang="en-GB" dirty="0"/>
              <a:t> </a:t>
            </a:r>
            <a:r>
              <a:rPr lang="en-GB" dirty="0" err="1"/>
              <a:t>kapitálu</a:t>
            </a:r>
            <a:r>
              <a:rPr lang="en-GB" dirty="0"/>
              <a:t> do </a:t>
            </a:r>
            <a:r>
              <a:rPr lang="en-GB" dirty="0" err="1"/>
              <a:t>zahraničí</a:t>
            </a:r>
            <a:r>
              <a:rPr lang="en-GB" dirty="0"/>
              <a:t>. K </a:t>
            </a:r>
            <a:r>
              <a:rPr lang="en-GB" dirty="0" err="1"/>
              <a:t>zeslabení</a:t>
            </a:r>
            <a:r>
              <a:rPr lang="en-GB" dirty="0"/>
              <a:t> </a:t>
            </a:r>
            <a:r>
              <a:rPr lang="en-GB" dirty="0" err="1"/>
              <a:t>účinků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přispívá</a:t>
            </a:r>
            <a:r>
              <a:rPr lang="en-GB" dirty="0"/>
              <a:t> </a:t>
            </a:r>
            <a:r>
              <a:rPr lang="en-GB" dirty="0" err="1"/>
              <a:t>samofinancování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 </a:t>
            </a:r>
            <a:r>
              <a:rPr lang="en-GB" dirty="0" err="1"/>
              <a:t>firmami</a:t>
            </a:r>
            <a:r>
              <a:rPr lang="en-GB" dirty="0"/>
              <a:t>. Je </a:t>
            </a:r>
            <a:r>
              <a:rPr lang="en-GB" dirty="0" err="1"/>
              <a:t>skutečností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financují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investice</a:t>
            </a:r>
            <a:r>
              <a:rPr lang="en-GB" dirty="0"/>
              <a:t> z </a:t>
            </a:r>
            <a:r>
              <a:rPr lang="en-GB" dirty="0" err="1"/>
              <a:t>vlastních</a:t>
            </a:r>
            <a:r>
              <a:rPr lang="en-GB" dirty="0"/>
              <a:t> </a:t>
            </a:r>
            <a:r>
              <a:rPr lang="en-GB" dirty="0" err="1"/>
              <a:t>zdrojů</a:t>
            </a:r>
            <a:r>
              <a:rPr lang="en-GB" dirty="0"/>
              <a:t> – z </a:t>
            </a:r>
            <a:r>
              <a:rPr lang="en-GB" dirty="0" err="1"/>
              <a:t>nerozdělených</a:t>
            </a:r>
            <a:r>
              <a:rPr lang="en-GB" dirty="0"/>
              <a:t> </a:t>
            </a:r>
            <a:r>
              <a:rPr lang="en-GB" dirty="0" err="1"/>
              <a:t>zisků</a:t>
            </a:r>
            <a:r>
              <a:rPr lang="en-GB" dirty="0"/>
              <a:t>. To </a:t>
            </a:r>
            <a:r>
              <a:rPr lang="en-GB" dirty="0" err="1"/>
              <a:t>znamená</a:t>
            </a:r>
            <a:r>
              <a:rPr lang="en-GB" dirty="0"/>
              <a:t> z </a:t>
            </a:r>
            <a:r>
              <a:rPr lang="en-GB" dirty="0" err="1"/>
              <a:t>té</a:t>
            </a:r>
            <a:r>
              <a:rPr lang="en-GB" dirty="0"/>
              <a:t> </a:t>
            </a:r>
            <a:r>
              <a:rPr lang="en-GB" dirty="0" err="1"/>
              <a:t>části</a:t>
            </a:r>
            <a:r>
              <a:rPr lang="en-GB" dirty="0"/>
              <a:t> </a:t>
            </a:r>
            <a:r>
              <a:rPr lang="en-GB" dirty="0" err="1"/>
              <a:t>zisku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nebyla</a:t>
            </a:r>
            <a:r>
              <a:rPr lang="en-GB" dirty="0"/>
              <a:t> </a:t>
            </a:r>
            <a:r>
              <a:rPr lang="en-GB" dirty="0" err="1"/>
              <a:t>rozdělena</a:t>
            </a:r>
            <a:r>
              <a:rPr lang="en-GB" dirty="0"/>
              <a:t> v </a:t>
            </a:r>
            <a:r>
              <a:rPr lang="en-GB" dirty="0" err="1"/>
              <a:t>podobě</a:t>
            </a:r>
            <a:r>
              <a:rPr lang="en-GB" dirty="0"/>
              <a:t> dividend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důchodů</a:t>
            </a:r>
            <a:r>
              <a:rPr lang="en-GB" dirty="0"/>
              <a:t>, </a:t>
            </a:r>
            <a:r>
              <a:rPr lang="en-GB" dirty="0" err="1"/>
              <a:t>nýbrž</a:t>
            </a:r>
            <a:r>
              <a:rPr lang="en-GB" dirty="0"/>
              <a:t> </a:t>
            </a:r>
            <a:r>
              <a:rPr lang="en-GB" dirty="0" err="1"/>
              <a:t>převedena</a:t>
            </a:r>
            <a:r>
              <a:rPr lang="en-GB" dirty="0"/>
              <a:t> do </a:t>
            </a:r>
            <a:r>
              <a:rPr lang="en-GB" dirty="0" err="1"/>
              <a:t>rezervních</a:t>
            </a:r>
            <a:r>
              <a:rPr lang="en-GB" dirty="0"/>
              <a:t> </a:t>
            </a:r>
            <a:r>
              <a:rPr lang="en-GB" dirty="0" err="1"/>
              <a:t>fondů</a:t>
            </a:r>
            <a:r>
              <a:rPr lang="en-GB" dirty="0"/>
              <a:t> a </a:t>
            </a:r>
            <a:r>
              <a:rPr lang="en-GB" dirty="0" err="1"/>
              <a:t>později</a:t>
            </a:r>
            <a:r>
              <a:rPr lang="en-GB" dirty="0"/>
              <a:t> </a:t>
            </a:r>
            <a:r>
              <a:rPr lang="en-GB" dirty="0" err="1"/>
              <a:t>použita</a:t>
            </a:r>
            <a:r>
              <a:rPr lang="en-GB" dirty="0"/>
              <a:t> k </a:t>
            </a:r>
            <a:r>
              <a:rPr lang="en-GB" dirty="0" err="1"/>
              <a:t>expanzi</a:t>
            </a:r>
            <a:r>
              <a:rPr lang="en-GB" dirty="0"/>
              <a:t> </a:t>
            </a:r>
            <a:r>
              <a:rPr lang="en-GB" dirty="0" err="1"/>
              <a:t>firmy</a:t>
            </a:r>
            <a:r>
              <a:rPr lang="en-GB" dirty="0"/>
              <a:t>. </a:t>
            </a:r>
            <a:r>
              <a:rPr lang="en-GB" dirty="0" err="1"/>
              <a:t>Část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se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vymyká</a:t>
            </a:r>
            <a:r>
              <a:rPr lang="en-GB" dirty="0"/>
              <a:t> </a:t>
            </a:r>
            <a:r>
              <a:rPr lang="en-GB" dirty="0" err="1"/>
              <a:t>bezprostřednímu</a:t>
            </a:r>
            <a:r>
              <a:rPr lang="en-GB" dirty="0"/>
              <a:t> </a:t>
            </a:r>
            <a:r>
              <a:rPr lang="en-GB" dirty="0" err="1"/>
              <a:t>vlivu</a:t>
            </a:r>
            <a:r>
              <a:rPr lang="en-GB" dirty="0"/>
              <a:t> </a:t>
            </a:r>
            <a:r>
              <a:rPr lang="en-GB" dirty="0" err="1"/>
              <a:t>monetární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Sektor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služeb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sloužit</a:t>
            </a:r>
            <a:r>
              <a:rPr lang="en-GB" dirty="0"/>
              <a:t> </a:t>
            </a:r>
            <a:r>
              <a:rPr lang="en-GB" dirty="0" err="1"/>
              <a:t>skutečným</a:t>
            </a:r>
            <a:r>
              <a:rPr lang="en-GB" dirty="0"/>
              <a:t> </a:t>
            </a:r>
            <a:r>
              <a:rPr lang="en-GB" dirty="0" err="1"/>
              <a:t>potřebám</a:t>
            </a:r>
            <a:r>
              <a:rPr lang="en-GB" dirty="0"/>
              <a:t> </a:t>
            </a:r>
            <a:r>
              <a:rPr lang="en-GB" dirty="0" err="1"/>
              <a:t>výroby</a:t>
            </a:r>
            <a:r>
              <a:rPr lang="en-GB" dirty="0"/>
              <a:t> a </a:t>
            </a:r>
            <a:r>
              <a:rPr lang="en-GB" dirty="0" err="1"/>
              <a:t>směny</a:t>
            </a:r>
            <a:r>
              <a:rPr lang="en-GB" dirty="0"/>
              <a:t>, se od </a:t>
            </a:r>
            <a:r>
              <a:rPr lang="en-GB" dirty="0" err="1"/>
              <a:t>reálné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odtrhl</a:t>
            </a:r>
            <a:r>
              <a:rPr lang="en-GB" dirty="0"/>
              <a:t> a </a:t>
            </a:r>
            <a:r>
              <a:rPr lang="en-GB" dirty="0" err="1"/>
              <a:t>dlouhodobě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rychleji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a </a:t>
            </a:r>
            <a:r>
              <a:rPr lang="en-GB" dirty="0" err="1"/>
              <a:t>poskytování</a:t>
            </a:r>
            <a:r>
              <a:rPr lang="en-GB" dirty="0"/>
              <a:t> </a:t>
            </a:r>
            <a:r>
              <a:rPr lang="en-GB" dirty="0" err="1"/>
              <a:t>běžných</a:t>
            </a:r>
            <a:r>
              <a:rPr lang="en-GB" dirty="0"/>
              <a:t> </a:t>
            </a:r>
            <a:r>
              <a:rPr lang="en-GB" dirty="0" err="1"/>
              <a:t>služeb</a:t>
            </a:r>
            <a:r>
              <a:rPr lang="en-GB" dirty="0"/>
              <a:t>.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funkcí</a:t>
            </a:r>
            <a:r>
              <a:rPr lang="en-GB" dirty="0"/>
              <a:t> je </a:t>
            </a:r>
            <a:r>
              <a:rPr lang="en-GB" dirty="0" err="1"/>
              <a:t>přitom</a:t>
            </a:r>
            <a:r>
              <a:rPr lang="en-GB" dirty="0"/>
              <a:t> </a:t>
            </a:r>
            <a:r>
              <a:rPr lang="en-GB" dirty="0" err="1"/>
              <a:t>propojování</a:t>
            </a:r>
            <a:r>
              <a:rPr lang="en-GB" dirty="0"/>
              <a:t> </a:t>
            </a:r>
            <a:r>
              <a:rPr lang="en-GB" dirty="0" err="1"/>
              <a:t>subjektů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chtějí</a:t>
            </a:r>
            <a:r>
              <a:rPr lang="en-GB" dirty="0"/>
              <a:t> </a:t>
            </a:r>
            <a:r>
              <a:rPr lang="en-GB" dirty="0" err="1"/>
              <a:t>zúročit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jinak</a:t>
            </a:r>
            <a:r>
              <a:rPr lang="en-GB" dirty="0"/>
              <a:t> </a:t>
            </a:r>
            <a:r>
              <a:rPr lang="en-GB" dirty="0" err="1"/>
              <a:t>ladem</a:t>
            </a:r>
            <a:r>
              <a:rPr lang="en-GB" dirty="0"/>
              <a:t> </a:t>
            </a:r>
            <a:r>
              <a:rPr lang="en-GB" dirty="0" err="1"/>
              <a:t>ležící</a:t>
            </a:r>
            <a:r>
              <a:rPr lang="en-GB" dirty="0"/>
              <a:t> </a:t>
            </a:r>
            <a:r>
              <a:rPr lang="en-GB" dirty="0" err="1"/>
              <a:t>peníze</a:t>
            </a:r>
            <a:r>
              <a:rPr lang="en-GB" dirty="0"/>
              <a:t>, se </a:t>
            </a:r>
            <a:r>
              <a:rPr lang="en-GB" dirty="0" err="1"/>
              <a:t>subjekty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zájem</a:t>
            </a:r>
            <a:r>
              <a:rPr lang="en-GB" dirty="0"/>
              <a:t> </a:t>
            </a:r>
            <a:r>
              <a:rPr lang="en-GB" dirty="0" err="1"/>
              <a:t>reálně</a:t>
            </a:r>
            <a:r>
              <a:rPr lang="en-GB" dirty="0"/>
              <a:t> </a:t>
            </a:r>
            <a:r>
              <a:rPr lang="en-GB" dirty="0" err="1"/>
              <a:t>podnikat</a:t>
            </a:r>
            <a:r>
              <a:rPr lang="en-GB" dirty="0"/>
              <a:t>, </a:t>
            </a:r>
            <a:r>
              <a:rPr lang="en-GB" dirty="0" err="1"/>
              <a:t>investovat</a:t>
            </a:r>
            <a:r>
              <a:rPr lang="en-GB" dirty="0"/>
              <a:t>. </a:t>
            </a:r>
            <a:r>
              <a:rPr lang="en-GB" dirty="0" err="1"/>
              <a:t>Takže</a:t>
            </a:r>
            <a:r>
              <a:rPr lang="en-GB" dirty="0"/>
              <a:t> by se dalo </a:t>
            </a:r>
            <a:r>
              <a:rPr lang="en-GB" dirty="0" err="1"/>
              <a:t>očekávat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finanční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víceméně</a:t>
            </a:r>
            <a:r>
              <a:rPr lang="en-GB" dirty="0"/>
              <a:t> „</a:t>
            </a:r>
            <a:r>
              <a:rPr lang="en-GB" dirty="0" err="1"/>
              <a:t>kopírovat</a:t>
            </a:r>
            <a:r>
              <a:rPr lang="en-GB" dirty="0"/>
              <a:t>“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reálné</a:t>
            </a:r>
            <a:r>
              <a:rPr lang="en-GB" dirty="0"/>
              <a:t>. </a:t>
            </a:r>
            <a:r>
              <a:rPr lang="en-GB" dirty="0" err="1"/>
              <a:t>Situace</a:t>
            </a:r>
            <a:r>
              <a:rPr lang="en-GB" dirty="0"/>
              <a:t> je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jiná</a:t>
            </a:r>
            <a:r>
              <a:rPr lang="en-GB" dirty="0"/>
              <a:t> a </a:t>
            </a:r>
            <a:r>
              <a:rPr lang="en-GB" dirty="0" err="1"/>
              <a:t>objem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roste</a:t>
            </a:r>
            <a:r>
              <a:rPr lang="en-GB" dirty="0"/>
              <a:t> </a:t>
            </a:r>
            <a:r>
              <a:rPr lang="en-GB" dirty="0" err="1"/>
              <a:t>mnohem</a:t>
            </a:r>
            <a:r>
              <a:rPr lang="en-GB" dirty="0"/>
              <a:t> </a:t>
            </a:r>
            <a:r>
              <a:rPr lang="en-GB" dirty="0" err="1"/>
              <a:t>rychleji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reálný</a:t>
            </a:r>
            <a:r>
              <a:rPr lang="en-GB" dirty="0"/>
              <a:t> </a:t>
            </a:r>
            <a:r>
              <a:rPr lang="en-GB" dirty="0" err="1"/>
              <a:t>světový</a:t>
            </a:r>
            <a:r>
              <a:rPr lang="en-GB" dirty="0"/>
              <a:t> HDP.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častěji</a:t>
            </a:r>
            <a:r>
              <a:rPr lang="en-GB" dirty="0"/>
              <a:t> </a:t>
            </a:r>
            <a:r>
              <a:rPr lang="en-GB" dirty="0" err="1"/>
              <a:t>vyjadřován</a:t>
            </a:r>
            <a:r>
              <a:rPr lang="en-GB" dirty="0"/>
              <a:t> </a:t>
            </a:r>
            <a:r>
              <a:rPr lang="en-GB" dirty="0" err="1"/>
              <a:t>novým</a:t>
            </a:r>
            <a:r>
              <a:rPr lang="en-GB" dirty="0"/>
              <a:t> </a:t>
            </a:r>
            <a:r>
              <a:rPr lang="en-GB" dirty="0" err="1"/>
              <a:t>termínem</a:t>
            </a:r>
            <a:r>
              <a:rPr lang="en-GB" dirty="0"/>
              <a:t> „</a:t>
            </a:r>
            <a:r>
              <a:rPr lang="en-GB" dirty="0" err="1"/>
              <a:t>financializace</a:t>
            </a:r>
            <a:r>
              <a:rPr lang="en-GB" dirty="0"/>
              <a:t> ekonomiky“.113 </a:t>
            </a:r>
            <a:r>
              <a:rPr lang="en-GB" dirty="0" err="1"/>
              <a:t>Většina</a:t>
            </a:r>
            <a:r>
              <a:rPr lang="en-GB" dirty="0"/>
              <a:t> </a:t>
            </a:r>
            <a:r>
              <a:rPr lang="en-GB" dirty="0" err="1"/>
              <a:t>světových</a:t>
            </a:r>
            <a:r>
              <a:rPr lang="en-GB" dirty="0"/>
              <a:t> </a:t>
            </a:r>
            <a:r>
              <a:rPr lang="en-GB" dirty="0" err="1"/>
              <a:t>finančních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neslouží</a:t>
            </a:r>
            <a:r>
              <a:rPr lang="en-GB" dirty="0"/>
              <a:t> k </a:t>
            </a:r>
            <a:r>
              <a:rPr lang="en-GB" dirty="0" err="1"/>
              <a:t>obsluze</a:t>
            </a:r>
            <a:r>
              <a:rPr lang="en-GB" dirty="0"/>
              <a:t> </a:t>
            </a:r>
            <a:r>
              <a:rPr lang="en-GB" dirty="0" err="1"/>
              <a:t>reálné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, ale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spekulačním</a:t>
            </a:r>
            <a:r>
              <a:rPr lang="en-GB" dirty="0"/>
              <a:t> </a:t>
            </a:r>
            <a:r>
              <a:rPr lang="en-GB" dirty="0" err="1"/>
              <a:t>operacím</a:t>
            </a:r>
            <a:r>
              <a:rPr lang="en-GB" dirty="0"/>
              <a:t>. K </a:t>
            </a:r>
            <a:r>
              <a:rPr lang="en-GB" dirty="0" err="1"/>
              <a:t>vytváření</a:t>
            </a:r>
            <a:r>
              <a:rPr lang="en-GB" dirty="0"/>
              <a:t> </a:t>
            </a:r>
            <a:r>
              <a:rPr lang="en-GB" dirty="0" err="1"/>
              <a:t>nekrytých</a:t>
            </a:r>
            <a:r>
              <a:rPr lang="en-GB" dirty="0"/>
              <a:t> </a:t>
            </a:r>
            <a:r>
              <a:rPr lang="en-GB" dirty="0" err="1"/>
              <a:t>virtuálních</a:t>
            </a:r>
            <a:r>
              <a:rPr lang="en-GB" dirty="0"/>
              <a:t> </a:t>
            </a:r>
            <a:r>
              <a:rPr lang="en-GB" dirty="0" err="1"/>
              <a:t>peněz</a:t>
            </a:r>
            <a:r>
              <a:rPr lang="en-GB" dirty="0"/>
              <a:t>, </a:t>
            </a:r>
            <a:r>
              <a:rPr lang="en-GB" dirty="0" err="1"/>
              <a:t>jež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vysoký</a:t>
            </a:r>
            <a:r>
              <a:rPr lang="en-GB" dirty="0"/>
              <a:t> </a:t>
            </a:r>
            <a:r>
              <a:rPr lang="en-GB" dirty="0" err="1"/>
              <a:t>inflační</a:t>
            </a:r>
            <a:r>
              <a:rPr lang="en-GB" dirty="0"/>
              <a:t> </a:t>
            </a:r>
            <a:r>
              <a:rPr lang="en-GB" dirty="0" err="1"/>
              <a:t>potenciál</a:t>
            </a:r>
            <a:r>
              <a:rPr lang="en-GB" dirty="0"/>
              <a:t>, </a:t>
            </a:r>
            <a:r>
              <a:rPr lang="en-GB" dirty="0" err="1"/>
              <a:t>napomáhá</a:t>
            </a:r>
            <a:r>
              <a:rPr lang="en-GB" dirty="0"/>
              <a:t> z </a:t>
            </a:r>
            <a:r>
              <a:rPr lang="en-GB" dirty="0" err="1"/>
              <a:t>technologického</a:t>
            </a:r>
            <a:r>
              <a:rPr lang="en-GB" dirty="0"/>
              <a:t> </a:t>
            </a:r>
            <a:r>
              <a:rPr lang="en-GB" dirty="0" err="1"/>
              <a:t>hlediska</a:t>
            </a:r>
            <a:r>
              <a:rPr lang="en-GB" dirty="0"/>
              <a:t> </a:t>
            </a:r>
            <a:r>
              <a:rPr lang="en-GB" dirty="0" err="1"/>
              <a:t>elektronizace</a:t>
            </a:r>
            <a:r>
              <a:rPr lang="en-GB" dirty="0"/>
              <a:t> </a:t>
            </a:r>
            <a:r>
              <a:rPr lang="en-GB" dirty="0" err="1"/>
              <a:t>bankovnictví</a:t>
            </a:r>
            <a:r>
              <a:rPr lang="en-GB" dirty="0"/>
              <a:t> </a:t>
            </a:r>
            <a:r>
              <a:rPr lang="en-GB" dirty="0" err="1"/>
              <a:t>tím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usnadňuje</a:t>
            </a:r>
            <a:r>
              <a:rPr lang="en-GB" dirty="0"/>
              <a:t> a </a:t>
            </a:r>
            <a:r>
              <a:rPr lang="en-GB" dirty="0" err="1"/>
              <a:t>zrychluje</a:t>
            </a:r>
            <a:r>
              <a:rPr lang="en-GB" dirty="0"/>
              <a:t> </a:t>
            </a:r>
            <a:r>
              <a:rPr lang="en-GB" dirty="0" err="1"/>
              <a:t>finanční</a:t>
            </a:r>
            <a:r>
              <a:rPr lang="en-GB" dirty="0"/>
              <a:t> </a:t>
            </a:r>
            <a:r>
              <a:rPr lang="en-GB" dirty="0" err="1"/>
              <a:t>převody</a:t>
            </a:r>
            <a:r>
              <a:rPr lang="en-GB" dirty="0"/>
              <a:t> a </a:t>
            </a:r>
            <a:r>
              <a:rPr lang="en-GB" dirty="0" err="1"/>
              <a:t>obtížně</a:t>
            </a:r>
            <a:r>
              <a:rPr lang="en-GB" dirty="0"/>
              <a:t> </a:t>
            </a:r>
            <a:r>
              <a:rPr lang="en-GB" dirty="0" err="1"/>
              <a:t>předvídatelné</a:t>
            </a:r>
            <a:r>
              <a:rPr lang="en-GB" dirty="0"/>
              <a:t> </a:t>
            </a:r>
            <a:r>
              <a:rPr lang="en-GB" dirty="0" err="1"/>
              <a:t>procesy</a:t>
            </a:r>
            <a:r>
              <a:rPr lang="en-GB" dirty="0"/>
              <a:t>, </a:t>
            </a:r>
            <a:r>
              <a:rPr lang="en-GB" dirty="0" err="1"/>
              <a:t>včetně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spekulativních</a:t>
            </a:r>
            <a:r>
              <a:rPr lang="en-GB" dirty="0"/>
              <a:t> </a:t>
            </a:r>
            <a:r>
              <a:rPr lang="en-GB" dirty="0" err="1"/>
              <a:t>bublin</a:t>
            </a:r>
            <a:r>
              <a:rPr lang="en-GB" dirty="0"/>
              <a:t>. Z </a:t>
            </a:r>
            <a:r>
              <a:rPr lang="en-GB" dirty="0" err="1"/>
              <a:t>financí</a:t>
            </a:r>
            <a:r>
              <a:rPr lang="en-GB" dirty="0"/>
              <a:t> se </a:t>
            </a:r>
            <a:r>
              <a:rPr lang="en-GB" dirty="0" err="1"/>
              <a:t>stal</a:t>
            </a:r>
            <a:r>
              <a:rPr lang="en-GB" dirty="0"/>
              <a:t> „</a:t>
            </a:r>
            <a:r>
              <a:rPr lang="en-GB" dirty="0" err="1"/>
              <a:t>závoj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zakrývá</a:t>
            </a:r>
            <a:r>
              <a:rPr lang="en-GB" dirty="0"/>
              <a:t> to, co se </a:t>
            </a:r>
            <a:r>
              <a:rPr lang="en-GB" dirty="0" err="1"/>
              <a:t>skutečně</a:t>
            </a:r>
            <a:r>
              <a:rPr lang="en-GB" dirty="0"/>
              <a:t> </a:t>
            </a:r>
            <a:r>
              <a:rPr lang="en-GB" dirty="0" err="1"/>
              <a:t>děje</a:t>
            </a:r>
            <a:r>
              <a:rPr lang="en-GB" dirty="0"/>
              <a:t>“.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lang="cs-CZ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</a:fld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78A386-B0CC-4F75-AE6F-C648DA4B64B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image" Target="../media/image2.png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4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122714"/>
            <a:ext cx="8704800" cy="34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 panose="020F0502020204030204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Rovnováha peněžního trhu a monetární politika státu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20. 03. 2023</a:t>
            </a:r>
            <a:endParaRPr lang="cs-CZ" sz="1800" b="1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u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90;p13"/>
          <p:cNvSpPr txBox="1"/>
          <p:nvPr/>
        </p:nvSpPr>
        <p:spPr>
          <a:xfrm>
            <a:off x="464234" y="5835756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Drastichová,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4252"/>
            <a:ext cx="8229600" cy="95452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98;p14"/>
          <p:cNvSpPr txBox="1"/>
          <p:nvPr/>
        </p:nvSpPr>
        <p:spPr>
          <a:xfrm>
            <a:off x="212651" y="1485901"/>
            <a:ext cx="8762250" cy="51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domácnosti, firmy – individuální MD: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peněz 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individuálně poptávané peněžní zůstatky se stávají součástí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MD = celková MD v dané ekonomice;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endParaRPr lang="cs-CZ" altLang="cs-CZ" sz="1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POPTÁVANÉ MNOŽSTVÍ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1800" b="1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POPTÁVKA: </a:t>
            </a:r>
            <a:endParaRPr lang="cs-CZ" altLang="cs-CZ" sz="1800" b="1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a pohyb po této křivce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1800" b="1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Pozice křivky – její umístnění, posun křivky</a:t>
            </a:r>
            <a:endParaRPr lang="cs-CZ" altLang="cs-CZ" sz="1800" b="1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lang="cs-CZ" altLang="cs-CZ" sz="1800" b="1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poptávkové křivky: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faktory ovlivňující množství poptávaných peněz: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poptávaných peněz roste s poklesem ceny peněz (i) a opačně: MD –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 funkce úrokové míry:</a:t>
            </a:r>
            <a:endParaRPr lang="cs-CZ" altLang="cs-CZ" sz="1800" b="1" kern="120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náklady držby peněz: nejlikvidnější aktivum: hotovost + BÚ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nenesou úrok =&gt; 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NÁKLADY OBĚTOVANÉ PŘÍLEŽITOSTI v podobě UŠLÉHO ÚROKU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výše nákladů závislá na výši úrokové míry: čím vyšší </a:t>
            </a:r>
            <a:r>
              <a:rPr lang="cs-CZ" altLang="cs-CZ" sz="2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vyšší náklady: držba vs. méně likvidní aktiva; u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MD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vliv očekávaní změn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i: vysoká 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malá </a:t>
            </a:r>
            <a:r>
              <a:rPr lang="cs-CZ" altLang="cs-CZ" sz="18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MDa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očekává se pokles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 opačně) 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40055" y="1716631"/>
            <a:ext cx="40620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Množství peněz, které jsou lidé ochotni držet a tudíž poptávat roste s poklesem ceny peněz, tj. s poklesem úrokové míry (posuny po křivce MD)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-522" y="1851048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38800" y="560067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9228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55889" y="2398169"/>
            <a:ext cx="4814887" cy="3659188"/>
            <a:chOff x="711" y="1584"/>
            <a:chExt cx="3033" cy="2305"/>
          </a:xfrm>
        </p:grpSpPr>
        <p:sp>
          <p:nvSpPr>
            <p:cNvPr id="9226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2964"/>
          </a:xfrm>
        </p:spPr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  <a:endParaRPr lang="cs-CZ" sz="4000" b="1" dirty="0"/>
          </a:p>
        </p:txBody>
      </p:sp>
      <p:sp>
        <p:nvSpPr>
          <p:cNvPr id="1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95653" y="1417637"/>
            <a:ext cx="8493370" cy="4922777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jiných faktorů než ceny – i, </a:t>
            </a:r>
            <a:r>
              <a:rPr kumimoji="0" lang="cs-CZ" altLang="cs-CZ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na MD – pozici křivky MD:</a:t>
            </a: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b="1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 důchody</a:t>
            </a: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reálných důchodů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subjekty mohou více nakupovat = uskutečňovat více transakcí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potřebují více peněz: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stejné i = poptáváno více peněz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6.4);</a:t>
            </a:r>
            <a:endParaRPr lang="cs-CZ" altLang="cs-CZ" sz="32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b="1" kern="1200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</a:t>
            </a:r>
            <a:endParaRPr lang="cs-CZ" altLang="cs-CZ" b="1" kern="1200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při dané úrovni reálných důchodů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=&gt; růst MD –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stejnému objemu transakcí = více peněz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snižují se </a:t>
            </a:r>
            <a:r>
              <a:rPr lang="cs-CZ" altLang="cs-CZ" sz="32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reální peněžní zůstatky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snaha o zachovaní původní výše – zvyšujeme </a:t>
            </a:r>
            <a:r>
              <a:rPr lang="cs-CZ" altLang="cs-CZ" sz="32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zůstatek </a:t>
            </a:r>
            <a:r>
              <a: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6.5); </a:t>
            </a:r>
            <a:r>
              <a:rPr lang="cs-CZ" altLang="cs-CZ" sz="32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cs-CZ" altLang="cs-CZ" b="1" kern="120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t="11608"/>
          <a:stretch>
            <a:fillRect/>
          </a:stretch>
        </p:blipFill>
        <p:spPr>
          <a:xfrm>
            <a:off x="1582615" y="1923196"/>
            <a:ext cx="4791808" cy="916720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15000" y="562133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1289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90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1287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8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1285" name="Freeform 20"/>
            <p:cNvSpPr/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22"/>
          <p:cNvGrpSpPr/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1283" name="Freeform 23"/>
            <p:cNvSpPr/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4" name="Text Box 24"/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038600" y="1884892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a) Úroveň reálných důchodů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4081095" y="2511689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b) Cenová hladina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77715" y="564357"/>
            <a:ext cx="8229600" cy="1143000"/>
          </a:xfrm>
        </p:spPr>
        <p:txBody>
          <a:bodyPr/>
          <a:lstStyle/>
          <a:p>
            <a:r>
              <a:rPr lang="cs-CZ" b="1" dirty="0"/>
              <a:t>Poptávka po penězích</a:t>
            </a:r>
            <a:endParaRPr lang="cs-CZ" b="1" dirty="0"/>
          </a:p>
        </p:txBody>
      </p:sp>
      <p:sp>
        <p:nvSpPr>
          <p:cNvPr id="2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" name="Text Box 2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39717" y="4940162"/>
            <a:ext cx="1688122" cy="12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Snížení cenové hladiny, důchodu </a:t>
            </a: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5061438" y="3595687"/>
            <a:ext cx="1849315" cy="9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32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–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»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600" b="1" kern="1200" dirty="0">
                <a:solidFill>
                  <a:srgbClr val="000099"/>
                </a:solidFill>
                <a:latin typeface="Tahoma" panose="020B0604030504040204" pitchFamily="34" charset="0"/>
                <a:ea typeface="+mn-ea"/>
                <a:cs typeface="+mn-cs"/>
              </a:rPr>
              <a:t>Zvýšení cenové hladiny, důchodu </a:t>
            </a:r>
            <a:endParaRPr lang="cs-CZ" altLang="cs-CZ" sz="1600" b="1" kern="1200" dirty="0">
              <a:solidFill>
                <a:srgbClr val="000099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2081" grpId="0"/>
      <p:bldP spid="2082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pro obsah 2"/>
          <p:cNvSpPr>
            <a:spLocks noGrp="1"/>
          </p:cNvSpPr>
          <p:nvPr>
            <p:ph type="body" idx="1"/>
          </p:nvPr>
        </p:nvSpPr>
        <p:spPr>
          <a:xfrm>
            <a:off x="307731" y="1318846"/>
            <a:ext cx="8634046" cy="537210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Velká rozmanitost </a:t>
            </a:r>
            <a:r>
              <a:rPr lang="cs-CZ" altLang="cs-CZ" sz="2600" b="1" dirty="0">
                <a:latin typeface="+mj-lt"/>
              </a:rPr>
              <a:t>prostředků</a:t>
            </a:r>
            <a:r>
              <a:rPr lang="cs-CZ" altLang="cs-CZ" sz="2600" dirty="0">
                <a:latin typeface="+mj-lt"/>
              </a:rPr>
              <a:t> schopných </a:t>
            </a:r>
            <a:r>
              <a:rPr lang="cs-CZ" altLang="cs-CZ" sz="2600" b="1" dirty="0">
                <a:latin typeface="+mj-lt"/>
              </a:rPr>
              <a:t>plnit peněžní funkce – ztěžuje definici peněz (co je x není); </a:t>
            </a:r>
            <a:endParaRPr lang="cs-CZ" altLang="cs-CZ" sz="2600" b="1" dirty="0">
              <a:latin typeface="+mj-lt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Likvidita – stupeň finančních připravenosti aktiv k platbám</a:t>
            </a:r>
            <a:endParaRPr lang="cs-CZ" altLang="cs-CZ" sz="2600" b="1" dirty="0">
              <a:solidFill>
                <a:srgbClr val="FF0000"/>
              </a:solidFill>
              <a:latin typeface="+mj-lt"/>
            </a:endParaRP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600" b="1" dirty="0">
                <a:latin typeface="+mj-lt"/>
              </a:rPr>
              <a:t>Hotovostní (mince a bankovky) </a:t>
            </a:r>
            <a:r>
              <a:rPr lang="cs-CZ" altLang="cs-CZ" sz="2600" dirty="0">
                <a:latin typeface="+mj-lt"/>
              </a:rPr>
              <a:t>a </a:t>
            </a:r>
            <a:r>
              <a:rPr lang="cs-CZ" altLang="cs-CZ" sz="2600" b="1" dirty="0">
                <a:latin typeface="+mj-lt"/>
              </a:rPr>
              <a:t>bezhotovostní peníze (depozita – vklady na účtech);</a:t>
            </a:r>
            <a:r>
              <a:rPr lang="cs-CZ" altLang="cs-CZ" sz="2600" dirty="0">
                <a:latin typeface="+mj-lt"/>
              </a:rPr>
              <a:t> některá aktiva – podoba různých </a:t>
            </a:r>
            <a:r>
              <a:rPr lang="cs-CZ" altLang="cs-CZ" sz="2600" b="1" dirty="0">
                <a:latin typeface="+mj-lt"/>
              </a:rPr>
              <a:t>cenných papírů;</a:t>
            </a:r>
            <a:endParaRPr lang="cs-CZ" altLang="cs-CZ" sz="2600" b="1" dirty="0">
              <a:latin typeface="+mj-lt"/>
            </a:endParaRP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600" b="1" dirty="0">
                <a:latin typeface="+mj-lt"/>
              </a:rPr>
              <a:t>Makroekonomie – celohospodářská funkce peněz; avšak poptávka a nabídka peněz – do značné míry určovány mikroekonomicky. =&gt;&gt;</a:t>
            </a:r>
            <a:endParaRPr lang="cs-CZ" altLang="cs-CZ" sz="2600" b="1" dirty="0">
              <a:latin typeface="+mj-lt"/>
            </a:endParaRP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+mj-lt"/>
              </a:rPr>
              <a:t>Rozlišujeme peníze v různě širokém pojetí: několik </a:t>
            </a: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peněžních (monetárních) agregátů, </a:t>
            </a:r>
            <a:r>
              <a:rPr lang="cs-CZ" altLang="cs-CZ" sz="2600" dirty="0">
                <a:latin typeface="+mj-lt"/>
              </a:rPr>
              <a:t>které se od sebe odlišují </a:t>
            </a:r>
            <a:r>
              <a:rPr lang="cs-CZ" altLang="cs-CZ" sz="2600" b="1" dirty="0">
                <a:latin typeface="+mj-lt"/>
              </a:rPr>
              <a:t>stupněm likvidity.</a:t>
            </a:r>
            <a:endParaRPr lang="cs-CZ" altLang="cs-CZ" sz="2600" b="1" dirty="0">
              <a:latin typeface="+mj-lt"/>
            </a:endParaRPr>
          </a:p>
          <a:p>
            <a:pPr algn="just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600" b="1" dirty="0">
                <a:latin typeface="+mj-lt"/>
              </a:rPr>
              <a:t>Národohospodářský účinek </a:t>
            </a:r>
            <a:r>
              <a:rPr lang="cs-CZ" altLang="cs-CZ" sz="2600" b="1" dirty="0">
                <a:highlight>
                  <a:srgbClr val="FFFF00"/>
                </a:highlight>
                <a:latin typeface="+mj-lt"/>
              </a:rPr>
              <a:t>různě likvidních aktiv </a:t>
            </a:r>
            <a:r>
              <a:rPr lang="cs-CZ" altLang="cs-CZ" sz="2600" b="1" dirty="0">
                <a:latin typeface="+mj-lt"/>
              </a:rPr>
              <a:t>– </a:t>
            </a:r>
            <a:r>
              <a:rPr lang="cs-CZ" altLang="cs-CZ" sz="2600" b="1" dirty="0">
                <a:solidFill>
                  <a:srgbClr val="FF0000"/>
                </a:solidFill>
                <a:latin typeface="+mj-lt"/>
              </a:rPr>
              <a:t>rozdílný </a:t>
            </a:r>
            <a:r>
              <a:rPr lang="cs-CZ" altLang="cs-CZ" sz="2600" b="1" dirty="0">
                <a:latin typeface="+mj-lt"/>
              </a:rPr>
              <a:t>=&gt;&gt; velký význam pro makroekonomické analýzy rozlišovat peníze podle rychlosti a nákladů, s jakými se mohou reálně uplatnit na trhu.  </a:t>
            </a:r>
            <a:endParaRPr lang="cs-CZ" altLang="cs-CZ" sz="2600" b="1" dirty="0">
              <a:latin typeface="+mj-lt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49469" y="1107831"/>
            <a:ext cx="8818685" cy="5600700"/>
          </a:xfrm>
        </p:spPr>
        <p:txBody>
          <a:bodyPr>
            <a:normAutofit fontScale="70000" lnSpcReduction="20000"/>
          </a:bodyPr>
          <a:lstStyle/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nejlikvidnější aktiva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„úzké peníze“;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Hotovostní oběživo (bankovky a mince) v oběhu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+ 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netermínované vklady,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tj. vklady na běžných účtech – „vklady na požádaní“: lze okamžitě převést na oběživo nebo použít k bezhotovostní platbě; 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 startAt="2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„střední peníze“: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M1+ termínované vklady: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„úzké peníze“ + terminované vklady se splatností do 2 let a vklady s výpovědní lhůtou do 3 měsíců;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terminované vklady – čerpání ujednáno k stanovenému datu, nebo po uplynutí výpovědní lhůty </a:t>
            </a:r>
            <a:r>
              <a:rPr lang="cs-CZ" altLang="cs-CZ" sz="2400" b="1" dirty="0">
                <a:latin typeface="+mj-lt"/>
              </a:rPr>
              <a:t>=&gt;&gt; </a:t>
            </a:r>
            <a:r>
              <a:rPr lang="cs-CZ" alt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nemohou být použity k platbám bezprostředně či v libovolném čase, avšak mohou být </a:t>
            </a:r>
            <a:r>
              <a:rPr lang="cs-CZ" altLang="cs-CZ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„peníze“ přeměněny v budoucnu</a:t>
            </a:r>
            <a:r>
              <a:rPr lang="cs-CZ" altLang="cs-CZ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altLang="cs-CZ" sz="2000" b="1" dirty="0">
                <a:latin typeface="+mj-lt"/>
              </a:rPr>
              <a:t>=&gt;&gt; </a:t>
            </a:r>
            <a:r>
              <a:rPr lang="cs-CZ" altLang="cs-CZ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označovány jako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„quasi peníze“/“téměř peníze“;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Nejčastěji používaný agregát, výše stabilnější.    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457200"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 startAt="3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M3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„široké peníze“: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M2+ obchodovatelná aktiva s vysokou mírou likvidity (blízké substituty neterminovaných vkladů)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Dluhopisy (zejména státní), akcie/podílové listy fondů peněžního trhu a papíry peněžního trhu, 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operace.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Stabilnější než </a:t>
            </a: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 a M2;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193"/>
          </a:xfrm>
        </p:spPr>
        <p:txBody>
          <a:bodyPr>
            <a:normAutofit/>
          </a:bodyPr>
          <a:lstStyle/>
          <a:p>
            <a:r>
              <a:rPr lang="cs-CZ" sz="3600" b="1" dirty="0"/>
              <a:t>Peněžní agregáty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193"/>
          </a:xfrm>
        </p:spPr>
        <p:txBody>
          <a:bodyPr>
            <a:normAutofit/>
          </a:bodyPr>
          <a:lstStyle/>
          <a:p>
            <a:r>
              <a:rPr lang="cs-CZ" sz="3200" b="1" dirty="0"/>
              <a:t>Hlavní peněžní agregáty</a:t>
            </a:r>
            <a:endParaRPr lang="cs-CZ" sz="32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562" y="1257301"/>
            <a:ext cx="8590083" cy="2576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60" y="3982916"/>
            <a:ext cx="4262776" cy="672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073" y="4045887"/>
            <a:ext cx="3646708" cy="447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720" y="4433654"/>
            <a:ext cx="3646707" cy="7442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181482"/>
            <a:ext cx="89569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solidFill>
                  <a:srgbClr val="FF0000"/>
                </a:solidFill>
              </a:rPr>
              <a:t>MS</a:t>
            </a:r>
            <a:r>
              <a:rPr lang="cs-CZ" sz="1600" b="1" dirty="0"/>
              <a:t> – celkové množství peněz (= </a:t>
            </a:r>
            <a:r>
              <a:rPr lang="cs-CZ" sz="1600" b="1" dirty="0">
                <a:solidFill>
                  <a:srgbClr val="FF0000"/>
                </a:solidFill>
              </a:rPr>
              <a:t>peněžní zásoba</a:t>
            </a:r>
            <a:r>
              <a:rPr lang="cs-CZ" sz="1600" b="1" dirty="0"/>
              <a:t>), které v ekonomice s určitou </a:t>
            </a:r>
            <a:r>
              <a:rPr lang="cs-CZ" sz="1600" b="1" dirty="0">
                <a:solidFill>
                  <a:srgbClr val="FF0000"/>
                </a:solidFill>
              </a:rPr>
              <a:t>rychlosti</a:t>
            </a:r>
            <a:r>
              <a:rPr lang="cs-CZ" sz="1600" b="1" dirty="0"/>
              <a:t> obíhají;</a:t>
            </a:r>
            <a:endParaRPr lang="cs-CZ" sz="1600" b="1" dirty="0"/>
          </a:p>
          <a:p>
            <a:pPr algn="just"/>
            <a:r>
              <a:rPr lang="cs-CZ" sz="1600" b="1" dirty="0"/>
              <a:t>Bankovní sektor: </a:t>
            </a:r>
            <a:r>
              <a:rPr lang="cs-CZ" sz="1600" b="1" dirty="0">
                <a:highlight>
                  <a:srgbClr val="FFFF00"/>
                </a:highlight>
              </a:rPr>
              <a:t>centrální banka = centrální bankovnictví </a:t>
            </a:r>
            <a:r>
              <a:rPr lang="cs-CZ" sz="1600" b="1" dirty="0"/>
              <a:t>plus </a:t>
            </a:r>
            <a:r>
              <a:rPr lang="cs-CZ" sz="1600" b="1" dirty="0">
                <a:highlight>
                  <a:srgbClr val="FFFF00"/>
                </a:highlight>
              </a:rPr>
              <a:t>komerční banky = komerční bankovnictví</a:t>
            </a:r>
            <a:endParaRPr lang="cs-CZ" sz="1600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335108" cy="502712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Zjednodušený pohled na to, jak makroekonomika funguje.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Zkoumá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množstvím peněz v oběhu a cenovou hladinou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CENY ZBOŽÍ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závislé na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PENĚZ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OBĚHU: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Roste-li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PENĚZ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roste proporcionálně i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HLADINA.</a:t>
            </a:r>
            <a:endParaRPr lang="cs-CZ" altLang="cs-CZ" sz="22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Modernější verze KTP – nepřijímají tezi původní KTP: vliv V a Q –  proměnlivé – spolupůsobí na utváření P, pokročilejší KPT – výraz v </a:t>
            </a:r>
            <a:r>
              <a:rPr lang="cs-CZ" altLang="cs-CZ" sz="22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rovnici směny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(Irving </a:t>
            </a:r>
            <a:r>
              <a:rPr lang="cs-CZ" altLang="cs-CZ" sz="22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Fisher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):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2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ROVNICE SMĚNY: dává do souvztažnosti objem statků na trhu s peněžními toky na trhu: jak se toky statků vyrovnávají s tokem peněz na jejich nákup:</a:t>
            </a:r>
            <a:endParaRPr lang="cs-CZ" altLang="cs-CZ" sz="22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M*V=P*Q</a:t>
            </a:r>
            <a:endParaRPr lang="cs-CZ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M=množství peněz v oběhu (peněžní zásoba); V=rychlost obratu peněz; P=cenová hladina (CPI); Q=reálný produkt; P*Q = nominální produkt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	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Rychlost obratu peněz (V)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rychlost, s jakou peníze přecházejí mezi ekonomickými subjekty čili udává, kolik prodejů a koupí zprostředkuje za rok jedna peněžní jednotka (relativně stálá)</a:t>
            </a: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Kvantitativní teorie peněz (KTP)</a:t>
            </a:r>
            <a:endParaRPr lang="cs-CZ" sz="36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Arrow: Curved Up 1"/>
          <p:cNvSpPr/>
          <p:nvPr/>
        </p:nvSpPr>
        <p:spPr>
          <a:xfrm rot="15978623">
            <a:off x="7950735" y="2356944"/>
            <a:ext cx="1364805" cy="9496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Zástupný symbol pro obsah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5165724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REÁLNÝ PRODUKT (Q) </a:t>
                </a: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vynásobený úrovni </a:t>
                </a: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CENOVÉ HLADINY (P) </a:t>
                </a: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= </a:t>
                </a:r>
                <a:r>
                  <a:rPr lang="cs-CZ" altLang="cs-CZ" sz="26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NOMINÁLNÍ PRODUKT:</a:t>
                </a:r>
                <a:endParaRPr lang="cs-CZ" altLang="cs-CZ" sz="2600" b="1" dirty="0">
                  <a:highlight>
                    <a:srgbClr val="FFFF00"/>
                  </a:highlight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Potom platí:</a:t>
                </a:r>
                <a:endParaRPr lang="cs-CZ" altLang="cs-CZ" sz="26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114300" indent="0"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1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𝑽</m:t>
                      </m:r>
                      <m:r>
                        <a:rPr lang="cs-CZ" altLang="cs-CZ" sz="2200" b="1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𝒏𝒐𝒎𝒊𝒏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𝒑𝒓𝒐𝒅𝒖𝒌𝒕</m:t>
                          </m:r>
                        </m:num>
                        <m:den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𝒑𝒆𝒏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ěž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1" i="1" smtClean="0">
                              <a:latin typeface="Cambria Math" panose="02040503050406030204" pitchFamily="18" charset="0"/>
                            </a:rPr>
                            <m:t>𝒔𝒐𝒃𝒂</m:t>
                          </m:r>
                        </m:den>
                      </m:f>
                    </m:oMath>
                  </m:oMathPara>
                </a14:m>
                <a:endParaRPr lang="cs-CZ" altLang="cs-CZ" sz="22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Souvislosti:</a:t>
                </a:r>
                <a:endParaRPr lang="cs-CZ" altLang="cs-CZ" sz="26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se mění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přímo úměrně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množství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peněz v oběhu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;</a:t>
                </a:r>
                <a:endParaRPr lang="cs-CZ" altLang="cs-CZ" sz="22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se mění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přímo úměrně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k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rychlosti obratu peněz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;</a:t>
                </a:r>
                <a:endParaRPr lang="cs-CZ" altLang="cs-CZ" sz="22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mění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nepřímo úměrně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k </a:t>
                </a:r>
                <a:r>
                  <a:rPr lang="cs-CZ" altLang="cs-CZ" sz="2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objemu produkce = 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reálnému produktu;</a:t>
                </a:r>
                <a:endParaRPr lang="cs-CZ" altLang="cs-CZ" sz="2200" b="1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marL="447675" lvl="1" indent="-298450" algn="just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Při růstu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M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bude růst i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– za předpokladu fixního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Q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 a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V</a:t>
                </a:r>
                <a:r>
                  <a:rPr lang="cs-CZ" altLang="cs-CZ" sz="2200" b="1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: dochází k </a:t>
                </a:r>
                <a:r>
                  <a:rPr lang="cs-CZ" altLang="cs-CZ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inflaci.</a:t>
                </a:r>
                <a:endParaRPr lang="cs-CZ" altLang="cs-CZ" sz="2200" b="1" dirty="0">
                  <a:solidFill>
                    <a:srgbClr val="FF0000"/>
                  </a:solidFill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8675" name="Zástupný symbol pro obsah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5165724"/>
              </a:xfrm>
              <a:blipFill rotWithShape="1">
                <a:blip r:embed="rId1"/>
                <a:stretch>
                  <a:fillRect t="-6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32509" y="1417638"/>
            <a:ext cx="8499764" cy="4922777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těsný vztah mezi velikostí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velikostí nominálního domácího produktu (spíše v LR)</a:t>
            </a:r>
            <a:endParaRPr kumimoji="0" lang="cs-CZ" altLang="cs-CZ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neutrální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(1-2 roky) – změny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mají účinek na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reálných veličin: reálná úrok. míra, reálný měnový kurz a na reálný Y;</a:t>
            </a:r>
            <a:endParaRPr kumimoji="0" lang="cs-CZ" altLang="cs-CZ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neutrální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období: ovlivňují pouze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P, zatímco reálné veličiny se nemění;</a:t>
            </a:r>
            <a:endParaRPr kumimoji="0" lang="cs-CZ" altLang="cs-CZ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jakožto výlučně peněžní jev: </a:t>
            </a:r>
            <a:r>
              <a:rPr kumimoji="0" lang="cs-CZ" altLang="cs-CZ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jedinou příčinou je nadměrný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peněžní zásoby (M).</a:t>
            </a:r>
            <a:endParaRPr kumimoji="0" lang="cs-CZ" altLang="cs-CZ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Nová kvantitativní teorie</a:t>
            </a:r>
            <a:endParaRPr lang="cs-CZ" sz="40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810" y="349952"/>
            <a:ext cx="8229600" cy="965281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Peníze v ekonomice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195754"/>
            <a:ext cx="8737918" cy="514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ekonomika: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kombinace VF – produkovány užitečné statky; vs. 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ekonomika: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různých podobách a utváření cen.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Bez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peněžních procesů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probíhaly jen stěží: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úloze měřítka cen a účetní jednotky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měření procesů v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(hodnotové) podobě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následné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srovnání efektivnosti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historii – i snahy 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odstranění peněz.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= takový statek, který v určité společnosti slouží jako všeobecně přijímaný prostředek směny (platidlo);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cokoli, co je lidmi akceptováno jako peníze – tj. všeobecně přijímáno jako prostředek směny nebo jako platební prostředek.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pohledu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práva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se používá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zákonné platidlo,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měna daného státu.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8994" y="3763108"/>
            <a:ext cx="8229600" cy="6557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/>
              <a:t>Účetní bilance zlatníka (předchůdce banky)</a:t>
            </a:r>
            <a:endParaRPr lang="cs-CZ" altLang="cs-CZ" sz="2800" b="1" dirty="0"/>
          </a:p>
        </p:txBody>
      </p:sp>
      <p:graphicFrame>
        <p:nvGraphicFramePr>
          <p:cNvPr id="6158" name="Group 14"/>
          <p:cNvGraphicFramePr>
            <a:graphicFrameLocks noGrp="1"/>
          </p:cNvGraphicFramePr>
          <p:nvPr>
            <p:ph idx="4294967295"/>
          </p:nvPr>
        </p:nvGraphicFramePr>
        <p:xfrm>
          <a:off x="538096" y="4348420"/>
          <a:ext cx="8229600" cy="10363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AKTIVA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PASIVA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Rezervy 100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Vklad 100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18994" y="5384740"/>
            <a:ext cx="806780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 uchování zlata u zlatníka platil obchodník poplatek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825761" y="4899918"/>
            <a:ext cx="1874837" cy="5032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573823" y="4862146"/>
            <a:ext cx="1952164" cy="522594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8939" y="1309255"/>
            <a:ext cx="8704384" cy="259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/>
            <a:r>
              <a:rPr lang="cs-CZ" altLang="cs-CZ" sz="2400" b="1" dirty="0">
                <a:highlight>
                  <a:srgbClr val="FFFF00"/>
                </a:highlight>
              </a:rPr>
              <a:t>Obchodní banky (KB) </a:t>
            </a:r>
            <a:r>
              <a:rPr lang="cs-CZ" altLang="cs-CZ" sz="2400" b="1" dirty="0"/>
              <a:t>= hlavní skupina mezi finančními institucemi; na </a:t>
            </a:r>
            <a:r>
              <a:rPr lang="cs-CZ" altLang="cs-CZ" sz="2400" b="1" dirty="0">
                <a:solidFill>
                  <a:srgbClr val="FF0000"/>
                </a:solidFill>
              </a:rPr>
              <a:t>ziskovém principu </a:t>
            </a:r>
            <a:r>
              <a:rPr lang="cs-CZ" altLang="cs-CZ" sz="2400" b="1" dirty="0"/>
              <a:t>přebírají </a:t>
            </a:r>
            <a:r>
              <a:rPr lang="cs-CZ" altLang="cs-CZ" sz="2400" b="1" dirty="0">
                <a:solidFill>
                  <a:srgbClr val="FF0000"/>
                </a:solidFill>
              </a:rPr>
              <a:t>úspory</a:t>
            </a:r>
            <a:r>
              <a:rPr lang="cs-CZ" altLang="cs-CZ" sz="2400" b="1" dirty="0"/>
              <a:t> od jedněch subjektu = domácnosti, firmy; a </a:t>
            </a:r>
            <a:r>
              <a:rPr lang="cs-CZ" altLang="cs-CZ" sz="2400" b="1" dirty="0">
                <a:solidFill>
                  <a:srgbClr val="FF0000"/>
                </a:solidFill>
              </a:rPr>
              <a:t>půjčují</a:t>
            </a:r>
            <a:r>
              <a:rPr lang="cs-CZ" altLang="cs-CZ" sz="2400" b="1" dirty="0"/>
              <a:t> jiným domácnostem a firmám:</a:t>
            </a:r>
            <a:endParaRPr lang="cs-CZ" altLang="cs-CZ" sz="24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rgbClr val="FF0000"/>
                </a:solidFill>
              </a:rPr>
              <a:t>PASIVNÍ</a:t>
            </a:r>
            <a:r>
              <a:rPr lang="cs-CZ" altLang="cs-CZ" sz="2400" b="1" dirty="0"/>
              <a:t> (přijímaní vkladu, dlužník), </a:t>
            </a:r>
            <a:r>
              <a:rPr lang="cs-CZ" altLang="cs-CZ" sz="2400" b="1" dirty="0">
                <a:solidFill>
                  <a:srgbClr val="FF0000"/>
                </a:solidFill>
              </a:rPr>
              <a:t>AKTIVNÍ </a:t>
            </a:r>
            <a:r>
              <a:rPr lang="cs-CZ" altLang="cs-CZ" sz="2400" b="1" dirty="0"/>
              <a:t>(poskytovaní úvěrů, věřitel), </a:t>
            </a:r>
            <a:r>
              <a:rPr lang="cs-CZ" altLang="cs-CZ" sz="2400" b="1" dirty="0">
                <a:solidFill>
                  <a:srgbClr val="FF0000"/>
                </a:solidFill>
              </a:rPr>
              <a:t>NEUTRÁLNÍ </a:t>
            </a:r>
            <a:r>
              <a:rPr lang="cs-CZ" altLang="cs-CZ" sz="2400" b="1" dirty="0"/>
              <a:t>operace (různé služby):</a:t>
            </a:r>
            <a:endParaRPr lang="cs-CZ" altLang="cs-CZ" sz="24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</a:rPr>
              <a:t>Úroková marže </a:t>
            </a:r>
            <a:r>
              <a:rPr lang="cs-CZ" altLang="cs-CZ" sz="2400" b="1" dirty="0"/>
              <a:t>– rozdíl mezi i u aktivních a pasivních operací; ne úrokový </a:t>
            </a:r>
            <a:r>
              <a:rPr lang="cs-CZ" altLang="cs-CZ" sz="2400" b="1" dirty="0">
                <a:highlight>
                  <a:srgbClr val="FFFF00"/>
                </a:highlight>
              </a:rPr>
              <a:t>diferenciál!</a:t>
            </a:r>
            <a:endParaRPr lang="cs-CZ" altLang="cs-CZ" sz="2400" b="1" dirty="0">
              <a:highlight>
                <a:srgbClr val="FFFF00"/>
              </a:highlight>
            </a:endParaRPr>
          </a:p>
          <a:p>
            <a:pPr algn="just"/>
            <a:r>
              <a:rPr lang="cs-CZ" altLang="cs-CZ" sz="2400" b="1" dirty="0"/>
              <a:t>  </a:t>
            </a:r>
            <a:endParaRPr lang="cs-CZ" altLang="cs-CZ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5696" y="37219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00FF00"/>
                </a:highlight>
              </a:rPr>
              <a:t>Jak banky tvoří peníze</a:t>
            </a:r>
            <a:endParaRPr lang="en-GB" sz="2800" dirty="0">
              <a:highlight>
                <a:srgbClr val="00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  <p:bldP spid="61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  <a:endParaRPr lang="cs-CZ" altLang="cs-CZ" sz="3200" b="1" dirty="0"/>
          </a:p>
        </p:txBody>
      </p:sp>
      <p:graphicFrame>
        <p:nvGraphicFramePr>
          <p:cNvPr id="7171" name="Group 3"/>
          <p:cNvGraphicFramePr>
            <a:graphicFrameLocks noGrp="1"/>
          </p:cNvGraphicFramePr>
          <p:nvPr>
            <p:ph idx="4294967295"/>
          </p:nvPr>
        </p:nvGraphicFramePr>
        <p:xfrm>
          <a:off x="762000" y="4357386"/>
          <a:ext cx="7924800" cy="1548384"/>
        </p:xfrm>
        <a:graphic>
          <a:graphicData uri="http://schemas.openxmlformats.org/drawingml/2006/table">
            <a:tbl>
              <a:tblPr/>
              <a:tblGrid>
                <a:gridCol w="3962400"/>
                <a:gridCol w="3962400"/>
              </a:tblGrid>
              <a:tr h="495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AKTIVA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PASIVA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Rezervy 25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Poskytnuté úvěry 75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Vklad 100</a:t>
                      </a:r>
                      <a:endParaRPr kumimoji="0" lang="cs-CZ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697414" y="4904336"/>
            <a:ext cx="2233247" cy="60919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052487" y="5400852"/>
            <a:ext cx="32766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57200" y="5867256"/>
            <a:ext cx="8511295" cy="101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liber jako nové peníze = </a:t>
            </a:r>
            <a:r>
              <a:rPr lang="cs-CZ" altLang="cs-CZ" sz="2400" b="1" kern="1200" dirty="0">
                <a:highlight>
                  <a:srgbClr val="FFFF00"/>
                </a:highlight>
                <a:latin typeface="Times New Roman" panose="02020603050405020304" pitchFamily="18" charset="0"/>
              </a:rPr>
              <a:t>v oběhu 175 liber</a:t>
            </a:r>
            <a:endParaRPr lang="cs-CZ" altLang="cs-CZ" sz="2400" b="1" kern="1200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596146" y="4896421"/>
            <a:ext cx="2016125" cy="43180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Google Shape;99;p14"/>
          <p:cNvSpPr txBox="1"/>
          <p:nvPr/>
        </p:nvSpPr>
        <p:spPr>
          <a:xfrm>
            <a:off x="425681" y="632213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16352" y="2272010"/>
            <a:ext cx="8511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/>
            <a:r>
              <a:rPr lang="cs-CZ" altLang="cs-CZ" sz="2400" b="1" dirty="0"/>
              <a:t>  </a:t>
            </a:r>
            <a:r>
              <a:rPr lang="cs-CZ" altLang="cs-CZ" sz="2300" b="1" dirty="0"/>
              <a:t>Rozhodnutí bankéřů uchovávat jen část vkladů – zrod </a:t>
            </a:r>
            <a:r>
              <a:rPr lang="cs-CZ" altLang="cs-CZ" sz="2300" b="1" dirty="0">
                <a:highlight>
                  <a:srgbClr val="FFFF00"/>
                </a:highlight>
              </a:rPr>
              <a:t>bankovnictví s částečnými rezervami = s částečným krytím vkladů:</a:t>
            </a:r>
            <a:endParaRPr lang="cs-CZ" altLang="cs-CZ" sz="2300" b="1" dirty="0">
              <a:highlight>
                <a:srgbClr val="FFFF00"/>
              </a:highligh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</a:rPr>
              <a:t> </a:t>
            </a:r>
            <a:r>
              <a:rPr lang="cs-CZ" altLang="cs-CZ" sz="2300" b="1" dirty="0">
                <a:highlight>
                  <a:srgbClr val="FFFF00"/>
                </a:highlight>
              </a:rPr>
              <a:t>bankéři získali schopnost tvořit peníze půjčovaným části vkladů;</a:t>
            </a:r>
            <a:endParaRPr lang="cs-CZ" altLang="cs-CZ" sz="2300" b="1" dirty="0">
              <a:highlight>
                <a:srgbClr val="FFFF00"/>
              </a:highligh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300" b="1" dirty="0">
                <a:highlight>
                  <a:srgbClr val="FFFF00"/>
                </a:highlight>
              </a:rPr>
              <a:t>Čím nižší rezervy, tím více poskytnutých úvěrů a více peněz v oběhu;</a:t>
            </a:r>
            <a:endParaRPr lang="cs-CZ" altLang="cs-CZ" sz="2300" b="1" dirty="0">
              <a:highlight>
                <a:srgbClr val="FFFF00"/>
              </a:highligh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altLang="cs-CZ" sz="2300" b="1" dirty="0"/>
              <a:t>Nejdříve platili obchodníci zlatníkům poplatky za uschování peněz, časem – velmi výnosný byznys =&gt; začali lákat vkladatele tím, že jim dokonce nabídli odměnu za poskytnutí vkladu.</a:t>
            </a:r>
            <a:endParaRPr lang="cs-CZ" altLang="cs-CZ" sz="23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altLang="cs-CZ" sz="2400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7" grpId="0" animBg="1"/>
      <p:bldP spid="71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4354"/>
            <a:ext cx="8229600" cy="4842486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Naznačený systém: 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PLNOHODNOTNÉ PENÍZE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drahých kovů,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NEPLNOHODNOTNÉ PENÍZE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bankovky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emitované bankami – na požádaní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směnitelné za zlato.  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Likvidace práva obchodních bank emitovat vlastní bankovky – </a:t>
            </a:r>
            <a:r>
              <a:rPr lang="cs-CZ" altLang="cs-CZ" sz="2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(CB): monopol na emisi hotovostního oběživa:</a:t>
            </a:r>
            <a:endParaRPr lang="cs-CZ" altLang="cs-CZ" sz="28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algn="just" eaLnBrk="1" hangingPunct="1">
              <a:buFont typeface="+mj-lt"/>
              <a:buAutoNum type="arabicPeriod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Makroekonomické příčiny regulace bank: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Produkt bankovnictví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nabídka peněz –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význam pro ekonomickou rovnováhu: změnám v poptávce se automaticky nepřizpůsobuje, soukromé ziskové kritérium bank – určovaní množství peněz v ekonomice? </a:t>
            </a:r>
            <a:endParaRPr lang="cs-CZ" altLang="cs-CZ" sz="2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algn="just">
              <a:buFont typeface="+mj-lt"/>
              <a:buAutoNum type="arabicPeriod" startAt="2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Makroekonomické příčiny regulace bank: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Jistoty vkladatelů; zisk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jistota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banka zkrachuje – peníze ztrácejí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vkladatelé </a:t>
            </a:r>
            <a:r>
              <a:rPr lang="cs-CZ" altLang="cs-CZ" sz="2800" b="1" dirty="0"/>
              <a:t>=&gt; pravidla obezřetného chování bank – CB: vymezuje druh aktiv, transakcí KB atd.</a:t>
            </a: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Nebezpečí -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RUN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banky – pojištění vkladů – &gt; Fond pojištění vkladů = povinnost pro všechny banky,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role morálního hazardu? </a:t>
            </a: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druhé straně: Myšlenka svobodného bankovnictví – rakouská škola – F.A. von Hayek.  </a:t>
            </a:r>
            <a:endParaRPr lang="cs-CZ" altLang="cs-CZ" sz="2800" b="1" dirty="0">
              <a:solidFill>
                <a:schemeClr val="tx1"/>
              </a:solidFill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1693" y="591161"/>
            <a:ext cx="8229600" cy="894739"/>
          </a:xfrm>
        </p:spPr>
        <p:txBody>
          <a:bodyPr>
            <a:noAutofit/>
          </a:bodyPr>
          <a:lstStyle/>
          <a:p>
            <a:r>
              <a:rPr lang="cs-CZ" sz="2800" b="1" dirty="0"/>
              <a:t>Makro-/mikroekonomické příčiny regulace bank</a:t>
            </a:r>
            <a:endParaRPr lang="cs-CZ" sz="28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Arrow: Right 1"/>
          <p:cNvSpPr/>
          <p:nvPr/>
        </p:nvSpPr>
        <p:spPr>
          <a:xfrm rot="16200000" flipH="1">
            <a:off x="8543126" y="2828126"/>
            <a:ext cx="709380" cy="49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3" y="1600200"/>
            <a:ext cx="8655627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v němž se z jedné koruny vytvoří několik dodatečných korun</a:t>
            </a:r>
            <a:endParaRPr lang="cs-CZ" altLang="cs-CZ" sz="2400" b="1" dirty="0">
              <a:highlight>
                <a:srgbClr val="00FFFF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Předpoklady: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864" y="2743200"/>
            <a:ext cx="8988136" cy="320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7637"/>
            <a:ext cx="8686800" cy="479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3" y="1600200"/>
            <a:ext cx="8655627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udává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maximální objem depozitních peněz, které mohou být vytvořeny jednou korunou přebytečných rezerv obchodní banky při dané míře PMR;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234" t="2581" r="-2344" b="34516"/>
          <a:stretch>
            <a:fillRect/>
          </a:stretch>
        </p:blipFill>
        <p:spPr>
          <a:xfrm>
            <a:off x="363682" y="2878282"/>
            <a:ext cx="8520545" cy="2208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t="75806"/>
          <a:stretch>
            <a:fillRect/>
          </a:stretch>
        </p:blipFill>
        <p:spPr>
          <a:xfrm>
            <a:off x="259773" y="5216958"/>
            <a:ext cx="8427027" cy="77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082" y="1444336"/>
            <a:ext cx="8842663" cy="489607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maximální částka nových peněz, která může být vytvořena bankovním systémem na základě částky přebytečných rezerv –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E:</a:t>
            </a:r>
            <a:endParaRPr lang="cs-CZ" altLang="cs-CZ" sz="2400" b="1" i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-----------------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Destrukce peněz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opačný proces 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– teoretický vs. reálny:</a:t>
            </a:r>
            <a:endParaRPr lang="cs-CZ" altLang="cs-CZ" sz="2400" b="1" i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– horní hranice přírůstku nabídky peněz, banka drží rezervy na úrovni PMR;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Reálny – nižší: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motiv, technická obtížnost udržovat přesně PMR; ziskově zaměřené banky – držba rezerv –prohlubují cyklické výkyvy =&gt; CB vhodnými nástroji usměrňuje anticyklickým směrem</a:t>
            </a: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REZERVNÍ DEFICIT 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mezibankovní úvěry;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VĚŘITEL POSLEDNÍ INSTANCE </a:t>
            </a:r>
            <a:r>
              <a:rPr lang="cs-CZ" altLang="cs-CZ" sz="2400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400" b="1" i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CB;</a:t>
            </a:r>
            <a:endParaRPr lang="cs-CZ" altLang="cs-CZ" sz="2400" b="1" i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 i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04682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Jak banky tvoří peníze a peněžní multiplikátor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5519" y="2140529"/>
            <a:ext cx="2286000" cy="571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38991" y="1417638"/>
            <a:ext cx="8697191" cy="4922777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Zodpovědnost za regulaci bankovního systému a dohled nad jeho fungováním; CB = nejvyšší monetární autorita: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zřízena Ústavou České republiky a svou činnost vyvíjí v souladu se zákonem č. 6/1993 Sb.; vrcholný subjekt peněžní politiky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cíl</a:t>
            </a:r>
            <a:r>
              <a:rPr kumimoji="0" lang="cs-CZ" altLang="cs-CZ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ČNB: pečovat o cenovou stabilitu, finanční stabilitu; dále: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Emituje hotovostní oběživo: bankovky a mince; stanovuje míru povinných minimálních rezerv, základní úrokové sazby: reposazbu, diskontní, lombardní;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Prostřednictvím nabídky peněz KB ovlivňuje celkovou nabídku peněz v ekonomice;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„BANKA BANK“ – KB si u 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ukládají rezervy, půjčují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 „BANKA STÁTU“ –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účty, provádí operace pro vládu;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vydává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bankovní licence; vrcholní instituce dohledu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finančním trhem;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ovlivňuje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kurz měny intervencemi na měnových trzích;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enová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stabilita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nikoliv nulová, ale mírně kladná a stabilní inflace, která je při zdravém fungování ekonomiky přirozená.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 (CB)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416636" cy="4922777"/>
          </a:xfrm>
        </p:spPr>
        <p:txBody>
          <a:bodyPr>
            <a:normAutofit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funkce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emise hotovostních peněz (bankovek a mincí),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vrcholného subjektu měnové politiky – jde o základní činnost centrální banky (CB),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bank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CB vede účty ostatním bankám v dané zemi, přijímá od nich vklady a poskytuje jim úvěry,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a dohled nad fungováním bankovního systému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kontroluje a prosazuje pravidla činnosti bankovních institucí,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státu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vede účty a provádí některé operace pro vládu a orgány veřejné správy,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správce devizových rezerv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shromažďuje devizové rezervy a operuje s nimi na devizovém trhu,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reprezentanta státu v mezinárodních organizacích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je mluvčím vlády v měnových otázkách vůči zahraničí a reprezentuje zemi na zasedáních MMF, Světové banky a dalších institucí.</a:t>
            </a:r>
            <a:endParaRPr lang="cs-CZ" altLang="cs-CZ" sz="22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Autofit/>
          </a:bodyPr>
          <a:lstStyle/>
          <a:p>
            <a:r>
              <a:rPr lang="cs-CZ" sz="3600" b="1" dirty="0"/>
              <a:t>Funkce centrální banky (podrobně)</a:t>
            </a:r>
            <a:endParaRPr lang="cs-CZ" sz="36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155864" y="1318846"/>
            <a:ext cx="8873836" cy="492609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Nezávislá na vládě a dalších politických strukturách – nezávislost: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40327"/>
            <a:ext cx="8229600" cy="68304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Role centrální banky</a:t>
            </a:r>
            <a:endParaRPr lang="cs-CZ" sz="40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062" y="2041588"/>
            <a:ext cx="8073738" cy="3746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86274" y="1315233"/>
            <a:ext cx="8693957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Prostředek směny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zprostředkovávají koupi a prodej zboží a služeb, přinesly tak zjednodušení obchodu ve srovnání s barterovou směnou;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Zúčtovací jednotka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peníze vyjadřují ceny statků, hmotná a nehmotná aktiva (tzv. oceňování) – kalkulační proces;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Uchovatel hodnoty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lze uchovat hodnotu pro budoucí spotřebu a na základě současné odložené spotřeby akumulovat peníze a vytvářet budoucí bohatství.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88473"/>
            <a:ext cx="8229600" cy="4837690"/>
          </a:xfr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Demografický deficit – nezávislost – nejlepší ze špatných možností;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Avšak </a:t>
            </a: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 absolutní izolace, nutná koordinace monetární a fiskální politiky.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řídící orgán –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určuje měnovou politiku a nástroje pro její uskutečňování a rozhoduje o zásadních měnově politických opatřeních České národní banky a opatřeních v oblasti dohledu nad finančním trhem.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</a:t>
            </a:r>
            <a:r>
              <a:rPr kumimoji="0" lang="cs-CZ" alt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uvernér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Aleš Michl (od 1. července 2022),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 viceguvernéři: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Frait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 Eva Zamrazilová;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členové: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Tomáš Holub; Karina Kubelková; Jan Kubíček; Jan Procházka.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Utváření nabídky peněz - CB</a:t>
            </a:r>
            <a:endParaRPr lang="cs-CZ" sz="36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771" y="1309255"/>
            <a:ext cx="8423029" cy="211974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dirty="0">
                <a:highlight>
                  <a:srgbClr val="FFFF00"/>
                </a:highlight>
                <a:ea typeface="Consolas" panose="020B0609020204030204" pitchFamily="49" charset="0"/>
                <a:cs typeface="Consolas" panose="020B0609020204030204" pitchFamily="49" charset="0"/>
              </a:rPr>
              <a:t>Složitý proces: CB – emisí hotovostního oběživa: bankovky a mince; KB – poskytováním úvěrů</a:t>
            </a:r>
            <a:endParaRPr lang="cs-CZ" altLang="cs-CZ" sz="2400" b="1" dirty="0">
              <a:highlight>
                <a:srgbClr val="FFFF00"/>
              </a:highlight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dirty="0">
                <a:ea typeface="Consolas" panose="020B0609020204030204" pitchFamily="49" charset="0"/>
                <a:cs typeface="Consolas" panose="020B0609020204030204" pitchFamily="49" charset="0"/>
              </a:rPr>
              <a:t>Vliv CB – nástroje monetární politiky, pravidla pro chování (zejména úvěrové) obchodních bank; nepřímý vliv na úrokovou míru na peněžním trhu = vliv na MD; působení CB na monetární veličinu: </a:t>
            </a:r>
            <a:endParaRPr lang="cs-CZ" altLang="cs-CZ" sz="2400" b="1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z="2800" b="1" dirty="0"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168" y="3224599"/>
            <a:ext cx="7361959" cy="3254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Utváření nabídky peněz</a:t>
            </a:r>
            <a:endParaRPr lang="cs-CZ" sz="3600" b="1" dirty="0"/>
          </a:p>
        </p:txBody>
      </p:sp>
      <p:sp>
        <p:nvSpPr>
          <p:cNvPr id="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27" y="3129624"/>
            <a:ext cx="8749146" cy="3210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1" y="1225727"/>
            <a:ext cx="8229599" cy="1626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 fontScale="62500" lnSpcReduction="20000"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politika:</a:t>
            </a:r>
            <a:endParaRPr lang="cs-CZ" altLang="cs-CZ" sz="31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Rozšiřuje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vs.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Omezuje 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MB a tím M</a:t>
            </a:r>
            <a:endParaRPr lang="cs-CZ" altLang="cs-CZ" sz="31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Působení CB na M na peněžním trhu </a:t>
            </a:r>
            <a:r>
              <a:rPr lang="cs-CZ" altLang="cs-CZ" sz="26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působení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zvnějšku, mimo vlastní ekonomiku</a:t>
            </a:r>
            <a:r>
              <a:rPr lang="cs-CZ" altLang="cs-CZ" sz="26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takto formovaná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 = exogenní monetární veličina: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množství peněz v ekonomice se stále více </a:t>
            </a:r>
            <a:r>
              <a:rPr lang="cs-CZ" altLang="cs-CZ" sz="26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vlivu CB (exogenní instituce) vymyká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příčiny: 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63855" lvl="0" indent="-363855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Zdroj úvěrů – vklady </a:t>
            </a: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nemá kontrolu nad vklady domácností, firem;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63855" lvl="0" indent="-363855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nemá kontrolu nad objemem peněžních prostředku vypůjčených KB klientům, kromě PMR banky vytvářejí i rezervy dobrovolné;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63855" lvl="0" indent="-363855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Sektor stínového bankovnictví – sektor nebankovních institucí – vymykají se dohledu CB;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63855" lvl="0" indent="-363855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Otevíraní ekonomik – mezistátní mobilita peněz – změny devízových rezerv.   </a:t>
            </a:r>
            <a:endParaRPr lang="cs-CZ" altLang="cs-CZ" sz="26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63855" lvl="0" indent="-363855" algn="just" fontAlgn="base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romanLcPeriod"/>
              <a:defRPr/>
            </a:pPr>
            <a:r>
              <a:rPr lang="cs-CZ" altLang="cs-CZ" sz="26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Rozhodující činitel v procesu utváření M – faktory </a:t>
            </a:r>
            <a:r>
              <a:rPr lang="cs-CZ" altLang="cs-CZ" sz="26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endogenní povahy = působí uvnitř ekonomiky.</a:t>
            </a: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Utváření nabídky peněz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Nabídka peněz – převážné endogenně utvářená veličina</a:t>
            </a:r>
            <a:endParaRPr lang="cs-CZ" sz="28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/>
          <p:cNvSpPr txBox="1"/>
          <p:nvPr/>
        </p:nvSpPr>
        <p:spPr>
          <a:xfrm>
            <a:off x="166255" y="1215736"/>
            <a:ext cx="8717972" cy="57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Dominantní faktor </a:t>
            </a:r>
            <a:r>
              <a:rPr lang="cs-CZ" altLang="cs-CZ" sz="18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vliv na utváření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peněžním trhu </a:t>
            </a:r>
            <a:r>
              <a:rPr lang="cs-CZ" altLang="cs-CZ" sz="18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dynamika, pohyb ekonomiky,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plynoucí:</a:t>
            </a:r>
            <a:endParaRPr lang="cs-CZ" altLang="cs-CZ" sz="18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ovlivňována hlavně poptávkou firem, domácností po úvěrech a ochotou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KB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tuto poptávku uspokojovat:</a:t>
            </a:r>
            <a:endParaRPr lang="cs-CZ" altLang="cs-CZ" sz="18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tvořené uvěrovou činností KB 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vznikají/zanikají v závislosti na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zájmu firem a domácnosti o úvěry.  </a:t>
            </a:r>
            <a:endParaRPr lang="cs-CZ" altLang="cs-CZ" sz="1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 –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iniciována hlavně MD, působené dalších – CB, mezistátní mobilita peněz;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Pojetí MS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endogenně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utvářené: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indent="-4572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ABSOLUTNÍ ENDOGENITA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horizontální tvar MS, banky přizpůsobují svou nabídku peněz (úvěrů) poptávce po penězích při dané úrokové míre automaticky a pružné 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indent="-4572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RELATIVNÍ ENDOGENITA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není dokonale elastická – pravidla poskytování úvěrů (selektivní přístup), obezřetnosti bank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092635" y="2136557"/>
            <a:ext cx="43655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Určuje ji centrální banka a bankovní sektor a MS nezávisí na úrokové míře (exogenní makro veličina)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5256" y="1904206"/>
            <a:ext cx="1545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62600" y="5626893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9" name="Freeform 12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30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4346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7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endPara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9012"/>
          </a:xfrm>
        </p:spPr>
        <p:txBody>
          <a:bodyPr>
            <a:normAutofit/>
          </a:bodyPr>
          <a:lstStyle/>
          <a:p>
            <a:r>
              <a:rPr lang="cs-CZ" sz="4000" b="1" dirty="0"/>
              <a:t>Nabídka peněz</a:t>
            </a:r>
            <a:endParaRPr lang="cs-CZ" sz="4000" b="1" dirty="0"/>
          </a:p>
        </p:txBody>
      </p:sp>
      <p:sp>
        <p:nvSpPr>
          <p:cNvPr id="5" name="Zástupný text 4"/>
          <p:cNvSpPr>
            <a:spLocks noGrp="1"/>
          </p:cNvSpPr>
          <p:nvPr>
            <p:ph type="body" idx="1"/>
          </p:nvPr>
        </p:nvSpPr>
        <p:spPr>
          <a:xfrm>
            <a:off x="359046" y="1175147"/>
            <a:ext cx="8480153" cy="863264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>
                <a:highlight>
                  <a:srgbClr val="FFFF00"/>
                </a:highlight>
              </a:rPr>
              <a:t>Utváření exogenně!</a:t>
            </a:r>
            <a:endParaRPr lang="cs-CZ" sz="2000" b="1" dirty="0">
              <a:highlight>
                <a:srgbClr val="FFFF00"/>
              </a:highlight>
            </a:endParaRPr>
          </a:p>
        </p:txBody>
      </p:sp>
      <p:sp>
        <p:nvSpPr>
          <p:cNvPr id="1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40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5382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3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5380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1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endPara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4284663" y="3573463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Nabídka peněz</a:t>
            </a:r>
            <a:endParaRPr lang="cs-CZ" b="1" dirty="0"/>
          </a:p>
        </p:txBody>
      </p:sp>
      <p:sp>
        <p:nvSpPr>
          <p:cNvPr id="2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660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02300" y="479915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6411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2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6409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0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4" name="Group 30"/>
          <p:cNvGrpSpPr/>
          <p:nvPr/>
        </p:nvGrpSpPr>
        <p:grpSpPr bwMode="auto">
          <a:xfrm>
            <a:off x="2933700" y="2209800"/>
            <a:ext cx="1296988" cy="3960813"/>
            <a:chOff x="1610" y="1389"/>
            <a:chExt cx="817" cy="2495"/>
          </a:xfrm>
        </p:grpSpPr>
        <p:sp>
          <p:nvSpPr>
            <p:cNvPr id="16407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8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endPara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87450" y="5013325"/>
            <a:ext cx="1962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1128713" y="4149725"/>
            <a:ext cx="1282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1128713" y="5410200"/>
            <a:ext cx="32908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411413" y="4149725"/>
            <a:ext cx="4762" cy="2020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4419600" y="5410200"/>
            <a:ext cx="0" cy="806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946400" y="61785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067175" y="6180138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168525" y="61658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50850" y="379571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68313" y="4681538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50850" y="51419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149600" y="4505325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  <a:endParaRPr lang="cs-CZ" b="1" dirty="0"/>
          </a:p>
        </p:txBody>
      </p:sp>
      <p:sp>
        <p:nvSpPr>
          <p:cNvPr id="3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Nabídka peněz – převážné endogenně utvářená veličina</a:t>
            </a:r>
            <a:endParaRPr lang="cs-CZ" sz="28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/>
          <p:cNvSpPr txBox="1"/>
          <p:nvPr/>
        </p:nvSpPr>
        <p:spPr>
          <a:xfrm>
            <a:off x="166255" y="2410690"/>
            <a:ext cx="8717972" cy="452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921" y="1330036"/>
            <a:ext cx="8385463" cy="4310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59773" y="1330036"/>
            <a:ext cx="8717972" cy="5455228"/>
          </a:xfrm>
        </p:spPr>
        <p:txBody>
          <a:bodyPr>
            <a:normAutofit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6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9772" y="575974"/>
            <a:ext cx="8499763" cy="639762"/>
          </a:xfrm>
        </p:spPr>
        <p:txBody>
          <a:bodyPr>
            <a:noAutofit/>
          </a:bodyPr>
          <a:lstStyle/>
          <a:p>
            <a:r>
              <a:rPr lang="cs-CZ" sz="2800" b="1" dirty="0"/>
              <a:t>Rovnováha na trhu peněz</a:t>
            </a:r>
            <a:endParaRPr lang="cs-CZ" sz="2800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Zástupný symbol pro obsah 2"/>
          <p:cNvSpPr txBox="1"/>
          <p:nvPr/>
        </p:nvSpPr>
        <p:spPr>
          <a:xfrm>
            <a:off x="103909" y="4748645"/>
            <a:ext cx="8717972" cy="161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 – vznik vzájemným působením MD a MS; avšak výsledná i – není čistě tržní.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„rovnovážná“ = v souladu s cíli hospodářské politiky – stabilita cenové hladiny.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trh: trh </a:t>
            </a:r>
            <a:r>
              <a:rPr lang="cs-CZ" altLang="cs-CZ" sz="1800" b="1" kern="1200" dirty="0" err="1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zapůjčitelných</a:t>
            </a:r>
            <a:r>
              <a:rPr lang="cs-CZ" altLang="cs-CZ" sz="1800" b="1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fondů vs. Trh peněz!  </a:t>
            </a:r>
            <a:endParaRPr lang="cs-CZ" altLang="cs-CZ" sz="1800" b="1" kern="1200" dirty="0">
              <a:solidFill>
                <a:schemeClr val="tx1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119" y="1215736"/>
            <a:ext cx="8499762" cy="3418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Vlastnosti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dělitelnost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hlavní výhoda peněz, lze je rozložit na menší jednotky (např. koruna a haléře vs. mušle)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zaměnitelnost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účastníkům směny je jedno, v jaké formě či složení peníze vydají/přijmou, dokud platí, že dohromady dají smluvenou cenu (10x100 Kč= 1x 1000 Kč)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přenositelnost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oproti drahým kovům výrazně lehčí a jsou tak nižší transakční náklady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trvalost a trvanlivost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není navržena žádná expirace, delší životnost 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38800" y="565308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7440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41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7438" name="Line 12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9" name="Freeform 13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2667000" y="2622550"/>
            <a:ext cx="3581400" cy="2805113"/>
            <a:chOff x="1776" y="1632"/>
            <a:chExt cx="2256" cy="1767"/>
          </a:xfrm>
        </p:grpSpPr>
        <p:sp>
          <p:nvSpPr>
            <p:cNvPr id="17436" name="Freeform 20"/>
            <p:cNvSpPr/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7" name="Text Box 21"/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22"/>
          <p:cNvGrpSpPr/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7434" name="Freeform 23"/>
            <p:cNvSpPr/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5" name="Text Box 24"/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7" name="Group 30"/>
          <p:cNvGrpSpPr/>
          <p:nvPr/>
        </p:nvGrpSpPr>
        <p:grpSpPr bwMode="auto">
          <a:xfrm>
            <a:off x="2627313" y="2205038"/>
            <a:ext cx="1298575" cy="3960812"/>
            <a:chOff x="1610" y="1389"/>
            <a:chExt cx="817" cy="2495"/>
          </a:xfrm>
        </p:grpSpPr>
        <p:sp>
          <p:nvSpPr>
            <p:cNvPr id="17432" name="Line 28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3" name="Text Box 29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endPara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30" name="Přímá spojnice 29"/>
          <p:cNvCxnSpPr/>
          <p:nvPr/>
        </p:nvCxnSpPr>
        <p:spPr>
          <a:xfrm flipH="1">
            <a:off x="1143000" y="47974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1143000" y="343217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1136650" y="5516563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06425" y="4535488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35000" y="3111500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06438" y="5184775"/>
            <a:ext cx="112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  <a:endParaRPr lang="cs-CZ" b="1" dirty="0"/>
          </a:p>
        </p:txBody>
      </p:sp>
      <p:sp>
        <p:nvSpPr>
          <p:cNvPr id="3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34" grpId="0" autoUpdateAnimBg="0"/>
      <p:bldP spid="35" grpId="0" autoUpdateAnimBg="0"/>
      <p:bldP spid="3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" y="1676400"/>
            <a:ext cx="2627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67400" y="5470016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63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4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61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2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endPara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852862" y="2589212"/>
            <a:ext cx="431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expanze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852863" y="4296061"/>
            <a:ext cx="4319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restrikce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" name="Group 7"/>
          <p:cNvGrpSpPr/>
          <p:nvPr/>
        </p:nvGrpSpPr>
        <p:grpSpPr bwMode="auto">
          <a:xfrm>
            <a:off x="1522413" y="2606675"/>
            <a:ext cx="3625850" cy="3414713"/>
            <a:chOff x="1344" y="1680"/>
            <a:chExt cx="2208" cy="1959"/>
          </a:xfrm>
        </p:grpSpPr>
        <p:sp>
          <p:nvSpPr>
            <p:cNvPr id="18459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0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7" name="Přímá spojnice 26"/>
          <p:cNvCxnSpPr/>
          <p:nvPr/>
        </p:nvCxnSpPr>
        <p:spPr>
          <a:xfrm flipH="1">
            <a:off x="1069975" y="50133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1095375" y="4221163"/>
            <a:ext cx="8128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1128713" y="5516563"/>
            <a:ext cx="23637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41350" y="39227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09600" y="4689475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09600" y="5232400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  <a:endParaRPr lang="cs-CZ" b="1" dirty="0"/>
          </a:p>
        </p:txBody>
      </p:sp>
      <p:sp>
        <p:nvSpPr>
          <p:cNvPr id="3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  <p:bldP spid="32" grpId="0" autoUpdateAnimBg="0"/>
      <p:bldP spid="33" grpId="0" autoUpdateAnimBg="0"/>
      <p:bldP spid="3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 jako ekonomický subjekt – dvě centra: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Nositelé hospodářské politiky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"/>
          <a:srcRect l="34302" t="44160" r="24535" b="12222"/>
          <a:stretch>
            <a:fillRect/>
          </a:stretch>
        </p:blipFill>
        <p:spPr>
          <a:xfrm>
            <a:off x="875581" y="2192482"/>
            <a:ext cx="7527851" cy="3712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"/>
          <a:srcRect l="32917" t="50123" r="22986" b="14074"/>
          <a:stretch>
            <a:fillRect/>
          </a:stretch>
        </p:blipFill>
        <p:spPr>
          <a:xfrm>
            <a:off x="457200" y="1757362"/>
            <a:ext cx="8482881" cy="3683000"/>
          </a:xfrm>
          <a:prstGeom prst="rect">
            <a:avLst/>
          </a:prstGeom>
        </p:spPr>
      </p:pic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03919" y="1417638"/>
            <a:ext cx="8482881" cy="492277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Viz obr. 10.1.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a cíle monetární politiky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70164" y="1319646"/>
            <a:ext cx="8717972" cy="5153890"/>
          </a:xfrm>
        </p:spPr>
        <p:txBody>
          <a:bodyPr>
            <a:normAutofit fontScale="70000" lnSpcReduction="20000"/>
          </a:bodyPr>
          <a:lstStyle/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je </a:t>
            </a:r>
            <a:r>
              <a:rPr lang="cs-CZ" altLang="cs-CZ" sz="3100" b="1" kern="12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oblast ekonomické politiky</a:t>
            </a:r>
            <a:endParaRPr lang="cs-CZ" altLang="cs-CZ" sz="3100" b="1" kern="1200" dirty="0">
              <a:solidFill>
                <a:prstClr val="black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které se centrální banka prostřednictvím svých nástrojů snaží o dosažení předem stanovených cílů;</a:t>
            </a:r>
            <a:endParaRPr lang="cs-CZ" altLang="cs-CZ" sz="31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0" indent="-45720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Působením na monetární veličiny: </a:t>
            </a:r>
            <a:r>
              <a:rPr lang="cs-CZ" altLang="cs-CZ" sz="31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MS, i</a:t>
            </a: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31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0" indent="-45720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 MP – centrální banka: v ČR Česká národní banka, v zemích eurozóny ESCB v čele s ECB;</a:t>
            </a:r>
            <a:endParaRPr lang="cs-CZ" altLang="cs-CZ" sz="31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31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naplněn </a:t>
            </a:r>
            <a:r>
              <a:rPr lang="cs-CZ" altLang="cs-CZ" sz="30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primární cíl –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CENOVÁ STABILITA </a:t>
            </a: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může CB podporovat HP vlády za účelem dosažení ekonomického růstu (tzv. alternativní cíl, případ i ČNB nebo ECB); </a:t>
            </a:r>
            <a:endParaRPr lang="cs-CZ" altLang="cs-CZ" sz="30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Tradiční cíl CB </a:t>
            </a:r>
            <a:r>
              <a:rPr lang="cs-CZ" altLang="cs-CZ" sz="3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ještě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STABILITA: </a:t>
            </a:r>
            <a:endParaRPr lang="cs-CZ" altLang="cs-CZ" sz="30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0" indent="-45720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Situace, když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systém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plní své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bez závažných poruch a nežádoucích účinku na ekonomiku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vykazuje vysokou míru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odolnosti vůči šokům;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všechny složky ekonomické politiky </a:t>
            </a:r>
            <a:r>
              <a:rPr lang="cs-CZ" altLang="cs-CZ" sz="30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makro obezřetnost nutná!</a:t>
            </a:r>
            <a:endParaRPr lang="cs-CZ" altLang="cs-CZ" sz="3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Monetární politika (MP)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537855"/>
            <a:ext cx="8364682" cy="4588308"/>
          </a:xfrm>
        </p:spPr>
        <p:txBody>
          <a:bodyPr>
            <a:normAutofit lnSpcReduction="10000"/>
          </a:bodyPr>
          <a:lstStyle/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 – administrativní </a:t>
            </a: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Přímo dopadají do rozhodovacího mechanismu obchodních a dalších bank a omezují tak jejich podnikatelskou samostatnost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převážně selektivní a adresné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považovány za tržně konformní a ve vyspělých ekonomikách bývají uplatněny pouze přechodně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 – tržní </a:t>
            </a: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plošně na celý bankovní systém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Jednotné podmínky pro všechny bankovní instituce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o nástroje tržní, tzn. že jsou mnohem více užívány než nástroje přímé</a:t>
            </a: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algn="just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Nástroje monetární politiky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458200" cy="492277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Pravidla likvidity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závazné struktury pasiv a aktiv centrální bankou bankám komerčním;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Úvěrové stropy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(limity, kontingenty) – čili kolik smí banka poskytnout úvěrů určitým segmentům trhu;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Limity úrokových sazeb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maximálních úrokových sazeb z úvěrů a maximálních nebo minimálních úrokových sazeb z vkladů;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vklady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uložení některým subjektům vést své účty, popř. Provádět další operace výhradně přes centrální banku;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Doporučení, výzvy, dohody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jsou nezávazné, přesto účinné, protože komerční banky většinou respektují přání či výzvy centrální banky.</a:t>
            </a: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Přímé nástroje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92469"/>
            <a:ext cx="8229600" cy="512591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–  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b="1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sazba, lombardní sazba, diskontní sazba</a:t>
            </a:r>
            <a:endParaRPr lang="cs-CZ" altLang="cs-CZ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Operace na volném trhu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nejpoužívanější nástroj měnové politiky, jedná se většinou o nákup či prodej vládních cenných papírů 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minimální rezervy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povinně vytvářené vklady komerčních bank u centrální banky (2 %)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Kurzové (devizové) intervence</a:t>
            </a:r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provádějí se s cílem regulace měnového kurzu,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cs-CZ" altLang="cs-CZ" sz="28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292469"/>
            <a:ext cx="8562109" cy="504794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ČNB uvedla do souladu s nástroji ECB: tři hlavní úrokové míry: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628650" indent="-514350" eaLnBrk="1" hangingPunct="1">
              <a:buFont typeface="+mj-lt"/>
              <a:buAutoNum type="arabicPeriod"/>
            </a:pP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sz="2400" b="1" dirty="0" err="1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vyhlášená 2T 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sazba = maximální sazba, za kterou mohou KB ukládat přebytečné prostředky v ČNB: 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00FF00"/>
                </a:highlight>
              </a:rPr>
              <a:t>PŘEBYTEK LIKVIDITY </a:t>
            </a:r>
            <a:r>
              <a:rPr lang="cs-CZ" sz="2400" dirty="0"/>
              <a:t>v ČR; ČNB vyhlašuje i objem </a:t>
            </a:r>
            <a:r>
              <a:rPr lang="cs-CZ" sz="2400" b="1" dirty="0"/>
              <a:t>vkladů</a:t>
            </a:r>
            <a:r>
              <a:rPr lang="cs-CZ" sz="2400" dirty="0"/>
              <a:t>, který je ochotná přijat.</a:t>
            </a:r>
            <a:endParaRPr lang="cs-CZ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sz="2400" b="1" dirty="0"/>
              <a:t>ČNB stahuje peněžní prostředky z oběhu</a:t>
            </a:r>
            <a:r>
              <a:rPr lang="cs-CZ" sz="2400" dirty="0"/>
              <a:t>, když </a:t>
            </a:r>
            <a:r>
              <a:rPr lang="cs-CZ" sz="2400" b="1" dirty="0"/>
              <a:t>přijímá vklady od KB: </a:t>
            </a:r>
            <a:r>
              <a:rPr lang="cs-CZ" sz="2400" dirty="0"/>
              <a:t>prodejem svých cenných papírů – dluhopisů; zpětným nákupem svých dluhopisů </a:t>
            </a:r>
            <a:r>
              <a:rPr lang="cs-CZ" sz="2400" b="1" dirty="0">
                <a:highlight>
                  <a:srgbClr val="00FF00"/>
                </a:highlight>
              </a:rPr>
              <a:t>uvolňuje</a:t>
            </a:r>
            <a:r>
              <a:rPr lang="cs-CZ" sz="2400" dirty="0"/>
              <a:t> ČNB peněžní prostředky zpět do oběhu: </a:t>
            </a:r>
            <a:r>
              <a:rPr lang="cs-CZ" sz="2400" b="1" dirty="0">
                <a:highlight>
                  <a:srgbClr val="00FF00"/>
                </a:highlight>
              </a:rPr>
              <a:t>JISTINA</a:t>
            </a:r>
            <a:r>
              <a:rPr lang="cs-CZ" sz="2400" dirty="0"/>
              <a:t> plus </a:t>
            </a:r>
            <a:r>
              <a:rPr lang="cs-CZ" sz="2400" b="1" dirty="0">
                <a:highlight>
                  <a:srgbClr val="00FF00"/>
                </a:highlight>
              </a:rPr>
              <a:t>ÚROK.</a:t>
            </a:r>
            <a:endParaRPr lang="cs-CZ" sz="2400" b="1" dirty="0">
              <a:highlight>
                <a:srgbClr val="00FF00"/>
              </a:highlight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sz="2400" b="1" dirty="0">
                <a:highlight>
                  <a:srgbClr val="00FF00"/>
                </a:highlight>
              </a:rPr>
              <a:t>= Operace na volném trhu</a:t>
            </a:r>
            <a:r>
              <a:rPr lang="cs-CZ" sz="2400" dirty="0"/>
              <a:t> – hlavní smysl – </a:t>
            </a:r>
            <a:r>
              <a:rPr lang="cs-CZ" sz="2400" b="1" dirty="0"/>
              <a:t>ovlivňování ÚROKOVÉ MÍRY. </a:t>
            </a:r>
            <a:endParaRPr lang="cs-CZ" sz="2400" b="1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292469"/>
            <a:ext cx="8562109" cy="5125916"/>
          </a:xfrm>
        </p:spPr>
        <p:txBody>
          <a:bodyPr>
            <a:normAutofit/>
          </a:bodyPr>
          <a:lstStyle/>
          <a:p>
            <a:pPr marL="628650" indent="-514350" algn="just" eaLnBrk="1" hangingPunct="1">
              <a:buFont typeface="+mj-lt"/>
              <a:buAutoNum type="arabicPeriod" startAt="2"/>
            </a:pPr>
            <a:r>
              <a:rPr lang="cs-CZ" altLang="cs-CZ" sz="2800" b="1" dirty="0">
                <a:highlight>
                  <a:srgbClr val="00FFFF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sazba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sz="2800" dirty="0"/>
              <a:t>za diskontní sazbu si KB likviditu u centrální banky v depozitní facilitě přes noc (</a:t>
            </a:r>
            <a:r>
              <a:rPr lang="cs-CZ" sz="2800" dirty="0" err="1"/>
              <a:t>overnight</a:t>
            </a:r>
            <a:r>
              <a:rPr lang="cs-CZ" sz="2800" dirty="0"/>
              <a:t>) ukládají;</a:t>
            </a:r>
            <a:r>
              <a:rPr lang="cs-CZ" sz="2800" b="1" dirty="0"/>
              <a:t> </a:t>
            </a:r>
            <a:endParaRPr lang="cs-CZ" sz="2800" b="1" dirty="0"/>
          </a:p>
          <a:p>
            <a:pPr marL="628650" indent="-514350" algn="just" eaLnBrk="1" hangingPunct="1">
              <a:buFont typeface="+mj-lt"/>
              <a:buAutoNum type="arabicPeriod" startAt="2"/>
            </a:pPr>
            <a:r>
              <a:rPr lang="cs-CZ" sz="2800" b="1" dirty="0">
                <a:highlight>
                  <a:srgbClr val="00FFFF"/>
                </a:highlight>
              </a:rPr>
              <a:t>Lombardní sazba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sz="2800" dirty="0"/>
              <a:t>za lombardní sazbu si KB mohou přes noc likviditu od ČNB půjčit oproti poskytnuté zástavě v rámci zápůjční facility. </a:t>
            </a:r>
            <a:endParaRPr lang="cs-CZ" sz="2800" dirty="0"/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sz="2800" b="1" dirty="0"/>
              <a:t>Obe transakce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sz="2800" b="1" dirty="0"/>
              <a:t> automaticky během účetního dne ČNB, pokud mají KB s ní uzavřenou smlouvu o </a:t>
            </a:r>
            <a:r>
              <a:rPr lang="cs-CZ" sz="2800" b="1" dirty="0">
                <a:highlight>
                  <a:srgbClr val="FFFF00"/>
                </a:highlight>
              </a:rPr>
              <a:t>AUTOMATICKÝCH FACILITÁCH.</a:t>
            </a:r>
            <a:endParaRPr lang="cs-CZ" sz="2800" b="1" dirty="0">
              <a:highlight>
                <a:srgbClr val="FFFF00"/>
              </a:highlight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Plus: slovní intervence = prohlášení a komentáře.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4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Barterový obchod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Komoditní peníze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(ve formě plátna, kožešin, drahých kovů ale i cigaret ve vězení apod.)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převažovalo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zlato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(viz Václav a jeho platba Němcům 120 volů a 500 hřiven stříbra)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Stříbrné mince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(běžné transakce) a zlato (větší obchody)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rozvojem manufaktur se zrychloval obchod a drahé kovy byly postupně nahrazovány modernějšími formami, 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papírovými bankovkami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(speciální dlužní úpisy komerčních bank na základě uložení zlata v bance) – postupně přechod plně do rukou státu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Státovky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(nahradily zlaté a stříbrné mince, přičemž jejich emitent (panovník, stát) dával slib, že později státovky vymění za mince z drahých kovů. Panovník nebo stát musel použít tzv. nucený kurs. </a:t>
            </a: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07819" y="1292469"/>
            <a:ext cx="8645236" cy="512591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sz="3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Tři základní typy úvěrů poskytované KB:</a:t>
            </a:r>
            <a:endParaRPr lang="cs-CZ" altLang="cs-CZ" sz="30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lvl="1" indent="-269875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FACILITA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poskytuje bankám možnost uložit přes noc u ČNB bez zajištění svou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přebytečnou likviditu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úročenou diskontní  úrokovou sazbou, která je v ekonomice nejnižší;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lvl="1" indent="-269875" algn="just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REPO-OPERACE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operacích ČNB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přijímá od bank přebytečnou likviditu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bankám předává jako kolaterál dohodnuté cenné papíry. Obě strany se zároveň zavazují, že po uplynutí doby splatnosti proběhne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reverzní transakce,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níž ČNB jako dlužník vrátí věřitelské bance zapůjčenou jistinu zvýšenou o dohodnutý úrok a věřitelská banka vrátí ČNB poskytnutý kolaterál;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405" lvl="1" indent="-269875" algn="just">
              <a:buFont typeface="Consolas" panose="020B0609020204030204" pitchFamily="49" charset="0"/>
              <a:buChar char="–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LOMBARDNÍ ÚVĚR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poskytován bankám s mimořádnými problémy s likviditou proti zástavě cenných papírů, úročený nejvyšší úrokovou sazbou v ekonomice.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8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 - </a:t>
            </a:r>
            <a:r>
              <a:rPr lang="cs-CZ" altLang="cs-CZ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002" y="1203387"/>
            <a:ext cx="8691995" cy="3389396"/>
          </a:xfrm>
          <a:prstGeom prst="rect">
            <a:avLst/>
          </a:prstGeom>
        </p:spPr>
      </p:pic>
      <p:sp>
        <p:nvSpPr>
          <p:cNvPr id="8" name="Title 7"/>
          <p:cNvSpPr txBox="1"/>
          <p:nvPr/>
        </p:nvSpPr>
        <p:spPr>
          <a:xfrm>
            <a:off x="457200" y="4592783"/>
            <a:ext cx="79802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cs-CZ" sz="3600" b="1" dirty="0"/>
              <a:t>Povinné minimální rezervy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4073" y="5121133"/>
            <a:ext cx="8156863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CB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ovlivňuje </a:t>
            </a:r>
            <a:r>
              <a:rPr kumimoji="0" lang="cs-CZ" alt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úverotvornou</a:t>
            </a: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- i </a:t>
            </a:r>
            <a:r>
              <a:rPr kumimoji="0" lang="cs-CZ" alt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penězotvornou</a:t>
            </a: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 schopnost obchodních bank; ochrana před runy na banky.</a:t>
            </a:r>
            <a:endParaRPr kumimoji="0" lang="cs-CZ" altLang="cs-CZ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  <a:sym typeface="Calibri" panose="020F0502020204030204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defRPr/>
            </a:pP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  <a:sym typeface="Calibri" panose="020F0502020204030204"/>
              </a:rPr>
              <a:t>Nízká, úloha zeslábla.</a:t>
            </a:r>
            <a:endParaRPr kumimoji="0" lang="cs-CZ" altLang="cs-CZ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/>
              <a:t>Monetární politika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5" name="Group 44"/>
          <p:cNvGraphicFramePr/>
          <p:nvPr/>
        </p:nvGraphicFramePr>
        <p:xfrm>
          <a:off x="190500" y="1354929"/>
          <a:ext cx="8763000" cy="4985485"/>
        </p:xfrm>
        <a:graphic>
          <a:graphicData uri="http://schemas.openxmlformats.org/drawingml/2006/table">
            <a:tbl>
              <a:tblPr/>
              <a:tblGrid>
                <a:gridCol w="2921000"/>
                <a:gridCol w="2921000"/>
                <a:gridCol w="2921000"/>
              </a:tblGrid>
              <a:tr h="976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Nástroje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Monetární expanze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Monetární restrikce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Diskontní sazba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Repo sazba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Lombardní sazba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Operace na volném trhu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Nákup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Prodej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PMR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Snížení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Zvýšení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</a:rPr>
                        <a:t>Konverze, swapy</a:t>
                      </a:r>
                      <a:endParaRPr kumimoji="0" lang="cs-CZ" sz="28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Nákup deviz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Prodej deviz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589809"/>
            <a:ext cx="8229600" cy="4914900"/>
          </a:xfrm>
        </p:spPr>
        <p:txBody>
          <a:bodyPr>
            <a:normAutofit fontScale="92500" lnSpcReduction="20000"/>
          </a:bodyPr>
          <a:lstStyle/>
          <a:p>
            <a:pPr marL="114300" indent="0" algn="just" eaLnBrk="1" hangingPunct="1"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  <a:endParaRPr lang="cs-CZ" altLang="cs-CZ" sz="28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Hlavní smysl MP – ovlivňování 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úrokové míry:</a:t>
            </a: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směrem dolů při expanzivní politice, směrem nahoru při politice restriktivní;</a:t>
            </a: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Konečný cíl MP – změna makroekonomických výsledků ekonomiky = v keynesovském modelu </a:t>
            </a: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vyžaduje</a:t>
            </a:r>
            <a:r>
              <a:rPr lang="cs-CZ" altLang="cs-CZ" sz="28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změny ve výši agregátních výdajů:</a:t>
            </a:r>
            <a:endParaRPr lang="cs-CZ" altLang="cs-CZ" sz="2800" b="1" dirty="0">
              <a:solidFill>
                <a:schemeClr val="tx1"/>
              </a:solidFill>
              <a:highlight>
                <a:srgbClr val="FFFF00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8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 algn="just" eaLnBrk="1" hangingPunct="1"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cs-CZ" altLang="cs-CZ" sz="28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15814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vs. Neoklasický pohled</a:t>
            </a:r>
            <a:br>
              <a:rPr lang="cs-CZ" altLang="cs-CZ" sz="32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194956"/>
            <a:ext cx="8530937" cy="514546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Otázka: jak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změny v úrokové míře ovlivňují chování spotřebitelů, investorů a vlády: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mikroekonomické pozadí makroekonomických důsledků monetární politiky:</a:t>
            </a:r>
            <a:endParaRPr lang="cs-CZ" altLang="cs-CZ" sz="20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trhu kapitálu (</a:t>
            </a:r>
            <a:r>
              <a:rPr lang="cs-CZ" altLang="cs-CZ" sz="2000" b="1" dirty="0" err="1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zapůjčitelných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fondů) –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= mezní náklady na kapitál: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srovnávána s očekávanou mezní efektivností investice =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FF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očekávaný výnos z této investice / očekávaná rentabilita: </a:t>
            </a:r>
            <a:endParaRPr lang="cs-CZ" altLang="cs-CZ" sz="2000" b="1" dirty="0">
              <a:solidFill>
                <a:schemeClr val="tx1"/>
              </a:solidFill>
              <a:highlight>
                <a:srgbClr val="00FFFF"/>
              </a:highlight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571500" indent="-457200" algn="just" eaLnBrk="1" hangingPunct="1">
              <a:buFont typeface="+mj-lt"/>
              <a:buAutoNum type="arabicPeriod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KLESÁ: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roste objem výdajů firem na investice. </a:t>
            </a:r>
            <a:endParaRPr lang="cs-CZ" altLang="cs-CZ" sz="20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571500" indent="-457200" algn="just" eaLnBrk="1" hangingPunct="1">
              <a:buFont typeface="+mj-lt"/>
              <a:buAutoNum type="arabicPeriod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ROSTE: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uskutečněno méně investičních záměrů.  </a:t>
            </a:r>
            <a:endParaRPr lang="cs-CZ" altLang="cs-CZ" sz="20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15814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  <a:b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br>
              <a:rPr lang="cs-CZ" altLang="cs-CZ" sz="20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8571" y="4577379"/>
            <a:ext cx="4353791" cy="1901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311727" y="1423554"/>
            <a:ext cx="8530937" cy="4916861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Úrok pro </a:t>
            </a:r>
            <a:r>
              <a:rPr lang="cs-CZ" altLang="cs-CZ" sz="2000" b="1" dirty="0">
                <a:solidFill>
                  <a:schemeClr val="tx1"/>
                </a:solidFill>
                <a:highlight>
                  <a:srgbClr val="00FFFF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samofinancujícího se investora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NÁKLADY OBĚTOVANÉ PŘÍLEŽITOSTI;</a:t>
            </a: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cs-CZ" altLang="cs-CZ" sz="2000" b="1" dirty="0">
                <a:solidFill>
                  <a:schemeClr val="tx1"/>
                </a:solidFill>
                <a:highlight>
                  <a:srgbClr val="00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Vliv změny úrokové míry na spotřební výdaje domácností a na výdaje vlády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(vláda – také úvěry):</a:t>
            </a:r>
            <a:endParaRPr lang="cs-CZ" altLang="cs-CZ" sz="20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Spotřební výdaje domácností – změny úrokové míry dvěma cestami: </a:t>
            </a: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571500" indent="-457200" algn="just" eaLnBrk="1" hangingPunct="1">
              <a:buFont typeface="+mj-lt"/>
              <a:buAutoNum type="alphaLcParenR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Předměty dlouhodobé spotřeby: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auta a jiné dražší statky, jsou často nakupovány na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spotřebitelský úvěr.</a:t>
            </a: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571500" indent="-457200" algn="just" eaLnBrk="1" hangingPunct="1">
              <a:buFont typeface="+mj-lt"/>
              <a:buAutoNum type="alphaLcParenR"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Úroková míra = ALTERNATIVNÍ NÁKLAD současné spotřeby. </a:t>
            </a: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571500" indent="-457200" algn="just" eaLnBrk="1" hangingPunct="1">
              <a:buFont typeface="+mj-lt"/>
              <a:buAutoNum type="alphaLcParenR"/>
            </a:pP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 algn="just" eaLnBrk="1" hangingPunct="1"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ZUŽOVÁNÍ A UZAVÍRÁNÍ DEFLAČNÍ (RECESNÍ) MEZERY</a:t>
            </a:r>
            <a:endParaRPr lang="cs-CZ" altLang="cs-CZ" sz="2000" b="1" dirty="0">
              <a:solidFill>
                <a:srgbClr val="FF0000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účinek </a:t>
            </a:r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expanzivní monetární politiky </a:t>
            </a:r>
            <a:r>
              <a:rPr lang="cs-CZ" altLang="cs-CZ" sz="2000" b="1" dirty="0">
                <a:solidFill>
                  <a:schemeClr val="tx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se dostavuje jen do stavu plného využití zdrojů = hranice produkčních možností; pokračování = inflační mezera.</a:t>
            </a:r>
            <a:endParaRPr lang="cs-CZ" altLang="cs-CZ" sz="2000" b="1" dirty="0">
              <a:solidFill>
                <a:schemeClr val="tx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802850"/>
            <a:ext cx="8229600" cy="530741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Keynesovský pohled na úlohu a možnosti monetární politiky</a:t>
            </a:r>
            <a:br>
              <a:rPr lang="cs-CZ" altLang="cs-CZ" sz="2000" b="1" dirty="0">
                <a:solidFill>
                  <a:srgbClr val="FF000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br>
              <a:rPr lang="cs-CZ" altLang="cs-CZ" sz="2000" b="1" dirty="0">
                <a:highlight>
                  <a:srgbClr val="FFFF00"/>
                </a:highlight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</a:b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0644" y="4143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  <a:endParaRPr lang="cs-CZ" altLang="cs-CZ" b="1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557337"/>
            <a:ext cx="8553450" cy="4697989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smysl MP = ovlivňování úrokové míry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transmisní mechanismus: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cs-CZ" altLang="cs-CZ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MONETÁRNÍ POLITIKA</a:t>
            </a:r>
            <a:endParaRPr lang="cs-CZ" altLang="cs-CZ" b="1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I, C, G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AD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endParaRPr lang="cs-CZ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Opak – </a:t>
            </a:r>
            <a:r>
              <a:rPr lang="cs-CZ" altLang="cs-CZ" sz="2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 MONETÁRNÍ POLITIKA: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mezera - prodej obligací, zvýšení hlavních úrokových sazeb CB.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17140" y="3172619"/>
            <a:ext cx="115093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607913" y="3146570"/>
            <a:ext cx="63405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135583" y="3144045"/>
            <a:ext cx="126499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160440" y="3186402"/>
            <a:ext cx="10738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728073" y="3140438"/>
            <a:ext cx="831272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3025" y="554037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Efekt zvýšení nabídky peněz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5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9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916238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" name="Group 7"/>
          <p:cNvGrpSpPr/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8454" name="Freeform 8"/>
            <p:cNvSpPr/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184 w 1632"/>
                <a:gd name="T3" fmla="*/ 933 h 1776"/>
                <a:gd name="T4" fmla="*/ 789 w 1632"/>
                <a:gd name="T5" fmla="*/ 1278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43000" y="4724400"/>
            <a:ext cx="162877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1143000" y="5157788"/>
            <a:ext cx="239236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307975" y="4708525"/>
            <a:ext cx="0" cy="5413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85800" y="43910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50875" y="49133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53" name="TextovéPole 7"/>
          <p:cNvSpPr txBox="1">
            <a:spLocks noChangeArrowheads="1"/>
          </p:cNvSpPr>
          <p:nvPr/>
        </p:nvSpPr>
        <p:spPr bwMode="auto">
          <a:xfrm>
            <a:off x="2327564" y="1692276"/>
            <a:ext cx="620337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Snížení i bude mít vliv na C, I, G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3" grpId="0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8" y="451644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  <a:endParaRPr lang="cs-CZ" altLang="cs-CZ" b="1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482850" y="3076575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187450" y="4292600"/>
            <a:ext cx="2879725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1874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187450" y="378936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95738" y="414972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95738" y="3573463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1763713" y="4941888"/>
            <a:ext cx="0" cy="5746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403350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03350" y="5516563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835150" y="55895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1547813" y="45815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3132138" y="41497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763713" y="48688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979613" y="37163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1619250" y="630872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expanzivní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RECESNÍ MEZERY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0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9213" y="510382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195513" y="3122613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309688" y="342741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2001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6118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309688" y="3944938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189413" y="331628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224338" y="395287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903538" y="3779838"/>
            <a:ext cx="22225" cy="17351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925763" y="55895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255838" y="5561013"/>
            <a:ext cx="129698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76513" y="56118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1778000" y="4202113"/>
            <a:ext cx="0" cy="3587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484438" y="33162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241550" y="44942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2314575" y="645318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restriktivní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INFLAČNÍ MEZERY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3406775" y="3756025"/>
            <a:ext cx="0" cy="36036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Trh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93957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– zboží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svého druhu, se kterým se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obchoduje na trhu =&gt; poptávka, nabídka – vzájemným působením obě strany trhu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utvářejí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cenu peněz = ÚROKOVOU MÍRU (zdůvodnění – kap. 6.3.2: půjčovaní peněz, držet vs. uložit):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Utváření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ceny peněz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dnešním peněžnictví modifikováno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intervencemi CB;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 po penězích (MD): množství peněz poptávaných při určité ceně = úrokové míre: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poptávané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které si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a firmy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přejí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držet v co nejlikvidnější formě: hotovost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vklady na neterminovaných účtech =  peněžní agregát M1.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371331" y="322118"/>
            <a:ext cx="8460942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48/58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1" y="1309255"/>
            <a:ext cx="8460942" cy="50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6477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257299"/>
            <a:ext cx="8753475" cy="5103813"/>
          </a:xfrm>
          <a:noFill/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zpochybňují o vlivu monetární politiky na reálný produkt a zaměstnanost = 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řešeny tržními silami a dlouhodobě se přibližují svým optimálním hodnotám) =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››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Neutralita peněz: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peníze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nemají vliv na reálné veličiny;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zdůrazňuje naopak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silný a přímý vliv nabídky peněz na cenovou hladinu a inflaci.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INTERPRETACE ROVNICE SMĚNY: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 eaLnBrk="1" hangingPunct="1">
              <a:spcBef>
                <a:spcPts val="1800"/>
              </a:spcBef>
              <a:buClrTx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V=P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předpokladu relativně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stabilní V a 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jen 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cenové hladiny (inflace); vzrůst M není vyrovnáván snížením V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 aktivistické monetární politice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která reaguje na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nebo deflační odchylky skutečného produktu od produktu potenciálního a na odchylky skutečné nezaměstnanosti od její přirozené míry.</a:t>
            </a: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36819" y="3325091"/>
            <a:ext cx="2076160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49/58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8836602" cy="4674033"/>
          </a:xfrm>
          <a:noFill/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nehraje úroková míra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zdaleka tak důležitou úlohu jako v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koncepci keynesovské.</a:t>
            </a:r>
            <a:endParaRPr lang="cs-CZ" altLang="cs-CZ" sz="2400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 se měla vyvíjet v souladu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vývojem reálného produktu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tak aby byla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stabilní cenová hladina: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předvídatelný a stabilní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nabídky peněz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aby nedocházelo 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monetárním šokům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inflačním či deflačním překvapením, které mohou vyvolat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odklon ekonomiky od dlouhodobé rovnováhy.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Větší vliv než aktivistická MP: faktory typu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technologie, produkční kapacita, populační trendy, pružnost a efektivnost trhu práce a další charakteristiky ovlivňující produkční potenciál ekonomiky: </a:t>
            </a:r>
            <a:endParaRPr lang="cs-CZ" altLang="cs-CZ" sz="2400" b="1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Imunní vůči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intervenci centrální banky imunní.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9036050" cy="4674033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inflační nebo recesní mezera nastane – další opatření v podobě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dalším prohlubování nerovnováhy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pravidlo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pokud roste ekonomika, měla by se odpovídajícím způsobem i zvyšovat nabídka peněz: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Požadavek stabilního a předvídatelného růstu nabídky peněz.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Každoroční přírůstek má odpovídat typickému tempu růstu reálného produktu.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Tempo nárůstu nabídky peněz má být udržováno dlouhodobě a nezávisle na fázi ekonomického cyklu a změnách reálných ekonomických veličin.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Stabilizován vztah mezi nabídkou peněz a růstem reálného produktu;</a:t>
            </a:r>
            <a:endParaRPr lang="cs-CZ" altLang="cs-CZ" sz="2400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37854"/>
            <a:ext cx="9036050" cy="4823258"/>
          </a:xfrm>
          <a:noFill/>
        </p:spPr>
        <p:txBody>
          <a:bodyPr>
            <a:normAutofit fontScale="85000" lnSpcReduction="20000"/>
          </a:bodyPr>
          <a:lstStyle/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stanovisko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obecnější FILOZOFIÍ MONETARISMU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EKONOMIE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 EKONOMIKA = VNITŘNĚ STABILNÍ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intervenční zásahy vlády / centrální banky tuto stabilitu ohrožují.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TEORIÍ NEUTRALITY PENĚZ. 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Monetaristická teorie / celá neoklasická ekonomie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peníze jsou neutrální vůči reálným ekonomickým veličinám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v množství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ovlivňují pouze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proměnné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nikoli však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 proměnné: úroveň reálného produktu a míra nezaměstnanosti; proporcionální změna cenové úrovně a nominálních veličin: nominální produkt, nominální úroková míra nebo nominální měnový kurz.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Ekonomové na pozici neutrality peněz odmítají pokusy centrální banky o „MAKROEKONOMICKÝ MANAGEMENT“ v podobě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expanzivní nebo restriktivní monetární politiky: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reálných ekonomických veličinách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faktory: výrobní kapacita ekonomiky, produktivita jejích výrobních faktorů, pružnost trhu práce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apod.: </a:t>
            </a: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silný a přímý vliv nabídky peněz </a:t>
            </a:r>
            <a:r>
              <a:rPr lang="cs-CZ" altLang="cs-CZ" sz="2400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hladinu a inflaci. </a:t>
            </a:r>
            <a:endParaRPr lang="cs-CZ" altLang="cs-CZ" sz="2400" b="1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/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75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6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3577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78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79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3573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4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62" name="Text Box 2"/>
          <p:cNvSpPr txBox="1">
            <a:spLocks noChangeArrowheads="1"/>
          </p:cNvSpPr>
          <p:nvPr/>
        </p:nvSpPr>
        <p:spPr bwMode="auto">
          <a:xfrm>
            <a:off x="114300" y="69362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3569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457200" y="1539875"/>
            <a:ext cx="857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Důsledky expanzivní monetární expanze: monetaristický pohled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51/58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475509"/>
            <a:ext cx="8722302" cy="4885603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rámci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ekonomie: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teorie, dle níž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neanticipované (nepředvídané) změny nabídky peněz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krátkodobý účinek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 produkt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 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tudíž v takové situaci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NEUTRÁLNÍMI.</a:t>
            </a:r>
            <a:endParaRPr lang="cs-CZ" altLang="cs-CZ" sz="2400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endParaRPr lang="cs-CZ" altLang="cs-CZ" sz="2400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Všechny subjekty v ekonomice očekávají, že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a cenová hladina nezmění.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náhle / bez oznámení zvýší nabídku peněz =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šok expanzivní povahy zvýší ceny: </a:t>
            </a:r>
            <a:endParaRPr lang="cs-CZ" altLang="cs-CZ" sz="24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firmy) si mylně vysvětlují vyšší nominální cenu své produkce jako zvýšení její relativní ceny a nezaznamenávají, že jde o růst celkové cenové hladiny =&gt; zvyšují produkci – neutralita peněz se v krátkém období neprojevuje.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na tom ekonomicky lépe –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zvyšují se i ceny produkce jiných firem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také ceny všech statků, které firmy nakupují.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  <a:endParaRPr lang="cs-CZ" altLang="cs-CZ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475509"/>
            <a:ext cx="8722302" cy="4885603"/>
          </a:xfrm>
          <a:noFill/>
        </p:spPr>
        <p:txBody>
          <a:bodyPr>
            <a:normAutofit/>
          </a:bodyPr>
          <a:lstStyle/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Firmy produkují více, než by produkovaly, kdyby věděly, že se relativní ceny jejich produkce vlastně nezměnily =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podlehly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ILUZI:</a:t>
            </a:r>
            <a:endParaRPr lang="cs-CZ" altLang="cs-CZ" sz="24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Následně: rozsah se produkce vrátí na svou původní úroveň. 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Účinek vzrůstu peněžní nabídky na reálný produkt = PŘECHODNÝ, účinek na výši cenové hladiny = TRVALÝ. </a:t>
            </a:r>
            <a:endParaRPr lang="cs-CZ" altLang="cs-CZ" sz="2400" b="1" dirty="0"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neanticipovaná změna nabídky peněz vůči reálné ekonomice neutrální.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Případ krátkodobé ne-neutrality peněz = jen za předpokladu neanticipovaných, tzn.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nepředvídaných změn v nabídce peněz. </a:t>
            </a:r>
            <a:endParaRPr lang="cs-CZ" altLang="cs-CZ" sz="24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50/58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579" name="Group 22"/>
          <p:cNvGrpSpPr/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4604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5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  <a:endPara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4606" name="Group 7"/>
            <p:cNvGrpSpPr/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4607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08" name="Freeform 9"/>
              <p:cNvSpPr/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/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4602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3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/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4600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54463" y="5068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6" name="Text Box 2"/>
          <p:cNvSpPr txBox="1">
            <a:spLocks noChangeArrowheads="1"/>
          </p:cNvSpPr>
          <p:nvPr/>
        </p:nvSpPr>
        <p:spPr bwMode="auto">
          <a:xfrm>
            <a:off x="0" y="55552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 – neanticipovaná změna MS</a:t>
            </a:r>
            <a:endParaRPr kumimoji="0" lang="cs-CZ" altLang="cs-CZ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6" name="Group 24"/>
          <p:cNvGrpSpPr/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4598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57288" y="4764088"/>
            <a:ext cx="31511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5466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618038" y="42449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" name="Group 24"/>
          <p:cNvGrpSpPr/>
          <p:nvPr/>
        </p:nvGrpSpPr>
        <p:grpSpPr bwMode="auto">
          <a:xfrm rot="-4817070">
            <a:off x="1996281" y="2105820"/>
            <a:ext cx="3870325" cy="3871912"/>
            <a:chOff x="1200" y="1680"/>
            <a:chExt cx="2379" cy="1978"/>
          </a:xfrm>
        </p:grpSpPr>
        <p:sp>
          <p:nvSpPr>
            <p:cNvPr id="24596" name="Freeform 10"/>
            <p:cNvSpPr/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7" name="Text Box 11"/>
            <p:cNvSpPr txBox="1">
              <a:spLocks noChangeArrowheads="1"/>
            </p:cNvSpPr>
            <p:nvPr/>
          </p:nvSpPr>
          <p:spPr bwMode="auto">
            <a:xfrm rot="4817070">
              <a:off x="3084" y="3164"/>
              <a:ext cx="66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698875" y="38846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1143000" y="4341813"/>
            <a:ext cx="245903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47688" y="395922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52/58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  <p:bldP spid="33" grpId="0"/>
      <p:bldP spid="3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228599" y="1203386"/>
            <a:ext cx="8769927" cy="514661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TM 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ovlivňování úrokové míry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Monetaristický TM 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ovlivňování peněžní zásoby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</a:t>
            </a:r>
            <a:r>
              <a:rPr lang="cs-CZ" altLang="cs-CZ" sz="1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současnosti – kombinace obou přístupů: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době inflačních tlaků: spíše kontrola nabídky peněz;   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době recese: spíše keynesovská doporučení – snižování úrokové sazby.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Jednání monetárních autorit = víceméně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PRAGMATICKÉ;</a:t>
            </a: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 druhé světové válce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až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70. let: v monetární praxi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rozhodující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keynesovské teoretické recepty. </a:t>
            </a: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CB –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zprostředkující cíl = úrokovou míra. </a:t>
            </a: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70. let 20. století –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přesměrování k 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monetarismu a CB – zprostředkující cílová proměnná – NABÍDKU PENĚZ: M1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 ještě častěji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 a M3: </a:t>
            </a: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reakce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selhávání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keynesovských doporučení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řešení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ekonomických problémů 70. let.</a:t>
            </a: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– revize orientace na hlídání nabídky peněz: možnosti CB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kontrolovat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nabídku peněz –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podmínkách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soudobého peněžnictví velmi omezené...</a:t>
            </a:r>
            <a:r>
              <a:rPr lang="cs-CZ" altLang="cs-CZ" sz="18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chyba?</a:t>
            </a:r>
            <a:endParaRPr lang="cs-CZ" altLang="cs-CZ" sz="1800" b="1" dirty="0">
              <a:solidFill>
                <a:srgbClr val="FF0000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cs-CZ" altLang="cs-CZ" sz="1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Transmisní mechanismy MP – </a:t>
            </a:r>
            <a:r>
              <a:rPr lang="cs-CZ" b="1" dirty="0" err="1"/>
              <a:t>shnrutí</a:t>
            </a:r>
            <a:r>
              <a:rPr lang="cs-CZ" b="1" dirty="0"/>
              <a:t> 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842188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98;p14"/>
          <p:cNvSpPr txBox="1"/>
          <p:nvPr/>
        </p:nvSpPr>
        <p:spPr>
          <a:xfrm>
            <a:off x="212651" y="1315233"/>
            <a:ext cx="8693957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přání ekonomických subjektů držet určitou velikost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ZÁSOBY PENĚZ = PENĚŽNÍCH ZŮSTATKŮ:</a:t>
            </a:r>
            <a:endParaRPr lang="cs-CZ" altLang="cs-CZ" sz="2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PENĚŽNÍ ZŮSTATEK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zásoba peněz jako takových, bez přihlédnutí k cenám statků;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ZŮSTATEK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zásoba peněz ve vztahu k cenám, důležitá – kupní síla zůstatku; důležitější!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514350" indent="-51435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– poptávané pro své vlastnosti: </a:t>
            </a:r>
            <a:r>
              <a:rPr lang="cs-CZ" altLang="cs-CZ" sz="2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motivy MD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podněcují ekonomické subjekty k </a:t>
            </a:r>
            <a:r>
              <a:rPr lang="cs-CZ" altLang="cs-CZ" sz="2800" b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držbě peněz v nejlikvidnější podobě –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motivů rozlišujeme:</a:t>
            </a:r>
            <a:endParaRPr lang="cs-CZ" altLang="cs-CZ" sz="2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měnové politiky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 err="1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Endogenita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nabídky peněz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nabídka peněz se odvíjí od poptávky firem po úvěrech, v důsledku čehož se do značné míry vlivu centrální banky vymyká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Zájem o úvěry není ovlivňován jen úrokovou sazbou, ale řadou dalších faktorů =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ekonomický sentiment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optimistická vs. pesimistická očekávání ekonomických subjektů, zejména firem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Samofinancování investic firmami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(bez úvěrování).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Konflikt mezi vnitřními a vnějšími cíli CB: efekt na měnový kurz (apreciace a depreciace).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Expanzivní/restriktivní MP vede ke snížení/zvýšení úrokové míry, což ale může vyvolat odliv/příliv kapitálu ze země = záporný/kladný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úrokový diferenciál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1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Pozor na časová zpoždění (1 měsíc / 2 roky)=&gt; argument proti využívání MP jako proticyklického nástroje: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účinky  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vhodné ekonomiku tlumit; </a:t>
            </a:r>
            <a:r>
              <a:rPr lang="cs-CZ" altLang="cs-CZ" sz="18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lang="cs-CZ" altLang="cs-CZ" sz="1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účinky = vhodnější stimulace.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863" y="436563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Past likvidity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070100"/>
            <a:ext cx="205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  <a:endParaRPr kumimoji="0" lang="cs-CZ" altLang="cs-CZ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99164" y="57404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  <a:endParaRPr kumimoji="0" lang="cs-CZ" altLang="cs-CZ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766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9" name="Freeform 9"/>
            <p:cNvSpPr/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3348038" y="2241550"/>
            <a:ext cx="1296987" cy="3960813"/>
            <a:chOff x="1610" y="1389"/>
            <a:chExt cx="817" cy="2495"/>
          </a:xfrm>
        </p:grpSpPr>
        <p:sp>
          <p:nvSpPr>
            <p:cNvPr id="2766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229100" y="2644775"/>
            <a:ext cx="0" cy="3529013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229100" y="221615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632200" y="3295650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652838" y="48688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632200" y="4175125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445001" y="4770828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63" name="TextovéPole 7"/>
          <p:cNvSpPr txBox="1">
            <a:spLocks noChangeArrowheads="1"/>
          </p:cNvSpPr>
          <p:nvPr/>
        </p:nvSpPr>
        <p:spPr bwMode="auto">
          <a:xfrm>
            <a:off x="5100638" y="1457692"/>
            <a:ext cx="373856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Zpravidla 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velmi nízká a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. subjekty očekávají její růst, zvyšuje se spekulační D.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Další růst MS vede jen ke zvýšení peněžních zůstatků domácností a firem.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Ekonomické subjekty budou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očekávat vzrůst úrokové míry,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 bude se proto zvyšovat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spekulační poptávka po penězích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1576388" y="2825750"/>
            <a:ext cx="4552950" cy="2635250"/>
          </a:xfrm>
          <a:custGeom>
            <a:avLst/>
            <a:gdLst>
              <a:gd name="connsiteX0" fmla="*/ 34649 w 4552058"/>
              <a:gd name="connsiteY0" fmla="*/ 0 h 2537694"/>
              <a:gd name="connsiteX1" fmla="*/ 662446 w 4552058"/>
              <a:gd name="connsiteY1" fmla="*/ 2210938 h 2537694"/>
              <a:gd name="connsiteX2" fmla="*/ 4552058 w 4552058"/>
              <a:gd name="connsiteY2" fmla="*/ 2483893 h 253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2058" h="2537694">
                <a:moveTo>
                  <a:pt x="34649" y="0"/>
                </a:moveTo>
                <a:cubicBezTo>
                  <a:pt x="-27903" y="898478"/>
                  <a:pt x="-90455" y="1796956"/>
                  <a:pt x="662446" y="2210938"/>
                </a:cubicBezTo>
                <a:cubicBezTo>
                  <a:pt x="1415347" y="2624920"/>
                  <a:pt x="2983702" y="2554406"/>
                  <a:pt x="4552058" y="2483893"/>
                </a:cubicBezTo>
              </a:path>
            </a:pathLst>
          </a:cu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227763" y="5232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54/58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478982" cy="4873560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pomocí nástrojů monetární politiky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realizuje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Jejími důsledky jsou změny v úrokových sazbách a v množství peněz v oběhu.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vyvolává rozpor v jejím úsilí o stabilitu nabídky peněz a o stabilitu úrokové míry.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 spočívá v tom, že současně nemůže zvyšovat a snižovat nabídku peněz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současně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realizovat expanzivní i restriktivní 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jako cíl preferována stabilita úrokové míry, musí centrální banka kompenzovat změny v poptávce po penězích změnami v nabídce peněz, tj. peněžní nabídka peněz je přizpůsobována peněžní poptávce.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cílem stabilita nabídky peněz, musí se při změnách poptávky po penězích měnit úroková míra. CB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nemůže sledovat oba cíle najednou – udržovat stabilní úrokové sazby a konstantní množství peněz v ekonomice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 rozhodnutí o tom, který cíl bude upřednostněn, musí proto vždy vycházet z konkrétní situace na trhu peněz a v ekonomice.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Dilema centrální banky</a:t>
            </a:r>
            <a:endParaRPr lang="cs-CZ" b="1" dirty="0"/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35/58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36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</a:t>
            </a:r>
            <a:endParaRPr lang="cs-CZ" altLang="cs-CZ" b="1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858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5800" y="6019800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8006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800600" y="6019800"/>
            <a:ext cx="3657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2971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6019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343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98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7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066800" y="45720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219200" y="4114800"/>
            <a:ext cx="18288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295400" y="3657600"/>
            <a:ext cx="1981200" cy="1371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76600" y="472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71800" y="5181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67000" y="5562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685800" y="51816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685800" y="46482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685800" y="41148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286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28600" y="381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28600" y="4343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579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48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6294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324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791200" y="39624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5791200" y="55626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5181600" y="44196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81800" y="541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4800600" y="4800600"/>
            <a:ext cx="990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5791200" y="4800600"/>
            <a:ext cx="838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5334000" y="3886200"/>
            <a:ext cx="19050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62800" y="5029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cs-CZ" altLang="cs-CZ" sz="2400" b="1" i="0" u="none" strike="noStrike" kern="1200" cap="none" spc="0" normalizeH="0" baseline="-2500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81000" y="1981200"/>
            <a:ext cx="3581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NABÍDKY PENĚZ (CEN)</a:t>
            </a: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724400" y="1981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ÚROKOVÉ MÍRY</a:t>
            </a: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2268538" y="5084763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1116013" y="4292600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2627313" y="47974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V="1">
            <a:off x="1474788" y="4005263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6588125" y="50133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5435600" y="4221163"/>
            <a:ext cx="287338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71" name="TextovéPole 1"/>
          <p:cNvSpPr txBox="1">
            <a:spLocks noChangeArrowheads="1"/>
          </p:cNvSpPr>
          <p:nvPr/>
        </p:nvSpPr>
        <p:spPr bwMode="auto">
          <a:xfrm>
            <a:off x="228600" y="125339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CB se musí dle konkrétní situace rozhodnout mezi zprostředkujícími cíli: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8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1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1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7" grpId="0"/>
      <p:bldP spid="21521" grpId="0"/>
      <p:bldP spid="21522" grpId="0"/>
      <p:bldP spid="21523" grpId="0"/>
      <p:bldP spid="21527" grpId="0"/>
      <p:bldP spid="21528" grpId="0"/>
      <p:bldP spid="21529" grpId="0"/>
      <p:bldP spid="21531" grpId="0"/>
      <p:bldP spid="21533" grpId="0"/>
      <p:bldP spid="21537" grpId="0"/>
      <p:bldP spid="21541" grpId="0"/>
      <p:bldP spid="21542" grpId="0"/>
      <p:bldP spid="2154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Financializace ekonomik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Očekávaní: finanční ekonomika bude víceméně „kopírovat“ vývoj ekonomiky reálné;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Situace: objem finančních aktiv roste mnohem rychleji než reálný světový HDP. 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proces vyjadřován novým termínem </a:t>
            </a: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„financializace ekonomiky“</a:t>
            </a:r>
            <a:endParaRPr lang="cs-CZ" altLang="cs-CZ" sz="1600" b="1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světových finančních aktiv neslouží k obsluze reálné ekonomiky, ale ke spekulačním operacím.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>
              <a:spcBef>
                <a:spcPts val="1200"/>
              </a:spcBef>
              <a:buClrTx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v krizové ekonomice</a:t>
            </a: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Neúčinnost tradičních nástrojů monetární politiky při řešení připomenutých krizových situací a obava z deflace přinutily centrální banky k použití nestandardních postupů:</a:t>
            </a:r>
            <a:endParaRPr lang="cs-CZ" altLang="cs-CZ" sz="1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POUŽITÍ ZÁPORNÉ ÚROKOVÉ SAZBY, </a:t>
            </a:r>
            <a:endParaRPr lang="cs-CZ" altLang="cs-CZ" sz="1600" b="1" dirty="0"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cs-CZ" altLang="cs-CZ" sz="1600" b="1" dirty="0">
                <a:highlight>
                  <a:srgbClr val="00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KVANTITATIVNÍ UVOLŇOVÁNÍ MONETÁRNÍ POLITIKY: </a:t>
            </a:r>
            <a:r>
              <a:rPr lang="cs-CZ" altLang="cs-CZ" sz="1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vykupuje dlouhodobé dluhopisy vlády, komerčních bank a korporací za peníze, které sama – jak se i v době elektronických peněz říká – </a:t>
            </a:r>
            <a:r>
              <a:rPr lang="cs-CZ" altLang="cs-CZ" sz="1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tiskne.</a:t>
            </a:r>
            <a:endParaRPr lang="cs-CZ" altLang="cs-CZ" sz="1600" b="1" dirty="0">
              <a:solidFill>
                <a:srgbClr val="FF0000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Snahy o stabilizaci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4"/>
            <a:ext cx="8674967" cy="518346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Reakcí na důsledky finanční krize vzešlé z poměrů panujících na finančních trzích – opatření, které mají napomoci ke stabilizaci finančního systému a k předcházení podobných krizí.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ü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Opatření směřovala do těchto oblastí: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zpřísnění požadavků na kapitálové vybavení bank s cílem vytvářet nárazníky (polštáře) pro případ kapitálových ztrát,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zpřísnění požadavků na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likviditu bank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tzn. na schopnost dostát svým závazkům v kterémkoli okamžiku,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zeslabení motivace bank k vysoce riskantním obchodům,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nebankovních úvěrových institucí (tzv. stínového bankovnictví),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„daňových rájů“ umožňujících praní tzv. špinavých peněz a daňové úniky,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provázání odměn bankéřů s výsledky bank jimi řízených.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529935"/>
            <a:ext cx="9144000" cy="80197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Snahy o stabilizaci</a:t>
            </a:r>
            <a:endParaRPr lang="cs-CZ" altLang="cs-CZ" sz="36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433945"/>
            <a:ext cx="867496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 stabilizaci finančního systému mají napomoci zátěžové testy: prověřují odolnost finančních institucí vůči dalším šokům a krizím.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MIKROZÁTĚŽOVÉ TESTY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určeny k prověřování odolnosti jednotlivých bank;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MAKROZÁTĚŽOVÉ TESTY 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hodnocení odolnosti bankovního sektoru jako celku.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 algn="ctr">
              <a:spcBef>
                <a:spcPts val="1200"/>
              </a:spcBef>
              <a:buClrTx/>
              <a:buNone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MODERNÍ MĚNOVÁ TEORIE</a:t>
            </a: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 nedostatečné agregátní poptávky,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Mnohem větší důraz na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politiku,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stát emitující vlastní měnu nemůže zbankrotovat, Množství a tok peněz v oběhu jsou v této teorii regulovány </a:t>
            </a:r>
            <a:r>
              <a:rPr lang="cs-CZ" alt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DANĚMI.</a:t>
            </a:r>
            <a:endParaRPr lang="cs-CZ" altLang="cs-CZ" sz="18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= role instituce víceméně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pasivně registrující vývoj nabídky peněz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Zřetelně se zde projevuje </a:t>
            </a:r>
            <a:r>
              <a:rPr lang="cs-CZ" alt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endogenního pojetí nabídky peněz</a:t>
            </a:r>
            <a:r>
              <a:rPr lang="cs-CZ" altLang="cs-CZ" sz="1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18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ClrTx/>
            </a:pPr>
            <a:endParaRPr lang="cs-CZ" altLang="cs-CZ" sz="1800" b="1" dirty="0">
              <a:solidFill>
                <a:schemeClr val="tx1"/>
              </a:solidFill>
              <a:highlight>
                <a:srgbClr val="00FF00"/>
              </a:highlight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</a:t>
            </a:r>
            <a:endParaRPr lang="cs-CZ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 panose="02020603050405020304"/>
                <a:ea typeface="+mn-ea"/>
                <a:cs typeface="+mn-cs"/>
              </a:rPr>
            </a:fld>
            <a:endParaRPr lang="cs-CZ" sz="1800" kern="1200" dirty="0">
              <a:solidFill>
                <a:srgbClr val="307871"/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654" y="1224643"/>
            <a:ext cx="8348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Původní rovnováha na peněžním trhu byla ovlivněna následujícími skutečnostmi: 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cenová hladina vzrostla, 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centrální banka zvýšila požadavky na povinné bankovní rezervy, 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reálný produkt v ekonomice klesl,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  <a:p>
            <a:pPr marL="342900" indent="-342900">
              <a:buClrTx/>
              <a:buFontTx/>
              <a:buAutoNum type="alphaLcParenR"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centrální banka snížila diskontní sazbu. 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  <a:p>
            <a:pPr>
              <a:buClrTx/>
            </a:pPr>
            <a:r>
              <a:rPr lang="cs-CZ" sz="3200" kern="1200" dirty="0">
                <a:solidFill>
                  <a:schemeClr val="tx1"/>
                </a:solidFill>
                <a:latin typeface="Times New Roman" panose="02020603050405020304"/>
                <a:ea typeface="+mn-ea"/>
                <a:cs typeface="+mn-cs"/>
              </a:rPr>
              <a:t>Za jinak nezměněných okolností graficky ilustrujte každou z uvažovaných situací. </a:t>
            </a:r>
            <a:endParaRPr lang="cs-CZ" sz="3200" kern="1200" dirty="0">
              <a:solidFill>
                <a:schemeClr val="tx1"/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57/58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 panose="020F0502020204030204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3557048"/>
            <a:ext cx="8644269" cy="306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rozpadem směnného aktu – zboží za zboží: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– Z,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dvě operace po vzniku peněz: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– P a P – Z: operace – časově oddělené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nutné pro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a firmy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mít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zůstatky;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založena na funkci peněz jako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prostředku směny: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tak drží určitou peněžní zásobu.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Časový nesoulad: kupuji pořád, ale výplata 1x za měsíc 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motiv k MD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zesilován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desynchronizaci výdajů a příjmů 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(obr. 6.2), vliv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výše příjmů, frekvence výplat, spotřební zvyklostí.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856" y="736377"/>
            <a:ext cx="7904285" cy="2692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782515"/>
            <a:ext cx="8762250" cy="60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Souvisí s ní ještě -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motiv k držbě peněz: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opatrnostního motivu – držba více peněz: náklady držby vs. pocit jistoty;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Opatrnostní poptávka po penězích: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dodatečné peníze jako zabezpečení proti nepředvídatelným událostem – přiřazujeme k </a:t>
            </a:r>
            <a:r>
              <a:rPr lang="cs-CZ" altLang="cs-CZ" sz="1800" b="1" kern="12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poptávce. </a:t>
            </a:r>
            <a:endParaRPr lang="cs-CZ" altLang="cs-CZ" sz="1800" b="1" kern="1200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(majetková) poptávka 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MD ve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funkci uchovatele hodnoty: motiv – snaha diverzifikovat portfolio,  nebo o připravenost k finanční investici, celkově – snaha držet peníze jako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AKTIVUM: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podobě různých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aktiv: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těchto aktiv –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portfolio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  <a:endParaRPr lang="cs-CZ" altLang="cs-CZ" sz="1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diverzifikace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 cílem snížení rizika:</a:t>
            </a: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portfoliu jako bezpečné aktivum, 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v portfoliu </a:t>
            </a: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zájmu připravenosti na pohotovou reakci na nákup jiných aktiv – cenných papírů – akcie, obligace:</a:t>
            </a: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9625" indent="-36195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Spekulujeme s penězi – držíme peněžní rezervu v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 nejlikvidnější podobě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pokud je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cena</a:t>
            </a: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vysoká, </a:t>
            </a:r>
            <a:r>
              <a:rPr lang="cs-CZ" altLang="cs-CZ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obětujeme současný úrok v očekávaní vyššího v budoucnu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6/58</a:t>
            </a:r>
            <a:endParaRPr sz="1200" b="1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35392</Words>
  <Application>WPS Presentation</Application>
  <PresentationFormat>On-screen Show (4:3)</PresentationFormat>
  <Paragraphs>1161</Paragraphs>
  <Slides>78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78</vt:i4>
      </vt:variant>
    </vt:vector>
  </HeadingPairs>
  <TitlesOfParts>
    <vt:vector size="92" baseType="lpstr">
      <vt:lpstr>Arial</vt:lpstr>
      <vt:lpstr>SimSun</vt:lpstr>
      <vt:lpstr>Wingdings</vt:lpstr>
      <vt:lpstr>Arial</vt:lpstr>
      <vt:lpstr>Calibri</vt:lpstr>
      <vt:lpstr>Times New Roman</vt:lpstr>
      <vt:lpstr>Calibri</vt:lpstr>
      <vt:lpstr>Consolas</vt:lpstr>
      <vt:lpstr>Microsoft YaHei</vt:lpstr>
      <vt:lpstr>Arial Unicode MS</vt:lpstr>
      <vt:lpstr>Tahoma</vt:lpstr>
      <vt:lpstr>Cambria Math</vt:lpstr>
      <vt:lpstr>Times New Roman</vt:lpstr>
      <vt:lpstr>1_Office Theme</vt:lpstr>
      <vt:lpstr>Makroekonomie  Rovnováha peněžního trhu a monetární politika státu XMAK</vt:lpstr>
      <vt:lpstr>Peníze v ekonomice</vt:lpstr>
      <vt:lpstr>Funkce peněz</vt:lpstr>
      <vt:lpstr>Vlastnosti peněz</vt:lpstr>
      <vt:lpstr>Historie peněz</vt:lpstr>
      <vt:lpstr>Trh peněz</vt:lpstr>
      <vt:lpstr>Poptávka po penězích</vt:lpstr>
      <vt:lpstr>PowerPoint 演示文稿</vt:lpstr>
      <vt:lpstr>PowerPoint 演示文稿</vt:lpstr>
      <vt:lpstr>Poptávka po penězích</vt:lpstr>
      <vt:lpstr>Poptávka po penězích</vt:lpstr>
      <vt:lpstr>Poptávka po penězích</vt:lpstr>
      <vt:lpstr>Poptávka po penězích</vt:lpstr>
      <vt:lpstr>Peněžní agregáty</vt:lpstr>
      <vt:lpstr>Peněžní agregáty</vt:lpstr>
      <vt:lpstr>Hlavní peněžní agregáty</vt:lpstr>
      <vt:lpstr>Kvantitativní teorie peněz (KTP)</vt:lpstr>
      <vt:lpstr>Kvantitativní teorie peněz</vt:lpstr>
      <vt:lpstr>Nová kvantitativní teorie</vt:lpstr>
      <vt:lpstr>Účetní bilance zlatníka (předchůdce banky)</vt:lpstr>
      <vt:lpstr>Účetní bilance zlatníka (předchůdce banky)</vt:lpstr>
      <vt:lpstr>Makro-/mikroekonomické příčiny regulace bank</vt:lpstr>
      <vt:lpstr>Jak banky tvoří peníze a peněžní multiplikátor</vt:lpstr>
      <vt:lpstr>Jak banky tvoří peníze a peněžní multiplikátor</vt:lpstr>
      <vt:lpstr>Jak banky tvoří peníze a peněžní multiplikátor</vt:lpstr>
      <vt:lpstr>Jak banky tvoří peníze a peněžní multiplikátor</vt:lpstr>
      <vt:lpstr>Role centrální banky (CB)</vt:lpstr>
      <vt:lpstr>Funkce centrální banky (podrobně)</vt:lpstr>
      <vt:lpstr>Role centrální banky</vt:lpstr>
      <vt:lpstr>Role centrální banky</vt:lpstr>
      <vt:lpstr>Utváření nabídky peněz - CB</vt:lpstr>
      <vt:lpstr>Utváření nabídky peněz</vt:lpstr>
      <vt:lpstr>Utváření nabídky peněz</vt:lpstr>
      <vt:lpstr>Nabídka peněz – převážné endogenně utvářená veličina</vt:lpstr>
      <vt:lpstr>Nabídka peněz</vt:lpstr>
      <vt:lpstr>Nabídka peněz</vt:lpstr>
      <vt:lpstr>Rovnováha na trhu peněz</vt:lpstr>
      <vt:lpstr>Nabídka peněz – převážné endogenně utvářená veličina</vt:lpstr>
      <vt:lpstr>Rovnováha na trhu peněz</vt:lpstr>
      <vt:lpstr>Rovnováha na trhu peněz</vt:lpstr>
      <vt:lpstr>Rovnováha na trhu peněz</vt:lpstr>
      <vt:lpstr>Nositelé hospodářské politiky</vt:lpstr>
      <vt:lpstr>Nástroje a cíle monetární politiky</vt:lpstr>
      <vt:lpstr>Monetární politika (MP)</vt:lpstr>
      <vt:lpstr>Nástroje monetární politiky</vt:lpstr>
      <vt:lpstr>Přímé nástroje</vt:lpstr>
      <vt:lpstr>Nepřímé nástroje</vt:lpstr>
      <vt:lpstr>Nepřímé nástroje - ÚROKOVÉ SAZBY </vt:lpstr>
      <vt:lpstr>Nepřímé nástroje - ÚROKOVÉ SAZBY </vt:lpstr>
      <vt:lpstr>Úrokové sazby</vt:lpstr>
      <vt:lpstr>Nepřímé nástroje - ÚROKOVÉ SAZBY </vt:lpstr>
      <vt:lpstr>Monetární politika</vt:lpstr>
      <vt:lpstr>Keynesovský vs. Neoklasický pohled </vt:lpstr>
      <vt:lpstr>Keynesovský pohled na úlohu a možnosti monetární politiky  </vt:lpstr>
      <vt:lpstr>Keynesovský pohled na úlohu a možnosti monetární politiky  </vt:lpstr>
      <vt:lpstr>Keynesiánské pojetí MP</vt:lpstr>
      <vt:lpstr>PowerPoint 演示文稿</vt:lpstr>
      <vt:lpstr>Keynesiánské pojetí MP</vt:lpstr>
      <vt:lpstr>Keynesiánské pojetí MP</vt:lpstr>
      <vt:lpstr>Keynesiánské pojetí MP</vt:lpstr>
      <vt:lpstr>Monetaristické pojetí MP</vt:lpstr>
      <vt:lpstr>Monetaristické pojetí MP</vt:lpstr>
      <vt:lpstr>Monetaristické pojetí MP</vt:lpstr>
      <vt:lpstr>Monetaristické pojetí MP</vt:lpstr>
      <vt:lpstr>PowerPoint 演示文稿</vt:lpstr>
      <vt:lpstr>Monetaristické pojetí MP</vt:lpstr>
      <vt:lpstr>Monetaristické pojetí MP</vt:lpstr>
      <vt:lpstr>PowerPoint 演示文稿</vt:lpstr>
      <vt:lpstr>Transmisní mechanismy MP – shnrutí </vt:lpstr>
      <vt:lpstr>Omezení měnové politiky</vt:lpstr>
      <vt:lpstr>PowerPoint 演示文稿</vt:lpstr>
      <vt:lpstr>Dilema centrální banky</vt:lpstr>
      <vt:lpstr>Dilema centrální banky</vt:lpstr>
      <vt:lpstr>Financializace ekonomik</vt:lpstr>
      <vt:lpstr>Snahy o stabilizaci</vt:lpstr>
      <vt:lpstr>Snahy o stabilizaci</vt:lpstr>
      <vt:lpstr>Příklad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Magdaléna Drastichová</cp:lastModifiedBy>
  <cp:revision>158</cp:revision>
  <dcterms:created xsi:type="dcterms:W3CDTF">2024-03-20T15:46:00Z</dcterms:created>
  <dcterms:modified xsi:type="dcterms:W3CDTF">2024-10-05T17:20:39Z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18950E87CF4F48578F7E817930DE8D0A_13</vt:lpwstr>
  </property>
  <property fmtid="{D5CDD505-2E9C-101B-9397-08002B2CF9AE}" pid="3" name="KSOProductBuildVer">
    <vt:lpwstr>1033-12.2.0.18165</vt:lpwstr>
  </property>
</Properties>
</file>