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2" r:id="rId6"/>
    <p:sldId id="374" r:id="rId7"/>
    <p:sldId id="364" r:id="rId8"/>
    <p:sldId id="376" r:id="rId9"/>
    <p:sldId id="378" r:id="rId10"/>
    <p:sldId id="375" r:id="rId11"/>
    <p:sldId id="377" r:id="rId12"/>
    <p:sldId id="363" r:id="rId13"/>
    <p:sldId id="371" r:id="rId14"/>
    <p:sldId id="372" r:id="rId15"/>
    <p:sldId id="287" r:id="rId16"/>
    <p:sldId id="379" r:id="rId17"/>
    <p:sldId id="380" r:id="rId18"/>
    <p:sldId id="384" r:id="rId19"/>
    <p:sldId id="365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8" r:id="rId30"/>
    <p:sldId id="385" r:id="rId31"/>
    <p:sldId id="289" r:id="rId32"/>
    <p:sldId id="386" r:id="rId33"/>
    <p:sldId id="387" r:id="rId34"/>
    <p:sldId id="388" r:id="rId35"/>
    <p:sldId id="275" r:id="rId36"/>
    <p:sldId id="389" r:id="rId37"/>
    <p:sldId id="290" r:id="rId38"/>
    <p:sldId id="382" r:id="rId39"/>
    <p:sldId id="383" r:id="rId40"/>
    <p:sldId id="381" r:id="rId41"/>
    <p:sldId id="274" r:id="rId42"/>
    <p:sldId id="367" r:id="rId43"/>
    <p:sldId id="277" r:id="rId44"/>
    <p:sldId id="276" r:id="rId45"/>
    <p:sldId id="390" r:id="rId46"/>
    <p:sldId id="391" r:id="rId47"/>
    <p:sldId id="368" r:id="rId48"/>
    <p:sldId id="292" r:id="rId49"/>
    <p:sldId id="296" r:id="rId50"/>
    <p:sldId id="373" r:id="rId51"/>
    <p:sldId id="279" r:id="rId52"/>
    <p:sldId id="392" r:id="rId53"/>
    <p:sldId id="298" r:id="rId54"/>
    <p:sldId id="300" r:id="rId55"/>
    <p:sldId id="297" r:id="rId56"/>
    <p:sldId id="299" r:id="rId57"/>
    <p:sldId id="303" r:id="rId58"/>
    <p:sldId id="293" r:id="rId59"/>
    <p:sldId id="295" r:id="rId60"/>
    <p:sldId id="361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462" autoAdjust="0"/>
  </p:normalViewPr>
  <p:slideViewPr>
    <p:cSldViewPr snapToGrid="0" showGuides="1">
      <p:cViewPr varScale="1">
        <p:scale>
          <a:sx n="102" d="100"/>
          <a:sy n="102" d="100"/>
        </p:scale>
        <p:origin x="24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customXml" Target="../customXml/item3.xml"/><Relationship Id="rId66" Type="http://schemas.openxmlformats.org/officeDocument/2006/relationships/customXml" Target="../customXml/item2.xml"/><Relationship Id="rId65" Type="http://schemas.openxmlformats.org/officeDocument/2006/relationships/customXml" Target="../customXml/item1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Na straně agregátní poptávky hrají roli zejména spotřební výdaje domácností (C) a soukromé domácí investice (I). Jejich změna se projeví ve změně celkových </a:t>
            </a: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agregátních výdajů, následně produktu a cenové hladiny.</a:t>
            </a: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Hlavní část celkových agregátních výdajů tvoří </a:t>
            </a:r>
            <a:r>
              <a:rPr lang="cs-CZ" b="1" noProof="0" dirty="0"/>
              <a:t>výdaje domácností </a:t>
            </a:r>
            <a:r>
              <a:rPr lang="cs-CZ" noProof="0" dirty="0"/>
              <a:t>na spotřebu, zpravidla více než 50 % HDP ve vyspělých tržních ekonomikách. Obecně platí, že s rostoucím důchodem rostou výdaje na spotřebu. Obvykle se mění i struktura spotřebních výdajů: s rostoucím důchodem klesá podíl výdajů vynaložených na potraviny na celkových výdajích domácností a spotřebitelé začínají substituovat statky méně kvalitní za více kvalitní. Po dosažení určité hranice důchodu mohou spotřebitelé nakupovat tzv. luxusní zboží, pro které platí, že výdaje s nimi spojené rostou rychleji než důchod. </a:t>
            </a: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Další hlavní složkou agregátní poptávky jsou 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plánované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ní výdaje firem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zvyšuje velikost agregátních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a následn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se zvyšuje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stnanost. Investice mají vliv na akumulaci kapitálu. V krátkém období investice stimulují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 a v dlouhém období jsou zdrojem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stu potenciálního produktu – podporují ekonomický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st. Firma investuje (tvo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 dodate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né kapitálové statky), pokud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ekává, že jí tato investice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inese zisk. Porovnává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íjmy z investice s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ními náklady. D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ležitou roli hraje i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 – investice závisí na tom, jak firmy hodnotí souvislosti budoucího vývoje. S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ekáváním, jak se bude ekonomika vyvíjet, je vždy spojena ur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itá míra nejistoty, která 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že ovlivnit ochotu investovat.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1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firem – příklad nepružnosti cen –  neochota firem nést náklady, které jsou spojeny s přeceněním jimi nabízeného zboží (tisk nových katalogů a ceníků)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přímo úměrný vztah mezi produktem a cenovou hladinou – SRAS je rostoucí funkcí cenové hladiny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 doprava – růst SRAS i LRAS: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mění pomalu strukturální skladba HDP,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podnikání.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Nabídkové šoky pozitivní </a:t>
            </a:r>
            <a:r>
              <a:rPr lang="cs-CZ" sz="1200" dirty="0"/>
              <a:t>vedou buďto k </a:t>
            </a:r>
            <a:r>
              <a:rPr lang="cs-CZ" sz="1200" b="1" dirty="0"/>
              <a:t>růstu objemu vyráběné a nabízení produkce</a:t>
            </a:r>
            <a:r>
              <a:rPr lang="cs-CZ" sz="1200" dirty="0"/>
              <a:t>, nebo </a:t>
            </a:r>
            <a:r>
              <a:rPr lang="cs-CZ" sz="1200" b="1" dirty="0"/>
              <a:t>k poklesu cenové hladiny</a:t>
            </a:r>
            <a:r>
              <a:rPr lang="cs-CZ" sz="1200" dirty="0"/>
              <a:t>, popřípadě k oběma změnám současně,</a:t>
            </a:r>
            <a:endParaRPr lang="cs-CZ" sz="1200" dirty="0"/>
          </a:p>
          <a:p>
            <a:r>
              <a:rPr lang="cs-CZ" sz="1200" b="1" dirty="0"/>
              <a:t>Nabídkové šoky negativní</a:t>
            </a:r>
            <a:r>
              <a:rPr lang="cs-CZ" sz="1200" dirty="0"/>
              <a:t>, které jsou naopak spojeny buďto </a:t>
            </a:r>
            <a:r>
              <a:rPr lang="cs-CZ" sz="1200" b="1" dirty="0"/>
              <a:t>s poklesem objemu nabízené produkce</a:t>
            </a:r>
            <a:r>
              <a:rPr lang="cs-CZ" sz="1200" dirty="0"/>
              <a:t>, nebo </a:t>
            </a:r>
            <a:r>
              <a:rPr lang="cs-CZ" sz="1200" b="1" dirty="0"/>
              <a:t>s růstem cenové hladiny</a:t>
            </a:r>
            <a:r>
              <a:rPr lang="cs-CZ" sz="1200" dirty="0"/>
              <a:t>, popřípadě vzájemnou kombinaci obou těchto změn.</a:t>
            </a:r>
            <a:endParaRPr lang="cs-CZ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Agregátní poptávka, agregátní nabídka a potencionální produkt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27. 02. 2024</a:t>
            </a:r>
            <a:endParaRPr lang="cs-CZ" sz="1800" b="1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"/>
          <a:srcRect l="25446" t="30000" r="21607" b="17142"/>
          <a:stretch>
            <a:fillRect/>
          </a:stretch>
        </p:blipFill>
        <p:spPr>
          <a:xfrm>
            <a:off x="457199" y="1616045"/>
            <a:ext cx="8598877" cy="434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2546"/>
            <a:ext cx="8229600" cy="73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Změny agregátní poptávky (AD)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292613"/>
            <a:ext cx="8817049" cy="484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i="1" dirty="0"/>
              <a:t>Změny vedoucí k </a:t>
            </a:r>
            <a:r>
              <a:rPr lang="cs-CZ" sz="2800" b="1" i="1" dirty="0">
                <a:solidFill>
                  <a:srgbClr val="FF0000"/>
                </a:solidFill>
              </a:rPr>
              <a:t>POSUNU KŘIVKY AGREGÁTNÍ POPTÁVKY</a:t>
            </a:r>
            <a:r>
              <a:rPr lang="cs-CZ" sz="2800" b="1" i="1" dirty="0"/>
              <a:t> =</a:t>
            </a:r>
            <a:r>
              <a:rPr lang="cs-CZ" sz="2800" dirty="0"/>
              <a:t> </a:t>
            </a:r>
            <a:r>
              <a:rPr lang="cs-CZ" sz="2800" b="1" i="1" dirty="0"/>
              <a:t>poptávkové šoky</a:t>
            </a:r>
            <a:r>
              <a:rPr lang="cs-CZ" sz="2800" dirty="0"/>
              <a:t>, rozlišujeme </a:t>
            </a:r>
            <a:endParaRPr lang="cs-CZ" sz="2800" dirty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NEGATIVNÍ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= vedou k posunu křivky AD směrem doleva,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2</a:t>
            </a:r>
            <a:r>
              <a:rPr lang="cs-CZ" sz="2800" b="1" dirty="0"/>
              <a:t>; </a:t>
            </a:r>
            <a:endParaRPr lang="cs-CZ" sz="2800" b="1" dirty="0"/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POZITIVNÍ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poptávkové šoky = vedou k posunu křivky AD směrem doprava,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1</a:t>
            </a:r>
            <a:r>
              <a:rPr lang="cs-CZ" sz="2800" b="1" dirty="0"/>
              <a:t>. </a:t>
            </a:r>
            <a:endParaRPr lang="cs-CZ" sz="2800" b="1" dirty="0"/>
          </a:p>
          <a:p>
            <a:pPr marL="4572000" lvl="8" indent="0" algn="just">
              <a:buNone/>
            </a:pPr>
            <a:r>
              <a:rPr lang="cs-CZ" sz="1800" b="1" dirty="0">
                <a:solidFill>
                  <a:srgbClr val="FF0000"/>
                </a:solidFill>
              </a:rPr>
              <a:t>Tvar AD </a:t>
            </a:r>
            <a:r>
              <a:rPr lang="cs-CZ" sz="1800" b="1" dirty="0"/>
              <a:t>-  záleží na tom, jaký je vliv cenové hladiny (P) na makroekonomický výstup (Q). Se zvyšující se strmostí AD se snižuje vliv změny P na změny úrovně poptávaného množství statků v ekonomice</a:t>
            </a:r>
            <a:r>
              <a:rPr lang="cs-CZ" sz="1600" b="1" dirty="0"/>
              <a:t>.</a:t>
            </a:r>
            <a:endParaRPr lang="cs-CZ" sz="1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" name="Plátno 89"/>
          <p:cNvGrpSpPr/>
          <p:nvPr/>
        </p:nvGrpSpPr>
        <p:grpSpPr bwMode="auto">
          <a:xfrm>
            <a:off x="457201" y="4206539"/>
            <a:ext cx="4404946" cy="1935469"/>
            <a:chOff x="0" y="0"/>
            <a:chExt cx="37338" cy="24796"/>
          </a:xfrm>
          <a:solidFill>
            <a:schemeClr val="bg1"/>
          </a:solidFill>
        </p:grpSpPr>
        <p:sp>
          <p:nvSpPr>
            <p:cNvPr id="6" name="AutoShape 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338" cy="24003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7" name="Text Box 86"/>
            <p:cNvSpPr txBox="1">
              <a:spLocks noChangeArrowheads="1"/>
            </p:cNvSpPr>
            <p:nvPr/>
          </p:nvSpPr>
          <p:spPr bwMode="auto">
            <a:xfrm>
              <a:off x="0" y="1142"/>
              <a:ext cx="6953" cy="657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(cenová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hladina)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87"/>
            <p:cNvSpPr>
              <a:spLocks noChangeShapeType="1"/>
            </p:cNvSpPr>
            <p:nvPr/>
          </p:nvSpPr>
          <p:spPr bwMode="auto">
            <a:xfrm>
              <a:off x="5715" y="20574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9" name="Text Box 88"/>
            <p:cNvSpPr txBox="1">
              <a:spLocks noChangeArrowheads="1"/>
            </p:cNvSpPr>
            <p:nvPr/>
          </p:nvSpPr>
          <p:spPr bwMode="auto">
            <a:xfrm>
              <a:off x="22860" y="21367"/>
              <a:ext cx="1447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(reálný produkt)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89"/>
            <p:cNvSpPr txBox="1">
              <a:spLocks noChangeArrowheads="1"/>
            </p:cNvSpPr>
            <p:nvPr/>
          </p:nvSpPr>
          <p:spPr bwMode="auto">
            <a:xfrm>
              <a:off x="24003" y="16002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c 90"/>
            <p:cNvSpPr/>
            <p:nvPr/>
          </p:nvSpPr>
          <p:spPr bwMode="auto">
            <a:xfrm>
              <a:off x="6858" y="6660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2" name="Arc 91"/>
            <p:cNvSpPr/>
            <p:nvPr/>
          </p:nvSpPr>
          <p:spPr bwMode="auto">
            <a:xfrm>
              <a:off x="10287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3" name="Arc 92"/>
            <p:cNvSpPr/>
            <p:nvPr/>
          </p:nvSpPr>
          <p:spPr bwMode="auto">
            <a:xfrm>
              <a:off x="13716" y="2286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4" name="Text Box 93"/>
            <p:cNvSpPr txBox="1">
              <a:spLocks noChangeArrowheads="1"/>
            </p:cNvSpPr>
            <p:nvPr/>
          </p:nvSpPr>
          <p:spPr bwMode="auto">
            <a:xfrm>
              <a:off x="27432" y="13716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4"/>
            <p:cNvSpPr txBox="1">
              <a:spLocks noChangeArrowheads="1"/>
            </p:cNvSpPr>
            <p:nvPr/>
          </p:nvSpPr>
          <p:spPr bwMode="auto">
            <a:xfrm>
              <a:off x="5971" y="15820"/>
              <a:ext cx="4421" cy="294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flipV="1">
              <a:off x="5715" y="1143"/>
              <a:ext cx="0" cy="1943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>
              <a:off x="12573" y="10287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18" name="Line 97"/>
            <p:cNvSpPr>
              <a:spLocks noChangeShapeType="1"/>
            </p:cNvSpPr>
            <p:nvPr/>
          </p:nvSpPr>
          <p:spPr bwMode="auto">
            <a:xfrm flipH="1">
              <a:off x="9144" y="12573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Poptávkové šoky pozitivní a negativní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školy pozitivní</a:t>
            </a:r>
            <a:r>
              <a:rPr lang="cs-CZ" sz="2400" dirty="0"/>
              <a:t> – posun do pozice AD2,</a:t>
            </a:r>
            <a:endParaRPr lang="cs-CZ" sz="2400" dirty="0"/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šoky negativní</a:t>
            </a:r>
            <a:r>
              <a:rPr lang="cs-CZ" sz="2400" dirty="0"/>
              <a:t> - p</a:t>
            </a:r>
            <a:r>
              <a:rPr lang="it-IT" sz="2400" dirty="0"/>
              <a:t>osun křivky AD do pozice AD1</a:t>
            </a:r>
            <a:r>
              <a:rPr lang="cs-CZ" sz="2400" dirty="0"/>
              <a:t>. 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98141"/>
            <a:ext cx="5917224" cy="314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05500" y="5805487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72" name="Group 32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6173" name="Freeform 7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4" name="Text Box 8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27989" y="2504747"/>
            <a:ext cx="3936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</a:t>
            </a: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=C+I+G+NX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0250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6171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2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648200" y="36576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Každá z těchto komponent ovlivní polohu křivky AD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334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58674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7239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6477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73" name="Group 33"/>
          <p:cNvGrpSpPr/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6169" name="Freeform 18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304 h 1776"/>
                <a:gd name="T4" fmla="*/ 1632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0" name="Text Box 20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74" name="Group 34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6167" name="Freeform 19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986 h 1776"/>
                <a:gd name="T4" fmla="*/ 1632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8" name="Text Box 21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6324600" y="4572000"/>
            <a:ext cx="1371600" cy="1371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47700" y="21859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3" grpId="0"/>
      <p:bldP spid="10254" grpId="0" animBg="1"/>
      <p:bldP spid="10255" grpId="0" animBg="1"/>
      <p:bldP spid="10256" grpId="0" animBg="1"/>
      <p:bldP spid="10257" grpId="0" animBg="1"/>
      <p:bldP spid="10270" grpId="0" animBg="1"/>
      <p:bldP spid="10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98644" y="1363048"/>
            <a:ext cx="8746711" cy="487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domácností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 ním související růst (pokles) spotřebních výdajů;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míry zdanění příjmů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fyzických a právnických osob, 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a investičních výdajů;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investičních výdajů,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případně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vládních;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Optimistická (pesimistická) očekávání ohledně budoucího hospodářského vývoje, např. optimistická očekávání spotřebitelů a investorů – podněcují investiční / spotřební výdaje;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populace – růst (poklesu) spotřebních výdajů, případně investičních (výstavba rodinných domků);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peněžní zásoby –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rostoucí (klesající) poptávka po statcích;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8208" y="1169377"/>
            <a:ext cx="8659607" cy="50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vládních výdajů nebo transferových plateb – rozhodnutím vlády,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exportu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zvýšení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čistého exportu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stimulováno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zahraničního důchodu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 cenové hladiny,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znehodnocením domácí měny, proexportními opatřeními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vlády 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liberalizací zahraničního obchodu,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(zvýšení)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importu,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snížení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dovozu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vlivem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 domácí měny: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přesměrují své výdaje na nákup relativně levnějšího domácího zboží; zavedení nebo zvýšení dovozních cel a jiných ochranářských opatření,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Očekávaná inflace: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očekávaným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cenové hladiny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růst plánovaných výdajů,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Ostatní okolnosti,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státu, změna preferencí spotřebitelů…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06966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AD: SHRNUTÍ, KLASIFIKACE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935" y="1542711"/>
            <a:ext cx="8544921" cy="473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9527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C=výdaje (spotřeba) domácností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(faktor AD)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spotřebitelů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spotřebitelů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zadlužení spotřebitelů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 placené spotřebiteli a transferové platby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Úrokové míry: </a:t>
            </a:r>
            <a:r>
              <a:rPr lang="cs-CZ" sz="2400" dirty="0"/>
              <a:t>↑ úrokové míry → ↓ AD; ↓ úrokové míry → ↑ AD;</a:t>
            </a:r>
            <a:endParaRPr lang="cs-CZ" sz="2400" dirty="0"/>
          </a:p>
          <a:p>
            <a:pPr lvl="0" algn="just"/>
            <a:r>
              <a:rPr lang="cs-CZ" sz="2400" b="1" dirty="0"/>
              <a:t>Růst autonomní spotřeby: </a:t>
            </a:r>
            <a:r>
              <a:rPr lang="cs-CZ" sz="2400" dirty="0"/>
              <a:t>↑ spotřebitelských výdajů → ↑ AD; ↓spotřebitelských výdajů → ↓AD),</a:t>
            </a:r>
            <a:endParaRPr lang="cs-CZ" sz="2400" dirty="0"/>
          </a:p>
          <a:p>
            <a:pPr lvl="0" algn="just"/>
            <a:r>
              <a:rPr lang="cs-CZ" sz="2400" b="1" dirty="0"/>
              <a:t>Očekávání spotřebitelů:</a:t>
            </a:r>
            <a:r>
              <a:rPr lang="cs-CZ" sz="2400" dirty="0"/>
              <a:t> očekávání nižšího reálného důchodu → ↓ AD</a:t>
            </a:r>
            <a:endParaRPr lang="cs-CZ" sz="2400" dirty="0"/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6985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0" y="990600"/>
            <a:ext cx="8928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míry zdanění zvyšuje disponibilní důchod (Y</a:t>
            </a:r>
            <a:r>
              <a:rPr kumimoji="0" lang="cs-CZ" altLang="cs-CZ" sz="2800" b="1" i="0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), a tím i spotřební výdaje=&gt;kam se posune křivka AD?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295" name="Freeform 7"/>
          <p:cNvSpPr/>
          <p:nvPr/>
        </p:nvSpPr>
        <p:spPr bwMode="auto">
          <a:xfrm>
            <a:off x="1752600" y="2819400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267200" y="5257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/>
          <p:nvPr/>
        </p:nvGrpSpPr>
        <p:grpSpPr bwMode="auto">
          <a:xfrm>
            <a:off x="685800" y="2362200"/>
            <a:ext cx="5867400" cy="3933825"/>
            <a:chOff x="432" y="1488"/>
            <a:chExt cx="3696" cy="2478"/>
          </a:xfrm>
        </p:grpSpPr>
        <p:sp>
          <p:nvSpPr>
            <p:cNvPr id="8205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6" name="Text Box 6"/>
            <p:cNvSpPr txBox="1">
              <a:spLocks noChangeArrowheads="1"/>
            </p:cNvSpPr>
            <p:nvPr/>
          </p:nvSpPr>
          <p:spPr bwMode="auto">
            <a:xfrm>
              <a:off x="3744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8207" name="Group 10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8208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09" name="Freeform 12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06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8203" name="Freeform 13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88" y="115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spotřebitelé, kteří si v minulosti vypůjčili příliš a mají tedy vysokou míru zadlužení, musejí omezit své spotřební výdaje (C) =&gt; kam se posune křivka AD?</a:t>
            </a:r>
            <a:endParaRPr kumimoji="0" lang="cs-CZ" altLang="cs-CZ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4356" name="Group 20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9233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4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354" name="Group 18"/>
          <p:cNvGrpSpPr/>
          <p:nvPr/>
        </p:nvGrpSpPr>
        <p:grpSpPr bwMode="auto">
          <a:xfrm>
            <a:off x="685800" y="2362200"/>
            <a:ext cx="5867400" cy="3932238"/>
            <a:chOff x="432" y="1488"/>
            <a:chExt cx="3696" cy="2477"/>
          </a:xfrm>
        </p:grpSpPr>
        <p:sp>
          <p:nvSpPr>
            <p:cNvPr id="9228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3744" y="363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9230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9231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32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5" name="Group 19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9226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Model AS-AD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JEDNODUCHÝ KEYNESIÁNSKÝ MODEL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zabýval pouze změnami reálného produktu, tj.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– fixní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AS-AD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reflektuje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všeobecná úroveň cen,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cenových indexů; s růstem cenové hladiny musejí ekonomické subjekty vydávat na stejné množství statků a služeb větší množství peněz.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/>
              <a:t>Model AS-AD: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(P)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reálného produktu (Y)</a:t>
            </a:r>
            <a:endParaRPr kumimoji="0" lang="cs-CZ" altLang="cs-CZ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8406" y="750628"/>
            <a:ext cx="84757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investiční výdaje firem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1530" y="1484300"/>
            <a:ext cx="869266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úrokové míry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očekávání zisků z investičních projektů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míra zdanění firem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objem přebytečných výrobních kapacit </a:t>
            </a:r>
            <a:endParaRPr kumimoji="0" lang="cs-CZ" altLang="cs-CZ" sz="3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sz="3200" b="1" dirty="0"/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b="1" dirty="0"/>
              <a:t>Očekávání zisků z investičních projektů:</a:t>
            </a:r>
            <a:r>
              <a:rPr lang="cs-CZ" sz="3200" dirty="0"/>
              <a:t> očekávání vyšších zisků → ↑ AD;</a:t>
            </a:r>
            <a:endParaRPr lang="cs-CZ" sz="32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9525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↑úrokové míry→?↓nižší investiční výdaje (I) =&gt;kam se posune křivka AD?</a:t>
            </a:r>
            <a:endParaRPr kumimoji="0" lang="cs-CZ" altLang="cs-CZ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6402" name="Group 18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1281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2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400" name="Group 16"/>
          <p:cNvGrpSpPr/>
          <p:nvPr/>
        </p:nvGrpSpPr>
        <p:grpSpPr bwMode="auto">
          <a:xfrm>
            <a:off x="685800" y="2362200"/>
            <a:ext cx="5753100" cy="3933825"/>
            <a:chOff x="432" y="1488"/>
            <a:chExt cx="3624" cy="2478"/>
          </a:xfrm>
        </p:grpSpPr>
        <p:sp>
          <p:nvSpPr>
            <p:cNvPr id="11276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7" name="Text Box 6"/>
            <p:cNvSpPr txBox="1">
              <a:spLocks noChangeArrowheads="1"/>
            </p:cNvSpPr>
            <p:nvPr/>
          </p:nvSpPr>
          <p:spPr bwMode="auto">
            <a:xfrm>
              <a:off x="3672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1278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1279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80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1" name="Group 17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1274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654" y="990600"/>
            <a:ext cx="8497521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</a:t>
            </a:r>
            <a:r>
              <a:rPr kumimoji="0" lang="cs-CZ" altLang="cs-CZ" sz="24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↓ zdanění firem → ↑ zisku firem ↑ investičních stimulů =&gt; 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7425" name="Group 17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2305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06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424" name="Group 16"/>
          <p:cNvGrpSpPr/>
          <p:nvPr/>
        </p:nvGrpSpPr>
        <p:grpSpPr bwMode="auto">
          <a:xfrm>
            <a:off x="685800" y="2362200"/>
            <a:ext cx="5799138" cy="3940175"/>
            <a:chOff x="432" y="1488"/>
            <a:chExt cx="3653" cy="2482"/>
          </a:xfrm>
        </p:grpSpPr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3701" y="3643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302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2303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304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26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2298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8856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vládních výdajů =&gt; 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8450" name="Group 18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3330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449" name="Group 17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6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3327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3328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29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51" name="Group 19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3323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28600" y="762000"/>
            <a:ext cx="891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G=výdaje vlády na nákup statků a služeb </a:t>
            </a:r>
            <a:r>
              <a:rPr lang="cs-CZ" altLang="cs-CZ" sz="2800" b="1" kern="1200" dirty="0">
                <a:solidFill>
                  <a:srgbClr val="FF0000"/>
                </a:solidFill>
                <a:cs typeface="Calibri" panose="020F0502020204030204" pitchFamily="34" charset="0"/>
              </a:rPr>
              <a:t>(faktor AD)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  <a:endParaRPr kumimoji="0" lang="cs-CZ" altLang="cs-CZ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75581" y="95592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NX = výdaje na čistý export (faktor AD)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2209800"/>
            <a:ext cx="8458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národní důchod v zahraničí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měnové kurzy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7950" y="838200"/>
            <a:ext cx="8928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národního důchodu v zahraničí (např. Německo) =&gt; růst poptávky po zboží z ČR=&gt;kam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0497" name="Group 17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5377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496" name="Group 16"/>
          <p:cNvGrpSpPr/>
          <p:nvPr/>
        </p:nvGrpSpPr>
        <p:grpSpPr bwMode="auto">
          <a:xfrm>
            <a:off x="685800" y="2362200"/>
            <a:ext cx="5791200" cy="3948113"/>
            <a:chOff x="432" y="1488"/>
            <a:chExt cx="3648" cy="2487"/>
          </a:xfrm>
        </p:grpSpPr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3696" y="36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5374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5375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76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8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5370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1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838200"/>
            <a:ext cx="85836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znehodnocení kurzu domácí měny (např. koruny vůči euru)=&gt;zboží z ČR je pro Němce levnější=&gt;kam se posune křivka AD?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1521" name="Group 17"/>
          <p:cNvGrpSpPr/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6401" name="Freeform 7"/>
            <p:cNvSpPr/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2" name="Text Box 8"/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520" name="Group 16"/>
          <p:cNvGrpSpPr/>
          <p:nvPr/>
        </p:nvGrpSpPr>
        <p:grpSpPr bwMode="auto">
          <a:xfrm>
            <a:off x="685800" y="2362200"/>
            <a:ext cx="5775325" cy="3973513"/>
            <a:chOff x="432" y="1488"/>
            <a:chExt cx="3638" cy="2503"/>
          </a:xfrm>
        </p:grpSpPr>
        <p:sp>
          <p:nvSpPr>
            <p:cNvPr id="16396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397" name="Text Box 6"/>
            <p:cNvSpPr txBox="1">
              <a:spLocks noChangeArrowheads="1"/>
            </p:cNvSpPr>
            <p:nvPr/>
          </p:nvSpPr>
          <p:spPr bwMode="auto">
            <a:xfrm>
              <a:off x="3686" y="366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6398" name="Group 9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6399" name="Line 10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1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522" name="Group 18"/>
          <p:cNvGrpSpPr/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6394" name="Freeform 12"/>
            <p:cNvSpPr/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395" name="Text Box 13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3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(AS)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závislost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nabízeného reálného produktu (GDP)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hladině (P):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262255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 velký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 chtít výrobci vyrábět při různých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26225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vzájemný vztah mezi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nabízeným množstvím produkce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úrovní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dané ekonomice.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14045" eaLnBrk="1" hangingPunct="1">
              <a:buClrTx/>
              <a:buSzPct val="80000"/>
              <a:buFont typeface="Wingdings" panose="05000000000000000000" pitchFamily="2" charset="2"/>
              <a:buChar char="ü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výsledek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agregace jednotlivých tržních nabídek.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AS: vysvětlují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ekonomické školy různým způsobem: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KRÁTKODOBÁ AS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(SRAS,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nemění se ceny VF) vs.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LRAS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ekonomů: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44830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AS ROSTOUCÍ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zleva doprava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44830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HLEDISKO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VERTIKÁLNÍ.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62320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014" y="1328057"/>
            <a:ext cx="8479971" cy="493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NEO/KLASICKÁ AS - shrnutí</a:t>
            </a:r>
            <a:endParaRPr lang="cs-CZ" altLang="cs-CZ" sz="36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 reálný produkt není ovlivněn změnami cenové hladiny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Podmínka: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a mzdy jsou dokonale pružné a domácnosti mají úplné informace o cenách a mzdách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 trvale operuje na úrovni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potenciálního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přirozené míře nezaměstnanosti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u*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Tvar: vertikála na úrovni Y*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pouze v dlouhém období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vzájemný vztah mezi celkovým poptávaným množstvím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úrovní celkové cenové hladiny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(P);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rostoucí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celkové poptávané množství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případě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negativní.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SUMA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všech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TRŽNÍCH POPTÁVEK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má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TYPICKÝ KLESAJÍCÍ TVAR FUNKCE.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Vyjadřuje, co by všechno jednotlivé subjekty ekonomiky nakupovaly při různých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cenových hladinách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co také mají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prostředky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tzv.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koupěschopné poptávky.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tvoří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výdaje všech ekonomických subjektů.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AD: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skládá se z PLÁNOVANÝCH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spotřebních výdajů domácností (C), plánovaných investičních výdajů firem (I), z vládních výdajů na nákup statků a služeb (G) a z čistého exportu (NX).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tržní subjekty = DOMÁCNOSTI, FIRMY, VLÁDA a ZAHRANIČNÍ SUBJEKTY.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en-GB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AD = C + I + G + NX</a:t>
            </a:r>
            <a:endParaRPr lang="cs-CZ" sz="2000" b="1" i="1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029" y="1393146"/>
            <a:ext cx="8675914" cy="4947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033" y="1324016"/>
            <a:ext cx="8634910" cy="493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199" y="1337703"/>
            <a:ext cx="8229599" cy="500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7985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Křivka dlouhodobé AS=LRAS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3568" name="Group 16"/>
          <p:cNvGrpSpPr/>
          <p:nvPr/>
        </p:nvGrpSpPr>
        <p:grpSpPr bwMode="auto">
          <a:xfrm>
            <a:off x="685800" y="2362200"/>
            <a:ext cx="5791200" cy="3957638"/>
            <a:chOff x="432" y="1488"/>
            <a:chExt cx="3648" cy="2493"/>
          </a:xfrm>
        </p:grpSpPr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17" name="Text Box 6"/>
            <p:cNvSpPr txBox="1">
              <a:spLocks noChangeArrowheads="1"/>
            </p:cNvSpPr>
            <p:nvPr/>
          </p:nvSpPr>
          <p:spPr bwMode="auto">
            <a:xfrm>
              <a:off x="3696" y="365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1518" name="Group 8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19" name="Line 9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20" name="Freeform 10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3810000" y="4876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3569" name="Group 17"/>
          <p:cNvGrpSpPr/>
          <p:nvPr/>
        </p:nvGrpSpPr>
        <p:grpSpPr bwMode="auto">
          <a:xfrm>
            <a:off x="3048000" y="2362200"/>
            <a:ext cx="1371600" cy="3810000"/>
            <a:chOff x="1920" y="1488"/>
            <a:chExt cx="864" cy="2400"/>
          </a:xfrm>
        </p:grpSpPr>
        <p:sp>
          <p:nvSpPr>
            <p:cNvPr id="21514" name="Text Box 7"/>
            <p:cNvSpPr txBox="1">
              <a:spLocks noChangeArrowheads="1"/>
            </p:cNvSpPr>
            <p:nvPr/>
          </p:nvSpPr>
          <p:spPr bwMode="auto">
            <a:xfrm>
              <a:off x="1968" y="1488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2256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743200" y="6172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106838" y="1136650"/>
            <a:ext cx="35418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VERTIKÁLNÍ tvar: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vztah mezi reálným produktem (Y, Q) a cenovou hladinou (P) při plné zaměstnanosti</a:t>
            </a:r>
            <a:r>
              <a:rPr lang="cs-CZ" altLang="cs-CZ" sz="2800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u*)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, je totožná s potencionálním produktem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(Y*).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13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6" grpId="0"/>
      <p:bldP spid="23566" grpId="1"/>
      <p:bldP spid="235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714" y="703782"/>
            <a:ext cx="8469086" cy="555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algn="just" eaLnBrk="1" hangingPunct="1">
              <a:buClrTx/>
              <a:buSzPct val="80000"/>
            </a:pPr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endParaRPr lang="cs-CZ" altLang="cs-CZ" sz="36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5" y="1484313"/>
            <a:ext cx="8653340" cy="4633458"/>
          </a:xfrm>
        </p:spPr>
        <p:txBody>
          <a:bodyPr>
            <a:normAutofit fontScale="92500"/>
          </a:bodyPr>
          <a:lstStyle/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mzdové strnulosti:</a:t>
            </a: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mzdy jsou krátkodobě nepružné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vlivem např. kolektivních mzdových dohod a trhy se tak nevyčišťují,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poklesem P = reálná mzda vyšší než kolik je firma ochotna platit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propouštění a snižování rozsahu produkce (Q)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mylném vnímání cenové hladiny: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i mzdy jsou sice pružné, ale ekonomické subjekty si mylně vykládají změnu cenové hladiny – např. mzdy;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neúplných informacích o cenách: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subjekty si uvědomí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 se zpožděním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důvodu postupného šíření informací.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5" y="1338943"/>
            <a:ext cx="8653340" cy="4811486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Přístupy ekonomických směrů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hlásící se k myšlenkám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KONZERVATIVNÍ EKONOMIE: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1) MONETARISMUS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2) ŠKOLA RACIONÁLNÍCH OČEKÁVÁNÍ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1) 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proto, že v krátkém období domácnosti, popř. i firmy,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nesprávně vnímají cenovou hladinu.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 tzv.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svém rozhodování reagují na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NOMINÁLNÍCH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nikoliv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REÁLNÝCH VELIČIN.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iluze: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ekonomické subjekty mylně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interpretují změny nominálních veličin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změny veličin reálných –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 se projeví ve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změně jejich ekonomické výkonnosti.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5" y="1338942"/>
            <a:ext cx="8837944" cy="5001473"/>
          </a:xfrm>
        </p:spPr>
        <p:txBody>
          <a:bodyPr>
            <a:normAutofit fontScale="92500" lnSpcReduction="10000"/>
          </a:bodyPr>
          <a:lstStyle/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KEYNESIÁNSKÉ: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v 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krátkého období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mzdy a ceny dokonale pružné,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vyznačují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určitou strnulostí (rigiditou),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jim brání v tom, aby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rychle přizpůsobily změnám,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nimž na příslušném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dochází.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i mzdová strnulost: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– poměrně významný vliv na ziskovost jednotlivých firem, a tím také na jejich ekonomickou výkonnost.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příčiny strnulosti mezd a cen: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smlouvy mezi zaměstnanci a zaměstnavateli o výši nominální mzdy;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24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…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POZITIVNĚ SKLONĚNÁ KŘIVKA SRAS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akceptujeme teorii, že v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krátkém období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jsou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některé náklady firem konstantní: pro firmy – výhodné v případě růstu poptávky prodávat dodatečný výstup za vyšší ceny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 krátkodobá (SRAS)</a:t>
            </a:r>
            <a:endParaRPr lang="cs-CZ" altLang="cs-CZ" sz="36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31884" y="1484313"/>
            <a:ext cx="8760325" cy="4525962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POZITIVNÍ FUNKČNÍ VZTAH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nabízeným množstvím produkce a cenovou hladinou.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vztah: Q</a:t>
            </a:r>
            <a:r>
              <a:rPr lang="cs-CZ" altLang="cs-CZ" sz="2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f(P). 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zleva doprava.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3180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</a:t>
            </a:r>
            <a:r>
              <a:rPr lang="cs-CZ" altLang="cs-CZ" sz="17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 má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 produkt ekonomiky nízkou úroveň: SRAS – velmi cenově pružná, blíží se horizontále. </a:t>
            </a:r>
            <a:endParaRPr lang="cs-CZ" altLang="cs-CZ" sz="17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3180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17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3180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AD: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na AD´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firmy jsou ochotny zvyšovat svůj výstup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Q1 na Q2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mohou současně zvyšovat ceny své produkce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P1 na P2. </a:t>
            </a:r>
            <a:endParaRPr lang="cs-CZ" altLang="cs-CZ" sz="17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053205" lvl="8" indent="-285750"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pružná SRAS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ekonomika nevyužívá veškeré své disponibilní zdroje: v případě růstu AD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více výkon ekonomiky (Q) než cenová hladina (P). </a:t>
            </a:r>
            <a:endParaRPr lang="cs-CZ" altLang="cs-CZ" sz="17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84" y="2721429"/>
            <a:ext cx="3645459" cy="337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836613"/>
            <a:ext cx="8664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 krátkém období mohou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firmy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zvýšit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objem vyráběné produkce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pouze zapojením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VĚTŠÍHO MNOŽSTVÍ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000" b="1" kern="1200" dirty="0"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výše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této dodatečné produkce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– závislá na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množství nově pronajaté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, na její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mezní produktivitě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(účinnosti vynakládané práce). </a:t>
            </a:r>
            <a:endParaRPr lang="cs-CZ" altLang="cs-CZ" sz="2000" b="1" kern="1200" dirty="0"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875565" y="5829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538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9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224814" y="3168759"/>
            <a:ext cx="266836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křivky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MPPL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cs-CZ" altLang="cs-CZ" sz="2800" b="1" kern="1200" dirty="0"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ovlivňuje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SRAS.</a:t>
            </a:r>
            <a:endParaRPr lang="cs-CZ" altLang="cs-CZ" sz="2800" b="1" kern="1200" dirty="0">
              <a:solidFill>
                <a:srgbClr val="FF0000"/>
              </a:solidFill>
              <a:highlight>
                <a:srgbClr val="FFFF00"/>
              </a:highligh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22547" name="Group 19"/>
          <p:cNvGrpSpPr/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7" name="Freeform 18"/>
            <p:cNvSpPr/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9465" name="Text Box 2"/>
          <p:cNvSpPr txBox="1">
            <a:spLocks noChangeArrowheads="1"/>
          </p:cNvSpPr>
          <p:nvPr/>
        </p:nvSpPr>
        <p:spPr bwMode="auto">
          <a:xfrm>
            <a:off x="0" y="11906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SKLON KŘIVKY SRAS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 – shrnutí definic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406769"/>
            <a:ext cx="8644269" cy="473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/ agregátní množství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které bude při dané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 cen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dobrovolně nakoupeno. </a:t>
            </a:r>
            <a:endParaRPr kumimoji="0" lang="cs-CZ" alt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zamýšlené výdaje všech subjektů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ekonomice při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určité cenové hladině </a:t>
            </a: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Různá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reálného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chtějí ekonomické subjekty –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FIRMY, STÁT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ZAHRANIČÍ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koupit při různých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Souhrn celkových výdajů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všech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výrobních sektorech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SPOTŘEBU,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SOUKROMÉ INVESTICE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NÁKUPY STATKŮ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 VÝVOZY.</a:t>
            </a: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/>
              <a:t>Faktory ovlivňující </a:t>
            </a:r>
            <a:r>
              <a:rPr lang="cs-CZ" sz="3600" b="1" dirty="0">
                <a:highlight>
                  <a:srgbClr val="FFFF00"/>
                </a:highlight>
              </a:rPr>
              <a:t>SRAS</a:t>
            </a:r>
            <a:endParaRPr lang="cs-CZ" sz="3600" b="1" dirty="0">
              <a:highlight>
                <a:srgbClr val="FFFF00"/>
              </a:highlight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83721" y="1482951"/>
            <a:ext cx="8376558" cy="5311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</a:rPr>
              <a:t>Ceny výrobních faktorů: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b="1" dirty="0"/>
              <a:t>↑ ceny VF, např. mzdy → ↓ SRAS; ↓ ceny VF, např. mzdy → ↑ SRAS.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965" y="1573134"/>
            <a:ext cx="7504418" cy="3189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Posuny křivky AS v SR =&gt; nabídkové šoky – pozitivní x negativní, zpravidla změny cen VF = pouze ale posun SRAS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43400" y="251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SRAS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5617" name="Group 17"/>
          <p:cNvGrpSpPr/>
          <p:nvPr/>
        </p:nvGrpSpPr>
        <p:grpSpPr bwMode="auto">
          <a:xfrm>
            <a:off x="685800" y="2362200"/>
            <a:ext cx="5829300" cy="3916363"/>
            <a:chOff x="432" y="1488"/>
            <a:chExt cx="3672" cy="2467"/>
          </a:xfrm>
        </p:grpSpPr>
        <p:sp>
          <p:nvSpPr>
            <p:cNvPr id="22542" name="Text Box 5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543" name="Text Box 6"/>
            <p:cNvSpPr txBox="1">
              <a:spLocks noChangeArrowheads="1"/>
            </p:cNvSpPr>
            <p:nvPr/>
          </p:nvSpPr>
          <p:spPr bwMode="auto">
            <a:xfrm>
              <a:off x="3720" y="362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2544" name="Group 8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2545" name="Line 9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46" name="Freeform 10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611" name="Freeform 11"/>
          <p:cNvSpPr/>
          <p:nvPr/>
        </p:nvSpPr>
        <p:spPr bwMode="auto">
          <a:xfrm>
            <a:off x="1828800" y="2590800"/>
            <a:ext cx="2438400" cy="2971800"/>
          </a:xfrm>
          <a:custGeom>
            <a:avLst/>
            <a:gdLst>
              <a:gd name="T0" fmla="*/ 0 w 1680"/>
              <a:gd name="T1" fmla="*/ 2147483646 h 1824"/>
              <a:gd name="T2" fmla="*/ 2147483646 w 1680"/>
              <a:gd name="T3" fmla="*/ 2147483646 h 1824"/>
              <a:gd name="T4" fmla="*/ 2147483646 w 1680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824">
                <a:moveTo>
                  <a:pt x="0" y="1824"/>
                </a:moveTo>
                <a:cubicBezTo>
                  <a:pt x="460" y="1736"/>
                  <a:pt x="920" y="1648"/>
                  <a:pt x="1200" y="1344"/>
                </a:cubicBezTo>
                <a:cubicBezTo>
                  <a:pt x="1480" y="1040"/>
                  <a:pt x="1600" y="224"/>
                  <a:pt x="1680" y="0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72143" y="15240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CEN SUROVIN→ POKLES NÁKLADŮ FIREM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dané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cenové hladině firmy vyrobí větší množství produktu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5618" name="Group 18"/>
          <p:cNvGrpSpPr/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2540" name="Freeform 13"/>
            <p:cNvSpPr/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541" name="Text Box 14"/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352800" y="5181600"/>
            <a:ext cx="685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267200" y="3505200"/>
            <a:ext cx="1066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  <p:bldP spid="256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905500" y="580480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7" name="Group 8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3568" name="Line 9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9" name="Freeform 10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597" name="Group 21"/>
          <p:cNvGrpSpPr/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23566" name="Text Box 7"/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7" name="Freeform 12"/>
            <p:cNvSpPr/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52400" y="971550"/>
            <a:ext cx="8773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CEN ROPY → ZVÝŠENÍ NÁKLADŮ FIREM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dané cenové hladině firmy vyrobí menší množství produktu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4596" name="Group 20"/>
          <p:cNvGrpSpPr/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3564" name="Freeform 14"/>
            <p:cNvSpPr/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5" name="Text Box 15"/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94" name="Line 18"/>
          <p:cNvSpPr>
            <a:spLocks noChangeShapeType="1"/>
          </p:cNvSpPr>
          <p:nvPr/>
        </p:nvSpPr>
        <p:spPr bwMode="auto">
          <a:xfrm flipH="1" flipV="1">
            <a:off x="3657600" y="4876800"/>
            <a:ext cx="6096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4267200" y="3429000"/>
            <a:ext cx="10668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Agregátní nabídka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rgbClr val="FF0000"/>
                </a:solidFill>
              </a:rPr>
              <a:t>Faktory ovlivňující SRAS i LRAS</a:t>
            </a:r>
            <a:endParaRPr lang="sv-SE" sz="3600" b="1" dirty="0">
              <a:solidFill>
                <a:srgbClr val="FF0000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28601" y="1268702"/>
            <a:ext cx="8553449" cy="485746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Množství výrobních faktorů;</a:t>
            </a:r>
            <a:endParaRPr lang="cs-CZ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Produktivita výrobních faktorů, lidský kapitál a technologie výroby (nové technologie!),;</a:t>
            </a:r>
            <a:endParaRPr lang="cs-CZ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Zdroje surovin a energií;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Klimatické, přírodní a politické vlivy / podmínky; 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Podnikatelské prostředí, </a:t>
            </a:r>
            <a:r>
              <a:rPr lang="pl-PL" sz="2800" b="1" dirty="0"/>
              <a:t>podněty k práci a podnikání</a:t>
            </a:r>
            <a:r>
              <a:rPr lang="cs-CZ" sz="2800" b="1" dirty="0"/>
              <a:t>;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Změna strukturální skladby HDP.</a:t>
            </a:r>
            <a:endParaRPr lang="cs-CZ" sz="2800" b="1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FF0000"/>
                </a:solidFill>
              </a:rPr>
              <a:t>Co se stane když</a:t>
            </a:r>
            <a:endParaRPr lang="cs-CZ" sz="2800" b="1" dirty="0">
              <a:solidFill>
                <a:srgbClr val="FF0000"/>
              </a:solidFill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?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/>
              <a:t>Faktory ovlivňující SRAS i LRAS</a:t>
            </a:r>
            <a:endParaRPr lang="sv-SE" sz="36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063" y="1439859"/>
            <a:ext cx="5998029" cy="4569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sz="3600" b="1" dirty="0"/>
              <a:t>Změny krátkodobé (SRAS) a dlouhodobé (LRAS) agregátní nabídky</a:t>
            </a:r>
            <a:endParaRPr lang="cs-CZ" sz="3600" b="1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</p:spPr>
        <p:txBody>
          <a:bodyPr/>
          <a:lstStyle/>
          <a:p>
            <a:pPr algn="just"/>
            <a:r>
              <a:rPr lang="cs-CZ" sz="2400" b="1" dirty="0"/>
              <a:t>Změny na nabídkové straně ekonomiky </a:t>
            </a:r>
            <a:r>
              <a:rPr lang="cs-CZ" sz="2400" dirty="0"/>
              <a:t>– </a:t>
            </a:r>
            <a:r>
              <a:rPr lang="cs-CZ" sz="2400" b="1" dirty="0"/>
              <a:t>NABÍDKOVÉ ŠOKY</a:t>
            </a:r>
            <a:r>
              <a:rPr lang="cs-CZ" sz="2400" dirty="0"/>
              <a:t>, rozlišujeme </a:t>
            </a:r>
            <a:endParaRPr lang="cs-CZ" sz="2400" dirty="0"/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NEGATIVNÍ</a:t>
            </a:r>
            <a:r>
              <a:rPr lang="cs-CZ" sz="2400" dirty="0"/>
              <a:t> = vedou k posunu křivky </a:t>
            </a:r>
            <a:r>
              <a:rPr lang="cs-CZ" sz="2400" b="1" dirty="0"/>
              <a:t>AS směrem doleva</a:t>
            </a:r>
            <a:r>
              <a:rPr lang="cs-CZ" sz="2400" dirty="0"/>
              <a:t>, tzn. z </a:t>
            </a:r>
            <a:r>
              <a:rPr lang="cs-CZ" sz="2400" b="1" dirty="0"/>
              <a:t>AS0 </a:t>
            </a:r>
            <a:r>
              <a:rPr lang="cs-CZ" sz="2400" dirty="0"/>
              <a:t>na </a:t>
            </a:r>
            <a:r>
              <a:rPr lang="cs-CZ" sz="2400" b="1" dirty="0"/>
              <a:t>AS2: ↑ P, ↓ Q; </a:t>
            </a:r>
            <a:endParaRPr lang="cs-CZ" sz="2400" b="1" dirty="0"/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POZITIVNÍ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dirty="0"/>
              <a:t>= vedou k posunu křivky </a:t>
            </a:r>
            <a:r>
              <a:rPr lang="cs-CZ" sz="2400" b="1" dirty="0"/>
              <a:t>AS </a:t>
            </a:r>
            <a:r>
              <a:rPr lang="cs-CZ" sz="2400" dirty="0"/>
              <a:t>směrem doprava, tzn. z </a:t>
            </a:r>
            <a:r>
              <a:rPr lang="cs-CZ" sz="2400" b="1" dirty="0"/>
              <a:t>AS0</a:t>
            </a:r>
            <a:r>
              <a:rPr lang="cs-CZ" sz="2400" dirty="0"/>
              <a:t> na </a:t>
            </a:r>
            <a:r>
              <a:rPr lang="cs-CZ" sz="2400" b="1" dirty="0"/>
              <a:t>AS1</a:t>
            </a:r>
            <a:r>
              <a:rPr lang="cs-CZ" sz="2400" dirty="0"/>
              <a:t>:</a:t>
            </a:r>
            <a:r>
              <a:rPr lang="cs-CZ" sz="2400" b="1" dirty="0"/>
              <a:t>↑ Q, ↓ P; </a:t>
            </a:r>
            <a:endParaRPr lang="cs-CZ" sz="2400" b="1" dirty="0"/>
          </a:p>
          <a:p>
            <a:pPr marL="571500" indent="-457200">
              <a:buFont typeface="+mj-lt"/>
              <a:buAutoNum type="arabicPeriod"/>
            </a:pPr>
            <a:r>
              <a:rPr lang="cs-CZ" sz="2400" dirty="0"/>
              <a:t> </a:t>
            </a:r>
            <a:endParaRPr lang="cs-CZ" sz="2400" dirty="0"/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4" name="Plátno 69"/>
          <p:cNvGrpSpPr/>
          <p:nvPr/>
        </p:nvGrpSpPr>
        <p:grpSpPr bwMode="auto">
          <a:xfrm>
            <a:off x="944728" y="4008348"/>
            <a:ext cx="3419295" cy="2433577"/>
            <a:chOff x="0" y="0"/>
            <a:chExt cx="29718" cy="24003"/>
          </a:xfrm>
        </p:grpSpPr>
        <p:sp>
          <p:nvSpPr>
            <p:cNvPr id="5" name="AutoShape 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6" name="Arc 64"/>
            <p:cNvSpPr/>
            <p:nvPr/>
          </p:nvSpPr>
          <p:spPr bwMode="auto">
            <a:xfrm flipV="1">
              <a:off x="8001" y="4572"/>
              <a:ext cx="10287" cy="13454"/>
            </a:xfrm>
            <a:custGeom>
              <a:avLst/>
              <a:gdLst>
                <a:gd name="T0" fmla="*/ 200311 w 21600"/>
                <a:gd name="T1" fmla="*/ 0 h 21600"/>
                <a:gd name="T2" fmla="*/ 1028700 w 21600"/>
                <a:gd name="T3" fmla="*/ 1345406 h 21600"/>
                <a:gd name="T4" fmla="*/ 0 w 21600"/>
                <a:gd name="T5" fmla="*/ 13454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</a:path>
                <a:path w="21600" h="21600" stroke="0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  <a:lnTo>
                    <a:pt x="0" y="21186"/>
                  </a:lnTo>
                  <a:lnTo>
                    <a:pt x="4206" y="-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66"/>
            <p:cNvSpPr>
              <a:spLocks noChangeShapeType="1"/>
            </p:cNvSpPr>
            <p:nvPr/>
          </p:nvSpPr>
          <p:spPr bwMode="auto">
            <a:xfrm flipV="1">
              <a:off x="3429" y="2286"/>
              <a:ext cx="7" cy="17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9" name="Text Box 67"/>
            <p:cNvSpPr txBox="1">
              <a:spLocks noChangeArrowheads="1"/>
            </p:cNvSpPr>
            <p:nvPr/>
          </p:nvSpPr>
          <p:spPr bwMode="auto">
            <a:xfrm>
              <a:off x="22860" y="19431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kumimoji="0" lang="cs-CZ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68"/>
            <p:cNvSpPr txBox="1">
              <a:spLocks noChangeArrowheads="1"/>
            </p:cNvSpPr>
            <p:nvPr/>
          </p:nvSpPr>
          <p:spPr bwMode="auto">
            <a:xfrm>
              <a:off x="21717" y="4572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c 69"/>
            <p:cNvSpPr/>
            <p:nvPr/>
          </p:nvSpPr>
          <p:spPr bwMode="auto">
            <a:xfrm flipV="1">
              <a:off x="3429" y="3429"/>
              <a:ext cx="10287" cy="13327"/>
            </a:xfrm>
            <a:custGeom>
              <a:avLst/>
              <a:gdLst>
                <a:gd name="T0" fmla="*/ 242364 w 21600"/>
                <a:gd name="T1" fmla="*/ 0 h 21600"/>
                <a:gd name="T2" fmla="*/ 1028700 w 21600"/>
                <a:gd name="T3" fmla="*/ 1332706 h 21600"/>
                <a:gd name="T4" fmla="*/ 0 w 21600"/>
                <a:gd name="T5" fmla="*/ 13327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</a:path>
                <a:path w="21600" h="21600" stroke="0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  <a:lnTo>
                    <a:pt x="0" y="20992"/>
                  </a:lnTo>
                  <a:lnTo>
                    <a:pt x="508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2" name="Arc 70"/>
            <p:cNvSpPr/>
            <p:nvPr/>
          </p:nvSpPr>
          <p:spPr bwMode="auto">
            <a:xfrm flipV="1">
              <a:off x="12573" y="5715"/>
              <a:ext cx="10287" cy="13255"/>
            </a:xfrm>
            <a:custGeom>
              <a:avLst/>
              <a:gdLst>
                <a:gd name="T0" fmla="*/ 266652 w 21600"/>
                <a:gd name="T1" fmla="*/ 0 h 21600"/>
                <a:gd name="T2" fmla="*/ 1028700 w 21600"/>
                <a:gd name="T3" fmla="*/ 1325563 h 21600"/>
                <a:gd name="T4" fmla="*/ 0 w 21600"/>
                <a:gd name="T5" fmla="*/ 13255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</a:path>
                <a:path w="21600" h="21600" stroke="0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  <a:lnTo>
                    <a:pt x="0" y="20862"/>
                  </a:lnTo>
                  <a:lnTo>
                    <a:pt x="559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3429" y="19431"/>
              <a:ext cx="217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18288" y="9144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12573" y="11430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800"/>
            </a:p>
          </p:txBody>
        </p:sp>
        <p:sp>
          <p:nvSpPr>
            <p:cNvPr id="16" name="Text Box 74"/>
            <p:cNvSpPr txBox="1">
              <a:spLocks noChangeArrowheads="1"/>
            </p:cNvSpPr>
            <p:nvPr/>
          </p:nvSpPr>
          <p:spPr bwMode="auto">
            <a:xfrm>
              <a:off x="8001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14859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Plátno 56"/>
          <p:cNvGrpSpPr/>
          <p:nvPr/>
        </p:nvGrpSpPr>
        <p:grpSpPr bwMode="auto">
          <a:xfrm>
            <a:off x="4856041" y="3962393"/>
            <a:ext cx="3627774" cy="2378023"/>
            <a:chOff x="0" y="-473"/>
            <a:chExt cx="27432" cy="24476"/>
          </a:xfrm>
          <a:solidFill>
            <a:schemeClr val="bg1"/>
          </a:solidFill>
        </p:grpSpPr>
        <p:sp>
          <p:nvSpPr>
            <p:cNvPr id="19" name="AutoShape 3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21717" y="19431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19983" y="0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3429" y="19431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714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 flipV="1">
              <a:off x="6858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 flipV="1">
              <a:off x="13716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 flipV="1">
              <a:off x="20574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11174" y="-473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56"/>
            <p:cNvSpPr txBox="1">
              <a:spLocks noChangeArrowheads="1"/>
            </p:cNvSpPr>
            <p:nvPr/>
          </p:nvSpPr>
          <p:spPr bwMode="auto">
            <a:xfrm>
              <a:off x="2857" y="38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14859" y="9144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 flipH="1">
              <a:off x="8001" y="11430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2400"/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18288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cs-CZ" sz="14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3429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11430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653143" y="653142"/>
            <a:ext cx="7976507" cy="51140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199" y="1349829"/>
            <a:ext cx="8414657" cy="4776334"/>
          </a:xfrm>
        </p:spPr>
        <p:txBody>
          <a:bodyPr>
            <a:normAutofit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Průsečík AD a AS =&gt;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rovnovážnou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úroveň cenové hladiny (P)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rovnovážný produkt (Y)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(nižší) než rovnovážná =&gt; nabízené množství produktu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(Q)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vyšší (nižší) než poptávané =&gt;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přebytek (nedostatek) produktu 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 = takový stav, který nesignalizuje potřebu změny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krátkodobá rovnováha může – 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(1) pod úrovní Y*, (2) na úrovní Y* nebo (3) za úrovní Y*</a:t>
            </a:r>
            <a:endParaRPr lang="cs-CZ" altLang="cs-CZ" sz="24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změny mohou být dosaženy změnou AS, ne AD.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96106" y="568552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endParaRPr lang="cs-CZ" altLang="cs-CZ" sz="3600" b="1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69521"/>
            <a:ext cx="8507413" cy="5528129"/>
          </a:xfrm>
        </p:spPr>
        <p:txBody>
          <a:bodyPr/>
          <a:lstStyle/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modelu AS-AD předpokládá rovnováhu na: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statků a služeb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práce a ostatních VF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eaLnBrk="1" hangingPunct="1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Finančním trhu: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střetává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poptávkou po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investice.</a:t>
            </a:r>
            <a:endParaRPr lang="cs-CZ" altLang="cs-CZ" sz="2400" b="1" dirty="0">
              <a:solidFill>
                <a:srgbClr val="7030A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ts val="1200"/>
              </a:spcBef>
              <a:buClrTx/>
              <a:buSzPct val="80000"/>
              <a:buFont typeface="Calibri" panose="020F0502020204030204" pitchFamily="34" charset="0"/>
              <a:buAutoNum type="arabicPeriod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Problémy spojené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obnovováním rovnováhy: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PRUŽNOST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zda-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jak rychle reagují ceny na změnu proporcí mezi S a D na dílčích trzích (např. VF);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MECHANISMUS UTVÁŘENÍ ROVNOVÁHY NA FINANČNÍCH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TRZÍch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čili mechanismus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úspor v investice;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vs.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MODEL.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2978573"/>
            <a:ext cx="2272506" cy="123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546002" y="1207379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b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</a:t>
            </a:r>
            <a:r>
              <a:rPr lang="cs-CZ" sz="3600" b="1" dirty="0"/>
              <a:t>rátkodobá a dlouhodobá makroekonomická rovnováha</a:t>
            </a:r>
            <a:br>
              <a:rPr lang="cs-CZ" sz="3600" b="1" dirty="0"/>
            </a:br>
            <a:endParaRPr lang="cs-CZ" altLang="cs-CZ" sz="36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6" name="Plátno 118"/>
          <p:cNvGrpSpPr/>
          <p:nvPr/>
        </p:nvGrpSpPr>
        <p:grpSpPr bwMode="auto">
          <a:xfrm>
            <a:off x="348580" y="2127154"/>
            <a:ext cx="3960440" cy="3384376"/>
            <a:chOff x="0" y="0"/>
            <a:chExt cx="27432" cy="24003"/>
          </a:xfrm>
        </p:grpSpPr>
        <p:sp>
          <p:nvSpPr>
            <p:cNvPr id="7" name="AutoShape 1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8" name="Arc 116"/>
            <p:cNvSpPr/>
            <p:nvPr/>
          </p:nvSpPr>
          <p:spPr bwMode="auto">
            <a:xfrm flipV="1">
              <a:off x="7453" y="3429"/>
              <a:ext cx="10842" cy="13716"/>
            </a:xfrm>
            <a:custGeom>
              <a:avLst/>
              <a:gdLst>
                <a:gd name="T0" fmla="*/ 0 w 21600"/>
                <a:gd name="T1" fmla="*/ 1969 h 21600"/>
                <a:gd name="T2" fmla="*/ 1084263 w 21600"/>
                <a:gd name="T3" fmla="*/ 1371600 h 21600"/>
                <a:gd name="T4" fmla="*/ 55216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</a:path>
                <a:path w="21600" h="21600" stroke="0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  <a:lnTo>
                    <a:pt x="1159" y="21600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9" name="Text Box 117"/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</a:t>
              </a:r>
              <a:endPara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18"/>
            <p:cNvSpPr>
              <a:spLocks noChangeShapeType="1"/>
            </p:cNvSpPr>
            <p:nvPr/>
          </p:nvSpPr>
          <p:spPr bwMode="auto">
            <a:xfrm>
              <a:off x="3429" y="20574"/>
              <a:ext cx="205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1" name="Text Box 119"/>
            <p:cNvSpPr txBox="1">
              <a:spLocks noChangeArrowheads="1"/>
            </p:cNvSpPr>
            <p:nvPr/>
          </p:nvSpPr>
          <p:spPr bwMode="auto">
            <a:xfrm>
              <a:off x="20574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120"/>
            <p:cNvSpPr txBox="1">
              <a:spLocks noChangeArrowheads="1"/>
            </p:cNvSpPr>
            <p:nvPr/>
          </p:nvSpPr>
          <p:spPr bwMode="auto">
            <a:xfrm>
              <a:off x="18919" y="2857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21"/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rc 122"/>
            <p:cNvSpPr/>
            <p:nvPr/>
          </p:nvSpPr>
          <p:spPr bwMode="auto">
            <a:xfrm>
              <a:off x="5715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5" name="Line 123"/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19431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25"/>
            <p:cNvSpPr>
              <a:spLocks noChangeShapeType="1"/>
            </p:cNvSpPr>
            <p:nvPr/>
          </p:nvSpPr>
          <p:spPr bwMode="auto">
            <a:xfrm>
              <a:off x="12573" y="16002"/>
              <a:ext cx="0" cy="4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8" name="Line 126"/>
            <p:cNvSpPr>
              <a:spLocks noChangeShapeType="1"/>
            </p:cNvSpPr>
            <p:nvPr/>
          </p:nvSpPr>
          <p:spPr bwMode="auto">
            <a:xfrm flipH="1">
              <a:off x="3429" y="16002"/>
              <a:ext cx="9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19" name="Text Box 127"/>
            <p:cNvSpPr txBox="1">
              <a:spLocks noChangeArrowheads="1"/>
            </p:cNvSpPr>
            <p:nvPr/>
          </p:nvSpPr>
          <p:spPr bwMode="auto">
            <a:xfrm>
              <a:off x="0" y="14859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128"/>
            <p:cNvSpPr txBox="1">
              <a:spLocks noChangeArrowheads="1"/>
            </p:cNvSpPr>
            <p:nvPr/>
          </p:nvSpPr>
          <p:spPr bwMode="auto">
            <a:xfrm>
              <a:off x="10287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Plátno 104"/>
          <p:cNvGrpSpPr/>
          <p:nvPr/>
        </p:nvGrpSpPr>
        <p:grpSpPr bwMode="auto">
          <a:xfrm>
            <a:off x="4223118" y="2271170"/>
            <a:ext cx="4320480" cy="3240360"/>
            <a:chOff x="0" y="0"/>
            <a:chExt cx="29718" cy="24003"/>
          </a:xfrm>
        </p:grpSpPr>
        <p:sp>
          <p:nvSpPr>
            <p:cNvPr id="22" name="AutoShape 4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23" name="Line 100"/>
            <p:cNvSpPr>
              <a:spLocks noChangeShapeType="1"/>
            </p:cNvSpPr>
            <p:nvPr/>
          </p:nvSpPr>
          <p:spPr bwMode="auto">
            <a:xfrm flipV="1">
              <a:off x="12573" y="3429"/>
              <a:ext cx="0" cy="17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24" name="Arc 101"/>
            <p:cNvSpPr/>
            <p:nvPr/>
          </p:nvSpPr>
          <p:spPr bwMode="auto">
            <a:xfrm flipV="1">
              <a:off x="5715" y="3429"/>
              <a:ext cx="10287" cy="13716"/>
            </a:xfrm>
            <a:custGeom>
              <a:avLst/>
              <a:gdLst>
                <a:gd name="T0" fmla="*/ 0 w 21600"/>
                <a:gd name="T1" fmla="*/ 0 h 21600"/>
                <a:gd name="T2" fmla="*/ 1028700 w 21600"/>
                <a:gd name="T3" fmla="*/ 1371600 h 21600"/>
                <a:gd name="T4" fmla="*/ 0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25" name="Text Box 102"/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P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103"/>
            <p:cNvSpPr txBox="1">
              <a:spLocks noChangeArrowheads="1"/>
            </p:cNvSpPr>
            <p:nvPr/>
          </p:nvSpPr>
          <p:spPr bwMode="auto">
            <a:xfrm>
              <a:off x="17145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04"/>
            <p:cNvSpPr txBox="1">
              <a:spLocks noChangeArrowheads="1"/>
            </p:cNvSpPr>
            <p:nvPr/>
          </p:nvSpPr>
          <p:spPr bwMode="auto">
            <a:xfrm>
              <a:off x="9144" y="1143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LRAS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05"/>
            <p:cNvSpPr txBox="1">
              <a:spLocks noChangeArrowheads="1"/>
            </p:cNvSpPr>
            <p:nvPr/>
          </p:nvSpPr>
          <p:spPr bwMode="auto">
            <a:xfrm>
              <a:off x="14859" y="2286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06"/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rc 107"/>
            <p:cNvSpPr/>
            <p:nvPr/>
          </p:nvSpPr>
          <p:spPr bwMode="auto">
            <a:xfrm>
              <a:off x="6858" y="3429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>
              <a:off x="4572" y="20574"/>
              <a:ext cx="18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2" name="Line 109"/>
            <p:cNvSpPr>
              <a:spLocks noChangeShapeType="1"/>
            </p:cNvSpPr>
            <p:nvPr/>
          </p:nvSpPr>
          <p:spPr bwMode="auto">
            <a:xfrm flipV="1">
              <a:off x="4572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3" name="Text Box 110"/>
            <p:cNvSpPr txBox="1">
              <a:spLocks noChangeArrowheads="1"/>
            </p:cNvSpPr>
            <p:nvPr/>
          </p:nvSpPr>
          <p:spPr bwMode="auto">
            <a:xfrm>
              <a:off x="20574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11"/>
            <p:cNvSpPr txBox="1">
              <a:spLocks noChangeArrowheads="1"/>
            </p:cNvSpPr>
            <p:nvPr/>
          </p:nvSpPr>
          <p:spPr bwMode="auto">
            <a:xfrm>
              <a:off x="12573" y="11430"/>
              <a:ext cx="4572" cy="45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12"/>
            <p:cNvSpPr>
              <a:spLocks noChangeShapeType="1"/>
            </p:cNvSpPr>
            <p:nvPr/>
          </p:nvSpPr>
          <p:spPr bwMode="auto">
            <a:xfrm flipH="1">
              <a:off x="4572" y="13716"/>
              <a:ext cx="80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cs-CZ" sz="3600"/>
            </a:p>
          </p:txBody>
        </p:sp>
        <p:sp>
          <p:nvSpPr>
            <p:cNvPr id="36" name="Text Box 113"/>
            <p:cNvSpPr txBox="1">
              <a:spLocks noChangeArrowheads="1"/>
            </p:cNvSpPr>
            <p:nvPr/>
          </p:nvSpPr>
          <p:spPr bwMode="auto">
            <a:xfrm>
              <a:off x="1143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91886"/>
            <a:ext cx="8915400" cy="603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br>
              <a:rPr lang="cs-CZ" altLang="cs-CZ" sz="3600" b="1" dirty="0"/>
            </a:br>
            <a:r>
              <a:rPr lang="cs-CZ" altLang="cs-CZ" sz="3600" b="1" dirty="0"/>
              <a:t>Posuny po křivce 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 snižuje reálnou hodnotu peněžních zůstatků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finančních aktiv a omezení jejich výdajů;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ÚROKOVÉ MÍRY: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vede ke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poptávky po penězích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tím pádem i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snížení spotřebních a investičních výdajů – odložení na později;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MEZINÁRODNÍHO OBCHODU: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preferenci dovozů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poptávaného množství reálného domácího produktu.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72" y="609600"/>
            <a:ext cx="8893628" cy="573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710292"/>
            <a:ext cx="8237764" cy="70734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  <a:endParaRPr lang="cs-CZ" altLang="cs-CZ" sz="36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85225" cy="4997450"/>
          </a:xfrm>
        </p:spPr>
        <p:txBody>
          <a:bodyPr>
            <a:normAutofit/>
          </a:bodyPr>
          <a:lstStyle/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Neo/Klasické pojetí</a:t>
            </a:r>
            <a:r>
              <a:rPr lang="cs-CZ" altLang="cs-CZ" sz="28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  <a:endParaRPr lang="cs-CZ" altLang="cs-CZ" sz="2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Pružnost cen: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cenového mechanismu;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výlučně dle vývoje úrokové míry: růst úrokové míry motivuje domácnosti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tvorbě S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následuje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přeměna v I: </a:t>
            </a:r>
            <a:endParaRPr lang="cs-CZ" altLang="cs-CZ" sz="2400" b="1" dirty="0">
              <a:solidFill>
                <a:srgbClr val="7030A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078230" lvl="1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vyčišťující faktor na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kapitálu.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mechanismus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zareaguje na výkyvy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tak, že navrátí skutečný výkon ekonomiky na úroveň potenciálu.  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3795" name="Group 22"/>
          <p:cNvGrpSpPr/>
          <p:nvPr/>
        </p:nvGrpSpPr>
        <p:grpSpPr bwMode="auto">
          <a:xfrm>
            <a:off x="672306" y="2327956"/>
            <a:ext cx="5859463" cy="3981450"/>
            <a:chOff x="432" y="1488"/>
            <a:chExt cx="3691" cy="2508"/>
          </a:xfrm>
        </p:grpSpPr>
        <p:sp>
          <p:nvSpPr>
            <p:cNvPr id="33819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20" name="Text Box 5"/>
            <p:cNvSpPr txBox="1">
              <a:spLocks noChangeArrowheads="1"/>
            </p:cNvSpPr>
            <p:nvPr/>
          </p:nvSpPr>
          <p:spPr bwMode="auto">
            <a:xfrm>
              <a:off x="3739" y="366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3821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3822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3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5" name="Group 23"/>
          <p:cNvGrpSpPr/>
          <p:nvPr/>
        </p:nvGrpSpPr>
        <p:grpSpPr bwMode="auto">
          <a:xfrm>
            <a:off x="1200149" y="1951038"/>
            <a:ext cx="2693987" cy="3268662"/>
            <a:chOff x="1200" y="1493"/>
            <a:chExt cx="1560" cy="2059"/>
          </a:xfrm>
        </p:grpSpPr>
        <p:sp>
          <p:nvSpPr>
            <p:cNvPr id="33817" name="Text Box 6"/>
            <p:cNvSpPr txBox="1">
              <a:spLocks noChangeArrowheads="1"/>
            </p:cNvSpPr>
            <p:nvPr/>
          </p:nvSpPr>
          <p:spPr bwMode="auto">
            <a:xfrm>
              <a:off x="1896" y="149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8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089025" y="4935538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3602038" y="2366963"/>
            <a:ext cx="1389062" cy="3805237"/>
            <a:chOff x="2256" y="1491"/>
            <a:chExt cx="875" cy="2397"/>
          </a:xfrm>
        </p:grpSpPr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6" name="Text Box 19"/>
            <p:cNvSpPr txBox="1">
              <a:spLocks noChangeArrowheads="1"/>
            </p:cNvSpPr>
            <p:nvPr/>
          </p:nvSpPr>
          <p:spPr bwMode="auto">
            <a:xfrm>
              <a:off x="2267" y="1491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916113" y="42687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obnovování rovnováhy v klasickém přístupu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906588" y="61991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3813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28713" y="5475288"/>
            <a:ext cx="23383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95288" y="4584700"/>
            <a:ext cx="0" cy="785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76650" y="54419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2413000" y="6505575"/>
            <a:ext cx="941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3"/>
          <p:cNvGrpSpPr/>
          <p:nvPr/>
        </p:nvGrpSpPr>
        <p:grpSpPr bwMode="auto">
          <a:xfrm>
            <a:off x="2247900" y="2946400"/>
            <a:ext cx="3727450" cy="2962275"/>
            <a:chOff x="1200" y="1538"/>
            <a:chExt cx="2377" cy="2014"/>
          </a:xfrm>
        </p:grpSpPr>
        <p:sp>
          <p:nvSpPr>
            <p:cNvPr id="33811" name="Text Box 6"/>
            <p:cNvSpPr txBox="1">
              <a:spLocks noChangeArrowheads="1"/>
            </p:cNvSpPr>
            <p:nvPr/>
          </p:nvSpPr>
          <p:spPr bwMode="auto">
            <a:xfrm>
              <a:off x="2713" y="1538"/>
              <a:ext cx="86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2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457200" y="783770"/>
            <a:ext cx="8017329" cy="63386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  <a:endParaRPr lang="cs-CZ" altLang="cs-CZ" sz="3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0824" y="1417637"/>
            <a:ext cx="8729889" cy="5180013"/>
          </a:xfrm>
        </p:spPr>
        <p:txBody>
          <a:bodyPr>
            <a:normAutofit/>
          </a:bodyPr>
          <a:lstStyle/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– předpoklady: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Nepružnost cen směrem dolů: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pomocí cenového mechanismu je tak nižší;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projev nedokonalosti konkurence, zejména v monopolním nebo oligopolním prostředí;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podléhající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regulaci;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výlučně dle vývoje úrokové míry: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citlivost investic na úrokovou míru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funkcí důchodu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tak schopna zabezpečovat automaticky obnovu rovnováhy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finančního trhu,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neprobíhá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automatická přeměna S v I.</a:t>
            </a:r>
            <a:endParaRPr lang="cs-CZ" altLang="cs-CZ" sz="2400" b="1" dirty="0">
              <a:solidFill>
                <a:srgbClr val="7030A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81692" y="612320"/>
            <a:ext cx="8270421" cy="7266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 panose="020F0502020204030204"/>
              </a:rPr>
              <a:t>Dosahování makroekonomické rovnováhy</a:t>
            </a:r>
            <a:endParaRPr lang="cs-CZ" altLang="cs-CZ" b="1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84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69421" y="1338943"/>
            <a:ext cx="8695192" cy="5258707"/>
          </a:xfrm>
        </p:spPr>
        <p:txBody>
          <a:bodyPr/>
          <a:lstStyle/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zaostává za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omezený výkon ekonomiky, který je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úrovní potenciálního produktu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 ekonomice nejsou využívány výrobní kapacity a vzniká vysoká nezaměstnanost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Příčiny: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zaostávání výdajů na C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důchodu; 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poruchy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mechanismu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S v I; 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závislost I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veličinách než je úroková míra,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očekávání budoucího vývoje spojená s rizikem a nejistotou.</a:t>
            </a:r>
            <a:endParaRPr lang="cs-CZ" altLang="cs-CZ" sz="24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Stimulací AD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možno dosáhnout úrovně výkonu ekonomiky blízkého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Y*, vzestup 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doprovázen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vzestupem P.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6867" name="Group 27"/>
          <p:cNvGrpSpPr/>
          <p:nvPr/>
        </p:nvGrpSpPr>
        <p:grpSpPr bwMode="auto">
          <a:xfrm>
            <a:off x="685800" y="2362200"/>
            <a:ext cx="5824538" cy="3875088"/>
            <a:chOff x="432" y="1488"/>
            <a:chExt cx="3669" cy="2441"/>
          </a:xfrm>
        </p:grpSpPr>
        <p:sp>
          <p:nvSpPr>
            <p:cNvPr id="36901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902" name="Text Box 5"/>
            <p:cNvSpPr txBox="1">
              <a:spLocks noChangeArrowheads="1"/>
            </p:cNvSpPr>
            <p:nvPr/>
          </p:nvSpPr>
          <p:spPr bwMode="auto">
            <a:xfrm>
              <a:off x="3717" y="360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6903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6904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905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24" name="Group 28"/>
          <p:cNvGrpSpPr/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6899" name="Freeform 10"/>
            <p:cNvSpPr/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900" name="Text Box 11"/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25" name="Group 29"/>
          <p:cNvGrpSpPr/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6897" name="Text Box 6"/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8" name="Freeform 13"/>
            <p:cNvSpPr/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2733 w 1680"/>
                <a:gd name="T3" fmla="*/ 1344 h 1824"/>
                <a:gd name="T4" fmla="*/ 382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276600" y="617220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726" name="Group 30"/>
          <p:cNvGrpSpPr/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6895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Text Box 19"/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473993" y="1441564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633663" y="5029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18" name="Freeform 22"/>
          <p:cNvSpPr/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008000"/>
          </a:solidFill>
          <a:ln w="47625" cap="flat" cmpd="sng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362200" y="6172200"/>
            <a:ext cx="609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747396" y="61849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9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recesní mezera a stimulace AD v keynesiánském modelu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1165225" y="5091113"/>
            <a:ext cx="1500188" cy="127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1350" y="4824413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0" name="Group 28"/>
          <p:cNvGrpSpPr/>
          <p:nvPr/>
        </p:nvGrpSpPr>
        <p:grpSpPr bwMode="auto">
          <a:xfrm>
            <a:off x="1819275" y="2695575"/>
            <a:ext cx="4270375" cy="2592388"/>
            <a:chOff x="816" y="1872"/>
            <a:chExt cx="2690" cy="1633"/>
          </a:xfrm>
        </p:grpSpPr>
        <p:sp>
          <p:nvSpPr>
            <p:cNvPr id="36893" name="Freeform 10"/>
            <p:cNvSpPr/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4" name="Text Box 11"/>
            <p:cNvSpPr txBox="1">
              <a:spLocks noChangeArrowheads="1"/>
            </p:cNvSpPr>
            <p:nvPr/>
          </p:nvSpPr>
          <p:spPr bwMode="auto">
            <a:xfrm>
              <a:off x="2834" y="3178"/>
              <a:ext cx="672" cy="32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" name="Přímá spojnice se šipkou 2"/>
          <p:cNvCxnSpPr/>
          <p:nvPr/>
        </p:nvCxnSpPr>
        <p:spPr>
          <a:xfrm flipV="1">
            <a:off x="1644650" y="3709988"/>
            <a:ext cx="269875" cy="106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1914525" y="4273550"/>
            <a:ext cx="271463" cy="106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343400" y="5172075"/>
            <a:ext cx="271463" cy="107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2840038" y="41211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165225" y="4760913"/>
            <a:ext cx="1976438" cy="20637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H="1">
            <a:off x="3197225" y="4845050"/>
            <a:ext cx="6350" cy="13049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20713" y="42275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542925" y="4379913"/>
            <a:ext cx="7938" cy="72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2986260" y="6191250"/>
            <a:ext cx="556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V="1">
            <a:off x="2497138" y="6626225"/>
            <a:ext cx="873125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39975" y="2057400"/>
            <a:ext cx="755650" cy="297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6" grpId="0"/>
      <p:bldP spid="29716" grpId="1"/>
      <p:bldP spid="29717" grpId="0"/>
      <p:bldP spid="29721" grpId="0"/>
      <p:bldP spid="29722" grpId="0"/>
      <p:bldP spid="29722" grpId="1"/>
      <p:bldP spid="29727" grpId="0" animBg="1"/>
      <p:bldP spid="29727" grpId="1" animBg="1"/>
      <p:bldP spid="29727" grpId="2" animBg="1"/>
      <p:bldP spid="29" grpId="0"/>
      <p:bldP spid="37" grpId="0"/>
      <p:bldP spid="40" grpId="0"/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1" name="Group 22"/>
          <p:cNvGrpSpPr/>
          <p:nvPr/>
        </p:nvGrpSpPr>
        <p:grpSpPr bwMode="auto">
          <a:xfrm>
            <a:off x="685800" y="2362200"/>
            <a:ext cx="5811838" cy="3983038"/>
            <a:chOff x="432" y="1488"/>
            <a:chExt cx="3661" cy="2509"/>
          </a:xfrm>
        </p:grpSpPr>
        <p:sp>
          <p:nvSpPr>
            <p:cNvPr id="3791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Text Box 5"/>
            <p:cNvSpPr txBox="1">
              <a:spLocks noChangeArrowheads="1"/>
            </p:cNvSpPr>
            <p:nvPr/>
          </p:nvSpPr>
          <p:spPr bwMode="auto">
            <a:xfrm>
              <a:off x="3709" y="367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7920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7916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695" name="Group 23"/>
          <p:cNvGrpSpPr/>
          <p:nvPr/>
        </p:nvGrpSpPr>
        <p:grpSpPr bwMode="auto">
          <a:xfrm>
            <a:off x="1468438" y="2362200"/>
            <a:ext cx="3741737" cy="3048000"/>
            <a:chOff x="1200" y="1632"/>
            <a:chExt cx="2357" cy="1920"/>
          </a:xfrm>
        </p:grpSpPr>
        <p:sp>
          <p:nvSpPr>
            <p:cNvPr id="3791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43000" y="4648200"/>
            <a:ext cx="19812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791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3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2884488" y="40830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9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negativní poptávkový šok: např. snížení G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 flipV="1">
            <a:off x="3122613" y="4602163"/>
            <a:ext cx="1587" cy="15716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8575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7910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28713" y="5105400"/>
            <a:ext cx="12827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411413" y="5135563"/>
            <a:ext cx="1587" cy="10382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133600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23850" y="4602163"/>
            <a:ext cx="0" cy="785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5" idx="2"/>
          </p:cNvCxnSpPr>
          <p:nvPr/>
        </p:nvCxnSpPr>
        <p:spPr>
          <a:xfrm flipH="1">
            <a:off x="2133600" y="6684963"/>
            <a:ext cx="11430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246313" y="46021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33" grpId="0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8915" name="Group 22"/>
          <p:cNvGrpSpPr/>
          <p:nvPr/>
        </p:nvGrpSpPr>
        <p:grpSpPr bwMode="auto">
          <a:xfrm>
            <a:off x="685800" y="2362200"/>
            <a:ext cx="5770563" cy="3921125"/>
            <a:chOff x="432" y="1488"/>
            <a:chExt cx="3635" cy="2470"/>
          </a:xfrm>
        </p:grpSpPr>
        <p:sp>
          <p:nvSpPr>
            <p:cNvPr id="3893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5" name="Text Box 5"/>
            <p:cNvSpPr txBox="1">
              <a:spLocks noChangeArrowheads="1"/>
            </p:cNvSpPr>
            <p:nvPr/>
          </p:nvSpPr>
          <p:spPr bwMode="auto">
            <a:xfrm>
              <a:off x="3683" y="3631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38936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893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938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49"/>
            <a:ext cx="4110038" cy="2438400"/>
            <a:chOff x="1200" y="1680"/>
            <a:chExt cx="2589" cy="1536"/>
          </a:xfrm>
        </p:grpSpPr>
        <p:sp>
          <p:nvSpPr>
            <p:cNvPr id="38932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3" name="Text Box 11"/>
            <p:cNvSpPr txBox="1">
              <a:spLocks noChangeArrowheads="1"/>
            </p:cNvSpPr>
            <p:nvPr/>
          </p:nvSpPr>
          <p:spPr bwMode="auto">
            <a:xfrm>
              <a:off x="3117" y="286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22" name="Text Box 2"/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dlouhodobá rovnováha a poptávkový šok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271963" cy="2500312"/>
            <a:chOff x="1200" y="1680"/>
            <a:chExt cx="2691" cy="1575"/>
          </a:xfrm>
        </p:grpSpPr>
        <p:sp>
          <p:nvSpPr>
            <p:cNvPr id="38928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9" name="Text Box 11"/>
            <p:cNvSpPr txBox="1">
              <a:spLocks noChangeArrowheads="1"/>
            </p:cNvSpPr>
            <p:nvPr/>
          </p:nvSpPr>
          <p:spPr bwMode="auto">
            <a:xfrm>
              <a:off x="3219" y="292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3" name="Group 23"/>
          <p:cNvGrpSpPr/>
          <p:nvPr/>
        </p:nvGrpSpPr>
        <p:grpSpPr bwMode="auto">
          <a:xfrm>
            <a:off x="1751012" y="2424906"/>
            <a:ext cx="3741737" cy="3048000"/>
            <a:chOff x="1200" y="1632"/>
            <a:chExt cx="2357" cy="1920"/>
          </a:xfrm>
        </p:grpSpPr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cenové hladině (P) –závislé zejména složky C, I a NX, G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spíše za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konstantní.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vývojem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velikostí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NEPŘÍMO ÚMĚRNÝ: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AGREGÁTNÍ VÝDAJE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bezprostřední dopad na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 výdaje domácností (C):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DISPONIBILNÍ DŮCHOD (Y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NOMINÁLNĚ STEJNÝ,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 jeho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HODNOTA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=&gt;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stejný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koupit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více statků.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spotřebitele,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jenž se cítí za takových podmínek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bohatším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popisováno tzv.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Pigouovým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efektem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neboli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efektem reálných peněžních zůstatků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také označovaným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ochotny zvyšovat své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výdaje na nákup 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45223"/>
            <a:ext cx="8665535" cy="514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pro nákup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běžných výdajů domácností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postačuje držba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nominální sumy peněžních prostředků = růst kupní síly peněz: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budou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chtít držet méně peněz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vzroste poptávka po ostatních finančních aktivech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po akciích a obligacích,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 JEJICH CENY, POKLES NOMINÁLNÍ ÚROKOVÉ SAZBY.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4205" indent="-351155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úrokové sazby – impuls stimulující investiční výdaje firem (I), případně spotřební výdaje domácností na dlouhodobé spotřební statky (C)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jev =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Keynesův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 úrokových měr.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95845"/>
            <a:ext cx="8644269" cy="489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3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domácí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může stimulovat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poptávku zahraničních ekonomických subjektů po statcích domácí ekonomiky.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možný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domácí poptávky po relativně dražším dováženém zboží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část domácích výdajů – přesun na produkci domácích výrobců.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změny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 export (NX) domácí ekonomiky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podmíněn řadou okolností: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nominálního měnového kurzu a zahraničních cen, cenové elasticity poptávky zahraničních subjektů po zboží domácí ekonomiky, cenové elasticity poptávky domácích subjektů po zahraničním zboží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vyvolá následně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úrokových měr: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usilují o umístění svých finančních prostředků tam, kde dosáhnou vyššího zhodnocení, např. v zahraničí: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výnosnosti domácích finančních aktiv, domácí subjekty nakupují zahraniční finanční aktiva s vyšší výnosností.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Devizový trh: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domácí měny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tlak na její znehodnocení.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Důsledek znehodnocení domácní měny = zdražení zahraničního zboží na domácím trhu a lepší podmínky pro domácí vývozce.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Vytvořeny podmínky pro zvýšení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NX.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jakékoli složky agregátní poptávky: C, I, G, NX – tlak na posun křivky AD.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3/47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6E2AD65BA15249A7B05B7D5E97129C" ma:contentTypeVersion="15" ma:contentTypeDescription="Vytvoří nový dokument" ma:contentTypeScope="" ma:versionID="4b424006f4a097d50b9d2b24c8b1283d">
  <xsd:schema xmlns:xsd="http://www.w3.org/2001/XMLSchema" xmlns:xs="http://www.w3.org/2001/XMLSchema" xmlns:p="http://schemas.microsoft.com/office/2006/metadata/properties" xmlns:ns3="bf7e5f55-07d1-4868-9b85-42c16e5f375e" xmlns:ns4="6f60b1d1-a4e8-4e81-b0d2-f5a86210fe53" targetNamespace="http://schemas.microsoft.com/office/2006/metadata/properties" ma:root="true" ma:fieldsID="0f6cf52edfa76a65320447689d5352be" ns3:_="" ns4:_="">
    <xsd:import namespace="bf7e5f55-07d1-4868-9b85-42c16e5f375e"/>
    <xsd:import namespace="6f60b1d1-a4e8-4e81-b0d2-f5a86210fe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e5f55-07d1-4868-9b85-42c16e5f3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b1d1-a4e8-4e81-b0d2-f5a86210fe5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7e5f55-07d1-4868-9b85-42c16e5f375e" xsi:nil="true"/>
  </documentManagement>
</p:properties>
</file>

<file path=customXml/itemProps1.xml><?xml version="1.0" encoding="utf-8"?>
<ds:datastoreItem xmlns:ds="http://schemas.openxmlformats.org/officeDocument/2006/customXml" ds:itemID="{4C85ED38-669E-416E-AF4D-4715D5066016}">
  <ds:schemaRefs/>
</ds:datastoreItem>
</file>

<file path=customXml/itemProps2.xml><?xml version="1.0" encoding="utf-8"?>
<ds:datastoreItem xmlns:ds="http://schemas.openxmlformats.org/officeDocument/2006/customXml" ds:itemID="{DFE6CB59-9144-4B4D-8680-F0601B37F17F}">
  <ds:schemaRefs/>
</ds:datastoreItem>
</file>

<file path=customXml/itemProps3.xml><?xml version="1.0" encoding="utf-8"?>
<ds:datastoreItem xmlns:ds="http://schemas.openxmlformats.org/officeDocument/2006/customXml" ds:itemID="{A4D46607-4425-4EBE-B2EE-9B80E3637F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17493</Words>
  <Application>WPS Presentation</Application>
  <PresentationFormat>Předvádění na obrazovce (4:3)</PresentationFormat>
  <Paragraphs>777</Paragraphs>
  <Slides>58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3" baseType="lpstr">
      <vt:lpstr>Arial</vt:lpstr>
      <vt:lpstr>SimSun</vt:lpstr>
      <vt:lpstr>Wingdings</vt:lpstr>
      <vt:lpstr>Arial</vt:lpstr>
      <vt:lpstr>Calibri</vt:lpstr>
      <vt:lpstr>Times New Roman</vt:lpstr>
      <vt:lpstr>Calibri</vt:lpstr>
      <vt:lpstr>Consolas</vt:lpstr>
      <vt:lpstr>Microsoft YaHei</vt:lpstr>
      <vt:lpstr>Arial Unicode MS</vt:lpstr>
      <vt:lpstr>Tahoma</vt:lpstr>
      <vt:lpstr>Helvetica</vt:lpstr>
      <vt:lpstr>Helvetica-Bold</vt:lpstr>
      <vt:lpstr>Segoe Print</vt:lpstr>
      <vt:lpstr>Office Theme</vt:lpstr>
      <vt:lpstr>Makroekonomie Agregátní poptávka, agregátní nabídka a potencionální produkt XMAK</vt:lpstr>
      <vt:lpstr>Model AS-AD</vt:lpstr>
      <vt:lpstr>Agregátní poptávka (AD)</vt:lpstr>
      <vt:lpstr>Agregátní poptávka (AD) – shrnutí definic</vt:lpstr>
      <vt:lpstr>Agregátní poptávka (AD) Posuny po křivce AD</vt:lpstr>
      <vt:lpstr>Posuny po křivce AD – vysvětlení </vt:lpstr>
      <vt:lpstr>Posuny po křivce AD – vysvětlení </vt:lpstr>
      <vt:lpstr>Posuny po křivce AD – vysvětlení </vt:lpstr>
      <vt:lpstr>Posuny po křivce AD – vysvětlení </vt:lpstr>
      <vt:lpstr>Agregátní poptávka (AD)</vt:lpstr>
      <vt:lpstr>Změny agregátní poptávky (AD)</vt:lpstr>
      <vt:lpstr>Poptávkové šoky pozitivní a negativní</vt:lpstr>
      <vt:lpstr>PowerPoint 演示文稿</vt:lpstr>
      <vt:lpstr>PŘÍKLADY POSITIVNÍCH (NEGATIVNÍCH) POPTÁVKOVÝCH ŠOKŮ</vt:lpstr>
      <vt:lpstr>PŘÍKLADY POSITIVNÍCH (NEGATIVNÍCH) POPTÁVKOVÝCH ŠOKŮ</vt:lpstr>
      <vt:lpstr>Změny polohy křivky AD: SHRNUTÍ, KLASIFIKACE</vt:lpstr>
      <vt:lpstr>Změny polohy křivky 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Agregátní nabídka (AS)</vt:lpstr>
      <vt:lpstr>Tvar křivky AS – několik pojetí:</vt:lpstr>
      <vt:lpstr>NEO/KLASICKÁ AS - shrnutí</vt:lpstr>
      <vt:lpstr>Tvar křivky AS – několik pojetí:</vt:lpstr>
      <vt:lpstr>Tvar křivky AS – několik pojetí:</vt:lpstr>
      <vt:lpstr>Tvar křivky AS – několik pojetí:</vt:lpstr>
      <vt:lpstr>PowerPoint 演示文稿</vt:lpstr>
      <vt:lpstr>PowerPoint 演示文稿</vt:lpstr>
      <vt:lpstr>MODELY vysvětlujících rostoucí tvar SRAS:</vt:lpstr>
      <vt:lpstr>MODELY vysvětlujících rostoucí tvar SRAS: </vt:lpstr>
      <vt:lpstr>MODELY vysvětlujících rostoucí tvar SRAS: </vt:lpstr>
      <vt:lpstr>Agregátní nabídka  krátkodobá (SRAS)</vt:lpstr>
      <vt:lpstr>PowerPoint 演示文稿</vt:lpstr>
      <vt:lpstr>Faktory ovlivňující SRAS</vt:lpstr>
      <vt:lpstr>PowerPoint 演示文稿</vt:lpstr>
      <vt:lpstr>PowerPoint 演示文稿</vt:lpstr>
      <vt:lpstr>Faktory ovlivňující SRAS i LRAS</vt:lpstr>
      <vt:lpstr>Faktory ovlivňující SRAS i LRAS</vt:lpstr>
      <vt:lpstr>Změny krátkodobé (SRAS) a dlouhodobé (LRAS) agregátní nabídky</vt:lpstr>
      <vt:lpstr>Makroekonomická rovnováha</vt:lpstr>
      <vt:lpstr>Makroekonomická rovnováha</vt:lpstr>
      <vt:lpstr>Makroekonomická rovnováha krátkodobá a dlouhodobá makroekonomická rovnováha </vt:lpstr>
      <vt:lpstr>PowerPoint 演示文稿</vt:lpstr>
      <vt:lpstr>PowerPoint 演示文稿</vt:lpstr>
      <vt:lpstr>Dosahování makroekonomické rovnováhy</vt:lpstr>
      <vt:lpstr>PowerPoint 演示文稿</vt:lpstr>
      <vt:lpstr>Dosahování makroekonomické rovnováhy</vt:lpstr>
      <vt:lpstr>Dosahování makroekonomické rovnováhy</vt:lpstr>
      <vt:lpstr>PowerPoint 演示文稿</vt:lpstr>
      <vt:lpstr>PowerPoint 演示文稿</vt:lpstr>
      <vt:lpstr>PowerPoint 演示文稿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Magdaléna Drastichová</cp:lastModifiedBy>
  <cp:revision>97</cp:revision>
  <dcterms:created xsi:type="dcterms:W3CDTF">2024-10-28T14:41:06Z</dcterms:created>
  <dcterms:modified xsi:type="dcterms:W3CDTF">2024-10-28T14:41:38Z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0x0101008C6E2AD65BA15249A7B05B7D5E97129C</vt:lpwstr>
  </property>
  <property fmtid="{D5CDD505-2E9C-101B-9397-08002B2CF9AE}" pid="3" name="ICV">
    <vt:lpwstr>DF4C6E2CE65645798451C1DB3CE4F1AB_13</vt:lpwstr>
  </property>
  <property fmtid="{D5CDD505-2E9C-101B-9397-08002B2CF9AE}" pid="4" name="KSOProductBuildVer">
    <vt:lpwstr>1033-12.2.0.18283</vt:lpwstr>
  </property>
</Properties>
</file>