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38"/>
  </p:notesMasterIdLst>
  <p:sldIdLst>
    <p:sldId id="257" r:id="rId3"/>
    <p:sldId id="388" r:id="rId4"/>
    <p:sldId id="407" r:id="rId5"/>
    <p:sldId id="308" r:id="rId6"/>
    <p:sldId id="390" r:id="rId7"/>
    <p:sldId id="392" r:id="rId8"/>
    <p:sldId id="409" r:id="rId9"/>
    <p:sldId id="391" r:id="rId10"/>
    <p:sldId id="408" r:id="rId11"/>
    <p:sldId id="393" r:id="rId12"/>
    <p:sldId id="396" r:id="rId13"/>
    <p:sldId id="410" r:id="rId14"/>
    <p:sldId id="411" r:id="rId15"/>
    <p:sldId id="412" r:id="rId16"/>
    <p:sldId id="395" r:id="rId17"/>
    <p:sldId id="397" r:id="rId18"/>
    <p:sldId id="398" r:id="rId19"/>
    <p:sldId id="399" r:id="rId20"/>
    <p:sldId id="402" r:id="rId21"/>
    <p:sldId id="413" r:id="rId22"/>
    <p:sldId id="400" r:id="rId23"/>
    <p:sldId id="401" r:id="rId24"/>
    <p:sldId id="405" r:id="rId25"/>
    <p:sldId id="403" r:id="rId26"/>
    <p:sldId id="414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3" r:id="rId35"/>
    <p:sldId id="422" r:id="rId36"/>
    <p:sldId id="27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345" autoAdjust="0"/>
  </p:normalViewPr>
  <p:slideViewPr>
    <p:cSldViewPr snapToGrid="0">
      <p:cViewPr varScale="1">
        <p:scale>
          <a:sx n="80" d="100"/>
          <a:sy n="80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F2D7-A17C-4307-BB5C-45F3BCD640D6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DF3A-3D05-4752-846B-5F689D2410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2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83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63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6701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624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127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035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Některým lidem se vyplatí vynaložit vyšší náklady a získávat více informací.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56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538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33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345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842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475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496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82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905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2861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944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448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790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 err="1"/>
              <a:t>Stagflace</a:t>
            </a:r>
            <a:r>
              <a:rPr lang="en-GB" dirty="0"/>
              <a:t> a </a:t>
            </a:r>
            <a:r>
              <a:rPr lang="en-GB" b="1" dirty="0" err="1"/>
              <a:t>slumpflace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oba </a:t>
            </a:r>
            <a:r>
              <a:rPr lang="en-GB" dirty="0" err="1"/>
              <a:t>termíny</a:t>
            </a:r>
            <a:r>
              <a:rPr lang="en-GB" dirty="0"/>
              <a:t> </a:t>
            </a:r>
            <a:r>
              <a:rPr lang="en-GB" dirty="0" err="1"/>
              <a:t>používané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 k </a:t>
            </a:r>
            <a:r>
              <a:rPr lang="en-GB" dirty="0" err="1"/>
              <a:t>popisu</a:t>
            </a:r>
            <a:r>
              <a:rPr lang="en-GB" dirty="0"/>
              <a:t> </a:t>
            </a:r>
            <a:r>
              <a:rPr lang="en-GB" dirty="0" err="1"/>
              <a:t>nepříznivých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podmínek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s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zaměstnanosti</a:t>
            </a:r>
            <a:r>
              <a:rPr lang="en-GB" dirty="0"/>
              <a:t>. </a:t>
            </a:r>
            <a:r>
              <a:rPr lang="en-GB" dirty="0" err="1"/>
              <a:t>Nicméně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z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pojmů</a:t>
            </a:r>
            <a:r>
              <a:rPr lang="en-GB" dirty="0"/>
              <a:t> se </a:t>
            </a:r>
            <a:r>
              <a:rPr lang="en-GB" dirty="0" err="1"/>
              <a:t>liší</a:t>
            </a:r>
            <a:r>
              <a:rPr lang="en-GB" dirty="0"/>
              <a:t> v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je </a:t>
            </a:r>
            <a:r>
              <a:rPr lang="en-GB" dirty="0" err="1"/>
              <a:t>používán</a:t>
            </a:r>
            <a:r>
              <a:rPr lang="en-GB" dirty="0"/>
              <a:t>:</a:t>
            </a:r>
          </a:p>
          <a:p>
            <a:r>
              <a:rPr lang="en-GB" b="1" dirty="0" err="1"/>
              <a:t>Stagflace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zažívá</a:t>
            </a:r>
            <a:r>
              <a:rPr lang="en-GB" dirty="0"/>
              <a:t>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inflaci</a:t>
            </a:r>
            <a:r>
              <a:rPr lang="en-GB" dirty="0"/>
              <a:t>, </a:t>
            </a:r>
            <a:r>
              <a:rPr lang="en-GB" b="1" dirty="0" err="1"/>
              <a:t>nízký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stagnující</a:t>
            </a:r>
            <a:r>
              <a:rPr lang="en-GB" b="1" dirty="0"/>
              <a:t> </a:t>
            </a:r>
            <a:r>
              <a:rPr lang="en-GB" b="1" dirty="0" err="1"/>
              <a:t>hospodářský</a:t>
            </a:r>
            <a:r>
              <a:rPr lang="en-GB" b="1" dirty="0"/>
              <a:t> </a:t>
            </a:r>
            <a:r>
              <a:rPr lang="en-GB" b="1" dirty="0" err="1"/>
              <a:t>růst</a:t>
            </a:r>
            <a:r>
              <a:rPr lang="en-GB" dirty="0"/>
              <a:t> a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nezaměstnanost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Klasickým</a:t>
            </a:r>
            <a:r>
              <a:rPr lang="en-GB" dirty="0"/>
              <a:t> </a:t>
            </a:r>
            <a:r>
              <a:rPr lang="en-GB" dirty="0" err="1"/>
              <a:t>příkladem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70. let 20. </a:t>
            </a:r>
            <a:r>
              <a:rPr lang="en-GB" dirty="0" err="1"/>
              <a:t>století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ropné</a:t>
            </a:r>
            <a:r>
              <a:rPr lang="en-GB" dirty="0"/>
              <a:t> </a:t>
            </a:r>
            <a:r>
              <a:rPr lang="en-GB" dirty="0" err="1"/>
              <a:t>šoky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vedlo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se </a:t>
            </a:r>
            <a:r>
              <a:rPr lang="en-GB" dirty="0" err="1"/>
              <a:t>zpomalil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vyšším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. </a:t>
            </a:r>
            <a:r>
              <a:rPr lang="en-GB" dirty="0" err="1"/>
              <a:t>Stagflace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neefektivní</a:t>
            </a:r>
            <a:r>
              <a:rPr lang="en-GB" dirty="0"/>
              <a:t> </a:t>
            </a:r>
            <a:r>
              <a:rPr lang="en-GB" dirty="0" err="1"/>
              <a:t>hospodářské</a:t>
            </a:r>
            <a:r>
              <a:rPr lang="en-GB" dirty="0"/>
              <a:t> </a:t>
            </a:r>
            <a:r>
              <a:rPr lang="en-GB" dirty="0" err="1"/>
              <a:t>politice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nabídkových</a:t>
            </a:r>
            <a:r>
              <a:rPr lang="en-GB" dirty="0"/>
              <a:t> </a:t>
            </a:r>
            <a:r>
              <a:rPr lang="en-GB" dirty="0" err="1"/>
              <a:t>šoků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Je to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nefungují</a:t>
            </a:r>
            <a:r>
              <a:rPr lang="en-GB" dirty="0"/>
              <a:t> </a:t>
            </a:r>
            <a:r>
              <a:rPr lang="en-GB" dirty="0" err="1"/>
              <a:t>dobře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dalšímu</a:t>
            </a:r>
            <a:r>
              <a:rPr lang="en-GB" dirty="0"/>
              <a:t> </a:t>
            </a:r>
            <a:r>
              <a:rPr lang="en-GB" dirty="0" err="1"/>
              <a:t>zpomalení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stimulační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by </a:t>
            </a:r>
            <a:r>
              <a:rPr lang="en-GB" dirty="0" err="1"/>
              <a:t>mohly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.</a:t>
            </a:r>
          </a:p>
          <a:p>
            <a:r>
              <a:rPr lang="en-GB" b="1" dirty="0" err="1"/>
              <a:t>Slumpflace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b="1" dirty="0" err="1"/>
              <a:t>hlubokou</a:t>
            </a:r>
            <a:r>
              <a:rPr lang="en-GB" b="1" dirty="0"/>
              <a:t> </a:t>
            </a:r>
            <a:r>
              <a:rPr lang="en-GB" b="1" dirty="0" err="1"/>
              <a:t>ekonomickou</a:t>
            </a:r>
            <a:r>
              <a:rPr lang="en-GB" b="1" dirty="0"/>
              <a:t> </a:t>
            </a:r>
            <a:r>
              <a:rPr lang="en-GB" b="1" dirty="0" err="1"/>
              <a:t>recesi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(slump) </a:t>
            </a:r>
            <a:r>
              <a:rPr lang="en-GB" dirty="0" err="1"/>
              <a:t>kombinovaný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trpí</a:t>
            </a:r>
            <a:r>
              <a:rPr lang="en-GB" dirty="0"/>
              <a:t> </a:t>
            </a:r>
            <a:r>
              <a:rPr lang="en-GB" dirty="0" err="1"/>
              <a:t>strukturálními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vedou</a:t>
            </a:r>
            <a:r>
              <a:rPr lang="en-GB" dirty="0"/>
              <a:t> k </a:t>
            </a:r>
            <a:r>
              <a:rPr lang="en-GB" dirty="0" err="1"/>
              <a:t>poklesu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způsobena</a:t>
            </a:r>
            <a:r>
              <a:rPr lang="en-GB" dirty="0"/>
              <a:t> </a:t>
            </a:r>
            <a:r>
              <a:rPr lang="en-GB" dirty="0" err="1"/>
              <a:t>externími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prudký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komodit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je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, ale </a:t>
            </a:r>
            <a:r>
              <a:rPr lang="en-GB" dirty="0" err="1"/>
              <a:t>recese</a:t>
            </a:r>
            <a:r>
              <a:rPr lang="en-GB" dirty="0"/>
              <a:t> je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stagflaci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vážným</a:t>
            </a:r>
            <a:r>
              <a:rPr lang="en-GB" dirty="0"/>
              <a:t> </a:t>
            </a:r>
            <a:r>
              <a:rPr lang="en-GB" dirty="0" err="1"/>
              <a:t>sociálním</a:t>
            </a:r>
            <a:r>
              <a:rPr lang="en-GB" dirty="0"/>
              <a:t> a </a:t>
            </a:r>
            <a:r>
              <a:rPr lang="en-GB" dirty="0" err="1"/>
              <a:t>ekonomickým</a:t>
            </a:r>
            <a:r>
              <a:rPr lang="en-GB" dirty="0"/>
              <a:t> </a:t>
            </a:r>
            <a:r>
              <a:rPr lang="en-GB" dirty="0" err="1"/>
              <a:t>problémům</a:t>
            </a:r>
            <a:r>
              <a:rPr lang="en-GB" dirty="0"/>
              <a:t>.</a:t>
            </a:r>
          </a:p>
          <a:p>
            <a:r>
              <a:rPr lang="en-GB" b="1" dirty="0" err="1"/>
              <a:t>Shrnutí</a:t>
            </a:r>
            <a:r>
              <a:rPr lang="en-GB" b="1" dirty="0"/>
              <a:t> </a:t>
            </a:r>
            <a:r>
              <a:rPr lang="en-GB" b="1" dirty="0" err="1"/>
              <a:t>rozdílů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Stagflace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stagnujícího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 </a:t>
            </a:r>
            <a:r>
              <a:rPr lang="en-GB" dirty="0" err="1"/>
              <a:t>Ekonomika</a:t>
            </a:r>
            <a:r>
              <a:rPr lang="en-GB" dirty="0"/>
              <a:t> je v </a:t>
            </a:r>
            <a:r>
              <a:rPr lang="en-GB" dirty="0" err="1"/>
              <a:t>podstatě</a:t>
            </a:r>
            <a:r>
              <a:rPr lang="en-GB" dirty="0"/>
              <a:t> v </a:t>
            </a:r>
            <a:r>
              <a:rPr lang="en-GB" dirty="0" err="1"/>
              <a:t>nehybnosti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Slumpflace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hlubokého</a:t>
            </a:r>
            <a:r>
              <a:rPr lang="en-GB" dirty="0"/>
              <a:t>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.</a:t>
            </a:r>
          </a:p>
          <a:p>
            <a:r>
              <a:rPr lang="en-GB" dirty="0"/>
              <a:t>Tyto </a:t>
            </a:r>
            <a:r>
              <a:rPr lang="en-GB" dirty="0" err="1"/>
              <a:t>jevy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v tom, </a:t>
            </a:r>
            <a:r>
              <a:rPr lang="en-GB" dirty="0" err="1"/>
              <a:t>že</a:t>
            </a:r>
            <a:r>
              <a:rPr lang="en-GB" dirty="0"/>
              <a:t> oba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kombinaci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ale </a:t>
            </a:r>
            <a:r>
              <a:rPr lang="en-GB" dirty="0" err="1"/>
              <a:t>liší</a:t>
            </a:r>
            <a:r>
              <a:rPr lang="en-GB" dirty="0"/>
              <a:t> se </a:t>
            </a:r>
            <a:r>
              <a:rPr lang="en-GB" dirty="0" err="1"/>
              <a:t>závažností</a:t>
            </a:r>
            <a:r>
              <a:rPr lang="en-GB" dirty="0"/>
              <a:t> a </a:t>
            </a:r>
            <a:r>
              <a:rPr lang="en-GB" dirty="0" err="1"/>
              <a:t>charakterem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–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naznačuje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recesi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47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916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423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 err="1"/>
              <a:t>Stagflace</a:t>
            </a:r>
            <a:r>
              <a:rPr lang="en-GB" dirty="0"/>
              <a:t> a </a:t>
            </a:r>
            <a:r>
              <a:rPr lang="en-GB" b="1" dirty="0" err="1"/>
              <a:t>slumpflace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oba </a:t>
            </a:r>
            <a:r>
              <a:rPr lang="en-GB" dirty="0" err="1"/>
              <a:t>termíny</a:t>
            </a:r>
            <a:r>
              <a:rPr lang="en-GB" dirty="0"/>
              <a:t> </a:t>
            </a:r>
            <a:r>
              <a:rPr lang="en-GB" dirty="0" err="1"/>
              <a:t>používané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 k </a:t>
            </a:r>
            <a:r>
              <a:rPr lang="en-GB" dirty="0" err="1"/>
              <a:t>popisu</a:t>
            </a:r>
            <a:r>
              <a:rPr lang="en-GB" dirty="0"/>
              <a:t> </a:t>
            </a:r>
            <a:r>
              <a:rPr lang="en-GB" dirty="0" err="1"/>
              <a:t>nepříznivých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podmínek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s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zaměstnanosti</a:t>
            </a:r>
            <a:r>
              <a:rPr lang="en-GB" dirty="0"/>
              <a:t>. </a:t>
            </a:r>
            <a:r>
              <a:rPr lang="en-GB" dirty="0" err="1"/>
              <a:t>Nicméně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z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pojmů</a:t>
            </a:r>
            <a:r>
              <a:rPr lang="en-GB" dirty="0"/>
              <a:t> se </a:t>
            </a:r>
            <a:r>
              <a:rPr lang="en-GB" dirty="0" err="1"/>
              <a:t>liší</a:t>
            </a:r>
            <a:r>
              <a:rPr lang="en-GB" dirty="0"/>
              <a:t> v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je </a:t>
            </a:r>
            <a:r>
              <a:rPr lang="en-GB" dirty="0" err="1"/>
              <a:t>používán</a:t>
            </a:r>
            <a:r>
              <a:rPr lang="en-GB" dirty="0"/>
              <a:t>:</a:t>
            </a:r>
          </a:p>
          <a:p>
            <a:r>
              <a:rPr lang="en-GB" b="1" dirty="0" err="1"/>
              <a:t>Stagflace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zažívá</a:t>
            </a:r>
            <a:r>
              <a:rPr lang="en-GB" dirty="0"/>
              <a:t>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inflaci</a:t>
            </a:r>
            <a:r>
              <a:rPr lang="en-GB" dirty="0"/>
              <a:t>, </a:t>
            </a:r>
            <a:r>
              <a:rPr lang="en-GB" b="1" dirty="0" err="1"/>
              <a:t>nízký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stagnující</a:t>
            </a:r>
            <a:r>
              <a:rPr lang="en-GB" b="1" dirty="0"/>
              <a:t> </a:t>
            </a:r>
            <a:r>
              <a:rPr lang="en-GB" b="1" dirty="0" err="1"/>
              <a:t>hospodářský</a:t>
            </a:r>
            <a:r>
              <a:rPr lang="en-GB" b="1" dirty="0"/>
              <a:t> </a:t>
            </a:r>
            <a:r>
              <a:rPr lang="en-GB" b="1" dirty="0" err="1"/>
              <a:t>růst</a:t>
            </a:r>
            <a:r>
              <a:rPr lang="en-GB" dirty="0"/>
              <a:t> a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nezaměstnanost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Klasickým</a:t>
            </a:r>
            <a:r>
              <a:rPr lang="en-GB" dirty="0"/>
              <a:t> </a:t>
            </a:r>
            <a:r>
              <a:rPr lang="en-GB" dirty="0" err="1"/>
              <a:t>příkladem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70. let 20. </a:t>
            </a:r>
            <a:r>
              <a:rPr lang="en-GB" dirty="0" err="1"/>
              <a:t>století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ropné</a:t>
            </a:r>
            <a:r>
              <a:rPr lang="en-GB" dirty="0"/>
              <a:t> </a:t>
            </a:r>
            <a:r>
              <a:rPr lang="en-GB" dirty="0" err="1"/>
              <a:t>šoky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vedlo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se </a:t>
            </a:r>
            <a:r>
              <a:rPr lang="en-GB" dirty="0" err="1"/>
              <a:t>zpomalil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vyšším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. </a:t>
            </a:r>
            <a:r>
              <a:rPr lang="en-GB" dirty="0" err="1"/>
              <a:t>Stagflace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neefektivní</a:t>
            </a:r>
            <a:r>
              <a:rPr lang="en-GB" dirty="0"/>
              <a:t> </a:t>
            </a:r>
            <a:r>
              <a:rPr lang="en-GB" dirty="0" err="1"/>
              <a:t>hospodářské</a:t>
            </a:r>
            <a:r>
              <a:rPr lang="en-GB" dirty="0"/>
              <a:t> </a:t>
            </a:r>
            <a:r>
              <a:rPr lang="en-GB" dirty="0" err="1"/>
              <a:t>politice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nabídkových</a:t>
            </a:r>
            <a:r>
              <a:rPr lang="en-GB" dirty="0"/>
              <a:t> </a:t>
            </a:r>
            <a:r>
              <a:rPr lang="en-GB" dirty="0" err="1"/>
              <a:t>šoků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Je to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nefungují</a:t>
            </a:r>
            <a:r>
              <a:rPr lang="en-GB" dirty="0"/>
              <a:t> </a:t>
            </a:r>
            <a:r>
              <a:rPr lang="en-GB" dirty="0" err="1"/>
              <a:t>dobře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dalšímu</a:t>
            </a:r>
            <a:r>
              <a:rPr lang="en-GB" dirty="0"/>
              <a:t> </a:t>
            </a:r>
            <a:r>
              <a:rPr lang="en-GB" dirty="0" err="1"/>
              <a:t>zpomalení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stimulační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by </a:t>
            </a:r>
            <a:r>
              <a:rPr lang="en-GB" dirty="0" err="1"/>
              <a:t>mohly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.</a:t>
            </a:r>
          </a:p>
          <a:p>
            <a:r>
              <a:rPr lang="en-GB" b="1" dirty="0" err="1"/>
              <a:t>Slumpflace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b="1" dirty="0" err="1"/>
              <a:t>hlubokou</a:t>
            </a:r>
            <a:r>
              <a:rPr lang="en-GB" b="1" dirty="0"/>
              <a:t> </a:t>
            </a:r>
            <a:r>
              <a:rPr lang="en-GB" b="1" dirty="0" err="1"/>
              <a:t>ekonomickou</a:t>
            </a:r>
            <a:r>
              <a:rPr lang="en-GB" b="1" dirty="0"/>
              <a:t> </a:t>
            </a:r>
            <a:r>
              <a:rPr lang="en-GB" b="1" dirty="0" err="1"/>
              <a:t>recesi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(slump) </a:t>
            </a:r>
            <a:r>
              <a:rPr lang="en-GB" dirty="0" err="1"/>
              <a:t>kombinovaný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trpí</a:t>
            </a:r>
            <a:r>
              <a:rPr lang="en-GB" dirty="0"/>
              <a:t> </a:t>
            </a:r>
            <a:r>
              <a:rPr lang="en-GB" dirty="0" err="1"/>
              <a:t>strukturálními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vedou</a:t>
            </a:r>
            <a:r>
              <a:rPr lang="en-GB" dirty="0"/>
              <a:t> k </a:t>
            </a:r>
            <a:r>
              <a:rPr lang="en-GB" dirty="0" err="1"/>
              <a:t>poklesu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způsobena</a:t>
            </a:r>
            <a:r>
              <a:rPr lang="en-GB" dirty="0"/>
              <a:t> </a:t>
            </a:r>
            <a:r>
              <a:rPr lang="en-GB" dirty="0" err="1"/>
              <a:t>externími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prudký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komodit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je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, ale </a:t>
            </a:r>
            <a:r>
              <a:rPr lang="en-GB" dirty="0" err="1"/>
              <a:t>recese</a:t>
            </a:r>
            <a:r>
              <a:rPr lang="en-GB" dirty="0"/>
              <a:t> je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stagflaci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vážným</a:t>
            </a:r>
            <a:r>
              <a:rPr lang="en-GB" dirty="0"/>
              <a:t> </a:t>
            </a:r>
            <a:r>
              <a:rPr lang="en-GB" dirty="0" err="1"/>
              <a:t>sociálním</a:t>
            </a:r>
            <a:r>
              <a:rPr lang="en-GB" dirty="0"/>
              <a:t> a </a:t>
            </a:r>
            <a:r>
              <a:rPr lang="en-GB" dirty="0" err="1"/>
              <a:t>ekonomickým</a:t>
            </a:r>
            <a:r>
              <a:rPr lang="en-GB" dirty="0"/>
              <a:t> </a:t>
            </a:r>
            <a:r>
              <a:rPr lang="en-GB" dirty="0" err="1"/>
              <a:t>problémům</a:t>
            </a:r>
            <a:r>
              <a:rPr lang="en-GB" dirty="0"/>
              <a:t>.</a:t>
            </a:r>
          </a:p>
          <a:p>
            <a:r>
              <a:rPr lang="en-GB" b="1" dirty="0" err="1"/>
              <a:t>Shrnutí</a:t>
            </a:r>
            <a:r>
              <a:rPr lang="en-GB" b="1" dirty="0"/>
              <a:t> </a:t>
            </a:r>
            <a:r>
              <a:rPr lang="en-GB" b="1" dirty="0" err="1"/>
              <a:t>rozdílů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Stagflace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stagnujícího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 </a:t>
            </a:r>
            <a:r>
              <a:rPr lang="en-GB" dirty="0" err="1"/>
              <a:t>Ekonomika</a:t>
            </a:r>
            <a:r>
              <a:rPr lang="en-GB" dirty="0"/>
              <a:t> je v </a:t>
            </a:r>
            <a:r>
              <a:rPr lang="en-GB" dirty="0" err="1"/>
              <a:t>podstatě</a:t>
            </a:r>
            <a:r>
              <a:rPr lang="en-GB" dirty="0"/>
              <a:t> v </a:t>
            </a:r>
            <a:r>
              <a:rPr lang="en-GB" dirty="0" err="1"/>
              <a:t>nehybnosti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Slumpflace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hlubokého</a:t>
            </a:r>
            <a:r>
              <a:rPr lang="en-GB" dirty="0"/>
              <a:t>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.</a:t>
            </a:r>
          </a:p>
          <a:p>
            <a:r>
              <a:rPr lang="en-GB" dirty="0"/>
              <a:t>Tyto </a:t>
            </a:r>
            <a:r>
              <a:rPr lang="en-GB" dirty="0" err="1"/>
              <a:t>jevy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v tom, </a:t>
            </a:r>
            <a:r>
              <a:rPr lang="en-GB" dirty="0" err="1"/>
              <a:t>že</a:t>
            </a:r>
            <a:r>
              <a:rPr lang="en-GB" dirty="0"/>
              <a:t> oba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kombinaci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ale </a:t>
            </a:r>
            <a:r>
              <a:rPr lang="en-GB" dirty="0" err="1"/>
              <a:t>liší</a:t>
            </a:r>
            <a:r>
              <a:rPr lang="en-GB" dirty="0"/>
              <a:t> se </a:t>
            </a:r>
            <a:r>
              <a:rPr lang="en-GB" dirty="0" err="1"/>
              <a:t>závažností</a:t>
            </a:r>
            <a:r>
              <a:rPr lang="en-GB" dirty="0"/>
              <a:t> a </a:t>
            </a:r>
            <a:r>
              <a:rPr lang="en-GB" dirty="0" err="1"/>
              <a:t>charakterem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–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naznačuje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recesi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0347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 err="1"/>
              <a:t>Stagflace</a:t>
            </a:r>
            <a:r>
              <a:rPr lang="en-GB" dirty="0"/>
              <a:t> a </a:t>
            </a:r>
            <a:r>
              <a:rPr lang="en-GB" b="1" dirty="0" err="1"/>
              <a:t>slumpflace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oba </a:t>
            </a:r>
            <a:r>
              <a:rPr lang="en-GB" dirty="0" err="1"/>
              <a:t>termíny</a:t>
            </a:r>
            <a:r>
              <a:rPr lang="en-GB" dirty="0"/>
              <a:t> </a:t>
            </a:r>
            <a:r>
              <a:rPr lang="en-GB" dirty="0" err="1"/>
              <a:t>používané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 k </a:t>
            </a:r>
            <a:r>
              <a:rPr lang="en-GB" dirty="0" err="1"/>
              <a:t>popisu</a:t>
            </a:r>
            <a:r>
              <a:rPr lang="en-GB" dirty="0"/>
              <a:t> </a:t>
            </a:r>
            <a:r>
              <a:rPr lang="en-GB" dirty="0" err="1"/>
              <a:t>nepříznivých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podmínek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s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zaměstnanosti</a:t>
            </a:r>
            <a:r>
              <a:rPr lang="en-GB" dirty="0"/>
              <a:t>. </a:t>
            </a:r>
            <a:r>
              <a:rPr lang="en-GB" dirty="0" err="1"/>
              <a:t>Nicméně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z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pojmů</a:t>
            </a:r>
            <a:r>
              <a:rPr lang="en-GB" dirty="0"/>
              <a:t> se </a:t>
            </a:r>
            <a:r>
              <a:rPr lang="en-GB" dirty="0" err="1"/>
              <a:t>liší</a:t>
            </a:r>
            <a:r>
              <a:rPr lang="en-GB" dirty="0"/>
              <a:t> v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je </a:t>
            </a:r>
            <a:r>
              <a:rPr lang="en-GB" dirty="0" err="1"/>
              <a:t>používán</a:t>
            </a:r>
            <a:r>
              <a:rPr lang="en-GB" dirty="0"/>
              <a:t>:</a:t>
            </a:r>
          </a:p>
          <a:p>
            <a:r>
              <a:rPr lang="en-GB" b="1" dirty="0" err="1"/>
              <a:t>Stagflace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zažívá</a:t>
            </a:r>
            <a:r>
              <a:rPr lang="en-GB" dirty="0"/>
              <a:t>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inflaci</a:t>
            </a:r>
            <a:r>
              <a:rPr lang="en-GB" dirty="0"/>
              <a:t>, </a:t>
            </a:r>
            <a:r>
              <a:rPr lang="en-GB" b="1" dirty="0" err="1"/>
              <a:t>nízký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stagnující</a:t>
            </a:r>
            <a:r>
              <a:rPr lang="en-GB" b="1" dirty="0"/>
              <a:t> </a:t>
            </a:r>
            <a:r>
              <a:rPr lang="en-GB" b="1" dirty="0" err="1"/>
              <a:t>hospodářský</a:t>
            </a:r>
            <a:r>
              <a:rPr lang="en-GB" b="1" dirty="0"/>
              <a:t> </a:t>
            </a:r>
            <a:r>
              <a:rPr lang="en-GB" b="1" dirty="0" err="1"/>
              <a:t>růst</a:t>
            </a:r>
            <a:r>
              <a:rPr lang="en-GB" dirty="0"/>
              <a:t> a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nezaměstnanost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Klasickým</a:t>
            </a:r>
            <a:r>
              <a:rPr lang="en-GB" dirty="0"/>
              <a:t> </a:t>
            </a:r>
            <a:r>
              <a:rPr lang="en-GB" dirty="0" err="1"/>
              <a:t>příkladem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70. let 20. </a:t>
            </a:r>
            <a:r>
              <a:rPr lang="en-GB" dirty="0" err="1"/>
              <a:t>století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ropné</a:t>
            </a:r>
            <a:r>
              <a:rPr lang="en-GB" dirty="0"/>
              <a:t> </a:t>
            </a:r>
            <a:r>
              <a:rPr lang="en-GB" dirty="0" err="1"/>
              <a:t>šoky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vedlo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se </a:t>
            </a:r>
            <a:r>
              <a:rPr lang="en-GB" dirty="0" err="1"/>
              <a:t>zpomalil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vyšším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. </a:t>
            </a:r>
            <a:r>
              <a:rPr lang="en-GB" dirty="0" err="1"/>
              <a:t>Stagflace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neefektivní</a:t>
            </a:r>
            <a:r>
              <a:rPr lang="en-GB" dirty="0"/>
              <a:t> </a:t>
            </a:r>
            <a:r>
              <a:rPr lang="en-GB" dirty="0" err="1"/>
              <a:t>hospodářské</a:t>
            </a:r>
            <a:r>
              <a:rPr lang="en-GB" dirty="0"/>
              <a:t> </a:t>
            </a:r>
            <a:r>
              <a:rPr lang="en-GB" dirty="0" err="1"/>
              <a:t>politice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nabídkových</a:t>
            </a:r>
            <a:r>
              <a:rPr lang="en-GB" dirty="0"/>
              <a:t> </a:t>
            </a:r>
            <a:r>
              <a:rPr lang="en-GB" dirty="0" err="1"/>
              <a:t>šoků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Je to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nefungují</a:t>
            </a:r>
            <a:r>
              <a:rPr lang="en-GB" dirty="0"/>
              <a:t> </a:t>
            </a:r>
            <a:r>
              <a:rPr lang="en-GB" dirty="0" err="1"/>
              <a:t>dobře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dalšímu</a:t>
            </a:r>
            <a:r>
              <a:rPr lang="en-GB" dirty="0"/>
              <a:t> </a:t>
            </a:r>
            <a:r>
              <a:rPr lang="en-GB" dirty="0" err="1"/>
              <a:t>zpomalení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stimulační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by </a:t>
            </a:r>
            <a:r>
              <a:rPr lang="en-GB" dirty="0" err="1"/>
              <a:t>mohly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.</a:t>
            </a:r>
          </a:p>
          <a:p>
            <a:r>
              <a:rPr lang="en-GB" b="1" dirty="0" err="1"/>
              <a:t>Slumpflace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b="1" dirty="0" err="1"/>
              <a:t>hlubokou</a:t>
            </a:r>
            <a:r>
              <a:rPr lang="en-GB" b="1" dirty="0"/>
              <a:t> </a:t>
            </a:r>
            <a:r>
              <a:rPr lang="en-GB" b="1" dirty="0" err="1"/>
              <a:t>ekonomickou</a:t>
            </a:r>
            <a:r>
              <a:rPr lang="en-GB" b="1" dirty="0"/>
              <a:t> </a:t>
            </a:r>
            <a:r>
              <a:rPr lang="en-GB" b="1" dirty="0" err="1"/>
              <a:t>recesi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(slump) </a:t>
            </a:r>
            <a:r>
              <a:rPr lang="en-GB" dirty="0" err="1"/>
              <a:t>kombinovaný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trpí</a:t>
            </a:r>
            <a:r>
              <a:rPr lang="en-GB" dirty="0"/>
              <a:t> </a:t>
            </a:r>
            <a:r>
              <a:rPr lang="en-GB" dirty="0" err="1"/>
              <a:t>strukturálními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vedou</a:t>
            </a:r>
            <a:r>
              <a:rPr lang="en-GB" dirty="0"/>
              <a:t> k </a:t>
            </a:r>
            <a:r>
              <a:rPr lang="en-GB" dirty="0" err="1"/>
              <a:t>poklesu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způsobena</a:t>
            </a:r>
            <a:r>
              <a:rPr lang="en-GB" dirty="0"/>
              <a:t> </a:t>
            </a:r>
            <a:r>
              <a:rPr lang="en-GB" dirty="0" err="1"/>
              <a:t>externími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prudký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komodit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je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, ale </a:t>
            </a:r>
            <a:r>
              <a:rPr lang="en-GB" dirty="0" err="1"/>
              <a:t>recese</a:t>
            </a:r>
            <a:r>
              <a:rPr lang="en-GB" dirty="0"/>
              <a:t> je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stagflaci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vážným</a:t>
            </a:r>
            <a:r>
              <a:rPr lang="en-GB" dirty="0"/>
              <a:t> </a:t>
            </a:r>
            <a:r>
              <a:rPr lang="en-GB" dirty="0" err="1"/>
              <a:t>sociálním</a:t>
            </a:r>
            <a:r>
              <a:rPr lang="en-GB" dirty="0"/>
              <a:t> a </a:t>
            </a:r>
            <a:r>
              <a:rPr lang="en-GB" dirty="0" err="1"/>
              <a:t>ekonomickým</a:t>
            </a:r>
            <a:r>
              <a:rPr lang="en-GB" dirty="0"/>
              <a:t> </a:t>
            </a:r>
            <a:r>
              <a:rPr lang="en-GB" dirty="0" err="1"/>
              <a:t>problémům</a:t>
            </a:r>
            <a:r>
              <a:rPr lang="en-GB" dirty="0"/>
              <a:t>.</a:t>
            </a:r>
          </a:p>
          <a:p>
            <a:r>
              <a:rPr lang="en-GB" b="1" dirty="0" err="1"/>
              <a:t>Shrnutí</a:t>
            </a:r>
            <a:r>
              <a:rPr lang="en-GB" b="1" dirty="0"/>
              <a:t> </a:t>
            </a:r>
            <a:r>
              <a:rPr lang="en-GB" b="1" dirty="0" err="1"/>
              <a:t>rozdílů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Stagflace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stagnujícího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 </a:t>
            </a:r>
            <a:r>
              <a:rPr lang="en-GB" dirty="0" err="1"/>
              <a:t>Ekonomika</a:t>
            </a:r>
            <a:r>
              <a:rPr lang="en-GB" dirty="0"/>
              <a:t> je v </a:t>
            </a:r>
            <a:r>
              <a:rPr lang="en-GB" dirty="0" err="1"/>
              <a:t>podstatě</a:t>
            </a:r>
            <a:r>
              <a:rPr lang="en-GB" dirty="0"/>
              <a:t> v </a:t>
            </a:r>
            <a:r>
              <a:rPr lang="en-GB" dirty="0" err="1"/>
              <a:t>nehybnosti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Slumpflace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hlubokého</a:t>
            </a:r>
            <a:r>
              <a:rPr lang="en-GB" dirty="0"/>
              <a:t>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.</a:t>
            </a:r>
          </a:p>
          <a:p>
            <a:r>
              <a:rPr lang="en-GB" dirty="0"/>
              <a:t>Tyto </a:t>
            </a:r>
            <a:r>
              <a:rPr lang="en-GB" dirty="0" err="1"/>
              <a:t>jevy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v tom, </a:t>
            </a:r>
            <a:r>
              <a:rPr lang="en-GB" dirty="0" err="1"/>
              <a:t>že</a:t>
            </a:r>
            <a:r>
              <a:rPr lang="en-GB" dirty="0"/>
              <a:t> oba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kombinaci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ale </a:t>
            </a:r>
            <a:r>
              <a:rPr lang="en-GB" dirty="0" err="1"/>
              <a:t>liší</a:t>
            </a:r>
            <a:r>
              <a:rPr lang="en-GB" dirty="0"/>
              <a:t> se </a:t>
            </a:r>
            <a:r>
              <a:rPr lang="en-GB" dirty="0" err="1"/>
              <a:t>závažností</a:t>
            </a:r>
            <a:r>
              <a:rPr lang="en-GB" dirty="0"/>
              <a:t> a </a:t>
            </a:r>
            <a:r>
              <a:rPr lang="en-GB" dirty="0" err="1"/>
              <a:t>charakterem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–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naznačuje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recesi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223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 err="1"/>
              <a:t>Stagflace</a:t>
            </a:r>
            <a:r>
              <a:rPr lang="en-GB" dirty="0"/>
              <a:t> a </a:t>
            </a:r>
            <a:r>
              <a:rPr lang="en-GB" b="1" dirty="0" err="1"/>
              <a:t>slumpflace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oba </a:t>
            </a:r>
            <a:r>
              <a:rPr lang="en-GB" dirty="0" err="1"/>
              <a:t>termíny</a:t>
            </a:r>
            <a:r>
              <a:rPr lang="en-GB" dirty="0"/>
              <a:t> </a:t>
            </a:r>
            <a:r>
              <a:rPr lang="en-GB" dirty="0" err="1"/>
              <a:t>používané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 k </a:t>
            </a:r>
            <a:r>
              <a:rPr lang="en-GB" dirty="0" err="1"/>
              <a:t>popisu</a:t>
            </a:r>
            <a:r>
              <a:rPr lang="en-GB" dirty="0"/>
              <a:t> </a:t>
            </a:r>
            <a:r>
              <a:rPr lang="en-GB" dirty="0" err="1"/>
              <a:t>nepříznivých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podmínek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s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zaměstnanosti</a:t>
            </a:r>
            <a:r>
              <a:rPr lang="en-GB" dirty="0"/>
              <a:t>. </a:t>
            </a:r>
            <a:r>
              <a:rPr lang="en-GB" dirty="0" err="1"/>
              <a:t>Nicméně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z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pojmů</a:t>
            </a:r>
            <a:r>
              <a:rPr lang="en-GB" dirty="0"/>
              <a:t> se </a:t>
            </a:r>
            <a:r>
              <a:rPr lang="en-GB" dirty="0" err="1"/>
              <a:t>liší</a:t>
            </a:r>
            <a:r>
              <a:rPr lang="en-GB" dirty="0"/>
              <a:t> v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je </a:t>
            </a:r>
            <a:r>
              <a:rPr lang="en-GB" dirty="0" err="1"/>
              <a:t>používán</a:t>
            </a:r>
            <a:r>
              <a:rPr lang="en-GB" dirty="0"/>
              <a:t>:</a:t>
            </a:r>
          </a:p>
          <a:p>
            <a:r>
              <a:rPr lang="en-GB" b="1" dirty="0" err="1"/>
              <a:t>Stagflace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zažívá</a:t>
            </a:r>
            <a:r>
              <a:rPr lang="en-GB" dirty="0"/>
              <a:t>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inflaci</a:t>
            </a:r>
            <a:r>
              <a:rPr lang="en-GB" dirty="0"/>
              <a:t>, </a:t>
            </a:r>
            <a:r>
              <a:rPr lang="en-GB" b="1" dirty="0" err="1"/>
              <a:t>nízký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stagnující</a:t>
            </a:r>
            <a:r>
              <a:rPr lang="en-GB" b="1" dirty="0"/>
              <a:t> </a:t>
            </a:r>
            <a:r>
              <a:rPr lang="en-GB" b="1" dirty="0" err="1"/>
              <a:t>hospodářský</a:t>
            </a:r>
            <a:r>
              <a:rPr lang="en-GB" b="1" dirty="0"/>
              <a:t> </a:t>
            </a:r>
            <a:r>
              <a:rPr lang="en-GB" b="1" dirty="0" err="1"/>
              <a:t>růst</a:t>
            </a:r>
            <a:r>
              <a:rPr lang="en-GB" dirty="0"/>
              <a:t> a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nezaměstnanost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Klasickým</a:t>
            </a:r>
            <a:r>
              <a:rPr lang="en-GB" dirty="0"/>
              <a:t> </a:t>
            </a:r>
            <a:r>
              <a:rPr lang="en-GB" dirty="0" err="1"/>
              <a:t>příkladem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70. let 20. </a:t>
            </a:r>
            <a:r>
              <a:rPr lang="en-GB" dirty="0" err="1"/>
              <a:t>století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ropné</a:t>
            </a:r>
            <a:r>
              <a:rPr lang="en-GB" dirty="0"/>
              <a:t> </a:t>
            </a:r>
            <a:r>
              <a:rPr lang="en-GB" dirty="0" err="1"/>
              <a:t>šoky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vedlo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se </a:t>
            </a:r>
            <a:r>
              <a:rPr lang="en-GB" dirty="0" err="1"/>
              <a:t>zpomalil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vyšším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. </a:t>
            </a:r>
            <a:r>
              <a:rPr lang="en-GB" dirty="0" err="1"/>
              <a:t>Stagflace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neefektivní</a:t>
            </a:r>
            <a:r>
              <a:rPr lang="en-GB" dirty="0"/>
              <a:t> </a:t>
            </a:r>
            <a:r>
              <a:rPr lang="en-GB" dirty="0" err="1"/>
              <a:t>hospodářské</a:t>
            </a:r>
            <a:r>
              <a:rPr lang="en-GB" dirty="0"/>
              <a:t> </a:t>
            </a:r>
            <a:r>
              <a:rPr lang="en-GB" dirty="0" err="1"/>
              <a:t>politice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nabídkových</a:t>
            </a:r>
            <a:r>
              <a:rPr lang="en-GB" dirty="0"/>
              <a:t> </a:t>
            </a:r>
            <a:r>
              <a:rPr lang="en-GB" dirty="0" err="1"/>
              <a:t>šoků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Je to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nefungují</a:t>
            </a:r>
            <a:r>
              <a:rPr lang="en-GB" dirty="0"/>
              <a:t> </a:t>
            </a:r>
            <a:r>
              <a:rPr lang="en-GB" dirty="0" err="1"/>
              <a:t>dobře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dalšímu</a:t>
            </a:r>
            <a:r>
              <a:rPr lang="en-GB" dirty="0"/>
              <a:t> </a:t>
            </a:r>
            <a:r>
              <a:rPr lang="en-GB" dirty="0" err="1"/>
              <a:t>zpomalení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stimulační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by </a:t>
            </a:r>
            <a:r>
              <a:rPr lang="en-GB" dirty="0" err="1"/>
              <a:t>mohly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.</a:t>
            </a:r>
          </a:p>
          <a:p>
            <a:r>
              <a:rPr lang="en-GB" b="1" dirty="0" err="1"/>
              <a:t>Slumpflace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b="1" dirty="0" err="1"/>
              <a:t>hlubokou</a:t>
            </a:r>
            <a:r>
              <a:rPr lang="en-GB" b="1" dirty="0"/>
              <a:t> </a:t>
            </a:r>
            <a:r>
              <a:rPr lang="en-GB" b="1" dirty="0" err="1"/>
              <a:t>ekonomickou</a:t>
            </a:r>
            <a:r>
              <a:rPr lang="en-GB" b="1" dirty="0"/>
              <a:t> </a:t>
            </a:r>
            <a:r>
              <a:rPr lang="en-GB" b="1" dirty="0" err="1"/>
              <a:t>recesi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(slump) </a:t>
            </a:r>
            <a:r>
              <a:rPr lang="en-GB" dirty="0" err="1"/>
              <a:t>kombinovaný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trpí</a:t>
            </a:r>
            <a:r>
              <a:rPr lang="en-GB" dirty="0"/>
              <a:t> </a:t>
            </a:r>
            <a:r>
              <a:rPr lang="en-GB" dirty="0" err="1"/>
              <a:t>strukturálními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vedou</a:t>
            </a:r>
            <a:r>
              <a:rPr lang="en-GB" dirty="0"/>
              <a:t> k </a:t>
            </a:r>
            <a:r>
              <a:rPr lang="en-GB" dirty="0" err="1"/>
              <a:t>poklesu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způsobena</a:t>
            </a:r>
            <a:r>
              <a:rPr lang="en-GB" dirty="0"/>
              <a:t> </a:t>
            </a:r>
            <a:r>
              <a:rPr lang="en-GB" dirty="0" err="1"/>
              <a:t>externími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prudký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komodit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je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, ale </a:t>
            </a:r>
            <a:r>
              <a:rPr lang="en-GB" dirty="0" err="1"/>
              <a:t>recese</a:t>
            </a:r>
            <a:r>
              <a:rPr lang="en-GB" dirty="0"/>
              <a:t> je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stagflaci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vážným</a:t>
            </a:r>
            <a:r>
              <a:rPr lang="en-GB" dirty="0"/>
              <a:t> </a:t>
            </a:r>
            <a:r>
              <a:rPr lang="en-GB" dirty="0" err="1"/>
              <a:t>sociálním</a:t>
            </a:r>
            <a:r>
              <a:rPr lang="en-GB" dirty="0"/>
              <a:t> a </a:t>
            </a:r>
            <a:r>
              <a:rPr lang="en-GB" dirty="0" err="1"/>
              <a:t>ekonomickým</a:t>
            </a:r>
            <a:r>
              <a:rPr lang="en-GB" dirty="0"/>
              <a:t> </a:t>
            </a:r>
            <a:r>
              <a:rPr lang="en-GB" dirty="0" err="1"/>
              <a:t>problémům</a:t>
            </a:r>
            <a:r>
              <a:rPr lang="en-GB" dirty="0"/>
              <a:t>.</a:t>
            </a:r>
          </a:p>
          <a:p>
            <a:r>
              <a:rPr lang="en-GB" b="1" dirty="0" err="1"/>
              <a:t>Shrnutí</a:t>
            </a:r>
            <a:r>
              <a:rPr lang="en-GB" b="1" dirty="0"/>
              <a:t> </a:t>
            </a:r>
            <a:r>
              <a:rPr lang="en-GB" b="1" dirty="0" err="1"/>
              <a:t>rozdílů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Stagflace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stagnujícího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 </a:t>
            </a:r>
            <a:r>
              <a:rPr lang="en-GB" dirty="0" err="1"/>
              <a:t>Ekonomika</a:t>
            </a:r>
            <a:r>
              <a:rPr lang="en-GB" dirty="0"/>
              <a:t> je v </a:t>
            </a:r>
            <a:r>
              <a:rPr lang="en-GB" dirty="0" err="1"/>
              <a:t>podstatě</a:t>
            </a:r>
            <a:r>
              <a:rPr lang="en-GB" dirty="0"/>
              <a:t> v </a:t>
            </a:r>
            <a:r>
              <a:rPr lang="en-GB" dirty="0" err="1"/>
              <a:t>nehybnosti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Slumpflace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hlubokého</a:t>
            </a:r>
            <a:r>
              <a:rPr lang="en-GB" dirty="0"/>
              <a:t>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.</a:t>
            </a:r>
          </a:p>
          <a:p>
            <a:r>
              <a:rPr lang="en-GB" dirty="0"/>
              <a:t>Tyto </a:t>
            </a:r>
            <a:r>
              <a:rPr lang="en-GB" dirty="0" err="1"/>
              <a:t>jevy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v tom, </a:t>
            </a:r>
            <a:r>
              <a:rPr lang="en-GB" dirty="0" err="1"/>
              <a:t>že</a:t>
            </a:r>
            <a:r>
              <a:rPr lang="en-GB" dirty="0"/>
              <a:t> oba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kombinaci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ale </a:t>
            </a:r>
            <a:r>
              <a:rPr lang="en-GB" dirty="0" err="1"/>
              <a:t>liší</a:t>
            </a:r>
            <a:r>
              <a:rPr lang="en-GB" dirty="0"/>
              <a:t> se </a:t>
            </a:r>
            <a:r>
              <a:rPr lang="en-GB" dirty="0" err="1"/>
              <a:t>závažností</a:t>
            </a:r>
            <a:r>
              <a:rPr lang="en-GB" dirty="0"/>
              <a:t> a </a:t>
            </a:r>
            <a:r>
              <a:rPr lang="en-GB" dirty="0" err="1"/>
              <a:t>charakterem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–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naznačuje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recesi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414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957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00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18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, se </a:t>
            </a:r>
            <a:r>
              <a:rPr lang="en-GB" dirty="0" err="1"/>
              <a:t>nazývá</a:t>
            </a:r>
            <a:r>
              <a:rPr lang="en-GB" dirty="0"/>
              <a:t> </a:t>
            </a:r>
            <a:r>
              <a:rPr lang="en-GB" b="1" dirty="0" err="1"/>
              <a:t>stagflace</a:t>
            </a:r>
            <a:r>
              <a:rPr lang="en-GB" dirty="0"/>
              <a:t>.</a:t>
            </a:r>
          </a:p>
          <a:p>
            <a:r>
              <a:rPr lang="en-GB" b="1" dirty="0" err="1"/>
              <a:t>Stagflace</a:t>
            </a:r>
            <a:r>
              <a:rPr lang="en-GB" dirty="0"/>
              <a:t> je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 </a:t>
            </a:r>
            <a:r>
              <a:rPr lang="en-GB" dirty="0" err="1"/>
              <a:t>charakterizovaná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snižuje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rostoucí</a:t>
            </a:r>
            <a:r>
              <a:rPr lang="en-GB" b="1" dirty="0"/>
              <a:t> </a:t>
            </a:r>
            <a:r>
              <a:rPr lang="en-GB" b="1" dirty="0" err="1"/>
              <a:t>nezaměstnaností</a:t>
            </a:r>
            <a:r>
              <a:rPr lang="en-GB" dirty="0"/>
              <a:t> – </a:t>
            </a:r>
            <a:r>
              <a:rPr lang="en-GB" dirty="0" err="1"/>
              <a:t>hospodářství</a:t>
            </a:r>
            <a:r>
              <a:rPr lang="en-GB" dirty="0"/>
              <a:t> se </a:t>
            </a:r>
            <a:r>
              <a:rPr lang="en-GB" dirty="0" err="1"/>
              <a:t>zpomaluje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tomu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ztrácejí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je </a:t>
            </a:r>
            <a:r>
              <a:rPr lang="en-GB" dirty="0" err="1"/>
              <a:t>obtížné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</a:t>
            </a:r>
            <a:r>
              <a:rPr lang="en-GB" dirty="0" err="1"/>
              <a:t>zaměstnání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Nízkým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nulovým</a:t>
            </a:r>
            <a:r>
              <a:rPr lang="en-GB" b="1" dirty="0"/>
              <a:t> </a:t>
            </a:r>
            <a:r>
              <a:rPr lang="en-GB" b="1" dirty="0" err="1"/>
              <a:t>ekonomickým</a:t>
            </a:r>
            <a:r>
              <a:rPr lang="en-GB" b="1" dirty="0"/>
              <a:t> </a:t>
            </a:r>
            <a:r>
              <a:rPr lang="en-GB" b="1" dirty="0" err="1"/>
              <a:t>růstem</a:t>
            </a:r>
            <a:r>
              <a:rPr lang="en-GB" dirty="0"/>
              <a:t> – </a:t>
            </a:r>
            <a:r>
              <a:rPr lang="en-GB" dirty="0" err="1"/>
              <a:t>ekonomika</a:t>
            </a:r>
            <a:r>
              <a:rPr lang="en-GB" dirty="0"/>
              <a:t> v </a:t>
            </a:r>
            <a:r>
              <a:rPr lang="en-GB" dirty="0" err="1"/>
              <a:t>podstatě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ztěžuje</a:t>
            </a:r>
            <a:r>
              <a:rPr lang="en-GB" dirty="0"/>
              <a:t> </a:t>
            </a:r>
            <a:r>
              <a:rPr lang="en-GB" dirty="0" err="1"/>
              <a:t>zvládání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nezaměstnanosti</a:t>
            </a:r>
            <a:r>
              <a:rPr lang="en-GB" dirty="0"/>
              <a:t>.</a:t>
            </a:r>
          </a:p>
          <a:p>
            <a:r>
              <a:rPr lang="en-GB" dirty="0" err="1"/>
              <a:t>Stagflace</a:t>
            </a:r>
            <a:r>
              <a:rPr lang="en-GB" dirty="0"/>
              <a:t> je pro </a:t>
            </a:r>
            <a:r>
              <a:rPr lang="en-GB" dirty="0" err="1"/>
              <a:t>ekonomiku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omezený</a:t>
            </a:r>
            <a:r>
              <a:rPr lang="en-GB" dirty="0"/>
              <a:t> </a:t>
            </a:r>
            <a:r>
              <a:rPr lang="en-GB" dirty="0" err="1"/>
              <a:t>dopad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snížit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,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 </a:t>
            </a:r>
            <a:r>
              <a:rPr lang="en-GB" dirty="0" err="1"/>
              <a:t>zpomalit</a:t>
            </a:r>
            <a:r>
              <a:rPr lang="en-GB" dirty="0"/>
              <a:t> </a:t>
            </a:r>
            <a:r>
              <a:rPr lang="en-GB" dirty="0" err="1"/>
              <a:t>ekonomiku</a:t>
            </a:r>
            <a:r>
              <a:rPr lang="en-GB" dirty="0"/>
              <a:t> a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nezaměstnanost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zaměstnanost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en-GB" b="1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termín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popisuje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b="1" dirty="0" err="1"/>
              <a:t>ekonomickému</a:t>
            </a:r>
            <a:r>
              <a:rPr lang="en-GB" b="1" dirty="0"/>
              <a:t> </a:t>
            </a:r>
            <a:r>
              <a:rPr lang="en-GB" b="1" dirty="0" err="1"/>
              <a:t>poklesu</a:t>
            </a:r>
            <a:r>
              <a:rPr lang="en-GB" dirty="0"/>
              <a:t> (slump)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 (</a:t>
            </a:r>
            <a:r>
              <a:rPr lang="en-GB" dirty="0" err="1"/>
              <a:t>neroste</a:t>
            </a:r>
            <a:r>
              <a:rPr lang="en-GB" dirty="0"/>
              <a:t> ani </a:t>
            </a:r>
            <a:r>
              <a:rPr lang="en-GB" dirty="0" err="1"/>
              <a:t>výrazně</a:t>
            </a:r>
            <a:r>
              <a:rPr lang="en-GB" dirty="0"/>
              <a:t> </a:t>
            </a:r>
            <a:r>
              <a:rPr lang="en-GB" dirty="0" err="1"/>
              <a:t>neklesá</a:t>
            </a:r>
            <a:r>
              <a:rPr lang="en-GB" dirty="0"/>
              <a:t>),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b="1" dirty="0" err="1"/>
              <a:t>klesá</a:t>
            </a:r>
            <a:r>
              <a:rPr lang="en-GB" dirty="0"/>
              <a:t> (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recesi</a:t>
            </a:r>
            <a:r>
              <a:rPr lang="en-GB" dirty="0"/>
              <a:t>),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.</a:t>
            </a:r>
          </a:p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charakteristiky</a:t>
            </a:r>
            <a:r>
              <a:rPr lang="en-GB" dirty="0"/>
              <a:t> </a:t>
            </a:r>
            <a:r>
              <a:rPr lang="en-GB" dirty="0" err="1"/>
              <a:t>slumpflace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Ekonomický</a:t>
            </a:r>
            <a:r>
              <a:rPr lang="en-GB" b="1" dirty="0"/>
              <a:t>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recese</a:t>
            </a:r>
            <a:r>
              <a:rPr lang="en-GB" dirty="0"/>
              <a:t> –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se </a:t>
            </a:r>
            <a:r>
              <a:rPr lang="en-GB" dirty="0" err="1"/>
              <a:t>snižuje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nárůstu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Vysoká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nadále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zhoršuje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Negativní</a:t>
            </a:r>
            <a:r>
              <a:rPr lang="en-GB" b="1" dirty="0"/>
              <a:t> </a:t>
            </a:r>
            <a:r>
              <a:rPr lang="en-GB" b="1" dirty="0" err="1"/>
              <a:t>důsledky</a:t>
            </a:r>
            <a:r>
              <a:rPr lang="en-GB" b="1" dirty="0"/>
              <a:t> pro </a:t>
            </a:r>
            <a:r>
              <a:rPr lang="en-GB" b="1" dirty="0" err="1"/>
              <a:t>obyvatelstvo</a:t>
            </a:r>
            <a:r>
              <a:rPr lang="en-GB" dirty="0"/>
              <a:t> –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čelí</a:t>
            </a:r>
            <a:r>
              <a:rPr lang="en-GB" dirty="0"/>
              <a:t>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životním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 v </a:t>
            </a:r>
            <a:r>
              <a:rPr lang="en-GB" dirty="0" err="1"/>
              <a:t>době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zhoršují</a:t>
            </a:r>
            <a:r>
              <a:rPr lang="en-GB" dirty="0"/>
              <a:t> </a:t>
            </a:r>
            <a:r>
              <a:rPr lang="en-GB" dirty="0" err="1"/>
              <a:t>pracovní</a:t>
            </a:r>
            <a:r>
              <a:rPr lang="en-GB" dirty="0"/>
              <a:t> </a:t>
            </a:r>
            <a:r>
              <a:rPr lang="en-GB" dirty="0" err="1"/>
              <a:t>příležitosti</a:t>
            </a:r>
            <a:r>
              <a:rPr lang="en-GB" dirty="0"/>
              <a:t> a </a:t>
            </a:r>
            <a:r>
              <a:rPr lang="en-GB" dirty="0" err="1"/>
              <a:t>snižují</a:t>
            </a:r>
            <a:r>
              <a:rPr lang="en-GB" dirty="0"/>
              <a:t> </a:t>
            </a:r>
            <a:r>
              <a:rPr lang="en-GB" dirty="0" err="1"/>
              <a:t>příjmy</a:t>
            </a:r>
            <a:r>
              <a:rPr lang="en-GB" dirty="0"/>
              <a:t>.</a:t>
            </a:r>
          </a:p>
          <a:p>
            <a:r>
              <a:rPr lang="en-GB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problematická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kombinuje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 a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vytváří</a:t>
            </a:r>
            <a:r>
              <a:rPr lang="en-GB" dirty="0"/>
              <a:t> </a:t>
            </a:r>
            <a:r>
              <a:rPr lang="en-GB" dirty="0" err="1"/>
              <a:t>náročné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pro </a:t>
            </a:r>
            <a:r>
              <a:rPr lang="en-GB" dirty="0" err="1"/>
              <a:t>hospodářskou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.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by </a:t>
            </a:r>
            <a:r>
              <a:rPr lang="en-GB" dirty="0" err="1"/>
              <a:t>sice</a:t>
            </a:r>
            <a:r>
              <a:rPr lang="en-GB" dirty="0"/>
              <a:t>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, ale </a:t>
            </a:r>
            <a:r>
              <a:rPr lang="en-GB" dirty="0" err="1"/>
              <a:t>zároveň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zkrotit</a:t>
            </a:r>
            <a:r>
              <a:rPr lang="en-GB" dirty="0"/>
              <a:t>, ale </a:t>
            </a:r>
            <a:r>
              <a:rPr lang="en-GB" dirty="0" err="1"/>
              <a:t>hrozí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prohloubí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29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, se </a:t>
            </a:r>
            <a:r>
              <a:rPr lang="en-GB" dirty="0" err="1"/>
              <a:t>nazývá</a:t>
            </a:r>
            <a:r>
              <a:rPr lang="en-GB" dirty="0"/>
              <a:t> </a:t>
            </a:r>
            <a:r>
              <a:rPr lang="en-GB" b="1" dirty="0" err="1"/>
              <a:t>stagflace</a:t>
            </a:r>
            <a:r>
              <a:rPr lang="en-GB" dirty="0"/>
              <a:t>.</a:t>
            </a:r>
          </a:p>
          <a:p>
            <a:r>
              <a:rPr lang="en-GB" b="1" dirty="0" err="1"/>
              <a:t>Stagflace</a:t>
            </a:r>
            <a:r>
              <a:rPr lang="en-GB" dirty="0"/>
              <a:t> je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 </a:t>
            </a:r>
            <a:r>
              <a:rPr lang="en-GB" dirty="0" err="1"/>
              <a:t>charakterizovaná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snižuje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rostoucí</a:t>
            </a:r>
            <a:r>
              <a:rPr lang="en-GB" b="1" dirty="0"/>
              <a:t> </a:t>
            </a:r>
            <a:r>
              <a:rPr lang="en-GB" b="1" dirty="0" err="1"/>
              <a:t>nezaměstnaností</a:t>
            </a:r>
            <a:r>
              <a:rPr lang="en-GB" dirty="0"/>
              <a:t> – </a:t>
            </a:r>
            <a:r>
              <a:rPr lang="en-GB" dirty="0" err="1"/>
              <a:t>hospodářství</a:t>
            </a:r>
            <a:r>
              <a:rPr lang="en-GB" dirty="0"/>
              <a:t> se </a:t>
            </a:r>
            <a:r>
              <a:rPr lang="en-GB" dirty="0" err="1"/>
              <a:t>zpomaluje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tomu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ztrácejí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je </a:t>
            </a:r>
            <a:r>
              <a:rPr lang="en-GB" dirty="0" err="1"/>
              <a:t>obtížné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</a:t>
            </a:r>
            <a:r>
              <a:rPr lang="en-GB" dirty="0" err="1"/>
              <a:t>zaměstnání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Nízkým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nulovým</a:t>
            </a:r>
            <a:r>
              <a:rPr lang="en-GB" b="1" dirty="0"/>
              <a:t> </a:t>
            </a:r>
            <a:r>
              <a:rPr lang="en-GB" b="1" dirty="0" err="1"/>
              <a:t>ekonomickým</a:t>
            </a:r>
            <a:r>
              <a:rPr lang="en-GB" b="1" dirty="0"/>
              <a:t> </a:t>
            </a:r>
            <a:r>
              <a:rPr lang="en-GB" b="1" dirty="0" err="1"/>
              <a:t>růstem</a:t>
            </a:r>
            <a:r>
              <a:rPr lang="en-GB" dirty="0"/>
              <a:t> – </a:t>
            </a:r>
            <a:r>
              <a:rPr lang="en-GB" dirty="0" err="1"/>
              <a:t>ekonomika</a:t>
            </a:r>
            <a:r>
              <a:rPr lang="en-GB" dirty="0"/>
              <a:t> v </a:t>
            </a:r>
            <a:r>
              <a:rPr lang="en-GB" dirty="0" err="1"/>
              <a:t>podstatě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ztěžuje</a:t>
            </a:r>
            <a:r>
              <a:rPr lang="en-GB" dirty="0"/>
              <a:t> </a:t>
            </a:r>
            <a:r>
              <a:rPr lang="en-GB" dirty="0" err="1"/>
              <a:t>zvládání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nezaměstnanosti</a:t>
            </a:r>
            <a:r>
              <a:rPr lang="en-GB" dirty="0"/>
              <a:t>.</a:t>
            </a:r>
          </a:p>
          <a:p>
            <a:r>
              <a:rPr lang="en-GB" dirty="0" err="1"/>
              <a:t>Stagflace</a:t>
            </a:r>
            <a:r>
              <a:rPr lang="en-GB" dirty="0"/>
              <a:t> je pro </a:t>
            </a:r>
            <a:r>
              <a:rPr lang="en-GB" dirty="0" err="1"/>
              <a:t>ekonomiku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omezený</a:t>
            </a:r>
            <a:r>
              <a:rPr lang="en-GB" dirty="0"/>
              <a:t> </a:t>
            </a:r>
            <a:r>
              <a:rPr lang="en-GB" dirty="0" err="1"/>
              <a:t>dopad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snížit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,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 </a:t>
            </a:r>
            <a:r>
              <a:rPr lang="en-GB" dirty="0" err="1"/>
              <a:t>zpomalit</a:t>
            </a:r>
            <a:r>
              <a:rPr lang="en-GB" dirty="0"/>
              <a:t> </a:t>
            </a:r>
            <a:r>
              <a:rPr lang="en-GB" dirty="0" err="1"/>
              <a:t>ekonomiku</a:t>
            </a:r>
            <a:r>
              <a:rPr lang="en-GB" dirty="0"/>
              <a:t> a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nezaměstnanost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zaměstnanost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en-GB" b="1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termín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popisuje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b="1" dirty="0" err="1"/>
              <a:t>ekonomickému</a:t>
            </a:r>
            <a:r>
              <a:rPr lang="en-GB" b="1" dirty="0"/>
              <a:t> </a:t>
            </a:r>
            <a:r>
              <a:rPr lang="en-GB" b="1" dirty="0" err="1"/>
              <a:t>poklesu</a:t>
            </a:r>
            <a:r>
              <a:rPr lang="en-GB" dirty="0"/>
              <a:t> (slump)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 (</a:t>
            </a:r>
            <a:r>
              <a:rPr lang="en-GB" dirty="0" err="1"/>
              <a:t>neroste</a:t>
            </a:r>
            <a:r>
              <a:rPr lang="en-GB" dirty="0"/>
              <a:t> ani </a:t>
            </a:r>
            <a:r>
              <a:rPr lang="en-GB" dirty="0" err="1"/>
              <a:t>výrazně</a:t>
            </a:r>
            <a:r>
              <a:rPr lang="en-GB" dirty="0"/>
              <a:t> </a:t>
            </a:r>
            <a:r>
              <a:rPr lang="en-GB" dirty="0" err="1"/>
              <a:t>neklesá</a:t>
            </a:r>
            <a:r>
              <a:rPr lang="en-GB" dirty="0"/>
              <a:t>),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b="1" dirty="0" err="1"/>
              <a:t>klesá</a:t>
            </a:r>
            <a:r>
              <a:rPr lang="en-GB" dirty="0"/>
              <a:t> (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recesi</a:t>
            </a:r>
            <a:r>
              <a:rPr lang="en-GB" dirty="0"/>
              <a:t>),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.</a:t>
            </a:r>
          </a:p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charakteristiky</a:t>
            </a:r>
            <a:r>
              <a:rPr lang="en-GB" dirty="0"/>
              <a:t> </a:t>
            </a:r>
            <a:r>
              <a:rPr lang="en-GB" dirty="0" err="1"/>
              <a:t>slumpflace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Ekonomický</a:t>
            </a:r>
            <a:r>
              <a:rPr lang="en-GB" b="1" dirty="0"/>
              <a:t>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recese</a:t>
            </a:r>
            <a:r>
              <a:rPr lang="en-GB" dirty="0"/>
              <a:t> –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se </a:t>
            </a:r>
            <a:r>
              <a:rPr lang="en-GB" dirty="0" err="1"/>
              <a:t>snižuje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nárůstu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Vysoká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nadále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zhoršuje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Negativní</a:t>
            </a:r>
            <a:r>
              <a:rPr lang="en-GB" b="1" dirty="0"/>
              <a:t> </a:t>
            </a:r>
            <a:r>
              <a:rPr lang="en-GB" b="1" dirty="0" err="1"/>
              <a:t>důsledky</a:t>
            </a:r>
            <a:r>
              <a:rPr lang="en-GB" b="1" dirty="0"/>
              <a:t> pro </a:t>
            </a:r>
            <a:r>
              <a:rPr lang="en-GB" b="1" dirty="0" err="1"/>
              <a:t>obyvatelstvo</a:t>
            </a:r>
            <a:r>
              <a:rPr lang="en-GB" dirty="0"/>
              <a:t> –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čelí</a:t>
            </a:r>
            <a:r>
              <a:rPr lang="en-GB" dirty="0"/>
              <a:t>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životním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 v </a:t>
            </a:r>
            <a:r>
              <a:rPr lang="en-GB" dirty="0" err="1"/>
              <a:t>době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zhoršují</a:t>
            </a:r>
            <a:r>
              <a:rPr lang="en-GB" dirty="0"/>
              <a:t> </a:t>
            </a:r>
            <a:r>
              <a:rPr lang="en-GB" dirty="0" err="1"/>
              <a:t>pracovní</a:t>
            </a:r>
            <a:r>
              <a:rPr lang="en-GB" dirty="0"/>
              <a:t> </a:t>
            </a:r>
            <a:r>
              <a:rPr lang="en-GB" dirty="0" err="1"/>
              <a:t>příležitosti</a:t>
            </a:r>
            <a:r>
              <a:rPr lang="en-GB" dirty="0"/>
              <a:t> a </a:t>
            </a:r>
            <a:r>
              <a:rPr lang="en-GB" dirty="0" err="1"/>
              <a:t>snižují</a:t>
            </a:r>
            <a:r>
              <a:rPr lang="en-GB" dirty="0"/>
              <a:t> </a:t>
            </a:r>
            <a:r>
              <a:rPr lang="en-GB" dirty="0" err="1"/>
              <a:t>příjmy</a:t>
            </a:r>
            <a:r>
              <a:rPr lang="en-GB" dirty="0"/>
              <a:t>.</a:t>
            </a:r>
          </a:p>
          <a:p>
            <a:r>
              <a:rPr lang="en-GB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problematická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kombinuje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 a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vytváří</a:t>
            </a:r>
            <a:r>
              <a:rPr lang="en-GB" dirty="0"/>
              <a:t> </a:t>
            </a:r>
            <a:r>
              <a:rPr lang="en-GB" dirty="0" err="1"/>
              <a:t>náročné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pro </a:t>
            </a:r>
            <a:r>
              <a:rPr lang="en-GB" dirty="0" err="1"/>
              <a:t>hospodářskou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.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by </a:t>
            </a:r>
            <a:r>
              <a:rPr lang="en-GB" dirty="0" err="1"/>
              <a:t>sice</a:t>
            </a:r>
            <a:r>
              <a:rPr lang="en-GB" dirty="0"/>
              <a:t>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, ale </a:t>
            </a:r>
            <a:r>
              <a:rPr lang="en-GB" dirty="0" err="1"/>
              <a:t>zároveň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zkrotit</a:t>
            </a:r>
            <a:r>
              <a:rPr lang="en-GB" dirty="0"/>
              <a:t>, ale </a:t>
            </a:r>
            <a:r>
              <a:rPr lang="en-GB" dirty="0" err="1"/>
              <a:t>hrozí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prohloubí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56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, se </a:t>
            </a:r>
            <a:r>
              <a:rPr lang="en-GB" dirty="0" err="1"/>
              <a:t>nazývá</a:t>
            </a:r>
            <a:r>
              <a:rPr lang="en-GB" dirty="0"/>
              <a:t> </a:t>
            </a:r>
            <a:r>
              <a:rPr lang="en-GB" b="1" dirty="0" err="1"/>
              <a:t>stagflace</a:t>
            </a:r>
            <a:r>
              <a:rPr lang="en-GB" dirty="0"/>
              <a:t>.</a:t>
            </a:r>
          </a:p>
          <a:p>
            <a:r>
              <a:rPr lang="en-GB" b="1" dirty="0" err="1"/>
              <a:t>Stagflace</a:t>
            </a:r>
            <a:r>
              <a:rPr lang="en-GB" dirty="0"/>
              <a:t> je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 </a:t>
            </a:r>
            <a:r>
              <a:rPr lang="en-GB" dirty="0" err="1"/>
              <a:t>charakterizovaná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snižuje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rostoucí</a:t>
            </a:r>
            <a:r>
              <a:rPr lang="en-GB" b="1" dirty="0"/>
              <a:t> </a:t>
            </a:r>
            <a:r>
              <a:rPr lang="en-GB" b="1" dirty="0" err="1"/>
              <a:t>nezaměstnaností</a:t>
            </a:r>
            <a:r>
              <a:rPr lang="en-GB" dirty="0"/>
              <a:t> – </a:t>
            </a:r>
            <a:r>
              <a:rPr lang="en-GB" dirty="0" err="1"/>
              <a:t>hospodářství</a:t>
            </a:r>
            <a:r>
              <a:rPr lang="en-GB" dirty="0"/>
              <a:t> se </a:t>
            </a:r>
            <a:r>
              <a:rPr lang="en-GB" dirty="0" err="1"/>
              <a:t>zpomaluje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tomu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ztrácejí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je </a:t>
            </a:r>
            <a:r>
              <a:rPr lang="en-GB" dirty="0" err="1"/>
              <a:t>obtížné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</a:t>
            </a:r>
            <a:r>
              <a:rPr lang="en-GB" dirty="0" err="1"/>
              <a:t>zaměstnání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Nízkým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nulovým</a:t>
            </a:r>
            <a:r>
              <a:rPr lang="en-GB" b="1" dirty="0"/>
              <a:t> </a:t>
            </a:r>
            <a:r>
              <a:rPr lang="en-GB" b="1" dirty="0" err="1"/>
              <a:t>ekonomickým</a:t>
            </a:r>
            <a:r>
              <a:rPr lang="en-GB" b="1" dirty="0"/>
              <a:t> </a:t>
            </a:r>
            <a:r>
              <a:rPr lang="en-GB" b="1" dirty="0" err="1"/>
              <a:t>růstem</a:t>
            </a:r>
            <a:r>
              <a:rPr lang="en-GB" dirty="0"/>
              <a:t> – </a:t>
            </a:r>
            <a:r>
              <a:rPr lang="en-GB" dirty="0" err="1"/>
              <a:t>ekonomika</a:t>
            </a:r>
            <a:r>
              <a:rPr lang="en-GB" dirty="0"/>
              <a:t> v </a:t>
            </a:r>
            <a:r>
              <a:rPr lang="en-GB" dirty="0" err="1"/>
              <a:t>podstatě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ztěžuje</a:t>
            </a:r>
            <a:r>
              <a:rPr lang="en-GB" dirty="0"/>
              <a:t> </a:t>
            </a:r>
            <a:r>
              <a:rPr lang="en-GB" dirty="0" err="1"/>
              <a:t>zvládání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nezaměstnanosti</a:t>
            </a:r>
            <a:r>
              <a:rPr lang="en-GB" dirty="0"/>
              <a:t>.</a:t>
            </a:r>
          </a:p>
          <a:p>
            <a:r>
              <a:rPr lang="en-GB" dirty="0" err="1"/>
              <a:t>Stagflace</a:t>
            </a:r>
            <a:r>
              <a:rPr lang="en-GB" dirty="0"/>
              <a:t> je pro </a:t>
            </a:r>
            <a:r>
              <a:rPr lang="en-GB" dirty="0" err="1"/>
              <a:t>ekonomiku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omezený</a:t>
            </a:r>
            <a:r>
              <a:rPr lang="en-GB" dirty="0"/>
              <a:t> </a:t>
            </a:r>
            <a:r>
              <a:rPr lang="en-GB" dirty="0" err="1"/>
              <a:t>dopad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snížit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,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 </a:t>
            </a:r>
            <a:r>
              <a:rPr lang="en-GB" dirty="0" err="1"/>
              <a:t>zpomalit</a:t>
            </a:r>
            <a:r>
              <a:rPr lang="en-GB" dirty="0"/>
              <a:t> </a:t>
            </a:r>
            <a:r>
              <a:rPr lang="en-GB" dirty="0" err="1"/>
              <a:t>ekonomiku</a:t>
            </a:r>
            <a:r>
              <a:rPr lang="en-GB" dirty="0"/>
              <a:t> a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nezaměstnanost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zaměstnanost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en-GB" b="1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termín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popisuje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b="1" dirty="0" err="1"/>
              <a:t>ekonomickému</a:t>
            </a:r>
            <a:r>
              <a:rPr lang="en-GB" b="1" dirty="0"/>
              <a:t> </a:t>
            </a:r>
            <a:r>
              <a:rPr lang="en-GB" b="1" dirty="0" err="1"/>
              <a:t>poklesu</a:t>
            </a:r>
            <a:r>
              <a:rPr lang="en-GB" dirty="0"/>
              <a:t> (slump)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 (</a:t>
            </a:r>
            <a:r>
              <a:rPr lang="en-GB" dirty="0" err="1"/>
              <a:t>neroste</a:t>
            </a:r>
            <a:r>
              <a:rPr lang="en-GB" dirty="0"/>
              <a:t> ani </a:t>
            </a:r>
            <a:r>
              <a:rPr lang="en-GB" dirty="0" err="1"/>
              <a:t>výrazně</a:t>
            </a:r>
            <a:r>
              <a:rPr lang="en-GB" dirty="0"/>
              <a:t> </a:t>
            </a:r>
            <a:r>
              <a:rPr lang="en-GB" dirty="0" err="1"/>
              <a:t>neklesá</a:t>
            </a:r>
            <a:r>
              <a:rPr lang="en-GB" dirty="0"/>
              <a:t>),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b="1" dirty="0" err="1"/>
              <a:t>klesá</a:t>
            </a:r>
            <a:r>
              <a:rPr lang="en-GB" dirty="0"/>
              <a:t> (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recesi</a:t>
            </a:r>
            <a:r>
              <a:rPr lang="en-GB" dirty="0"/>
              <a:t>),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.</a:t>
            </a:r>
          </a:p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charakteristiky</a:t>
            </a:r>
            <a:r>
              <a:rPr lang="en-GB" dirty="0"/>
              <a:t> </a:t>
            </a:r>
            <a:r>
              <a:rPr lang="en-GB" dirty="0" err="1"/>
              <a:t>slumpflace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Ekonomický</a:t>
            </a:r>
            <a:r>
              <a:rPr lang="en-GB" b="1" dirty="0"/>
              <a:t>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recese</a:t>
            </a:r>
            <a:r>
              <a:rPr lang="en-GB" dirty="0"/>
              <a:t> –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se </a:t>
            </a:r>
            <a:r>
              <a:rPr lang="en-GB" dirty="0" err="1"/>
              <a:t>snižuje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nárůstu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Vysoká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nadále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zhoršuje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Negativní</a:t>
            </a:r>
            <a:r>
              <a:rPr lang="en-GB" b="1" dirty="0"/>
              <a:t> </a:t>
            </a:r>
            <a:r>
              <a:rPr lang="en-GB" b="1" dirty="0" err="1"/>
              <a:t>důsledky</a:t>
            </a:r>
            <a:r>
              <a:rPr lang="en-GB" b="1" dirty="0"/>
              <a:t> pro </a:t>
            </a:r>
            <a:r>
              <a:rPr lang="en-GB" b="1" dirty="0" err="1"/>
              <a:t>obyvatelstvo</a:t>
            </a:r>
            <a:r>
              <a:rPr lang="en-GB" dirty="0"/>
              <a:t> –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čelí</a:t>
            </a:r>
            <a:r>
              <a:rPr lang="en-GB" dirty="0"/>
              <a:t>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životním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 v </a:t>
            </a:r>
            <a:r>
              <a:rPr lang="en-GB" dirty="0" err="1"/>
              <a:t>době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zhoršují</a:t>
            </a:r>
            <a:r>
              <a:rPr lang="en-GB" dirty="0"/>
              <a:t> </a:t>
            </a:r>
            <a:r>
              <a:rPr lang="en-GB" dirty="0" err="1"/>
              <a:t>pracovní</a:t>
            </a:r>
            <a:r>
              <a:rPr lang="en-GB" dirty="0"/>
              <a:t> </a:t>
            </a:r>
            <a:r>
              <a:rPr lang="en-GB" dirty="0" err="1"/>
              <a:t>příležitosti</a:t>
            </a:r>
            <a:r>
              <a:rPr lang="en-GB" dirty="0"/>
              <a:t> a </a:t>
            </a:r>
            <a:r>
              <a:rPr lang="en-GB" dirty="0" err="1"/>
              <a:t>snižují</a:t>
            </a:r>
            <a:r>
              <a:rPr lang="en-GB" dirty="0"/>
              <a:t> </a:t>
            </a:r>
            <a:r>
              <a:rPr lang="en-GB" dirty="0" err="1"/>
              <a:t>příjmy</a:t>
            </a:r>
            <a:r>
              <a:rPr lang="en-GB" dirty="0"/>
              <a:t>.</a:t>
            </a:r>
          </a:p>
          <a:p>
            <a:r>
              <a:rPr lang="en-GB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problematická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kombinuje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 a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vytváří</a:t>
            </a:r>
            <a:r>
              <a:rPr lang="en-GB" dirty="0"/>
              <a:t> </a:t>
            </a:r>
            <a:r>
              <a:rPr lang="en-GB" dirty="0" err="1"/>
              <a:t>náročné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pro </a:t>
            </a:r>
            <a:r>
              <a:rPr lang="en-GB" dirty="0" err="1"/>
              <a:t>hospodářskou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.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by </a:t>
            </a:r>
            <a:r>
              <a:rPr lang="en-GB" dirty="0" err="1"/>
              <a:t>sice</a:t>
            </a:r>
            <a:r>
              <a:rPr lang="en-GB" dirty="0"/>
              <a:t>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, ale </a:t>
            </a:r>
            <a:r>
              <a:rPr lang="en-GB" dirty="0" err="1"/>
              <a:t>zároveň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zkrotit</a:t>
            </a:r>
            <a:r>
              <a:rPr lang="en-GB" dirty="0"/>
              <a:t>, ale </a:t>
            </a:r>
            <a:r>
              <a:rPr lang="en-GB" dirty="0" err="1"/>
              <a:t>hrozí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prohloubí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85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  <a:defRPr/>
            </a:pPr>
            <a:r>
              <a:rPr lang="cs-CZ" altLang="cs-CZ" kern="1200" cap="none"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cap="none" dirty="0">
              <a:latin typeface="Times New Roman" panose="020206030504050203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  <a:defRPr/>
            </a:pPr>
            <a:fld id="{560808B9-4D1F-4069-9EB9-CD8802008F4E}" type="slidenum">
              <a:rPr lang="cs-CZ" sz="1800" kern="1200" smtClean="0">
                <a:solidFill>
                  <a:srgbClr val="307871"/>
                </a:solidFill>
                <a:latin typeface="Times New Roman" panose="02020603050405020304"/>
                <a:ea typeface="+mn-ea"/>
                <a:cs typeface="+mn-cs"/>
              </a:rPr>
              <a:t>‹#›</a:t>
            </a:fld>
            <a:endParaRPr lang="cs-CZ" sz="1800" kern="1200" dirty="0">
              <a:solidFill>
                <a:srgbClr val="307871"/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</a:pPr>
            <a:r>
              <a:rPr lang="cs-CZ" altLang="cs-CZ" kern="1200">
                <a:latin typeface="Calibri" panose="020F05020202040302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</a:pPr>
            <a:fld id="{560808B9-4D1F-4069-9EB9-CD8802008F4E}" type="slidenum">
              <a:rPr lang="cs-CZ" kern="1200" smtClean="0">
                <a:latin typeface="Calibri" panose="020F0502020204030204"/>
                <a:ea typeface="+mn-ea"/>
                <a:cs typeface="+mn-cs"/>
              </a:rPr>
              <a:t>‹#›</a:t>
            </a:fld>
            <a:endParaRPr lang="cs-CZ" kern="1200" dirty="0"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8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553915" y="2029523"/>
            <a:ext cx="1096400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sz="4000" b="1" dirty="0">
                <a:solidFill>
                  <a:srgbClr val="D10202"/>
                </a:solidFill>
              </a:rPr>
              <a:t>Makroekonomie II</a:t>
            </a:r>
            <a:br>
              <a:rPr lang="cs-CZ" sz="4000" b="1" dirty="0">
                <a:solidFill>
                  <a:srgbClr val="D10202"/>
                </a:solidFill>
              </a:rPr>
            </a:br>
            <a:r>
              <a:rPr lang="cs-CZ" sz="4000" b="1" dirty="0" err="1">
                <a:solidFill>
                  <a:srgbClr val="D10202"/>
                </a:solidFill>
              </a:rPr>
              <a:t>Phillipsova</a:t>
            </a:r>
            <a:r>
              <a:rPr lang="cs-CZ" sz="4000" b="1" dirty="0">
                <a:solidFill>
                  <a:srgbClr val="D10202"/>
                </a:solidFill>
              </a:rPr>
              <a:t> křivka - vztah mezi inflací a nezaměstnaností </a:t>
            </a:r>
            <a:br>
              <a:rPr lang="cs-CZ" sz="4000" b="1" dirty="0">
                <a:solidFill>
                  <a:srgbClr val="D10202"/>
                </a:solidFill>
              </a:rPr>
            </a:br>
            <a:r>
              <a:rPr lang="cs-CZ" sz="3600" b="1" i="1" dirty="0">
                <a:solidFill>
                  <a:srgbClr val="D10202"/>
                </a:solidFill>
              </a:rPr>
              <a:t> (téma 6 v osnově).</a:t>
            </a:r>
            <a:br>
              <a:rPr lang="cs-CZ" sz="4000" b="1" i="1" dirty="0">
                <a:solidFill>
                  <a:srgbClr val="D10202"/>
                </a:solidFill>
              </a:rPr>
            </a:br>
            <a:r>
              <a:rPr lang="cs-CZ" sz="3200" b="1" dirty="0">
                <a:solidFill>
                  <a:srgbClr val="D10202"/>
                </a:solidFill>
              </a:rPr>
              <a:t>XMAK2</a:t>
            </a:r>
            <a:endParaRPr sz="32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972853" y="5555728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</a:t>
            </a:r>
            <a:r>
              <a:rPr lang="cs-CZ" b="1" kern="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Drastichová</a:t>
            </a: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Ph.D.</a:t>
            </a: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5943600" y="1703718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229474" y="5604869"/>
            <a:ext cx="3989673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2024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SzPts val="1600"/>
            </a:pP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19200"/>
            <a:ext cx="11674324" cy="53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empiricky zjištěné PC =&gt; k teorii </a:t>
            </a:r>
            <a:r>
              <a:rPr lang="cs-CZ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Phillipsovy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křivky: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sz="3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je modelem, který objasňuje inflaci krátkém období.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Inflace v sobě zahrnuje tři komponenty: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POPTÁVKOVOU INFLACI,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SETRVAČNOU INFLACI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NÁKLADOVOU (NABÍDKOVOU) INFLACI. </a:t>
            </a:r>
          </a:p>
          <a:p>
            <a:pPr indent="-457200" algn="just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1) </a:t>
            </a:r>
            <a:r>
              <a:rPr lang="cs-CZ" sz="3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POPTÁVKOVÁ INFLACE: </a:t>
            </a: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Vyvolána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zvýšením agregátní poptávky.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Předpoklady: očekávaná inflace = nulová, produktivita práce neroste, nedochází k nákladovým šokům;</a:t>
            </a: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 Ekonomika vyrábí potenciální produkt. Pak centrální banka zvýší PENĚŽNÍ ZÁSOBU =&gt; následek: zvýšení AGREGÁTNÍ POPTÁVKY.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krátkém období – AGREGÁTNÍ NABÍDKA = rostoucí =&gt; zvýšení REÁLNÉHO DOMÁCÍHO PRODUKTU nad POTENCIÁLNÍ PRODUKT.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vyšší než POTENCIÁLNÍ PRODUKT =&gt; NEZAMĚSTNANOST je pod svou PŘIROZENOU MÍROU: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důsledku toho – růst nominálních mezd =&gt; dochází k mzdové inflaci.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Předpoklad: produktivita produktivity práce neroste: =&gt; promítá se růst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NOMINÁLNÍCH MEZD 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RŮSTU CEN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MZDOVÁ INFLACE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vyvolává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CENOVOU INFLACI. </a:t>
            </a:r>
          </a:p>
          <a:p>
            <a:pPr marL="447675" indent="-447675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 obr.: následující snímek: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410746"/>
            <a:ext cx="8107892" cy="4750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C8DF117-0ADD-B8D9-1DD8-D328CD2909F8}"/>
              </a:ext>
            </a:extLst>
          </p:cNvPr>
          <p:cNvSpPr/>
          <p:nvPr/>
        </p:nvSpPr>
        <p:spPr>
          <a:xfrm>
            <a:off x="10001250" y="5753100"/>
            <a:ext cx="942975" cy="3714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0985"/>
            <a:ext cx="11674324" cy="519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648325" indent="-352425" algn="just"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Obr.: model AS-AD.</a:t>
            </a:r>
          </a:p>
          <a:p>
            <a:pPr marL="5648325" indent="-352425" algn="just">
              <a:buFont typeface="Wingdings" panose="05000000000000000000" pitchFamily="2" charset="2"/>
              <a:buChar char="ü"/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peněžní zásoby: posun křivky AD doprava: ekonomika se dostává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původní rovnováhy v </a:t>
            </a:r>
            <a:r>
              <a:rPr lang="cs-CZ" sz="2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bodě E 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nové krátkodobé rovnováhy v </a:t>
            </a:r>
            <a:r>
              <a:rPr lang="cs-CZ" sz="2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bodě A: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reálný domácí produkt vyšší než potenciální produkt. 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v"/>
              <a:tabLst>
                <a:tab pos="6372225" algn="l"/>
              </a:tabLs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v"/>
              <a:tabLst>
                <a:tab pos="6372225" algn="l"/>
              </a:tabLs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Porovnání: model AS-AD a PC: </a:t>
            </a:r>
          </a:p>
          <a:p>
            <a:pPr marL="447675" indent="-447675" algn="just">
              <a:buFont typeface="Wingdings" panose="05000000000000000000" pitchFamily="2" charset="2"/>
              <a:buChar char="Ø"/>
              <a:tabLst>
                <a:tab pos="6372225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Vodorovná osa – model AS-AD: reálný domácí produkt; PC: míra nezaměstnanosti.</a:t>
            </a:r>
          </a:p>
          <a:p>
            <a:pPr marL="447675" indent="-447675" algn="just">
              <a:buFont typeface="Wingdings" panose="05000000000000000000" pitchFamily="2" charset="2"/>
              <a:buChar char="ü"/>
              <a:tabLst>
                <a:tab pos="6372225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Spojení mezi oběma modely: zprostředkuje 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Okunův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zákon: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zachycuje </a:t>
            </a:r>
            <a:r>
              <a:rPr lang="cs-C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mezi změnou domácího produktu a zrněnou nezaměstnanosti:</a:t>
            </a:r>
          </a:p>
          <a:p>
            <a:pPr marL="447675" indent="-447675" algn="just">
              <a:buFont typeface="Wingdings" panose="05000000000000000000" pitchFamily="2" charset="2"/>
              <a:buChar char="Ø"/>
              <a:tabLst>
                <a:tab pos="6372225" algn="l"/>
              </a:tabLst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Spíše než zákon – statistická pravidelnost – pozorovaná A.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Okunem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ve své práci z r. 1962 zjistil: </a:t>
            </a:r>
            <a:r>
              <a:rPr lang="cs-CZ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klesne-li domácí produkt pod potenciální produkt o 1 %, zvýší nezaměstnanost nad přirozenou míru přibližně o 0,33 %.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Okunův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zákon - Rovnice: </a:t>
            </a:r>
          </a:p>
          <a:p>
            <a:pPr marL="447675" indent="-447675" algn="just">
              <a:buFont typeface="Wingdings" panose="05000000000000000000" pitchFamily="2" charset="2"/>
              <a:buChar char="Ø"/>
              <a:tabLst>
                <a:tab pos="6372225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6EBB6A-C0D1-0A3D-2249-83FD0EC18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50" t="33624" r="8406" b="29285"/>
          <a:stretch/>
        </p:blipFill>
        <p:spPr>
          <a:xfrm>
            <a:off x="434747" y="1082412"/>
            <a:ext cx="4937880" cy="2715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4070E68-7BFA-B44A-216C-C602D91F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77396"/>
            <a:ext cx="8107892" cy="4750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5E02944-D8BB-831C-D5C1-8545E9308CF7}"/>
              </a:ext>
            </a:extLst>
          </p:cNvPr>
          <p:cNvSpPr/>
          <p:nvPr/>
        </p:nvSpPr>
        <p:spPr>
          <a:xfrm>
            <a:off x="8839201" y="5949328"/>
            <a:ext cx="2705100" cy="3714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52425" y="1025466"/>
                <a:ext cx="11755967" cy="5314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62500" lnSpcReduction="20000"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  <m:r>
                        <a:rPr lang="cs-CZ" sz="3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3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cs-CZ" sz="3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sz="3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přirozená míra nezaměstnanosti,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skutečná míra nezaměstnanosti,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reálný produkt,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potenciální produkt.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koeficient vyjadřující reakci (citlivost) změny nezaměstnanosti na změny reálného domácího produktu: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Velikost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závisí na technologických, strukturálních a institucionálních charakteristikách ekonomiky. </a:t>
                </a:r>
              </a:p>
              <a:p>
                <a:pPr indent="-457200" algn="just"/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v"/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poptávkové inflaci: růst agregátní poptávky zvýší reálný produkt nad potenciální produkt a nezaměstnanost klesne pod přirozenou míru – viz. rovnice výše. Snížení nezaměstnanosti pod přirozenou míru táhne nominální mzdy nahoru. Rovnice: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— růst nominálních mezd v %,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Odchylka vyjadřující pokles nezaměstnanosti pod přirozenou míru v %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koeficient vyjadřující reakci (citlivost) nominálních mezd na odchylky nezaměstnanosti od přirozené míry.</a:t>
                </a:r>
              </a:p>
              <a:p>
                <a:pPr indent="-457200" algn="just"/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None/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2425" y="1025466"/>
                <a:ext cx="11755967" cy="5314950"/>
              </a:xfrm>
              <a:prstGeom prst="rect">
                <a:avLst/>
              </a:prstGeom>
              <a:blipFill>
                <a:blip r:embed="rId3"/>
                <a:stretch>
                  <a:fillRect l="-363" r="-519" b="-14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34024" y="5517"/>
            <a:ext cx="6402917" cy="57701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3887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52425" y="1025466"/>
                <a:ext cx="11755967" cy="5451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55000" lnSpcReduction="20000"/>
              </a:bodyPr>
              <a:lstStyle/>
              <a:p>
                <a:pPr marL="180975" indent="-180975" algn="just"/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Růst nominálních vyvolává růst cen. </a:t>
                </a:r>
              </a:p>
              <a:p>
                <a:pPr marL="742950" indent="-742950" algn="just">
                  <a:buFont typeface="+mj-lt"/>
                  <a:buAutoNum type="alphaUcPeriod"/>
                </a:pP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Předpoklad: produktivita produktivity práce neroste</a:t>
                </a:r>
                <a:r>
                  <a:rPr lang="cs-CZ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ceny porostou stejným tempem jako nominální mzdy. </a:t>
                </a:r>
              </a:p>
              <a:p>
                <a:pPr marL="742950" indent="-742950" algn="just">
                  <a:buFont typeface="+mj-lt"/>
                  <a:buAutoNum type="alphaUcPeriod"/>
                </a:pP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Předpoklad: produktivita produktivity práce roste tempem </a:t>
                </a:r>
                <a:r>
                  <a:rPr lang="cs-CZ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 –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 </a:t>
                </a:r>
                <a14:m>
                  <m:oMath xmlns:m="http://schemas.openxmlformats.org/officeDocument/2006/math">
                    <m:r>
                      <a:rPr lang="cs-CZ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 </a:t>
                </a:r>
                <a:r>
                  <a:rPr lang="cs-CZ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rovnice pro poptávkovou inflaci = </a:t>
                </a:r>
                <a:r>
                  <a:rPr lang="cs-CZ" sz="38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 </a:t>
                </a:r>
                <a:r>
                  <a:rPr lang="cs-CZ" sz="3800" b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Phillipsovy</a:t>
                </a:r>
                <a:r>
                  <a:rPr lang="cs-CZ" sz="38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křivky: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4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4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4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  <m:r>
                        <a:rPr lang="cs-CZ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4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ƞ</m:t>
                      </m:r>
                    </m:oMath>
                  </m:oMathPara>
                </a14:m>
                <a:endParaRPr lang="cs-CZ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— Cenová inflace, tj. růst cen v %,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— růst produktivity práce v %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ü"/>
                </a:pPr>
                <a:r>
                  <a:rPr lang="cs-CZ" sz="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POPTÁVKOVÁ INFLACE – způsobena růstem agregátní poptávky, který sníží nezaměstnanost pod přirozenou míru</a:t>
                </a:r>
                <a:r>
                  <a:rPr lang="cs-CZ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</a:t>
                </a:r>
                <a:r>
                  <a:rPr lang="cs-CZ" sz="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vyvolá RŮST NOMINÁLNÍCH MEZD a následně RŮST CEN. </a:t>
                </a:r>
              </a:p>
              <a:p>
                <a:pPr marL="361950" indent="-361950" algn="just">
                  <a:buFont typeface="Wingdings" panose="05000000000000000000" pitchFamily="2" charset="2"/>
                  <a:buChar char="ü"/>
                </a:pPr>
                <a:endParaRPr lang="cs-CZ" sz="3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61950" indent="-361950" algn="just">
                  <a:buFont typeface="Wingdings" panose="05000000000000000000" pitchFamily="2" charset="2"/>
                  <a:buChar char="ü"/>
                </a:pP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Obr. Následující snímek: vznik poptávkové inflace.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3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Graf (a):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Model AS-AD: zvýšení agregátní poptávky posunulo křivku AD doprava do, polohy AD‘. Křivka agregátní nabídky – v krátkém období rostoucí</a:t>
                </a:r>
                <a:r>
                  <a:rPr lang="cs-CZ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zvýší se reálný domácí produkt Y nad potenciální produkt Y* a cenová hladina vzroste.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3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Graf (b):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zachyceno Phillipsovou křivkou PC: Když nezaměstnanost klesne pod přirozenou míru u* </a:t>
                </a:r>
                <a:r>
                  <a:rPr lang="cs-CZ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vznik poptávkové inflace – znázorněn posunem po Phillipsové křivce nahoru. </a:t>
                </a:r>
              </a:p>
              <a:p>
                <a:pPr marL="0" indent="0" algn="just">
                  <a:buNone/>
                </a:pPr>
                <a:endParaRPr lang="cs-CZ" sz="3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cs-CZ" sz="38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None/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2425" y="1025466"/>
                <a:ext cx="11755967" cy="5451534"/>
              </a:xfrm>
              <a:prstGeom prst="rect">
                <a:avLst/>
              </a:prstGeom>
              <a:blipFill>
                <a:blip r:embed="rId3"/>
                <a:stretch>
                  <a:fillRect l="-363" t="-894" r="-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34024" y="5517"/>
            <a:ext cx="6402917" cy="57701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994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0985"/>
            <a:ext cx="11674324" cy="519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648325" indent="-5562600" algn="just">
              <a:tabLst>
                <a:tab pos="542925" algn="l"/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070E68-7BFA-B44A-216C-C602D91F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77396"/>
            <a:ext cx="8107892" cy="47508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vyplývá z křivky AS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2BFD9-0E1C-C3E4-1D8C-E6960165A4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18" t="8410" r="3666" b="57412"/>
          <a:stretch/>
        </p:blipFill>
        <p:spPr>
          <a:xfrm>
            <a:off x="361950" y="1256235"/>
            <a:ext cx="11571211" cy="51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56132"/>
                <a:ext cx="11674324" cy="4858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70000" lnSpcReduction="20000"/>
              </a:bodyPr>
              <a:lstStyle/>
              <a:p>
                <a:pPr marL="447675" indent="-447675" algn="just"/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rozdíl od POPTÁVKOVÉ INFLACE: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SETRVAČNÁ INFLACE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není vyvolána poklesem nezaměstnanosti pod přirozenou míru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ale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INFLAČNÍMI OČEKÁVÁNÍMI.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Jestliže výrobci očekávají inflaci – již pod dojmem těchto OČEKÁVANÍ zvyšují své vlastní ceny.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Promítaní inflačních očekávání do dlouhodobých smluv.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Očekávaní inflace subjekty =&gt; zvyšují vlastní ceny. =&gt; Očekávaná inflace se mění ve skutečnou inflaci. =&gt; Když vidí, že se jejich očekávání vyplnila, očekávají inflaci i pro další období.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Kruh se uzavírá: Očekávaná inflace se mění ve skutečnou inflaci a skutečná inflace vytváří inflaci. =&gt; Vzniká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SETRVAČNÁ INFLACE –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robíhá na základe inflačních očekávání samotných.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Předpoklad: nezaměstnanost na přirozené míře, ale očekávaná inflace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Pro samotnou setrvačnou inflaci platí rovnice: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9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cs-CZ" sz="29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cs-CZ" sz="2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cs-CZ" sz="29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očekávaná inflace,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—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setrvačná inflace.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rozdíl od poptávkové inflace setrvačná inflace probíhá, i když je nezaměstnanost na přirozené míře.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Formování inflačních očekávání: dva druhy inflačních očekávání: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ADAPTIVNÍ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RACIONÁLNÍ.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v"/>
                </a:pPr>
                <a:r>
                  <a:rPr lang="cs-CZ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DÚ: INLFAČNÍ OČEKÁVANÍ: ČLÁNKY: Jak inflační očekáváni působí na výrobce; inflační očekávaní a dlouhodobé smlouvy; Adaptivní/Racionální očekávaní pekaře</a:t>
                </a: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56132"/>
                <a:ext cx="11674324" cy="4858918"/>
              </a:xfrm>
              <a:prstGeom prst="rect">
                <a:avLst/>
              </a:prstGeom>
              <a:blipFill>
                <a:blip r:embed="rId3"/>
                <a:stretch>
                  <a:fillRect l="-313" t="-376" r="-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300" y="410745"/>
            <a:ext cx="10670117" cy="841827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Inflační očekávání a setrvačná inflace 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797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483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OČEKÁVÁNÍ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vytvářeny pouze na základě minulých zkušenosti.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se skutečnost od jejich očekávání odchýlí, opraví svá očekávání teprve když svůj omyl zjistí. </a:t>
            </a:r>
          </a:p>
          <a:p>
            <a:pPr indent="-457200" algn="just">
              <a:buFont typeface="+mj-lt"/>
              <a:buAutoNum type="arabicPeriod" startAt="2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vytvářeny nejen na základě minulé zkušenosti, ale také na základě informaci o pravděpodobných budoucích událostech.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Hypotéza, že lidé tvoři racionální očekávání, poprvé: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E.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Muth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1961.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Pozornost ekonomů – až v inflačních 70. letech: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formování školy racionálních očekávání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její teoretické přínosy – intelektuální revoluce v ekonomii. </a:t>
            </a:r>
          </a:p>
          <a:p>
            <a:pPr indent="-4572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však pochybnosti ekonomů – tvoří lidé skutečně racionální očekávání? Mají k tomu dost informací, schopností?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 neúplně informovanosti = lidské jednání plné omylů…? </a:t>
            </a:r>
          </a:p>
          <a:p>
            <a:pPr indent="-457200"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771525"/>
            <a:ext cx="10670117" cy="323850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ADAPTIVNÍ a RACIONÁLNÍ OČEKÁVANÍ  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560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500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indent="-4572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Lidé shánějí, vyhodnocují informace – umožňují jim tvořit správné odhady budoucích událostí.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odhady se nemusí vždy přesně vyplnit: stačí, aby se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průměru vyplnily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Systematické odchylování očekávání od správných výsledků jedním směrem: opravení očekávání tak, aby se v průměru vyplňovala =&gt;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Odchylky očekávání od skutečných výsledků – různé pro různé subjekty: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Získávání informací vyžaduje náklady: shánění a vyhodnocování jen tolik informací, aby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MEZNÍ NÁKLADY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informace nepřevýšily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MEZNÍ VÝNOSY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informací: </a:t>
            </a:r>
          </a:p>
          <a:p>
            <a:pPr indent="-4572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Výše vynaložených nákladů na získávaní informací – závislá od efektů tvorby správných odhadů: 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Spekulanti na burze: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vyplácí se získával více informací ohledně budoucího vývoje cen: správné odhady = vysoké výdělky. 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se stabilními důchody: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úředníci, učitelé…: na odhadech cenového vývoje nemohou tolik vydělat/prodělat. </a:t>
            </a:r>
          </a:p>
          <a:p>
            <a:pPr marL="447675" indent="-447675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0650" y="546161"/>
            <a:ext cx="10670117" cy="627480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racionálních očekávání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086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508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když: Očekávání jednotlivců se odchylují od správných výsledků, odchylky u různých lidí různě velké,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 nejsou vychýlena jedním směrem.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Rovnoměrně rozptýlena kolem správného odhadu: </a:t>
            </a:r>
          </a:p>
          <a:p>
            <a:pPr marL="3429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Např.: správný odhad budoucí inflace: 3 %; očekávaní: 1 % až 5%.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průměru – očekávaná 3%-ní inflace.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V agregátním vyjádření dávají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 správný výsledek. </a:t>
            </a:r>
          </a:p>
          <a:p>
            <a:pPr marL="342900"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události nelze předvídal =&gt; možno na ne reagovat až ex post =&gt;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Nepředvídatelné události mohou odchýlit racionální očekávání od správného výsledku. </a:t>
            </a:r>
          </a:p>
          <a:p>
            <a:pPr marL="3429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Setrvačná inflace – viz. Obr. Následující snímek: </a:t>
            </a:r>
          </a:p>
          <a:p>
            <a:pPr marL="342900" algn="just"/>
            <a:endParaRPr lang="cs-CZ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02CC63-BA43-4EC2-87FC-85DEA5B7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10746"/>
            <a:ext cx="10670117" cy="627480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racionálních očekávání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73BE7A4-EBD7-0CA0-AC18-5F0911FF31F7}"/>
              </a:ext>
            </a:extLst>
          </p:cNvPr>
          <p:cNvSpPr/>
          <p:nvPr/>
        </p:nvSpPr>
        <p:spPr>
          <a:xfrm>
            <a:off x="8058150" y="5895975"/>
            <a:ext cx="1209675" cy="2571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301" y="255946"/>
            <a:ext cx="10670117" cy="841827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/>
              <p:nvPr/>
            </p:nvSpPr>
            <p:spPr>
              <a:xfrm>
                <a:off x="425888" y="932535"/>
                <a:ext cx="11170064" cy="5734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Původně: ekonomika v rovnováze v bodě A: přirozená míra nezaměstnanosti 6%, nulová inflace. 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CB zvýší peněžní zásobu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zvýšení AD – posun do bodu B, inflace = 3 %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vzniká poptávková inflace při nulových inflačních očekáváních. 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Rovnice této inflace: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ctrlP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  <m:r>
                      <a:rPr lang="cs-CZ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cs-CZ" sz="20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ƞ</m:t>
                    </m:r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: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PC1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= křivka s nulovými inflačními očekáváními: posun A –&gt; B; 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Pak: nezaměstnanost: návrat na přirozenou míru, ale inflace setrvává na 3% 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447675" indent="-447675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Ekonomika: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z bodu B –&gt; do bodu C: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tu probíhá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SETRVAČNÁ INFLACE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na základe 3% inflačních očekávání. </a:t>
                </a:r>
              </a:p>
              <a:p>
                <a:pPr marL="447675" indent="-447675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Rovnice této inflace: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3%</a:t>
                </a:r>
              </a:p>
              <a:p>
                <a:pPr marL="447675" marR="0" lvl="0" indent="-447675" algn="just" defTabSz="914400" rtl="0" eaLnBrk="1" fontAlgn="auto" latinLnBrk="0" hangingPunct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tabLst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88" y="932535"/>
                <a:ext cx="11170064" cy="5734903"/>
              </a:xfrm>
              <a:prstGeom prst="rect">
                <a:avLst/>
              </a:prstGeom>
              <a:blipFill>
                <a:blip r:embed="rId3"/>
                <a:stretch>
                  <a:fillRect l="-382" t="-638" r="-5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2486DAA-3976-8913-A5C4-E14835DB86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35" r="22633" b="58182"/>
          <a:stretch/>
        </p:blipFill>
        <p:spPr>
          <a:xfrm>
            <a:off x="264582" y="1097773"/>
            <a:ext cx="5746338" cy="38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1677" y="1101214"/>
            <a:ext cx="11674324" cy="535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– statický: nezachycuje míru inflace.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Phillipsovu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křivka: model zachycující vztahy mezi inflací a nezaměstnaností: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křivky také umožňuje zkoumat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inflačních očekávání na nezaměstnanost.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 A EMPIRIE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Začátek historie křivky: 1958 – A. W. Phillips zkoumal vzájemný vztah mezi mírou nezaměstnanosti a růstem nominálních mezd ve Velké Británii, 1861—1957. Jeho křivka – Obr. Snímek 4.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Ekonomové se zpočátku domnívali, že vysvětlení vztahu je jednoduché: </a:t>
            </a:r>
            <a:r>
              <a:rPr lang="cs-CZ" sz="2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při nízkých mírách nezaměstnanosti vzniká na trzích práce přetlak poptávky po práci, což vyvolává větší nominálních mezd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Popularita článku – objevil se v době, kdy ekonomové intenzivně diskutovali  možnosti vlád snižovat nezaměstnanost.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33800" y="779764"/>
            <a:ext cx="8107892" cy="472808"/>
          </a:xfrm>
        </p:spPr>
        <p:txBody>
          <a:bodyPr>
            <a:noAutofit/>
          </a:bodyPr>
          <a:lstStyle/>
          <a:p>
            <a:r>
              <a:rPr lang="cs-CZ" sz="3200" b="1" dirty="0" err="1"/>
              <a:t>Phillipsova</a:t>
            </a:r>
            <a:r>
              <a:rPr lang="cs-CZ" sz="3200" b="1" dirty="0"/>
              <a:t> křivka - historie a empirie   </a:t>
            </a:r>
            <a:br>
              <a:rPr lang="cs-CZ" sz="3200" b="1" dirty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428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1883" y="306985"/>
            <a:ext cx="10670117" cy="841827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/>
              <p:nvPr/>
            </p:nvSpPr>
            <p:spPr>
              <a:xfrm>
                <a:off x="458258" y="1097773"/>
                <a:ext cx="11170064" cy="542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Zvýšení AD podruhé – posun z bodu C do bodu D, růst inflace z 3 % na 7 %: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posun po </a:t>
                </a:r>
                <a:r>
                  <a:rPr lang="cs-CZ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PC2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ztělesňuje 3% inflační očekávání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. 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Rovnice této inflace – rovnice PC rozšířené o inflační očekávání:</a:t>
                </a:r>
              </a:p>
              <a:p>
                <a:pPr marL="5562600" algn="ctr">
                  <a:spcBef>
                    <a:spcPts val="360"/>
                  </a:spcBef>
                  <a:buClr>
                    <a:srgbClr val="000000"/>
                  </a:buClr>
                  <a:buSzPts val="1800"/>
                  <a:defRPr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2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: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</a:t>
                </a:r>
                <a:r>
                  <a:rPr lang="cs-CZ" sz="20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= celková inflace, skládající se ze dvou složek: setrvačné inflace a z poptávkové inflace (výraz v hranaté závorce); </a:t>
                </a: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= 7 %, z toho: 3% = setrvačná inflace, 4 % = poptávková inflace;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447675" indent="-447675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Ekonomika: z bodu D –&gt; do bodu E: zpátky na přirozenou míru nezaměstnanosti a při inflačních očekáváních 7 %.</a:t>
                </a:r>
              </a:p>
              <a:p>
                <a:pPr marL="342900" indent="-34290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Arial" panose="020B0604020202020204" pitchFamily="34" charset="0"/>
                  <a:buChar char="•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Další zvýšení AD: posun ekonomiky po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PC3: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ztělesňuje 7%ní inflační očekávání. </a:t>
                </a:r>
              </a:p>
              <a:p>
                <a:pPr marL="447675" marR="0" lvl="0" indent="-447675" algn="just" defTabSz="914400" rtl="0" eaLnBrk="1" fontAlgn="auto" latinLnBrk="0" hangingPunct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tabLst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58" y="1097773"/>
                <a:ext cx="11170064" cy="5427127"/>
              </a:xfrm>
              <a:prstGeom prst="rect">
                <a:avLst/>
              </a:prstGeom>
              <a:blipFill>
                <a:blip r:embed="rId3"/>
                <a:stretch>
                  <a:fillRect l="-327" t="-562" r="-5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2486DAA-3976-8913-A5C4-E14835DB86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35" r="22633" b="58182"/>
          <a:stretch/>
        </p:blipFill>
        <p:spPr>
          <a:xfrm>
            <a:off x="264582" y="1097773"/>
            <a:ext cx="5746338" cy="38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148812"/>
                <a:ext cx="11674324" cy="5191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342900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Rovnice: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 – rozšířená o inflační očekávaní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</m:sSub>
                      <m:r>
                        <a:rPr lang="cs-CZ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𝜺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cs-CZ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cs-CZ" sz="2400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ƞ</m:t>
                          </m:r>
                        </m:e>
                      </m:d>
                    </m:oMath>
                  </m:oMathPara>
                </a14:m>
                <a:endParaRPr kumimoji="0" lang="cs-CZ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342900" algn="just">
                  <a:buFont typeface="Wingdings" panose="05000000000000000000" pitchFamily="2" charset="2"/>
                  <a:buChar char="ü"/>
                </a:pPr>
                <a:endParaRPr lang="cs-CZ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Rovnice: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 – bez inflačních očekávaní </a:t>
                </a:r>
              </a:p>
              <a:p>
                <a:pPr marL="447675" indent="-447675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  <m:r>
                        <a:rPr lang="cs-CZ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ƞ</m:t>
                      </m:r>
                    </m:oMath>
                  </m:oMathPara>
                </a14:m>
                <a:endParaRPr kumimoji="0" lang="cs-CZ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Rovnici PC – možno odvodit z rovnice AS:</a:t>
                </a:r>
                <a:r>
                  <a:rPr lang="cs-CZ" sz="24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algn="just">
                  <a:buFont typeface="Wingdings" panose="05000000000000000000" pitchFamily="2" charset="2"/>
                  <a:buChar char="v"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algn="just">
                  <a:buFont typeface="Wingdings" panose="05000000000000000000" pitchFamily="2" charset="2"/>
                  <a:buChar char="v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Monetarista </a:t>
                </a:r>
                <a:r>
                  <a:rPr lang="cs-CZ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Milton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Friedman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autor modelu založeného na adaptivních inflačních očekáváních, (modelu agregátní nabídky založeném na mylném vnímání cenové hladiny):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Vystoupil proti tehdejší představě, že vláda může posouvat ekonomiku po Phillipsové křivce vhodným řízením agregátní poptávky.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Zvýšením AD: možné udržet nezaměstnanost pod přirozenou mírou (= pojem i zavedl) jen krátkou dobu.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Úsilí politiků udržovat nezaměstnanost permanentně pod přirozenou míru – nikoli pouhé zvýšení inflace, nýbrž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akcelerace inflace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Viz posuny Phillipsové křivky: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kumimoji="0" lang="cs-CZ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AKCELERUJÍCÍ INFLACE.</a:t>
                </a: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148812"/>
                <a:ext cx="11674324" cy="5191604"/>
              </a:xfrm>
              <a:prstGeom prst="rect">
                <a:avLst/>
              </a:prstGeom>
              <a:blipFill>
                <a:blip r:embed="rId3"/>
                <a:stretch>
                  <a:fillRect l="-313" t="-1056" r="-6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A47278-D5A4-654C-FCCE-B35D4C20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025" y="306985"/>
            <a:ext cx="8943975" cy="84182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762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508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indent="-447675" algn="just"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Friedmanův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článek otřásl důvěrou ekonomů ve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schopnost vlád „hýbat” ekonomikou po Phillipsové křivce: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Taková křivka: jen v krátkém období;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dlouhém období: návrat ekonomiky opět na svou přirozenou míru nezaměstnanosti,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přitom v sobě nese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zabudovaná inflační očekávání,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která jsou po každém kole zvýšení poptávky vyšší. </a:t>
            </a:r>
          </a:p>
          <a:p>
            <a:pPr marL="447675" indent="-447675" algn="just">
              <a:buFont typeface="Wingdings" panose="05000000000000000000" pitchFamily="2" charset="2"/>
              <a:buChar char="§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 sníží nominální peněžní zásobu =&gt;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klesne AD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desinflace (= snížení inflace):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Desinflační proces –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viz. Obr. Následující snímek: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Ekonomika v bodě E: přirozená míra nezaměstnanosti u* = 6%, setrvačná inflace = 7 %.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447675" indent="-447675" algn="just">
              <a:buFont typeface="Wingdings" panose="05000000000000000000" pitchFamily="2" charset="2"/>
              <a:buChar char="§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586023-3ED7-2E92-4976-7AE8D333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5" y="517584"/>
            <a:ext cx="8753475" cy="84182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36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9C712B0-F9B7-4026-11ED-A1E326E14DDB}"/>
              </a:ext>
            </a:extLst>
          </p:cNvPr>
          <p:cNvSpPr/>
          <p:nvPr/>
        </p:nvSpPr>
        <p:spPr>
          <a:xfrm>
            <a:off x="4305300" y="5800725"/>
            <a:ext cx="1304925" cy="323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23950"/>
            <a:ext cx="11674324" cy="521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114925" indent="-361950" algn="just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Pak: Snížení AD:  Klesají ceny i nominální mzdy. 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Zaměstnanci – zpočátku v domnění: klesají jejich reálné mzdy =&gt; sníží nabídku práce =&gt; Reálný produkt klesá pod potenciální, nezaměstnanost roste nad přirozenou míru. 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 ekonomiky po PC3 dolů do bodu F: nezaměstnanost se zvýšila na 10 %, inflace klesla na 3 %.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čase: zaměstnanci zjistí, že se jejich reálné mzdy nezměnily: klesly nominální mzdy i ceny =&gt; opět zvýší nabídku práce =&gt;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klesá na přirozenou míru a inflace setrvává na 3 % zabudovala se do inflačních očekávání =&gt; stala se setrvačnou. =&gt;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Ekonomika: z bodu F –&gt; do bodu C: 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Posun PC: do PC2 – ztělesňující 3% inflační očekávání.. </a:t>
            </a:r>
          </a:p>
          <a:p>
            <a:pPr marL="4752975" indent="0" algn="just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Dojde k dalšímu poklesu AD: posun ekonomiky po PC2 dolů do bodu G a následně do bodu A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14925" indent="-361950" algn="just">
              <a:buFont typeface="Wingdings" panose="05000000000000000000" pitchFamily="2" charset="2"/>
              <a:buChar char="§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F8740-03E7-A7A4-2014-5AC3E3A200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2" t="38195" r="19337" b="22777"/>
          <a:stretch/>
        </p:blipFill>
        <p:spPr>
          <a:xfrm>
            <a:off x="180975" y="1123950"/>
            <a:ext cx="4676775" cy="31813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BF03568-FD20-B94B-8BA6-D304CFDA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525" y="426037"/>
            <a:ext cx="8753475" cy="697913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3218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23950"/>
            <a:ext cx="11674324" cy="521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 předchozího modelu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Friedmanův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model: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 na adaptivních očekáváních: účinky AD neodhadovány dopředu,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řídí se jen minulými zkušenostmi. 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Svá inflační očekávání opraví teprve poté, když se inflace zvýší a nějakou dobu probíhá.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Friedman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– 12—18 měsíců po zvýšení peněžní zásoby.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 racionálních očekávání. 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OČEKÁVÁNI: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AD v krátkém období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sníží nezaměstnanost a vyvolá poptávkovou inflaci. 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subjekty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zvyšují své ceny hned;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snížení nezaměstnanosti nedojde, nezaměstnanost i v krátkém období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setrvávána přirozené míře.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Hypotéza racionálních očekávání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významně posiluje tvrzení o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neutralitě peněz – i v krátkém období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endParaRPr lang="cs-C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3045" y="469185"/>
            <a:ext cx="10670117" cy="513180"/>
          </a:xfrm>
        </p:spPr>
        <p:txBody>
          <a:bodyPr>
            <a:noAutofit/>
          </a:bodyPr>
          <a:lstStyle/>
          <a:p>
            <a:r>
              <a:rPr lang="cs-CZ" sz="3200" b="1" dirty="0"/>
              <a:t>  </a:t>
            </a:r>
            <a:br>
              <a:rPr lang="cs-CZ" sz="3200" b="1" dirty="0"/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racionálních očekávání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615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23950"/>
            <a:ext cx="11674324" cy="521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543675" indent="-352425" algn="just">
              <a:spcBef>
                <a:spcPts val="360"/>
              </a:spcBef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Obr.: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Původně: ekonomika v rovnováze v bodě A. </a:t>
            </a:r>
          </a:p>
          <a:p>
            <a:pPr marL="6648450" indent="-457200" algn="just">
              <a:spcBef>
                <a:spcPts val="360"/>
              </a:spcBef>
              <a:buClr>
                <a:srgbClr val="000000"/>
              </a:buClr>
              <a:buSzPts val="1800"/>
              <a:buFont typeface="+mj-lt"/>
              <a:buAutoNum type="arabicPeriod"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Zvýšení AD –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nevede k poklesu nezaměstnanosti: ekonomika z bodu A přímo do bodu C:</a:t>
            </a:r>
          </a:p>
          <a:p>
            <a:pPr marL="6543675" indent="-352425" algn="just">
              <a:spcBef>
                <a:spcPts val="36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Setrvačná inflace – 3 %.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6648450" indent="-457200" algn="just">
              <a:spcBef>
                <a:spcPts val="360"/>
              </a:spcBef>
              <a:buClr>
                <a:srgbClr val="000000"/>
              </a:buClr>
              <a:buSzPts val="1800"/>
              <a:buFont typeface="+mj-lt"/>
              <a:buAutoNum type="arabicPeriod" startAt="2"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Další zvýšení AD: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ekonomika z bodu C přímo do bodu E: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</a:p>
          <a:p>
            <a:pPr marL="6543675" indent="-352425" algn="just">
              <a:spcBef>
                <a:spcPts val="36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Setrvačná inflace – 7 %.</a:t>
            </a:r>
          </a:p>
          <a:p>
            <a:pPr marL="447675" indent="-447675" algn="just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Pokles AD: </a:t>
            </a: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nezvyšuje se nezaměstnanost, rovnou klesá inflace, ekonomika sestupuje z bodu </a:t>
            </a:r>
            <a:r>
              <a:rPr lang="cs-CZ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 do C, </a:t>
            </a: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z </a:t>
            </a:r>
            <a:r>
              <a:rPr lang="cs-CZ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do A.</a:t>
            </a:r>
            <a:endParaRPr lang="cs-CZ" sz="28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3045" y="469185"/>
            <a:ext cx="10670117" cy="513180"/>
          </a:xfrm>
        </p:spPr>
        <p:txBody>
          <a:bodyPr>
            <a:noAutofit/>
          </a:bodyPr>
          <a:lstStyle/>
          <a:p>
            <a:r>
              <a:rPr lang="cs-CZ" sz="3200" b="1" dirty="0"/>
              <a:t>  </a:t>
            </a:r>
            <a:br>
              <a:rPr lang="cs-CZ" sz="3200" b="1" dirty="0"/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racionálních očekávání</a:t>
            </a:r>
            <a:endParaRPr lang="cs-CZ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8B330-AA86-09F5-5DB5-BA780E339A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54" t="20558" r="14990" b="40233"/>
          <a:stretch/>
        </p:blipFill>
        <p:spPr>
          <a:xfrm>
            <a:off x="144539" y="1371600"/>
            <a:ext cx="6037186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524000"/>
                <a:ext cx="11674324" cy="5093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racionálních očekáváních žádné </a:t>
                </a:r>
                <a:r>
                  <a:rPr lang="cs-CZ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Phillipsovy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křivky neexistují.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Resp. </a:t>
                </a:r>
                <a:r>
                  <a:rPr lang="cs-CZ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Phillipsova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křivka (i v krátkém období):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vertikála procházející bodem přirozené míry nezaměstnanosti.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Při racionálních očekáváních: model AS-AD – klasická křivka AS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Žádná volba mezi a nezaměstnaností;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žádné „něco za něco". </a:t>
                </a:r>
              </a:p>
              <a:p>
                <a:pPr indent="-457200" algn="just">
                  <a:buFont typeface="+mj-lt"/>
                  <a:buAutoNum type="arabicPeriod"/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ADAPTIVNÍ OČEKÁVÁNI: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2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2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</m:oMath>
                </a14:m>
                <a:endParaRPr kumimoji="0" lang="cs-CZ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indent="-457200" algn="just">
                  <a:buFont typeface="+mj-lt"/>
                  <a:buAutoNum type="arabicPeriod"/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RACIONÁLNÍ OČEKÁVÁNÍ: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Racionální inflační očekávání mohou zvýšit inflaci ihned po oznámení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úmyslu CB provádět expanzivní monetární politiku: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Očekávaní vyšší inflace: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zabudování očekávaní do nominální úrokové míry.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endParaRPr lang="cs-CZ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524000"/>
                <a:ext cx="11674324" cy="5093415"/>
              </a:xfrm>
              <a:prstGeom prst="rect">
                <a:avLst/>
              </a:prstGeom>
              <a:blipFill>
                <a:blip r:embed="rId3"/>
                <a:stretch>
                  <a:fillRect l="-313" r="-14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3045" y="688260"/>
            <a:ext cx="10670117" cy="5131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racionálních očekávání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779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428750"/>
            <a:ext cx="11674324" cy="491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Nutné zkušenosti s inflací = spojitost mezi expanzivní politikou a inflací, jinak:  překvapení ze zvýšení peněžní zásoby.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Poznatky, o </a:t>
            </a:r>
            <a:r>
              <a:rPr 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inflačnosti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měnové politiky =&gt; předvídaní inflace prakticky ihned při získaní informace.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Překvapivé změny poptávky: Chování CB –  nevypočitatelné =&gt;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Neschopnost správně odhadnout inflaci: po zjištění, že inflace probíhá =&gt; opravení očekávaní.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Ekonomika viz. Obr. Snímek 23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29720" y="548619"/>
            <a:ext cx="10670117" cy="5131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Chování podle modelu racionálních očekávání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16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130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Vyvolána ze strany nabídky =&gt; </a:t>
                </a:r>
                <a:r>
                  <a:rPr lang="cs-CZ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nákladová inflace. </a:t>
                </a:r>
              </a:p>
              <a:p>
                <a:pPr indent="-457200" algn="just"/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Příčina: nepříznivý nákladový (nabídkový) šok: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vyvolán např. zvýšením ceny ropy, neúrodou, vlnou stávek – zvýšení mezd.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Vyšší náklady pak tlačí nahoru ceny.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rozdíl od poptávkové inflace </a:t>
                </a:r>
                <a:r>
                  <a:rPr lang="cs-CZ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nemožno nákladový šok dobře předvídat </a:t>
                </a: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nelze aplikovat model racionálních očekávání.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Př.: v ekonomice nedochází ani k poptávkové ani k setrvačné inflaci, jenom k zvýšení nákladů o </a:t>
                </a:r>
                <a14:m>
                  <m:oMath xmlns:m="http://schemas.openxmlformats.org/officeDocument/2006/math">
                    <m:r>
                      <a:rPr lang="cs-CZ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průměrný </a:t>
                </a:r>
                <a:r>
                  <a:rPr lang="pl-PL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 nákladů na jednotku produktu)</a:t>
                </a: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=&gt; Nákladová inflace:   </a:t>
                </a:r>
              </a:p>
              <a:p>
                <a:pPr marL="0" indent="0" algn="ctr">
                  <a:buNone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endParaRPr lang="cs-C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130741"/>
              </a:xfrm>
              <a:prstGeom prst="rect">
                <a:avLst/>
              </a:prstGeom>
              <a:blipFill>
                <a:blip r:embed="rId3"/>
                <a:stretch>
                  <a:fillRect l="-313" t="-1425" r="-1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53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Růst nákladů nejen tlačí na růst cen, ale také vyvolává pokles reálného produktu pod potenciální produkt a růst nezaměstnanosti nad přirozenou míru. 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Následující snímek: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(a): nepříznivý nákladový šok na modelu AS-AD: zvýšení nákladů – posun křivky AS do AS‘: ekonomika do bodu H: </a:t>
            </a: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pod potenciálním, vyšší P.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(b): nepříznivý nákladový šok na modelu PC: ekonomika původně na PC s nulovými inflačními očekáváními: bod A, na přirozené míre nezaměstnanosti u*: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nákladů – vychýlení z PC do bodu H: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nezaměstnanost s vyšší inflací.  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STAGFLACE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stagnace spojená s inflací, tj. růst nezaměstnanosti v kombinací s  inflací (viz poznámka): významná v 70. letech: ropné šoky.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7407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52572"/>
            <a:ext cx="11674324" cy="527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oblibě také – 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Keynesova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teorie nezaměstnanosti: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stimulací agregátní poptávky, tj. zvyšováním vládních výdajů a peněžní zásoby – možné snižovat nezaměstnanost bez hrozby inflace – až do dosažení plné zaměstnanosti.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Phillipsova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křivka však ukazovala, že „plná zaměstnanost” není smysluplný pojem: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 existuje nějaká frikční nezaměstnanost.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Inflace se začíná prudce zvyšovat, když nezaměstnanost klesne již ke 2 %.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 naznačovala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existenci dlouhodobého stabilního vztahu mezi inflací a nezaměstnaností =&gt; existuje volba (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mezi dvěma ekonomickými zly — můžeme mít méně nezaměstnanosti „za cenu" vyšší inflace, nebo můžeme mít nižší inflaci „za cenu" vyšší nezaměstnanosti: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základ pro řízení AD.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14775" y="333377"/>
            <a:ext cx="8107892" cy="472808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8E638-EB8C-815F-A85E-701D6A7911BF}"/>
              </a:ext>
            </a:extLst>
          </p:cNvPr>
          <p:cNvSpPr txBox="1">
            <a:spLocks/>
          </p:cNvSpPr>
          <p:nvPr/>
        </p:nvSpPr>
        <p:spPr>
          <a:xfrm>
            <a:off x="3733800" y="779764"/>
            <a:ext cx="8107892" cy="47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cs-CZ" sz="3200" b="1" kern="0" dirty="0" err="1"/>
              <a:t>Phillipsova</a:t>
            </a:r>
            <a:r>
              <a:rPr lang="cs-CZ" sz="3200" b="1" kern="0" dirty="0"/>
              <a:t> křivka (PC)- historie a empirie   </a:t>
            </a:r>
            <a:br>
              <a:rPr lang="cs-CZ" sz="3200" b="1" kern="0" dirty="0"/>
            </a:br>
            <a:endParaRPr lang="cs-CZ" sz="3200" b="1" kern="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5D90AFD-4D4D-DFE2-1370-ECB5E8365A52}"/>
              </a:ext>
            </a:extLst>
          </p:cNvPr>
          <p:cNvSpPr/>
          <p:nvPr/>
        </p:nvSpPr>
        <p:spPr>
          <a:xfrm>
            <a:off x="6848475" y="5819775"/>
            <a:ext cx="1247775" cy="2584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13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CBA49-063C-0C93-F59C-2A7E508190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9" t="28223" r="6362" b="36351"/>
          <a:stretch/>
        </p:blipFill>
        <p:spPr>
          <a:xfrm>
            <a:off x="380999" y="1209675"/>
            <a:ext cx="11674324" cy="49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20000"/>
              </a:bodyPr>
              <a:lstStyle/>
              <a:p>
                <a:pPr marL="742950" indent="-742950" algn="just">
                  <a:buFont typeface="+mj-lt"/>
                  <a:buAutoNum type="arabicPeriod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 – neakomoduje šok =&gt; nezvýší peněžní zásobu =&gt; nezaměstnanost po čase vede k poklesu reálných mezd =&gt;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nepřiznivý šok odezní =&gt; nákladová inflace zmizí. 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indent="-742950" algn="just">
                  <a:buFont typeface="+mj-lt"/>
                  <a:buAutoNum type="arabicPeriod" startAt="2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 – akomoduje šok zvýšením peněžní zásoby =&gt; vyvolá poptávkovou a následně setrvačnou inflaci: </a:t>
                </a:r>
              </a:p>
              <a:p>
                <a:pPr marL="742950" indent="-742950" algn="just">
                  <a:buFont typeface="+mj-lt"/>
                  <a:buAutoNum type="arabicPeriod" startAt="2"/>
                </a:pPr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indent="-742950" algn="just">
                  <a:buFont typeface="Wingdings" panose="05000000000000000000" pitchFamily="2" charset="2"/>
                  <a:buChar char="Ø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Všechny tři typy inflace Najednou. Celková inflace – rovnice: </a:t>
                </a:r>
              </a:p>
              <a:p>
                <a:pPr marL="0" indent="0" algn="ctr">
                  <a:buNone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4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  <m:r>
                      <a:rPr lang="cs-CZ" sz="4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blipFill>
                <a:blip r:embed="rId3"/>
                <a:stretch>
                  <a:fillRect l="-313" t="-2665" r="-14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0536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47500" lnSpcReduction="20000"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celková inflace,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očekávaná, resp. setrvačná inflace,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4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poptávková inflace.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nákladová inflace. </a:t>
                </a:r>
              </a:p>
              <a:p>
                <a:pPr marL="571500" indent="-571500" algn="just"/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/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Opakování: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Inflace – dána rozdílem mezi růstem nominální peněžní zásoby a růstem reálné poptávky po penězích. Rovnice: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4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cs-CZ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𝝁</m:t>
                      </m:r>
                    </m:oMath>
                  </m:oMathPara>
                </a14:m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inflace;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— růst nominální peněžní </a:t>
                </a:r>
                <a:r>
                  <a:rPr lang="cs-CZ" sz="4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násoby</a:t>
                </a: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růst reálné poptávky po penězích. 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Souvislost rovnic: </a:t>
                </a:r>
              </a:p>
              <a:p>
                <a:pPr marL="742950" indent="-7429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cs-CZ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Velikost inflace </a:t>
                </a:r>
              </a:p>
              <a:p>
                <a:pPr marL="742950" indent="-742950" algn="just">
                  <a:buFont typeface="+mj-lt"/>
                  <a:buAutoNum type="arabicPeriod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4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  <m:r>
                      <a:rPr lang="cs-CZ" sz="4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Rozdělení inflace m</a:t>
                </a:r>
                <a:r>
                  <a:rPr lang="pt-BR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ezi setrvačno</a:t>
                </a: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t-BR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poptávkovou a nákladovou. </a:t>
                </a:r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blipFill>
                <a:blip r:embed="rId3"/>
                <a:stretch>
                  <a:fillRect l="-365" t="-695" r="-4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inflace </a:t>
            </a:r>
            <a:endParaRPr lang="cs-CZ" sz="36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F614096-BBBC-AB86-15F4-423329386CB4}"/>
              </a:ext>
            </a:extLst>
          </p:cNvPr>
          <p:cNvSpPr/>
          <p:nvPr/>
        </p:nvSpPr>
        <p:spPr>
          <a:xfrm>
            <a:off x="1666875" y="5953125"/>
            <a:ext cx="2200275" cy="2769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Komponenty – charakter inflace, s jakou nezaměstnanosti bude inflace krátkodobé spojená: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etrvačn</a:t>
            </a: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á: 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na přirozené míre;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optávkov</a:t>
            </a: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á: 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pod přirozenou mírou;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ákladov</a:t>
            </a: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á: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nad přirozenou mírou.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4000" b="1" dirty="0"/>
              <a:t>  </a:t>
            </a:r>
            <a:br>
              <a:rPr lang="cs-CZ" sz="4000" b="1" dirty="0"/>
            </a:b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inflace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045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13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600" b="1" dirty="0"/>
              <a:t>P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říklad </a:t>
            </a:r>
            <a:endParaRPr lang="cs-CZ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7E33E-ACDA-B70F-8539-187AE32B59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62" t="61683" b="15234"/>
          <a:stretch/>
        </p:blipFill>
        <p:spPr>
          <a:xfrm>
            <a:off x="790576" y="1192242"/>
            <a:ext cx="10525124" cy="44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2322534" y="27479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52572"/>
            <a:ext cx="11674324" cy="527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14925" indent="-9525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14775" y="57150"/>
            <a:ext cx="8107892" cy="749035"/>
          </a:xfrm>
        </p:spPr>
        <p:txBody>
          <a:bodyPr>
            <a:noAutofit/>
          </a:bodyPr>
          <a:lstStyle/>
          <a:p>
            <a:r>
              <a:rPr lang="cs-CZ" sz="4000" b="1" dirty="0"/>
              <a:t>  </a:t>
            </a:r>
            <a:br>
              <a:rPr lang="cs-CZ" sz="4000" b="1" dirty="0"/>
            </a:br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Původní Phillipsova křivka </a:t>
            </a:r>
            <a:endParaRPr lang="cs-CZ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99F44-2922-2395-7EB2-94E510A4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93" t="7882" r="11376" b="52775"/>
          <a:stretch/>
        </p:blipFill>
        <p:spPr>
          <a:xfrm>
            <a:off x="348342" y="1309531"/>
            <a:ext cx="10585129" cy="4853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48343" y="1252573"/>
                <a:ext cx="11674324" cy="5087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447675" indent="-361950" algn="just"/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Myšlenku podpořili američtí ekonomové, P. A. </a:t>
                </a:r>
                <a:r>
                  <a:rPr lang="cs-CZ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Samuelson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R. M. </a:t>
                </a:r>
                <a:r>
                  <a:rPr lang="cs-CZ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Solow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zjistili PC pro ekonomiku USA v 60. letech – upravili ji: zachycovala vztah mezi nezaměstnaností n cenovou inflací: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Ovlivněn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růstem produktivity práce –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platí vztah: </a:t>
                </a:r>
              </a:p>
              <a:p>
                <a:pPr marL="85725" indent="0" algn="ctr">
                  <a:buNone/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:r>
                  <a:rPr lang="cs-CZ" sz="2400" b="1" i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cs-CZ" sz="24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mzdová inflace vyjadřující růst nominálních mezd;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cenová inflace vyjadřující růst cen 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růst produktivity práce (růst produktu na jednotku práce): </a:t>
                </a:r>
              </a:p>
              <a:p>
                <a:pPr marL="542925" indent="-457200" algn="just">
                  <a:buFont typeface="+mj-lt"/>
                  <a:buAutoNum type="alphaUcPeriod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 produktivita práce roste 2 %: mohou zaměstnavatelé zvyšovat nominální mzdy o 2 %, aniž by jim rostly náklady práce a tudíž neporostou ceny. </a:t>
                </a:r>
              </a:p>
              <a:p>
                <a:pPr marL="542925" indent="-457200" algn="just">
                  <a:buFont typeface="+mj-lt"/>
                  <a:buAutoNum type="alphaUcPeriod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 nominální mzdy rostou rychleji než produktivita práce, zvyšují se náklady na práci a firmy tento rozdíl přenášejí do růstu cen. </a:t>
                </a:r>
              </a:p>
              <a:p>
                <a:pPr marL="447675" indent="-447675" algn="just">
                  <a:buNone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8343" y="1252573"/>
                <a:ext cx="11674324" cy="5087844"/>
              </a:xfrm>
              <a:prstGeom prst="rect">
                <a:avLst/>
              </a:prstGeom>
              <a:blipFill>
                <a:blip r:embed="rId3"/>
                <a:stretch>
                  <a:fillRect t="-599" r="-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333375"/>
            <a:ext cx="8107892" cy="749035"/>
          </a:xfrm>
        </p:spPr>
        <p:txBody>
          <a:bodyPr>
            <a:noAutofit/>
          </a:bodyPr>
          <a:lstStyle/>
          <a:p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PC – další vývoj: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Samuelson a Solow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7650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641832"/>
            <a:ext cx="11465302" cy="488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53100" indent="-457200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Obr.: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Phillipsova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křivka: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Samuelson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Solow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2% růst produktivity práce. </a:t>
            </a:r>
          </a:p>
          <a:p>
            <a:pPr marL="5753100" indent="-457200"/>
            <a:endParaRPr lang="cs-C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3100" indent="-457200">
              <a:buFont typeface="+mj-lt"/>
              <a:buAutoNum type="arabicPeriod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Levá svislá osa: růst nominálních mezd – mzdová inflace; </a:t>
            </a:r>
          </a:p>
          <a:p>
            <a:pPr marL="5753100" indent="-457200">
              <a:buFont typeface="+mj-lt"/>
              <a:buAutoNum type="arabicPeriod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Pravá svislá osa: růst cen – cenová inflace.</a:t>
            </a:r>
          </a:p>
          <a:p>
            <a:pPr marL="447675" indent="-447675" algn="just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 při nezaměstnanosti 4% rostou nominální mzdy tempem 8 % a ceny tempem 6 %. </a:t>
            </a:r>
          </a:p>
          <a:p>
            <a:pPr marL="447675" indent="-447675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46F82-86AA-8643-89BF-7873514243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19" t="7093" r="11899" b="51148"/>
          <a:stretch/>
        </p:blipFill>
        <p:spPr>
          <a:xfrm>
            <a:off x="378355" y="1641832"/>
            <a:ext cx="5135413" cy="32861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520F9D-F6B2-2C04-3ACA-16AAD916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53" y="657225"/>
            <a:ext cx="8107892" cy="749035"/>
          </a:xfrm>
        </p:spPr>
        <p:txBody>
          <a:bodyPr>
            <a:noAutofit/>
          </a:bodyPr>
          <a:lstStyle/>
          <a:p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PC – další vývoj: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Samuelson a Solow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8202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514475"/>
            <a:ext cx="11674324" cy="501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66700" indent="-266700" algn="just"/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60. let 20. st.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PC přímo vybízela k hledání optimální, resp. politicky žádoucí kombinace inflace a nezaměstnanosti. Stačí, aby se stát naučil „zacházet“ s AD =&gt; dosáhne žádoucí bod na PC.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 leta: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růst inflace i nezaměstnanosti: pojem STAGFLACE = současný růst nezaměstnanosti i inflace.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 s původními představami o existenci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mezi  inflací a nezaměstnanosti:  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Americká ekonomika utíkala z PC nahoru doprava: viz obr.: 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47675" indent="-447675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410745"/>
            <a:ext cx="8107892" cy="84182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PC: vývoj 60. a 70. léta </a:t>
            </a:r>
            <a:endParaRPr lang="cs-CZ" sz="36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246B560-421D-9FF1-ED6E-1E74744CCDD2}"/>
              </a:ext>
            </a:extLst>
          </p:cNvPr>
          <p:cNvSpPr/>
          <p:nvPr/>
        </p:nvSpPr>
        <p:spPr>
          <a:xfrm>
            <a:off x="10953750" y="5543550"/>
            <a:ext cx="752475" cy="495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6604" y="1685924"/>
            <a:ext cx="11674324" cy="46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inflaci a nezaměstnanost v USA: 1961 — 1997, </a:t>
            </a:r>
          </a:p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letech 1961—1969 (vyznačeno silnou čarou: existence inverzního vztahu mezi inflací a nezaměstnanosti v r. 1961—1969; </a:t>
            </a:r>
          </a:p>
          <a:p>
            <a:pPr marL="6829425" indent="-457200" algn="just">
              <a:buFont typeface="Wingdings" panose="05000000000000000000" pitchFamily="2" charset="2"/>
              <a:buChar char="ü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došlo v USA ke snížení, následujících letech i ke zvýšení vládních výdajů:</a:t>
            </a:r>
          </a:p>
          <a:p>
            <a:pPr marL="6829425" indent="-457200" algn="just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Expanzivní rozpočtová politika doprovázená expanzivní měnovou, politikou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zvyšovali agregátní poptávku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pokles nezaměstnanosti, zároveň růst inflace. </a:t>
            </a:r>
          </a:p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1969: inflace i nezaměstnanost = růst – 70. léta; </a:t>
            </a:r>
          </a:p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1992: obě = pokles.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kdyby existovalo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více „normálně se chovajících“  PC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(1961—1969, 1980—1982, 1986-1989 a 1990—1992) a americká ekonomika se přesunovala mezi nimi.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604" y="844097"/>
            <a:ext cx="11498792" cy="841827"/>
          </a:xfrm>
        </p:spPr>
        <p:txBody>
          <a:bodyPr>
            <a:noAutofit/>
          </a:bodyPr>
          <a:lstStyle/>
          <a:p>
            <a:pPr algn="l"/>
            <a:r>
              <a:rPr lang="cs-CZ" sz="2600" b="1" dirty="0"/>
              <a:t>  </a:t>
            </a:r>
            <a:br>
              <a:rPr lang="cs-CZ" sz="2600" b="1" dirty="0"/>
            </a:b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Americká PC v letech 1961—1997: inverzní vztah mezi inflací a nezaměstnanosti v r. 1961—1969;  Po r. 1969: přestaly vykazovat inverzní vztah.</a:t>
            </a:r>
            <a:b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b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B78F3-A951-C0C3-EB7F-79A133E2F5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03" t="4861" r="13259" b="59306"/>
          <a:stretch/>
        </p:blipFill>
        <p:spPr>
          <a:xfrm>
            <a:off x="346604" y="1505908"/>
            <a:ext cx="6343650" cy="38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514475"/>
            <a:ext cx="11674324" cy="501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72150" indent="-571500" algn="just">
              <a:buFont typeface="Wingdings" panose="05000000000000000000" pitchFamily="2" charset="2"/>
              <a:buChar char="ü"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 se chová více méně „správně“ v daném období:</a:t>
            </a:r>
          </a:p>
          <a:p>
            <a:pPr marL="5562600" indent="-361950">
              <a:buFont typeface="Wingdings" panose="05000000000000000000" pitchFamily="2" charset="2"/>
              <a:buChar char="Ø"/>
            </a:pPr>
            <a:r>
              <a:rPr lang="cs-CZ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mezi inflací a nezaměstnanosti =</a:t>
            </a:r>
            <a:r>
              <a:rPr kumimoji="0" lang="pl-P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inverzní vztah.</a:t>
            </a:r>
            <a:endParaRPr lang="cs-CZ" sz="40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52975" indent="0" algn="just">
              <a:buNone/>
            </a:pP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410745"/>
            <a:ext cx="8107892" cy="841827"/>
          </a:xfrm>
        </p:spPr>
        <p:txBody>
          <a:bodyPr>
            <a:noAutofit/>
          </a:bodyPr>
          <a:lstStyle/>
          <a:p>
            <a:r>
              <a:rPr lang="cs-CZ" sz="4000" b="1" dirty="0"/>
              <a:t>  </a:t>
            </a:r>
            <a:br>
              <a:rPr lang="cs-CZ" sz="4000" b="1" dirty="0"/>
            </a:br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Česká PC: 1993 – 2003 – inverzní vztah</a:t>
            </a:r>
            <a:endParaRPr lang="cs-CZ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C801E-CC64-5FA6-5885-BAE28DA0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57" t="55664" r="6861" b="6241"/>
          <a:stretch/>
        </p:blipFill>
        <p:spPr>
          <a:xfrm>
            <a:off x="245533" y="1857375"/>
            <a:ext cx="4857749" cy="33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45610</TotalTime>
  <Words>5696</Words>
  <Application>Microsoft Office PowerPoint</Application>
  <PresentationFormat>Widescreen</PresentationFormat>
  <Paragraphs>423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Aptos</vt:lpstr>
      <vt:lpstr>Arial</vt:lpstr>
      <vt:lpstr>Calibri</vt:lpstr>
      <vt:lpstr>Cambria Math</vt:lpstr>
      <vt:lpstr>Times New Roman</vt:lpstr>
      <vt:lpstr>Wingdings</vt:lpstr>
      <vt:lpstr>1_Office Theme</vt:lpstr>
      <vt:lpstr>2_Office Theme</vt:lpstr>
      <vt:lpstr>Makroekonomie II Phillipsova křivka - vztah mezi inflací a nezaměstnaností   (téma 6 v osnově). XMAK2</vt:lpstr>
      <vt:lpstr>Phillipsova křivka - historie a empirie    </vt:lpstr>
      <vt:lpstr>   </vt:lpstr>
      <vt:lpstr>   Původní Phillipsova křivka </vt:lpstr>
      <vt:lpstr>PC – další vývoj: Samuelson a Solow</vt:lpstr>
      <vt:lpstr>PC – další vývoj: Samuelson a Solow</vt:lpstr>
      <vt:lpstr>   PC: vývoj 60. a 70. léta </vt:lpstr>
      <vt:lpstr>   Americká PC v letech 1961—1997: inverzní vztah mezi inflací a nezaměstnanosti v r. 1961—1969;  Po r. 1969: přestaly vykazovat inverzní vztah.   </vt:lpstr>
      <vt:lpstr>   Česká PC: 1993 – 2003 – inverzní vztah</vt:lpstr>
      <vt:lpstr>   Okunův zákon a poptávková inflace </vt:lpstr>
      <vt:lpstr>   Okunův zákon a poptávková inflace </vt:lpstr>
      <vt:lpstr>   Okunův zákon a poptávková inflace </vt:lpstr>
      <vt:lpstr>   Okunův zákon a poptávková inflace </vt:lpstr>
      <vt:lpstr>   PC vyplývá z křivky AS</vt:lpstr>
      <vt:lpstr>   Inflační očekávání a setrvačná inflace  </vt:lpstr>
      <vt:lpstr>   ADAPTIVNÍ a RACIONÁLNÍ OČEKÁVANÍ    </vt:lpstr>
      <vt:lpstr>   Tvorba racionálních očekávání </vt:lpstr>
      <vt:lpstr>   Tvorba racionálních očekávání </vt:lpstr>
      <vt:lpstr>   Adaptivní očekávaní a setrvačná inflace </vt:lpstr>
      <vt:lpstr>   Adaptivní očekávaní a setrvačná inflace </vt:lpstr>
      <vt:lpstr>   Adaptivní očekávaní a setrvačná inflace </vt:lpstr>
      <vt:lpstr>   Adaptivní očekávaní a setrvačná inflace </vt:lpstr>
      <vt:lpstr>   Adaptivní očekávaní a setrvačná inflace </vt:lpstr>
      <vt:lpstr>   Škola racionálních očekávání</vt:lpstr>
      <vt:lpstr>   Škola racionálních očekávání</vt:lpstr>
      <vt:lpstr>   Škola racionálních očekávání</vt:lpstr>
      <vt:lpstr>   Chování podle modelu racionálních očekávání</vt:lpstr>
      <vt:lpstr>   Nákladová inflace </vt:lpstr>
      <vt:lpstr>   Nákladová inflace </vt:lpstr>
      <vt:lpstr>   Nákladová inflace </vt:lpstr>
      <vt:lpstr>   Nákladová inflace </vt:lpstr>
      <vt:lpstr>   Rozdělení inflace </vt:lpstr>
      <vt:lpstr>   Rozdělení inflace</vt:lpstr>
      <vt:lpstr>   Příklad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Makroekonomie II Platební bilance a vnější rovnováha (součást tématu 9 v osnově). XMAK2</dc:title>
  <dc:creator>Drastichová Magdaléna</dc:creator>
  <cp:lastModifiedBy>Drastichová Magdaléna</cp:lastModifiedBy>
  <cp:revision>78</cp:revision>
  <dcterms:created xsi:type="dcterms:W3CDTF">2024-10-01T11:06:00Z</dcterms:created>
  <dcterms:modified xsi:type="dcterms:W3CDTF">2024-11-09T20:34:57Z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ABADC47275C9400DA97A746A7A2B4127_13</vt:lpwstr>
  </property>
  <property fmtid="{D5CDD505-2E9C-101B-9397-08002B2CF9AE}" pid="3" name="KSOProductBuildVer">
    <vt:lpwstr>1033-12.2.0.18165</vt:lpwstr>
  </property>
</Properties>
</file>