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0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8"/>
  </p:notesMasterIdLst>
  <p:sldIdLst>
    <p:sldId id="257" r:id="rId3"/>
    <p:sldId id="388" r:id="rId4"/>
    <p:sldId id="407" r:id="rId5"/>
    <p:sldId id="308" r:id="rId6"/>
    <p:sldId id="390" r:id="rId7"/>
    <p:sldId id="392" r:id="rId8"/>
    <p:sldId id="409" r:id="rId9"/>
    <p:sldId id="391" r:id="rId10"/>
    <p:sldId id="408" r:id="rId11"/>
    <p:sldId id="393" r:id="rId12"/>
    <p:sldId id="396" r:id="rId13"/>
    <p:sldId id="410" r:id="rId14"/>
    <p:sldId id="411" r:id="rId15"/>
    <p:sldId id="412" r:id="rId16"/>
    <p:sldId id="395" r:id="rId17"/>
    <p:sldId id="397" r:id="rId18"/>
    <p:sldId id="398" r:id="rId19"/>
    <p:sldId id="399" r:id="rId20"/>
    <p:sldId id="402" r:id="rId21"/>
    <p:sldId id="413" r:id="rId22"/>
    <p:sldId id="400" r:id="rId23"/>
    <p:sldId id="401" r:id="rId24"/>
    <p:sldId id="405" r:id="rId25"/>
    <p:sldId id="403" r:id="rId26"/>
    <p:sldId id="414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3" r:id="rId35"/>
    <p:sldId id="422" r:id="rId36"/>
    <p:sldId id="27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921" autoAdjust="0"/>
  </p:normalViewPr>
  <p:slideViewPr>
    <p:cSldViewPr snapToGrid="0">
      <p:cViewPr varScale="1">
        <p:scale>
          <a:sx n="55" d="100"/>
          <a:sy n="55" d="100"/>
        </p:scale>
        <p:origin x="16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stichová Magdaléna" userId="1a6265d6-de40-440e-a90a-ddfe3cb1d98e" providerId="ADAL" clId="{1CB89F15-E6ED-4BD1-81F3-4D21F46BD08F}"/>
    <pc:docChg chg="modSld">
      <pc:chgData name="Drastichová Magdaléna" userId="1a6265d6-de40-440e-a90a-ddfe3cb1d98e" providerId="ADAL" clId="{1CB89F15-E6ED-4BD1-81F3-4D21F46BD08F}" dt="2025-11-23T15:36:17.593" v="0" actId="6549"/>
      <pc:docMkLst>
        <pc:docMk/>
      </pc:docMkLst>
      <pc:sldChg chg="modNotesTx">
        <pc:chgData name="Drastichová Magdaléna" userId="1a6265d6-de40-440e-a90a-ddfe3cb1d98e" providerId="ADAL" clId="{1CB89F15-E6ED-4BD1-81F3-4D21F46BD08F}" dt="2025-11-23T15:36:17.593" v="0" actId="6549"/>
        <pc:sldMkLst>
          <pc:docMk/>
          <pc:sldMk cId="304525817" sldId="42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25:16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9830,'0'0'0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0:51.151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359,'-6'-5,"1"1,-1-1,0 1,0 1,0 0,0 0,0 1,0 0,-1 0,1 1,-13-1,-9-3,-59-20,-94-46,-34-16,178 73,-1 2,0 2,-66-3,-119 15,94 2,139-5,0-1,-1-1,1 0,-1-1,0 0,10-6,36-16,-6 14,0 3,54 0,105 12,-82 0,-91-2,-8 1,0-3,39-7,-40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1:15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9830,'0'0'0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1:29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78 12652,'345'-78'0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1:35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1007 248 9830,'-71'0'1489,"-81"-1"45,135-2-1316,0 0 1,0 0 0,0-2 0,-19-7-1,19 6 96,0 0-1,-1 2 0,-35-6 0,-46 7 973,-43-5 178,126 5-1196,0 0-1,0-1 1,0 0 0,0-1-1,1-1 1,-25-13 0,-131-86-56,168 104-188,-22-15 137,26 16-156,-1 0 0,0 0 0,0 0 0,1 0 0,-1 0 0,0 0 0,1 0 0,-1 0 0,0 0 0,1 0 0,-1 0 0,0 0 0,0 0 0,1 0 0,-1 0 0,0 0 0,1 0 0,-1-1 0,0 1 0,0 0 0,1 0 0,-1 0 0,0 0 0,0-1 0,1 1 0,-1 0 0,0 0 0,0-1 0,0 1 0,0 0 0,1 0 0,-1-1 0,0 1 0,0 0 0,0 0 0,0-1 0,0 1 0,0 0 0,0-1 0,0 1 0,0 0 0,0-1 0,0 1 0,0 0 0,0 0 0,0-1 0,0 1 0,0 0 0,0-1 0,0 1 0,0 0 0,0-1 0,0 1 0,-1 0 0,1 0 1,0-1-1,0 1 0,0 0 0,0 0 0,-1-1 0,1 1 0,0 0 0,0 0 0,-1 0 0,1 0 0,0-1 0,-1 1 0,34-3 156,-1 1 1,1 2 0,34 4-1,14 0 189,47-5 211,-62-1-121,0 2-1,103 15 0,-67 13 61,-14-4-82,97 24 544,-68-15-404,-84-26-885,0-1 1,0-1-1,40 0 0,-32-5-7856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2:06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0 9830,'-4'0'273,"-2"0"-273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2:10.4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9830,'122'-1'2184,"139"2"558,-223 3-2212,0 2-1,39 10 1,-40-7 149,1-2 0,46 3-1,208-8 1978,-159-4-1398,-121 3-1137,-8-1-58,0 1 0,0-1 0,0 0 0,0 0 0,0 0 0,0-1-1,0 1 1,0-1 0,0 0 0,0 0 0,0-1 0,-1 1 0,8-4 0,-9-1 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2:38.0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13 738 9830,'-1'0'-1,"0"-1"0,0 0-1,1 1 1,-1-1 0,0 0 0,0 0 0,0 1-1,1-1 1,-1 0 0,0 0 0,1 0 0,-1 0-1,1 0 1,-1 0 0,1 0 0,0 0 0,0 0-1,-1 0 1,1 0 0,0 0 0,0 0 0,0 0-1,0 0 1,0 0 0,1 0 0,-1 0 0,0 0-1,1 0 1,-1 0 0,0 0 0,1 0 0,-1 0-1,1 1 1,0-1 0,-1 0 0,1 0-1,0 0 1,0 0 0,0 1 0,0-1 0,-1 0-1,1 1 1,0-1 0,0 1 0,1-1 0,0 0-1,65-23 240,-63 23-191,83-21 716,0 4 0,2 4 0,146-10 1,282 11 1098,-402 16-1369,-67-1-172,0-1 0,0-2 1,56-6-1,-102 7-287,1 0-1,-1-1 1,1 1 0,-1 0-1,1-1 1,-1 1 0,1-1-1,-1 0 1,0 1 0,1-1 0,-1 0-1,0 0 1,0 0 0,4-3-1,-29-5 558,-66 0 243,-73 10 135,103 1-441,0-2-1,-117-12 1,166 10-554,1-1 0,-1 1 0,1-1 0,0 0 0,0-1 0,1 0 1,-1 0-1,1-1 0,0 1 0,1-1 0,-1-1 0,1 1 0,0-1 0,1 0 0,0 0 0,0-1 1,0 0-1,1 0 0,0 0 0,1 0 0,0 0 0,1-1 0,-1 1 0,-1-10 0,0-1-89,0 0-1,2-1 0,1 1 0,0 0 0,2-1 1,0 1-1,2-1 0,0 1 0,9-29 1,-7 40 133,0-1 0,0 0 0,0 1 0,2 0 0,-1 0 0,1 0 0,0 0 0,0 1 0,1-1 0,0 1 0,1 1 0,0-1 0,0 1 1,0 0-1,1 1 0,-1 0 0,15-6 0,5 0 85,0 1 0,1 0 0,0 2 0,49-7 0,-52 10-24,-1 1 0,0 1 0,1 0-1,39 3 1,-57 0-50,0 0 0,0 0 0,-1 0 0,1 1-1,-1 0 1,1 0 0,-1 1 0,0 0 0,0 0 0,0 0-1,-1 1 1,1-1 0,-1 1 0,0 0 0,0 1-1,-1-1 1,0 1 0,9 10 0,-4-3 35,0 0 1,1-1 0,1 0-1,0 0 1,1 0-1,0-2 1,24 15 0,-29-20-35,1 0 0,0-1 0,0 1 0,0-2 1,0 1-1,1-1 0,-1 0 0,1 0 1,0-1-1,0 0 0,0 0 0,0-1 0,-1 0 1,1-1-1,14-2 0,-12 2-63,1 0 0,0-2 0,-1 1 0,0-1 0,0-1 0,0 0 0,0 0 0,-1-1 0,1 0 0,-1 0 0,-1-1 0,0 0 0,0-1 0,0 0 0,-1 0 0,0-1 0,-1 0-1,0 0 1,0-1 0,-1 1 0,-1-1 0,0-1 0,0 1 0,5-15 0,1-16-2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2:47.1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1139 57 9830,'0'1'62,"0"0"0,1 0-1,-1 0 1,0 0 0,1 0 0,-1 1-1,1-1 1,0 0 0,-1 0 0,1 0-1,0 0 1,0-1 0,-1 1 0,1 0-1,0 0 1,0 0 0,0-1 0,0 1-1,1 0 1,25 14 638,-20-11-491,72 30 1239,2-3 1,102 25-1,-74-23-394,-77-21-553,-25-7-227,-10-2-67,-11-2 187,-14-6 71,0-2 0,1 0-1,-1-2 1,-32-15 0,18 7 15,19 8-302,-10-5 366,-1 2 0,0 2 0,-67-13-1,51 15-275,1-3-1,-92-34 1,98 29-406,0 2 1,-1 2 0,0 2-1,-50-5 1,-242 13 658,162 5-269,109-3-142,39 0-13,21 0-13,8 0 33,1109 0 894,-1137 2-1011,0 1 0,1 2 0,-1 0 0,1 2 0,-32 12 0,-19 6 0,1-7 0,-1-2 0,-92 6 0,-156-11 0,233-12 0,-135 2 0,211 2 0,13 4 0,2-5 0,1 0 0,0 0 0,1 0 0,-1 0 0,0 0 0,1-1 0,-1 1 0,1-1 0,2 2 0,32 11 0,0 0 0,58 11 0,-47-12 0,315 111 0,-236-75 0,192 46 0,-261-86-6,0-3 1,0-2 0,1-3 0,73-7 0,6 0-1608,-85 5-6578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4:00.7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9830,'0'0'0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4:07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9830,'0'0'0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25:19.1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9830,'0'0'0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5:50.1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9830,'0'0'0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5:53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9830,'0'0'0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6:26.438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6:59.520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6:59.720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6:59.920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7:00.651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7:00.853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7:01.036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7:01.223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22,'0'-9,"0"-3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25:22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9830,'0'0'0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2T12:37:01.424"/>
    </inkml:context>
    <inkml:brush xml:id="br0">
      <inkml:brushProperty name="width" value="0.3" units="cm"/>
      <inkml:brushProperty name="height" value="0.6" units="cm"/>
      <inkml:brushProperty name="color" value="#FFFFE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11,'0'-4,"0"-2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25:27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0 140 9830,'18'-19'247,"2"0"-1,37-28 1,-47 41-142,1-1-1,-1 2 1,1-1 0,0 2 0,0-1 0,0 1 0,0 1 0,20-3 0,42 0 1054,-1 3 0,114 11 0,-186-8-1158,84 10 866,-47-4-776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29:37.8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13181,'0'154'0,"155"-154"0,-155-154 0,-155 154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29:52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1 0 9830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0:00.9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1 172 24575,'4'-9'0,"7"-3"0,9 0 0,3-2 0,1 2 0,1 2 0,5 3 0,7-6 0,1-1 0,4 2 0,3 3 0,-6-1 0,-5-4 0,1 1 0,-6 2-8191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0:22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24063,'266'53'0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2T12:30:28.6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24575,'4'0'0,"7"0"0,9 0 0,12 0 0,12 0 0,9 0 0,13 0 0,9 0 0,9 0 0,0 0 0,-19 0 0,-29 0 0,-26 0 0,-24 0 0,-13 0 0,-2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2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83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63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70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62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DÚ: INLFAČNÍ OČEKÁVANÍ: ČLÁNKY: Jak inflační očekáváni působí na výrobce; inflační očekávaní a dlouhodobé smlouvy; Adaptivní/Racionální očekávaní pekaře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12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03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Některým lidem se vyplatí vynaložit vyšší náklady a získávat více informací.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56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538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33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34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842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475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496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82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90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861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44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44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79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47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916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423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347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✅ </a:t>
            </a:r>
            <a:r>
              <a:rPr lang="en-GB" b="1" dirty="0" err="1"/>
              <a:t>Proč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reálné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</a:t>
            </a:r>
            <a:r>
              <a:rPr lang="en-GB" b="1" dirty="0" err="1"/>
              <a:t>vyvolává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b="1" dirty="0"/>
              <a:t>?</a:t>
            </a:r>
          </a:p>
          <a:p>
            <a:r>
              <a:rPr lang="en-GB" b="1" dirty="0" err="1"/>
              <a:t>Reálná</a:t>
            </a:r>
            <a:r>
              <a:rPr lang="en-GB" b="1" dirty="0"/>
              <a:t> </a:t>
            </a:r>
            <a:r>
              <a:rPr lang="en-GB" b="1" dirty="0" err="1"/>
              <a:t>poptávka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(Mᵈ/P)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i="1" dirty="0" err="1"/>
              <a:t>reálných</a:t>
            </a:r>
            <a:r>
              <a:rPr lang="en-GB" i="1" dirty="0"/>
              <a:t> </a:t>
            </a:r>
            <a:r>
              <a:rPr lang="en-GB" i="1" dirty="0" err="1"/>
              <a:t>peněžních</a:t>
            </a:r>
            <a:r>
              <a:rPr lang="en-GB" i="1" dirty="0"/>
              <a:t> </a:t>
            </a:r>
            <a:r>
              <a:rPr lang="en-GB" i="1" dirty="0" err="1"/>
              <a:t>zůstatků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držet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tato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,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držet</a:t>
            </a:r>
            <a:r>
              <a:rPr lang="en-GB" dirty="0"/>
              <a:t> </a:t>
            </a:r>
            <a:r>
              <a:rPr lang="en-GB" b="1" dirty="0" err="1"/>
              <a:t>méně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</a:t>
            </a:r>
            <a:r>
              <a:rPr lang="en-GB" b="1" dirty="0" err="1"/>
              <a:t>vzhledem</a:t>
            </a:r>
            <a:r>
              <a:rPr lang="en-GB" b="1" dirty="0"/>
              <a:t> k </a:t>
            </a:r>
            <a:r>
              <a:rPr lang="en-GB" b="1" dirty="0" err="1"/>
              <a:t>cenové</a:t>
            </a:r>
            <a:r>
              <a:rPr lang="en-GB" b="1" dirty="0"/>
              <a:t> </a:t>
            </a:r>
            <a:r>
              <a:rPr lang="en-GB" b="1" dirty="0" err="1"/>
              <a:t>hladině</a:t>
            </a:r>
            <a:r>
              <a:rPr lang="en-GB" dirty="0"/>
              <a:t>.</a:t>
            </a:r>
          </a:p>
          <a:p>
            <a:r>
              <a:rPr lang="en-GB" dirty="0"/>
              <a:t>Co </a:t>
            </a:r>
            <a:r>
              <a:rPr lang="en-GB" dirty="0" err="1"/>
              <a:t>udělají</a:t>
            </a:r>
            <a:r>
              <a:rPr lang="en-GB" dirty="0"/>
              <a:t> s „</a:t>
            </a:r>
            <a:r>
              <a:rPr lang="en-GB" dirty="0" err="1"/>
              <a:t>přebytky</a:t>
            </a:r>
            <a:r>
              <a:rPr lang="en-GB" dirty="0"/>
              <a:t>“ </a:t>
            </a:r>
            <a:r>
              <a:rPr lang="en-GB" dirty="0" err="1"/>
              <a:t>peněz</a:t>
            </a:r>
            <a:r>
              <a:rPr lang="en-GB" dirty="0"/>
              <a:t>?</a:t>
            </a:r>
          </a:p>
          <a:p>
            <a:r>
              <a:rPr lang="en-GB" dirty="0"/>
              <a:t>➡ </a:t>
            </a:r>
            <a:r>
              <a:rPr lang="en-GB" dirty="0" err="1"/>
              <a:t>Začnou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</a:t>
            </a:r>
            <a:r>
              <a:rPr lang="en-GB" b="1" dirty="0" err="1"/>
              <a:t>utrácet</a:t>
            </a:r>
            <a:r>
              <a:rPr lang="en-GB" dirty="0"/>
              <a:t> (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investovat</a:t>
            </a:r>
            <a:r>
              <a:rPr lang="en-GB" dirty="0"/>
              <a:t> do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).</a:t>
            </a:r>
            <a:br>
              <a:rPr lang="en-GB" dirty="0"/>
            </a:br>
            <a:r>
              <a:rPr lang="en-GB" dirty="0"/>
              <a:t>➡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b="1" dirty="0" err="1"/>
              <a:t>rychlost</a:t>
            </a:r>
            <a:r>
              <a:rPr lang="en-GB" b="1" dirty="0"/>
              <a:t> </a:t>
            </a:r>
            <a:r>
              <a:rPr lang="en-GB" b="1" dirty="0" err="1"/>
              <a:t>oběhu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(V)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➡ Vyšší </a:t>
            </a:r>
            <a:r>
              <a:rPr lang="en-GB" dirty="0" err="1"/>
              <a:t>oběh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b="1" dirty="0" err="1"/>
              <a:t>vyšší</a:t>
            </a:r>
            <a:r>
              <a:rPr lang="en-GB" b="1" dirty="0"/>
              <a:t> </a:t>
            </a:r>
            <a:r>
              <a:rPr lang="en-GB" b="1" dirty="0" err="1"/>
              <a:t>tlak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cenovou</a:t>
            </a:r>
            <a:r>
              <a:rPr lang="en-GB" b="1" dirty="0"/>
              <a:t> </a:t>
            </a:r>
            <a:r>
              <a:rPr lang="en-GB" b="1" dirty="0" err="1"/>
              <a:t>hladinu</a:t>
            </a:r>
            <a:r>
              <a:rPr lang="en-GB" dirty="0"/>
              <a:t>.</a:t>
            </a:r>
          </a:p>
          <a:p>
            <a:r>
              <a:rPr lang="en-GB" dirty="0"/>
              <a:t>To </a:t>
            </a:r>
            <a:r>
              <a:rPr lang="en-GB" dirty="0" err="1"/>
              <a:t>vyplývá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z </a:t>
            </a:r>
            <a:r>
              <a:rPr lang="en-GB" dirty="0" err="1"/>
              <a:t>kvantitativní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:</a:t>
            </a:r>
          </a:p>
          <a:p>
            <a:pPr algn="ctr"/>
            <a:r>
              <a:rPr lang="en-GB" b="1" dirty="0"/>
              <a:t>M × V = P × Y</a:t>
            </a:r>
            <a:endParaRPr lang="en-GB" dirty="0"/>
          </a:p>
          <a:p>
            <a:r>
              <a:rPr lang="en-GB" dirty="0" err="1"/>
              <a:t>Pokud</a:t>
            </a:r>
            <a:r>
              <a:rPr lang="en-GB" dirty="0"/>
              <a:t>:</a:t>
            </a:r>
          </a:p>
          <a:p>
            <a:r>
              <a:rPr lang="en-GB" dirty="0"/>
              <a:t>M je </a:t>
            </a:r>
            <a:r>
              <a:rPr lang="en-GB" dirty="0" err="1"/>
              <a:t>stejné</a:t>
            </a:r>
            <a:r>
              <a:rPr lang="en-GB" dirty="0"/>
              <a:t>,</a:t>
            </a:r>
          </a:p>
          <a:p>
            <a:r>
              <a:rPr lang="en-GB" dirty="0"/>
              <a:t>Y je </a:t>
            </a:r>
            <a:r>
              <a:rPr lang="en-GB" dirty="0" err="1"/>
              <a:t>dané</a:t>
            </a:r>
            <a:r>
              <a:rPr lang="en-GB" dirty="0"/>
              <a:t> (v 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fixnější</a:t>
            </a:r>
            <a:r>
              <a:rPr lang="en-GB" dirty="0"/>
              <a:t>),</a:t>
            </a:r>
          </a:p>
          <a:p>
            <a:r>
              <a:rPr lang="en-GB" b="1" dirty="0"/>
              <a:t>V </a:t>
            </a:r>
            <a:r>
              <a:rPr lang="en-GB" b="1" dirty="0" err="1"/>
              <a:t>roste</a:t>
            </a:r>
            <a:r>
              <a:rPr lang="en-GB" b="1" dirty="0"/>
              <a:t>, </a:t>
            </a:r>
            <a:r>
              <a:rPr lang="en-GB" b="1" dirty="0" err="1"/>
              <a:t>protože</a:t>
            </a:r>
            <a:r>
              <a:rPr lang="en-GB" b="1" dirty="0"/>
              <a:t> </a:t>
            </a:r>
            <a:r>
              <a:rPr lang="en-GB" b="1" dirty="0" err="1"/>
              <a:t>klesá</a:t>
            </a:r>
            <a:r>
              <a:rPr lang="en-GB" b="1" dirty="0"/>
              <a:t> </a:t>
            </a:r>
            <a:r>
              <a:rPr lang="en-GB" b="1" dirty="0" err="1"/>
              <a:t>poptávka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→ </a:t>
            </a:r>
            <a:r>
              <a:rPr lang="en-GB" dirty="0" err="1"/>
              <a:t>potom</a:t>
            </a:r>
            <a:r>
              <a:rPr lang="en-GB" dirty="0"/>
              <a:t> </a:t>
            </a:r>
            <a:r>
              <a:rPr lang="en-GB" b="1" dirty="0"/>
              <a:t>P </a:t>
            </a:r>
            <a:r>
              <a:rPr lang="en-GB" b="1" dirty="0" err="1"/>
              <a:t>musí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→ </a:t>
            </a:r>
            <a:r>
              <a:rPr lang="en-GB" b="1" dirty="0" err="1"/>
              <a:t>inflace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b="1" dirty="0"/>
              <a:t>🔍 </a:t>
            </a:r>
            <a:r>
              <a:rPr lang="en-GB" b="1" dirty="0" err="1"/>
              <a:t>Intuitivní</a:t>
            </a:r>
            <a:r>
              <a:rPr lang="en-GB" b="1" dirty="0"/>
              <a:t> </a:t>
            </a:r>
            <a:r>
              <a:rPr lang="en-GB" b="1" dirty="0" err="1"/>
              <a:t>vysvětlení</a:t>
            </a:r>
            <a:endParaRPr lang="en-GB" b="1" dirty="0"/>
          </a:p>
          <a:p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b="1" dirty="0" err="1"/>
              <a:t>nechtějí</a:t>
            </a:r>
            <a:r>
              <a:rPr lang="en-GB" b="1" dirty="0"/>
              <a:t> </a:t>
            </a:r>
            <a:r>
              <a:rPr lang="en-GB" b="1" dirty="0" err="1"/>
              <a:t>držet</a:t>
            </a:r>
            <a:r>
              <a:rPr lang="en-GB" b="1" dirty="0"/>
              <a:t> </a:t>
            </a:r>
            <a:r>
              <a:rPr lang="en-GB" b="1" dirty="0" err="1"/>
              <a:t>peníze</a:t>
            </a:r>
            <a:r>
              <a:rPr lang="en-GB" dirty="0"/>
              <a:t>, </a:t>
            </a:r>
            <a:r>
              <a:rPr lang="en-GB" dirty="0" err="1"/>
              <a:t>znamená</a:t>
            </a:r>
            <a:r>
              <a:rPr lang="en-GB" dirty="0"/>
              <a:t> to:</a:t>
            </a:r>
          </a:p>
          <a:p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utrácí</a:t>
            </a:r>
            <a:r>
              <a:rPr lang="en-GB" dirty="0"/>
              <a:t> →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spotřeba</a:t>
            </a:r>
            <a:endParaRPr lang="en-GB" dirty="0"/>
          </a:p>
          <a:p>
            <a:r>
              <a:rPr lang="en-GB" dirty="0" err="1"/>
              <a:t>přesunují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do </a:t>
            </a:r>
            <a:r>
              <a:rPr lang="en-GB" dirty="0" err="1"/>
              <a:t>aktiv</a:t>
            </a:r>
            <a:r>
              <a:rPr lang="en-GB" dirty="0"/>
              <a:t> → </a:t>
            </a:r>
            <a:r>
              <a:rPr lang="en-GB" dirty="0" err="1"/>
              <a:t>rostou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aktiv</a:t>
            </a:r>
            <a:endParaRPr lang="en-GB" dirty="0"/>
          </a:p>
          <a:p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vidí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→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ceny</a:t>
            </a:r>
            <a:endParaRPr lang="en-GB" dirty="0"/>
          </a:p>
          <a:p>
            <a:r>
              <a:rPr lang="en-GB" dirty="0"/>
              <a:t>To je </a:t>
            </a:r>
            <a:r>
              <a:rPr lang="en-GB" dirty="0" err="1"/>
              <a:t>podobné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„</a:t>
            </a:r>
            <a:r>
              <a:rPr lang="en-GB" dirty="0" err="1"/>
              <a:t>uvolní</a:t>
            </a:r>
            <a:r>
              <a:rPr lang="en-GB" dirty="0"/>
              <a:t>“ </a:t>
            </a:r>
            <a:r>
              <a:rPr lang="en-GB" dirty="0" err="1"/>
              <a:t>politiku</a:t>
            </a:r>
            <a:r>
              <a:rPr lang="en-GB" dirty="0"/>
              <a:t> –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tentokrát</a:t>
            </a:r>
            <a:r>
              <a:rPr lang="en-GB" dirty="0"/>
              <a:t> </a:t>
            </a:r>
            <a:r>
              <a:rPr lang="en-GB" dirty="0" err="1"/>
              <a:t>nejde</a:t>
            </a:r>
            <a:r>
              <a:rPr lang="en-GB" dirty="0"/>
              <a:t> o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ale o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jejich</a:t>
            </a:r>
            <a:r>
              <a:rPr lang="en-GB" b="1" dirty="0"/>
              <a:t> </a:t>
            </a:r>
            <a:r>
              <a:rPr lang="en-GB" b="1" dirty="0" err="1"/>
              <a:t>poptávané</a:t>
            </a:r>
            <a:r>
              <a:rPr lang="en-GB" b="1" dirty="0"/>
              <a:t> </a:t>
            </a:r>
            <a:r>
              <a:rPr lang="en-GB" b="1" dirty="0" err="1"/>
              <a:t>držby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b="1" dirty="0"/>
              <a:t>📌 </a:t>
            </a:r>
            <a:r>
              <a:rPr lang="en-GB" b="1" dirty="0" err="1"/>
              <a:t>Kdy</a:t>
            </a:r>
            <a:r>
              <a:rPr lang="en-GB" b="1" dirty="0"/>
              <a:t> to </a:t>
            </a:r>
            <a:r>
              <a:rPr lang="en-GB" b="1" dirty="0" err="1"/>
              <a:t>typicky</a:t>
            </a:r>
            <a:r>
              <a:rPr lang="en-GB" b="1" dirty="0"/>
              <a:t> </a:t>
            </a:r>
            <a:r>
              <a:rPr lang="en-GB" b="1" dirty="0" err="1"/>
              <a:t>nastává</a:t>
            </a:r>
            <a:r>
              <a:rPr lang="en-GB" b="1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b="1" dirty="0" err="1"/>
              <a:t>očekávání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se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zbavují</a:t>
            </a:r>
            <a:r>
              <a:rPr lang="en-GB" dirty="0"/>
              <a:t> </a:t>
            </a:r>
            <a:r>
              <a:rPr lang="en-GB" dirty="0" err="1"/>
              <a:t>rychleji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b="1" dirty="0" err="1"/>
              <a:t>ztrátě</a:t>
            </a:r>
            <a:r>
              <a:rPr lang="en-GB" b="1" dirty="0"/>
              <a:t> </a:t>
            </a:r>
            <a:r>
              <a:rPr lang="en-GB" b="1" dirty="0" err="1"/>
              <a:t>důvěry</a:t>
            </a:r>
            <a:r>
              <a:rPr lang="en-GB" b="1" dirty="0"/>
              <a:t> v </a:t>
            </a:r>
            <a:r>
              <a:rPr lang="en-GB" b="1" dirty="0" err="1"/>
              <a:t>měnu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b="1" dirty="0" err="1"/>
              <a:t>finančních</a:t>
            </a:r>
            <a:r>
              <a:rPr lang="en-GB" b="1" dirty="0"/>
              <a:t> </a:t>
            </a:r>
            <a:r>
              <a:rPr lang="en-GB" b="1" dirty="0" err="1"/>
              <a:t>turbulencích</a:t>
            </a:r>
            <a:endParaRPr lang="en-GB" dirty="0"/>
          </a:p>
          <a:p>
            <a:r>
              <a:rPr lang="en-GB" dirty="0"/>
              <a:t>Ve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situacích</a:t>
            </a:r>
            <a:r>
              <a:rPr lang="en-GB" dirty="0"/>
              <a:t> </a:t>
            </a:r>
            <a:r>
              <a:rPr lang="en-GB" dirty="0" err="1"/>
              <a:t>padá</a:t>
            </a:r>
            <a:r>
              <a:rPr lang="en-GB" dirty="0"/>
              <a:t> </a:t>
            </a:r>
            <a:r>
              <a:rPr lang="en-GB" dirty="0" err="1"/>
              <a:t>reálná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→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oběhu</a:t>
            </a:r>
            <a:r>
              <a:rPr lang="en-GB" dirty="0"/>
              <a:t> → </a:t>
            </a:r>
            <a:r>
              <a:rPr lang="en-GB" b="1" dirty="0" err="1"/>
              <a:t>inflace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zrychlení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.</a:t>
            </a:r>
          </a:p>
          <a:p>
            <a:br>
              <a:rPr lang="en-GB" dirty="0"/>
            </a:br>
            <a:r>
              <a:rPr lang="en-GB" b="1" dirty="0"/>
              <a:t>✔ </a:t>
            </a:r>
            <a:r>
              <a:rPr lang="en-GB" b="1" dirty="0" err="1"/>
              <a:t>Závěr</a:t>
            </a:r>
            <a:endParaRPr lang="en-GB" b="1" dirty="0"/>
          </a:p>
          <a:p>
            <a:r>
              <a:rPr lang="cs-CZ" b="1" dirty="0"/>
              <a:t>P</a:t>
            </a:r>
            <a:r>
              <a:rPr lang="en-GB" b="1" dirty="0" err="1"/>
              <a:t>okles</a:t>
            </a:r>
            <a:r>
              <a:rPr lang="en-GB" b="1" dirty="0"/>
              <a:t> </a:t>
            </a:r>
            <a:r>
              <a:rPr lang="en-GB" b="1" dirty="0" err="1"/>
              <a:t>reálné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</a:t>
            </a:r>
            <a:r>
              <a:rPr lang="en-GB" b="1" dirty="0" err="1"/>
              <a:t>vede</a:t>
            </a:r>
            <a:r>
              <a:rPr lang="en-GB" b="1" dirty="0"/>
              <a:t> k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drží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 a </a:t>
            </a:r>
            <a:r>
              <a:rPr lang="en-GB" dirty="0" err="1"/>
              <a:t>více</a:t>
            </a:r>
            <a:r>
              <a:rPr lang="en-GB" dirty="0"/>
              <a:t> je </a:t>
            </a:r>
            <a:r>
              <a:rPr lang="en-GB" dirty="0" err="1"/>
              <a:t>utrácejí</a:t>
            </a:r>
            <a:r>
              <a:rPr lang="en-GB" dirty="0"/>
              <a:t>, </a:t>
            </a:r>
            <a:r>
              <a:rPr lang="en-GB" dirty="0" err="1"/>
              <a:t>čímž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oběhu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/>
              <a:t>✅ 1. </a:t>
            </a:r>
            <a:r>
              <a:rPr lang="en-GB" b="1" dirty="0" err="1"/>
              <a:t>Když</a:t>
            </a:r>
            <a:r>
              <a:rPr lang="en-GB" b="1" dirty="0"/>
              <a:t> </a:t>
            </a:r>
            <a:r>
              <a:rPr lang="en-GB" b="1" dirty="0" err="1"/>
              <a:t>klesá</a:t>
            </a:r>
            <a:r>
              <a:rPr lang="en-GB" b="1" dirty="0"/>
              <a:t> </a:t>
            </a:r>
            <a:r>
              <a:rPr lang="en-GB" b="1" dirty="0" err="1"/>
              <a:t>poptávka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(L), co se </a:t>
            </a:r>
            <a:r>
              <a:rPr lang="en-GB" b="1" dirty="0" err="1"/>
              <a:t>stane</a:t>
            </a:r>
            <a:r>
              <a:rPr lang="en-GB" b="1" dirty="0"/>
              <a:t> s </a:t>
            </a:r>
            <a:r>
              <a:rPr lang="en-GB" b="1" dirty="0" err="1"/>
              <a:t>úrokovou</a:t>
            </a:r>
            <a:r>
              <a:rPr lang="en-GB" b="1" dirty="0"/>
              <a:t> </a:t>
            </a:r>
            <a:r>
              <a:rPr lang="en-GB" b="1" dirty="0" err="1"/>
              <a:t>mírou</a:t>
            </a:r>
            <a:r>
              <a:rPr lang="en-GB" b="1" dirty="0"/>
              <a:t>?</a:t>
            </a:r>
          </a:p>
          <a:p>
            <a:r>
              <a:rPr lang="en-GB" dirty="0" err="1"/>
              <a:t>Správně</a:t>
            </a:r>
            <a:r>
              <a:rPr lang="en-GB" dirty="0"/>
              <a:t> </a:t>
            </a:r>
            <a:r>
              <a:rPr lang="en-GB" dirty="0" err="1"/>
              <a:t>upozorňuješ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portfoliový</a:t>
            </a:r>
            <a:r>
              <a:rPr lang="en-GB" b="1" dirty="0"/>
              <a:t> </a:t>
            </a:r>
            <a:r>
              <a:rPr lang="en-GB" b="1" dirty="0" err="1"/>
              <a:t>pohled</a:t>
            </a:r>
            <a:r>
              <a:rPr lang="en-GB" dirty="0"/>
              <a:t>:</a:t>
            </a:r>
          </a:p>
          <a:p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</a:t>
            </a:r>
            <a:r>
              <a:rPr lang="en-GB" dirty="0" err="1"/>
              <a:t>klesá</a:t>
            </a:r>
            <a:r>
              <a:rPr lang="en-GB" dirty="0"/>
              <a:t> ⇒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b="1" dirty="0" err="1"/>
              <a:t>přesouvají</a:t>
            </a:r>
            <a:r>
              <a:rPr lang="en-GB" b="1" dirty="0"/>
              <a:t> </a:t>
            </a:r>
            <a:r>
              <a:rPr lang="en-GB" b="1" dirty="0" err="1"/>
              <a:t>peníze</a:t>
            </a:r>
            <a:r>
              <a:rPr lang="en-GB" b="1" dirty="0"/>
              <a:t> do </a:t>
            </a:r>
            <a:r>
              <a:rPr lang="en-GB" b="1" dirty="0" err="1"/>
              <a:t>jiných</a:t>
            </a:r>
            <a:r>
              <a:rPr lang="en-GB" b="1" dirty="0"/>
              <a:t> </a:t>
            </a:r>
            <a:r>
              <a:rPr lang="en-GB" b="1" dirty="0" err="1"/>
              <a:t>aktiv</a:t>
            </a:r>
            <a:r>
              <a:rPr lang="en-GB" dirty="0"/>
              <a:t>, </a:t>
            </a:r>
            <a:r>
              <a:rPr lang="en-GB" dirty="0" err="1"/>
              <a:t>hlavně</a:t>
            </a:r>
            <a:r>
              <a:rPr lang="en-GB" dirty="0"/>
              <a:t> do </a:t>
            </a:r>
            <a:r>
              <a:rPr lang="en-GB" dirty="0" err="1"/>
              <a:t>dluhopisů</a:t>
            </a:r>
            <a:r>
              <a:rPr lang="en-GB" dirty="0"/>
              <a:t>.</a:t>
            </a:r>
          </a:p>
          <a:p>
            <a:r>
              <a:rPr lang="en-GB" dirty="0"/>
              <a:t>Vyšší </a:t>
            </a:r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dluhopisech</a:t>
            </a:r>
            <a:r>
              <a:rPr lang="en-GB" dirty="0"/>
              <a:t> ⇒ </a:t>
            </a:r>
            <a:r>
              <a:rPr lang="en-GB" b="1" dirty="0" err="1"/>
              <a:t>roste</a:t>
            </a:r>
            <a:r>
              <a:rPr lang="en-GB" b="1" dirty="0"/>
              <a:t> </a:t>
            </a:r>
            <a:r>
              <a:rPr lang="en-GB" b="1" dirty="0" err="1"/>
              <a:t>jejich</a:t>
            </a:r>
            <a:r>
              <a:rPr lang="en-GB" b="1" dirty="0"/>
              <a:t> </a:t>
            </a:r>
            <a:r>
              <a:rPr lang="en-GB" b="1" dirty="0" err="1"/>
              <a:t>cena</a:t>
            </a:r>
            <a:r>
              <a:rPr lang="en-GB" dirty="0"/>
              <a:t>.</a:t>
            </a:r>
          </a:p>
          <a:p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cena</a:t>
            </a:r>
            <a:r>
              <a:rPr lang="en-GB" dirty="0"/>
              <a:t> </a:t>
            </a:r>
            <a:r>
              <a:rPr lang="en-GB" dirty="0" err="1"/>
              <a:t>dluhopisů</a:t>
            </a:r>
            <a:r>
              <a:rPr lang="en-GB" dirty="0"/>
              <a:t> ⇒ </a:t>
            </a:r>
            <a:r>
              <a:rPr lang="en-GB" b="1" dirty="0" err="1"/>
              <a:t>klesá</a:t>
            </a:r>
            <a:r>
              <a:rPr lang="en-GB" b="1" dirty="0"/>
              <a:t> </a:t>
            </a:r>
            <a:r>
              <a:rPr lang="en-GB" b="1" dirty="0" err="1"/>
              <a:t>jejich</a:t>
            </a:r>
            <a:r>
              <a:rPr lang="en-GB" b="1" dirty="0"/>
              <a:t> </a:t>
            </a:r>
            <a:r>
              <a:rPr lang="en-GB" b="1" dirty="0" err="1"/>
              <a:t>výnos</a:t>
            </a:r>
            <a:r>
              <a:rPr lang="en-GB" dirty="0"/>
              <a:t> (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).</a:t>
            </a:r>
          </a:p>
          <a:p>
            <a:r>
              <a:rPr lang="en-GB" dirty="0" err="1"/>
              <a:t>Takže</a:t>
            </a:r>
            <a:r>
              <a:rPr lang="en-GB" dirty="0"/>
              <a:t> </a:t>
            </a:r>
            <a:r>
              <a:rPr lang="en-GB" dirty="0" err="1"/>
              <a:t>čistě</a:t>
            </a:r>
            <a:r>
              <a:rPr lang="en-GB" dirty="0"/>
              <a:t> z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portfolia</a:t>
            </a:r>
            <a:r>
              <a:rPr lang="en-GB" dirty="0"/>
              <a:t>:</a:t>
            </a:r>
          </a:p>
          <a:p>
            <a:r>
              <a:rPr lang="en-GB" b="1" dirty="0"/>
              <a:t>👉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→ </a:t>
            </a:r>
            <a:r>
              <a:rPr lang="en-GB" b="1" dirty="0" err="1"/>
              <a:t>růst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dluhopisech</a:t>
            </a:r>
            <a:r>
              <a:rPr lang="en-GB" b="1" dirty="0"/>
              <a:t> → </a:t>
            </a:r>
            <a:r>
              <a:rPr lang="en-GB" b="1" dirty="0" err="1"/>
              <a:t>nižší</a:t>
            </a:r>
            <a:r>
              <a:rPr lang="en-GB" b="1" dirty="0"/>
              <a:t> </a:t>
            </a:r>
            <a:r>
              <a:rPr lang="en-GB" b="1" dirty="0" err="1"/>
              <a:t>úroková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b="1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en-GB" b="1" dirty="0"/>
              <a:t>⚠ </a:t>
            </a:r>
            <a:r>
              <a:rPr lang="en-GB" b="1" dirty="0" err="1"/>
              <a:t>Proč</a:t>
            </a:r>
            <a:r>
              <a:rPr lang="en-GB" b="1" dirty="0"/>
              <a:t> to </a:t>
            </a:r>
            <a:r>
              <a:rPr lang="en-GB" b="1" dirty="0" err="1"/>
              <a:t>není</a:t>
            </a:r>
            <a:r>
              <a:rPr lang="en-GB" b="1" dirty="0"/>
              <a:t> </a:t>
            </a:r>
            <a:r>
              <a:rPr lang="en-GB" b="1" dirty="0" err="1"/>
              <a:t>protiklad</a:t>
            </a:r>
            <a:r>
              <a:rPr lang="en-GB" b="1" dirty="0"/>
              <a:t> k </a:t>
            </a:r>
            <a:r>
              <a:rPr lang="en-GB" b="1" dirty="0" err="1"/>
              <a:t>inflaci</a:t>
            </a:r>
            <a:r>
              <a:rPr lang="en-GB" b="1" dirty="0"/>
              <a:t>?</a:t>
            </a:r>
          </a:p>
          <a:p>
            <a:r>
              <a:rPr lang="en-GB" dirty="0" err="1"/>
              <a:t>Důvod</a:t>
            </a:r>
            <a:r>
              <a:rPr lang="en-GB" dirty="0"/>
              <a:t> je v tom,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míchají</a:t>
            </a:r>
            <a:r>
              <a:rPr lang="en-GB" dirty="0"/>
              <a:t> </a:t>
            </a:r>
            <a:r>
              <a:rPr lang="en-GB" b="1" dirty="0" err="1"/>
              <a:t>dva</a:t>
            </a:r>
            <a:r>
              <a:rPr lang="en-GB" b="1" dirty="0"/>
              <a:t> </a:t>
            </a:r>
            <a:r>
              <a:rPr lang="en-GB" b="1" dirty="0" err="1"/>
              <a:t>různé</a:t>
            </a:r>
            <a:r>
              <a:rPr lang="en-GB" b="1" dirty="0"/>
              <a:t> </a:t>
            </a:r>
            <a:r>
              <a:rPr lang="en-GB" b="1" dirty="0" err="1"/>
              <a:t>rámce</a:t>
            </a:r>
            <a:r>
              <a:rPr lang="en-GB" dirty="0"/>
              <a:t>:</a:t>
            </a:r>
          </a:p>
          <a:p>
            <a:r>
              <a:rPr lang="en-GB" b="1" dirty="0"/>
              <a:t>A) </a:t>
            </a:r>
            <a:r>
              <a:rPr lang="en-GB" b="1" dirty="0" err="1"/>
              <a:t>Keynesiánský</a:t>
            </a:r>
            <a:r>
              <a:rPr lang="en-GB" b="1" dirty="0"/>
              <a:t> </a:t>
            </a:r>
            <a:r>
              <a:rPr lang="en-GB" b="1" dirty="0" err="1"/>
              <a:t>trh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(L(</a:t>
            </a:r>
            <a:r>
              <a:rPr lang="en-GB" b="1" dirty="0" err="1"/>
              <a:t>i</a:t>
            </a:r>
            <a:r>
              <a:rPr lang="en-GB" b="1" dirty="0"/>
              <a:t>, Y)):</a:t>
            </a:r>
          </a:p>
          <a:p>
            <a:r>
              <a:rPr lang="en-GB" dirty="0" err="1"/>
              <a:t>Klesá</a:t>
            </a:r>
            <a:r>
              <a:rPr lang="en-GB" dirty="0"/>
              <a:t> L → </a:t>
            </a:r>
            <a:r>
              <a:rPr lang="en-GB" b="1" dirty="0" err="1"/>
              <a:t>klesá</a:t>
            </a:r>
            <a:r>
              <a:rPr lang="en-GB" b="1" dirty="0"/>
              <a:t> </a:t>
            </a:r>
            <a:r>
              <a:rPr lang="en-GB" b="1" dirty="0" err="1"/>
              <a:t>úroková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je M </a:t>
            </a:r>
            <a:r>
              <a:rPr lang="en-GB" dirty="0" err="1"/>
              <a:t>fixní</a:t>
            </a:r>
            <a:r>
              <a:rPr lang="en-GB" dirty="0"/>
              <a:t>.</a:t>
            </a:r>
          </a:p>
          <a:p>
            <a:r>
              <a:rPr lang="en-GB" b="1" dirty="0"/>
              <a:t>B) </a:t>
            </a:r>
            <a:r>
              <a:rPr lang="en-GB" b="1" dirty="0" err="1"/>
              <a:t>Kvantitativní</a:t>
            </a:r>
            <a:r>
              <a:rPr lang="en-GB" b="1" dirty="0"/>
              <a:t> </a:t>
            </a:r>
            <a:r>
              <a:rPr lang="en-GB" b="1" dirty="0" err="1"/>
              <a:t>rovnice</a:t>
            </a:r>
            <a:r>
              <a:rPr lang="en-GB" b="1" dirty="0"/>
              <a:t> a </a:t>
            </a:r>
            <a:r>
              <a:rPr lang="en-GB" b="1" dirty="0" err="1"/>
              <a:t>inflace</a:t>
            </a:r>
            <a:r>
              <a:rPr lang="en-GB" b="1" dirty="0"/>
              <a:t>:</a:t>
            </a:r>
          </a:p>
          <a:p>
            <a:r>
              <a:rPr lang="en-GB" dirty="0" err="1"/>
              <a:t>Klesá</a:t>
            </a:r>
            <a:r>
              <a:rPr lang="en-GB" dirty="0"/>
              <a:t> </a:t>
            </a:r>
            <a:r>
              <a:rPr lang="en-GB" dirty="0" err="1"/>
              <a:t>reálná</a:t>
            </a:r>
            <a:r>
              <a:rPr lang="en-GB" dirty="0"/>
              <a:t> </a:t>
            </a:r>
            <a:r>
              <a:rPr lang="en-GB" dirty="0" err="1"/>
              <a:t>poptávka</a:t>
            </a:r>
            <a:r>
              <a:rPr lang="en-GB" dirty="0"/>
              <a:t> po </a:t>
            </a:r>
            <a:r>
              <a:rPr lang="en-GB" dirty="0" err="1"/>
              <a:t>penězích</a:t>
            </a:r>
            <a:r>
              <a:rPr lang="en-GB" dirty="0"/>
              <a:t> ⇒ </a:t>
            </a:r>
            <a:r>
              <a:rPr lang="en-GB" b="1" dirty="0" err="1"/>
              <a:t>roste</a:t>
            </a:r>
            <a:r>
              <a:rPr lang="en-GB" b="1" dirty="0"/>
              <a:t> </a:t>
            </a:r>
            <a:r>
              <a:rPr lang="en-GB" b="1" dirty="0" err="1"/>
              <a:t>rychlost</a:t>
            </a:r>
            <a:r>
              <a:rPr lang="en-GB" b="1" dirty="0"/>
              <a:t> </a:t>
            </a:r>
            <a:r>
              <a:rPr lang="en-GB" b="1" dirty="0" err="1"/>
              <a:t>oběhu</a:t>
            </a:r>
            <a:r>
              <a:rPr lang="en-GB" b="1" dirty="0"/>
              <a:t> V</a:t>
            </a:r>
            <a:r>
              <a:rPr lang="en-GB" dirty="0"/>
              <a:t> ⇒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daném</a:t>
            </a:r>
            <a:r>
              <a:rPr lang="en-GB" dirty="0"/>
              <a:t> M a Y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P.</a:t>
            </a:r>
            <a:br>
              <a:rPr lang="en-GB" dirty="0"/>
            </a:br>
            <a:r>
              <a:rPr lang="en-GB" dirty="0"/>
              <a:t>(Tedy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.)</a:t>
            </a:r>
          </a:p>
          <a:p>
            <a:r>
              <a:rPr lang="en-GB" dirty="0"/>
              <a:t>➡ Oba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současně</a:t>
            </a:r>
            <a:r>
              <a:rPr lang="en-GB" b="1" dirty="0"/>
              <a:t> </a:t>
            </a:r>
            <a:r>
              <a:rPr lang="en-GB" b="1" dirty="0" err="1"/>
              <a:t>pravdivé</a:t>
            </a:r>
            <a:r>
              <a:rPr lang="en-GB" dirty="0"/>
              <a:t>,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pochází</a:t>
            </a:r>
            <a:r>
              <a:rPr lang="en-GB" dirty="0"/>
              <a:t> z </a:t>
            </a:r>
            <a:r>
              <a:rPr lang="en-GB" dirty="0" err="1"/>
              <a:t>jiného</a:t>
            </a:r>
            <a:r>
              <a:rPr lang="en-GB" dirty="0"/>
              <a:t> </a:t>
            </a:r>
            <a:r>
              <a:rPr lang="en-GB" dirty="0" err="1"/>
              <a:t>teoretického</a:t>
            </a:r>
            <a:r>
              <a:rPr lang="en-GB" dirty="0"/>
              <a:t> </a:t>
            </a:r>
            <a:r>
              <a:rPr lang="en-GB" dirty="0" err="1"/>
              <a:t>rámce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b="1" dirty="0"/>
              <a:t>🔍 </a:t>
            </a:r>
            <a:r>
              <a:rPr lang="en-GB" b="1" dirty="0" err="1"/>
              <a:t>Proč</a:t>
            </a:r>
            <a:r>
              <a:rPr lang="en-GB" b="1" dirty="0"/>
              <a:t> </a:t>
            </a:r>
            <a:r>
              <a:rPr lang="en-GB" b="1" dirty="0" err="1"/>
              <a:t>při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b="1" dirty="0"/>
              <a:t> </a:t>
            </a:r>
            <a:r>
              <a:rPr lang="en-GB" b="1" dirty="0" err="1"/>
              <a:t>může</a:t>
            </a:r>
            <a:r>
              <a:rPr lang="en-GB" b="1" dirty="0"/>
              <a:t> </a:t>
            </a:r>
            <a:r>
              <a:rPr lang="en-GB" b="1" dirty="0" err="1"/>
              <a:t>být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když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klesá</a:t>
            </a:r>
            <a:r>
              <a:rPr lang="en-GB" b="1" dirty="0"/>
              <a:t>?</a:t>
            </a:r>
          </a:p>
          <a:p>
            <a:r>
              <a:rPr lang="en-GB" dirty="0" err="1"/>
              <a:t>Protože</a:t>
            </a:r>
            <a:r>
              <a:rPr lang="en-GB" dirty="0"/>
              <a:t>:</a:t>
            </a:r>
          </a:p>
          <a:p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→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b="1" dirty="0" err="1"/>
              <a:t>držet</a:t>
            </a:r>
            <a:r>
              <a:rPr lang="en-GB" b="1" dirty="0"/>
              <a:t> </a:t>
            </a:r>
            <a:r>
              <a:rPr lang="en-GB" b="1" dirty="0" err="1"/>
              <a:t>peníze</a:t>
            </a:r>
            <a:r>
              <a:rPr lang="en-GB" b="1" dirty="0"/>
              <a:t> </a:t>
            </a:r>
            <a:r>
              <a:rPr lang="en-GB" b="1" dirty="0" err="1"/>
              <a:t>nechtějí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nenesou</a:t>
            </a:r>
            <a:r>
              <a:rPr lang="en-GB" dirty="0"/>
              <a:t> </a:t>
            </a:r>
            <a:r>
              <a:rPr lang="en-GB" dirty="0" err="1"/>
              <a:t>výnos</a:t>
            </a:r>
            <a:r>
              <a:rPr lang="en-GB" dirty="0"/>
              <a:t>.</a:t>
            </a:r>
          </a:p>
          <a:p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utrácejí</a:t>
            </a:r>
            <a:r>
              <a:rPr lang="en-GB" dirty="0"/>
              <a:t> → </a:t>
            </a:r>
            <a:r>
              <a:rPr lang="en-GB" b="1" dirty="0" err="1"/>
              <a:t>roste</a:t>
            </a:r>
            <a:r>
              <a:rPr lang="en-GB" b="1" dirty="0"/>
              <a:t> </a:t>
            </a:r>
            <a:r>
              <a:rPr lang="en-GB" b="1" dirty="0" err="1"/>
              <a:t>nominální</a:t>
            </a:r>
            <a:r>
              <a:rPr lang="en-GB" b="1" dirty="0"/>
              <a:t> </a:t>
            </a:r>
            <a:r>
              <a:rPr lang="en-GB" b="1" dirty="0" err="1"/>
              <a:t>poptávka</a:t>
            </a:r>
            <a:r>
              <a:rPr lang="en-GB" b="1" dirty="0"/>
              <a:t> (AD)</a:t>
            </a:r>
            <a:r>
              <a:rPr lang="en-GB" dirty="0"/>
              <a:t>.</a:t>
            </a:r>
          </a:p>
          <a:p>
            <a:r>
              <a:rPr lang="en-GB" dirty="0"/>
              <a:t>AD </a:t>
            </a:r>
            <a:r>
              <a:rPr lang="en-GB" dirty="0" err="1"/>
              <a:t>posunutá</a:t>
            </a:r>
            <a:r>
              <a:rPr lang="en-GB" dirty="0"/>
              <a:t> </a:t>
            </a:r>
            <a:r>
              <a:rPr lang="en-GB" dirty="0" err="1"/>
              <a:t>doprava</a:t>
            </a:r>
            <a:r>
              <a:rPr lang="en-GB" dirty="0"/>
              <a:t> → </a:t>
            </a:r>
            <a:r>
              <a:rPr lang="en-GB" b="1" dirty="0" err="1"/>
              <a:t>inflační</a:t>
            </a:r>
            <a:r>
              <a:rPr lang="en-GB" b="1" dirty="0"/>
              <a:t> </a:t>
            </a:r>
            <a:r>
              <a:rPr lang="en-GB" b="1" dirty="0" err="1"/>
              <a:t>tlak</a:t>
            </a:r>
            <a:r>
              <a:rPr lang="en-GB" dirty="0"/>
              <a:t>.</a:t>
            </a:r>
          </a:p>
          <a:p>
            <a:r>
              <a:rPr lang="en-GB" dirty="0"/>
              <a:t>➡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proto,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(ta </a:t>
            </a:r>
            <a:r>
              <a:rPr lang="en-GB" dirty="0" err="1"/>
              <a:t>naopak</a:t>
            </a:r>
            <a:r>
              <a:rPr lang="en-GB" dirty="0"/>
              <a:t> </a:t>
            </a:r>
            <a:r>
              <a:rPr lang="en-GB" dirty="0" err="1"/>
              <a:t>klesá</a:t>
            </a:r>
            <a:r>
              <a:rPr lang="en-GB" dirty="0"/>
              <a:t>),</a:t>
            </a:r>
            <a:br>
              <a:rPr lang="en-GB" dirty="0"/>
            </a:br>
            <a:r>
              <a:rPr lang="en-GB" dirty="0"/>
              <a:t>ale proto,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rychlejší</a:t>
            </a:r>
            <a:r>
              <a:rPr lang="en-GB" b="1" dirty="0"/>
              <a:t> </a:t>
            </a:r>
            <a:r>
              <a:rPr lang="en-GB" b="1" dirty="0" err="1"/>
              <a:t>oběh</a:t>
            </a:r>
            <a:r>
              <a:rPr lang="en-GB" b="1" dirty="0"/>
              <a:t> </a:t>
            </a:r>
            <a:r>
              <a:rPr lang="en-GB" b="1" dirty="0" err="1"/>
              <a:t>peněz</a:t>
            </a:r>
            <a:r>
              <a:rPr lang="en-GB" b="1" dirty="0"/>
              <a:t> </a:t>
            </a:r>
            <a:r>
              <a:rPr lang="en-GB" b="1" dirty="0" err="1"/>
              <a:t>zvyšuje</a:t>
            </a:r>
            <a:r>
              <a:rPr lang="en-GB" b="1" dirty="0"/>
              <a:t> </a:t>
            </a:r>
            <a:r>
              <a:rPr lang="en-GB" b="1" dirty="0" err="1"/>
              <a:t>nominální</a:t>
            </a:r>
            <a:r>
              <a:rPr lang="en-GB" b="1" dirty="0"/>
              <a:t> </a:t>
            </a:r>
            <a:r>
              <a:rPr lang="en-GB" b="1" dirty="0" err="1"/>
              <a:t>výdaje</a:t>
            </a:r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b="1" dirty="0"/>
              <a:t>🎯 Krátké </a:t>
            </a:r>
            <a:r>
              <a:rPr lang="en-GB" b="1" dirty="0" err="1"/>
              <a:t>shrnutí</a:t>
            </a:r>
            <a:r>
              <a:rPr lang="en-GB" b="1" dirty="0"/>
              <a:t> (bez </a:t>
            </a:r>
            <a:r>
              <a:rPr lang="en-GB" b="1" dirty="0" err="1"/>
              <a:t>zbytečné</a:t>
            </a:r>
            <a:r>
              <a:rPr lang="en-GB" b="1" dirty="0"/>
              <a:t> </a:t>
            </a:r>
            <a:r>
              <a:rPr lang="en-GB" b="1" dirty="0" err="1"/>
              <a:t>teorie</a:t>
            </a:r>
            <a:r>
              <a:rPr lang="en-GB" b="1" dirty="0"/>
              <a:t>)</a:t>
            </a:r>
          </a:p>
          <a:p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poptávky</a:t>
            </a:r>
            <a:r>
              <a:rPr lang="en-GB" b="1" dirty="0"/>
              <a:t> po </a:t>
            </a:r>
            <a:r>
              <a:rPr lang="en-GB" b="1" dirty="0" err="1"/>
              <a:t>penězích</a:t>
            </a:r>
            <a:r>
              <a:rPr lang="en-GB" dirty="0"/>
              <a:t> →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kupují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dluhopisů</a:t>
            </a:r>
            <a:r>
              <a:rPr lang="en-GB" dirty="0"/>
              <a:t> → </a:t>
            </a:r>
            <a:r>
              <a:rPr lang="en-GB" b="1" dirty="0" err="1"/>
              <a:t>klesá</a:t>
            </a:r>
            <a:r>
              <a:rPr lang="en-GB" b="1" dirty="0"/>
              <a:t> </a:t>
            </a:r>
            <a:r>
              <a:rPr lang="en-GB" b="1" dirty="0" err="1"/>
              <a:t>úroková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dirty="0"/>
              <a:t>.</a:t>
            </a:r>
          </a:p>
          <a:p>
            <a:r>
              <a:rPr lang="en-GB" dirty="0"/>
              <a:t>Ale </a:t>
            </a:r>
            <a:r>
              <a:rPr lang="en-GB" dirty="0" err="1"/>
              <a:t>zároveň</a:t>
            </a:r>
            <a:r>
              <a:rPr lang="en-GB" dirty="0"/>
              <a:t> → </a:t>
            </a:r>
            <a:r>
              <a:rPr lang="en-GB" dirty="0" err="1"/>
              <a:t>utrácejí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→ </a:t>
            </a:r>
            <a:r>
              <a:rPr lang="en-GB" b="1" dirty="0" err="1"/>
              <a:t>roste</a:t>
            </a:r>
            <a:r>
              <a:rPr lang="en-GB" b="1" dirty="0"/>
              <a:t> AD a </a:t>
            </a:r>
            <a:r>
              <a:rPr lang="en-GB" b="1" dirty="0" err="1"/>
              <a:t>inflace</a:t>
            </a:r>
            <a:r>
              <a:rPr lang="en-GB" dirty="0"/>
              <a:t>.</a:t>
            </a:r>
          </a:p>
          <a:p>
            <a:r>
              <a:rPr lang="en-GB" dirty="0" err="1"/>
              <a:t>Není</a:t>
            </a:r>
            <a:r>
              <a:rPr lang="en-GB" dirty="0"/>
              <a:t> to </a:t>
            </a:r>
            <a:r>
              <a:rPr lang="en-GB" dirty="0" err="1"/>
              <a:t>žádný</a:t>
            </a:r>
            <a:r>
              <a:rPr lang="en-GB" dirty="0"/>
              <a:t> </a:t>
            </a:r>
            <a:r>
              <a:rPr lang="en-GB" dirty="0" err="1"/>
              <a:t>rozpor</a:t>
            </a:r>
            <a:r>
              <a:rPr lang="en-GB" dirty="0"/>
              <a:t> –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každé</a:t>
            </a:r>
            <a:r>
              <a:rPr lang="en-GB" dirty="0"/>
              <a:t> </a:t>
            </a:r>
            <a:r>
              <a:rPr lang="en-GB" dirty="0" err="1"/>
              <a:t>tvrzení</a:t>
            </a:r>
            <a:r>
              <a:rPr lang="en-GB" dirty="0"/>
              <a:t> </a:t>
            </a:r>
            <a:r>
              <a:rPr lang="en-GB" dirty="0" err="1"/>
              <a:t>vychází</a:t>
            </a:r>
            <a:r>
              <a:rPr lang="en-GB" dirty="0"/>
              <a:t> z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.</a:t>
            </a:r>
          </a:p>
          <a:p>
            <a:endParaRPr lang="en-GB" dirty="0"/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223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414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957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00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8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29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56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image" Target="../media/image22.png"/><Relationship Id="rId39" Type="http://schemas.openxmlformats.org/officeDocument/2006/relationships/customXml" Target="../ink/ink21.xml"/><Relationship Id="rId21" Type="http://schemas.openxmlformats.org/officeDocument/2006/relationships/image" Target="../media/image20.png"/><Relationship Id="rId34" Type="http://schemas.openxmlformats.org/officeDocument/2006/relationships/image" Target="../media/image2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customXml" Target="../ink/ink15.xml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customXml" Target="../ink/ink20.xml"/><Relationship Id="rId40" Type="http://schemas.openxmlformats.org/officeDocument/2006/relationships/customXml" Target="../ink/ink22.xml"/><Relationship Id="rId5" Type="http://schemas.openxmlformats.org/officeDocument/2006/relationships/customXml" Target="../ink/ink1.xml"/><Relationship Id="rId15" Type="http://schemas.openxmlformats.org/officeDocument/2006/relationships/image" Target="../media/image17.png"/><Relationship Id="rId23" Type="http://schemas.openxmlformats.org/officeDocument/2006/relationships/customXml" Target="../ink/ink12.xml"/><Relationship Id="rId28" Type="http://schemas.openxmlformats.org/officeDocument/2006/relationships/image" Target="../media/image23.png"/><Relationship Id="rId36" Type="http://schemas.openxmlformats.org/officeDocument/2006/relationships/customXml" Target="../ink/ink19.xml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customXml" Target="../ink/ink16.xml"/><Relationship Id="rId4" Type="http://schemas.openxmlformats.org/officeDocument/2006/relationships/image" Target="../media/image13.jp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customXml" Target="../ink/ink14.xml"/><Relationship Id="rId30" Type="http://schemas.openxmlformats.org/officeDocument/2006/relationships/image" Target="../media/image24.png"/><Relationship Id="rId35" Type="http://schemas.openxmlformats.org/officeDocument/2006/relationships/customXml" Target="../ink/ink18.xml"/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customXml" Target="../ink/ink30.xml"/><Relationship Id="rId3" Type="http://schemas.openxmlformats.org/officeDocument/2006/relationships/image" Target="../media/image29.png"/><Relationship Id="rId7" Type="http://schemas.openxmlformats.org/officeDocument/2006/relationships/customXml" Target="../ink/ink25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4.xml"/><Relationship Id="rId11" Type="http://schemas.openxmlformats.org/officeDocument/2006/relationships/customXml" Target="../ink/ink29.xml"/><Relationship Id="rId5" Type="http://schemas.openxmlformats.org/officeDocument/2006/relationships/image" Target="../media/image28.png"/><Relationship Id="rId15" Type="http://schemas.openxmlformats.org/officeDocument/2006/relationships/image" Target="../media/image13.jpg"/><Relationship Id="rId10" Type="http://schemas.openxmlformats.org/officeDocument/2006/relationships/customXml" Target="../ink/ink28.xml"/><Relationship Id="rId4" Type="http://schemas.openxmlformats.org/officeDocument/2006/relationships/customXml" Target="../ink/ink23.xml"/><Relationship Id="rId9" Type="http://schemas.openxmlformats.org/officeDocument/2006/relationships/customXml" Target="../ink/ink27.xml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4000" b="1" dirty="0">
                <a:solidFill>
                  <a:srgbClr val="D10202"/>
                </a:solidFill>
              </a:rPr>
              <a:t>Makroekonomie II</a:t>
            </a: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4000" b="1" dirty="0" err="1">
                <a:solidFill>
                  <a:srgbClr val="D10202"/>
                </a:solidFill>
              </a:rPr>
              <a:t>Phillipsova</a:t>
            </a:r>
            <a:r>
              <a:rPr lang="cs-CZ" sz="4000" b="1" dirty="0">
                <a:solidFill>
                  <a:srgbClr val="D10202"/>
                </a:solidFill>
              </a:rPr>
              <a:t> křivka - vztah mezi inflací a nezaměstnaností </a:t>
            </a: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3600" b="1" i="1" dirty="0">
                <a:solidFill>
                  <a:srgbClr val="D10202"/>
                </a:solidFill>
              </a:rPr>
              <a:t> (téma 6 v osnově).</a:t>
            </a:r>
            <a:br>
              <a:rPr lang="cs-CZ" sz="4000" b="1" i="1" dirty="0">
                <a:solidFill>
                  <a:srgbClr val="D10202"/>
                </a:solidFill>
              </a:rPr>
            </a:br>
            <a:r>
              <a:rPr lang="cs-CZ" sz="3200" b="1" dirty="0">
                <a:solidFill>
                  <a:srgbClr val="D10202"/>
                </a:solidFill>
              </a:rPr>
              <a:t>XMAK2</a:t>
            </a:r>
            <a:endParaRPr sz="32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19200"/>
            <a:ext cx="11674324" cy="53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empiricky zjištěné PC =&gt; k teorii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Phillipsovy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křivky: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je modelem, který objasňuje inflaci krátkém období.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Inflace v sobě zahrnuje tři komponenty: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POPTÁVKOVOU INFLACI,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SETRVAČNOU INFLACI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NÁKLADOVOU (NABÍDKOVOU) INFLACI. </a:t>
            </a:r>
          </a:p>
          <a:p>
            <a:pPr indent="-457200" algn="just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1) </a:t>
            </a:r>
            <a:r>
              <a:rPr lang="cs-CZ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POPTÁVKOVÁ INFLACE: </a:t>
            </a: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Vyvolána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zvýšením agregátní poptávky.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Předpoklady: očekávaná inflace = nulová, produktivita práce neroste, nedochází k nákladovým šokům;</a:t>
            </a: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Ekonomika vyrábí potenciální produkt. Pak centrální banka zvýší PENĚŽNÍ ZÁSOBU =&gt; následek: zvýšení AGREGÁTNÍ POPTÁVKY.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AGREGÁTNÍ NABÍDKA = rostoucí =&gt; zvýšení REÁLNÉHO DOMÁCÍHO PRODUKTU nad POTENCIÁLNÍ PRODUKT.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vyšší než POTENCIÁLNÍ PRODUKT =&gt; NEZAMĚSTNANOST je pod svou PŘIROZENOU MÍROU: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toho – růst nominálních mezd =&gt; dochází k mzdové inflaci.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produktivita produktivity práce neroste: =&gt; promítá se růst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NOMINÁLNÍCH MEZD 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RŮSTU CEN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MZDOVÁ INFLACE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vyvolává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CENOVOU INFLACI. </a:t>
            </a: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 obr.: následující snímek: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C8DF117-0ADD-B8D9-1DD8-D328CD2909F8}"/>
              </a:ext>
            </a:extLst>
          </p:cNvPr>
          <p:cNvSpPr/>
          <p:nvPr/>
        </p:nvSpPr>
        <p:spPr>
          <a:xfrm>
            <a:off x="10001250" y="5753100"/>
            <a:ext cx="942975" cy="371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0985"/>
            <a:ext cx="11674324" cy="519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648325" indent="-352425" algn="just"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model AS-AD.</a:t>
            </a:r>
          </a:p>
          <a:p>
            <a:pPr marL="5648325" indent="-352425" algn="just">
              <a:buFont typeface="Wingdings" panose="05000000000000000000" pitchFamily="2" charset="2"/>
              <a:buChar char="ü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zásoby: posun křivky AD doprava: ekonomika se dostává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původní rovnováhy v </a:t>
            </a:r>
            <a:r>
              <a:rPr lang="cs-CZ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E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nové krátkodobé rovnováhy v </a:t>
            </a:r>
            <a:r>
              <a:rPr lang="cs-CZ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A: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domácí produkt vyšší než potenciální produkt.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v"/>
              <a:tabLst>
                <a:tab pos="6372225" algn="l"/>
              </a:tabLs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v"/>
              <a:tabLst>
                <a:tab pos="6372225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Porovnání: model AS-AD a PC: 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Vodorovná osa – model AS-AD: reálný domácí produkt; PC: míra nezaměstnanosti.</a:t>
            </a:r>
          </a:p>
          <a:p>
            <a:pPr marL="447675" indent="-447675" algn="just">
              <a:buFont typeface="Wingdings" panose="05000000000000000000" pitchFamily="2" charset="2"/>
              <a:buChar char="ü"/>
              <a:tabLst>
                <a:tab pos="6372225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Spojení mezi oběma modely: zprostředkuje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Okunův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zákon: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zachycuje </a:t>
            </a:r>
            <a:r>
              <a:rPr lang="cs-C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mezi změnou domácího produktu a zrněnou nezaměstnanosti: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Spíše než zákon – statistická pravidelnost – pozorovaná A.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Okunem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 své práci z r. 1962 zjistil: 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klesne-li domácí produkt pod potenciální produkt o 1 %, zvýší nezaměstnanost nad přirozenou míru přibližně o 0,33 %.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Okunův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zákon - Rovnice: 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6EBB6A-C0D1-0A3D-2249-83FD0EC1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0" t="33624" r="8406" b="29285"/>
          <a:stretch/>
        </p:blipFill>
        <p:spPr>
          <a:xfrm>
            <a:off x="434747" y="1082412"/>
            <a:ext cx="4937880" cy="2715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070E68-7BFA-B44A-216C-C602D91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739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E02944-D8BB-831C-D5C1-8545E9308CF7}"/>
              </a:ext>
            </a:extLst>
          </p:cNvPr>
          <p:cNvSpPr/>
          <p:nvPr/>
        </p:nvSpPr>
        <p:spPr>
          <a:xfrm>
            <a:off x="8839201" y="5949328"/>
            <a:ext cx="2705100" cy="371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2425" y="904875"/>
                <a:ext cx="11755967" cy="5435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62500" lnSpcReduction="200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3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3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3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sz="3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3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přirozená míra nezaměstnanosti,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skutečná míra nezaměstnanosti,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reálný produkt,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potenciální produkt.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koeficient vyjadřující reakci (citlivost) změny nezaměstnanosti na změny reálného domácího produktu: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závisí na technologických, strukturálních a institucionálních charakteristikách ekonomiky. </a:t>
                </a:r>
              </a:p>
              <a:p>
                <a:pPr indent="-457200" algn="just"/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v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poptávkové inflaci: růst agregátní poptávky zvýší reálný produkt nad potenciální produkt a nezaměstnanost klesne pod přirozenou míru – viz. rovnice výše. Snížení nezaměstnanosti pod přirozenou míru táhne nominální mzdy nahoru. Rovnice: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3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3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3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— růst nominálních mezd v %,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Odchylka vyjadřující pokles nezaměstnanosti pod přirozenou míru v %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koeficient vyjadřující reakci (citlivost) nominálních mezd na odchylky nezaměstnanosti od přirozené míry.</a:t>
                </a:r>
              </a:p>
              <a:p>
                <a:pPr indent="-457200" algn="just"/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None/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904875"/>
                <a:ext cx="11755967" cy="5435541"/>
              </a:xfrm>
              <a:prstGeom prst="rect">
                <a:avLst/>
              </a:prstGeom>
              <a:blipFill>
                <a:blip r:embed="rId3"/>
                <a:stretch>
                  <a:fillRect l="-363" r="-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024" y="5517"/>
            <a:ext cx="6402917" cy="57701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887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451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55000" lnSpcReduction="20000"/>
              </a:bodyPr>
              <a:lstStyle/>
              <a:p>
                <a:pPr marL="180975" indent="-180975" algn="just"/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Růst nominálních vyvolává růst cen. </a:t>
                </a:r>
              </a:p>
              <a:p>
                <a:pPr marL="742950" indent="-742950" algn="just">
                  <a:buFont typeface="+mj-lt"/>
                  <a:buAutoNum type="alphaUcPeriod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Předpoklad: produktivita produktivity práce neroste</a:t>
                </a:r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ceny porostou stejným tempem jako nominální mzdy. </a:t>
                </a:r>
              </a:p>
              <a:p>
                <a:pPr marL="742950" indent="-742950" algn="just">
                  <a:buFont typeface="+mj-lt"/>
                  <a:buAutoNum type="alphaUcPeriod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Předpoklad: produktivita produktivity práce roste tempem </a:t>
                </a:r>
                <a:r>
                  <a:rPr lang="cs-CZ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–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 </a:t>
                </a:r>
                <a14:m>
                  <m:oMath xmlns:m="http://schemas.openxmlformats.org/officeDocument/2006/math">
                    <m:r>
                      <a:rPr lang="cs-CZ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</a:t>
                </a:r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rovnice pro poptávkovou inflaci = </a:t>
                </a:r>
                <a:r>
                  <a:rPr lang="cs-CZ" sz="38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 </a:t>
                </a:r>
                <a:r>
                  <a:rPr lang="cs-CZ" sz="3800" b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Phillipsovy</a:t>
                </a:r>
                <a:r>
                  <a:rPr lang="cs-CZ" sz="38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křivky: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4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ƞ</m:t>
                      </m:r>
                    </m:oMath>
                  </m:oMathPara>
                </a14:m>
                <a:endParaRPr lang="cs-CZ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— Cenová inflace, tj. růst cen v %,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— růst produktivity práce v %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cs-CZ" sz="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POPTÁVKOVÁ INFLACE – způsobena růstem agregátní poptávky, který sníží nezaměstnanost pod přirozenou míru</a:t>
                </a:r>
                <a:r>
                  <a:rPr lang="cs-C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sz="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vyvolá RŮST NOMINÁLNÍCH MEZD a následně RŮST CEN. </a:t>
                </a:r>
              </a:p>
              <a:p>
                <a:pPr marL="361950" indent="-361950" algn="just">
                  <a:buFont typeface="Wingdings" panose="05000000000000000000" pitchFamily="2" charset="2"/>
                  <a:buChar char="ü"/>
                </a:pPr>
                <a:endParaRPr lang="cs-CZ" sz="3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buFont typeface="Wingdings" panose="05000000000000000000" pitchFamily="2" charset="2"/>
                  <a:buChar char="ü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Obr. Následující snímek: vznik poptávkové inflace.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Graf (a):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Model AS-AD: zvýšení agregátní poptávky posunulo křivku AD doprava do, polohy AD‘. Křivka agregátní nabídky – v krátkém období rostoucí</a:t>
                </a:r>
                <a:r>
                  <a:rPr lang="cs-CZ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zvýší se reálný domácí produkt Y nad potenciální produkt Y* a cenová hladina vzroste.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Graf (b):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zachyceno Phillipsovou křivkou PC: Když nezaměstnanost klesne pod přirozenou míru u* </a:t>
                </a:r>
                <a:r>
                  <a:rPr lang="cs-CZ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vznik poptávkové inflace – znázorněn posunem po Phillipsové křivce nahoru. </a:t>
                </a:r>
              </a:p>
              <a:p>
                <a:pPr marL="0" indent="0" algn="just">
                  <a:buNone/>
                </a:pPr>
                <a:endParaRPr lang="cs-CZ" sz="3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cs-CZ" sz="38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None/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451534"/>
              </a:xfrm>
              <a:prstGeom prst="rect">
                <a:avLst/>
              </a:prstGeom>
              <a:blipFill>
                <a:blip r:embed="rId3"/>
                <a:stretch>
                  <a:fillRect l="-363" t="-894" r="-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024" y="5517"/>
            <a:ext cx="6402917" cy="57701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994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0985"/>
            <a:ext cx="11674324" cy="519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" indent="0" algn="just">
              <a:buNone/>
              <a:tabLst>
                <a:tab pos="542925" algn="l"/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070E68-7BFA-B44A-216C-C602D91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739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vyplývá z křivky AS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 diagram of a product line&#10;&#10;AI-generated content may be incorrect.">
            <a:extLst>
              <a:ext uri="{FF2B5EF4-FFF2-40B4-BE49-F238E27FC236}">
                <a16:creationId xmlns:a16="http://schemas.microsoft.com/office/drawing/2014/main" id="{BF2E4B4E-6D50-C057-5A6D-1B59A3A7A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323975"/>
            <a:ext cx="11936941" cy="47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56131"/>
                <a:ext cx="11674324" cy="4944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447675" indent="-447675" algn="just"/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není vyvolána poklesem nezaměstnanosti pod přirozenou míru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ale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INFLAČNÍMI OČEKÁVÁNÍMI.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Jestliže výrobci očekávají inflaci – již pod dojmem těchto OČEKÁVANÍ zvyšují své vlastní ceny.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Promítaní inflačních očekávání do dlouhodobých smluv.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Očekávaní inflace subjekty =&gt; zvyšují vlastní ceny. =&gt; Očekávaná inflace se mění ve skutečnou inflaci. =&gt; Když vidí, že se jejich očekávání vyplnila, očekávají inflaci i pro další období.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Kruh se uzavírá: Očekávaná inflace se mění ve skutečnou inflaci a skutečná inflace vytváří inflaci. =&gt; Vzniká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 –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robíhá na základe inflačních očekávání samotných.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Předpoklad: nezaměstnanost na přirozené míře, ale očekávaná inflace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Pro samotnou setrvačnou inflaci platí rovnice: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cs-CZ" sz="2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očekávaná inflace,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—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 setrvačná inflace probíhá, i když je nezaměstnanost na přirozené míře.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Formování inflačních očekávání: dva druhy inflačních očekávání: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RACIONÁLNÍ.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56131"/>
                <a:ext cx="11674324" cy="4944643"/>
              </a:xfrm>
              <a:prstGeom prst="rect">
                <a:avLst/>
              </a:prstGeom>
              <a:blipFill>
                <a:blip r:embed="rId3"/>
                <a:stretch>
                  <a:fillRect l="-313" t="-740" r="-522" b="-13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0" y="410745"/>
            <a:ext cx="10670117" cy="841827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Inflační očekávání a setrvačná inflace </a:t>
            </a:r>
            <a:b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797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vytvářeny pouze na základě minulých zkušenosti.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se skutečnost od jejich očekávání odchýlí, opraví svá očekávání teprve když svůj omyl zjistí. </a:t>
            </a:r>
          </a:p>
          <a:p>
            <a:pPr indent="-457200" algn="just">
              <a:buFont typeface="+mj-lt"/>
              <a:buAutoNum type="arabicPeriod" startAt="2"/>
            </a:pPr>
            <a:endParaRPr lang="cs-CZ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vytvářeny nejen na základě minulé zkušenosti, ale také na základě informaci o pravděpodobných budoucích událostech.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Hypotéza, že lidé tvoři racionální očekávání, poprvé: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E.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Muth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1961.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Pozornost ekonomů – až v inflačních 70. letech: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formování školy racionálních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její teoretické přínosy – intelektuální revoluce v ekonomii. </a:t>
            </a:r>
          </a:p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však pochybnosti ekonomů – tvoří lidé skutečně racionální očekávání? Mají k tomu dost informací, schopností?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neúplně informovanosti = lidské jednání plné omylů…? </a:t>
            </a:r>
          </a:p>
          <a:p>
            <a:pPr indent="-4572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771525"/>
            <a:ext cx="10670117" cy="32385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ADAPTIVNÍ a RACIONÁLNÍ OČEKÁVANÍ  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560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0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shánějí, vyhodnocují informace – umožňují jim tvořit správné odhady budoucích událostí.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odhady se nemusí vždy přesně vyplnit: stačí, aby se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průměru vyplnily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Systematické odchylování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od správných výsledků jedním směrem: opravení očekávání tak, aby se v průměru vyplňovala =&gt;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Odchylky očekávání od skutečných výsledků – různé pro různé subjekty: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informací vyžaduje náklady: shánění a vyhodnocování jen tolik informací, aby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 NÁKLADY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informace nepřevýšily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 VÝNOSY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informací: </a:t>
            </a:r>
          </a:p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Výše vynaložených nákladů na získávaní informací – závislá od efektů tvorby správných odhadů: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Spekulanti na burze: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vyplácí se získával více informací ohledně budoucího vývoje cen: správné odhady = vysoké výdělky.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se stabilními důchody: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úředníci, učitelé…: na odhadech cenového vývoje nemohou tolik vydělat/prodělat. </a:t>
            </a: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0650" y="546161"/>
            <a:ext cx="10670117" cy="62748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racionálních očekávání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86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když: Očekávání jednotlivců se odchylují od správných výsledků, odchylky u různých lidí různě velké,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nejsou vychýlena jedním směrem.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Rovnoměrně rozptýlena kolem správného odhadu: </a:t>
            </a:r>
          </a:p>
          <a:p>
            <a:pPr marL="342900" algn="just"/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Např.: správný odhad budoucí inflace: 3 %; očekávaní: 1 % až 5%.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průměru – očekávaná 3%-ní inflace.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V agregátním vyjádření dávají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správný výsledek. </a:t>
            </a:r>
          </a:p>
          <a:p>
            <a:pPr marL="3429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události nelze předvídal =&gt; možno na ne reagovat až ex post =&gt;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Nepředvídatelné události mohou odchýlit racionální očekávání od správného výsledku. </a:t>
            </a: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Setrvačná inflace – viz. Obr. Následující snímek: </a:t>
            </a:r>
          </a:p>
          <a:p>
            <a:pPr marL="342900" algn="just"/>
            <a:endParaRPr lang="cs-CZ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2CC63-BA43-4EC2-87FC-85DEA5B7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10746"/>
            <a:ext cx="10670117" cy="62748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racionálních očekávání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3BE7A4-EBD7-0CA0-AC18-5F0911FF31F7}"/>
              </a:ext>
            </a:extLst>
          </p:cNvPr>
          <p:cNvSpPr/>
          <p:nvPr/>
        </p:nvSpPr>
        <p:spPr>
          <a:xfrm>
            <a:off x="8058150" y="5895975"/>
            <a:ext cx="1209675" cy="257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1" y="255946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/>
              <p:nvPr/>
            </p:nvSpPr>
            <p:spPr>
              <a:xfrm>
                <a:off x="285750" y="1190288"/>
                <a:ext cx="12030075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72225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Původně: ekonomika v rovnováze v bodě A: přirozená míra nezaměstnanosti 6%, nulová inflace. </a:t>
                </a:r>
              </a:p>
              <a:p>
                <a:pPr marL="6372225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CB zvýší peněžní zásobu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zvýšení AD – posun do bodu B, inflace = 3 %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vzniká poptávková inflace při nulových inflačních očekáváních. </a:t>
                </a:r>
              </a:p>
              <a:p>
                <a:pPr marL="6372225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inflace: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cs-CZ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cs-CZ" sz="20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ƞ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:</a:t>
                </a:r>
              </a:p>
              <a:p>
                <a:pPr marL="6372225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PC1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= křivka s nulovými inflačními očekáváními: posun A –&gt; B; </a:t>
                </a:r>
              </a:p>
              <a:p>
                <a:pPr marL="6372225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Pak: nezaměstnanost: návrat na přirozenou míru, ale inflace setrvává na 3%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Ekonomika: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 bodu B –&gt; do bodu C: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tu probíhá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SETRVAČNÁ INFLACE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na základe 3% inflačních očekávání. </a:t>
                </a: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inflace: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3%</a:t>
                </a:r>
              </a:p>
              <a:p>
                <a:pPr marL="447675" marR="0" lvl="0" indent="-447675" algn="just" defTabSz="914400" rtl="0" eaLnBrk="1" fontAlgn="auto" latinLnBrk="0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190288"/>
                <a:ext cx="12030075" cy="5427127"/>
              </a:xfrm>
              <a:prstGeom prst="rect">
                <a:avLst/>
              </a:prstGeom>
              <a:blipFill>
                <a:blip r:embed="rId3"/>
                <a:stretch>
                  <a:fillRect l="-355" t="-561" r="-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function&#10;&#10;AI-generated content may be incorrect.">
            <a:extLst>
              <a:ext uri="{FF2B5EF4-FFF2-40B4-BE49-F238E27FC236}">
                <a16:creationId xmlns:a16="http://schemas.microsoft.com/office/drawing/2014/main" id="{55B1BDBE-C562-B826-970F-BE0A3CA2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79" y="962550"/>
            <a:ext cx="6142380" cy="42707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0AB2F8-F8D7-DE52-115E-91E59D17FD58}"/>
              </a:ext>
            </a:extLst>
          </p:cNvPr>
          <p:cNvCxnSpPr>
            <a:cxnSpLocks/>
          </p:cNvCxnSpPr>
          <p:nvPr/>
        </p:nvCxnSpPr>
        <p:spPr>
          <a:xfrm flipH="1" flipV="1">
            <a:off x="2600325" y="2295525"/>
            <a:ext cx="695325" cy="105727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1DE807-B3CC-77B9-AF90-51C5E03243CE}"/>
                  </a:ext>
                </a:extLst>
              </p14:cNvPr>
              <p14:cNvContentPartPr/>
              <p14:nvPr/>
            </p14:nvContentPartPr>
            <p14:xfrm>
              <a:off x="4372110" y="400050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1DE807-B3CC-77B9-AF90-51C5E03243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4110" y="39825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1F2C93-5354-9BEA-F2FE-1794CEDF3EA3}"/>
                  </a:ext>
                </a:extLst>
              </p14:cNvPr>
              <p14:cNvContentPartPr/>
              <p14:nvPr/>
            </p14:nvContentPartPr>
            <p14:xfrm>
              <a:off x="5114790" y="469566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1F2C93-5354-9BEA-F2FE-1794CEDF3E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150" y="46776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37A67F-D2DB-F356-7BE9-4F84546E6452}"/>
                  </a:ext>
                </a:extLst>
              </p14:cNvPr>
              <p14:cNvContentPartPr/>
              <p14:nvPr/>
            </p14:nvContentPartPr>
            <p14:xfrm>
              <a:off x="4457430" y="5210100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37A67F-D2DB-F356-7BE9-4F84546E64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9790" y="51921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7478E7-1967-AAB2-875F-52DE351DE28F}"/>
                  </a:ext>
                </a:extLst>
              </p14:cNvPr>
              <p14:cNvContentPartPr/>
              <p14:nvPr/>
            </p14:nvContentPartPr>
            <p14:xfrm>
              <a:off x="4381470" y="5179140"/>
              <a:ext cx="239400" cy="50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7478E7-1967-AAB2-875F-52DE351DE2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3470" y="5161140"/>
                <a:ext cx="275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796980-AE44-0ECF-3712-5E3C5B3C6195}"/>
                  </a:ext>
                </a:extLst>
              </p14:cNvPr>
              <p14:cNvContentPartPr/>
              <p14:nvPr/>
            </p14:nvContentPartPr>
            <p14:xfrm>
              <a:off x="931230" y="4688100"/>
              <a:ext cx="56160" cy="55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796980-AE44-0ECF-3712-5E3C5B3C61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3230" y="4670100"/>
                <a:ext cx="91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275E43-EED4-F2E8-275F-B072B1BD0D71}"/>
                  </a:ext>
                </a:extLst>
              </p14:cNvPr>
              <p14:cNvContentPartPr/>
              <p14:nvPr/>
            </p14:nvContentPartPr>
            <p14:xfrm>
              <a:off x="999990" y="432450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275E43-EED4-F2E8-275F-B072B1BD0D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2350" y="43065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C13364B-1392-437A-F481-FBD9BB6A73AB}"/>
                  </a:ext>
                </a:extLst>
              </p14:cNvPr>
              <p14:cNvContentPartPr/>
              <p14:nvPr/>
            </p14:nvContentPartPr>
            <p14:xfrm>
              <a:off x="1133190" y="4491180"/>
              <a:ext cx="157320" cy="62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C13364B-1392-437A-F481-FBD9BB6A73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4550" y="4482180"/>
                <a:ext cx="174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CC4BC6C-D5C7-A183-207F-8140D5822467}"/>
                  </a:ext>
                </a:extLst>
              </p14:cNvPr>
              <p14:cNvContentPartPr/>
              <p14:nvPr/>
            </p14:nvContentPartPr>
            <p14:xfrm>
              <a:off x="1199790" y="4971780"/>
              <a:ext cx="96120" cy="19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CC4BC6C-D5C7-A183-207F-8140D58224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0790" y="4962780"/>
                <a:ext cx="113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F01721-5442-5D77-991E-91388E4880CA}"/>
                  </a:ext>
                </a:extLst>
              </p14:cNvPr>
              <p14:cNvContentPartPr/>
              <p14:nvPr/>
            </p14:nvContentPartPr>
            <p14:xfrm>
              <a:off x="1295190" y="4990860"/>
              <a:ext cx="21060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F01721-5442-5D77-991E-91388E4880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86550" y="4981860"/>
                <a:ext cx="228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8109229-F8DC-F105-19E4-FDB58FDB3CE7}"/>
                  </a:ext>
                </a:extLst>
              </p14:cNvPr>
              <p14:cNvContentPartPr/>
              <p14:nvPr/>
            </p14:nvContentPartPr>
            <p14:xfrm>
              <a:off x="904590" y="4549140"/>
              <a:ext cx="419400" cy="1296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8109229-F8DC-F105-19E4-FDB58FDB3C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0590" y="4440839"/>
                <a:ext cx="527040" cy="345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009AE7-7DFC-4903-A931-C121A63043BC}"/>
                  </a:ext>
                </a:extLst>
              </p14:cNvPr>
              <p14:cNvContentPartPr/>
              <p14:nvPr/>
            </p14:nvContentPartPr>
            <p14:xfrm>
              <a:off x="114030" y="280962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009AE7-7DFC-4903-A931-C121A63043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90" y="27916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079E6D-3682-167C-0044-9C18F41AE33D}"/>
                  </a:ext>
                </a:extLst>
              </p14:cNvPr>
              <p14:cNvContentPartPr/>
              <p14:nvPr/>
            </p14:nvContentPartPr>
            <p14:xfrm>
              <a:off x="1199790" y="4943700"/>
              <a:ext cx="124560" cy="28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079E6D-3682-167C-0044-9C18F41AE3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81790" y="4925700"/>
                <a:ext cx="160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4876CB3-ABE9-35A4-E180-E57D8DE81C20}"/>
                  </a:ext>
                </a:extLst>
              </p14:cNvPr>
              <p14:cNvContentPartPr/>
              <p14:nvPr/>
            </p14:nvContentPartPr>
            <p14:xfrm>
              <a:off x="923670" y="4644900"/>
              <a:ext cx="498960" cy="89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4876CB3-ABE9-35A4-E180-E57D8DE81C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5670" y="4626900"/>
                <a:ext cx="5346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82C1C65-7D87-20C4-1AE6-4527CC02661F}"/>
                  </a:ext>
                </a:extLst>
              </p14:cNvPr>
              <p14:cNvContentPartPr/>
              <p14:nvPr/>
            </p14:nvContentPartPr>
            <p14:xfrm>
              <a:off x="939150" y="5010300"/>
              <a:ext cx="39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82C1C65-7D87-20C4-1AE6-4527CC0266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1510" y="4992300"/>
                <a:ext cx="3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6CC3CF8-E178-A894-04E0-A98E5955CEB2}"/>
                  </a:ext>
                </a:extLst>
              </p14:cNvPr>
              <p14:cNvContentPartPr/>
              <p14:nvPr/>
            </p14:nvContentPartPr>
            <p14:xfrm>
              <a:off x="1047870" y="4971420"/>
              <a:ext cx="430560" cy="20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6CC3CF8-E178-A894-04E0-A98E5955CE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9870" y="4953780"/>
                <a:ext cx="466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DF0C8D-D9D8-D891-E0A4-F0DA6E13CBA1}"/>
                  </a:ext>
                </a:extLst>
              </p14:cNvPr>
              <p14:cNvContentPartPr/>
              <p14:nvPr/>
            </p14:nvContentPartPr>
            <p14:xfrm>
              <a:off x="818910" y="4463460"/>
              <a:ext cx="697320" cy="2658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DF0C8D-D9D8-D891-E0A4-F0DA6E13CBA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0891" y="4445448"/>
                <a:ext cx="732997" cy="301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DB155A-626F-11D6-0A5F-054411359684}"/>
                  </a:ext>
                </a:extLst>
              </p14:cNvPr>
              <p14:cNvContentPartPr/>
              <p14:nvPr/>
            </p14:nvContentPartPr>
            <p14:xfrm>
              <a:off x="818910" y="4875660"/>
              <a:ext cx="604080" cy="187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DB155A-626F-11D6-0A5F-05441135968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1270" y="4857660"/>
                <a:ext cx="639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F2F74BC-4DF6-59E8-FCDD-88108B108266}"/>
                  </a:ext>
                </a:extLst>
              </p14:cNvPr>
              <p14:cNvContentPartPr/>
              <p14:nvPr/>
            </p14:nvContentPartPr>
            <p14:xfrm>
              <a:off x="5915070" y="866340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F2F74BC-4DF6-59E8-FCDD-88108B1082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7070" y="8487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0B67D-C949-08B9-694B-EFD94F60EB6F}"/>
                  </a:ext>
                </a:extLst>
              </p14:cNvPr>
              <p14:cNvContentPartPr/>
              <p14:nvPr/>
            </p14:nvContentPartPr>
            <p14:xfrm>
              <a:off x="1028430" y="437202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0B67D-C949-08B9-694B-EFD94F60EB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790" y="43540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0C42E91-EBEB-31FC-43C6-715F738BB9CC}"/>
                  </a:ext>
                </a:extLst>
              </p14:cNvPr>
              <p14:cNvContentPartPr/>
              <p14:nvPr/>
            </p14:nvContentPartPr>
            <p14:xfrm>
              <a:off x="4600710" y="1123740"/>
              <a:ext cx="36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0C42E91-EBEB-31FC-43C6-715F738BB9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82710" y="11061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E14DF24-E715-6587-658E-A1BFFFEA1DC6}"/>
                  </a:ext>
                </a:extLst>
              </p14:cNvPr>
              <p14:cNvContentPartPr/>
              <p14:nvPr/>
            </p14:nvContentPartPr>
            <p14:xfrm>
              <a:off x="5810310" y="430506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E14DF24-E715-6587-658E-A1BFFFEA1D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2310" y="42870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4EFB71E-A6CD-77A1-D4C8-EEA3A1E594C9}"/>
                  </a:ext>
                </a:extLst>
              </p14:cNvPr>
              <p14:cNvContentPartPr/>
              <p14:nvPr/>
            </p14:nvContentPartPr>
            <p14:xfrm>
              <a:off x="6734070" y="1647540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4EFB71E-A6CD-77A1-D4C8-EEA3A1E594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80070" y="1539900"/>
                <a:ext cx="108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FE0343-CEF0-D933-B80A-1597579415EC}"/>
              </a:ext>
            </a:extLst>
          </p:cNvPr>
          <p:cNvCxnSpPr>
            <a:cxnSpLocks/>
          </p:cNvCxnSpPr>
          <p:nvPr/>
        </p:nvCxnSpPr>
        <p:spPr>
          <a:xfrm>
            <a:off x="2600325" y="3545610"/>
            <a:ext cx="6096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436432-59F4-D5D9-FC6B-EE4350CAC986}"/>
              </a:ext>
            </a:extLst>
          </p:cNvPr>
          <p:cNvCxnSpPr>
            <a:cxnSpLocks/>
          </p:cNvCxnSpPr>
          <p:nvPr/>
        </p:nvCxnSpPr>
        <p:spPr>
          <a:xfrm flipH="1" flipV="1">
            <a:off x="2600325" y="3738421"/>
            <a:ext cx="738834" cy="90698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736A1C3-51C7-3332-63AA-35359DCC2282}"/>
              </a:ext>
            </a:extLst>
          </p:cNvPr>
          <p:cNvSpPr txBox="1"/>
          <p:nvPr/>
        </p:nvSpPr>
        <p:spPr>
          <a:xfrm>
            <a:off x="861684" y="4278270"/>
            <a:ext cx="705690" cy="401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1677" y="1101214"/>
            <a:ext cx="11674324" cy="535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– statický: nezachycuje míru inflace.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Phillipsovu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křivka: model zachycující vztahy mezi inflací a nezaměstnaností: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křivky také umožňuje zkoumat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inflačních očekávání na nezaměstnanost.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A EMPIRIE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Začátek historie křivky: 1958 – A. W. Phillips zkoumal vzájemný vztah mezi mírou nezaměstnanosti a růstem nominálních mezd ve Velké Británii, 1861—1957. Jeho křivka – Obr. Snímek 4.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Ekonomové se zpočátku domnívali, že vysvětlení vztahu je jednoduché: </a:t>
            </a:r>
            <a:r>
              <a:rPr lang="cs-CZ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 nízkých mírách nezaměstnanosti vzniká na trzích práce přetlak poptávky po práci, což vyvolává větší nominálních mezd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Popularita článku – objevil se v době, kdy ekonomové intenzivně diskutovali  možnosti vlád snižovat nezaměstnanost.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3800" y="779764"/>
            <a:ext cx="8107892" cy="472808"/>
          </a:xfrm>
        </p:spPr>
        <p:txBody>
          <a:bodyPr>
            <a:noAutofit/>
          </a:bodyPr>
          <a:lstStyle/>
          <a:p>
            <a:r>
              <a:rPr lang="cs-CZ" sz="3200" b="1" dirty="0" err="1"/>
              <a:t>Phillipsova</a:t>
            </a:r>
            <a:r>
              <a:rPr lang="cs-CZ" sz="3200" b="1" dirty="0"/>
              <a:t> křivka - historie a empirie   </a:t>
            </a:r>
            <a:br>
              <a:rPr lang="cs-CZ" sz="3200" b="1" dirty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428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1883" y="306985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/>
              <p:nvPr/>
            </p:nvSpPr>
            <p:spPr>
              <a:xfrm>
                <a:off x="131460" y="1071801"/>
                <a:ext cx="11810999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0" indent="-2667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>
                    <a:tab pos="5743575" algn="l"/>
                  </a:tabLst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Zvýšení AD podruhé – posun z bodu C do bodu D, růst inflace z 3 % na 7 %: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posun po </a:t>
                </a:r>
                <a:r>
                  <a:rPr lang="cs-CZ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PC2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ztělesňuje 3% inflační očekávání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. </a:t>
                </a:r>
              </a:p>
              <a:p>
                <a:pPr marL="6096000" indent="-2667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tabLst>
                    <a:tab pos="5743575" algn="l"/>
                  </a:tabLst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 – rovnice PC rozšířené o inflační očekávání:</a:t>
                </a:r>
              </a:p>
              <a:p>
                <a:pPr marL="6096000" indent="-266700" algn="ctr">
                  <a:spcBef>
                    <a:spcPts val="360"/>
                  </a:spcBef>
                  <a:buClr>
                    <a:srgbClr val="000000"/>
                  </a:buClr>
                  <a:buSzPts val="1800"/>
                  <a:tabLst>
                    <a:tab pos="57435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:</a:t>
                </a:r>
              </a:p>
              <a:p>
                <a:pPr marL="6096000" indent="-2667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tabLst>
                    <a:tab pos="57435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:r>
                  <a:rPr lang="cs-CZ" sz="20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= celková inflace, skládající se ze dvou složek: setrvačné inflace a z poptávkové inflace (výraz v hranaté závorce); </a:t>
                </a: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6096000" indent="-2667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tabLst>
                    <a:tab pos="5743575" algn="l"/>
                  </a:tabLst>
                  <a:defRPr/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= 7 %, z toho: 3% = setrvačná inflace, 4 % = poptávková inflace;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Ekonomika: z bodu D –&gt; do bodu E: zpátky na přirozenou míru nezaměstnanosti a při inflačních očekáváních 7 %.</a:t>
                </a:r>
              </a:p>
              <a:p>
                <a:pPr marL="342900" indent="-3429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 pitchFamily="34" charset="0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Další zvýšení AD: posun ekonomiky po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PC3: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ztělesňuje 7%ní inflační očekávání. </a:t>
                </a:r>
              </a:p>
              <a:p>
                <a:pPr marL="447675" marR="0" lvl="0" indent="-447675" algn="just" defTabSz="914400" rtl="0" eaLnBrk="1" fontAlgn="auto" latinLnBrk="0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0" y="1071801"/>
                <a:ext cx="11810999" cy="5427127"/>
              </a:xfrm>
              <a:prstGeom prst="rect">
                <a:avLst/>
              </a:prstGeom>
              <a:blipFill>
                <a:blip r:embed="rId3"/>
                <a:stretch>
                  <a:fillRect l="-361" t="-674" r="-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230751-CD03-A9DB-6BB6-D0BC4D9C8C56}"/>
                  </a:ext>
                </a:extLst>
              </p14:cNvPr>
              <p14:cNvContentPartPr/>
              <p14:nvPr/>
            </p14:nvContentPartPr>
            <p14:xfrm>
              <a:off x="3686310" y="866505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230751-CD03-A9DB-6BB6-D0BC4D9C8C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2310" y="758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BEBE07-36C0-315A-224B-9C061EBF03F9}"/>
                  </a:ext>
                </a:extLst>
              </p14:cNvPr>
              <p14:cNvContentPartPr/>
              <p14:nvPr/>
            </p14:nvContentPartPr>
            <p14:xfrm>
              <a:off x="3686310" y="86650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BEBE07-36C0-315A-224B-9C061EBF03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2310" y="758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C7FC72-6ABC-E814-74AD-9F0747F405FD}"/>
                  </a:ext>
                </a:extLst>
              </p14:cNvPr>
              <p14:cNvContentPartPr/>
              <p14:nvPr/>
            </p14:nvContentPartPr>
            <p14:xfrm>
              <a:off x="3686310" y="86650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C7FC72-6ABC-E814-74AD-9F0747F405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2310" y="758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8A9DA4-283F-1DDF-7007-C1DEC1EF1A00}"/>
                  </a:ext>
                </a:extLst>
              </p14:cNvPr>
              <p14:cNvContentPartPr/>
              <p14:nvPr/>
            </p14:nvContentPartPr>
            <p14:xfrm>
              <a:off x="4124070" y="142846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8A9DA4-283F-1DDF-7007-C1DEC1EF1A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0070" y="13208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4DC888-F20F-44C3-BDCD-E3488A3BE99D}"/>
                  </a:ext>
                </a:extLst>
              </p14:cNvPr>
              <p14:cNvContentPartPr/>
              <p14:nvPr/>
            </p14:nvContentPartPr>
            <p14:xfrm>
              <a:off x="4124070" y="142846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4DC888-F20F-44C3-BDCD-E3488A3BE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0070" y="13208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FF0610-24BC-C4F4-76E8-87B6C491A020}"/>
                  </a:ext>
                </a:extLst>
              </p14:cNvPr>
              <p14:cNvContentPartPr/>
              <p14:nvPr/>
            </p14:nvContentPartPr>
            <p14:xfrm>
              <a:off x="4124070" y="142846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FF0610-24BC-C4F4-76E8-87B6C491A0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0070" y="13208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AE94AD-1F3A-CBB4-D5A0-0537FFA0902D}"/>
                  </a:ext>
                </a:extLst>
              </p14:cNvPr>
              <p14:cNvContentPartPr/>
              <p14:nvPr/>
            </p14:nvContentPartPr>
            <p14:xfrm>
              <a:off x="4124070" y="1420905"/>
              <a:ext cx="360" cy="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AE94AD-1F3A-CBB4-D5A0-0537FFA090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0070" y="1313265"/>
                <a:ext cx="108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11CF428-633E-B828-B57F-BDC2ECC30355}"/>
                  </a:ext>
                </a:extLst>
              </p14:cNvPr>
              <p14:cNvContentPartPr/>
              <p14:nvPr/>
            </p14:nvContentPartPr>
            <p14:xfrm>
              <a:off x="4124070" y="1405785"/>
              <a:ext cx="360" cy="3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11CF428-633E-B828-B57F-BDC2ECC303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0070" y="1298145"/>
                <a:ext cx="108000" cy="2196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A diagram of a function&#10;&#10;AI-generated content may be incorrect.">
            <a:extLst>
              <a:ext uri="{FF2B5EF4-FFF2-40B4-BE49-F238E27FC236}">
                <a16:creationId xmlns:a16="http://schemas.microsoft.com/office/drawing/2014/main" id="{6376D046-0203-15AF-1A40-0A3685281D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20" y="866505"/>
            <a:ext cx="6142380" cy="427077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C57DE1-410F-1627-E0C8-CF0469806BBD}"/>
              </a:ext>
            </a:extLst>
          </p:cNvPr>
          <p:cNvCxnSpPr>
            <a:cxnSpLocks/>
          </p:cNvCxnSpPr>
          <p:nvPr/>
        </p:nvCxnSpPr>
        <p:spPr>
          <a:xfrm flipH="1" flipV="1">
            <a:off x="2543175" y="2179506"/>
            <a:ext cx="704850" cy="110490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9ABF49-D615-F622-D926-3AD662E4715A}"/>
              </a:ext>
            </a:extLst>
          </p:cNvPr>
          <p:cNvCxnSpPr>
            <a:cxnSpLocks/>
          </p:cNvCxnSpPr>
          <p:nvPr/>
        </p:nvCxnSpPr>
        <p:spPr>
          <a:xfrm flipV="1">
            <a:off x="2486025" y="2101793"/>
            <a:ext cx="819150" cy="1103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6E2C3EB-1E0F-0D7E-2B58-92B4AE64030B}"/>
              </a:ext>
            </a:extLst>
          </p:cNvPr>
          <p:cNvSpPr txBox="1"/>
          <p:nvPr/>
        </p:nvSpPr>
        <p:spPr>
          <a:xfrm>
            <a:off x="800100" y="4267200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74153C-6EA1-15E6-BB90-590C27F2984F}"/>
              </a:ext>
            </a:extLst>
          </p:cNvPr>
          <p:cNvSpPr txBox="1"/>
          <p:nvPr/>
        </p:nvSpPr>
        <p:spPr>
          <a:xfrm>
            <a:off x="800099" y="4767943"/>
            <a:ext cx="828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148812"/>
                <a:ext cx="11674324" cy="5191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 – rozšířená o inflační očekávaní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𝜺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cs-CZ" sz="24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ƞ</m:t>
                          </m:r>
                        </m:e>
                      </m:d>
                    </m:oMath>
                  </m:oMathPara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342900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 – bez inflačních očekávaní </a:t>
                </a:r>
              </a:p>
              <a:p>
                <a:pPr marL="447675" indent="-447675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ƞ</m:t>
                      </m:r>
                    </m:oMath>
                  </m:oMathPara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Rovnici PC – možno odvodit z rovnice AS:</a:t>
                </a:r>
                <a:r>
                  <a:rPr lang="cs-CZ" sz="2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algn="just">
                  <a:buFont typeface="Wingdings" panose="05000000000000000000" pitchFamily="2" charset="2"/>
                  <a:buChar char="v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buFont typeface="Wingdings" panose="05000000000000000000" pitchFamily="2" charset="2"/>
                  <a:buChar char="v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Monetarista </a:t>
                </a:r>
                <a:r>
                  <a:rPr lang="cs-CZ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Milton</a:t>
                </a:r>
                <a:r>
                  <a:rPr lang="cs-CZ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Friedman</a:t>
                </a:r>
                <a:r>
                  <a:rPr lang="cs-CZ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 modelu založeného na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adaptivních inflačních očekáváních: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modelu agregátní nabídky založeném na mylném vnímání cenové hladiny: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Vystoupil proti tehdejší představě, že vláda může posouvat ekonomiku po </a:t>
                </a: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Phillipsové křivce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vhodným řízením agregátní poptávky.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Zvýšením AD: možné udržet nezaměstnanost pod přirozenou mírou (= pojem i zavedl) jen krátkou dobu.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Úsilí politiků udržovat nezaměstnanost permanentně pod přirozenou míru – nikoli pouhé zvýšení inflace, nýbrž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AKCELERACE INFLACE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Viz posuny Phillipsové křivky: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kumimoji="0" lang="cs-CZ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AKCELERUJÍCÍ INFLACE.</a:t>
                </a: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148812"/>
                <a:ext cx="11674324" cy="5191604"/>
              </a:xfrm>
              <a:prstGeom prst="rect">
                <a:avLst/>
              </a:prstGeom>
              <a:blipFill>
                <a:blip r:embed="rId3"/>
                <a:stretch>
                  <a:fillRect l="-313" t="-1056" r="-6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A47278-D5A4-654C-FCCE-B35D4C20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25" y="306985"/>
            <a:ext cx="8943975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762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Friedmanův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článek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otřásl důvěrou ekonomů ve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schopnost vlád „hýbat” ekonomikou po Phillipsové křivce: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Taková křivka: jen v krátkém období;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dlouhém období: návrat ekonomiky opět na svou přirozenou míru nezaměstnanosti,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přitom v sobě nese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zabudovaná inflační očekávání,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která jsou po každém kole zvýšení poptávky vyšší. 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sníží nominální peněžní zásobu =&gt;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klesne AD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desinflace (= snížení inflace):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Desinflační proces –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viz. Obr. Následující snímek: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 v bodě E: přirozená míra nezaměstnanosti u* = 6%, setrvačná inflace = 7 %.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447675" indent="-447675" algn="just">
              <a:buFont typeface="Wingdings" panose="05000000000000000000" pitchFamily="2" charset="2"/>
              <a:buChar char="§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586023-3ED7-2E92-4976-7AE8D333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517584"/>
            <a:ext cx="8753475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9C712B0-F9B7-4026-11ED-A1E326E14DDB}"/>
              </a:ext>
            </a:extLst>
          </p:cNvPr>
          <p:cNvSpPr/>
          <p:nvPr/>
        </p:nvSpPr>
        <p:spPr>
          <a:xfrm>
            <a:off x="4305300" y="5800725"/>
            <a:ext cx="1304925" cy="3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114925" indent="-361950" algn="just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Pak: Snížení AD:  Klesají ceny i nominální mzdy.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– zpočátku v domnění: klesají jejich reálné mzdy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sníží nabídku práce =&gt; Reálný produkt klesá pod potenciální, nezaměstnanost roste nad přirozenou míru.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 ekonomiky po PC3 dolů do bodu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se zvýšila 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inflace klesla na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3 %.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čase: zaměstnanci zjistí, že se jejich reálné mzdy nezměnily: klesly nominální mzdy i ceny =&gt; opět zvýší nabídku práce =&gt;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klesá na přirozenou míru a inflace setrvává na 3 % zabudovala se do inflačních očekávání =&gt; stala se setrvačnou. =&gt;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Ekonomika: z bodu F –&gt; do bodu C: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Posun PC: do PC2 – ztělesňující 3% inflační očekávání.. </a:t>
            </a:r>
          </a:p>
          <a:p>
            <a:pPr marL="4752975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Dojde k dalšímu poklesu AD: posun ekonomiky po PC2 dolů do bodu G a následně do bodu 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14925" indent="-361950" algn="just">
              <a:buFont typeface="Wingdings" panose="05000000000000000000" pitchFamily="2" charset="2"/>
              <a:buChar char="§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F03568-FD20-B94B-8BA6-D304CFDA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5" y="426037"/>
            <a:ext cx="8753475" cy="697913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CE2642-A039-AE35-40CC-172A5B901BD8}"/>
              </a:ext>
            </a:extLst>
          </p:cNvPr>
          <p:cNvSpPr/>
          <p:nvPr/>
        </p:nvSpPr>
        <p:spPr>
          <a:xfrm flipV="1">
            <a:off x="8201744" y="4152896"/>
            <a:ext cx="85725" cy="9525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diagram of a function&#10;&#10;AI-generated content may be incorrect.">
            <a:extLst>
              <a:ext uri="{FF2B5EF4-FFF2-40B4-BE49-F238E27FC236}">
                <a16:creationId xmlns:a16="http://schemas.microsoft.com/office/drawing/2014/main" id="{D23696CA-B03D-ACC2-37A9-38607AA4B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" y="1377979"/>
            <a:ext cx="4933837" cy="4102042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0BDA1C6-5F58-94B4-0948-9767B3F3930A}"/>
              </a:ext>
            </a:extLst>
          </p:cNvPr>
          <p:cNvSpPr/>
          <p:nvPr/>
        </p:nvSpPr>
        <p:spPr>
          <a:xfrm>
            <a:off x="2486025" y="3884296"/>
            <a:ext cx="45719" cy="8572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BA01EB3-F407-65EB-1B02-6CA19E801F91}"/>
              </a:ext>
            </a:extLst>
          </p:cNvPr>
          <p:cNvSpPr/>
          <p:nvPr/>
        </p:nvSpPr>
        <p:spPr>
          <a:xfrm>
            <a:off x="2486025" y="2305050"/>
            <a:ext cx="45719" cy="8572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0F01F-659A-6A96-945A-D7C293120BEE}"/>
              </a:ext>
            </a:extLst>
          </p:cNvPr>
          <p:cNvSpPr txBox="1"/>
          <p:nvPr/>
        </p:nvSpPr>
        <p:spPr>
          <a:xfrm flipV="1">
            <a:off x="1824268" y="3980885"/>
            <a:ext cx="595081" cy="95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8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předchozího modelu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Friedmanův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adaptivních očekáváních: účinky AD neodhadovány dopředu,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 se jen minulými zkušenostmi. 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Svá inflační očekávání opraví teprve poté, když se inflace zvýší a nějakou dobu probíhá.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– 12—18 měsíců po zvýšení peněžní zásoby.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racionálních očekávání.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OČEKÁVÁNI: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AD v krátkém období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sníží nezaměstnanost a vyvolá poptávkovou inflaci.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zvyšují své ceny hned;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snížení nezaměstnanosti nedojde, nezaměstnanost i v krátkém období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setrvávána přirozené míře.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Hypotéza racionálních očekávání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posiluje tvrzení 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neutralitě peněz – i v krátkém období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469185"/>
            <a:ext cx="10670117" cy="513180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15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Obr.: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Původně: ekonomika v rovnováze v bodě A. </a:t>
            </a:r>
          </a:p>
          <a:p>
            <a:pPr marL="6648450" indent="-457200" algn="just">
              <a:spcBef>
                <a:spcPts val="360"/>
              </a:spcBef>
              <a:buClr>
                <a:srgbClr val="000000"/>
              </a:buClr>
              <a:buSzPts val="1800"/>
              <a:buFont typeface="+mj-lt"/>
              <a:buAutoNum type="arabicPeriod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Zvýšení AD –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nevede k poklesu nezaměstnanosti: ekonomika z bodu A přímo do bodu C:</a:t>
            </a:r>
          </a:p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Setrvačná inflace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3 %.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6648450" indent="-457200" algn="just">
              <a:spcBef>
                <a:spcPts val="360"/>
              </a:spcBef>
              <a:buClr>
                <a:srgbClr val="000000"/>
              </a:buClr>
              <a:buSzPts val="1800"/>
              <a:buFont typeface="+mj-lt"/>
              <a:buAutoNum type="arabicPeriod" startAt="2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Další zvýšení AD: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 z bodu C přímo do bodu E: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</a:p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Setrvačná inflace –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7 %.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 AD: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nezvyšuje se nezaměstnanost, rovnou klesá inflace, ekonomika sestupuje z bodu </a:t>
            </a: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do C,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z </a:t>
            </a: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do A.</a:t>
            </a:r>
            <a:endParaRPr lang="cs-CZ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469185"/>
            <a:ext cx="10670117" cy="513180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8B330-AA86-09F5-5DB5-BA780E33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4" t="20558" r="14990" b="40233"/>
          <a:stretch/>
        </p:blipFill>
        <p:spPr>
          <a:xfrm>
            <a:off x="144539" y="1371600"/>
            <a:ext cx="6037186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524000"/>
                <a:ext cx="11674324" cy="5093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racionálních očekáváních žádné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Phillipsovy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křivky neexistují.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Resp.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Phillipsova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křivka (i v krátkém období):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vertikála procházející bodem přirozené míry nezaměstnanosti.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Při racionálních očekáváních: model AS-AD – klasická křivka AS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Žádná volba mezi a nezaměstnaností;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žádné „něco za něco". </a:t>
                </a:r>
              </a:p>
              <a:p>
                <a:pPr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 OČEKÁVÁNI: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 OČEKÁVÁNÍ: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 inflační očekávání mohou zvýšit inflaci ihned po oznámení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úmyslu CB provádět expanzivní monetární politiku: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Očekávaní vyšší inflace: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zabudování očekávaní do nominální úrokové míry.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endParaRPr lang="cs-CZ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524000"/>
                <a:ext cx="11674324" cy="5093415"/>
              </a:xfrm>
              <a:prstGeom prst="rect">
                <a:avLst/>
              </a:prstGeom>
              <a:blipFill>
                <a:blip r:embed="rId3"/>
                <a:stretch>
                  <a:fillRect l="-313" r="-1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688260"/>
            <a:ext cx="10670117" cy="5131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779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428750"/>
            <a:ext cx="11674324" cy="491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zkušenosti s inflací = spojitost mezi expanzivní politikou a inflací, jinak:  překvapení ze zvýšení peněžní zásoby.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Poznatky, o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inflačnosti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 politiky =&gt; předvídaní inflace prakticky ihned při získaní informace.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Překvapivé změny poptávky: Chování CB –  nevypočitatelné =&gt;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Neschopnost správně odhadnout inflaci: po zjištění, že inflace probíhá =&gt; opravení očekávaní.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viz. Obr. Snímek 23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9720" y="548619"/>
            <a:ext cx="10670117" cy="5131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Chování podle modelu racionálních očekávání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16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130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Vyvolána ze strany nabídky =&gt;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nákladová inflace. </a:t>
                </a:r>
              </a:p>
              <a:p>
                <a:pPr indent="-457200" algn="just"/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Příčina: nepříznivý nákladový (nabídkový) šok: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vyvolán např. zvýšením ceny ropy, neúrodou, vlnou stávek – zvýšení mezd.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Vyšší náklady pak tlačí nahoru ceny.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nemožno nákladový šok dobře předvídat 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nelze aplikovat model racionálních očekávání.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Př.: v ekonomice nedochází ani k poptávkové ani k setrvačné inflaci, jenom k zvýšení nákladů o 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průměrný </a:t>
                </a:r>
                <a:r>
                  <a:rPr lang="pl-PL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nákladů na jednotku produktu)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=&gt; Nákladová inflace:   </a:t>
                </a:r>
              </a:p>
              <a:p>
                <a:pPr marL="0" indent="0" algn="ctr">
                  <a:buNone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130741"/>
              </a:xfrm>
              <a:prstGeom prst="rect">
                <a:avLst/>
              </a:prstGeom>
              <a:blipFill>
                <a:blip r:embed="rId3"/>
                <a:stretch>
                  <a:fillRect l="-313" t="-1425" r="-1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3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nákladů nejen tlačí na růst cen, ale také vyvolává pokles reálného produktu pod potenciální produkt a růst nezaměstnanosti nad přirozenou míru. 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Následující snímek: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(a): nepříznivý nákladový šok na modelu AS-AD: zvýšení nákladů – posun křivky AS do AS‘: ekonomika do bodu H: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pod potenciálním, vyšší P.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(b): nepříznivý nákladový šok na modelu PC: ekonomika původně na PC s nulovými inflačními očekáváními: bod A, na přirozené míre nezaměstnanosti u*: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nákladů – vychýlení z PC do bodu H: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nezaměstnanost s vyšší inflací.  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STAGFLACE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stagnace spojená s inflací, tj. růst nezaměstnanosti v kombinací s  inflací (viz poznámka): významná v 70. letech: ropné šoky.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407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2"/>
            <a:ext cx="11674324" cy="527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oblibě také –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Keynesova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teorie nezaměstnanosti: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stimulací agregátní poptávky, tj. zvyšováním vládních výdajů a peněžní zásoby – možné snižovat nezaměstnanost bez hrozby inflace – až do dosažení plné zaměstnanosti.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křivka však ukazovala, že „plná zaměstnanost” není smysluplný pojem: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existuje nějaká frikční nezaměstnanost.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Inflace se začíná prudce zvyšovat, když nezaměstnanost klesne již ke 2 %.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naznačovala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existenci dlouhodobého stabilního vztahu mezi inflací a nezaměstnaností =&gt; existuje volba (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mezi dvěma ekonomickými zly — můžeme mít méně nezaměstnanosti „za cenu" vyšší inflace, nebo můžeme mít nižší inflaci „za cenu" vyšší nezaměstnanosti: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základ pro řízení AD.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4775" y="333377"/>
            <a:ext cx="8107892" cy="472808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8E638-EB8C-815F-A85E-701D6A7911BF}"/>
              </a:ext>
            </a:extLst>
          </p:cNvPr>
          <p:cNvSpPr txBox="1">
            <a:spLocks/>
          </p:cNvSpPr>
          <p:nvPr/>
        </p:nvSpPr>
        <p:spPr>
          <a:xfrm>
            <a:off x="3733800" y="779764"/>
            <a:ext cx="8107892" cy="4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200" b="1" kern="0" dirty="0" err="1"/>
              <a:t>Phillipsova</a:t>
            </a:r>
            <a:r>
              <a:rPr lang="cs-CZ" sz="3200" b="1" kern="0" dirty="0"/>
              <a:t> křivka (PC)- historie a empirie   </a:t>
            </a:r>
            <a:br>
              <a:rPr lang="cs-CZ" sz="3200" b="1" kern="0" dirty="0"/>
            </a:br>
            <a:endParaRPr lang="cs-CZ" sz="3200" b="1" kern="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5D90AFD-4D4D-DFE2-1370-ECB5E8365A52}"/>
              </a:ext>
            </a:extLst>
          </p:cNvPr>
          <p:cNvSpPr/>
          <p:nvPr/>
        </p:nvSpPr>
        <p:spPr>
          <a:xfrm>
            <a:off x="6848475" y="5819775"/>
            <a:ext cx="1247775" cy="2584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1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  <p:pic>
        <p:nvPicPr>
          <p:cNvPr id="3" name="Picture 2" descr="A diagram of a product and a product&#10;&#10;AI-generated content may be incorrect.">
            <a:extLst>
              <a:ext uri="{FF2B5EF4-FFF2-40B4-BE49-F238E27FC236}">
                <a16:creationId xmlns:a16="http://schemas.microsoft.com/office/drawing/2014/main" id="{278D7098-1930-F390-285F-BBD673D5E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1454864"/>
            <a:ext cx="11257718" cy="460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8E31F-4EEC-9C0B-E749-07E75657AE9E}"/>
              </a:ext>
            </a:extLst>
          </p:cNvPr>
          <p:cNvSpPr txBox="1"/>
          <p:nvPr/>
        </p:nvSpPr>
        <p:spPr>
          <a:xfrm>
            <a:off x="2817962" y="2333625"/>
            <a:ext cx="572938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742950" indent="-742950" algn="just">
                  <a:buFont typeface="+mj-lt"/>
                  <a:buAutoNum type="arabicPeriod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– neakomoduje šok =&gt; nezvýší peněžní zásobu =&gt; nezaměstnanost po čase vede k </a:t>
                </a:r>
                <a:r>
                  <a:rPr lang="cs-CZ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poklesu reálných mezd </a:t>
                </a: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nepřiznivý šok odezní =&gt; </a:t>
                </a:r>
                <a:r>
                  <a:rPr lang="cs-CZ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nákladová inflace zmizí. 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+mj-lt"/>
                  <a:buAutoNum type="arabicPeriod" startAt="2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– akomoduje šok zvýšením peněžní zásoby =&gt; </a:t>
                </a:r>
                <a:r>
                  <a:rPr lang="cs-CZ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vyvolá poptávkovou a následně setrvačnou inflaci: </a:t>
                </a:r>
              </a:p>
              <a:p>
                <a:pPr marL="742950" indent="-742950" algn="just">
                  <a:buFont typeface="+mj-lt"/>
                  <a:buAutoNum type="arabicPeriod" startAt="2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Wingdings" panose="05000000000000000000" pitchFamily="2" charset="2"/>
                  <a:buChar char="Ø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Všechny tři typy inflace Najednou. Celková inflace – rovnice: </a:t>
                </a:r>
              </a:p>
              <a:p>
                <a:pPr marL="0" indent="0" algn="ctr">
                  <a:buNone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  <m:r>
                      <a:rPr lang="cs-CZ" sz="4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blipFill>
                <a:blip r:embed="rId3"/>
                <a:stretch>
                  <a:fillRect l="-313" t="-2665" r="-1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0536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47500" lnSpcReduction="20000"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celková inflace,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očekávaná, resp. setrvačná inflace,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poptávková inflace.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nákladová inflace. </a:t>
                </a:r>
              </a:p>
              <a:p>
                <a:pPr marL="571500" indent="-571500" algn="just"/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/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Opakování: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Inflace – dána rozdílem mezi růstem nominální peněžní zásoby a růstem reálné poptávky po penězích. Rovnice: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5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5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51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5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cs-CZ" sz="51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5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𝝁</m:t>
                      </m:r>
                    </m:oMath>
                  </m:oMathPara>
                </a14:m>
                <a:endParaRPr lang="cs-CZ" sz="5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inflace;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— růst nominální peněžní </a:t>
                </a:r>
                <a:r>
                  <a:rPr lang="cs-CZ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násoby</a:t>
                </a: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růst reálné poptávky po penězích. 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Souvislost rovnic: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4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cs-CZ" sz="4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cs-CZ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Velikost inflace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cs-CZ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4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4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2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2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2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2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  <m:r>
                      <a:rPr lang="cs-CZ" sz="4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Rozdělení inflace m</a:t>
                </a:r>
                <a:r>
                  <a:rPr lang="pt-BR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ezi setrvačno</a:t>
                </a:r>
                <a:r>
                  <a:rPr lang="cs-CZ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4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poptávkovou a nákladovou. </a:t>
                </a:r>
                <a:endParaRPr lang="cs-CZ" sz="4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blipFill>
                <a:blip r:embed="rId3"/>
                <a:stretch>
                  <a:fillRect l="-365" t="-695" r="-4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inflace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F614096-BBBC-AB86-15F4-423329386CB4}"/>
              </a:ext>
            </a:extLst>
          </p:cNvPr>
          <p:cNvSpPr/>
          <p:nvPr/>
        </p:nvSpPr>
        <p:spPr>
          <a:xfrm>
            <a:off x="8691129" y="5094143"/>
            <a:ext cx="2200275" cy="276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Komponenty – charakter inflace, s jakou nezaměstnanosti bude inflace krátkodobé spojená: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etrvačn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na přirozené míre;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optávkov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pod přirozenou mírou;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ákladov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nad přirozenou mírou.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inflace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45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1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600" b="1" dirty="0"/>
              <a:t>P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říklad </a:t>
            </a:r>
            <a:endParaRPr lang="cs-CZ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302D5-E0F6-11EF-D519-03F0416D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3" y="1480369"/>
            <a:ext cx="11674324" cy="43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2"/>
            <a:ext cx="11674324" cy="527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14925" indent="-9525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4775" y="57150"/>
            <a:ext cx="8107892" cy="749035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Původní Phillipsova křivka </a:t>
            </a:r>
            <a:endParaRPr lang="cs-CZ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99F44-2922-2395-7EB2-94E510A4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93" t="7882" r="11376" b="52775"/>
          <a:stretch/>
        </p:blipFill>
        <p:spPr>
          <a:xfrm>
            <a:off x="348342" y="1309531"/>
            <a:ext cx="10585129" cy="4853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8343" y="1252573"/>
                <a:ext cx="11674324" cy="508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447675" indent="-361950" algn="just"/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Myšlenku podpořili američtí ekonomové, P. A.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Samuelson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R. M.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Solow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zjistili PC pro ekonomiku USA v 60. letech – upravili ji: zachycovala vztah mezi nezaměstnaností n cenovou inflací: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Ovlivněn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růstem produktivity práce –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vztah: </a:t>
                </a:r>
              </a:p>
              <a:p>
                <a:pPr marL="85725" indent="0" algn="ctr">
                  <a:buNone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i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sz="2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mzdová inflace vyjadřující růst nominálních mezd;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cenová inflace vyjadřující růst cen 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růst produktivity práce (růst produktu na jednotku práce): </a:t>
                </a:r>
              </a:p>
              <a:p>
                <a:pPr marL="542925" indent="-457200" algn="just">
                  <a:buFont typeface="+mj-lt"/>
                  <a:buAutoNum type="alphaUcPeriod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produktivita práce roste 2 %: mohou zaměstnavatelé zvyšovat nominální mzdy o 2 %, aniž by jim rostly náklady práce a tudíž neporostou ceny. </a:t>
                </a:r>
              </a:p>
              <a:p>
                <a:pPr marL="542925" indent="-457200" algn="just">
                  <a:buFont typeface="+mj-lt"/>
                  <a:buAutoNum type="alphaUcPeriod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nominální mzdy rostou rychleji než produktivita práce, zvyšují se náklady na práci a firmy tento rozdíl přenášejí do růstu cen. </a:t>
                </a:r>
              </a:p>
              <a:p>
                <a:pPr marL="447675" indent="-447675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343" y="1252573"/>
                <a:ext cx="11674324" cy="5087844"/>
              </a:xfrm>
              <a:prstGeom prst="rect">
                <a:avLst/>
              </a:prstGeom>
              <a:blipFill>
                <a:blip r:embed="rId3"/>
                <a:stretch>
                  <a:fillRect t="-599" r="-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333375"/>
            <a:ext cx="8107892" cy="749035"/>
          </a:xfrm>
        </p:spPr>
        <p:txBody>
          <a:bodyPr>
            <a:noAutofit/>
          </a:bodyPr>
          <a:lstStyle/>
          <a:p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 – další vývoj: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Samuelson a Solow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7650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641832"/>
            <a:ext cx="11465302" cy="488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53100" indent="-457200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Phillipsova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křivka: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Solow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2% růst produktivity práce. </a:t>
            </a:r>
          </a:p>
          <a:p>
            <a:pPr marL="5753100" indent="-457200"/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0" indent="-457200">
              <a:buFont typeface="+mj-lt"/>
              <a:buAutoNum type="arabicPeriod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 svislá osa: růst nominálních mezd – mzdová inflace; </a:t>
            </a:r>
          </a:p>
          <a:p>
            <a:pPr marL="5753100" indent="-457200">
              <a:buFont typeface="+mj-lt"/>
              <a:buAutoNum type="arabicPeriod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Pravá svislá osa: růst cen – cenová inflace.</a:t>
            </a:r>
          </a:p>
          <a:p>
            <a:pPr marL="447675" indent="-447675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při nezaměstnanosti 4% rostou nominální mzdy tempem 8 % a ceny tempem 6 %. </a:t>
            </a: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46F82-86AA-8643-89BF-78735142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19" t="7093" r="11899" b="51148"/>
          <a:stretch/>
        </p:blipFill>
        <p:spPr>
          <a:xfrm>
            <a:off x="378355" y="1641832"/>
            <a:ext cx="5135413" cy="32861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520F9D-F6B2-2C04-3ACA-16AAD916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53" y="657225"/>
            <a:ext cx="8107892" cy="749035"/>
          </a:xfrm>
        </p:spPr>
        <p:txBody>
          <a:bodyPr>
            <a:noAutofit/>
          </a:bodyPr>
          <a:lstStyle/>
          <a:p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 – další vývoj: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Samuelson a Solow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820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514475"/>
            <a:ext cx="11674324" cy="501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66700" indent="-266700" algn="just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60. let 20. st.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PC přímo vybízela k hledání optimální, resp. politicky žádoucí kombinace inflace a nezaměstnanosti. Stačí, aby se stát naučil „zacházet“ s AD =&gt; dosáhne žádoucí bod na PC.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leta: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inflace i nezaměstnanosti: pojem STAGFLACE = současný růst nezaměstnanosti i inflace.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 s původními představami o existenci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mezi  inflací a nezaměstnanosti:  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ekonomika utíkala z PC nahoru doprava: viz obr.: 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5"/>
            <a:ext cx="8107892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PC: vývoj 60. a 70. léta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46B560-421D-9FF1-ED6E-1E74744CCDD2}"/>
              </a:ext>
            </a:extLst>
          </p:cNvPr>
          <p:cNvSpPr/>
          <p:nvPr/>
        </p:nvSpPr>
        <p:spPr>
          <a:xfrm>
            <a:off x="10953750" y="5543550"/>
            <a:ext cx="752475" cy="495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6604" y="1685924"/>
            <a:ext cx="11674324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inflaci a nezaměstnanost v USA: 1961 — 1997,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letech 1961—1969 (vyznačeno silnou čarou: existence inverzního vztahu mezi inflací a nezaměstnanosti v r. 1961—1969; </a:t>
            </a:r>
          </a:p>
          <a:p>
            <a:pPr marL="6829425"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došlo v USA ke snížení, následujících letech i ke zvýšení vládních výdajů:</a:t>
            </a:r>
          </a:p>
          <a:p>
            <a:pPr marL="6829425" indent="-457200"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Expanzivní rozpočtová politika doprovázená expanzivní měnovou, politikou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zvyšovali agregátní poptávku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pokles nezaměstnanosti, zároveň růst inflace.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1969: inflace i nezaměstnanost = růst – 70. léta;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1992: obě = pokles.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kdyby existovalo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více „normálně se chovajících“  PC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(1961—1969, 1980—1982, 1986-1989 a 1990—1992) a americká ekonomika se přesunovala mezi nimi.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604" y="844097"/>
            <a:ext cx="11498792" cy="841827"/>
          </a:xfrm>
        </p:spPr>
        <p:txBody>
          <a:bodyPr>
            <a:noAutofit/>
          </a:bodyPr>
          <a:lstStyle/>
          <a:p>
            <a:pPr algn="l"/>
            <a:r>
              <a:rPr lang="cs-CZ" sz="2600" b="1" dirty="0"/>
              <a:t>  </a:t>
            </a:r>
            <a:br>
              <a:rPr lang="cs-CZ" sz="2600" b="1" dirty="0"/>
            </a:b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Americká PC v letech 1961—1997: inverzní vztah mezi inflací a nezaměstnanosti v r. 1961—1969;  Po r. 1969: přestaly vykazovat inverzní vztah.</a:t>
            </a:r>
            <a:b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b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78F3-A951-C0C3-EB7F-79A133E2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03" t="4861" r="13259" b="59306"/>
          <a:stretch/>
        </p:blipFill>
        <p:spPr>
          <a:xfrm>
            <a:off x="346604" y="1505908"/>
            <a:ext cx="6343650" cy="3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514475"/>
            <a:ext cx="11674324" cy="501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72150" indent="-571500" algn="just">
              <a:buFont typeface="Wingdings" panose="05000000000000000000" pitchFamily="2" charset="2"/>
              <a:buChar char="ü"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se chová více méně „správně“ v daném období:</a:t>
            </a:r>
          </a:p>
          <a:p>
            <a:pPr marL="5562600" indent="-361950">
              <a:buFont typeface="Wingdings" panose="05000000000000000000" pitchFamily="2" charset="2"/>
              <a:buChar char="Ø"/>
            </a:pPr>
            <a:r>
              <a:rPr lang="cs-CZ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mezi inflací a nezaměstnanosti =</a:t>
            </a: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inverzní vztah.</a:t>
            </a:r>
            <a:endParaRPr lang="cs-CZ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2975" indent="0" algn="just">
              <a:buNone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5"/>
            <a:ext cx="8107892" cy="841827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Česká PC: 1993 – 2003 – inverzní vztah</a:t>
            </a:r>
            <a:endParaRPr lang="cs-CZ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C801E-CC64-5FA6-5885-BAE28DA0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57" t="55664" r="6861" b="6241"/>
          <a:stretch/>
        </p:blipFill>
        <p:spPr>
          <a:xfrm>
            <a:off x="245533" y="1857375"/>
            <a:ext cx="4857749" cy="33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48077</TotalTime>
  <Words>5286</Words>
  <Application>Microsoft Office PowerPoint</Application>
  <PresentationFormat>Widescreen</PresentationFormat>
  <Paragraphs>439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Makroekonomie II Phillipsova křivka - vztah mezi inflací a nezaměstnaností   (téma 6 v osnově). XMAK2</vt:lpstr>
      <vt:lpstr>Phillipsova křivka - historie a empirie    </vt:lpstr>
      <vt:lpstr>   </vt:lpstr>
      <vt:lpstr>   Původní Phillipsova křivka </vt:lpstr>
      <vt:lpstr>PC – další vývoj: Samuelson a Solow</vt:lpstr>
      <vt:lpstr>PC – další vývoj: Samuelson a Solow</vt:lpstr>
      <vt:lpstr>   PC: vývoj 60. a 70. léta </vt:lpstr>
      <vt:lpstr>   Americká PC v letech 1961—1997: inverzní vztah mezi inflací a nezaměstnanosti v r. 1961—1969;  Po r. 1969: přestaly vykazovat inverzní vztah.   </vt:lpstr>
      <vt:lpstr>   Česká PC: 1993 – 2003 – inverzní vztah</vt:lpstr>
      <vt:lpstr>   Okunův zákon a poptávková inflace </vt:lpstr>
      <vt:lpstr>   Okunův zákon a poptávková inflace </vt:lpstr>
      <vt:lpstr>   Okunův zákon a poptávková inflace </vt:lpstr>
      <vt:lpstr>   Okunův zákon a poptávková inflace </vt:lpstr>
      <vt:lpstr>   PC vyplývá z křivky AS</vt:lpstr>
      <vt:lpstr>   Inflační očekávání a setrvačná inflace  </vt:lpstr>
      <vt:lpstr>   ADAPTIVNÍ a RACIONÁLNÍ OČEKÁVANÍ    </vt:lpstr>
      <vt:lpstr>   Tvorba racionálních očekávání </vt:lpstr>
      <vt:lpstr>   Tvorba racionálních očekávání </vt:lpstr>
      <vt:lpstr>   Adaptivní očekávaní a setrvačná inflace </vt:lpstr>
      <vt:lpstr>   Adaptivní očekávaní a setrvačná inflace </vt:lpstr>
      <vt:lpstr>   Adaptivní očekávaní a setrvačná inflace </vt:lpstr>
      <vt:lpstr>   Adaptivní očekávaní a setrvačná inflace </vt:lpstr>
      <vt:lpstr>   Adaptivní očekávaní a setrvačná inflace </vt:lpstr>
      <vt:lpstr>   Škola racionálních očekávání</vt:lpstr>
      <vt:lpstr>   Škola racionálních očekávání</vt:lpstr>
      <vt:lpstr>   Škola racionálních očekávání</vt:lpstr>
      <vt:lpstr>   Chování podle modelu racionálních očekávání</vt:lpstr>
      <vt:lpstr>   Nákladová inflace </vt:lpstr>
      <vt:lpstr>   Nákladová inflace </vt:lpstr>
      <vt:lpstr>   Nákladová inflace </vt:lpstr>
      <vt:lpstr>   Nákladová inflace </vt:lpstr>
      <vt:lpstr>   Rozdělení inflace </vt:lpstr>
      <vt:lpstr>   Rozdělení inflace</vt:lpstr>
      <vt:lpstr>   Příklad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Makroekonomie II Platební bilance a vnější rovnováha (součást tématu 9 v osnově). XMAK2</dc:title>
  <dc:creator>Drastichová Magdaléna</dc:creator>
  <cp:lastModifiedBy>Drastichová Magdaléna</cp:lastModifiedBy>
  <cp:revision>82</cp:revision>
  <dcterms:created xsi:type="dcterms:W3CDTF">2024-10-01T11:06:00Z</dcterms:created>
  <dcterms:modified xsi:type="dcterms:W3CDTF">2025-11-23T15:36:23Z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ABADC47275C9400DA97A746A7A2B4127_13</vt:lpwstr>
  </property>
  <property fmtid="{D5CDD505-2E9C-101B-9397-08002B2CF9AE}" pid="3" name="KSOProductBuildVer">
    <vt:lpwstr>1033-12.2.0.18165</vt:lpwstr>
  </property>
</Properties>
</file>