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41"/>
  </p:notesMasterIdLst>
  <p:sldIdLst>
    <p:sldId id="257" r:id="rId3"/>
    <p:sldId id="339" r:id="rId4"/>
    <p:sldId id="338" r:id="rId5"/>
    <p:sldId id="418" r:id="rId6"/>
    <p:sldId id="419" r:id="rId7"/>
    <p:sldId id="309" r:id="rId8"/>
    <p:sldId id="437" r:id="rId9"/>
    <p:sldId id="341" r:id="rId10"/>
    <p:sldId id="420" r:id="rId11"/>
    <p:sldId id="461" r:id="rId12"/>
    <p:sldId id="438" r:id="rId13"/>
    <p:sldId id="462" r:id="rId14"/>
    <p:sldId id="421" r:id="rId15"/>
    <p:sldId id="439" r:id="rId16"/>
    <p:sldId id="440" r:id="rId17"/>
    <p:sldId id="441" r:id="rId18"/>
    <p:sldId id="464" r:id="rId19"/>
    <p:sldId id="442" r:id="rId20"/>
    <p:sldId id="443" r:id="rId21"/>
    <p:sldId id="444" r:id="rId22"/>
    <p:sldId id="445" r:id="rId23"/>
    <p:sldId id="436" r:id="rId24"/>
    <p:sldId id="446" r:id="rId25"/>
    <p:sldId id="447" r:id="rId26"/>
    <p:sldId id="448" r:id="rId27"/>
    <p:sldId id="463" r:id="rId28"/>
    <p:sldId id="449" r:id="rId29"/>
    <p:sldId id="451" r:id="rId30"/>
    <p:sldId id="450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60" r:id="rId39"/>
    <p:sldId id="27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C7313-1626-4468-B10A-29E6976600F7}" v="8" dt="2025-11-02T22:13:47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0000" autoAdjust="0"/>
  </p:normalViewPr>
  <p:slideViewPr>
    <p:cSldViewPr snapToGrid="0">
      <p:cViewPr varScale="1">
        <p:scale>
          <a:sx n="73" d="100"/>
          <a:sy n="73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stichová Magdaléna" userId="1a6265d6-de40-440e-a90a-ddfe3cb1d98e" providerId="ADAL" clId="{1CB89F15-E6ED-4BD1-81F3-4D21F46BD08F}"/>
    <pc:docChg chg="undo custSel addSld modSld">
      <pc:chgData name="Drastichová Magdaléna" userId="1a6265d6-de40-440e-a90a-ddfe3cb1d98e" providerId="ADAL" clId="{1CB89F15-E6ED-4BD1-81F3-4D21F46BD08F}" dt="2025-11-02T22:14:01.704" v="106" actId="13926"/>
      <pc:docMkLst>
        <pc:docMk/>
      </pc:docMkLst>
      <pc:sldChg chg="modSp mod">
        <pc:chgData name="Drastichová Magdaléna" userId="1a6265d6-de40-440e-a90a-ddfe3cb1d98e" providerId="ADAL" clId="{1CB89F15-E6ED-4BD1-81F3-4D21F46BD08F}" dt="2025-11-02T21:32:08.562" v="1" actId="27636"/>
        <pc:sldMkLst>
          <pc:docMk/>
          <pc:sldMk cId="0" sldId="438"/>
        </pc:sldMkLst>
        <pc:spChg chg="mod">
          <ac:chgData name="Drastichová Magdaléna" userId="1a6265d6-de40-440e-a90a-ddfe3cb1d98e" providerId="ADAL" clId="{1CB89F15-E6ED-4BD1-81F3-4D21F46BD08F}" dt="2025-11-02T21:32:08.562" v="1" actId="27636"/>
          <ac:spMkLst>
            <pc:docMk/>
            <pc:sldMk cId="0" sldId="438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1:35:44.633" v="7" actId="27636"/>
        <pc:sldMkLst>
          <pc:docMk/>
          <pc:sldMk cId="0" sldId="441"/>
        </pc:sldMkLst>
        <pc:spChg chg="mod">
          <ac:chgData name="Drastichová Magdaléna" userId="1a6265d6-de40-440e-a90a-ddfe3cb1d98e" providerId="ADAL" clId="{1CB89F15-E6ED-4BD1-81F3-4D21F46BD08F}" dt="2025-11-02T21:35:44.633" v="7" actId="27636"/>
          <ac:spMkLst>
            <pc:docMk/>
            <pc:sldMk cId="0" sldId="441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1:38:09.278" v="12" actId="20577"/>
        <pc:sldMkLst>
          <pc:docMk/>
          <pc:sldMk cId="0" sldId="442"/>
        </pc:sldMkLst>
        <pc:spChg chg="mod">
          <ac:chgData name="Drastichová Magdaléna" userId="1a6265d6-de40-440e-a90a-ddfe3cb1d98e" providerId="ADAL" clId="{1CB89F15-E6ED-4BD1-81F3-4D21F46BD08F}" dt="2025-11-02T21:38:09.278" v="12" actId="20577"/>
          <ac:spMkLst>
            <pc:docMk/>
            <pc:sldMk cId="0" sldId="442"/>
            <ac:spMk id="98" creationId="{00000000-0000-0000-0000-000000000000}"/>
          </ac:spMkLst>
        </pc:spChg>
      </pc:sldChg>
      <pc:sldChg chg="modSp">
        <pc:chgData name="Drastichová Magdaléna" userId="1a6265d6-de40-440e-a90a-ddfe3cb1d98e" providerId="ADAL" clId="{1CB89F15-E6ED-4BD1-81F3-4D21F46BD08F}" dt="2025-11-02T21:39:44.464" v="15" actId="12"/>
        <pc:sldMkLst>
          <pc:docMk/>
          <pc:sldMk cId="0" sldId="445"/>
        </pc:sldMkLst>
        <pc:spChg chg="mod">
          <ac:chgData name="Drastichová Magdaléna" userId="1a6265d6-de40-440e-a90a-ddfe3cb1d98e" providerId="ADAL" clId="{1CB89F15-E6ED-4BD1-81F3-4D21F46BD08F}" dt="2025-11-02T21:39:44.464" v="15" actId="12"/>
          <ac:spMkLst>
            <pc:docMk/>
            <pc:sldMk cId="0" sldId="445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1:40:30.282" v="16" actId="20577"/>
        <pc:sldMkLst>
          <pc:docMk/>
          <pc:sldMk cId="0" sldId="447"/>
        </pc:sldMkLst>
        <pc:spChg chg="mod">
          <ac:chgData name="Drastichová Magdaléna" userId="1a6265d6-de40-440e-a90a-ddfe3cb1d98e" providerId="ADAL" clId="{1CB89F15-E6ED-4BD1-81F3-4D21F46BD08F}" dt="2025-11-02T21:40:30.282" v="16" actId="20577"/>
          <ac:spMkLst>
            <pc:docMk/>
            <pc:sldMk cId="0" sldId="447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1:40:53.976" v="17" actId="13926"/>
        <pc:sldMkLst>
          <pc:docMk/>
          <pc:sldMk cId="0" sldId="448"/>
        </pc:sldMkLst>
        <pc:spChg chg="mod">
          <ac:chgData name="Drastichová Magdaléna" userId="1a6265d6-de40-440e-a90a-ddfe3cb1d98e" providerId="ADAL" clId="{1CB89F15-E6ED-4BD1-81F3-4D21F46BD08F}" dt="2025-11-02T21:40:53.976" v="17" actId="13926"/>
          <ac:spMkLst>
            <pc:docMk/>
            <pc:sldMk cId="0" sldId="448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2:02:16.419" v="42" actId="20577"/>
        <pc:sldMkLst>
          <pc:docMk/>
          <pc:sldMk cId="0" sldId="450"/>
        </pc:sldMkLst>
        <pc:spChg chg="mod">
          <ac:chgData name="Drastichová Magdaléna" userId="1a6265d6-de40-440e-a90a-ddfe3cb1d98e" providerId="ADAL" clId="{1CB89F15-E6ED-4BD1-81F3-4D21F46BD08F}" dt="2025-11-02T22:02:16.419" v="42" actId="20577"/>
          <ac:spMkLst>
            <pc:docMk/>
            <pc:sldMk cId="0" sldId="450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2:07:56.264" v="67" actId="13926"/>
        <pc:sldMkLst>
          <pc:docMk/>
          <pc:sldMk cId="0" sldId="451"/>
        </pc:sldMkLst>
        <pc:spChg chg="mod">
          <ac:chgData name="Drastichová Magdaléna" userId="1a6265d6-de40-440e-a90a-ddfe3cb1d98e" providerId="ADAL" clId="{1CB89F15-E6ED-4BD1-81F3-4D21F46BD08F}" dt="2025-11-02T22:07:56.264" v="67" actId="13926"/>
          <ac:spMkLst>
            <pc:docMk/>
            <pc:sldMk cId="0" sldId="451"/>
            <ac:spMk id="98" creationId="{00000000-0000-0000-0000-000000000000}"/>
          </ac:spMkLst>
        </pc:spChg>
        <pc:picChg chg="mod">
          <ac:chgData name="Drastichová Magdaléna" userId="1a6265d6-de40-440e-a90a-ddfe3cb1d98e" providerId="ADAL" clId="{1CB89F15-E6ED-4BD1-81F3-4D21F46BD08F}" dt="2025-11-02T22:05:59.683" v="51" actId="14100"/>
          <ac:picMkLst>
            <pc:docMk/>
            <pc:sldMk cId="0" sldId="451"/>
            <ac:picMk id="4" creationId="{00000000-0000-0000-0000-000000000000}"/>
          </ac:picMkLst>
        </pc:picChg>
      </pc:sldChg>
      <pc:sldChg chg="modSp mod">
        <pc:chgData name="Drastichová Magdaléna" userId="1a6265d6-de40-440e-a90a-ddfe3cb1d98e" providerId="ADAL" clId="{1CB89F15-E6ED-4BD1-81F3-4D21F46BD08F}" dt="2025-11-02T22:06:55.827" v="63" actId="20577"/>
        <pc:sldMkLst>
          <pc:docMk/>
          <pc:sldMk cId="0" sldId="452"/>
        </pc:sldMkLst>
        <pc:spChg chg="mod">
          <ac:chgData name="Drastichová Magdaléna" userId="1a6265d6-de40-440e-a90a-ddfe3cb1d98e" providerId="ADAL" clId="{1CB89F15-E6ED-4BD1-81F3-4D21F46BD08F}" dt="2025-11-02T21:42:15.853" v="28" actId="1076"/>
          <ac:spMkLst>
            <pc:docMk/>
            <pc:sldMk cId="0" sldId="452"/>
            <ac:spMk id="6" creationId="{00000000-0000-0000-0000-000000000000}"/>
          </ac:spMkLst>
        </pc:spChg>
        <pc:spChg chg="mod">
          <ac:chgData name="Drastichová Magdaléna" userId="1a6265d6-de40-440e-a90a-ddfe3cb1d98e" providerId="ADAL" clId="{1CB89F15-E6ED-4BD1-81F3-4D21F46BD08F}" dt="2025-11-02T22:06:55.827" v="63" actId="20577"/>
          <ac:spMkLst>
            <pc:docMk/>
            <pc:sldMk cId="0" sldId="452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2:07:31.383" v="65" actId="27636"/>
        <pc:sldMkLst>
          <pc:docMk/>
          <pc:sldMk cId="0" sldId="453"/>
        </pc:sldMkLst>
        <pc:spChg chg="mod">
          <ac:chgData name="Drastichová Magdaléna" userId="1a6265d6-de40-440e-a90a-ddfe3cb1d98e" providerId="ADAL" clId="{1CB89F15-E6ED-4BD1-81F3-4D21F46BD08F}" dt="2025-11-02T22:07:31.383" v="65" actId="27636"/>
          <ac:spMkLst>
            <pc:docMk/>
            <pc:sldMk cId="0" sldId="453"/>
            <ac:spMk id="98" creationId="{00000000-0000-0000-0000-000000000000}"/>
          </ac:spMkLst>
        </pc:spChg>
      </pc:sldChg>
      <pc:sldChg chg="addSp modSp mod">
        <pc:chgData name="Drastichová Magdaléna" userId="1a6265d6-de40-440e-a90a-ddfe3cb1d98e" providerId="ADAL" clId="{1CB89F15-E6ED-4BD1-81F3-4D21F46BD08F}" dt="2025-11-02T22:13:26.513" v="99" actId="179"/>
        <pc:sldMkLst>
          <pc:docMk/>
          <pc:sldMk cId="0" sldId="454"/>
        </pc:sldMkLst>
        <pc:spChg chg="mod">
          <ac:chgData name="Drastichová Magdaléna" userId="1a6265d6-de40-440e-a90a-ddfe3cb1d98e" providerId="ADAL" clId="{1CB89F15-E6ED-4BD1-81F3-4D21F46BD08F}" dt="2025-11-02T22:13:26.513" v="99" actId="179"/>
          <ac:spMkLst>
            <pc:docMk/>
            <pc:sldMk cId="0" sldId="454"/>
            <ac:spMk id="98" creationId="{00000000-0000-0000-0000-000000000000}"/>
          </ac:spMkLst>
        </pc:spChg>
        <pc:picChg chg="add mod">
          <ac:chgData name="Drastichová Magdaléna" userId="1a6265d6-de40-440e-a90a-ddfe3cb1d98e" providerId="ADAL" clId="{1CB89F15-E6ED-4BD1-81F3-4D21F46BD08F}" dt="2025-11-02T22:12:53.011" v="96" actId="14100"/>
          <ac:picMkLst>
            <pc:docMk/>
            <pc:sldMk cId="0" sldId="454"/>
            <ac:picMk id="4" creationId="{3832BC0F-A84F-6895-A0B4-66D1443673C9}"/>
          </ac:picMkLst>
        </pc:picChg>
      </pc:sldChg>
      <pc:sldChg chg="modSp mod">
        <pc:chgData name="Drastichová Magdaléna" userId="1a6265d6-de40-440e-a90a-ddfe3cb1d98e" providerId="ADAL" clId="{1CB89F15-E6ED-4BD1-81F3-4D21F46BD08F}" dt="2025-11-02T22:12:07.983" v="83" actId="207"/>
        <pc:sldMkLst>
          <pc:docMk/>
          <pc:sldMk cId="0" sldId="455"/>
        </pc:sldMkLst>
        <pc:spChg chg="mod">
          <ac:chgData name="Drastichová Magdaléna" userId="1a6265d6-de40-440e-a90a-ddfe3cb1d98e" providerId="ADAL" clId="{1CB89F15-E6ED-4BD1-81F3-4D21F46BD08F}" dt="2025-11-02T22:12:07.983" v="83" actId="207"/>
          <ac:spMkLst>
            <pc:docMk/>
            <pc:sldMk cId="0" sldId="455"/>
            <ac:spMk id="3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2:10:30.982" v="82" actId="20577"/>
        <pc:sldMkLst>
          <pc:docMk/>
          <pc:sldMk cId="0" sldId="456"/>
        </pc:sldMkLst>
        <pc:spChg chg="mod">
          <ac:chgData name="Drastichová Magdaléna" userId="1a6265d6-de40-440e-a90a-ddfe3cb1d98e" providerId="ADAL" clId="{1CB89F15-E6ED-4BD1-81F3-4D21F46BD08F}" dt="2025-11-02T22:10:30.982" v="82" actId="20577"/>
          <ac:spMkLst>
            <pc:docMk/>
            <pc:sldMk cId="0" sldId="456"/>
            <ac:spMk id="3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2:14:01.704" v="106" actId="13926"/>
        <pc:sldMkLst>
          <pc:docMk/>
          <pc:sldMk cId="0" sldId="460"/>
        </pc:sldMkLst>
        <pc:spChg chg="mod">
          <ac:chgData name="Drastichová Magdaléna" userId="1a6265d6-de40-440e-a90a-ddfe3cb1d98e" providerId="ADAL" clId="{1CB89F15-E6ED-4BD1-81F3-4D21F46BD08F}" dt="2025-11-02T22:14:01.704" v="106" actId="13926"/>
          <ac:spMkLst>
            <pc:docMk/>
            <pc:sldMk cId="0" sldId="460"/>
            <ac:spMk id="98" creationId="{00000000-0000-0000-0000-000000000000}"/>
          </ac:spMkLst>
        </pc:spChg>
      </pc:sldChg>
      <pc:sldChg chg="modSp mod">
        <pc:chgData name="Drastichová Magdaléna" userId="1a6265d6-de40-440e-a90a-ddfe3cb1d98e" providerId="ADAL" clId="{1CB89F15-E6ED-4BD1-81F3-4D21F46BD08F}" dt="2025-11-02T21:41:06.293" v="18" actId="13926"/>
        <pc:sldMkLst>
          <pc:docMk/>
          <pc:sldMk cId="780881608" sldId="463"/>
        </pc:sldMkLst>
        <pc:spChg chg="mod">
          <ac:chgData name="Drastichová Magdaléna" userId="1a6265d6-de40-440e-a90a-ddfe3cb1d98e" providerId="ADAL" clId="{1CB89F15-E6ED-4BD1-81F3-4D21F46BD08F}" dt="2025-11-02T21:41:06.293" v="18" actId="13926"/>
          <ac:spMkLst>
            <pc:docMk/>
            <pc:sldMk cId="780881608" sldId="463"/>
            <ac:spMk id="98" creationId="{D8A89F53-5E99-A778-B026-C928CB829116}"/>
          </ac:spMkLst>
        </pc:spChg>
      </pc:sldChg>
      <pc:sldChg chg="modSp add mod">
        <pc:chgData name="Drastichová Magdaléna" userId="1a6265d6-de40-440e-a90a-ddfe3cb1d98e" providerId="ADAL" clId="{1CB89F15-E6ED-4BD1-81F3-4D21F46BD08F}" dt="2025-11-02T21:35:51.261" v="9" actId="27636"/>
        <pc:sldMkLst>
          <pc:docMk/>
          <pc:sldMk cId="1041298112" sldId="464"/>
        </pc:sldMkLst>
        <pc:spChg chg="mod">
          <ac:chgData name="Drastichová Magdaléna" userId="1a6265d6-de40-440e-a90a-ddfe3cb1d98e" providerId="ADAL" clId="{1CB89F15-E6ED-4BD1-81F3-4D21F46BD08F}" dt="2025-11-02T21:35:51.261" v="9" actId="27636"/>
          <ac:spMkLst>
            <pc:docMk/>
            <pc:sldMk cId="1041298112" sldId="464"/>
            <ac:spMk id="98" creationId="{FC20FC24-BAB0-B8CD-2167-ECE6C448BE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2D7-A17C-4307-BB5C-45F3BCD640D6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DF3A-3D05-4752-846B-5F689D2410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8A7FCB3-5CC0-E8D9-95AF-E671F411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5AF9217-8B78-7261-E275-C1E111B46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033594A-7BD0-2498-758B-2F51BF25C9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333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CE37B239-B228-8B94-5408-58A61225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4D4E577-7D0F-E681-C374-79F774ED0D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163236D-F726-B5B0-5792-133189F58D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18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0F68D8EB-69CB-A5D9-D71C-F66C4965F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1FE3481-A55C-5C63-99A5-EEC1394D1C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2D2A8571-6C61-5CE7-1BE8-6AB2693B1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08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Předpoklad: substituční efekt růstu mzdy je silnější než důchodový efekt.</a:t>
            </a: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720A4CD-3C0C-0193-C929-6949781F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37E4B6E5-B2F8-9743-9A1D-CA61EE8E33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D0E1517F-4AA2-492F-F0F1-E1DC9B6F8F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478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př. Knížka: Růst cen a mezd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755" indent="-367030" algn="just">
              <a:tabLst>
                <a:tab pos="6096000" algn="l"/>
              </a:tabLst>
            </a:pPr>
            <a:r>
              <a:rPr lang="cs-CZ" sz="1200" b="1" dirty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DÚ: Poptávkový šok a Indexování mezd; Nákladový šok a Indexování mezd </a:t>
            </a:r>
          </a:p>
          <a:p>
            <a:pPr marL="452755" indent="-367030" algn="just">
              <a:tabLst>
                <a:tab pos="6096000" algn="l"/>
              </a:tabLst>
            </a:pPr>
            <a:r>
              <a:rPr lang="cs-CZ" sz="1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Obr . :  Graf  (a): trh práce, který je vyčištěný při zaměstnanosti L*:a reálné mzdě W/P1.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Graf (b): produkční funkce: při zaměstnanosti * - reálný produkt Y*.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 se zvýší na P2, reálná mzda klesne na W1/P2: trh práce – v nerovnováze: poptávané množství práce – L</a:t>
            </a:r>
            <a:r>
              <a:rPr lang="cs-CZ" sz="11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nabízené množství práce – L</a:t>
            </a:r>
            <a:r>
              <a:rPr lang="cs-CZ" sz="11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Na trhu práce tedy vzniká převis poptávky.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Nominální mzdy – pružné</a:t>
            </a: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porostou, dokud se na trhu práce neobnoví rovnováha  - až na W2, kdy se obnoví rovnováha trhu práce: při původní reálné mzdě: čili W2/P2 = W1/P1; Zaměstnanost: opět L*, reálný produkt opět Y*.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2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Graf (c) spojuje cenové hladiny s reálnými domácími produkty. Při cen. hl. P1 vzniká reálný produkt Y* (bod A) a při cenové hladině P2 rovněž reálný produkt Y* (bod B).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Spojením bodů A, B a dalších podobné odvozených bodů – „křivku” agregátní nabídky AS: vertikála:  </a:t>
            </a:r>
          </a:p>
          <a:p>
            <a:pPr algn="just">
              <a:buFont typeface="Wingdings" panose="05000000000000000000" pitchFamily="2" charset="2"/>
              <a:buNone/>
            </a:pPr>
            <a:endParaRPr lang="cs-CZ" sz="12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Viz </a:t>
            </a:r>
            <a:r>
              <a:rPr lang="cs-CZ" sz="12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knižka</a:t>
            </a:r>
            <a:r>
              <a:rPr lang="cs-CZ" sz="1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Korektivní kolektivní mzdové dohody: 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Nové keynesiánská ekonomie – snaha vysvětlit nezaměstnanost mzdovými a cenovými strnulostmi.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poptávku po penězích platí v podstatě totéž, co pro poptávku po jakémkoli zboží. Například vaše poptávka po hamburgerech závisí na vašem důchodu a na ceně hamburgeru. Vaše poptávka po peněžních zůstatcích závisí rovněž na vašem důchodu a na ceně držby peněz — cenou držby peněz je ušlý nominální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‹#›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53915" y="2029523"/>
            <a:ext cx="1096400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sz="3600" b="1" dirty="0">
                <a:solidFill>
                  <a:srgbClr val="D10202"/>
                </a:solidFill>
              </a:rPr>
              <a:t>Makroekonomie II</a:t>
            </a:r>
            <a:br>
              <a:rPr lang="cs-CZ" sz="3600" b="1" dirty="0">
                <a:solidFill>
                  <a:srgbClr val="D10202"/>
                </a:solidFill>
              </a:rPr>
            </a:br>
            <a:r>
              <a:rPr lang="cs-CZ" sz="3200" b="1" i="1" dirty="0">
                <a:solidFill>
                  <a:srgbClr val="D10202"/>
                </a:solidFill>
              </a:rPr>
              <a:t> Téma: </a:t>
            </a:r>
            <a:r>
              <a:rPr lang="en-GB" sz="3200" b="1" i="1" dirty="0" err="1">
                <a:solidFill>
                  <a:srgbClr val="D10202"/>
                </a:solidFill>
              </a:rPr>
              <a:t>Agregátní</a:t>
            </a:r>
            <a:r>
              <a:rPr lang="en-GB" sz="3200" b="1" i="1" dirty="0">
                <a:solidFill>
                  <a:srgbClr val="D10202"/>
                </a:solidFill>
              </a:rPr>
              <a:t> </a:t>
            </a:r>
            <a:r>
              <a:rPr lang="en-GB" sz="3200" b="1" i="1" dirty="0" err="1">
                <a:solidFill>
                  <a:srgbClr val="D10202"/>
                </a:solidFill>
              </a:rPr>
              <a:t>nabídka</a:t>
            </a:r>
            <a:r>
              <a:rPr lang="en-GB" sz="3200" b="1" i="1" dirty="0">
                <a:solidFill>
                  <a:srgbClr val="D10202"/>
                </a:solidFill>
              </a:rPr>
              <a:t> a model AD-AS </a:t>
            </a:r>
            <a:br>
              <a:rPr lang="en-GB" sz="3200" b="1" i="1" dirty="0">
                <a:solidFill>
                  <a:srgbClr val="D10202"/>
                </a:solidFill>
              </a:rPr>
            </a:br>
            <a:r>
              <a:rPr lang="cs-CZ" sz="2800" b="1" dirty="0">
                <a:solidFill>
                  <a:srgbClr val="D10202"/>
                </a:solidFill>
              </a:rPr>
              <a:t>XMAK2</a:t>
            </a:r>
            <a:endParaRPr sz="28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72853" y="5555728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</a:t>
            </a:r>
            <a:r>
              <a:rPr lang="cs-CZ" b="1" kern="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Drastichová</a:t>
            </a: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Ph.D.</a:t>
            </a: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229474" y="5604869"/>
            <a:ext cx="3989673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SzPts val="1600"/>
            </a:pP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66E0CE0-B49E-B546-31C5-EF1CEDF1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A46E061-1149-2D6D-2088-BC133C727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2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Mzdovými strnulostmi dokážeme vysvětlil, proč reálný produkt klesá pod potenciální, když se cenová hladina sníží. Nedokážeme vysvětlit, proč reálný produkt roste nad potenciální, když se cenová hladina zvýší.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Jestliže nominální mzdy zůstanou stejné při růstu P: firmám klesají náklady práce: chtějí zvýšit výrobu a zaměstnávat více lidí.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by lidé měli nabízet více práce, když nerostou jejich reálné mzdy???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Neroste nabídka práce – nemůže dojit k růstu </a:t>
            </a:r>
            <a:r>
              <a:rPr lang="cs-CZ" sz="1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zaměstnanosti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reálného produktu (Obr. Růst P: firmy poptávají více práce než L1, lidé nabízejí méně práce než L2). </a:t>
            </a:r>
          </a:p>
          <a:p>
            <a:pPr marL="426720" algn="just">
              <a:tabLst>
                <a:tab pos="6096000" algn="l"/>
              </a:tabLst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(předchozí snímek): mzdovými strnulostmi dokážeme vysvětlit část agregátní nabídky, která je pod potenciálním produktem Y*. </a:t>
            </a:r>
          </a:p>
          <a:p>
            <a:pPr marL="541020" indent="-457200" algn="just">
              <a:buFont typeface="+mj-lt"/>
              <a:buAutoNum type="arabicPeriod" startAt="2"/>
              <a:tabLst>
                <a:tab pos="6096000" algn="l"/>
              </a:tabLst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nedostatek modelu strnulých mezd: podle tohoto modelu – mzdy se pohybují proticyklicky, tj. ve fázi hospodářské recese rostou, ve fáze expanze klesají. </a:t>
            </a:r>
          </a:p>
          <a:p>
            <a:pPr marL="54102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Zkušenosti nepotvrzují: Empirické výzkumy – pohyby reálných mezd nejsou proticyklické: a)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MÍRNĚ PROCYKLICKY VÝVOJ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klesají v recesi a rostou v expanzi, b)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VÝVOJ S EKONOMICKÝM CYKLEM NEKORESPONDUJE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35E3092-2ED7-47C4-2EFE-8F27A7D7979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CF1D56-9228-4B42-96C0-8AC9B07F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114300" lvl="0">
              <a:spcBef>
                <a:spcPts val="360"/>
              </a:spcBef>
              <a:defRPr/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nedostatky: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1060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2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model, který vysvětluje krátkodobou agregátní nabídku: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ceny i mzdy jsou pružné, ale firmy mají o změnách cen LEPŠÍ INFORMACE než zaměstnanci: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Důvod: Firmy nakupují méně druhů zboží než spotřebitelé; Nákupy firem – pravidelnější a přesněji naplánované než nákupy spotřebitelů: firmy mají o cenách toho, co nakupují, lepší informace než zaměstnanci = spotřebitelé.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endParaRPr lang="cs-CZ" sz="24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nedokáži v krátkém období dobře odhadnout změny cen: zamění růst / pokles nominálních mezd s růstem / poklesem reálných mezd. 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rostou ceny i nominální mzdy – zaměstnanci registrují růst mezd, neuvědomují si hned růst cen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p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ovažují růst nominálních mezd za růst reálných mezd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ochotni více pracovat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jev =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MYLNÉ VNÍMÁNÍ CENOVÉ HLADINY / PENĚŽNÍ ILUZE: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7119E94-2242-4DF0-7F0C-26ED8A3A3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80D4214-0B9B-9CD1-ED09-C287878D09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2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Cenová hladina, kterou zaměstnanci očekávají, se v krátkém období může odlišovat od skutečné cenové hladiny. </a:t>
            </a:r>
          </a:p>
          <a:p>
            <a:pPr marL="483870" indent="-400050" algn="just">
              <a:buFont typeface="+mj-lt"/>
              <a:buAutoNum type="romanLcPeriod"/>
              <a:tabLst>
                <a:tab pos="6096000" algn="l"/>
              </a:tabLst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870" indent="-40005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Následky pro nabídku práce: zaměstnanci nabízejí prací v závislosti na očekávané reálné mzdě: podíl nominálních mezd a očekávané cenové hladiny. </a:t>
            </a:r>
          </a:p>
          <a:p>
            <a:pPr marL="483870" indent="-400050" algn="just">
              <a:buFont typeface="+mj-lt"/>
              <a:buAutoNum type="romanLcPeriod"/>
              <a:tabLst>
                <a:tab pos="6096000" algn="l"/>
              </a:tabLst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870" indent="-40005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Následky pro poptávku po práci: firmy i v krátkém období  odhadují cenovou hladinu správně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jimi očekávaná cenová hladina se shoduje se skutečnou cenovou hladinou. Trh práce v krátkém období  - rovnice: 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1298E64-0884-540B-45AD-9907BB4A9D37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AD5C38-6CA2-33E3-BCEE-85E4867F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537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77500" lnSpcReduction="20000"/>
              </a:bodyPr>
              <a:lstStyle/>
              <a:p>
                <a:pPr marL="27305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d>
                          <m:dPr>
                            <m:ctrlPr>
                              <a:rPr lang="cs-CZ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40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𝑾</m:t>
                                </m:r>
                              </m:num>
                              <m:den>
                                <m:r>
                                  <a:rPr lang="cs-CZ" sz="40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cs-CZ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marL="27305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3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3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cs-CZ" sz="3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sub>
                        </m:sSub>
                        <m:d>
                          <m:dPr>
                            <m:ctrlPr>
                              <a:rPr lang="cs-CZ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3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3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𝑾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sz="3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3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cs-CZ" sz="3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cs-CZ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cs-CZ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marL="63690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cs-CZ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poptávka po práci, L</a:t>
                </a:r>
                <a:r>
                  <a:rPr lang="cs-CZ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nabídka páce, </a:t>
                </a:r>
              </a:p>
              <a:p>
                <a:pPr marL="63690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— nominální mzda, </a:t>
                </a:r>
              </a:p>
              <a:p>
                <a:pPr marL="63690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— skutečná cenová hladina; </a:t>
                </a:r>
                <a:r>
                  <a:rPr lang="cs-CZ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očekávaná cenová hladina. </a:t>
                </a:r>
              </a:p>
              <a:p>
                <a:pPr marL="787400" indent="-514350" algn="just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Rovnice (1): poptávka firem po práci je klesající funkcí skutečné reálné mzdy W/P.</a:t>
                </a:r>
              </a:p>
              <a:p>
                <a:pPr marL="787400" indent="-514350" algn="just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Rovnice (2): nabídka práce je rostoucí funkcí očekávané reálné mzdy W/</a:t>
                </a:r>
                <a:r>
                  <a:rPr lang="cs-CZ" b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57505" indent="-273050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7505" indent="-273050" algn="just"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Očekávanou reálnou mzdu možno rozepsat: </a:t>
                </a:r>
              </a:p>
              <a:p>
                <a:pPr marL="27305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sSub>
                          <m:sSub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cs-CZ" sz="40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</a:p>
              <a:p>
                <a:pPr marL="357505" indent="-84455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72530" indent="0" algn="just">
                  <a:buNone/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blipFill rotWithShape="1">
                <a:blip r:embed="rId3"/>
                <a:stretch>
                  <a:fillRect t="-335" b="-1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787400" indent="-514350" algn="just">
                  <a:buFont typeface="Wingdings" panose="05000000000000000000" pitchFamily="2" charset="2"/>
                  <a:buChar char="§"/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Rovnici (2) možno zapsat: </a:t>
                </a:r>
              </a:p>
              <a:p>
                <a:pPr marL="84455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cs-CZ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</a:p>
              <a:p>
                <a:pPr marL="54165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cs-C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stupeň mylného vnímaní cenové hladiny zaměstnanci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98805" indent="-514350" algn="just">
                  <a:buFont typeface="+mj-lt"/>
                  <a:buAutoNum type="alphaLcParenR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Např. očekávají, že se P nemění, v skutečnosti roste o 5% 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stupeň jejich mylného vnímání je = 1,05/1 = </a:t>
                </a:r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1,05.</a:t>
                </a:r>
              </a:p>
              <a:p>
                <a:pPr marL="598805" indent="-514350" algn="just">
                  <a:buFont typeface="+mj-lt"/>
                  <a:buAutoNum type="alphaLcParenR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Očekávají, že se P roste o 2% a v skutečnosti je to o 5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stupeň jejich mylného vnímání je = 1,05/1,02 = </a:t>
                </a:r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1,03. </a:t>
                </a:r>
              </a:p>
              <a:p>
                <a:pPr marL="357505" indent="-273050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1655" indent="-45720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rovnice (4) vyplývá, že nabídka práce je ovlivněna tímto mylným vnímáním cenové hladiny. </a:t>
                </a:r>
                <a:r>
                  <a:rPr lang="cs-CZ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DÚ příklad:  mylné vnímání cenové hladiny a nabídka práce.</a:t>
                </a:r>
              </a:p>
              <a:p>
                <a:pPr marL="357505" indent="-273050" algn="just">
                  <a:tabLst>
                    <a:tab pos="6096000" algn="l"/>
                  </a:tabLs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57505" indent="-84455" algn="just"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72530" indent="0" algn="just">
                  <a:buNone/>
                  <a:tabLst>
                    <a:tab pos="6096000" algn="l"/>
                  </a:tabLs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417637"/>
                <a:ext cx="11563350" cy="4833461"/>
              </a:xfrm>
              <a:prstGeom prst="rect">
                <a:avLst/>
              </a:prstGeom>
              <a:blipFill rotWithShape="1">
                <a:blip r:embed="rId3"/>
                <a:stretch>
                  <a:fillRect t="-151" b="-1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  <p:sp>
        <p:nvSpPr>
          <p:cNvPr id="2" name="Arrow: Right 1"/>
          <p:cNvSpPr/>
          <p:nvPr/>
        </p:nvSpPr>
        <p:spPr>
          <a:xfrm>
            <a:off x="4267200" y="5717628"/>
            <a:ext cx="1439917" cy="33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7052441" y="1417637"/>
            <a:ext cx="4825234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541655" indent="-457200" algn="just">
              <a:tabLst>
                <a:tab pos="3676650" algn="l"/>
                <a:tab pos="8248650" algn="l"/>
              </a:tabLst>
            </a:pP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Graf: trh práce, který je vyčištěný: rovnováha v bodě E při zaměstnanosti L1 a reálné mzdě W1/P1=200 000 /1 = 200 000 Kč. </a:t>
            </a:r>
          </a:p>
          <a:p>
            <a:pPr marL="541655" indent="-457200" algn="just">
              <a:buFont typeface="Wingdings" panose="05000000000000000000" pitchFamily="2" charset="2"/>
              <a:buChar char="Ø"/>
              <a:tabLst>
                <a:tab pos="3676650" algn="l"/>
                <a:tab pos="8248650" algn="l"/>
              </a:tabLst>
            </a:pP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Neočekávané zvýšení cen i nominálních mezd o 5%: Firmy vědí, že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reálna mzda = W2/</a:t>
            </a: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P2: P1=210 000 /1,05 = 200 000 Kč – stejná: poptávají L1 práce. </a:t>
            </a:r>
          </a:p>
          <a:p>
            <a:pPr marL="541655" indent="-457200" algn="just">
              <a:buFont typeface="Wingdings" panose="05000000000000000000" pitchFamily="2" charset="2"/>
              <a:buChar char="Ø"/>
              <a:tabLst>
                <a:tab pos="3676650" algn="l"/>
                <a:tab pos="8248650" algn="l"/>
              </a:tabLst>
            </a:pPr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Zaměstnanci: W2/P1=210 000 / 1 = 210 000 Kč. Nabízejí L2 práce.</a:t>
            </a:r>
          </a:p>
          <a:p>
            <a:pPr marL="598805" indent="-514350" algn="just">
              <a:buFont typeface="Wingdings" panose="05000000000000000000" pitchFamily="2" charset="2"/>
              <a:buChar char="Ø"/>
              <a:tabLst>
                <a:tab pos="3676650" algn="l"/>
                <a:tab pos="8248650" algn="l"/>
              </a:tabLst>
            </a:pPr>
            <a:r>
              <a:rPr lang="cs-CZ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nabídky práce z L</a:t>
            </a:r>
            <a:r>
              <a:rPr lang="cs-CZ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Ľ</a:t>
            </a:r>
            <a:r>
              <a:rPr lang="cs-CZ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–vlivem mylného vnímaní cenové hladiny </a:t>
            </a:r>
          </a:p>
          <a:p>
            <a:pPr marL="357505" indent="-273050" algn="just">
              <a:tabLst>
                <a:tab pos="6096000" algn="l"/>
              </a:tabLst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na křivce </a:t>
            </a:r>
          </a:p>
          <a:p>
            <a:pPr marL="357505" indent="-273050" algn="just">
              <a:buFont typeface="+mj-lt"/>
              <a:buAutoNum type="arabicPeriod"/>
              <a:tabLst>
                <a:tab pos="356870" algn="l"/>
                <a:tab pos="6096000" algn="l"/>
              </a:tabLst>
            </a:pPr>
            <a:r>
              <a:rPr lang="cs-CZ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3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3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vnímají cenovou hladinu správně — jimi očekávaná cenová je stejná jako skutečná cenová hladina, tj. </a:t>
            </a:r>
            <a:r>
              <a:rPr lang="cs-CZ" sz="3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P= </a:t>
            </a:r>
            <a:r>
              <a:rPr lang="cs-CZ" sz="33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3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7505" indent="-273050" algn="just">
              <a:buFont typeface="+mj-lt"/>
              <a:buAutoNum type="arabicPeriod"/>
              <a:tabLst>
                <a:tab pos="356870" algn="l"/>
                <a:tab pos="6096000" algn="l"/>
              </a:tabLst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Ľ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S </a:t>
            </a:r>
            <a:r>
              <a:rPr lang="cs-CZ" sz="36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vnímají cenovou hladinu mylně — jimi očekávaná cenová hladina je menší než skutečná cenová hladina. tj. </a:t>
            </a:r>
            <a:r>
              <a:rPr lang="cs-CZ" sz="33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3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&lt; P. </a:t>
            </a:r>
          </a:p>
          <a:p>
            <a:pPr marL="357505" indent="-273050" algn="just">
              <a:buFont typeface="+mj-lt"/>
              <a:buAutoNum type="arabicPeriod"/>
              <a:tabLst>
                <a:tab pos="356870" algn="l"/>
                <a:tab pos="6096000" algn="l"/>
              </a:tabLst>
            </a:pPr>
            <a:endParaRPr lang="cs-CZ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8805" indent="-514350" algn="just">
              <a:buFont typeface="+mj-lt"/>
              <a:buAutoNum type="arabicPeriod"/>
              <a:tabLst>
                <a:tab pos="6096000" algn="l"/>
              </a:tabLst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273050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2530" indent="0" algn="just">
              <a:buNone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  <p:pic>
        <p:nvPicPr>
          <p:cNvPr id="4" name="Picture 3" descr="A diagram of a function&#10;&#10;AI-generated content may be incorrect.">
            <a:extLst>
              <a:ext uri="{FF2B5EF4-FFF2-40B4-BE49-F238E27FC236}">
                <a16:creationId xmlns:a16="http://schemas.microsoft.com/office/drawing/2014/main" id="{4C0E4C59-03B2-D6D4-5261-C3C98C52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95470"/>
            <a:ext cx="6832709" cy="4955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2755" indent="-27305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určité době zaměstnanci poznají, jaká jé skutečná cenová hladina a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vracejí se na nabídkovou křivku LS,</a:t>
            </a:r>
          </a:p>
          <a:p>
            <a:pPr marL="452755" indent="-27305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 práce se vyčistí opět v bode E, zaměstnanost se vrátí na L1,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se sníží na původní úroveň. </a:t>
            </a:r>
          </a:p>
          <a:p>
            <a:pPr marL="357505" indent="-844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0250" indent="-457200" algn="just">
              <a:buFont typeface="Wingdings" panose="05000000000000000000" pitchFamily="2" charset="2"/>
              <a:buChar char="v"/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cenové hladiny vs.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mzdových strnulostí</a:t>
            </a:r>
          </a:p>
          <a:p>
            <a:pPr marL="357505" indent="-84455" algn="just">
              <a:tabLst>
                <a:tab pos="6096000" algn="l"/>
              </a:tabLst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 modely: změny cenové hladiny vedou krátkém období k změnám zaměstnanosti a reálného produktu:</a:t>
            </a:r>
          </a:p>
          <a:p>
            <a:pPr marL="73025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AGREGÁTNÍ NABÍDKA = ROSTOUCÍ FUNKCE CENOVÉ HLADINY. </a:t>
            </a:r>
          </a:p>
          <a:p>
            <a:pPr marL="273050" indent="-18923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cenové hladiny — vysvětlení nejen poklesu reálného produktu pod potenciální produkt, ale též růst reálného produktu nad potenciální produkt, protože objasňuje, jak růst cenové hladiny zvyšuje nabídku práce. </a:t>
            </a:r>
          </a:p>
          <a:p>
            <a:pPr marL="6272530" indent="0" algn="just">
              <a:buNone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A70CBF8-DC51-FE0C-0FB2-3BF541A34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FC20FC24-BAB0-B8CD-2167-ECE6C448B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indent="-18923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rozdíl mezi modely: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mzdových strnulostí — založen na krátkodobém nevyčišťováni trhu práce; v modelu mylného vnímání se trh práce vyčišťuje i v krátkém období: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E i F na Obr. (předchozí snímek) — vyčištěný trh práce (srovnejte se snímkem 8). </a:t>
            </a:r>
          </a:p>
          <a:p>
            <a:pPr marL="273050" indent="-18923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Oba modely — shodný závěr o proticyklickém chování reálných mezd. </a:t>
            </a:r>
          </a:p>
          <a:p>
            <a:pPr marL="54102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(předchozí snímek): vyšší zaměstnanost L3 je spojena s nižší reálnou mzdou W3/P2. </a:t>
            </a:r>
          </a:p>
          <a:p>
            <a:pPr marL="357505" indent="-844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2530" indent="0" algn="just">
              <a:buNone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6A6CC03-BAAC-FECE-9269-D872F75F734D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190DA-4681-D839-40D3-9C1DB78F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MYLNÉ VNÍMÁNÍ CENOVÉ HLADINY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0412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57505" indent="-84455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model pro vysvětlení rostoucího tvaru funkce agregátní nabídky v krátkém období = MODEL NEÚPLNÉ INFORMOVANOSTI CENÁCH. </a:t>
            </a:r>
          </a:p>
          <a:p>
            <a:pPr marL="357505" indent="-84455" algn="just">
              <a:tabLst>
                <a:tab pos="6096000" algn="l"/>
              </a:tabLst>
            </a:pPr>
            <a:endParaRPr 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84455" algn="just"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Robert Lucas;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předpoklady: 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Ceny a mzdy jsou pružné: nejen v dlouhém, ale i v krátkém období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trhy se vyčišťují. 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tvoří </a:t>
            </a:r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očekávání.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Neočekávané změny cenové hladiny si lidé uvedomují se zpožděním: informace se k nim nedostávají ihned, ale šíří se postupně:</a:t>
            </a:r>
          </a:p>
          <a:p>
            <a:pPr marL="63627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předpoklad vysvetluje průběh krátkodobé agregátní nabídky. </a:t>
            </a:r>
          </a:p>
          <a:p>
            <a:pPr marL="63627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hu-H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předchozího modelu mylného vnímání cen: </a:t>
            </a:r>
          </a:p>
          <a:p>
            <a:pPr marL="636270" indent="-457200" algn="just">
              <a:tabLst>
                <a:tab pos="6096000" algn="l"/>
              </a:tabLst>
            </a:pPr>
            <a:r>
              <a:rPr lang="hu-H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Nepredpokládá Lucasův model lepší informovanost firem o cenách než u zaměstnanců –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nerozlišuje mezi zaměstnanci a zaměstnavateli. </a:t>
            </a:r>
          </a:p>
          <a:p>
            <a:pPr marL="536575" indent="-357505" algn="just">
              <a:buFont typeface="+mj-lt"/>
              <a:buAutoNum type="arabicPeriod"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2530" indent="0" algn="just">
              <a:buNone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650" y="606901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714375" indent="-630555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 se rozhoduje, kolik své služby má poskytovat: řídí se relativní cenou své služby:</a:t>
            </a:r>
          </a:p>
          <a:p>
            <a:pPr marL="714375" indent="-630555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vyjádří jako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p/P,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kde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cena služby, kterou sám prodává. 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ceny ostatních statků, které nakupuje. </a:t>
            </a:r>
          </a:p>
          <a:p>
            <a:pPr marL="714375" indent="-630555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Je-li zaměstnancem, relativní cena jeho služby =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W/P; W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jeho nominální mzda, </a:t>
            </a:r>
          </a:p>
          <a:p>
            <a:pPr marL="714375" indent="-630555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Je-li výrobcem, jeho relativní cena je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p/P, P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cena jeho zboží.</a:t>
            </a:r>
          </a:p>
          <a:p>
            <a:pPr marL="714375" indent="-630555" algn="just"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cena jeho služby roste oproti  cenám ostatních statků, tj. roste relativní cena jeho služby, bude nabízet více své služby: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Zaměstnanec – roste jeho mzda (oproti cenám spotřebního zboží)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chce více pracovat*;</a:t>
            </a:r>
          </a:p>
          <a:p>
            <a:pPr marL="714375" indent="-630555" algn="just">
              <a:buFont typeface="+mj-lt"/>
              <a:buAutoNum type="romanUcPeriod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Výrobce – roste cena jeho zboží (oproti ostatním cenám)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chce více vyrábět. 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630555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– šíření informací o změnách cen k subjektům postupně a se zpožděním: v každém okamžiku znají subjekty vlastní cenu, ale ne ceny ostatních statků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Jimi očekávané ceny se mohou lišit od skutečných cen. 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Křivka agregátní poptávky: odvozená </a:t>
            </a:r>
            <a:r>
              <a:rPr lang="cs-CZ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Mundell-Flemingova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modelu: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rovnováha trhu výrobků a služeb, na trhu peněz a rovnováhu měnového trhu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Ekonomika se nachází na AD =&gt; tyto trhy v rovnováze, ale může být v nerovnováze </a:t>
            </a:r>
            <a:r>
              <a:rPr 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trh práce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AGREGÁTNÍ NABÍDKA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vyjadřuje závislost nabízeného reálného domácího produktu na cenové hladině.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jak velký domácí produkt budou chtít výrobci vyrábět při různých cenových hladinách.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POTENCIÁLNÍ PRODUKT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domácí produkt vytvářen při přirozené míře nezaměstnanosti.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přirozená míra nezaměstnanosti = slučitelná s rovnováhou trhu práce.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3350" y="517584"/>
            <a:ext cx="8096250" cy="582554"/>
          </a:xfrm>
        </p:spPr>
        <p:txBody>
          <a:bodyPr>
            <a:noAutofit/>
          </a:bodyPr>
          <a:lstStyle/>
          <a:p>
            <a:r>
              <a:rPr lang="cs-CZ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PODSTATA AGREGÁTNÍ NABÍDKY</a:t>
            </a:r>
            <a:endParaRPr lang="cs-CZ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324303"/>
            <a:ext cx="11563350" cy="516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14375" indent="-630555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Výrobce očekává vlastní cenu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cenovou hladinu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Očekává relativní cenu svého zboží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ní volí objem své produkce.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 (oproti původním očekáváním): zvýšení všech cen: výrobce ihned ví, že se jeho vlastní cena zvýšila z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p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neví ihned, že se i cenová hladina zvýšila z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Mylně se domnívá, že relativní cena jeho zboží vzrostla 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zvýší svou produkci. 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určité době si uvědomí, že se i cenová hladina zvýšila z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takže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jeho relativní cena se ve skutečnosti nezměnila. 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Sníží produkci na dřívější úroveň. 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630555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jednotlivce k agregátní úrovni: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Je-li skutečná cenová hladina shodná s očekávanou:</a:t>
            </a:r>
          </a:p>
          <a:p>
            <a:pPr marL="714375" indent="-6305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domácí produkt setrvává na úrovni potenciálního produktu: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subjekty považují relativní ceny svých služeb za nezměněné a nemají důvod měnit své nabídky.</a:t>
            </a:r>
          </a:p>
          <a:p>
            <a:pPr marL="714375" indent="-630555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  <p:sp>
        <p:nvSpPr>
          <p:cNvPr id="2" name="Arrow: Right 1"/>
          <p:cNvSpPr/>
          <p:nvPr/>
        </p:nvSpPr>
        <p:spPr>
          <a:xfrm>
            <a:off x="9522372" y="6001407"/>
            <a:ext cx="1061545" cy="2496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10000"/>
              </a:bodyPr>
              <a:lstStyle/>
              <a:p>
                <a:pPr marL="83820" indent="0" algn="ctr">
                  <a:buNone/>
                  <a:tabLst>
                    <a:tab pos="6096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=&gt;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cs-CZ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cs-CZ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cs-CZ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se skutečná cenová hladina zvýší nad očekávánou, domácí produkt roste nad potenciální produkt; Domnění subjektů: jejich relativní ceny vzrostli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zvyšují nabídky svých služeb. Platí: </a:t>
                </a:r>
              </a:p>
              <a:p>
                <a:pPr marL="8382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Když skutečná cenová hladina klesne pod očekávanou, domácí produkt klesne pod potenciální produkt. Domnění subjektů: jejich relativní ceny klesli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snižují nabídky svých služeb. Platí: </a:t>
                </a:r>
              </a:p>
              <a:p>
                <a:pPr marL="8382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14375" indent="-630555" algn="just"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4375" indent="-630555" algn="just"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Závěry — Obr. (následující snímek): Počáteční rovnováha – bod E: skutečná cenová hladina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rovná očekávané cenové hladině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domácí produkt na úrovni potenciálního produktu</a:t>
                </a:r>
                <a:r>
                  <a:rPr lang="cs-CZ" sz="2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cs-CZ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cs-CZ" sz="2400" b="1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cenové hladiny – neočekávaně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důsledku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neúplných informací –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nabídek a produkt se zvýší nad potenciální: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Ekonomika – krátkodobě do bodu Á.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Následně – obdržení úplných informací o zvýšení cenové hladiny, klesne domácí produkt zpět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blipFill>
                <a:blip r:embed="rId3"/>
                <a:stretch>
                  <a:fillRect r="-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  <p:sp>
        <p:nvSpPr>
          <p:cNvPr id="2" name="Arrow: Right 1"/>
          <p:cNvSpPr/>
          <p:nvPr/>
        </p:nvSpPr>
        <p:spPr>
          <a:xfrm>
            <a:off x="9522372" y="6001407"/>
            <a:ext cx="1061545" cy="2496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62500" lnSpcReduction="20000"/>
              </a:bodyPr>
              <a:lstStyle/>
              <a:p>
                <a:pPr marL="6453188" indent="-357188" algn="just" defTabSz="920750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sz="40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Křivka krátkodobé agregátní nabídky AS – rostoucí, </a:t>
                </a:r>
              </a:p>
              <a:p>
                <a:pPr marL="6453188" indent="-357188" algn="just" defTabSz="920750">
                  <a:buFont typeface="+mj-lt"/>
                  <a:buAutoNum type="arabicPeriod"/>
                  <a:tabLst>
                    <a:tab pos="6096000" algn="l"/>
                  </a:tabLst>
                </a:pPr>
                <a:endParaRPr lang="cs-CZ" sz="40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453188" indent="-357188" algn="just" defTabSz="920750">
                  <a:buFont typeface="+mj-lt"/>
                  <a:buAutoNum type="arabicPeriod"/>
                  <a:tabLst>
                    <a:tab pos="6096000" algn="l"/>
                  </a:tabLst>
                </a:pPr>
                <a:r>
                  <a:rPr lang="cs-CZ" sz="40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Dlouhodobá AS – vertikála procházející potenciálním produktem</a:t>
                </a:r>
              </a:p>
              <a:p>
                <a:pPr marL="6453188" indent="-357188" algn="just" defTabSz="920750">
                  <a:buFont typeface="+mj-lt"/>
                  <a:buAutoNum type="arabicPeriod"/>
                  <a:tabLst>
                    <a:tab pos="6096000" algn="l"/>
                  </a:tabLst>
                </a:pPr>
                <a:endParaRPr lang="cs-CZ" sz="40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453188" indent="-357188" algn="just" defTabSz="920750"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46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46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46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cs-CZ" sz="40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sklon křivky AS, </a:t>
                </a:r>
                <a:r>
                  <a:rPr lang="cs-CZ" sz="4000" b="1" dirty="0">
                    <a:solidFill>
                      <a:srgbClr val="FF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čím menší b, tým strmější AS.</a:t>
                </a:r>
              </a:p>
              <a:p>
                <a:pPr marL="5659755" indent="-457200" algn="just">
                  <a:tabLst>
                    <a:tab pos="6096000" algn="l"/>
                  </a:tabLst>
                </a:pPr>
                <a:r>
                  <a:rPr lang="cs-CZ" sz="3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r>
                  <a:rPr lang="cs-CZ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neúplných informací ukazuje: </a:t>
                </a:r>
                <a:r>
                  <a:rPr lang="cs-CZ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odchylka cenové hladiny od očekávané cenové hladiny vyvolává odchylku domácího produktu od potenciálního produktu. </a:t>
                </a:r>
                <a:r>
                  <a:rPr lang="cs-CZ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lze zapsat rovnicí: </a:t>
                </a: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blipFill>
                <a:blip r:embed="rId3"/>
                <a:stretch>
                  <a:fillRect t="-1564" r="-16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9680028" y="4288221"/>
            <a:ext cx="1902372" cy="4924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diagram of a line graph&#10;&#10;AI-generated content may be incorrect.">
            <a:extLst>
              <a:ext uri="{FF2B5EF4-FFF2-40B4-BE49-F238E27FC236}">
                <a16:creationId xmlns:a16="http://schemas.microsoft.com/office/drawing/2014/main" id="{007908B9-28C2-B95E-2522-39AA8BF16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3508"/>
          <a:stretch>
            <a:fillRect/>
          </a:stretch>
        </p:blipFill>
        <p:spPr>
          <a:xfrm>
            <a:off x="189186" y="1271588"/>
            <a:ext cx="6078921" cy="4065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83820" indent="0" algn="ctr">
                  <a:buNone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∗(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je skutečný domácí produkt,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potenciální produkt,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skutečná cenová hladina,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očekávaná cenová hladina,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kladné číslo: měří, jak silně reaguje domácí produkt na odchylku skutečné cenové hladiny od očekávané cenové hladiny. </a:t>
                </a:r>
              </a:p>
              <a:p>
                <a:pPr marL="714375" indent="-630555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6720" algn="just"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Následující rovnice: popis křivky agregátní nabídky. Z předchozí rovnice plyne pro </a:t>
                </a: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83820" indent="0" algn="ctr">
                  <a:buNone/>
                  <a:tabLst>
                    <a:tab pos="6096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cs-CZ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𝒀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cs-CZ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324303"/>
                <a:ext cx="11563350" cy="5160580"/>
              </a:xfrm>
              <a:prstGeom prst="rect">
                <a:avLst/>
              </a:prstGeom>
              <a:blipFill rotWithShape="1">
                <a:blip r:embed="rId3"/>
                <a:stretch>
                  <a:fillRect t="-6" b="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NEÚPLNÉ INFORMACE O CENÁCH 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324303"/>
            <a:ext cx="11563350" cy="516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Lucas – hypotéza: dochází-li v zemi k častým a velkým změnám v peněžní zásobě a AD – a tedy i k častým a velkým změnám cenové hladiny: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Subjekty nakonec pochopí, že změna jejich vlastní ceny bude doprovázená i změnami ostatních cen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naučí se růst cenové hladiny očekávat =&gt; nebudou příliš reagovat na cenové změny změnami vlastní nabídky: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Testování na datech: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Strmá AS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v zemích s častými a velkými změnami cenové hladiny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reakce domácího produktu – malá.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Plochá AS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v zemích se stabilní cenovou hladinou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i malé změny cenové hladiny doprovázený značnými změnami domácího produktu.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0690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KŘIVKA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mezinárodní srovnání</a:t>
            </a:r>
            <a:endParaRPr lang="en-GB" sz="54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324303"/>
            <a:ext cx="11563350" cy="492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dospívají ke stejnému závěru: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agregátní nabídka = rostoucí funkce cenové hladiny. </a:t>
            </a:r>
          </a:p>
          <a:p>
            <a:pPr marL="426720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Odlišnosti –  jak k tomuto závěru dospívají: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Hlavně v odpovědi na otázku,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se trhy práce vyčišťují.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strnulých mezd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trhy práce se v krátkém období nevyčišťují,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 zaměstnanci i </a:t>
            </a:r>
            <a:r>
              <a:rPr lang="cs-CZ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Lucasův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 neúplných informací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trhy práce se i v krátkém období vyčišťují. </a:t>
            </a:r>
          </a:p>
          <a:p>
            <a:pPr marL="426720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007" y="606902"/>
            <a:ext cx="11676993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TŘI MODELY KRÁTKODOBĚ ROSTOUCÍ AGREGÁTNÍ NABÍDKY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srovnání:</a:t>
            </a:r>
            <a:endParaRPr lang="en-GB" sz="48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D26280F-9DD2-1E42-9E4D-E4E67DA0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8A89F53-5E99-A778-B026-C928CB8291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325" y="1324303"/>
            <a:ext cx="11563350" cy="492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Důležitý rozdíl mezi modely – dále: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strnulých mezd a model mylného vnímání cen zaměstnanci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závěry o proticyklickém vývoji reálných mezd.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8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Lucasův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 neúplných informací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takovému závěru nutně nevede: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modelu neúplných informací vyplývá: </a:t>
            </a:r>
          </a:p>
          <a:p>
            <a:pPr marL="541020" indent="-45720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hospodářské expanzi rostou nominální mzdy i ceny – tj. nemusí klesal reálné mzdy; </a:t>
            </a:r>
          </a:p>
          <a:p>
            <a:pPr marL="541020" indent="-45720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hospodářské recesi klesají nominální mzdy i ceny – tj. nemusí růst reálné mzdy.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výhoda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Lucasova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modelu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empirická data nepotvrzují, že se reálné mzdy chovají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proticyklicky. </a:t>
            </a:r>
          </a:p>
          <a:p>
            <a:pPr marL="426720" algn="just">
              <a:tabLst>
                <a:tab pos="6096000" algn="l"/>
              </a:tabLst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tabLst>
                <a:tab pos="6096000" algn="l"/>
              </a:tabLst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9B2B04EA-DA33-3D35-2897-EBDB816D0543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E6654-5C14-65E2-E503-862BBB70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7" y="606902"/>
            <a:ext cx="11676993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TŘI MODELY KRÁTKODOBĚ ROSTOUCÍ AGREGÁTNÍ NABÍDKY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srovnání:</a:t>
            </a:r>
            <a:endParaRPr lang="en-GB" sz="48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08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0752" y="1318335"/>
            <a:ext cx="11563350" cy="516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Spojíme AS a AD v model AS-AD.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AD – takové kombinace cenové hladiny a reálného domácího produktu, při nichž je v rovnováze trh zboží a služeb, trh peněz a měnový trh. 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AS – takové kombinace cenové hladiny a reálného domácího produktu, při nichž je v rovnováze trh práce. </a:t>
            </a:r>
          </a:p>
          <a:p>
            <a:pPr marL="541020" indent="-457200" algn="just"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trhy jsou v rovnováze pouze v průsečíku obou křivek.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AD – odvozena pro danou peněžní zásobu.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změně AD dochází, když se mění peněžní zásobu.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malá otevřená ekonomika, pro kterou lze použít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Mundell-Flemingův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model; předpoklad: případ klasické agregátní nabídky: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(následující snímek): účinek zvýšení nominální peněžní zásoby na AD a na reálný produkt. </a:t>
            </a:r>
          </a:p>
          <a:p>
            <a:pPr marL="426720" algn="just"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007" y="606902"/>
            <a:ext cx="11676993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4214813" indent="-273050" algn="just">
                  <a:tabLst>
                    <a:tab pos="6096000" algn="l"/>
                  </a:tabLst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Horní graf (a): </a:t>
                </a:r>
                <a:r>
                  <a:rPr lang="cs-CZ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Mundell-Flemingův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model: Původní rovnováha  –  v bodě E, při nominálním měnovém kurzu </a:t>
                </a:r>
                <a:r>
                  <a:rPr lang="cs-CZ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p>
                        <m:r>
                          <a:rPr lang="cs-CZ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214813" indent="-2730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highlight>
                      <a:srgbClr val="00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nominální peněžní zásoby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posune křivku LM* doprava: rovnováha v b. </a:t>
                </a:r>
                <a:r>
                  <a:rPr lang="cs-CZ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při nominálním kurzu </a:t>
                </a:r>
                <a:r>
                  <a:rPr lang="cs-CZ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cs-CZ" sz="1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reálném produktu </a:t>
                </a:r>
                <a:r>
                  <a:rPr lang="cs-CZ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sz="1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cs-CZ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214813" indent="-273050" algn="just">
                  <a:tabLst>
                    <a:tab pos="6096000" algn="l"/>
                  </a:tabLst>
                </a:pPr>
                <a:r>
                  <a:rPr lang="cs-CZ" sz="2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Mundell-Flemingúv</a:t>
                </a:r>
                <a:r>
                  <a:rPr lang="cs-CZ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předpoklad fixní cenové hladiny. </a:t>
                </a:r>
                <a:r>
                  <a:rPr lang="cs-CZ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214813" indent="-273050" algn="just">
                  <a:tabLst>
                    <a:tab pos="6096000" algn="l"/>
                  </a:tabLst>
                </a:pPr>
                <a:endParaRPr lang="cs-CZ" sz="2000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14813" indent="-273050" algn="just">
                  <a:tabLst>
                    <a:tab pos="6096000" algn="l"/>
                  </a:tabLst>
                </a:pPr>
                <a:r>
                  <a:rPr lang="cs-CZ" sz="20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produktu nad potenciální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cenová hladina roste – viz.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AS-AD na grafu (b): . Původní rovnováha při cenové hladině P0 a potenciálním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214813" indent="-2730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nominální peněžní zásoby: poptávaný reálný produkt se při dané cenové hladině Po zvýší na Y1: posun křivky AD do polohy AD´ o horizontální vzdálenost Y1 — Y* = stejná vzdálenost, o kterou se v </a:t>
                </a:r>
                <a:r>
                  <a:rPr lang="cs-CZ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Mundell-Flemingově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modelu posunula křivka LM*:</a:t>
                </a:r>
              </a:p>
              <a:p>
                <a:pPr marL="4214813" indent="-2730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Vznikne nerovnováha: při původní cenové hadince Po –  poptávaný reálný produkt Y1 větší než nabízený produkt Y*:</a:t>
                </a:r>
              </a:p>
              <a:p>
                <a:pPr marL="4214813" indent="-27305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000" b="1" dirty="0">
                    <a:solidFill>
                      <a:srgbClr val="FF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P, dokud se nevytvoří nová rovnováha: bod F: cenová hladina P2, </a:t>
                </a:r>
                <a:r>
                  <a:rPr 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potenciálním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67250" indent="-358775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endParaRPr lang="cs-CZ" sz="2000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08575" indent="-441325" algn="just">
                  <a:tabLst>
                    <a:tab pos="6096000" algn="l"/>
                  </a:tabLst>
                </a:pPr>
                <a:endParaRPr lang="cs-CZ" sz="3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2755" indent="-367030" algn="just">
                  <a:tabLst>
                    <a:tab pos="6096000" algn="l"/>
                  </a:tabLst>
                </a:pPr>
                <a:endParaRPr lang="cs-CZ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271588"/>
                <a:ext cx="11563350" cy="5068828"/>
              </a:xfrm>
              <a:prstGeom prst="rect">
                <a:avLst/>
              </a:prstGeom>
              <a:blipFill>
                <a:blip r:embed="rId3"/>
                <a:stretch>
                  <a:fillRect t="-120" r="-10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6503" t="8623" r="25187" b="15713"/>
          <a:stretch>
            <a:fillRect/>
          </a:stretch>
        </p:blipFill>
        <p:spPr>
          <a:xfrm>
            <a:off x="84083" y="1328075"/>
            <a:ext cx="4277709" cy="514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325" y="1234985"/>
                <a:ext cx="11563350" cy="5016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541020" indent="-457200" algn="just">
                  <a:buFont typeface="+mj-lt"/>
                  <a:buAutoNum type="alphaUcPeriod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 klasické agregátní nabídky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ekonomika stále na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potenciálním produktu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Změny peněžní zásoby a následné změny AD – promítají se pouze do změn cenové hladiny.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PENÍZE jsou NEUTRÁLNÍ. 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Nedochází ani ke změně reálného měnového kurzu: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Mundell-Flemingův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model: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důsledku růstu nominální peněžní zásoby – dojde k nominální depreciaci;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AS-AD: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zároveň v důsledku růstu cenové hladiny – dojde k reálné apreciaci. 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REÁLNÝ KURZ, REÁLNÁ PENĚŽNÍ ZÁSOBA – beze změny  </a:t>
                </a:r>
              </a:p>
              <a:p>
                <a:pPr marL="541020" indent="-457200" algn="just">
                  <a:buFont typeface="+mj-lt"/>
                  <a:buAutoNum type="alphaUcPeriod" startAt="2"/>
                  <a:tabLst>
                    <a:tab pos="6096000" algn="l"/>
                  </a:tabLst>
                </a:pPr>
                <a:endParaRPr lang="cs-CZ" sz="2400" b="1" dirty="0">
                  <a:highlight>
                    <a:srgbClr val="00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1020" indent="-457200" algn="just">
                  <a:buFont typeface="+mj-lt"/>
                  <a:buAutoNum type="alphaUcPeriod" startAt="2"/>
                  <a:tabLst>
                    <a:tab pos="6096000" algn="l"/>
                  </a:tabLst>
                </a:pPr>
                <a:r>
                  <a:rPr lang="cs-CZ" sz="2400" b="1" dirty="0"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 rostoucí křivky krátkodobé agregátní nabídky: 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  nominální peněžní zásoby: roste AD: poptáváno více produktu než potenciální produkt:</a:t>
                </a:r>
              </a:p>
              <a:p>
                <a:pPr marL="426720" algn="just">
                  <a:buFont typeface="Wingdings" panose="05000000000000000000" pitchFamily="2" charset="2"/>
                  <a:buChar char="ü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Rostou ceny: v krátkém období vyvolává růst reálného produktu nad potenciální produkt.</a:t>
                </a:r>
              </a:p>
              <a:p>
                <a:pPr marL="426720" algn="just">
                  <a:buFont typeface="Wingdings" panose="05000000000000000000" pitchFamily="2" charset="2"/>
                  <a:buChar char="Ø"/>
                  <a:tabLst>
                    <a:tab pos="6096000" algn="l"/>
                  </a:tabLst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Rostoucí křivka </a:t>
                </a:r>
                <a:r>
                  <a:rPr lang="cs-CZ" sz="2400" b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PENÍZE v krátkém období nejsou NEUTRÁLNÍ.</a:t>
                </a:r>
              </a:p>
              <a:p>
                <a:pPr marL="426720" algn="just"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6720" algn="just">
                  <a:tabLst>
                    <a:tab pos="6096000" algn="l"/>
                  </a:tabLst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325" y="1234985"/>
                <a:ext cx="11563350" cy="5016113"/>
              </a:xfrm>
              <a:prstGeom prst="rect">
                <a:avLst/>
              </a:prstGeom>
              <a:blipFill>
                <a:blip r:embed="rId3"/>
                <a:stretch>
                  <a:fillRect t="-487" r="-738" b="-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007" y="606902"/>
            <a:ext cx="11676993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7300"/>
            <a:ext cx="11674324" cy="508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7893050" indent="-357188" algn="just">
              <a:buFont typeface="Wingdings" panose="05000000000000000000" pitchFamily="2" charset="2"/>
              <a:buChar char="ü"/>
            </a:pP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Graf (a):  </a:t>
            </a:r>
            <a:r>
              <a:rPr lang="cs-CZ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Produkční funkce: </a:t>
            </a: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závislost domácího produktu Y na množství práce L (velikost kapitálu se nemění). </a:t>
            </a:r>
          </a:p>
          <a:p>
            <a:pPr marL="7893050" indent="-357188" algn="just">
              <a:buFont typeface="Wingdings" panose="05000000000000000000" pitchFamily="2" charset="2"/>
              <a:buChar char="ü"/>
            </a:pP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produkční funkce: odvozena křivka mezního produktu práce – představuje poptávku po práci:</a:t>
            </a:r>
          </a:p>
          <a:p>
            <a:pPr marL="7893050" indent="-357188" algn="just">
              <a:buFont typeface="Wingdings" panose="05000000000000000000" pitchFamily="2" charset="2"/>
              <a:buChar char="Ø"/>
            </a:pPr>
            <a:endParaRPr lang="cs-CZ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93050" indent="-357188" algn="just">
              <a:buFont typeface="Wingdings" panose="05000000000000000000" pitchFamily="2" charset="2"/>
              <a:buChar char="Ø"/>
            </a:pP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(b): </a:t>
            </a:r>
            <a:r>
              <a:rPr lang="cs-CZ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 práce: </a:t>
            </a: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vyčištěn v bodě E – průsečík křivky poptávky po práci L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křivkou nabídky práce L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893050" indent="-357188" algn="just">
              <a:buFont typeface="Wingdings" panose="05000000000000000000" pitchFamily="2" charset="2"/>
              <a:buChar char="ü"/>
            </a:pP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reálné mzdě (W/P)*a zaměstnanosti L*:</a:t>
            </a:r>
          </a:p>
          <a:p>
            <a:pPr marL="7440613" indent="-261938" algn="just">
              <a:buFont typeface="Wingdings" panose="05000000000000000000" pitchFamily="2" charset="2"/>
              <a:buChar char="ü"/>
            </a:pPr>
            <a:endParaRPr lang="cs-CZ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357505" algn="just">
              <a:buFont typeface="Wingdings" panose="05000000000000000000" pitchFamily="2" charset="2"/>
              <a:buChar char="ü"/>
            </a:pPr>
            <a:endParaRPr lang="cs-CZ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357505" algn="just">
              <a:buFont typeface="Wingdings" panose="05000000000000000000" pitchFamily="2" charset="2"/>
              <a:buChar char="ü"/>
            </a:pP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Viz. produkční funkce - graf (a): vzniká reálný produkt Y* = </a:t>
            </a:r>
            <a:r>
              <a:rPr lang="cs-CZ" sz="8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POTENCIÁLNÍ PRODUKT. 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25" indent="-357505" algn="just">
              <a:buNone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75184" y="727469"/>
            <a:ext cx="8096250" cy="582554"/>
          </a:xfrm>
        </p:spPr>
        <p:txBody>
          <a:bodyPr>
            <a:noAutofit/>
          </a:bodyPr>
          <a:lstStyle/>
          <a:p>
            <a:r>
              <a:rPr lang="cs-CZ" sz="2800" b="1" dirty="0"/>
              <a:t> Odvození potenciálního produktu z trhu práce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3" name="Picture 2" descr="A diagram of a function&#10;&#10;AI-generated content may be incorrect.">
            <a:extLst>
              <a:ext uri="{FF2B5EF4-FFF2-40B4-BE49-F238E27FC236}">
                <a16:creationId xmlns:a16="http://schemas.microsoft.com/office/drawing/2014/main" id="{A050F54F-90B4-3E12-01CB-BB7DCCA27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" y="1375713"/>
            <a:ext cx="7629344" cy="4079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225814" y="1271588"/>
            <a:ext cx="6651860" cy="506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511425" indent="-273050">
              <a:tabLst>
                <a:tab pos="357188" algn="l"/>
                <a:tab pos="6096000" algn="l"/>
              </a:tabLst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nominální peněžní zásoby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posun AD doprava do polohy AD‘. </a:t>
            </a:r>
          </a:p>
          <a:p>
            <a:pPr marL="2695575" indent="-457200">
              <a:buFont typeface="Wingdings" panose="05000000000000000000" pitchFamily="2" charset="2"/>
              <a:buChar char="Ø"/>
              <a:tabLst>
                <a:tab pos="357188" algn="l"/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 krátkodobá rovnováha: průsečík AD' a křivky krátkodobé AS – bod A, při cenové hladině P</a:t>
            </a:r>
            <a:r>
              <a:rPr 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reálnem produktu Y</a:t>
            </a:r>
            <a:r>
              <a:rPr 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95563" indent="-357188">
              <a:buFont typeface="Wingdings" panose="05000000000000000000" pitchFamily="2" charset="2"/>
              <a:buChar char="Ø"/>
              <a:tabLst>
                <a:tab pos="357188" algn="l"/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určité době: návrat reálného produktu na Y*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nová dlouhodobá rovnováha v bodě 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cenové hladině P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potenciálním produktu Y*.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5563" indent="-357188">
              <a:buFont typeface="Wingdings" panose="05000000000000000000" pitchFamily="2" charset="2"/>
              <a:buChar char="Ø"/>
              <a:tabLst>
                <a:tab pos="357188" algn="l"/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5563" indent="-357188">
              <a:buFont typeface="Wingdings" panose="05000000000000000000" pitchFamily="2" charset="2"/>
              <a:buChar char="Ø"/>
              <a:tabLst>
                <a:tab pos="357188" algn="l"/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Nové rovnováze odpovídá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nová křivky krátkodobé agregátní nabídky: AS'. </a:t>
            </a:r>
          </a:p>
          <a:p>
            <a:pPr marL="452755" indent="-367030">
              <a:tabLst>
                <a:tab pos="357188" algn="l"/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42120" y="295299"/>
            <a:ext cx="4487917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9786114" y="5927834"/>
            <a:ext cx="2175642" cy="313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1D66F717-2A7E-6C9F-6B11-108FD7B12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85"/>
            <a:ext cx="7378262" cy="5844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656958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Závisí na modelu použitém k vysvětlení AS: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0075" indent="-51435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strnulých mezd: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křivka AS odpovídá původním nižším nominálním mzdám; křivka AS‘ - po prolomení mzdových strnulostí vyšším nominálním mzdám.  </a:t>
            </a:r>
          </a:p>
          <a:p>
            <a:pPr marL="600075" indent="-51435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mylného vnímání cenové hladiny: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křivka AS odpovídá původním nižším nominálním mzdám, při kterých jsou pracovníci ochotni pracovat = neuvědomují si zvýšení cen; křivka AS' odpovídá vyšším nominálním mzdám, při kterých jsou ochotni pracovat = když si uvědomí zvýšení cen. </a:t>
            </a:r>
          </a:p>
          <a:p>
            <a:pPr marL="600075" indent="-51435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obou modelech – posun křivky AS vzhůru: vysvětlen zvýšením nominálních mezd. </a:t>
            </a:r>
          </a:p>
          <a:p>
            <a:pPr marL="600075" indent="-514350" algn="just">
              <a:buFont typeface="+mj-lt"/>
              <a:buAutoNum type="arabicPeriod"/>
              <a:tabLst>
                <a:tab pos="6096000" algn="l"/>
              </a:tabLst>
            </a:pPr>
            <a:endParaRPr lang="cs-CZ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indent="-514350" algn="just">
              <a:buFont typeface="+mj-lt"/>
              <a:buAutoNum type="arabicPeriod" startAt="3"/>
              <a:tabLst>
                <a:tab pos="6096000" algn="l"/>
              </a:tabLst>
            </a:pPr>
            <a:r>
              <a:rPr lang="cs-CZ" sz="28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Lucasův</a:t>
            </a:r>
            <a:r>
              <a:rPr lang="cs-CZ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 neúplných informací: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křivka AS odpovídá nižší očekávané cenové hladině =&gt; i nižším očekávaným nákladům subjektů; Křivka AS' odpovídá vyšší cenové hladině =&gt; i vyšším nákladům, jakmile si je subjekty uvědomí.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Posun křivky krátkodobé agregátní nabídky z AS do AS':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881955" y="1223579"/>
            <a:ext cx="6042524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Snížení peněžní zásoby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klesne agregátní poptávka. Lidé poptávají méně zboží než jaký je potenciální produkt.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Klesají ceny: vyvolává v krátkém období pokles reálného produktu pod potenciální produkt: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Snížení nominální peněžní zásoby posouvá křivku AD doleva do AD'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Rozdíl mezi Y</a:t>
            </a:r>
            <a:r>
              <a:rPr lang="cs-CZ" sz="26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 potenciálním produktem Y*: produkční (deflační) mezera: po určité době – reálný produkt se vrátí na Y* a nová dlouhodobá rovnováha: </a:t>
            </a:r>
          </a:p>
          <a:p>
            <a:pPr marL="809625" indent="-53657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 G,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při cenové hladině P4, potenciálním produktu Y* odpovídá také nová křivka krátkodobé agregátní nabídky AS'.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Účinky poklesu AD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BC0F-A84F-6895-A0B4-66D14436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9158" y="835861"/>
            <a:ext cx="4579255" cy="576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656958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Agregátní nabídka: odráží náklady =&gt; změny AS – vyvolány změnou nákladů.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Náklady, kleté ovlivňují celou ekonomiku: </a:t>
            </a: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Ceny energie — cena ropy. </a:t>
            </a:r>
          </a:p>
          <a:p>
            <a:pPr marL="542925" indent="-457200" algn="just"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Zvýšení nákladů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nepříznivý nákladový šok: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Např. zvýšení cen ropy vyvolá růst nákladů v celé ekonomice: výrobci reagují snížením výroby a reálný domácí produkt klesá pod potenciální: zvýšení nezaměstnanosti nad její přirozenou míru.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Dlouhé období: nezaměstnanost vede poklesu k reálných mezd =&gt; pokles nákladů, domácí produkt – růst opět na úroveň potenciálního produktu.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(následující snímek):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Původní rovnováha – bod E: ekonomika na úrovni potenciálního produktu Y*, při cenové hladině P0.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nabídky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563350" cy="506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39293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ceny ropy zvýší náklady: posune křivky agregátní nabídky nahoru do polohy AS‘: domácí produkt klesá a cenová hladina roste. </a:t>
            </a:r>
          </a:p>
          <a:p>
            <a:pPr marL="439293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Nová krátkodobá rovnováha: bod C, při reálném produktu Y1 a cenové hladině P1: </a:t>
            </a:r>
          </a:p>
          <a:p>
            <a:pPr marL="4392930" indent="-35750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ekonomice –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produkční mezera: Y*- Y1. </a:t>
            </a:r>
          </a:p>
          <a:p>
            <a:pPr marL="4392930" indent="-357505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2930" indent="-357505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Pak klesnou mzdy, posun křivky agregátní nabídky dolů do původní polohy a dlouhodobá rovnováha se obnoví v bodě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centrální banka na nepříznivý nákladový šok nereaguje;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nabídky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1553" t="15365" r="12223" b="43836"/>
          <a:stretch>
            <a:fillRect/>
          </a:stretch>
        </p:blipFill>
        <p:spPr>
          <a:xfrm>
            <a:off x="167180" y="1521588"/>
            <a:ext cx="4046482" cy="2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563350" cy="506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453188" indent="-177800" algn="just"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 může nepříznivé účinky šoku eliminovat tím, že zvýší peněžní zásobu = AKOMODOVÁNÍ NÁKLADOVÉHO ŠOKU. </a:t>
            </a:r>
          </a:p>
          <a:p>
            <a:pPr marL="6453188" indent="-1778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účinek nepříznivého nákladového šoku, který centrální banka akomoduje zvýšením peněžní zásoby. Původní rovnováha ekonomiky - bod E, při potenciálním produktu Y* a cenové hladině P</a:t>
            </a:r>
            <a:r>
              <a:rPr lang="cs-CZ" sz="26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453188" indent="-1778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Pak: zvýšení nákladů: posun křivky krátkodobé agregátní nabídky AS do polohy AS:</a:t>
            </a:r>
          </a:p>
          <a:p>
            <a:pPr marL="6453188" indent="-1778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Ekonomika – krátkodobá rovnováha v bodě C, při reálném produktu Y1 a cenové hladině P1</a:t>
            </a:r>
          </a:p>
          <a:p>
            <a:pPr marL="6453188" indent="-1778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Další fáze = akomodování nákladového šoku: centrální banka – snaha zabránit poklesu produktu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zvýší peněžní zásobu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 posun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křivky agregátní poptávky do polohy AD‘. </a:t>
            </a:r>
          </a:p>
          <a:p>
            <a:pPr marL="809625" indent="-80962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Předpoklad správného zvýšení peněžní zásoby CB, aby se ekonomika právě udržela na potenciálním produktu Y* 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Nová rovnováha – bod F, kde je vyšší cenová hladina P2. </a:t>
            </a:r>
          </a:p>
          <a:p>
            <a:pPr marL="809625" indent="-809625" algn="just">
              <a:buNone/>
              <a:tabLst>
                <a:tab pos="6096000" algn="l"/>
              </a:tabLst>
            </a:pP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sz="3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1213" y="255454"/>
            <a:ext cx="4981903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a změny agregátní poptávky 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AEDC9B77-7DA9-62F2-CDA1-B141A314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713"/>
            <a:ext cx="6455758" cy="4411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271588"/>
            <a:ext cx="11656958" cy="525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 2. polovině 20. století – inflace = běžná součást života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odbory požadovaly od zaměstnavatelů záruky, že inflace nebude snižovat reálné mzdy</a:t>
            </a:r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PRAXE INDEXOVÁNÍ MEZD PODLE INFLACE.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kolektivních smlouvách – doložky: nominální mzdy automaticky zvyšovány podle indexu spotřebitelských cen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mezd bráni přerozdělování důchodů mezi zaměstnanci a zaměstnavateli, které by inflace vyvolávala.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Obhájci – indexování mezd tlumí sociální konflikty. </a:t>
            </a:r>
          </a:p>
          <a:p>
            <a:pPr marL="542925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 ekonomického hlediska není indexování vždy výhodné. 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Aplikace: Indexování mezd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140639"/>
            <a:ext cx="11656958" cy="538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mezd </a:t>
            </a:r>
          </a:p>
          <a:p>
            <a:pPr marL="600075" indent="-51435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není problém, pokud je růst cen vyvolán růstem agregátní poptávky; </a:t>
            </a:r>
          </a:p>
          <a:p>
            <a:pPr marL="600075" indent="-514350" algn="just">
              <a:buFont typeface="+mj-lt"/>
              <a:buAutoNum type="alphaUcPeriod"/>
              <a:tabLst>
                <a:tab pos="6096000" algn="l"/>
              </a:tabLst>
            </a:pPr>
            <a:r>
              <a:rPr lang="cs-CZ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 problém, když ceny rostou v důsledku nepříznivých nákladových šoků.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brání poklesu reálných mezd a ekonomika není schopna se s nákladovým šokem vyrovnat (viz předchozí obrázky)- </a:t>
            </a: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zemi, kde je indexování mezd rozšířené: nepříznivé nákladové šoky vyvolávají dlouho trvající nezaměstnanost. </a:t>
            </a:r>
          </a:p>
          <a:p>
            <a:pPr marL="657225" indent="-57150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 A) </a:t>
            </a:r>
            <a:r>
              <a:rPr lang="cs-CZ" sz="2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Mzdy nejsou indexovány – přechodné snížení reálných mezd a krátkodobé zvýšení reálného produktu nad potenciální. V případě indexování – mzdy se automaticky zvýší. Konečný výsledek = stejný.</a:t>
            </a:r>
          </a:p>
          <a:p>
            <a:pPr marL="657225" indent="-571500" algn="just">
              <a:buFont typeface="+mj-lt"/>
              <a:buAutoNum type="romanLcPeriod"/>
              <a:tabLst>
                <a:tab pos="6096000" algn="l"/>
              </a:tabLst>
            </a:pPr>
            <a:endParaRPr lang="cs-CZ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7225" indent="-571500" algn="just">
              <a:buFont typeface="+mj-lt"/>
              <a:buAutoNum type="romanLcPeriod"/>
              <a:tabLst>
                <a:tab pos="6096000" algn="l"/>
              </a:tabLst>
            </a:pPr>
            <a:r>
              <a:rPr 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 B)</a:t>
            </a:r>
            <a:r>
              <a:rPr lang="cs-CZ" sz="2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Mzdy nejsou indexovány –vysoká nezaměstnanost nakonec sníží mzdy – návrat ekonomiky na potenciální produkt při nižších reálných mzdách. V případě indexování – indexace brání poklesu reálných mezd, vysoká nezaměstnanost přetrvává, nenastává návrat na Y*. </a:t>
            </a:r>
          </a:p>
          <a:p>
            <a:pPr marL="452755" indent="-367030" algn="just">
              <a:tabLst>
                <a:tab pos="6096000" algn="l"/>
              </a:tabLst>
            </a:pPr>
            <a:endParaRPr lang="cs-CZ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6380"/>
            <a:ext cx="10972800" cy="524259"/>
          </a:xfrm>
        </p:spPr>
        <p:txBody>
          <a:bodyPr>
            <a:noAutofit/>
          </a:bodyPr>
          <a:lstStyle/>
          <a:p>
            <a:pPr marL="114300">
              <a:spcBef>
                <a:spcPts val="360"/>
              </a:spcBef>
              <a:defRPr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Indexování mezd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00138"/>
            <a:ext cx="11674324" cy="52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ceny a mzdy dokonale pružné, lidé – úplné informace o všech cenách a mzdách vztahujících se k jejich ekonomickým činnostem: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trh práce se okamžitě vyčistí na úrovni přirozené míry nezaměstnanosti a ekonomika pořád vytváří svůj potenciální produkt.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KLASICKÁ AGREGÁTNÍ NABÍDKA:  situace, kdy nabízený reálný domácí produkt není ovlivněn změnami cenové hladiny: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Pouze v případě cen a mezd dokonale pružných, kdy mají lidé úplné informace o cenách a mzdách.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vzniká při vyčištěném trhu práce na úrovni přirozené míry nezaměstnanosti =&gt; POTENCIÁLNÍ PRODUKT.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cs-CZ" sz="28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3350" y="517584"/>
            <a:ext cx="8096250" cy="582554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Klasická agregátní nabídka - odvození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331363"/>
            <a:ext cx="11674324" cy="509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916613" indent="-357188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Klasická agregátní nabídka: na úrovni potenciálního produktu: Křivka AS – vertikála procházející potenciálním produktem Y*; klasická není realistickým obrazem ekonomiky. </a:t>
            </a:r>
          </a:p>
          <a:p>
            <a:pPr marL="5916613" indent="-357188" algn="just">
              <a:buFont typeface="Wingdings" panose="05000000000000000000" pitchFamily="2" charset="2"/>
              <a:buChar char="ü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Realita: často není splněn předpoklad dokonale pružných mezd a cen, nikdy předpoklad úplné informovanosti lidí o cenách a mzdách. </a:t>
            </a:r>
          </a:p>
          <a:p>
            <a:pPr marL="5559425" indent="-357505" algn="just">
              <a:buFont typeface="Wingdings" panose="05000000000000000000" pitchFamily="2" charset="2"/>
              <a:buChar char="ü"/>
            </a:pPr>
            <a:endParaRPr lang="cs-CZ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9425" indent="-357505" algn="just"/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marR="0" lvl="0" indent="-630238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Vertikální křivka AS: jen v dlouhém období, V krátkém – možný rostoucí průběh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 </a:t>
            </a:r>
          </a:p>
          <a:p>
            <a:pPr marL="714375" marR="0" lvl="0" indent="-630238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Reálný domácí produkt – v krátkém období – ne vždy rovný potenciálnímu: </a:t>
            </a:r>
          </a:p>
          <a:p>
            <a:pPr marL="714375" marR="0" lvl="0" indent="-630238" algn="just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Krátkodobé fluktuace kolem potenciálního produktu. </a:t>
            </a:r>
          </a:p>
          <a:p>
            <a:pPr marL="6905625" indent="-357505" algn="just">
              <a:buNone/>
            </a:pP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43350" y="517584"/>
            <a:ext cx="8096250" cy="582554"/>
          </a:xfrm>
        </p:spPr>
        <p:txBody>
          <a:bodyPr>
            <a:noAutofit/>
          </a:bodyPr>
          <a:lstStyle/>
          <a:p>
            <a:r>
              <a:rPr lang="cs-CZ" sz="2400" b="1" dirty="0"/>
              <a:t>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Klasická agregátní nabídka - odvození</a:t>
            </a:r>
            <a:endParaRPr lang="cs-CZ" sz="2400" b="1" dirty="0"/>
          </a:p>
        </p:txBody>
      </p:sp>
      <p:pic>
        <p:nvPicPr>
          <p:cNvPr id="3" name="Picture 2" descr="A diagram of a function&#10;&#10;AI-generated content may be incorrect.">
            <a:extLst>
              <a:ext uri="{FF2B5EF4-FFF2-40B4-BE49-F238E27FC236}">
                <a16:creationId xmlns:a16="http://schemas.microsoft.com/office/drawing/2014/main" id="{A1CE8E27-0968-BDA8-EC37-651324024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3815"/>
          <a:stretch>
            <a:fillRect/>
          </a:stretch>
        </p:blipFill>
        <p:spPr>
          <a:xfrm>
            <a:off x="548039" y="1331363"/>
            <a:ext cx="5103346" cy="365484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FE4F54B-FA82-14C2-C834-0F33F9195018}"/>
              </a:ext>
            </a:extLst>
          </p:cNvPr>
          <p:cNvSpPr/>
          <p:nvPr/>
        </p:nvSpPr>
        <p:spPr>
          <a:xfrm>
            <a:off x="9165021" y="4494127"/>
            <a:ext cx="599089" cy="4877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8"/>
            <a:ext cx="11563350" cy="48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Několik modelů: odlišné předpoklady, ale dospívají ke stejnému závěru:</a:t>
            </a:r>
          </a:p>
          <a:p>
            <a:pPr marL="536575" indent="-452755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křivka agregátní nabídky má rostoucí průběh:</a:t>
            </a: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</a:t>
            </a:r>
          </a:p>
          <a:p>
            <a:pPr marL="426720" algn="just"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z modelů krátkodobé agregátní poptávky – předpoklad: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mzdy = krátkodobě nepružné. </a:t>
            </a:r>
          </a:p>
          <a:p>
            <a:pPr marL="541020" indent="-45720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Nejznámější příčina mzdových strnulostí – KOLEKTIVNÍ MZDOVÉ DOHODY:</a:t>
            </a:r>
          </a:p>
          <a:p>
            <a:pPr marL="54102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klesne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klesají agregátní výdaje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klesají ceny – i ceny produktů firmy: nemůže snížit počty zaměstnanců, porovnává mzdu zaměstnance s jeho peněžním mezním produktem: firma propouští dokud se mezní produkt nezvýší na úroveň mzdy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sníží výrobu.</a:t>
            </a:r>
          </a:p>
          <a:p>
            <a:pPr marL="541020" indent="-45720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Kolektivní smlouva vyprší: nová smlouva: nižší nominální mzdy a tedy náklady na práci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zvýšení počtu zaměstnanců, výroby.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703" y="577359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Vysvětlení krátkodobé agregátní nabídky:</a:t>
            </a:r>
            <a:endParaRPr lang="en-GB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8"/>
            <a:ext cx="11677978" cy="48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41020" indent="-457200" algn="just"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strnulosti: i ve firmách, kde kolektivní smlouvy neexistují: když klesnou ceny, zaměstnavatel se zdráhá snížit mzdy: obává se negativních reakcí zaměstnanců; raději propustí pár lidí místo plošného snížení mezd = odpor všech zaměstnanců.</a:t>
            </a:r>
          </a:p>
          <a:p>
            <a:pPr marL="541020" indent="-457200" algn="just"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02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se zdráhá snížit mzdy: nese 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riziko, zaměstnanci – averze k riziku: tichá dohoda mezi nimi: pevné mzdy zaměstnancům, podnikatel – zisk nebo ztráta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sz="24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raději propustí pár lidí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plošného snížení mezd. </a:t>
            </a:r>
            <a:endParaRPr lang="cs-CZ" sz="24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020" indent="-457200" algn="just">
              <a:lnSpc>
                <a:spcPct val="120000"/>
              </a:lnSpc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vysvětlovány jako důsledek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implicitních pracovních smluv (nová keynesiánské ekonomie)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nepsaná pravidla vztahů mezi podnikatelem a jeho zaměstnanci: nositelem rizika ve firmě je podnikatel: motivace aby změny cen pokud možno nepřenášel do mezd, </a:t>
            </a:r>
          </a:p>
          <a:p>
            <a:pPr marL="54102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aby nesnižoval mzdy, když ceny klesají, a aby mzdy, když ceny rostou. </a:t>
            </a:r>
          </a:p>
          <a:p>
            <a:pPr marL="541020" indent="-457200" algn="just">
              <a:lnSpc>
                <a:spcPct val="120000"/>
              </a:lnSpc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Pokles cen snižuje zisky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výroby – propouštění nejméně produktivních zaměstnanců; </a:t>
            </a:r>
          </a:p>
          <a:p>
            <a:pPr marL="541020" indent="-457200" algn="just">
              <a:lnSpc>
                <a:spcPct val="120000"/>
              </a:lnSpc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cen zvyšuje zisky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zvyšování výroby a zaměstnanosti. </a:t>
            </a:r>
          </a:p>
          <a:p>
            <a:pPr marL="541020" indent="-457200" algn="just">
              <a:lnSpc>
                <a:spcPct val="120000"/>
              </a:lnSpc>
              <a:tabLst>
                <a:tab pos="6096000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541020" indent="-457200" algn="just">
              <a:buFont typeface="+mj-lt"/>
              <a:buAutoNum type="arabicPeriod"/>
              <a:tabLst>
                <a:tab pos="6096000" algn="l"/>
              </a:tabLst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52449" y="1343025"/>
            <a:ext cx="11325225" cy="527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6821488" indent="-273050" algn="just">
              <a:buFont typeface="+mj-lt"/>
              <a:buAutoNum type="arabicPeriod"/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 (a): trh práce, který je vyčištěný: rovnováha v bodě E při zaměstnanosti L1 a reálné mzdě W1/P1. Pokles cen na P2: nominální mzdy krátkodobě strnulé W1): pokles cen zvyšuje </a:t>
            </a:r>
            <a:r>
              <a:rPr lang="cs-CZ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reálne</a:t>
            </a: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mzdy na W1/P2. Zaměstnanost – pokles na L2</a:t>
            </a:r>
          </a:p>
          <a:p>
            <a:pPr marL="6821488" indent="-273050" algn="just">
              <a:buFont typeface="+mj-lt"/>
              <a:buAutoNum type="arabicPeriod"/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(b): produkční funkce: při zaměstnanosti L1 – potenciální produkt Y*; při nižší L2 - produkt Y2  </a:t>
            </a:r>
          </a:p>
          <a:p>
            <a:pPr marL="6821488" indent="-273050" algn="just">
              <a:buFont typeface="+mj-lt"/>
              <a:buAutoNum type="arabicPeriod"/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 (c): spojuje cenové hladiny s reálnými domácími produkty; nižší – P2: nižší reálný produkt Y2 (bod B).</a:t>
            </a:r>
          </a:p>
          <a:p>
            <a:pPr marL="6821488" indent="-273050" algn="just"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Rostoucí průběh – vysvětluje strnulost nominálních mezd.</a:t>
            </a:r>
          </a:p>
          <a:p>
            <a:pPr marL="6821488" indent="-273050" algn="just">
              <a:tabLst>
                <a:tab pos="3676650" algn="l"/>
                <a:tab pos="8248650" algn="l"/>
              </a:tabLst>
            </a:pPr>
            <a:r>
              <a:rPr lang="cs-CZ" sz="29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Srovnání s křivkou klasické AS: změny cenové hladiny mohou vést ke krátkodobým odchylkám reálného produktu od potenciálního. </a:t>
            </a:r>
          </a:p>
          <a:p>
            <a:pPr marL="452755" indent="-368300" algn="just">
              <a:tabLst>
                <a:tab pos="3676650" algn="l"/>
                <a:tab pos="8248650" algn="l"/>
              </a:tabLst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357505" algn="just"/>
            <a:endParaRPr 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8869" y="528638"/>
            <a:ext cx="4717830" cy="814388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6FC0"/>
                </a:solidFill>
                <a:latin typeface="Arial" panose="020B0604020202020204" pitchFamily="34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důsledky: </a:t>
            </a:r>
            <a:endParaRPr lang="cs-CZ" sz="2400" b="1" dirty="0">
              <a:solidFill>
                <a:srgbClr val="006F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A diagram of a product&#10;&#10;AI-generated content may be incorrect.">
            <a:extLst>
              <a:ext uri="{FF2B5EF4-FFF2-40B4-BE49-F238E27FC236}">
                <a16:creationId xmlns:a16="http://schemas.microsoft.com/office/drawing/2014/main" id="{91022CC4-9B11-8AD4-9EFC-4BCD99F6E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/>
          <a:stretch>
            <a:fillRect/>
          </a:stretch>
        </p:blipFill>
        <p:spPr>
          <a:xfrm>
            <a:off x="-1" y="861847"/>
            <a:ext cx="7104993" cy="5369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433C4-FC37-11D1-F296-CBD33F4B2D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2584" b="8902"/>
          <a:stretch>
            <a:fillRect/>
          </a:stretch>
        </p:blipFill>
        <p:spPr>
          <a:xfrm>
            <a:off x="201009" y="1801011"/>
            <a:ext cx="315310" cy="967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325" y="1417637"/>
            <a:ext cx="11563350" cy="482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6720" algn="just"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Trh se práce v každém okamžiku nevyčisťuje: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příčinou, že se trh práce vyčišťuje nedokonale, pomalu. </a:t>
            </a: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buFont typeface="Wingdings" panose="05000000000000000000" pitchFamily="2" charset="2"/>
              <a:buChar char="ü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(předchozí snímek):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ekonomika mimo potenciální produkt - trh práce nevyčištěn: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B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vyrábí se nižší než potenciální produkt: (viz graf c), na trhu práce vyšší než přirozená míra nezaměstnanosti </a:t>
            </a: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6720" algn="just">
              <a:buFont typeface="Wingdings" panose="05000000000000000000" pitchFamily="2" charset="2"/>
              <a:buChar char="Ø"/>
              <a:tabLst>
                <a:tab pos="6096000" algn="l"/>
              </a:tabLs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3722"/>
            <a:ext cx="10972800" cy="524259"/>
          </a:xfrm>
        </p:spPr>
        <p:txBody>
          <a:bodyPr>
            <a:no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/>
            </a:pPr>
            <a:r>
              <a:rPr lang="cs-CZ" sz="24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MZDOVÉ STRNULOSTI – důsledky:</a:t>
            </a:r>
            <a:endParaRPr lang="en-GB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4587</Words>
  <Application>Microsoft Office PowerPoint</Application>
  <PresentationFormat>Widescreen</PresentationFormat>
  <Paragraphs>363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</vt:lpstr>
      <vt:lpstr>Arial</vt:lpstr>
      <vt:lpstr>Calibri</vt:lpstr>
      <vt:lpstr>Cambria Math</vt:lpstr>
      <vt:lpstr>Times New Roman</vt:lpstr>
      <vt:lpstr>Wingdings</vt:lpstr>
      <vt:lpstr>1_Office Theme</vt:lpstr>
      <vt:lpstr>2_Office Theme</vt:lpstr>
      <vt:lpstr>Makroekonomie II  Téma: Agregátní nabídka a model AD-AS  XMAK2</vt:lpstr>
      <vt:lpstr>PODSTATA AGREGÁTNÍ NABÍDKY</vt:lpstr>
      <vt:lpstr> Odvození potenciálního produktu z trhu práce </vt:lpstr>
      <vt:lpstr>1. Klasická agregátní nabídka - odvození</vt:lpstr>
      <vt:lpstr> 1. Klasická agregátní nabídka - odvození</vt:lpstr>
      <vt:lpstr>Vysvětlení krátkodobé agregátní nabídky:</vt:lpstr>
      <vt:lpstr>MZDOVÉ STRNULOSTI </vt:lpstr>
      <vt:lpstr>  MZDOVÉ STRNULOSTI – důsledky: </vt:lpstr>
      <vt:lpstr>MZDOVÉ STRNULOSTI – důsledky:</vt:lpstr>
      <vt:lpstr>MZDOVÉ STRNULOSTI – nedostatky:</vt:lpstr>
      <vt:lpstr>2. MYLNÉ VNÍMÁNÍ CENOVÉ HLADINY </vt:lpstr>
      <vt:lpstr>2. MYLNÉ VNÍMÁNÍ CENOVÉ HLADINY </vt:lpstr>
      <vt:lpstr>2. MYLNÉ VNÍMÁNÍ CENOVÉ HLADINY </vt:lpstr>
      <vt:lpstr>2. MYLNÉ VNÍMÁNÍ CENOVÉ HLADINY </vt:lpstr>
      <vt:lpstr>2. MYLNÉ VNÍMÁNÍ CENOVÉ HLADINY </vt:lpstr>
      <vt:lpstr>2. MYLNÉ VNÍMÁNÍ CENOVÉ HLADINY </vt:lpstr>
      <vt:lpstr>2. MYLNÉ VNÍMÁNÍ CENOVÉ HLADINY </vt:lpstr>
      <vt:lpstr>3. NEÚPLNÉ INFORMACE O CENÁCH </vt:lpstr>
      <vt:lpstr>3. NEÚPLNÉ INFORMACE O CENÁCH </vt:lpstr>
      <vt:lpstr>3. NEÚPLNÉ INFORMACE O CENÁCH </vt:lpstr>
      <vt:lpstr>3. NEÚPLNÉ INFORMACE O CENÁCH </vt:lpstr>
      <vt:lpstr>3. NEÚPLNÉ INFORMACE O CENÁCH </vt:lpstr>
      <vt:lpstr>3. NEÚPLNÉ INFORMACE O CENÁCH </vt:lpstr>
      <vt:lpstr>KŘIVKA AS – mezinárodní srovnání</vt:lpstr>
      <vt:lpstr>TŘI MODELY KRÁTKODOBĚ ROSTOUCÍ AGREGÁTNÍ NABÍDKY – srovnání:</vt:lpstr>
      <vt:lpstr>TŘI MODELY KRÁTKODOBĚ ROSTOUCÍ AGREGÁTNÍ NABÍDKY – srovnání:</vt:lpstr>
      <vt:lpstr>Model AS-AD a změny agregátní poptávky </vt:lpstr>
      <vt:lpstr>Model AS-AD a změny agregátní poptávky </vt:lpstr>
      <vt:lpstr>Model AS-AD a změny agregátní poptávky </vt:lpstr>
      <vt:lpstr>Model AS-AD a změny agregátní poptávky </vt:lpstr>
      <vt:lpstr>Posun křivky krátkodobé agregátní nabídky z AS do AS':</vt:lpstr>
      <vt:lpstr>Účinky poklesu AD</vt:lpstr>
      <vt:lpstr>Model AS-AD a změny agregátní nabídky </vt:lpstr>
      <vt:lpstr>Model AS-AD a změny agregátní nabídky</vt:lpstr>
      <vt:lpstr>Model AS-AD a změny agregátní poptávky </vt:lpstr>
      <vt:lpstr>Aplikace: Indexování mezd </vt:lpstr>
      <vt:lpstr>Indexování mezd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Makroekonomie II Platební bilance a vnější rovnováha (součást tématu 9 v osnově). XMAK2</dc:title>
  <dc:creator>Drastichová Magdaléna</dc:creator>
  <cp:lastModifiedBy>Drastichová Magdaléna</cp:lastModifiedBy>
  <cp:revision>93</cp:revision>
  <dcterms:created xsi:type="dcterms:W3CDTF">2024-10-01T11:06:00Z</dcterms:created>
  <dcterms:modified xsi:type="dcterms:W3CDTF">2025-11-02T22:14:04Z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6DCB193A3E4741EC9E19A6DA7338559D_13</vt:lpwstr>
  </property>
  <property fmtid="{D5CDD505-2E9C-101B-9397-08002B2CF9AE}" pid="3" name="KSOProductBuildVer">
    <vt:lpwstr>1033-12.2.0.22549</vt:lpwstr>
  </property>
</Properties>
</file>