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12"/>
  </p:notesMasterIdLst>
  <p:sldIdLst>
    <p:sldId id="256" r:id="rId5"/>
    <p:sldId id="318" r:id="rId6"/>
    <p:sldId id="319" r:id="rId7"/>
    <p:sldId id="321" r:id="rId8"/>
    <p:sldId id="322" r:id="rId9"/>
    <p:sldId id="320" r:id="rId10"/>
    <p:sldId id="276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27" autoAdjust="0"/>
  </p:normalViewPr>
  <p:slideViewPr>
    <p:cSldViewPr snapToGrid="0">
      <p:cViewPr varScale="1">
        <p:scale>
          <a:sx n="85" d="100"/>
          <a:sy n="85" d="100"/>
        </p:scale>
        <p:origin x="130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25" y="2029522"/>
            <a:ext cx="8704800" cy="3575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Makroekonomie 3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i="1" dirty="0">
                <a:solidFill>
                  <a:srgbClr val="D10202"/>
                </a:solidFill>
              </a:rPr>
              <a:t>Analýza Modelu IS-LM</a:t>
            </a:r>
            <a:br>
              <a:rPr lang="cs-CZ" b="1" i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XMAK2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doc. Ing. Magdaléna Drastichová, Ph.D.</a:t>
            </a:r>
            <a:endParaRPr lang="cs-CZ" sz="18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20. 09. 2024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85221-4F4E-01B1-E057-24A2E0BA6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56123"/>
            <a:ext cx="8229600" cy="828021"/>
          </a:xfrm>
        </p:spPr>
        <p:txBody>
          <a:bodyPr>
            <a:noAutofit/>
          </a:bodyPr>
          <a:lstStyle/>
          <a:p>
            <a:r>
              <a:rPr lang="cs-CZ" sz="2400" b="1" i="0" u="none" strike="noStrike" dirty="0">
                <a:solidFill>
                  <a:srgbClr val="000000"/>
                </a:solidFill>
                <a:effectLst/>
                <a:latin typeface="Aptos Narrow" panose="020B0004020202020204" pitchFamily="34" charset="0"/>
              </a:rPr>
              <a:t>Úloha: Analýza Modelu IS-LM</a:t>
            </a:r>
            <a:br>
              <a:rPr lang="cs-CZ" sz="2400" b="1" i="0" u="none" strike="noStrike" dirty="0">
                <a:solidFill>
                  <a:srgbClr val="000000"/>
                </a:solidFill>
                <a:effectLst/>
                <a:latin typeface="Aptos Narrow" panose="020B0004020202020204" pitchFamily="34" charset="0"/>
              </a:rPr>
            </a:br>
            <a:br>
              <a:rPr lang="cs-CZ" sz="3200" b="1" i="0" u="none" strike="noStrike" dirty="0">
                <a:solidFill>
                  <a:srgbClr val="000000"/>
                </a:solidFill>
                <a:effectLst/>
                <a:latin typeface="Aptos Narrow" panose="020B0004020202020204" pitchFamily="34" charset="0"/>
              </a:rPr>
            </a:br>
            <a:endParaRPr lang="cs-CZ" sz="3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7B6FFD8-805B-4F2F-1227-A2A0A83559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0948" b="23360"/>
          <a:stretch/>
        </p:blipFill>
        <p:spPr>
          <a:xfrm>
            <a:off x="232148" y="1370134"/>
            <a:ext cx="3775076" cy="436727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E9438D3-A534-7E8F-2E59-F9FF44AF26D8}"/>
              </a:ext>
            </a:extLst>
          </p:cNvPr>
          <p:cNvSpPr txBox="1"/>
          <p:nvPr/>
        </p:nvSpPr>
        <p:spPr>
          <a:xfrm>
            <a:off x="3863788" y="1568614"/>
            <a:ext cx="504806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/>
              <a:t>a) Určete rovnovážnou úroveň důchodu (Y) a úrokové míry (i).</a:t>
            </a:r>
          </a:p>
          <a:p>
            <a:endParaRPr lang="cs-CZ" sz="2400" b="1" dirty="0"/>
          </a:p>
          <a:p>
            <a:pPr algn="just"/>
            <a:r>
              <a:rPr lang="cs-CZ" sz="2400" b="1" dirty="0"/>
              <a:t>b) Graficky znázorněte IS-LM model a rovnováhu v ekonomice.</a:t>
            </a:r>
          </a:p>
          <a:p>
            <a:endParaRPr lang="cs-CZ" sz="2400" b="1" dirty="0"/>
          </a:p>
          <a:p>
            <a:r>
              <a:rPr lang="cs-CZ" sz="2400" b="1" dirty="0"/>
              <a:t>c) Předpokládejte, že vláda zvýší vládní výdaje (G) na 300. Určete novou rovnovážnou úroveň důchodu (Y) a úrokové míry (i).</a:t>
            </a:r>
          </a:p>
        </p:txBody>
      </p:sp>
    </p:spTree>
    <p:extLst>
      <p:ext uri="{BB962C8B-B14F-4D97-AF65-F5344CB8AC3E}">
        <p14:creationId xmlns:p14="http://schemas.microsoft.com/office/powerpoint/2010/main" val="424603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B695D-5D8B-9C02-9908-E5632CD64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283" y="448619"/>
            <a:ext cx="8229600" cy="636111"/>
          </a:xfrm>
        </p:spPr>
        <p:txBody>
          <a:bodyPr>
            <a:normAutofit fontScale="90000"/>
          </a:bodyPr>
          <a:lstStyle/>
          <a:p>
            <a:r>
              <a:rPr lang="en-GB" sz="4400" u="none" strike="noStrike" dirty="0" err="1">
                <a:effectLst/>
              </a:rPr>
              <a:t>Řešení</a:t>
            </a:r>
            <a:r>
              <a:rPr lang="en-GB" sz="4400" u="none" strike="noStrike" dirty="0">
                <a:effectLst/>
              </a:rPr>
              <a:t>:</a:t>
            </a:r>
            <a:br>
              <a:rPr lang="en-GB" sz="4400" b="1" i="0" u="none" strike="noStrike" dirty="0">
                <a:solidFill>
                  <a:srgbClr val="000000"/>
                </a:solidFill>
                <a:effectLst/>
                <a:latin typeface="Aptos Narrow" panose="020B0004020202020204" pitchFamily="34" charset="0"/>
              </a:rPr>
            </a:br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85A0D0B-42FA-7E2E-3052-9A5D2807D4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283" y="888187"/>
            <a:ext cx="7028329" cy="544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628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B695D-5D8B-9C02-9908-E5632CD64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283" y="448619"/>
            <a:ext cx="8229600" cy="636111"/>
          </a:xfrm>
        </p:spPr>
        <p:txBody>
          <a:bodyPr>
            <a:normAutofit fontScale="90000"/>
          </a:bodyPr>
          <a:lstStyle/>
          <a:p>
            <a:r>
              <a:rPr lang="en-GB" sz="4400" u="none" strike="noStrike" dirty="0" err="1">
                <a:effectLst/>
              </a:rPr>
              <a:t>Řešení</a:t>
            </a:r>
            <a:r>
              <a:rPr lang="en-GB" sz="4400" u="none" strike="noStrike" dirty="0">
                <a:effectLst/>
              </a:rPr>
              <a:t>:</a:t>
            </a:r>
            <a:br>
              <a:rPr lang="en-GB" sz="4400" b="1" i="0" u="none" strike="noStrike" dirty="0">
                <a:solidFill>
                  <a:srgbClr val="000000"/>
                </a:solidFill>
                <a:effectLst/>
                <a:latin typeface="Aptos Narrow" panose="020B0004020202020204" pitchFamily="34" charset="0"/>
              </a:rPr>
            </a:br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41BB098-8316-DCE1-FE9D-EDD5292A563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2591"/>
          <a:stretch/>
        </p:blipFill>
        <p:spPr>
          <a:xfrm>
            <a:off x="259976" y="815787"/>
            <a:ext cx="8659907" cy="528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52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B695D-5D8B-9C02-9908-E5632CD64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283" y="448619"/>
            <a:ext cx="8229600" cy="636111"/>
          </a:xfrm>
        </p:spPr>
        <p:txBody>
          <a:bodyPr>
            <a:normAutofit fontScale="90000"/>
          </a:bodyPr>
          <a:lstStyle/>
          <a:p>
            <a:r>
              <a:rPr lang="en-GB" sz="4400" u="none" strike="noStrike" dirty="0" err="1">
                <a:effectLst/>
              </a:rPr>
              <a:t>Řešení</a:t>
            </a:r>
            <a:r>
              <a:rPr lang="en-GB" sz="4400" u="none" strike="noStrike" dirty="0">
                <a:effectLst/>
              </a:rPr>
              <a:t>:</a:t>
            </a:r>
            <a:br>
              <a:rPr lang="en-GB" sz="4400" b="1" i="0" u="none" strike="noStrike" dirty="0">
                <a:solidFill>
                  <a:srgbClr val="000000"/>
                </a:solidFill>
                <a:effectLst/>
                <a:latin typeface="Aptos Narrow" panose="020B0004020202020204" pitchFamily="34" charset="0"/>
              </a:rPr>
            </a:b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BA179D-7D62-885A-1A8D-AA92142467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871" y="860612"/>
            <a:ext cx="8633011" cy="5423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769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B695D-5D8B-9C02-9908-E5632CD64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3019"/>
            <a:ext cx="8229600" cy="636111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Závěr</a:t>
            </a:r>
            <a:r>
              <a:rPr lang="en-GB" dirty="0"/>
              <a:t>:</a:t>
            </a:r>
            <a:br>
              <a:rPr lang="en-GB" dirty="0"/>
            </a:br>
            <a:br>
              <a:rPr lang="en-GB" sz="4400" b="1" i="0" u="none" strike="noStrike" dirty="0">
                <a:solidFill>
                  <a:srgbClr val="000000"/>
                </a:solidFill>
                <a:effectLst/>
                <a:latin typeface="Aptos Narrow" panose="020B0004020202020204" pitchFamily="34" charset="0"/>
              </a:rPr>
            </a:b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B464DE-2EB0-8943-FF38-E99C0ECE052B}"/>
              </a:ext>
            </a:extLst>
          </p:cNvPr>
          <p:cNvSpPr txBox="1"/>
          <p:nvPr/>
        </p:nvSpPr>
        <p:spPr>
          <a:xfrm>
            <a:off x="430306" y="1681074"/>
            <a:ext cx="846268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Zvýšení vládních výdajů (G) vede k posunu IS křivky doprava, což zvyšuje rovnovážný důchod (Y) a úrokovou míru (i).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Studenti by měli pochopit, jak </a:t>
            </a:r>
            <a:r>
              <a:rPr lang="cs-CZ" sz="2800" b="1" dirty="0">
                <a:highlight>
                  <a:srgbClr val="FFFF00"/>
                </a:highlight>
              </a:rPr>
              <a:t>fiskální </a:t>
            </a:r>
            <a:r>
              <a:rPr lang="cs-CZ" sz="2800" dirty="0"/>
              <a:t>a </a:t>
            </a:r>
            <a:r>
              <a:rPr lang="cs-CZ" sz="2800" b="1" dirty="0">
                <a:highlight>
                  <a:srgbClr val="FFFF00"/>
                </a:highlight>
              </a:rPr>
              <a:t>monetární politika</a:t>
            </a:r>
            <a:r>
              <a:rPr lang="cs-CZ" sz="2800" dirty="0"/>
              <a:t> ovlivňují ekonomiku prostřednictvím IS-LM modelu.</a:t>
            </a:r>
          </a:p>
        </p:txBody>
      </p:sp>
    </p:spTree>
    <p:extLst>
      <p:ext uri="{BB962C8B-B14F-4D97-AF65-F5344CB8AC3E}">
        <p14:creationId xmlns:p14="http://schemas.microsoft.com/office/powerpoint/2010/main" val="160015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>
                <a:solidFill>
                  <a:srgbClr val="FF0000"/>
                </a:solidFill>
              </a:rPr>
              <a:t>DĚKUJI ZA POZORNOST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6E2AD65BA15249A7B05B7D5E97129C" ma:contentTypeVersion="15" ma:contentTypeDescription="Vytvoří nový dokument" ma:contentTypeScope="" ma:versionID="4b424006f4a097d50b9d2b24c8b1283d">
  <xsd:schema xmlns:xsd="http://www.w3.org/2001/XMLSchema" xmlns:xs="http://www.w3.org/2001/XMLSchema" xmlns:p="http://schemas.microsoft.com/office/2006/metadata/properties" xmlns:ns3="bf7e5f55-07d1-4868-9b85-42c16e5f375e" xmlns:ns4="6f60b1d1-a4e8-4e81-b0d2-f5a86210fe53" targetNamespace="http://schemas.microsoft.com/office/2006/metadata/properties" ma:root="true" ma:fieldsID="0f6cf52edfa76a65320447689d5352be" ns3:_="" ns4:_="">
    <xsd:import namespace="bf7e5f55-07d1-4868-9b85-42c16e5f375e"/>
    <xsd:import namespace="6f60b1d1-a4e8-4e81-b0d2-f5a86210fe5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SearchPropertie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7e5f55-07d1-4868-9b85-42c16e5f37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b1d1-a4e8-4e81-b0d2-f5a86210fe53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f7e5f55-07d1-4868-9b85-42c16e5f375e" xsi:nil="true"/>
  </documentManagement>
</p:properties>
</file>

<file path=customXml/itemProps1.xml><?xml version="1.0" encoding="utf-8"?>
<ds:datastoreItem xmlns:ds="http://schemas.openxmlformats.org/officeDocument/2006/customXml" ds:itemID="{12C3A746-148B-46FC-BF8D-F3C30AA3AC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5251E3-0266-46AE-8D2C-98D1E82565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7e5f55-07d1-4868-9b85-42c16e5f375e"/>
    <ds:schemaRef ds:uri="6f60b1d1-a4e8-4e81-b0d2-f5a86210fe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0511CC2-2983-4CE1-BD37-C0049EA0E9EF}">
  <ds:schemaRefs>
    <ds:schemaRef ds:uri="http://schemas.openxmlformats.org/package/2006/metadata/core-properties"/>
    <ds:schemaRef ds:uri="6f60b1d1-a4e8-4e81-b0d2-f5a86210fe53"/>
    <ds:schemaRef ds:uri="http://purl.org/dc/terms/"/>
    <ds:schemaRef ds:uri="http://schemas.microsoft.com/office/infopath/2007/PartnerControls"/>
    <ds:schemaRef ds:uri="http://schemas.microsoft.com/office/2006/documentManagement/types"/>
    <ds:schemaRef ds:uri="bf7e5f55-07d1-4868-9b85-42c16e5f375e"/>
    <ds:schemaRef ds:uri="http://schemas.microsoft.com/office/2006/metadata/properties"/>
    <ds:schemaRef ds:uri="http://www.w3.org/XML/1998/namespace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25551</TotalTime>
  <Words>148</Words>
  <Application>Microsoft Office PowerPoint</Application>
  <PresentationFormat>On-screen Show (4:3)</PresentationFormat>
  <Paragraphs>19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 Narrow</vt:lpstr>
      <vt:lpstr>Arial</vt:lpstr>
      <vt:lpstr>Calibri</vt:lpstr>
      <vt:lpstr>Office Theme</vt:lpstr>
      <vt:lpstr>Makroekonomie 3 Analýza Modelu IS-LM XMAK2</vt:lpstr>
      <vt:lpstr>Úloha: Analýza Modelu IS-LM  </vt:lpstr>
      <vt:lpstr>Řešení: </vt:lpstr>
      <vt:lpstr>Řešení: </vt:lpstr>
      <vt:lpstr>Řešení: </vt:lpstr>
      <vt:lpstr>Závěr:  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Strategická analýza XSAN</dc:title>
  <dc:creator>Škrabal Jaroslav</dc:creator>
  <cp:lastModifiedBy>Drastichová Magdaléna</cp:lastModifiedBy>
  <cp:revision>67</cp:revision>
  <dcterms:modified xsi:type="dcterms:W3CDTF">2024-10-17T18:52:23Z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0x0101008C6E2AD65BA15249A7B05B7D5E97129C</vt:lpwstr>
  </property>
</Properties>
</file>