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notesSlides/notesSlide14.xml" ContentType="application/vnd.openxmlformats-officedocument.presentationml.notesSlide+xml"/>
  <Override PartName="/ppt/theme/themeOverride15.xml" ContentType="application/vnd.openxmlformats-officedocument.themeOverride+xml"/>
  <Override PartName="/ppt/notesSlides/notesSlide15.xml" ContentType="application/vnd.openxmlformats-officedocument.presentationml.notesSlide+xml"/>
  <Override PartName="/ppt/theme/themeOverride16.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9" r:id="rId1"/>
    <p:sldMasterId id="2147483713" r:id="rId2"/>
  </p:sldMasterIdLst>
  <p:notesMasterIdLst>
    <p:notesMasterId r:id="rId47"/>
  </p:notesMasterIdLst>
  <p:sldIdLst>
    <p:sldId id="256" r:id="rId3"/>
    <p:sldId id="257" r:id="rId4"/>
    <p:sldId id="304" r:id="rId5"/>
    <p:sldId id="338" r:id="rId6"/>
    <p:sldId id="306" r:id="rId7"/>
    <p:sldId id="307" r:id="rId8"/>
    <p:sldId id="308" r:id="rId9"/>
    <p:sldId id="309" r:id="rId10"/>
    <p:sldId id="310" r:id="rId11"/>
    <p:sldId id="311" r:id="rId12"/>
    <p:sldId id="312" r:id="rId13"/>
    <p:sldId id="339" r:id="rId14"/>
    <p:sldId id="313" r:id="rId15"/>
    <p:sldId id="340" r:id="rId16"/>
    <p:sldId id="314" r:id="rId17"/>
    <p:sldId id="315" r:id="rId18"/>
    <p:sldId id="341" r:id="rId19"/>
    <p:sldId id="316" r:id="rId20"/>
    <p:sldId id="317" r:id="rId21"/>
    <p:sldId id="318" r:id="rId22"/>
    <p:sldId id="342" r:id="rId23"/>
    <p:sldId id="343" r:id="rId24"/>
    <p:sldId id="305" r:id="rId25"/>
    <p:sldId id="344" r:id="rId26"/>
    <p:sldId id="323" r:id="rId27"/>
    <p:sldId id="345" r:id="rId28"/>
    <p:sldId id="346" r:id="rId29"/>
    <p:sldId id="347" r:id="rId30"/>
    <p:sldId id="348" r:id="rId31"/>
    <p:sldId id="349" r:id="rId32"/>
    <p:sldId id="350" r:id="rId33"/>
    <p:sldId id="351" r:id="rId34"/>
    <p:sldId id="352" r:id="rId35"/>
    <p:sldId id="353" r:id="rId36"/>
    <p:sldId id="354" r:id="rId37"/>
    <p:sldId id="355" r:id="rId38"/>
    <p:sldId id="356" r:id="rId39"/>
    <p:sldId id="357" r:id="rId40"/>
    <p:sldId id="358" r:id="rId41"/>
    <p:sldId id="359" r:id="rId42"/>
    <p:sldId id="360" r:id="rId43"/>
    <p:sldId id="361" r:id="rId44"/>
    <p:sldId id="362" r:id="rId45"/>
    <p:sldId id="363" r:id="rId46"/>
  </p:sldIdLst>
  <p:sldSz cx="9144000" cy="6858000" type="screen4x3"/>
  <p:notesSz cx="6797675" cy="9928225"/>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Lucida Sans Unicode" charset="0"/>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Lucida Sans Unicode" charset="0"/>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Lucida Sans Unicode" charset="0"/>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Lucida Sans Unicode" charset="0"/>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tx1"/>
        </a:solidFill>
        <a:latin typeface="Arial" charset="0"/>
        <a:ea typeface="+mn-ea"/>
        <a:cs typeface="Lucida Sans Unicode" charset="0"/>
      </a:defRPr>
    </a:lvl5pPr>
    <a:lvl6pPr marL="2286000" algn="l" defTabSz="914400" rtl="0" eaLnBrk="1" latinLnBrk="0" hangingPunct="1">
      <a:defRPr kern="1200">
        <a:solidFill>
          <a:schemeClr val="tx1"/>
        </a:solidFill>
        <a:latin typeface="Arial" charset="0"/>
        <a:ea typeface="+mn-ea"/>
        <a:cs typeface="Lucida Sans Unicode" charset="0"/>
      </a:defRPr>
    </a:lvl6pPr>
    <a:lvl7pPr marL="2743200" algn="l" defTabSz="914400" rtl="0" eaLnBrk="1" latinLnBrk="0" hangingPunct="1">
      <a:defRPr kern="1200">
        <a:solidFill>
          <a:schemeClr val="tx1"/>
        </a:solidFill>
        <a:latin typeface="Arial" charset="0"/>
        <a:ea typeface="+mn-ea"/>
        <a:cs typeface="Lucida Sans Unicode" charset="0"/>
      </a:defRPr>
    </a:lvl7pPr>
    <a:lvl8pPr marL="3200400" algn="l" defTabSz="914400" rtl="0" eaLnBrk="1" latinLnBrk="0" hangingPunct="1">
      <a:defRPr kern="1200">
        <a:solidFill>
          <a:schemeClr val="tx1"/>
        </a:solidFill>
        <a:latin typeface="Arial" charset="0"/>
        <a:ea typeface="+mn-ea"/>
        <a:cs typeface="Lucida Sans Unicode" charset="0"/>
      </a:defRPr>
    </a:lvl8pPr>
    <a:lvl9pPr marL="3657600" algn="l" defTabSz="914400" rtl="0" eaLnBrk="1" latinLnBrk="0" hangingPunct="1">
      <a:defRPr kern="1200">
        <a:solidFill>
          <a:schemeClr val="tx1"/>
        </a:solidFill>
        <a:latin typeface="Arial" charset="0"/>
        <a:ea typeface="+mn-ea"/>
        <a:cs typeface="Lucida Sans Unicode"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674">
          <p15:clr>
            <a:srgbClr val="A4A3A4"/>
          </p15:clr>
        </p15:guide>
        <p15:guide id="2" pos="19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479" autoAdjust="0"/>
  </p:normalViewPr>
  <p:slideViewPr>
    <p:cSldViewPr>
      <p:cViewPr varScale="1">
        <p:scale>
          <a:sx n="108" d="100"/>
          <a:sy n="108" d="100"/>
        </p:scale>
        <p:origin x="1704" y="108"/>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674"/>
        <p:guide pos="19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Rot="1" noChangeAspect="1" noChangeArrowheads="1"/>
          </p:cNvSpPr>
          <p:nvPr>
            <p:ph type="sldImg"/>
          </p:nvPr>
        </p:nvSpPr>
        <p:spPr bwMode="auto">
          <a:xfrm>
            <a:off x="917575" y="754063"/>
            <a:ext cx="4959350" cy="3721100"/>
          </a:xfrm>
          <a:prstGeom prst="rect">
            <a:avLst/>
          </a:prstGeom>
          <a:noFill/>
          <a:ln w="9525">
            <a:noFill/>
            <a:round/>
            <a:headEnd/>
            <a:tailEnd/>
          </a:ln>
          <a:effectLst/>
        </p:spPr>
      </p:sp>
      <p:sp>
        <p:nvSpPr>
          <p:cNvPr id="3074" name="Rectangle 2"/>
          <p:cNvSpPr>
            <a:spLocks noGrp="1" noChangeArrowheads="1"/>
          </p:cNvSpPr>
          <p:nvPr>
            <p:ph type="body"/>
          </p:nvPr>
        </p:nvSpPr>
        <p:spPr bwMode="auto">
          <a:xfrm>
            <a:off x="679482" y="4715724"/>
            <a:ext cx="5437284" cy="446659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cs-CZ"/>
          </a:p>
        </p:txBody>
      </p:sp>
      <p:sp>
        <p:nvSpPr>
          <p:cNvPr id="3075" name="Rectangle 3"/>
          <p:cNvSpPr>
            <a:spLocks noGrp="1" noChangeArrowheads="1"/>
          </p:cNvSpPr>
          <p:nvPr>
            <p:ph type="hdr"/>
          </p:nvPr>
        </p:nvSpPr>
        <p:spPr bwMode="auto">
          <a:xfrm>
            <a:off x="1" y="0"/>
            <a:ext cx="2949180" cy="495306"/>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95000"/>
              </a:lnSpc>
              <a:tabLst>
                <a:tab pos="663382" algn="l"/>
                <a:tab pos="1326764" algn="l"/>
                <a:tab pos="1990146" algn="l"/>
                <a:tab pos="2653528" algn="l"/>
              </a:tabLst>
              <a:defRPr sz="1300">
                <a:solidFill>
                  <a:srgbClr val="000000"/>
                </a:solidFill>
                <a:latin typeface="Times New Roman" pitchFamily="16" charset="0"/>
              </a:defRPr>
            </a:lvl1pPr>
          </a:lstStyle>
          <a:p>
            <a:endParaRPr lang="cs-CZ"/>
          </a:p>
        </p:txBody>
      </p:sp>
      <p:sp>
        <p:nvSpPr>
          <p:cNvPr id="3076" name="Rectangle 4"/>
          <p:cNvSpPr>
            <a:spLocks noGrp="1" noChangeArrowheads="1"/>
          </p:cNvSpPr>
          <p:nvPr>
            <p:ph type="dt"/>
          </p:nvPr>
        </p:nvSpPr>
        <p:spPr bwMode="auto">
          <a:xfrm>
            <a:off x="3847068" y="0"/>
            <a:ext cx="2949180" cy="495306"/>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5000"/>
              </a:lnSpc>
              <a:tabLst>
                <a:tab pos="663382" algn="l"/>
                <a:tab pos="1326764" algn="l"/>
                <a:tab pos="1990146" algn="l"/>
                <a:tab pos="2653528" algn="l"/>
              </a:tabLst>
              <a:defRPr sz="1300">
                <a:solidFill>
                  <a:srgbClr val="000000"/>
                </a:solidFill>
                <a:latin typeface="Times New Roman" pitchFamily="16" charset="0"/>
              </a:defRPr>
            </a:lvl1pPr>
          </a:lstStyle>
          <a:p>
            <a:endParaRPr lang="cs-CZ"/>
          </a:p>
        </p:txBody>
      </p:sp>
      <p:sp>
        <p:nvSpPr>
          <p:cNvPr id="3077" name="Rectangle 5"/>
          <p:cNvSpPr>
            <a:spLocks noGrp="1" noChangeArrowheads="1"/>
          </p:cNvSpPr>
          <p:nvPr>
            <p:ph type="ftr"/>
          </p:nvPr>
        </p:nvSpPr>
        <p:spPr bwMode="auto">
          <a:xfrm>
            <a:off x="1" y="9431445"/>
            <a:ext cx="2949180" cy="495306"/>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nSpc>
                <a:spcPct val="95000"/>
              </a:lnSpc>
              <a:tabLst>
                <a:tab pos="663382" algn="l"/>
                <a:tab pos="1326764" algn="l"/>
                <a:tab pos="1990146" algn="l"/>
                <a:tab pos="2653528" algn="l"/>
              </a:tabLst>
              <a:defRPr sz="1300">
                <a:solidFill>
                  <a:srgbClr val="000000"/>
                </a:solidFill>
                <a:latin typeface="Times New Roman" pitchFamily="16" charset="0"/>
              </a:defRPr>
            </a:lvl1pPr>
          </a:lstStyle>
          <a:p>
            <a:endParaRPr lang="cs-CZ"/>
          </a:p>
        </p:txBody>
      </p:sp>
      <p:sp>
        <p:nvSpPr>
          <p:cNvPr id="3078" name="Rectangle 6"/>
          <p:cNvSpPr>
            <a:spLocks noGrp="1" noChangeArrowheads="1"/>
          </p:cNvSpPr>
          <p:nvPr>
            <p:ph type="sldNum"/>
          </p:nvPr>
        </p:nvSpPr>
        <p:spPr bwMode="auto">
          <a:xfrm>
            <a:off x="3847068" y="9431445"/>
            <a:ext cx="2949180" cy="495306"/>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lnSpc>
                <a:spcPct val="95000"/>
              </a:lnSpc>
              <a:tabLst>
                <a:tab pos="663382" algn="l"/>
                <a:tab pos="1326764" algn="l"/>
                <a:tab pos="1990146" algn="l"/>
                <a:tab pos="2653528" algn="l"/>
              </a:tabLst>
              <a:defRPr sz="1300">
                <a:solidFill>
                  <a:srgbClr val="000000"/>
                </a:solidFill>
                <a:latin typeface="Times New Roman" pitchFamily="16" charset="0"/>
              </a:defRPr>
            </a:lvl1pPr>
          </a:lstStyle>
          <a:p>
            <a:fld id="{5F6DAA06-818D-463C-9F86-32176F9E6CAC}" type="slidenum">
              <a:rPr lang="cs-CZ"/>
              <a:pPr/>
              <a:t>‹#›</a:t>
            </a:fld>
            <a:endParaRPr lang="cs-CZ"/>
          </a:p>
        </p:txBody>
      </p:sp>
    </p:spTree>
    <p:extLst>
      <p:ext uri="{BB962C8B-B14F-4D97-AF65-F5344CB8AC3E}">
        <p14:creationId xmlns:p14="http://schemas.microsoft.com/office/powerpoint/2010/main" val="2795717571"/>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05160F8-F923-498A-A208-FBFBCDC789BE}" type="slidenum">
              <a:rPr lang="cs-CZ"/>
              <a:pPr/>
              <a:t>1</a:t>
            </a:fld>
            <a:endParaRPr lang="cs-CZ"/>
          </a:p>
        </p:txBody>
      </p:sp>
      <p:sp>
        <p:nvSpPr>
          <p:cNvPr id="52225"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52226"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defTabSz="411705">
              <a:defRPr/>
            </a:pPr>
            <a:r>
              <a:rPr lang="cs-CZ" sz="1100" b="1" dirty="0"/>
              <a:t>Dopravní prostředky zabezpečují v logistických systémech přemístění (přepravu)  zboží  na větší vzdálenosti </a:t>
            </a:r>
            <a:endParaRPr lang="cs-CZ" sz="1100" dirty="0"/>
          </a:p>
          <a:p>
            <a:r>
              <a:rPr lang="cs-CZ" sz="1100" b="1" dirty="0"/>
              <a:t> </a:t>
            </a:r>
            <a:endParaRPr lang="cs-CZ" sz="1100" dirty="0"/>
          </a:p>
          <a:p>
            <a:r>
              <a:rPr lang="cs-CZ" sz="1100" b="1" u="sng" dirty="0"/>
              <a:t>Plavidla</a:t>
            </a:r>
            <a:endParaRPr lang="cs-CZ" sz="1100" dirty="0"/>
          </a:p>
          <a:p>
            <a:r>
              <a:rPr lang="cs-CZ" sz="1100" b="1" dirty="0"/>
              <a:t>Ve vnitrozemské vodní dopravě se používají pro přepravu tato plavidla:</a:t>
            </a:r>
          </a:p>
          <a:p>
            <a:pPr lvl="0"/>
            <a:r>
              <a:rPr lang="cs-CZ" sz="1100" b="1" dirty="0"/>
              <a:t>motorové nákladní lodě(jsou rychlejší a operativnější),</a:t>
            </a:r>
          </a:p>
          <a:p>
            <a:pPr lvl="0"/>
            <a:r>
              <a:rPr lang="cs-CZ" sz="1100" b="1" dirty="0"/>
              <a:t>vlečné čluny (spíše v minulosti),</a:t>
            </a:r>
          </a:p>
          <a:p>
            <a:pPr lvl="0"/>
            <a:r>
              <a:rPr lang="cs-CZ" sz="1100" b="1" dirty="0"/>
              <a:t>tlačné čluny( spojené na velkých řekách do větších soulodí), </a:t>
            </a:r>
          </a:p>
          <a:p>
            <a:pPr lvl="0"/>
            <a:r>
              <a:rPr lang="cs-CZ" sz="1100" b="1" dirty="0"/>
              <a:t>plovoucí kontejnery - bárky </a:t>
            </a:r>
          </a:p>
          <a:p>
            <a:pPr lvl="0"/>
            <a:r>
              <a:rPr lang="cs-CZ" sz="1100" b="1" dirty="0"/>
              <a:t>říčně námořní lodě na větších tocích  a</a:t>
            </a:r>
          </a:p>
          <a:p>
            <a:pPr lvl="0"/>
            <a:r>
              <a:rPr lang="cs-CZ" sz="1100" b="1" dirty="0"/>
              <a:t>různé speciální lodě (cisternové, plovoucí jeřáby, sací bagry apod. )</a:t>
            </a:r>
          </a:p>
          <a:p>
            <a:r>
              <a:rPr lang="cs-CZ" sz="1100" b="1" u="sng" dirty="0"/>
              <a:t>V námořní dopravě se používají lodě:</a:t>
            </a:r>
            <a:endParaRPr lang="cs-CZ" sz="1100" dirty="0"/>
          </a:p>
          <a:p>
            <a:pPr lvl="0"/>
            <a:r>
              <a:rPr lang="cs-CZ" sz="1100" b="1" dirty="0"/>
              <a:t>konvenční                            -  kabotážní </a:t>
            </a:r>
          </a:p>
          <a:p>
            <a:r>
              <a:rPr lang="cs-CZ" sz="1100" dirty="0"/>
              <a:t>kontejnerové </a:t>
            </a:r>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11</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None/>
            </a:pPr>
            <a:endParaRPr lang="cs-CZ" sz="1100" dirty="0"/>
          </a:p>
          <a:p>
            <a:pPr>
              <a:buNone/>
            </a:pPr>
            <a:r>
              <a:rPr lang="cs-CZ" sz="1100" dirty="0"/>
              <a:t>Ke zvýšení kapacity i jejího využití se v silniční dopravě  proto používají automobilové soupravy tvořené:  </a:t>
            </a:r>
          </a:p>
          <a:p>
            <a:r>
              <a:rPr lang="cs-CZ" sz="1100" dirty="0"/>
              <a:t>klasickými automobily  a přívěsy (mohou být i dva) a</a:t>
            </a:r>
          </a:p>
          <a:p>
            <a:r>
              <a:rPr lang="cs-CZ" sz="1100" dirty="0"/>
              <a:t>tahače a návěsy.</a:t>
            </a:r>
          </a:p>
          <a:p>
            <a:pPr>
              <a:buNone/>
            </a:pPr>
            <a:endParaRPr lang="cs-CZ" sz="1100" dirty="0"/>
          </a:p>
          <a:p>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13</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idx="10"/>
          </p:nvPr>
        </p:nvSpPr>
        <p:spPr/>
        <p:txBody>
          <a:bodyPr/>
          <a:lstStyle/>
          <a:p>
            <a:fld id="{5F6DAA06-818D-463C-9F86-32176F9E6CAC}" type="slidenum">
              <a:rPr lang="cs-CZ" smtClean="0"/>
              <a:pPr/>
              <a:t>15</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defTabSz="411705">
              <a:defRPr/>
            </a:pPr>
            <a:r>
              <a:rPr lang="cs-CZ" sz="1100" b="1" dirty="0"/>
              <a:t>Vozový park nákladních železničních vozů je velmi různorodý </a:t>
            </a:r>
          </a:p>
          <a:p>
            <a:r>
              <a:rPr lang="cs-CZ" sz="1100" b="1" dirty="0"/>
              <a:t>Pro přepravu kontejnerů se používají plošinové vozy, nově pak vozy, které místo plošiny mají pouze ocelový rám ( rámové vozy), nebo páteřové uspořádání. </a:t>
            </a:r>
            <a:endParaRPr lang="cs-CZ" sz="1100" dirty="0"/>
          </a:p>
          <a:p>
            <a:endParaRPr lang="cs-CZ" dirty="0"/>
          </a:p>
          <a:p>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16</a:t>
            </a:fld>
            <a:endParaRPr 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lvl="0"/>
            <a:r>
              <a:rPr lang="cs-CZ" sz="1100" b="1" dirty="0"/>
              <a:t>motorové nákladní lodě(jsou rychlejší a operativnější),</a:t>
            </a:r>
          </a:p>
          <a:p>
            <a:pPr lvl="0"/>
            <a:r>
              <a:rPr lang="cs-CZ" sz="1100" b="1" dirty="0"/>
              <a:t>vlečné čluny (spíše v minulosti),</a:t>
            </a:r>
          </a:p>
          <a:p>
            <a:pPr lvl="0"/>
            <a:r>
              <a:rPr lang="cs-CZ" sz="1100" b="1" dirty="0"/>
              <a:t>tlačné čluny( spojené na velkých řekách do větších soulodí), </a:t>
            </a:r>
          </a:p>
          <a:p>
            <a:pPr lvl="0"/>
            <a:r>
              <a:rPr lang="cs-CZ" sz="1100" b="1" dirty="0"/>
              <a:t>plovoucí kontejnery - bárky </a:t>
            </a:r>
          </a:p>
          <a:p>
            <a:pPr lvl="0"/>
            <a:r>
              <a:rPr lang="cs-CZ" sz="1100" b="1" dirty="0"/>
              <a:t>říčně námořní lodě na větších tocích  a</a:t>
            </a:r>
          </a:p>
          <a:p>
            <a:pPr lvl="0"/>
            <a:r>
              <a:rPr lang="cs-CZ" sz="1100" b="1" dirty="0"/>
              <a:t>různé speciální lodě (cisternové, plovoucí jeřáby, sací bagry apod. )</a:t>
            </a:r>
          </a:p>
          <a:p>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18</a:t>
            </a:fld>
            <a:endParaRPr 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idx="10"/>
          </p:nvPr>
        </p:nvSpPr>
        <p:spPr/>
        <p:txBody>
          <a:bodyPr/>
          <a:lstStyle/>
          <a:p>
            <a:fld id="{5F6DAA06-818D-463C-9F86-32176F9E6CAC}" type="slidenum">
              <a:rPr lang="cs-CZ" smtClean="0"/>
              <a:pPr/>
              <a:t>19</a:t>
            </a:fld>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b="1" dirty="0"/>
              <a:t>prostředky  pro získávání (označování, sledování, automatickou identifikaci) i zpracování informací </a:t>
            </a:r>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20</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Zástupný symbol pro obrázek snímku 1">
            <a:extLst>
              <a:ext uri="{FF2B5EF4-FFF2-40B4-BE49-F238E27FC236}">
                <a16:creationId xmlns:a16="http://schemas.microsoft.com/office/drawing/2014/main" id="{D99DBA1B-15B8-F48A-57FE-5E7B9866C1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Zástupný symbol pro poznámky 2">
            <a:extLst>
              <a:ext uri="{FF2B5EF4-FFF2-40B4-BE49-F238E27FC236}">
                <a16:creationId xmlns:a16="http://schemas.microsoft.com/office/drawing/2014/main" id="{A1BF721A-13CF-9FCA-053D-2623D568DC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72036" name="Zástupný symbol pro číslo snímku 3">
            <a:extLst>
              <a:ext uri="{FF2B5EF4-FFF2-40B4-BE49-F238E27FC236}">
                <a16:creationId xmlns:a16="http://schemas.microsoft.com/office/drawing/2014/main" id="{15A1BD0C-4004-7AF9-9986-92BED6B27B01}"/>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06D225A-3220-4276-AB99-33584035FEF8}" type="slidenum">
              <a:rPr lang="cs-CZ" altLang="cs-CZ">
                <a:latin typeface="Calibri" panose="020F0502020204030204" pitchFamily="34" charset="0"/>
              </a:rPr>
              <a:pPr eaLnBrk="1" hangingPunct="1"/>
              <a:t>21</a:t>
            </a:fld>
            <a:endParaRPr lang="cs-CZ" altLang="cs-CZ">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Zástupný symbol pro obrázek snímku 1">
            <a:extLst>
              <a:ext uri="{FF2B5EF4-FFF2-40B4-BE49-F238E27FC236}">
                <a16:creationId xmlns:a16="http://schemas.microsoft.com/office/drawing/2014/main" id="{69A212A8-A371-4764-21A6-0E07611FFA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Zástupný symbol pro poznámky 2">
            <a:extLst>
              <a:ext uri="{FF2B5EF4-FFF2-40B4-BE49-F238E27FC236}">
                <a16:creationId xmlns:a16="http://schemas.microsoft.com/office/drawing/2014/main" id="{40B4FB83-D262-6F90-07AE-B5F81CB279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73060" name="Zástupný symbol pro číslo snímku 3">
            <a:extLst>
              <a:ext uri="{FF2B5EF4-FFF2-40B4-BE49-F238E27FC236}">
                <a16:creationId xmlns:a16="http://schemas.microsoft.com/office/drawing/2014/main" id="{D3131ABC-B206-7DDA-160A-0937ED74D45F}"/>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4483F66-EFC5-4F68-966D-C118E8ED57D0}" type="slidenum">
              <a:rPr lang="cs-CZ" altLang="cs-CZ">
                <a:latin typeface="Calibri" panose="020F0502020204030204" pitchFamily="34" charset="0"/>
              </a:rPr>
              <a:pPr eaLnBrk="1" hangingPunct="1"/>
              <a:t>22</a:t>
            </a:fld>
            <a:endParaRPr lang="cs-CZ" altLang="cs-CZ">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Zástupný symbol pro obrázek snímku 1">
            <a:extLst>
              <a:ext uri="{FF2B5EF4-FFF2-40B4-BE49-F238E27FC236}">
                <a16:creationId xmlns:a16="http://schemas.microsoft.com/office/drawing/2014/main" id="{1F4BAD7F-7D2F-2809-4482-1BE77C8192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Zástupný symbol pro poznámky 2">
            <a:extLst>
              <a:ext uri="{FF2B5EF4-FFF2-40B4-BE49-F238E27FC236}">
                <a16:creationId xmlns:a16="http://schemas.microsoft.com/office/drawing/2014/main" id="{E18CF1DE-A8DB-0362-E8E4-D4DA68CBB0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74084" name="Zástupný symbol pro číslo snímku 3">
            <a:extLst>
              <a:ext uri="{FF2B5EF4-FFF2-40B4-BE49-F238E27FC236}">
                <a16:creationId xmlns:a16="http://schemas.microsoft.com/office/drawing/2014/main" id="{62F61EFA-DEA5-4DC5-416D-231D3DE71C5F}"/>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F920888-AC0A-46AC-8F80-ACF35C43F7AA}" type="slidenum">
              <a:rPr lang="cs-CZ" altLang="cs-CZ">
                <a:latin typeface="Calibri" panose="020F0502020204030204" pitchFamily="34" charset="0"/>
              </a:rPr>
              <a:pPr eaLnBrk="1" hangingPunct="1"/>
              <a:t>23</a:t>
            </a:fld>
            <a:endParaRPr lang="cs-CZ" altLang="cs-CZ">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7625112-0CBE-4028-982B-EA8BC3D275BF}" type="slidenum">
              <a:rPr lang="cs-CZ"/>
              <a:pPr/>
              <a:t>2</a:t>
            </a:fld>
            <a:endParaRPr lang="cs-CZ"/>
          </a:p>
        </p:txBody>
      </p:sp>
      <p:sp>
        <p:nvSpPr>
          <p:cNvPr id="53249"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p:spPr>
      </p:sp>
      <p:sp>
        <p:nvSpPr>
          <p:cNvPr id="53250" name="Rectangle 2"/>
          <p:cNvSpPr txBox="1">
            <a:spLocks noGrp="1" noChangeArrowheads="1"/>
          </p:cNvSpPr>
          <p:nvPr>
            <p:ph type="body" idx="1"/>
          </p:nvPr>
        </p:nvSpPr>
        <p:spPr bwMode="auto">
          <a:xfrm>
            <a:off x="679482" y="4715723"/>
            <a:ext cx="5438711" cy="4468069"/>
          </a:xfrm>
          <a:prstGeom prst="rect">
            <a:avLst/>
          </a:prstGeom>
          <a:noFill/>
          <a:ln>
            <a:round/>
            <a:headEnd/>
            <a:tailEnd/>
          </a:ln>
        </p:spPr>
        <p:txBody>
          <a:bodyPr wrap="none" anchor="ctr"/>
          <a:lstStyle/>
          <a:p>
            <a:pPr marL="314234" indent="-312779" hangingPunct="1">
              <a:spcBef>
                <a:spcPts val="585"/>
              </a:spcBef>
              <a:spcAft>
                <a:spcPts val="1306"/>
              </a:spcAft>
              <a:buSzPct val="45000"/>
              <a:buFont typeface="Arial" charset="0"/>
              <a:buChar char="•"/>
              <a:tabLst>
                <a:tab pos="663382" algn="l"/>
                <a:tab pos="1326764" algn="l"/>
                <a:tab pos="1990146" algn="l"/>
                <a:tab pos="2653528" algn="l"/>
                <a:tab pos="3316910" algn="l"/>
                <a:tab pos="3980292" algn="l"/>
                <a:tab pos="4643674" algn="l"/>
                <a:tab pos="5307056" algn="l"/>
                <a:tab pos="5970438" algn="l"/>
                <a:tab pos="6633820" algn="l"/>
                <a:tab pos="7297202" algn="l"/>
              </a:tabLst>
            </a:pPr>
            <a:r>
              <a:rPr lang="cs-CZ" sz="1100" i="1" dirty="0"/>
              <a:t>balení, tvorbu a rozebírání manipulačních a přepravních jednotek, nakládku, překládku, vykládku, uskladňování, vyskladňování, rozdělování, kompletaci, kontrolu, sledování či identifikaci, ale i sběr, zpracování, přenos a uchování informací.</a:t>
            </a:r>
          </a:p>
          <a:p>
            <a:pPr marL="314234" indent="-312779" hangingPunct="1">
              <a:spcBef>
                <a:spcPts val="585"/>
              </a:spcBef>
              <a:spcAft>
                <a:spcPts val="1306"/>
              </a:spcAft>
              <a:buClrTx/>
              <a:buSzTx/>
              <a:tabLst>
                <a:tab pos="663382" algn="l"/>
                <a:tab pos="1326764" algn="l"/>
                <a:tab pos="1990146" algn="l"/>
                <a:tab pos="2653528" algn="l"/>
                <a:tab pos="3316910" algn="l"/>
                <a:tab pos="3980292" algn="l"/>
                <a:tab pos="4643674" algn="l"/>
                <a:tab pos="5307056" algn="l"/>
                <a:tab pos="5970438" algn="l"/>
                <a:tab pos="6633820" algn="l"/>
                <a:tab pos="7297202" algn="l"/>
              </a:tabLst>
            </a:pPr>
            <a:endParaRPr lang="cs-CZ" sz="1600" dirty="0">
              <a:latin typeface="Calibri" charset="0"/>
            </a:endParaRPr>
          </a:p>
          <a:p>
            <a:endParaRPr lang="cs-CZ"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Zástupný symbol pro obrázek snímku 1">
            <a:extLst>
              <a:ext uri="{FF2B5EF4-FFF2-40B4-BE49-F238E27FC236}">
                <a16:creationId xmlns:a16="http://schemas.microsoft.com/office/drawing/2014/main" id="{62669728-5BF2-09D2-FD18-7568A0AD81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Zástupný symbol pro poznámky 2">
            <a:extLst>
              <a:ext uri="{FF2B5EF4-FFF2-40B4-BE49-F238E27FC236}">
                <a16:creationId xmlns:a16="http://schemas.microsoft.com/office/drawing/2014/main" id="{6396AB8C-3EDB-95A9-445C-9F748ADE6B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75108" name="Zástupný symbol pro číslo snímku 3">
            <a:extLst>
              <a:ext uri="{FF2B5EF4-FFF2-40B4-BE49-F238E27FC236}">
                <a16:creationId xmlns:a16="http://schemas.microsoft.com/office/drawing/2014/main" id="{48241689-BAD5-6007-6516-BAF9A7465D75}"/>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0F58A1C-FDB1-4294-A165-8E20796EEA01}" type="slidenum">
              <a:rPr lang="cs-CZ" altLang="cs-CZ">
                <a:latin typeface="Calibri" panose="020F0502020204030204" pitchFamily="34" charset="0"/>
              </a:rPr>
              <a:pPr eaLnBrk="1" hangingPunct="1"/>
              <a:t>24</a:t>
            </a:fld>
            <a:endParaRPr lang="cs-CZ" altLang="cs-CZ">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Zástupný symbol pro obrázek snímku 1">
            <a:extLst>
              <a:ext uri="{FF2B5EF4-FFF2-40B4-BE49-F238E27FC236}">
                <a16:creationId xmlns:a16="http://schemas.microsoft.com/office/drawing/2014/main" id="{50B9C2D3-40EC-6E5B-677B-292E2899D6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Zástupný symbol pro poznámky 2">
            <a:extLst>
              <a:ext uri="{FF2B5EF4-FFF2-40B4-BE49-F238E27FC236}">
                <a16:creationId xmlns:a16="http://schemas.microsoft.com/office/drawing/2014/main" id="{7493C5F9-8799-A008-A07F-3EBFAACE11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76132" name="Zástupný symbol pro číslo snímku 3">
            <a:extLst>
              <a:ext uri="{FF2B5EF4-FFF2-40B4-BE49-F238E27FC236}">
                <a16:creationId xmlns:a16="http://schemas.microsoft.com/office/drawing/2014/main" id="{09D45A07-4EC5-11F1-4AA3-B03277FE1626}"/>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C0CA8D4-8529-401E-8E76-6728648EC75B}" type="slidenum">
              <a:rPr lang="cs-CZ" altLang="cs-CZ">
                <a:latin typeface="Calibri" panose="020F0502020204030204" pitchFamily="34" charset="0"/>
              </a:rPr>
              <a:pPr eaLnBrk="1" hangingPunct="1"/>
              <a:t>25</a:t>
            </a:fld>
            <a:endParaRPr lang="cs-CZ" altLang="cs-CZ">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Zástupný symbol pro obrázek snímku 1">
            <a:extLst>
              <a:ext uri="{FF2B5EF4-FFF2-40B4-BE49-F238E27FC236}">
                <a16:creationId xmlns:a16="http://schemas.microsoft.com/office/drawing/2014/main" id="{70113D41-1F6D-4146-ADF8-4CB0581ACA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Zástupný symbol pro poznámky 2">
            <a:extLst>
              <a:ext uri="{FF2B5EF4-FFF2-40B4-BE49-F238E27FC236}">
                <a16:creationId xmlns:a16="http://schemas.microsoft.com/office/drawing/2014/main" id="{F4DC7A37-F101-3B01-362E-4F9B263298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77156" name="Zástupný symbol pro číslo snímku 3">
            <a:extLst>
              <a:ext uri="{FF2B5EF4-FFF2-40B4-BE49-F238E27FC236}">
                <a16:creationId xmlns:a16="http://schemas.microsoft.com/office/drawing/2014/main" id="{B43367A0-F97F-17E8-3ABE-68A2AF0BD7C6}"/>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E8B9A19-B28D-4558-8E36-5B7DE2C14B39}" type="slidenum">
              <a:rPr lang="cs-CZ" altLang="cs-CZ">
                <a:latin typeface="Calibri" panose="020F0502020204030204" pitchFamily="34" charset="0"/>
              </a:rPr>
              <a:pPr eaLnBrk="1" hangingPunct="1"/>
              <a:t>26</a:t>
            </a:fld>
            <a:endParaRPr lang="cs-CZ" altLang="cs-CZ">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Zástupný symbol pro obrázek snímku 1">
            <a:extLst>
              <a:ext uri="{FF2B5EF4-FFF2-40B4-BE49-F238E27FC236}">
                <a16:creationId xmlns:a16="http://schemas.microsoft.com/office/drawing/2014/main" id="{7D982C0A-123B-A3FD-B178-7A4C42F945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Zástupný symbol pro poznámky 2">
            <a:extLst>
              <a:ext uri="{FF2B5EF4-FFF2-40B4-BE49-F238E27FC236}">
                <a16:creationId xmlns:a16="http://schemas.microsoft.com/office/drawing/2014/main" id="{6F8E46D9-6F8C-6900-1C45-79BE34BA42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78180" name="Zástupný symbol pro číslo snímku 3">
            <a:extLst>
              <a:ext uri="{FF2B5EF4-FFF2-40B4-BE49-F238E27FC236}">
                <a16:creationId xmlns:a16="http://schemas.microsoft.com/office/drawing/2014/main" id="{7182E1BE-4C4A-20AF-3821-51A54BEBFCD4}"/>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307C011-B567-4A25-8580-FF23C19106C1}" type="slidenum">
              <a:rPr lang="cs-CZ" altLang="cs-CZ">
                <a:latin typeface="Calibri" panose="020F0502020204030204" pitchFamily="34" charset="0"/>
              </a:rPr>
              <a:pPr eaLnBrk="1" hangingPunct="1"/>
              <a:t>27</a:t>
            </a:fld>
            <a:endParaRPr lang="cs-CZ" altLang="cs-CZ">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Zástupný symbol pro obrázek snímku 1">
            <a:extLst>
              <a:ext uri="{FF2B5EF4-FFF2-40B4-BE49-F238E27FC236}">
                <a16:creationId xmlns:a16="http://schemas.microsoft.com/office/drawing/2014/main" id="{163D1714-29C3-E111-DF9E-1229EF92E6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Zástupný symbol pro poznámky 2">
            <a:extLst>
              <a:ext uri="{FF2B5EF4-FFF2-40B4-BE49-F238E27FC236}">
                <a16:creationId xmlns:a16="http://schemas.microsoft.com/office/drawing/2014/main" id="{482A9DFB-AD19-9C2E-1CE2-710599F95B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79204" name="Zástupný symbol pro číslo snímku 3">
            <a:extLst>
              <a:ext uri="{FF2B5EF4-FFF2-40B4-BE49-F238E27FC236}">
                <a16:creationId xmlns:a16="http://schemas.microsoft.com/office/drawing/2014/main" id="{B228A6A8-5084-0687-CA0D-50E9C8FD07E9}"/>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D7664F6-C4E5-44DC-8085-1E3839E24BD2}" type="slidenum">
              <a:rPr lang="cs-CZ" altLang="cs-CZ">
                <a:latin typeface="Calibri" panose="020F0502020204030204" pitchFamily="34" charset="0"/>
              </a:rPr>
              <a:pPr eaLnBrk="1" hangingPunct="1"/>
              <a:t>28</a:t>
            </a:fld>
            <a:endParaRPr lang="cs-CZ" altLang="cs-CZ">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Zástupný symbol pro obrázek snímku 1">
            <a:extLst>
              <a:ext uri="{FF2B5EF4-FFF2-40B4-BE49-F238E27FC236}">
                <a16:creationId xmlns:a16="http://schemas.microsoft.com/office/drawing/2014/main" id="{305AB55A-F404-1AED-DED1-1EEBE86D08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Zástupný symbol pro poznámky 2">
            <a:extLst>
              <a:ext uri="{FF2B5EF4-FFF2-40B4-BE49-F238E27FC236}">
                <a16:creationId xmlns:a16="http://schemas.microsoft.com/office/drawing/2014/main" id="{BEAB5AA3-AAF2-B8C5-5BEA-858E9EE8D5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80228" name="Zástupný symbol pro číslo snímku 3">
            <a:extLst>
              <a:ext uri="{FF2B5EF4-FFF2-40B4-BE49-F238E27FC236}">
                <a16:creationId xmlns:a16="http://schemas.microsoft.com/office/drawing/2014/main" id="{D6A8F45E-4353-06E0-BCBB-700C4F68EE30}"/>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6670842-8651-494F-AAED-F209D739A8FC}" type="slidenum">
              <a:rPr lang="cs-CZ" altLang="cs-CZ">
                <a:latin typeface="Calibri" panose="020F0502020204030204" pitchFamily="34" charset="0"/>
              </a:rPr>
              <a:pPr eaLnBrk="1" hangingPunct="1"/>
              <a:t>29</a:t>
            </a:fld>
            <a:endParaRPr lang="cs-CZ" altLang="cs-CZ">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Zástupný symbol pro obrázek snímku 1">
            <a:extLst>
              <a:ext uri="{FF2B5EF4-FFF2-40B4-BE49-F238E27FC236}">
                <a16:creationId xmlns:a16="http://schemas.microsoft.com/office/drawing/2014/main" id="{6389AF3A-72A2-F211-9F42-22B4C080A3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Zástupný symbol pro poznámky 2">
            <a:extLst>
              <a:ext uri="{FF2B5EF4-FFF2-40B4-BE49-F238E27FC236}">
                <a16:creationId xmlns:a16="http://schemas.microsoft.com/office/drawing/2014/main" id="{0488E824-506A-4D7C-6475-61B1AF6066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81252" name="Zástupný symbol pro číslo snímku 3">
            <a:extLst>
              <a:ext uri="{FF2B5EF4-FFF2-40B4-BE49-F238E27FC236}">
                <a16:creationId xmlns:a16="http://schemas.microsoft.com/office/drawing/2014/main" id="{451DC37E-D49A-02CB-9B8D-9A5EB9A0B958}"/>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A936633-BBAE-4976-9590-DDD774644F7F}" type="slidenum">
              <a:rPr lang="cs-CZ" altLang="cs-CZ">
                <a:latin typeface="Calibri" panose="020F0502020204030204" pitchFamily="34" charset="0"/>
              </a:rPr>
              <a:pPr eaLnBrk="1" hangingPunct="1"/>
              <a:t>30</a:t>
            </a:fld>
            <a:endParaRPr lang="cs-CZ" altLang="cs-CZ">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Zástupný symbol pro obrázek snímku 1">
            <a:extLst>
              <a:ext uri="{FF2B5EF4-FFF2-40B4-BE49-F238E27FC236}">
                <a16:creationId xmlns:a16="http://schemas.microsoft.com/office/drawing/2014/main" id="{464153B9-9EDE-43A3-C3D2-4A04F22178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Zástupný symbol pro poznámky 2">
            <a:extLst>
              <a:ext uri="{FF2B5EF4-FFF2-40B4-BE49-F238E27FC236}">
                <a16:creationId xmlns:a16="http://schemas.microsoft.com/office/drawing/2014/main" id="{7EF87D16-D2AA-98B4-C0CD-B1405D1D91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82276" name="Zástupný symbol pro číslo snímku 3">
            <a:extLst>
              <a:ext uri="{FF2B5EF4-FFF2-40B4-BE49-F238E27FC236}">
                <a16:creationId xmlns:a16="http://schemas.microsoft.com/office/drawing/2014/main" id="{C411BE09-1B62-7EF8-6F84-15DFC0556F48}"/>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297627D-D81E-466E-B220-8FC5C3186CD8}" type="slidenum">
              <a:rPr lang="cs-CZ" altLang="cs-CZ">
                <a:latin typeface="Calibri" panose="020F0502020204030204" pitchFamily="34" charset="0"/>
              </a:rPr>
              <a:pPr eaLnBrk="1" hangingPunct="1"/>
              <a:t>31</a:t>
            </a:fld>
            <a:endParaRPr lang="cs-CZ" altLang="cs-CZ">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Zástupný symbol pro obrázek snímku 1">
            <a:extLst>
              <a:ext uri="{FF2B5EF4-FFF2-40B4-BE49-F238E27FC236}">
                <a16:creationId xmlns:a16="http://schemas.microsoft.com/office/drawing/2014/main" id="{A3F72912-4369-88C3-3225-8537EFEC42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Zástupný symbol pro poznámky 2">
            <a:extLst>
              <a:ext uri="{FF2B5EF4-FFF2-40B4-BE49-F238E27FC236}">
                <a16:creationId xmlns:a16="http://schemas.microsoft.com/office/drawing/2014/main" id="{8B642978-2721-7B77-7EFD-B6D0A1D6F12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83300" name="Zástupný symbol pro číslo snímku 3">
            <a:extLst>
              <a:ext uri="{FF2B5EF4-FFF2-40B4-BE49-F238E27FC236}">
                <a16:creationId xmlns:a16="http://schemas.microsoft.com/office/drawing/2014/main" id="{6C056D59-7D64-0C72-9622-83A5B97997B8}"/>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959C171-3AF7-45F9-A57A-E5E33A5CBD73}" type="slidenum">
              <a:rPr lang="cs-CZ" altLang="cs-CZ">
                <a:latin typeface="Calibri" panose="020F0502020204030204" pitchFamily="34" charset="0"/>
              </a:rPr>
              <a:pPr eaLnBrk="1" hangingPunct="1"/>
              <a:t>32</a:t>
            </a:fld>
            <a:endParaRPr lang="cs-CZ" altLang="cs-CZ">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Zástupný symbol pro obrázek snímku 1">
            <a:extLst>
              <a:ext uri="{FF2B5EF4-FFF2-40B4-BE49-F238E27FC236}">
                <a16:creationId xmlns:a16="http://schemas.microsoft.com/office/drawing/2014/main" id="{3BEAF231-C214-34D9-B45E-7878ECBE28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Zástupný symbol pro poznámky 2">
            <a:extLst>
              <a:ext uri="{FF2B5EF4-FFF2-40B4-BE49-F238E27FC236}">
                <a16:creationId xmlns:a16="http://schemas.microsoft.com/office/drawing/2014/main" id="{78F922CD-B975-95E6-4902-F9E4B67F074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84324" name="Zástupný symbol pro číslo snímku 3">
            <a:extLst>
              <a:ext uri="{FF2B5EF4-FFF2-40B4-BE49-F238E27FC236}">
                <a16:creationId xmlns:a16="http://schemas.microsoft.com/office/drawing/2014/main" id="{EC598264-4B80-1442-2068-0B7F456AFDE7}"/>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A86856A-1E8E-4EB0-842C-83665082304B}" type="slidenum">
              <a:rPr lang="cs-CZ" altLang="cs-CZ">
                <a:latin typeface="Calibri" panose="020F0502020204030204" pitchFamily="34" charset="0"/>
              </a:rPr>
              <a:pPr eaLnBrk="1" hangingPunct="1"/>
              <a:t>33</a:t>
            </a:fld>
            <a:endParaRPr lang="cs-CZ" altLang="cs-CZ">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314234" indent="-312779" hangingPunct="1">
              <a:spcBef>
                <a:spcPts val="585"/>
              </a:spcBef>
              <a:spcAft>
                <a:spcPts val="1306"/>
              </a:spcAft>
              <a:buSzPct val="45000"/>
              <a:buFont typeface="Arial" charset="0"/>
              <a:buChar char="•"/>
              <a:tabLst>
                <a:tab pos="663382" algn="l"/>
                <a:tab pos="1326764" algn="l"/>
                <a:tab pos="1990146" algn="l"/>
                <a:tab pos="2653528" algn="l"/>
                <a:tab pos="3316910" algn="l"/>
                <a:tab pos="3980292" algn="l"/>
                <a:tab pos="4643674" algn="l"/>
                <a:tab pos="5307056" algn="l"/>
                <a:tab pos="5970438" algn="l"/>
                <a:tab pos="6633820" algn="l"/>
                <a:tab pos="7297202" algn="l"/>
              </a:tabLst>
            </a:pPr>
            <a:r>
              <a:rPr lang="cs-CZ" sz="1100" dirty="0">
                <a:latin typeface="Calibri" charset="0"/>
              </a:rPr>
              <a:t>Technické prostředky a zařízení pro </a:t>
            </a:r>
            <a:r>
              <a:rPr lang="cs-CZ" sz="1100" i="1" dirty="0">
                <a:latin typeface="Calibri" charset="0"/>
              </a:rPr>
              <a:t>manipulaci</a:t>
            </a:r>
            <a:r>
              <a:rPr lang="cs-CZ" sz="1100" dirty="0">
                <a:latin typeface="Calibri" charset="0"/>
              </a:rPr>
              <a:t>, přepravu, skladování, balení a fixaci a další pomocné prostředky a zařízení, které </a:t>
            </a:r>
            <a:r>
              <a:rPr lang="cs-CZ" sz="1100" i="1" dirty="0">
                <a:latin typeface="Calibri" charset="0"/>
              </a:rPr>
              <a:t>fungují ve spojení s potřebnými budovami, manipulačními a skladovými plochami a dopravními komunikacemi</a:t>
            </a:r>
            <a:r>
              <a:rPr lang="cs-CZ" sz="1100" dirty="0">
                <a:latin typeface="Calibri" charset="0"/>
              </a:rPr>
              <a:t>.</a:t>
            </a:r>
            <a:endParaRPr lang="en-GB" sz="1100" dirty="0">
              <a:latin typeface="Calibri" charset="0"/>
            </a:endParaRPr>
          </a:p>
          <a:p>
            <a:pPr marL="314234" indent="-312779" hangingPunct="1">
              <a:spcBef>
                <a:spcPts val="585"/>
              </a:spcBef>
              <a:spcAft>
                <a:spcPts val="1306"/>
              </a:spcAft>
              <a:buSzPct val="45000"/>
              <a:buFont typeface="Arial" charset="0"/>
              <a:buChar char="•"/>
              <a:tabLst>
                <a:tab pos="663382" algn="l"/>
                <a:tab pos="1326764" algn="l"/>
                <a:tab pos="1990146" algn="l"/>
                <a:tab pos="2653528" algn="l"/>
                <a:tab pos="3316910" algn="l"/>
                <a:tab pos="3980292" algn="l"/>
                <a:tab pos="4643674" algn="l"/>
                <a:tab pos="5307056" algn="l"/>
                <a:tab pos="5970438" algn="l"/>
                <a:tab pos="6633820" algn="l"/>
                <a:tab pos="7297202" algn="l"/>
              </a:tabLst>
            </a:pPr>
            <a:r>
              <a:rPr lang="cs-CZ" sz="1100" dirty="0">
                <a:latin typeface="Calibri" charset="0"/>
              </a:rPr>
              <a:t>Technické prostředky a zařízení sloužící činnostem </a:t>
            </a:r>
            <a:r>
              <a:rPr lang="cs-CZ" sz="1100" i="1" dirty="0">
                <a:latin typeface="Calibri" charset="0"/>
              </a:rPr>
              <a:t>s informacemi</a:t>
            </a:r>
            <a:r>
              <a:rPr lang="cs-CZ" sz="1100" dirty="0">
                <a:latin typeface="Calibri" charset="0"/>
              </a:rPr>
              <a:t> (s nosiči informací), </a:t>
            </a:r>
            <a:r>
              <a:rPr lang="cs-CZ" sz="1100" i="1" dirty="0">
                <a:latin typeface="Calibri" charset="0"/>
              </a:rPr>
              <a:t>jako prostředky pro automatické sledování a identifikaci pasivních prvků, počítače, prostředky a sítě pro dálkový přenos zpráv, údajů a dat a další</a:t>
            </a:r>
            <a:r>
              <a:rPr lang="cs-CZ" sz="1100" dirty="0">
                <a:latin typeface="Calibri" charset="0"/>
              </a:rPr>
              <a:t>.</a:t>
            </a:r>
          </a:p>
          <a:p>
            <a:pPr marL="314234" indent="-312779" hangingPunct="1">
              <a:spcBef>
                <a:spcPts val="585"/>
              </a:spcBef>
              <a:spcAft>
                <a:spcPts val="1306"/>
              </a:spcAft>
              <a:buSzPct val="45000"/>
              <a:buFont typeface="Arial" charset="0"/>
              <a:buChar char="•"/>
              <a:tabLst>
                <a:tab pos="663382" algn="l"/>
                <a:tab pos="1326764" algn="l"/>
                <a:tab pos="1990146" algn="l"/>
                <a:tab pos="2653528" algn="l"/>
                <a:tab pos="3316910" algn="l"/>
                <a:tab pos="3980292" algn="l"/>
                <a:tab pos="4643674" algn="l"/>
                <a:tab pos="5307056" algn="l"/>
                <a:tab pos="5970438" algn="l"/>
                <a:tab pos="6633820" algn="l"/>
                <a:tab pos="7297202" algn="l"/>
              </a:tabLst>
            </a:pPr>
            <a:r>
              <a:rPr lang="cs-CZ" sz="1100" i="1" dirty="0">
                <a:latin typeface="Calibri" charset="0"/>
              </a:rPr>
              <a:t>Lidská složka</a:t>
            </a:r>
            <a:r>
              <a:rPr lang="cs-CZ" sz="1100" dirty="0">
                <a:latin typeface="Calibri" charset="0"/>
              </a:rPr>
              <a:t> je nedílnou součástí příslušného aktivního prvku, tzn. </a:t>
            </a:r>
            <a:r>
              <a:rPr lang="cs-CZ" sz="1100" i="1" dirty="0">
                <a:latin typeface="Calibri" charset="0"/>
              </a:rPr>
              <a:t>že aktivními prvky jsou i sami řídící pracovníci, kteří řídí složky logistického procesu.</a:t>
            </a:r>
          </a:p>
          <a:p>
            <a:pPr marL="314234" indent="-312779" hangingPunct="1">
              <a:spcBef>
                <a:spcPts val="585"/>
              </a:spcBef>
              <a:spcAft>
                <a:spcPts val="1306"/>
              </a:spcAft>
              <a:buClrTx/>
              <a:buSzTx/>
              <a:tabLst>
                <a:tab pos="663382" algn="l"/>
                <a:tab pos="1326764" algn="l"/>
                <a:tab pos="1990146" algn="l"/>
                <a:tab pos="2653528" algn="l"/>
                <a:tab pos="3316910" algn="l"/>
                <a:tab pos="3980292" algn="l"/>
                <a:tab pos="4643674" algn="l"/>
                <a:tab pos="5307056" algn="l"/>
                <a:tab pos="5970438" algn="l"/>
                <a:tab pos="6633820" algn="l"/>
                <a:tab pos="7297202" algn="l"/>
              </a:tabLst>
            </a:pPr>
            <a:endParaRPr lang="cs-CZ" sz="1100" dirty="0">
              <a:latin typeface="Calibri" charset="0"/>
            </a:endParaRPr>
          </a:p>
          <a:p>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3</a:t>
            </a:fld>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Zástupný symbol pro obrázek snímku 1">
            <a:extLst>
              <a:ext uri="{FF2B5EF4-FFF2-40B4-BE49-F238E27FC236}">
                <a16:creationId xmlns:a16="http://schemas.microsoft.com/office/drawing/2014/main" id="{2157FA0C-DFA9-8E49-7960-0BD0FE6403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Zástupný symbol pro poznámky 2">
            <a:extLst>
              <a:ext uri="{FF2B5EF4-FFF2-40B4-BE49-F238E27FC236}">
                <a16:creationId xmlns:a16="http://schemas.microsoft.com/office/drawing/2014/main" id="{361F6EE6-B8D5-AF5A-145E-3381D64A42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85348" name="Zástupný symbol pro číslo snímku 3">
            <a:extLst>
              <a:ext uri="{FF2B5EF4-FFF2-40B4-BE49-F238E27FC236}">
                <a16:creationId xmlns:a16="http://schemas.microsoft.com/office/drawing/2014/main" id="{D07FEB90-D69F-5A9F-FF6A-6A19B35CA6C7}"/>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0343C37-EF4F-4769-9AEF-2C84A437C2F8}" type="slidenum">
              <a:rPr lang="cs-CZ" altLang="cs-CZ">
                <a:latin typeface="Calibri" panose="020F0502020204030204" pitchFamily="34" charset="0"/>
              </a:rPr>
              <a:pPr eaLnBrk="1" hangingPunct="1"/>
              <a:t>34</a:t>
            </a:fld>
            <a:endParaRPr lang="cs-CZ" altLang="cs-CZ">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Zástupný symbol pro obrázek snímku 1">
            <a:extLst>
              <a:ext uri="{FF2B5EF4-FFF2-40B4-BE49-F238E27FC236}">
                <a16:creationId xmlns:a16="http://schemas.microsoft.com/office/drawing/2014/main" id="{65D4FCDD-FCD4-F789-4555-B9E35688EC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Zástupný symbol pro poznámky 2">
            <a:extLst>
              <a:ext uri="{FF2B5EF4-FFF2-40B4-BE49-F238E27FC236}">
                <a16:creationId xmlns:a16="http://schemas.microsoft.com/office/drawing/2014/main" id="{8D60D81E-615F-BDE6-03EB-C38582609B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86372" name="Zástupný symbol pro číslo snímku 3">
            <a:extLst>
              <a:ext uri="{FF2B5EF4-FFF2-40B4-BE49-F238E27FC236}">
                <a16:creationId xmlns:a16="http://schemas.microsoft.com/office/drawing/2014/main" id="{943F842C-C444-3ACC-EFDC-55804A3A2101}"/>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C1053F7-D290-41B3-91E7-E9B715E975C1}" type="slidenum">
              <a:rPr lang="cs-CZ" altLang="cs-CZ">
                <a:latin typeface="Calibri" panose="020F0502020204030204" pitchFamily="34" charset="0"/>
              </a:rPr>
              <a:pPr eaLnBrk="1" hangingPunct="1"/>
              <a:t>35</a:t>
            </a:fld>
            <a:endParaRPr lang="cs-CZ" altLang="cs-CZ">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Zástupný symbol pro obrázek snímku 1">
            <a:extLst>
              <a:ext uri="{FF2B5EF4-FFF2-40B4-BE49-F238E27FC236}">
                <a16:creationId xmlns:a16="http://schemas.microsoft.com/office/drawing/2014/main" id="{445B34AC-82F5-6684-D0AD-AB2C50AC38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Zástupný symbol pro poznámky 2">
            <a:extLst>
              <a:ext uri="{FF2B5EF4-FFF2-40B4-BE49-F238E27FC236}">
                <a16:creationId xmlns:a16="http://schemas.microsoft.com/office/drawing/2014/main" id="{4492EA7B-0D1A-029E-CF5C-DFE56CCB4E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87396" name="Zástupný symbol pro číslo snímku 3">
            <a:extLst>
              <a:ext uri="{FF2B5EF4-FFF2-40B4-BE49-F238E27FC236}">
                <a16:creationId xmlns:a16="http://schemas.microsoft.com/office/drawing/2014/main" id="{031FA21F-6601-EDE3-D232-9F31AF3887CE}"/>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88EE800-65A1-4E37-B4CB-AF34918AEEDD}" type="slidenum">
              <a:rPr lang="cs-CZ" altLang="cs-CZ">
                <a:latin typeface="Calibri" panose="020F0502020204030204" pitchFamily="34" charset="0"/>
              </a:rPr>
              <a:pPr eaLnBrk="1" hangingPunct="1"/>
              <a:t>36</a:t>
            </a:fld>
            <a:endParaRPr lang="cs-CZ" altLang="cs-CZ">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Zástupný symbol pro obrázek snímku 1">
            <a:extLst>
              <a:ext uri="{FF2B5EF4-FFF2-40B4-BE49-F238E27FC236}">
                <a16:creationId xmlns:a16="http://schemas.microsoft.com/office/drawing/2014/main" id="{4ACD6511-A21C-96E0-A9D4-CB1F62D00D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Zástupný symbol pro poznámky 2">
            <a:extLst>
              <a:ext uri="{FF2B5EF4-FFF2-40B4-BE49-F238E27FC236}">
                <a16:creationId xmlns:a16="http://schemas.microsoft.com/office/drawing/2014/main" id="{D21F1C7D-71ED-D7A6-D53F-1C5A71A3B2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88420" name="Zástupný symbol pro číslo snímku 3">
            <a:extLst>
              <a:ext uri="{FF2B5EF4-FFF2-40B4-BE49-F238E27FC236}">
                <a16:creationId xmlns:a16="http://schemas.microsoft.com/office/drawing/2014/main" id="{6DF5F5FE-9794-9C76-35FD-10949D60915E}"/>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3DAF819-181E-4ABD-BA9A-8C84C4E15409}" type="slidenum">
              <a:rPr lang="cs-CZ" altLang="cs-CZ">
                <a:latin typeface="Calibri" panose="020F0502020204030204" pitchFamily="34" charset="0"/>
              </a:rPr>
              <a:pPr eaLnBrk="1" hangingPunct="1"/>
              <a:t>37</a:t>
            </a:fld>
            <a:endParaRPr lang="cs-CZ" altLang="cs-CZ">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Zástupný symbol pro obrázek snímku 1">
            <a:extLst>
              <a:ext uri="{FF2B5EF4-FFF2-40B4-BE49-F238E27FC236}">
                <a16:creationId xmlns:a16="http://schemas.microsoft.com/office/drawing/2014/main" id="{D90AA930-B880-72D8-D47E-7BA897E1FE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Zástupný symbol pro poznámky 2">
            <a:extLst>
              <a:ext uri="{FF2B5EF4-FFF2-40B4-BE49-F238E27FC236}">
                <a16:creationId xmlns:a16="http://schemas.microsoft.com/office/drawing/2014/main" id="{E4C29175-70C0-6FCD-94FC-7994A94A69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89444" name="Zástupný symbol pro číslo snímku 3">
            <a:extLst>
              <a:ext uri="{FF2B5EF4-FFF2-40B4-BE49-F238E27FC236}">
                <a16:creationId xmlns:a16="http://schemas.microsoft.com/office/drawing/2014/main" id="{1BD5A2AC-58F4-392E-E6B3-C6F3A336DE56}"/>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E01EB38-F3F9-4ED0-B777-9788DC2BDD14}" type="slidenum">
              <a:rPr lang="cs-CZ" altLang="cs-CZ">
                <a:latin typeface="Calibri" panose="020F0502020204030204" pitchFamily="34" charset="0"/>
              </a:rPr>
              <a:pPr eaLnBrk="1" hangingPunct="1"/>
              <a:t>38</a:t>
            </a:fld>
            <a:endParaRPr lang="cs-CZ" altLang="cs-CZ">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Zástupný symbol pro obrázek snímku 1">
            <a:extLst>
              <a:ext uri="{FF2B5EF4-FFF2-40B4-BE49-F238E27FC236}">
                <a16:creationId xmlns:a16="http://schemas.microsoft.com/office/drawing/2014/main" id="{EC84FCF0-35C7-2477-BEF2-BFD37E0ABB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Zástupný symbol pro poznámky 2">
            <a:extLst>
              <a:ext uri="{FF2B5EF4-FFF2-40B4-BE49-F238E27FC236}">
                <a16:creationId xmlns:a16="http://schemas.microsoft.com/office/drawing/2014/main" id="{7819246C-1302-B7EC-590D-BB20C09566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90468" name="Zástupný symbol pro číslo snímku 3">
            <a:extLst>
              <a:ext uri="{FF2B5EF4-FFF2-40B4-BE49-F238E27FC236}">
                <a16:creationId xmlns:a16="http://schemas.microsoft.com/office/drawing/2014/main" id="{B69BB90B-AE98-4BF7-89EC-6DB2AF77C787}"/>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3EAB186-7A4D-400B-A1F4-00C5CB1C0D9C}" type="slidenum">
              <a:rPr lang="cs-CZ" altLang="cs-CZ">
                <a:latin typeface="Calibri" panose="020F0502020204030204" pitchFamily="34" charset="0"/>
              </a:rPr>
              <a:pPr eaLnBrk="1" hangingPunct="1"/>
              <a:t>39</a:t>
            </a:fld>
            <a:endParaRPr lang="cs-CZ" altLang="cs-CZ">
              <a:latin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Zástupný symbol pro obrázek snímku 1">
            <a:extLst>
              <a:ext uri="{FF2B5EF4-FFF2-40B4-BE49-F238E27FC236}">
                <a16:creationId xmlns:a16="http://schemas.microsoft.com/office/drawing/2014/main" id="{6496D208-EE2E-38AD-FF7A-C35B64F656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Zástupný symbol pro poznámky 2">
            <a:extLst>
              <a:ext uri="{FF2B5EF4-FFF2-40B4-BE49-F238E27FC236}">
                <a16:creationId xmlns:a16="http://schemas.microsoft.com/office/drawing/2014/main" id="{B4260917-1931-3A57-7987-4A22CF5161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91492" name="Zástupný symbol pro číslo snímku 3">
            <a:extLst>
              <a:ext uri="{FF2B5EF4-FFF2-40B4-BE49-F238E27FC236}">
                <a16:creationId xmlns:a16="http://schemas.microsoft.com/office/drawing/2014/main" id="{1FE7BBE1-AC47-4542-E902-2F2A9475A959}"/>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1FA49FB-0250-4039-A297-079B73BE04BD}" type="slidenum">
              <a:rPr lang="cs-CZ" altLang="cs-CZ">
                <a:latin typeface="Calibri" panose="020F0502020204030204" pitchFamily="34" charset="0"/>
              </a:rPr>
              <a:pPr eaLnBrk="1" hangingPunct="1"/>
              <a:t>40</a:t>
            </a:fld>
            <a:endParaRPr lang="cs-CZ" altLang="cs-CZ">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Zástupný symbol pro obrázek snímku 1">
            <a:extLst>
              <a:ext uri="{FF2B5EF4-FFF2-40B4-BE49-F238E27FC236}">
                <a16:creationId xmlns:a16="http://schemas.microsoft.com/office/drawing/2014/main" id="{D871CA9B-8A4D-BA12-2DAC-8E173433F4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Zástupný symbol pro poznámky 2">
            <a:extLst>
              <a:ext uri="{FF2B5EF4-FFF2-40B4-BE49-F238E27FC236}">
                <a16:creationId xmlns:a16="http://schemas.microsoft.com/office/drawing/2014/main" id="{F13E794B-940A-11E1-BAED-ACFE68B763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92516" name="Zástupný symbol pro číslo snímku 3">
            <a:extLst>
              <a:ext uri="{FF2B5EF4-FFF2-40B4-BE49-F238E27FC236}">
                <a16:creationId xmlns:a16="http://schemas.microsoft.com/office/drawing/2014/main" id="{BF41F479-902D-694A-1631-959BBACE71F2}"/>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DA5F516-8709-4234-BE02-8A8E2E891066}" type="slidenum">
              <a:rPr lang="cs-CZ" altLang="cs-CZ">
                <a:latin typeface="Calibri" panose="020F0502020204030204" pitchFamily="34" charset="0"/>
              </a:rPr>
              <a:pPr eaLnBrk="1" hangingPunct="1"/>
              <a:t>41</a:t>
            </a:fld>
            <a:endParaRPr lang="cs-CZ" altLang="cs-CZ">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Zástupný symbol pro obrázek snímku 1">
            <a:extLst>
              <a:ext uri="{FF2B5EF4-FFF2-40B4-BE49-F238E27FC236}">
                <a16:creationId xmlns:a16="http://schemas.microsoft.com/office/drawing/2014/main" id="{0D033FD1-9E31-D628-1212-4786132AB5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Zástupný symbol pro poznámky 2">
            <a:extLst>
              <a:ext uri="{FF2B5EF4-FFF2-40B4-BE49-F238E27FC236}">
                <a16:creationId xmlns:a16="http://schemas.microsoft.com/office/drawing/2014/main" id="{6C9E2C6D-1C42-29D7-76DE-58CD5E7834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93540" name="Zástupný symbol pro číslo snímku 3">
            <a:extLst>
              <a:ext uri="{FF2B5EF4-FFF2-40B4-BE49-F238E27FC236}">
                <a16:creationId xmlns:a16="http://schemas.microsoft.com/office/drawing/2014/main" id="{E70C72B7-E9D6-510A-9A5C-85FBF1A2CEB1}"/>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33ABDD7-43BD-478A-89E8-0BCF796E6C4C}" type="slidenum">
              <a:rPr lang="cs-CZ" altLang="cs-CZ">
                <a:latin typeface="Calibri" panose="020F0502020204030204" pitchFamily="34" charset="0"/>
              </a:rPr>
              <a:pPr eaLnBrk="1" hangingPunct="1"/>
              <a:t>42</a:t>
            </a:fld>
            <a:endParaRPr lang="cs-CZ" altLang="cs-CZ">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Zástupný symbol pro obrázek snímku 1">
            <a:extLst>
              <a:ext uri="{FF2B5EF4-FFF2-40B4-BE49-F238E27FC236}">
                <a16:creationId xmlns:a16="http://schemas.microsoft.com/office/drawing/2014/main" id="{C1EE8722-DDB7-4B3E-C8CA-72C2B1E1A8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Zástupný symbol pro poznámky 2">
            <a:extLst>
              <a:ext uri="{FF2B5EF4-FFF2-40B4-BE49-F238E27FC236}">
                <a16:creationId xmlns:a16="http://schemas.microsoft.com/office/drawing/2014/main" id="{F0BD0A53-6EF7-1A2C-1CE7-5A77F15B07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94564" name="Zástupný symbol pro číslo snímku 3">
            <a:extLst>
              <a:ext uri="{FF2B5EF4-FFF2-40B4-BE49-F238E27FC236}">
                <a16:creationId xmlns:a16="http://schemas.microsoft.com/office/drawing/2014/main" id="{16203C63-93FF-4B6B-AAE8-81619BE12803}"/>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6472343-8E02-43C0-A9EA-46A178D725E7}" type="slidenum">
              <a:rPr lang="cs-CZ" altLang="cs-CZ">
                <a:latin typeface="Calibri" panose="020F0502020204030204" pitchFamily="34" charset="0"/>
              </a:rPr>
              <a:pPr eaLnBrk="1" hangingPunct="1"/>
              <a:t>43</a:t>
            </a:fld>
            <a:endParaRPr lang="cs-CZ" altLang="cs-CZ">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je možno zařadit</a:t>
            </a:r>
          </a:p>
        </p:txBody>
      </p:sp>
      <p:sp>
        <p:nvSpPr>
          <p:cNvPr id="4" name="Zástupný symbol pro číslo snímku 3"/>
          <p:cNvSpPr>
            <a:spLocks noGrp="1"/>
          </p:cNvSpPr>
          <p:nvPr>
            <p:ph type="sldNum" idx="10"/>
          </p:nvPr>
        </p:nvSpPr>
        <p:spPr/>
        <p:txBody>
          <a:bodyPr/>
          <a:lstStyle/>
          <a:p>
            <a:fld id="{5F6DAA06-818D-463C-9F86-32176F9E6CAC}" type="slidenum">
              <a:rPr lang="cs-CZ" smtClean="0"/>
              <a:pPr/>
              <a:t>5</a:t>
            </a:fld>
            <a:endParaRPr lang="cs-CZ"/>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Zástupný symbol pro obrázek snímku 1">
            <a:extLst>
              <a:ext uri="{FF2B5EF4-FFF2-40B4-BE49-F238E27FC236}">
                <a16:creationId xmlns:a16="http://schemas.microsoft.com/office/drawing/2014/main" id="{A657F07E-1850-1892-5D03-5865EFC511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Zástupný symbol pro poznámky 2">
            <a:extLst>
              <a:ext uri="{FF2B5EF4-FFF2-40B4-BE49-F238E27FC236}">
                <a16:creationId xmlns:a16="http://schemas.microsoft.com/office/drawing/2014/main" id="{5BB9ED68-68A7-9D42-960A-6747BD5D39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195588" name="Zástupný symbol pro číslo snímku 3">
            <a:extLst>
              <a:ext uri="{FF2B5EF4-FFF2-40B4-BE49-F238E27FC236}">
                <a16:creationId xmlns:a16="http://schemas.microsoft.com/office/drawing/2014/main" id="{F5184CC1-77B5-1511-6F91-49D64869878F}"/>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F445635-89E4-4934-8D4F-74EE2D203622}" type="slidenum">
              <a:rPr lang="cs-CZ" altLang="cs-CZ">
                <a:latin typeface="Calibri" panose="020F0502020204030204" pitchFamily="34" charset="0"/>
              </a:rPr>
              <a:pPr eaLnBrk="1" hangingPunct="1"/>
              <a:t>44</a:t>
            </a:fld>
            <a:endParaRPr lang="cs-CZ" altLang="cs-CZ">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defTabSz="411705">
              <a:defRPr/>
            </a:pPr>
            <a:r>
              <a:rPr lang="cs-CZ" sz="1100" b="1" dirty="0"/>
              <a:t>Manipulační prostředky jsou </a:t>
            </a:r>
            <a:r>
              <a:rPr lang="cs-CZ" sz="1100" b="1" u="sng" dirty="0"/>
              <a:t>zařízení pro přemísťování materiálu</a:t>
            </a:r>
            <a:r>
              <a:rPr lang="cs-CZ" sz="1100" b="1" dirty="0"/>
              <a:t> ve vertikálním i horizontálním směru  na krátkou vzdálenost. </a:t>
            </a:r>
            <a:endParaRPr lang="cs-CZ" sz="1100" dirty="0"/>
          </a:p>
          <a:p>
            <a:r>
              <a:rPr lang="cs-CZ" sz="1100" b="1" u="sng" dirty="0"/>
              <a:t>Základní členění manipulačních prostředků</a:t>
            </a:r>
            <a:r>
              <a:rPr lang="cs-CZ" sz="1100" b="1" dirty="0"/>
              <a:t>, které vychází z  časové návaznosti jejich činnosti.  </a:t>
            </a:r>
            <a:endParaRPr lang="cs-CZ" sz="1100" dirty="0"/>
          </a:p>
          <a:p>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6</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sz="1100" b="1" u="sng" dirty="0"/>
              <a:t>1. Zařízení na přetržitou manipulaci s cyklickým provozem:</a:t>
            </a:r>
          </a:p>
          <a:p>
            <a:pPr lvl="0"/>
            <a:r>
              <a:rPr lang="cs-CZ" sz="1100" b="1" dirty="0"/>
              <a:t>dopravní vozíky,</a:t>
            </a:r>
          </a:p>
          <a:p>
            <a:pPr lvl="0"/>
            <a:r>
              <a:rPr lang="cs-CZ" sz="1100" b="1" dirty="0"/>
              <a:t>jeřáby,</a:t>
            </a:r>
          </a:p>
          <a:p>
            <a:pPr lvl="0"/>
            <a:r>
              <a:rPr lang="cs-CZ" sz="1100" b="1" dirty="0"/>
              <a:t>lopatové rypadla a buldozery,</a:t>
            </a:r>
          </a:p>
          <a:p>
            <a:pPr lvl="0"/>
            <a:r>
              <a:rPr lang="cs-CZ" sz="1100" b="1" dirty="0"/>
              <a:t>výtahy a</a:t>
            </a:r>
          </a:p>
          <a:p>
            <a:r>
              <a:rPr lang="cs-CZ" sz="1100" b="1" dirty="0"/>
              <a:t>shrnovací mechanické lopaty a lanové shrnovače.</a:t>
            </a:r>
          </a:p>
          <a:p>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7</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lvl="0"/>
            <a:r>
              <a:rPr lang="cs-CZ" sz="1100" b="1" dirty="0" err="1"/>
              <a:t>podvěsné</a:t>
            </a:r>
            <a:r>
              <a:rPr lang="cs-CZ" sz="1100" b="1" dirty="0"/>
              <a:t> dopravníky,</a:t>
            </a:r>
          </a:p>
          <a:p>
            <a:pPr lvl="0"/>
            <a:r>
              <a:rPr lang="cs-CZ" sz="1100" b="1" dirty="0"/>
              <a:t>visuté lanovky a</a:t>
            </a:r>
          </a:p>
          <a:p>
            <a:pPr lvl="0"/>
            <a:r>
              <a:rPr lang="cs-CZ" sz="1100" b="1" dirty="0"/>
              <a:t>podlahové dopravníky.</a:t>
            </a:r>
          </a:p>
          <a:p>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8</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lvl="0"/>
            <a:r>
              <a:rPr lang="cs-CZ" sz="1100" b="1" dirty="0"/>
              <a:t>dopravníky s tažným nosným prostředkem (pásové a článkové,elevátory),</a:t>
            </a:r>
          </a:p>
          <a:p>
            <a:pPr lvl="0"/>
            <a:r>
              <a:rPr lang="cs-CZ" sz="1100" b="1" dirty="0"/>
              <a:t>dopravníky s tažným vlečným prostředkem (hradlové a </a:t>
            </a:r>
            <a:r>
              <a:rPr lang="cs-CZ" sz="1100" b="1" dirty="0" err="1"/>
              <a:t>záchytkové</a:t>
            </a:r>
            <a:r>
              <a:rPr lang="cs-CZ" sz="1100" b="1" dirty="0"/>
              <a:t>, </a:t>
            </a:r>
            <a:r>
              <a:rPr lang="cs-CZ" sz="1100" b="1" dirty="0" err="1"/>
              <a:t>redlery</a:t>
            </a:r>
            <a:r>
              <a:rPr lang="cs-CZ" sz="1100" b="1" dirty="0"/>
              <a:t>),</a:t>
            </a:r>
          </a:p>
          <a:p>
            <a:pPr lvl="0"/>
            <a:r>
              <a:rPr lang="cs-CZ" sz="1100" b="1" dirty="0"/>
              <a:t>dopravníky bez tažného prostředku (dopravní skluzy,válečkové a kladičkové  tratě,závitové,vibrační a vrhací dopravníky),</a:t>
            </a:r>
          </a:p>
          <a:p>
            <a:pPr lvl="0"/>
            <a:r>
              <a:rPr lang="cs-CZ" sz="1100" b="1" dirty="0"/>
              <a:t>pneumatické dopravní soustavy a</a:t>
            </a:r>
          </a:p>
          <a:p>
            <a:pPr lvl="0"/>
            <a:r>
              <a:rPr lang="cs-CZ" sz="1100" b="1" dirty="0"/>
              <a:t>hydraulické dopravní soustavy.</a:t>
            </a:r>
          </a:p>
          <a:p>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9</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lvl="0"/>
            <a:r>
              <a:rPr lang="cs-CZ" sz="1100" b="1" dirty="0"/>
              <a:t>zásobníky,</a:t>
            </a:r>
          </a:p>
          <a:p>
            <a:pPr lvl="0"/>
            <a:r>
              <a:rPr lang="cs-CZ" sz="1100" b="1" dirty="0"/>
              <a:t>uzávěry zásobníků,</a:t>
            </a:r>
          </a:p>
          <a:p>
            <a:pPr lvl="0"/>
            <a:r>
              <a:rPr lang="cs-CZ" sz="1100" b="1" dirty="0"/>
              <a:t>podávače,</a:t>
            </a:r>
          </a:p>
          <a:p>
            <a:pPr lvl="0"/>
            <a:r>
              <a:rPr lang="cs-CZ" sz="1100" b="1" dirty="0"/>
              <a:t>nakladače a vykladače,</a:t>
            </a:r>
          </a:p>
          <a:p>
            <a:pPr lvl="0"/>
            <a:r>
              <a:rPr lang="cs-CZ" sz="1100" b="1" dirty="0"/>
              <a:t>zakladače a vyskladňovací  stroje.</a:t>
            </a:r>
          </a:p>
          <a:p>
            <a:endParaRPr lang="cs-CZ" dirty="0"/>
          </a:p>
        </p:txBody>
      </p:sp>
      <p:sp>
        <p:nvSpPr>
          <p:cNvPr id="4" name="Zástupný symbol pro číslo snímku 3"/>
          <p:cNvSpPr>
            <a:spLocks noGrp="1"/>
          </p:cNvSpPr>
          <p:nvPr>
            <p:ph type="sldNum" idx="10"/>
          </p:nvPr>
        </p:nvSpPr>
        <p:spPr/>
        <p:txBody>
          <a:bodyPr/>
          <a:lstStyle/>
          <a:p>
            <a:fld id="{5F6DAA06-818D-463C-9F86-32176F9E6CAC}" type="slidenum">
              <a:rPr lang="cs-CZ" smtClean="0"/>
              <a:pPr/>
              <a:t>10</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BF029E92-179A-4937-94D0-928C0089468E}" type="datetime1">
              <a:rPr lang="cs-CZ" smtClean="0"/>
              <a:t>13.11.2025</a:t>
            </a:fld>
            <a:endParaRPr lang="cs-CZ"/>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322372432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BF029E92-179A-4937-94D0-928C0089468E}" type="datetime1">
              <a:rPr lang="cs-CZ" smtClean="0"/>
              <a:t>13.11.2025</a:t>
            </a:fld>
            <a:endParaRPr lang="cs-CZ"/>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2909822603"/>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BF029E92-179A-4937-94D0-928C0089468E}" type="datetime1">
              <a:rPr lang="cs-CZ" smtClean="0"/>
              <a:t>13.11.2025</a:t>
            </a:fld>
            <a:endParaRPr lang="cs-CZ"/>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3638058672"/>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zápatí 2"/>
          <p:cNvSpPr>
            <a:spLocks noGrp="1"/>
          </p:cNvSpPr>
          <p:nvPr>
            <p:ph type="ftr" sz="quarter" idx="10"/>
          </p:nvPr>
        </p:nvSpPr>
        <p:spPr/>
        <p:txBody>
          <a:bodyPr/>
          <a:lstStyle/>
          <a:p>
            <a:pPr algn="r" eaLnBrk="1" latinLnBrk="0" hangingPunct="1"/>
            <a:endParaRPr kumimoji="0" lang="en-US" sz="1000" dirty="0">
              <a:solidFill>
                <a:schemeClr val="tx1"/>
              </a:solidFill>
            </a:endParaRPr>
          </a:p>
        </p:txBody>
      </p:sp>
      <p:sp>
        <p:nvSpPr>
          <p:cNvPr id="4" name="Zástupný symbol pro číslo snímku 3"/>
          <p:cNvSpPr>
            <a:spLocks noGrp="1"/>
          </p:cNvSpPr>
          <p:nvPr>
            <p:ph type="sldNum" sz="quarter" idx="11"/>
          </p:nvPr>
        </p:nvSpPr>
        <p:spPr/>
        <p:txBody>
          <a:bodyPr/>
          <a:lstStyle/>
          <a:p>
            <a:fld id="{0019754E-0812-4DF2-B80F-AE0DDF9AED11}" type="slidenum">
              <a:rPr lang="cs-CZ" smtClean="0"/>
              <a:pPr/>
              <a:t>‹#›</a:t>
            </a:fld>
            <a:endParaRPr lang="cs-CZ"/>
          </a:p>
        </p:txBody>
      </p:sp>
      <p:sp>
        <p:nvSpPr>
          <p:cNvPr id="5" name="Zástupný symbol pro text 2"/>
          <p:cNvSpPr>
            <a:spLocks noGrp="1"/>
          </p:cNvSpPr>
          <p:nvPr>
            <p:ph idx="1"/>
          </p:nvPr>
        </p:nvSpPr>
        <p:spPr>
          <a:xfrm>
            <a:off x="395536" y="1844824"/>
            <a:ext cx="8615065" cy="432048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405913963"/>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685800" y="2130425"/>
            <a:ext cx="7770813" cy="1468438"/>
          </a:xfrm>
        </p:spPr>
        <p:txBody>
          <a:bodyPr/>
          <a:lstStyle/>
          <a:p>
            <a:r>
              <a:rPr lang="cs-CZ"/>
              <a:t>Klepnutím lze upravit styl předlohy nadpisů.</a:t>
            </a:r>
          </a:p>
        </p:txBody>
      </p:sp>
      <p:sp>
        <p:nvSpPr>
          <p:cNvPr id="3" name="Zástupný symbol pro datum 2"/>
          <p:cNvSpPr>
            <a:spLocks noGrp="1"/>
          </p:cNvSpPr>
          <p:nvPr>
            <p:ph type="dt" idx="10"/>
          </p:nvPr>
        </p:nvSpPr>
        <p:spPr>
          <a:xfrm>
            <a:off x="457200" y="6356350"/>
            <a:ext cx="2132013" cy="363538"/>
          </a:xfrm>
        </p:spPr>
        <p:txBody>
          <a:bodyPr/>
          <a:lstStyle>
            <a:lvl1pPr>
              <a:defRPr/>
            </a:lvl1pPr>
          </a:lstStyle>
          <a:p>
            <a:fld id="{D51A016C-A176-45CB-8A35-DB3B42E64A53}" type="datetime1">
              <a:rPr lang="cs-CZ" smtClean="0"/>
              <a:t>13.11.2025</a:t>
            </a:fld>
            <a:endParaRPr lang="cs-CZ"/>
          </a:p>
        </p:txBody>
      </p:sp>
      <p:sp>
        <p:nvSpPr>
          <p:cNvPr id="4" name="Zástupný symbol pro číslo snímku 3"/>
          <p:cNvSpPr>
            <a:spLocks noGrp="1"/>
          </p:cNvSpPr>
          <p:nvPr>
            <p:ph type="sldNum" idx="11"/>
          </p:nvPr>
        </p:nvSpPr>
        <p:spPr>
          <a:xfrm>
            <a:off x="6553200" y="6356350"/>
            <a:ext cx="2132013" cy="363538"/>
          </a:xfrm>
        </p:spPr>
        <p:txBody>
          <a:bodyPr/>
          <a:lstStyle>
            <a:lvl1pPr>
              <a:defRPr/>
            </a:lvl1pPr>
          </a:lstStyle>
          <a:p>
            <a:fld id="{56C7C5AC-B010-43A2-A7EC-4764E3B06EE9}" type="slidenum">
              <a:rPr lang="cs-CZ"/>
              <a:pPr/>
              <a:t>‹#›</a:t>
            </a:fld>
            <a:endParaRPr lang="cs-CZ"/>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BF029E92-179A-4937-94D0-928C0089468E}" type="datetime1">
              <a:rPr lang="cs-CZ" smtClean="0"/>
              <a:t>13.11.2025</a:t>
            </a:fld>
            <a:endParaRPr lang="cs-CZ"/>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3223724328"/>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BF029E92-179A-4937-94D0-928C0089468E}" type="datetime1">
              <a:rPr lang="cs-CZ" smtClean="0"/>
              <a:t>13.11.2025</a:t>
            </a:fld>
            <a:endParaRPr lang="cs-CZ"/>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1106807726"/>
      </p:ext>
    </p:extLst>
  </p:cSld>
  <p:clrMapOvr>
    <a:masterClrMapping/>
  </p:clrMapOvr>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BF029E92-179A-4937-94D0-928C0089468E}" type="datetime1">
              <a:rPr lang="cs-CZ" smtClean="0"/>
              <a:t>13.11.2025</a:t>
            </a:fld>
            <a:endParaRPr lang="cs-CZ"/>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2005023449"/>
      </p:ext>
    </p:extLst>
  </p:cSld>
  <p:clrMapOvr>
    <a:masterClrMapping/>
  </p:clrMapOvr>
  <p:hf sldNum="0"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BF029E92-179A-4937-94D0-928C0089468E}" type="datetime1">
              <a:rPr lang="cs-CZ" smtClean="0"/>
              <a:t>13.11.2025</a:t>
            </a:fld>
            <a:endParaRPr lang="cs-CZ"/>
          </a:p>
        </p:txBody>
      </p:sp>
      <p:sp>
        <p:nvSpPr>
          <p:cNvPr id="6" name="Footer Placeholder 5"/>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7" name="Slide Number Placeholder 6"/>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1954874795"/>
      </p:ext>
    </p:extLst>
  </p:cSld>
  <p:clrMapOvr>
    <a:masterClrMapping/>
  </p:clrMapOvr>
  <p:hf sldNum="0"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BF029E92-179A-4937-94D0-928C0089468E}" type="datetime1">
              <a:rPr lang="cs-CZ" smtClean="0"/>
              <a:t>13.11.2025</a:t>
            </a:fld>
            <a:endParaRPr lang="cs-CZ"/>
          </a:p>
        </p:txBody>
      </p:sp>
      <p:sp>
        <p:nvSpPr>
          <p:cNvPr id="8" name="Footer Placeholder 7"/>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9" name="Slide Number Placeholder 8"/>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1125223572"/>
      </p:ext>
    </p:extLst>
  </p:cSld>
  <p:clrMapOvr>
    <a:masterClrMapping/>
  </p:clrMapOvr>
  <p:hf sldNum="0"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BF029E92-179A-4937-94D0-928C0089468E}" type="datetime1">
              <a:rPr lang="cs-CZ" smtClean="0"/>
              <a:t>13.11.2025</a:t>
            </a:fld>
            <a:endParaRPr lang="cs-CZ"/>
          </a:p>
        </p:txBody>
      </p:sp>
      <p:sp>
        <p:nvSpPr>
          <p:cNvPr id="4" name="Footer Placeholder 3"/>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5" name="Slide Number Placeholder 4"/>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2214651086"/>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BF029E92-179A-4937-94D0-928C0089468E}" type="datetime1">
              <a:rPr lang="cs-CZ" smtClean="0"/>
              <a:t>13.11.2025</a:t>
            </a:fld>
            <a:endParaRPr lang="cs-CZ"/>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110680772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29E92-179A-4937-94D0-928C0089468E}" type="datetime1">
              <a:rPr lang="cs-CZ" smtClean="0"/>
              <a:t>13.11.2025</a:t>
            </a:fld>
            <a:endParaRPr lang="cs-CZ"/>
          </a:p>
        </p:txBody>
      </p:sp>
      <p:sp>
        <p:nvSpPr>
          <p:cNvPr id="3" name="Footer Placeholder 2"/>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4" name="Slide Number Placeholder 3"/>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313100219"/>
      </p:ext>
    </p:extLst>
  </p:cSld>
  <p:clrMapOvr>
    <a:masterClrMapping/>
  </p:clrMapOvr>
  <p:hf sldNum="0"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BF029E92-179A-4937-94D0-928C0089468E}" type="datetime1">
              <a:rPr lang="cs-CZ" smtClean="0"/>
              <a:t>13.11.2025</a:t>
            </a:fld>
            <a:endParaRPr lang="cs-CZ"/>
          </a:p>
        </p:txBody>
      </p:sp>
      <p:sp>
        <p:nvSpPr>
          <p:cNvPr id="6" name="Footer Placeholder 5"/>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7" name="Slide Number Placeholder 6"/>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2964378364"/>
      </p:ext>
    </p:extLst>
  </p:cSld>
  <p:clrMapOvr>
    <a:masterClrMapping/>
  </p:clrMapOvr>
  <p:hf sldNum="0"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BF029E92-179A-4937-94D0-928C0089468E}" type="datetime1">
              <a:rPr lang="cs-CZ" smtClean="0"/>
              <a:t>13.11.2025</a:t>
            </a:fld>
            <a:endParaRPr lang="cs-CZ"/>
          </a:p>
        </p:txBody>
      </p:sp>
      <p:sp>
        <p:nvSpPr>
          <p:cNvPr id="6" name="Footer Placeholder 5"/>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7" name="Slide Number Placeholder 6"/>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2089601986"/>
      </p:ext>
    </p:extLst>
  </p:cSld>
  <p:clrMapOvr>
    <a:masterClrMapping/>
  </p:clrMapOvr>
  <p:hf sldNum="0"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BF029E92-179A-4937-94D0-928C0089468E}" type="datetime1">
              <a:rPr lang="cs-CZ" smtClean="0"/>
              <a:t>13.11.2025</a:t>
            </a:fld>
            <a:endParaRPr lang="cs-CZ"/>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2909822603"/>
      </p:ext>
    </p:extLst>
  </p:cSld>
  <p:clrMapOvr>
    <a:masterClrMapping/>
  </p:clrMapOvr>
  <p:hf sldNum="0"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BF029E92-179A-4937-94D0-928C0089468E}" type="datetime1">
              <a:rPr lang="cs-CZ" smtClean="0"/>
              <a:t>13.11.2025</a:t>
            </a:fld>
            <a:endParaRPr lang="cs-CZ"/>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3638058672"/>
      </p:ext>
    </p:extLst>
  </p:cSld>
  <p:clrMapOvr>
    <a:masterClrMapping/>
  </p:clrMapOvr>
  <p:hf sldNum="0"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zápatí 2"/>
          <p:cNvSpPr>
            <a:spLocks noGrp="1"/>
          </p:cNvSpPr>
          <p:nvPr>
            <p:ph type="ftr" sz="quarter" idx="10"/>
          </p:nvPr>
        </p:nvSpPr>
        <p:spPr/>
        <p:txBody>
          <a:bodyPr/>
          <a:lstStyle/>
          <a:p>
            <a:pPr algn="r" eaLnBrk="1" latinLnBrk="0" hangingPunct="1"/>
            <a:endParaRPr kumimoji="0" lang="en-US" sz="1000" dirty="0">
              <a:solidFill>
                <a:schemeClr val="tx1"/>
              </a:solidFill>
            </a:endParaRPr>
          </a:p>
        </p:txBody>
      </p:sp>
      <p:sp>
        <p:nvSpPr>
          <p:cNvPr id="4" name="Zástupný symbol pro číslo snímku 3"/>
          <p:cNvSpPr>
            <a:spLocks noGrp="1"/>
          </p:cNvSpPr>
          <p:nvPr>
            <p:ph type="sldNum" sz="quarter" idx="11"/>
          </p:nvPr>
        </p:nvSpPr>
        <p:spPr/>
        <p:txBody>
          <a:bodyPr/>
          <a:lstStyle/>
          <a:p>
            <a:fld id="{0019754E-0812-4DF2-B80F-AE0DDF9AED11}" type="slidenum">
              <a:rPr lang="cs-CZ" smtClean="0"/>
              <a:pPr/>
              <a:t>‹#›</a:t>
            </a:fld>
            <a:endParaRPr lang="cs-CZ"/>
          </a:p>
        </p:txBody>
      </p:sp>
      <p:sp>
        <p:nvSpPr>
          <p:cNvPr id="5" name="Zástupný symbol pro text 2"/>
          <p:cNvSpPr>
            <a:spLocks noGrp="1"/>
          </p:cNvSpPr>
          <p:nvPr>
            <p:ph idx="1"/>
          </p:nvPr>
        </p:nvSpPr>
        <p:spPr>
          <a:xfrm>
            <a:off x="395536" y="1844824"/>
            <a:ext cx="8615065" cy="432048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405913963"/>
      </p:ext>
    </p:extLst>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BF029E92-179A-4937-94D0-928C0089468E}" type="datetime1">
              <a:rPr lang="cs-CZ" smtClean="0"/>
              <a:t>13.11.2025</a:t>
            </a:fld>
            <a:endParaRPr lang="cs-CZ"/>
          </a:p>
        </p:txBody>
      </p:sp>
      <p:sp>
        <p:nvSpPr>
          <p:cNvPr id="5" name="Footer Placeholder 4"/>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2005023449"/>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BF029E92-179A-4937-94D0-928C0089468E}" type="datetime1">
              <a:rPr lang="cs-CZ" smtClean="0"/>
              <a:t>13.11.2025</a:t>
            </a:fld>
            <a:endParaRPr lang="cs-CZ"/>
          </a:p>
        </p:txBody>
      </p:sp>
      <p:sp>
        <p:nvSpPr>
          <p:cNvPr id="6" name="Footer Placeholder 5"/>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7" name="Slide Number Placeholder 6"/>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1954874795"/>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BF029E92-179A-4937-94D0-928C0089468E}" type="datetime1">
              <a:rPr lang="cs-CZ" smtClean="0"/>
              <a:t>13.11.2025</a:t>
            </a:fld>
            <a:endParaRPr lang="cs-CZ"/>
          </a:p>
        </p:txBody>
      </p:sp>
      <p:sp>
        <p:nvSpPr>
          <p:cNvPr id="8" name="Footer Placeholder 7"/>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9" name="Slide Number Placeholder 8"/>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1125223572"/>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BF029E92-179A-4937-94D0-928C0089468E}" type="datetime1">
              <a:rPr lang="cs-CZ" smtClean="0"/>
              <a:t>13.11.2025</a:t>
            </a:fld>
            <a:endParaRPr lang="cs-CZ"/>
          </a:p>
        </p:txBody>
      </p:sp>
      <p:sp>
        <p:nvSpPr>
          <p:cNvPr id="4" name="Footer Placeholder 3"/>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5" name="Slide Number Placeholder 4"/>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2214651086"/>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29E92-179A-4937-94D0-928C0089468E}" type="datetime1">
              <a:rPr lang="cs-CZ" smtClean="0"/>
              <a:t>13.11.2025</a:t>
            </a:fld>
            <a:endParaRPr lang="cs-CZ"/>
          </a:p>
        </p:txBody>
      </p:sp>
      <p:sp>
        <p:nvSpPr>
          <p:cNvPr id="3" name="Footer Placeholder 2"/>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4" name="Slide Number Placeholder 3"/>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313100219"/>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BF029E92-179A-4937-94D0-928C0089468E}" type="datetime1">
              <a:rPr lang="cs-CZ" smtClean="0"/>
              <a:t>13.11.2025</a:t>
            </a:fld>
            <a:endParaRPr lang="cs-CZ"/>
          </a:p>
        </p:txBody>
      </p:sp>
      <p:sp>
        <p:nvSpPr>
          <p:cNvPr id="6" name="Footer Placeholder 5"/>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7" name="Slide Number Placeholder 6"/>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2964378364"/>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BF029E92-179A-4937-94D0-928C0089468E}" type="datetime1">
              <a:rPr lang="cs-CZ" smtClean="0"/>
              <a:t>13.11.2025</a:t>
            </a:fld>
            <a:endParaRPr lang="cs-CZ"/>
          </a:p>
        </p:txBody>
      </p:sp>
      <p:sp>
        <p:nvSpPr>
          <p:cNvPr id="6" name="Footer Placeholder 5"/>
          <p:cNvSpPr>
            <a:spLocks noGrp="1"/>
          </p:cNvSpPr>
          <p:nvPr>
            <p:ph type="ftr" sz="quarter" idx="11"/>
          </p:nvPr>
        </p:nvSpPr>
        <p:spPr/>
        <p:txBody>
          <a:bodyPr/>
          <a:lstStyle/>
          <a:p>
            <a:pPr algn="r" eaLnBrk="1" latinLnBrk="0" hangingPunct="1"/>
            <a:endParaRPr kumimoji="0" lang="en-US" sz="1000" dirty="0">
              <a:solidFill>
                <a:schemeClr val="tx1"/>
              </a:solidFill>
            </a:endParaRPr>
          </a:p>
        </p:txBody>
      </p:sp>
      <p:sp>
        <p:nvSpPr>
          <p:cNvPr id="7" name="Slide Number Placeholder 6"/>
          <p:cNvSpPr>
            <a:spLocks noGrp="1"/>
          </p:cNvSpPr>
          <p:nvPr>
            <p:ph type="sldNum" sz="quarter" idx="12"/>
          </p:nvPr>
        </p:nvSpPr>
        <p:spPr/>
        <p:txBody>
          <a:bodyPr/>
          <a:lstStyle/>
          <a:p>
            <a:fld id="{0019754E-0812-4DF2-B80F-AE0DDF9AED11}" type="slidenum">
              <a:rPr lang="cs-CZ" smtClean="0"/>
              <a:pPr/>
              <a:t>‹#›</a:t>
            </a:fld>
            <a:endParaRPr lang="cs-CZ"/>
          </a:p>
        </p:txBody>
      </p:sp>
    </p:spTree>
    <p:extLst>
      <p:ext uri="{BB962C8B-B14F-4D97-AF65-F5344CB8AC3E}">
        <p14:creationId xmlns:p14="http://schemas.microsoft.com/office/powerpoint/2010/main" val="2089601986"/>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029E92-179A-4937-94D0-928C0089468E}" type="datetime1">
              <a:rPr lang="cs-CZ" smtClean="0"/>
              <a:t>13.11.2025</a:t>
            </a:fld>
            <a:endParaRPr lang="cs-C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9754E-0812-4DF2-B80F-AE0DDF9AED11}" type="slidenum">
              <a:rPr lang="cs-CZ" smtClean="0"/>
              <a:pPr/>
              <a:t>‹#›</a:t>
            </a:fld>
            <a:endParaRPr lang="cs-CZ"/>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029E92-179A-4937-94D0-928C0089468E}" type="datetime1">
              <a:rPr lang="cs-CZ" smtClean="0"/>
              <a:t>13.11.2025</a:t>
            </a:fld>
            <a:endParaRPr lang="cs-C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eaLnBrk="1" latinLnBrk="0" hangingPunct="1"/>
            <a:endParaRPr kumimoji="0" lang="en-US" sz="1000" dirty="0">
              <a:solidFill>
                <a:schemeClr val="tx1"/>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9754E-0812-4DF2-B80F-AE0DDF9AED11}" type="slidenum">
              <a:rPr lang="cs-CZ" smtClean="0"/>
              <a:pPr/>
              <a:t>‹#›</a:t>
            </a:fld>
            <a:endParaRPr lang="cs-CZ"/>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hemeOverride" Target="../theme/themeOverride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hemeOverride" Target="../theme/themeOverride10.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hemeOverride" Target="../theme/themeOverride1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hemeOverride" Target="../theme/themeOverride1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hemeOverride" Target="../theme/themeOverride13.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hemeOverride" Target="../theme/themeOverride14.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xml"/><Relationship Id="rId1" Type="http://schemas.openxmlformats.org/officeDocument/2006/relationships/themeOverride" Target="../theme/themeOverride15.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hemeOverride" Target="../theme/themeOverride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hemeOverride" Target="../theme/themeOverride16.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hemeOverride" Target="../theme/themeOverride3.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themeOverride" Target="../theme/themeOverride4.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hemeOverride" Target="../theme/themeOverride5.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6.xml"/><Relationship Id="rId7" Type="http://schemas.openxmlformats.org/officeDocument/2006/relationships/image" Target="../media/image5.jpeg"/><Relationship Id="rId2" Type="http://schemas.openxmlformats.org/officeDocument/2006/relationships/slideLayout" Target="../slideLayouts/slideLayout15.xml"/><Relationship Id="rId1" Type="http://schemas.openxmlformats.org/officeDocument/2006/relationships/themeOverride" Target="../theme/themeOverride6.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hemeOverride" Target="../theme/themeOverride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1.jpeg"/><Relationship Id="rId2" Type="http://schemas.openxmlformats.org/officeDocument/2006/relationships/slideLayout" Target="../slideLayouts/slideLayout15.xml"/><Relationship Id="rId1" Type="http://schemas.openxmlformats.org/officeDocument/2006/relationships/themeOverride" Target="../theme/themeOverride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685800" y="2130425"/>
            <a:ext cx="7772400" cy="1470025"/>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Lst>
            </a:pPr>
            <a:r>
              <a:rPr lang="cs-CZ" sz="4400" b="1" dirty="0"/>
              <a:t>Logistické pracovní prostředky</a:t>
            </a:r>
          </a:p>
        </p:txBody>
      </p:sp>
      <p:sp>
        <p:nvSpPr>
          <p:cNvPr id="2" name="Zástupný symbol pro datum 1"/>
          <p:cNvSpPr>
            <a:spLocks noGrp="1"/>
          </p:cNvSpPr>
          <p:nvPr>
            <p:ph type="dt" idx="10"/>
          </p:nvPr>
        </p:nvSpPr>
        <p:spPr/>
        <p:txBody>
          <a:bodyPr/>
          <a:lstStyle/>
          <a:p>
            <a:fld id="{C7EDA10B-CDE6-425E-B982-211C89AF9FB5}" type="datetime1">
              <a:rPr lang="cs-CZ" smtClean="0"/>
              <a:t>13.11.2025</a:t>
            </a:fld>
            <a:endParaRPr lang="cs-CZ"/>
          </a:p>
        </p:txBody>
      </p:sp>
      <p:sp>
        <p:nvSpPr>
          <p:cNvPr id="4" name="TextovéPole 3"/>
          <p:cNvSpPr txBox="1"/>
          <p:nvPr/>
        </p:nvSpPr>
        <p:spPr>
          <a:xfrm>
            <a:off x="3419872" y="3933056"/>
            <a:ext cx="1872208" cy="349968"/>
          </a:xfrm>
          <a:prstGeom prst="rect">
            <a:avLst/>
          </a:prstGeom>
          <a:noFill/>
        </p:spPr>
        <p:txBody>
          <a:bodyPr wrap="square" rtlCol="0">
            <a:spAutoFit/>
          </a:bodyPr>
          <a:lstStyle/>
          <a:p>
            <a:r>
              <a:rPr lang="en-US" dirty="0">
                <a:solidFill>
                  <a:schemeClr val="tx1">
                    <a:lumMod val="50000"/>
                    <a:lumOff val="50000"/>
                  </a:schemeClr>
                </a:solidFill>
              </a:rPr>
              <a:t>V. </a:t>
            </a:r>
            <a:r>
              <a:rPr lang="cs-CZ" dirty="0">
                <a:solidFill>
                  <a:schemeClr val="tx1">
                    <a:lumMod val="50000"/>
                    <a:lumOff val="50000"/>
                  </a:schemeClr>
                </a:solidFill>
              </a:rPr>
              <a:t>přednáška</a:t>
            </a: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r>
              <a:rPr lang="cs-CZ" sz="3600" b="1" dirty="0">
                <a:solidFill>
                  <a:srgbClr val="000000"/>
                </a:solidFill>
                <a:latin typeface="+mn-lt"/>
              </a:rPr>
              <a:t>4. Doplňková manipulační zařízení:</a:t>
            </a:r>
            <a:endParaRPr lang="cs-CZ" sz="3600" b="1" dirty="0">
              <a:latin typeface="+mn-lt"/>
            </a:endParaRPr>
          </a:p>
        </p:txBody>
      </p:sp>
      <p:sp>
        <p:nvSpPr>
          <p:cNvPr id="2" name="Zástupný symbol pro obsah 1"/>
          <p:cNvSpPr>
            <a:spLocks noGrp="1"/>
          </p:cNvSpPr>
          <p:nvPr>
            <p:ph idx="1"/>
          </p:nvPr>
        </p:nvSpPr>
        <p:spPr/>
        <p:txBody>
          <a:bodyPr>
            <a:normAutofit/>
          </a:bodyPr>
          <a:lstStyle/>
          <a:p>
            <a:pPr lvl="0"/>
            <a:r>
              <a:rPr lang="cs-CZ" sz="2400" dirty="0">
                <a:solidFill>
                  <a:srgbClr val="000000"/>
                </a:solidFill>
              </a:rPr>
              <a:t>zásobníky,</a:t>
            </a:r>
          </a:p>
          <a:p>
            <a:pPr lvl="0"/>
            <a:r>
              <a:rPr lang="cs-CZ" sz="2400" dirty="0">
                <a:solidFill>
                  <a:srgbClr val="000000"/>
                </a:solidFill>
              </a:rPr>
              <a:t>uzávěry zásobníků,</a:t>
            </a:r>
          </a:p>
          <a:p>
            <a:pPr lvl="0"/>
            <a:r>
              <a:rPr lang="cs-CZ" sz="2400" dirty="0">
                <a:solidFill>
                  <a:srgbClr val="000000"/>
                </a:solidFill>
              </a:rPr>
              <a:t>podávače,</a:t>
            </a:r>
          </a:p>
          <a:p>
            <a:pPr lvl="0"/>
            <a:r>
              <a:rPr lang="cs-CZ" sz="2400" dirty="0">
                <a:solidFill>
                  <a:srgbClr val="000000"/>
                </a:solidFill>
              </a:rPr>
              <a:t>nakladače a vykladače,</a:t>
            </a:r>
          </a:p>
          <a:p>
            <a:pPr lvl="0"/>
            <a:r>
              <a:rPr lang="cs-CZ" sz="2400" dirty="0">
                <a:solidFill>
                  <a:srgbClr val="000000"/>
                </a:solidFill>
              </a:rPr>
              <a:t>zakladače a vyskladňovací  stroje.</a:t>
            </a:r>
          </a:p>
          <a:p>
            <a:endParaRPr lang="cs-CZ" sz="2400" dirty="0"/>
          </a:p>
        </p:txBody>
      </p:sp>
      <p:sp>
        <p:nvSpPr>
          <p:cNvPr id="3" name="Zástupný symbol pro datum 2"/>
          <p:cNvSpPr>
            <a:spLocks noGrp="1"/>
          </p:cNvSpPr>
          <p:nvPr>
            <p:ph type="dt" sz="half" idx="10"/>
          </p:nvPr>
        </p:nvSpPr>
        <p:spPr/>
        <p:txBody>
          <a:bodyPr/>
          <a:lstStyle/>
          <a:p>
            <a:fld id="{898791DF-9AD2-4DB1-83BD-B3A3226A8608}" type="datetime1">
              <a:rPr lang="cs-CZ" smtClean="0"/>
              <a:t>13.11.2025</a:t>
            </a:fld>
            <a:endParaRPr lang="cs-CZ"/>
          </a:p>
        </p:txBody>
      </p:sp>
      <p:pic>
        <p:nvPicPr>
          <p:cNvPr id="5" name="Obrázek 4" descr="images 11.jpg"/>
          <p:cNvPicPr>
            <a:picLocks noChangeAspect="1"/>
          </p:cNvPicPr>
          <p:nvPr/>
        </p:nvPicPr>
        <p:blipFill>
          <a:blip r:embed="rId5" cstate="print"/>
          <a:stretch>
            <a:fillRect/>
          </a:stretch>
        </p:blipFill>
        <p:spPr>
          <a:xfrm>
            <a:off x="6012160" y="4725144"/>
            <a:ext cx="2388096" cy="1791072"/>
          </a:xfrm>
          <a:prstGeom prst="rect">
            <a:avLst/>
          </a:prstGeom>
        </p:spPr>
      </p:pic>
      <p:pic>
        <p:nvPicPr>
          <p:cNvPr id="6" name="Obrázek 5" descr="images 10.jpg"/>
          <p:cNvPicPr>
            <a:picLocks noChangeAspect="1"/>
          </p:cNvPicPr>
          <p:nvPr/>
        </p:nvPicPr>
        <p:blipFill>
          <a:blip r:embed="rId6" cstate="print"/>
          <a:stretch>
            <a:fillRect/>
          </a:stretch>
        </p:blipFill>
        <p:spPr>
          <a:xfrm>
            <a:off x="6660232" y="2348880"/>
            <a:ext cx="1944216" cy="1456285"/>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06094 0.0513 L -0.31094 0.0513 " pathEditMode="relative" rAng="0" ptsTypes="AA">
                                      <p:cBhvr>
                                        <p:cTn id="10" dur="2000" fill="hold"/>
                                        <p:tgtEl>
                                          <p:spTgt spid="6"/>
                                        </p:tgtEl>
                                        <p:attrNameLst>
                                          <p:attrName>ppt_x</p:attrName>
                                          <p:attrName>ppt_y</p:attrName>
                                        </p:attrNameLst>
                                      </p:cBhvr>
                                      <p:rCtr x="-125" y="0"/>
                                    </p:animMotion>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5"/>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0 0  L -0.25 0  E" pathEditMode="relative" ptsTypes="">
                                      <p:cBhvr>
                                        <p:cTn id="18"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r>
              <a:rPr lang="cs-CZ" sz="3600" b="1" dirty="0"/>
              <a:t>Dopravní prostředky</a:t>
            </a:r>
          </a:p>
        </p:txBody>
      </p:sp>
      <p:sp>
        <p:nvSpPr>
          <p:cNvPr id="2" name="Zástupný symbol pro obsah 1"/>
          <p:cNvSpPr>
            <a:spLocks noGrp="1"/>
          </p:cNvSpPr>
          <p:nvPr>
            <p:ph idx="1"/>
          </p:nvPr>
        </p:nvSpPr>
        <p:spPr/>
        <p:txBody>
          <a:bodyPr>
            <a:normAutofit/>
          </a:bodyPr>
          <a:lstStyle/>
          <a:p>
            <a:r>
              <a:rPr lang="cs-CZ" sz="2400" dirty="0">
                <a:solidFill>
                  <a:srgbClr val="000000"/>
                </a:solidFill>
                <a:latin typeface="+mj-lt"/>
              </a:rPr>
              <a:t>Silniční vozidla</a:t>
            </a:r>
          </a:p>
          <a:p>
            <a:r>
              <a:rPr lang="cs-CZ" sz="2400" dirty="0">
                <a:solidFill>
                  <a:srgbClr val="000000"/>
                </a:solidFill>
                <a:latin typeface="+mj-lt"/>
              </a:rPr>
              <a:t>Železniční vozidla</a:t>
            </a:r>
          </a:p>
          <a:p>
            <a:r>
              <a:rPr lang="cs-CZ" sz="2400" dirty="0">
                <a:solidFill>
                  <a:srgbClr val="000000"/>
                </a:solidFill>
                <a:latin typeface="+mj-lt"/>
              </a:rPr>
              <a:t>Plavidla</a:t>
            </a:r>
          </a:p>
          <a:p>
            <a:endParaRPr lang="cs-CZ" sz="2400" dirty="0">
              <a:latin typeface="+mj-lt"/>
            </a:endParaRPr>
          </a:p>
        </p:txBody>
      </p:sp>
      <p:sp>
        <p:nvSpPr>
          <p:cNvPr id="3" name="Zástupný symbol pro datum 2"/>
          <p:cNvSpPr>
            <a:spLocks noGrp="1"/>
          </p:cNvSpPr>
          <p:nvPr>
            <p:ph type="dt" sz="half" idx="10"/>
          </p:nvPr>
        </p:nvSpPr>
        <p:spPr/>
        <p:txBody>
          <a:bodyPr/>
          <a:lstStyle/>
          <a:p>
            <a:fld id="{3583A3D5-C358-4A03-BF26-9B3931547BEC}" type="datetime1">
              <a:rPr lang="cs-CZ" smtClean="0"/>
              <a:t>13.11.2025</a:t>
            </a:fld>
            <a:endParaRPr lang="cs-CZ"/>
          </a:p>
        </p:txBody>
      </p:sp>
    </p:spTree>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8FB8DD36-AFC5-ABB9-39F6-0E504252BB90}"/>
              </a:ext>
            </a:extLst>
          </p:cNvPr>
          <p:cNvSpPr>
            <a:spLocks noGrp="1"/>
          </p:cNvSpPr>
          <p:nvPr>
            <p:ph type="dt" sz="half" idx="10"/>
          </p:nvPr>
        </p:nvSpPr>
        <p:spPr/>
        <p:txBody>
          <a:bodyPr/>
          <a:lstStyle/>
          <a:p>
            <a:fld id="{BF029E92-179A-4937-94D0-928C0089468E}" type="datetime1">
              <a:rPr lang="cs-CZ" smtClean="0"/>
              <a:t>13.11.2025</a:t>
            </a:fld>
            <a:endParaRPr lang="cs-CZ"/>
          </a:p>
        </p:txBody>
      </p:sp>
      <p:sp>
        <p:nvSpPr>
          <p:cNvPr id="6" name="TextovéPole 5">
            <a:extLst>
              <a:ext uri="{FF2B5EF4-FFF2-40B4-BE49-F238E27FC236}">
                <a16:creationId xmlns:a16="http://schemas.microsoft.com/office/drawing/2014/main" id="{263D0EA1-8A0D-0388-5A03-E5BCDED04932}"/>
              </a:ext>
            </a:extLst>
          </p:cNvPr>
          <p:cNvSpPr txBox="1"/>
          <p:nvPr/>
        </p:nvSpPr>
        <p:spPr>
          <a:xfrm>
            <a:off x="251520" y="935305"/>
            <a:ext cx="8640960" cy="3956852"/>
          </a:xfrm>
          <a:prstGeom prst="rect">
            <a:avLst/>
          </a:prstGeom>
          <a:noFill/>
        </p:spPr>
        <p:txBody>
          <a:bodyPr wrap="square">
            <a:spAutoFit/>
          </a:bodyPr>
          <a:lstStyle/>
          <a:p>
            <a:pPr algn="just" defTabSz="411705">
              <a:defRPr/>
            </a:pPr>
            <a:r>
              <a:rPr lang="cs-CZ" sz="1800" b="1" dirty="0"/>
              <a:t>Dopravní prostředky zabezpečují v logistických systémech přemístění (přepravu)  zboží  na větší vzdálenosti </a:t>
            </a:r>
            <a:endParaRPr lang="cs-CZ" sz="1800" dirty="0"/>
          </a:p>
          <a:p>
            <a:pPr algn="just"/>
            <a:r>
              <a:rPr lang="cs-CZ" sz="1800" b="1" dirty="0"/>
              <a:t> </a:t>
            </a:r>
            <a:endParaRPr lang="cs-CZ" sz="1800" dirty="0"/>
          </a:p>
          <a:p>
            <a:pPr algn="just"/>
            <a:r>
              <a:rPr lang="cs-CZ" sz="1800" b="1" u="sng" dirty="0"/>
              <a:t>Plavidla</a:t>
            </a:r>
            <a:endParaRPr lang="cs-CZ" sz="1800" dirty="0"/>
          </a:p>
          <a:p>
            <a:pPr algn="just"/>
            <a:r>
              <a:rPr lang="cs-CZ" sz="1800" b="1" dirty="0"/>
              <a:t>Ve vnitrozemské vodní dopravě se používají pro přepravu tato plavidla:</a:t>
            </a:r>
          </a:p>
          <a:p>
            <a:pPr marL="285750" lvl="0" indent="-285750" algn="just">
              <a:buFont typeface="Arial" panose="020B0604020202020204" pitchFamily="34" charset="0"/>
              <a:buChar char="•"/>
            </a:pPr>
            <a:r>
              <a:rPr lang="cs-CZ" sz="1800" b="1" dirty="0"/>
              <a:t>motorové nákladní lodě(jsou rychlejší a operativnější),</a:t>
            </a:r>
          </a:p>
          <a:p>
            <a:pPr marL="285750" lvl="0" indent="-285750" algn="just">
              <a:buFont typeface="Arial" panose="020B0604020202020204" pitchFamily="34" charset="0"/>
              <a:buChar char="•"/>
            </a:pPr>
            <a:r>
              <a:rPr lang="cs-CZ" sz="1800" b="1" dirty="0"/>
              <a:t>vlečné čluny (spíše v minulosti),</a:t>
            </a:r>
          </a:p>
          <a:p>
            <a:pPr marL="285750" lvl="0" indent="-285750" algn="just">
              <a:buFont typeface="Arial" panose="020B0604020202020204" pitchFamily="34" charset="0"/>
              <a:buChar char="•"/>
            </a:pPr>
            <a:r>
              <a:rPr lang="cs-CZ" sz="1800" b="1" dirty="0"/>
              <a:t>tlačné čluny( spojené na velkých řekách do větších soulodí), </a:t>
            </a:r>
          </a:p>
          <a:p>
            <a:pPr marL="285750" lvl="0" indent="-285750" algn="just">
              <a:buFont typeface="Arial" panose="020B0604020202020204" pitchFamily="34" charset="0"/>
              <a:buChar char="•"/>
            </a:pPr>
            <a:r>
              <a:rPr lang="cs-CZ" sz="1800" b="1" dirty="0"/>
              <a:t>plovoucí kontejnery - bárky </a:t>
            </a:r>
          </a:p>
          <a:p>
            <a:pPr marL="285750" lvl="0" indent="-285750" algn="just">
              <a:buFont typeface="Arial" panose="020B0604020202020204" pitchFamily="34" charset="0"/>
              <a:buChar char="•"/>
            </a:pPr>
            <a:r>
              <a:rPr lang="cs-CZ" sz="1800" b="1" dirty="0"/>
              <a:t>říčně námořní lodě na větších tocích  a</a:t>
            </a:r>
          </a:p>
          <a:p>
            <a:pPr marL="285750" lvl="0" indent="-285750" algn="just">
              <a:buFont typeface="Arial" panose="020B0604020202020204" pitchFamily="34" charset="0"/>
              <a:buChar char="•"/>
            </a:pPr>
            <a:r>
              <a:rPr lang="cs-CZ" sz="1800" b="1" dirty="0"/>
              <a:t>různé speciální lodě (cisternové, plovoucí jeřáby, sací bagry apod. )</a:t>
            </a:r>
          </a:p>
          <a:p>
            <a:pPr algn="just"/>
            <a:endParaRPr lang="cs-CZ" sz="1800" b="1" u="sng" dirty="0"/>
          </a:p>
          <a:p>
            <a:pPr algn="just"/>
            <a:r>
              <a:rPr lang="cs-CZ" sz="1800" b="1" u="sng" dirty="0"/>
              <a:t>V námořní dopravě se používají lodě:</a:t>
            </a:r>
            <a:endParaRPr lang="cs-CZ" sz="1800" dirty="0"/>
          </a:p>
          <a:p>
            <a:pPr lvl="0" algn="just"/>
            <a:r>
              <a:rPr lang="cs-CZ" sz="1800" b="1" dirty="0"/>
              <a:t>- konvenční                            -  kabotážní </a:t>
            </a:r>
          </a:p>
          <a:p>
            <a:pPr algn="just"/>
            <a:r>
              <a:rPr lang="cs-CZ" sz="1800" dirty="0"/>
              <a:t>kontejnerové </a:t>
            </a:r>
            <a:endParaRPr lang="cs-CZ" dirty="0"/>
          </a:p>
        </p:txBody>
      </p:sp>
    </p:spTree>
    <p:extLst>
      <p:ext uri="{BB962C8B-B14F-4D97-AF65-F5344CB8AC3E}">
        <p14:creationId xmlns:p14="http://schemas.microsoft.com/office/powerpoint/2010/main" val="2519623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r>
              <a:rPr lang="cs-CZ" sz="3600" b="1" dirty="0">
                <a:solidFill>
                  <a:srgbClr val="000000"/>
                </a:solidFill>
              </a:rPr>
              <a:t>Silniční vozidla</a:t>
            </a:r>
            <a:endParaRPr lang="cs-CZ" sz="3600" b="1" dirty="0"/>
          </a:p>
        </p:txBody>
      </p:sp>
      <p:sp>
        <p:nvSpPr>
          <p:cNvPr id="2" name="Zástupný symbol pro obsah 1"/>
          <p:cNvSpPr>
            <a:spLocks noGrp="1"/>
          </p:cNvSpPr>
          <p:nvPr>
            <p:ph idx="1"/>
          </p:nvPr>
        </p:nvSpPr>
        <p:spPr/>
        <p:txBody>
          <a:bodyPr>
            <a:noAutofit/>
          </a:bodyPr>
          <a:lstStyle/>
          <a:p>
            <a:pPr lvl="0"/>
            <a:r>
              <a:rPr lang="cs-CZ" sz="2400" b="1" dirty="0">
                <a:solidFill>
                  <a:srgbClr val="000000"/>
                </a:solidFill>
              </a:rPr>
              <a:t>dle podvozků : </a:t>
            </a:r>
          </a:p>
          <a:p>
            <a:pPr lvl="1">
              <a:buFont typeface="Arial" panose="020B0604020202020204" pitchFamily="34" charset="0"/>
              <a:buChar char="•"/>
            </a:pPr>
            <a:r>
              <a:rPr lang="cs-CZ" sz="2400" dirty="0">
                <a:solidFill>
                  <a:srgbClr val="000000"/>
                </a:solidFill>
              </a:rPr>
              <a:t>klasické nákladní automobily,</a:t>
            </a:r>
          </a:p>
          <a:p>
            <a:pPr lvl="1">
              <a:buFont typeface="Arial" panose="020B0604020202020204" pitchFamily="34" charset="0"/>
              <a:buChar char="•"/>
            </a:pPr>
            <a:r>
              <a:rPr lang="cs-CZ" sz="2400" dirty="0">
                <a:solidFill>
                  <a:srgbClr val="000000"/>
                </a:solidFill>
              </a:rPr>
              <a:t>přívěsy, nebo</a:t>
            </a:r>
          </a:p>
          <a:p>
            <a:pPr lvl="1">
              <a:buFont typeface="Arial" panose="020B0604020202020204" pitchFamily="34" charset="0"/>
              <a:buChar char="•"/>
            </a:pPr>
            <a:r>
              <a:rPr lang="cs-CZ" sz="2400" dirty="0">
                <a:solidFill>
                  <a:srgbClr val="000000"/>
                </a:solidFill>
              </a:rPr>
              <a:t>návěsy </a:t>
            </a:r>
          </a:p>
          <a:p>
            <a:pPr lvl="0"/>
            <a:r>
              <a:rPr lang="cs-CZ" sz="2400" b="1" dirty="0">
                <a:solidFill>
                  <a:srgbClr val="000000"/>
                </a:solidFill>
              </a:rPr>
              <a:t>dle koncepcí nástaveb:</a:t>
            </a:r>
          </a:p>
          <a:p>
            <a:pPr lvl="1">
              <a:buFont typeface="Arial" panose="020B0604020202020204" pitchFamily="34" charset="0"/>
              <a:buChar char="•"/>
            </a:pPr>
            <a:r>
              <a:rPr lang="cs-CZ" sz="2400" dirty="0">
                <a:solidFill>
                  <a:srgbClr val="000000"/>
                </a:solidFill>
              </a:rPr>
              <a:t>univerzální (valníky)a </a:t>
            </a:r>
          </a:p>
          <a:p>
            <a:pPr lvl="1">
              <a:buFont typeface="Arial" panose="020B0604020202020204" pitchFamily="34" charset="0"/>
              <a:buChar char="•"/>
            </a:pPr>
            <a:r>
              <a:rPr lang="cs-CZ" sz="2400" dirty="0">
                <a:solidFill>
                  <a:srgbClr val="000000"/>
                </a:solidFill>
              </a:rPr>
              <a:t>Speciální</a:t>
            </a:r>
          </a:p>
          <a:p>
            <a:pPr marL="457200" lvl="1" indent="0">
              <a:buNone/>
            </a:pPr>
            <a:endParaRPr lang="cs-CZ" sz="2400" dirty="0">
              <a:solidFill>
                <a:srgbClr val="000000"/>
              </a:solidFill>
            </a:endParaRPr>
          </a:p>
        </p:txBody>
      </p:sp>
      <p:sp>
        <p:nvSpPr>
          <p:cNvPr id="3" name="Zástupný symbol pro datum 2"/>
          <p:cNvSpPr>
            <a:spLocks noGrp="1"/>
          </p:cNvSpPr>
          <p:nvPr>
            <p:ph type="dt" sz="half" idx="10"/>
          </p:nvPr>
        </p:nvSpPr>
        <p:spPr/>
        <p:txBody>
          <a:bodyPr/>
          <a:lstStyle/>
          <a:p>
            <a:fld id="{9AA0B4FB-E5E5-4412-8F0B-43D4F6EF69DC}" type="datetime1">
              <a:rPr lang="cs-CZ" smtClean="0"/>
              <a:t>13.11.2025</a:t>
            </a:fld>
            <a:endParaRPr lang="cs-CZ"/>
          </a:p>
        </p:txBody>
      </p:sp>
    </p:spTree>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4DFBF2C2-4AF3-8D47-09F8-85FC8C33BFA3}"/>
              </a:ext>
            </a:extLst>
          </p:cNvPr>
          <p:cNvSpPr>
            <a:spLocks noGrp="1"/>
          </p:cNvSpPr>
          <p:nvPr>
            <p:ph type="dt" sz="half" idx="10"/>
          </p:nvPr>
        </p:nvSpPr>
        <p:spPr/>
        <p:txBody>
          <a:bodyPr/>
          <a:lstStyle/>
          <a:p>
            <a:fld id="{BF029E92-179A-4937-94D0-928C0089468E}" type="datetime1">
              <a:rPr lang="cs-CZ" smtClean="0"/>
              <a:t>13.11.2025</a:t>
            </a:fld>
            <a:endParaRPr lang="cs-CZ"/>
          </a:p>
        </p:txBody>
      </p:sp>
      <p:sp>
        <p:nvSpPr>
          <p:cNvPr id="6" name="TextovéPole 5">
            <a:extLst>
              <a:ext uri="{FF2B5EF4-FFF2-40B4-BE49-F238E27FC236}">
                <a16:creationId xmlns:a16="http://schemas.microsoft.com/office/drawing/2014/main" id="{ACACB352-B5F9-76FD-3653-A8C38365AEB0}"/>
              </a:ext>
            </a:extLst>
          </p:cNvPr>
          <p:cNvSpPr txBox="1"/>
          <p:nvPr/>
        </p:nvSpPr>
        <p:spPr>
          <a:xfrm>
            <a:off x="304800" y="836712"/>
            <a:ext cx="8443664" cy="1380506"/>
          </a:xfrm>
          <a:prstGeom prst="rect">
            <a:avLst/>
          </a:prstGeom>
          <a:noFill/>
        </p:spPr>
        <p:txBody>
          <a:bodyPr wrap="square">
            <a:spAutoFit/>
          </a:bodyPr>
          <a:lstStyle/>
          <a:p>
            <a:pPr algn="just">
              <a:buNone/>
            </a:pPr>
            <a:r>
              <a:rPr lang="cs-CZ" sz="1800" dirty="0"/>
              <a:t>Ke zvýšení kapacity i jejího využití se v silniční dopravě  proto používají automobilové soupravy tvořené:  </a:t>
            </a:r>
          </a:p>
          <a:p>
            <a:pPr algn="just">
              <a:buNone/>
            </a:pPr>
            <a:endParaRPr lang="cs-CZ" sz="1800" dirty="0"/>
          </a:p>
          <a:p>
            <a:pPr marL="285750" indent="-285750" algn="just">
              <a:buFont typeface="Arial" panose="020B0604020202020204" pitchFamily="34" charset="0"/>
              <a:buChar char="•"/>
            </a:pPr>
            <a:r>
              <a:rPr lang="cs-CZ" sz="1800" dirty="0"/>
              <a:t>klasickými automobily  a přívěsy (mohou být i dva) a</a:t>
            </a:r>
          </a:p>
          <a:p>
            <a:pPr marL="285750" indent="-285750" algn="just">
              <a:buFont typeface="Arial" panose="020B0604020202020204" pitchFamily="34" charset="0"/>
              <a:buChar char="•"/>
            </a:pPr>
            <a:r>
              <a:rPr lang="cs-CZ" sz="1800" dirty="0"/>
              <a:t>tahače a návěsy.</a:t>
            </a:r>
          </a:p>
        </p:txBody>
      </p:sp>
    </p:spTree>
    <p:extLst>
      <p:ext uri="{BB962C8B-B14F-4D97-AF65-F5344CB8AC3E}">
        <p14:creationId xmlns:p14="http://schemas.microsoft.com/office/powerpoint/2010/main" val="1356565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sz="4000" b="1" dirty="0">
                <a:solidFill>
                  <a:srgbClr val="000000"/>
                </a:solidFill>
              </a:rPr>
              <a:t>Silniční vozidla</a:t>
            </a:r>
            <a:endParaRPr lang="cs-CZ" b="1" dirty="0"/>
          </a:p>
        </p:txBody>
      </p:sp>
      <p:sp>
        <p:nvSpPr>
          <p:cNvPr id="2" name="Zástupný symbol pro obsah 1"/>
          <p:cNvSpPr>
            <a:spLocks noGrp="1"/>
          </p:cNvSpPr>
          <p:nvPr>
            <p:ph idx="1"/>
          </p:nvPr>
        </p:nvSpPr>
        <p:spPr/>
        <p:txBody>
          <a:bodyPr/>
          <a:lstStyle/>
          <a:p>
            <a:pPr>
              <a:buNone/>
            </a:pPr>
            <a:r>
              <a:rPr lang="cs-CZ" sz="2400" u="sng" dirty="0">
                <a:solidFill>
                  <a:srgbClr val="000000"/>
                </a:solidFill>
              </a:rPr>
              <a:t>Tahače a návěsy mohou být využity těmito způsoby:</a:t>
            </a:r>
            <a:endParaRPr lang="cs-CZ" sz="2400" dirty="0">
              <a:solidFill>
                <a:srgbClr val="000000"/>
              </a:solidFill>
            </a:endParaRPr>
          </a:p>
          <a:p>
            <a:r>
              <a:rPr lang="cs-CZ" sz="2400" dirty="0">
                <a:solidFill>
                  <a:srgbClr val="000000"/>
                </a:solidFill>
              </a:rPr>
              <a:t>přepojováním návěsů u ložných manipulací a zkracováním doby prostojů tahačů, </a:t>
            </a:r>
          </a:p>
          <a:p>
            <a:r>
              <a:rPr lang="cs-CZ" sz="2400" dirty="0">
                <a:solidFill>
                  <a:srgbClr val="000000"/>
                </a:solidFill>
              </a:rPr>
              <a:t>výměnou návěsů mezi dvěma dopravními prostředky (tahači, nebo i tahači a námořními loděmi, případně vlaky a tahači) a </a:t>
            </a:r>
          </a:p>
          <a:p>
            <a:r>
              <a:rPr lang="cs-CZ" sz="2400" dirty="0">
                <a:solidFill>
                  <a:srgbClr val="000000"/>
                </a:solidFill>
              </a:rPr>
              <a:t>uplatněním většího množství různých speciálních návěsů</a:t>
            </a:r>
          </a:p>
          <a:p>
            <a:endParaRPr lang="cs-CZ" sz="2400" dirty="0">
              <a:solidFill>
                <a:srgbClr val="000000"/>
              </a:solidFill>
            </a:endParaRPr>
          </a:p>
          <a:p>
            <a:endParaRPr lang="cs-CZ" dirty="0"/>
          </a:p>
          <a:p>
            <a:endParaRPr lang="cs-CZ" dirty="0"/>
          </a:p>
        </p:txBody>
      </p:sp>
      <p:sp>
        <p:nvSpPr>
          <p:cNvPr id="3" name="Zástupný symbol pro datum 2"/>
          <p:cNvSpPr>
            <a:spLocks noGrp="1"/>
          </p:cNvSpPr>
          <p:nvPr>
            <p:ph type="dt" sz="half" idx="10"/>
          </p:nvPr>
        </p:nvSpPr>
        <p:spPr/>
        <p:txBody>
          <a:bodyPr/>
          <a:lstStyle/>
          <a:p>
            <a:fld id="{F2AFCB8A-F000-4369-9C1C-5515BDF4E599}" type="datetime1">
              <a:rPr lang="cs-CZ" smtClean="0"/>
              <a:t>13.11.2025</a:t>
            </a:fld>
            <a:endParaRPr lang="cs-CZ"/>
          </a:p>
        </p:txBody>
      </p:sp>
    </p:spTree>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r>
              <a:rPr lang="cs-CZ" sz="4400" b="1" dirty="0">
                <a:solidFill>
                  <a:srgbClr val="000000"/>
                </a:solidFill>
              </a:rPr>
              <a:t>Železniční vozidla</a:t>
            </a:r>
            <a:endParaRPr lang="cs-CZ" b="1" dirty="0"/>
          </a:p>
        </p:txBody>
      </p:sp>
      <p:sp>
        <p:nvSpPr>
          <p:cNvPr id="2" name="Zástupný symbol pro obsah 1"/>
          <p:cNvSpPr>
            <a:spLocks noGrp="1"/>
          </p:cNvSpPr>
          <p:nvPr>
            <p:ph idx="1"/>
          </p:nvPr>
        </p:nvSpPr>
        <p:spPr/>
        <p:txBody>
          <a:bodyPr>
            <a:normAutofit fontScale="92500" lnSpcReduction="10000"/>
          </a:bodyPr>
          <a:lstStyle/>
          <a:p>
            <a:r>
              <a:rPr lang="cs-CZ" sz="2800" b="1" i="1" dirty="0">
                <a:solidFill>
                  <a:srgbClr val="C00000"/>
                </a:solidFill>
              </a:rPr>
              <a:t>G</a:t>
            </a:r>
            <a:r>
              <a:rPr lang="cs-CZ" sz="2800" dirty="0">
                <a:solidFill>
                  <a:srgbClr val="000000"/>
                </a:solidFill>
              </a:rPr>
              <a:t>	-	kryté ( T s otevíratelnou střechou),</a:t>
            </a:r>
          </a:p>
          <a:p>
            <a:r>
              <a:rPr lang="cs-CZ" sz="2800" b="1" i="1" dirty="0">
                <a:solidFill>
                  <a:srgbClr val="C00000"/>
                </a:solidFill>
              </a:rPr>
              <a:t>M</a:t>
            </a:r>
            <a:r>
              <a:rPr lang="cs-CZ" sz="2800" dirty="0">
                <a:solidFill>
                  <a:srgbClr val="000000"/>
                </a:solidFill>
              </a:rPr>
              <a:t>	-	kryté pro přepravu živých zvířat,</a:t>
            </a:r>
          </a:p>
          <a:p>
            <a:r>
              <a:rPr lang="cs-CZ" sz="2800" b="1" i="1" dirty="0">
                <a:solidFill>
                  <a:srgbClr val="C00000"/>
                </a:solidFill>
              </a:rPr>
              <a:t>E</a:t>
            </a:r>
            <a:r>
              <a:rPr lang="cs-CZ" sz="2800" dirty="0">
                <a:solidFill>
                  <a:srgbClr val="000000"/>
                </a:solidFill>
              </a:rPr>
              <a:t>	-	otevřené vysokostěnné,</a:t>
            </a:r>
          </a:p>
          <a:p>
            <a:r>
              <a:rPr lang="cs-CZ" sz="2800" b="1" i="1" dirty="0">
                <a:solidFill>
                  <a:srgbClr val="C00000"/>
                </a:solidFill>
              </a:rPr>
              <a:t>K,R</a:t>
            </a:r>
            <a:r>
              <a:rPr lang="cs-CZ" sz="2800" dirty="0">
                <a:solidFill>
                  <a:srgbClr val="000000"/>
                </a:solidFill>
              </a:rPr>
              <a:t>	-	otevřené nízkostěnné,</a:t>
            </a:r>
          </a:p>
          <a:p>
            <a:r>
              <a:rPr lang="cs-CZ" sz="2800" b="1" i="1" dirty="0">
                <a:solidFill>
                  <a:srgbClr val="C00000"/>
                </a:solidFill>
              </a:rPr>
              <a:t>F,T</a:t>
            </a:r>
            <a:r>
              <a:rPr lang="cs-CZ" sz="2800" dirty="0">
                <a:solidFill>
                  <a:srgbClr val="000000"/>
                </a:solidFill>
              </a:rPr>
              <a:t>	-	výsypné,</a:t>
            </a:r>
          </a:p>
          <a:p>
            <a:r>
              <a:rPr lang="cs-CZ" sz="2800" b="1" i="1" dirty="0">
                <a:solidFill>
                  <a:srgbClr val="C00000"/>
                </a:solidFill>
              </a:rPr>
              <a:t>K,R</a:t>
            </a:r>
            <a:r>
              <a:rPr lang="cs-CZ" sz="2800" dirty="0">
                <a:solidFill>
                  <a:srgbClr val="000000"/>
                </a:solidFill>
              </a:rPr>
              <a:t>	-	plošinové,</a:t>
            </a:r>
          </a:p>
          <a:p>
            <a:r>
              <a:rPr lang="cs-CZ" sz="2800" b="1" i="1" dirty="0">
                <a:solidFill>
                  <a:srgbClr val="C00000"/>
                </a:solidFill>
              </a:rPr>
              <a:t>L,S</a:t>
            </a:r>
            <a:r>
              <a:rPr lang="cs-CZ" sz="2800" dirty="0">
                <a:solidFill>
                  <a:srgbClr val="000000"/>
                </a:solidFill>
              </a:rPr>
              <a:t>	-	oplenové,</a:t>
            </a:r>
          </a:p>
          <a:p>
            <a:r>
              <a:rPr lang="cs-CZ" sz="2800" b="1" i="1" dirty="0">
                <a:solidFill>
                  <a:srgbClr val="C00000"/>
                </a:solidFill>
              </a:rPr>
              <a:t>I	</a:t>
            </a:r>
            <a:r>
              <a:rPr lang="cs-CZ" sz="2800" dirty="0">
                <a:solidFill>
                  <a:srgbClr val="000000"/>
                </a:solidFill>
              </a:rPr>
              <a:t>-	chladící, </a:t>
            </a:r>
          </a:p>
          <a:p>
            <a:r>
              <a:rPr lang="cs-CZ" sz="2800" b="1" i="1" dirty="0">
                <a:solidFill>
                  <a:srgbClr val="C00000"/>
                </a:solidFill>
              </a:rPr>
              <a:t>U</a:t>
            </a:r>
            <a:r>
              <a:rPr lang="cs-CZ" sz="2800" dirty="0">
                <a:solidFill>
                  <a:srgbClr val="000000"/>
                </a:solidFill>
              </a:rPr>
              <a:t>	-	nádržkové,</a:t>
            </a:r>
          </a:p>
          <a:p>
            <a:pPr>
              <a:buNone/>
            </a:pPr>
            <a:r>
              <a:rPr lang="cs-CZ" sz="2800" dirty="0">
                <a:solidFill>
                  <a:srgbClr val="000000"/>
                </a:solidFill>
              </a:rPr>
              <a:t>	</a:t>
            </a:r>
          </a:p>
        </p:txBody>
      </p:sp>
      <p:sp>
        <p:nvSpPr>
          <p:cNvPr id="3" name="Zástupný symbol pro datum 2"/>
          <p:cNvSpPr>
            <a:spLocks noGrp="1"/>
          </p:cNvSpPr>
          <p:nvPr>
            <p:ph type="dt" sz="half" idx="10"/>
          </p:nvPr>
        </p:nvSpPr>
        <p:spPr/>
        <p:txBody>
          <a:bodyPr/>
          <a:lstStyle/>
          <a:p>
            <a:fld id="{D078946B-E250-47A2-9544-F9EADE9AF467}" type="datetime1">
              <a:rPr lang="cs-CZ" smtClean="0"/>
              <a:t>13.11.2025</a:t>
            </a:fld>
            <a:endParaRPr lang="cs-CZ"/>
          </a:p>
        </p:txBody>
      </p:sp>
    </p:spTree>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E7EA3553-FD2D-D367-D217-FB6FDE2A0306}"/>
              </a:ext>
            </a:extLst>
          </p:cNvPr>
          <p:cNvSpPr>
            <a:spLocks noGrp="1"/>
          </p:cNvSpPr>
          <p:nvPr>
            <p:ph type="dt" sz="half" idx="10"/>
          </p:nvPr>
        </p:nvSpPr>
        <p:spPr/>
        <p:txBody>
          <a:bodyPr/>
          <a:lstStyle/>
          <a:p>
            <a:fld id="{BF029E92-179A-4937-94D0-928C0089468E}" type="datetime1">
              <a:rPr lang="cs-CZ" smtClean="0"/>
              <a:t>13.11.2025</a:t>
            </a:fld>
            <a:endParaRPr lang="cs-CZ"/>
          </a:p>
        </p:txBody>
      </p:sp>
      <p:sp>
        <p:nvSpPr>
          <p:cNvPr id="6" name="TextovéPole 5">
            <a:extLst>
              <a:ext uri="{FF2B5EF4-FFF2-40B4-BE49-F238E27FC236}">
                <a16:creationId xmlns:a16="http://schemas.microsoft.com/office/drawing/2014/main" id="{5DC9AA47-46AE-362C-B928-63AC2C3272EC}"/>
              </a:ext>
            </a:extLst>
          </p:cNvPr>
          <p:cNvSpPr txBox="1"/>
          <p:nvPr/>
        </p:nvSpPr>
        <p:spPr>
          <a:xfrm>
            <a:off x="304800" y="764704"/>
            <a:ext cx="8443664" cy="1380506"/>
          </a:xfrm>
          <a:prstGeom prst="rect">
            <a:avLst/>
          </a:prstGeom>
          <a:noFill/>
        </p:spPr>
        <p:txBody>
          <a:bodyPr wrap="square">
            <a:spAutoFit/>
          </a:bodyPr>
          <a:lstStyle/>
          <a:p>
            <a:pPr algn="just" defTabSz="411705">
              <a:defRPr/>
            </a:pPr>
            <a:r>
              <a:rPr lang="cs-CZ" sz="1800" b="1" dirty="0"/>
              <a:t>Vozový park nákladních železničních vozů je velmi různorodý.</a:t>
            </a:r>
          </a:p>
          <a:p>
            <a:pPr algn="just" defTabSz="411705">
              <a:defRPr/>
            </a:pPr>
            <a:r>
              <a:rPr lang="cs-CZ" sz="1800" b="1" dirty="0"/>
              <a:t> </a:t>
            </a:r>
          </a:p>
          <a:p>
            <a:pPr algn="just"/>
            <a:r>
              <a:rPr lang="cs-CZ" sz="1800" b="1" dirty="0"/>
              <a:t>Pro přepravu kontejnerů se používají plošinové vozy, nově pak vozy, které místo plošiny mají pouze ocelový rám ( rámové vozy), nebo páteřové uspořádání. </a:t>
            </a:r>
            <a:endParaRPr lang="cs-CZ" sz="1800" dirty="0"/>
          </a:p>
        </p:txBody>
      </p:sp>
    </p:spTree>
    <p:extLst>
      <p:ext uri="{BB962C8B-B14F-4D97-AF65-F5344CB8AC3E}">
        <p14:creationId xmlns:p14="http://schemas.microsoft.com/office/powerpoint/2010/main" val="4195402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pPr algn="ctr"/>
            <a:r>
              <a:rPr lang="cs-CZ" sz="4400" b="1" dirty="0">
                <a:solidFill>
                  <a:srgbClr val="000000"/>
                </a:solidFill>
              </a:rPr>
              <a:t>Plavidla</a:t>
            </a:r>
            <a:endParaRPr lang="cs-CZ" b="1" dirty="0"/>
          </a:p>
        </p:txBody>
      </p:sp>
      <p:sp>
        <p:nvSpPr>
          <p:cNvPr id="2" name="Zástupný symbol pro obsah 1"/>
          <p:cNvSpPr>
            <a:spLocks noGrp="1"/>
          </p:cNvSpPr>
          <p:nvPr>
            <p:ph idx="1"/>
          </p:nvPr>
        </p:nvSpPr>
        <p:spPr/>
        <p:txBody>
          <a:bodyPr>
            <a:normAutofit/>
          </a:bodyPr>
          <a:lstStyle/>
          <a:p>
            <a:pPr>
              <a:buNone/>
            </a:pPr>
            <a:r>
              <a:rPr lang="cs-CZ" sz="2800" dirty="0">
                <a:solidFill>
                  <a:srgbClr val="000000"/>
                </a:solidFill>
              </a:rPr>
              <a:t>Ve </a:t>
            </a:r>
            <a:r>
              <a:rPr lang="cs-CZ" sz="2800" u="sng" dirty="0">
                <a:solidFill>
                  <a:srgbClr val="000000"/>
                </a:solidFill>
              </a:rPr>
              <a:t>vnitrozemské vodní dopravě </a:t>
            </a:r>
            <a:r>
              <a:rPr lang="cs-CZ" sz="2800" dirty="0">
                <a:solidFill>
                  <a:srgbClr val="000000"/>
                </a:solidFill>
              </a:rPr>
              <a:t>se používají pro přepravu tato plavidla:</a:t>
            </a:r>
          </a:p>
          <a:p>
            <a:pPr lvl="0"/>
            <a:r>
              <a:rPr lang="cs-CZ" sz="2800" dirty="0">
                <a:solidFill>
                  <a:srgbClr val="000000"/>
                </a:solidFill>
              </a:rPr>
              <a:t>motorové nákladní lodě,</a:t>
            </a:r>
          </a:p>
          <a:p>
            <a:pPr lvl="0"/>
            <a:r>
              <a:rPr lang="cs-CZ" sz="2800" dirty="0">
                <a:solidFill>
                  <a:srgbClr val="000000"/>
                </a:solidFill>
              </a:rPr>
              <a:t>vlečné čluny,</a:t>
            </a:r>
          </a:p>
          <a:p>
            <a:pPr lvl="0"/>
            <a:r>
              <a:rPr lang="cs-CZ" sz="2800" dirty="0">
                <a:solidFill>
                  <a:srgbClr val="000000"/>
                </a:solidFill>
              </a:rPr>
              <a:t>tlačné čluny, </a:t>
            </a:r>
          </a:p>
          <a:p>
            <a:pPr lvl="0"/>
            <a:r>
              <a:rPr lang="cs-CZ" sz="2800" dirty="0">
                <a:solidFill>
                  <a:srgbClr val="000000"/>
                </a:solidFill>
              </a:rPr>
              <a:t>plovoucí kontejnery - bárky </a:t>
            </a:r>
          </a:p>
          <a:p>
            <a:pPr lvl="0"/>
            <a:r>
              <a:rPr lang="cs-CZ" sz="2800" dirty="0">
                <a:solidFill>
                  <a:srgbClr val="000000"/>
                </a:solidFill>
              </a:rPr>
              <a:t>říčně námořní lodě na větších tocích</a:t>
            </a:r>
          </a:p>
          <a:p>
            <a:pPr lvl="0"/>
            <a:r>
              <a:rPr lang="cs-CZ" sz="2800" dirty="0">
                <a:solidFill>
                  <a:srgbClr val="000000"/>
                </a:solidFill>
              </a:rPr>
              <a:t>různé speciální lodě</a:t>
            </a:r>
          </a:p>
        </p:txBody>
      </p:sp>
      <p:sp>
        <p:nvSpPr>
          <p:cNvPr id="3" name="Zástupný symbol pro datum 2"/>
          <p:cNvSpPr>
            <a:spLocks noGrp="1"/>
          </p:cNvSpPr>
          <p:nvPr>
            <p:ph type="dt" sz="half" idx="10"/>
          </p:nvPr>
        </p:nvSpPr>
        <p:spPr/>
        <p:txBody>
          <a:bodyPr/>
          <a:lstStyle/>
          <a:p>
            <a:fld id="{272473F6-0DC8-40CD-8C74-8D2C1A824773}" type="datetime1">
              <a:rPr lang="cs-CZ" smtClean="0"/>
              <a:t>13.11.2025</a:t>
            </a:fld>
            <a:endParaRPr lang="cs-CZ"/>
          </a:p>
        </p:txBody>
      </p:sp>
    </p:spTree>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sz="4000" b="1" dirty="0">
                <a:latin typeface="Times New Roman" pitchFamily="16" charset="0"/>
              </a:rPr>
              <a:t>Plavidla</a:t>
            </a:r>
            <a:endParaRPr lang="cs-CZ" b="1" dirty="0"/>
          </a:p>
        </p:txBody>
      </p:sp>
      <p:sp>
        <p:nvSpPr>
          <p:cNvPr id="2" name="Zástupný symbol pro obsah 1"/>
          <p:cNvSpPr>
            <a:spLocks noGrp="1"/>
          </p:cNvSpPr>
          <p:nvPr>
            <p:ph idx="1"/>
          </p:nvPr>
        </p:nvSpPr>
        <p:spPr/>
        <p:txBody>
          <a:bodyPr/>
          <a:lstStyle/>
          <a:p>
            <a:pPr>
              <a:buNone/>
            </a:pPr>
            <a:r>
              <a:rPr lang="cs-CZ" sz="2400" b="1" u="sng" dirty="0">
                <a:solidFill>
                  <a:srgbClr val="000000"/>
                </a:solidFill>
              </a:rPr>
              <a:t>V námořní dopravě se používají lodě:</a:t>
            </a:r>
            <a:endParaRPr lang="cs-CZ" sz="2400" dirty="0">
              <a:solidFill>
                <a:srgbClr val="000000"/>
              </a:solidFill>
            </a:endParaRPr>
          </a:p>
          <a:p>
            <a:pPr lvl="0"/>
            <a:r>
              <a:rPr lang="cs-CZ" sz="2400" dirty="0">
                <a:solidFill>
                  <a:srgbClr val="000000"/>
                </a:solidFill>
              </a:rPr>
              <a:t>konvenční </a:t>
            </a:r>
          </a:p>
          <a:p>
            <a:pPr lvl="0"/>
            <a:r>
              <a:rPr lang="cs-CZ" sz="2400" dirty="0">
                <a:solidFill>
                  <a:srgbClr val="000000"/>
                </a:solidFill>
              </a:rPr>
              <a:t>kabotážní </a:t>
            </a:r>
          </a:p>
          <a:p>
            <a:r>
              <a:rPr lang="cs-CZ" sz="2400" dirty="0">
                <a:solidFill>
                  <a:srgbClr val="000000"/>
                </a:solidFill>
              </a:rPr>
              <a:t>kontejnerové </a:t>
            </a:r>
            <a:endParaRPr lang="cs-CZ" dirty="0"/>
          </a:p>
          <a:p>
            <a:endParaRPr lang="cs-CZ" dirty="0"/>
          </a:p>
        </p:txBody>
      </p:sp>
      <p:sp>
        <p:nvSpPr>
          <p:cNvPr id="3" name="Zástupný symbol pro datum 2"/>
          <p:cNvSpPr>
            <a:spLocks noGrp="1"/>
          </p:cNvSpPr>
          <p:nvPr>
            <p:ph type="dt" sz="half" idx="10"/>
          </p:nvPr>
        </p:nvSpPr>
        <p:spPr/>
        <p:txBody>
          <a:bodyPr/>
          <a:lstStyle/>
          <a:p>
            <a:fld id="{EF4A8052-D99A-4E0B-843D-D23B2983C109}" type="datetime1">
              <a:rPr lang="cs-CZ" smtClean="0"/>
              <a:t>13.11.2025</a:t>
            </a:fld>
            <a:endParaRPr lang="cs-CZ"/>
          </a:p>
        </p:txBody>
      </p:sp>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ln/>
        </p:spPr>
        <p:txBody>
          <a:bodyPr>
            <a:normAutofit/>
          </a:bodyPr>
          <a:lstStyle/>
          <a:p>
            <a:pPr>
              <a:lnSpc>
                <a:spcPct val="100000"/>
              </a:lnSpc>
              <a:spcBef>
                <a:spcPts val="638"/>
              </a:spcBef>
              <a:spcAft>
                <a:spcPts val="1425"/>
              </a:spcAft>
              <a:buSzPct val="45000"/>
              <a:buFont typeface="Wingdings"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4000" b="1" dirty="0"/>
              <a:t>Logistické pracovní prostředky</a:t>
            </a:r>
          </a:p>
        </p:txBody>
      </p:sp>
      <p:sp>
        <p:nvSpPr>
          <p:cNvPr id="2" name="Zástupný symbol pro datum 1"/>
          <p:cNvSpPr>
            <a:spLocks noGrp="1"/>
          </p:cNvSpPr>
          <p:nvPr>
            <p:ph type="dt" sz="half" idx="10"/>
          </p:nvPr>
        </p:nvSpPr>
        <p:spPr/>
        <p:txBody>
          <a:bodyPr/>
          <a:lstStyle/>
          <a:p>
            <a:fld id="{7DB3C1E2-0409-4E48-9F37-60E79B2E5B9E}" type="datetime1">
              <a:rPr lang="cs-CZ" smtClean="0"/>
              <a:t>13.11.2025</a:t>
            </a:fld>
            <a:endParaRPr lang="cs-CZ"/>
          </a:p>
        </p:txBody>
      </p:sp>
      <p:sp>
        <p:nvSpPr>
          <p:cNvPr id="5122" name="Text Box 2"/>
          <p:cNvSpPr txBox="1">
            <a:spLocks noChangeArrowheads="1"/>
          </p:cNvSpPr>
          <p:nvPr/>
        </p:nvSpPr>
        <p:spPr bwMode="auto">
          <a:xfrm>
            <a:off x="457200" y="1600200"/>
            <a:ext cx="8229600" cy="4525963"/>
          </a:xfrm>
          <a:prstGeom prst="rect">
            <a:avLst/>
          </a:prstGeom>
          <a:noFill/>
          <a:ln w="9525">
            <a:noFill/>
            <a:round/>
            <a:headEnd/>
            <a:tailEnd/>
          </a:ln>
          <a:effectLst/>
        </p:spPr>
        <p:txBody>
          <a:bodyPr lIns="90000" tIns="45000" rIns="90000" bIns="45000"/>
          <a:lstStyle/>
          <a:p>
            <a:pPr marL="342900" indent="-341313" hangingPunct="1">
              <a:lnSpc>
                <a:spcPct val="100000"/>
              </a:lnSpc>
              <a:spcBef>
                <a:spcPts val="638"/>
              </a:spcBef>
              <a:spcAft>
                <a:spcPts val="1425"/>
              </a:spcAft>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3200" dirty="0">
                <a:solidFill>
                  <a:srgbClr val="000000"/>
                </a:solidFill>
                <a:latin typeface="Calibri" panose="020F0502020204030204" pitchFamily="34" charset="0"/>
              </a:rPr>
              <a:t>- aktivní prvky logistického procesu,</a:t>
            </a:r>
          </a:p>
          <a:p>
            <a:pPr marL="342900" indent="-341313" hangingPunct="1">
              <a:lnSpc>
                <a:spcPct val="100000"/>
              </a:lnSpc>
              <a:spcBef>
                <a:spcPts val="638"/>
              </a:spcBef>
              <a:spcAft>
                <a:spcPts val="1425"/>
              </a:spcAft>
              <a:buSzPct val="45000"/>
              <a:buFont typeface="Arial" charset="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3200" dirty="0">
                <a:solidFill>
                  <a:srgbClr val="000000"/>
                </a:solidFill>
                <a:latin typeface="Calibri" panose="020F0502020204030204" pitchFamily="34" charset="0"/>
              </a:rPr>
              <a:t>- realizovat logistické funkce – provádět netechnologické operace s pasivními prvky. </a:t>
            </a: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404664"/>
            <a:ext cx="8229600" cy="1143000"/>
          </a:xfrm>
        </p:spPr>
        <p:txBody>
          <a:bodyPr>
            <a:normAutofit fontScale="90000"/>
          </a:bodyPr>
          <a:lstStyle/>
          <a:p>
            <a:r>
              <a:rPr lang="cs-CZ" b="1" dirty="0"/>
              <a:t>Prostředky  pro získávání i zpracování informací</a:t>
            </a:r>
          </a:p>
        </p:txBody>
      </p:sp>
      <p:sp>
        <p:nvSpPr>
          <p:cNvPr id="2" name="Zástupný symbol pro obsah 1"/>
          <p:cNvSpPr>
            <a:spLocks noGrp="1"/>
          </p:cNvSpPr>
          <p:nvPr>
            <p:ph idx="1"/>
          </p:nvPr>
        </p:nvSpPr>
        <p:spPr>
          <a:xfrm>
            <a:off x="467544" y="1772816"/>
            <a:ext cx="8229600" cy="2836912"/>
          </a:xfrm>
        </p:spPr>
        <p:txBody>
          <a:bodyPr/>
          <a:lstStyle/>
          <a:p>
            <a:pPr marL="458787" indent="-457200">
              <a:spcBef>
                <a:spcPts val="638"/>
              </a:spcBef>
              <a:spcAft>
                <a:spcPts val="1425"/>
              </a:spcAft>
              <a:buSzPct val="45000"/>
              <a:buFont typeface="Courier New" panose="02070309020205020404" pitchFamily="49" charset="0"/>
              <a:buChar char="o"/>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2800" dirty="0">
                <a:solidFill>
                  <a:srgbClr val="000000"/>
                </a:solidFill>
                <a:latin typeface="Calibri" charset="0"/>
              </a:rPr>
              <a:t>Čtecí  zařízení(RFID, čárové a maticové kódy)</a:t>
            </a:r>
          </a:p>
          <a:p>
            <a:pPr marL="458787" indent="-457200">
              <a:spcBef>
                <a:spcPts val="638"/>
              </a:spcBef>
              <a:spcAft>
                <a:spcPts val="1425"/>
              </a:spcAft>
              <a:buSzPct val="45000"/>
              <a:buFont typeface="Courier New" panose="02070309020205020404" pitchFamily="49" charset="0"/>
              <a:buChar char="o"/>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2800" dirty="0">
                <a:solidFill>
                  <a:srgbClr val="000000"/>
                </a:solidFill>
                <a:latin typeface="Calibri" charset="0"/>
              </a:rPr>
              <a:t>Senzory</a:t>
            </a:r>
          </a:p>
          <a:p>
            <a:pPr marL="458787" indent="-457200">
              <a:spcBef>
                <a:spcPts val="638"/>
              </a:spcBef>
              <a:spcAft>
                <a:spcPts val="1425"/>
              </a:spcAft>
              <a:buSzPct val="45000"/>
              <a:buFont typeface="Courier New" panose="02070309020205020404" pitchFamily="49" charset="0"/>
              <a:buChar char="o"/>
              <a:tabLst>
                <a:tab pos="723900" algn="l"/>
                <a:tab pos="1447800" algn="l"/>
                <a:tab pos="2171700" algn="l"/>
                <a:tab pos="2895600" algn="l"/>
                <a:tab pos="3619500" algn="l"/>
                <a:tab pos="4343400" algn="l"/>
                <a:tab pos="5067300" algn="l"/>
                <a:tab pos="5791200" algn="l"/>
                <a:tab pos="6515100" algn="l"/>
                <a:tab pos="7239000" algn="l"/>
                <a:tab pos="7962900" algn="l"/>
              </a:tabLst>
            </a:pPr>
            <a:r>
              <a:rPr lang="cs-CZ" sz="2800" dirty="0">
                <a:solidFill>
                  <a:srgbClr val="000000"/>
                </a:solidFill>
                <a:latin typeface="Calibri" charset="0"/>
              </a:rPr>
              <a:t>Řídící a ovládací prvky</a:t>
            </a:r>
            <a:endParaRPr lang="cs-CZ" dirty="0"/>
          </a:p>
        </p:txBody>
      </p:sp>
      <p:sp>
        <p:nvSpPr>
          <p:cNvPr id="3" name="Zástupný symbol pro datum 2"/>
          <p:cNvSpPr>
            <a:spLocks noGrp="1"/>
          </p:cNvSpPr>
          <p:nvPr>
            <p:ph type="dt" sz="half" idx="10"/>
          </p:nvPr>
        </p:nvSpPr>
        <p:spPr/>
        <p:txBody>
          <a:bodyPr/>
          <a:lstStyle/>
          <a:p>
            <a:fld id="{5A17E092-CFB2-407D-8B58-5C152B9F992D}" type="datetime1">
              <a:rPr lang="cs-CZ" smtClean="0"/>
              <a:t>13.11.2025</a:t>
            </a:fld>
            <a:endParaRPr lang="cs-CZ"/>
          </a:p>
        </p:txBody>
      </p:sp>
    </p:spTree>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ovéPole 1">
            <a:extLst>
              <a:ext uri="{FF2B5EF4-FFF2-40B4-BE49-F238E27FC236}">
                <a16:creationId xmlns:a16="http://schemas.microsoft.com/office/drawing/2014/main" id="{9374C55B-0206-E7BB-0293-FB05B66D57A1}"/>
              </a:ext>
            </a:extLst>
          </p:cNvPr>
          <p:cNvSpPr txBox="1">
            <a:spLocks noChangeArrowheads="1"/>
          </p:cNvSpPr>
          <p:nvPr/>
        </p:nvSpPr>
        <p:spPr bwMode="auto">
          <a:xfrm>
            <a:off x="785813" y="214313"/>
            <a:ext cx="7858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sz="3600" b="1">
                <a:latin typeface="Calibri" panose="020F0502020204030204" pitchFamily="34" charset="0"/>
              </a:rPr>
              <a:t>Doprava a přeprava zboží</a:t>
            </a:r>
          </a:p>
        </p:txBody>
      </p:sp>
      <p:pic>
        <p:nvPicPr>
          <p:cNvPr id="58371" name="Picture 2">
            <a:extLst>
              <a:ext uri="{FF2B5EF4-FFF2-40B4-BE49-F238E27FC236}">
                <a16:creationId xmlns:a16="http://schemas.microsoft.com/office/drawing/2014/main" id="{83E6512F-81CC-214C-E389-047BDD465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75" y="2714625"/>
            <a:ext cx="5124450"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ovéPole 4">
            <a:extLst>
              <a:ext uri="{FF2B5EF4-FFF2-40B4-BE49-F238E27FC236}">
                <a16:creationId xmlns:a16="http://schemas.microsoft.com/office/drawing/2014/main" id="{C03BDD37-0A00-6859-DEA1-06F90AEF2DFA}"/>
              </a:ext>
            </a:extLst>
          </p:cNvPr>
          <p:cNvSpPr txBox="1">
            <a:spLocks noChangeArrowheads="1"/>
          </p:cNvSpPr>
          <p:nvPr/>
        </p:nvSpPr>
        <p:spPr bwMode="auto">
          <a:xfrm>
            <a:off x="642938" y="1000125"/>
            <a:ext cx="807243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a:latin typeface="Calibri" panose="020F0502020204030204" pitchFamily="34" charset="0"/>
              </a:rPr>
              <a:t>Doprava je souhrnem všech činností, jimiž se uskutečňuje pohyb (jízda, plavba, let, apod.) dopravních prostředků po dopravních cestách a přemisťování materiálu (věcí, zásilek) nebo osob dopravními prostředky či zařízeními. Pohyb zásilek se uskutečňuje mezi uzly v dopravní síti, přičemž v uzlech dochází ke zpracování zásilek.</a:t>
            </a:r>
          </a:p>
        </p:txBody>
      </p:sp>
      <p:sp>
        <p:nvSpPr>
          <p:cNvPr id="58373" name="TextovéPole 6">
            <a:extLst>
              <a:ext uri="{FF2B5EF4-FFF2-40B4-BE49-F238E27FC236}">
                <a16:creationId xmlns:a16="http://schemas.microsoft.com/office/drawing/2014/main" id="{302A9CB1-3FBD-78BF-81C3-92C067306D72}"/>
              </a:ext>
            </a:extLst>
          </p:cNvPr>
          <p:cNvSpPr txBox="1">
            <a:spLocks noChangeArrowheads="1"/>
          </p:cNvSpPr>
          <p:nvPr/>
        </p:nvSpPr>
        <p:spPr bwMode="auto">
          <a:xfrm>
            <a:off x="642938" y="2786063"/>
            <a:ext cx="28575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a:latin typeface="Calibri" panose="020F0502020204030204" pitchFamily="34" charset="0"/>
              </a:rPr>
              <a:t>Mezi nejdůležitější druhy nákladní dopravy patří:</a:t>
            </a:r>
          </a:p>
          <a:p>
            <a:pPr eaLnBrk="1" hangingPunct="1"/>
            <a:endParaRPr lang="cs-CZ" altLang="cs-CZ" sz="2000">
              <a:latin typeface="Calibri" panose="020F0502020204030204" pitchFamily="34" charset="0"/>
            </a:endParaRPr>
          </a:p>
          <a:p>
            <a:pPr eaLnBrk="1" hangingPunct="1">
              <a:buFont typeface="Courier New" panose="02070309020205020404" pitchFamily="49" charset="0"/>
              <a:buChar char="o"/>
            </a:pPr>
            <a:r>
              <a:rPr lang="cs-CZ" altLang="cs-CZ" sz="2000">
                <a:latin typeface="Calibri" panose="020F0502020204030204" pitchFamily="34" charset="0"/>
              </a:rPr>
              <a:t>   silniční,</a:t>
            </a:r>
          </a:p>
          <a:p>
            <a:pPr eaLnBrk="1" hangingPunct="1">
              <a:buFont typeface="Courier New" panose="02070309020205020404" pitchFamily="49" charset="0"/>
              <a:buChar char="o"/>
            </a:pPr>
            <a:r>
              <a:rPr lang="cs-CZ" altLang="cs-CZ" sz="2000">
                <a:latin typeface="Calibri" panose="020F0502020204030204" pitchFamily="34" charset="0"/>
              </a:rPr>
              <a:t>   železniční,</a:t>
            </a:r>
          </a:p>
          <a:p>
            <a:pPr eaLnBrk="1" hangingPunct="1">
              <a:buFont typeface="Courier New" panose="02070309020205020404" pitchFamily="49" charset="0"/>
              <a:buChar char="o"/>
            </a:pPr>
            <a:r>
              <a:rPr lang="cs-CZ" altLang="cs-CZ" sz="2000">
                <a:latin typeface="Calibri" panose="020F0502020204030204" pitchFamily="34" charset="0"/>
              </a:rPr>
              <a:t>   vodní,</a:t>
            </a:r>
          </a:p>
          <a:p>
            <a:pPr eaLnBrk="1" hangingPunct="1">
              <a:buFont typeface="Courier New" panose="02070309020205020404" pitchFamily="49" charset="0"/>
              <a:buChar char="o"/>
            </a:pPr>
            <a:r>
              <a:rPr lang="cs-CZ" altLang="cs-CZ" sz="2000">
                <a:latin typeface="Calibri" panose="020F0502020204030204" pitchFamily="34" charset="0"/>
              </a:rPr>
              <a:t>   kombinovaná,</a:t>
            </a:r>
          </a:p>
          <a:p>
            <a:pPr eaLnBrk="1" hangingPunct="1">
              <a:buFont typeface="Courier New" panose="02070309020205020404" pitchFamily="49" charset="0"/>
              <a:buChar char="o"/>
            </a:pPr>
            <a:r>
              <a:rPr lang="cs-CZ" altLang="cs-CZ" sz="2000">
                <a:latin typeface="Calibri" panose="020F0502020204030204" pitchFamily="34" charset="0"/>
              </a:rPr>
              <a:t>   potrubní,</a:t>
            </a:r>
          </a:p>
          <a:p>
            <a:pPr eaLnBrk="1" hangingPunct="1">
              <a:buFont typeface="Courier New" panose="02070309020205020404" pitchFamily="49" charset="0"/>
              <a:buChar char="o"/>
            </a:pPr>
            <a:r>
              <a:rPr lang="cs-CZ" altLang="cs-CZ" sz="2000">
                <a:latin typeface="Calibri" panose="020F0502020204030204" pitchFamily="34" charset="0"/>
              </a:rPr>
              <a:t>   letecká,</a:t>
            </a:r>
          </a:p>
          <a:p>
            <a:pPr eaLnBrk="1" hangingPunct="1">
              <a:buFont typeface="Courier New" panose="02070309020205020404" pitchFamily="49" charset="0"/>
              <a:buChar char="o"/>
            </a:pPr>
            <a:r>
              <a:rPr lang="cs-CZ" altLang="cs-CZ" sz="2000">
                <a:latin typeface="Calibri" panose="020F0502020204030204" pitchFamily="34" charset="0"/>
              </a:rPr>
              <a:t>   pásová,</a:t>
            </a:r>
          </a:p>
          <a:p>
            <a:pPr eaLnBrk="1" hangingPunct="1">
              <a:buFont typeface="Courier New" panose="02070309020205020404" pitchFamily="49" charset="0"/>
              <a:buChar char="o"/>
            </a:pPr>
            <a:r>
              <a:rPr lang="cs-CZ" altLang="cs-CZ" sz="2000">
                <a:latin typeface="Calibri" panose="020F0502020204030204" pitchFamily="34" charset="0"/>
              </a:rPr>
              <a:t>   lanovková.</a:t>
            </a:r>
          </a:p>
          <a:p>
            <a:pPr eaLnBrk="1" hangingPunct="1"/>
            <a:endParaRPr lang="cs-CZ" altLang="cs-CZ" sz="2000">
              <a:latin typeface="Calibri" panose="020F0502020204030204" pitchFamily="34" charset="0"/>
            </a:endParaRPr>
          </a:p>
          <a:p>
            <a:pPr eaLnBrk="1" hangingPunct="1"/>
            <a:endParaRPr lang="cs-CZ" altLang="cs-CZ" sz="2000">
              <a:latin typeface="Calibri" panose="020F0502020204030204" pitchFamily="34" charset="0"/>
            </a:endParaRPr>
          </a:p>
          <a:p>
            <a:pPr eaLnBrk="1" hangingPunct="1"/>
            <a:endParaRPr lang="cs-CZ" altLang="cs-CZ">
              <a:latin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ovéPole 3">
            <a:extLst>
              <a:ext uri="{FF2B5EF4-FFF2-40B4-BE49-F238E27FC236}">
                <a16:creationId xmlns:a16="http://schemas.microsoft.com/office/drawing/2014/main" id="{947BE2CB-76F3-4105-218A-916E3261D89A}"/>
              </a:ext>
            </a:extLst>
          </p:cNvPr>
          <p:cNvSpPr txBox="1">
            <a:spLocks noChangeArrowheads="1"/>
          </p:cNvSpPr>
          <p:nvPr/>
        </p:nvSpPr>
        <p:spPr bwMode="auto">
          <a:xfrm>
            <a:off x="642938" y="357188"/>
            <a:ext cx="81438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a:latin typeface="Calibri" panose="020F0502020204030204" pitchFamily="34" charset="0"/>
              </a:rPr>
              <a:t>Dopravu je nutno hodnotit podle více kritérií. Mezi hlavní patří:</a:t>
            </a:r>
          </a:p>
          <a:p>
            <a:pPr algn="just" eaLnBrk="1" hangingPunct="1"/>
            <a:endParaRPr lang="cs-CZ" altLang="cs-CZ" sz="2000">
              <a:latin typeface="Calibri" panose="020F0502020204030204" pitchFamily="34" charset="0"/>
            </a:endParaRPr>
          </a:p>
          <a:p>
            <a:pPr algn="just" eaLnBrk="1" hangingPunct="1">
              <a:buFont typeface="Courier New" panose="02070309020205020404" pitchFamily="49" charset="0"/>
              <a:buChar char="o"/>
            </a:pPr>
            <a:r>
              <a:rPr lang="cs-CZ" altLang="cs-CZ" sz="2000">
                <a:latin typeface="Calibri" panose="020F0502020204030204" pitchFamily="34" charset="0"/>
              </a:rPr>
              <a:t>   přepravní výkon,</a:t>
            </a:r>
          </a:p>
          <a:p>
            <a:pPr algn="just" eaLnBrk="1" hangingPunct="1">
              <a:buFont typeface="Courier New" panose="02070309020205020404" pitchFamily="49" charset="0"/>
              <a:buChar char="o"/>
            </a:pPr>
            <a:r>
              <a:rPr lang="cs-CZ" altLang="cs-CZ" sz="2000">
                <a:latin typeface="Calibri" panose="020F0502020204030204" pitchFamily="34" charset="0"/>
              </a:rPr>
              <a:t>   náklady,</a:t>
            </a:r>
          </a:p>
          <a:p>
            <a:pPr algn="just" eaLnBrk="1" hangingPunct="1">
              <a:buFont typeface="Courier New" panose="02070309020205020404" pitchFamily="49" charset="0"/>
              <a:buChar char="o"/>
            </a:pPr>
            <a:r>
              <a:rPr lang="cs-CZ" altLang="cs-CZ" sz="2000">
                <a:latin typeface="Calibri" panose="020F0502020204030204" pitchFamily="34" charset="0"/>
              </a:rPr>
              <a:t>   dopravní čas,</a:t>
            </a:r>
          </a:p>
          <a:p>
            <a:pPr algn="just" eaLnBrk="1" hangingPunct="1">
              <a:buFont typeface="Courier New" panose="02070309020205020404" pitchFamily="49" charset="0"/>
              <a:buChar char="o"/>
            </a:pPr>
            <a:r>
              <a:rPr lang="cs-CZ" altLang="cs-CZ" sz="2000">
                <a:latin typeface="Calibri" panose="020F0502020204030204" pitchFamily="34" charset="0"/>
              </a:rPr>
              <a:t>   dopravní frekvence,</a:t>
            </a:r>
          </a:p>
          <a:p>
            <a:pPr algn="just" eaLnBrk="1" hangingPunct="1">
              <a:buFont typeface="Courier New" panose="02070309020205020404" pitchFamily="49" charset="0"/>
              <a:buChar char="o"/>
            </a:pPr>
            <a:r>
              <a:rPr lang="cs-CZ" altLang="cs-CZ" sz="2000">
                <a:latin typeface="Calibri" panose="020F0502020204030204" pitchFamily="34" charset="0"/>
              </a:rPr>
              <a:t>   zesítění,</a:t>
            </a:r>
          </a:p>
          <a:p>
            <a:pPr algn="just" eaLnBrk="1" hangingPunct="1">
              <a:buFont typeface="Courier New" panose="02070309020205020404" pitchFamily="49" charset="0"/>
              <a:buChar char="o"/>
            </a:pPr>
            <a:r>
              <a:rPr lang="cs-CZ" altLang="cs-CZ" sz="2000">
                <a:latin typeface="Calibri" panose="020F0502020204030204" pitchFamily="34" charset="0"/>
              </a:rPr>
              <a:t>   pružnost,</a:t>
            </a:r>
          </a:p>
          <a:p>
            <a:pPr algn="just" eaLnBrk="1" hangingPunct="1">
              <a:buFont typeface="Courier New" panose="02070309020205020404" pitchFamily="49" charset="0"/>
              <a:buChar char="o"/>
            </a:pPr>
            <a:r>
              <a:rPr lang="cs-CZ" altLang="cs-CZ" sz="2000">
                <a:latin typeface="Calibri" panose="020F0502020204030204" pitchFamily="34" charset="0"/>
              </a:rPr>
              <a:t>   výchozí a koncové body,</a:t>
            </a:r>
          </a:p>
          <a:p>
            <a:pPr algn="just" eaLnBrk="1" hangingPunct="1">
              <a:buFont typeface="Courier New" panose="02070309020205020404" pitchFamily="49" charset="0"/>
              <a:buChar char="o"/>
            </a:pPr>
            <a:r>
              <a:rPr lang="cs-CZ" altLang="cs-CZ" sz="2000">
                <a:latin typeface="Calibri" panose="020F0502020204030204" pitchFamily="34" charset="0"/>
              </a:rPr>
              <a:t>   spolehlivost,</a:t>
            </a:r>
          </a:p>
          <a:p>
            <a:pPr algn="just" eaLnBrk="1" hangingPunct="1">
              <a:buFont typeface="Courier New" panose="02070309020205020404" pitchFamily="49" charset="0"/>
              <a:buChar char="o"/>
            </a:pPr>
            <a:r>
              <a:rPr lang="cs-CZ" altLang="cs-CZ" sz="2000">
                <a:latin typeface="Calibri" panose="020F0502020204030204" pitchFamily="34" charset="0"/>
              </a:rPr>
              <a:t>   ekologická zátěž,</a:t>
            </a:r>
          </a:p>
          <a:p>
            <a:pPr algn="just" eaLnBrk="1" hangingPunct="1">
              <a:buFont typeface="Courier New" panose="02070309020205020404" pitchFamily="49" charset="0"/>
              <a:buChar char="o"/>
            </a:pPr>
            <a:r>
              <a:rPr lang="cs-CZ" altLang="cs-CZ" sz="2000">
                <a:latin typeface="Calibri" panose="020F0502020204030204" pitchFamily="34" charset="0"/>
              </a:rPr>
              <a:t>   vedlejší výkony.</a:t>
            </a:r>
          </a:p>
          <a:p>
            <a:pPr algn="just" eaLnBrk="1" hangingPunct="1">
              <a:buFont typeface="Courier New" panose="02070309020205020404" pitchFamily="49" charset="0"/>
              <a:buChar char="o"/>
            </a:pPr>
            <a:endParaRPr lang="cs-CZ" altLang="cs-CZ" sz="2000">
              <a:latin typeface="Calibri" panose="020F0502020204030204" pitchFamily="34" charset="0"/>
            </a:endParaRPr>
          </a:p>
          <a:p>
            <a:pPr algn="just" eaLnBrk="1" hangingPunct="1"/>
            <a:r>
              <a:rPr lang="cs-CZ" altLang="cs-CZ" sz="2000">
                <a:latin typeface="Calibri" panose="020F0502020204030204" pitchFamily="34" charset="0"/>
              </a:rPr>
              <a:t>V úvahu je třeba brát obecný trend, kterým je:</a:t>
            </a:r>
          </a:p>
          <a:p>
            <a:pPr algn="just" eaLnBrk="1" hangingPunct="1"/>
            <a:endParaRPr lang="cs-CZ" altLang="cs-CZ" sz="2000">
              <a:latin typeface="Calibri" panose="020F0502020204030204" pitchFamily="34" charset="0"/>
            </a:endParaRPr>
          </a:p>
          <a:p>
            <a:pPr algn="just" eaLnBrk="1" hangingPunct="1">
              <a:buFont typeface="Courier New" panose="02070309020205020404" pitchFamily="49" charset="0"/>
              <a:buChar char="o"/>
            </a:pPr>
            <a:r>
              <a:rPr lang="cs-CZ" altLang="cs-CZ" sz="2000">
                <a:latin typeface="Calibri" panose="020F0502020204030204" pitchFamily="34" charset="0"/>
              </a:rPr>
              <a:t>   snižování průměrné hmotnosti přepravovaných zásilek,</a:t>
            </a:r>
          </a:p>
          <a:p>
            <a:pPr algn="just" eaLnBrk="1" hangingPunct="1">
              <a:buFont typeface="Courier New" panose="02070309020205020404" pitchFamily="49" charset="0"/>
              <a:buChar char="o"/>
            </a:pPr>
            <a:r>
              <a:rPr lang="cs-CZ" altLang="cs-CZ" sz="2000">
                <a:latin typeface="Calibri" panose="020F0502020204030204" pitchFamily="34" charset="0"/>
              </a:rPr>
              <a:t>   zvyšování počtu zásilek.</a:t>
            </a:r>
          </a:p>
          <a:p>
            <a:pPr algn="just" eaLnBrk="1" hangingPunct="1">
              <a:buFont typeface="Courier New" panose="02070309020205020404" pitchFamily="49" charset="0"/>
              <a:buChar char="o"/>
            </a:pPr>
            <a:endParaRPr lang="cs-CZ" altLang="cs-CZ" sz="2000">
              <a:latin typeface="Calibri" panose="020F0502020204030204" pitchFamily="34" charset="0"/>
            </a:endParaRPr>
          </a:p>
          <a:p>
            <a:pPr algn="just" eaLnBrk="1" hangingPunct="1"/>
            <a:r>
              <a:rPr lang="cs-CZ" altLang="cs-CZ" sz="2000">
                <a:latin typeface="Calibri" panose="020F0502020204030204" pitchFamily="34" charset="0"/>
              </a:rPr>
              <a:t>Oba trendy vyplývají z neochoty dodavatelů, výrobců, distributorů a prodejců vytvářet zásoby.</a:t>
            </a:r>
          </a:p>
        </p:txBody>
      </p:sp>
      <p:pic>
        <p:nvPicPr>
          <p:cNvPr id="59395" name="Picture 2">
            <a:extLst>
              <a:ext uri="{FF2B5EF4-FFF2-40B4-BE49-F238E27FC236}">
                <a16:creationId xmlns:a16="http://schemas.microsoft.com/office/drawing/2014/main" id="{B8E70677-00E2-1ADD-92DB-B455F542A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785813"/>
            <a:ext cx="4714875"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a:extLst>
              <a:ext uri="{FF2B5EF4-FFF2-40B4-BE49-F238E27FC236}">
                <a16:creationId xmlns:a16="http://schemas.microsoft.com/office/drawing/2014/main" id="{37A62306-EC13-8506-69B4-36C8FD03B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5" y="571500"/>
            <a:ext cx="4081463"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ovéPole 3">
            <a:extLst>
              <a:ext uri="{FF2B5EF4-FFF2-40B4-BE49-F238E27FC236}">
                <a16:creationId xmlns:a16="http://schemas.microsoft.com/office/drawing/2014/main" id="{84CA3BD5-E6BC-3A78-2A01-4F4DF16F1E36}"/>
              </a:ext>
            </a:extLst>
          </p:cNvPr>
          <p:cNvSpPr txBox="1">
            <a:spLocks noChangeArrowheads="1"/>
          </p:cNvSpPr>
          <p:nvPr/>
        </p:nvSpPr>
        <p:spPr bwMode="auto">
          <a:xfrm>
            <a:off x="383970" y="612775"/>
            <a:ext cx="407193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Calibri" panose="020F0502020204030204" pitchFamily="34" charset="0"/>
              </a:rPr>
              <a:t>Silniční doprava</a:t>
            </a:r>
          </a:p>
          <a:p>
            <a:pPr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V rychlosti a operativnosti je nenahraditelná, má však negativní vliv na životní prostředí výfukovými plyny, hlukem a vibracemi.</a:t>
            </a:r>
          </a:p>
          <a:p>
            <a:pPr algn="just" eaLnBrk="1" hangingPunct="1"/>
            <a:endParaRPr lang="cs-CZ" altLang="cs-CZ" sz="2000" dirty="0">
              <a:latin typeface="Calibri" panose="020F0502020204030204" pitchFamily="34" charset="0"/>
            </a:endParaRPr>
          </a:p>
          <a:p>
            <a:pPr algn="just" eaLnBrk="1" hangingPunct="1"/>
            <a:r>
              <a:rPr lang="cs-CZ" altLang="cs-CZ" sz="2000" u="sng" dirty="0">
                <a:latin typeface="Calibri" panose="020F0502020204030204" pitchFamily="34" charset="0"/>
              </a:rPr>
              <a:t>Výhody:</a:t>
            </a:r>
          </a:p>
          <a:p>
            <a:pPr algn="just" eaLnBrk="1" hangingPunct="1"/>
            <a:endParaRPr lang="cs-CZ" altLang="cs-CZ" sz="2000" u="sng"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vysoká pružnost, přizpůsobivost k časům přejímky,</a:t>
            </a:r>
          </a:p>
          <a:p>
            <a:pPr algn="just" eaLnBrk="1" hangingPunct="1"/>
            <a:endParaRPr lang="cs-CZ" altLang="cs-CZ" sz="2000"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menší prostoje a čekací doby,</a:t>
            </a:r>
          </a:p>
          <a:p>
            <a:pPr algn="just" eaLnBrk="1" hangingPunct="1">
              <a:buFont typeface="Courier New" panose="02070309020205020404" pitchFamily="49" charset="0"/>
              <a:buChar char="o"/>
            </a:pPr>
            <a:endParaRPr lang="cs-CZ" altLang="cs-CZ" sz="2000"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schopnost přepravy specifických nákladů,</a:t>
            </a:r>
          </a:p>
          <a:p>
            <a:pPr algn="just" eaLnBrk="1" hangingPunct="1">
              <a:buFont typeface="Courier New" panose="02070309020205020404" pitchFamily="49" charset="0"/>
              <a:buChar char="o"/>
            </a:pPr>
            <a:endParaRPr lang="cs-CZ" altLang="cs-CZ" sz="2000"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hustá síť silnic (v ČR 55 500km).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E743E864-F507-514C-FCDA-F439F4969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3929063"/>
            <a:ext cx="361315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2">
            <a:extLst>
              <a:ext uri="{FF2B5EF4-FFF2-40B4-BE49-F238E27FC236}">
                <a16:creationId xmlns:a16="http://schemas.microsoft.com/office/drawing/2014/main" id="{11D85F0B-8336-64E0-67C8-6C5EAA66E6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857625"/>
            <a:ext cx="4143375"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ovéPole 7">
            <a:extLst>
              <a:ext uri="{FF2B5EF4-FFF2-40B4-BE49-F238E27FC236}">
                <a16:creationId xmlns:a16="http://schemas.microsoft.com/office/drawing/2014/main" id="{B75137BD-A8D9-FB46-1D1D-744656BB9DAF}"/>
              </a:ext>
            </a:extLst>
          </p:cNvPr>
          <p:cNvSpPr txBox="1">
            <a:spLocks noChangeArrowheads="1"/>
          </p:cNvSpPr>
          <p:nvPr/>
        </p:nvSpPr>
        <p:spPr bwMode="auto">
          <a:xfrm>
            <a:off x="500063" y="548680"/>
            <a:ext cx="8215312"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u="sng" dirty="0">
                <a:latin typeface="Calibri" panose="020F0502020204030204" pitchFamily="34" charset="0"/>
              </a:rPr>
              <a:t>Nevýhody:</a:t>
            </a:r>
          </a:p>
          <a:p>
            <a:pPr algn="just" eaLnBrk="1" hangingPunct="1"/>
            <a:endParaRPr lang="cs-CZ" altLang="cs-CZ" sz="2000" u="sng"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nepříznivý vliv na životní prostředí,</a:t>
            </a:r>
          </a:p>
          <a:p>
            <a:pPr algn="just" eaLnBrk="1" hangingPunct="1">
              <a:buFont typeface="Courier New" panose="02070309020205020404" pitchFamily="49" charset="0"/>
              <a:buChar char="o"/>
            </a:pPr>
            <a:r>
              <a:rPr lang="cs-CZ" altLang="cs-CZ" sz="2000" dirty="0">
                <a:latin typeface="Calibri" panose="020F0502020204030204" pitchFamily="34" charset="0"/>
              </a:rPr>
              <a:t>   omezený objem přepravy jedním dopravním prostředkem,</a:t>
            </a:r>
          </a:p>
          <a:p>
            <a:pPr algn="just" eaLnBrk="1" hangingPunct="1">
              <a:buFont typeface="Courier New" panose="02070309020205020404" pitchFamily="49" charset="0"/>
              <a:buChar char="o"/>
            </a:pPr>
            <a:r>
              <a:rPr lang="cs-CZ" altLang="cs-CZ" sz="2000" dirty="0">
                <a:latin typeface="Calibri" panose="020F0502020204030204" pitchFamily="34" charset="0"/>
              </a:rPr>
              <a:t>   závislost na počasí a rušení dopravního provozu,</a:t>
            </a:r>
          </a:p>
          <a:p>
            <a:pPr algn="just" eaLnBrk="1" hangingPunct="1">
              <a:buFont typeface="Courier New" panose="02070309020205020404" pitchFamily="49" charset="0"/>
              <a:buChar char="o"/>
            </a:pPr>
            <a:r>
              <a:rPr lang="cs-CZ" altLang="cs-CZ" sz="2000" dirty="0">
                <a:latin typeface="Calibri" panose="020F0502020204030204" pitchFamily="34" charset="0"/>
              </a:rPr>
              <a:t>   vyloučení určitých nebezpečných nákladů z přepravy,</a:t>
            </a:r>
          </a:p>
          <a:p>
            <a:pPr algn="just" eaLnBrk="1" hangingPunct="1">
              <a:buFont typeface="Courier New" panose="02070309020205020404" pitchFamily="49" charset="0"/>
              <a:buChar char="o"/>
            </a:pPr>
            <a:r>
              <a:rPr lang="cs-CZ" altLang="cs-CZ" sz="2000" dirty="0">
                <a:latin typeface="Calibri" panose="020F0502020204030204" pitchFamily="34" charset="0"/>
              </a:rPr>
              <a:t>   omezená schopnost nakládky,</a:t>
            </a:r>
          </a:p>
          <a:p>
            <a:pPr algn="just" eaLnBrk="1" hangingPunct="1">
              <a:buFont typeface="Courier New" panose="02070309020205020404" pitchFamily="49" charset="0"/>
              <a:buChar char="o"/>
            </a:pPr>
            <a:r>
              <a:rPr lang="cs-CZ" altLang="cs-CZ" sz="2000" dirty="0">
                <a:latin typeface="Calibri" panose="020F0502020204030204" pitchFamily="34" charset="0"/>
              </a:rPr>
              <a:t>   kongesce (zácpy, neprůchodnost uzlů),</a:t>
            </a:r>
          </a:p>
          <a:p>
            <a:pPr algn="just" eaLnBrk="1" hangingPunct="1">
              <a:buFont typeface="Courier New" panose="02070309020205020404" pitchFamily="49" charset="0"/>
              <a:buChar char="o"/>
            </a:pPr>
            <a:r>
              <a:rPr lang="cs-CZ" altLang="cs-CZ" sz="2000" dirty="0">
                <a:latin typeface="Calibri" panose="020F0502020204030204" pitchFamily="34" charset="0"/>
              </a:rPr>
              <a:t>   značný zábor půdy (v ČR silnice zaujímají přibližně 0,5% území státu).</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Podíl nákladů přepravených po silnicích je v ČR nejvyšší ze všech druhů dopravy a stále se zvyšuje.</a:t>
            </a:r>
          </a:p>
          <a:p>
            <a:pPr eaLnBrk="1" hangingPunct="1"/>
            <a:endParaRPr lang="cs-CZ" altLang="cs-CZ" dirty="0">
              <a:latin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a:extLst>
              <a:ext uri="{FF2B5EF4-FFF2-40B4-BE49-F238E27FC236}">
                <a16:creationId xmlns:a16="http://schemas.microsoft.com/office/drawing/2014/main" id="{90BC548A-C82F-9671-99A9-D7FA873D0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4071938"/>
            <a:ext cx="372427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ovéPole 5">
            <a:extLst>
              <a:ext uri="{FF2B5EF4-FFF2-40B4-BE49-F238E27FC236}">
                <a16:creationId xmlns:a16="http://schemas.microsoft.com/office/drawing/2014/main" id="{233F3688-86FD-8337-E706-17D905F27A11}"/>
              </a:ext>
            </a:extLst>
          </p:cNvPr>
          <p:cNvSpPr txBox="1">
            <a:spLocks noChangeArrowheads="1"/>
          </p:cNvSpPr>
          <p:nvPr/>
        </p:nvSpPr>
        <p:spPr bwMode="auto">
          <a:xfrm>
            <a:off x="438151" y="476672"/>
            <a:ext cx="8215312"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b="1" dirty="0">
                <a:latin typeface="Calibri" panose="020F0502020204030204" pitchFamily="34" charset="0"/>
              </a:rPr>
              <a:t>Železniční doprava</a:t>
            </a:r>
          </a:p>
          <a:p>
            <a:pPr algn="just"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Tento dopravní obor je vhodný pro přepravu většího množství zátěže na delší vzdálenosti.</a:t>
            </a:r>
          </a:p>
          <a:p>
            <a:pPr algn="just" eaLnBrk="1" hangingPunct="1"/>
            <a:endParaRPr lang="cs-CZ" altLang="cs-CZ" sz="2000" dirty="0">
              <a:latin typeface="Calibri" panose="020F0502020204030204" pitchFamily="34" charset="0"/>
            </a:endParaRPr>
          </a:p>
          <a:p>
            <a:pPr algn="just" eaLnBrk="1" hangingPunct="1"/>
            <a:r>
              <a:rPr lang="cs-CZ" altLang="cs-CZ" sz="2000" u="sng" dirty="0">
                <a:latin typeface="Calibri" panose="020F0502020204030204" pitchFamily="34" charset="0"/>
              </a:rPr>
              <a:t>Výhody:</a:t>
            </a:r>
          </a:p>
          <a:p>
            <a:pPr algn="just" eaLnBrk="1" hangingPunct="1"/>
            <a:endParaRPr lang="cs-CZ" altLang="cs-CZ" sz="2000" u="sng"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přeprava velkotonážních nákladních zásilek,</a:t>
            </a:r>
          </a:p>
          <a:p>
            <a:pPr algn="just" eaLnBrk="1" hangingPunct="1">
              <a:buFont typeface="Courier New" panose="02070309020205020404" pitchFamily="49" charset="0"/>
              <a:buChar char="o"/>
            </a:pPr>
            <a:r>
              <a:rPr lang="cs-CZ" altLang="cs-CZ" sz="2000" dirty="0">
                <a:latin typeface="Calibri" panose="020F0502020204030204" pitchFamily="34" charset="0"/>
              </a:rPr>
              <a:t>   nezávislost na konkrétní intenzitě dopravního provozu na silnicích,</a:t>
            </a:r>
          </a:p>
          <a:p>
            <a:pPr algn="just" eaLnBrk="1" hangingPunct="1">
              <a:buFont typeface="Courier New" panose="02070309020205020404" pitchFamily="49" charset="0"/>
              <a:buChar char="o"/>
            </a:pPr>
            <a:r>
              <a:rPr lang="cs-CZ" altLang="cs-CZ" sz="2000" dirty="0">
                <a:latin typeface="Calibri" panose="020F0502020204030204" pitchFamily="34" charset="0"/>
              </a:rPr>
              <a:t>   přípustnost přepravy nebezpečných nákladů,</a:t>
            </a:r>
          </a:p>
          <a:p>
            <a:pPr algn="just" eaLnBrk="1" hangingPunct="1">
              <a:buFont typeface="Courier New" panose="02070309020205020404" pitchFamily="49" charset="0"/>
              <a:buChar char="o"/>
            </a:pPr>
            <a:r>
              <a:rPr lang="cs-CZ" altLang="cs-CZ" sz="2000" dirty="0">
                <a:latin typeface="Calibri" panose="020F0502020204030204" pitchFamily="34" charset="0"/>
              </a:rPr>
              <a:t>   přesné jízdní řády,</a:t>
            </a:r>
          </a:p>
          <a:p>
            <a:pPr algn="just" eaLnBrk="1" hangingPunct="1">
              <a:buFont typeface="Courier New" panose="02070309020205020404" pitchFamily="49" charset="0"/>
              <a:buChar char="o"/>
            </a:pPr>
            <a:r>
              <a:rPr lang="cs-CZ" altLang="cs-CZ" sz="2000" dirty="0">
                <a:latin typeface="Calibri" panose="020F0502020204030204" pitchFamily="34" charset="0"/>
              </a:rPr>
              <a:t>   při velkých vzdálenostech nižší náklady než u kamionové dopravy.</a:t>
            </a:r>
          </a:p>
          <a:p>
            <a:pPr eaLnBrk="1" hangingPunct="1"/>
            <a:endParaRPr lang="cs-CZ" altLang="cs-CZ" dirty="0">
              <a:latin typeface="Calibri" panose="020F0502020204030204" pitchFamily="34" charset="0"/>
            </a:endParaRPr>
          </a:p>
        </p:txBody>
      </p:sp>
      <p:pic>
        <p:nvPicPr>
          <p:cNvPr id="62468" name="Picture 4">
            <a:extLst>
              <a:ext uri="{FF2B5EF4-FFF2-40B4-BE49-F238E27FC236}">
                <a16:creationId xmlns:a16="http://schemas.microsoft.com/office/drawing/2014/main" id="{EC22C78F-37E4-AB1B-1606-00C56CBB6A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4071938"/>
            <a:ext cx="3786187"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ovéPole 4">
            <a:extLst>
              <a:ext uri="{FF2B5EF4-FFF2-40B4-BE49-F238E27FC236}">
                <a16:creationId xmlns:a16="http://schemas.microsoft.com/office/drawing/2014/main" id="{EF37F2BB-8591-4ACC-48EC-56E699B55A94}"/>
              </a:ext>
            </a:extLst>
          </p:cNvPr>
          <p:cNvSpPr txBox="1">
            <a:spLocks noChangeArrowheads="1"/>
          </p:cNvSpPr>
          <p:nvPr/>
        </p:nvSpPr>
        <p:spPr bwMode="auto">
          <a:xfrm>
            <a:off x="321469" y="692696"/>
            <a:ext cx="821531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u="sng" dirty="0">
                <a:latin typeface="Calibri" panose="020F0502020204030204" pitchFamily="34" charset="0"/>
              </a:rPr>
              <a:t>Nevýhody:</a:t>
            </a:r>
          </a:p>
          <a:p>
            <a:pPr algn="just" eaLnBrk="1" hangingPunct="1"/>
            <a:endParaRPr lang="cs-CZ" altLang="cs-CZ" sz="2000" u="sng"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omezená posunovací, manévrovací schopnost,</a:t>
            </a:r>
          </a:p>
          <a:p>
            <a:pPr algn="just" eaLnBrk="1" hangingPunct="1">
              <a:buFont typeface="Courier New" panose="02070309020205020404" pitchFamily="49" charset="0"/>
              <a:buChar char="o"/>
            </a:pPr>
            <a:r>
              <a:rPr lang="cs-CZ" altLang="cs-CZ" sz="2000" dirty="0">
                <a:latin typeface="Calibri" panose="020F0502020204030204" pitchFamily="34" charset="0"/>
              </a:rPr>
              <a:t>   vázanost na jízdní řády, které snižují přepravní rychlost,</a:t>
            </a:r>
          </a:p>
          <a:p>
            <a:pPr algn="just" eaLnBrk="1" hangingPunct="1">
              <a:buFont typeface="Courier New" panose="02070309020205020404" pitchFamily="49" charset="0"/>
              <a:buChar char="o"/>
            </a:pPr>
            <a:r>
              <a:rPr lang="cs-CZ" altLang="cs-CZ" sz="2000" dirty="0">
                <a:latin typeface="Calibri" panose="020F0502020204030204" pitchFamily="34" charset="0"/>
              </a:rPr>
              <a:t>   malá flexibilita,</a:t>
            </a:r>
          </a:p>
          <a:p>
            <a:pPr algn="just" eaLnBrk="1" hangingPunct="1">
              <a:buFont typeface="Courier New" panose="02070309020205020404" pitchFamily="49" charset="0"/>
              <a:buChar char="o"/>
            </a:pPr>
            <a:r>
              <a:rPr lang="cs-CZ" altLang="cs-CZ" sz="2000" dirty="0">
                <a:latin typeface="Calibri" panose="020F0502020204030204" pitchFamily="34" charset="0"/>
              </a:rPr>
              <a:t>   vysoký podíl fixních nákladů.</a:t>
            </a:r>
          </a:p>
        </p:txBody>
      </p:sp>
      <p:pic>
        <p:nvPicPr>
          <p:cNvPr id="63491" name="Picture 2">
            <a:extLst>
              <a:ext uri="{FF2B5EF4-FFF2-40B4-BE49-F238E27FC236}">
                <a16:creationId xmlns:a16="http://schemas.microsoft.com/office/drawing/2014/main" id="{894BFD24-8095-01BA-61D1-FD2FF507E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3714750"/>
            <a:ext cx="3876675"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1">
            <a:extLst>
              <a:ext uri="{FF2B5EF4-FFF2-40B4-BE49-F238E27FC236}">
                <a16:creationId xmlns:a16="http://schemas.microsoft.com/office/drawing/2014/main" id="{C5F3C2B9-2558-D8A5-D62A-AB4824BFD3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25" y="3000375"/>
            <a:ext cx="432435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ovéPole 5">
            <a:extLst>
              <a:ext uri="{FF2B5EF4-FFF2-40B4-BE49-F238E27FC236}">
                <a16:creationId xmlns:a16="http://schemas.microsoft.com/office/drawing/2014/main" id="{D9290D0B-6E7F-BA0C-A2C6-0B88BEFF52EB}"/>
              </a:ext>
            </a:extLst>
          </p:cNvPr>
          <p:cNvSpPr txBox="1">
            <a:spLocks noChangeArrowheads="1"/>
          </p:cNvSpPr>
          <p:nvPr/>
        </p:nvSpPr>
        <p:spPr bwMode="auto">
          <a:xfrm>
            <a:off x="533400" y="692696"/>
            <a:ext cx="82867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Calibri" panose="020F0502020204030204" pitchFamily="34" charset="0"/>
              </a:rPr>
              <a:t>Vodní doprava</a:t>
            </a:r>
          </a:p>
          <a:p>
            <a:pPr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Vodní doprava se dělí na vnitrozemskou (říční) a námořní. Její těžiště je v přepravě hromadných substrátů (volně ložených hmot), dále těžkých a rozměrných zásilek na větší a velké vzdálenosti.</a:t>
            </a:r>
          </a:p>
          <a:p>
            <a:pPr algn="just" eaLnBrk="1" hangingPunct="1"/>
            <a:endParaRPr lang="cs-CZ" altLang="cs-CZ" sz="2000" dirty="0">
              <a:latin typeface="Calibri" panose="020F0502020204030204" pitchFamily="34" charset="0"/>
            </a:endParaRPr>
          </a:p>
          <a:p>
            <a:pPr algn="just" eaLnBrk="1" hangingPunct="1"/>
            <a:r>
              <a:rPr lang="cs-CZ" altLang="cs-CZ" sz="2000" u="sng" dirty="0">
                <a:latin typeface="Calibri" panose="020F0502020204030204" pitchFamily="34" charset="0"/>
              </a:rPr>
              <a:t>Výhody:</a:t>
            </a:r>
          </a:p>
          <a:p>
            <a:pPr algn="just" eaLnBrk="1" hangingPunct="1"/>
            <a:endParaRPr lang="cs-CZ" altLang="cs-CZ" sz="2000" u="sng"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vysoká kapacita a výkonnost speciálních lodí,</a:t>
            </a:r>
          </a:p>
          <a:p>
            <a:pPr algn="just" eaLnBrk="1" hangingPunct="1"/>
            <a:endParaRPr lang="cs-CZ" altLang="cs-CZ" sz="2000"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příznivé přepravní náklady (při velkých vzdálenostech a určitých komoditách)</a:t>
            </a:r>
          </a:p>
          <a:p>
            <a:pPr algn="just" eaLnBrk="1" hangingPunct="1">
              <a:buFont typeface="Courier New" panose="02070309020205020404" pitchFamily="49" charset="0"/>
              <a:buChar char="o"/>
            </a:pPr>
            <a:endParaRPr lang="cs-CZ" altLang="cs-CZ" sz="2000"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ekologičnost</a:t>
            </a:r>
          </a:p>
        </p:txBody>
      </p:sp>
      <p:pic>
        <p:nvPicPr>
          <p:cNvPr id="64515" name="Picture 2">
            <a:extLst>
              <a:ext uri="{FF2B5EF4-FFF2-40B4-BE49-F238E27FC236}">
                <a16:creationId xmlns:a16="http://schemas.microsoft.com/office/drawing/2014/main" id="{31AA8324-8EFE-2A45-A88A-B3C0F9E30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438" y="4071938"/>
            <a:ext cx="6462712"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a:extLst>
              <a:ext uri="{FF2B5EF4-FFF2-40B4-BE49-F238E27FC236}">
                <a16:creationId xmlns:a16="http://schemas.microsoft.com/office/drawing/2014/main" id="{56E02C18-1FD8-29AA-35E1-67B8DA63F4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00" y="428625"/>
            <a:ext cx="2928938"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2">
            <a:extLst>
              <a:ext uri="{FF2B5EF4-FFF2-40B4-BE49-F238E27FC236}">
                <a16:creationId xmlns:a16="http://schemas.microsoft.com/office/drawing/2014/main" id="{00E40572-00B2-DDD2-3F52-BCB649C3B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3" y="2643188"/>
            <a:ext cx="6215062"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ovéPole 3">
            <a:extLst>
              <a:ext uri="{FF2B5EF4-FFF2-40B4-BE49-F238E27FC236}">
                <a16:creationId xmlns:a16="http://schemas.microsoft.com/office/drawing/2014/main" id="{6CA7A23E-7FE4-37B5-94F5-87BE6F9565D3}"/>
              </a:ext>
            </a:extLst>
          </p:cNvPr>
          <p:cNvSpPr txBox="1">
            <a:spLocks noChangeArrowheads="1"/>
          </p:cNvSpPr>
          <p:nvPr/>
        </p:nvSpPr>
        <p:spPr bwMode="auto">
          <a:xfrm>
            <a:off x="434430" y="548680"/>
            <a:ext cx="528637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u="sng" dirty="0">
                <a:latin typeface="Calibri" panose="020F0502020204030204" pitchFamily="34" charset="0"/>
              </a:rPr>
              <a:t>Nevýhody:</a:t>
            </a:r>
          </a:p>
          <a:p>
            <a:pPr algn="just" eaLnBrk="1" hangingPunct="1"/>
            <a:endParaRPr lang="cs-CZ" altLang="cs-CZ" sz="2000" u="sng"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omezená síť dopravních cest,</a:t>
            </a:r>
          </a:p>
          <a:p>
            <a:pPr algn="just" eaLnBrk="1" hangingPunct="1">
              <a:buFont typeface="Courier New" panose="02070309020205020404" pitchFamily="49" charset="0"/>
              <a:buChar char="o"/>
            </a:pPr>
            <a:r>
              <a:rPr lang="cs-CZ" altLang="cs-CZ" sz="2000" dirty="0">
                <a:latin typeface="Calibri" panose="020F0502020204030204" pitchFamily="34" charset="0"/>
              </a:rPr>
              <a:t>   závislost na počasí,</a:t>
            </a:r>
          </a:p>
          <a:p>
            <a:pPr algn="just" eaLnBrk="1" hangingPunct="1">
              <a:buFont typeface="Courier New" panose="02070309020205020404" pitchFamily="49" charset="0"/>
              <a:buChar char="o"/>
            </a:pPr>
            <a:r>
              <a:rPr lang="cs-CZ" altLang="cs-CZ" sz="2000" dirty="0">
                <a:latin typeface="Calibri" panose="020F0502020204030204" pitchFamily="34" charset="0"/>
              </a:rPr>
              <a:t>   vysoké investice,</a:t>
            </a:r>
          </a:p>
          <a:p>
            <a:pPr algn="just" eaLnBrk="1" hangingPunct="1">
              <a:buFont typeface="Courier New" panose="02070309020205020404" pitchFamily="49" charset="0"/>
              <a:buChar char="o"/>
            </a:pPr>
            <a:r>
              <a:rPr lang="cs-CZ" altLang="cs-CZ" sz="2000" dirty="0">
                <a:latin typeface="Calibri" panose="020F0502020204030204" pitchFamily="34" charset="0"/>
              </a:rPr>
              <a:t>   nízká rychlost přepravy,</a:t>
            </a:r>
          </a:p>
          <a:p>
            <a:pPr algn="just" eaLnBrk="1" hangingPunct="1">
              <a:buFont typeface="Courier New" panose="02070309020205020404" pitchFamily="49" charset="0"/>
              <a:buChar char="o"/>
            </a:pPr>
            <a:r>
              <a:rPr lang="cs-CZ" altLang="cs-CZ" sz="2000" dirty="0">
                <a:latin typeface="Calibri" panose="020F0502020204030204" pitchFamily="34" charset="0"/>
              </a:rPr>
              <a:t>   zvýšené náklady na manipulaci a překládku.</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ovéPole 1">
            <a:extLst>
              <a:ext uri="{FF2B5EF4-FFF2-40B4-BE49-F238E27FC236}">
                <a16:creationId xmlns:a16="http://schemas.microsoft.com/office/drawing/2014/main" id="{490841C0-479D-F160-8218-2542DA0F925A}"/>
              </a:ext>
            </a:extLst>
          </p:cNvPr>
          <p:cNvSpPr txBox="1">
            <a:spLocks noChangeArrowheads="1"/>
          </p:cNvSpPr>
          <p:nvPr/>
        </p:nvSpPr>
        <p:spPr bwMode="auto">
          <a:xfrm>
            <a:off x="500063" y="620688"/>
            <a:ext cx="8215312"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b="1" dirty="0">
                <a:latin typeface="Calibri" panose="020F0502020204030204" pitchFamily="34" charset="0"/>
              </a:rPr>
              <a:t>Kombinovaná doprava</a:t>
            </a:r>
          </a:p>
          <a:p>
            <a:pPr algn="just" eaLnBrk="1" hangingPunct="1"/>
            <a:endParaRPr lang="cs-CZ" altLang="cs-CZ" sz="2000" b="1" dirty="0">
              <a:latin typeface="Calibri" panose="020F0502020204030204" pitchFamily="34" charset="0"/>
            </a:endParaRPr>
          </a:p>
          <a:p>
            <a:pPr algn="just" eaLnBrk="1" hangingPunct="1"/>
            <a:r>
              <a:rPr lang="cs-CZ" altLang="cs-CZ" sz="2000" dirty="0">
                <a:latin typeface="Calibri" panose="020F0502020204030204" pitchFamily="34" charset="0"/>
              </a:rPr>
              <a:t>Kombinovaná doprava představuje kombinované nasazení dvou nebo více dopravních způsobů (nejčastěji silniční, železniční, vodní, letecká doprava) v rámci jediného dopravního řetězce. Jde o přepravu materiálu (věcí, zásilek), loženého v jedné a téže nákladové jednotce: </a:t>
            </a:r>
          </a:p>
          <a:p>
            <a:pPr algn="just" eaLnBrk="1" hangingPunct="1"/>
            <a:endParaRPr lang="cs-CZ" altLang="cs-CZ" sz="2000"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nákladní automobil, </a:t>
            </a:r>
          </a:p>
          <a:p>
            <a:pPr algn="just" eaLnBrk="1" hangingPunct="1">
              <a:buFont typeface="Courier New" panose="02070309020205020404" pitchFamily="49" charset="0"/>
              <a:buChar char="o"/>
            </a:pPr>
            <a:r>
              <a:rPr lang="cs-CZ" altLang="cs-CZ" sz="2000" dirty="0">
                <a:latin typeface="Calibri" panose="020F0502020204030204" pitchFamily="34" charset="0"/>
              </a:rPr>
              <a:t>   přívěs, </a:t>
            </a:r>
          </a:p>
          <a:p>
            <a:pPr algn="just" eaLnBrk="1" hangingPunct="1">
              <a:buFont typeface="Courier New" panose="02070309020205020404" pitchFamily="49" charset="0"/>
              <a:buChar char="o"/>
            </a:pPr>
            <a:r>
              <a:rPr lang="cs-CZ" altLang="cs-CZ" sz="2000" dirty="0">
                <a:latin typeface="Calibri" panose="020F0502020204030204" pitchFamily="34" charset="0"/>
              </a:rPr>
              <a:t>   návěs, </a:t>
            </a:r>
          </a:p>
          <a:p>
            <a:pPr algn="just" eaLnBrk="1" hangingPunct="1">
              <a:buFont typeface="Courier New" panose="02070309020205020404" pitchFamily="49" charset="0"/>
              <a:buChar char="o"/>
            </a:pPr>
            <a:r>
              <a:rPr lang="cs-CZ" altLang="cs-CZ" sz="2000" dirty="0">
                <a:latin typeface="Calibri" panose="020F0502020204030204" pitchFamily="34" charset="0"/>
              </a:rPr>
              <a:t>   výměnná nástavba, </a:t>
            </a:r>
          </a:p>
          <a:p>
            <a:pPr algn="just" eaLnBrk="1" hangingPunct="1">
              <a:buFont typeface="Courier New" panose="02070309020205020404" pitchFamily="49" charset="0"/>
              <a:buChar char="o"/>
            </a:pPr>
            <a:r>
              <a:rPr lang="cs-CZ" altLang="cs-CZ" sz="2000" dirty="0">
                <a:latin typeface="Calibri" panose="020F0502020204030204" pitchFamily="34" charset="0"/>
              </a:rPr>
              <a:t>   velký kontejner,</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při použití několika druhů dopravy tak, že z jednoho druhu dopravy na jiný druh přechází nákladová jednotka jako celek.</a:t>
            </a:r>
          </a:p>
        </p:txBody>
      </p:sp>
      <p:pic>
        <p:nvPicPr>
          <p:cNvPr id="66563" name="Picture 2">
            <a:extLst>
              <a:ext uri="{FF2B5EF4-FFF2-40B4-BE49-F238E27FC236}">
                <a16:creationId xmlns:a16="http://schemas.microsoft.com/office/drawing/2014/main" id="{6E1E6232-CEE1-B417-F988-5EAC9A422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4929188"/>
            <a:ext cx="8215312"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Logistické pracovní prostředky</a:t>
            </a:r>
            <a:endParaRPr lang="cs-CZ" dirty="0"/>
          </a:p>
        </p:txBody>
      </p:sp>
      <p:sp>
        <p:nvSpPr>
          <p:cNvPr id="3" name="Zástupný symbol pro obsah 2"/>
          <p:cNvSpPr>
            <a:spLocks noGrp="1"/>
          </p:cNvSpPr>
          <p:nvPr>
            <p:ph idx="1"/>
          </p:nvPr>
        </p:nvSpPr>
        <p:spPr/>
        <p:txBody>
          <a:bodyPr/>
          <a:lstStyle/>
          <a:p>
            <a:pPr>
              <a:buFontTx/>
              <a:buChar char="-"/>
            </a:pPr>
            <a:r>
              <a:rPr lang="cs-CZ" dirty="0"/>
              <a:t>Manipulace</a:t>
            </a:r>
          </a:p>
          <a:p>
            <a:pPr>
              <a:buFontTx/>
              <a:buChar char="-"/>
            </a:pPr>
            <a:r>
              <a:rPr lang="cs-CZ" dirty="0"/>
              <a:t>Informace</a:t>
            </a:r>
          </a:p>
          <a:p>
            <a:pPr>
              <a:buFontTx/>
              <a:buChar char="-"/>
            </a:pPr>
            <a:r>
              <a:rPr lang="cs-CZ" dirty="0"/>
              <a:t>Lidská složka</a:t>
            </a:r>
          </a:p>
        </p:txBody>
      </p:sp>
      <p:sp>
        <p:nvSpPr>
          <p:cNvPr id="4" name="Zástupný symbol pro datum 3"/>
          <p:cNvSpPr>
            <a:spLocks noGrp="1"/>
          </p:cNvSpPr>
          <p:nvPr>
            <p:ph type="dt" sz="half" idx="10"/>
          </p:nvPr>
        </p:nvSpPr>
        <p:spPr/>
        <p:txBody>
          <a:bodyPr/>
          <a:lstStyle/>
          <a:p>
            <a:fld id="{71286B80-62C9-4C88-84E6-6EA2075DA980}" type="datetime1">
              <a:rPr lang="cs-CZ" smtClean="0"/>
              <a:t>13.11.2025</a:t>
            </a:fld>
            <a:endParaRPr lang="cs-CZ" dirty="0"/>
          </a:p>
        </p:txBody>
      </p:sp>
    </p:spTree>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a:extLst>
              <a:ext uri="{FF2B5EF4-FFF2-40B4-BE49-F238E27FC236}">
                <a16:creationId xmlns:a16="http://schemas.microsoft.com/office/drawing/2014/main" id="{CFFC6DED-6A57-18ED-26CD-69BD98D023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3924300"/>
            <a:ext cx="414337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ovéPole 9">
            <a:extLst>
              <a:ext uri="{FF2B5EF4-FFF2-40B4-BE49-F238E27FC236}">
                <a16:creationId xmlns:a16="http://schemas.microsoft.com/office/drawing/2014/main" id="{B6A82B79-231E-ECCC-D693-42592F80CCFE}"/>
              </a:ext>
            </a:extLst>
          </p:cNvPr>
          <p:cNvSpPr txBox="1">
            <a:spLocks noChangeArrowheads="1"/>
          </p:cNvSpPr>
          <p:nvPr/>
        </p:nvSpPr>
        <p:spPr bwMode="auto">
          <a:xfrm>
            <a:off x="251520" y="620688"/>
            <a:ext cx="8286750"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dirty="0">
                <a:latin typeface="Calibri" panose="020F0502020204030204" pitchFamily="34" charset="0"/>
              </a:rPr>
              <a:t>Kombinovaná doprava využívá těchto prostředků:</a:t>
            </a:r>
          </a:p>
          <a:p>
            <a:pPr algn="just" eaLnBrk="1" hangingPunct="1"/>
            <a:endParaRPr lang="cs-CZ" altLang="cs-CZ" sz="2000"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kontejnery,</a:t>
            </a:r>
          </a:p>
          <a:p>
            <a:pPr algn="just" eaLnBrk="1" hangingPunct="1">
              <a:buFont typeface="Courier New" panose="02070309020205020404" pitchFamily="49" charset="0"/>
              <a:buChar char="o"/>
            </a:pPr>
            <a:r>
              <a:rPr lang="cs-CZ" altLang="cs-CZ" sz="2000" dirty="0">
                <a:latin typeface="Calibri" panose="020F0502020204030204" pitchFamily="34" charset="0"/>
              </a:rPr>
              <a:t>   výměnné nástavby,</a:t>
            </a:r>
          </a:p>
          <a:p>
            <a:pPr algn="just" eaLnBrk="1" hangingPunct="1">
              <a:buFont typeface="Courier New" panose="02070309020205020404" pitchFamily="49" charset="0"/>
              <a:buChar char="o"/>
            </a:pPr>
            <a:r>
              <a:rPr lang="cs-CZ" altLang="cs-CZ" sz="2000" dirty="0">
                <a:latin typeface="Calibri" panose="020F0502020204030204" pitchFamily="34" charset="0"/>
              </a:rPr>
              <a:t>   podvojný návěs.</a:t>
            </a:r>
          </a:p>
          <a:p>
            <a:pPr algn="just" eaLnBrk="1" hangingPunct="1">
              <a:buFont typeface="Courier New" panose="02070309020205020404" pitchFamily="49" charset="0"/>
              <a:buChar char="o"/>
            </a:pPr>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Z kombinované dopravy je v ČR nejrozšířenější kontejnerizace systémem silnice – železnice, železnice – silnice. </a:t>
            </a:r>
          </a:p>
          <a:p>
            <a:pPr algn="just" eaLnBrk="1" hangingPunct="1"/>
            <a:endParaRPr lang="cs-CZ" altLang="cs-CZ" sz="2000" dirty="0">
              <a:latin typeface="Calibri" panose="020F0502020204030204" pitchFamily="34" charset="0"/>
            </a:endParaRPr>
          </a:p>
          <a:p>
            <a:pPr algn="just" eaLnBrk="1" hangingPunct="1"/>
            <a:r>
              <a:rPr lang="cs-CZ" altLang="cs-CZ" sz="2000" b="1" dirty="0">
                <a:latin typeface="Calibri" panose="020F0502020204030204" pitchFamily="34" charset="0"/>
              </a:rPr>
              <a:t>Kontejner</a:t>
            </a:r>
            <a:r>
              <a:rPr lang="cs-CZ" altLang="cs-CZ" sz="2000" dirty="0">
                <a:latin typeface="Calibri" panose="020F0502020204030204" pitchFamily="34" charset="0"/>
              </a:rPr>
              <a:t> je přepravně manipulační jednotka, která je svými technickými parametry a konstrukcí uzpůsobena pro přemisťování mezi prostředky různých dopravních obrů (kombinovaná doprava). </a:t>
            </a:r>
          </a:p>
          <a:p>
            <a:pPr eaLnBrk="1" hangingPunct="1"/>
            <a:endParaRPr lang="cs-CZ" altLang="cs-CZ" dirty="0">
              <a:latin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ovéPole 3">
            <a:extLst>
              <a:ext uri="{FF2B5EF4-FFF2-40B4-BE49-F238E27FC236}">
                <a16:creationId xmlns:a16="http://schemas.microsoft.com/office/drawing/2014/main" id="{9D5DA23D-1601-68E1-F65C-F30CC587453A}"/>
              </a:ext>
            </a:extLst>
          </p:cNvPr>
          <p:cNvSpPr txBox="1">
            <a:spLocks noChangeArrowheads="1"/>
          </p:cNvSpPr>
          <p:nvPr/>
        </p:nvSpPr>
        <p:spPr bwMode="auto">
          <a:xfrm>
            <a:off x="322493" y="675481"/>
            <a:ext cx="828675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u="sng" dirty="0">
                <a:latin typeface="Calibri" panose="020F0502020204030204" pitchFamily="34" charset="0"/>
              </a:rPr>
              <a:t>Kontejnery mají celou řadu předností a výhod:</a:t>
            </a:r>
          </a:p>
          <a:p>
            <a:pPr eaLnBrk="1" hangingPunct="1"/>
            <a:endParaRPr lang="cs-CZ" altLang="cs-CZ" sz="2000"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šetří pracovní síly, snižují namáhavou práci a náklady,</a:t>
            </a:r>
          </a:p>
          <a:p>
            <a:pPr eaLnBrk="1" hangingPunct="1">
              <a:buFont typeface="Courier New" panose="02070309020205020404" pitchFamily="49" charset="0"/>
              <a:buChar char="o"/>
            </a:pPr>
            <a:r>
              <a:rPr lang="cs-CZ" altLang="cs-CZ" sz="2000" dirty="0">
                <a:latin typeface="Calibri" panose="020F0502020204030204" pitchFamily="34" charset="0"/>
              </a:rPr>
              <a:t>   zjednodušují přepravní řetězce,</a:t>
            </a:r>
          </a:p>
          <a:p>
            <a:pPr eaLnBrk="1" hangingPunct="1">
              <a:buFont typeface="Courier New" panose="02070309020205020404" pitchFamily="49" charset="0"/>
              <a:buChar char="o"/>
            </a:pPr>
            <a:r>
              <a:rPr lang="cs-CZ" altLang="cs-CZ" sz="2000" dirty="0">
                <a:latin typeface="Calibri" panose="020F0502020204030204" pitchFamily="34" charset="0"/>
              </a:rPr>
              <a:t>   šetří skladovací prostor (umožňují stohování, případně skladování bez skladů),</a:t>
            </a:r>
          </a:p>
          <a:p>
            <a:pPr eaLnBrk="1" hangingPunct="1">
              <a:buFont typeface="Courier New" panose="02070309020205020404" pitchFamily="49" charset="0"/>
              <a:buChar char="o"/>
            </a:pPr>
            <a:r>
              <a:rPr lang="cs-CZ" altLang="cs-CZ" sz="2000" dirty="0">
                <a:latin typeface="Calibri" panose="020F0502020204030204" pitchFamily="34" charset="0"/>
              </a:rPr>
              <a:t>   racionalizují balení,</a:t>
            </a:r>
          </a:p>
          <a:p>
            <a:pPr eaLnBrk="1" hangingPunct="1">
              <a:buFont typeface="Courier New" panose="02070309020205020404" pitchFamily="49" charset="0"/>
              <a:buChar char="o"/>
            </a:pPr>
            <a:r>
              <a:rPr lang="cs-CZ" altLang="cs-CZ" sz="2000" dirty="0">
                <a:latin typeface="Calibri" panose="020F0502020204030204" pitchFamily="34" charset="0"/>
              </a:rPr>
              <a:t>   snižují nebezpečí poškození či zcizení zásilky.</a:t>
            </a:r>
          </a:p>
        </p:txBody>
      </p:sp>
      <p:pic>
        <p:nvPicPr>
          <p:cNvPr id="68611" name="Picture 2">
            <a:extLst>
              <a:ext uri="{FF2B5EF4-FFF2-40B4-BE49-F238E27FC236}">
                <a16:creationId xmlns:a16="http://schemas.microsoft.com/office/drawing/2014/main" id="{20B8DF54-2AD9-689E-2447-E77074B07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0" y="3714750"/>
            <a:ext cx="45148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3">
            <a:extLst>
              <a:ext uri="{FF2B5EF4-FFF2-40B4-BE49-F238E27FC236}">
                <a16:creationId xmlns:a16="http://schemas.microsoft.com/office/drawing/2014/main" id="{FC664EF0-53FC-9AE6-1580-D08B80E71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2928938"/>
            <a:ext cx="379730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ovéPole 1">
            <a:extLst>
              <a:ext uri="{FF2B5EF4-FFF2-40B4-BE49-F238E27FC236}">
                <a16:creationId xmlns:a16="http://schemas.microsoft.com/office/drawing/2014/main" id="{C697F76C-917B-983D-0CEC-5EF543C8505D}"/>
              </a:ext>
            </a:extLst>
          </p:cNvPr>
          <p:cNvSpPr txBox="1">
            <a:spLocks noChangeArrowheads="1"/>
          </p:cNvSpPr>
          <p:nvPr/>
        </p:nvSpPr>
        <p:spPr bwMode="auto">
          <a:xfrm>
            <a:off x="323528" y="692696"/>
            <a:ext cx="81438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b="1" dirty="0">
                <a:latin typeface="Calibri" panose="020F0502020204030204" pitchFamily="34" charset="0"/>
              </a:rPr>
              <a:t>Výměnná nástavba </a:t>
            </a:r>
            <a:r>
              <a:rPr lang="cs-CZ" altLang="cs-CZ" sz="2000" dirty="0">
                <a:latin typeface="Calibri" panose="020F0502020204030204" pitchFamily="34" charset="0"/>
              </a:rPr>
              <a:t>je využívána v kombinované dopravě pro vytváření logistických řetězců.  </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Výměnná nástavba je přepravní skříň vybavená čtyřmi sklopnými nohami, je oddělitelná od dopravního prostředku. Nevýhoda oproti kontejneru je, že se zásadně nedá stohovat.</a:t>
            </a:r>
          </a:p>
        </p:txBody>
      </p:sp>
      <p:pic>
        <p:nvPicPr>
          <p:cNvPr id="69635" name="Picture 2">
            <a:extLst>
              <a:ext uri="{FF2B5EF4-FFF2-40B4-BE49-F238E27FC236}">
                <a16:creationId xmlns:a16="http://schemas.microsoft.com/office/drawing/2014/main" id="{4EB24092-684A-FB32-D053-11A8FF55E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25" y="3357563"/>
            <a:ext cx="3786188"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3">
            <a:extLst>
              <a:ext uri="{FF2B5EF4-FFF2-40B4-BE49-F238E27FC236}">
                <a16:creationId xmlns:a16="http://schemas.microsoft.com/office/drawing/2014/main" id="{431FD1BB-C9B5-6BEC-A833-8148A6CB5C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3357563"/>
            <a:ext cx="3883025"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ovéPole 3">
            <a:extLst>
              <a:ext uri="{FF2B5EF4-FFF2-40B4-BE49-F238E27FC236}">
                <a16:creationId xmlns:a16="http://schemas.microsoft.com/office/drawing/2014/main" id="{EF7C61EF-DC5C-A4D0-8157-CC102EDEB2B6}"/>
              </a:ext>
            </a:extLst>
          </p:cNvPr>
          <p:cNvSpPr txBox="1">
            <a:spLocks noChangeArrowheads="1"/>
          </p:cNvSpPr>
          <p:nvPr/>
        </p:nvSpPr>
        <p:spPr bwMode="auto">
          <a:xfrm>
            <a:off x="251520" y="476672"/>
            <a:ext cx="80724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b="1" dirty="0">
                <a:latin typeface="Calibri" panose="020F0502020204030204" pitchFamily="34" charset="0"/>
              </a:rPr>
              <a:t>Podvojný návěs </a:t>
            </a:r>
            <a:r>
              <a:rPr lang="cs-CZ" altLang="cs-CZ" sz="2000" dirty="0">
                <a:latin typeface="Calibri" panose="020F0502020204030204" pitchFamily="34" charset="0"/>
              </a:rPr>
              <a:t>je konstrukčně upravený silniční návěs, který umožňuje podsunout železniční podvozky, pomocí nichž se podvojné návěsy dopravují po železnici.</a:t>
            </a:r>
          </a:p>
        </p:txBody>
      </p:sp>
      <p:pic>
        <p:nvPicPr>
          <p:cNvPr id="70659" name="Picture 2">
            <a:extLst>
              <a:ext uri="{FF2B5EF4-FFF2-40B4-BE49-F238E27FC236}">
                <a16:creationId xmlns:a16="http://schemas.microsoft.com/office/drawing/2014/main" id="{EBAB728D-69F1-9021-D3A7-ACE89FFBB7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1071563"/>
            <a:ext cx="385762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3">
            <a:extLst>
              <a:ext uri="{FF2B5EF4-FFF2-40B4-BE49-F238E27FC236}">
                <a16:creationId xmlns:a16="http://schemas.microsoft.com/office/drawing/2014/main" id="{5BA852E0-9235-A1CA-05E3-243C828CD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1938" y="2857500"/>
            <a:ext cx="4733925"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5">
            <a:extLst>
              <a:ext uri="{FF2B5EF4-FFF2-40B4-BE49-F238E27FC236}">
                <a16:creationId xmlns:a16="http://schemas.microsoft.com/office/drawing/2014/main" id="{EA9B43AF-48C8-0EBF-AB7E-D53EB79ABF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5" y="3500438"/>
            <a:ext cx="355282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B508246A-EA2A-9D0C-B6C4-7BCA63FE90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4282221"/>
            <a:ext cx="2857128" cy="2186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3">
            <a:extLst>
              <a:ext uri="{FF2B5EF4-FFF2-40B4-BE49-F238E27FC236}">
                <a16:creationId xmlns:a16="http://schemas.microsoft.com/office/drawing/2014/main" id="{ED937B03-843D-2218-E94B-159B3634D0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4274379"/>
            <a:ext cx="3263851" cy="220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a:extLst>
              <a:ext uri="{FF2B5EF4-FFF2-40B4-BE49-F238E27FC236}">
                <a16:creationId xmlns:a16="http://schemas.microsoft.com/office/drawing/2014/main" id="{17426630-5F0E-8ABC-4A9C-4E77BFA683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2629810"/>
            <a:ext cx="4907260" cy="159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ovéPole 7">
            <a:extLst>
              <a:ext uri="{FF2B5EF4-FFF2-40B4-BE49-F238E27FC236}">
                <a16:creationId xmlns:a16="http://schemas.microsoft.com/office/drawing/2014/main" id="{4BC612E8-AACB-92A6-068E-2FF1A86696C2}"/>
              </a:ext>
            </a:extLst>
          </p:cNvPr>
          <p:cNvSpPr txBox="1">
            <a:spLocks noChangeArrowheads="1"/>
          </p:cNvSpPr>
          <p:nvPr/>
        </p:nvSpPr>
        <p:spPr bwMode="auto">
          <a:xfrm>
            <a:off x="323528" y="692696"/>
            <a:ext cx="83581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dirty="0">
                <a:latin typeface="Calibri" panose="020F0502020204030204" pitchFamily="34" charset="0"/>
              </a:rPr>
              <a:t>Systém Ro-La (pojízdná silnice) spočívá v tom, že 17 – 26 silničních nákladních souprav (kamiónů) zajede přímo na nízkopodlažní železniční vozy a vytvoří jeden vlak. Pro řidiče kamiónů je zařazen osobní vagón. V ČR jsou 2 pravidelné Ro-La linky Lovosice-Drážďany a České Budějovice-</a:t>
            </a:r>
            <a:r>
              <a:rPr lang="cs-CZ" altLang="cs-CZ" sz="2000" dirty="0" err="1">
                <a:latin typeface="Calibri" panose="020F0502020204030204" pitchFamily="34" charset="0"/>
              </a:rPr>
              <a:t>Villach</a:t>
            </a:r>
            <a:r>
              <a:rPr lang="cs-CZ" altLang="cs-CZ" sz="2000" dirty="0">
                <a:latin typeface="Calibri" panose="020F0502020204030204" pitchFamily="34" charset="0"/>
              </a:rPr>
              <a:t>.</a:t>
            </a:r>
          </a:p>
          <a:p>
            <a:pPr eaLnBrk="1" hangingPunct="1"/>
            <a:endParaRPr lang="cs-CZ" altLang="cs-CZ" dirty="0">
              <a:latin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a:extLst>
              <a:ext uri="{FF2B5EF4-FFF2-40B4-BE49-F238E27FC236}">
                <a16:creationId xmlns:a16="http://schemas.microsoft.com/office/drawing/2014/main" id="{E04A9B2F-EE94-028C-E816-4903C372D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88" y="1700808"/>
            <a:ext cx="4813126" cy="324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2">
            <a:extLst>
              <a:ext uri="{FF2B5EF4-FFF2-40B4-BE49-F238E27FC236}">
                <a16:creationId xmlns:a16="http://schemas.microsoft.com/office/drawing/2014/main" id="{CA8E5014-02CB-9053-6230-28ED619949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0750" y="4554538"/>
            <a:ext cx="28575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ovéPole 3">
            <a:extLst>
              <a:ext uri="{FF2B5EF4-FFF2-40B4-BE49-F238E27FC236}">
                <a16:creationId xmlns:a16="http://schemas.microsoft.com/office/drawing/2014/main" id="{2DB88AE9-9E65-C60E-BB97-4340D5B88C47}"/>
              </a:ext>
            </a:extLst>
          </p:cNvPr>
          <p:cNvSpPr txBox="1">
            <a:spLocks noChangeArrowheads="1"/>
          </p:cNvSpPr>
          <p:nvPr/>
        </p:nvSpPr>
        <p:spPr bwMode="auto">
          <a:xfrm>
            <a:off x="535781" y="620688"/>
            <a:ext cx="80724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dirty="0">
                <a:latin typeface="Calibri" panose="020F0502020204030204" pitchFamily="34" charset="0"/>
              </a:rPr>
              <a:t>Kombinovaná doprava je efektivní při přepravě na vzdálenost 700 – 800 km nebo v případě kyvadlové dopravy mezi dvěma místy. Určitou nevýhodou  je potřeba času na nakládku, vazba na jízdní řády a čekání na překladištích.</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a:extLst>
              <a:ext uri="{FF2B5EF4-FFF2-40B4-BE49-F238E27FC236}">
                <a16:creationId xmlns:a16="http://schemas.microsoft.com/office/drawing/2014/main" id="{66D45CBC-AFA0-1729-42E6-4C1BFC925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3000375"/>
            <a:ext cx="264795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2">
            <a:extLst>
              <a:ext uri="{FF2B5EF4-FFF2-40B4-BE49-F238E27FC236}">
                <a16:creationId xmlns:a16="http://schemas.microsoft.com/office/drawing/2014/main" id="{4C99D534-3737-87FF-5975-640B4521B2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3313" y="2428875"/>
            <a:ext cx="51435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ovéPole 3">
            <a:extLst>
              <a:ext uri="{FF2B5EF4-FFF2-40B4-BE49-F238E27FC236}">
                <a16:creationId xmlns:a16="http://schemas.microsoft.com/office/drawing/2014/main" id="{1ABD74DF-A7EB-1097-ECAE-2A64BE87B5CE}"/>
              </a:ext>
            </a:extLst>
          </p:cNvPr>
          <p:cNvSpPr txBox="1">
            <a:spLocks noChangeArrowheads="1"/>
          </p:cNvSpPr>
          <p:nvPr/>
        </p:nvSpPr>
        <p:spPr bwMode="auto">
          <a:xfrm>
            <a:off x="428625" y="764704"/>
            <a:ext cx="82867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b="1" dirty="0">
                <a:latin typeface="Calibri" panose="020F0502020204030204" pitchFamily="34" charset="0"/>
              </a:rPr>
              <a:t>Potrubní doprava </a:t>
            </a:r>
            <a:r>
              <a:rPr lang="cs-CZ" altLang="cs-CZ" sz="2000" dirty="0">
                <a:latin typeface="Calibri" panose="020F0502020204030204" pitchFamily="34" charset="0"/>
              </a:rPr>
              <a:t>se uplatňuje při přepravě kapalin (ropa a produkty z ní) a plynů (např. zemní plyn), dále různých chemikálií a často na velké vzdálenosti.</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Potrubní doprava ropných produktů je levnější než železniční, avšak dražší než lodní (v případě mezikontinentální dopravy pomocí velkokapacitních tankerů).</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ovéPole 3">
            <a:extLst>
              <a:ext uri="{FF2B5EF4-FFF2-40B4-BE49-F238E27FC236}">
                <a16:creationId xmlns:a16="http://schemas.microsoft.com/office/drawing/2014/main" id="{80B93CFB-7531-25FB-9BF1-FF580D6FDDED}"/>
              </a:ext>
            </a:extLst>
          </p:cNvPr>
          <p:cNvSpPr txBox="1">
            <a:spLocks noChangeArrowheads="1"/>
          </p:cNvSpPr>
          <p:nvPr/>
        </p:nvSpPr>
        <p:spPr bwMode="auto">
          <a:xfrm>
            <a:off x="568704" y="612775"/>
            <a:ext cx="81438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u="sng" dirty="0">
                <a:latin typeface="Calibri" panose="020F0502020204030204" pitchFamily="34" charset="0"/>
              </a:rPr>
              <a:t>Výhody:</a:t>
            </a:r>
          </a:p>
          <a:p>
            <a:pPr eaLnBrk="1" hangingPunct="1"/>
            <a:endParaRPr lang="cs-CZ" altLang="cs-CZ" sz="2000" u="sng"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vysoká spolehlivost a bezpečnost,</a:t>
            </a:r>
          </a:p>
          <a:p>
            <a:pPr eaLnBrk="1" hangingPunct="1">
              <a:buFont typeface="Courier New" panose="02070309020205020404" pitchFamily="49" charset="0"/>
              <a:buChar char="o"/>
            </a:pPr>
            <a:endParaRPr lang="cs-CZ" altLang="cs-CZ" sz="2000"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podzemní uložení (minimální zábor půdy),</a:t>
            </a:r>
          </a:p>
          <a:p>
            <a:pPr eaLnBrk="1" hangingPunct="1">
              <a:buFont typeface="Courier New" panose="02070309020205020404" pitchFamily="49" charset="0"/>
              <a:buChar char="o"/>
            </a:pPr>
            <a:endParaRPr lang="cs-CZ" altLang="cs-CZ" sz="2000"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minimální nebezpečí znečištění,</a:t>
            </a:r>
          </a:p>
          <a:p>
            <a:pPr eaLnBrk="1" hangingPunct="1">
              <a:buFont typeface="Courier New" panose="02070309020205020404" pitchFamily="49" charset="0"/>
              <a:buChar char="o"/>
            </a:pPr>
            <a:endParaRPr lang="cs-CZ" altLang="cs-CZ" sz="2000"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nízká hlučnost, ochrana životního prostředí,</a:t>
            </a:r>
          </a:p>
          <a:p>
            <a:pPr eaLnBrk="1" hangingPunct="1">
              <a:buFont typeface="Courier New" panose="02070309020205020404" pitchFamily="49" charset="0"/>
              <a:buChar char="o"/>
            </a:pPr>
            <a:endParaRPr lang="cs-CZ" altLang="cs-CZ" sz="2000"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kontinuálnost provozu umožňující vysoký výkon.</a:t>
            </a:r>
          </a:p>
          <a:p>
            <a:pPr eaLnBrk="1" hangingPunct="1">
              <a:buFont typeface="Courier New" panose="02070309020205020404" pitchFamily="49" charset="0"/>
              <a:buChar char="o"/>
            </a:pPr>
            <a:endParaRPr lang="cs-CZ" altLang="cs-CZ" sz="2000" dirty="0">
              <a:latin typeface="Calibri" panose="020F0502020204030204" pitchFamily="34" charset="0"/>
            </a:endParaRPr>
          </a:p>
          <a:p>
            <a:pPr eaLnBrk="1" hangingPunct="1"/>
            <a:r>
              <a:rPr lang="cs-CZ" altLang="cs-CZ" sz="2000" u="sng" dirty="0">
                <a:latin typeface="Calibri" panose="020F0502020204030204" pitchFamily="34" charset="0"/>
              </a:rPr>
              <a:t>Nevýhody:</a:t>
            </a:r>
          </a:p>
          <a:p>
            <a:pPr eaLnBrk="1" hangingPunct="1"/>
            <a:endParaRPr lang="cs-CZ" altLang="cs-CZ" sz="2000" u="sng"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vysoké investice,</a:t>
            </a:r>
          </a:p>
          <a:p>
            <a:pPr eaLnBrk="1" hangingPunct="1">
              <a:buFont typeface="Courier New" panose="02070309020205020404" pitchFamily="49" charset="0"/>
              <a:buChar char="o"/>
            </a:pPr>
            <a:endParaRPr lang="cs-CZ" altLang="cs-CZ" sz="2000" dirty="0">
              <a:latin typeface="Calibri" panose="020F0502020204030204" pitchFamily="34" charset="0"/>
            </a:endParaRPr>
          </a:p>
          <a:p>
            <a:pPr eaLnBrk="1" hangingPunct="1">
              <a:buFont typeface="Courier New" panose="02070309020205020404" pitchFamily="49" charset="0"/>
              <a:buChar char="o"/>
            </a:pPr>
            <a:r>
              <a:rPr lang="cs-CZ" altLang="cs-CZ" sz="2000" dirty="0">
                <a:latin typeface="Calibri" panose="020F0502020204030204" pitchFamily="34" charset="0"/>
              </a:rPr>
              <a:t>   jen pro přepravu kapalin a plynů a v omezené míře hromadných substrátů v proudu vody.</a:t>
            </a:r>
          </a:p>
        </p:txBody>
      </p:sp>
      <p:pic>
        <p:nvPicPr>
          <p:cNvPr id="74755" name="Picture 2">
            <a:extLst>
              <a:ext uri="{FF2B5EF4-FFF2-40B4-BE49-F238E27FC236}">
                <a16:creationId xmlns:a16="http://schemas.microsoft.com/office/drawing/2014/main" id="{EAE80D99-F007-8C8A-B890-A7B070B3C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188" y="571500"/>
            <a:ext cx="2663825"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ovéPole 3">
            <a:extLst>
              <a:ext uri="{FF2B5EF4-FFF2-40B4-BE49-F238E27FC236}">
                <a16:creationId xmlns:a16="http://schemas.microsoft.com/office/drawing/2014/main" id="{F760BBD8-F7E3-27B0-49E8-57F1C868A2A8}"/>
              </a:ext>
            </a:extLst>
          </p:cNvPr>
          <p:cNvSpPr txBox="1">
            <a:spLocks noChangeArrowheads="1"/>
          </p:cNvSpPr>
          <p:nvPr/>
        </p:nvSpPr>
        <p:spPr bwMode="auto">
          <a:xfrm>
            <a:off x="590550" y="660400"/>
            <a:ext cx="814387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Calibri" panose="020F0502020204030204" pitchFamily="34" charset="0"/>
              </a:rPr>
              <a:t>Letecká  nákladní doprava </a:t>
            </a:r>
          </a:p>
          <a:p>
            <a:pPr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Letadla jako dopravní prostředky se uplatňují tam, kde rozhoduje rychlost nebo se přepravuje na velkou vzdálenost, případně se oba požadavky uplatňují současně. Přepravované zboží jsou většinou předměty rychle podléhající zkáze (ryby, květiny, ovoce), zboží s vysokou hodnotou a malým objemem (přístroje, klenoty), objekty s časově kritickými lhůtami (transplantáty, živá zvířata, náhradní díly, časopisy, módní zboží).</a:t>
            </a:r>
          </a:p>
        </p:txBody>
      </p:sp>
      <p:pic>
        <p:nvPicPr>
          <p:cNvPr id="75779" name="Picture 2">
            <a:extLst>
              <a:ext uri="{FF2B5EF4-FFF2-40B4-BE49-F238E27FC236}">
                <a16:creationId xmlns:a16="http://schemas.microsoft.com/office/drawing/2014/main" id="{9D388D6C-14E7-1C0F-0E74-F9D3974AA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3214688"/>
            <a:ext cx="4286250" cy="322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a:extLst>
              <a:ext uri="{FF2B5EF4-FFF2-40B4-BE49-F238E27FC236}">
                <a16:creationId xmlns:a16="http://schemas.microsoft.com/office/drawing/2014/main" id="{368CA8D3-564B-E922-4BF0-D01DBAD2EB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75" y="3929063"/>
            <a:ext cx="344805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Obdélník 3">
            <a:extLst>
              <a:ext uri="{FF2B5EF4-FFF2-40B4-BE49-F238E27FC236}">
                <a16:creationId xmlns:a16="http://schemas.microsoft.com/office/drawing/2014/main" id="{29B8928A-BD63-C3BA-023D-15F1B5DA86F6}"/>
              </a:ext>
            </a:extLst>
          </p:cNvPr>
          <p:cNvSpPr>
            <a:spLocks noChangeArrowheads="1"/>
          </p:cNvSpPr>
          <p:nvPr/>
        </p:nvSpPr>
        <p:spPr bwMode="auto">
          <a:xfrm>
            <a:off x="428625" y="764704"/>
            <a:ext cx="828675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u="sng" dirty="0">
                <a:latin typeface="Calibri" panose="020F0502020204030204" pitchFamily="34" charset="0"/>
              </a:rPr>
              <a:t>Výhody:</a:t>
            </a:r>
          </a:p>
          <a:p>
            <a:pPr algn="just" eaLnBrk="1" hangingPunct="1"/>
            <a:endParaRPr lang="cs-CZ" altLang="cs-CZ" sz="2000" u="sng"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rychlost, spolehlivost, četnost spojů,</a:t>
            </a:r>
          </a:p>
          <a:p>
            <a:pPr algn="just" eaLnBrk="1" hangingPunct="1">
              <a:buFont typeface="Courier New" panose="02070309020205020404" pitchFamily="49" charset="0"/>
              <a:buChar char="o"/>
            </a:pPr>
            <a:r>
              <a:rPr lang="cs-CZ" altLang="cs-CZ" sz="2000" dirty="0">
                <a:latin typeface="Calibri" panose="020F0502020204030204" pitchFamily="34" charset="0"/>
              </a:rPr>
              <a:t>   přesné doby příletu a odletu,</a:t>
            </a:r>
          </a:p>
          <a:p>
            <a:pPr algn="just" eaLnBrk="1" hangingPunct="1">
              <a:buFont typeface="Courier New" panose="02070309020205020404" pitchFamily="49" charset="0"/>
              <a:buChar char="o"/>
            </a:pPr>
            <a:r>
              <a:rPr lang="cs-CZ" altLang="cs-CZ" sz="2000" dirty="0">
                <a:latin typeface="Calibri" panose="020F0502020204030204" pitchFamily="34" charset="0"/>
              </a:rPr>
              <a:t>   méně skladů, zásob,</a:t>
            </a:r>
          </a:p>
          <a:p>
            <a:pPr algn="just" eaLnBrk="1" hangingPunct="1">
              <a:buFont typeface="Courier New" panose="02070309020205020404" pitchFamily="49" charset="0"/>
              <a:buChar char="o"/>
            </a:pPr>
            <a:r>
              <a:rPr lang="cs-CZ" altLang="cs-CZ" sz="2000" dirty="0">
                <a:latin typeface="Calibri" panose="020F0502020204030204" pitchFamily="34" charset="0"/>
              </a:rPr>
              <a:t>   výrazně nižší náklady na balení u </a:t>
            </a:r>
            <a:r>
              <a:rPr lang="cs-CZ" altLang="cs-CZ" sz="2000" dirty="0" err="1">
                <a:latin typeface="Calibri" panose="020F0502020204030204" pitchFamily="34" charset="0"/>
              </a:rPr>
              <a:t>mezikontinetálních</a:t>
            </a:r>
            <a:r>
              <a:rPr lang="cs-CZ" altLang="cs-CZ" sz="2000" dirty="0">
                <a:latin typeface="Calibri" panose="020F0502020204030204" pitchFamily="34" charset="0"/>
              </a:rPr>
              <a:t> přeprav v porovnání s námořní dopravou,</a:t>
            </a:r>
          </a:p>
          <a:p>
            <a:pPr algn="just" eaLnBrk="1" hangingPunct="1">
              <a:buFont typeface="Courier New" panose="02070309020205020404" pitchFamily="49" charset="0"/>
              <a:buChar char="o"/>
            </a:pPr>
            <a:r>
              <a:rPr lang="cs-CZ" altLang="cs-CZ" sz="2000" dirty="0">
                <a:latin typeface="Calibri" panose="020F0502020204030204" pitchFamily="34" charset="0"/>
              </a:rPr>
              <a:t>   relativně vysoká nezávislost na intenzitě letecké dopravy a vlivech počasí.</a:t>
            </a:r>
          </a:p>
        </p:txBody>
      </p:sp>
      <p:pic>
        <p:nvPicPr>
          <p:cNvPr id="76803" name="Picture 5">
            <a:extLst>
              <a:ext uri="{FF2B5EF4-FFF2-40B4-BE49-F238E27FC236}">
                <a16:creationId xmlns:a16="http://schemas.microsoft.com/office/drawing/2014/main" id="{15971603-6C5F-DE7D-4EFB-DCEA89D00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4214813"/>
            <a:ext cx="4783138"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datum 3">
            <a:extLst>
              <a:ext uri="{FF2B5EF4-FFF2-40B4-BE49-F238E27FC236}">
                <a16:creationId xmlns:a16="http://schemas.microsoft.com/office/drawing/2014/main" id="{DA592FE9-7FC4-5034-FC49-A2FFA00FE5CF}"/>
              </a:ext>
            </a:extLst>
          </p:cNvPr>
          <p:cNvSpPr>
            <a:spLocks noGrp="1"/>
          </p:cNvSpPr>
          <p:nvPr>
            <p:ph type="dt" sz="half" idx="10"/>
          </p:nvPr>
        </p:nvSpPr>
        <p:spPr/>
        <p:txBody>
          <a:bodyPr/>
          <a:lstStyle/>
          <a:p>
            <a:fld id="{BF029E92-179A-4937-94D0-928C0089468E}" type="datetime1">
              <a:rPr lang="cs-CZ" smtClean="0"/>
              <a:t>13.11.2025</a:t>
            </a:fld>
            <a:endParaRPr lang="cs-CZ"/>
          </a:p>
        </p:txBody>
      </p:sp>
      <p:sp>
        <p:nvSpPr>
          <p:cNvPr id="6" name="TextovéPole 5">
            <a:extLst>
              <a:ext uri="{FF2B5EF4-FFF2-40B4-BE49-F238E27FC236}">
                <a16:creationId xmlns:a16="http://schemas.microsoft.com/office/drawing/2014/main" id="{3EFB009C-4059-EB9A-6E5E-025EA4C7AED0}"/>
              </a:ext>
            </a:extLst>
          </p:cNvPr>
          <p:cNvSpPr txBox="1"/>
          <p:nvPr/>
        </p:nvSpPr>
        <p:spPr>
          <a:xfrm>
            <a:off x="323528" y="1078100"/>
            <a:ext cx="8568952" cy="3441968"/>
          </a:xfrm>
          <a:prstGeom prst="rect">
            <a:avLst/>
          </a:prstGeom>
          <a:noFill/>
        </p:spPr>
        <p:txBody>
          <a:bodyPr wrap="square">
            <a:spAutoFit/>
          </a:bodyPr>
          <a:lstStyle/>
          <a:p>
            <a:pPr marL="314234" indent="-312779" algn="just" hangingPunct="1">
              <a:spcBef>
                <a:spcPts val="585"/>
              </a:spcBef>
              <a:spcAft>
                <a:spcPts val="1306"/>
              </a:spcAft>
              <a:buSzPct val="45000"/>
              <a:buFont typeface="Arial" charset="0"/>
              <a:buChar char="•"/>
              <a:tabLst>
                <a:tab pos="663382" algn="l"/>
                <a:tab pos="1326764" algn="l"/>
                <a:tab pos="1990146" algn="l"/>
                <a:tab pos="2653528" algn="l"/>
                <a:tab pos="3316910" algn="l"/>
                <a:tab pos="3980292" algn="l"/>
                <a:tab pos="4643674" algn="l"/>
                <a:tab pos="5307056" algn="l"/>
                <a:tab pos="5970438" algn="l"/>
                <a:tab pos="6633820" algn="l"/>
                <a:tab pos="7297202" algn="l"/>
              </a:tabLst>
            </a:pPr>
            <a:r>
              <a:rPr lang="cs-CZ" sz="2000" dirty="0">
                <a:latin typeface="Calibri" charset="0"/>
              </a:rPr>
              <a:t>Technické prostředky a zařízení pro </a:t>
            </a:r>
            <a:r>
              <a:rPr lang="cs-CZ" sz="2000" b="1" i="1" dirty="0">
                <a:latin typeface="Calibri" charset="0"/>
              </a:rPr>
              <a:t>manipulaci</a:t>
            </a:r>
            <a:r>
              <a:rPr lang="cs-CZ" sz="2000" dirty="0">
                <a:latin typeface="Calibri" charset="0"/>
              </a:rPr>
              <a:t>, přepravu, skladování, balení a fixaci a další pomocné prostředky a zařízení, které </a:t>
            </a:r>
            <a:r>
              <a:rPr lang="cs-CZ" sz="2000" i="1" dirty="0">
                <a:latin typeface="Calibri" charset="0"/>
              </a:rPr>
              <a:t>fungují ve spojení s potřebnými budovami, manipulačními a skladovými plochami a dopravními komunikacemi</a:t>
            </a:r>
            <a:r>
              <a:rPr lang="cs-CZ" sz="2000" dirty="0">
                <a:latin typeface="Calibri" charset="0"/>
              </a:rPr>
              <a:t>.</a:t>
            </a:r>
            <a:endParaRPr lang="en-GB" sz="2000" dirty="0">
              <a:latin typeface="Calibri" charset="0"/>
            </a:endParaRPr>
          </a:p>
          <a:p>
            <a:pPr marL="314234" indent="-312779" algn="just" hangingPunct="1">
              <a:spcBef>
                <a:spcPts val="585"/>
              </a:spcBef>
              <a:spcAft>
                <a:spcPts val="1306"/>
              </a:spcAft>
              <a:buSzPct val="45000"/>
              <a:buFont typeface="Arial" charset="0"/>
              <a:buChar char="•"/>
              <a:tabLst>
                <a:tab pos="663382" algn="l"/>
                <a:tab pos="1326764" algn="l"/>
                <a:tab pos="1990146" algn="l"/>
                <a:tab pos="2653528" algn="l"/>
                <a:tab pos="3316910" algn="l"/>
                <a:tab pos="3980292" algn="l"/>
                <a:tab pos="4643674" algn="l"/>
                <a:tab pos="5307056" algn="l"/>
                <a:tab pos="5970438" algn="l"/>
                <a:tab pos="6633820" algn="l"/>
                <a:tab pos="7297202" algn="l"/>
              </a:tabLst>
            </a:pPr>
            <a:r>
              <a:rPr lang="cs-CZ" sz="2000" dirty="0">
                <a:latin typeface="Calibri" charset="0"/>
              </a:rPr>
              <a:t>Technické prostředky a zařízení sloužící činnostem </a:t>
            </a:r>
            <a:r>
              <a:rPr lang="cs-CZ" sz="2000" i="1" dirty="0">
                <a:latin typeface="Calibri" charset="0"/>
              </a:rPr>
              <a:t>s </a:t>
            </a:r>
            <a:r>
              <a:rPr lang="cs-CZ" sz="2000" b="1" i="1" dirty="0">
                <a:latin typeface="Calibri" charset="0"/>
              </a:rPr>
              <a:t>informacemi</a:t>
            </a:r>
            <a:r>
              <a:rPr lang="cs-CZ" sz="2000" dirty="0">
                <a:latin typeface="Calibri" charset="0"/>
              </a:rPr>
              <a:t> (s nosiči informací), </a:t>
            </a:r>
            <a:r>
              <a:rPr lang="cs-CZ" sz="2000" i="1" dirty="0">
                <a:latin typeface="Calibri" charset="0"/>
              </a:rPr>
              <a:t>jako prostředky pro automatické sledování a identifikaci pasivních prvků, počítače, prostředky a sítě pro dálkový přenos zpráv, údajů a dat a další</a:t>
            </a:r>
            <a:r>
              <a:rPr lang="cs-CZ" sz="2000" dirty="0">
                <a:latin typeface="Calibri" charset="0"/>
              </a:rPr>
              <a:t>.</a:t>
            </a:r>
          </a:p>
          <a:p>
            <a:pPr marL="314234" indent="-312779" algn="just" hangingPunct="1">
              <a:spcBef>
                <a:spcPts val="585"/>
              </a:spcBef>
              <a:spcAft>
                <a:spcPts val="1306"/>
              </a:spcAft>
              <a:buSzPct val="45000"/>
              <a:buFont typeface="Arial" charset="0"/>
              <a:buChar char="•"/>
              <a:tabLst>
                <a:tab pos="663382" algn="l"/>
                <a:tab pos="1326764" algn="l"/>
                <a:tab pos="1990146" algn="l"/>
                <a:tab pos="2653528" algn="l"/>
                <a:tab pos="3316910" algn="l"/>
                <a:tab pos="3980292" algn="l"/>
                <a:tab pos="4643674" algn="l"/>
                <a:tab pos="5307056" algn="l"/>
                <a:tab pos="5970438" algn="l"/>
                <a:tab pos="6633820" algn="l"/>
                <a:tab pos="7297202" algn="l"/>
              </a:tabLst>
            </a:pPr>
            <a:r>
              <a:rPr lang="cs-CZ" sz="2000" b="1" i="1" dirty="0">
                <a:latin typeface="Calibri" charset="0"/>
              </a:rPr>
              <a:t>Lidská složka</a:t>
            </a:r>
            <a:r>
              <a:rPr lang="cs-CZ" sz="2000" b="1" dirty="0">
                <a:latin typeface="Calibri" charset="0"/>
              </a:rPr>
              <a:t> </a:t>
            </a:r>
            <a:r>
              <a:rPr lang="cs-CZ" sz="2000" dirty="0">
                <a:latin typeface="Calibri" charset="0"/>
              </a:rPr>
              <a:t>je nedílnou součástí příslušného aktivního prvku, tzn. </a:t>
            </a:r>
            <a:r>
              <a:rPr lang="cs-CZ" sz="2000" i="1" dirty="0">
                <a:latin typeface="Calibri" charset="0"/>
              </a:rPr>
              <a:t>že aktivními prvky jsou i sami řídící pracovníci, kteří řídí složky logistického procesu.</a:t>
            </a:r>
          </a:p>
        </p:txBody>
      </p:sp>
    </p:spTree>
    <p:extLst>
      <p:ext uri="{BB962C8B-B14F-4D97-AF65-F5344CB8AC3E}">
        <p14:creationId xmlns:p14="http://schemas.microsoft.com/office/powerpoint/2010/main" val="3770586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a:extLst>
              <a:ext uri="{FF2B5EF4-FFF2-40B4-BE49-F238E27FC236}">
                <a16:creationId xmlns:a16="http://schemas.microsoft.com/office/drawing/2014/main" id="{47DF1D5C-C9D5-C874-143D-D7EEADFBC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9450" y="3357563"/>
            <a:ext cx="4287838"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ovéPole 5">
            <a:extLst>
              <a:ext uri="{FF2B5EF4-FFF2-40B4-BE49-F238E27FC236}">
                <a16:creationId xmlns:a16="http://schemas.microsoft.com/office/drawing/2014/main" id="{956AA8BF-1A7A-156C-05A2-2F1DDA74D618}"/>
              </a:ext>
            </a:extLst>
          </p:cNvPr>
          <p:cNvSpPr txBox="1">
            <a:spLocks noChangeArrowheads="1"/>
          </p:cNvSpPr>
          <p:nvPr/>
        </p:nvSpPr>
        <p:spPr bwMode="auto">
          <a:xfrm>
            <a:off x="561976" y="764704"/>
            <a:ext cx="8215312"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u="sng" dirty="0">
                <a:latin typeface="Calibri" panose="020F0502020204030204" pitchFamily="34" charset="0"/>
              </a:rPr>
              <a:t>Nevýhody:</a:t>
            </a:r>
          </a:p>
          <a:p>
            <a:pPr eaLnBrk="1" hangingPunct="1"/>
            <a:endParaRPr lang="cs-CZ" altLang="cs-CZ" sz="2000" u="sng" dirty="0">
              <a:latin typeface="Calibri" panose="020F0502020204030204" pitchFamily="34" charset="0"/>
            </a:endParaRPr>
          </a:p>
          <a:p>
            <a:pPr algn="just" eaLnBrk="1" hangingPunct="1">
              <a:buFont typeface="Courier New" panose="02070309020205020404" pitchFamily="49" charset="0"/>
              <a:buChar char="o"/>
            </a:pPr>
            <a:r>
              <a:rPr lang="cs-CZ" altLang="cs-CZ" sz="2000" dirty="0">
                <a:latin typeface="Calibri" panose="020F0502020204030204" pitchFamily="34" charset="0"/>
              </a:rPr>
              <a:t>   vysoké náklady přepravy (vyšší než u pozemní dopravy),</a:t>
            </a:r>
          </a:p>
          <a:p>
            <a:pPr algn="just" eaLnBrk="1" hangingPunct="1">
              <a:buFont typeface="Courier New" panose="02070309020205020404" pitchFamily="49" charset="0"/>
              <a:buChar char="o"/>
            </a:pPr>
            <a:r>
              <a:rPr lang="cs-CZ" altLang="cs-CZ" sz="2000" dirty="0">
                <a:latin typeface="Calibri" panose="020F0502020204030204" pitchFamily="34" charset="0"/>
              </a:rPr>
              <a:t>   při přepravě na kratší vzdálenosti výhoda rychlosti ztrácí na významu (silniční doprava je schopna na kratší vzdálenosti dosáhnout kratších přepravních časů),</a:t>
            </a:r>
          </a:p>
          <a:p>
            <a:pPr algn="just" eaLnBrk="1" hangingPunct="1">
              <a:buFont typeface="Courier New" panose="02070309020205020404" pitchFamily="49" charset="0"/>
              <a:buChar char="o"/>
            </a:pPr>
            <a:r>
              <a:rPr lang="cs-CZ" altLang="cs-CZ" sz="2000" dirty="0">
                <a:latin typeface="Calibri" panose="020F0502020204030204" pitchFamily="34" charset="0"/>
              </a:rPr>
              <a:t>   časté znehodnocení krátkých letových časů pomalými navazujícími operacemi (překládka, celní odbavení, apod.),</a:t>
            </a:r>
          </a:p>
          <a:p>
            <a:pPr algn="just" eaLnBrk="1" hangingPunct="1">
              <a:buFont typeface="Courier New" panose="02070309020205020404" pitchFamily="49" charset="0"/>
              <a:buChar char="o"/>
            </a:pPr>
            <a:r>
              <a:rPr lang="cs-CZ" altLang="cs-CZ" sz="2000" dirty="0">
                <a:latin typeface="Calibri" panose="020F0502020204030204" pitchFamily="34" charset="0"/>
              </a:rPr>
              <a:t>   relativně malé zásilky.</a:t>
            </a:r>
          </a:p>
        </p:txBody>
      </p:sp>
      <p:pic>
        <p:nvPicPr>
          <p:cNvPr id="77828" name="Picture 2">
            <a:extLst>
              <a:ext uri="{FF2B5EF4-FFF2-40B4-BE49-F238E27FC236}">
                <a16:creationId xmlns:a16="http://schemas.microsoft.com/office/drawing/2014/main" id="{F663D728-7614-481B-A0F5-A443F2A1DE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3500438"/>
            <a:ext cx="3643313"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ovéPole 3">
            <a:extLst>
              <a:ext uri="{FF2B5EF4-FFF2-40B4-BE49-F238E27FC236}">
                <a16:creationId xmlns:a16="http://schemas.microsoft.com/office/drawing/2014/main" id="{7FD8DDBF-0839-905A-D6A5-E410A11F80D4}"/>
              </a:ext>
            </a:extLst>
          </p:cNvPr>
          <p:cNvSpPr txBox="1">
            <a:spLocks noChangeArrowheads="1"/>
          </p:cNvSpPr>
          <p:nvPr/>
        </p:nvSpPr>
        <p:spPr bwMode="auto">
          <a:xfrm>
            <a:off x="464344" y="511968"/>
            <a:ext cx="821531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b="1" dirty="0">
                <a:latin typeface="Calibri" panose="020F0502020204030204" pitchFamily="34" charset="0"/>
              </a:rPr>
              <a:t>Pásová doprava</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Předností tohoto kontinuálního dopravního systému je vysoký výkon (až 5000 t/h). Vzhledem ke značným pořizovacím nákladům, rychle stoupajícím se vzrůstající kapacitou, je pásová doprava vhodná především na menší vzdálenosti.</a:t>
            </a:r>
          </a:p>
        </p:txBody>
      </p:sp>
      <p:pic>
        <p:nvPicPr>
          <p:cNvPr id="78851" name="Picture 2">
            <a:extLst>
              <a:ext uri="{FF2B5EF4-FFF2-40B4-BE49-F238E27FC236}">
                <a16:creationId xmlns:a16="http://schemas.microsoft.com/office/drawing/2014/main" id="{FDC306BF-3BBC-0FD9-2DAB-41138F2B7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2214563"/>
            <a:ext cx="4352925"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3">
            <a:extLst>
              <a:ext uri="{FF2B5EF4-FFF2-40B4-BE49-F238E27FC236}">
                <a16:creationId xmlns:a16="http://schemas.microsoft.com/office/drawing/2014/main" id="{B62EABAD-53A2-1DA0-3547-6C6CFAF2B2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063" y="3786188"/>
            <a:ext cx="38290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a:extLst>
              <a:ext uri="{FF2B5EF4-FFF2-40B4-BE49-F238E27FC236}">
                <a16:creationId xmlns:a16="http://schemas.microsoft.com/office/drawing/2014/main" id="{C94F0F5E-39B2-F8FB-8596-08AD3279E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438" y="2643188"/>
            <a:ext cx="2928937"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4">
            <a:extLst>
              <a:ext uri="{FF2B5EF4-FFF2-40B4-BE49-F238E27FC236}">
                <a16:creationId xmlns:a16="http://schemas.microsoft.com/office/drawing/2014/main" id="{44E2E349-722C-1741-DB95-E385020F53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2714625"/>
            <a:ext cx="3571875"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ovéPole 4">
            <a:extLst>
              <a:ext uri="{FF2B5EF4-FFF2-40B4-BE49-F238E27FC236}">
                <a16:creationId xmlns:a16="http://schemas.microsoft.com/office/drawing/2014/main" id="{F08CE7B9-38F5-3315-6C40-606E12B1DFAC}"/>
              </a:ext>
            </a:extLst>
          </p:cNvPr>
          <p:cNvSpPr txBox="1">
            <a:spLocks noChangeArrowheads="1"/>
          </p:cNvSpPr>
          <p:nvPr/>
        </p:nvSpPr>
        <p:spPr bwMode="auto">
          <a:xfrm>
            <a:off x="500062" y="704851"/>
            <a:ext cx="81438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b="1" dirty="0">
                <a:latin typeface="Calibri" panose="020F0502020204030204" pitchFamily="34" charset="0"/>
              </a:rPr>
              <a:t>Vál</a:t>
            </a:r>
            <a:r>
              <a:rPr lang="cs-CZ" altLang="cs-CZ" sz="2000" b="1" dirty="0">
                <a:latin typeface="Calibri" panose="020F0502020204030204" pitchFamily="34" charset="0"/>
              </a:rPr>
              <a:t>ečková doprava</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Slouží k dopravě a k pohyblivému skladování kusových břemen, nejčastěji do hmotnosti 1500 kg. Obvyklé provedení jsou válečkové tratě poháněné, nepoháněné se používají pro méně náročné případy jako válečkové tratě gravitační nebo tratě na ruční posun.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a:extLst>
              <a:ext uri="{FF2B5EF4-FFF2-40B4-BE49-F238E27FC236}">
                <a16:creationId xmlns:a16="http://schemas.microsoft.com/office/drawing/2014/main" id="{56C81E1E-9A95-3F85-3438-D30DB45E1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525" y="3071813"/>
            <a:ext cx="464185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ulka 4">
            <a:extLst>
              <a:ext uri="{FF2B5EF4-FFF2-40B4-BE49-F238E27FC236}">
                <a16:creationId xmlns:a16="http://schemas.microsoft.com/office/drawing/2014/main" id="{051BD2A2-E375-D148-D3E5-7F2E0B2972E1}"/>
              </a:ext>
            </a:extLst>
          </p:cNvPr>
          <p:cNvGraphicFramePr>
            <a:graphicFrameLocks noGrp="1"/>
          </p:cNvGraphicFramePr>
          <p:nvPr/>
        </p:nvGraphicFramePr>
        <p:xfrm>
          <a:off x="571500" y="357188"/>
          <a:ext cx="5048250" cy="1211550"/>
        </p:xfrm>
        <a:graphic>
          <a:graphicData uri="http://schemas.openxmlformats.org/drawingml/2006/table">
            <a:tbl>
              <a:tblPr/>
              <a:tblGrid>
                <a:gridCol w="1514475">
                  <a:extLst>
                    <a:ext uri="{9D8B030D-6E8A-4147-A177-3AD203B41FA5}">
                      <a16:colId xmlns:a16="http://schemas.microsoft.com/office/drawing/2014/main" val="20000"/>
                    </a:ext>
                  </a:extLst>
                </a:gridCol>
                <a:gridCol w="3533775">
                  <a:extLst>
                    <a:ext uri="{9D8B030D-6E8A-4147-A177-3AD203B41FA5}">
                      <a16:colId xmlns:a16="http://schemas.microsoft.com/office/drawing/2014/main" val="20001"/>
                    </a:ext>
                  </a:extLst>
                </a:gridCol>
              </a:tblGrid>
              <a:tr h="312338">
                <a:tc>
                  <a:txBody>
                    <a:bodyPr/>
                    <a:lstStyle/>
                    <a:p>
                      <a:pPr algn="ctr"/>
                      <a:r>
                        <a:rPr lang="cs-CZ" sz="1800" dirty="0"/>
                        <a:t>Hmotnost</a:t>
                      </a:r>
                    </a:p>
                  </a:txBody>
                  <a:tcPr marL="19050" marR="19050" marT="19045" marB="19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4FF"/>
                    </a:solidFill>
                  </a:tcPr>
                </a:tc>
                <a:tc>
                  <a:txBody>
                    <a:bodyPr/>
                    <a:lstStyle/>
                    <a:p>
                      <a:pPr algn="just"/>
                      <a:r>
                        <a:rPr lang="cs-CZ" sz="1800" dirty="0"/>
                        <a:t>nejčastěji do 1500 kg</a:t>
                      </a:r>
                    </a:p>
                  </a:txBody>
                  <a:tcPr marL="19050" marR="19050" marT="19045" marB="19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FEF"/>
                    </a:solidFill>
                  </a:tcPr>
                </a:tc>
                <a:extLst>
                  <a:ext uri="{0D108BD9-81ED-4DB2-BD59-A6C34878D82A}">
                    <a16:rowId xmlns:a16="http://schemas.microsoft.com/office/drawing/2014/main" val="10000"/>
                  </a:ext>
                </a:extLst>
              </a:tr>
              <a:tr h="586586">
                <a:tc>
                  <a:txBody>
                    <a:bodyPr/>
                    <a:lstStyle/>
                    <a:p>
                      <a:pPr algn="ctr"/>
                      <a:r>
                        <a:rPr lang="cs-CZ" sz="1800" dirty="0"/>
                        <a:t>Šířka</a:t>
                      </a:r>
                    </a:p>
                  </a:txBody>
                  <a:tcPr marL="19050" marR="19050" marT="19045" marB="19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4FF"/>
                    </a:solidFill>
                  </a:tcPr>
                </a:tc>
                <a:tc>
                  <a:txBody>
                    <a:bodyPr/>
                    <a:lstStyle/>
                    <a:p>
                      <a:pPr algn="just"/>
                      <a:r>
                        <a:rPr lang="cs-CZ" sz="1800" dirty="0"/>
                        <a:t>běžné šířky válečkových tratí se nacházejí v rozmezí 300 - 1400 mm</a:t>
                      </a:r>
                    </a:p>
                  </a:txBody>
                  <a:tcPr marL="19050" marR="19050" marT="19045" marB="19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FEF"/>
                    </a:solidFill>
                  </a:tcPr>
                </a:tc>
                <a:extLst>
                  <a:ext uri="{0D108BD9-81ED-4DB2-BD59-A6C34878D82A}">
                    <a16:rowId xmlns:a16="http://schemas.microsoft.com/office/drawing/2014/main" val="10001"/>
                  </a:ext>
                </a:extLst>
              </a:tr>
              <a:tr h="312338">
                <a:tc>
                  <a:txBody>
                    <a:bodyPr/>
                    <a:lstStyle/>
                    <a:p>
                      <a:pPr algn="ctr"/>
                      <a:r>
                        <a:rPr lang="cs-CZ" sz="1800" dirty="0"/>
                        <a:t>Rychlost</a:t>
                      </a:r>
                    </a:p>
                  </a:txBody>
                  <a:tcPr marL="19050" marR="19050" marT="19045" marB="19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4FF"/>
                    </a:solidFill>
                  </a:tcPr>
                </a:tc>
                <a:tc>
                  <a:txBody>
                    <a:bodyPr/>
                    <a:lstStyle/>
                    <a:p>
                      <a:pPr algn="just"/>
                      <a:r>
                        <a:rPr lang="pl-PL" sz="1800" dirty="0"/>
                        <a:t>v rozmezí 0,1 - 1 m/s</a:t>
                      </a:r>
                    </a:p>
                  </a:txBody>
                  <a:tcPr marL="19050" marR="19050" marT="19045" marB="1904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FEF"/>
                    </a:solidFill>
                  </a:tcPr>
                </a:tc>
                <a:extLst>
                  <a:ext uri="{0D108BD9-81ED-4DB2-BD59-A6C34878D82A}">
                    <a16:rowId xmlns:a16="http://schemas.microsoft.com/office/drawing/2014/main" val="10002"/>
                  </a:ext>
                </a:extLst>
              </a:tr>
            </a:tbl>
          </a:graphicData>
        </a:graphic>
      </p:graphicFrame>
      <p:sp>
        <p:nvSpPr>
          <p:cNvPr id="80913" name="TextovéPole 5">
            <a:extLst>
              <a:ext uri="{FF2B5EF4-FFF2-40B4-BE49-F238E27FC236}">
                <a16:creationId xmlns:a16="http://schemas.microsoft.com/office/drawing/2014/main" id="{6EB6278D-7606-2BE0-3DB9-B5A337B557E9}"/>
              </a:ext>
            </a:extLst>
          </p:cNvPr>
          <p:cNvSpPr txBox="1">
            <a:spLocks noChangeArrowheads="1"/>
          </p:cNvSpPr>
          <p:nvPr/>
        </p:nvSpPr>
        <p:spPr bwMode="auto">
          <a:xfrm>
            <a:off x="500063" y="1785938"/>
            <a:ext cx="80724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a:latin typeface="Calibri" panose="020F0502020204030204" pitchFamily="34" charset="0"/>
              </a:rPr>
              <a:t>Hlavní předností válečkových tratí je jejich spolehlivost, možnost větvení různých tras a možnost aplikace i náročných forem automatického provozu.</a:t>
            </a:r>
            <a:br>
              <a:rPr lang="cs-CZ" altLang="cs-CZ" sz="2000">
                <a:latin typeface="Calibri" panose="020F0502020204030204" pitchFamily="34" charset="0"/>
              </a:rPr>
            </a:br>
            <a:r>
              <a:rPr lang="cs-CZ" altLang="cs-CZ" sz="2000">
                <a:latin typeface="Calibri" panose="020F0502020204030204" pitchFamily="34" charset="0"/>
              </a:rPr>
              <a:t>Válečkové tratě se často uplatňují jako příjmové a expediční linky a v návaznosti na různé skladovací systémy.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FA1F919B-23E5-571B-1A82-DE84B08FE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2643188"/>
            <a:ext cx="3509962"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3">
            <a:extLst>
              <a:ext uri="{FF2B5EF4-FFF2-40B4-BE49-F238E27FC236}">
                <a16:creationId xmlns:a16="http://schemas.microsoft.com/office/drawing/2014/main" id="{06E29316-352E-4827-6A0A-72B835256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813" y="2928938"/>
            <a:ext cx="445770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ovéPole 3">
            <a:extLst>
              <a:ext uri="{FF2B5EF4-FFF2-40B4-BE49-F238E27FC236}">
                <a16:creationId xmlns:a16="http://schemas.microsoft.com/office/drawing/2014/main" id="{9F893E02-2C4B-2A17-7205-9D74337036D3}"/>
              </a:ext>
            </a:extLst>
          </p:cNvPr>
          <p:cNvSpPr txBox="1">
            <a:spLocks noChangeArrowheads="1"/>
          </p:cNvSpPr>
          <p:nvPr/>
        </p:nvSpPr>
        <p:spPr bwMode="auto">
          <a:xfrm>
            <a:off x="615328" y="655606"/>
            <a:ext cx="792956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cs-CZ" altLang="cs-CZ" sz="2000" b="1" dirty="0">
                <a:latin typeface="Calibri" panose="020F0502020204030204" pitchFamily="34" charset="0"/>
              </a:rPr>
              <a:t>Lanovková doprava</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Nezajišťuje plynulý tok materiálu, a proto nemá tak vysoký přepravní výkon jako pásová doprava.</a:t>
            </a:r>
          </a:p>
          <a:p>
            <a:pPr algn="just" eaLnBrk="1" hangingPunct="1"/>
            <a:endParaRPr lang="cs-CZ" altLang="cs-CZ" sz="2000" dirty="0">
              <a:latin typeface="Calibri" panose="020F0502020204030204" pitchFamily="34" charset="0"/>
            </a:endParaRPr>
          </a:p>
          <a:p>
            <a:pPr algn="just" eaLnBrk="1" hangingPunct="1"/>
            <a:r>
              <a:rPr lang="cs-CZ" altLang="cs-CZ" sz="2000" dirty="0">
                <a:latin typeface="Calibri" panose="020F0502020204030204" pitchFamily="34" charset="0"/>
              </a:rPr>
              <a:t>Je vhodná pro přepravu menších množství zátěže na malé vzdálenosti. Je nepostradatelná pro přepravu po členitém nebo nepřístupném terénu.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476672"/>
            <a:ext cx="8229600" cy="1143000"/>
          </a:xfrm>
        </p:spPr>
        <p:txBody>
          <a:bodyPr>
            <a:normAutofit fontScale="90000"/>
          </a:bodyPr>
          <a:lstStyle/>
          <a:p>
            <a:r>
              <a:rPr lang="cs-CZ" b="1" u="sng" dirty="0"/>
              <a:t>Mezi aktivní prvky</a:t>
            </a:r>
            <a:r>
              <a:rPr lang="cs-CZ" b="1" dirty="0"/>
              <a:t> uplatňované v logistických systémech</a:t>
            </a:r>
          </a:p>
        </p:txBody>
      </p:sp>
      <p:sp>
        <p:nvSpPr>
          <p:cNvPr id="2" name="Zástupný symbol pro obsah 1"/>
          <p:cNvSpPr>
            <a:spLocks noGrp="1"/>
          </p:cNvSpPr>
          <p:nvPr>
            <p:ph idx="1"/>
          </p:nvPr>
        </p:nvSpPr>
        <p:spPr/>
        <p:txBody>
          <a:bodyPr>
            <a:normAutofit/>
          </a:bodyPr>
          <a:lstStyle/>
          <a:p>
            <a:pPr lvl="0"/>
            <a:endParaRPr lang="cs-CZ" sz="2800" dirty="0"/>
          </a:p>
          <a:p>
            <a:pPr lvl="0"/>
            <a:endParaRPr lang="cs-CZ" sz="2800" dirty="0"/>
          </a:p>
          <a:p>
            <a:pPr lvl="0"/>
            <a:r>
              <a:rPr lang="cs-CZ" sz="2800" dirty="0"/>
              <a:t>manipulační prostředky,</a:t>
            </a:r>
          </a:p>
          <a:p>
            <a:pPr lvl="0"/>
            <a:r>
              <a:rPr lang="cs-CZ" sz="2800" dirty="0"/>
              <a:t>dopravní prostředky,</a:t>
            </a:r>
          </a:p>
          <a:p>
            <a:pPr lvl="0"/>
            <a:r>
              <a:rPr lang="cs-CZ" sz="2800" dirty="0"/>
              <a:t>prostředky  pro získávání (označování, sledování, automatickou identifikaci) i zpracování informací a</a:t>
            </a:r>
          </a:p>
          <a:p>
            <a:pPr lvl="0"/>
            <a:r>
              <a:rPr lang="cs-CZ" sz="2800" dirty="0"/>
              <a:t>ostatní prostředky.</a:t>
            </a:r>
          </a:p>
          <a:p>
            <a:endParaRPr lang="cs-CZ" sz="2800" dirty="0"/>
          </a:p>
        </p:txBody>
      </p:sp>
      <p:sp>
        <p:nvSpPr>
          <p:cNvPr id="3" name="Zástupný symbol pro datum 2"/>
          <p:cNvSpPr>
            <a:spLocks noGrp="1"/>
          </p:cNvSpPr>
          <p:nvPr>
            <p:ph type="dt" sz="half" idx="10"/>
          </p:nvPr>
        </p:nvSpPr>
        <p:spPr/>
        <p:txBody>
          <a:bodyPr/>
          <a:lstStyle/>
          <a:p>
            <a:fld id="{2DD45641-E144-43A9-A10E-D55FA57CA198}" type="datetime1">
              <a:rPr lang="cs-CZ" smtClean="0"/>
              <a:t>13.11.2025</a:t>
            </a:fld>
            <a:endParaRPr lang="cs-CZ"/>
          </a:p>
        </p:txBody>
      </p:sp>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r>
              <a:rPr lang="cs-CZ" sz="4000" b="1" dirty="0"/>
              <a:t>Manipulační prostředky</a:t>
            </a:r>
          </a:p>
        </p:txBody>
      </p:sp>
      <p:sp>
        <p:nvSpPr>
          <p:cNvPr id="2" name="Zástupný symbol pro obsah 1"/>
          <p:cNvSpPr>
            <a:spLocks noGrp="1"/>
          </p:cNvSpPr>
          <p:nvPr>
            <p:ph idx="1"/>
          </p:nvPr>
        </p:nvSpPr>
        <p:spPr/>
        <p:txBody>
          <a:bodyPr>
            <a:normAutofit/>
          </a:bodyPr>
          <a:lstStyle/>
          <a:p>
            <a:pPr marL="0" indent="0">
              <a:buNone/>
            </a:pPr>
            <a:r>
              <a:rPr lang="cs-CZ" sz="2400" dirty="0">
                <a:solidFill>
                  <a:srgbClr val="000000"/>
                </a:solidFill>
              </a:rPr>
              <a:t>1. Zařízení na přetržitou manipulaci s cyklickým provozem</a:t>
            </a:r>
          </a:p>
          <a:p>
            <a:pPr marL="0" indent="0">
              <a:buNone/>
            </a:pPr>
            <a:r>
              <a:rPr lang="cs-CZ" sz="2400" dirty="0">
                <a:solidFill>
                  <a:srgbClr val="000000"/>
                </a:solidFill>
              </a:rPr>
              <a:t>2. Zařízení na přetržitou manipulaci s periodicky oběžným provozem</a:t>
            </a:r>
          </a:p>
          <a:p>
            <a:pPr marL="0" indent="0">
              <a:buNone/>
            </a:pPr>
            <a:r>
              <a:rPr lang="cs-CZ" sz="2400" dirty="0">
                <a:solidFill>
                  <a:srgbClr val="000000"/>
                </a:solidFill>
              </a:rPr>
              <a:t>3. Zařízení na plynulou nepřetržitou manipulaci s kontinuálním    provozem</a:t>
            </a:r>
          </a:p>
          <a:p>
            <a:pPr marL="0" indent="0">
              <a:buNone/>
            </a:pPr>
            <a:r>
              <a:rPr lang="cs-CZ" sz="2400" dirty="0">
                <a:solidFill>
                  <a:srgbClr val="000000"/>
                </a:solidFill>
              </a:rPr>
              <a:t>4. Doplňková manipulační zařízení</a:t>
            </a:r>
          </a:p>
          <a:p>
            <a:pPr marL="0" indent="0">
              <a:buNone/>
            </a:pPr>
            <a:endParaRPr lang="cs-CZ" sz="2400" dirty="0">
              <a:solidFill>
                <a:srgbClr val="000000"/>
              </a:solidFill>
            </a:endParaRPr>
          </a:p>
          <a:p>
            <a:pPr marL="0" indent="0" algn="just">
              <a:buNone/>
            </a:pPr>
            <a:r>
              <a:rPr lang="cs-CZ" sz="2400" b="1" dirty="0"/>
              <a:t>Manipulační prostředky jsou </a:t>
            </a:r>
            <a:r>
              <a:rPr lang="cs-CZ" sz="2400" b="1" u="sng" dirty="0"/>
              <a:t>zařízení pro přemísťování materiálu</a:t>
            </a:r>
            <a:r>
              <a:rPr lang="cs-CZ" sz="2400" b="1" dirty="0"/>
              <a:t> ve vertikálním i horizontálním směru  na krátkou vzdálenost. </a:t>
            </a:r>
            <a:endParaRPr lang="cs-CZ" sz="2400" dirty="0"/>
          </a:p>
          <a:p>
            <a:pPr marL="0" indent="0">
              <a:buNone/>
            </a:pPr>
            <a:endParaRPr lang="cs-CZ" sz="2400" dirty="0">
              <a:solidFill>
                <a:srgbClr val="000000"/>
              </a:solidFill>
            </a:endParaRPr>
          </a:p>
          <a:p>
            <a:endParaRPr lang="cs-CZ" sz="2400" b="1" dirty="0">
              <a:solidFill>
                <a:srgbClr val="000000"/>
              </a:solidFill>
            </a:endParaRPr>
          </a:p>
          <a:p>
            <a:endParaRPr lang="cs-CZ" sz="2400" dirty="0"/>
          </a:p>
        </p:txBody>
      </p:sp>
      <p:sp>
        <p:nvSpPr>
          <p:cNvPr id="3" name="Zástupný symbol pro datum 2"/>
          <p:cNvSpPr>
            <a:spLocks noGrp="1"/>
          </p:cNvSpPr>
          <p:nvPr>
            <p:ph type="dt" sz="half" idx="10"/>
          </p:nvPr>
        </p:nvSpPr>
        <p:spPr/>
        <p:txBody>
          <a:bodyPr/>
          <a:lstStyle/>
          <a:p>
            <a:fld id="{0DFD7B4A-9BE2-4096-B65F-4889B5680085}" type="datetime1">
              <a:rPr lang="cs-CZ" smtClean="0"/>
              <a:t>13.11.2025</a:t>
            </a:fld>
            <a:endParaRPr lang="cs-CZ"/>
          </a:p>
        </p:txBody>
      </p:sp>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67544" y="404664"/>
            <a:ext cx="8229600" cy="1143000"/>
          </a:xfrm>
        </p:spPr>
        <p:txBody>
          <a:bodyPr>
            <a:normAutofit/>
          </a:bodyPr>
          <a:lstStyle/>
          <a:p>
            <a:r>
              <a:rPr lang="cs-CZ" sz="3200" b="1" dirty="0">
                <a:solidFill>
                  <a:srgbClr val="000000"/>
                </a:solidFill>
              </a:rPr>
              <a:t>1. Zařízení na přetržitou manipulaci s cyklickým provozem:</a:t>
            </a:r>
            <a:endParaRPr lang="cs-CZ" sz="3200" b="1" dirty="0"/>
          </a:p>
        </p:txBody>
      </p:sp>
      <p:sp>
        <p:nvSpPr>
          <p:cNvPr id="2" name="Zástupný symbol pro obsah 1"/>
          <p:cNvSpPr>
            <a:spLocks noGrp="1"/>
          </p:cNvSpPr>
          <p:nvPr>
            <p:ph idx="1"/>
          </p:nvPr>
        </p:nvSpPr>
        <p:spPr/>
        <p:txBody>
          <a:bodyPr>
            <a:normAutofit/>
          </a:bodyPr>
          <a:lstStyle/>
          <a:p>
            <a:pPr lvl="0"/>
            <a:r>
              <a:rPr lang="cs-CZ" sz="2400" dirty="0">
                <a:solidFill>
                  <a:srgbClr val="000000"/>
                </a:solidFill>
              </a:rPr>
              <a:t>dopravní vozíky,</a:t>
            </a:r>
          </a:p>
          <a:p>
            <a:pPr lvl="0"/>
            <a:endParaRPr lang="cs-CZ" sz="2400" dirty="0">
              <a:solidFill>
                <a:srgbClr val="000000"/>
              </a:solidFill>
            </a:endParaRPr>
          </a:p>
          <a:p>
            <a:pPr lvl="0"/>
            <a:r>
              <a:rPr lang="cs-CZ" sz="2400" dirty="0">
                <a:solidFill>
                  <a:srgbClr val="000000"/>
                </a:solidFill>
              </a:rPr>
              <a:t>jeřáby,</a:t>
            </a:r>
          </a:p>
          <a:p>
            <a:pPr lvl="0"/>
            <a:endParaRPr lang="cs-CZ" sz="2400" dirty="0">
              <a:solidFill>
                <a:srgbClr val="000000"/>
              </a:solidFill>
            </a:endParaRPr>
          </a:p>
          <a:p>
            <a:pPr lvl="0"/>
            <a:r>
              <a:rPr lang="cs-CZ" sz="2400" dirty="0">
                <a:solidFill>
                  <a:srgbClr val="000000"/>
                </a:solidFill>
              </a:rPr>
              <a:t>lopatové rypadla a buldozery,</a:t>
            </a:r>
          </a:p>
          <a:p>
            <a:pPr lvl="0"/>
            <a:endParaRPr lang="cs-CZ" sz="2400" dirty="0">
              <a:solidFill>
                <a:srgbClr val="000000"/>
              </a:solidFill>
            </a:endParaRPr>
          </a:p>
          <a:p>
            <a:pPr lvl="0"/>
            <a:r>
              <a:rPr lang="cs-CZ" sz="2400" dirty="0">
                <a:solidFill>
                  <a:srgbClr val="000000"/>
                </a:solidFill>
              </a:rPr>
              <a:t>výtahy</a:t>
            </a:r>
          </a:p>
          <a:p>
            <a:endParaRPr lang="cs-CZ" sz="2400" dirty="0">
              <a:solidFill>
                <a:srgbClr val="000000"/>
              </a:solidFill>
            </a:endParaRPr>
          </a:p>
          <a:p>
            <a:r>
              <a:rPr lang="cs-CZ" sz="2400" dirty="0">
                <a:solidFill>
                  <a:srgbClr val="000000"/>
                </a:solidFill>
              </a:rPr>
              <a:t>shrnovací mechanické lopaty a lanové shrnovače.</a:t>
            </a:r>
          </a:p>
          <a:p>
            <a:endParaRPr lang="cs-CZ" sz="2400" dirty="0"/>
          </a:p>
        </p:txBody>
      </p:sp>
      <p:sp>
        <p:nvSpPr>
          <p:cNvPr id="3" name="Zástupný symbol pro datum 2"/>
          <p:cNvSpPr>
            <a:spLocks noGrp="1"/>
          </p:cNvSpPr>
          <p:nvPr>
            <p:ph type="dt" sz="half" idx="10"/>
          </p:nvPr>
        </p:nvSpPr>
        <p:spPr/>
        <p:txBody>
          <a:bodyPr/>
          <a:lstStyle/>
          <a:p>
            <a:fld id="{7B74333B-6B29-4874-85D1-2E099DD49B50}" type="datetime1">
              <a:rPr lang="cs-CZ" smtClean="0"/>
              <a:t>13.11.2025</a:t>
            </a:fld>
            <a:endParaRPr lang="cs-CZ"/>
          </a:p>
        </p:txBody>
      </p:sp>
      <p:pic>
        <p:nvPicPr>
          <p:cNvPr id="7" name="Obrázek 6" descr="index2.jpg"/>
          <p:cNvPicPr>
            <a:picLocks noChangeAspect="1"/>
          </p:cNvPicPr>
          <p:nvPr/>
        </p:nvPicPr>
        <p:blipFill>
          <a:blip r:embed="rId5" cstate="print"/>
          <a:stretch>
            <a:fillRect/>
          </a:stretch>
        </p:blipFill>
        <p:spPr>
          <a:xfrm>
            <a:off x="7236296" y="2780928"/>
            <a:ext cx="1634285" cy="1224136"/>
          </a:xfrm>
          <a:prstGeom prst="rect">
            <a:avLst/>
          </a:prstGeom>
        </p:spPr>
      </p:pic>
      <p:pic>
        <p:nvPicPr>
          <p:cNvPr id="8" name="Obrázek 7" descr="index3.jpg"/>
          <p:cNvPicPr>
            <a:picLocks noChangeAspect="1"/>
          </p:cNvPicPr>
          <p:nvPr/>
        </p:nvPicPr>
        <p:blipFill>
          <a:blip r:embed="rId6" cstate="print"/>
          <a:stretch>
            <a:fillRect/>
          </a:stretch>
        </p:blipFill>
        <p:spPr>
          <a:xfrm>
            <a:off x="5508104" y="3392996"/>
            <a:ext cx="1114053" cy="1637959"/>
          </a:xfrm>
          <a:prstGeom prst="rect">
            <a:avLst/>
          </a:prstGeom>
        </p:spPr>
      </p:pic>
      <p:pic>
        <p:nvPicPr>
          <p:cNvPr id="9" name="Obrázek 8" descr="index4.jpg"/>
          <p:cNvPicPr>
            <a:picLocks noChangeAspect="1"/>
          </p:cNvPicPr>
          <p:nvPr/>
        </p:nvPicPr>
        <p:blipFill>
          <a:blip r:embed="rId7" cstate="print"/>
          <a:stretch>
            <a:fillRect/>
          </a:stretch>
        </p:blipFill>
        <p:spPr>
          <a:xfrm>
            <a:off x="7962900" y="4509120"/>
            <a:ext cx="1181100" cy="1447800"/>
          </a:xfrm>
          <a:prstGeom prst="rect">
            <a:avLst/>
          </a:prstGeom>
        </p:spPr>
      </p:pic>
      <p:pic>
        <p:nvPicPr>
          <p:cNvPr id="6" name="Obrázek 5" descr="index1.jpg"/>
          <p:cNvPicPr>
            <a:picLocks noChangeAspect="1"/>
          </p:cNvPicPr>
          <p:nvPr/>
        </p:nvPicPr>
        <p:blipFill>
          <a:blip r:embed="rId8" cstate="print"/>
          <a:stretch>
            <a:fillRect/>
          </a:stretch>
        </p:blipFill>
        <p:spPr>
          <a:xfrm>
            <a:off x="6660232" y="1268760"/>
            <a:ext cx="1224136" cy="145589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18003 -0.03351 L -0.43003 -0.03351 " pathEditMode="relative" rAng="0" ptsTypes="AA">
                                      <p:cBhvr>
                                        <p:cTn id="10" dur="2000" fill="hold"/>
                                        <p:tgtEl>
                                          <p:spTgt spid="6"/>
                                        </p:tgtEl>
                                        <p:attrNameLst>
                                          <p:attrName>ppt_x</p:attrName>
                                          <p:attrName>ppt_y</p:attrName>
                                        </p:attrNameLst>
                                      </p:cBhvr>
                                      <p:rCtr x="-125" y="0"/>
                                    </p:animMotion>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7"/>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0.16806 -0.01572 L -0.5224 -0.08898 " pathEditMode="relative" rAng="0" ptsTypes="AA">
                                      <p:cBhvr>
                                        <p:cTn id="18" dur="2000" fill="hold"/>
                                        <p:tgtEl>
                                          <p:spTgt spid="7"/>
                                        </p:tgtEl>
                                        <p:attrNameLst>
                                          <p:attrName>ppt_x</p:attrName>
                                          <p:attrName>ppt_y</p:attrName>
                                        </p:attrNameLst>
                                      </p:cBhvr>
                                      <p:rCtr x="-177" y="-37"/>
                                    </p:animMotion>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8"/>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0 0  L -0.25 0  E" pathEditMode="relative" ptsTypes="">
                                      <p:cBhvr>
                                        <p:cTn id="26" dur="2000" fill="hold"/>
                                        <p:tgtEl>
                                          <p:spTgt spid="8"/>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2000" fill="hold"/>
                                        <p:tgtEl>
                                          <p:spTgt spid="9"/>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3.33333E-6 1.31962E-6 C -0.05834 0.08481 -0.1165 0.16986 -0.16146 0.19806 C -0.20643 0.22625 -0.25191 0.17356 -0.26997 0.16871 " pathEditMode="relative" rAng="0" ptsTypes="aaA">
                                      <p:cBhvr>
                                        <p:cTn id="34" dur="2000" fill="hold"/>
                                        <p:tgtEl>
                                          <p:spTgt spid="9"/>
                                        </p:tgtEl>
                                        <p:attrNameLst>
                                          <p:attrName>ppt_x</p:attrName>
                                          <p:attrName>ppt_y</p:attrName>
                                        </p:attrNameLst>
                                      </p:cBhvr>
                                      <p:rCtr x="-135" y="1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539552" y="497919"/>
            <a:ext cx="8229600" cy="1143000"/>
          </a:xfrm>
        </p:spPr>
        <p:txBody>
          <a:bodyPr>
            <a:noAutofit/>
          </a:bodyPr>
          <a:lstStyle/>
          <a:p>
            <a:r>
              <a:rPr lang="cs-CZ" sz="3600" b="1" dirty="0">
                <a:solidFill>
                  <a:srgbClr val="000000"/>
                </a:solidFill>
              </a:rPr>
              <a:t>2. Zařízení na přetržitou manipulaci s periodicky oběžným provozem:</a:t>
            </a:r>
            <a:endParaRPr lang="cs-CZ" sz="3600" b="1" dirty="0"/>
          </a:p>
        </p:txBody>
      </p:sp>
      <p:sp>
        <p:nvSpPr>
          <p:cNvPr id="2" name="Zástupný symbol pro obsah 1"/>
          <p:cNvSpPr>
            <a:spLocks noGrp="1"/>
          </p:cNvSpPr>
          <p:nvPr>
            <p:ph idx="1"/>
          </p:nvPr>
        </p:nvSpPr>
        <p:spPr/>
        <p:txBody>
          <a:bodyPr>
            <a:normAutofit/>
          </a:bodyPr>
          <a:lstStyle/>
          <a:p>
            <a:pPr lvl="0"/>
            <a:r>
              <a:rPr lang="cs-CZ" sz="2400" dirty="0" err="1">
                <a:solidFill>
                  <a:srgbClr val="000000"/>
                </a:solidFill>
              </a:rPr>
              <a:t>podvěsné</a:t>
            </a:r>
            <a:r>
              <a:rPr lang="cs-CZ" sz="2400" dirty="0">
                <a:solidFill>
                  <a:srgbClr val="000000"/>
                </a:solidFill>
              </a:rPr>
              <a:t> dopravníky,</a:t>
            </a:r>
          </a:p>
          <a:p>
            <a:pPr lvl="0"/>
            <a:endParaRPr lang="cs-CZ" sz="2400" dirty="0">
              <a:solidFill>
                <a:srgbClr val="000000"/>
              </a:solidFill>
            </a:endParaRPr>
          </a:p>
          <a:p>
            <a:pPr lvl="0"/>
            <a:endParaRPr lang="cs-CZ" sz="2400" dirty="0">
              <a:solidFill>
                <a:srgbClr val="000000"/>
              </a:solidFill>
            </a:endParaRPr>
          </a:p>
          <a:p>
            <a:pPr lvl="0"/>
            <a:r>
              <a:rPr lang="cs-CZ" sz="2400" dirty="0">
                <a:solidFill>
                  <a:srgbClr val="000000"/>
                </a:solidFill>
              </a:rPr>
              <a:t>visuté lanovky a</a:t>
            </a:r>
          </a:p>
          <a:p>
            <a:pPr lvl="0"/>
            <a:endParaRPr lang="cs-CZ" sz="2400" dirty="0">
              <a:solidFill>
                <a:srgbClr val="000000"/>
              </a:solidFill>
            </a:endParaRPr>
          </a:p>
          <a:p>
            <a:pPr lvl="0"/>
            <a:endParaRPr lang="cs-CZ" sz="2400" dirty="0">
              <a:solidFill>
                <a:srgbClr val="000000"/>
              </a:solidFill>
            </a:endParaRPr>
          </a:p>
          <a:p>
            <a:pPr lvl="0"/>
            <a:r>
              <a:rPr lang="cs-CZ" sz="2400" dirty="0">
                <a:solidFill>
                  <a:srgbClr val="000000"/>
                </a:solidFill>
              </a:rPr>
              <a:t>podlahové dopravníky.</a:t>
            </a:r>
          </a:p>
          <a:p>
            <a:endParaRPr lang="cs-CZ" sz="2400" dirty="0"/>
          </a:p>
        </p:txBody>
      </p:sp>
      <p:sp>
        <p:nvSpPr>
          <p:cNvPr id="3" name="Zástupný symbol pro datum 2"/>
          <p:cNvSpPr>
            <a:spLocks noGrp="1"/>
          </p:cNvSpPr>
          <p:nvPr>
            <p:ph type="dt" sz="half" idx="10"/>
          </p:nvPr>
        </p:nvSpPr>
        <p:spPr/>
        <p:txBody>
          <a:bodyPr/>
          <a:lstStyle/>
          <a:p>
            <a:fld id="{FDF0252F-D93F-4B2F-98C9-F418FF777D9F}" type="datetime1">
              <a:rPr lang="cs-CZ" smtClean="0"/>
              <a:t>13.11.2025</a:t>
            </a:fld>
            <a:endParaRPr lang="cs-CZ"/>
          </a:p>
        </p:txBody>
      </p:sp>
      <p:pic>
        <p:nvPicPr>
          <p:cNvPr id="5" name="Obrázek 4" descr="index5.jpg"/>
          <p:cNvPicPr>
            <a:picLocks noChangeAspect="1"/>
          </p:cNvPicPr>
          <p:nvPr/>
        </p:nvPicPr>
        <p:blipFill>
          <a:blip r:embed="rId5" cstate="print"/>
          <a:stretch>
            <a:fillRect/>
          </a:stretch>
        </p:blipFill>
        <p:spPr>
          <a:xfrm>
            <a:off x="6804248" y="1628800"/>
            <a:ext cx="1674887" cy="1254549"/>
          </a:xfrm>
          <a:prstGeom prst="rect">
            <a:avLst/>
          </a:prstGeom>
        </p:spPr>
      </p:pic>
      <p:pic>
        <p:nvPicPr>
          <p:cNvPr id="6" name="Obrázek 5" descr="index6.jpg"/>
          <p:cNvPicPr>
            <a:picLocks noChangeAspect="1"/>
          </p:cNvPicPr>
          <p:nvPr/>
        </p:nvPicPr>
        <p:blipFill>
          <a:blip r:embed="rId6" cstate="print"/>
          <a:stretch>
            <a:fillRect/>
          </a:stretch>
        </p:blipFill>
        <p:spPr>
          <a:xfrm>
            <a:off x="6732240" y="3861048"/>
            <a:ext cx="1743075" cy="2619375"/>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 0  L -0.25 0  E" pathEditMode="relative" ptsTypes="">
                                      <p:cBhvr>
                                        <p:cTn id="10" dur="2000" fill="hold"/>
                                        <p:tgtEl>
                                          <p:spTgt spid="5"/>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6"/>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0 0  L -0.25 0  E" pathEditMode="relative" ptsTypes="">
                                      <p:cBhvr>
                                        <p:cTn id="18"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Nadpis 3"/>
          <p:cNvSpPr>
            <a:spLocks noGrp="1"/>
          </p:cNvSpPr>
          <p:nvPr>
            <p:ph type="title"/>
          </p:nvPr>
        </p:nvSpPr>
        <p:spPr>
          <a:xfrm>
            <a:off x="499402" y="332656"/>
            <a:ext cx="8229600" cy="1143000"/>
          </a:xfrm>
        </p:spPr>
        <p:txBody>
          <a:bodyPr>
            <a:normAutofit/>
          </a:bodyPr>
          <a:lstStyle/>
          <a:p>
            <a:r>
              <a:rPr lang="cs-CZ" sz="3200" b="1" dirty="0">
                <a:solidFill>
                  <a:srgbClr val="000000"/>
                </a:solidFill>
              </a:rPr>
              <a:t>3. Zařízení na plynulou nepřetržitou manipulaci s kontinuálním    provozem:</a:t>
            </a:r>
            <a:endParaRPr lang="cs-CZ" sz="3200" b="1" dirty="0"/>
          </a:p>
        </p:txBody>
      </p:sp>
      <p:sp>
        <p:nvSpPr>
          <p:cNvPr id="2" name="Zástupný symbol pro obsah 1"/>
          <p:cNvSpPr>
            <a:spLocks noGrp="1"/>
          </p:cNvSpPr>
          <p:nvPr>
            <p:ph idx="1"/>
          </p:nvPr>
        </p:nvSpPr>
        <p:spPr>
          <a:xfrm>
            <a:off x="457200" y="1481328"/>
            <a:ext cx="4402832" cy="4525963"/>
          </a:xfrm>
        </p:spPr>
        <p:txBody>
          <a:bodyPr>
            <a:normAutofit fontScale="85000" lnSpcReduction="20000"/>
          </a:bodyPr>
          <a:lstStyle/>
          <a:p>
            <a:pPr lvl="0"/>
            <a:r>
              <a:rPr lang="cs-CZ" sz="2800" dirty="0">
                <a:solidFill>
                  <a:srgbClr val="000000"/>
                </a:solidFill>
              </a:rPr>
              <a:t>dopravníky s tažným nosným prostředkem</a:t>
            </a:r>
          </a:p>
          <a:p>
            <a:pPr lvl="0">
              <a:buNone/>
            </a:pPr>
            <a:endParaRPr lang="cs-CZ" sz="2800" dirty="0">
              <a:solidFill>
                <a:srgbClr val="000000"/>
              </a:solidFill>
            </a:endParaRPr>
          </a:p>
          <a:p>
            <a:pPr lvl="0"/>
            <a:r>
              <a:rPr lang="cs-CZ" sz="2800" dirty="0">
                <a:solidFill>
                  <a:srgbClr val="000000"/>
                </a:solidFill>
              </a:rPr>
              <a:t>Dopravníky s tažným vlečným prostředkem</a:t>
            </a:r>
          </a:p>
          <a:p>
            <a:pPr lvl="0"/>
            <a:endParaRPr lang="cs-CZ" sz="2800" dirty="0">
              <a:solidFill>
                <a:srgbClr val="000000"/>
              </a:solidFill>
            </a:endParaRPr>
          </a:p>
          <a:p>
            <a:pPr lvl="0"/>
            <a:r>
              <a:rPr lang="cs-CZ" sz="2800" dirty="0">
                <a:solidFill>
                  <a:srgbClr val="000000"/>
                </a:solidFill>
              </a:rPr>
              <a:t>dopravníky bez tažného prostředku </a:t>
            </a:r>
          </a:p>
          <a:p>
            <a:pPr lvl="0"/>
            <a:endParaRPr lang="cs-CZ" sz="2800" dirty="0">
              <a:solidFill>
                <a:srgbClr val="000000"/>
              </a:solidFill>
            </a:endParaRPr>
          </a:p>
          <a:p>
            <a:pPr lvl="0"/>
            <a:r>
              <a:rPr lang="cs-CZ" sz="2800" dirty="0">
                <a:solidFill>
                  <a:srgbClr val="000000"/>
                </a:solidFill>
              </a:rPr>
              <a:t>pneumatické dopravní soustavy </a:t>
            </a:r>
          </a:p>
          <a:p>
            <a:pPr lvl="0"/>
            <a:endParaRPr lang="cs-CZ" sz="2800" dirty="0">
              <a:solidFill>
                <a:srgbClr val="000000"/>
              </a:solidFill>
            </a:endParaRPr>
          </a:p>
          <a:p>
            <a:pPr lvl="0"/>
            <a:r>
              <a:rPr lang="cs-CZ" sz="2800" dirty="0">
                <a:solidFill>
                  <a:srgbClr val="000000"/>
                </a:solidFill>
              </a:rPr>
              <a:t>hydraulické dopravní soustavy.</a:t>
            </a:r>
          </a:p>
          <a:p>
            <a:endParaRPr lang="cs-CZ" dirty="0"/>
          </a:p>
        </p:txBody>
      </p:sp>
      <p:sp>
        <p:nvSpPr>
          <p:cNvPr id="3" name="Zástupný symbol pro datum 2"/>
          <p:cNvSpPr>
            <a:spLocks noGrp="1"/>
          </p:cNvSpPr>
          <p:nvPr>
            <p:ph type="dt" sz="half" idx="10"/>
          </p:nvPr>
        </p:nvSpPr>
        <p:spPr/>
        <p:txBody>
          <a:bodyPr/>
          <a:lstStyle/>
          <a:p>
            <a:fld id="{7E7E4081-F69C-423F-9698-1512B729F24C}" type="datetime1">
              <a:rPr lang="cs-CZ" smtClean="0"/>
              <a:t>13.11.2025</a:t>
            </a:fld>
            <a:endParaRPr lang="cs-CZ"/>
          </a:p>
        </p:txBody>
      </p:sp>
      <p:pic>
        <p:nvPicPr>
          <p:cNvPr id="5" name="Obrázek 4" descr="index 9.jpg"/>
          <p:cNvPicPr>
            <a:picLocks noChangeAspect="1"/>
          </p:cNvPicPr>
          <p:nvPr/>
        </p:nvPicPr>
        <p:blipFill>
          <a:blip r:embed="rId5" cstate="print"/>
          <a:stretch>
            <a:fillRect/>
          </a:stretch>
        </p:blipFill>
        <p:spPr>
          <a:xfrm>
            <a:off x="7020272" y="4295776"/>
            <a:ext cx="1205111" cy="1733555"/>
          </a:xfrm>
          <a:prstGeom prst="rect">
            <a:avLst/>
          </a:prstGeom>
        </p:spPr>
      </p:pic>
      <p:pic>
        <p:nvPicPr>
          <p:cNvPr id="6" name="Obrázek 5" descr="index 7.jpg"/>
          <p:cNvPicPr>
            <a:picLocks noChangeAspect="1"/>
          </p:cNvPicPr>
          <p:nvPr/>
        </p:nvPicPr>
        <p:blipFill>
          <a:blip r:embed="rId6" cstate="print"/>
          <a:stretch>
            <a:fillRect/>
          </a:stretch>
        </p:blipFill>
        <p:spPr>
          <a:xfrm>
            <a:off x="7199784" y="1340768"/>
            <a:ext cx="1944216" cy="1944216"/>
          </a:xfrm>
          <a:prstGeom prst="rect">
            <a:avLst/>
          </a:prstGeom>
        </p:spPr>
      </p:pic>
      <p:pic>
        <p:nvPicPr>
          <p:cNvPr id="7" name="Obrázek 6" descr="index 8.jpg"/>
          <p:cNvPicPr>
            <a:picLocks noChangeAspect="1"/>
          </p:cNvPicPr>
          <p:nvPr/>
        </p:nvPicPr>
        <p:blipFill>
          <a:blip r:embed="rId7" cstate="print"/>
          <a:stretch>
            <a:fillRect/>
          </a:stretch>
        </p:blipFill>
        <p:spPr>
          <a:xfrm>
            <a:off x="7596336" y="2708920"/>
            <a:ext cx="1132666" cy="1512168"/>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0 0  L -0.25 0  E" pathEditMode="relative" ptsTypes="">
                                      <p:cBhvr>
                                        <p:cTn id="10" dur="2000" fill="hold"/>
                                        <p:tgtEl>
                                          <p:spTgt spid="6"/>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7"/>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1.66667E-6 1.03512E-6 L -0.3691 -0.08896 " pathEditMode="relative" rAng="0" ptsTypes="AA">
                                      <p:cBhvr>
                                        <p:cTn id="18" dur="2000" fill="hold"/>
                                        <p:tgtEl>
                                          <p:spTgt spid="7"/>
                                        </p:tgtEl>
                                        <p:attrNameLst>
                                          <p:attrName>ppt_x</p:attrName>
                                          <p:attrName>ppt_y</p:attrName>
                                        </p:attrNameLst>
                                      </p:cBhvr>
                                      <p:rCtr x="-18500" y="-4500"/>
                                    </p:animMotion>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5"/>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3.05556E-6 3.67837E-6 L -0.41233 -0.17884 " pathEditMode="relative" rAng="0" ptsTypes="AA">
                                      <p:cBhvr>
                                        <p:cTn id="26" dur="2000" fill="hold"/>
                                        <p:tgtEl>
                                          <p:spTgt spid="5"/>
                                        </p:tgtEl>
                                        <p:attrNameLst>
                                          <p:attrName>ppt_x</p:attrName>
                                          <p:attrName>ppt_y</p:attrName>
                                        </p:attrNameLst>
                                      </p:cBhvr>
                                      <p:rCtr x="-20600" y="-8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Oriel</Template>
  <TotalTime>691</TotalTime>
  <Words>2585</Words>
  <Application>Microsoft Office PowerPoint</Application>
  <PresentationFormat>Předvádění na obrazovce (4:3)</PresentationFormat>
  <Paragraphs>418</Paragraphs>
  <Slides>44</Slides>
  <Notes>40</Notes>
  <HiddenSlides>0</HiddenSlides>
  <MMClips>0</MMClips>
  <ScaleCrop>false</ScaleCrop>
  <HeadingPairs>
    <vt:vector size="6" baseType="variant">
      <vt:variant>
        <vt:lpstr>Použitá písma</vt:lpstr>
      </vt:variant>
      <vt:variant>
        <vt:i4>5</vt:i4>
      </vt:variant>
      <vt:variant>
        <vt:lpstr>Motiv</vt:lpstr>
      </vt:variant>
      <vt:variant>
        <vt:i4>2</vt:i4>
      </vt:variant>
      <vt:variant>
        <vt:lpstr>Nadpisy snímků</vt:lpstr>
      </vt:variant>
      <vt:variant>
        <vt:i4>44</vt:i4>
      </vt:variant>
    </vt:vector>
  </HeadingPairs>
  <TitlesOfParts>
    <vt:vector size="51" baseType="lpstr">
      <vt:lpstr>Arial</vt:lpstr>
      <vt:lpstr>Calibri</vt:lpstr>
      <vt:lpstr>Courier New</vt:lpstr>
      <vt:lpstr>Times New Roman</vt:lpstr>
      <vt:lpstr>Wingdings</vt:lpstr>
      <vt:lpstr>Office Theme</vt:lpstr>
      <vt:lpstr>1_Office Theme</vt:lpstr>
      <vt:lpstr>Logistické pracovní prostředky</vt:lpstr>
      <vt:lpstr>Logistické pracovní prostředky</vt:lpstr>
      <vt:lpstr>Logistické pracovní prostředky</vt:lpstr>
      <vt:lpstr>Prezentace aplikace PowerPoint</vt:lpstr>
      <vt:lpstr>Mezi aktivní prvky uplatňované v logistických systémech</vt:lpstr>
      <vt:lpstr>Manipulační prostředky</vt:lpstr>
      <vt:lpstr>1. Zařízení na přetržitou manipulaci s cyklickým provozem:</vt:lpstr>
      <vt:lpstr>2. Zařízení na přetržitou manipulaci s periodicky oběžným provozem:</vt:lpstr>
      <vt:lpstr>3. Zařízení na plynulou nepřetržitou manipulaci s kontinuálním    provozem:</vt:lpstr>
      <vt:lpstr>4. Doplňková manipulační zařízení:</vt:lpstr>
      <vt:lpstr>Dopravní prostředky</vt:lpstr>
      <vt:lpstr>Prezentace aplikace PowerPoint</vt:lpstr>
      <vt:lpstr>Silniční vozidla</vt:lpstr>
      <vt:lpstr>Prezentace aplikace PowerPoint</vt:lpstr>
      <vt:lpstr>Silniční vozidla</vt:lpstr>
      <vt:lpstr>Železniční vozidla</vt:lpstr>
      <vt:lpstr>Prezentace aplikace PowerPoint</vt:lpstr>
      <vt:lpstr>Plavidla</vt:lpstr>
      <vt:lpstr>Plavidla</vt:lpstr>
      <vt:lpstr>Prostředky  pro získávání i zpracování informací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Logistické pracovní prostředky</dc:title>
  <dc:creator>Khitilova Ekaterina</dc:creator>
  <cp:lastModifiedBy>Hart Martin</cp:lastModifiedBy>
  <cp:revision>38</cp:revision>
  <cp:lastPrinted>2016-03-23T10:32:32Z</cp:lastPrinted>
  <dcterms:created xsi:type="dcterms:W3CDTF">1601-01-01T00:00:00Z</dcterms:created>
  <dcterms:modified xsi:type="dcterms:W3CDTF">2025-11-13T08:46:43Z</dcterms:modified>
</cp:coreProperties>
</file>