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89" r:id="rId3"/>
    <p:sldId id="290" r:id="rId4"/>
    <p:sldId id="266" r:id="rId5"/>
    <p:sldId id="267" r:id="rId6"/>
    <p:sldId id="268" r:id="rId7"/>
    <p:sldId id="26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58" r:id="rId23"/>
    <p:sldId id="259" r:id="rId24"/>
    <p:sldId id="260" r:id="rId25"/>
    <p:sldId id="261" r:id="rId26"/>
    <p:sldId id="305" r:id="rId27"/>
    <p:sldId id="262" r:id="rId28"/>
    <p:sldId id="263" r:id="rId29"/>
    <p:sldId id="306" r:id="rId30"/>
    <p:sldId id="264" r:id="rId31"/>
    <p:sldId id="307" r:id="rId32"/>
    <p:sldId id="265" r:id="rId33"/>
    <p:sldId id="270" r:id="rId34"/>
    <p:sldId id="308" r:id="rId35"/>
    <p:sldId id="336" r:id="rId36"/>
    <p:sldId id="337" r:id="rId37"/>
    <p:sldId id="271" r:id="rId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83363" autoAdjust="0"/>
  </p:normalViewPr>
  <p:slideViewPr>
    <p:cSldViewPr>
      <p:cViewPr varScale="1">
        <p:scale>
          <a:sx n="106" d="100"/>
          <a:sy n="106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0624-DC7A-42F2-9D83-F8E874CB18C9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5692-1FCD-451F-BAF3-2326910A6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82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69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>
            <a:extLst>
              <a:ext uri="{FF2B5EF4-FFF2-40B4-BE49-F238E27FC236}">
                <a16:creationId xmlns:a16="http://schemas.microsoft.com/office/drawing/2014/main" id="{CE695D2C-2057-E4C0-E954-E3E8029CE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Zástupný symbol pro poznámky 2">
            <a:extLst>
              <a:ext uri="{FF2B5EF4-FFF2-40B4-BE49-F238E27FC236}">
                <a16:creationId xmlns:a16="http://schemas.microsoft.com/office/drawing/2014/main" id="{7C3D2BD6-B678-73E5-D5D2-8329F9146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9268" name="Zástupný symbol pro číslo snímku 3">
            <a:extLst>
              <a:ext uri="{FF2B5EF4-FFF2-40B4-BE49-F238E27FC236}">
                <a16:creationId xmlns:a16="http://schemas.microsoft.com/office/drawing/2014/main" id="{AD446FC0-9064-613A-6134-48F2B65CB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AA491E-84DE-4CE8-B40D-DB6ABB2BDF99}" type="slidenum">
              <a:rPr lang="cs-CZ" altLang="cs-CZ">
                <a:latin typeface="Calibri" panose="020F0502020204030204" pitchFamily="34" charset="0"/>
              </a:rPr>
              <a:pPr eaLnBrk="1" hangingPunct="1"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obrázek snímku 1">
            <a:extLst>
              <a:ext uri="{FF2B5EF4-FFF2-40B4-BE49-F238E27FC236}">
                <a16:creationId xmlns:a16="http://schemas.microsoft.com/office/drawing/2014/main" id="{D95BFD74-B010-4BB8-DADE-DB5619F41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Zástupný symbol pro poznámky 2">
            <a:extLst>
              <a:ext uri="{FF2B5EF4-FFF2-40B4-BE49-F238E27FC236}">
                <a16:creationId xmlns:a16="http://schemas.microsoft.com/office/drawing/2014/main" id="{DDAF6F56-1A1D-F35A-CA51-9DA3D85CE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0292" name="Zástupný symbol pro číslo snímku 3">
            <a:extLst>
              <a:ext uri="{FF2B5EF4-FFF2-40B4-BE49-F238E27FC236}">
                <a16:creationId xmlns:a16="http://schemas.microsoft.com/office/drawing/2014/main" id="{6141470F-F015-EF15-2CF2-22ED36F74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A08BC-F869-4F37-93F6-305F6AE9E8FC}" type="slidenum">
              <a:rPr lang="cs-CZ" altLang="cs-CZ">
                <a:latin typeface="Calibri" panose="020F0502020204030204" pitchFamily="34" charset="0"/>
              </a:rPr>
              <a:pPr eaLnBrk="1" hangingPunct="1"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>
            <a:extLst>
              <a:ext uri="{FF2B5EF4-FFF2-40B4-BE49-F238E27FC236}">
                <a16:creationId xmlns:a16="http://schemas.microsoft.com/office/drawing/2014/main" id="{F35252C4-CD1C-87BE-3D3B-B1D9D6CD5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Zástupný symbol pro poznámky 2">
            <a:extLst>
              <a:ext uri="{FF2B5EF4-FFF2-40B4-BE49-F238E27FC236}">
                <a16:creationId xmlns:a16="http://schemas.microsoft.com/office/drawing/2014/main" id="{77566D65-1958-2648-0030-31CA64D432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1316" name="Zástupný symbol pro číslo snímku 3">
            <a:extLst>
              <a:ext uri="{FF2B5EF4-FFF2-40B4-BE49-F238E27FC236}">
                <a16:creationId xmlns:a16="http://schemas.microsoft.com/office/drawing/2014/main" id="{137DC429-54B3-03AE-E930-1208A0404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45B40A-4A4B-4339-BCD9-C1F620A311D0}" type="slidenum">
              <a:rPr lang="cs-CZ" altLang="cs-CZ"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obrázek snímku 1">
            <a:extLst>
              <a:ext uri="{FF2B5EF4-FFF2-40B4-BE49-F238E27FC236}">
                <a16:creationId xmlns:a16="http://schemas.microsoft.com/office/drawing/2014/main" id="{31D4114A-E606-6EF8-BBB9-0AA3FD314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Zástupný symbol pro poznámky 2">
            <a:extLst>
              <a:ext uri="{FF2B5EF4-FFF2-40B4-BE49-F238E27FC236}">
                <a16:creationId xmlns:a16="http://schemas.microsoft.com/office/drawing/2014/main" id="{8CE86DD4-B8F0-E9C9-3E85-DD76F0598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2340" name="Zástupný symbol pro číslo snímku 3">
            <a:extLst>
              <a:ext uri="{FF2B5EF4-FFF2-40B4-BE49-F238E27FC236}">
                <a16:creationId xmlns:a16="http://schemas.microsoft.com/office/drawing/2014/main" id="{392ACED1-CBA0-21FE-CBBE-DD6C6BDCC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1271E3-8D30-4C79-B0C0-FDD84CB6D6D5}" type="slidenum">
              <a:rPr lang="cs-CZ" altLang="cs-CZ"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>
            <a:extLst>
              <a:ext uri="{FF2B5EF4-FFF2-40B4-BE49-F238E27FC236}">
                <a16:creationId xmlns:a16="http://schemas.microsoft.com/office/drawing/2014/main" id="{07AD71A2-7620-29C1-652F-3EB7F26E2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Zástupný symbol pro poznámky 2">
            <a:extLst>
              <a:ext uri="{FF2B5EF4-FFF2-40B4-BE49-F238E27FC236}">
                <a16:creationId xmlns:a16="http://schemas.microsoft.com/office/drawing/2014/main" id="{DFCEB1E4-0271-0FBA-6C48-1B417DCAFB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364" name="Zástupný symbol pro číslo snímku 3">
            <a:extLst>
              <a:ext uri="{FF2B5EF4-FFF2-40B4-BE49-F238E27FC236}">
                <a16:creationId xmlns:a16="http://schemas.microsoft.com/office/drawing/2014/main" id="{7CA67CAB-CB91-D246-6779-F6ADD4D36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3C683-8D37-4553-A532-95E6D426BCBB}" type="slidenum">
              <a:rPr lang="cs-CZ" altLang="cs-CZ">
                <a:latin typeface="Calibri" panose="020F0502020204030204" pitchFamily="34" charset="0"/>
              </a:rPr>
              <a:pPr eaLnBrk="1" hangingPunct="1"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Zástupný symbol pro obrázek snímku 1">
            <a:extLst>
              <a:ext uri="{FF2B5EF4-FFF2-40B4-BE49-F238E27FC236}">
                <a16:creationId xmlns:a16="http://schemas.microsoft.com/office/drawing/2014/main" id="{D39AABBF-66EC-508F-0C88-F03B7BA2F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Zástupný symbol pro poznámky 2">
            <a:extLst>
              <a:ext uri="{FF2B5EF4-FFF2-40B4-BE49-F238E27FC236}">
                <a16:creationId xmlns:a16="http://schemas.microsoft.com/office/drawing/2014/main" id="{4B6743F9-3DA6-23B3-F74C-CBCF38C60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4388" name="Zástupný symbol pro číslo snímku 3">
            <a:extLst>
              <a:ext uri="{FF2B5EF4-FFF2-40B4-BE49-F238E27FC236}">
                <a16:creationId xmlns:a16="http://schemas.microsoft.com/office/drawing/2014/main" id="{B04E5CF8-8E52-D075-00D8-23080CA1C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669EFC-A51F-4B2F-ACD7-90ACA178EFCF}" type="slidenum">
              <a:rPr lang="cs-CZ" alt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Zástupný symbol pro obrázek snímku 1">
            <a:extLst>
              <a:ext uri="{FF2B5EF4-FFF2-40B4-BE49-F238E27FC236}">
                <a16:creationId xmlns:a16="http://schemas.microsoft.com/office/drawing/2014/main" id="{621484D7-F5C1-F8BF-60D1-3F3D91B1F0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Zástupný symbol pro poznámky 2">
            <a:extLst>
              <a:ext uri="{FF2B5EF4-FFF2-40B4-BE49-F238E27FC236}">
                <a16:creationId xmlns:a16="http://schemas.microsoft.com/office/drawing/2014/main" id="{76D5B12F-A9D2-D6B6-83B9-59357C7A4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5412" name="Zástupný symbol pro číslo snímku 3">
            <a:extLst>
              <a:ext uri="{FF2B5EF4-FFF2-40B4-BE49-F238E27FC236}">
                <a16:creationId xmlns:a16="http://schemas.microsoft.com/office/drawing/2014/main" id="{B00D0D4B-7AFC-3E2F-F753-73768DBE8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8766DA-562F-438B-8A76-F7801C5E25AE}" type="slidenum">
              <a:rPr lang="cs-CZ" altLang="cs-CZ">
                <a:latin typeface="Calibri" panose="020F0502020204030204" pitchFamily="34" charset="0"/>
              </a:rPr>
              <a:pPr eaLnBrk="1" hangingPunct="1"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obrázek snímku 1">
            <a:extLst>
              <a:ext uri="{FF2B5EF4-FFF2-40B4-BE49-F238E27FC236}">
                <a16:creationId xmlns:a16="http://schemas.microsoft.com/office/drawing/2014/main" id="{AD9F66C1-3244-9AC5-CBBF-C0666ADC1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Zástupný symbol pro poznámky 2">
            <a:extLst>
              <a:ext uri="{FF2B5EF4-FFF2-40B4-BE49-F238E27FC236}">
                <a16:creationId xmlns:a16="http://schemas.microsoft.com/office/drawing/2014/main" id="{BCB08A57-DB41-6067-25F5-CE29A1CD00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6436" name="Zástupný symbol pro číslo snímku 3">
            <a:extLst>
              <a:ext uri="{FF2B5EF4-FFF2-40B4-BE49-F238E27FC236}">
                <a16:creationId xmlns:a16="http://schemas.microsoft.com/office/drawing/2014/main" id="{0C95D8D4-B813-B01A-556D-ED3F4C6F0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FCCF69-C8DD-472D-9511-2AFC2AC3D121}" type="slidenum">
              <a:rPr lang="cs-CZ" altLang="cs-CZ">
                <a:latin typeface="Calibri" panose="020F0502020204030204" pitchFamily="34" charset="0"/>
              </a:rPr>
              <a:pPr eaLnBrk="1" hangingPunct="1"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obrázek snímku 1">
            <a:extLst>
              <a:ext uri="{FF2B5EF4-FFF2-40B4-BE49-F238E27FC236}">
                <a16:creationId xmlns:a16="http://schemas.microsoft.com/office/drawing/2014/main" id="{9487F6B9-CB86-9F02-2ABE-8A1F223AD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Zástupný symbol pro poznámky 2">
            <a:extLst>
              <a:ext uri="{FF2B5EF4-FFF2-40B4-BE49-F238E27FC236}">
                <a16:creationId xmlns:a16="http://schemas.microsoft.com/office/drawing/2014/main" id="{2B228544-FD73-5DEC-6B54-A4C5DD941D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7460" name="Zástupný symbol pro číslo snímku 3">
            <a:extLst>
              <a:ext uri="{FF2B5EF4-FFF2-40B4-BE49-F238E27FC236}">
                <a16:creationId xmlns:a16="http://schemas.microsoft.com/office/drawing/2014/main" id="{04B27548-420E-C6E0-F4C8-27799D276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29F5C2-5EDB-42E7-BE9E-62E3025B2290}" type="slidenum">
              <a:rPr lang="cs-CZ" altLang="cs-CZ">
                <a:latin typeface="Calibri" panose="020F0502020204030204" pitchFamily="34" charset="0"/>
              </a:rPr>
              <a:pPr eaLnBrk="1" hangingPunct="1"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obrázek snímku 1">
            <a:extLst>
              <a:ext uri="{FF2B5EF4-FFF2-40B4-BE49-F238E27FC236}">
                <a16:creationId xmlns:a16="http://schemas.microsoft.com/office/drawing/2014/main" id="{36B8A9A6-1F8B-F94D-AB1D-DD6847A6F2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Zástupný symbol pro poznámky 2">
            <a:extLst>
              <a:ext uri="{FF2B5EF4-FFF2-40B4-BE49-F238E27FC236}">
                <a16:creationId xmlns:a16="http://schemas.microsoft.com/office/drawing/2014/main" id="{AE5EE74F-31DB-95BE-36B8-00C4AB477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8484" name="Zástupný symbol pro číslo snímku 3">
            <a:extLst>
              <a:ext uri="{FF2B5EF4-FFF2-40B4-BE49-F238E27FC236}">
                <a16:creationId xmlns:a16="http://schemas.microsoft.com/office/drawing/2014/main" id="{4C91D8BA-DCE8-36A4-917C-1C64A32D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FACAC7-4B62-4F67-9330-3E9D4161065E}" type="slidenum">
              <a:rPr lang="cs-CZ" altLang="cs-CZ">
                <a:latin typeface="Calibri" panose="020F0502020204030204" pitchFamily="34" charset="0"/>
              </a:rPr>
              <a:pPr eaLnBrk="1" hangingPunct="1"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>
            <a:extLst>
              <a:ext uri="{FF2B5EF4-FFF2-40B4-BE49-F238E27FC236}">
                <a16:creationId xmlns:a16="http://schemas.microsoft.com/office/drawing/2014/main" id="{EB605506-5160-75AB-1E51-F18F0516F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Zástupný symbol pro poznámky 2">
            <a:extLst>
              <a:ext uri="{FF2B5EF4-FFF2-40B4-BE49-F238E27FC236}">
                <a16:creationId xmlns:a16="http://schemas.microsoft.com/office/drawing/2014/main" id="{3EEFD12D-5A91-674B-3DE4-98CC0A737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1076" name="Zástupný symbol pro číslo snímku 3">
            <a:extLst>
              <a:ext uri="{FF2B5EF4-FFF2-40B4-BE49-F238E27FC236}">
                <a16:creationId xmlns:a16="http://schemas.microsoft.com/office/drawing/2014/main" id="{8FCB71DC-0633-21F0-DEC5-65AD123C4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500BCC-A61E-48C5-B085-7F5BEF6EC626}" type="slidenum">
              <a:rPr lang="cs-CZ" altLang="cs-CZ"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obrázek snímku 1">
            <a:extLst>
              <a:ext uri="{FF2B5EF4-FFF2-40B4-BE49-F238E27FC236}">
                <a16:creationId xmlns:a16="http://schemas.microsoft.com/office/drawing/2014/main" id="{D3CFDF3E-04DE-5454-28B8-7A3151D7D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Zástupný symbol pro poznámky 2">
            <a:extLst>
              <a:ext uri="{FF2B5EF4-FFF2-40B4-BE49-F238E27FC236}">
                <a16:creationId xmlns:a16="http://schemas.microsoft.com/office/drawing/2014/main" id="{552CD2DD-26C0-87F4-0BE9-A4427A135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9508" name="Zástupný symbol pro číslo snímku 3">
            <a:extLst>
              <a:ext uri="{FF2B5EF4-FFF2-40B4-BE49-F238E27FC236}">
                <a16:creationId xmlns:a16="http://schemas.microsoft.com/office/drawing/2014/main" id="{DB91C3E7-CD2F-012B-4615-CDB862F14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95F5B3-D886-4CD9-9587-1F829E91D9E4}" type="slidenum">
              <a:rPr lang="cs-CZ" altLang="cs-CZ">
                <a:latin typeface="Calibri" panose="020F0502020204030204" pitchFamily="34" charset="0"/>
              </a:rPr>
              <a:pPr eaLnBrk="1" hangingPunct="1"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obrázek snímku 1">
            <a:extLst>
              <a:ext uri="{FF2B5EF4-FFF2-40B4-BE49-F238E27FC236}">
                <a16:creationId xmlns:a16="http://schemas.microsoft.com/office/drawing/2014/main" id="{B83C0256-F458-FF00-C01B-2E2D32D5C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Zástupný symbol pro poznámky 2">
            <a:extLst>
              <a:ext uri="{FF2B5EF4-FFF2-40B4-BE49-F238E27FC236}">
                <a16:creationId xmlns:a16="http://schemas.microsoft.com/office/drawing/2014/main" id="{1CDA2A07-A3DA-B21B-1D05-54691991D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0532" name="Zástupný symbol pro číslo snímku 3">
            <a:extLst>
              <a:ext uri="{FF2B5EF4-FFF2-40B4-BE49-F238E27FC236}">
                <a16:creationId xmlns:a16="http://schemas.microsoft.com/office/drawing/2014/main" id="{CA37C47E-62A9-B804-A05A-EC628783E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A9459A-DA13-4B67-B98D-E8B541627AA2}" type="slidenum">
              <a:rPr lang="cs-CZ" altLang="cs-CZ">
                <a:latin typeface="Calibri" panose="020F0502020204030204" pitchFamily="34" charset="0"/>
              </a:rPr>
              <a:pPr eaLnBrk="1" hangingPunct="1"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2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obrázek snímku 1">
            <a:extLst>
              <a:ext uri="{FF2B5EF4-FFF2-40B4-BE49-F238E27FC236}">
                <a16:creationId xmlns:a16="http://schemas.microsoft.com/office/drawing/2014/main" id="{03CE22BE-6E8C-45DB-E742-5F8D54B74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Zástupný symbol pro poznámky 2">
            <a:extLst>
              <a:ext uri="{FF2B5EF4-FFF2-40B4-BE49-F238E27FC236}">
                <a16:creationId xmlns:a16="http://schemas.microsoft.com/office/drawing/2014/main" id="{E76D6E98-B099-1F5E-73FE-A63FE8DE6C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2100" name="Zástupný symbol pro číslo snímku 3">
            <a:extLst>
              <a:ext uri="{FF2B5EF4-FFF2-40B4-BE49-F238E27FC236}">
                <a16:creationId xmlns:a16="http://schemas.microsoft.com/office/drawing/2014/main" id="{77BBCA9C-A829-2A9B-5768-AEC26CB0F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3027F0-8962-4E94-BE6E-B596BE1DD544}" type="slidenum">
              <a:rPr lang="cs-CZ" altLang="cs-CZ">
                <a:latin typeface="Calibri" panose="020F0502020204030204" pitchFamily="34" charset="0"/>
              </a:rPr>
              <a:pPr eaLnBrk="1" hangingPunct="1"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ástupný symbol pro obrázek snímku 1">
            <a:extLst>
              <a:ext uri="{FF2B5EF4-FFF2-40B4-BE49-F238E27FC236}">
                <a16:creationId xmlns:a16="http://schemas.microsoft.com/office/drawing/2014/main" id="{8A766934-D362-37BA-0703-38B4EE686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Zástupný symbol pro poznámky 2">
            <a:extLst>
              <a:ext uri="{FF2B5EF4-FFF2-40B4-BE49-F238E27FC236}">
                <a16:creationId xmlns:a16="http://schemas.microsoft.com/office/drawing/2014/main" id="{DC126CCC-93D7-7405-CD1C-42DA696E95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6612" name="Zástupný symbol pro číslo snímku 3">
            <a:extLst>
              <a:ext uri="{FF2B5EF4-FFF2-40B4-BE49-F238E27FC236}">
                <a16:creationId xmlns:a16="http://schemas.microsoft.com/office/drawing/2014/main" id="{DE086D29-8E51-A720-AE11-B03051689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3C2BF3-3ECA-4C8C-93AD-BC84F5166C66}" type="slidenum">
              <a:rPr lang="cs-CZ" altLang="cs-CZ">
                <a:latin typeface="Calibri" panose="020F0502020204030204" pitchFamily="34" charset="0"/>
              </a:rPr>
              <a:pPr eaLnBrk="1" hangingPunct="1"/>
              <a:t>35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Zástupný symbol pro obrázek snímku 1">
            <a:extLst>
              <a:ext uri="{FF2B5EF4-FFF2-40B4-BE49-F238E27FC236}">
                <a16:creationId xmlns:a16="http://schemas.microsoft.com/office/drawing/2014/main" id="{5AAD6371-7A2D-1930-F305-FEE2F0849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Zástupný symbol pro poznámky 2">
            <a:extLst>
              <a:ext uri="{FF2B5EF4-FFF2-40B4-BE49-F238E27FC236}">
                <a16:creationId xmlns:a16="http://schemas.microsoft.com/office/drawing/2014/main" id="{361B24C2-30A9-0FE4-434D-60E0493B7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7636" name="Zástupný symbol pro číslo snímku 3">
            <a:extLst>
              <a:ext uri="{FF2B5EF4-FFF2-40B4-BE49-F238E27FC236}">
                <a16:creationId xmlns:a16="http://schemas.microsoft.com/office/drawing/2014/main" id="{161BD040-7451-C787-B0B0-7CA9DFC60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C6039-3AAD-4343-9204-8D93A72DDE84}" type="slidenum">
              <a:rPr lang="cs-CZ" altLang="cs-CZ">
                <a:latin typeface="Calibri" panose="020F0502020204030204" pitchFamily="34" charset="0"/>
              </a:rPr>
              <a:pPr eaLnBrk="1" hangingPunct="1"/>
              <a:t>36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>
            <a:extLst>
              <a:ext uri="{FF2B5EF4-FFF2-40B4-BE49-F238E27FC236}">
                <a16:creationId xmlns:a16="http://schemas.microsoft.com/office/drawing/2014/main" id="{AE805DDA-081D-62A3-7463-0D7BBD4BA0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Zástupný symbol pro poznámky 2">
            <a:extLst>
              <a:ext uri="{FF2B5EF4-FFF2-40B4-BE49-F238E27FC236}">
                <a16:creationId xmlns:a16="http://schemas.microsoft.com/office/drawing/2014/main" id="{E8147658-6F82-CF3B-87FE-9CF5B2790C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3124" name="Zástupný symbol pro číslo snímku 3">
            <a:extLst>
              <a:ext uri="{FF2B5EF4-FFF2-40B4-BE49-F238E27FC236}">
                <a16:creationId xmlns:a16="http://schemas.microsoft.com/office/drawing/2014/main" id="{9CDE2E1B-29E4-98B2-73B6-101CF96C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0A3592-F954-48FB-BEBA-61431A473930}" type="slidenum">
              <a:rPr lang="cs-CZ" altLang="cs-CZ">
                <a:latin typeface="Calibri" panose="020F0502020204030204" pitchFamily="34" charset="0"/>
              </a:rPr>
              <a:pPr eaLnBrk="1" hangingPunct="1"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>
            <a:extLst>
              <a:ext uri="{FF2B5EF4-FFF2-40B4-BE49-F238E27FC236}">
                <a16:creationId xmlns:a16="http://schemas.microsoft.com/office/drawing/2014/main" id="{AAE49023-8CB7-80CD-11B4-239DC6C095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Zástupný symbol pro poznámky 2">
            <a:extLst>
              <a:ext uri="{FF2B5EF4-FFF2-40B4-BE49-F238E27FC236}">
                <a16:creationId xmlns:a16="http://schemas.microsoft.com/office/drawing/2014/main" id="{0FDE46BA-96CB-0963-B6E1-2B6D87782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4148" name="Zástupný symbol pro číslo snímku 3">
            <a:extLst>
              <a:ext uri="{FF2B5EF4-FFF2-40B4-BE49-F238E27FC236}">
                <a16:creationId xmlns:a16="http://schemas.microsoft.com/office/drawing/2014/main" id="{144D8198-5E43-9C9E-CF09-E17B62CDD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9BD031-A7E3-467E-A104-4AEA4B9F0D47}" type="slidenum">
              <a:rPr lang="cs-CZ" altLang="cs-CZ"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rázek snímku 1">
            <a:extLst>
              <a:ext uri="{FF2B5EF4-FFF2-40B4-BE49-F238E27FC236}">
                <a16:creationId xmlns:a16="http://schemas.microsoft.com/office/drawing/2014/main" id="{EDCBA91C-6DE4-A92C-5364-3301A7121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Zástupný symbol pro poznámky 2">
            <a:extLst>
              <a:ext uri="{FF2B5EF4-FFF2-40B4-BE49-F238E27FC236}">
                <a16:creationId xmlns:a16="http://schemas.microsoft.com/office/drawing/2014/main" id="{954E34B1-C961-80F5-F228-11549237D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5172" name="Zástupný symbol pro číslo snímku 3">
            <a:extLst>
              <a:ext uri="{FF2B5EF4-FFF2-40B4-BE49-F238E27FC236}">
                <a16:creationId xmlns:a16="http://schemas.microsoft.com/office/drawing/2014/main" id="{79284980-5382-B430-F2AB-6775F020D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9F90AC-5647-4CEF-9A73-DC3794CF4219}" type="slidenum">
              <a:rPr lang="cs-CZ" altLang="cs-CZ"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>
            <a:extLst>
              <a:ext uri="{FF2B5EF4-FFF2-40B4-BE49-F238E27FC236}">
                <a16:creationId xmlns:a16="http://schemas.microsoft.com/office/drawing/2014/main" id="{6E7AF0C9-0480-63EF-6786-BD2CFE610F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Zástupný symbol pro poznámky 2">
            <a:extLst>
              <a:ext uri="{FF2B5EF4-FFF2-40B4-BE49-F238E27FC236}">
                <a16:creationId xmlns:a16="http://schemas.microsoft.com/office/drawing/2014/main" id="{BA87BCA7-2463-41FE-1680-1F9ABC4E0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6196" name="Zástupný symbol pro číslo snímku 3">
            <a:extLst>
              <a:ext uri="{FF2B5EF4-FFF2-40B4-BE49-F238E27FC236}">
                <a16:creationId xmlns:a16="http://schemas.microsoft.com/office/drawing/2014/main" id="{098C2796-4CCC-40DF-E99D-482E9E197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494751-0A6D-48B9-8160-C2569825DE65}" type="slidenum">
              <a:rPr lang="cs-CZ" altLang="cs-CZ"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>
            <a:extLst>
              <a:ext uri="{FF2B5EF4-FFF2-40B4-BE49-F238E27FC236}">
                <a16:creationId xmlns:a16="http://schemas.microsoft.com/office/drawing/2014/main" id="{DE0AE3C0-F528-7E47-C504-94F674BA2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Zástupný symbol pro poznámky 2">
            <a:extLst>
              <a:ext uri="{FF2B5EF4-FFF2-40B4-BE49-F238E27FC236}">
                <a16:creationId xmlns:a16="http://schemas.microsoft.com/office/drawing/2014/main" id="{05B153E2-B1DF-A385-87F1-9A63CC665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7220" name="Zástupný symbol pro číslo snímku 3">
            <a:extLst>
              <a:ext uri="{FF2B5EF4-FFF2-40B4-BE49-F238E27FC236}">
                <a16:creationId xmlns:a16="http://schemas.microsoft.com/office/drawing/2014/main" id="{BF43560D-9B31-534D-F21D-797241250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9430E3-25D5-4A6C-A497-D05DB852ADD9}" type="slidenum">
              <a:rPr lang="cs-CZ" altLang="cs-CZ">
                <a:latin typeface="Calibri" panose="020F0502020204030204" pitchFamily="34" charset="0"/>
              </a:rPr>
              <a:pPr eaLnBrk="1" hangingPunct="1"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obrázek snímku 1">
            <a:extLst>
              <a:ext uri="{FF2B5EF4-FFF2-40B4-BE49-F238E27FC236}">
                <a16:creationId xmlns:a16="http://schemas.microsoft.com/office/drawing/2014/main" id="{D94B9B95-4305-FF35-6615-A585463351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Zástupný symbol pro poznámky 2">
            <a:extLst>
              <a:ext uri="{FF2B5EF4-FFF2-40B4-BE49-F238E27FC236}">
                <a16:creationId xmlns:a16="http://schemas.microsoft.com/office/drawing/2014/main" id="{60268658-4490-1CE8-BA5E-F80DA33461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8244" name="Zástupný symbol pro číslo snímku 3">
            <a:extLst>
              <a:ext uri="{FF2B5EF4-FFF2-40B4-BE49-F238E27FC236}">
                <a16:creationId xmlns:a16="http://schemas.microsoft.com/office/drawing/2014/main" id="{98D2CE9D-2ACC-412F-37F9-D5C1218EA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9216B7-7815-4CDF-B128-E60293D8618F}" type="slidenum">
              <a:rPr lang="cs-CZ" altLang="cs-CZ">
                <a:latin typeface="Calibri" panose="020F0502020204030204" pitchFamily="34" charset="0"/>
              </a:rPr>
              <a:pPr eaLnBrk="1" hangingPunct="1"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C6B4-BEE7-4EDB-85B8-80FF6C712F7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B093-627E-4E72-A211-D0F0DC881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0.emf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1.png"/><Relationship Id="rId9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g"/><Relationship Id="rId4" Type="http://schemas.openxmlformats.org/officeDocument/2006/relationships/image" Target="../media/image1.png"/><Relationship Id="rId9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1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Materiálové hospodářství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I</a:t>
            </a:r>
            <a:r>
              <a:rPr lang="cs-CZ" dirty="0"/>
              <a:t>V</a:t>
            </a:r>
            <a:r>
              <a:rPr lang="cs-CZ"/>
              <a:t>. </a:t>
            </a:r>
            <a:r>
              <a:rPr lang="cs-CZ" dirty="0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24545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2">
            <a:extLst>
              <a:ext uri="{FF2B5EF4-FFF2-40B4-BE49-F238E27FC236}">
                <a16:creationId xmlns:a16="http://schemas.microsoft.com/office/drawing/2014/main" id="{C9456E0C-D9D1-F4C5-73DD-80C41647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20700"/>
            <a:ext cx="82867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Hlavním cílem procesu </a:t>
            </a:r>
            <a:r>
              <a:rPr lang="cs-CZ" altLang="cs-CZ" sz="2000" b="1" dirty="0">
                <a:latin typeface="Calibri" panose="020F0502020204030204" pitchFamily="34" charset="0"/>
              </a:rPr>
              <a:t>řízení zásob</a:t>
            </a:r>
            <a:r>
              <a:rPr lang="cs-CZ" altLang="cs-CZ" sz="2000" dirty="0">
                <a:latin typeface="Calibri" panose="020F0502020204030204" pitchFamily="34" charset="0"/>
              </a:rPr>
              <a:t>, je udržovat na skladě takové množství materiálu, které by zabezpečilo optimální úroveň zákaznického servisu, a to při současné minimalizaci nákladů spojených s procesem skladování.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Vhodné umístění skladu je základním strategickým rozhodnutím, které ovlivňuje velikost přepravních nákladů a úroveň zákaznického servisu.</a:t>
            </a: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1989111F-A593-5B67-E02D-7C4951C6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4902"/>
            <a:ext cx="4143375" cy="2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DFD23F01-9B50-B69D-4161-55E751B8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6872"/>
            <a:ext cx="2670001" cy="208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1">
            <a:extLst>
              <a:ext uri="{FF2B5EF4-FFF2-40B4-BE49-F238E27FC236}">
                <a16:creationId xmlns:a16="http://schemas.microsoft.com/office/drawing/2014/main" id="{071E1417-813C-728E-7E8C-095BF59D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" y="568325"/>
            <a:ext cx="83581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Zákaznický servis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Zákaznický servis tvoří výstupní část logistického systému a jeho úlohou je zabezpečit dodání správného produktu ve správném čase na správné místo, v požadované jakosti, a to za co nejnižší náklady.</a:t>
            </a: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Nutnou podmínkou pro vytvoření kvalitního zákaznického servisu je dobrá marketingová činnost.</a:t>
            </a: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E6D81AD3-2EFA-019E-DA9E-CE0D9C1E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95200"/>
            <a:ext cx="3767658" cy="2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3D87AC83-66DE-2BD5-CF2B-5BAD5201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57625"/>
            <a:ext cx="33432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1">
            <a:extLst>
              <a:ext uri="{FF2B5EF4-FFF2-40B4-BE49-F238E27FC236}">
                <a16:creationId xmlns:a16="http://schemas.microsoft.com/office/drawing/2014/main" id="{192FA66D-9D32-36CB-6E0D-CFAF057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0688"/>
            <a:ext cx="82153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Informační toky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Kvalitní informační tok je nutnou podmínkou pro zajištění efektivního fungování jednotlivých subsystémů i systémů jako celku. Kvalita informačního toku systému je základem pro dosažení vysoké konkurenceschopnosti dané společnosti.</a:t>
            </a: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A558BF75-D273-8404-9849-BE6B72A9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709988"/>
            <a:ext cx="33337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7DC84CA4-FDAF-2680-AF70-2D39802D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0696"/>
            <a:ext cx="3699272" cy="29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>
            <a:extLst>
              <a:ext uri="{FF2B5EF4-FFF2-40B4-BE49-F238E27FC236}">
                <a16:creationId xmlns:a16="http://schemas.microsoft.com/office/drawing/2014/main" id="{8898F66D-8786-278B-AD94-011B60F8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"/>
            <a:ext cx="80724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sk-SK" altLang="cs-CZ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b="1">
                <a:latin typeface="Calibri" panose="020F0502020204030204" pitchFamily="34" charset="0"/>
              </a:rPr>
              <a:t>Přepravní činnosti spolu s činnostmi skladování představují největší nákladové položky v rámci logistického řetězce, proto je jim třeba věnovat zvýšenou pozornost.</a:t>
            </a:r>
          </a:p>
          <a:p>
            <a:pPr eaLnBrk="1" hangingPunct="1"/>
            <a:endParaRPr lang="sk-SK" altLang="cs-CZ">
              <a:latin typeface="Calibri" panose="020F0502020204030204" pitchFamily="34" charset="0"/>
            </a:endParaRPr>
          </a:p>
          <a:p>
            <a:pPr eaLnBrk="1" hangingPunct="1"/>
            <a:endParaRPr lang="sk-SK" altLang="cs-CZ">
              <a:latin typeface="Calibri" panose="020F0502020204030204" pitchFamily="34" charset="0"/>
            </a:endParaRPr>
          </a:p>
          <a:p>
            <a:pPr eaLnBrk="1" hangingPunct="1"/>
            <a:endParaRPr lang="sk-SK" altLang="cs-CZ">
              <a:latin typeface="Calibri" panose="020F0502020204030204" pitchFamily="34" charset="0"/>
            </a:endParaRPr>
          </a:p>
          <a:p>
            <a:pPr eaLnBrk="1" hangingPunct="1"/>
            <a:endParaRPr lang="sk-SK" altLang="cs-CZ">
              <a:latin typeface="Calibri" panose="020F0502020204030204" pitchFamily="34" charset="0"/>
            </a:endParaRPr>
          </a:p>
          <a:p>
            <a:pPr eaLnBrk="1" hangingPunct="1"/>
            <a:endParaRPr lang="sk-SK" altLang="cs-CZ">
              <a:latin typeface="Calibri" panose="020F0502020204030204" pitchFamily="34" charset="0"/>
            </a:endParaRPr>
          </a:p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6F1E2F3F-88B3-E220-B725-2E7E3545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786063"/>
            <a:ext cx="471487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">
            <a:extLst>
              <a:ext uri="{FF2B5EF4-FFF2-40B4-BE49-F238E27FC236}">
                <a16:creationId xmlns:a16="http://schemas.microsoft.com/office/drawing/2014/main" id="{37AA67FB-CFB0-8A98-7998-D09BB202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85750"/>
            <a:ext cx="79295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>
                <a:latin typeface="Calibri" panose="020F0502020204030204" pitchFamily="34" charset="0"/>
              </a:rPr>
              <a:t>Logistické cesty zboží</a:t>
            </a:r>
          </a:p>
          <a:p>
            <a:pPr algn="just" eaLnBrk="1" hangingPunct="1"/>
            <a:endParaRPr lang="cs-CZ" altLang="cs-CZ" sz="360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>
                <a:latin typeface="Calibri" panose="020F0502020204030204" pitchFamily="34" charset="0"/>
              </a:rPr>
              <a:t>Zboží je hmotný statek (přírodní nebo vyrobený), který je určen k prodeji. To znamená, že zboží za určitých podmínek změní svého majitele – vlastnictví produktu přechází z prodávajícího na kupujícího. Nejčastější podmínkou pro přechod vlastnictví je zaplacení kupní ceny.</a:t>
            </a: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>
                <a:latin typeface="Calibri" panose="020F0502020204030204" pitchFamily="34" charset="0"/>
              </a:rPr>
              <a:t>Mezi zákazníky a výrobci mohou být různé distribuční cesty s různým počtem zprostředkovatelů. Základní distribuční cesty jsou uvedeny na následujících dvou obrázcích.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8EFD4F52-27ED-2EA6-1C96-B11569E1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986213"/>
            <a:ext cx="6821488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ovéPole 3">
            <a:extLst>
              <a:ext uri="{FF2B5EF4-FFF2-40B4-BE49-F238E27FC236}">
                <a16:creationId xmlns:a16="http://schemas.microsoft.com/office/drawing/2014/main" id="{0D2F65C2-8E28-038C-CAAA-05CEB09E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357938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anose="020F0502020204030204" pitchFamily="34" charset="0"/>
              </a:rPr>
              <a:t>30 vazeb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AE1EC6D-0254-6411-1169-3D0A302F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7151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2">
            <a:extLst>
              <a:ext uri="{FF2B5EF4-FFF2-40B4-BE49-F238E27FC236}">
                <a16:creationId xmlns:a16="http://schemas.microsoft.com/office/drawing/2014/main" id="{AC47E70D-0E49-F53D-861B-AFFBA7C5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286125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anose="020F0502020204030204" pitchFamily="34" charset="0"/>
              </a:rPr>
              <a:t>13 vazeb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322306C6-F91C-CB92-CBF0-3CED74AC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57625"/>
            <a:ext cx="34671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86683BD0-D2B2-06EE-7BC4-1CA71ED3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71938"/>
            <a:ext cx="329565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549D5F2-5776-9B71-A9B6-3846D1F33FA5}"/>
              </a:ext>
            </a:extLst>
          </p:cNvPr>
          <p:cNvSpPr txBox="1"/>
          <p:nvPr/>
        </p:nvSpPr>
        <p:spPr>
          <a:xfrm>
            <a:off x="571500" y="428625"/>
            <a:ext cx="81438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n-lt"/>
                <a:cs typeface="+mn-cs"/>
              </a:rPr>
              <a:t>Faktory, které ovlivňují výběr distribuční cesty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Zákazníci – počet, velikost, četnost nákupů,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Podnik – velikost, cíle, zdroje podniku,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Produkt – trvanlivost, cena, velikost, hmotnost, životnost, nároky na instalaci a servis, šíře sortimentu,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Konkurence – používané distribuční cesty,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Zprostředkovatelé – možnosti a požadavky,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Ekonomika podniku – náklady, výnosy, ROE, ROI, ROA, Cash-</a:t>
            </a:r>
            <a:r>
              <a:rPr lang="en-US" sz="2000" dirty="0">
                <a:latin typeface="+mn-lt"/>
                <a:cs typeface="+mn-cs"/>
              </a:rPr>
              <a:t>Flow, </a:t>
            </a:r>
            <a:r>
              <a:rPr lang="cs-CZ" sz="2000" dirty="0">
                <a:latin typeface="+mn-lt"/>
                <a:cs typeface="+mn-cs"/>
              </a:rPr>
              <a:t>riziko vzniku nedobytných pohledávek,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Marketingové faktory – marketingová strategie a možnost jejího prosazení,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Kritéria flexibility v případě změn v prostředí – vliv na současné distribuční cesty, resp. prodej dalších produktů.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168C375-82BD-36DA-2638-E7721E53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00563"/>
            <a:ext cx="17145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1">
            <a:extLst>
              <a:ext uri="{FF2B5EF4-FFF2-40B4-BE49-F238E27FC236}">
                <a16:creationId xmlns:a16="http://schemas.microsoft.com/office/drawing/2014/main" id="{4DFA2161-39A1-3F14-0F81-2CEA3140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6262"/>
            <a:ext cx="82153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Správná volba distribuční sítě má vliv na: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konkurenceschopnost podniku,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cenu, kterou platí zákazník (náklady na distribuci mohou činit až 50% ceny, kterou 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      platí konečný zákazník).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881C87DD-5B08-B191-8F25-163E65E9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28938"/>
            <a:ext cx="800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ovéPole 3">
            <a:extLst>
              <a:ext uri="{FF2B5EF4-FFF2-40B4-BE49-F238E27FC236}">
                <a16:creationId xmlns:a16="http://schemas.microsoft.com/office/drawing/2014/main" id="{2EE29CD1-48DA-A3FA-59A8-29DDD230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286000"/>
            <a:ext cx="521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latin typeface="Calibri" panose="020F0502020204030204" pitchFamily="34" charset="0"/>
              </a:rPr>
              <a:t>Základní typy distribučních cest</a:t>
            </a:r>
          </a:p>
        </p:txBody>
      </p:sp>
      <p:sp>
        <p:nvSpPr>
          <p:cNvPr id="29701" name="TextovéPole 4">
            <a:extLst>
              <a:ext uri="{FF2B5EF4-FFF2-40B4-BE49-F238E27FC236}">
                <a16:creationId xmlns:a16="http://schemas.microsoft.com/office/drawing/2014/main" id="{71E75668-15CD-2702-61CC-C1C72D40C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07181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9702" name="TextovéPole 5">
            <a:extLst>
              <a:ext uri="{FF2B5EF4-FFF2-40B4-BE49-F238E27FC236}">
                <a16:creationId xmlns:a16="http://schemas.microsoft.com/office/drawing/2014/main" id="{E478EF62-6ED3-B688-68FF-D53FC3AD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5004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9703" name="TextovéPole 6">
            <a:extLst>
              <a:ext uri="{FF2B5EF4-FFF2-40B4-BE49-F238E27FC236}">
                <a16:creationId xmlns:a16="http://schemas.microsoft.com/office/drawing/2014/main" id="{74606620-BF7F-8B40-208A-C10ADDC83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40005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704" name="TextovéPole 7">
            <a:extLst>
              <a:ext uri="{FF2B5EF4-FFF2-40B4-BE49-F238E27FC236}">
                <a16:creationId xmlns:a16="http://schemas.microsoft.com/office/drawing/2014/main" id="{7BF45BC4-9B1C-F1B4-4A6B-98C3FFB3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4291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9705" name="TextovéPole 8">
            <a:extLst>
              <a:ext uri="{FF2B5EF4-FFF2-40B4-BE49-F238E27FC236}">
                <a16:creationId xmlns:a16="http://schemas.microsoft.com/office/drawing/2014/main" id="{15A2AC3F-F4DF-D6FA-A4E7-409CC51A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9291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9706" name="TextovéPole 9">
            <a:extLst>
              <a:ext uri="{FF2B5EF4-FFF2-40B4-BE49-F238E27FC236}">
                <a16:creationId xmlns:a16="http://schemas.microsoft.com/office/drawing/2014/main" id="{4EAA305D-EC0A-CDEA-F2B5-9831B5F7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42925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alibri" panose="020F050202020403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1">
            <a:extLst>
              <a:ext uri="{FF2B5EF4-FFF2-40B4-BE49-F238E27FC236}">
                <a16:creationId xmlns:a16="http://schemas.microsoft.com/office/drawing/2014/main" id="{EC0D3C19-23A2-2CCD-9A63-BF7F2D40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76672"/>
            <a:ext cx="81438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1, 5 – takto prodávají především malovýrobci, přímé dodávky se uskutečňují také při velkých dodávkách materiálu od výrobce do jiného výrobního podniku (výrobní spotřeba)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2 – jednoúrovňovou cestou prochází asi 30-40% potravin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3 – tento způsob uplatňují prodejní sklady, zásilkové prodejny a prodejny C</a:t>
            </a:r>
            <a:r>
              <a:rPr lang="en-US" altLang="cs-CZ" dirty="0">
                <a:latin typeface="Calibri" panose="020F0502020204030204" pitchFamily="34" charset="0"/>
              </a:rPr>
              <a:t>&amp;C (cash and carry)</a:t>
            </a:r>
          </a:p>
          <a:p>
            <a:pPr eaLnBrk="1" hangingPunct="1"/>
            <a:endParaRPr lang="en-US" altLang="cs-CZ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cs-CZ" dirty="0">
                <a:latin typeface="Calibri" panose="020F0502020204030204" pitchFamily="34" charset="0"/>
              </a:rPr>
              <a:t>4</a:t>
            </a:r>
            <a:r>
              <a:rPr lang="cs-CZ" altLang="cs-CZ" dirty="0">
                <a:latin typeface="Calibri" panose="020F0502020204030204" pitchFamily="34" charset="0"/>
              </a:rPr>
              <a:t> – </a:t>
            </a:r>
            <a:r>
              <a:rPr lang="en-US" altLang="cs-CZ" dirty="0" err="1">
                <a:latin typeface="Calibri" panose="020F0502020204030204" pitchFamily="34" charset="0"/>
              </a:rPr>
              <a:t>takto</a:t>
            </a:r>
            <a:r>
              <a:rPr lang="en-US" altLang="cs-CZ" dirty="0">
                <a:latin typeface="Calibri" panose="020F0502020204030204" pitchFamily="34" charset="0"/>
              </a:rPr>
              <a:t> se prod</a:t>
            </a:r>
            <a:r>
              <a:rPr lang="cs-CZ" altLang="cs-CZ" dirty="0" err="1">
                <a:latin typeface="Calibri" panose="020F0502020204030204" pitchFamily="34" charset="0"/>
              </a:rPr>
              <a:t>ává</a:t>
            </a:r>
            <a:r>
              <a:rPr lang="cs-CZ" altLang="cs-CZ" dirty="0">
                <a:latin typeface="Calibri" panose="020F0502020204030204" pitchFamily="34" charset="0"/>
              </a:rPr>
              <a:t> většina spotřebního zboží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6 – při tříúrovňové cestě se mezi maloobchod a velkoobchod vsouvá ještě další zprostředkovatel 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60B30DEC-E2A2-83BD-2727-498980B7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00625"/>
            <a:ext cx="23574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ovéPole 3">
            <a:extLst>
              <a:ext uri="{FF2B5EF4-FFF2-40B4-BE49-F238E27FC236}">
                <a16:creationId xmlns:a16="http://schemas.microsoft.com/office/drawing/2014/main" id="{86CB31C0-4CCD-8429-C322-868000D1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071938"/>
            <a:ext cx="6000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u="sng">
                <a:latin typeface="Calibri" panose="020F0502020204030204" pitchFamily="34" charset="0"/>
              </a:rPr>
              <a:t>Intenzita distribuce:</a:t>
            </a: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>
                <a:latin typeface="Calibri" panose="020F0502020204030204" pitchFamily="34" charset="0"/>
              </a:rPr>
              <a:t>   intenzivní distribuce – produkt je v co největším počtu prodejních míst (FMCG)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>
                <a:latin typeface="Calibri" panose="020F0502020204030204" pitchFamily="34" charset="0"/>
              </a:rPr>
              <a:t>   výběrová (selektivní) distribuce – omezený počet prodejních míst (např. dražší elektronika, barvy, laky)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>
                <a:latin typeface="Calibri" panose="020F0502020204030204" pitchFamily="34" charset="0"/>
              </a:rPr>
              <a:t>   výhradní (exkluzivní) distribuce – omezený počet zprostředkovatelů, zpravidla jeden prodejce v oblasti, pevnější spojení mezi výrobcem a zprostředkovatelem (např. automobily, značkové oděvy)</a:t>
            </a: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  <a:p>
            <a:pPr eaLnBrk="1" hangingPunct="1"/>
            <a:endParaRPr lang="cs-CZ" altLang="cs-CZ" b="1" u="sng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2">
            <a:extLst>
              <a:ext uri="{FF2B5EF4-FFF2-40B4-BE49-F238E27FC236}">
                <a16:creationId xmlns:a16="http://schemas.microsoft.com/office/drawing/2014/main" id="{34314296-7F21-30BE-A365-A43E1A18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84200"/>
            <a:ext cx="8143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dirty="0">
                <a:latin typeface="Calibri" panose="020F0502020204030204" pitchFamily="34" charset="0"/>
              </a:rPr>
              <a:t>Výhody přímé cesty v distribuční síti jsou zejména pružnost cesty a možnost prosazení marketingové strategie.</a:t>
            </a:r>
          </a:p>
          <a:p>
            <a:pPr eaLnBrk="1" hangingPunct="1"/>
            <a:endParaRPr lang="cs-CZ" altLang="cs-CZ" u="sng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u="sng" dirty="0">
                <a:latin typeface="Calibri" panose="020F0502020204030204" pitchFamily="34" charset="0"/>
              </a:rPr>
              <a:t>Tento typ distribuce je vhodný použít: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u malého počtu odběratelů,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snadná geografická dostupnost,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potřeba úzkého vztahu mezi výrobcem a zákazníkem, předvedení produktu při prodeji, vysvětlení funkce,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vysoká úroveň služeb,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nemožnost získávat zprostředkovatele,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libri" panose="020F0502020204030204" pitchFamily="34" charset="0"/>
              </a:rPr>
              <a:t>   stabilní poptávka.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C73720-5BAC-0F27-2DA4-3CF645F2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72063"/>
            <a:ext cx="1824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ovéPole 4">
            <a:extLst>
              <a:ext uri="{FF2B5EF4-FFF2-40B4-BE49-F238E27FC236}">
                <a16:creationId xmlns:a16="http://schemas.microsoft.com/office/drawing/2014/main" id="{A89467BD-15D5-2413-E87C-7F801C7A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000500"/>
            <a:ext cx="60007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 u="sng">
                <a:latin typeface="Calibri" panose="020F0502020204030204" pitchFamily="34" charset="0"/>
              </a:rPr>
              <a:t>Odbytové cesty přímé</a:t>
            </a:r>
            <a:r>
              <a:rPr lang="cs-CZ" altLang="cs-CZ" sz="2000">
                <a:latin typeface="Calibri" panose="020F0502020204030204" pitchFamily="34" charset="0"/>
              </a:rPr>
              <a:t> jsou vhodné zejména při dodávkách velkých množství výrobků, při dodávkách kusových výrobků, výrobků jednoúčelových, vyráběných na zakázku, při dodávkách snadno zkazitelných výrobků, apod.</a:t>
            </a:r>
          </a:p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>
            <a:extLst>
              <a:ext uri="{FF2B5EF4-FFF2-40B4-BE49-F238E27FC236}">
                <a16:creationId xmlns:a16="http://schemas.microsoft.com/office/drawing/2014/main" id="{EA9ADDA3-A782-B01C-1DAD-153C2AC2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57188"/>
            <a:ext cx="721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>
                <a:latin typeface="Calibri" panose="020F0502020204030204" pitchFamily="34" charset="0"/>
              </a:rPr>
              <a:t>Postavení logistiky v organizaci</a:t>
            </a:r>
          </a:p>
        </p:txBody>
      </p:sp>
      <p:sp>
        <p:nvSpPr>
          <p:cNvPr id="14339" name="TextovéPole 2">
            <a:extLst>
              <a:ext uri="{FF2B5EF4-FFF2-40B4-BE49-F238E27FC236}">
                <a16:creationId xmlns:a16="http://schemas.microsoft.com/office/drawing/2014/main" id="{12C6AD60-E148-042E-17C2-3D4A9E69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357313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>
                <a:latin typeface="Calibri" panose="020F0502020204030204" pitchFamily="34" charset="0"/>
              </a:rPr>
              <a:t>Logistika z pohledu organizačního členění podniku představuje jednu ze 6 funkčních oblastí podniku, viz následující obrázek.</a:t>
            </a: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740981F-8AF4-F56F-BA2E-CC4EEC54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81994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ovéPole 1">
            <a:extLst>
              <a:ext uri="{FF2B5EF4-FFF2-40B4-BE49-F238E27FC236}">
                <a16:creationId xmlns:a16="http://schemas.microsoft.com/office/drawing/2014/main" id="{44834693-059C-8393-A7F3-BE6079F8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57313"/>
            <a:ext cx="8286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>
                <a:latin typeface="Calibri" panose="020F0502020204030204" pitchFamily="34" charset="0"/>
              </a:rPr>
              <a:t>           </a:t>
            </a:r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32771" name="Obdélník 2">
            <a:extLst>
              <a:ext uri="{FF2B5EF4-FFF2-40B4-BE49-F238E27FC236}">
                <a16:creationId xmlns:a16="http://schemas.microsoft.com/office/drawing/2014/main" id="{1069CA65-6207-2915-83C8-5807618C1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4361"/>
            <a:ext cx="82153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 u="sng" dirty="0">
                <a:latin typeface="Calibri" panose="020F0502020204030204" pitchFamily="34" charset="0"/>
              </a:rPr>
              <a:t>Nepřímé odbytové cesty</a:t>
            </a:r>
            <a:r>
              <a:rPr lang="cs-CZ" altLang="cs-CZ" sz="2000" dirty="0">
                <a:latin typeface="Calibri" panose="020F0502020204030204" pitchFamily="34" charset="0"/>
              </a:rPr>
              <a:t> jsou všeobecně vhodné, když velký počet odběratelů široce územně rozmístěných odbírá zpravidla menší množství standardních výrobků širokého sortimentu a mnohostranného použití.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K prodejci se od výrobců posílá větší množství výrobků. Prodejce však musí mít </a:t>
            </a:r>
            <a:r>
              <a:rPr lang="cs-CZ" altLang="cs-CZ" sz="2000" b="1" dirty="0">
                <a:latin typeface="Calibri" panose="020F0502020204030204" pitchFamily="34" charset="0"/>
              </a:rPr>
              <a:t>sklad</a:t>
            </a:r>
            <a:r>
              <a:rPr lang="cs-CZ" altLang="cs-CZ" sz="2000" dirty="0">
                <a:latin typeface="Calibri" panose="020F0502020204030204" pitchFamily="34" charset="0"/>
              </a:rPr>
              <a:t>. Náklady skladování jsou kompenzovány nižšími náklady na přepravu. V distribučním systému může být více skladů. Se vzrůstem počtu skladů se však zvyšují celkové zásob v nich a rostou náklady na skladování a vyřizování objednávek. Celkové náklady na přepravu se však snižují. Při optimalizaci distribuce je třeba zvažovat všechny náklady, viz následující obrázek.</a:t>
            </a:r>
          </a:p>
          <a:p>
            <a:pPr algn="just"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32772" name="TextovéPole 5">
            <a:extLst>
              <a:ext uri="{FF2B5EF4-FFF2-40B4-BE49-F238E27FC236}">
                <a16:creationId xmlns:a16="http://schemas.microsoft.com/office/drawing/2014/main" id="{F8F98330-3219-AD86-4278-C4FA9904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572000"/>
            <a:ext cx="328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>
                <a:latin typeface="Calibri" panose="020F0502020204030204" pitchFamily="34" charset="0"/>
              </a:rPr>
              <a:t>Celkové náklady na distribuci činí kolem 25% z prodejní ceny.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E0349498-7E5A-04A2-9756-5CC1B064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714750"/>
            <a:ext cx="49053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1">
            <a:extLst>
              <a:ext uri="{FF2B5EF4-FFF2-40B4-BE49-F238E27FC236}">
                <a16:creationId xmlns:a16="http://schemas.microsoft.com/office/drawing/2014/main" id="{FD37A54C-B942-6E99-26E0-99E73702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696"/>
            <a:ext cx="81438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Struktura  nákladů na fyzickou distribuci</a:t>
            </a: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Přeprava….........................................37%</a:t>
            </a: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Skladování, udržování zásob…………..43%</a:t>
            </a: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Objednávání, administrativa…………..20%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Obecně lze celkové distribuční náklady D vyjádřit podle vztahu</a:t>
            </a: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D = T + F + V + Z</a:t>
            </a:r>
            <a:r>
              <a:rPr lang="cs-CZ" altLang="cs-CZ" sz="2000" dirty="0">
                <a:latin typeface="Calibri" panose="020F0502020204030204" pitchFamily="34" charset="0"/>
              </a:rPr>
              <a:t>, kde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T</a:t>
            </a:r>
            <a:r>
              <a:rPr lang="cs-CZ" altLang="cs-CZ" sz="2000" dirty="0">
                <a:latin typeface="Calibri" panose="020F0502020204030204" pitchFamily="34" charset="0"/>
              </a:rPr>
              <a:t> – celkové náklady na přepravu v systému,</a:t>
            </a: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F</a:t>
            </a:r>
            <a:r>
              <a:rPr lang="cs-CZ" altLang="cs-CZ" sz="2000" dirty="0">
                <a:latin typeface="Calibri" panose="020F0502020204030204" pitchFamily="34" charset="0"/>
              </a:rPr>
              <a:t> – celkové fixní náklady systému,</a:t>
            </a: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V</a:t>
            </a:r>
            <a:r>
              <a:rPr lang="cs-CZ" altLang="cs-CZ" sz="2000" dirty="0">
                <a:latin typeface="Calibri" panose="020F0502020204030204" pitchFamily="34" charset="0"/>
              </a:rPr>
              <a:t> – celkové variabilní náklady systému,</a:t>
            </a: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Z</a:t>
            </a:r>
            <a:r>
              <a:rPr lang="cs-CZ" altLang="cs-CZ" sz="2000" dirty="0">
                <a:latin typeface="Calibri" panose="020F0502020204030204" pitchFamily="34" charset="0"/>
              </a:rPr>
              <a:t> – ztráty prodeje v důsledku zpoždění dodávek v systému.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E4B86C15-AE0B-BEE3-D517-4B48BFFB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52333"/>
            <a:ext cx="2198018" cy="17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Druhy materiálu (pasivní prvky)</a:t>
            </a:r>
          </a:p>
          <a:p>
            <a:pPr marL="514350" indent="-514350">
              <a:buAutoNum type="arabicPeriod"/>
            </a:pPr>
            <a:r>
              <a:rPr lang="cs-CZ" dirty="0"/>
              <a:t>Vlastností materiálů </a:t>
            </a:r>
          </a:p>
          <a:p>
            <a:pPr marL="514350" indent="-514350">
              <a:buAutoNum type="arabicPeriod"/>
            </a:pPr>
            <a:r>
              <a:rPr lang="cs-CZ" dirty="0"/>
              <a:t>Balení materiálu</a:t>
            </a:r>
          </a:p>
          <a:p>
            <a:pPr marL="514350" indent="-514350">
              <a:buAutoNum type="arabicPeriod"/>
            </a:pPr>
            <a:r>
              <a:rPr lang="cs-CZ" dirty="0"/>
              <a:t>Tvorba manipulačních jednotek</a:t>
            </a:r>
          </a:p>
          <a:p>
            <a:pPr marL="514350" indent="-514350">
              <a:buAutoNum type="arabicPeriod"/>
            </a:pPr>
            <a:r>
              <a:rPr lang="cs-CZ" dirty="0"/>
              <a:t>Paletizace a kontejnerizace</a:t>
            </a:r>
          </a:p>
          <a:p>
            <a:pPr marL="514350" indent="-514350">
              <a:buAutoNum type="arabicPeriod"/>
            </a:pPr>
            <a:r>
              <a:rPr lang="cs-CZ" dirty="0"/>
              <a:t>Obalové hospodářství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29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pPr marL="0" indent="0" algn="just">
              <a:buNone/>
            </a:pPr>
            <a:r>
              <a:rPr lang="cs-CZ" b="1" dirty="0"/>
              <a:t>Pasivní prvky </a:t>
            </a:r>
            <a:r>
              <a:rPr lang="cs-CZ" dirty="0"/>
              <a:t>jsou manipulovatelné, přepravované nebo skladovatelné kusy, jednotky nebo zásilky – musí překonat prostor a čas.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37DF844-1F85-5E29-3ECA-6E347051AD1F}"/>
              </a:ext>
            </a:extLst>
          </p:cNvPr>
          <p:cNvSpPr txBox="1"/>
          <p:nvPr/>
        </p:nvSpPr>
        <p:spPr>
          <a:xfrm>
            <a:off x="323528" y="83671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</a:p>
          <a:p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6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D23730E-6AA2-664E-BEE1-9672B10E5169}"/>
              </a:ext>
            </a:extLst>
          </p:cNvPr>
          <p:cNvSpPr txBox="1"/>
          <p:nvPr/>
        </p:nvSpPr>
        <p:spPr>
          <a:xfrm>
            <a:off x="251520" y="908720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</p:txBody>
      </p:sp>
    </p:spTree>
    <p:extLst>
      <p:ext uri="{BB962C8B-B14F-4D97-AF65-F5344CB8AC3E}">
        <p14:creationId xmlns:p14="http://schemas.microsoft.com/office/powerpoint/2010/main" val="51963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>
            <a:extLst>
              <a:ext uri="{FF2B5EF4-FFF2-40B4-BE49-F238E27FC236}">
                <a16:creationId xmlns:a16="http://schemas.microsoft.com/office/drawing/2014/main" id="{D63D81BA-0A6E-D838-ACE8-AF68E7D5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20688"/>
            <a:ext cx="8143875" cy="84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Cíle   jednotlivých   funkčních   oblastí   podniku   vycházejí   z  celopodnikové strategie a cílů.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Primárním cílem logistiky je dosažení požadované úrovně služeb, optimalizace logistických nákladů a využívání dostupných zdrojů. Blíže je možné identifikovat dvě hlavní oblasti logistických cílů z pohledu nákladů, a to čas a zásoby.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Čas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dodací lhůta na vstupu (od dodavatele) a výstupu (k zákazníkovi),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průběžná doba výroby (celková, technologická, transportní a čekací doba),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průběžná doba zakázky (od bodu rozpojení).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Zásoby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materiál,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b="1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rozpracovaná výroba (celková zásoba, pojistná zásoba, mezioperační </a:t>
            </a:r>
          </a:p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      </a:t>
            </a:r>
            <a:r>
              <a:rPr lang="cs-CZ" altLang="cs-CZ" sz="2000" dirty="0">
                <a:latin typeface="Calibri" panose="020F0502020204030204" pitchFamily="34" charset="0"/>
              </a:rPr>
              <a:t>sklady, regulační objemy),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hotové výrobky.</a:t>
            </a: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0A0C754-CFD7-5496-5C92-1E10A1B2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1285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77E8A758-B260-3D31-F86F-0739E2FD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54" y="5517232"/>
            <a:ext cx="96327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027158A-5A00-4CF5-6493-FEFEAB4DE389}"/>
              </a:ext>
            </a:extLst>
          </p:cNvPr>
          <p:cNvSpPr txBox="1"/>
          <p:nvPr/>
        </p:nvSpPr>
        <p:spPr>
          <a:xfrm>
            <a:off x="323528" y="692696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</a:t>
            </a:r>
          </a:p>
          <a:p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1094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F11CD76-2E4A-65E3-9703-17A1D4945EB4}"/>
              </a:ext>
            </a:extLst>
          </p:cNvPr>
          <p:cNvSpPr txBox="1"/>
          <p:nvPr/>
        </p:nvSpPr>
        <p:spPr>
          <a:xfrm>
            <a:off x="323528" y="843677"/>
            <a:ext cx="8496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</a:t>
            </a:r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rozumí jakýkoliv výrobek bez ohledu na typ a použitý materiál, který je určen k </a:t>
            </a:r>
            <a:r>
              <a:rPr lang="cs-CZ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</p:txBody>
      </p:sp>
    </p:spTree>
    <p:extLst>
      <p:ext uri="{BB962C8B-B14F-4D97-AF65-F5344CB8AC3E}">
        <p14:creationId xmlns:p14="http://schemas.microsoft.com/office/powerpoint/2010/main" val="1775805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ovéPole 4">
            <a:extLst>
              <a:ext uri="{FF2B5EF4-FFF2-40B4-BE49-F238E27FC236}">
                <a16:creationId xmlns:a16="http://schemas.microsoft.com/office/drawing/2014/main" id="{78FCFCAA-D2AA-1F8E-E312-C7776DF4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7188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>
                <a:latin typeface="Calibri" panose="020F0502020204030204" pitchFamily="34" charset="0"/>
              </a:rPr>
              <a:t>Obaly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315CE2-83CF-87F1-8A30-7B463A15B476}"/>
              </a:ext>
            </a:extLst>
          </p:cNvPr>
          <p:cNvSpPr txBox="1"/>
          <p:nvPr/>
        </p:nvSpPr>
        <p:spPr>
          <a:xfrm>
            <a:off x="571500" y="1143000"/>
            <a:ext cx="8215313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Obaly mají v materiálovém toku důležitou roli, poněvadž plní funkci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manipulační,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ochrannou,</a:t>
            </a:r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vizuálně komunikační.</a:t>
            </a:r>
          </a:p>
          <a:p>
            <a:pPr marL="0" lvl="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marL="0" lvl="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Plnit manipulační funkci znamená vytvořit racionální jednotku přizpůsobenou hmotností, tvarem, konstrukcí požadavkům přepravy, skladování, obchodu i spotřebitele. Jedná se o nejvhodnější vyřešení tzv. obalové pyramidy, viz následující obrázek.</a:t>
            </a:r>
          </a:p>
        </p:txBody>
      </p:sp>
      <p:pic>
        <p:nvPicPr>
          <p:cNvPr id="82948" name="Picture 2">
            <a:extLst>
              <a:ext uri="{FF2B5EF4-FFF2-40B4-BE49-F238E27FC236}">
                <a16:creationId xmlns:a16="http://schemas.microsoft.com/office/drawing/2014/main" id="{B58F3345-B54E-EBD2-A90E-680D31E5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357688"/>
            <a:ext cx="5305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>
            <a:extLst>
              <a:ext uri="{FF2B5EF4-FFF2-40B4-BE49-F238E27FC236}">
                <a16:creationId xmlns:a16="http://schemas.microsoft.com/office/drawing/2014/main" id="{C0F39CA1-92BB-40DC-F480-163E3655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5575"/>
            <a:ext cx="22145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27ED99D-9FC7-067F-9224-B8720B6559E5}"/>
              </a:ext>
            </a:extLst>
          </p:cNvPr>
          <p:cNvSpPr txBox="1"/>
          <p:nvPr/>
        </p:nvSpPr>
        <p:spPr>
          <a:xfrm>
            <a:off x="426645" y="476672"/>
            <a:ext cx="8215313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Správné řešení manipulačních jednotek napomáhá snížení nákladů při nakládce a vykládce optimalizací rozsahu manipulací.  Hlediska manipulací lze balení rozdělit na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spotřebitelské,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obchodní,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000" dirty="0">
                <a:latin typeface="+mn-lt"/>
                <a:cs typeface="+mn-cs"/>
              </a:rPr>
              <a:t>   přepravní.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000" dirty="0">
              <a:latin typeface="+mn-lt"/>
              <a:cs typeface="+mn-cs"/>
            </a:endParaRPr>
          </a:p>
          <a:p>
            <a:pPr marL="0" lvl="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Manipulační funkce přepravního obalu je těsně spjata s paletizací a kontejnerizací. </a:t>
            </a:r>
            <a:r>
              <a:rPr lang="cs-CZ" sz="2000" b="1" dirty="0">
                <a:latin typeface="+mn-lt"/>
                <a:cs typeface="+mn-cs"/>
              </a:rPr>
              <a:t>Obchodní skupinové obaly </a:t>
            </a:r>
            <a:r>
              <a:rPr lang="cs-CZ" sz="2000" dirty="0">
                <a:latin typeface="+mn-lt"/>
                <a:cs typeface="+mn-cs"/>
              </a:rPr>
              <a:t>jsou seskupením spotřebitelských balení k usnadnění manipulace. </a:t>
            </a:r>
            <a:r>
              <a:rPr lang="cs-CZ" sz="2000" b="1" dirty="0">
                <a:latin typeface="+mn-lt"/>
                <a:cs typeface="+mn-cs"/>
              </a:rPr>
              <a:t>Ochranné balení </a:t>
            </a:r>
            <a:r>
              <a:rPr lang="cs-CZ" sz="2000" dirty="0">
                <a:latin typeface="+mn-lt"/>
                <a:cs typeface="+mn-cs"/>
              </a:rPr>
              <a:t>je ekonomicky optimální, když součet nákladů na balení a možných ztrát na zboží vlivem nedokonalého balení je minimální. </a:t>
            </a:r>
            <a:r>
              <a:rPr lang="cs-CZ" sz="2000" b="1" dirty="0">
                <a:latin typeface="+mn-lt"/>
                <a:cs typeface="+mn-cs"/>
              </a:rPr>
              <a:t>Vizuálně komunikační funkce </a:t>
            </a:r>
            <a:r>
              <a:rPr lang="cs-CZ" sz="2000" dirty="0">
                <a:latin typeface="+mn-lt"/>
                <a:cs typeface="+mn-cs"/>
              </a:rPr>
              <a:t>obalu spočívá v tom, že obal je nositelem důležitých informací pro všechny účastníky materiálového toku. Pro konečného spotřebitele výrobku je důležité i grafické a barevné řešení obalu.</a:t>
            </a:r>
          </a:p>
          <a:p>
            <a:pPr marL="0" lvl="4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marL="0" lvl="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n-lt"/>
                <a:cs typeface="+mn-cs"/>
              </a:rPr>
              <a:t>Cena obalu </a:t>
            </a:r>
            <a:r>
              <a:rPr lang="cs-CZ" sz="2000" dirty="0">
                <a:latin typeface="+mn-lt"/>
                <a:cs typeface="+mn-cs"/>
              </a:rPr>
              <a:t>by neměla překročit 10% ceny výrobku a přitom by obal měl ušetřit více, než kolik sám stojí.</a:t>
            </a:r>
          </a:p>
          <a:p>
            <a:pPr lvl="4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000" dirty="0">
              <a:latin typeface="+mn-lt"/>
              <a:cs typeface="+mn-cs"/>
            </a:endParaRPr>
          </a:p>
          <a:p>
            <a:pPr marL="0" lvl="4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0841FA37-DCE4-FA2E-4BF7-29302C8B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7145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2836DA2F-5083-460B-CF88-3B279DCA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32" y="692696"/>
            <a:ext cx="81438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Pro potřeby stanovování cílů a tvorby koncepce dalšího rozvoje je třeba tyto oblasti    dále    konkretizovat.    Výsledkem    jsou    pak   dílčí logistické cíle v jednotlivých částech podnikového řízení. Např.: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kratší dodací lhůty,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spolehlivější dodací lhůty,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nižší úroveň zásob materiálu,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kratší průběžná doba výroby,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méně poruch ve výrobním procesu,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optimalizace objemu pojistných zásob, atd.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967B0B9-12B3-4C87-135A-1D07F0AC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2145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>
            <a:extLst>
              <a:ext uri="{FF2B5EF4-FFF2-40B4-BE49-F238E27FC236}">
                <a16:creationId xmlns:a16="http://schemas.microsoft.com/office/drawing/2014/main" id="{FCE7A8B3-4D65-CFD3-49FC-80AC2DD8D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" y="620688"/>
            <a:ext cx="78581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latin typeface="Calibri" panose="020F0502020204030204" pitchFamily="34" charset="0"/>
              </a:rPr>
              <a:t>Charakteristika logistických činností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endParaRPr lang="sk-SK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Pro potřeby vytvoření efektivního logistického systému, resp. logistického řetězce je nezbytné zajistit celou řadu logistických činností. Hlavními logistickými činnostmi jsou:</a:t>
            </a:r>
          </a:p>
          <a:p>
            <a:pPr algn="just" eaLnBrk="1" hangingPunct="1"/>
            <a:endParaRPr lang="sk-SK" altLang="cs-CZ" sz="2000" dirty="0">
              <a:latin typeface="Calibri" panose="020F05020202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cs-CZ" sz="2000" dirty="0">
                <a:latin typeface="Calibri" panose="020F0502020204030204" pitchFamily="34" charset="0"/>
              </a:rPr>
              <a:t>   </a:t>
            </a:r>
            <a:r>
              <a:rPr lang="cs-CZ" altLang="cs-CZ" sz="2000" dirty="0">
                <a:latin typeface="Calibri" panose="020F0502020204030204" pitchFamily="34" charset="0"/>
              </a:rPr>
              <a:t>přeprava,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balení,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manipulace s materiálem,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skladování,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zákaznický servis,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informační toky.</a:t>
            </a:r>
          </a:p>
          <a:p>
            <a:pPr eaLnBrk="1" hangingPunct="1"/>
            <a:endParaRPr lang="sk-SK" altLang="cs-CZ" sz="2000" dirty="0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endParaRPr lang="sk-SK" altLang="cs-CZ" sz="20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92DB5B64-AE49-ABE2-04B2-C8DB2E96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786188"/>
            <a:ext cx="44211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>
            <a:extLst>
              <a:ext uri="{FF2B5EF4-FFF2-40B4-BE49-F238E27FC236}">
                <a16:creationId xmlns:a16="http://schemas.microsoft.com/office/drawing/2014/main" id="{38FF741E-081D-DD95-1A17-DEEB99519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82867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Přeprava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Jedná se o integrující logistickou činnost, která spojuje jednotlivé systémy a zabezpečuje vlastní proces přemísťování materiálu např. z místa výroby do místa spotřeby. Zabezpečení přepravy zahrnuje činnosti spojené s výběrem dopravce, druhu dopravy, dopravního prostředku, způsobu přepravy, přepravní trasy, apod. Tyto činnosti ve srovnání s ostatními logistickými činnostmi představují největší nákladovou položku.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b="1" dirty="0">
                <a:latin typeface="Calibri" panose="020F0502020204030204" pitchFamily="34" charset="0"/>
              </a:rPr>
              <a:t>Dopravce</a:t>
            </a:r>
            <a:r>
              <a:rPr lang="cs-CZ" altLang="cs-CZ" dirty="0">
                <a:latin typeface="Calibri" panose="020F0502020204030204" pitchFamily="34" charset="0"/>
              </a:rPr>
              <a:t> = je zkrácený výraz pro provozovatele, který je často rovněž vlastníkem dopravního prostředku.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b="1" dirty="0">
                <a:latin typeface="Calibri" panose="020F0502020204030204" pitchFamily="34" charset="0"/>
              </a:rPr>
              <a:t>Přepravce</a:t>
            </a:r>
            <a:r>
              <a:rPr lang="cs-CZ" altLang="cs-CZ" dirty="0">
                <a:latin typeface="Calibri" panose="020F0502020204030204" pitchFamily="34" charset="0"/>
              </a:rPr>
              <a:t> = jímž je v nákladní dopravě ten, kdo si nechá věc či náklad přepravovat dopravcem (objednavatel přepravy).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D98D71-95F4-3EE1-7A11-545534BB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554608"/>
            <a:ext cx="2774112" cy="2303392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>
            <a:extLst>
              <a:ext uri="{FF2B5EF4-FFF2-40B4-BE49-F238E27FC236}">
                <a16:creationId xmlns:a16="http://schemas.microsoft.com/office/drawing/2014/main" id="{B918DB83-4769-454D-D77B-5CA2FBDD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2398"/>
            <a:ext cx="82867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 b="1" dirty="0">
                <a:latin typeface="Calibri" panose="020F0502020204030204" pitchFamily="34" charset="0"/>
              </a:rPr>
              <a:t>Balení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Tato činnost představuje souhrn činností spočívajících s přípravou produktu na vlastní proces distribuce a spotřebu, a to s využitím obalových prostředků. Z pohledu logistiky poskytuje balení a obal ochranu finálnímu produktu po celou dobu jeho skladování, při manipulaci a rovněž v průběhu přepravy.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Výběrem vhodného obalu a způsobu balení se výrazně ovlivňuje pravděpodobnost poškození finálního produktu a ulehčuje se vlastní proces přepravy a skladování.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Obal rovněž plní funkci informační a komerční.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4888734D-8AF2-5377-D3A7-38B1765C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0" y="4348162"/>
            <a:ext cx="21407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701F122A-C863-840A-DFCF-4FAB9557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7557"/>
            <a:ext cx="2991247" cy="231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>
            <a:extLst>
              <a:ext uri="{FF2B5EF4-FFF2-40B4-BE49-F238E27FC236}">
                <a16:creationId xmlns:a16="http://schemas.microsoft.com/office/drawing/2014/main" id="{0294F811-4743-843C-778B-41CF7413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" y="620688"/>
            <a:ext cx="8215312" cy="84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Manipulace s materiálem</a:t>
            </a:r>
          </a:p>
          <a:p>
            <a:pPr algn="just"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Tato logistická činnost je představována nejširším spektrem logistických činností, které jsou spojeny s přemisťováním materiálu.</a:t>
            </a:r>
          </a:p>
          <a:p>
            <a:pPr algn="just" eaLnBrk="1" hangingPunct="1"/>
            <a:endParaRPr lang="sk-SK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Ve výrobě je to např. příjem materiálu, výrobní operace, expedice materiálu. Dále se může jednat o různé skladovací operace – ukládání materiálu, balení, paletizace, ad.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Výše popsané činnosti nepřidávají hodnotu, tudíž je nutno se zaměřit na minimalizaci nákladů s těmito činnostmi souvisejícími. Při manipulačních činnostech je tedy se třeba zaměřit na: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snižování dopravních vzdáleností,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minimalizaci zásob,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zvyšování stupně mechanizace nakládacích a skladovacích operací, ad.</a:t>
            </a:r>
          </a:p>
          <a:p>
            <a:pPr algn="just"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0F236C4-82DC-CFAB-2C24-C4532C62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807712"/>
            <a:ext cx="975023" cy="10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">
            <a:extLst>
              <a:ext uri="{FF2B5EF4-FFF2-40B4-BE49-F238E27FC236}">
                <a16:creationId xmlns:a16="http://schemas.microsoft.com/office/drawing/2014/main" id="{7F59246E-C223-2A73-8C09-BDEF3C7A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" y="548680"/>
            <a:ext cx="82153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libri" panose="020F0502020204030204" pitchFamily="34" charset="0"/>
              </a:rPr>
              <a:t>Skladování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Skladování má v logistice své specifické postavení, může se jednat o skladování: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ve výrobě – vstupní suroviny, rozpracované výrobky, finální výrobky,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v distribuční síti – distribuční sklady,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na straně spotřebitele.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Činnosti vykonávané v jednotlivých skupinách skladů jsou obdobné, ale funkce skladů se často liší. Mezi hlavní činnosti skladovacího procesu patří: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příjem materiálu,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identifikace materiálu,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uskladnění materiálu,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</a:rPr>
              <a:t>   expedice materiálu.</a:t>
            </a:r>
          </a:p>
          <a:p>
            <a:pPr eaLnBrk="1" hangingPunct="1"/>
            <a:endParaRPr lang="cs-CZ" altLang="cs-CZ" sz="2000" b="1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2000" dirty="0">
                <a:latin typeface="Calibri" panose="020F0502020204030204" pitchFamily="34" charset="0"/>
              </a:rPr>
              <a:t>Kromě hlavních činností skladovacího procesu, je dále vhodné dále uvést činnosti, řízení zásob, návrh systému skladování, umístění skladu, apod.</a:t>
            </a:r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A282653E-DB95-021D-A369-A0FD0408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59" y="4005064"/>
            <a:ext cx="1242041" cy="14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2A53199-DC54-B910-B7E8-8AF048B1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26376"/>
            <a:ext cx="1385417" cy="14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2360</Words>
  <Application>Microsoft Office PowerPoint</Application>
  <PresentationFormat>Předvádění na obrazovce (4:3)</PresentationFormat>
  <Paragraphs>392</Paragraphs>
  <Slides>37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Office Theme</vt:lpstr>
      <vt:lpstr>Materiálové hospodářství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 přednášky</vt:lpstr>
      <vt:lpstr>Pasivní prvky</vt:lpstr>
      <vt:lpstr>1. Druhy materiálů</vt:lpstr>
      <vt:lpstr>Příklady materiálu:  kapaliny</vt:lpstr>
      <vt:lpstr>Prezentace aplikace PowerPoint</vt:lpstr>
      <vt:lpstr>Příklady materiálu:  plyny</vt:lpstr>
      <vt:lpstr>Příklady materiálu:  pevné sypké</vt:lpstr>
      <vt:lpstr>Prezentace aplikace PowerPoint</vt:lpstr>
      <vt:lpstr>Příklady materiálu:  pevné kusové</vt:lpstr>
      <vt:lpstr>Prezentace aplikace PowerPoint</vt:lpstr>
      <vt:lpstr>2. Vlastnosti materiálu</vt:lpstr>
      <vt:lpstr>Obalové hospodářství</vt:lpstr>
      <vt:lpstr>Prezentace aplikace PowerPoint</vt:lpstr>
      <vt:lpstr>Prezentace aplikace PowerPoint</vt:lpstr>
      <vt:lpstr>Prezentace aplikace PowerPoint</vt:lpstr>
      <vt:lpstr>Balení materiálu, funkce obalu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Materiálové hospodářství</dc:title>
  <dc:creator>chytilovae</dc:creator>
  <cp:lastModifiedBy>Hart Martin</cp:lastModifiedBy>
  <cp:revision>31</cp:revision>
  <cp:lastPrinted>2017-10-16T07:45:10Z</cp:lastPrinted>
  <dcterms:created xsi:type="dcterms:W3CDTF">2016-03-03T11:00:35Z</dcterms:created>
  <dcterms:modified xsi:type="dcterms:W3CDTF">2025-10-30T08:39:44Z</dcterms:modified>
</cp:coreProperties>
</file>