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heme/themeOverride2.xml" ContentType="application/vnd.openxmlformats-officedocument.themeOverride+xml"/>
  <Override PartName="/ppt/notesSlides/notesSlide6.xml" ContentType="application/vnd.openxmlformats-officedocument.presentationml.notesSlide+xml"/>
  <Override PartName="/ppt/theme/themeOverride3.xml" ContentType="application/vnd.openxmlformats-officedocument.themeOverride+xml"/>
  <Override PartName="/ppt/notesSlides/notesSlide7.xml" ContentType="application/vnd.openxmlformats-officedocument.presentationml.notesSlide+xml"/>
  <Override PartName="/ppt/theme/themeOverride4.xml" ContentType="application/vnd.openxmlformats-officedocument.themeOverride+xml"/>
  <Override PartName="/ppt/theme/themeOverride5.xml" ContentType="application/vnd.openxmlformats-officedocument.themeOverride+xml"/>
  <Override PartName="/ppt/notesSlides/notesSlide8.xml" ContentType="application/vnd.openxmlformats-officedocument.presentationml.notesSlide+xml"/>
  <Override PartName="/ppt/theme/themeOverride6.xml" ContentType="application/vnd.openxmlformats-officedocument.themeOverride+xml"/>
  <Override PartName="/ppt/notesSlides/notesSlide9.xml" ContentType="application/vnd.openxmlformats-officedocument.presentationml.notesSlide+xml"/>
  <Override PartName="/ppt/theme/themeOverride7.xml" ContentType="application/vnd.openxmlformats-officedocument.themeOverride+xml"/>
  <Override PartName="/ppt/theme/themeOverride8.xml" ContentType="application/vnd.openxmlformats-officedocument.themeOverr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5"/>
  </p:notesMasterIdLst>
  <p:handoutMasterIdLst>
    <p:handoutMasterId r:id="rId36"/>
  </p:handoutMasterIdLst>
  <p:sldIdLst>
    <p:sldId id="256" r:id="rId2"/>
    <p:sldId id="350" r:id="rId3"/>
    <p:sldId id="376" r:id="rId4"/>
    <p:sldId id="347" r:id="rId5"/>
    <p:sldId id="377" r:id="rId6"/>
    <p:sldId id="345" r:id="rId7"/>
    <p:sldId id="346" r:id="rId8"/>
    <p:sldId id="378" r:id="rId9"/>
    <p:sldId id="379" r:id="rId10"/>
    <p:sldId id="380" r:id="rId11"/>
    <p:sldId id="332" r:id="rId12"/>
    <p:sldId id="333" r:id="rId13"/>
    <p:sldId id="375" r:id="rId14"/>
    <p:sldId id="283" r:id="rId15"/>
    <p:sldId id="381" r:id="rId16"/>
    <p:sldId id="286" r:id="rId17"/>
    <p:sldId id="382" r:id="rId18"/>
    <p:sldId id="287" r:id="rId19"/>
    <p:sldId id="317" r:id="rId20"/>
    <p:sldId id="318" r:id="rId21"/>
    <p:sldId id="288" r:id="rId22"/>
    <p:sldId id="328" r:id="rId23"/>
    <p:sldId id="341" r:id="rId24"/>
    <p:sldId id="383" r:id="rId25"/>
    <p:sldId id="342" r:id="rId26"/>
    <p:sldId id="384" r:id="rId27"/>
    <p:sldId id="343" r:id="rId28"/>
    <p:sldId id="344" r:id="rId29"/>
    <p:sldId id="385" r:id="rId30"/>
    <p:sldId id="351" r:id="rId31"/>
    <p:sldId id="352" r:id="rId32"/>
    <p:sldId id="353" r:id="rId33"/>
    <p:sldId id="354" r:id="rId34"/>
  </p:sldIdLst>
  <p:sldSz cx="9144000" cy="6858000" type="screen4x3"/>
  <p:notesSz cx="6797675" cy="9928225"/>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0823" autoAdjust="0"/>
  </p:normalViewPr>
  <p:slideViewPr>
    <p:cSldViewPr>
      <p:cViewPr varScale="1">
        <p:scale>
          <a:sx n="77" d="100"/>
          <a:sy n="77" d="100"/>
        </p:scale>
        <p:origin x="260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6411"/>
          </a:xfrm>
          <a:prstGeom prst="rect">
            <a:avLst/>
          </a:prstGeom>
        </p:spPr>
        <p:txBody>
          <a:bodyPr vert="horz" lIns="91577" tIns="45789" rIns="91577" bIns="45789" rtlCol="0"/>
          <a:lstStyle>
            <a:lvl1pPr algn="l">
              <a:defRPr sz="1200"/>
            </a:lvl1pPr>
          </a:lstStyle>
          <a:p>
            <a:endParaRPr lang="cs-CZ"/>
          </a:p>
        </p:txBody>
      </p:sp>
      <p:sp>
        <p:nvSpPr>
          <p:cNvPr id="3" name="Zástupný symbol pro datum 2"/>
          <p:cNvSpPr>
            <a:spLocks noGrp="1"/>
          </p:cNvSpPr>
          <p:nvPr>
            <p:ph type="dt" sz="quarter" idx="1"/>
          </p:nvPr>
        </p:nvSpPr>
        <p:spPr>
          <a:xfrm>
            <a:off x="3850444" y="0"/>
            <a:ext cx="2945659" cy="496411"/>
          </a:xfrm>
          <a:prstGeom prst="rect">
            <a:avLst/>
          </a:prstGeom>
        </p:spPr>
        <p:txBody>
          <a:bodyPr vert="horz" lIns="91577" tIns="45789" rIns="91577" bIns="45789" rtlCol="0"/>
          <a:lstStyle>
            <a:lvl1pPr algn="r">
              <a:defRPr sz="1200"/>
            </a:lvl1pPr>
          </a:lstStyle>
          <a:p>
            <a:fld id="{3B07596B-5C48-482C-B97A-E2C432B05221}" type="datetimeFigureOut">
              <a:rPr lang="cs-CZ" smtClean="0"/>
              <a:pPr/>
              <a:t>09.10.2025</a:t>
            </a:fld>
            <a:endParaRPr lang="cs-CZ"/>
          </a:p>
        </p:txBody>
      </p:sp>
      <p:sp>
        <p:nvSpPr>
          <p:cNvPr id="4" name="Zástupný symbol pro zápatí 3"/>
          <p:cNvSpPr>
            <a:spLocks noGrp="1"/>
          </p:cNvSpPr>
          <p:nvPr>
            <p:ph type="ftr" sz="quarter" idx="2"/>
          </p:nvPr>
        </p:nvSpPr>
        <p:spPr>
          <a:xfrm>
            <a:off x="0" y="9430091"/>
            <a:ext cx="2945659" cy="496411"/>
          </a:xfrm>
          <a:prstGeom prst="rect">
            <a:avLst/>
          </a:prstGeom>
        </p:spPr>
        <p:txBody>
          <a:bodyPr vert="horz" lIns="91577" tIns="45789" rIns="91577" bIns="45789"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50444" y="9430091"/>
            <a:ext cx="2945659" cy="496411"/>
          </a:xfrm>
          <a:prstGeom prst="rect">
            <a:avLst/>
          </a:prstGeom>
        </p:spPr>
        <p:txBody>
          <a:bodyPr vert="horz" lIns="91577" tIns="45789" rIns="91577" bIns="45789" rtlCol="0" anchor="b"/>
          <a:lstStyle>
            <a:lvl1pPr algn="r">
              <a:defRPr sz="1200"/>
            </a:lvl1pPr>
          </a:lstStyle>
          <a:p>
            <a:fld id="{FDB96BC1-B764-425F-BE42-F0F01F5DD236}" type="slidenum">
              <a:rPr lang="cs-CZ" smtClean="0"/>
              <a:pPr/>
              <a:t>‹#›</a:t>
            </a:fld>
            <a:endParaRPr lang="cs-CZ"/>
          </a:p>
        </p:txBody>
      </p:sp>
    </p:spTree>
    <p:extLst>
      <p:ext uri="{BB962C8B-B14F-4D97-AF65-F5344CB8AC3E}">
        <p14:creationId xmlns:p14="http://schemas.microsoft.com/office/powerpoint/2010/main" val="40059308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1" y="0"/>
            <a:ext cx="2946189" cy="496411"/>
          </a:xfrm>
          <a:prstGeom prst="rect">
            <a:avLst/>
          </a:prstGeom>
        </p:spPr>
        <p:txBody>
          <a:bodyPr vert="horz" lIns="91577" tIns="45789" rIns="91577" bIns="45789" rtlCol="0"/>
          <a:lstStyle>
            <a:lvl1pPr algn="l">
              <a:defRPr sz="1200"/>
            </a:lvl1pPr>
          </a:lstStyle>
          <a:p>
            <a:endParaRPr lang="cs-CZ"/>
          </a:p>
        </p:txBody>
      </p:sp>
      <p:sp>
        <p:nvSpPr>
          <p:cNvPr id="3" name="Zástupný symbol pro datum 2"/>
          <p:cNvSpPr>
            <a:spLocks noGrp="1"/>
          </p:cNvSpPr>
          <p:nvPr>
            <p:ph type="dt" idx="1"/>
          </p:nvPr>
        </p:nvSpPr>
        <p:spPr>
          <a:xfrm>
            <a:off x="3849899" y="0"/>
            <a:ext cx="2946189" cy="496411"/>
          </a:xfrm>
          <a:prstGeom prst="rect">
            <a:avLst/>
          </a:prstGeom>
        </p:spPr>
        <p:txBody>
          <a:bodyPr vert="horz" lIns="91577" tIns="45789" rIns="91577" bIns="45789" rtlCol="0"/>
          <a:lstStyle>
            <a:lvl1pPr algn="r">
              <a:defRPr sz="1200"/>
            </a:lvl1pPr>
          </a:lstStyle>
          <a:p>
            <a:fld id="{C91333F4-9DE8-44C2-8E9C-2E4DB662D11F}" type="datetimeFigureOut">
              <a:rPr lang="cs-CZ" smtClean="0"/>
              <a:pPr/>
              <a:t>09.10.2025</a:t>
            </a:fld>
            <a:endParaRPr lang="cs-CZ"/>
          </a:p>
        </p:txBody>
      </p:sp>
      <p:sp>
        <p:nvSpPr>
          <p:cNvPr id="4" name="Zástupný symbol pro obrázek snímk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577" tIns="45789" rIns="91577" bIns="45789" rtlCol="0" anchor="ctr"/>
          <a:lstStyle/>
          <a:p>
            <a:endParaRPr lang="cs-CZ"/>
          </a:p>
        </p:txBody>
      </p:sp>
      <p:sp>
        <p:nvSpPr>
          <p:cNvPr id="5" name="Zástupný symbol pro poznámky 4"/>
          <p:cNvSpPr>
            <a:spLocks noGrp="1"/>
          </p:cNvSpPr>
          <p:nvPr>
            <p:ph type="body" sz="quarter" idx="3"/>
          </p:nvPr>
        </p:nvSpPr>
        <p:spPr>
          <a:xfrm>
            <a:off x="679768" y="4715907"/>
            <a:ext cx="5438140" cy="4467701"/>
          </a:xfrm>
          <a:prstGeom prst="rect">
            <a:avLst/>
          </a:prstGeom>
        </p:spPr>
        <p:txBody>
          <a:bodyPr vert="horz" lIns="91577" tIns="45789" rIns="91577" bIns="45789" rtlCol="0">
            <a:normAutofit/>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1" y="9430223"/>
            <a:ext cx="2946189" cy="496411"/>
          </a:xfrm>
          <a:prstGeom prst="rect">
            <a:avLst/>
          </a:prstGeom>
        </p:spPr>
        <p:txBody>
          <a:bodyPr vert="horz" lIns="91577" tIns="45789" rIns="91577" bIns="45789"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899" y="9430223"/>
            <a:ext cx="2946189" cy="496411"/>
          </a:xfrm>
          <a:prstGeom prst="rect">
            <a:avLst/>
          </a:prstGeom>
        </p:spPr>
        <p:txBody>
          <a:bodyPr vert="horz" lIns="91577" tIns="45789" rIns="91577" bIns="45789" rtlCol="0" anchor="b"/>
          <a:lstStyle>
            <a:lvl1pPr algn="r">
              <a:defRPr sz="1200"/>
            </a:lvl1pPr>
          </a:lstStyle>
          <a:p>
            <a:fld id="{04E85FF3-486D-49D2-B413-68339C64D382}" type="slidenum">
              <a:rPr lang="cs-CZ" smtClean="0"/>
              <a:pPr/>
              <a:t>‹#›</a:t>
            </a:fld>
            <a:endParaRPr lang="cs-CZ"/>
          </a:p>
        </p:txBody>
      </p:sp>
    </p:spTree>
    <p:extLst>
      <p:ext uri="{BB962C8B-B14F-4D97-AF65-F5344CB8AC3E}">
        <p14:creationId xmlns:p14="http://schemas.microsoft.com/office/powerpoint/2010/main" val="38455970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Uvést rozdíl </a:t>
            </a:r>
            <a:r>
              <a:rPr lang="cs-CZ" dirty="0" err="1"/>
              <a:t>me</a:t>
            </a:r>
            <a:endParaRPr lang="cs-CZ" dirty="0"/>
          </a:p>
          <a:p>
            <a:pPr defTabSz="915772">
              <a:defRPr/>
            </a:pPr>
            <a:r>
              <a:rPr lang="cs-CZ" dirty="0"/>
              <a:t>Ve srovnání s logistickým řetězcem se dodavatelský řetězec rozšiřuje po i proti směru materiálového toku – v něm jsou integrovány všechny aktivity počínající </a:t>
            </a:r>
            <a:r>
              <a:rPr lang="cs-CZ" dirty="0" err="1"/>
              <a:t>těţbou</a:t>
            </a:r>
            <a:r>
              <a:rPr lang="cs-CZ" dirty="0"/>
              <a:t> prvotních přírodních zdrojů </a:t>
            </a:r>
            <a:r>
              <a:rPr lang="cs-CZ" dirty="0" err="1"/>
              <a:t>aţ</a:t>
            </a:r>
            <a:r>
              <a:rPr lang="cs-CZ" dirty="0"/>
              <a:t> po dopravu </a:t>
            </a:r>
            <a:r>
              <a:rPr lang="cs-CZ" dirty="0" err="1"/>
              <a:t>zboţí</a:t>
            </a:r>
            <a:r>
              <a:rPr lang="cs-CZ" dirty="0"/>
              <a:t> konečnému zákazníkovi. Koncepce dodavatelského řetězce v sobě dále zahrnuje všechny aktivity spojené s realizací zpětných toků vrácených nebo </a:t>
            </a:r>
            <a:r>
              <a:rPr lang="cs-CZ" dirty="0" err="1"/>
              <a:t>pouţitých</a:t>
            </a:r>
            <a:r>
              <a:rPr lang="cs-CZ" dirty="0"/>
              <a:t> výrobků, likvidací odpadů</a:t>
            </a:r>
          </a:p>
          <a:p>
            <a:r>
              <a:rPr lang="cs-CZ" dirty="0" err="1"/>
              <a:t>zí</a:t>
            </a:r>
            <a:r>
              <a:rPr lang="cs-CZ" dirty="0"/>
              <a:t> </a:t>
            </a:r>
            <a:r>
              <a:rPr lang="cs-CZ" dirty="0" err="1"/>
              <a:t>lř</a:t>
            </a:r>
            <a:r>
              <a:rPr lang="cs-CZ" dirty="0"/>
              <a:t> a </a:t>
            </a:r>
            <a:r>
              <a:rPr lang="cs-CZ" dirty="0" err="1"/>
              <a:t>dř</a:t>
            </a:r>
            <a:endParaRPr lang="cs-CZ" dirty="0"/>
          </a:p>
        </p:txBody>
      </p:sp>
      <p:sp>
        <p:nvSpPr>
          <p:cNvPr id="4" name="Zástupný symbol pro číslo snímku 3"/>
          <p:cNvSpPr>
            <a:spLocks noGrp="1"/>
          </p:cNvSpPr>
          <p:nvPr>
            <p:ph type="sldNum" sz="quarter" idx="10"/>
          </p:nvPr>
        </p:nvSpPr>
        <p:spPr/>
        <p:txBody>
          <a:bodyPr/>
          <a:lstStyle/>
          <a:p>
            <a:fld id="{04E85FF3-486D-49D2-B413-68339C64D382}" type="slidenum">
              <a:rPr lang="cs-CZ" smtClean="0"/>
              <a:pPr/>
              <a:t>2</a:t>
            </a:fld>
            <a:endParaRPr lang="cs-CZ"/>
          </a:p>
        </p:txBody>
      </p:sp>
    </p:spTree>
    <p:extLst>
      <p:ext uri="{BB962C8B-B14F-4D97-AF65-F5344CB8AC3E}">
        <p14:creationId xmlns:p14="http://schemas.microsoft.com/office/powerpoint/2010/main" val="5294648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r>
              <a:rPr lang="cs-CZ" dirty="0"/>
              <a:t>Plánování a koordinace materiálových toků od zdroje</a:t>
            </a:r>
          </a:p>
          <a:p>
            <a:pPr>
              <a:buNone/>
            </a:pPr>
            <a:r>
              <a:rPr lang="cs-CZ" dirty="0"/>
              <a:t>k uživateli jako integrovaný systém</a:t>
            </a:r>
          </a:p>
          <a:p>
            <a:r>
              <a:rPr lang="cs-CZ" dirty="0"/>
              <a:t>Spojení trhu, distribuční sítě, výrobního procesu a</a:t>
            </a:r>
          </a:p>
          <a:p>
            <a:pPr>
              <a:buNone/>
            </a:pPr>
            <a:r>
              <a:rPr lang="pl-PL" dirty="0"/>
              <a:t>dodavatelské činnosti takovým způsobem, aby byli</a:t>
            </a:r>
          </a:p>
          <a:p>
            <a:pPr>
              <a:buNone/>
            </a:pPr>
            <a:r>
              <a:rPr lang="pl-PL" dirty="0"/>
              <a:t>zákazníci obslouženi na co nejvyšší úrovni a za co</a:t>
            </a:r>
          </a:p>
          <a:p>
            <a:pPr>
              <a:buNone/>
            </a:pPr>
            <a:r>
              <a:rPr lang="cs-CZ" dirty="0"/>
              <a:t>nejnižších nákladů</a:t>
            </a:r>
          </a:p>
          <a:p>
            <a:r>
              <a:rPr lang="cs-CZ" dirty="0"/>
              <a:t>• Maximalizace hodnoty přidané každou činností nebo</a:t>
            </a:r>
          </a:p>
          <a:p>
            <a:pPr>
              <a:buNone/>
            </a:pPr>
            <a:r>
              <a:rPr lang="cs-CZ" dirty="0"/>
              <a:t>členskou organizací v dodavatelském řetězci jak pro</a:t>
            </a:r>
          </a:p>
          <a:p>
            <a:pPr>
              <a:buNone/>
            </a:pPr>
            <a:r>
              <a:rPr lang="cs-CZ" dirty="0"/>
              <a:t>zákazníky, tak pro dodavatele</a:t>
            </a:r>
          </a:p>
          <a:p>
            <a:r>
              <a:rPr lang="cs-CZ" dirty="0"/>
              <a:t>• Dosažení synergií, které zvyšují celkovou výkonnost</a:t>
            </a:r>
          </a:p>
          <a:p>
            <a:pPr>
              <a:buNone/>
            </a:pPr>
            <a:r>
              <a:rPr lang="cs-CZ" dirty="0"/>
              <a:t>dodavatelského řetězce snižováním celkové doby cyklu,</a:t>
            </a:r>
          </a:p>
          <a:p>
            <a:pPr>
              <a:buNone/>
            </a:pPr>
            <a:r>
              <a:rPr lang="cs-CZ" dirty="0"/>
              <a:t>celkových zásob v systému a snižováním nákladů</a:t>
            </a:r>
          </a:p>
          <a:p>
            <a:pPr>
              <a:buNone/>
            </a:pPr>
            <a:r>
              <a:rPr lang="cs-CZ" dirty="0"/>
              <a:t>v řetězci jako celku</a:t>
            </a:r>
          </a:p>
          <a:p>
            <a:endParaRPr lang="cs-CZ" dirty="0"/>
          </a:p>
        </p:txBody>
      </p:sp>
      <p:sp>
        <p:nvSpPr>
          <p:cNvPr id="4" name="Zástupný symbol pro číslo snímku 3"/>
          <p:cNvSpPr>
            <a:spLocks noGrp="1"/>
          </p:cNvSpPr>
          <p:nvPr>
            <p:ph type="sldNum" sz="quarter" idx="10"/>
          </p:nvPr>
        </p:nvSpPr>
        <p:spPr/>
        <p:txBody>
          <a:bodyPr/>
          <a:lstStyle/>
          <a:p>
            <a:fld id="{04E85FF3-486D-49D2-B413-68339C64D382}" type="slidenum">
              <a:rPr lang="cs-CZ" smtClean="0"/>
              <a:pPr/>
              <a:t>22</a:t>
            </a:fld>
            <a:endParaRPr lang="cs-CZ"/>
          </a:p>
        </p:txBody>
      </p:sp>
    </p:spTree>
    <p:extLst>
      <p:ext uri="{BB962C8B-B14F-4D97-AF65-F5344CB8AC3E}">
        <p14:creationId xmlns:p14="http://schemas.microsoft.com/office/powerpoint/2010/main" val="16905042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r>
              <a:rPr lang="cs-CZ" dirty="0"/>
              <a:t>Jedním ze základních fenoménů dodavatelských sítí je tzv. efekt biče (</a:t>
            </a:r>
            <a:r>
              <a:rPr lang="cs-CZ" dirty="0" err="1"/>
              <a:t>bullwhipeffect</a:t>
            </a:r>
            <a:r>
              <a:rPr lang="cs-CZ" dirty="0"/>
              <a:t>), kdy při lokální informaci a lokálně omezeném rozhodování malé výkyvy v poptávce koncového zákazníka vedou ke stále větším výkyvům v objemech objednávek ve vyšších vrstvách řetězce. </a:t>
            </a:r>
          </a:p>
          <a:p>
            <a:endParaRPr lang="cs-CZ" dirty="0"/>
          </a:p>
          <a:p>
            <a:r>
              <a:rPr lang="cs-CZ" dirty="0"/>
              <a:t>Pohled na </a:t>
            </a:r>
            <a:r>
              <a:rPr lang="cs-CZ" dirty="0" err="1"/>
              <a:t>Bullwhipe</a:t>
            </a:r>
            <a:r>
              <a:rPr lang="cs-CZ" dirty="0"/>
              <a:t> </a:t>
            </a:r>
            <a:r>
              <a:rPr lang="cs-CZ" dirty="0" err="1"/>
              <a:t>Effect</a:t>
            </a:r>
            <a:r>
              <a:rPr lang="cs-CZ" dirty="0"/>
              <a:t> přes dva stupně dodavatelského řetězce. Relativně konstantní objednávané množství u zákazníka je postupně efektem rozkmitáno, až po "divočinu" u výrobce.</a:t>
            </a:r>
          </a:p>
          <a:p>
            <a:endParaRPr lang="cs-CZ" dirty="0"/>
          </a:p>
          <a:p>
            <a:r>
              <a:rPr lang="cs-CZ" dirty="0"/>
              <a:t>Poprvé byl tento efekt pozorován u papírových plen </a:t>
            </a:r>
            <a:r>
              <a:rPr lang="cs-CZ" dirty="0" err="1"/>
              <a:t>Pampers</a:t>
            </a:r>
            <a:r>
              <a:rPr lang="cs-CZ" dirty="0"/>
              <a:t> u P&amp;G. Při analýze vzorců chování v objednávaní zboží bylo chování koncových spotřebitelů relativně konstantní, ale objednávky materiálu od dodavatelů do výroby vykazovalo velkou fluktuaci. Ke stejném závěru přišli v HP, když zjistili, že fluktuace objednávek tiskáren směrem od maloobchodníka přes velkoobchodníky až do výroby stále narůstá.</a:t>
            </a:r>
          </a:p>
          <a:p>
            <a:endParaRPr lang="cs-CZ" dirty="0"/>
          </a:p>
          <a:p>
            <a:r>
              <a:rPr lang="cs-CZ" dirty="0"/>
              <a:t>Velké výkyvy v poptávce znamenají vetší zásoby a tedy i větší vázanost kapitálu a vyšší náklady. Efekt biče vlastně popisuje plýtvání kapacitami z důvodu </a:t>
            </a:r>
            <a:r>
              <a:rPr lang="cs-CZ" dirty="0" err="1"/>
              <a:t>nekomunikace</a:t>
            </a:r>
            <a:r>
              <a:rPr lang="cs-CZ" dirty="0"/>
              <a:t>, které se promítá do vyšších konečných cen pro zákazníka.</a:t>
            </a:r>
            <a:br>
              <a:rPr lang="cs-CZ" dirty="0"/>
            </a:br>
            <a:endParaRPr lang="cs-CZ" dirty="0"/>
          </a:p>
        </p:txBody>
      </p:sp>
      <p:sp>
        <p:nvSpPr>
          <p:cNvPr id="4" name="Zástupný symbol pro číslo snímku 3"/>
          <p:cNvSpPr>
            <a:spLocks noGrp="1"/>
          </p:cNvSpPr>
          <p:nvPr>
            <p:ph type="sldNum" sz="quarter" idx="10"/>
          </p:nvPr>
        </p:nvSpPr>
        <p:spPr/>
        <p:txBody>
          <a:bodyPr/>
          <a:lstStyle/>
          <a:p>
            <a:fld id="{6F018532-68FE-4727-ADAE-C914B47EE807}" type="slidenum">
              <a:rPr lang="cs-CZ" smtClean="0"/>
              <a:t>23</a:t>
            </a:fld>
            <a:endParaRPr lang="cs-CZ"/>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r>
              <a:rPr lang="cs-CZ" dirty="0"/>
              <a:t>. Efekt biče vlastně popisuje plýtvání kapacitami z důvodu </a:t>
            </a:r>
            <a:r>
              <a:rPr lang="cs-CZ" dirty="0" err="1"/>
              <a:t>nekomunikace</a:t>
            </a:r>
            <a:r>
              <a:rPr lang="cs-CZ" dirty="0"/>
              <a:t>, které se promítá do vyšších konečných cen pro zákazníka.</a:t>
            </a:r>
            <a:br>
              <a:rPr lang="cs-CZ" dirty="0"/>
            </a:br>
            <a:endParaRPr lang="cs-CZ" dirty="0"/>
          </a:p>
        </p:txBody>
      </p:sp>
      <p:sp>
        <p:nvSpPr>
          <p:cNvPr id="4" name="Zástupný symbol pro číslo snímku 3"/>
          <p:cNvSpPr>
            <a:spLocks noGrp="1"/>
          </p:cNvSpPr>
          <p:nvPr>
            <p:ph type="sldNum" sz="quarter" idx="10"/>
          </p:nvPr>
        </p:nvSpPr>
        <p:spPr/>
        <p:txBody>
          <a:bodyPr/>
          <a:lstStyle/>
          <a:p>
            <a:fld id="{6F018532-68FE-4727-ADAE-C914B47EE807}" type="slidenum">
              <a:rPr lang="cs-CZ" smtClean="0"/>
              <a:t>25</a:t>
            </a:fld>
            <a:endParaRPr lang="cs-CZ"/>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r>
              <a:rPr lang="cs-CZ" dirty="0"/>
              <a:t>Hlavní důvody efektu biče:</a:t>
            </a:r>
          </a:p>
          <a:p>
            <a:pPr lvl="0"/>
            <a:r>
              <a:rPr lang="cs-CZ" b="1" dirty="0"/>
              <a:t>Nedostatek informací pro přesnější odhad poptávky.</a:t>
            </a:r>
            <a:endParaRPr lang="cs-CZ" dirty="0"/>
          </a:p>
          <a:p>
            <a:pPr lvl="0"/>
            <a:r>
              <a:rPr lang="cs-CZ" b="1" dirty="0"/>
              <a:t>Dávkové objednávání.</a:t>
            </a:r>
            <a:endParaRPr lang="cs-CZ" dirty="0"/>
          </a:p>
          <a:p>
            <a:pPr lvl="0"/>
            <a:r>
              <a:rPr lang="cs-CZ" b="1" dirty="0"/>
              <a:t>Nekoordinované realizace reklamních kampaní.</a:t>
            </a:r>
            <a:endParaRPr lang="cs-CZ" dirty="0"/>
          </a:p>
          <a:p>
            <a:pPr lvl="0"/>
            <a:r>
              <a:rPr lang="cs-CZ" b="1" dirty="0"/>
              <a:t>Předjímané převisy poptávky</a:t>
            </a:r>
            <a:r>
              <a:rPr lang="cs-CZ" dirty="0"/>
              <a:t> - pokud je objednávka vykryta jen zčásti, navýším příští objednávku o nedodané množství, čímž se vytvoří umělá poptávka, na kterou dodavatel reaguje objednáním většího množství u svého dodavatele.</a:t>
            </a:r>
          </a:p>
          <a:p>
            <a:endParaRPr lang="cs-CZ" dirty="0"/>
          </a:p>
          <a:p>
            <a:endParaRPr lang="cs-CZ" dirty="0"/>
          </a:p>
          <a:p>
            <a:r>
              <a:rPr lang="cs-CZ" dirty="0"/>
              <a:t>Tím vznikají zbytečné náklady. Mezi nejznámější příčiny efektu biče patří:</a:t>
            </a:r>
          </a:p>
          <a:p>
            <a:pPr lvl="0"/>
            <a:r>
              <a:rPr lang="cs-CZ" dirty="0"/>
              <a:t>informační asymetrie, </a:t>
            </a:r>
          </a:p>
          <a:p>
            <a:pPr lvl="0"/>
            <a:r>
              <a:rPr lang="cs-CZ" dirty="0"/>
              <a:t>způsob prognózování poptávky, </a:t>
            </a:r>
          </a:p>
          <a:p>
            <a:pPr lvl="0"/>
            <a:r>
              <a:rPr lang="cs-CZ" dirty="0"/>
              <a:t>dlouhé dodací lhůty, </a:t>
            </a:r>
          </a:p>
          <a:p>
            <a:pPr lvl="0"/>
            <a:r>
              <a:rPr lang="cs-CZ" dirty="0"/>
              <a:t>výkyvy ve velikosti dodávek, </a:t>
            </a:r>
          </a:p>
          <a:p>
            <a:pPr lvl="0"/>
            <a:r>
              <a:rPr lang="cs-CZ" dirty="0"/>
              <a:t>výpadky v dodávkách, </a:t>
            </a:r>
          </a:p>
          <a:p>
            <a:r>
              <a:rPr lang="cs-CZ" dirty="0"/>
              <a:t>výkyvy cen. </a:t>
            </a:r>
          </a:p>
        </p:txBody>
      </p:sp>
      <p:sp>
        <p:nvSpPr>
          <p:cNvPr id="4" name="Zástupný symbol pro číslo snímku 3"/>
          <p:cNvSpPr>
            <a:spLocks noGrp="1"/>
          </p:cNvSpPr>
          <p:nvPr>
            <p:ph type="sldNum" sz="quarter" idx="10"/>
          </p:nvPr>
        </p:nvSpPr>
        <p:spPr/>
        <p:txBody>
          <a:bodyPr/>
          <a:lstStyle/>
          <a:p>
            <a:fld id="{6F018532-68FE-4727-ADAE-C914B47EE807}" type="slidenum">
              <a:rPr lang="cs-CZ" smtClean="0"/>
              <a:t>27</a:t>
            </a:fld>
            <a:endParaRPr lang="cs-CZ"/>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lnSpcReduction="10000"/>
          </a:bodyPr>
          <a:lstStyle/>
          <a:p>
            <a:r>
              <a:rPr lang="cs-CZ" dirty="0"/>
              <a:t>Řešení:</a:t>
            </a:r>
          </a:p>
          <a:p>
            <a:pPr lvl="0"/>
            <a:r>
              <a:rPr lang="cs-CZ" dirty="0"/>
              <a:t>Horizontální integrace ~ sdílení informací a plánování v rámci celého dodavatelsko-odběratelského řetězce.</a:t>
            </a:r>
          </a:p>
          <a:p>
            <a:endParaRPr lang="cs-CZ" dirty="0"/>
          </a:p>
          <a:p>
            <a:endParaRPr lang="cs-CZ" dirty="0"/>
          </a:p>
          <a:p>
            <a:r>
              <a:rPr lang="cs-CZ" dirty="0"/>
              <a:t>Analýza příčin efektu biče vedla k návrhům na zmenšení jeho vlivu v dodavatelských řetězcích:</a:t>
            </a:r>
          </a:p>
          <a:p>
            <a:pPr lvl="0"/>
            <a:r>
              <a:rPr lang="cs-CZ" dirty="0"/>
              <a:t>snížení nejistoty, </a:t>
            </a:r>
          </a:p>
          <a:p>
            <a:pPr lvl="0"/>
            <a:r>
              <a:rPr lang="cs-CZ" dirty="0"/>
              <a:t>snížení variability poptávky, </a:t>
            </a:r>
          </a:p>
          <a:p>
            <a:pPr lvl="0"/>
            <a:r>
              <a:rPr lang="cs-CZ" dirty="0"/>
              <a:t>zkrácení dodacích lhůt, </a:t>
            </a:r>
          </a:p>
          <a:p>
            <a:pPr lvl="0"/>
            <a:r>
              <a:rPr lang="cs-CZ" dirty="0"/>
              <a:t>strategické partnerství. </a:t>
            </a:r>
          </a:p>
          <a:p>
            <a:r>
              <a:rPr lang="cs-CZ" dirty="0"/>
              <a:t>Zmenšení nejistoty v celém dodavatelském řetězci centralizací informace o zákaznické poptávce je nejčastějším návrhem na omezení vlivu efektu biče. Avšak přestože každý stupeň řetězce bude používat stejné údaje, stejné metody prognózování a stejné metody objednávání, efekt biče bude působit i nadále.</a:t>
            </a:r>
          </a:p>
          <a:p>
            <a:r>
              <a:rPr lang="cs-CZ" dirty="0"/>
              <a:t>Snížení variability zákaznické poptávky znamená používat správnou marketingovou strategii. Eliminováním cenové propagace např. s využitím strategie EDLP (</a:t>
            </a:r>
            <a:r>
              <a:rPr lang="cs-CZ" dirty="0" err="1"/>
              <a:t>Every</a:t>
            </a:r>
            <a:r>
              <a:rPr lang="cs-CZ" dirty="0"/>
              <a:t> </a:t>
            </a:r>
            <a:r>
              <a:rPr lang="cs-CZ" dirty="0" err="1"/>
              <a:t>Day</a:t>
            </a:r>
            <a:r>
              <a:rPr lang="cs-CZ" dirty="0"/>
              <a:t> </a:t>
            </a:r>
            <a:r>
              <a:rPr lang="cs-CZ" dirty="0" err="1"/>
              <a:t>Low</a:t>
            </a:r>
            <a:r>
              <a:rPr lang="cs-CZ" dirty="0"/>
              <a:t> </a:t>
            </a:r>
            <a:r>
              <a:rPr lang="cs-CZ" dirty="0" err="1"/>
              <a:t>Pricing</a:t>
            </a:r>
            <a:r>
              <a:rPr lang="cs-CZ" dirty="0"/>
              <a:t>), je možné eliminovat zásadní změny v poptávce. Delší dodací lhůty zvyšují variabilitu způsobenou prognózováním poptávky, naopak zkracování dodacích lhůt může významně ovlivnit efekt biče. Strategické partnerství znamená kooperaci a koordinaci akcí v rámci celého dodavatelského řetězce. Očekávaným výsledkem je vzájemně prospěšné partnerství typu výhra-výhra, které vytváří synergický efekt, kdy celý řetězec je efektivnější než součet jeho jednotlivých částí. Vztahy partnerství jsou založeny na dodavatelských kontraktech, které jsou hodnoceny podle kritérií, jako jsou kvantita, kvalita, čas, náklady atd.</a:t>
            </a:r>
          </a:p>
          <a:p>
            <a:endParaRPr lang="cs-CZ" dirty="0"/>
          </a:p>
        </p:txBody>
      </p:sp>
      <p:sp>
        <p:nvSpPr>
          <p:cNvPr id="4" name="Zástupný symbol pro číslo snímku 3"/>
          <p:cNvSpPr>
            <a:spLocks noGrp="1"/>
          </p:cNvSpPr>
          <p:nvPr>
            <p:ph type="sldNum" sz="quarter" idx="10"/>
          </p:nvPr>
        </p:nvSpPr>
        <p:spPr/>
        <p:txBody>
          <a:bodyPr/>
          <a:lstStyle/>
          <a:p>
            <a:fld id="{6F018532-68FE-4727-ADAE-C914B47EE807}" type="slidenum">
              <a:rPr lang="cs-CZ" smtClean="0"/>
              <a:t>28</a:t>
            </a:fld>
            <a:endParaRPr lang="cs-CZ"/>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106" name="Rectangle 7"/>
          <p:cNvSpPr>
            <a:spLocks noGrp="1" noChangeArrowheads="1"/>
          </p:cNvSpPr>
          <p:nvPr>
            <p:ph type="sldNum" sz="quarter"/>
          </p:nvPr>
        </p:nvSpPr>
        <p:spPr>
          <a:noFill/>
        </p:spPr>
        <p:txBody>
          <a:bodyPr/>
          <a:lstStyle>
            <a:lvl1pPr eaLnBrk="0">
              <a:tabLst>
                <a:tab pos="724912" algn="l"/>
                <a:tab pos="1449823" algn="l"/>
                <a:tab pos="2174735" algn="l"/>
                <a:tab pos="2899646" algn="l"/>
              </a:tabLst>
              <a:defRPr>
                <a:solidFill>
                  <a:schemeClr val="bg1"/>
                </a:solidFill>
                <a:latin typeface="Arial" charset="0"/>
                <a:ea typeface="Lucida Sans Unicode" charset="0"/>
                <a:cs typeface="Lucida Sans Unicode" charset="0"/>
              </a:defRPr>
            </a:lvl1pPr>
            <a:lvl2pPr eaLnBrk="0">
              <a:tabLst>
                <a:tab pos="724912" algn="l"/>
                <a:tab pos="1449823" algn="l"/>
                <a:tab pos="2174735" algn="l"/>
                <a:tab pos="2899646" algn="l"/>
              </a:tabLst>
              <a:defRPr>
                <a:solidFill>
                  <a:schemeClr val="bg1"/>
                </a:solidFill>
                <a:latin typeface="Arial" charset="0"/>
                <a:ea typeface="Lucida Sans Unicode" charset="0"/>
                <a:cs typeface="Lucida Sans Unicode" charset="0"/>
              </a:defRPr>
            </a:lvl2pPr>
            <a:lvl3pPr eaLnBrk="0">
              <a:tabLst>
                <a:tab pos="724912" algn="l"/>
                <a:tab pos="1449823" algn="l"/>
                <a:tab pos="2174735" algn="l"/>
                <a:tab pos="2899646" algn="l"/>
              </a:tabLst>
              <a:defRPr>
                <a:solidFill>
                  <a:schemeClr val="bg1"/>
                </a:solidFill>
                <a:latin typeface="Arial" charset="0"/>
                <a:ea typeface="Lucida Sans Unicode" charset="0"/>
                <a:cs typeface="Lucida Sans Unicode" charset="0"/>
              </a:defRPr>
            </a:lvl3pPr>
            <a:lvl4pPr eaLnBrk="0">
              <a:tabLst>
                <a:tab pos="724912" algn="l"/>
                <a:tab pos="1449823" algn="l"/>
                <a:tab pos="2174735" algn="l"/>
                <a:tab pos="2899646" algn="l"/>
              </a:tabLst>
              <a:defRPr>
                <a:solidFill>
                  <a:schemeClr val="bg1"/>
                </a:solidFill>
                <a:latin typeface="Arial" charset="0"/>
                <a:ea typeface="Lucida Sans Unicode" charset="0"/>
                <a:cs typeface="Lucida Sans Unicode" charset="0"/>
              </a:defRPr>
            </a:lvl4pPr>
            <a:lvl5pPr eaLnBrk="0">
              <a:tabLst>
                <a:tab pos="724912" algn="l"/>
                <a:tab pos="1449823" algn="l"/>
                <a:tab pos="2174735" algn="l"/>
                <a:tab pos="2899646" algn="l"/>
              </a:tabLst>
              <a:defRPr>
                <a:solidFill>
                  <a:schemeClr val="bg1"/>
                </a:solidFill>
                <a:latin typeface="Arial" charset="0"/>
                <a:ea typeface="Lucida Sans Unicode" charset="0"/>
                <a:cs typeface="Lucida Sans Unicode" charset="0"/>
              </a:defRPr>
            </a:lvl5pPr>
            <a:lvl6pPr marL="2518115" indent="-228920" defTabSz="449891" eaLnBrk="0" fontAlgn="base" hangingPunct="0">
              <a:lnSpc>
                <a:spcPct val="93000"/>
              </a:lnSpc>
              <a:spcBef>
                <a:spcPct val="0"/>
              </a:spcBef>
              <a:spcAft>
                <a:spcPct val="0"/>
              </a:spcAft>
              <a:buClr>
                <a:srgbClr val="000000"/>
              </a:buClr>
              <a:buSzPct val="100000"/>
              <a:buFont typeface="Times New Roman" pitchFamily="16" charset="0"/>
              <a:tabLst>
                <a:tab pos="724912" algn="l"/>
                <a:tab pos="1449823" algn="l"/>
                <a:tab pos="2174735" algn="l"/>
                <a:tab pos="2899646" algn="l"/>
              </a:tabLst>
              <a:defRPr>
                <a:solidFill>
                  <a:schemeClr val="bg1"/>
                </a:solidFill>
                <a:latin typeface="Arial" charset="0"/>
                <a:ea typeface="Lucida Sans Unicode" charset="0"/>
                <a:cs typeface="Lucida Sans Unicode" charset="0"/>
              </a:defRPr>
            </a:lvl6pPr>
            <a:lvl7pPr marL="2975953" indent="-228920" defTabSz="449891" eaLnBrk="0" fontAlgn="base" hangingPunct="0">
              <a:lnSpc>
                <a:spcPct val="93000"/>
              </a:lnSpc>
              <a:spcBef>
                <a:spcPct val="0"/>
              </a:spcBef>
              <a:spcAft>
                <a:spcPct val="0"/>
              </a:spcAft>
              <a:buClr>
                <a:srgbClr val="000000"/>
              </a:buClr>
              <a:buSzPct val="100000"/>
              <a:buFont typeface="Times New Roman" pitchFamily="16" charset="0"/>
              <a:tabLst>
                <a:tab pos="724912" algn="l"/>
                <a:tab pos="1449823" algn="l"/>
                <a:tab pos="2174735" algn="l"/>
                <a:tab pos="2899646" algn="l"/>
              </a:tabLst>
              <a:defRPr>
                <a:solidFill>
                  <a:schemeClr val="bg1"/>
                </a:solidFill>
                <a:latin typeface="Arial" charset="0"/>
                <a:ea typeface="Lucida Sans Unicode" charset="0"/>
                <a:cs typeface="Lucida Sans Unicode" charset="0"/>
              </a:defRPr>
            </a:lvl7pPr>
            <a:lvl8pPr marL="3433792" indent="-228920" defTabSz="449891" eaLnBrk="0" fontAlgn="base" hangingPunct="0">
              <a:lnSpc>
                <a:spcPct val="93000"/>
              </a:lnSpc>
              <a:spcBef>
                <a:spcPct val="0"/>
              </a:spcBef>
              <a:spcAft>
                <a:spcPct val="0"/>
              </a:spcAft>
              <a:buClr>
                <a:srgbClr val="000000"/>
              </a:buClr>
              <a:buSzPct val="100000"/>
              <a:buFont typeface="Times New Roman" pitchFamily="16" charset="0"/>
              <a:tabLst>
                <a:tab pos="724912" algn="l"/>
                <a:tab pos="1449823" algn="l"/>
                <a:tab pos="2174735" algn="l"/>
                <a:tab pos="2899646" algn="l"/>
              </a:tabLst>
              <a:defRPr>
                <a:solidFill>
                  <a:schemeClr val="bg1"/>
                </a:solidFill>
                <a:latin typeface="Arial" charset="0"/>
                <a:ea typeface="Lucida Sans Unicode" charset="0"/>
                <a:cs typeface="Lucida Sans Unicode" charset="0"/>
              </a:defRPr>
            </a:lvl8pPr>
            <a:lvl9pPr marL="3891631" indent="-228920" defTabSz="449891" eaLnBrk="0" fontAlgn="base" hangingPunct="0">
              <a:lnSpc>
                <a:spcPct val="93000"/>
              </a:lnSpc>
              <a:spcBef>
                <a:spcPct val="0"/>
              </a:spcBef>
              <a:spcAft>
                <a:spcPct val="0"/>
              </a:spcAft>
              <a:buClr>
                <a:srgbClr val="000000"/>
              </a:buClr>
              <a:buSzPct val="100000"/>
              <a:buFont typeface="Times New Roman" pitchFamily="16" charset="0"/>
              <a:tabLst>
                <a:tab pos="724912" algn="l"/>
                <a:tab pos="1449823" algn="l"/>
                <a:tab pos="2174735" algn="l"/>
                <a:tab pos="2899646" algn="l"/>
              </a:tabLst>
              <a:defRPr>
                <a:solidFill>
                  <a:schemeClr val="bg1"/>
                </a:solidFill>
                <a:latin typeface="Arial" charset="0"/>
                <a:ea typeface="Lucida Sans Unicode" charset="0"/>
                <a:cs typeface="Lucida Sans Unicode" charset="0"/>
              </a:defRPr>
            </a:lvl9pPr>
          </a:lstStyle>
          <a:p>
            <a:pPr eaLnBrk="1"/>
            <a:fld id="{8547C4CD-DD31-4C9F-85F2-D04EC526D88F}" type="slidenum">
              <a:rPr lang="cs-CZ" altLang="cs-CZ" smtClean="0">
                <a:solidFill>
                  <a:srgbClr val="000000"/>
                </a:solidFill>
                <a:latin typeface="Times New Roman" pitchFamily="16" charset="0"/>
              </a:rPr>
              <a:pPr eaLnBrk="1"/>
              <a:t>30</a:t>
            </a:fld>
            <a:endParaRPr lang="cs-CZ" altLang="cs-CZ">
              <a:solidFill>
                <a:srgbClr val="000000"/>
              </a:solidFill>
              <a:latin typeface="Times New Roman" pitchFamily="16" charset="0"/>
            </a:endParaRPr>
          </a:p>
        </p:txBody>
      </p:sp>
      <p:sp>
        <p:nvSpPr>
          <p:cNvPr id="47107" name="Rectangle 1"/>
          <p:cNvSpPr>
            <a:spLocks noGrp="1" noRot="1" noChangeAspect="1" noChangeArrowheads="1" noTextEdit="1"/>
          </p:cNvSpPr>
          <p:nvPr>
            <p:ph type="sldImg"/>
          </p:nvPr>
        </p:nvSpPr>
        <p:spPr>
          <a:xfrm>
            <a:off x="1104900" y="814388"/>
            <a:ext cx="5353050" cy="401637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7108" name="Rectangle 2"/>
          <p:cNvSpPr>
            <a:spLocks noGrp="1" noChangeArrowheads="1"/>
          </p:cNvSpPr>
          <p:nvPr>
            <p:ph type="body" idx="1"/>
          </p:nvPr>
        </p:nvSpPr>
        <p:spPr>
          <a:xfrm>
            <a:off x="756180" y="5088992"/>
            <a:ext cx="6052615" cy="4821735"/>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cs-CZ" altLang="cs-CZ"/>
          </a:p>
        </p:txBody>
      </p:sp>
    </p:spTree>
    <p:extLst>
      <p:ext uri="{BB962C8B-B14F-4D97-AF65-F5344CB8AC3E}">
        <p14:creationId xmlns:p14="http://schemas.microsoft.com/office/powerpoint/2010/main" val="421380397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idx="10"/>
          </p:nvPr>
        </p:nvSpPr>
        <p:spPr/>
        <p:txBody>
          <a:bodyPr/>
          <a:lstStyle/>
          <a:p>
            <a:pPr>
              <a:defRPr/>
            </a:pPr>
            <a:fld id="{24D2FC58-40CF-4A5F-BC55-AEE68CF1F9D2}" type="slidenum">
              <a:rPr lang="cs-CZ" smtClean="0"/>
              <a:pPr>
                <a:defRPr/>
              </a:pPr>
              <a:t>31</a:t>
            </a:fld>
            <a:endParaRPr lang="cs-CZ"/>
          </a:p>
        </p:txBody>
      </p:sp>
    </p:spTree>
    <p:extLst>
      <p:ext uri="{BB962C8B-B14F-4D97-AF65-F5344CB8AC3E}">
        <p14:creationId xmlns:p14="http://schemas.microsoft.com/office/powerpoint/2010/main" val="207695839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8130" name="Rectangle 7"/>
          <p:cNvSpPr>
            <a:spLocks noGrp="1" noChangeArrowheads="1"/>
          </p:cNvSpPr>
          <p:nvPr>
            <p:ph type="sldNum" sz="quarter"/>
          </p:nvPr>
        </p:nvSpPr>
        <p:spPr>
          <a:noFill/>
        </p:spPr>
        <p:txBody>
          <a:bodyPr/>
          <a:lstStyle>
            <a:lvl1pPr eaLnBrk="0">
              <a:tabLst>
                <a:tab pos="724912" algn="l"/>
                <a:tab pos="1449823" algn="l"/>
                <a:tab pos="2174735" algn="l"/>
                <a:tab pos="2899646" algn="l"/>
              </a:tabLst>
              <a:defRPr>
                <a:solidFill>
                  <a:schemeClr val="bg1"/>
                </a:solidFill>
                <a:latin typeface="Arial" charset="0"/>
                <a:ea typeface="Lucida Sans Unicode" charset="0"/>
                <a:cs typeface="Lucida Sans Unicode" charset="0"/>
              </a:defRPr>
            </a:lvl1pPr>
            <a:lvl2pPr eaLnBrk="0">
              <a:tabLst>
                <a:tab pos="724912" algn="l"/>
                <a:tab pos="1449823" algn="l"/>
                <a:tab pos="2174735" algn="l"/>
                <a:tab pos="2899646" algn="l"/>
              </a:tabLst>
              <a:defRPr>
                <a:solidFill>
                  <a:schemeClr val="bg1"/>
                </a:solidFill>
                <a:latin typeface="Arial" charset="0"/>
                <a:ea typeface="Lucida Sans Unicode" charset="0"/>
                <a:cs typeface="Lucida Sans Unicode" charset="0"/>
              </a:defRPr>
            </a:lvl2pPr>
            <a:lvl3pPr eaLnBrk="0">
              <a:tabLst>
                <a:tab pos="724912" algn="l"/>
                <a:tab pos="1449823" algn="l"/>
                <a:tab pos="2174735" algn="l"/>
                <a:tab pos="2899646" algn="l"/>
              </a:tabLst>
              <a:defRPr>
                <a:solidFill>
                  <a:schemeClr val="bg1"/>
                </a:solidFill>
                <a:latin typeface="Arial" charset="0"/>
                <a:ea typeface="Lucida Sans Unicode" charset="0"/>
                <a:cs typeface="Lucida Sans Unicode" charset="0"/>
              </a:defRPr>
            </a:lvl3pPr>
            <a:lvl4pPr eaLnBrk="0">
              <a:tabLst>
                <a:tab pos="724912" algn="l"/>
                <a:tab pos="1449823" algn="l"/>
                <a:tab pos="2174735" algn="l"/>
                <a:tab pos="2899646" algn="l"/>
              </a:tabLst>
              <a:defRPr>
                <a:solidFill>
                  <a:schemeClr val="bg1"/>
                </a:solidFill>
                <a:latin typeface="Arial" charset="0"/>
                <a:ea typeface="Lucida Sans Unicode" charset="0"/>
                <a:cs typeface="Lucida Sans Unicode" charset="0"/>
              </a:defRPr>
            </a:lvl4pPr>
            <a:lvl5pPr eaLnBrk="0">
              <a:tabLst>
                <a:tab pos="724912" algn="l"/>
                <a:tab pos="1449823" algn="l"/>
                <a:tab pos="2174735" algn="l"/>
                <a:tab pos="2899646" algn="l"/>
              </a:tabLst>
              <a:defRPr>
                <a:solidFill>
                  <a:schemeClr val="bg1"/>
                </a:solidFill>
                <a:latin typeface="Arial" charset="0"/>
                <a:ea typeface="Lucida Sans Unicode" charset="0"/>
                <a:cs typeface="Lucida Sans Unicode" charset="0"/>
              </a:defRPr>
            </a:lvl5pPr>
            <a:lvl6pPr marL="2518115" indent="-228920" defTabSz="449891" eaLnBrk="0" fontAlgn="base" hangingPunct="0">
              <a:lnSpc>
                <a:spcPct val="93000"/>
              </a:lnSpc>
              <a:spcBef>
                <a:spcPct val="0"/>
              </a:spcBef>
              <a:spcAft>
                <a:spcPct val="0"/>
              </a:spcAft>
              <a:buClr>
                <a:srgbClr val="000000"/>
              </a:buClr>
              <a:buSzPct val="100000"/>
              <a:buFont typeface="Times New Roman" pitchFamily="16" charset="0"/>
              <a:tabLst>
                <a:tab pos="724912" algn="l"/>
                <a:tab pos="1449823" algn="l"/>
                <a:tab pos="2174735" algn="l"/>
                <a:tab pos="2899646" algn="l"/>
              </a:tabLst>
              <a:defRPr>
                <a:solidFill>
                  <a:schemeClr val="bg1"/>
                </a:solidFill>
                <a:latin typeface="Arial" charset="0"/>
                <a:ea typeface="Lucida Sans Unicode" charset="0"/>
                <a:cs typeface="Lucida Sans Unicode" charset="0"/>
              </a:defRPr>
            </a:lvl6pPr>
            <a:lvl7pPr marL="2975953" indent="-228920" defTabSz="449891" eaLnBrk="0" fontAlgn="base" hangingPunct="0">
              <a:lnSpc>
                <a:spcPct val="93000"/>
              </a:lnSpc>
              <a:spcBef>
                <a:spcPct val="0"/>
              </a:spcBef>
              <a:spcAft>
                <a:spcPct val="0"/>
              </a:spcAft>
              <a:buClr>
                <a:srgbClr val="000000"/>
              </a:buClr>
              <a:buSzPct val="100000"/>
              <a:buFont typeface="Times New Roman" pitchFamily="16" charset="0"/>
              <a:tabLst>
                <a:tab pos="724912" algn="l"/>
                <a:tab pos="1449823" algn="l"/>
                <a:tab pos="2174735" algn="l"/>
                <a:tab pos="2899646" algn="l"/>
              </a:tabLst>
              <a:defRPr>
                <a:solidFill>
                  <a:schemeClr val="bg1"/>
                </a:solidFill>
                <a:latin typeface="Arial" charset="0"/>
                <a:ea typeface="Lucida Sans Unicode" charset="0"/>
                <a:cs typeface="Lucida Sans Unicode" charset="0"/>
              </a:defRPr>
            </a:lvl7pPr>
            <a:lvl8pPr marL="3433792" indent="-228920" defTabSz="449891" eaLnBrk="0" fontAlgn="base" hangingPunct="0">
              <a:lnSpc>
                <a:spcPct val="93000"/>
              </a:lnSpc>
              <a:spcBef>
                <a:spcPct val="0"/>
              </a:spcBef>
              <a:spcAft>
                <a:spcPct val="0"/>
              </a:spcAft>
              <a:buClr>
                <a:srgbClr val="000000"/>
              </a:buClr>
              <a:buSzPct val="100000"/>
              <a:buFont typeface="Times New Roman" pitchFamily="16" charset="0"/>
              <a:tabLst>
                <a:tab pos="724912" algn="l"/>
                <a:tab pos="1449823" algn="l"/>
                <a:tab pos="2174735" algn="l"/>
                <a:tab pos="2899646" algn="l"/>
              </a:tabLst>
              <a:defRPr>
                <a:solidFill>
                  <a:schemeClr val="bg1"/>
                </a:solidFill>
                <a:latin typeface="Arial" charset="0"/>
                <a:ea typeface="Lucida Sans Unicode" charset="0"/>
                <a:cs typeface="Lucida Sans Unicode" charset="0"/>
              </a:defRPr>
            </a:lvl8pPr>
            <a:lvl9pPr marL="3891631" indent="-228920" defTabSz="449891" eaLnBrk="0" fontAlgn="base" hangingPunct="0">
              <a:lnSpc>
                <a:spcPct val="93000"/>
              </a:lnSpc>
              <a:spcBef>
                <a:spcPct val="0"/>
              </a:spcBef>
              <a:spcAft>
                <a:spcPct val="0"/>
              </a:spcAft>
              <a:buClr>
                <a:srgbClr val="000000"/>
              </a:buClr>
              <a:buSzPct val="100000"/>
              <a:buFont typeface="Times New Roman" pitchFamily="16" charset="0"/>
              <a:tabLst>
                <a:tab pos="724912" algn="l"/>
                <a:tab pos="1449823" algn="l"/>
                <a:tab pos="2174735" algn="l"/>
                <a:tab pos="2899646" algn="l"/>
              </a:tabLst>
              <a:defRPr>
                <a:solidFill>
                  <a:schemeClr val="bg1"/>
                </a:solidFill>
                <a:latin typeface="Arial" charset="0"/>
                <a:ea typeface="Lucida Sans Unicode" charset="0"/>
                <a:cs typeface="Lucida Sans Unicode" charset="0"/>
              </a:defRPr>
            </a:lvl9pPr>
          </a:lstStyle>
          <a:p>
            <a:pPr eaLnBrk="1"/>
            <a:fld id="{A4DE67A4-01F3-4564-A2B1-C748F72042C9}" type="slidenum">
              <a:rPr lang="cs-CZ" altLang="cs-CZ" smtClean="0">
                <a:solidFill>
                  <a:srgbClr val="000000"/>
                </a:solidFill>
                <a:latin typeface="Times New Roman" pitchFamily="16" charset="0"/>
              </a:rPr>
              <a:pPr eaLnBrk="1"/>
              <a:t>32</a:t>
            </a:fld>
            <a:endParaRPr lang="cs-CZ" altLang="cs-CZ">
              <a:solidFill>
                <a:srgbClr val="000000"/>
              </a:solidFill>
              <a:latin typeface="Times New Roman" pitchFamily="16" charset="0"/>
            </a:endParaRPr>
          </a:p>
        </p:txBody>
      </p:sp>
      <p:sp>
        <p:nvSpPr>
          <p:cNvPr id="48131" name="Rectangle 1"/>
          <p:cNvSpPr>
            <a:spLocks noGrp="1" noRot="1" noChangeAspect="1" noChangeArrowheads="1" noTextEdit="1"/>
          </p:cNvSpPr>
          <p:nvPr>
            <p:ph type="sldImg"/>
          </p:nvPr>
        </p:nvSpPr>
        <p:spPr>
          <a:xfrm>
            <a:off x="1104900" y="814388"/>
            <a:ext cx="5353050" cy="401637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8132" name="Text Box 2"/>
          <p:cNvSpPr>
            <a:spLocks noGrp="1" noChangeArrowheads="1"/>
          </p:cNvSpPr>
          <p:nvPr>
            <p:ph type="body" idx="1"/>
          </p:nvPr>
        </p:nvSpPr>
        <p:spPr>
          <a:xfrm>
            <a:off x="756180" y="5088992"/>
            <a:ext cx="6052615" cy="4821735"/>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spcBef>
                <a:spcPts val="451"/>
              </a:spcBef>
              <a:tabLst>
                <a:tab pos="0" algn="l"/>
                <a:tab pos="448301" algn="l"/>
                <a:tab pos="898191" algn="l"/>
                <a:tab pos="1348081" algn="l"/>
                <a:tab pos="1797972" algn="l"/>
                <a:tab pos="2247862" algn="l"/>
                <a:tab pos="2697753" algn="l"/>
                <a:tab pos="3147642" algn="l"/>
                <a:tab pos="3597533" algn="l"/>
                <a:tab pos="4047423" algn="l"/>
                <a:tab pos="4497315" algn="l"/>
                <a:tab pos="4947204" algn="l"/>
                <a:tab pos="5397095" algn="l"/>
                <a:tab pos="5846984" algn="l"/>
                <a:tab pos="6296875" algn="l"/>
                <a:tab pos="6746765" algn="l"/>
                <a:tab pos="7196656" algn="l"/>
                <a:tab pos="7646546" algn="l"/>
                <a:tab pos="8096436" algn="l"/>
                <a:tab pos="8546326" algn="l"/>
                <a:tab pos="8996217" algn="l"/>
              </a:tabLst>
            </a:pPr>
            <a:r>
              <a:rPr lang="cs-CZ" altLang="cs-CZ">
                <a:ea typeface="Lucida Sans Unicode" charset="0"/>
                <a:cs typeface="Lucida Sans Unicode" charset="0"/>
              </a:rPr>
              <a:t>Rozlišují se </a:t>
            </a:r>
            <a:r>
              <a:rPr lang="cs-CZ" altLang="cs-CZ" b="1">
                <a:ea typeface="Lucida Sans Unicode" charset="0"/>
                <a:cs typeface="Lucida Sans Unicode" charset="0"/>
              </a:rPr>
              <a:t>tři typy nákupních situací:</a:t>
            </a:r>
          </a:p>
          <a:p>
            <a:pPr>
              <a:spcBef>
                <a:spcPts val="451"/>
              </a:spcBef>
              <a:tabLst>
                <a:tab pos="0" algn="l"/>
                <a:tab pos="448301" algn="l"/>
                <a:tab pos="898191" algn="l"/>
                <a:tab pos="1348081" algn="l"/>
                <a:tab pos="1797972" algn="l"/>
                <a:tab pos="2247862" algn="l"/>
                <a:tab pos="2697753" algn="l"/>
                <a:tab pos="3147642" algn="l"/>
                <a:tab pos="3597533" algn="l"/>
                <a:tab pos="4047423" algn="l"/>
                <a:tab pos="4497315" algn="l"/>
                <a:tab pos="4947204" algn="l"/>
                <a:tab pos="5397095" algn="l"/>
                <a:tab pos="5846984" algn="l"/>
                <a:tab pos="6296875" algn="l"/>
                <a:tab pos="6746765" algn="l"/>
                <a:tab pos="7196656" algn="l"/>
                <a:tab pos="7646546" algn="l"/>
                <a:tab pos="8096436" algn="l"/>
                <a:tab pos="8546326" algn="l"/>
                <a:tab pos="8996217" algn="l"/>
              </a:tabLst>
            </a:pPr>
            <a:r>
              <a:rPr lang="cs-CZ" altLang="cs-CZ">
                <a:ea typeface="Lucida Sans Unicode" charset="0"/>
                <a:cs typeface="Lucida Sans Unicode" charset="0"/>
              </a:rPr>
              <a:t>opakované, rutinní nákupní situace, kdy dochází k pravidelným nákupům pro potřeby výroby, zajišťování oprav, administrativy aj.,</a:t>
            </a:r>
          </a:p>
          <a:p>
            <a:pPr>
              <a:spcBef>
                <a:spcPts val="451"/>
              </a:spcBef>
              <a:tabLst>
                <a:tab pos="0" algn="l"/>
                <a:tab pos="448301" algn="l"/>
                <a:tab pos="898191" algn="l"/>
                <a:tab pos="1348081" algn="l"/>
                <a:tab pos="1797972" algn="l"/>
                <a:tab pos="2247862" algn="l"/>
                <a:tab pos="2697753" algn="l"/>
                <a:tab pos="3147642" algn="l"/>
                <a:tab pos="3597533" algn="l"/>
                <a:tab pos="4047423" algn="l"/>
                <a:tab pos="4497315" algn="l"/>
                <a:tab pos="4947204" algn="l"/>
                <a:tab pos="5397095" algn="l"/>
                <a:tab pos="5846984" algn="l"/>
                <a:tab pos="6296875" algn="l"/>
                <a:tab pos="6746765" algn="l"/>
                <a:tab pos="7196656" algn="l"/>
                <a:tab pos="7646546" algn="l"/>
                <a:tab pos="8096436" algn="l"/>
                <a:tab pos="8546326" algn="l"/>
                <a:tab pos="8996217" algn="l"/>
              </a:tabLst>
            </a:pPr>
            <a:r>
              <a:rPr lang="cs-CZ" altLang="cs-CZ">
                <a:ea typeface="Lucida Sans Unicode" charset="0"/>
                <a:cs typeface="Lucida Sans Unicode" charset="0"/>
              </a:rPr>
              <a:t>modifikované situace, při nichž vznikají odchylky od standardních nákupů, např. je požadována změna kvality téhož nakupovaného materiálu, konstrukční úpravy dosud dodávaných dílů atd.,</a:t>
            </a:r>
          </a:p>
          <a:p>
            <a:pPr>
              <a:spcBef>
                <a:spcPts val="451"/>
              </a:spcBef>
              <a:tabLst>
                <a:tab pos="0" algn="l"/>
                <a:tab pos="448301" algn="l"/>
                <a:tab pos="898191" algn="l"/>
                <a:tab pos="1348081" algn="l"/>
                <a:tab pos="1797972" algn="l"/>
                <a:tab pos="2247862" algn="l"/>
                <a:tab pos="2697753" algn="l"/>
                <a:tab pos="3147642" algn="l"/>
                <a:tab pos="3597533" algn="l"/>
                <a:tab pos="4047423" algn="l"/>
                <a:tab pos="4497315" algn="l"/>
                <a:tab pos="4947204" algn="l"/>
                <a:tab pos="5397095" algn="l"/>
                <a:tab pos="5846984" algn="l"/>
                <a:tab pos="6296875" algn="l"/>
                <a:tab pos="6746765" algn="l"/>
                <a:tab pos="7196656" algn="l"/>
                <a:tab pos="7646546" algn="l"/>
                <a:tab pos="8096436" algn="l"/>
                <a:tab pos="8546326" algn="l"/>
                <a:tab pos="8996217" algn="l"/>
              </a:tabLst>
            </a:pPr>
            <a:r>
              <a:rPr lang="cs-CZ" altLang="cs-CZ">
                <a:ea typeface="Lucida Sans Unicode" charset="0"/>
                <a:cs typeface="Lucida Sans Unicode" charset="0"/>
              </a:rPr>
              <a:t>nové nákupní situace, které vyžadují pokrytí zcela nových potřeb organizace.</a:t>
            </a:r>
          </a:p>
        </p:txBody>
      </p:sp>
    </p:spTree>
    <p:extLst>
      <p:ext uri="{BB962C8B-B14F-4D97-AF65-F5344CB8AC3E}">
        <p14:creationId xmlns:p14="http://schemas.microsoft.com/office/powerpoint/2010/main" val="346562456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178" name="Rectangle 7"/>
          <p:cNvSpPr>
            <a:spLocks noGrp="1" noChangeArrowheads="1"/>
          </p:cNvSpPr>
          <p:nvPr>
            <p:ph type="sldNum" sz="quarter"/>
          </p:nvPr>
        </p:nvSpPr>
        <p:spPr>
          <a:noFill/>
        </p:spPr>
        <p:txBody>
          <a:bodyPr/>
          <a:lstStyle>
            <a:lvl1pPr eaLnBrk="0">
              <a:tabLst>
                <a:tab pos="724912" algn="l"/>
                <a:tab pos="1449823" algn="l"/>
                <a:tab pos="2174735" algn="l"/>
                <a:tab pos="2899646" algn="l"/>
              </a:tabLst>
              <a:defRPr>
                <a:solidFill>
                  <a:schemeClr val="bg1"/>
                </a:solidFill>
                <a:latin typeface="Arial" charset="0"/>
                <a:ea typeface="Lucida Sans Unicode" charset="0"/>
                <a:cs typeface="Lucida Sans Unicode" charset="0"/>
              </a:defRPr>
            </a:lvl1pPr>
            <a:lvl2pPr eaLnBrk="0">
              <a:tabLst>
                <a:tab pos="724912" algn="l"/>
                <a:tab pos="1449823" algn="l"/>
                <a:tab pos="2174735" algn="l"/>
                <a:tab pos="2899646" algn="l"/>
              </a:tabLst>
              <a:defRPr>
                <a:solidFill>
                  <a:schemeClr val="bg1"/>
                </a:solidFill>
                <a:latin typeface="Arial" charset="0"/>
                <a:ea typeface="Lucida Sans Unicode" charset="0"/>
                <a:cs typeface="Lucida Sans Unicode" charset="0"/>
              </a:defRPr>
            </a:lvl2pPr>
            <a:lvl3pPr eaLnBrk="0">
              <a:tabLst>
                <a:tab pos="724912" algn="l"/>
                <a:tab pos="1449823" algn="l"/>
                <a:tab pos="2174735" algn="l"/>
                <a:tab pos="2899646" algn="l"/>
              </a:tabLst>
              <a:defRPr>
                <a:solidFill>
                  <a:schemeClr val="bg1"/>
                </a:solidFill>
                <a:latin typeface="Arial" charset="0"/>
                <a:ea typeface="Lucida Sans Unicode" charset="0"/>
                <a:cs typeface="Lucida Sans Unicode" charset="0"/>
              </a:defRPr>
            </a:lvl3pPr>
            <a:lvl4pPr eaLnBrk="0">
              <a:tabLst>
                <a:tab pos="724912" algn="l"/>
                <a:tab pos="1449823" algn="l"/>
                <a:tab pos="2174735" algn="l"/>
                <a:tab pos="2899646" algn="l"/>
              </a:tabLst>
              <a:defRPr>
                <a:solidFill>
                  <a:schemeClr val="bg1"/>
                </a:solidFill>
                <a:latin typeface="Arial" charset="0"/>
                <a:ea typeface="Lucida Sans Unicode" charset="0"/>
                <a:cs typeface="Lucida Sans Unicode" charset="0"/>
              </a:defRPr>
            </a:lvl4pPr>
            <a:lvl5pPr eaLnBrk="0">
              <a:tabLst>
                <a:tab pos="724912" algn="l"/>
                <a:tab pos="1449823" algn="l"/>
                <a:tab pos="2174735" algn="l"/>
                <a:tab pos="2899646" algn="l"/>
              </a:tabLst>
              <a:defRPr>
                <a:solidFill>
                  <a:schemeClr val="bg1"/>
                </a:solidFill>
                <a:latin typeface="Arial" charset="0"/>
                <a:ea typeface="Lucida Sans Unicode" charset="0"/>
                <a:cs typeface="Lucida Sans Unicode" charset="0"/>
              </a:defRPr>
            </a:lvl5pPr>
            <a:lvl6pPr marL="2518115" indent="-228920" defTabSz="449891" eaLnBrk="0" fontAlgn="base" hangingPunct="0">
              <a:lnSpc>
                <a:spcPct val="93000"/>
              </a:lnSpc>
              <a:spcBef>
                <a:spcPct val="0"/>
              </a:spcBef>
              <a:spcAft>
                <a:spcPct val="0"/>
              </a:spcAft>
              <a:buClr>
                <a:srgbClr val="000000"/>
              </a:buClr>
              <a:buSzPct val="100000"/>
              <a:buFont typeface="Times New Roman" pitchFamily="16" charset="0"/>
              <a:tabLst>
                <a:tab pos="724912" algn="l"/>
                <a:tab pos="1449823" algn="l"/>
                <a:tab pos="2174735" algn="l"/>
                <a:tab pos="2899646" algn="l"/>
              </a:tabLst>
              <a:defRPr>
                <a:solidFill>
                  <a:schemeClr val="bg1"/>
                </a:solidFill>
                <a:latin typeface="Arial" charset="0"/>
                <a:ea typeface="Lucida Sans Unicode" charset="0"/>
                <a:cs typeface="Lucida Sans Unicode" charset="0"/>
              </a:defRPr>
            </a:lvl6pPr>
            <a:lvl7pPr marL="2975953" indent="-228920" defTabSz="449891" eaLnBrk="0" fontAlgn="base" hangingPunct="0">
              <a:lnSpc>
                <a:spcPct val="93000"/>
              </a:lnSpc>
              <a:spcBef>
                <a:spcPct val="0"/>
              </a:spcBef>
              <a:spcAft>
                <a:spcPct val="0"/>
              </a:spcAft>
              <a:buClr>
                <a:srgbClr val="000000"/>
              </a:buClr>
              <a:buSzPct val="100000"/>
              <a:buFont typeface="Times New Roman" pitchFamily="16" charset="0"/>
              <a:tabLst>
                <a:tab pos="724912" algn="l"/>
                <a:tab pos="1449823" algn="l"/>
                <a:tab pos="2174735" algn="l"/>
                <a:tab pos="2899646" algn="l"/>
              </a:tabLst>
              <a:defRPr>
                <a:solidFill>
                  <a:schemeClr val="bg1"/>
                </a:solidFill>
                <a:latin typeface="Arial" charset="0"/>
                <a:ea typeface="Lucida Sans Unicode" charset="0"/>
                <a:cs typeface="Lucida Sans Unicode" charset="0"/>
              </a:defRPr>
            </a:lvl7pPr>
            <a:lvl8pPr marL="3433792" indent="-228920" defTabSz="449891" eaLnBrk="0" fontAlgn="base" hangingPunct="0">
              <a:lnSpc>
                <a:spcPct val="93000"/>
              </a:lnSpc>
              <a:spcBef>
                <a:spcPct val="0"/>
              </a:spcBef>
              <a:spcAft>
                <a:spcPct val="0"/>
              </a:spcAft>
              <a:buClr>
                <a:srgbClr val="000000"/>
              </a:buClr>
              <a:buSzPct val="100000"/>
              <a:buFont typeface="Times New Roman" pitchFamily="16" charset="0"/>
              <a:tabLst>
                <a:tab pos="724912" algn="l"/>
                <a:tab pos="1449823" algn="l"/>
                <a:tab pos="2174735" algn="l"/>
                <a:tab pos="2899646" algn="l"/>
              </a:tabLst>
              <a:defRPr>
                <a:solidFill>
                  <a:schemeClr val="bg1"/>
                </a:solidFill>
                <a:latin typeface="Arial" charset="0"/>
                <a:ea typeface="Lucida Sans Unicode" charset="0"/>
                <a:cs typeface="Lucida Sans Unicode" charset="0"/>
              </a:defRPr>
            </a:lvl8pPr>
            <a:lvl9pPr marL="3891631" indent="-228920" defTabSz="449891" eaLnBrk="0" fontAlgn="base" hangingPunct="0">
              <a:lnSpc>
                <a:spcPct val="93000"/>
              </a:lnSpc>
              <a:spcBef>
                <a:spcPct val="0"/>
              </a:spcBef>
              <a:spcAft>
                <a:spcPct val="0"/>
              </a:spcAft>
              <a:buClr>
                <a:srgbClr val="000000"/>
              </a:buClr>
              <a:buSzPct val="100000"/>
              <a:buFont typeface="Times New Roman" pitchFamily="16" charset="0"/>
              <a:tabLst>
                <a:tab pos="724912" algn="l"/>
                <a:tab pos="1449823" algn="l"/>
                <a:tab pos="2174735" algn="l"/>
                <a:tab pos="2899646" algn="l"/>
              </a:tabLst>
              <a:defRPr>
                <a:solidFill>
                  <a:schemeClr val="bg1"/>
                </a:solidFill>
                <a:latin typeface="Arial" charset="0"/>
                <a:ea typeface="Lucida Sans Unicode" charset="0"/>
                <a:cs typeface="Lucida Sans Unicode" charset="0"/>
              </a:defRPr>
            </a:lvl9pPr>
          </a:lstStyle>
          <a:p>
            <a:pPr eaLnBrk="1"/>
            <a:fld id="{7B2625A4-14BC-4C76-8809-CB8E3899B5D2}" type="slidenum">
              <a:rPr lang="cs-CZ" altLang="cs-CZ" smtClean="0">
                <a:solidFill>
                  <a:srgbClr val="000000"/>
                </a:solidFill>
                <a:latin typeface="Times New Roman" pitchFamily="16" charset="0"/>
              </a:rPr>
              <a:pPr eaLnBrk="1"/>
              <a:t>33</a:t>
            </a:fld>
            <a:endParaRPr lang="cs-CZ" altLang="cs-CZ">
              <a:solidFill>
                <a:srgbClr val="000000"/>
              </a:solidFill>
              <a:latin typeface="Times New Roman" pitchFamily="16" charset="0"/>
            </a:endParaRPr>
          </a:p>
        </p:txBody>
      </p:sp>
      <p:sp>
        <p:nvSpPr>
          <p:cNvPr id="50179" name="Rectangle 1"/>
          <p:cNvSpPr>
            <a:spLocks noGrp="1" noRot="1" noChangeAspect="1" noChangeArrowheads="1" noTextEdit="1"/>
          </p:cNvSpPr>
          <p:nvPr>
            <p:ph type="sldImg"/>
          </p:nvPr>
        </p:nvSpPr>
        <p:spPr>
          <a:xfrm>
            <a:off x="1104900" y="814388"/>
            <a:ext cx="5353050" cy="401637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0180" name="Text Box 2"/>
          <p:cNvSpPr>
            <a:spLocks noGrp="1" noChangeArrowheads="1"/>
          </p:cNvSpPr>
          <p:nvPr>
            <p:ph type="body" idx="1"/>
          </p:nvPr>
        </p:nvSpPr>
        <p:spPr>
          <a:xfrm>
            <a:off x="756180" y="5088991"/>
            <a:ext cx="6052615" cy="7861767"/>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ormAutofit lnSpcReduction="10000"/>
          </a:bodyPr>
          <a:lstStyle/>
          <a:p>
            <a:pPr>
              <a:spcBef>
                <a:spcPts val="451"/>
              </a:spcBef>
              <a:tabLst>
                <a:tab pos="0" algn="l"/>
                <a:tab pos="448301" algn="l"/>
                <a:tab pos="898191" algn="l"/>
                <a:tab pos="1348081" algn="l"/>
                <a:tab pos="1797972" algn="l"/>
                <a:tab pos="2247862" algn="l"/>
                <a:tab pos="2697753" algn="l"/>
                <a:tab pos="3147642" algn="l"/>
                <a:tab pos="3597533" algn="l"/>
                <a:tab pos="4047423" algn="l"/>
                <a:tab pos="4497315" algn="l"/>
                <a:tab pos="4947204" algn="l"/>
                <a:tab pos="5397095" algn="l"/>
                <a:tab pos="5846984" algn="l"/>
                <a:tab pos="6296875" algn="l"/>
                <a:tab pos="6746765" algn="l"/>
                <a:tab pos="7196656" algn="l"/>
                <a:tab pos="7646546" algn="l"/>
                <a:tab pos="8096436" algn="l"/>
                <a:tab pos="8546326" algn="l"/>
                <a:tab pos="8996217" algn="l"/>
              </a:tabLst>
            </a:pPr>
            <a:r>
              <a:rPr lang="cs-CZ" altLang="cs-CZ" sz="900" dirty="0">
                <a:ea typeface="Lucida Sans Unicode" charset="0"/>
                <a:cs typeface="Lucida Sans Unicode" charset="0"/>
              </a:rPr>
              <a:t>Proces nákupu lze rozčlenit do osmi kroků:</a:t>
            </a:r>
          </a:p>
          <a:p>
            <a:pPr>
              <a:spcBef>
                <a:spcPts val="451"/>
              </a:spcBef>
              <a:tabLst>
                <a:tab pos="0" algn="l"/>
                <a:tab pos="448301" algn="l"/>
                <a:tab pos="898191" algn="l"/>
                <a:tab pos="1348081" algn="l"/>
                <a:tab pos="1797972" algn="l"/>
                <a:tab pos="2247862" algn="l"/>
                <a:tab pos="2697753" algn="l"/>
                <a:tab pos="3147642" algn="l"/>
                <a:tab pos="3597533" algn="l"/>
                <a:tab pos="4047423" algn="l"/>
                <a:tab pos="4497315" algn="l"/>
                <a:tab pos="4947204" algn="l"/>
                <a:tab pos="5397095" algn="l"/>
                <a:tab pos="5846984" algn="l"/>
                <a:tab pos="6296875" algn="l"/>
                <a:tab pos="6746765" algn="l"/>
                <a:tab pos="7196656" algn="l"/>
                <a:tab pos="7646546" algn="l"/>
                <a:tab pos="8096436" algn="l"/>
                <a:tab pos="8546326" algn="l"/>
                <a:tab pos="8996217" algn="l"/>
              </a:tabLst>
            </a:pPr>
            <a:r>
              <a:rPr lang="cs-CZ" altLang="cs-CZ" sz="900" i="1" dirty="0">
                <a:ea typeface="Lucida Sans Unicode" charset="0"/>
                <a:cs typeface="Lucida Sans Unicode" charset="0"/>
              </a:rPr>
              <a:t>Specifikace potřeb organizace</a:t>
            </a:r>
            <a:r>
              <a:rPr lang="cs-CZ" altLang="cs-CZ" sz="900" dirty="0">
                <a:ea typeface="Lucida Sans Unicode" charset="0"/>
                <a:cs typeface="Lucida Sans Unicode" charset="0"/>
              </a:rPr>
              <a:t> – lze rozdělit na výrobní a nevýrobní spotřebu, je časově náročná, protože různé útvary mají různý charakter spotřeby. Pracovníci nákupu musí mít přehled o současných a budoucích potřebách podniku, aby mohli určit požadavky na dodavatele. Důležité je také určit možné odchylky od plánovaných potřeb, které ještě bude podnik schopen akceptovat.</a:t>
            </a:r>
          </a:p>
          <a:p>
            <a:pPr>
              <a:spcBef>
                <a:spcPts val="451"/>
              </a:spcBef>
              <a:tabLst>
                <a:tab pos="0" algn="l"/>
                <a:tab pos="448301" algn="l"/>
                <a:tab pos="898191" algn="l"/>
                <a:tab pos="1348081" algn="l"/>
                <a:tab pos="1797972" algn="l"/>
                <a:tab pos="2247862" algn="l"/>
                <a:tab pos="2697753" algn="l"/>
                <a:tab pos="3147642" algn="l"/>
                <a:tab pos="3597533" algn="l"/>
                <a:tab pos="4047423" algn="l"/>
                <a:tab pos="4497315" algn="l"/>
                <a:tab pos="4947204" algn="l"/>
                <a:tab pos="5397095" algn="l"/>
                <a:tab pos="5846984" algn="l"/>
                <a:tab pos="6296875" algn="l"/>
                <a:tab pos="6746765" algn="l"/>
                <a:tab pos="7196656" algn="l"/>
                <a:tab pos="7646546" algn="l"/>
                <a:tab pos="8096436" algn="l"/>
                <a:tab pos="8546326" algn="l"/>
                <a:tab pos="8996217" algn="l"/>
              </a:tabLst>
            </a:pPr>
            <a:r>
              <a:rPr lang="cs-CZ" altLang="cs-CZ" sz="900" i="1" dirty="0">
                <a:ea typeface="Lucida Sans Unicode" charset="0"/>
                <a:cs typeface="Lucida Sans Unicode" charset="0"/>
              </a:rPr>
              <a:t>Určení druhu výrobků a jejich kvality</a:t>
            </a:r>
            <a:r>
              <a:rPr lang="cs-CZ" altLang="cs-CZ" sz="900" dirty="0">
                <a:ea typeface="Lucida Sans Unicode" charset="0"/>
                <a:cs typeface="Lucida Sans Unicode" charset="0"/>
              </a:rPr>
              <a:t> – je nutno věnovat pozornost kvalitativním nárokům, dodacím podmínkám a dalším službám, které bude podnik od dodavatele požadovat.</a:t>
            </a:r>
          </a:p>
          <a:p>
            <a:pPr>
              <a:spcBef>
                <a:spcPts val="451"/>
              </a:spcBef>
              <a:tabLst>
                <a:tab pos="0" algn="l"/>
                <a:tab pos="448301" algn="l"/>
                <a:tab pos="898191" algn="l"/>
                <a:tab pos="1348081" algn="l"/>
                <a:tab pos="1797972" algn="l"/>
                <a:tab pos="2247862" algn="l"/>
                <a:tab pos="2697753" algn="l"/>
                <a:tab pos="3147642" algn="l"/>
                <a:tab pos="3597533" algn="l"/>
                <a:tab pos="4047423" algn="l"/>
                <a:tab pos="4497315" algn="l"/>
                <a:tab pos="4947204" algn="l"/>
                <a:tab pos="5397095" algn="l"/>
                <a:tab pos="5846984" algn="l"/>
                <a:tab pos="6296875" algn="l"/>
                <a:tab pos="6746765" algn="l"/>
                <a:tab pos="7196656" algn="l"/>
                <a:tab pos="7646546" algn="l"/>
                <a:tab pos="8096436" algn="l"/>
                <a:tab pos="8546326" algn="l"/>
                <a:tab pos="8996217" algn="l"/>
              </a:tabLst>
            </a:pPr>
            <a:r>
              <a:rPr lang="cs-CZ" altLang="cs-CZ" sz="900" i="1" dirty="0">
                <a:ea typeface="Lucida Sans Unicode" charset="0"/>
                <a:cs typeface="Lucida Sans Unicode" charset="0"/>
              </a:rPr>
              <a:t>Detailní specifikace potřeb</a:t>
            </a:r>
            <a:r>
              <a:rPr lang="cs-CZ" altLang="cs-CZ" sz="900" dirty="0">
                <a:ea typeface="Lucida Sans Unicode" charset="0"/>
                <a:cs typeface="Lucida Sans Unicode" charset="0"/>
              </a:rPr>
              <a:t> – požaduje se úzká spolupráce kupujícího a dodavatele. Oba musí být aktivní, sdělovat si informace.</a:t>
            </a:r>
          </a:p>
          <a:p>
            <a:pPr>
              <a:spcBef>
                <a:spcPts val="451"/>
              </a:spcBef>
              <a:tabLst>
                <a:tab pos="0" algn="l"/>
                <a:tab pos="448301" algn="l"/>
                <a:tab pos="898191" algn="l"/>
                <a:tab pos="1348081" algn="l"/>
                <a:tab pos="1797972" algn="l"/>
                <a:tab pos="2247862" algn="l"/>
                <a:tab pos="2697753" algn="l"/>
                <a:tab pos="3147642" algn="l"/>
                <a:tab pos="3597533" algn="l"/>
                <a:tab pos="4047423" algn="l"/>
                <a:tab pos="4497315" algn="l"/>
                <a:tab pos="4947204" algn="l"/>
                <a:tab pos="5397095" algn="l"/>
                <a:tab pos="5846984" algn="l"/>
                <a:tab pos="6296875" algn="l"/>
                <a:tab pos="6746765" algn="l"/>
                <a:tab pos="7196656" algn="l"/>
                <a:tab pos="7646546" algn="l"/>
                <a:tab pos="8096436" algn="l"/>
                <a:tab pos="8546326" algn="l"/>
                <a:tab pos="8996217" algn="l"/>
              </a:tabLst>
            </a:pPr>
            <a:r>
              <a:rPr lang="cs-CZ" altLang="cs-CZ" sz="900" dirty="0">
                <a:ea typeface="Lucida Sans Unicode" charset="0"/>
                <a:cs typeface="Lucida Sans Unicode" charset="0"/>
              </a:rPr>
              <a:t>Pracovníci různých úseků podniku, kteří spolupracují při zpracování specifikace technických požadavků a podmínek nákupu, by se měli kontaktovat s potenciálními uživateli s cílem přesného určení vlastností produktu. Výsledkem konzultací je komplexně specifikovaný produkt ve formě seznamu požadavků (nabídkové dokumentace). Zároveň se projeví jeho užitečnost: jeho vhodnosti k praktickému použiti v podniku vyplynou podmínky týkající se ceny a optimální realizace zásobování </a:t>
            </a:r>
          </a:p>
          <a:p>
            <a:pPr>
              <a:spcBef>
                <a:spcPts val="451"/>
              </a:spcBef>
              <a:tabLst>
                <a:tab pos="0" algn="l"/>
                <a:tab pos="448301" algn="l"/>
                <a:tab pos="898191" algn="l"/>
                <a:tab pos="1348081" algn="l"/>
                <a:tab pos="1797972" algn="l"/>
                <a:tab pos="2247862" algn="l"/>
                <a:tab pos="2697753" algn="l"/>
                <a:tab pos="3147642" algn="l"/>
                <a:tab pos="3597533" algn="l"/>
                <a:tab pos="4047423" algn="l"/>
                <a:tab pos="4497315" algn="l"/>
                <a:tab pos="4947204" algn="l"/>
                <a:tab pos="5397095" algn="l"/>
                <a:tab pos="5846984" algn="l"/>
                <a:tab pos="6296875" algn="l"/>
                <a:tab pos="6746765" algn="l"/>
                <a:tab pos="7196656" algn="l"/>
                <a:tab pos="7646546" algn="l"/>
                <a:tab pos="8096436" algn="l"/>
                <a:tab pos="8546326" algn="l"/>
                <a:tab pos="8996217" algn="l"/>
              </a:tabLst>
            </a:pPr>
            <a:r>
              <a:rPr lang="cs-CZ" altLang="cs-CZ" sz="900" dirty="0">
                <a:ea typeface="Lucida Sans Unicode" charset="0"/>
                <a:cs typeface="Lucida Sans Unicode" charset="0"/>
              </a:rPr>
              <a:t>Užitečnost produktu se pohybuje mezi dvěma hranicemi (obrázek 12):</a:t>
            </a:r>
          </a:p>
          <a:p>
            <a:pPr>
              <a:spcBef>
                <a:spcPts val="451"/>
              </a:spcBef>
              <a:tabLst>
                <a:tab pos="0" algn="l"/>
                <a:tab pos="448301" algn="l"/>
                <a:tab pos="898191" algn="l"/>
                <a:tab pos="1348081" algn="l"/>
                <a:tab pos="1797972" algn="l"/>
                <a:tab pos="2247862" algn="l"/>
                <a:tab pos="2697753" algn="l"/>
                <a:tab pos="3147642" algn="l"/>
                <a:tab pos="3597533" algn="l"/>
                <a:tab pos="4047423" algn="l"/>
                <a:tab pos="4497315" algn="l"/>
                <a:tab pos="4947204" algn="l"/>
                <a:tab pos="5397095" algn="l"/>
                <a:tab pos="5846984" algn="l"/>
                <a:tab pos="6296875" algn="l"/>
                <a:tab pos="6746765" algn="l"/>
                <a:tab pos="7196656" algn="l"/>
                <a:tab pos="7646546" algn="l"/>
                <a:tab pos="8096436" algn="l"/>
                <a:tab pos="8546326" algn="l"/>
                <a:tab pos="8996217" algn="l"/>
              </a:tabLst>
            </a:pPr>
            <a:r>
              <a:rPr lang="cs-CZ" altLang="cs-CZ" sz="900" dirty="0">
                <a:ea typeface="Lucida Sans Unicode" charset="0"/>
                <a:cs typeface="Lucida Sans Unicode" charset="0"/>
              </a:rPr>
              <a:t>nedostatečné jakosti (pod úrovní požadované jakosti). to se týká těch charakteristik produktu. které neodpovídají přesně potřebám uživatelů (což neznamená. že produkt je špatný!).</a:t>
            </a:r>
          </a:p>
          <a:p>
            <a:pPr>
              <a:spcBef>
                <a:spcPts val="451"/>
              </a:spcBef>
              <a:tabLst>
                <a:tab pos="0" algn="l"/>
                <a:tab pos="448301" algn="l"/>
                <a:tab pos="898191" algn="l"/>
                <a:tab pos="1348081" algn="l"/>
                <a:tab pos="1797972" algn="l"/>
                <a:tab pos="2247862" algn="l"/>
                <a:tab pos="2697753" algn="l"/>
                <a:tab pos="3147642" algn="l"/>
                <a:tab pos="3597533" algn="l"/>
                <a:tab pos="4047423" algn="l"/>
                <a:tab pos="4497315" algn="l"/>
                <a:tab pos="4947204" algn="l"/>
                <a:tab pos="5397095" algn="l"/>
                <a:tab pos="5846984" algn="l"/>
                <a:tab pos="6296875" algn="l"/>
                <a:tab pos="6746765" algn="l"/>
                <a:tab pos="7196656" algn="l"/>
                <a:tab pos="7646546" algn="l"/>
                <a:tab pos="8096436" algn="l"/>
                <a:tab pos="8546326" algn="l"/>
                <a:tab pos="8996217" algn="l"/>
              </a:tabLst>
            </a:pPr>
            <a:r>
              <a:rPr lang="cs-CZ" altLang="cs-CZ" sz="900" dirty="0">
                <a:ea typeface="Lucida Sans Unicode" charset="0"/>
                <a:cs typeface="Lucida Sans Unicode" charset="0"/>
              </a:rPr>
              <a:t>vyšší jakosti (nad úrovni požadované jakosti), to se týká těch charakteristik produktu. které uživatel nepotřebuje.</a:t>
            </a:r>
          </a:p>
          <a:p>
            <a:pPr>
              <a:spcBef>
                <a:spcPts val="451"/>
              </a:spcBef>
              <a:tabLst>
                <a:tab pos="0" algn="l"/>
                <a:tab pos="448301" algn="l"/>
                <a:tab pos="898191" algn="l"/>
                <a:tab pos="1348081" algn="l"/>
                <a:tab pos="1797972" algn="l"/>
                <a:tab pos="2247862" algn="l"/>
                <a:tab pos="2697753" algn="l"/>
                <a:tab pos="3147642" algn="l"/>
                <a:tab pos="3597533" algn="l"/>
                <a:tab pos="4047423" algn="l"/>
                <a:tab pos="4497315" algn="l"/>
                <a:tab pos="4947204" algn="l"/>
                <a:tab pos="5397095" algn="l"/>
                <a:tab pos="5846984" algn="l"/>
                <a:tab pos="6296875" algn="l"/>
                <a:tab pos="6746765" algn="l"/>
                <a:tab pos="7196656" algn="l"/>
                <a:tab pos="7646546" algn="l"/>
                <a:tab pos="8096436" algn="l"/>
                <a:tab pos="8546326" algn="l"/>
                <a:tab pos="8996217" algn="l"/>
              </a:tabLst>
            </a:pPr>
            <a:r>
              <a:rPr lang="cs-CZ" altLang="cs-CZ" sz="900" i="1" dirty="0">
                <a:ea typeface="Lucida Sans Unicode" charset="0"/>
                <a:cs typeface="Lucida Sans Unicode" charset="0"/>
              </a:rPr>
              <a:t>Identifikace dodavatele</a:t>
            </a:r>
            <a:r>
              <a:rPr lang="cs-CZ" altLang="cs-CZ" sz="900" dirty="0">
                <a:ea typeface="Lucida Sans Unicode" charset="0"/>
                <a:cs typeface="Lucida Sans Unicode" charset="0"/>
              </a:rPr>
              <a:t> – nutné získat informace o dodavatelích (Zlaté stránky, časopisy, internet, …). Dodavatelé sami zasílají nabídky, nabízejí výrobky poštou, osobně apod.</a:t>
            </a:r>
          </a:p>
          <a:p>
            <a:pPr>
              <a:spcBef>
                <a:spcPts val="451"/>
              </a:spcBef>
              <a:tabLst>
                <a:tab pos="0" algn="l"/>
                <a:tab pos="448301" algn="l"/>
                <a:tab pos="898191" algn="l"/>
                <a:tab pos="1348081" algn="l"/>
                <a:tab pos="1797972" algn="l"/>
                <a:tab pos="2247862" algn="l"/>
                <a:tab pos="2697753" algn="l"/>
                <a:tab pos="3147642" algn="l"/>
                <a:tab pos="3597533" algn="l"/>
                <a:tab pos="4047423" algn="l"/>
                <a:tab pos="4497315" algn="l"/>
                <a:tab pos="4947204" algn="l"/>
                <a:tab pos="5397095" algn="l"/>
                <a:tab pos="5846984" algn="l"/>
                <a:tab pos="6296875" algn="l"/>
                <a:tab pos="6746765" algn="l"/>
                <a:tab pos="7196656" algn="l"/>
                <a:tab pos="7646546" algn="l"/>
                <a:tab pos="8096436" algn="l"/>
                <a:tab pos="8546326" algn="l"/>
                <a:tab pos="8996217" algn="l"/>
              </a:tabLst>
            </a:pPr>
            <a:r>
              <a:rPr lang="cs-CZ" altLang="cs-CZ" sz="900" i="1" dirty="0">
                <a:ea typeface="Lucida Sans Unicode" charset="0"/>
                <a:cs typeface="Lucida Sans Unicode" charset="0"/>
              </a:rPr>
              <a:t>Nabídkové řízení</a:t>
            </a:r>
            <a:r>
              <a:rPr lang="cs-CZ" altLang="cs-CZ" sz="900" dirty="0">
                <a:ea typeface="Lucida Sans Unicode" charset="0"/>
                <a:cs typeface="Lucida Sans Unicode" charset="0"/>
              </a:rPr>
              <a:t> – dodavatelé předávají své nabídky. Nakupující je musí vyhodnotit z hlediska: ceny, dodacích podmínek, servisních služeb, dodávek náhradních dílů, spolehlivosti, úrovně výroby apod.</a:t>
            </a:r>
          </a:p>
          <a:p>
            <a:pPr>
              <a:spcBef>
                <a:spcPts val="451"/>
              </a:spcBef>
              <a:tabLst>
                <a:tab pos="0" algn="l"/>
                <a:tab pos="448301" algn="l"/>
                <a:tab pos="898191" algn="l"/>
                <a:tab pos="1348081" algn="l"/>
                <a:tab pos="1797972" algn="l"/>
                <a:tab pos="2247862" algn="l"/>
                <a:tab pos="2697753" algn="l"/>
                <a:tab pos="3147642" algn="l"/>
                <a:tab pos="3597533" algn="l"/>
                <a:tab pos="4047423" algn="l"/>
                <a:tab pos="4497315" algn="l"/>
                <a:tab pos="4947204" algn="l"/>
                <a:tab pos="5397095" algn="l"/>
                <a:tab pos="5846984" algn="l"/>
                <a:tab pos="6296875" algn="l"/>
                <a:tab pos="6746765" algn="l"/>
                <a:tab pos="7196656" algn="l"/>
                <a:tab pos="7646546" algn="l"/>
                <a:tab pos="8096436" algn="l"/>
                <a:tab pos="8546326" algn="l"/>
                <a:tab pos="8996217" algn="l"/>
              </a:tabLst>
            </a:pPr>
            <a:r>
              <a:rPr lang="cs-CZ" altLang="cs-CZ" sz="900" i="1" dirty="0">
                <a:ea typeface="Lucida Sans Unicode" charset="0"/>
                <a:cs typeface="Lucida Sans Unicode" charset="0"/>
              </a:rPr>
              <a:t>Výběr dodavatele a stanovení ceny</a:t>
            </a:r>
            <a:r>
              <a:rPr lang="cs-CZ" altLang="cs-CZ" sz="900" dirty="0">
                <a:ea typeface="Lucida Sans Unicode" charset="0"/>
                <a:cs typeface="Lucida Sans Unicode" charset="0"/>
              </a:rPr>
              <a:t> – je výsledkem nabídkového řízení. Cena je funkcí kvality, a proto nízká cena nemusí být nejvýhodnější. Úspory v nákupu mohou znamenat ztráty ve výrobě. Důležité jsou i náklady na dopravu, skladování, administrativu atd. Problémem může být počet dodavatelů, méně dodavatelů má výhody: </a:t>
            </a:r>
          </a:p>
          <a:p>
            <a:pPr>
              <a:spcBef>
                <a:spcPts val="451"/>
              </a:spcBef>
              <a:tabLst>
                <a:tab pos="0" algn="l"/>
                <a:tab pos="448301" algn="l"/>
                <a:tab pos="898191" algn="l"/>
                <a:tab pos="1348081" algn="l"/>
                <a:tab pos="1797972" algn="l"/>
                <a:tab pos="2247862" algn="l"/>
                <a:tab pos="2697753" algn="l"/>
                <a:tab pos="3147642" algn="l"/>
                <a:tab pos="3597533" algn="l"/>
                <a:tab pos="4047423" algn="l"/>
                <a:tab pos="4497315" algn="l"/>
                <a:tab pos="4947204" algn="l"/>
                <a:tab pos="5397095" algn="l"/>
                <a:tab pos="5846984" algn="l"/>
                <a:tab pos="6296875" algn="l"/>
                <a:tab pos="6746765" algn="l"/>
                <a:tab pos="7196656" algn="l"/>
                <a:tab pos="7646546" algn="l"/>
                <a:tab pos="8096436" algn="l"/>
                <a:tab pos="8546326" algn="l"/>
                <a:tab pos="8996217" algn="l"/>
              </a:tabLst>
            </a:pPr>
            <a:r>
              <a:rPr lang="cs-CZ" altLang="cs-CZ" sz="900" dirty="0">
                <a:ea typeface="Lucida Sans Unicode" charset="0"/>
                <a:cs typeface="Lucida Sans Unicode" charset="0"/>
              </a:rPr>
              <a:t>nižší variabilita dodacích cyklů,</a:t>
            </a:r>
          </a:p>
          <a:p>
            <a:pPr>
              <a:spcBef>
                <a:spcPts val="451"/>
              </a:spcBef>
              <a:tabLst>
                <a:tab pos="0" algn="l"/>
                <a:tab pos="448301" algn="l"/>
                <a:tab pos="898191" algn="l"/>
                <a:tab pos="1348081" algn="l"/>
                <a:tab pos="1797972" algn="l"/>
                <a:tab pos="2247862" algn="l"/>
                <a:tab pos="2697753" algn="l"/>
                <a:tab pos="3147642" algn="l"/>
                <a:tab pos="3597533" algn="l"/>
                <a:tab pos="4047423" algn="l"/>
                <a:tab pos="4497315" algn="l"/>
                <a:tab pos="4947204" algn="l"/>
                <a:tab pos="5397095" algn="l"/>
                <a:tab pos="5846984" algn="l"/>
                <a:tab pos="6296875" algn="l"/>
                <a:tab pos="6746765" algn="l"/>
                <a:tab pos="7196656" algn="l"/>
                <a:tab pos="7646546" algn="l"/>
                <a:tab pos="8096436" algn="l"/>
                <a:tab pos="8546326" algn="l"/>
                <a:tab pos="8996217" algn="l"/>
              </a:tabLst>
            </a:pPr>
            <a:r>
              <a:rPr lang="cs-CZ" altLang="cs-CZ" sz="900" dirty="0">
                <a:ea typeface="Lucida Sans Unicode" charset="0"/>
                <a:cs typeface="Lucida Sans Unicode" charset="0"/>
              </a:rPr>
              <a:t>jednodušší komunikace,</a:t>
            </a:r>
          </a:p>
          <a:p>
            <a:pPr>
              <a:spcBef>
                <a:spcPts val="451"/>
              </a:spcBef>
              <a:tabLst>
                <a:tab pos="0" algn="l"/>
                <a:tab pos="448301" algn="l"/>
                <a:tab pos="898191" algn="l"/>
                <a:tab pos="1348081" algn="l"/>
                <a:tab pos="1797972" algn="l"/>
                <a:tab pos="2247862" algn="l"/>
                <a:tab pos="2697753" algn="l"/>
                <a:tab pos="3147642" algn="l"/>
                <a:tab pos="3597533" algn="l"/>
                <a:tab pos="4047423" algn="l"/>
                <a:tab pos="4497315" algn="l"/>
                <a:tab pos="4947204" algn="l"/>
                <a:tab pos="5397095" algn="l"/>
                <a:tab pos="5846984" algn="l"/>
                <a:tab pos="6296875" algn="l"/>
                <a:tab pos="6746765" algn="l"/>
                <a:tab pos="7196656" algn="l"/>
                <a:tab pos="7646546" algn="l"/>
                <a:tab pos="8096436" algn="l"/>
                <a:tab pos="8546326" algn="l"/>
                <a:tab pos="8996217" algn="l"/>
              </a:tabLst>
            </a:pPr>
            <a:r>
              <a:rPr lang="cs-CZ" altLang="cs-CZ" sz="900" dirty="0">
                <a:ea typeface="Lucida Sans Unicode" charset="0"/>
                <a:cs typeface="Lucida Sans Unicode" charset="0"/>
              </a:rPr>
              <a:t>vyšší ochota dodavatelů ke spolupráci a zlepšování kvality,</a:t>
            </a:r>
          </a:p>
          <a:p>
            <a:pPr>
              <a:spcBef>
                <a:spcPts val="451"/>
              </a:spcBef>
              <a:tabLst>
                <a:tab pos="0" algn="l"/>
                <a:tab pos="448301" algn="l"/>
                <a:tab pos="898191" algn="l"/>
                <a:tab pos="1348081" algn="l"/>
                <a:tab pos="1797972" algn="l"/>
                <a:tab pos="2247862" algn="l"/>
                <a:tab pos="2697753" algn="l"/>
                <a:tab pos="3147642" algn="l"/>
                <a:tab pos="3597533" algn="l"/>
                <a:tab pos="4047423" algn="l"/>
                <a:tab pos="4497315" algn="l"/>
                <a:tab pos="4947204" algn="l"/>
                <a:tab pos="5397095" algn="l"/>
                <a:tab pos="5846984" algn="l"/>
                <a:tab pos="6296875" algn="l"/>
                <a:tab pos="6746765" algn="l"/>
                <a:tab pos="7196656" algn="l"/>
                <a:tab pos="7646546" algn="l"/>
                <a:tab pos="8096436" algn="l"/>
                <a:tab pos="8546326" algn="l"/>
                <a:tab pos="8996217" algn="l"/>
              </a:tabLst>
            </a:pPr>
            <a:r>
              <a:rPr lang="cs-CZ" altLang="cs-CZ" sz="900" dirty="0">
                <a:ea typeface="Lucida Sans Unicode" charset="0"/>
                <a:cs typeface="Lucida Sans Unicode" charset="0"/>
              </a:rPr>
              <a:t>lepší úroveň vztahů s partnery.</a:t>
            </a:r>
          </a:p>
          <a:p>
            <a:pPr>
              <a:spcBef>
                <a:spcPts val="451"/>
              </a:spcBef>
              <a:tabLst>
                <a:tab pos="0" algn="l"/>
                <a:tab pos="448301" algn="l"/>
                <a:tab pos="898191" algn="l"/>
                <a:tab pos="1348081" algn="l"/>
                <a:tab pos="1797972" algn="l"/>
                <a:tab pos="2247862" algn="l"/>
                <a:tab pos="2697753" algn="l"/>
                <a:tab pos="3147642" algn="l"/>
                <a:tab pos="3597533" algn="l"/>
                <a:tab pos="4047423" algn="l"/>
                <a:tab pos="4497315" algn="l"/>
                <a:tab pos="4947204" algn="l"/>
                <a:tab pos="5397095" algn="l"/>
                <a:tab pos="5846984" algn="l"/>
                <a:tab pos="6296875" algn="l"/>
                <a:tab pos="6746765" algn="l"/>
                <a:tab pos="7196656" algn="l"/>
                <a:tab pos="7646546" algn="l"/>
                <a:tab pos="8096436" algn="l"/>
                <a:tab pos="8546326" algn="l"/>
                <a:tab pos="8996217" algn="l"/>
              </a:tabLst>
            </a:pPr>
            <a:r>
              <a:rPr lang="cs-CZ" altLang="cs-CZ" sz="900" dirty="0">
                <a:ea typeface="Lucida Sans Unicode" charset="0"/>
                <a:cs typeface="Lucida Sans Unicode" charset="0"/>
              </a:rPr>
              <a:t>Má i nevýhody a to především riziko poruch v dodávkách u menšího počtu dodavatelů. Z toho vyplývá důležitost kritéria spolehlivosti, to je snaha uzavírat dlouhodobé kontrakty s dodavateli.</a:t>
            </a:r>
          </a:p>
          <a:p>
            <a:pPr>
              <a:spcBef>
                <a:spcPts val="451"/>
              </a:spcBef>
              <a:tabLst>
                <a:tab pos="0" algn="l"/>
                <a:tab pos="448301" algn="l"/>
                <a:tab pos="898191" algn="l"/>
                <a:tab pos="1348081" algn="l"/>
                <a:tab pos="1797972" algn="l"/>
                <a:tab pos="2247862" algn="l"/>
                <a:tab pos="2697753" algn="l"/>
                <a:tab pos="3147642" algn="l"/>
                <a:tab pos="3597533" algn="l"/>
                <a:tab pos="4047423" algn="l"/>
                <a:tab pos="4497315" algn="l"/>
                <a:tab pos="4947204" algn="l"/>
                <a:tab pos="5397095" algn="l"/>
                <a:tab pos="5846984" algn="l"/>
                <a:tab pos="6296875" algn="l"/>
                <a:tab pos="6746765" algn="l"/>
                <a:tab pos="7196656" algn="l"/>
                <a:tab pos="7646546" algn="l"/>
                <a:tab pos="8096436" algn="l"/>
                <a:tab pos="8546326" algn="l"/>
                <a:tab pos="8996217" algn="l"/>
              </a:tabLst>
            </a:pPr>
            <a:r>
              <a:rPr lang="cs-CZ" altLang="cs-CZ" sz="900" dirty="0">
                <a:ea typeface="Lucida Sans Unicode" charset="0"/>
                <a:cs typeface="Lucida Sans Unicode" charset="0"/>
              </a:rPr>
              <a:t>Výběr dodavatele je příklad vícekriteriálního rozhodování, existuje řada rozhodovacích metod (např. rozhodovací analýza, párové srovnávání, …). Výsledkem by měl být výběr dodavatele s nejlepším skóre.</a:t>
            </a:r>
          </a:p>
          <a:p>
            <a:pPr>
              <a:spcBef>
                <a:spcPts val="451"/>
              </a:spcBef>
              <a:tabLst>
                <a:tab pos="0" algn="l"/>
                <a:tab pos="448301" algn="l"/>
                <a:tab pos="898191" algn="l"/>
                <a:tab pos="1348081" algn="l"/>
                <a:tab pos="1797972" algn="l"/>
                <a:tab pos="2247862" algn="l"/>
                <a:tab pos="2697753" algn="l"/>
                <a:tab pos="3147642" algn="l"/>
                <a:tab pos="3597533" algn="l"/>
                <a:tab pos="4047423" algn="l"/>
                <a:tab pos="4497315" algn="l"/>
                <a:tab pos="4947204" algn="l"/>
                <a:tab pos="5397095" algn="l"/>
                <a:tab pos="5846984" algn="l"/>
                <a:tab pos="6296875" algn="l"/>
                <a:tab pos="6746765" algn="l"/>
                <a:tab pos="7196656" algn="l"/>
                <a:tab pos="7646546" algn="l"/>
                <a:tab pos="8096436" algn="l"/>
                <a:tab pos="8546326" algn="l"/>
                <a:tab pos="8996217" algn="l"/>
              </a:tabLst>
            </a:pPr>
            <a:r>
              <a:rPr lang="cs-CZ" altLang="cs-CZ" sz="900" dirty="0">
                <a:ea typeface="Lucida Sans Unicode" charset="0"/>
                <a:cs typeface="Lucida Sans Unicode" charset="0"/>
              </a:rPr>
              <a:t>V nákupní skupině může docházet ke střetu zájmů (cena x kvalita, snadnost výroby x technické provedení, skladování x náklady na dopravu, vliv dodavatele na finanční situaci podniku).</a:t>
            </a:r>
          </a:p>
          <a:p>
            <a:pPr>
              <a:spcBef>
                <a:spcPts val="451"/>
              </a:spcBef>
              <a:tabLst>
                <a:tab pos="0" algn="l"/>
                <a:tab pos="448301" algn="l"/>
                <a:tab pos="898191" algn="l"/>
                <a:tab pos="1348081" algn="l"/>
                <a:tab pos="1797972" algn="l"/>
                <a:tab pos="2247862" algn="l"/>
                <a:tab pos="2697753" algn="l"/>
                <a:tab pos="3147642" algn="l"/>
                <a:tab pos="3597533" algn="l"/>
                <a:tab pos="4047423" algn="l"/>
                <a:tab pos="4497315" algn="l"/>
                <a:tab pos="4947204" algn="l"/>
                <a:tab pos="5397095" algn="l"/>
                <a:tab pos="5846984" algn="l"/>
                <a:tab pos="6296875" algn="l"/>
                <a:tab pos="6746765" algn="l"/>
                <a:tab pos="7196656" algn="l"/>
                <a:tab pos="7646546" algn="l"/>
                <a:tab pos="8096436" algn="l"/>
                <a:tab pos="8546326" algn="l"/>
                <a:tab pos="8996217" algn="l"/>
              </a:tabLst>
            </a:pPr>
            <a:r>
              <a:rPr lang="cs-CZ" altLang="cs-CZ" sz="900" i="1" dirty="0">
                <a:ea typeface="Lucida Sans Unicode" charset="0"/>
                <a:cs typeface="Lucida Sans Unicode" charset="0"/>
              </a:rPr>
              <a:t>Uzavření hospodářské smlouvy a vystavení objednávky.</a:t>
            </a:r>
            <a:r>
              <a:rPr lang="cs-CZ" altLang="cs-CZ" sz="900" dirty="0">
                <a:ea typeface="Lucida Sans Unicode" charset="0"/>
                <a:cs typeface="Lucida Sans Unicode" charset="0"/>
              </a:rPr>
              <a:t>  Objednávka a smlouva musí být v souladu s požadavky zákazníků, kapacitními možnostmi podniku a zvoleným nákupním postupem.</a:t>
            </a:r>
          </a:p>
          <a:p>
            <a:pPr>
              <a:spcBef>
                <a:spcPts val="451"/>
              </a:spcBef>
              <a:tabLst>
                <a:tab pos="0" algn="l"/>
                <a:tab pos="448301" algn="l"/>
                <a:tab pos="898191" algn="l"/>
                <a:tab pos="1348081" algn="l"/>
                <a:tab pos="1797972" algn="l"/>
                <a:tab pos="2247862" algn="l"/>
                <a:tab pos="2697753" algn="l"/>
                <a:tab pos="3147642" algn="l"/>
                <a:tab pos="3597533" algn="l"/>
                <a:tab pos="4047423" algn="l"/>
                <a:tab pos="4497315" algn="l"/>
                <a:tab pos="4947204" algn="l"/>
                <a:tab pos="5397095" algn="l"/>
                <a:tab pos="5846984" algn="l"/>
                <a:tab pos="6296875" algn="l"/>
                <a:tab pos="6746765" algn="l"/>
                <a:tab pos="7196656" algn="l"/>
                <a:tab pos="7646546" algn="l"/>
                <a:tab pos="8096436" algn="l"/>
                <a:tab pos="8546326" algn="l"/>
                <a:tab pos="8996217" algn="l"/>
              </a:tabLst>
            </a:pPr>
            <a:r>
              <a:rPr lang="cs-CZ" altLang="cs-CZ" sz="900" i="1" dirty="0">
                <a:solidFill>
                  <a:srgbClr val="FF0000"/>
                </a:solidFill>
                <a:ea typeface="Lucida Sans Unicode" charset="0"/>
                <a:cs typeface="Lucida Sans Unicode" charset="0"/>
              </a:rPr>
              <a:t>Trvalé sledování dodavatelů a jejich vyhodnocování</a:t>
            </a:r>
            <a:r>
              <a:rPr lang="cs-CZ" altLang="cs-CZ" sz="900" dirty="0">
                <a:ea typeface="Lucida Sans Unicode" charset="0"/>
                <a:cs typeface="Lucida Sans Unicode" charset="0"/>
              </a:rPr>
              <a:t>. Je nutné vědět, že dodavatel dodá produkt v požadované kvalitě, že ji bude schopen dlouhodobě dodržovat. Péče o kvalitu začíná na vstupu (státní zájem na ochranu spotřebitele je upraven zákonem). Aby byli výrobci konkurence schopní, musí zvyšovat produktivitu práce, udržet úroveň rentability a snižovat ceny surovin. Proto musí dodavatelé i odběratelé spolupracovat na vývoji nových výrobků.</a:t>
            </a:r>
          </a:p>
          <a:p>
            <a:pPr>
              <a:spcBef>
                <a:spcPts val="451"/>
              </a:spcBef>
              <a:tabLst>
                <a:tab pos="0" algn="l"/>
                <a:tab pos="448301" algn="l"/>
                <a:tab pos="898191" algn="l"/>
                <a:tab pos="1348081" algn="l"/>
                <a:tab pos="1797972" algn="l"/>
                <a:tab pos="2247862" algn="l"/>
                <a:tab pos="2697753" algn="l"/>
                <a:tab pos="3147642" algn="l"/>
                <a:tab pos="3597533" algn="l"/>
                <a:tab pos="4047423" algn="l"/>
                <a:tab pos="4497315" algn="l"/>
                <a:tab pos="4947204" algn="l"/>
                <a:tab pos="5397095" algn="l"/>
                <a:tab pos="5846984" algn="l"/>
                <a:tab pos="6296875" algn="l"/>
                <a:tab pos="6746765" algn="l"/>
                <a:tab pos="7196656" algn="l"/>
                <a:tab pos="7646546" algn="l"/>
                <a:tab pos="8096436" algn="l"/>
                <a:tab pos="8546326" algn="l"/>
                <a:tab pos="8996217" algn="l"/>
              </a:tabLst>
            </a:pPr>
            <a:r>
              <a:rPr lang="cs-CZ" altLang="cs-CZ" sz="900" dirty="0">
                <a:ea typeface="Lucida Sans Unicode" charset="0"/>
                <a:cs typeface="Lucida Sans Unicode" charset="0"/>
              </a:rPr>
              <a:t>U hlavních dodavatelů je nutno sledovat:</a:t>
            </a:r>
          </a:p>
          <a:p>
            <a:pPr>
              <a:spcBef>
                <a:spcPts val="451"/>
              </a:spcBef>
              <a:tabLst>
                <a:tab pos="0" algn="l"/>
                <a:tab pos="448301" algn="l"/>
                <a:tab pos="898191" algn="l"/>
                <a:tab pos="1348081" algn="l"/>
                <a:tab pos="1797972" algn="l"/>
                <a:tab pos="2247862" algn="l"/>
                <a:tab pos="2697753" algn="l"/>
                <a:tab pos="3147642" algn="l"/>
                <a:tab pos="3597533" algn="l"/>
                <a:tab pos="4047423" algn="l"/>
                <a:tab pos="4497315" algn="l"/>
                <a:tab pos="4947204" algn="l"/>
                <a:tab pos="5397095" algn="l"/>
                <a:tab pos="5846984" algn="l"/>
                <a:tab pos="6296875" algn="l"/>
                <a:tab pos="6746765" algn="l"/>
                <a:tab pos="7196656" algn="l"/>
                <a:tab pos="7646546" algn="l"/>
                <a:tab pos="8096436" algn="l"/>
                <a:tab pos="8546326" algn="l"/>
                <a:tab pos="8996217" algn="l"/>
              </a:tabLst>
            </a:pPr>
            <a:r>
              <a:rPr lang="cs-CZ" altLang="cs-CZ" sz="900" dirty="0">
                <a:ea typeface="Lucida Sans Unicode" charset="0"/>
                <a:cs typeface="Lucida Sans Unicode" charset="0"/>
              </a:rPr>
              <a:t>finanční zdraví dodavatele, jak se vyvíjí jeho prodej, kdo jsou jeho hlavní zákazníci, jaké jsou jeho výkazy hospodaření,</a:t>
            </a:r>
          </a:p>
          <a:p>
            <a:pPr>
              <a:spcBef>
                <a:spcPts val="451"/>
              </a:spcBef>
              <a:tabLst>
                <a:tab pos="0" algn="l"/>
                <a:tab pos="448301" algn="l"/>
                <a:tab pos="898191" algn="l"/>
                <a:tab pos="1348081" algn="l"/>
                <a:tab pos="1797972" algn="l"/>
                <a:tab pos="2247862" algn="l"/>
                <a:tab pos="2697753" algn="l"/>
                <a:tab pos="3147642" algn="l"/>
                <a:tab pos="3597533" algn="l"/>
                <a:tab pos="4047423" algn="l"/>
                <a:tab pos="4497315" algn="l"/>
                <a:tab pos="4947204" algn="l"/>
                <a:tab pos="5397095" algn="l"/>
                <a:tab pos="5846984" algn="l"/>
                <a:tab pos="6296875" algn="l"/>
                <a:tab pos="6746765" algn="l"/>
                <a:tab pos="7196656" algn="l"/>
                <a:tab pos="7646546" algn="l"/>
                <a:tab pos="8096436" algn="l"/>
                <a:tab pos="8546326" algn="l"/>
                <a:tab pos="8996217" algn="l"/>
              </a:tabLst>
            </a:pPr>
            <a:r>
              <a:rPr lang="cs-CZ" altLang="cs-CZ" sz="900" dirty="0">
                <a:ea typeface="Lucida Sans Unicode" charset="0"/>
                <a:cs typeface="Lucida Sans Unicode" charset="0"/>
              </a:rPr>
              <a:t>perspektivnost dodavatele, kolik má pracovníků ve vývoji, jaká je tvůrčí úroveň práce v organizaci,</a:t>
            </a:r>
          </a:p>
          <a:p>
            <a:pPr>
              <a:spcBef>
                <a:spcPts val="451"/>
              </a:spcBef>
              <a:tabLst>
                <a:tab pos="0" algn="l"/>
                <a:tab pos="448301" algn="l"/>
                <a:tab pos="898191" algn="l"/>
                <a:tab pos="1348081" algn="l"/>
                <a:tab pos="1797972" algn="l"/>
                <a:tab pos="2247862" algn="l"/>
                <a:tab pos="2697753" algn="l"/>
                <a:tab pos="3147642" algn="l"/>
                <a:tab pos="3597533" algn="l"/>
                <a:tab pos="4047423" algn="l"/>
                <a:tab pos="4497315" algn="l"/>
                <a:tab pos="4947204" algn="l"/>
                <a:tab pos="5397095" algn="l"/>
                <a:tab pos="5846984" algn="l"/>
                <a:tab pos="6296875" algn="l"/>
                <a:tab pos="6746765" algn="l"/>
                <a:tab pos="7196656" algn="l"/>
                <a:tab pos="7646546" algn="l"/>
                <a:tab pos="8096436" algn="l"/>
                <a:tab pos="8546326" algn="l"/>
                <a:tab pos="8996217" algn="l"/>
              </a:tabLst>
            </a:pPr>
            <a:r>
              <a:rPr lang="cs-CZ" altLang="cs-CZ" sz="900" dirty="0">
                <a:ea typeface="Lucida Sans Unicode" charset="0"/>
                <a:cs typeface="Lucida Sans Unicode" charset="0"/>
              </a:rPr>
              <a:t>jeho výrobní schopnosti, kolik má výrobních jednotek, jaká je úroveň řízení výroby,</a:t>
            </a:r>
          </a:p>
          <a:p>
            <a:pPr>
              <a:spcBef>
                <a:spcPts val="451"/>
              </a:spcBef>
              <a:tabLst>
                <a:tab pos="0" algn="l"/>
                <a:tab pos="448301" algn="l"/>
                <a:tab pos="898191" algn="l"/>
                <a:tab pos="1348081" algn="l"/>
                <a:tab pos="1797972" algn="l"/>
                <a:tab pos="2247862" algn="l"/>
                <a:tab pos="2697753" algn="l"/>
                <a:tab pos="3147642" algn="l"/>
                <a:tab pos="3597533" algn="l"/>
                <a:tab pos="4047423" algn="l"/>
                <a:tab pos="4497315" algn="l"/>
                <a:tab pos="4947204" algn="l"/>
                <a:tab pos="5397095" algn="l"/>
                <a:tab pos="5846984" algn="l"/>
                <a:tab pos="6296875" algn="l"/>
                <a:tab pos="6746765" algn="l"/>
                <a:tab pos="7196656" algn="l"/>
                <a:tab pos="7646546" algn="l"/>
                <a:tab pos="8096436" algn="l"/>
                <a:tab pos="8546326" algn="l"/>
                <a:tab pos="8996217" algn="l"/>
              </a:tabLst>
            </a:pPr>
            <a:r>
              <a:rPr lang="cs-CZ" altLang="cs-CZ" sz="900" dirty="0">
                <a:ea typeface="Lucida Sans Unicode" charset="0"/>
                <a:cs typeface="Lucida Sans Unicode" charset="0"/>
              </a:rPr>
              <a:t>jeho dodavatelské výkony, jak je schopen dodržovat dodací lhůty, dohodnutá množství a kvalitu,</a:t>
            </a:r>
          </a:p>
          <a:p>
            <a:pPr>
              <a:spcBef>
                <a:spcPts val="451"/>
              </a:spcBef>
              <a:tabLst>
                <a:tab pos="0" algn="l"/>
                <a:tab pos="448301" algn="l"/>
                <a:tab pos="898191" algn="l"/>
                <a:tab pos="1348081" algn="l"/>
                <a:tab pos="1797972" algn="l"/>
                <a:tab pos="2247862" algn="l"/>
                <a:tab pos="2697753" algn="l"/>
                <a:tab pos="3147642" algn="l"/>
                <a:tab pos="3597533" algn="l"/>
                <a:tab pos="4047423" algn="l"/>
                <a:tab pos="4497315" algn="l"/>
                <a:tab pos="4947204" algn="l"/>
                <a:tab pos="5397095" algn="l"/>
                <a:tab pos="5846984" algn="l"/>
                <a:tab pos="6296875" algn="l"/>
                <a:tab pos="6746765" algn="l"/>
                <a:tab pos="7196656" algn="l"/>
                <a:tab pos="7646546" algn="l"/>
                <a:tab pos="8096436" algn="l"/>
                <a:tab pos="8546326" algn="l"/>
                <a:tab pos="8996217" algn="l"/>
              </a:tabLst>
            </a:pPr>
            <a:r>
              <a:rPr lang="cs-CZ" altLang="cs-CZ" sz="900" dirty="0">
                <a:ea typeface="Lucida Sans Unicode" charset="0"/>
                <a:cs typeface="Lucida Sans Unicode" charset="0"/>
              </a:rPr>
              <a:t>jeho výrobní sortiment, který je schopen nabízet, balení výrobků, úroveň paletizace, kontejnerizace dodávek,</a:t>
            </a:r>
          </a:p>
          <a:p>
            <a:pPr>
              <a:spcBef>
                <a:spcPts val="451"/>
              </a:spcBef>
              <a:tabLst>
                <a:tab pos="0" algn="l"/>
                <a:tab pos="448301" algn="l"/>
                <a:tab pos="898191" algn="l"/>
                <a:tab pos="1348081" algn="l"/>
                <a:tab pos="1797972" algn="l"/>
                <a:tab pos="2247862" algn="l"/>
                <a:tab pos="2697753" algn="l"/>
                <a:tab pos="3147642" algn="l"/>
                <a:tab pos="3597533" algn="l"/>
                <a:tab pos="4047423" algn="l"/>
                <a:tab pos="4497315" algn="l"/>
                <a:tab pos="4947204" algn="l"/>
                <a:tab pos="5397095" algn="l"/>
                <a:tab pos="5846984" algn="l"/>
                <a:tab pos="6296875" algn="l"/>
                <a:tab pos="6746765" algn="l"/>
                <a:tab pos="7196656" algn="l"/>
                <a:tab pos="7646546" algn="l"/>
                <a:tab pos="8096436" algn="l"/>
                <a:tab pos="8546326" algn="l"/>
                <a:tab pos="8996217" algn="l"/>
              </a:tabLst>
            </a:pPr>
            <a:r>
              <a:rPr lang="cs-CZ" altLang="cs-CZ" sz="900" dirty="0">
                <a:ea typeface="Lucida Sans Unicode" charset="0"/>
                <a:cs typeface="Lucida Sans Unicode" charset="0"/>
              </a:rPr>
              <a:t>cenový vývoj, jeho trendy v cenové politice, vývoj nákladů,</a:t>
            </a:r>
          </a:p>
          <a:p>
            <a:pPr>
              <a:spcBef>
                <a:spcPts val="451"/>
              </a:spcBef>
              <a:tabLst>
                <a:tab pos="0" algn="l"/>
                <a:tab pos="448301" algn="l"/>
                <a:tab pos="898191" algn="l"/>
                <a:tab pos="1348081" algn="l"/>
                <a:tab pos="1797972" algn="l"/>
                <a:tab pos="2247862" algn="l"/>
                <a:tab pos="2697753" algn="l"/>
                <a:tab pos="3147642" algn="l"/>
                <a:tab pos="3597533" algn="l"/>
                <a:tab pos="4047423" algn="l"/>
                <a:tab pos="4497315" algn="l"/>
                <a:tab pos="4947204" algn="l"/>
                <a:tab pos="5397095" algn="l"/>
                <a:tab pos="5846984" algn="l"/>
                <a:tab pos="6296875" algn="l"/>
                <a:tab pos="6746765" algn="l"/>
                <a:tab pos="7196656" algn="l"/>
                <a:tab pos="7646546" algn="l"/>
                <a:tab pos="8096436" algn="l"/>
                <a:tab pos="8546326" algn="l"/>
                <a:tab pos="8996217" algn="l"/>
              </a:tabLst>
            </a:pPr>
            <a:r>
              <a:rPr lang="cs-CZ" altLang="cs-CZ" sz="900" dirty="0">
                <a:ea typeface="Lucida Sans Unicode" charset="0"/>
                <a:cs typeface="Lucida Sans Unicode" charset="0"/>
              </a:rPr>
              <a:t>schopnost akceptovat moderní trendy v řízení výroby a zásob.</a:t>
            </a:r>
          </a:p>
        </p:txBody>
      </p:sp>
    </p:spTree>
    <p:extLst>
      <p:ext uri="{BB962C8B-B14F-4D97-AF65-F5344CB8AC3E}">
        <p14:creationId xmlns:p14="http://schemas.microsoft.com/office/powerpoint/2010/main" val="7891110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fontScale="85000" lnSpcReduction="20000"/>
          </a:bodyPr>
          <a:lstStyle/>
          <a:p>
            <a:r>
              <a:rPr lang="cs-CZ" b="1" dirty="0"/>
              <a:t>Dodavatelský řetězec </a:t>
            </a:r>
            <a:r>
              <a:rPr lang="cs-CZ" dirty="0"/>
              <a:t>je definován jako vícestupňový systém dodavatelů, výrobců, distributorů, prodejců a zákazníků. Mezi stupni dodavatelského řetězce v obou směrech proudí materiálové, finanční, informační a rozhodovací toky. Materiálové toky zahrnuji toky nových produktů směrem od dodavatelů k zákazníkům a opačně toky vracení, servisu, recyklace a likvidace produktů. Finanční toky zahrnuji různé druhy plateb, úvěry, toky plynoucí z vlastnických vztahů atd. Informační toky propojují systém informacemi o objednávkách, dodávkách, plánech atd. Rozhodovací toky jsou posloupnosti rozhodnutí účastníků, ovlivňující celkovou výkonnost řetězce. </a:t>
            </a:r>
          </a:p>
          <a:p>
            <a:r>
              <a:rPr lang="cs-CZ" dirty="0"/>
              <a:t>Ve srovnání s logistickým řetězcem se dodavatelský řetězec rozšiřuje po i proti směru materiálového toku – v něm jsou integrovány všechny aktivity počínající </a:t>
            </a:r>
            <a:r>
              <a:rPr lang="cs-CZ" dirty="0" err="1"/>
              <a:t>těţbou</a:t>
            </a:r>
            <a:r>
              <a:rPr lang="cs-CZ" dirty="0"/>
              <a:t> prvotních přírodních zdrojů </a:t>
            </a:r>
            <a:r>
              <a:rPr lang="cs-CZ" dirty="0" err="1"/>
              <a:t>aţ</a:t>
            </a:r>
            <a:r>
              <a:rPr lang="cs-CZ" dirty="0"/>
              <a:t> po dopravu </a:t>
            </a:r>
            <a:r>
              <a:rPr lang="cs-CZ" dirty="0" err="1"/>
              <a:t>zboţí</a:t>
            </a:r>
            <a:r>
              <a:rPr lang="cs-CZ" dirty="0"/>
              <a:t> konečnému zákazníkovi. Koncepce dodavatelského řetězce v sobě dále zahrnuje všechny aktivity spojené s realizací zpětných toků vrácených nebo </a:t>
            </a:r>
            <a:r>
              <a:rPr lang="cs-CZ" dirty="0" err="1"/>
              <a:t>pouţitých</a:t>
            </a:r>
            <a:r>
              <a:rPr lang="cs-CZ" dirty="0"/>
              <a:t> výrobků, likvidací odpadů apod.23 </a:t>
            </a:r>
          </a:p>
          <a:p>
            <a:r>
              <a:rPr lang="cs-CZ" b="1" dirty="0"/>
              <a:t>2.3. Logistická síť. Dodavatelská síť. </a:t>
            </a:r>
            <a:endParaRPr lang="cs-CZ" dirty="0"/>
          </a:p>
          <a:p>
            <a:r>
              <a:rPr lang="cs-CZ" dirty="0"/>
              <a:t>"Sít´" popisuje </a:t>
            </a:r>
            <a:r>
              <a:rPr lang="cs-CZ" dirty="0" err="1"/>
              <a:t>sloţitější</a:t>
            </a:r>
            <a:r>
              <a:rPr lang="cs-CZ" dirty="0"/>
              <a:t> strukturu, kde organizace mohou být propletené a existují obousměrné výměny; "řetězec" popisuje jednodušší, sekvenční soubor vztahů.24 </a:t>
            </a:r>
          </a:p>
          <a:p>
            <a:r>
              <a:rPr lang="cs-CZ" b="1" dirty="0"/>
              <a:t>Logistická sít </a:t>
            </a:r>
            <a:r>
              <a:rPr lang="cs-CZ" dirty="0"/>
              <a:t>je vybraná </a:t>
            </a:r>
            <a:r>
              <a:rPr lang="cs-CZ" dirty="0" err="1"/>
              <a:t>mnoţina</a:t>
            </a:r>
            <a:r>
              <a:rPr lang="cs-CZ" dirty="0"/>
              <a:t> více autonomních organizací, </a:t>
            </a:r>
            <a:r>
              <a:rPr lang="cs-CZ" dirty="0" err="1"/>
              <a:t>jenţ</a:t>
            </a:r>
            <a:r>
              <a:rPr lang="cs-CZ" dirty="0"/>
              <a:t> jsou v přímé a nebo nepřímé interakci </a:t>
            </a:r>
            <a:r>
              <a:rPr lang="cs-CZ" dirty="0" err="1"/>
              <a:t>zaloţené</a:t>
            </a:r>
            <a:r>
              <a:rPr lang="cs-CZ" dirty="0"/>
              <a:t> na dohodách mezi organizacemi25. </a:t>
            </a:r>
          </a:p>
          <a:p>
            <a:r>
              <a:rPr lang="cs-CZ" dirty="0"/>
              <a:t>Dodavatelské řetězce se transformují v </a:t>
            </a:r>
            <a:r>
              <a:rPr lang="cs-CZ" b="1" dirty="0"/>
              <a:t>dodavatelské sítě</a:t>
            </a:r>
            <a:r>
              <a:rPr lang="cs-CZ" dirty="0"/>
              <a:t>, dochází k jejich propojení jak ve vertikálním, tak horizontálním směru. Integrace je nezbytná i u </a:t>
            </a:r>
            <a:r>
              <a:rPr lang="cs-CZ" dirty="0" err="1"/>
              <a:t>manaţerských</a:t>
            </a:r>
            <a:r>
              <a:rPr lang="cs-CZ" dirty="0"/>
              <a:t> funkcí, plánování, nákupu, předvídání poptávky, marketingu, financování aj. Konečně funkce dodavatelského řetězce není </a:t>
            </a:r>
            <a:r>
              <a:rPr lang="cs-CZ" dirty="0" err="1"/>
              <a:t>moţná</a:t>
            </a:r>
            <a:r>
              <a:rPr lang="cs-CZ" dirty="0"/>
              <a:t> bez vzájemné důvěry, předávání informací a vzájemně prospěšné spolupráce mezi partnery, kteří činnosti v řetězci realizují </a:t>
            </a:r>
            <a:endParaRPr lang="en-US" dirty="0"/>
          </a:p>
          <a:p>
            <a:endParaRPr lang="en-US" dirty="0"/>
          </a:p>
          <a:p>
            <a:pPr defTabSz="915772">
              <a:defRPr/>
            </a:pPr>
            <a:r>
              <a:rPr lang="cs-CZ" dirty="0"/>
              <a:t>integrovaný procesní logistický řetězec vedoucí od dodavatelů až ke konečnému zákazníkovi (konečným zákazníkům), resp. k recyklaci. </a:t>
            </a:r>
          </a:p>
          <a:p>
            <a:pPr defTabSz="915772">
              <a:defRPr/>
            </a:pPr>
            <a:r>
              <a:rPr lang="cs-CZ" dirty="0"/>
              <a:t>Zdroj konkurenční výhody zásadního významu.</a:t>
            </a:r>
          </a:p>
          <a:p>
            <a:r>
              <a:rPr lang="cs-CZ" dirty="0"/>
              <a:t>Posloupnost kroků přidávajících hodnotu, vedoucí k uspokojení konečného zákazníka, zprostředkovaných informačními technologiemi, dopravou, sklady ad.</a:t>
            </a:r>
          </a:p>
          <a:p>
            <a:endParaRPr lang="cs-CZ" dirty="0"/>
          </a:p>
          <a:p>
            <a:endParaRPr lang="cs-CZ" dirty="0"/>
          </a:p>
          <a:p>
            <a:r>
              <a:rPr lang="pl-PL" b="1" dirty="0"/>
              <a:t>dodavatelský řetězec -</a:t>
            </a:r>
            <a:r>
              <a:rPr lang="cs-CZ" dirty="0"/>
              <a:t>všechny stupně přímo a nepřímo požadované pro uspokojení požadavků zákazníka.</a:t>
            </a:r>
          </a:p>
          <a:p>
            <a:pPr>
              <a:buNone/>
            </a:pPr>
            <a:r>
              <a:rPr lang="pl-PL" b="1" dirty="0"/>
              <a:t>Zahrnuje: výrobce a dodavatele, ale také</a:t>
            </a:r>
          </a:p>
          <a:p>
            <a:pPr>
              <a:buNone/>
            </a:pPr>
            <a:r>
              <a:rPr lang="cs-CZ" dirty="0"/>
              <a:t>přepravce, sklady, obchodníky a zákazníky </a:t>
            </a:r>
          </a:p>
          <a:p>
            <a:endParaRPr lang="cs-CZ" dirty="0"/>
          </a:p>
        </p:txBody>
      </p:sp>
      <p:sp>
        <p:nvSpPr>
          <p:cNvPr id="4" name="Zástupný symbol pro číslo snímku 3"/>
          <p:cNvSpPr>
            <a:spLocks noGrp="1"/>
          </p:cNvSpPr>
          <p:nvPr>
            <p:ph type="sldNum" sz="quarter" idx="10"/>
          </p:nvPr>
        </p:nvSpPr>
        <p:spPr/>
        <p:txBody>
          <a:bodyPr/>
          <a:lstStyle/>
          <a:p>
            <a:fld id="{04E85FF3-486D-49D2-B413-68339C64D382}" type="slidenum">
              <a:rPr lang="cs-CZ" smtClean="0"/>
              <a:pPr/>
              <a:t>4</a:t>
            </a:fld>
            <a:endParaRPr lang="cs-CZ"/>
          </a:p>
        </p:txBody>
      </p:sp>
    </p:spTree>
    <p:extLst>
      <p:ext uri="{BB962C8B-B14F-4D97-AF65-F5344CB8AC3E}">
        <p14:creationId xmlns:p14="http://schemas.microsoft.com/office/powerpoint/2010/main" val="11245642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defTabSz="915772">
              <a:defRPr/>
            </a:pPr>
            <a:r>
              <a:rPr lang="cs-CZ" dirty="0"/>
              <a:t>Mezi stupni dodavatelského řetězce v obou směrech proudí materiálové, finanční, informační a rozhodovací toky. Materiálové toky zahrnuji toky nových produktů směrem od dodavatelů k zákazníkům a opačně toky vracení, servisu, recyklace a likvidace produktů. Finanční toky zahrnuji různé druhy plateb, úvěry, toky plynoucí z vlastnických vztahů atd. Informační toky propojují systém informacemi o objednávkách, dodávkách, plánech atd. Rozhodovací toky jsou posloupnosti rozhodnutí účastníků, ovlivňující celkovou výkonnost řetězce.</a:t>
            </a:r>
          </a:p>
          <a:p>
            <a:endParaRPr lang="cs-CZ" dirty="0"/>
          </a:p>
        </p:txBody>
      </p:sp>
      <p:sp>
        <p:nvSpPr>
          <p:cNvPr id="4" name="Zástupný symbol pro číslo snímku 3"/>
          <p:cNvSpPr>
            <a:spLocks noGrp="1"/>
          </p:cNvSpPr>
          <p:nvPr>
            <p:ph type="sldNum" sz="quarter" idx="10"/>
          </p:nvPr>
        </p:nvSpPr>
        <p:spPr/>
        <p:txBody>
          <a:bodyPr/>
          <a:lstStyle/>
          <a:p>
            <a:fld id="{6F018532-68FE-4727-ADAE-C914B47EE807}" type="slidenum">
              <a:rPr lang="cs-CZ" smtClean="0"/>
              <a:t>6</a:t>
            </a:fld>
            <a:endParaRPr lang="cs-CZ"/>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fontScale="92500" lnSpcReduction="10000"/>
          </a:bodyPr>
          <a:lstStyle/>
          <a:p>
            <a:r>
              <a:rPr lang="cs-CZ" b="1" dirty="0"/>
              <a:t>Hmotná stránka řetězce</a:t>
            </a:r>
            <a:r>
              <a:rPr lang="cs-CZ" dirty="0"/>
              <a:t> je tvořena toky surovin, základních a pomocných materiálů, nakupovaných dílů, nedokončených a hotových výrobků, obalů a odpadů.</a:t>
            </a:r>
          </a:p>
          <a:p>
            <a:r>
              <a:rPr lang="cs-CZ" dirty="0"/>
              <a:t>Hmotná stránka spočívá v přemisťování věcí (surovin, nedokončených a hotových výrobků, ale i odpadů, obalů), případně též v přemisťování osob a energie.</a:t>
            </a:r>
          </a:p>
          <a:p>
            <a:r>
              <a:rPr lang="cs-CZ" b="1" dirty="0"/>
              <a:t>Nehmotná stránka</a:t>
            </a:r>
            <a:r>
              <a:rPr lang="cs-CZ" dirty="0"/>
              <a:t> je tvořena toky informací, které jsou potřebné k tomu, aby se hmotné toky mohly uskutečnit. Vedle toku informací je třeba sledovat i toky peněz (cash </a:t>
            </a:r>
            <a:r>
              <a:rPr lang="cs-CZ" dirty="0" err="1"/>
              <a:t>flow</a:t>
            </a:r>
            <a:r>
              <a:rPr lang="cs-CZ" dirty="0"/>
              <a:t>), které musí být sladěny s hmotnými toky (s toky zboží) v zájmu udržení likvidity podniku.</a:t>
            </a:r>
          </a:p>
          <a:p>
            <a:r>
              <a:rPr lang="cs-CZ" dirty="0"/>
              <a:t>Logistický řetězec je vázán na konkrétního zákazníka, zakázku, resp. výrobek či skupinu výrobků. Mluvíme o zákaznické orientaci logistických řetězců, to znamená, že zákazníkem může být fyzická osoba ve sféře individuální konečné spotřeby, resp. podnik, organizace ve sféře výrobní nebo konečné spotřeby. Zákazníkem ale může být i pracoviště uvnitř podniku, které odebírá nedokončené výrobky k dalšímu zpracování.</a:t>
            </a:r>
          </a:p>
          <a:p>
            <a:r>
              <a:rPr lang="cs-CZ" b="1" dirty="0"/>
              <a:t>Cesty (kanály)</a:t>
            </a:r>
            <a:r>
              <a:rPr lang="cs-CZ" dirty="0"/>
              <a:t> jsou cesty pohybu materiálových prvků a cesty pohybu informací. Cesty nemusí propojovat tytéž články- </a:t>
            </a:r>
            <a:r>
              <a:rPr lang="cs-CZ" dirty="0" err="1"/>
              <a:t>články</a:t>
            </a:r>
            <a:r>
              <a:rPr lang="cs-CZ" dirty="0"/>
              <a:t> mohou být prostorově (směrově) i časově odlišné.</a:t>
            </a:r>
          </a:p>
          <a:p>
            <a:r>
              <a:rPr lang="cs-CZ" dirty="0"/>
              <a:t>Články logistických řetězců mohou být buď celky jako jsou budovy, plochy, komunikace, nebo podrobnější členění až na operace (netechnologické, manipulační, balící, přepravní, kontrolní, řídící).</a:t>
            </a:r>
          </a:p>
          <a:p>
            <a:r>
              <a:rPr lang="cs-CZ" b="1" dirty="0"/>
              <a:t> </a:t>
            </a:r>
            <a:endParaRPr lang="cs-CZ" dirty="0"/>
          </a:p>
          <a:p>
            <a:r>
              <a:rPr lang="cs-CZ" b="1" dirty="0"/>
              <a:t>Články:</a:t>
            </a:r>
            <a:endParaRPr lang="cs-CZ" dirty="0"/>
          </a:p>
          <a:p>
            <a:pPr lvl="0"/>
            <a:r>
              <a:rPr lang="cs-CZ" b="1" dirty="0"/>
              <a:t>ve výrobě</a:t>
            </a:r>
            <a:r>
              <a:rPr lang="cs-CZ" dirty="0"/>
              <a:t> – továrny, dílny, výrobní linky, buňky a centra, sklady surovin, materiálů, nakupovaných dílů, výrobní a montážní mezisklady, montážní linky, sklady hotových výrobků,</a:t>
            </a:r>
          </a:p>
          <a:p>
            <a:pPr lvl="0"/>
            <a:r>
              <a:rPr lang="cs-CZ" b="1" dirty="0"/>
              <a:t>v dopravě</a:t>
            </a:r>
            <a:r>
              <a:rPr lang="cs-CZ" dirty="0"/>
              <a:t> – terminály a překladiště, železniční stanice, přístavy, letiště,</a:t>
            </a:r>
          </a:p>
          <a:p>
            <a:pPr lvl="0"/>
            <a:r>
              <a:rPr lang="cs-CZ" b="1" dirty="0"/>
              <a:t>v obchodě</a:t>
            </a:r>
            <a:r>
              <a:rPr lang="cs-CZ" dirty="0"/>
              <a:t> – velkoobchodní sklady a maloobchodní prodejny.</a:t>
            </a:r>
          </a:p>
          <a:p>
            <a:r>
              <a:rPr lang="cs-CZ" dirty="0"/>
              <a:t>Příklady logistických řetězců (vždy vodorovně) jsou znázorněny v tabulce 1:</a:t>
            </a:r>
          </a:p>
          <a:p>
            <a:r>
              <a:rPr lang="cs-CZ" cap="all" dirty="0"/>
              <a:t>VANĚČEK, D. </a:t>
            </a:r>
            <a:r>
              <a:rPr lang="cs-CZ" i="1" dirty="0"/>
              <a:t>Logistika</a:t>
            </a:r>
            <a:r>
              <a:rPr lang="cs-CZ" cap="all" dirty="0"/>
              <a:t>. </a:t>
            </a:r>
            <a:r>
              <a:rPr lang="cs-CZ" dirty="0"/>
              <a:t>České Budějovice: Jihočeská univerzita v Č. Budějovicích, ekonomická fakulta</a:t>
            </a:r>
            <a:r>
              <a:rPr lang="cs-CZ" cap="all" dirty="0"/>
              <a:t>, 2008, 178 s. ISBN978-80-7394-085-0</a:t>
            </a:r>
            <a:endParaRPr lang="cs-CZ" dirty="0"/>
          </a:p>
          <a:p>
            <a:endParaRPr lang="cs-CZ" dirty="0"/>
          </a:p>
        </p:txBody>
      </p:sp>
      <p:sp>
        <p:nvSpPr>
          <p:cNvPr id="4" name="Zástupný symbol pro číslo snímku 3"/>
          <p:cNvSpPr>
            <a:spLocks noGrp="1"/>
          </p:cNvSpPr>
          <p:nvPr>
            <p:ph type="sldNum" sz="quarter" idx="10"/>
          </p:nvPr>
        </p:nvSpPr>
        <p:spPr/>
        <p:txBody>
          <a:bodyPr/>
          <a:lstStyle/>
          <a:p>
            <a:fld id="{6F018532-68FE-4727-ADAE-C914B47EE807}" type="slidenum">
              <a:rPr lang="cs-CZ" smtClean="0"/>
              <a:t>7</a:t>
            </a:fld>
            <a:endParaRPr lang="cs-CZ"/>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13</a:t>
            </a:fld>
            <a:endParaRPr lang="cs-CZ"/>
          </a:p>
        </p:txBody>
      </p:sp>
    </p:spTree>
    <p:extLst>
      <p:ext uri="{BB962C8B-B14F-4D97-AF65-F5344CB8AC3E}">
        <p14:creationId xmlns:p14="http://schemas.microsoft.com/office/powerpoint/2010/main" val="23280562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a:buFont typeface="Arial" charset="0"/>
              <a:buNone/>
            </a:pPr>
            <a:r>
              <a:rPr lang="cs-CZ" b="1" dirty="0"/>
              <a:t>Tradiční řetězce s přetržitými toky</a:t>
            </a:r>
            <a:endParaRPr lang="cs-CZ" dirty="0"/>
          </a:p>
          <a:p>
            <a:pPr>
              <a:buFont typeface="Arial" charset="0"/>
              <a:buNone/>
            </a:pPr>
            <a:r>
              <a:rPr lang="cs-CZ" dirty="0"/>
              <a:t>V řetězci existují sklady a mezisklady, ve kterých se tok zastavuje (sklad surovin, mezisklady u různých výrobních zařízení a strojů, sklad hotových výrobků – odkud se vyřizují zákaznické objednávky). </a:t>
            </a:r>
          </a:p>
          <a:p>
            <a:pPr defTabSz="915772">
              <a:defRPr/>
            </a:pPr>
            <a:r>
              <a:rPr lang="cs-CZ" b="1" dirty="0"/>
              <a:t>2.  Řetězce s kontinuálními toky</a:t>
            </a:r>
            <a:endParaRPr lang="cs-CZ" dirty="0"/>
          </a:p>
          <a:p>
            <a:pPr>
              <a:buFont typeface="Arial" charset="0"/>
              <a:buNone/>
            </a:pPr>
            <a:r>
              <a:rPr lang="cs-CZ" dirty="0"/>
              <a:t>Odstraňuje sklady surovin, redukuje sklady hotových výrobků, protože existuje systém just –in-</a:t>
            </a:r>
            <a:r>
              <a:rPr lang="cs-CZ" dirty="0" err="1"/>
              <a:t>time</a:t>
            </a:r>
            <a:r>
              <a:rPr lang="cs-CZ" dirty="0"/>
              <a:t>. </a:t>
            </a:r>
          </a:p>
          <a:p>
            <a:pPr marL="274731" indent="-274731">
              <a:defRPr/>
            </a:pPr>
            <a:r>
              <a:rPr lang="cs-CZ" b="1" dirty="0"/>
              <a:t>3. Řetězce se synchronním tokem</a:t>
            </a:r>
            <a:endParaRPr lang="cs-CZ" dirty="0"/>
          </a:p>
          <a:p>
            <a:pPr marL="274731" indent="-274731">
              <a:defRPr/>
            </a:pPr>
            <a:r>
              <a:rPr lang="cs-CZ" dirty="0"/>
              <a:t>Tvoří ho pouze dodavatel surovin, výrobce, zákazníci.</a:t>
            </a:r>
          </a:p>
          <a:p>
            <a:endParaRPr lang="cs-CZ" dirty="0"/>
          </a:p>
        </p:txBody>
      </p:sp>
      <p:sp>
        <p:nvSpPr>
          <p:cNvPr id="4" name="Zástupný symbol pro číslo snímku 3"/>
          <p:cNvSpPr>
            <a:spLocks noGrp="1"/>
          </p:cNvSpPr>
          <p:nvPr>
            <p:ph type="sldNum" sz="quarter" idx="10"/>
          </p:nvPr>
        </p:nvSpPr>
        <p:spPr/>
        <p:txBody>
          <a:bodyPr/>
          <a:lstStyle/>
          <a:p>
            <a:fld id="{04E85FF3-486D-49D2-B413-68339C64D382}" type="slidenum">
              <a:rPr lang="cs-CZ" smtClean="0"/>
              <a:pPr/>
              <a:t>14</a:t>
            </a:fld>
            <a:endParaRPr lang="cs-CZ"/>
          </a:p>
        </p:txBody>
      </p:sp>
    </p:spTree>
    <p:extLst>
      <p:ext uri="{BB962C8B-B14F-4D97-AF65-F5344CB8AC3E}">
        <p14:creationId xmlns:p14="http://schemas.microsoft.com/office/powerpoint/2010/main" val="35677989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defTabSz="915772">
              <a:defRPr/>
            </a:pPr>
            <a:r>
              <a:rPr lang="cs-CZ" dirty="0"/>
              <a:t>rozpor </a:t>
            </a:r>
            <a:r>
              <a:rPr lang="cs-CZ" i="1" dirty="0"/>
              <a:t>sortimentní</a:t>
            </a:r>
            <a:r>
              <a:rPr lang="cs-CZ" dirty="0"/>
              <a:t>, kdy z výroby vychází jednoduchý sortiment, maloobchod požaduje složitý obchodní sortiment, proto ve velkoobchodních skladech vedle nákupu probíhá kompletace.</a:t>
            </a:r>
          </a:p>
          <a:p>
            <a:pPr defTabSz="915772">
              <a:defRPr/>
            </a:pPr>
            <a:r>
              <a:rPr lang="cs-CZ" dirty="0"/>
              <a:t>rozpor </a:t>
            </a:r>
            <a:r>
              <a:rPr lang="cs-CZ" i="1" dirty="0"/>
              <a:t>množstevní a časový</a:t>
            </a:r>
            <a:r>
              <a:rPr lang="cs-CZ" dirty="0"/>
              <a:t>, kdy z výroby odchází velké množství výrobků méně často, maloobchod potřebuje často malé množství, proto se vytvářejí skladové zásoby zboží.</a:t>
            </a:r>
          </a:p>
          <a:p>
            <a:pPr defTabSz="915772">
              <a:defRPr/>
            </a:pPr>
            <a:r>
              <a:rPr lang="cs-CZ" dirty="0"/>
              <a:t>rozpor </a:t>
            </a:r>
            <a:r>
              <a:rPr lang="cs-CZ" i="1" dirty="0"/>
              <a:t>prostorový</a:t>
            </a:r>
            <a:r>
              <a:rPr lang="cs-CZ" dirty="0"/>
              <a:t>, kdy výrobní závody jsou u zdrojů surovin, u dopravních cest vzdálené od míst spotřeby, proto se vytvářejí tranzitní sklady.</a:t>
            </a:r>
          </a:p>
          <a:p>
            <a:endParaRPr lang="cs-CZ" dirty="0"/>
          </a:p>
        </p:txBody>
      </p:sp>
      <p:sp>
        <p:nvSpPr>
          <p:cNvPr id="4" name="Zástupný symbol pro číslo snímku 3"/>
          <p:cNvSpPr>
            <a:spLocks noGrp="1"/>
          </p:cNvSpPr>
          <p:nvPr>
            <p:ph type="sldNum" sz="quarter" idx="10"/>
          </p:nvPr>
        </p:nvSpPr>
        <p:spPr/>
        <p:txBody>
          <a:bodyPr/>
          <a:lstStyle/>
          <a:p>
            <a:fld id="{04E85FF3-486D-49D2-B413-68339C64D382}" type="slidenum">
              <a:rPr lang="cs-CZ" smtClean="0"/>
              <a:pPr/>
              <a:t>16</a:t>
            </a:fld>
            <a:endParaRPr lang="cs-CZ"/>
          </a:p>
        </p:txBody>
      </p:sp>
    </p:spTree>
    <p:extLst>
      <p:ext uri="{BB962C8B-B14F-4D97-AF65-F5344CB8AC3E}">
        <p14:creationId xmlns:p14="http://schemas.microsoft.com/office/powerpoint/2010/main" val="20115727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defTabSz="915772">
              <a:defRPr/>
            </a:pPr>
            <a:r>
              <a:rPr lang="cs-CZ" dirty="0"/>
              <a:t>Existence míst styku je důsledkem rozdílnosti navazujících článků řetězce. Rozdílnost může mít různou povahu:</a:t>
            </a:r>
          </a:p>
          <a:p>
            <a:endParaRPr lang="cs-CZ" dirty="0"/>
          </a:p>
        </p:txBody>
      </p:sp>
      <p:sp>
        <p:nvSpPr>
          <p:cNvPr id="4" name="Zástupný symbol pro číslo snímku 3"/>
          <p:cNvSpPr>
            <a:spLocks noGrp="1"/>
          </p:cNvSpPr>
          <p:nvPr>
            <p:ph type="sldNum" sz="quarter" idx="10"/>
          </p:nvPr>
        </p:nvSpPr>
        <p:spPr/>
        <p:txBody>
          <a:bodyPr/>
          <a:lstStyle/>
          <a:p>
            <a:fld id="{04E85FF3-486D-49D2-B413-68339C64D382}" type="slidenum">
              <a:rPr lang="cs-CZ" smtClean="0"/>
              <a:pPr/>
              <a:t>19</a:t>
            </a:fld>
            <a:endParaRPr lang="cs-CZ"/>
          </a:p>
        </p:txBody>
      </p:sp>
    </p:spTree>
    <p:extLst>
      <p:ext uri="{BB962C8B-B14F-4D97-AF65-F5344CB8AC3E}">
        <p14:creationId xmlns:p14="http://schemas.microsoft.com/office/powerpoint/2010/main" val="19893802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defTabSz="915772">
              <a:defRPr/>
            </a:pPr>
            <a:r>
              <a:rPr lang="cs-CZ" dirty="0"/>
              <a:t>Důležitým úkolem logistiky je zabezpečit pokud možno hladké překonávání míst styku a to vzájemným slaďováním, koordinováním článků celého logistického řetězce. Dochází k synergickému efektu</a:t>
            </a:r>
          </a:p>
          <a:p>
            <a:endParaRPr lang="cs-CZ" dirty="0"/>
          </a:p>
        </p:txBody>
      </p:sp>
      <p:sp>
        <p:nvSpPr>
          <p:cNvPr id="4" name="Zástupný symbol pro číslo snímku 3"/>
          <p:cNvSpPr>
            <a:spLocks noGrp="1"/>
          </p:cNvSpPr>
          <p:nvPr>
            <p:ph type="sldNum" sz="quarter" idx="10"/>
          </p:nvPr>
        </p:nvSpPr>
        <p:spPr/>
        <p:txBody>
          <a:bodyPr/>
          <a:lstStyle/>
          <a:p>
            <a:fld id="{04E85FF3-486D-49D2-B413-68339C64D382}" type="slidenum">
              <a:rPr lang="cs-CZ" smtClean="0"/>
              <a:pPr/>
              <a:t>20</a:t>
            </a:fld>
            <a:endParaRPr lang="cs-CZ"/>
          </a:p>
        </p:txBody>
      </p:sp>
    </p:spTree>
    <p:extLst>
      <p:ext uri="{BB962C8B-B14F-4D97-AF65-F5344CB8AC3E}">
        <p14:creationId xmlns:p14="http://schemas.microsoft.com/office/powerpoint/2010/main" val="12228109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cs-CZ"/>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Click to edit Master subtitle style</a:t>
            </a:r>
            <a:endParaRPr lang="en-US"/>
          </a:p>
        </p:txBody>
      </p:sp>
      <p:sp>
        <p:nvSpPr>
          <p:cNvPr id="4" name="Date Placeholder 3"/>
          <p:cNvSpPr>
            <a:spLocks noGrp="1"/>
          </p:cNvSpPr>
          <p:nvPr>
            <p:ph type="dt" sz="half" idx="10"/>
          </p:nvPr>
        </p:nvSpPr>
        <p:spPr/>
        <p:txBody>
          <a:bodyPr/>
          <a:lstStyle/>
          <a:p>
            <a:fld id="{95EC1D4A-A796-47C3-A63E-CE236FB377E2}" type="datetimeFigureOut">
              <a:rPr lang="cs-CZ" smtClean="0"/>
              <a:pPr/>
              <a:t>09.10.2025</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AC57A5DF-1266-40EA-9282-1E66B9DE06C0}" type="slidenum">
              <a:rPr lang="cs-CZ" smtClean="0"/>
              <a:pPr/>
              <a:t>‹#›</a:t>
            </a:fld>
            <a:endParaRPr lang="cs-CZ"/>
          </a:p>
        </p:txBody>
      </p:sp>
    </p:spTree>
    <p:extLst>
      <p:ext uri="{BB962C8B-B14F-4D97-AF65-F5344CB8AC3E}">
        <p14:creationId xmlns:p14="http://schemas.microsoft.com/office/powerpoint/2010/main" val="32237243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10"/>
          </p:nvPr>
        </p:nvSpPr>
        <p:spPr/>
        <p:txBody>
          <a:bodyPr/>
          <a:lstStyle/>
          <a:p>
            <a:fld id="{95EC1D4A-A796-47C3-A63E-CE236FB377E2}" type="datetimeFigureOut">
              <a:rPr lang="cs-CZ" smtClean="0"/>
              <a:pPr/>
              <a:t>09.10.2025</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AC57A5DF-1266-40EA-9282-1E66B9DE06C0}" type="slidenum">
              <a:rPr lang="cs-CZ" smtClean="0"/>
              <a:pPr/>
              <a:t>‹#›</a:t>
            </a:fld>
            <a:endParaRPr lang="cs-CZ"/>
          </a:p>
        </p:txBody>
      </p:sp>
    </p:spTree>
    <p:extLst>
      <p:ext uri="{BB962C8B-B14F-4D97-AF65-F5344CB8AC3E}">
        <p14:creationId xmlns:p14="http://schemas.microsoft.com/office/powerpoint/2010/main" val="2909822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cs-CZ"/>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10"/>
          </p:nvPr>
        </p:nvSpPr>
        <p:spPr/>
        <p:txBody>
          <a:bodyPr/>
          <a:lstStyle/>
          <a:p>
            <a:fld id="{95EC1D4A-A796-47C3-A63E-CE236FB377E2}" type="datetimeFigureOut">
              <a:rPr lang="cs-CZ" smtClean="0"/>
              <a:pPr/>
              <a:t>09.10.2025</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AC57A5DF-1266-40EA-9282-1E66B9DE06C0}" type="slidenum">
              <a:rPr lang="cs-CZ" smtClean="0"/>
              <a:pPr/>
              <a:t>‹#›</a:t>
            </a:fld>
            <a:endParaRPr lang="cs-CZ"/>
          </a:p>
        </p:txBody>
      </p:sp>
    </p:spTree>
    <p:extLst>
      <p:ext uri="{BB962C8B-B14F-4D97-AF65-F5344CB8AC3E}">
        <p14:creationId xmlns:p14="http://schemas.microsoft.com/office/powerpoint/2010/main" val="36380586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Vlastní rozlože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zápatí 2"/>
          <p:cNvSpPr>
            <a:spLocks noGrp="1"/>
          </p:cNvSpPr>
          <p:nvPr>
            <p:ph type="ftr" sz="quarter" idx="10"/>
          </p:nvPr>
        </p:nvSpPr>
        <p:spPr/>
        <p:txBody>
          <a:bodyPr/>
          <a:lstStyle/>
          <a:p>
            <a:endParaRPr lang="cs-CZ"/>
          </a:p>
        </p:txBody>
      </p:sp>
      <p:sp>
        <p:nvSpPr>
          <p:cNvPr id="4" name="Zástupný symbol pro číslo snímku 3"/>
          <p:cNvSpPr>
            <a:spLocks noGrp="1"/>
          </p:cNvSpPr>
          <p:nvPr>
            <p:ph type="sldNum" sz="quarter" idx="11"/>
          </p:nvPr>
        </p:nvSpPr>
        <p:spPr/>
        <p:txBody>
          <a:bodyPr/>
          <a:lstStyle/>
          <a:p>
            <a:fld id="{AC57A5DF-1266-40EA-9282-1E66B9DE06C0}" type="slidenum">
              <a:rPr lang="cs-CZ" smtClean="0"/>
              <a:pPr/>
              <a:t>‹#›</a:t>
            </a:fld>
            <a:endParaRPr lang="cs-CZ"/>
          </a:p>
        </p:txBody>
      </p:sp>
      <p:sp>
        <p:nvSpPr>
          <p:cNvPr id="5" name="Zástupný symbol pro text 2"/>
          <p:cNvSpPr>
            <a:spLocks noGrp="1"/>
          </p:cNvSpPr>
          <p:nvPr>
            <p:ph idx="1"/>
          </p:nvPr>
        </p:nvSpPr>
        <p:spPr>
          <a:xfrm>
            <a:off x="395536" y="1844824"/>
            <a:ext cx="8615065" cy="4320480"/>
          </a:xfrm>
          <a:prstGeom prst="rect">
            <a:avLst/>
          </a:prstGeom>
        </p:spPr>
        <p:txBody>
          <a:bodyPr vert="horz" lIns="91440" tIns="45720" rIns="91440" bIns="45720" rtlCol="0">
            <a:normAutofit/>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4059139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cSld name="Nadpis a 4 obsahy">
    <p:spTree>
      <p:nvGrpSpPr>
        <p:cNvPr id="1" name=""/>
        <p:cNvGrpSpPr/>
        <p:nvPr/>
      </p:nvGrpSpPr>
      <p:grpSpPr>
        <a:xfrm>
          <a:off x="0" y="0"/>
          <a:ext cx="0" cy="0"/>
          <a:chOff x="0" y="0"/>
          <a:chExt cx="0" cy="0"/>
        </a:xfrm>
      </p:grpSpPr>
      <p:sp>
        <p:nvSpPr>
          <p:cNvPr id="2" name="Nadpis 1"/>
          <p:cNvSpPr>
            <a:spLocks noGrp="1"/>
          </p:cNvSpPr>
          <p:nvPr>
            <p:ph type="title" sz="quarter"/>
          </p:nvPr>
        </p:nvSpPr>
        <p:spPr>
          <a:xfrm>
            <a:off x="1150938" y="214313"/>
            <a:ext cx="7793037" cy="1462087"/>
          </a:xfrm>
        </p:spPr>
        <p:txBody>
          <a:bodyPr/>
          <a:lstStyle/>
          <a:p>
            <a:r>
              <a:rPr lang="cs-CZ"/>
              <a:t>Klepnutím lze upravit styl předlohy nadpisů.</a:t>
            </a:r>
          </a:p>
        </p:txBody>
      </p:sp>
      <p:sp>
        <p:nvSpPr>
          <p:cNvPr id="3" name="Zástupný symbol pro obsah 2"/>
          <p:cNvSpPr>
            <a:spLocks noGrp="1"/>
          </p:cNvSpPr>
          <p:nvPr>
            <p:ph sz="quarter" idx="1"/>
          </p:nvPr>
        </p:nvSpPr>
        <p:spPr>
          <a:xfrm>
            <a:off x="1182688" y="2017713"/>
            <a:ext cx="3810000" cy="1981200"/>
          </a:xfrm>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quarter" idx="2"/>
          </p:nvPr>
        </p:nvSpPr>
        <p:spPr>
          <a:xfrm>
            <a:off x="5145088" y="2017713"/>
            <a:ext cx="3810000" cy="1981200"/>
          </a:xfrm>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obsah 4"/>
          <p:cNvSpPr>
            <a:spLocks noGrp="1"/>
          </p:cNvSpPr>
          <p:nvPr>
            <p:ph sz="quarter" idx="3"/>
          </p:nvPr>
        </p:nvSpPr>
        <p:spPr>
          <a:xfrm>
            <a:off x="1182688" y="4151313"/>
            <a:ext cx="3810000" cy="1981200"/>
          </a:xfrm>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obsah 5"/>
          <p:cNvSpPr>
            <a:spLocks noGrp="1"/>
          </p:cNvSpPr>
          <p:nvPr>
            <p:ph sz="quarter" idx="4"/>
          </p:nvPr>
        </p:nvSpPr>
        <p:spPr>
          <a:xfrm>
            <a:off x="5145088" y="4151313"/>
            <a:ext cx="3810000" cy="1981200"/>
          </a:xfrm>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a:xfrm>
            <a:off x="1162050" y="6243638"/>
            <a:ext cx="1905000" cy="457200"/>
          </a:xfrm>
        </p:spPr>
        <p:txBody>
          <a:bodyPr/>
          <a:lstStyle>
            <a:lvl1pPr>
              <a:defRPr/>
            </a:lvl1pPr>
          </a:lstStyle>
          <a:p>
            <a:endParaRPr lang="en-US"/>
          </a:p>
        </p:txBody>
      </p:sp>
      <p:sp>
        <p:nvSpPr>
          <p:cNvPr id="8" name="Zástupný symbol pro zápatí 7"/>
          <p:cNvSpPr>
            <a:spLocks noGrp="1"/>
          </p:cNvSpPr>
          <p:nvPr>
            <p:ph type="ftr" sz="quarter" idx="11"/>
          </p:nvPr>
        </p:nvSpPr>
        <p:spPr>
          <a:xfrm>
            <a:off x="3657600" y="6243638"/>
            <a:ext cx="2895600" cy="457200"/>
          </a:xfrm>
        </p:spPr>
        <p:txBody>
          <a:bodyPr/>
          <a:lstStyle>
            <a:lvl1pPr>
              <a:defRPr/>
            </a:lvl1pPr>
          </a:lstStyle>
          <a:p>
            <a:endParaRPr lang="en-US"/>
          </a:p>
        </p:txBody>
      </p:sp>
      <p:sp>
        <p:nvSpPr>
          <p:cNvPr id="9" name="Zástupný symbol pro číslo snímku 8"/>
          <p:cNvSpPr>
            <a:spLocks noGrp="1"/>
          </p:cNvSpPr>
          <p:nvPr>
            <p:ph type="sldNum" sz="quarter" idx="12"/>
          </p:nvPr>
        </p:nvSpPr>
        <p:spPr>
          <a:xfrm>
            <a:off x="7042150" y="6243638"/>
            <a:ext cx="1905000" cy="457200"/>
          </a:xfrm>
        </p:spPr>
        <p:txBody>
          <a:bodyPr/>
          <a:lstStyle>
            <a:lvl1pPr>
              <a:defRPr/>
            </a:lvl1pPr>
          </a:lstStyle>
          <a:p>
            <a:fld id="{3E9BC917-F7D1-4A41-BCF7-C49C5DC9421D}" type="slidenum">
              <a:rPr lang="en-US"/>
              <a:pPr/>
              <a:t>‹#›</a:t>
            </a:fld>
            <a:endParaRPr lang="en-US"/>
          </a:p>
        </p:txBody>
      </p:sp>
    </p:spTree>
    <p:extLst>
      <p:ext uri="{BB962C8B-B14F-4D97-AF65-F5344CB8AC3E}">
        <p14:creationId xmlns:p14="http://schemas.microsoft.com/office/powerpoint/2010/main" val="5867115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1_Vlastní rozložení">
    <p:spTree>
      <p:nvGrpSpPr>
        <p:cNvPr id="1" name=""/>
        <p:cNvGrpSpPr/>
        <p:nvPr/>
      </p:nvGrpSpPr>
      <p:grpSpPr>
        <a:xfrm>
          <a:off x="0" y="0"/>
          <a:ext cx="0" cy="0"/>
          <a:chOff x="0" y="0"/>
          <a:chExt cx="0" cy="0"/>
        </a:xfrm>
      </p:grpSpPr>
      <p:sp>
        <p:nvSpPr>
          <p:cNvPr id="2" name="Nadpis 1"/>
          <p:cNvSpPr>
            <a:spLocks noGrp="1"/>
          </p:cNvSpPr>
          <p:nvPr>
            <p:ph type="title"/>
          </p:nvPr>
        </p:nvSpPr>
        <p:spPr>
          <a:xfrm>
            <a:off x="685800" y="2130425"/>
            <a:ext cx="7769225" cy="1466850"/>
          </a:xfrm>
        </p:spPr>
        <p:txBody>
          <a:bodyPr/>
          <a:lstStyle/>
          <a:p>
            <a:r>
              <a:rPr lang="cs-CZ"/>
              <a:t>Kliknutím lze upravit styl.</a:t>
            </a:r>
          </a:p>
        </p:txBody>
      </p:sp>
      <p:sp>
        <p:nvSpPr>
          <p:cNvPr id="3" name="Rectangle 2"/>
          <p:cNvSpPr>
            <a:spLocks noGrp="1" noChangeArrowheads="1"/>
          </p:cNvSpPr>
          <p:nvPr>
            <p:ph type="dt" idx="10"/>
          </p:nvPr>
        </p:nvSpPr>
        <p:spPr/>
        <p:txBody>
          <a:bodyPr/>
          <a:lstStyle>
            <a:lvl1pPr>
              <a:defRPr/>
            </a:lvl1pPr>
          </a:lstStyle>
          <a:p>
            <a:pPr>
              <a:defRPr/>
            </a:pPr>
            <a:r>
              <a:rPr lang="cs-CZ"/>
              <a:t>1.3.2013</a:t>
            </a:r>
          </a:p>
        </p:txBody>
      </p:sp>
      <p:sp>
        <p:nvSpPr>
          <p:cNvPr id="4" name="Rectangle 4"/>
          <p:cNvSpPr>
            <a:spLocks noGrp="1" noChangeArrowheads="1"/>
          </p:cNvSpPr>
          <p:nvPr>
            <p:ph type="sldNum" idx="11"/>
          </p:nvPr>
        </p:nvSpPr>
        <p:spPr/>
        <p:txBody>
          <a:bodyPr/>
          <a:lstStyle>
            <a:lvl1pPr>
              <a:defRPr/>
            </a:lvl1pPr>
          </a:lstStyle>
          <a:p>
            <a:pPr>
              <a:defRPr/>
            </a:pPr>
            <a:fld id="{1907089C-2FD2-49F9-AA46-F971F10D6C41}" type="slidenum">
              <a:rPr lang="cs-CZ"/>
              <a:pPr>
                <a:defRPr/>
              </a:pPr>
              <a:t>‹#›</a:t>
            </a:fld>
            <a:endParaRPr lang="cs-CZ"/>
          </a:p>
        </p:txBody>
      </p:sp>
    </p:spTree>
    <p:extLst>
      <p:ext uri="{BB962C8B-B14F-4D97-AF65-F5344CB8AC3E}">
        <p14:creationId xmlns:p14="http://schemas.microsoft.com/office/powerpoint/2010/main" val="24279379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Content Placeholder 2"/>
          <p:cNvSpPr>
            <a:spLocks noGrp="1"/>
          </p:cNvSpPr>
          <p:nvPr>
            <p:ph idx="1"/>
          </p:nvPr>
        </p:nvSpPr>
        <p:spPr/>
        <p:txBody>
          <a:body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10"/>
          </p:nvPr>
        </p:nvSpPr>
        <p:spPr/>
        <p:txBody>
          <a:bodyPr/>
          <a:lstStyle/>
          <a:p>
            <a:fld id="{95EC1D4A-A796-47C3-A63E-CE236FB377E2}" type="datetimeFigureOut">
              <a:rPr lang="cs-CZ" smtClean="0"/>
              <a:pPr/>
              <a:t>09.10.2025</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AC57A5DF-1266-40EA-9282-1E66B9DE06C0}" type="slidenum">
              <a:rPr lang="cs-CZ" smtClean="0"/>
              <a:pPr/>
              <a:t>‹#›</a:t>
            </a:fld>
            <a:endParaRPr lang="cs-CZ"/>
          </a:p>
        </p:txBody>
      </p:sp>
    </p:spTree>
    <p:extLst>
      <p:ext uri="{BB962C8B-B14F-4D97-AF65-F5344CB8AC3E}">
        <p14:creationId xmlns:p14="http://schemas.microsoft.com/office/powerpoint/2010/main" val="11068077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cs-CZ"/>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Click to edit Master text styles</a:t>
            </a:r>
          </a:p>
        </p:txBody>
      </p:sp>
      <p:sp>
        <p:nvSpPr>
          <p:cNvPr id="4" name="Date Placeholder 3"/>
          <p:cNvSpPr>
            <a:spLocks noGrp="1"/>
          </p:cNvSpPr>
          <p:nvPr>
            <p:ph type="dt" sz="half" idx="10"/>
          </p:nvPr>
        </p:nvSpPr>
        <p:spPr/>
        <p:txBody>
          <a:bodyPr/>
          <a:lstStyle/>
          <a:p>
            <a:fld id="{95EC1D4A-A796-47C3-A63E-CE236FB377E2}" type="datetimeFigureOut">
              <a:rPr lang="cs-CZ" smtClean="0"/>
              <a:pPr/>
              <a:t>09.10.2025</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AC57A5DF-1266-40EA-9282-1E66B9DE06C0}" type="slidenum">
              <a:rPr lang="cs-CZ" smtClean="0"/>
              <a:pPr/>
              <a:t>‹#›</a:t>
            </a:fld>
            <a:endParaRPr lang="cs-CZ"/>
          </a:p>
        </p:txBody>
      </p:sp>
    </p:spTree>
    <p:extLst>
      <p:ext uri="{BB962C8B-B14F-4D97-AF65-F5344CB8AC3E}">
        <p14:creationId xmlns:p14="http://schemas.microsoft.com/office/powerpoint/2010/main" val="20050234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5" name="Date Placeholder 4"/>
          <p:cNvSpPr>
            <a:spLocks noGrp="1"/>
          </p:cNvSpPr>
          <p:nvPr>
            <p:ph type="dt" sz="half" idx="10"/>
          </p:nvPr>
        </p:nvSpPr>
        <p:spPr/>
        <p:txBody>
          <a:bodyPr/>
          <a:lstStyle/>
          <a:p>
            <a:fld id="{95EC1D4A-A796-47C3-A63E-CE236FB377E2}" type="datetimeFigureOut">
              <a:rPr lang="cs-CZ" smtClean="0"/>
              <a:pPr/>
              <a:t>09.10.2025</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AC57A5DF-1266-40EA-9282-1E66B9DE06C0}" type="slidenum">
              <a:rPr lang="cs-CZ" smtClean="0"/>
              <a:pPr/>
              <a:t>‹#›</a:t>
            </a:fld>
            <a:endParaRPr lang="cs-CZ"/>
          </a:p>
        </p:txBody>
      </p:sp>
    </p:spTree>
    <p:extLst>
      <p:ext uri="{BB962C8B-B14F-4D97-AF65-F5344CB8AC3E}">
        <p14:creationId xmlns:p14="http://schemas.microsoft.com/office/powerpoint/2010/main" val="19548747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7" name="Date Placeholder 6"/>
          <p:cNvSpPr>
            <a:spLocks noGrp="1"/>
          </p:cNvSpPr>
          <p:nvPr>
            <p:ph type="dt" sz="half" idx="10"/>
          </p:nvPr>
        </p:nvSpPr>
        <p:spPr/>
        <p:txBody>
          <a:bodyPr/>
          <a:lstStyle/>
          <a:p>
            <a:fld id="{95EC1D4A-A796-47C3-A63E-CE236FB377E2}" type="datetimeFigureOut">
              <a:rPr lang="cs-CZ" smtClean="0"/>
              <a:pPr/>
              <a:t>09.10.2025</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AC57A5DF-1266-40EA-9282-1E66B9DE06C0}" type="slidenum">
              <a:rPr lang="cs-CZ" smtClean="0"/>
              <a:pPr/>
              <a:t>‹#›</a:t>
            </a:fld>
            <a:endParaRPr lang="cs-CZ"/>
          </a:p>
        </p:txBody>
      </p:sp>
    </p:spTree>
    <p:extLst>
      <p:ext uri="{BB962C8B-B14F-4D97-AF65-F5344CB8AC3E}">
        <p14:creationId xmlns:p14="http://schemas.microsoft.com/office/powerpoint/2010/main" val="11252235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Date Placeholder 2"/>
          <p:cNvSpPr>
            <a:spLocks noGrp="1"/>
          </p:cNvSpPr>
          <p:nvPr>
            <p:ph type="dt" sz="half" idx="10"/>
          </p:nvPr>
        </p:nvSpPr>
        <p:spPr/>
        <p:txBody>
          <a:bodyPr/>
          <a:lstStyle/>
          <a:p>
            <a:fld id="{95EC1D4A-A796-47C3-A63E-CE236FB377E2}" type="datetimeFigureOut">
              <a:rPr lang="cs-CZ" smtClean="0"/>
              <a:pPr/>
              <a:t>09.10.2025</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AC57A5DF-1266-40EA-9282-1E66B9DE06C0}" type="slidenum">
              <a:rPr lang="cs-CZ" smtClean="0"/>
              <a:pPr/>
              <a:t>‹#›</a:t>
            </a:fld>
            <a:endParaRPr lang="cs-CZ"/>
          </a:p>
        </p:txBody>
      </p:sp>
    </p:spTree>
    <p:extLst>
      <p:ext uri="{BB962C8B-B14F-4D97-AF65-F5344CB8AC3E}">
        <p14:creationId xmlns:p14="http://schemas.microsoft.com/office/powerpoint/2010/main" val="2214651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EC1D4A-A796-47C3-A63E-CE236FB377E2}" type="datetimeFigureOut">
              <a:rPr lang="cs-CZ" smtClean="0"/>
              <a:pPr/>
              <a:t>09.10.2025</a:t>
            </a:fld>
            <a:endParaRPr lang="cs-CZ"/>
          </a:p>
        </p:txBody>
      </p:sp>
      <p:sp>
        <p:nvSpPr>
          <p:cNvPr id="3" name="Footer Placeholder 2"/>
          <p:cNvSpPr>
            <a:spLocks noGrp="1"/>
          </p:cNvSpPr>
          <p:nvPr>
            <p:ph type="ftr" sz="quarter" idx="11"/>
          </p:nvPr>
        </p:nvSpPr>
        <p:spPr/>
        <p:txBody>
          <a:bodyPr/>
          <a:lstStyle/>
          <a:p>
            <a:endParaRPr lang="cs-CZ"/>
          </a:p>
        </p:txBody>
      </p:sp>
      <p:sp>
        <p:nvSpPr>
          <p:cNvPr id="4" name="Slide Number Placeholder 3"/>
          <p:cNvSpPr>
            <a:spLocks noGrp="1"/>
          </p:cNvSpPr>
          <p:nvPr>
            <p:ph type="sldNum" sz="quarter" idx="12"/>
          </p:nvPr>
        </p:nvSpPr>
        <p:spPr/>
        <p:txBody>
          <a:bodyPr/>
          <a:lstStyle/>
          <a:p>
            <a:fld id="{AC57A5DF-1266-40EA-9282-1E66B9DE06C0}" type="slidenum">
              <a:rPr lang="cs-CZ" smtClean="0"/>
              <a:pPr/>
              <a:t>‹#›</a:t>
            </a:fld>
            <a:endParaRPr lang="cs-CZ"/>
          </a:p>
        </p:txBody>
      </p:sp>
    </p:spTree>
    <p:extLst>
      <p:ext uri="{BB962C8B-B14F-4D97-AF65-F5344CB8AC3E}">
        <p14:creationId xmlns:p14="http://schemas.microsoft.com/office/powerpoint/2010/main" val="313100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cs-CZ"/>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Click to edit Master text styles</a:t>
            </a:r>
          </a:p>
        </p:txBody>
      </p:sp>
      <p:sp>
        <p:nvSpPr>
          <p:cNvPr id="5" name="Date Placeholder 4"/>
          <p:cNvSpPr>
            <a:spLocks noGrp="1"/>
          </p:cNvSpPr>
          <p:nvPr>
            <p:ph type="dt" sz="half" idx="10"/>
          </p:nvPr>
        </p:nvSpPr>
        <p:spPr/>
        <p:txBody>
          <a:bodyPr/>
          <a:lstStyle/>
          <a:p>
            <a:fld id="{95EC1D4A-A796-47C3-A63E-CE236FB377E2}" type="datetimeFigureOut">
              <a:rPr lang="cs-CZ" smtClean="0"/>
              <a:pPr/>
              <a:t>09.10.2025</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AC57A5DF-1266-40EA-9282-1E66B9DE06C0}" type="slidenum">
              <a:rPr lang="cs-CZ" smtClean="0"/>
              <a:pPr/>
              <a:t>‹#›</a:t>
            </a:fld>
            <a:endParaRPr lang="cs-CZ"/>
          </a:p>
        </p:txBody>
      </p:sp>
    </p:spTree>
    <p:extLst>
      <p:ext uri="{BB962C8B-B14F-4D97-AF65-F5344CB8AC3E}">
        <p14:creationId xmlns:p14="http://schemas.microsoft.com/office/powerpoint/2010/main" val="2964378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cs-CZ"/>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Click to edit Master text styles</a:t>
            </a:r>
          </a:p>
        </p:txBody>
      </p:sp>
      <p:sp>
        <p:nvSpPr>
          <p:cNvPr id="5" name="Date Placeholder 4"/>
          <p:cNvSpPr>
            <a:spLocks noGrp="1"/>
          </p:cNvSpPr>
          <p:nvPr>
            <p:ph type="dt" sz="half" idx="10"/>
          </p:nvPr>
        </p:nvSpPr>
        <p:spPr/>
        <p:txBody>
          <a:bodyPr/>
          <a:lstStyle/>
          <a:p>
            <a:fld id="{95EC1D4A-A796-47C3-A63E-CE236FB377E2}" type="datetimeFigureOut">
              <a:rPr lang="cs-CZ" smtClean="0"/>
              <a:pPr/>
              <a:t>09.10.2025</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AC57A5DF-1266-40EA-9282-1E66B9DE06C0}" type="slidenum">
              <a:rPr lang="cs-CZ" smtClean="0"/>
              <a:pPr/>
              <a:t>‹#›</a:t>
            </a:fld>
            <a:endParaRPr lang="cs-CZ"/>
          </a:p>
        </p:txBody>
      </p:sp>
    </p:spTree>
    <p:extLst>
      <p:ext uri="{BB962C8B-B14F-4D97-AF65-F5344CB8AC3E}">
        <p14:creationId xmlns:p14="http://schemas.microsoft.com/office/powerpoint/2010/main" val="20896019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6"/>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EC1D4A-A796-47C3-A63E-CE236FB377E2}" type="datetimeFigureOut">
              <a:rPr lang="cs-CZ" smtClean="0"/>
              <a:pPr/>
              <a:t>09.10.2025</a:t>
            </a:fld>
            <a:endParaRPr lang="cs-CZ"/>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57A5DF-1266-40EA-9282-1E66B9DE06C0}" type="slidenum">
              <a:rPr lang="cs-CZ" smtClean="0"/>
              <a:pPr/>
              <a:t>‹#›</a:t>
            </a:fld>
            <a:endParaRPr lang="cs-CZ"/>
          </a:p>
        </p:txBody>
      </p:sp>
    </p:spTree>
    <p:extLst>
      <p:ext uri="{BB962C8B-B14F-4D97-AF65-F5344CB8AC3E}">
        <p14:creationId xmlns:p14="http://schemas.microsoft.com/office/powerpoint/2010/main" val="55704876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hemeOverride" Target="../theme/themeOverride2.xml"/><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hemeOverride" Target="../theme/themeOverride3.xml"/><Relationship Id="rId4" Type="http://schemas.openxmlformats.org/officeDocument/2006/relationships/image" Target="../media/image1.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hemeOverride" Target="../theme/themeOverride5.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hemeOverride" Target="../theme/themeOverride6.xml"/><Relationship Id="rId4" Type="http://schemas.openxmlformats.org/officeDocument/2006/relationships/image" Target="../media/image1.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hemeOverride" Target="../theme/themeOverride8.xml"/><Relationship Id="rId4" Type="http://schemas.openxmlformats.org/officeDocument/2006/relationships/image" Target="../media/image1.png"/></Relationships>
</file>

<file path=ppt/slides/_rels/slide23.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hyperlink" Target="http://blog.glamour.as/2011/01/bullwhip-effect.html"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b="1" dirty="0"/>
              <a:t>Dodavatelské řetězce</a:t>
            </a:r>
          </a:p>
        </p:txBody>
      </p:sp>
      <p:sp>
        <p:nvSpPr>
          <p:cNvPr id="3" name="Podnadpis 2"/>
          <p:cNvSpPr>
            <a:spLocks noGrp="1"/>
          </p:cNvSpPr>
          <p:nvPr>
            <p:ph type="subTitle" idx="1"/>
          </p:nvPr>
        </p:nvSpPr>
        <p:spPr/>
        <p:txBody>
          <a:bodyPr/>
          <a:lstStyle/>
          <a:p>
            <a:r>
              <a:rPr lang="en-GB" dirty="0"/>
              <a:t>II </a:t>
            </a:r>
            <a:r>
              <a:rPr lang="cs-CZ" dirty="0"/>
              <a:t>přednáška</a:t>
            </a:r>
          </a:p>
        </p:txBody>
      </p:sp>
    </p:spTree>
    <p:extLst>
      <p:ext uri="{BB962C8B-B14F-4D97-AF65-F5344CB8AC3E}">
        <p14:creationId xmlns:p14="http://schemas.microsoft.com/office/powerpoint/2010/main" val="3264570244"/>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ovéPole 4">
            <a:extLst>
              <a:ext uri="{FF2B5EF4-FFF2-40B4-BE49-F238E27FC236}">
                <a16:creationId xmlns:a16="http://schemas.microsoft.com/office/drawing/2014/main" id="{2303492E-9048-83D5-22D0-7336F99C38D8}"/>
              </a:ext>
            </a:extLst>
          </p:cNvPr>
          <p:cNvSpPr txBox="1"/>
          <p:nvPr/>
        </p:nvSpPr>
        <p:spPr>
          <a:xfrm>
            <a:off x="251520" y="836712"/>
            <a:ext cx="8568952" cy="2862322"/>
          </a:xfrm>
          <a:prstGeom prst="rect">
            <a:avLst/>
          </a:prstGeom>
          <a:noFill/>
        </p:spPr>
        <p:txBody>
          <a:bodyPr wrap="square">
            <a:spAutoFit/>
          </a:bodyPr>
          <a:lstStyle/>
          <a:p>
            <a:pPr algn="just"/>
            <a:r>
              <a:rPr lang="cs-CZ" sz="2000" b="1" dirty="0"/>
              <a:t>Články:</a:t>
            </a:r>
          </a:p>
          <a:p>
            <a:pPr algn="just"/>
            <a:endParaRPr lang="cs-CZ" sz="2000" dirty="0"/>
          </a:p>
          <a:p>
            <a:pPr lvl="0" algn="just"/>
            <a:r>
              <a:rPr lang="cs-CZ" sz="2000" b="1" dirty="0"/>
              <a:t>ve výrobě</a:t>
            </a:r>
            <a:r>
              <a:rPr lang="cs-CZ" sz="2000" dirty="0"/>
              <a:t> – továrny, dílny, výrobní linky, buňky a centra, sklady surovin, materiálů, nakupovaných dílů, výrobní a montážní mezisklady, montážní linky, sklady hotových výrobků,</a:t>
            </a:r>
          </a:p>
          <a:p>
            <a:pPr lvl="0" algn="just"/>
            <a:endParaRPr lang="cs-CZ" sz="2000" dirty="0"/>
          </a:p>
          <a:p>
            <a:pPr lvl="0" algn="just"/>
            <a:r>
              <a:rPr lang="cs-CZ" sz="2000" b="1" dirty="0"/>
              <a:t>v dopravě</a:t>
            </a:r>
            <a:r>
              <a:rPr lang="cs-CZ" sz="2000" dirty="0"/>
              <a:t> – terminály a překladiště, železniční stanice, přístavy, letiště,</a:t>
            </a:r>
          </a:p>
          <a:p>
            <a:pPr lvl="0" algn="just"/>
            <a:endParaRPr lang="cs-CZ" sz="2000" dirty="0"/>
          </a:p>
          <a:p>
            <a:pPr lvl="0" algn="just"/>
            <a:r>
              <a:rPr lang="cs-CZ" sz="2000" b="1" dirty="0"/>
              <a:t>v obchodě</a:t>
            </a:r>
            <a:r>
              <a:rPr lang="cs-CZ" sz="2000" dirty="0"/>
              <a:t> – velkoobchodní sklady a maloobchodní prodejny.</a:t>
            </a:r>
          </a:p>
        </p:txBody>
      </p:sp>
    </p:spTree>
    <p:extLst>
      <p:ext uri="{BB962C8B-B14F-4D97-AF65-F5344CB8AC3E}">
        <p14:creationId xmlns:p14="http://schemas.microsoft.com/office/powerpoint/2010/main" val="3149158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Nadpis 1"/>
          <p:cNvSpPr>
            <a:spLocks noGrp="1"/>
          </p:cNvSpPr>
          <p:nvPr>
            <p:ph type="title"/>
          </p:nvPr>
        </p:nvSpPr>
        <p:spPr/>
        <p:txBody>
          <a:bodyPr/>
          <a:lstStyle/>
          <a:p>
            <a:r>
              <a:rPr lang="cs-CZ" b="1" dirty="0"/>
              <a:t>Tlačný (</a:t>
            </a:r>
            <a:r>
              <a:rPr lang="cs-CZ" b="1" dirty="0" err="1"/>
              <a:t>push</a:t>
            </a:r>
            <a:r>
              <a:rPr lang="cs-CZ" b="1" dirty="0"/>
              <a:t>) princip</a:t>
            </a:r>
            <a:r>
              <a:rPr lang="cs-CZ" dirty="0"/>
              <a:t> </a:t>
            </a:r>
          </a:p>
        </p:txBody>
      </p:sp>
      <p:sp>
        <p:nvSpPr>
          <p:cNvPr id="64514" name="Zástupný symbol pro obsah 2"/>
          <p:cNvSpPr>
            <a:spLocks noGrp="1"/>
          </p:cNvSpPr>
          <p:nvPr>
            <p:ph idx="1"/>
          </p:nvPr>
        </p:nvSpPr>
        <p:spPr>
          <a:xfrm>
            <a:off x="827584" y="2276872"/>
            <a:ext cx="3810000" cy="3886200"/>
          </a:xfrm>
        </p:spPr>
        <p:txBody>
          <a:bodyPr/>
          <a:lstStyle/>
          <a:p>
            <a:r>
              <a:rPr lang="cs-CZ" dirty="0"/>
              <a:t>Cíl: maximální využití kapacit</a:t>
            </a:r>
          </a:p>
        </p:txBody>
      </p:sp>
      <p:grpSp>
        <p:nvGrpSpPr>
          <p:cNvPr id="2" name="Skupina 3"/>
          <p:cNvGrpSpPr>
            <a:grpSpLocks/>
          </p:cNvGrpSpPr>
          <p:nvPr/>
        </p:nvGrpSpPr>
        <p:grpSpPr bwMode="auto">
          <a:xfrm>
            <a:off x="4788024" y="2708920"/>
            <a:ext cx="3429000" cy="2524125"/>
            <a:chOff x="0" y="0"/>
            <a:chExt cx="3428999" cy="2524125"/>
          </a:xfrm>
        </p:grpSpPr>
        <p:sp>
          <p:nvSpPr>
            <p:cNvPr id="5" name="Zaoblený obdélník 4"/>
            <p:cNvSpPr/>
            <p:nvPr/>
          </p:nvSpPr>
          <p:spPr>
            <a:xfrm>
              <a:off x="0" y="9525"/>
              <a:ext cx="971550" cy="35242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en-US">
                  <a:solidFill>
                    <a:schemeClr val="tx1"/>
                  </a:solidFill>
                </a:rPr>
                <a:t>Dodavatel</a:t>
              </a:r>
              <a:endParaRPr lang="cs-CZ">
                <a:solidFill>
                  <a:schemeClr val="tx1"/>
                </a:solidFill>
              </a:endParaRPr>
            </a:p>
          </p:txBody>
        </p:sp>
        <p:sp>
          <p:nvSpPr>
            <p:cNvPr id="6" name="Zaoblený obdélník 5"/>
            <p:cNvSpPr/>
            <p:nvPr/>
          </p:nvSpPr>
          <p:spPr>
            <a:xfrm>
              <a:off x="1228725" y="0"/>
              <a:ext cx="971550" cy="34290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en-US">
                  <a:solidFill>
                    <a:schemeClr val="tx1"/>
                  </a:solidFill>
                </a:rPr>
                <a:t>Dodavatel</a:t>
              </a:r>
              <a:endParaRPr lang="cs-CZ">
                <a:solidFill>
                  <a:schemeClr val="tx1"/>
                </a:solidFill>
              </a:endParaRPr>
            </a:p>
          </p:txBody>
        </p:sp>
        <p:sp>
          <p:nvSpPr>
            <p:cNvPr id="7" name="Zaoblený obdélník 6"/>
            <p:cNvSpPr/>
            <p:nvPr/>
          </p:nvSpPr>
          <p:spPr>
            <a:xfrm>
              <a:off x="2457449" y="0"/>
              <a:ext cx="971550" cy="33337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en-US">
                  <a:solidFill>
                    <a:schemeClr val="tx1"/>
                  </a:solidFill>
                </a:rPr>
                <a:t>Dodavatel</a:t>
              </a:r>
              <a:endParaRPr lang="cs-CZ">
                <a:solidFill>
                  <a:schemeClr val="tx1"/>
                </a:solidFill>
              </a:endParaRPr>
            </a:p>
          </p:txBody>
        </p:sp>
        <p:sp>
          <p:nvSpPr>
            <p:cNvPr id="8" name="Zaoblený obdélník 7"/>
            <p:cNvSpPr/>
            <p:nvPr/>
          </p:nvSpPr>
          <p:spPr>
            <a:xfrm>
              <a:off x="1238250" y="847725"/>
              <a:ext cx="828675" cy="371475"/>
            </a:xfrm>
            <a:prstGeom prst="roundRect">
              <a:avLst/>
            </a:prstGeom>
            <a:solidFill>
              <a:schemeClr val="accent3">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cs-CZ">
                  <a:solidFill>
                    <a:schemeClr val="tx1"/>
                  </a:solidFill>
                </a:rPr>
                <a:t>Výrobce</a:t>
              </a:r>
            </a:p>
          </p:txBody>
        </p:sp>
        <p:sp>
          <p:nvSpPr>
            <p:cNvPr id="9" name="Zaoblený obdélník 8"/>
            <p:cNvSpPr/>
            <p:nvPr/>
          </p:nvSpPr>
          <p:spPr>
            <a:xfrm>
              <a:off x="1228725" y="1504950"/>
              <a:ext cx="828675" cy="371475"/>
            </a:xfrm>
            <a:prstGeom prst="roundRect">
              <a:avLst/>
            </a:prstGeom>
            <a:solidFill>
              <a:schemeClr val="accent6">
                <a:lumMod val="40000"/>
                <a:lumOff val="6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cs-CZ">
                  <a:solidFill>
                    <a:schemeClr val="tx1"/>
                  </a:solidFill>
                </a:rPr>
                <a:t>Distribuce</a:t>
              </a:r>
            </a:p>
          </p:txBody>
        </p:sp>
        <p:sp>
          <p:nvSpPr>
            <p:cNvPr id="10" name="Zaoblený obdélník 9"/>
            <p:cNvSpPr/>
            <p:nvPr/>
          </p:nvSpPr>
          <p:spPr>
            <a:xfrm>
              <a:off x="1238250" y="2152650"/>
              <a:ext cx="828675" cy="371475"/>
            </a:xfrm>
            <a:prstGeom prst="roundRect">
              <a:avLst/>
            </a:prstGeom>
            <a:solidFill>
              <a:schemeClr val="accent4">
                <a:lumMod val="40000"/>
                <a:lumOff val="6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cs-CZ">
                  <a:solidFill>
                    <a:schemeClr val="tx1"/>
                  </a:solidFill>
                </a:rPr>
                <a:t>Zákazník</a:t>
              </a:r>
            </a:p>
          </p:txBody>
        </p:sp>
        <p:cxnSp>
          <p:nvCxnSpPr>
            <p:cNvPr id="11" name="Přímá spojnice se šipkou 10"/>
            <p:cNvCxnSpPr>
              <a:stCxn id="5" idx="2"/>
              <a:endCxn id="8" idx="0"/>
            </p:cNvCxnSpPr>
            <p:nvPr/>
          </p:nvCxnSpPr>
          <p:spPr>
            <a:xfrm>
              <a:off x="485775" y="361950"/>
              <a:ext cx="1166812" cy="485775"/>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2" name="Přímá spojnice se šipkou 11"/>
            <p:cNvCxnSpPr>
              <a:stCxn id="6" idx="2"/>
              <a:endCxn id="8" idx="0"/>
            </p:cNvCxnSpPr>
            <p:nvPr/>
          </p:nvCxnSpPr>
          <p:spPr>
            <a:xfrm flipH="1">
              <a:off x="1652587" y="342900"/>
              <a:ext cx="61913" cy="504825"/>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 name="Přímá spojnice se šipkou 12"/>
            <p:cNvCxnSpPr>
              <a:stCxn id="7" idx="2"/>
              <a:endCxn id="8" idx="0"/>
            </p:cNvCxnSpPr>
            <p:nvPr/>
          </p:nvCxnSpPr>
          <p:spPr>
            <a:xfrm flipH="1">
              <a:off x="1652587" y="333375"/>
              <a:ext cx="1290638" cy="514350"/>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4" name="Přímá spojnice se šipkou 13"/>
            <p:cNvCxnSpPr>
              <a:stCxn id="8" idx="2"/>
              <a:endCxn id="9" idx="0"/>
            </p:cNvCxnSpPr>
            <p:nvPr/>
          </p:nvCxnSpPr>
          <p:spPr>
            <a:xfrm flipH="1">
              <a:off x="1643062" y="1219200"/>
              <a:ext cx="9525" cy="285750"/>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5" name="Přímá spojnice se šipkou 14"/>
            <p:cNvCxnSpPr>
              <a:stCxn id="9" idx="2"/>
              <a:endCxn id="10" idx="0"/>
            </p:cNvCxnSpPr>
            <p:nvPr/>
          </p:nvCxnSpPr>
          <p:spPr>
            <a:xfrm>
              <a:off x="1643062" y="1876425"/>
              <a:ext cx="9525" cy="276225"/>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6" name="TextovéPole 26"/>
            <p:cNvSpPr txBox="1"/>
            <p:nvPr/>
          </p:nvSpPr>
          <p:spPr>
            <a:xfrm>
              <a:off x="104775" y="485775"/>
              <a:ext cx="1200150" cy="923925"/>
            </a:xfrm>
            <a:prstGeom prst="rect">
              <a:avLst/>
            </a:prstGeom>
            <a:noFill/>
            <a:ln w="0" cmpd="sng">
              <a:noFill/>
            </a:ln>
          </p:spPr>
          <p:style>
            <a:lnRef idx="0">
              <a:scrgbClr r="0" g="0" b="0"/>
            </a:lnRef>
            <a:fillRef idx="0">
              <a:scrgbClr r="0" g="0" b="0"/>
            </a:fillRef>
            <a:effectRef idx="0">
              <a:scrgbClr r="0" g="0" b="0"/>
            </a:effectRef>
            <a:fontRef idx="minor">
              <a:schemeClr val="dk1"/>
            </a:fontRef>
          </p:style>
          <p:txBody>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fontAlgn="auto">
                <a:spcBef>
                  <a:spcPts val="0"/>
                </a:spcBef>
                <a:spcAft>
                  <a:spcPts val="0"/>
                </a:spcAft>
                <a:defRPr/>
              </a:pPr>
              <a:r>
                <a:rPr lang="cs-CZ" b="1">
                  <a:solidFill>
                    <a:schemeClr val="bg2">
                      <a:lumMod val="25000"/>
                    </a:schemeClr>
                  </a:solidFill>
                </a:rPr>
                <a:t>Tok zboží (materiálový tok)</a:t>
              </a:r>
            </a:p>
          </p:txBody>
        </p:sp>
      </p:grpSp>
    </p:spTree>
    <p:extLst>
      <p:ext uri="{BB962C8B-B14F-4D97-AF65-F5344CB8AC3E}">
        <p14:creationId xmlns:p14="http://schemas.microsoft.com/office/powerpoint/2010/main" val="11359045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Nadpis 1"/>
          <p:cNvSpPr>
            <a:spLocks noGrp="1"/>
          </p:cNvSpPr>
          <p:nvPr>
            <p:ph type="title"/>
          </p:nvPr>
        </p:nvSpPr>
        <p:spPr/>
        <p:txBody>
          <a:bodyPr/>
          <a:lstStyle/>
          <a:p>
            <a:r>
              <a:rPr lang="cs-CZ" b="1"/>
              <a:t>Tažný (pull) princip</a:t>
            </a:r>
            <a:r>
              <a:rPr lang="cs-CZ"/>
              <a:t> </a:t>
            </a:r>
          </a:p>
        </p:txBody>
      </p:sp>
      <p:sp>
        <p:nvSpPr>
          <p:cNvPr id="65538" name="Zástupný symbol pro obsah 2"/>
          <p:cNvSpPr>
            <a:spLocks noGrp="1"/>
          </p:cNvSpPr>
          <p:nvPr>
            <p:ph idx="1"/>
          </p:nvPr>
        </p:nvSpPr>
        <p:spPr>
          <a:xfrm>
            <a:off x="1187624" y="2420888"/>
            <a:ext cx="2514600" cy="3886200"/>
          </a:xfrm>
        </p:spPr>
        <p:txBody>
          <a:bodyPr>
            <a:normAutofit fontScale="92500" lnSpcReduction="10000"/>
          </a:bodyPr>
          <a:lstStyle/>
          <a:p>
            <a:r>
              <a:rPr lang="cs-CZ" dirty="0"/>
              <a:t>Cíl: optimalizace nákladů na zásobování, dodání požadovaného zákazníkem produktu</a:t>
            </a:r>
          </a:p>
          <a:p>
            <a:endParaRPr lang="cs-CZ" dirty="0"/>
          </a:p>
        </p:txBody>
      </p:sp>
      <p:grpSp>
        <p:nvGrpSpPr>
          <p:cNvPr id="2" name="Skupina 3"/>
          <p:cNvGrpSpPr>
            <a:grpSpLocks/>
          </p:cNvGrpSpPr>
          <p:nvPr/>
        </p:nvGrpSpPr>
        <p:grpSpPr bwMode="auto">
          <a:xfrm>
            <a:off x="3995936" y="1988840"/>
            <a:ext cx="5148064" cy="4464496"/>
            <a:chOff x="0" y="0"/>
            <a:chExt cx="4438650" cy="4114800"/>
          </a:xfrm>
        </p:grpSpPr>
        <p:sp>
          <p:nvSpPr>
            <p:cNvPr id="5" name="TextovéPole 13"/>
            <p:cNvSpPr txBox="1"/>
            <p:nvPr/>
          </p:nvSpPr>
          <p:spPr>
            <a:xfrm>
              <a:off x="2533650" y="3305175"/>
              <a:ext cx="857250" cy="581025"/>
            </a:xfrm>
            <a:prstGeom prst="rect">
              <a:avLst/>
            </a:prstGeom>
            <a:noFill/>
            <a:ln w="0" cmpd="sng">
              <a:noFill/>
            </a:ln>
          </p:spPr>
          <p:style>
            <a:lnRef idx="0">
              <a:scrgbClr r="0" g="0" b="0"/>
            </a:lnRef>
            <a:fillRef idx="0">
              <a:scrgbClr r="0" g="0" b="0"/>
            </a:fillRef>
            <a:effectRef idx="0">
              <a:scrgbClr r="0" g="0" b="0"/>
            </a:effectRef>
            <a:fontRef idx="minor">
              <a:schemeClr val="dk1"/>
            </a:fontRef>
          </p:style>
          <p:txBody>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fontAlgn="auto">
                <a:spcBef>
                  <a:spcPts val="0"/>
                </a:spcBef>
                <a:spcAft>
                  <a:spcPts val="0"/>
                </a:spcAft>
                <a:defRPr/>
              </a:pPr>
              <a:r>
                <a:rPr lang="cs-CZ" b="1">
                  <a:solidFill>
                    <a:schemeClr val="accent5">
                      <a:lumMod val="75000"/>
                    </a:schemeClr>
                  </a:solidFill>
                </a:rPr>
                <a:t>Požadavek </a:t>
              </a:r>
            </a:p>
          </p:txBody>
        </p:sp>
        <p:grpSp>
          <p:nvGrpSpPr>
            <p:cNvPr id="3" name="Skupina 5"/>
            <p:cNvGrpSpPr>
              <a:grpSpLocks/>
            </p:cNvGrpSpPr>
            <p:nvPr/>
          </p:nvGrpSpPr>
          <p:grpSpPr bwMode="auto">
            <a:xfrm>
              <a:off x="0" y="0"/>
              <a:ext cx="4438650" cy="4114800"/>
              <a:chOff x="0" y="0"/>
              <a:chExt cx="4438650" cy="4114800"/>
            </a:xfrm>
          </p:grpSpPr>
          <p:sp>
            <p:nvSpPr>
              <p:cNvPr id="7" name="Zaoblený obdélník 6"/>
              <p:cNvSpPr/>
              <p:nvPr/>
            </p:nvSpPr>
            <p:spPr>
              <a:xfrm>
                <a:off x="828675" y="714375"/>
                <a:ext cx="971550" cy="35242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en-US">
                    <a:solidFill>
                      <a:schemeClr val="tx1"/>
                    </a:solidFill>
                  </a:rPr>
                  <a:t>Dodavatel</a:t>
                </a:r>
                <a:endParaRPr lang="cs-CZ">
                  <a:solidFill>
                    <a:schemeClr val="tx1"/>
                  </a:solidFill>
                </a:endParaRPr>
              </a:p>
            </p:txBody>
          </p:sp>
          <p:sp>
            <p:nvSpPr>
              <p:cNvPr id="8" name="Zaoblený obdélník 7"/>
              <p:cNvSpPr/>
              <p:nvPr/>
            </p:nvSpPr>
            <p:spPr>
              <a:xfrm>
                <a:off x="2295525" y="742950"/>
                <a:ext cx="971550" cy="33337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en-US">
                    <a:solidFill>
                      <a:schemeClr val="tx1"/>
                    </a:solidFill>
                  </a:rPr>
                  <a:t>Dodavatel</a:t>
                </a:r>
                <a:endParaRPr lang="cs-CZ">
                  <a:solidFill>
                    <a:schemeClr val="tx1"/>
                  </a:solidFill>
                </a:endParaRPr>
              </a:p>
            </p:txBody>
          </p:sp>
          <p:sp>
            <p:nvSpPr>
              <p:cNvPr id="9" name="Zaoblený obdélník 8"/>
              <p:cNvSpPr/>
              <p:nvPr/>
            </p:nvSpPr>
            <p:spPr>
              <a:xfrm>
                <a:off x="1638300" y="1857375"/>
                <a:ext cx="828675" cy="371475"/>
              </a:xfrm>
              <a:prstGeom prst="roundRect">
                <a:avLst/>
              </a:prstGeom>
              <a:solidFill>
                <a:schemeClr val="accent3">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cs-CZ">
                    <a:solidFill>
                      <a:schemeClr val="tx1"/>
                    </a:solidFill>
                  </a:rPr>
                  <a:t>Výrobce</a:t>
                </a:r>
              </a:p>
            </p:txBody>
          </p:sp>
          <p:sp>
            <p:nvSpPr>
              <p:cNvPr id="10" name="Zaoblený obdélník 9"/>
              <p:cNvSpPr/>
              <p:nvPr/>
            </p:nvSpPr>
            <p:spPr>
              <a:xfrm>
                <a:off x="1628775" y="2800350"/>
                <a:ext cx="828675" cy="371475"/>
              </a:xfrm>
              <a:prstGeom prst="roundRect">
                <a:avLst/>
              </a:prstGeom>
              <a:solidFill>
                <a:schemeClr val="accent6">
                  <a:lumMod val="40000"/>
                  <a:lumOff val="6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cs-CZ">
                    <a:solidFill>
                      <a:schemeClr val="tx1"/>
                    </a:solidFill>
                  </a:rPr>
                  <a:t>Distribuce</a:t>
                </a:r>
              </a:p>
            </p:txBody>
          </p:sp>
          <p:sp>
            <p:nvSpPr>
              <p:cNvPr id="11" name="Zaoblený obdélník 10"/>
              <p:cNvSpPr/>
              <p:nvPr/>
            </p:nvSpPr>
            <p:spPr>
              <a:xfrm>
                <a:off x="1638300" y="3657600"/>
                <a:ext cx="828675" cy="371475"/>
              </a:xfrm>
              <a:prstGeom prst="roundRect">
                <a:avLst/>
              </a:prstGeom>
              <a:solidFill>
                <a:schemeClr val="accent4">
                  <a:lumMod val="40000"/>
                  <a:lumOff val="6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cs-CZ">
                    <a:solidFill>
                      <a:schemeClr val="tx1"/>
                    </a:solidFill>
                  </a:rPr>
                  <a:t>Zákazník</a:t>
                </a:r>
              </a:p>
            </p:txBody>
          </p:sp>
          <p:cxnSp>
            <p:nvCxnSpPr>
              <p:cNvPr id="12" name="Přímá spojnice se šipkou 11"/>
              <p:cNvCxnSpPr>
                <a:stCxn id="7" idx="2"/>
                <a:endCxn id="9" idx="0"/>
              </p:cNvCxnSpPr>
              <p:nvPr/>
            </p:nvCxnSpPr>
            <p:spPr>
              <a:xfrm>
                <a:off x="1314450" y="1066800"/>
                <a:ext cx="738188" cy="790575"/>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 name="Přímá spojnice se šipkou 12"/>
              <p:cNvCxnSpPr>
                <a:stCxn id="8" idx="2"/>
                <a:endCxn id="9" idx="0"/>
              </p:cNvCxnSpPr>
              <p:nvPr/>
            </p:nvCxnSpPr>
            <p:spPr>
              <a:xfrm flipH="1">
                <a:off x="2052638" y="1076325"/>
                <a:ext cx="728662" cy="781050"/>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4" name="Přímá spojnice se šipkou 13"/>
              <p:cNvCxnSpPr>
                <a:stCxn id="9" idx="2"/>
                <a:endCxn id="10" idx="0"/>
              </p:cNvCxnSpPr>
              <p:nvPr/>
            </p:nvCxnSpPr>
            <p:spPr>
              <a:xfrm flipH="1">
                <a:off x="2043113" y="2228850"/>
                <a:ext cx="9525" cy="571500"/>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5" name="Přímá spojnice se šipkou 14"/>
              <p:cNvCxnSpPr>
                <a:stCxn id="10" idx="2"/>
                <a:endCxn id="11" idx="0"/>
              </p:cNvCxnSpPr>
              <p:nvPr/>
            </p:nvCxnSpPr>
            <p:spPr>
              <a:xfrm>
                <a:off x="2043113" y="3171825"/>
                <a:ext cx="9525" cy="485775"/>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6" name="Zaoblený obdélník 15"/>
              <p:cNvSpPr/>
              <p:nvPr/>
            </p:nvSpPr>
            <p:spPr>
              <a:xfrm>
                <a:off x="0" y="38100"/>
                <a:ext cx="971550" cy="35242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en-US">
                    <a:solidFill>
                      <a:schemeClr val="tx1"/>
                    </a:solidFill>
                  </a:rPr>
                  <a:t>Dodavatel</a:t>
                </a:r>
                <a:endParaRPr lang="cs-CZ">
                  <a:solidFill>
                    <a:schemeClr val="tx1"/>
                  </a:solidFill>
                </a:endParaRPr>
              </a:p>
            </p:txBody>
          </p:sp>
          <p:sp>
            <p:nvSpPr>
              <p:cNvPr id="17" name="Zaoblený obdélník 16"/>
              <p:cNvSpPr/>
              <p:nvPr/>
            </p:nvSpPr>
            <p:spPr>
              <a:xfrm>
                <a:off x="1209675" y="57150"/>
                <a:ext cx="971550" cy="35242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en-US">
                    <a:solidFill>
                      <a:schemeClr val="tx1"/>
                    </a:solidFill>
                  </a:rPr>
                  <a:t>Dodavatel</a:t>
                </a:r>
                <a:endParaRPr lang="cs-CZ">
                  <a:solidFill>
                    <a:schemeClr val="tx1"/>
                  </a:solidFill>
                </a:endParaRPr>
              </a:p>
            </p:txBody>
          </p:sp>
          <p:sp>
            <p:nvSpPr>
              <p:cNvPr id="18" name="Zaoblený obdélník 17"/>
              <p:cNvSpPr/>
              <p:nvPr/>
            </p:nvSpPr>
            <p:spPr>
              <a:xfrm>
                <a:off x="2419350" y="0"/>
                <a:ext cx="971550" cy="35242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en-US">
                    <a:solidFill>
                      <a:schemeClr val="tx1"/>
                    </a:solidFill>
                  </a:rPr>
                  <a:t>Dodavatel</a:t>
                </a:r>
                <a:endParaRPr lang="cs-CZ">
                  <a:solidFill>
                    <a:schemeClr val="tx1"/>
                  </a:solidFill>
                </a:endParaRPr>
              </a:p>
            </p:txBody>
          </p:sp>
          <p:cxnSp>
            <p:nvCxnSpPr>
              <p:cNvPr id="19" name="Přímá spojnice se šipkou 18"/>
              <p:cNvCxnSpPr>
                <a:stCxn id="16" idx="3"/>
                <a:endCxn id="17" idx="1"/>
              </p:cNvCxnSpPr>
              <p:nvPr/>
            </p:nvCxnSpPr>
            <p:spPr>
              <a:xfrm>
                <a:off x="971550" y="214313"/>
                <a:ext cx="238125" cy="19050"/>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0" name="Přímá spojnice se šipkou 19"/>
              <p:cNvCxnSpPr>
                <a:stCxn id="17" idx="3"/>
                <a:endCxn id="9" idx="0"/>
              </p:cNvCxnSpPr>
              <p:nvPr/>
            </p:nvCxnSpPr>
            <p:spPr>
              <a:xfrm flipH="1">
                <a:off x="2052638" y="233363"/>
                <a:ext cx="128587" cy="1624012"/>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1" name="Přímá spojnice se šipkou 20"/>
              <p:cNvCxnSpPr>
                <a:stCxn id="18" idx="2"/>
                <a:endCxn id="8" idx="0"/>
              </p:cNvCxnSpPr>
              <p:nvPr/>
            </p:nvCxnSpPr>
            <p:spPr>
              <a:xfrm flipH="1">
                <a:off x="2781300" y="352425"/>
                <a:ext cx="123825" cy="390525"/>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2" name="Přímá spojnice se šipkou 21"/>
              <p:cNvCxnSpPr/>
              <p:nvPr/>
            </p:nvCxnSpPr>
            <p:spPr>
              <a:xfrm flipV="1">
                <a:off x="2266950" y="3190875"/>
                <a:ext cx="9525" cy="485775"/>
              </a:xfrm>
              <a:prstGeom prst="straightConnector1">
                <a:avLst/>
              </a:prstGeom>
              <a:ln w="19050">
                <a:solidFill>
                  <a:schemeClr val="accent5">
                    <a:lumMod val="75000"/>
                  </a:schemeClr>
                </a:solidFill>
                <a:prstDash val="lgDash"/>
                <a:tailEnd type="triangle"/>
              </a:ln>
            </p:spPr>
            <p:style>
              <a:lnRef idx="1">
                <a:schemeClr val="accent1"/>
              </a:lnRef>
              <a:fillRef idx="0">
                <a:schemeClr val="accent1"/>
              </a:fillRef>
              <a:effectRef idx="0">
                <a:schemeClr val="accent1"/>
              </a:effectRef>
              <a:fontRef idx="minor">
                <a:schemeClr val="tx1"/>
              </a:fontRef>
            </p:style>
          </p:cxnSp>
          <p:cxnSp>
            <p:nvCxnSpPr>
              <p:cNvPr id="23" name="Přímá spojnice se šipkou 22"/>
              <p:cNvCxnSpPr/>
              <p:nvPr/>
            </p:nvCxnSpPr>
            <p:spPr>
              <a:xfrm flipV="1">
                <a:off x="2247900" y="2266950"/>
                <a:ext cx="9525" cy="485775"/>
              </a:xfrm>
              <a:prstGeom prst="straightConnector1">
                <a:avLst/>
              </a:prstGeom>
              <a:ln w="19050">
                <a:solidFill>
                  <a:schemeClr val="accent5">
                    <a:lumMod val="75000"/>
                  </a:schemeClr>
                </a:solidFill>
                <a:prstDash val="lgDash"/>
                <a:tailEnd type="triangle"/>
              </a:ln>
            </p:spPr>
            <p:style>
              <a:lnRef idx="1">
                <a:schemeClr val="accent1"/>
              </a:lnRef>
              <a:fillRef idx="0">
                <a:schemeClr val="accent1"/>
              </a:fillRef>
              <a:effectRef idx="0">
                <a:schemeClr val="accent1"/>
              </a:effectRef>
              <a:fontRef idx="minor">
                <a:schemeClr val="tx1"/>
              </a:fontRef>
            </p:style>
          </p:cxnSp>
          <p:cxnSp>
            <p:nvCxnSpPr>
              <p:cNvPr id="24" name="Přímá spojnice se šipkou 23"/>
              <p:cNvCxnSpPr/>
              <p:nvPr/>
            </p:nvCxnSpPr>
            <p:spPr>
              <a:xfrm flipV="1">
                <a:off x="2228850" y="1095375"/>
                <a:ext cx="809625" cy="733425"/>
              </a:xfrm>
              <a:prstGeom prst="straightConnector1">
                <a:avLst/>
              </a:prstGeom>
              <a:ln w="19050">
                <a:solidFill>
                  <a:schemeClr val="accent5">
                    <a:lumMod val="75000"/>
                  </a:schemeClr>
                </a:solidFill>
                <a:prstDash val="lgDash"/>
                <a:tailEnd type="triangle"/>
              </a:ln>
            </p:spPr>
            <p:style>
              <a:lnRef idx="1">
                <a:schemeClr val="accent1"/>
              </a:lnRef>
              <a:fillRef idx="0">
                <a:schemeClr val="accent1"/>
              </a:fillRef>
              <a:effectRef idx="0">
                <a:schemeClr val="accent1"/>
              </a:effectRef>
              <a:fontRef idx="minor">
                <a:schemeClr val="tx1"/>
              </a:fontRef>
            </p:style>
          </p:cxnSp>
          <p:cxnSp>
            <p:nvCxnSpPr>
              <p:cNvPr id="25" name="Přímá spojnice se šipkou 24"/>
              <p:cNvCxnSpPr/>
              <p:nvPr/>
            </p:nvCxnSpPr>
            <p:spPr>
              <a:xfrm flipH="1" flipV="1">
                <a:off x="1114425" y="1085850"/>
                <a:ext cx="723900" cy="762000"/>
              </a:xfrm>
              <a:prstGeom prst="straightConnector1">
                <a:avLst/>
              </a:prstGeom>
              <a:ln w="19050">
                <a:solidFill>
                  <a:schemeClr val="accent5">
                    <a:lumMod val="75000"/>
                  </a:schemeClr>
                </a:solidFill>
                <a:prstDash val="lgDash"/>
                <a:tailEnd type="triangle"/>
              </a:ln>
            </p:spPr>
            <p:style>
              <a:lnRef idx="1">
                <a:schemeClr val="accent1"/>
              </a:lnRef>
              <a:fillRef idx="0">
                <a:schemeClr val="accent1"/>
              </a:fillRef>
              <a:effectRef idx="0">
                <a:schemeClr val="accent1"/>
              </a:effectRef>
              <a:fontRef idx="minor">
                <a:schemeClr val="tx1"/>
              </a:fontRef>
            </p:style>
          </p:cxnSp>
          <p:sp>
            <p:nvSpPr>
              <p:cNvPr id="26" name="Zaoblený obdélník 25"/>
              <p:cNvSpPr/>
              <p:nvPr/>
            </p:nvSpPr>
            <p:spPr>
              <a:xfrm>
                <a:off x="609600" y="561975"/>
                <a:ext cx="2828925" cy="3552825"/>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endParaRPr lang="cs-CZ"/>
              </a:p>
            </p:txBody>
          </p:sp>
          <p:sp>
            <p:nvSpPr>
              <p:cNvPr id="27" name="TextovéPole 64"/>
              <p:cNvSpPr txBox="1"/>
              <p:nvPr/>
            </p:nvSpPr>
            <p:spPr>
              <a:xfrm>
                <a:off x="3533775" y="1838325"/>
                <a:ext cx="904875" cy="1152525"/>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fontAlgn="auto">
                  <a:spcBef>
                    <a:spcPts val="0"/>
                  </a:spcBef>
                  <a:spcAft>
                    <a:spcPts val="0"/>
                  </a:spcAft>
                  <a:defRPr/>
                </a:pPr>
                <a:r>
                  <a:rPr lang="cs-CZ" b="1">
                    <a:solidFill>
                      <a:srgbClr val="FF0000"/>
                    </a:solidFill>
                  </a:rPr>
                  <a:t>3PL (third-party logistics provider )</a:t>
                </a:r>
              </a:p>
            </p:txBody>
          </p:sp>
        </p:grpSp>
      </p:grpSp>
    </p:spTree>
    <p:extLst>
      <p:ext uri="{BB962C8B-B14F-4D97-AF65-F5344CB8AC3E}">
        <p14:creationId xmlns:p14="http://schemas.microsoft.com/office/powerpoint/2010/main" val="18431769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Tažný a tlačný principy</a:t>
            </a:r>
          </a:p>
        </p:txBody>
      </p:sp>
      <p:graphicFrame>
        <p:nvGraphicFramePr>
          <p:cNvPr id="4" name="Zástupný symbol pro obsah 3"/>
          <p:cNvGraphicFramePr>
            <a:graphicFrameLocks noGrp="1"/>
          </p:cNvGraphicFramePr>
          <p:nvPr>
            <p:ph idx="1"/>
          </p:nvPr>
        </p:nvGraphicFramePr>
        <p:xfrm>
          <a:off x="611560" y="2132856"/>
          <a:ext cx="8208911" cy="3960440"/>
        </p:xfrm>
        <a:graphic>
          <a:graphicData uri="http://schemas.openxmlformats.org/drawingml/2006/table">
            <a:tbl>
              <a:tblPr/>
              <a:tblGrid>
                <a:gridCol w="1550672">
                  <a:extLst>
                    <a:ext uri="{9D8B030D-6E8A-4147-A177-3AD203B41FA5}">
                      <a16:colId xmlns:a16="http://schemas.microsoft.com/office/drawing/2014/main" val="20000"/>
                    </a:ext>
                  </a:extLst>
                </a:gridCol>
                <a:gridCol w="6658239">
                  <a:extLst>
                    <a:ext uri="{9D8B030D-6E8A-4147-A177-3AD203B41FA5}">
                      <a16:colId xmlns:a16="http://schemas.microsoft.com/office/drawing/2014/main" val="20001"/>
                    </a:ext>
                  </a:extLst>
                </a:gridCol>
              </a:tblGrid>
              <a:tr h="396043">
                <a:tc>
                  <a:txBody>
                    <a:bodyPr/>
                    <a:lstStyle/>
                    <a:p>
                      <a:pPr>
                        <a:lnSpc>
                          <a:spcPct val="115000"/>
                        </a:lnSpc>
                        <a:spcAft>
                          <a:spcPts val="0"/>
                        </a:spcAft>
                      </a:pPr>
                      <a:r>
                        <a:rPr lang="cs-CZ" sz="1200" dirty="0">
                          <a:latin typeface="Times New Roman"/>
                          <a:ea typeface="Calibri"/>
                          <a:cs typeface="Times New Roman"/>
                        </a:rPr>
                        <a:t>princip</a:t>
                      </a:r>
                      <a:endParaRPr lang="cs-CZ" sz="12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cs-CZ" sz="1200">
                          <a:latin typeface="Times New Roman"/>
                          <a:ea typeface="Calibri"/>
                          <a:cs typeface="Times New Roman"/>
                        </a:rPr>
                        <a:t>Poznámka</a:t>
                      </a:r>
                      <a:endParaRPr lang="cs-CZ" sz="12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792088">
                <a:tc>
                  <a:txBody>
                    <a:bodyPr/>
                    <a:lstStyle/>
                    <a:p>
                      <a:pPr>
                        <a:lnSpc>
                          <a:spcPct val="115000"/>
                        </a:lnSpc>
                        <a:spcAft>
                          <a:spcPts val="0"/>
                        </a:spcAft>
                      </a:pPr>
                      <a:r>
                        <a:rPr lang="cs-CZ" sz="1200">
                          <a:latin typeface="Times New Roman"/>
                          <a:ea typeface="Calibri"/>
                          <a:cs typeface="Times New Roman"/>
                        </a:rPr>
                        <a:t>Pull systém</a:t>
                      </a:r>
                      <a:endParaRPr lang="cs-CZ" sz="12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cs-CZ" sz="1200" dirty="0">
                          <a:latin typeface="Times New Roman"/>
                          <a:ea typeface="Calibri"/>
                          <a:cs typeface="Times New Roman"/>
                        </a:rPr>
                        <a:t>Tažný princip táhne materiálové požadavky na komponenty v podobě objednávek od zákazníka k dodavateli</a:t>
                      </a:r>
                    </a:p>
                    <a:p>
                      <a:pPr marL="0" marR="0" indent="0" algn="l" defTabSz="914400" rtl="0" eaLnBrk="1" fontAlgn="auto" latinLnBrk="0" hangingPunct="1">
                        <a:lnSpc>
                          <a:spcPct val="115000"/>
                        </a:lnSpc>
                        <a:spcBef>
                          <a:spcPts val="0"/>
                        </a:spcBef>
                        <a:spcAft>
                          <a:spcPts val="0"/>
                        </a:spcAft>
                        <a:buClrTx/>
                        <a:buSzTx/>
                        <a:buFontTx/>
                        <a:buNone/>
                        <a:tabLst/>
                        <a:defRPr/>
                      </a:pPr>
                      <a:endParaRPr lang="cs-CZ" sz="12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188132">
                <a:tc>
                  <a:txBody>
                    <a:bodyPr/>
                    <a:lstStyle/>
                    <a:p>
                      <a:pPr>
                        <a:lnSpc>
                          <a:spcPct val="115000"/>
                        </a:lnSpc>
                        <a:spcAft>
                          <a:spcPts val="0"/>
                        </a:spcAft>
                      </a:pPr>
                      <a:br>
                        <a:rPr lang="cs-CZ" sz="1200" dirty="0">
                          <a:latin typeface="Calibri"/>
                          <a:ea typeface="Calibri"/>
                          <a:cs typeface="Times New Roman"/>
                        </a:rPr>
                      </a:br>
                      <a:r>
                        <a:rPr lang="cs-CZ" sz="1200" dirty="0" err="1">
                          <a:latin typeface="Times New Roman"/>
                          <a:ea typeface="Calibri"/>
                          <a:cs typeface="Times New Roman"/>
                        </a:rPr>
                        <a:t>Push</a:t>
                      </a:r>
                      <a:r>
                        <a:rPr lang="cs-CZ" sz="1200" dirty="0">
                          <a:latin typeface="Times New Roman"/>
                          <a:ea typeface="Calibri"/>
                          <a:cs typeface="Times New Roman"/>
                        </a:rPr>
                        <a:t> systém</a:t>
                      </a:r>
                      <a:endParaRPr lang="cs-CZ" sz="12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cs-CZ" sz="1200">
                          <a:latin typeface="Times New Roman"/>
                          <a:ea typeface="Calibri"/>
                          <a:cs typeface="Times New Roman"/>
                        </a:rPr>
                        <a:t>Tlačný princip, který předem stanovuje na základě výrobku termíny pro objednání materiálu a zahájení jednotlivých operací tak, aby byl zajištěn výsledný termín dodávky zboží.</a:t>
                      </a:r>
                      <a:endParaRPr lang="cs-CZ" sz="12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584177">
                <a:tc>
                  <a:txBody>
                    <a:bodyPr/>
                    <a:lstStyle/>
                    <a:p>
                      <a:pPr>
                        <a:lnSpc>
                          <a:spcPct val="115000"/>
                        </a:lnSpc>
                        <a:spcAft>
                          <a:spcPts val="0"/>
                        </a:spcAft>
                      </a:pPr>
                      <a:br>
                        <a:rPr lang="cs-CZ" sz="1200">
                          <a:latin typeface="Calibri"/>
                          <a:ea typeface="Calibri"/>
                          <a:cs typeface="Times New Roman"/>
                        </a:rPr>
                      </a:br>
                      <a:r>
                        <a:rPr lang="cs-CZ" sz="1200">
                          <a:latin typeface="Times New Roman"/>
                          <a:ea typeface="Calibri"/>
                          <a:cs typeface="Times New Roman"/>
                        </a:rPr>
                        <a:t>Pull-push systém</a:t>
                      </a:r>
                      <a:endParaRPr lang="cs-CZ" sz="12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cs-CZ" sz="1200" dirty="0">
                          <a:latin typeface="Times New Roman"/>
                          <a:ea typeface="Calibri"/>
                          <a:cs typeface="Times New Roman"/>
                        </a:rPr>
                        <a:t>Kombinace tlačného a tažného principu. Pro plánování je důležité tzv. úzké místo (UM) – kapacitní omezení systému. Pro synchronizaci kapacitně neomezených zdrojů a snížení nežádoucí rozpracovanosti před UM je použít zpětný tažný způsob plánování.</a:t>
                      </a:r>
                      <a:endParaRPr lang="cs-CZ" sz="12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grpSp>
        <p:nvGrpSpPr>
          <p:cNvPr id="3" name="Group 230"/>
          <p:cNvGrpSpPr>
            <a:grpSpLocks/>
          </p:cNvGrpSpPr>
          <p:nvPr/>
        </p:nvGrpSpPr>
        <p:grpSpPr bwMode="auto">
          <a:xfrm>
            <a:off x="2483768" y="3861048"/>
            <a:ext cx="3657600" cy="276225"/>
            <a:chOff x="4125" y="6870"/>
            <a:chExt cx="5760" cy="435"/>
          </a:xfrm>
        </p:grpSpPr>
        <p:sp>
          <p:nvSpPr>
            <p:cNvPr id="161" name="Rectangle 214"/>
            <p:cNvSpPr>
              <a:spLocks noChangeArrowheads="1"/>
            </p:cNvSpPr>
            <p:nvPr/>
          </p:nvSpPr>
          <p:spPr bwMode="auto">
            <a:xfrm>
              <a:off x="5745" y="687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62" name="Rectangle 215"/>
            <p:cNvSpPr>
              <a:spLocks noChangeArrowheads="1"/>
            </p:cNvSpPr>
            <p:nvPr/>
          </p:nvSpPr>
          <p:spPr bwMode="auto">
            <a:xfrm>
              <a:off x="4125" y="687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63" name="Rectangle 216"/>
            <p:cNvSpPr>
              <a:spLocks noChangeArrowheads="1"/>
            </p:cNvSpPr>
            <p:nvPr/>
          </p:nvSpPr>
          <p:spPr bwMode="auto">
            <a:xfrm>
              <a:off x="8985" y="687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64" name="Rectangle 217"/>
            <p:cNvSpPr>
              <a:spLocks noChangeArrowheads="1"/>
            </p:cNvSpPr>
            <p:nvPr/>
          </p:nvSpPr>
          <p:spPr bwMode="auto">
            <a:xfrm>
              <a:off x="7365" y="687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65" name="AutoShape 218"/>
            <p:cNvSpPr>
              <a:spLocks noChangeArrowheads="1"/>
            </p:cNvSpPr>
            <p:nvPr/>
          </p:nvSpPr>
          <p:spPr bwMode="auto">
            <a:xfrm>
              <a:off x="5025" y="697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66" name="AutoShape 219"/>
            <p:cNvSpPr>
              <a:spLocks noChangeArrowheads="1"/>
            </p:cNvSpPr>
            <p:nvPr/>
          </p:nvSpPr>
          <p:spPr bwMode="auto">
            <a:xfrm>
              <a:off x="6645" y="697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67" name="AutoShape 220"/>
            <p:cNvSpPr>
              <a:spLocks noChangeArrowheads="1"/>
            </p:cNvSpPr>
            <p:nvPr/>
          </p:nvSpPr>
          <p:spPr bwMode="auto">
            <a:xfrm>
              <a:off x="8265" y="697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grpSp>
      <p:grpSp>
        <p:nvGrpSpPr>
          <p:cNvPr id="12" name="Group 242"/>
          <p:cNvGrpSpPr>
            <a:grpSpLocks/>
          </p:cNvGrpSpPr>
          <p:nvPr/>
        </p:nvGrpSpPr>
        <p:grpSpPr bwMode="auto">
          <a:xfrm>
            <a:off x="2339752" y="2924944"/>
            <a:ext cx="3657600" cy="276225"/>
            <a:chOff x="4125" y="9000"/>
            <a:chExt cx="5760" cy="435"/>
          </a:xfrm>
        </p:grpSpPr>
        <p:sp>
          <p:nvSpPr>
            <p:cNvPr id="152" name="Rectangle 234"/>
            <p:cNvSpPr>
              <a:spLocks noChangeArrowheads="1"/>
            </p:cNvSpPr>
            <p:nvPr/>
          </p:nvSpPr>
          <p:spPr bwMode="auto">
            <a:xfrm>
              <a:off x="8985" y="900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53" name="Rectangle 235"/>
            <p:cNvSpPr>
              <a:spLocks noChangeArrowheads="1"/>
            </p:cNvSpPr>
            <p:nvPr/>
          </p:nvSpPr>
          <p:spPr bwMode="auto">
            <a:xfrm>
              <a:off x="7365" y="900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154" name="AutoShape 237"/>
            <p:cNvSpPr>
              <a:spLocks noChangeArrowheads="1"/>
            </p:cNvSpPr>
            <p:nvPr/>
          </p:nvSpPr>
          <p:spPr bwMode="auto">
            <a:xfrm rot="10800000">
              <a:off x="6645" y="910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55" name="AutoShape 238"/>
            <p:cNvSpPr>
              <a:spLocks noChangeArrowheads="1"/>
            </p:cNvSpPr>
            <p:nvPr/>
          </p:nvSpPr>
          <p:spPr bwMode="auto">
            <a:xfrm>
              <a:off x="8265" y="910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56" name="Rectangle 239"/>
            <p:cNvSpPr>
              <a:spLocks noChangeArrowheads="1"/>
            </p:cNvSpPr>
            <p:nvPr/>
          </p:nvSpPr>
          <p:spPr bwMode="auto">
            <a:xfrm>
              <a:off x="5745" y="900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58" name="Rectangle 240"/>
            <p:cNvSpPr>
              <a:spLocks noChangeArrowheads="1"/>
            </p:cNvSpPr>
            <p:nvPr/>
          </p:nvSpPr>
          <p:spPr bwMode="auto">
            <a:xfrm>
              <a:off x="4125" y="900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59" name="AutoShape 241"/>
            <p:cNvSpPr>
              <a:spLocks noChangeArrowheads="1"/>
            </p:cNvSpPr>
            <p:nvPr/>
          </p:nvSpPr>
          <p:spPr bwMode="auto">
            <a:xfrm rot="10800000">
              <a:off x="5025" y="910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grpSp>
      <p:grpSp>
        <p:nvGrpSpPr>
          <p:cNvPr id="13" name="Group 242"/>
          <p:cNvGrpSpPr>
            <a:grpSpLocks/>
          </p:cNvGrpSpPr>
          <p:nvPr/>
        </p:nvGrpSpPr>
        <p:grpSpPr bwMode="auto">
          <a:xfrm>
            <a:off x="2771800" y="5229200"/>
            <a:ext cx="3657600" cy="276225"/>
            <a:chOff x="4125" y="9000"/>
            <a:chExt cx="5760" cy="435"/>
          </a:xfrm>
        </p:grpSpPr>
        <p:sp>
          <p:nvSpPr>
            <p:cNvPr id="5" name="Rectangle 234"/>
            <p:cNvSpPr>
              <a:spLocks noChangeArrowheads="1"/>
            </p:cNvSpPr>
            <p:nvPr/>
          </p:nvSpPr>
          <p:spPr bwMode="auto">
            <a:xfrm>
              <a:off x="8985" y="900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6" name="Rectangle 235"/>
            <p:cNvSpPr>
              <a:spLocks noChangeArrowheads="1"/>
            </p:cNvSpPr>
            <p:nvPr/>
          </p:nvSpPr>
          <p:spPr bwMode="auto">
            <a:xfrm>
              <a:off x="7365" y="900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cs-CZ" sz="1100" b="0" i="0" u="none" strike="noStrike" cap="none" normalizeH="0" baseline="0">
                  <a:ln>
                    <a:noFill/>
                  </a:ln>
                  <a:solidFill>
                    <a:schemeClr val="tx1"/>
                  </a:solidFill>
                  <a:effectLst/>
                  <a:latin typeface="Calibri" pitchFamily="34" charset="0"/>
                  <a:cs typeface="Arial" pitchFamily="34" charset="0"/>
                </a:rPr>
                <a:t>UM</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7" name="AutoShape 237"/>
            <p:cNvSpPr>
              <a:spLocks noChangeArrowheads="1"/>
            </p:cNvSpPr>
            <p:nvPr/>
          </p:nvSpPr>
          <p:spPr bwMode="auto">
            <a:xfrm rot="10800000">
              <a:off x="6645" y="910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8" name="AutoShape 238"/>
            <p:cNvSpPr>
              <a:spLocks noChangeArrowheads="1"/>
            </p:cNvSpPr>
            <p:nvPr/>
          </p:nvSpPr>
          <p:spPr bwMode="auto">
            <a:xfrm>
              <a:off x="8265" y="910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9" name="Rectangle 239"/>
            <p:cNvSpPr>
              <a:spLocks noChangeArrowheads="1"/>
            </p:cNvSpPr>
            <p:nvPr/>
          </p:nvSpPr>
          <p:spPr bwMode="auto">
            <a:xfrm>
              <a:off x="5745" y="900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0" name="Rectangle 240"/>
            <p:cNvSpPr>
              <a:spLocks noChangeArrowheads="1"/>
            </p:cNvSpPr>
            <p:nvPr/>
          </p:nvSpPr>
          <p:spPr bwMode="auto">
            <a:xfrm>
              <a:off x="4125" y="900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1" name="AutoShape 241"/>
            <p:cNvSpPr>
              <a:spLocks noChangeArrowheads="1"/>
            </p:cNvSpPr>
            <p:nvPr/>
          </p:nvSpPr>
          <p:spPr bwMode="auto">
            <a:xfrm rot="10800000">
              <a:off x="5025" y="910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grpSp>
    </p:spTree>
    <p:extLst>
      <p:ext uri="{BB962C8B-B14F-4D97-AF65-F5344CB8AC3E}">
        <p14:creationId xmlns:p14="http://schemas.microsoft.com/office/powerpoint/2010/main" val="1806683448"/>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4"/>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p:txBody>
          <a:bodyPr rtlCol="0">
            <a:normAutofit/>
          </a:bodyPr>
          <a:lstStyle/>
          <a:p>
            <a:pPr fontAlgn="auto">
              <a:spcAft>
                <a:spcPts val="0"/>
              </a:spcAft>
              <a:defRPr/>
            </a:pPr>
            <a:r>
              <a:rPr lang="cs-CZ" b="1" dirty="0">
                <a:solidFill>
                  <a:schemeClr val="tx1">
                    <a:lumMod val="85000"/>
                    <a:lumOff val="15000"/>
                  </a:schemeClr>
                </a:solidFill>
              </a:rPr>
              <a:t>Typy logistických řetězců</a:t>
            </a:r>
          </a:p>
        </p:txBody>
      </p:sp>
      <p:sp>
        <p:nvSpPr>
          <p:cNvPr id="70658" name="Zástupný symbol pro obsah 2"/>
          <p:cNvSpPr>
            <a:spLocks noGrp="1"/>
          </p:cNvSpPr>
          <p:nvPr>
            <p:ph idx="1"/>
          </p:nvPr>
        </p:nvSpPr>
        <p:spPr/>
        <p:txBody>
          <a:bodyPr>
            <a:normAutofit/>
          </a:bodyPr>
          <a:lstStyle/>
          <a:p>
            <a:pPr marL="457200" indent="-457200">
              <a:buAutoNum type="arabicPeriod"/>
            </a:pPr>
            <a:r>
              <a:rPr lang="cs-CZ" dirty="0"/>
              <a:t>Tradiční řetězce s přetržitými toky</a:t>
            </a:r>
          </a:p>
          <a:p>
            <a:pPr marL="457200" indent="-457200">
              <a:buFont typeface="Wingdings"/>
              <a:buAutoNum type="arabicPeriod"/>
            </a:pPr>
            <a:r>
              <a:rPr lang="cs-CZ" dirty="0"/>
              <a:t>Řetězce s kontinuálními toky</a:t>
            </a:r>
          </a:p>
          <a:p>
            <a:pPr marL="457200" indent="-457200">
              <a:buFont typeface="Wingdings"/>
              <a:buAutoNum type="arabicPeriod"/>
            </a:pPr>
            <a:r>
              <a:rPr lang="cs-CZ" dirty="0"/>
              <a:t>Řetězce se synchronním tokem</a:t>
            </a:r>
          </a:p>
          <a:p>
            <a:pPr marL="457200" indent="-457200">
              <a:buAutoNum type="arabicPeriod"/>
            </a:pPr>
            <a:endParaRPr lang="cs-CZ" dirty="0"/>
          </a:p>
          <a:p>
            <a:pPr>
              <a:buFont typeface="Arial" charset="0"/>
              <a:buNone/>
            </a:pPr>
            <a:r>
              <a:rPr lang="cs-CZ" dirty="0"/>
              <a:t> </a:t>
            </a:r>
          </a:p>
        </p:txBody>
      </p:sp>
    </p:spTree>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ovéPole 4">
            <a:extLst>
              <a:ext uri="{FF2B5EF4-FFF2-40B4-BE49-F238E27FC236}">
                <a16:creationId xmlns:a16="http://schemas.microsoft.com/office/drawing/2014/main" id="{898474FE-8359-7AD7-AB6F-29C864AAD116}"/>
              </a:ext>
            </a:extLst>
          </p:cNvPr>
          <p:cNvSpPr txBox="1"/>
          <p:nvPr/>
        </p:nvSpPr>
        <p:spPr>
          <a:xfrm>
            <a:off x="323528" y="822190"/>
            <a:ext cx="8496944" cy="3477875"/>
          </a:xfrm>
          <a:prstGeom prst="rect">
            <a:avLst/>
          </a:prstGeom>
          <a:noFill/>
        </p:spPr>
        <p:txBody>
          <a:bodyPr wrap="square">
            <a:spAutoFit/>
          </a:bodyPr>
          <a:lstStyle/>
          <a:p>
            <a:pPr algn="just">
              <a:buFont typeface="Arial" charset="0"/>
              <a:buNone/>
            </a:pPr>
            <a:r>
              <a:rPr lang="cs-CZ" sz="2000" b="1" dirty="0"/>
              <a:t>1. Tradiční řetězce s přetržitými toky</a:t>
            </a:r>
            <a:endParaRPr lang="cs-CZ" sz="2000" dirty="0"/>
          </a:p>
          <a:p>
            <a:pPr algn="just">
              <a:buFont typeface="Arial" charset="0"/>
              <a:buNone/>
            </a:pPr>
            <a:r>
              <a:rPr lang="cs-CZ" sz="2000" dirty="0"/>
              <a:t>V řetězci existují sklady a mezisklady, ve kterých se tok zastavuje (sklad surovin, mezisklady u různých výrobních zařízení a strojů, sklad hotových výrobků – odkud se vyřizují zákaznické objednávky). </a:t>
            </a:r>
          </a:p>
          <a:p>
            <a:pPr algn="just">
              <a:buFont typeface="Arial" charset="0"/>
              <a:buNone/>
            </a:pPr>
            <a:endParaRPr lang="cs-CZ" sz="2000" dirty="0"/>
          </a:p>
          <a:p>
            <a:pPr algn="just" defTabSz="915772">
              <a:defRPr/>
            </a:pPr>
            <a:r>
              <a:rPr lang="cs-CZ" sz="2000" b="1" dirty="0"/>
              <a:t>2.  Řetězce s kontinuálními toky</a:t>
            </a:r>
            <a:endParaRPr lang="cs-CZ" sz="2000" dirty="0"/>
          </a:p>
          <a:p>
            <a:pPr algn="just">
              <a:buFont typeface="Arial" charset="0"/>
              <a:buNone/>
            </a:pPr>
            <a:r>
              <a:rPr lang="cs-CZ" sz="2000" dirty="0"/>
              <a:t>Odstraňuje sklady surovin, redukuje sklady hotových výrobků, protože existuje systém just –in-</a:t>
            </a:r>
            <a:r>
              <a:rPr lang="cs-CZ" sz="2000" dirty="0" err="1"/>
              <a:t>time</a:t>
            </a:r>
            <a:r>
              <a:rPr lang="cs-CZ" sz="2000" dirty="0"/>
              <a:t>. </a:t>
            </a:r>
          </a:p>
          <a:p>
            <a:pPr algn="just">
              <a:buFont typeface="Arial" charset="0"/>
              <a:buNone/>
            </a:pPr>
            <a:endParaRPr lang="cs-CZ" sz="2000" dirty="0"/>
          </a:p>
          <a:p>
            <a:pPr marL="274731" indent="-274731" algn="just">
              <a:defRPr/>
            </a:pPr>
            <a:r>
              <a:rPr lang="cs-CZ" sz="2000" b="1" dirty="0"/>
              <a:t>3. Řetězce se synchronním tokem</a:t>
            </a:r>
            <a:endParaRPr lang="cs-CZ" sz="2000" dirty="0"/>
          </a:p>
          <a:p>
            <a:pPr marL="274731" indent="-274731" algn="just">
              <a:defRPr/>
            </a:pPr>
            <a:r>
              <a:rPr lang="cs-CZ" sz="2000" dirty="0"/>
              <a:t>Tvoří ho pouze dodavatel surovin, výrobce, zákazníci.</a:t>
            </a:r>
          </a:p>
        </p:txBody>
      </p:sp>
    </p:spTree>
    <p:extLst>
      <p:ext uri="{BB962C8B-B14F-4D97-AF65-F5344CB8AC3E}">
        <p14:creationId xmlns:p14="http://schemas.microsoft.com/office/powerpoint/2010/main" val="9131757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4"/>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p:txBody>
          <a:bodyPr rtlCol="0">
            <a:normAutofit/>
          </a:bodyPr>
          <a:lstStyle/>
          <a:p>
            <a:pPr fontAlgn="auto">
              <a:spcAft>
                <a:spcPts val="0"/>
              </a:spcAft>
              <a:defRPr/>
            </a:pPr>
            <a:r>
              <a:rPr lang="cs-CZ" b="1" dirty="0">
                <a:solidFill>
                  <a:schemeClr val="tx1">
                    <a:lumMod val="85000"/>
                    <a:lumOff val="15000"/>
                  </a:schemeClr>
                </a:solidFill>
              </a:rPr>
              <a:t>Úloha velkoobchodních skladů</a:t>
            </a:r>
            <a:endParaRPr lang="cs-CZ" dirty="0">
              <a:solidFill>
                <a:schemeClr val="tx1">
                  <a:lumMod val="85000"/>
                  <a:lumOff val="15000"/>
                </a:schemeClr>
              </a:solidFill>
            </a:endParaRPr>
          </a:p>
        </p:txBody>
      </p:sp>
      <p:sp>
        <p:nvSpPr>
          <p:cNvPr id="3" name="Zástupný symbol pro obsah 2"/>
          <p:cNvSpPr>
            <a:spLocks noGrp="1"/>
          </p:cNvSpPr>
          <p:nvPr>
            <p:ph idx="1"/>
          </p:nvPr>
        </p:nvSpPr>
        <p:spPr/>
        <p:txBody>
          <a:bodyPr rtlCol="0">
            <a:normAutofit/>
          </a:bodyPr>
          <a:lstStyle/>
          <a:p>
            <a:pPr marL="274320" indent="-274320" fontAlgn="auto">
              <a:spcAft>
                <a:spcPts val="0"/>
              </a:spcAft>
              <a:buFont typeface="Arial" pitchFamily="34" charset="0"/>
              <a:buChar char="•"/>
              <a:defRPr/>
            </a:pPr>
            <a:r>
              <a:rPr lang="cs-CZ" dirty="0"/>
              <a:t>rozpor </a:t>
            </a:r>
            <a:r>
              <a:rPr lang="cs-CZ" i="1" dirty="0"/>
              <a:t>sortimentní</a:t>
            </a:r>
          </a:p>
          <a:p>
            <a:pPr>
              <a:buFont typeface="Arial" pitchFamily="34" charset="0"/>
              <a:buChar char="•"/>
              <a:defRPr/>
            </a:pPr>
            <a:r>
              <a:rPr lang="cs-CZ" dirty="0"/>
              <a:t>rozpor </a:t>
            </a:r>
            <a:r>
              <a:rPr lang="cs-CZ" i="1" dirty="0"/>
              <a:t>množstevní a časový</a:t>
            </a:r>
          </a:p>
          <a:p>
            <a:pPr>
              <a:buFont typeface="Arial" pitchFamily="34" charset="0"/>
              <a:buChar char="•"/>
              <a:defRPr/>
            </a:pPr>
            <a:r>
              <a:rPr lang="cs-CZ" dirty="0"/>
              <a:t>rozpor </a:t>
            </a:r>
            <a:r>
              <a:rPr lang="cs-CZ" i="1" dirty="0"/>
              <a:t>prostorový</a:t>
            </a:r>
            <a:endParaRPr lang="cs-CZ" dirty="0"/>
          </a:p>
          <a:p>
            <a:pPr marL="0" indent="0" fontAlgn="auto">
              <a:spcAft>
                <a:spcPts val="0"/>
              </a:spcAft>
              <a:buFont typeface="Arial" pitchFamily="34" charset="0"/>
              <a:buNone/>
              <a:defRPr/>
            </a:pPr>
            <a:endParaRPr lang="cs-CZ" dirty="0"/>
          </a:p>
          <a:p>
            <a:pPr marL="274320" indent="-274320" fontAlgn="auto">
              <a:spcAft>
                <a:spcPts val="0"/>
              </a:spcAft>
              <a:buFont typeface="Arial" pitchFamily="34" charset="0"/>
              <a:buChar char="•"/>
              <a:defRPr/>
            </a:pPr>
            <a:endParaRPr lang="cs-CZ" dirty="0"/>
          </a:p>
        </p:txBody>
      </p:sp>
    </p:spTree>
  </p:cSld>
  <p:clrMapOvr>
    <a:overrideClrMapping bg1="lt1" tx1="dk1" bg2="lt2" tx2="dk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ovéPole 4">
            <a:extLst>
              <a:ext uri="{FF2B5EF4-FFF2-40B4-BE49-F238E27FC236}">
                <a16:creationId xmlns:a16="http://schemas.microsoft.com/office/drawing/2014/main" id="{FDD6464D-7B3D-4114-E9FE-D31FE13D15A4}"/>
              </a:ext>
            </a:extLst>
          </p:cNvPr>
          <p:cNvSpPr txBox="1"/>
          <p:nvPr/>
        </p:nvSpPr>
        <p:spPr>
          <a:xfrm>
            <a:off x="251520" y="764704"/>
            <a:ext cx="8496944" cy="3170099"/>
          </a:xfrm>
          <a:prstGeom prst="rect">
            <a:avLst/>
          </a:prstGeom>
          <a:noFill/>
        </p:spPr>
        <p:txBody>
          <a:bodyPr wrap="square">
            <a:spAutoFit/>
          </a:bodyPr>
          <a:lstStyle/>
          <a:p>
            <a:pPr algn="just" defTabSz="915772">
              <a:defRPr/>
            </a:pPr>
            <a:r>
              <a:rPr lang="cs-CZ" sz="2000" b="1" dirty="0"/>
              <a:t>Rozpor </a:t>
            </a:r>
            <a:r>
              <a:rPr lang="cs-CZ" sz="2000" b="1" i="1" dirty="0"/>
              <a:t>sortimentní</a:t>
            </a:r>
            <a:r>
              <a:rPr lang="cs-CZ" sz="2000" dirty="0"/>
              <a:t>, kdy z výroby vychází jednoduchý sortiment, maloobchod požaduje složitý obchodní sortiment, proto ve velkoobchodních skladech vedle nákupu probíhá kompletace.</a:t>
            </a:r>
          </a:p>
          <a:p>
            <a:pPr algn="just" defTabSz="915772">
              <a:defRPr/>
            </a:pPr>
            <a:endParaRPr lang="cs-CZ" sz="2000" dirty="0"/>
          </a:p>
          <a:p>
            <a:pPr algn="just" defTabSz="915772">
              <a:defRPr/>
            </a:pPr>
            <a:r>
              <a:rPr lang="cs-CZ" sz="2000" b="1" dirty="0"/>
              <a:t>Rozpor </a:t>
            </a:r>
            <a:r>
              <a:rPr lang="cs-CZ" sz="2000" b="1" i="1" dirty="0"/>
              <a:t>množstevní a časový</a:t>
            </a:r>
            <a:r>
              <a:rPr lang="cs-CZ" sz="2000" dirty="0"/>
              <a:t>, kdy z výroby odchází velké množství výrobků méně často, maloobchod potřebuje často malé množství, proto se vytvářejí skladové zásoby zboží.</a:t>
            </a:r>
          </a:p>
          <a:p>
            <a:pPr algn="just" defTabSz="915772">
              <a:defRPr/>
            </a:pPr>
            <a:endParaRPr lang="cs-CZ" sz="2000" dirty="0"/>
          </a:p>
          <a:p>
            <a:pPr algn="just" defTabSz="915772">
              <a:defRPr/>
            </a:pPr>
            <a:r>
              <a:rPr lang="cs-CZ" sz="2000" b="1" dirty="0"/>
              <a:t>Rozpor </a:t>
            </a:r>
            <a:r>
              <a:rPr lang="cs-CZ" sz="2000" b="1" i="1" dirty="0"/>
              <a:t>prostorový</a:t>
            </a:r>
            <a:r>
              <a:rPr lang="cs-CZ" sz="2000" dirty="0"/>
              <a:t>, kdy výrobní závody jsou u zdrojů surovin, u dopravních cest vzdálené od míst spotřeby, proto se vytvářejí tranzitní sklady.</a:t>
            </a:r>
          </a:p>
        </p:txBody>
      </p:sp>
    </p:spTree>
    <p:extLst>
      <p:ext uri="{BB962C8B-B14F-4D97-AF65-F5344CB8AC3E}">
        <p14:creationId xmlns:p14="http://schemas.microsoft.com/office/powerpoint/2010/main" val="4258086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srcRect/>
          <a:stretch>
            <a:fillRect/>
          </a:stretch>
        </a:blipFill>
        <a:effectLst/>
      </p:bgPr>
    </p:bg>
    <p:spTree>
      <p:nvGrpSpPr>
        <p:cNvPr id="1" name=""/>
        <p:cNvGrpSpPr/>
        <p:nvPr/>
      </p:nvGrpSpPr>
      <p:grpSpPr>
        <a:xfrm>
          <a:off x="0" y="0"/>
          <a:ext cx="0" cy="0"/>
          <a:chOff x="0" y="0"/>
          <a:chExt cx="0" cy="0"/>
        </a:xfrm>
      </p:grpSpPr>
      <p:sp>
        <p:nvSpPr>
          <p:cNvPr id="74753" name="Nadpis 1"/>
          <p:cNvSpPr>
            <a:spLocks noGrp="1"/>
          </p:cNvSpPr>
          <p:nvPr>
            <p:ph type="title"/>
          </p:nvPr>
        </p:nvSpPr>
        <p:spPr/>
        <p:txBody>
          <a:bodyPr/>
          <a:lstStyle/>
          <a:p>
            <a:r>
              <a:rPr lang="cs-CZ" b="1" dirty="0"/>
              <a:t>Logistické místa styku</a:t>
            </a:r>
          </a:p>
        </p:txBody>
      </p:sp>
      <p:sp>
        <p:nvSpPr>
          <p:cNvPr id="74754" name="Zástupný symbol pro obsah 2"/>
          <p:cNvSpPr>
            <a:spLocks noGrp="1"/>
          </p:cNvSpPr>
          <p:nvPr>
            <p:ph idx="1"/>
          </p:nvPr>
        </p:nvSpPr>
        <p:spPr/>
        <p:txBody>
          <a:bodyPr/>
          <a:lstStyle/>
          <a:p>
            <a:pPr>
              <a:buFont typeface="Arial" charset="0"/>
              <a:buNone/>
            </a:pPr>
            <a:r>
              <a:rPr lang="cs-CZ" dirty="0"/>
              <a:t>Rozeznávají se místa styku mezi:</a:t>
            </a:r>
          </a:p>
          <a:p>
            <a:r>
              <a:rPr lang="cs-CZ" dirty="0"/>
              <a:t>- jednotlivými prvky a články logistického řetězce navzájem,</a:t>
            </a:r>
          </a:p>
          <a:p>
            <a:r>
              <a:rPr lang="cs-CZ" dirty="0"/>
              <a:t>-mezi logistikou a ostatními systémy podniku,</a:t>
            </a:r>
          </a:p>
          <a:p>
            <a:r>
              <a:rPr lang="cs-CZ" dirty="0"/>
              <a:t>- mezi podnikem a jinými organizacemi.</a:t>
            </a:r>
          </a:p>
          <a:p>
            <a:endParaRPr lang="cs-CZ" dirty="0"/>
          </a:p>
        </p:txBody>
      </p:sp>
    </p:spTree>
  </p:cSld>
  <p:clrMapOvr>
    <a:overrideClrMapping bg1="lt1" tx1="dk1" bg2="lt2" tx2="dk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4"/>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Logistické místa styku</a:t>
            </a:r>
          </a:p>
        </p:txBody>
      </p:sp>
      <p:sp>
        <p:nvSpPr>
          <p:cNvPr id="3" name="Zástupný symbol pro obsah 2"/>
          <p:cNvSpPr>
            <a:spLocks noGrp="1"/>
          </p:cNvSpPr>
          <p:nvPr>
            <p:ph idx="1"/>
          </p:nvPr>
        </p:nvSpPr>
        <p:spPr/>
        <p:txBody>
          <a:bodyPr>
            <a:normAutofit lnSpcReduction="10000"/>
          </a:bodyPr>
          <a:lstStyle/>
          <a:p>
            <a:pPr lvl="0"/>
            <a:r>
              <a:rPr lang="cs-CZ" b="1" dirty="0">
                <a:solidFill>
                  <a:srgbClr val="C00000"/>
                </a:solidFill>
              </a:rPr>
              <a:t>právn</a:t>
            </a:r>
            <a:r>
              <a:rPr lang="cs-CZ" dirty="0"/>
              <a:t>í – samostatné podniky, státy,</a:t>
            </a:r>
          </a:p>
          <a:p>
            <a:pPr lvl="0"/>
            <a:r>
              <a:rPr lang="cs-CZ" b="1" dirty="0">
                <a:solidFill>
                  <a:srgbClr val="C00000"/>
                </a:solidFill>
              </a:rPr>
              <a:t>ekonomické </a:t>
            </a:r>
            <a:r>
              <a:rPr lang="cs-CZ" dirty="0"/>
              <a:t>– útvary, závody, divize se samostatným hospodařením,</a:t>
            </a:r>
          </a:p>
          <a:p>
            <a:pPr lvl="0"/>
            <a:r>
              <a:rPr lang="cs-CZ" b="1" dirty="0">
                <a:solidFill>
                  <a:srgbClr val="C00000"/>
                </a:solidFill>
              </a:rPr>
              <a:t>organizační</a:t>
            </a:r>
            <a:r>
              <a:rPr lang="cs-CZ" dirty="0"/>
              <a:t> – hranice zodpovědnosti jednotlivých pracovníků, útvarů či podnikových funkcí,</a:t>
            </a:r>
          </a:p>
          <a:p>
            <a:pPr lvl="0"/>
            <a:r>
              <a:rPr lang="cs-CZ" b="1" dirty="0">
                <a:solidFill>
                  <a:srgbClr val="C00000"/>
                </a:solidFill>
              </a:rPr>
              <a:t>informační </a:t>
            </a:r>
            <a:r>
              <a:rPr lang="cs-CZ" dirty="0"/>
              <a:t>– hardware, software anebo datová základna informačních či komunikačních systémů,</a:t>
            </a:r>
          </a:p>
          <a:p>
            <a:endParaRPr lang="cs-CZ" dirty="0"/>
          </a:p>
        </p:txBody>
      </p:sp>
    </p:spTree>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Nadpis 1"/>
          <p:cNvSpPr>
            <a:spLocks noGrp="1"/>
          </p:cNvSpPr>
          <p:nvPr>
            <p:ph type="title"/>
          </p:nvPr>
        </p:nvSpPr>
        <p:spPr/>
        <p:txBody>
          <a:bodyPr/>
          <a:lstStyle/>
          <a:p>
            <a:r>
              <a:rPr lang="cs-CZ" dirty="0"/>
              <a:t>Logistické řetězce</a:t>
            </a:r>
          </a:p>
        </p:txBody>
      </p:sp>
      <p:sp>
        <p:nvSpPr>
          <p:cNvPr id="69634" name="Zástupný symbol pro obsah 2"/>
          <p:cNvSpPr>
            <a:spLocks noGrp="1"/>
          </p:cNvSpPr>
          <p:nvPr>
            <p:ph idx="1"/>
          </p:nvPr>
        </p:nvSpPr>
        <p:spPr/>
        <p:txBody>
          <a:bodyPr/>
          <a:lstStyle/>
          <a:p>
            <a:endParaRPr lang="cs-CZ"/>
          </a:p>
        </p:txBody>
      </p:sp>
      <p:graphicFrame>
        <p:nvGraphicFramePr>
          <p:cNvPr id="5" name="Zástupný symbol pro obsah 1"/>
          <p:cNvGraphicFramePr>
            <a:graphicFrameLocks/>
          </p:cNvGraphicFramePr>
          <p:nvPr>
            <p:extLst>
              <p:ext uri="{D42A27DB-BD31-4B8C-83A1-F6EECF244321}">
                <p14:modId xmlns:p14="http://schemas.microsoft.com/office/powerpoint/2010/main" val="2136139650"/>
              </p:ext>
            </p:extLst>
          </p:nvPr>
        </p:nvGraphicFramePr>
        <p:xfrm>
          <a:off x="323528" y="1484784"/>
          <a:ext cx="8496940" cy="4032452"/>
        </p:xfrm>
        <a:graphic>
          <a:graphicData uri="http://schemas.openxmlformats.org/drawingml/2006/table">
            <a:tbl>
              <a:tblPr firstRow="1" firstCol="1" bandRow="1">
                <a:tableStyleId>{5C22544A-7EE6-4342-B048-85BDC9FD1C3A}</a:tableStyleId>
              </a:tblPr>
              <a:tblGrid>
                <a:gridCol w="1061656">
                  <a:extLst>
                    <a:ext uri="{9D8B030D-6E8A-4147-A177-3AD203B41FA5}">
                      <a16:colId xmlns:a16="http://schemas.microsoft.com/office/drawing/2014/main" val="20000"/>
                    </a:ext>
                  </a:extLst>
                </a:gridCol>
                <a:gridCol w="1061656">
                  <a:extLst>
                    <a:ext uri="{9D8B030D-6E8A-4147-A177-3AD203B41FA5}">
                      <a16:colId xmlns:a16="http://schemas.microsoft.com/office/drawing/2014/main" val="20001"/>
                    </a:ext>
                  </a:extLst>
                </a:gridCol>
                <a:gridCol w="1061656">
                  <a:extLst>
                    <a:ext uri="{9D8B030D-6E8A-4147-A177-3AD203B41FA5}">
                      <a16:colId xmlns:a16="http://schemas.microsoft.com/office/drawing/2014/main" val="20002"/>
                    </a:ext>
                  </a:extLst>
                </a:gridCol>
                <a:gridCol w="1061656">
                  <a:extLst>
                    <a:ext uri="{9D8B030D-6E8A-4147-A177-3AD203B41FA5}">
                      <a16:colId xmlns:a16="http://schemas.microsoft.com/office/drawing/2014/main" val="20003"/>
                    </a:ext>
                  </a:extLst>
                </a:gridCol>
                <a:gridCol w="1062579">
                  <a:extLst>
                    <a:ext uri="{9D8B030D-6E8A-4147-A177-3AD203B41FA5}">
                      <a16:colId xmlns:a16="http://schemas.microsoft.com/office/drawing/2014/main" val="20004"/>
                    </a:ext>
                  </a:extLst>
                </a:gridCol>
                <a:gridCol w="1062579">
                  <a:extLst>
                    <a:ext uri="{9D8B030D-6E8A-4147-A177-3AD203B41FA5}">
                      <a16:colId xmlns:a16="http://schemas.microsoft.com/office/drawing/2014/main" val="20005"/>
                    </a:ext>
                  </a:extLst>
                </a:gridCol>
                <a:gridCol w="1062579">
                  <a:extLst>
                    <a:ext uri="{9D8B030D-6E8A-4147-A177-3AD203B41FA5}">
                      <a16:colId xmlns:a16="http://schemas.microsoft.com/office/drawing/2014/main" val="20006"/>
                    </a:ext>
                  </a:extLst>
                </a:gridCol>
                <a:gridCol w="1062579">
                  <a:extLst>
                    <a:ext uri="{9D8B030D-6E8A-4147-A177-3AD203B41FA5}">
                      <a16:colId xmlns:a16="http://schemas.microsoft.com/office/drawing/2014/main" val="20007"/>
                    </a:ext>
                  </a:extLst>
                </a:gridCol>
              </a:tblGrid>
              <a:tr h="1731475">
                <a:tc>
                  <a:txBody>
                    <a:bodyPr/>
                    <a:lstStyle/>
                    <a:p>
                      <a:pPr>
                        <a:lnSpc>
                          <a:spcPct val="115000"/>
                        </a:lnSpc>
                        <a:spcAft>
                          <a:spcPts val="0"/>
                        </a:spcAft>
                      </a:pPr>
                      <a:r>
                        <a:rPr lang="cs-CZ" sz="1400" dirty="0">
                          <a:solidFill>
                            <a:schemeClr val="tx1"/>
                          </a:solidFill>
                          <a:effectLst/>
                          <a:latin typeface="Times New Roman" pitchFamily="18" charset="0"/>
                          <a:cs typeface="Times New Roman" pitchFamily="18" charset="0"/>
                        </a:rPr>
                        <a:t>Číslo</a:t>
                      </a:r>
                      <a:endParaRPr lang="cs-CZ" sz="1400" dirty="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cs-CZ" sz="1400" dirty="0">
                          <a:solidFill>
                            <a:schemeClr val="tx1"/>
                          </a:solidFill>
                          <a:effectLst/>
                          <a:latin typeface="Times New Roman" pitchFamily="18" charset="0"/>
                          <a:cs typeface="Times New Roman" pitchFamily="18" charset="0"/>
                        </a:rPr>
                        <a:t>Dodavatel</a:t>
                      </a:r>
                      <a:endParaRPr lang="cs-CZ" sz="1400" dirty="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cs-CZ" sz="1400">
                          <a:solidFill>
                            <a:schemeClr val="tx1"/>
                          </a:solidFill>
                          <a:effectLst/>
                          <a:latin typeface="Times New Roman" pitchFamily="18" charset="0"/>
                          <a:cs typeface="Times New Roman" pitchFamily="18" charset="0"/>
                        </a:rPr>
                        <a:t>Výroba</a:t>
                      </a:r>
                      <a:endParaRPr lang="cs-CZ" sz="140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cs-CZ" sz="1400">
                          <a:solidFill>
                            <a:schemeClr val="tx1"/>
                          </a:solidFill>
                          <a:effectLst/>
                          <a:latin typeface="Times New Roman" pitchFamily="18" charset="0"/>
                          <a:cs typeface="Times New Roman" pitchFamily="18" charset="0"/>
                        </a:rPr>
                        <a:t>Sklad výroba</a:t>
                      </a:r>
                      <a:endParaRPr lang="cs-CZ" sz="140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cs-CZ" sz="1400">
                          <a:solidFill>
                            <a:schemeClr val="tx1"/>
                          </a:solidFill>
                          <a:effectLst/>
                          <a:latin typeface="Times New Roman" pitchFamily="18" charset="0"/>
                          <a:cs typeface="Times New Roman" pitchFamily="18" charset="0"/>
                        </a:rPr>
                        <a:t>Sklad velkoobchod</a:t>
                      </a:r>
                      <a:endParaRPr lang="cs-CZ" sz="140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cs-CZ" sz="1400">
                          <a:solidFill>
                            <a:schemeClr val="tx1"/>
                          </a:solidFill>
                          <a:effectLst/>
                          <a:latin typeface="Times New Roman" pitchFamily="18" charset="0"/>
                          <a:cs typeface="Times New Roman" pitchFamily="18" charset="0"/>
                        </a:rPr>
                        <a:t>Maloobchod prodejny</a:t>
                      </a:r>
                      <a:endParaRPr lang="cs-CZ" sz="140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cs-CZ" sz="1400">
                          <a:solidFill>
                            <a:schemeClr val="tx1"/>
                          </a:solidFill>
                          <a:effectLst/>
                          <a:latin typeface="Times New Roman" pitchFamily="18" charset="0"/>
                          <a:cs typeface="Times New Roman" pitchFamily="18" charset="0"/>
                        </a:rPr>
                        <a:t>Sklady zásilkových velkoobchodů</a:t>
                      </a:r>
                      <a:endParaRPr lang="cs-CZ" sz="140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cs-CZ" sz="1400">
                          <a:solidFill>
                            <a:schemeClr val="tx1"/>
                          </a:solidFill>
                          <a:effectLst/>
                          <a:latin typeface="Times New Roman" pitchFamily="18" charset="0"/>
                          <a:cs typeface="Times New Roman" pitchFamily="18" charset="0"/>
                        </a:rPr>
                        <a:t>Konečný spotřebitel</a:t>
                      </a:r>
                      <a:endParaRPr lang="cs-CZ" sz="1400">
                        <a:solidFill>
                          <a:schemeClr val="tx1"/>
                        </a:solidFill>
                        <a:effectLst/>
                        <a:latin typeface="Times New Roman" pitchFamily="18" charset="0"/>
                        <a:ea typeface="Calibri"/>
                        <a:cs typeface="Times New Roman" pitchFamily="18" charset="0"/>
                      </a:endParaRPr>
                    </a:p>
                  </a:txBody>
                  <a:tcPr marL="68580" marR="68580" marT="0" marB="0"/>
                </a:tc>
                <a:extLst>
                  <a:ext uri="{0D108BD9-81ED-4DB2-BD59-A6C34878D82A}">
                    <a16:rowId xmlns:a16="http://schemas.microsoft.com/office/drawing/2014/main" val="10000"/>
                  </a:ext>
                </a:extLst>
              </a:tr>
              <a:tr h="328711">
                <a:tc>
                  <a:txBody>
                    <a:bodyPr/>
                    <a:lstStyle/>
                    <a:p>
                      <a:pPr>
                        <a:lnSpc>
                          <a:spcPct val="115000"/>
                        </a:lnSpc>
                        <a:spcAft>
                          <a:spcPts val="0"/>
                        </a:spcAft>
                      </a:pPr>
                      <a:r>
                        <a:rPr lang="en-US" sz="1400">
                          <a:solidFill>
                            <a:schemeClr val="tx1"/>
                          </a:solidFill>
                          <a:effectLst/>
                          <a:latin typeface="Times New Roman" pitchFamily="18" charset="0"/>
                          <a:cs typeface="Times New Roman" pitchFamily="18" charset="0"/>
                        </a:rPr>
                        <a:t>1</a:t>
                      </a:r>
                      <a:endParaRPr lang="cs-CZ" sz="140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cs-CZ" sz="1400">
                          <a:solidFill>
                            <a:schemeClr val="tx1"/>
                          </a:solidFill>
                          <a:effectLst/>
                          <a:latin typeface="Times New Roman" pitchFamily="18" charset="0"/>
                          <a:cs typeface="Times New Roman" pitchFamily="18" charset="0"/>
                        </a:rPr>
                        <a:t>O</a:t>
                      </a:r>
                      <a:endParaRPr lang="cs-CZ" sz="140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cs-CZ" sz="1400">
                          <a:solidFill>
                            <a:schemeClr val="tx1"/>
                          </a:solidFill>
                          <a:effectLst/>
                          <a:latin typeface="Times New Roman" pitchFamily="18" charset="0"/>
                          <a:cs typeface="Times New Roman" pitchFamily="18" charset="0"/>
                        </a:rPr>
                        <a:t>O</a:t>
                      </a:r>
                      <a:endParaRPr lang="cs-CZ" sz="140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cs-CZ" sz="1400">
                          <a:solidFill>
                            <a:schemeClr val="tx1"/>
                          </a:solidFill>
                          <a:effectLst/>
                          <a:latin typeface="Times New Roman" pitchFamily="18" charset="0"/>
                          <a:cs typeface="Times New Roman" pitchFamily="18" charset="0"/>
                        </a:rPr>
                        <a:t> </a:t>
                      </a:r>
                      <a:endParaRPr lang="cs-CZ" sz="140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cs-CZ" sz="1400">
                          <a:solidFill>
                            <a:schemeClr val="tx1"/>
                          </a:solidFill>
                          <a:effectLst/>
                          <a:latin typeface="Times New Roman" pitchFamily="18" charset="0"/>
                          <a:cs typeface="Times New Roman" pitchFamily="18" charset="0"/>
                        </a:rPr>
                        <a:t> </a:t>
                      </a:r>
                      <a:endParaRPr lang="cs-CZ" sz="140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cs-CZ" sz="1400">
                          <a:solidFill>
                            <a:schemeClr val="tx1"/>
                          </a:solidFill>
                          <a:effectLst/>
                          <a:latin typeface="Times New Roman" pitchFamily="18" charset="0"/>
                          <a:cs typeface="Times New Roman" pitchFamily="18" charset="0"/>
                        </a:rPr>
                        <a:t> </a:t>
                      </a:r>
                      <a:endParaRPr lang="cs-CZ" sz="140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cs-CZ" sz="1400">
                          <a:solidFill>
                            <a:schemeClr val="tx1"/>
                          </a:solidFill>
                          <a:effectLst/>
                          <a:latin typeface="Times New Roman" pitchFamily="18" charset="0"/>
                          <a:cs typeface="Times New Roman" pitchFamily="18" charset="0"/>
                        </a:rPr>
                        <a:t> </a:t>
                      </a:r>
                      <a:endParaRPr lang="cs-CZ" sz="140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cs-CZ" sz="1400">
                          <a:solidFill>
                            <a:schemeClr val="tx1"/>
                          </a:solidFill>
                          <a:effectLst/>
                          <a:latin typeface="Times New Roman" pitchFamily="18" charset="0"/>
                          <a:cs typeface="Times New Roman" pitchFamily="18" charset="0"/>
                        </a:rPr>
                        <a:t>O</a:t>
                      </a:r>
                      <a:endParaRPr lang="cs-CZ" sz="1400">
                        <a:solidFill>
                          <a:schemeClr val="tx1"/>
                        </a:solidFill>
                        <a:effectLst/>
                        <a:latin typeface="Times New Roman" pitchFamily="18" charset="0"/>
                        <a:ea typeface="Calibri"/>
                        <a:cs typeface="Times New Roman" pitchFamily="18" charset="0"/>
                      </a:endParaRPr>
                    </a:p>
                  </a:txBody>
                  <a:tcPr marL="68580" marR="68580" marT="0" marB="0"/>
                </a:tc>
                <a:extLst>
                  <a:ext uri="{0D108BD9-81ED-4DB2-BD59-A6C34878D82A}">
                    <a16:rowId xmlns:a16="http://schemas.microsoft.com/office/drawing/2014/main" val="10001"/>
                  </a:ext>
                </a:extLst>
              </a:tr>
              <a:tr h="328711">
                <a:tc>
                  <a:txBody>
                    <a:bodyPr/>
                    <a:lstStyle/>
                    <a:p>
                      <a:pPr>
                        <a:lnSpc>
                          <a:spcPct val="115000"/>
                        </a:lnSpc>
                        <a:spcAft>
                          <a:spcPts val="0"/>
                        </a:spcAft>
                      </a:pPr>
                      <a:r>
                        <a:rPr lang="cs-CZ" sz="1400">
                          <a:solidFill>
                            <a:schemeClr val="tx1"/>
                          </a:solidFill>
                          <a:effectLst/>
                          <a:latin typeface="Times New Roman" pitchFamily="18" charset="0"/>
                          <a:cs typeface="Times New Roman" pitchFamily="18" charset="0"/>
                        </a:rPr>
                        <a:t>2</a:t>
                      </a:r>
                      <a:endParaRPr lang="cs-CZ" sz="140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cs-CZ" sz="1400">
                          <a:solidFill>
                            <a:schemeClr val="tx1"/>
                          </a:solidFill>
                          <a:effectLst/>
                          <a:latin typeface="Times New Roman" pitchFamily="18" charset="0"/>
                          <a:cs typeface="Times New Roman" pitchFamily="18" charset="0"/>
                        </a:rPr>
                        <a:t>O</a:t>
                      </a:r>
                      <a:endParaRPr lang="cs-CZ" sz="140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cs-CZ" sz="1400">
                          <a:solidFill>
                            <a:schemeClr val="tx1"/>
                          </a:solidFill>
                          <a:effectLst/>
                          <a:latin typeface="Times New Roman" pitchFamily="18" charset="0"/>
                          <a:cs typeface="Times New Roman" pitchFamily="18" charset="0"/>
                        </a:rPr>
                        <a:t>O</a:t>
                      </a:r>
                      <a:endParaRPr lang="cs-CZ" sz="140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cs-CZ" sz="1400">
                          <a:solidFill>
                            <a:schemeClr val="tx1"/>
                          </a:solidFill>
                          <a:effectLst/>
                          <a:latin typeface="Times New Roman" pitchFamily="18" charset="0"/>
                          <a:cs typeface="Times New Roman" pitchFamily="18" charset="0"/>
                        </a:rPr>
                        <a:t>O</a:t>
                      </a:r>
                      <a:endParaRPr lang="cs-CZ" sz="140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cs-CZ" sz="1400">
                          <a:solidFill>
                            <a:schemeClr val="tx1"/>
                          </a:solidFill>
                          <a:effectLst/>
                          <a:latin typeface="Times New Roman" pitchFamily="18" charset="0"/>
                          <a:cs typeface="Times New Roman" pitchFamily="18" charset="0"/>
                        </a:rPr>
                        <a:t>O</a:t>
                      </a:r>
                      <a:endParaRPr lang="cs-CZ" sz="140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cs-CZ" sz="1400">
                          <a:solidFill>
                            <a:schemeClr val="tx1"/>
                          </a:solidFill>
                          <a:effectLst/>
                          <a:latin typeface="Times New Roman" pitchFamily="18" charset="0"/>
                          <a:cs typeface="Times New Roman" pitchFamily="18" charset="0"/>
                        </a:rPr>
                        <a:t>O</a:t>
                      </a:r>
                      <a:endParaRPr lang="cs-CZ" sz="140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cs-CZ" sz="1400">
                          <a:solidFill>
                            <a:schemeClr val="tx1"/>
                          </a:solidFill>
                          <a:effectLst/>
                          <a:latin typeface="Times New Roman" pitchFamily="18" charset="0"/>
                          <a:cs typeface="Times New Roman" pitchFamily="18" charset="0"/>
                        </a:rPr>
                        <a:t> </a:t>
                      </a:r>
                      <a:endParaRPr lang="cs-CZ" sz="140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cs-CZ" sz="1400">
                          <a:solidFill>
                            <a:schemeClr val="tx1"/>
                          </a:solidFill>
                          <a:effectLst/>
                          <a:latin typeface="Times New Roman" pitchFamily="18" charset="0"/>
                          <a:cs typeface="Times New Roman" pitchFamily="18" charset="0"/>
                        </a:rPr>
                        <a:t>O</a:t>
                      </a:r>
                      <a:endParaRPr lang="cs-CZ" sz="1400">
                        <a:solidFill>
                          <a:schemeClr val="tx1"/>
                        </a:solidFill>
                        <a:effectLst/>
                        <a:latin typeface="Times New Roman" pitchFamily="18" charset="0"/>
                        <a:ea typeface="Calibri"/>
                        <a:cs typeface="Times New Roman" pitchFamily="18" charset="0"/>
                      </a:endParaRPr>
                    </a:p>
                  </a:txBody>
                  <a:tcPr marL="68580" marR="68580" marT="0" marB="0"/>
                </a:tc>
                <a:extLst>
                  <a:ext uri="{0D108BD9-81ED-4DB2-BD59-A6C34878D82A}">
                    <a16:rowId xmlns:a16="http://schemas.microsoft.com/office/drawing/2014/main" val="10002"/>
                  </a:ext>
                </a:extLst>
              </a:tr>
              <a:tr h="328711">
                <a:tc>
                  <a:txBody>
                    <a:bodyPr/>
                    <a:lstStyle/>
                    <a:p>
                      <a:pPr>
                        <a:lnSpc>
                          <a:spcPct val="115000"/>
                        </a:lnSpc>
                        <a:spcAft>
                          <a:spcPts val="0"/>
                        </a:spcAft>
                      </a:pPr>
                      <a:r>
                        <a:rPr lang="cs-CZ" sz="1400">
                          <a:solidFill>
                            <a:schemeClr val="tx1"/>
                          </a:solidFill>
                          <a:effectLst/>
                          <a:latin typeface="Times New Roman" pitchFamily="18" charset="0"/>
                          <a:cs typeface="Times New Roman" pitchFamily="18" charset="0"/>
                        </a:rPr>
                        <a:t>3</a:t>
                      </a:r>
                      <a:endParaRPr lang="cs-CZ" sz="140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cs-CZ" sz="1400">
                          <a:solidFill>
                            <a:schemeClr val="tx1"/>
                          </a:solidFill>
                          <a:effectLst/>
                          <a:latin typeface="Times New Roman" pitchFamily="18" charset="0"/>
                          <a:cs typeface="Times New Roman" pitchFamily="18" charset="0"/>
                        </a:rPr>
                        <a:t>O</a:t>
                      </a:r>
                      <a:endParaRPr lang="cs-CZ" sz="140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cs-CZ" sz="1400">
                          <a:solidFill>
                            <a:schemeClr val="tx1"/>
                          </a:solidFill>
                          <a:effectLst/>
                          <a:latin typeface="Times New Roman" pitchFamily="18" charset="0"/>
                          <a:cs typeface="Times New Roman" pitchFamily="18" charset="0"/>
                        </a:rPr>
                        <a:t>O</a:t>
                      </a:r>
                      <a:endParaRPr lang="cs-CZ" sz="140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cs-CZ" sz="1400">
                          <a:solidFill>
                            <a:schemeClr val="tx1"/>
                          </a:solidFill>
                          <a:effectLst/>
                          <a:latin typeface="Times New Roman" pitchFamily="18" charset="0"/>
                          <a:cs typeface="Times New Roman" pitchFamily="18" charset="0"/>
                        </a:rPr>
                        <a:t> </a:t>
                      </a:r>
                      <a:endParaRPr lang="cs-CZ" sz="140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cs-CZ" sz="1400">
                          <a:solidFill>
                            <a:schemeClr val="tx1"/>
                          </a:solidFill>
                          <a:effectLst/>
                          <a:latin typeface="Times New Roman" pitchFamily="18" charset="0"/>
                          <a:cs typeface="Times New Roman" pitchFamily="18" charset="0"/>
                        </a:rPr>
                        <a:t>O</a:t>
                      </a:r>
                      <a:endParaRPr lang="cs-CZ" sz="140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cs-CZ" sz="1400">
                          <a:solidFill>
                            <a:schemeClr val="tx1"/>
                          </a:solidFill>
                          <a:effectLst/>
                          <a:latin typeface="Times New Roman" pitchFamily="18" charset="0"/>
                          <a:cs typeface="Times New Roman" pitchFamily="18" charset="0"/>
                        </a:rPr>
                        <a:t>O</a:t>
                      </a:r>
                      <a:endParaRPr lang="cs-CZ" sz="140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cs-CZ" sz="1400">
                          <a:solidFill>
                            <a:schemeClr val="tx1"/>
                          </a:solidFill>
                          <a:effectLst/>
                          <a:latin typeface="Times New Roman" pitchFamily="18" charset="0"/>
                          <a:cs typeface="Times New Roman" pitchFamily="18" charset="0"/>
                        </a:rPr>
                        <a:t> </a:t>
                      </a:r>
                      <a:endParaRPr lang="cs-CZ" sz="140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cs-CZ" sz="1400">
                          <a:solidFill>
                            <a:schemeClr val="tx1"/>
                          </a:solidFill>
                          <a:effectLst/>
                          <a:latin typeface="Times New Roman" pitchFamily="18" charset="0"/>
                          <a:cs typeface="Times New Roman" pitchFamily="18" charset="0"/>
                        </a:rPr>
                        <a:t>O</a:t>
                      </a:r>
                      <a:endParaRPr lang="cs-CZ" sz="1400">
                        <a:solidFill>
                          <a:schemeClr val="tx1"/>
                        </a:solidFill>
                        <a:effectLst/>
                        <a:latin typeface="Times New Roman" pitchFamily="18" charset="0"/>
                        <a:ea typeface="Calibri"/>
                        <a:cs typeface="Times New Roman" pitchFamily="18" charset="0"/>
                      </a:endParaRPr>
                    </a:p>
                  </a:txBody>
                  <a:tcPr marL="68580" marR="68580" marT="0" marB="0"/>
                </a:tc>
                <a:extLst>
                  <a:ext uri="{0D108BD9-81ED-4DB2-BD59-A6C34878D82A}">
                    <a16:rowId xmlns:a16="http://schemas.microsoft.com/office/drawing/2014/main" val="10003"/>
                  </a:ext>
                </a:extLst>
              </a:tr>
              <a:tr h="328711">
                <a:tc>
                  <a:txBody>
                    <a:bodyPr/>
                    <a:lstStyle/>
                    <a:p>
                      <a:pPr>
                        <a:lnSpc>
                          <a:spcPct val="115000"/>
                        </a:lnSpc>
                        <a:spcAft>
                          <a:spcPts val="0"/>
                        </a:spcAft>
                      </a:pPr>
                      <a:r>
                        <a:rPr lang="cs-CZ" sz="1400">
                          <a:solidFill>
                            <a:schemeClr val="tx1"/>
                          </a:solidFill>
                          <a:effectLst/>
                          <a:latin typeface="Times New Roman" pitchFamily="18" charset="0"/>
                          <a:cs typeface="Times New Roman" pitchFamily="18" charset="0"/>
                        </a:rPr>
                        <a:t>4</a:t>
                      </a:r>
                      <a:endParaRPr lang="cs-CZ" sz="140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cs-CZ" sz="1400">
                          <a:solidFill>
                            <a:schemeClr val="tx1"/>
                          </a:solidFill>
                          <a:effectLst/>
                          <a:latin typeface="Times New Roman" pitchFamily="18" charset="0"/>
                          <a:cs typeface="Times New Roman" pitchFamily="18" charset="0"/>
                        </a:rPr>
                        <a:t>O</a:t>
                      </a:r>
                      <a:endParaRPr lang="cs-CZ" sz="140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cs-CZ" sz="1400">
                          <a:solidFill>
                            <a:schemeClr val="tx1"/>
                          </a:solidFill>
                          <a:effectLst/>
                          <a:latin typeface="Times New Roman" pitchFamily="18" charset="0"/>
                          <a:cs typeface="Times New Roman" pitchFamily="18" charset="0"/>
                        </a:rPr>
                        <a:t>O</a:t>
                      </a:r>
                      <a:endParaRPr lang="cs-CZ" sz="140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cs-CZ" sz="1400">
                          <a:solidFill>
                            <a:schemeClr val="tx1"/>
                          </a:solidFill>
                          <a:effectLst/>
                          <a:latin typeface="Times New Roman" pitchFamily="18" charset="0"/>
                          <a:cs typeface="Times New Roman" pitchFamily="18" charset="0"/>
                        </a:rPr>
                        <a:t>O</a:t>
                      </a:r>
                      <a:endParaRPr lang="cs-CZ" sz="140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cs-CZ" sz="1400">
                          <a:solidFill>
                            <a:schemeClr val="tx1"/>
                          </a:solidFill>
                          <a:effectLst/>
                          <a:latin typeface="Times New Roman" pitchFamily="18" charset="0"/>
                          <a:cs typeface="Times New Roman" pitchFamily="18" charset="0"/>
                        </a:rPr>
                        <a:t> </a:t>
                      </a:r>
                      <a:endParaRPr lang="cs-CZ" sz="140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cs-CZ" sz="1400">
                          <a:solidFill>
                            <a:schemeClr val="tx1"/>
                          </a:solidFill>
                          <a:effectLst/>
                          <a:latin typeface="Times New Roman" pitchFamily="18" charset="0"/>
                          <a:cs typeface="Times New Roman" pitchFamily="18" charset="0"/>
                        </a:rPr>
                        <a:t>O</a:t>
                      </a:r>
                      <a:endParaRPr lang="cs-CZ" sz="140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cs-CZ" sz="1400">
                          <a:solidFill>
                            <a:schemeClr val="tx1"/>
                          </a:solidFill>
                          <a:effectLst/>
                          <a:latin typeface="Times New Roman" pitchFamily="18" charset="0"/>
                          <a:cs typeface="Times New Roman" pitchFamily="18" charset="0"/>
                        </a:rPr>
                        <a:t> </a:t>
                      </a:r>
                      <a:endParaRPr lang="cs-CZ" sz="140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cs-CZ" sz="1400">
                          <a:solidFill>
                            <a:schemeClr val="tx1"/>
                          </a:solidFill>
                          <a:effectLst/>
                          <a:latin typeface="Times New Roman" pitchFamily="18" charset="0"/>
                          <a:cs typeface="Times New Roman" pitchFamily="18" charset="0"/>
                        </a:rPr>
                        <a:t>O</a:t>
                      </a:r>
                      <a:endParaRPr lang="cs-CZ" sz="1400">
                        <a:solidFill>
                          <a:schemeClr val="tx1"/>
                        </a:solidFill>
                        <a:effectLst/>
                        <a:latin typeface="Times New Roman" pitchFamily="18" charset="0"/>
                        <a:ea typeface="Calibri"/>
                        <a:cs typeface="Times New Roman" pitchFamily="18" charset="0"/>
                      </a:endParaRPr>
                    </a:p>
                  </a:txBody>
                  <a:tcPr marL="68580" marR="68580" marT="0" marB="0"/>
                </a:tc>
                <a:extLst>
                  <a:ext uri="{0D108BD9-81ED-4DB2-BD59-A6C34878D82A}">
                    <a16:rowId xmlns:a16="http://schemas.microsoft.com/office/drawing/2014/main" val="10004"/>
                  </a:ext>
                </a:extLst>
              </a:tr>
              <a:tr h="328711">
                <a:tc>
                  <a:txBody>
                    <a:bodyPr/>
                    <a:lstStyle/>
                    <a:p>
                      <a:pPr>
                        <a:lnSpc>
                          <a:spcPct val="115000"/>
                        </a:lnSpc>
                        <a:spcAft>
                          <a:spcPts val="0"/>
                        </a:spcAft>
                      </a:pPr>
                      <a:r>
                        <a:rPr lang="cs-CZ" sz="1400">
                          <a:solidFill>
                            <a:schemeClr val="tx1"/>
                          </a:solidFill>
                          <a:effectLst/>
                          <a:latin typeface="Times New Roman" pitchFamily="18" charset="0"/>
                          <a:cs typeface="Times New Roman" pitchFamily="18" charset="0"/>
                        </a:rPr>
                        <a:t>5</a:t>
                      </a:r>
                      <a:endParaRPr lang="cs-CZ" sz="140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cs-CZ" sz="1400">
                          <a:solidFill>
                            <a:schemeClr val="tx1"/>
                          </a:solidFill>
                          <a:effectLst/>
                          <a:latin typeface="Times New Roman" pitchFamily="18" charset="0"/>
                          <a:cs typeface="Times New Roman" pitchFamily="18" charset="0"/>
                        </a:rPr>
                        <a:t>O</a:t>
                      </a:r>
                      <a:endParaRPr lang="cs-CZ" sz="140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cs-CZ" sz="1400">
                          <a:solidFill>
                            <a:schemeClr val="tx1"/>
                          </a:solidFill>
                          <a:effectLst/>
                          <a:latin typeface="Times New Roman" pitchFamily="18" charset="0"/>
                          <a:cs typeface="Times New Roman" pitchFamily="18" charset="0"/>
                        </a:rPr>
                        <a:t>O</a:t>
                      </a:r>
                      <a:endParaRPr lang="cs-CZ" sz="140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cs-CZ" sz="1400">
                          <a:solidFill>
                            <a:schemeClr val="tx1"/>
                          </a:solidFill>
                          <a:effectLst/>
                          <a:latin typeface="Times New Roman" pitchFamily="18" charset="0"/>
                          <a:cs typeface="Times New Roman" pitchFamily="18" charset="0"/>
                        </a:rPr>
                        <a:t> </a:t>
                      </a:r>
                      <a:endParaRPr lang="cs-CZ" sz="140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cs-CZ" sz="1400">
                          <a:solidFill>
                            <a:schemeClr val="tx1"/>
                          </a:solidFill>
                          <a:effectLst/>
                          <a:latin typeface="Times New Roman" pitchFamily="18" charset="0"/>
                          <a:cs typeface="Times New Roman" pitchFamily="18" charset="0"/>
                        </a:rPr>
                        <a:t> </a:t>
                      </a:r>
                      <a:endParaRPr lang="cs-CZ" sz="140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cs-CZ" sz="1400">
                          <a:solidFill>
                            <a:schemeClr val="tx1"/>
                          </a:solidFill>
                          <a:effectLst/>
                          <a:latin typeface="Times New Roman" pitchFamily="18" charset="0"/>
                          <a:cs typeface="Times New Roman" pitchFamily="18" charset="0"/>
                        </a:rPr>
                        <a:t>O</a:t>
                      </a:r>
                      <a:endParaRPr lang="cs-CZ" sz="140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cs-CZ" sz="1400">
                          <a:solidFill>
                            <a:schemeClr val="tx1"/>
                          </a:solidFill>
                          <a:effectLst/>
                          <a:latin typeface="Times New Roman" pitchFamily="18" charset="0"/>
                          <a:cs typeface="Times New Roman" pitchFamily="18" charset="0"/>
                        </a:rPr>
                        <a:t> </a:t>
                      </a:r>
                      <a:endParaRPr lang="cs-CZ" sz="140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cs-CZ" sz="1400">
                          <a:solidFill>
                            <a:schemeClr val="tx1"/>
                          </a:solidFill>
                          <a:effectLst/>
                          <a:latin typeface="Times New Roman" pitchFamily="18" charset="0"/>
                          <a:cs typeface="Times New Roman" pitchFamily="18" charset="0"/>
                        </a:rPr>
                        <a:t>O</a:t>
                      </a:r>
                      <a:endParaRPr lang="cs-CZ" sz="1400">
                        <a:solidFill>
                          <a:schemeClr val="tx1"/>
                        </a:solidFill>
                        <a:effectLst/>
                        <a:latin typeface="Times New Roman" pitchFamily="18" charset="0"/>
                        <a:ea typeface="Calibri"/>
                        <a:cs typeface="Times New Roman" pitchFamily="18" charset="0"/>
                      </a:endParaRPr>
                    </a:p>
                  </a:txBody>
                  <a:tcPr marL="68580" marR="68580" marT="0" marB="0"/>
                </a:tc>
                <a:extLst>
                  <a:ext uri="{0D108BD9-81ED-4DB2-BD59-A6C34878D82A}">
                    <a16:rowId xmlns:a16="http://schemas.microsoft.com/office/drawing/2014/main" val="10005"/>
                  </a:ext>
                </a:extLst>
              </a:tr>
              <a:tr h="328711">
                <a:tc>
                  <a:txBody>
                    <a:bodyPr/>
                    <a:lstStyle/>
                    <a:p>
                      <a:pPr>
                        <a:lnSpc>
                          <a:spcPct val="115000"/>
                        </a:lnSpc>
                        <a:spcAft>
                          <a:spcPts val="0"/>
                        </a:spcAft>
                      </a:pPr>
                      <a:r>
                        <a:rPr lang="cs-CZ" sz="1400">
                          <a:solidFill>
                            <a:schemeClr val="tx1"/>
                          </a:solidFill>
                          <a:effectLst/>
                          <a:latin typeface="Times New Roman" pitchFamily="18" charset="0"/>
                          <a:cs typeface="Times New Roman" pitchFamily="18" charset="0"/>
                        </a:rPr>
                        <a:t>6</a:t>
                      </a:r>
                      <a:endParaRPr lang="cs-CZ" sz="140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cs-CZ" sz="1400">
                          <a:solidFill>
                            <a:schemeClr val="tx1"/>
                          </a:solidFill>
                          <a:effectLst/>
                          <a:latin typeface="Times New Roman" pitchFamily="18" charset="0"/>
                          <a:cs typeface="Times New Roman" pitchFamily="18" charset="0"/>
                        </a:rPr>
                        <a:t>O</a:t>
                      </a:r>
                      <a:endParaRPr lang="cs-CZ" sz="140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cs-CZ" sz="1400">
                          <a:solidFill>
                            <a:schemeClr val="tx1"/>
                          </a:solidFill>
                          <a:effectLst/>
                          <a:latin typeface="Times New Roman" pitchFamily="18" charset="0"/>
                          <a:cs typeface="Times New Roman" pitchFamily="18" charset="0"/>
                        </a:rPr>
                        <a:t>O</a:t>
                      </a:r>
                      <a:endParaRPr lang="cs-CZ" sz="140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cs-CZ" sz="1400">
                          <a:solidFill>
                            <a:schemeClr val="tx1"/>
                          </a:solidFill>
                          <a:effectLst/>
                          <a:latin typeface="Times New Roman" pitchFamily="18" charset="0"/>
                          <a:cs typeface="Times New Roman" pitchFamily="18" charset="0"/>
                        </a:rPr>
                        <a:t>O</a:t>
                      </a:r>
                      <a:endParaRPr lang="cs-CZ" sz="140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cs-CZ" sz="1400">
                          <a:solidFill>
                            <a:schemeClr val="tx1"/>
                          </a:solidFill>
                          <a:effectLst/>
                          <a:latin typeface="Times New Roman" pitchFamily="18" charset="0"/>
                          <a:cs typeface="Times New Roman" pitchFamily="18" charset="0"/>
                        </a:rPr>
                        <a:t> </a:t>
                      </a:r>
                      <a:endParaRPr lang="cs-CZ" sz="140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cs-CZ" sz="1400">
                          <a:solidFill>
                            <a:schemeClr val="tx1"/>
                          </a:solidFill>
                          <a:effectLst/>
                          <a:latin typeface="Times New Roman" pitchFamily="18" charset="0"/>
                          <a:cs typeface="Times New Roman" pitchFamily="18" charset="0"/>
                        </a:rPr>
                        <a:t> </a:t>
                      </a:r>
                      <a:endParaRPr lang="cs-CZ" sz="140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cs-CZ" sz="1400">
                          <a:solidFill>
                            <a:schemeClr val="tx1"/>
                          </a:solidFill>
                          <a:effectLst/>
                          <a:latin typeface="Times New Roman" pitchFamily="18" charset="0"/>
                          <a:cs typeface="Times New Roman" pitchFamily="18" charset="0"/>
                        </a:rPr>
                        <a:t>O</a:t>
                      </a:r>
                      <a:endParaRPr lang="cs-CZ" sz="140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cs-CZ" sz="1400">
                          <a:solidFill>
                            <a:schemeClr val="tx1"/>
                          </a:solidFill>
                          <a:effectLst/>
                          <a:latin typeface="Times New Roman" pitchFamily="18" charset="0"/>
                          <a:cs typeface="Times New Roman" pitchFamily="18" charset="0"/>
                        </a:rPr>
                        <a:t>O</a:t>
                      </a:r>
                      <a:endParaRPr lang="cs-CZ" sz="1400">
                        <a:solidFill>
                          <a:schemeClr val="tx1"/>
                        </a:solidFill>
                        <a:effectLst/>
                        <a:latin typeface="Times New Roman" pitchFamily="18" charset="0"/>
                        <a:ea typeface="Calibri"/>
                        <a:cs typeface="Times New Roman" pitchFamily="18" charset="0"/>
                      </a:endParaRPr>
                    </a:p>
                  </a:txBody>
                  <a:tcPr marL="68580" marR="68580" marT="0" marB="0"/>
                </a:tc>
                <a:extLst>
                  <a:ext uri="{0D108BD9-81ED-4DB2-BD59-A6C34878D82A}">
                    <a16:rowId xmlns:a16="http://schemas.microsoft.com/office/drawing/2014/main" val="10006"/>
                  </a:ext>
                </a:extLst>
              </a:tr>
              <a:tr h="328711">
                <a:tc>
                  <a:txBody>
                    <a:bodyPr/>
                    <a:lstStyle/>
                    <a:p>
                      <a:pPr>
                        <a:lnSpc>
                          <a:spcPct val="115000"/>
                        </a:lnSpc>
                        <a:spcAft>
                          <a:spcPts val="0"/>
                        </a:spcAft>
                      </a:pPr>
                      <a:r>
                        <a:rPr lang="cs-CZ" sz="1400">
                          <a:solidFill>
                            <a:schemeClr val="tx1"/>
                          </a:solidFill>
                          <a:effectLst/>
                          <a:latin typeface="Times New Roman" pitchFamily="18" charset="0"/>
                          <a:cs typeface="Times New Roman" pitchFamily="18" charset="0"/>
                        </a:rPr>
                        <a:t>7</a:t>
                      </a:r>
                      <a:endParaRPr lang="cs-CZ" sz="140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cs-CZ" sz="1400">
                          <a:solidFill>
                            <a:schemeClr val="tx1"/>
                          </a:solidFill>
                          <a:effectLst/>
                          <a:latin typeface="Times New Roman" pitchFamily="18" charset="0"/>
                          <a:cs typeface="Times New Roman" pitchFamily="18" charset="0"/>
                        </a:rPr>
                        <a:t>O</a:t>
                      </a:r>
                      <a:endParaRPr lang="cs-CZ" sz="140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cs-CZ" sz="1400">
                          <a:solidFill>
                            <a:schemeClr val="tx1"/>
                          </a:solidFill>
                          <a:effectLst/>
                          <a:latin typeface="Times New Roman" pitchFamily="18" charset="0"/>
                          <a:cs typeface="Times New Roman" pitchFamily="18" charset="0"/>
                        </a:rPr>
                        <a:t>O</a:t>
                      </a:r>
                      <a:endParaRPr lang="cs-CZ" sz="140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cs-CZ" sz="1400">
                          <a:solidFill>
                            <a:schemeClr val="tx1"/>
                          </a:solidFill>
                          <a:effectLst/>
                          <a:latin typeface="Times New Roman" pitchFamily="18" charset="0"/>
                          <a:cs typeface="Times New Roman" pitchFamily="18" charset="0"/>
                        </a:rPr>
                        <a:t> </a:t>
                      </a:r>
                      <a:endParaRPr lang="cs-CZ" sz="140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cs-CZ" sz="1400">
                          <a:solidFill>
                            <a:schemeClr val="tx1"/>
                          </a:solidFill>
                          <a:effectLst/>
                          <a:latin typeface="Times New Roman" pitchFamily="18" charset="0"/>
                          <a:cs typeface="Times New Roman" pitchFamily="18" charset="0"/>
                        </a:rPr>
                        <a:t> </a:t>
                      </a:r>
                      <a:endParaRPr lang="cs-CZ" sz="140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cs-CZ" sz="1400">
                          <a:solidFill>
                            <a:schemeClr val="tx1"/>
                          </a:solidFill>
                          <a:effectLst/>
                          <a:latin typeface="Times New Roman" pitchFamily="18" charset="0"/>
                          <a:cs typeface="Times New Roman" pitchFamily="18" charset="0"/>
                        </a:rPr>
                        <a:t> </a:t>
                      </a:r>
                      <a:endParaRPr lang="cs-CZ" sz="140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cs-CZ" sz="1400">
                          <a:solidFill>
                            <a:schemeClr val="tx1"/>
                          </a:solidFill>
                          <a:effectLst/>
                          <a:latin typeface="Times New Roman" pitchFamily="18" charset="0"/>
                          <a:cs typeface="Times New Roman" pitchFamily="18" charset="0"/>
                        </a:rPr>
                        <a:t>O</a:t>
                      </a:r>
                      <a:endParaRPr lang="cs-CZ" sz="140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cs-CZ" sz="1400" dirty="0">
                          <a:solidFill>
                            <a:schemeClr val="tx1"/>
                          </a:solidFill>
                          <a:effectLst/>
                          <a:latin typeface="Times New Roman" pitchFamily="18" charset="0"/>
                          <a:cs typeface="Times New Roman" pitchFamily="18" charset="0"/>
                        </a:rPr>
                        <a:t>O</a:t>
                      </a:r>
                      <a:endParaRPr lang="cs-CZ" sz="1400" dirty="0">
                        <a:solidFill>
                          <a:schemeClr val="tx1"/>
                        </a:solidFill>
                        <a:effectLst/>
                        <a:latin typeface="Times New Roman" pitchFamily="18" charset="0"/>
                        <a:ea typeface="Calibri"/>
                        <a:cs typeface="Times New Roman" pitchFamily="18" charset="0"/>
                      </a:endParaRPr>
                    </a:p>
                  </a:txBody>
                  <a:tcPr marL="68580" marR="68580" marT="0" marB="0"/>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284586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4"/>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Logistické místa styku</a:t>
            </a:r>
          </a:p>
        </p:txBody>
      </p:sp>
      <p:sp>
        <p:nvSpPr>
          <p:cNvPr id="3" name="Zástupný symbol pro obsah 2"/>
          <p:cNvSpPr>
            <a:spLocks noGrp="1"/>
          </p:cNvSpPr>
          <p:nvPr>
            <p:ph idx="1"/>
          </p:nvPr>
        </p:nvSpPr>
        <p:spPr/>
        <p:txBody>
          <a:bodyPr>
            <a:normAutofit fontScale="92500" lnSpcReduction="10000"/>
          </a:bodyPr>
          <a:lstStyle/>
          <a:p>
            <a:pPr algn="just"/>
            <a:r>
              <a:rPr lang="cs-CZ" dirty="0"/>
              <a:t>Logistická místa styku kladou materiálovému, resp. informačnímu toku, který je překračuje, určitý </a:t>
            </a:r>
            <a:r>
              <a:rPr lang="cs-CZ" b="1" i="1" dirty="0"/>
              <a:t>odpor</a:t>
            </a:r>
            <a:r>
              <a:rPr lang="cs-CZ" dirty="0"/>
              <a:t>. Počet míst styku uvnitř podniku je ovlivněn jeho organizační strukturou.</a:t>
            </a:r>
          </a:p>
          <a:p>
            <a:endParaRPr lang="cs-CZ" dirty="0"/>
          </a:p>
          <a:p>
            <a:pPr algn="just"/>
            <a:r>
              <a:rPr lang="cs-CZ" dirty="0"/>
              <a:t>Důležitým úkolem logistiky je zabezpečit pokud možno hladké překonávání míst styku a to vzájemným slaďováním, koordinováním článků celého logistického řetězce. Dochází k synergickému efektu</a:t>
            </a:r>
          </a:p>
          <a:p>
            <a:pPr marL="0" indent="0">
              <a:buNone/>
            </a:pPr>
            <a:endParaRPr lang="cs-CZ" dirty="0"/>
          </a:p>
        </p:txBody>
      </p:sp>
    </p:spTree>
  </p:cSld>
  <p:clrMapOvr>
    <a:overrideClrMapping bg1="lt1" tx1="dk1" bg2="lt2" tx2="dk2" accent1="accent1" accent2="accent2" accent3="accent3" accent4="accent4" accent5="accent5" accent6="accent6" hlink="hlink" folHlink="folHlink"/>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srcRect/>
          <a:stretch>
            <a:fillRect/>
          </a:stretch>
        </a:blipFill>
        <a:effectLst/>
      </p:bgPr>
    </p:bg>
    <p:spTree>
      <p:nvGrpSpPr>
        <p:cNvPr id="1" name=""/>
        <p:cNvGrpSpPr/>
        <p:nvPr/>
      </p:nvGrpSpPr>
      <p:grpSpPr>
        <a:xfrm>
          <a:off x="0" y="0"/>
          <a:ext cx="0" cy="0"/>
          <a:chOff x="0" y="0"/>
          <a:chExt cx="0" cy="0"/>
        </a:xfrm>
      </p:grpSpPr>
      <p:sp>
        <p:nvSpPr>
          <p:cNvPr id="75777" name="Nadpis 1"/>
          <p:cNvSpPr>
            <a:spLocks noGrp="1"/>
          </p:cNvSpPr>
          <p:nvPr>
            <p:ph type="title"/>
          </p:nvPr>
        </p:nvSpPr>
        <p:spPr/>
        <p:txBody>
          <a:bodyPr/>
          <a:lstStyle/>
          <a:p>
            <a:r>
              <a:rPr lang="cs-CZ" b="1" dirty="0"/>
              <a:t>Unifikace, typizace</a:t>
            </a:r>
            <a:endParaRPr lang="cs-CZ" dirty="0"/>
          </a:p>
        </p:txBody>
      </p:sp>
      <p:sp>
        <p:nvSpPr>
          <p:cNvPr id="75778" name="Zástupný symbol pro obsah 2"/>
          <p:cNvSpPr>
            <a:spLocks noGrp="1"/>
          </p:cNvSpPr>
          <p:nvPr>
            <p:ph idx="1"/>
          </p:nvPr>
        </p:nvSpPr>
        <p:spPr/>
        <p:txBody>
          <a:bodyPr/>
          <a:lstStyle/>
          <a:p>
            <a:r>
              <a:rPr lang="cs-CZ" b="1" dirty="0"/>
              <a:t>Unifikace - </a:t>
            </a:r>
            <a:r>
              <a:rPr lang="cs-CZ" dirty="0"/>
              <a:t>prosazuje zaměnitelnost součástí, dílů (aby měly stejný tvar, velikost</a:t>
            </a:r>
            <a:r>
              <a:rPr lang="cs-CZ" b="1" dirty="0"/>
              <a:t>) </a:t>
            </a:r>
            <a:r>
              <a:rPr lang="cs-CZ" dirty="0"/>
              <a:t>a aby je tak bylo možné vyměnit mezi různými stroji (například svíčky do auta, žárovky do objímek atd.).</a:t>
            </a:r>
          </a:p>
          <a:p>
            <a:r>
              <a:rPr lang="cs-CZ" b="1" dirty="0"/>
              <a:t>Typizace </a:t>
            </a:r>
            <a:r>
              <a:rPr lang="cs-CZ" dirty="0"/>
              <a:t>vytváří hospodárný počet typů určitého výrobku (například řadu různě silných žárovek 15w, 25 w, 40 w, 60 w, 100w.)</a:t>
            </a:r>
          </a:p>
          <a:p>
            <a:pPr>
              <a:buFont typeface="Arial" charset="0"/>
              <a:buNone/>
            </a:pPr>
            <a:endParaRPr lang="cs-CZ" dirty="0"/>
          </a:p>
          <a:p>
            <a:endParaRPr lang="cs-CZ" dirty="0"/>
          </a:p>
        </p:txBody>
      </p:sp>
    </p:spTree>
  </p:cSld>
  <p:clrMapOvr>
    <a:overrideClrMapping bg1="lt1" tx1="dk1" bg2="lt2" tx2="dk2" accent1="accent1" accent2="accent2" accent3="accent3" accent4="accent4" accent5="accent5" accent6="accent6" hlink="hlink" folHlink="folHlink"/>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4"/>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SCM- </a:t>
            </a:r>
            <a:r>
              <a:rPr lang="cs-CZ" b="1" dirty="0" err="1"/>
              <a:t>Supply</a:t>
            </a:r>
            <a:r>
              <a:rPr lang="cs-CZ" b="1" dirty="0"/>
              <a:t> </a:t>
            </a:r>
            <a:r>
              <a:rPr lang="cs-CZ" b="1" dirty="0" err="1"/>
              <a:t>chain</a:t>
            </a:r>
            <a:r>
              <a:rPr lang="cs-CZ" b="1" dirty="0"/>
              <a:t> management</a:t>
            </a:r>
          </a:p>
        </p:txBody>
      </p:sp>
      <p:sp>
        <p:nvSpPr>
          <p:cNvPr id="3" name="Zástupný symbol pro obsah 2"/>
          <p:cNvSpPr>
            <a:spLocks noGrp="1"/>
          </p:cNvSpPr>
          <p:nvPr>
            <p:ph idx="1"/>
          </p:nvPr>
        </p:nvSpPr>
        <p:spPr/>
        <p:txBody>
          <a:bodyPr>
            <a:normAutofit fontScale="70000" lnSpcReduction="20000"/>
          </a:bodyPr>
          <a:lstStyle/>
          <a:p>
            <a:r>
              <a:rPr lang="cs-CZ" dirty="0"/>
              <a:t>řízení dodavatelského řetězce</a:t>
            </a:r>
          </a:p>
          <a:p>
            <a:pPr algn="just">
              <a:buNone/>
            </a:pPr>
            <a:r>
              <a:rPr lang="cs-CZ" dirty="0"/>
              <a:t>Principy:</a:t>
            </a:r>
          </a:p>
          <a:p>
            <a:pPr algn="just"/>
            <a:r>
              <a:rPr lang="cs-CZ" dirty="0"/>
              <a:t>Plánování a koordinace materiálových toků od zdroje k uživateli jako integrovaný systém </a:t>
            </a:r>
          </a:p>
          <a:p>
            <a:pPr algn="just"/>
            <a:r>
              <a:rPr lang="cs-CZ" dirty="0"/>
              <a:t>Spojení trhu, distribuční sítě, výrobního procesu a </a:t>
            </a:r>
            <a:r>
              <a:rPr lang="pl-PL" dirty="0"/>
              <a:t>dodavatelské činnosti takovým způsobem, aby byli zákazníci obslouženi na co nejvyšší úrovni a za co nejnižších nákladů </a:t>
            </a:r>
          </a:p>
          <a:p>
            <a:pPr algn="just"/>
            <a:r>
              <a:rPr lang="cs-CZ" dirty="0"/>
              <a:t>Maximalizace hodnoty přidané každou činností nebo členskou organizací v dodavatelském řetězci jak pro zákazníky, tak pro dodavatele</a:t>
            </a:r>
          </a:p>
          <a:p>
            <a:pPr algn="just"/>
            <a:r>
              <a:rPr lang="cs-CZ" dirty="0"/>
              <a:t>Dosažení synergií, , které zvyšují celkovou výkonnost dodavatelského řetězce snižováním celkové doby cyklu, celkových zásob v systému a snižováním nákladů v řetězci jako celku</a:t>
            </a:r>
          </a:p>
          <a:p>
            <a:pPr marL="0" indent="0">
              <a:buNone/>
            </a:pPr>
            <a:endParaRPr lang="cs-CZ" dirty="0"/>
          </a:p>
        </p:txBody>
      </p:sp>
    </p:spTree>
  </p:cSld>
  <p:clrMapOvr>
    <a:overrideClrMapping bg1="lt1" tx1="dk1" bg2="lt2" tx2="dk2" accent1="accent1" accent2="accent2" accent3="accent3" accent4="accent4" accent5="accent5" accent6="accent6" hlink="hlink" folHlink="folHlink"/>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Nadpis 6"/>
          <p:cNvSpPr>
            <a:spLocks noGrp="1"/>
          </p:cNvSpPr>
          <p:nvPr>
            <p:ph type="title"/>
          </p:nvPr>
        </p:nvSpPr>
        <p:spPr/>
        <p:txBody>
          <a:bodyPr/>
          <a:lstStyle/>
          <a:p>
            <a:r>
              <a:rPr lang="cs-CZ" b="1" dirty="0"/>
              <a:t>Efekt biče- definice</a:t>
            </a:r>
          </a:p>
        </p:txBody>
      </p:sp>
      <p:sp>
        <p:nvSpPr>
          <p:cNvPr id="8" name="Zástupný symbol pro obsah 7"/>
          <p:cNvSpPr>
            <a:spLocks noGrp="1"/>
          </p:cNvSpPr>
          <p:nvPr>
            <p:ph idx="1"/>
          </p:nvPr>
        </p:nvSpPr>
        <p:spPr>
          <a:xfrm>
            <a:off x="457200" y="1600201"/>
            <a:ext cx="8229600" cy="1042981"/>
          </a:xfrm>
        </p:spPr>
        <p:txBody>
          <a:bodyPr>
            <a:normAutofit fontScale="70000" lnSpcReduction="20000"/>
          </a:bodyPr>
          <a:lstStyle/>
          <a:p>
            <a:r>
              <a:rPr lang="cs-CZ" dirty="0"/>
              <a:t>řetězcový jev, spočívající v tom, že variabilita poptávky v dodavatelských řetězcích se směrem od konečných zákazníků přes obchod až k výrobcům a jejich dodavatelům stále více zvětšuje. </a:t>
            </a:r>
          </a:p>
        </p:txBody>
      </p:sp>
      <p:pic>
        <p:nvPicPr>
          <p:cNvPr id="49156" name="Picture 4" descr="http://1.bp.blogspot.com/_kTtMkqacSME/TSX_kqHvMdI/AAAAAAAADrY/aqrfLODfNAk/s1600/bullwhipe-effect.gif"/>
          <p:cNvPicPr>
            <a:picLocks noChangeAspect="1" noChangeArrowheads="1"/>
          </p:cNvPicPr>
          <p:nvPr/>
        </p:nvPicPr>
        <p:blipFill>
          <a:blip r:embed="rId3"/>
          <a:srcRect/>
          <a:stretch>
            <a:fillRect/>
          </a:stretch>
        </p:blipFill>
        <p:spPr bwMode="auto">
          <a:xfrm>
            <a:off x="642910" y="2500306"/>
            <a:ext cx="8501090" cy="3643338"/>
          </a:xfrm>
          <a:prstGeom prst="rect">
            <a:avLst/>
          </a:prstGeom>
          <a:noFill/>
        </p:spPr>
      </p:pic>
      <p:sp>
        <p:nvSpPr>
          <p:cNvPr id="12" name="TextovéPole 11"/>
          <p:cNvSpPr txBox="1"/>
          <p:nvPr/>
        </p:nvSpPr>
        <p:spPr>
          <a:xfrm>
            <a:off x="6572264" y="6304002"/>
            <a:ext cx="2571736" cy="553998"/>
          </a:xfrm>
          <a:prstGeom prst="rect">
            <a:avLst/>
          </a:prstGeom>
          <a:noFill/>
        </p:spPr>
        <p:txBody>
          <a:bodyPr wrap="square" rtlCol="0">
            <a:spAutoFit/>
          </a:bodyPr>
          <a:lstStyle/>
          <a:p>
            <a:pPr lvl="1"/>
            <a:r>
              <a:rPr lang="cs-CZ" sz="1000" dirty="0"/>
              <a:t>Zdroj:</a:t>
            </a:r>
            <a:r>
              <a:rPr lang="cs-CZ" sz="1000" u="sng" dirty="0">
                <a:hlinkClick r:id="rId4"/>
              </a:rPr>
              <a:t>http://blog.</a:t>
            </a:r>
            <a:r>
              <a:rPr lang="cs-CZ" sz="1000" u="sng" dirty="0" err="1">
                <a:hlinkClick r:id="rId4"/>
              </a:rPr>
              <a:t>glamour.as</a:t>
            </a:r>
            <a:r>
              <a:rPr lang="cs-CZ" sz="1000" u="sng" dirty="0">
                <a:hlinkClick r:id="rId4"/>
              </a:rPr>
              <a:t>/2011/01/</a:t>
            </a:r>
            <a:r>
              <a:rPr lang="cs-CZ" sz="1000" u="sng" dirty="0" err="1">
                <a:hlinkClick r:id="rId4"/>
              </a:rPr>
              <a:t>bullwhip</a:t>
            </a:r>
            <a:r>
              <a:rPr lang="cs-CZ" sz="1000" u="sng" dirty="0">
                <a:hlinkClick r:id="rId4"/>
              </a:rPr>
              <a:t>-</a:t>
            </a:r>
            <a:r>
              <a:rPr lang="cs-CZ" sz="1000" u="sng" dirty="0" err="1">
                <a:hlinkClick r:id="rId4"/>
              </a:rPr>
              <a:t>effect.html</a:t>
            </a:r>
            <a:endParaRPr lang="cs-CZ" sz="1000" dirty="0"/>
          </a:p>
          <a:p>
            <a:pPr lvl="1"/>
            <a:endParaRPr lang="cs-CZ" sz="1000" dirty="0"/>
          </a:p>
        </p:txBody>
      </p:sp>
    </p:spTree>
    <p:extLst>
      <p:ext uri="{BB962C8B-B14F-4D97-AF65-F5344CB8AC3E}">
        <p14:creationId xmlns:p14="http://schemas.microsoft.com/office/powerpoint/2010/main" val="2890441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ovéPole 4">
            <a:extLst>
              <a:ext uri="{FF2B5EF4-FFF2-40B4-BE49-F238E27FC236}">
                <a16:creationId xmlns:a16="http://schemas.microsoft.com/office/drawing/2014/main" id="{85CA6C0A-4D4D-BFF7-8984-43D427DC3342}"/>
              </a:ext>
            </a:extLst>
          </p:cNvPr>
          <p:cNvSpPr txBox="1"/>
          <p:nvPr/>
        </p:nvSpPr>
        <p:spPr>
          <a:xfrm>
            <a:off x="323528" y="764704"/>
            <a:ext cx="8496944" cy="3139321"/>
          </a:xfrm>
          <a:prstGeom prst="rect">
            <a:avLst/>
          </a:prstGeom>
          <a:noFill/>
        </p:spPr>
        <p:txBody>
          <a:bodyPr wrap="square">
            <a:spAutoFit/>
          </a:bodyPr>
          <a:lstStyle/>
          <a:p>
            <a:pPr algn="just"/>
            <a:r>
              <a:rPr lang="cs-CZ" sz="2000" dirty="0"/>
              <a:t>Jedním ze základních fenoménů dodavatelských sítí je </a:t>
            </a:r>
            <a:r>
              <a:rPr lang="cs-CZ" sz="2000" b="1" dirty="0"/>
              <a:t>tzv. efekt biče (</a:t>
            </a:r>
            <a:r>
              <a:rPr lang="cs-CZ" sz="2000" b="1" dirty="0" err="1"/>
              <a:t>bullwhipeffect</a:t>
            </a:r>
            <a:r>
              <a:rPr lang="cs-CZ" sz="2000" b="1" dirty="0"/>
              <a:t>)</a:t>
            </a:r>
            <a:r>
              <a:rPr lang="cs-CZ" sz="2000" dirty="0"/>
              <a:t>, kdy při lokální informaci a lokálně omezeném rozhodování malé výkyvy v poptávce koncového zákazníka vedou ke stále větším výkyvům v objemech objednávek ve vyšších vrstvách řetězce. </a:t>
            </a:r>
          </a:p>
          <a:p>
            <a:pPr algn="just"/>
            <a:endParaRPr lang="cs-CZ" sz="2000" dirty="0"/>
          </a:p>
          <a:p>
            <a:pPr algn="just"/>
            <a:endParaRPr lang="cs-CZ" sz="2000" dirty="0"/>
          </a:p>
          <a:p>
            <a:pPr algn="just"/>
            <a:r>
              <a:rPr lang="cs-CZ" sz="2000" dirty="0"/>
              <a:t>Velké výkyvy v poptávce znamenají vetší zásoby a tedy i větší vázanost kapitálu a vyšší náklady. Efekt biče vlastně popisuje plýtvání kapacitami z důvodu nekomunikace, které se promítá do vyšších konečných cen pro zákazníka.</a:t>
            </a:r>
            <a:br>
              <a:rPr lang="cs-CZ" dirty="0"/>
            </a:br>
            <a:endParaRPr lang="cs-CZ" dirty="0"/>
          </a:p>
        </p:txBody>
      </p:sp>
    </p:spTree>
    <p:extLst>
      <p:ext uri="{BB962C8B-B14F-4D97-AF65-F5344CB8AC3E}">
        <p14:creationId xmlns:p14="http://schemas.microsoft.com/office/powerpoint/2010/main" val="3671626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Efekt biče- následky</a:t>
            </a:r>
          </a:p>
        </p:txBody>
      </p:sp>
      <p:grpSp>
        <p:nvGrpSpPr>
          <p:cNvPr id="3" name="Skupina 2"/>
          <p:cNvGrpSpPr/>
          <p:nvPr/>
        </p:nvGrpSpPr>
        <p:grpSpPr>
          <a:xfrm>
            <a:off x="571472" y="1571612"/>
            <a:ext cx="7572428" cy="3714776"/>
            <a:chOff x="571472" y="1571612"/>
            <a:chExt cx="7572428" cy="3714776"/>
          </a:xfrm>
        </p:grpSpPr>
        <p:sp>
          <p:nvSpPr>
            <p:cNvPr id="11" name="Šipka dolů 10"/>
            <p:cNvSpPr/>
            <p:nvPr/>
          </p:nvSpPr>
          <p:spPr>
            <a:xfrm rot="19017802">
              <a:off x="6331257" y="2427514"/>
              <a:ext cx="642942" cy="164074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 name="Šipka dolů 9"/>
            <p:cNvSpPr/>
            <p:nvPr/>
          </p:nvSpPr>
          <p:spPr>
            <a:xfrm rot="2506555">
              <a:off x="4444488" y="2257511"/>
              <a:ext cx="642942" cy="20071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 name="Šipka doprava 3"/>
            <p:cNvSpPr/>
            <p:nvPr/>
          </p:nvSpPr>
          <p:spPr>
            <a:xfrm>
              <a:off x="3286116" y="2000240"/>
              <a:ext cx="1071570" cy="64294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5" name="Obdélník 4"/>
            <p:cNvSpPr/>
            <p:nvPr/>
          </p:nvSpPr>
          <p:spPr>
            <a:xfrm>
              <a:off x="571472" y="1571612"/>
              <a:ext cx="2643206" cy="1214446"/>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a:solidFill>
                    <a:schemeClr val="tx1"/>
                  </a:solidFill>
                </a:rPr>
                <a:t>Velké výkyvy v poptávce </a:t>
              </a:r>
            </a:p>
          </p:txBody>
        </p:sp>
        <p:sp>
          <p:nvSpPr>
            <p:cNvPr id="6" name="Obdélník 5"/>
            <p:cNvSpPr/>
            <p:nvPr/>
          </p:nvSpPr>
          <p:spPr>
            <a:xfrm>
              <a:off x="4357686" y="1643050"/>
              <a:ext cx="2643206" cy="1214446"/>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a:solidFill>
                    <a:schemeClr val="tx1"/>
                  </a:solidFill>
                </a:rPr>
                <a:t>vetší zásoby</a:t>
              </a:r>
            </a:p>
          </p:txBody>
        </p:sp>
        <p:sp>
          <p:nvSpPr>
            <p:cNvPr id="7" name="Obdélník 6"/>
            <p:cNvSpPr/>
            <p:nvPr/>
          </p:nvSpPr>
          <p:spPr>
            <a:xfrm>
              <a:off x="2000232" y="4071942"/>
              <a:ext cx="2643206" cy="1214446"/>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a:solidFill>
                    <a:schemeClr val="tx1"/>
                  </a:solidFill>
                </a:rPr>
                <a:t>větší vázanost kapitálu</a:t>
              </a:r>
            </a:p>
          </p:txBody>
        </p:sp>
        <p:sp>
          <p:nvSpPr>
            <p:cNvPr id="8" name="Obdélník 7"/>
            <p:cNvSpPr/>
            <p:nvPr/>
          </p:nvSpPr>
          <p:spPr>
            <a:xfrm>
              <a:off x="5500694" y="3929066"/>
              <a:ext cx="2643206" cy="1214446"/>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a:solidFill>
                    <a:schemeClr val="tx1"/>
                  </a:solidFill>
                </a:rPr>
                <a:t>vyšší náklady</a:t>
              </a:r>
            </a:p>
          </p:txBody>
        </p:sp>
      </p:grpSp>
    </p:spTree>
    <p:extLst>
      <p:ext uri="{BB962C8B-B14F-4D97-AF65-F5344CB8AC3E}">
        <p14:creationId xmlns:p14="http://schemas.microsoft.com/office/powerpoint/2010/main" val="4037113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ovéPole 4">
            <a:extLst>
              <a:ext uri="{FF2B5EF4-FFF2-40B4-BE49-F238E27FC236}">
                <a16:creationId xmlns:a16="http://schemas.microsoft.com/office/drawing/2014/main" id="{61F32571-FAEC-97AF-36AC-7D0A8EB4AFCF}"/>
              </a:ext>
            </a:extLst>
          </p:cNvPr>
          <p:cNvSpPr txBox="1"/>
          <p:nvPr/>
        </p:nvSpPr>
        <p:spPr>
          <a:xfrm>
            <a:off x="323528" y="908720"/>
            <a:ext cx="8424936" cy="707886"/>
          </a:xfrm>
          <a:prstGeom prst="rect">
            <a:avLst/>
          </a:prstGeom>
          <a:noFill/>
        </p:spPr>
        <p:txBody>
          <a:bodyPr wrap="square">
            <a:spAutoFit/>
          </a:bodyPr>
          <a:lstStyle/>
          <a:p>
            <a:r>
              <a:rPr lang="cs-CZ" sz="2000" dirty="0"/>
              <a:t>Efekt biče vlastně popisuje plýtvání kapacitami z důvodu nekomunikace, které se promítá do vyšších konečných cen pro zákazníka.</a:t>
            </a:r>
          </a:p>
        </p:txBody>
      </p:sp>
    </p:spTree>
    <p:extLst>
      <p:ext uri="{BB962C8B-B14F-4D97-AF65-F5344CB8AC3E}">
        <p14:creationId xmlns:p14="http://schemas.microsoft.com/office/powerpoint/2010/main" val="13710451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Efekt biče-důvody</a:t>
            </a:r>
          </a:p>
        </p:txBody>
      </p:sp>
      <p:sp>
        <p:nvSpPr>
          <p:cNvPr id="3" name="Zástupný symbol pro obsah 2"/>
          <p:cNvSpPr>
            <a:spLocks noGrp="1"/>
          </p:cNvSpPr>
          <p:nvPr>
            <p:ph idx="1"/>
          </p:nvPr>
        </p:nvSpPr>
        <p:spPr/>
        <p:txBody>
          <a:bodyPr/>
          <a:lstStyle/>
          <a:p>
            <a:pPr lvl="0"/>
            <a:r>
              <a:rPr lang="cs-CZ" dirty="0"/>
              <a:t>informační asymetrie, </a:t>
            </a:r>
          </a:p>
          <a:p>
            <a:pPr lvl="0"/>
            <a:r>
              <a:rPr lang="cs-CZ" dirty="0"/>
              <a:t>způsob prognózování poptávky, </a:t>
            </a:r>
          </a:p>
          <a:p>
            <a:pPr lvl="0"/>
            <a:r>
              <a:rPr lang="cs-CZ" dirty="0"/>
              <a:t>dlouhé dodací lhůty, </a:t>
            </a:r>
          </a:p>
          <a:p>
            <a:pPr lvl="0"/>
            <a:r>
              <a:rPr lang="cs-CZ" dirty="0"/>
              <a:t>výkyvy ve velikosti dodávek, </a:t>
            </a:r>
          </a:p>
          <a:p>
            <a:pPr lvl="0"/>
            <a:r>
              <a:rPr lang="cs-CZ" dirty="0"/>
              <a:t>výpadky v dodávkách, </a:t>
            </a:r>
          </a:p>
          <a:p>
            <a:r>
              <a:rPr lang="cs-CZ" dirty="0"/>
              <a:t>výkyvy cen. </a:t>
            </a:r>
          </a:p>
          <a:p>
            <a:endParaRPr lang="cs-CZ" dirty="0"/>
          </a:p>
        </p:txBody>
      </p:sp>
    </p:spTree>
    <p:extLst>
      <p:ext uri="{BB962C8B-B14F-4D97-AF65-F5344CB8AC3E}">
        <p14:creationId xmlns:p14="http://schemas.microsoft.com/office/powerpoint/2010/main" val="13493961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Efekt biče- řešení</a:t>
            </a:r>
          </a:p>
        </p:txBody>
      </p:sp>
      <p:sp>
        <p:nvSpPr>
          <p:cNvPr id="3" name="Zástupný symbol pro obsah 2"/>
          <p:cNvSpPr>
            <a:spLocks noGrp="1"/>
          </p:cNvSpPr>
          <p:nvPr>
            <p:ph idx="1"/>
          </p:nvPr>
        </p:nvSpPr>
        <p:spPr/>
        <p:txBody>
          <a:bodyPr/>
          <a:lstStyle/>
          <a:p>
            <a:pPr lvl="0"/>
            <a:r>
              <a:rPr lang="cs-CZ" dirty="0"/>
              <a:t>snížení nejistoty, </a:t>
            </a:r>
          </a:p>
          <a:p>
            <a:pPr lvl="0"/>
            <a:r>
              <a:rPr lang="cs-CZ" dirty="0"/>
              <a:t>snížení variability poptávky, </a:t>
            </a:r>
          </a:p>
          <a:p>
            <a:pPr lvl="0"/>
            <a:r>
              <a:rPr lang="cs-CZ" dirty="0"/>
              <a:t>zkrácení dodacích lhůt, </a:t>
            </a:r>
          </a:p>
          <a:p>
            <a:pPr lvl="0"/>
            <a:r>
              <a:rPr lang="cs-CZ" dirty="0"/>
              <a:t>strategické partnerství. </a:t>
            </a:r>
          </a:p>
          <a:p>
            <a:endParaRPr lang="cs-CZ" dirty="0"/>
          </a:p>
        </p:txBody>
      </p:sp>
    </p:spTree>
    <p:extLst>
      <p:ext uri="{BB962C8B-B14F-4D97-AF65-F5344CB8AC3E}">
        <p14:creationId xmlns:p14="http://schemas.microsoft.com/office/powerpoint/2010/main" val="21706783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ovéPole 4">
            <a:extLst>
              <a:ext uri="{FF2B5EF4-FFF2-40B4-BE49-F238E27FC236}">
                <a16:creationId xmlns:a16="http://schemas.microsoft.com/office/drawing/2014/main" id="{A154956D-8018-4F2A-21B6-8975B4255496}"/>
              </a:ext>
            </a:extLst>
          </p:cNvPr>
          <p:cNvSpPr txBox="1"/>
          <p:nvPr/>
        </p:nvSpPr>
        <p:spPr>
          <a:xfrm>
            <a:off x="179512" y="764704"/>
            <a:ext cx="8784976" cy="5016758"/>
          </a:xfrm>
          <a:prstGeom prst="rect">
            <a:avLst/>
          </a:prstGeom>
          <a:noFill/>
        </p:spPr>
        <p:txBody>
          <a:bodyPr wrap="square">
            <a:spAutoFit/>
          </a:bodyPr>
          <a:lstStyle/>
          <a:p>
            <a:pPr algn="just"/>
            <a:r>
              <a:rPr lang="cs-CZ" sz="2000" b="1" dirty="0"/>
              <a:t>Zmenšení nejistoty v celém dodavatelském řetězci </a:t>
            </a:r>
            <a:r>
              <a:rPr lang="cs-CZ" sz="2000" dirty="0"/>
              <a:t>centralizací informace o zákaznické poptávce je nejčastějším návrhem na omezení vlivu efektu biče. Avšak přestože každý stupeň řetězce bude používat stejné údaje, stejné metody prognózování a stejné metody objednávání, efekt biče bude působit i nadále.</a:t>
            </a:r>
          </a:p>
          <a:p>
            <a:pPr algn="just"/>
            <a:endParaRPr lang="cs-CZ" sz="2000" dirty="0"/>
          </a:p>
          <a:p>
            <a:pPr algn="just"/>
            <a:r>
              <a:rPr lang="cs-CZ" sz="2000" b="1" dirty="0"/>
              <a:t>Snížení variability zákaznické poptávky </a:t>
            </a:r>
            <a:r>
              <a:rPr lang="cs-CZ" sz="2000" dirty="0"/>
              <a:t>znamená používat správnou marketingovou strategii. Eliminováním cenové propagace např. s využitím strategie EDLP (</a:t>
            </a:r>
            <a:r>
              <a:rPr lang="cs-CZ" sz="2000" dirty="0" err="1"/>
              <a:t>Every</a:t>
            </a:r>
            <a:r>
              <a:rPr lang="cs-CZ" sz="2000" dirty="0"/>
              <a:t> </a:t>
            </a:r>
            <a:r>
              <a:rPr lang="cs-CZ" sz="2000" dirty="0" err="1"/>
              <a:t>Day</a:t>
            </a:r>
            <a:r>
              <a:rPr lang="cs-CZ" sz="2000" dirty="0"/>
              <a:t> </a:t>
            </a:r>
            <a:r>
              <a:rPr lang="cs-CZ" sz="2000" dirty="0" err="1"/>
              <a:t>Low</a:t>
            </a:r>
            <a:r>
              <a:rPr lang="cs-CZ" sz="2000" dirty="0"/>
              <a:t> </a:t>
            </a:r>
            <a:r>
              <a:rPr lang="cs-CZ" sz="2000" dirty="0" err="1"/>
              <a:t>Pricing</a:t>
            </a:r>
            <a:r>
              <a:rPr lang="cs-CZ" sz="2000" dirty="0"/>
              <a:t>), je možné eliminovat zásadní změny v poptávce. Delší dodací lhůty zvyšují variabilitu způsobenou prognózováním poptávky, naopak zkracování dodacích lhůt může významně ovlivnit efekt biče. Strategické partnerství znamená kooperaci a koordinaci akcí v rámci celého dodavatelského řetězce. </a:t>
            </a:r>
          </a:p>
          <a:p>
            <a:pPr algn="just"/>
            <a:endParaRPr lang="cs-CZ" sz="2000" dirty="0"/>
          </a:p>
          <a:p>
            <a:pPr algn="just"/>
            <a:r>
              <a:rPr lang="cs-CZ" sz="2000" dirty="0"/>
              <a:t>Očekávaným výsledkem je vzájemně prospěšné partnerství typu výhra-výhra, které vytváří synergický efekt, kdy celý řetězec je efektivnější než součet jeho jednotlivých částí. Vztahy partnerství jsou založeny na dodavatelských kontraktech, které jsou hodnoceny podle kritérií, jako jsou kvantita, kvalita, čas, náklady atd.</a:t>
            </a:r>
          </a:p>
        </p:txBody>
      </p:sp>
    </p:spTree>
    <p:extLst>
      <p:ext uri="{BB962C8B-B14F-4D97-AF65-F5344CB8AC3E}">
        <p14:creationId xmlns:p14="http://schemas.microsoft.com/office/powerpoint/2010/main" val="16723221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ovéPole 4">
            <a:extLst>
              <a:ext uri="{FF2B5EF4-FFF2-40B4-BE49-F238E27FC236}">
                <a16:creationId xmlns:a16="http://schemas.microsoft.com/office/drawing/2014/main" id="{2400CE2E-CA20-9A0E-E31F-57CC856A8C0D}"/>
              </a:ext>
            </a:extLst>
          </p:cNvPr>
          <p:cNvSpPr txBox="1"/>
          <p:nvPr/>
        </p:nvSpPr>
        <p:spPr>
          <a:xfrm>
            <a:off x="287524" y="764704"/>
            <a:ext cx="8568952" cy="3785652"/>
          </a:xfrm>
          <a:prstGeom prst="rect">
            <a:avLst/>
          </a:prstGeom>
          <a:noFill/>
        </p:spPr>
        <p:txBody>
          <a:bodyPr wrap="square">
            <a:spAutoFit/>
          </a:bodyPr>
          <a:lstStyle/>
          <a:p>
            <a:pPr algn="just"/>
            <a:r>
              <a:rPr lang="cs-CZ" sz="2000" b="1" dirty="0"/>
              <a:t>Dodavatelský řetězec </a:t>
            </a:r>
            <a:r>
              <a:rPr lang="cs-CZ" sz="2000" dirty="0"/>
              <a:t>je definován jako vícestupňový systém dodavatelů, výrobců, distributorů, prodejců a zákazníků.</a:t>
            </a:r>
          </a:p>
          <a:p>
            <a:pPr algn="just"/>
            <a:endParaRPr lang="cs-CZ" sz="2000" dirty="0"/>
          </a:p>
          <a:p>
            <a:pPr algn="just"/>
            <a:r>
              <a:rPr lang="cs-CZ" sz="2000" dirty="0"/>
              <a:t>Mezi stupni dodavatelského řetězce v obou směrech proudí materiálové, finanční, informační a rozhodovací toky.</a:t>
            </a:r>
          </a:p>
          <a:p>
            <a:pPr algn="just"/>
            <a:endParaRPr lang="cs-CZ" sz="2000" dirty="0"/>
          </a:p>
          <a:p>
            <a:pPr algn="just"/>
            <a:r>
              <a:rPr lang="cs-CZ" sz="2000" b="1" dirty="0"/>
              <a:t>Materiálové toky </a:t>
            </a:r>
            <a:r>
              <a:rPr lang="cs-CZ" sz="2000" dirty="0"/>
              <a:t>zahrnuji toky nových produktů směrem od dodavatelů k zákazníkům a opačně toky vracení, servisu, recyklace a likvidace produktů. </a:t>
            </a:r>
            <a:r>
              <a:rPr lang="cs-CZ" sz="2000" b="1" dirty="0"/>
              <a:t>Finanční toky </a:t>
            </a:r>
            <a:r>
              <a:rPr lang="cs-CZ" sz="2000" dirty="0"/>
              <a:t>zahrnuji různé druhy plateb, úvěry, toky plynoucí z vlastnických vztahů atd. Informační toky propojují systém informacemi o objednávkách, dodávkách, plánech atd. </a:t>
            </a:r>
            <a:r>
              <a:rPr lang="cs-CZ" sz="2000" b="1" dirty="0"/>
              <a:t>Rozhodovací toky </a:t>
            </a:r>
            <a:r>
              <a:rPr lang="cs-CZ" sz="2000" dirty="0"/>
              <a:t>jsou posloupnosti rozhodnutí účastníků, ovlivňující celkovou výkonnost řetězce.</a:t>
            </a:r>
          </a:p>
        </p:txBody>
      </p:sp>
    </p:spTree>
    <p:extLst>
      <p:ext uri="{BB962C8B-B14F-4D97-AF65-F5344CB8AC3E}">
        <p14:creationId xmlns:p14="http://schemas.microsoft.com/office/powerpoint/2010/main" val="203521722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
          <p:cNvSpPr>
            <a:spLocks noGrp="1" noChangeArrowheads="1"/>
          </p:cNvSpPr>
          <p:nvPr>
            <p:ph type="title"/>
          </p:nvPr>
        </p:nvSpPr>
        <p:spPr>
          <a:xfrm>
            <a:off x="685800" y="2130425"/>
            <a:ext cx="7772400" cy="1470025"/>
          </a:xfrm>
        </p:spPr>
        <p:txBody>
          <a:bodyPr/>
          <a:lstStyle/>
          <a:p>
            <a:pPr algn="ctr" fontAlgn="auto">
              <a:spcAft>
                <a:spcPts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cs-CZ" sz="4400" b="1" dirty="0"/>
              <a:t>Logistika zásobování, proces nákupu</a:t>
            </a:r>
          </a:p>
        </p:txBody>
      </p:sp>
      <p:sp>
        <p:nvSpPr>
          <p:cNvPr id="7171" name="Rectangle 2"/>
          <p:cNvSpPr>
            <a:spLocks noGrp="1" noChangeArrowheads="1"/>
          </p:cNvSpPr>
          <p:nvPr>
            <p:ph type="subTitle" idx="4294967295"/>
          </p:nvPr>
        </p:nvSpPr>
        <p:spPr>
          <a:xfrm>
            <a:off x="899592" y="3789040"/>
            <a:ext cx="6400800" cy="1752600"/>
          </a:xfrm>
        </p:spPr>
        <p:txBody>
          <a:bodyPr lIns="90000" tIns="45000" rIns="90000" bIns="45000"/>
          <a:lstStyle/>
          <a:p>
            <a:pPr indent="-341313" algn="ctr">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cs-CZ" altLang="cs-CZ" sz="4400" dirty="0">
              <a:solidFill>
                <a:schemeClr val="tx1">
                  <a:lumMod val="50000"/>
                  <a:lumOff val="50000"/>
                </a:schemeClr>
              </a:solidFill>
            </a:endParaRPr>
          </a:p>
        </p:txBody>
      </p:sp>
    </p:spTree>
    <p:extLst>
      <p:ext uri="{BB962C8B-B14F-4D97-AF65-F5344CB8AC3E}">
        <p14:creationId xmlns:p14="http://schemas.microsoft.com/office/powerpoint/2010/main" val="722363792"/>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Nadpis 1"/>
          <p:cNvSpPr>
            <a:spLocks noGrp="1"/>
          </p:cNvSpPr>
          <p:nvPr>
            <p:ph type="title"/>
          </p:nvPr>
        </p:nvSpPr>
        <p:spPr>
          <a:xfrm>
            <a:off x="388938" y="65088"/>
            <a:ext cx="7769225" cy="1466850"/>
          </a:xfrm>
        </p:spPr>
        <p:txBody>
          <a:bodyPr lIns="0" tIns="28080" rIns="0" bIns="0">
            <a:normAutofit/>
          </a:bodyPr>
          <a:lstStyle/>
          <a:p>
            <a:pPr algn="ctr" fontAlgn="auto">
              <a:lnSpc>
                <a:spcPts val="5800"/>
              </a:lnSpc>
              <a:spcAft>
                <a:spcPts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cs-CZ" b="1" dirty="0"/>
              <a:t>Logistika zásobování</a:t>
            </a:r>
          </a:p>
        </p:txBody>
      </p:sp>
      <p:sp>
        <p:nvSpPr>
          <p:cNvPr id="8195" name="Rectangle 36"/>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cs-CZ" altLang="cs-CZ"/>
          </a:p>
        </p:txBody>
      </p:sp>
      <p:grpSp>
        <p:nvGrpSpPr>
          <p:cNvPr id="8196" name="Group 1"/>
          <p:cNvGrpSpPr>
            <a:grpSpLocks noChangeAspect="1"/>
          </p:cNvGrpSpPr>
          <p:nvPr/>
        </p:nvGrpSpPr>
        <p:grpSpPr bwMode="auto">
          <a:xfrm>
            <a:off x="47625" y="1557338"/>
            <a:ext cx="7950200" cy="3816350"/>
            <a:chOff x="2205" y="2933"/>
            <a:chExt cx="7200" cy="3456"/>
          </a:xfrm>
        </p:grpSpPr>
        <p:sp>
          <p:nvSpPr>
            <p:cNvPr id="8197" name="AutoShape 35"/>
            <p:cNvSpPr>
              <a:spLocks noChangeAspect="1" noChangeArrowheads="1" noTextEdit="1"/>
            </p:cNvSpPr>
            <p:nvPr/>
          </p:nvSpPr>
          <p:spPr bwMode="auto">
            <a:xfrm>
              <a:off x="2205" y="2933"/>
              <a:ext cx="7200" cy="3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cs-CZ"/>
            </a:p>
          </p:txBody>
        </p:sp>
        <p:sp>
          <p:nvSpPr>
            <p:cNvPr id="8198" name="Text Box 34"/>
            <p:cNvSpPr txBox="1">
              <a:spLocks noChangeArrowheads="1"/>
            </p:cNvSpPr>
            <p:nvPr/>
          </p:nvSpPr>
          <p:spPr bwMode="auto">
            <a:xfrm>
              <a:off x="4221" y="3221"/>
              <a:ext cx="3024" cy="432"/>
            </a:xfrm>
            <a:prstGeom prst="rect">
              <a:avLst/>
            </a:prstGeom>
            <a:solidFill>
              <a:srgbClr val="FFFFFF"/>
            </a:solidFill>
            <a:ln w="9525">
              <a:solidFill>
                <a:srgbClr val="000000"/>
              </a:solidFill>
              <a:miter lim="800000"/>
              <a:headEnd/>
              <a:tailEnd/>
            </a:ln>
          </p:spPr>
          <p:txBody>
            <a:bodyPr/>
            <a:lstStyle>
              <a:lvl1pPr eaLnBrk="0">
                <a:defRPr>
                  <a:solidFill>
                    <a:schemeClr val="bg1"/>
                  </a:solidFill>
                  <a:latin typeface="Arial" charset="0"/>
                  <a:ea typeface="Lucida Sans Unicode" charset="0"/>
                  <a:cs typeface="Lucida Sans Unicode" charset="0"/>
                </a:defRPr>
              </a:lvl1pPr>
              <a:lvl2pPr eaLnBrk="0">
                <a:defRPr>
                  <a:solidFill>
                    <a:schemeClr val="bg1"/>
                  </a:solidFill>
                  <a:latin typeface="Arial" charset="0"/>
                  <a:ea typeface="Lucida Sans Unicode" charset="0"/>
                  <a:cs typeface="Lucida Sans Unicode" charset="0"/>
                </a:defRPr>
              </a:lvl2pPr>
              <a:lvl3pPr eaLnBrk="0">
                <a:defRPr>
                  <a:solidFill>
                    <a:schemeClr val="bg1"/>
                  </a:solidFill>
                  <a:latin typeface="Arial" charset="0"/>
                  <a:ea typeface="Lucida Sans Unicode" charset="0"/>
                  <a:cs typeface="Lucida Sans Unicode" charset="0"/>
                </a:defRPr>
              </a:lvl3pPr>
              <a:lvl4pPr eaLnBrk="0">
                <a:defRPr>
                  <a:solidFill>
                    <a:schemeClr val="bg1"/>
                  </a:solidFill>
                  <a:latin typeface="Arial" charset="0"/>
                  <a:ea typeface="Lucida Sans Unicode" charset="0"/>
                  <a:cs typeface="Lucida Sans Unicode" charset="0"/>
                </a:defRPr>
              </a:lvl4pPr>
              <a:lvl5pPr eaLnBrk="0">
                <a:defRPr>
                  <a:solidFill>
                    <a:schemeClr val="bg1"/>
                  </a:solidFill>
                  <a:latin typeface="Arial" charset="0"/>
                  <a:ea typeface="Lucida Sans Unicode" charset="0"/>
                  <a:cs typeface="Lucida Sans Unicode" charset="0"/>
                </a:defRPr>
              </a:lvl5pPr>
              <a:lvl6pPr marL="25146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6pPr>
              <a:lvl7pPr marL="29718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7pPr>
              <a:lvl8pPr marL="34290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8pPr>
              <a:lvl9pPr marL="38862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9pPr>
            </a:lstStyle>
            <a:p>
              <a:pPr defTabSz="914400" eaLnBrk="1" hangingPunct="1">
                <a:lnSpc>
                  <a:spcPct val="100000"/>
                </a:lnSpc>
                <a:buClrTx/>
                <a:buSzTx/>
                <a:buFontTx/>
                <a:buNone/>
              </a:pPr>
              <a:r>
                <a:rPr lang="cs-CZ" altLang="cs-CZ" sz="1200">
                  <a:solidFill>
                    <a:schemeClr val="tx1"/>
                  </a:solidFill>
                  <a:ea typeface="Times New Roman" pitchFamily="16" charset="0"/>
                  <a:cs typeface="Arial" charset="0"/>
                </a:rPr>
                <a:t>Všeobecné objekty opatřování</a:t>
              </a:r>
            </a:p>
          </p:txBody>
        </p:sp>
        <p:sp>
          <p:nvSpPr>
            <p:cNvPr id="8199" name="Text Box 33"/>
            <p:cNvSpPr txBox="1">
              <a:spLocks noChangeArrowheads="1"/>
            </p:cNvSpPr>
            <p:nvPr/>
          </p:nvSpPr>
          <p:spPr bwMode="auto">
            <a:xfrm>
              <a:off x="2349" y="4085"/>
              <a:ext cx="1296" cy="432"/>
            </a:xfrm>
            <a:prstGeom prst="rect">
              <a:avLst/>
            </a:prstGeom>
            <a:solidFill>
              <a:srgbClr val="FFFFFF"/>
            </a:solidFill>
            <a:ln w="9525">
              <a:solidFill>
                <a:srgbClr val="000000"/>
              </a:solidFill>
              <a:miter lim="800000"/>
              <a:headEnd/>
              <a:tailEnd/>
            </a:ln>
          </p:spPr>
          <p:txBody>
            <a:bodyPr/>
            <a:lstStyle>
              <a:lvl1pPr eaLnBrk="0">
                <a:defRPr>
                  <a:solidFill>
                    <a:schemeClr val="bg1"/>
                  </a:solidFill>
                  <a:latin typeface="Arial" charset="0"/>
                  <a:ea typeface="Lucida Sans Unicode" charset="0"/>
                  <a:cs typeface="Lucida Sans Unicode" charset="0"/>
                </a:defRPr>
              </a:lvl1pPr>
              <a:lvl2pPr eaLnBrk="0">
                <a:defRPr>
                  <a:solidFill>
                    <a:schemeClr val="bg1"/>
                  </a:solidFill>
                  <a:latin typeface="Arial" charset="0"/>
                  <a:ea typeface="Lucida Sans Unicode" charset="0"/>
                  <a:cs typeface="Lucida Sans Unicode" charset="0"/>
                </a:defRPr>
              </a:lvl2pPr>
              <a:lvl3pPr eaLnBrk="0">
                <a:defRPr>
                  <a:solidFill>
                    <a:schemeClr val="bg1"/>
                  </a:solidFill>
                  <a:latin typeface="Arial" charset="0"/>
                  <a:ea typeface="Lucida Sans Unicode" charset="0"/>
                  <a:cs typeface="Lucida Sans Unicode" charset="0"/>
                </a:defRPr>
              </a:lvl3pPr>
              <a:lvl4pPr eaLnBrk="0">
                <a:defRPr>
                  <a:solidFill>
                    <a:schemeClr val="bg1"/>
                  </a:solidFill>
                  <a:latin typeface="Arial" charset="0"/>
                  <a:ea typeface="Lucida Sans Unicode" charset="0"/>
                  <a:cs typeface="Lucida Sans Unicode" charset="0"/>
                </a:defRPr>
              </a:lvl4pPr>
              <a:lvl5pPr eaLnBrk="0">
                <a:defRPr>
                  <a:solidFill>
                    <a:schemeClr val="bg1"/>
                  </a:solidFill>
                  <a:latin typeface="Arial" charset="0"/>
                  <a:ea typeface="Lucida Sans Unicode" charset="0"/>
                  <a:cs typeface="Lucida Sans Unicode" charset="0"/>
                </a:defRPr>
              </a:lvl5pPr>
              <a:lvl6pPr marL="25146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6pPr>
              <a:lvl7pPr marL="29718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7pPr>
              <a:lvl8pPr marL="34290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8pPr>
              <a:lvl9pPr marL="38862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9pPr>
            </a:lstStyle>
            <a:p>
              <a:pPr defTabSz="914400" eaLnBrk="1" hangingPunct="1">
                <a:lnSpc>
                  <a:spcPct val="100000"/>
                </a:lnSpc>
                <a:buClrTx/>
                <a:buSzTx/>
                <a:buFontTx/>
                <a:buNone/>
              </a:pPr>
              <a:r>
                <a:rPr lang="cs-CZ" altLang="cs-CZ" sz="1200">
                  <a:solidFill>
                    <a:schemeClr val="tx1"/>
                  </a:solidFill>
                  <a:ea typeface="Times New Roman" pitchFamily="16" charset="0"/>
                  <a:cs typeface="Arial" charset="0"/>
                </a:rPr>
                <a:t>Finanční prostředky</a:t>
              </a:r>
            </a:p>
          </p:txBody>
        </p:sp>
        <p:sp>
          <p:nvSpPr>
            <p:cNvPr id="8200" name="Text Box 32"/>
            <p:cNvSpPr txBox="1">
              <a:spLocks noChangeArrowheads="1"/>
            </p:cNvSpPr>
            <p:nvPr/>
          </p:nvSpPr>
          <p:spPr bwMode="auto">
            <a:xfrm>
              <a:off x="4077" y="4085"/>
              <a:ext cx="1296" cy="432"/>
            </a:xfrm>
            <a:prstGeom prst="rect">
              <a:avLst/>
            </a:prstGeom>
            <a:solidFill>
              <a:srgbClr val="FFFFFF"/>
            </a:solidFill>
            <a:ln w="9525">
              <a:solidFill>
                <a:srgbClr val="000000"/>
              </a:solidFill>
              <a:miter lim="800000"/>
              <a:headEnd/>
              <a:tailEnd/>
            </a:ln>
          </p:spPr>
          <p:txBody>
            <a:bodyPr/>
            <a:lstStyle>
              <a:lvl1pPr eaLnBrk="0">
                <a:defRPr>
                  <a:solidFill>
                    <a:schemeClr val="bg1"/>
                  </a:solidFill>
                  <a:latin typeface="Arial" charset="0"/>
                  <a:ea typeface="Lucida Sans Unicode" charset="0"/>
                  <a:cs typeface="Lucida Sans Unicode" charset="0"/>
                </a:defRPr>
              </a:lvl1pPr>
              <a:lvl2pPr eaLnBrk="0">
                <a:defRPr>
                  <a:solidFill>
                    <a:schemeClr val="bg1"/>
                  </a:solidFill>
                  <a:latin typeface="Arial" charset="0"/>
                  <a:ea typeface="Lucida Sans Unicode" charset="0"/>
                  <a:cs typeface="Lucida Sans Unicode" charset="0"/>
                </a:defRPr>
              </a:lvl2pPr>
              <a:lvl3pPr eaLnBrk="0">
                <a:defRPr>
                  <a:solidFill>
                    <a:schemeClr val="bg1"/>
                  </a:solidFill>
                  <a:latin typeface="Arial" charset="0"/>
                  <a:ea typeface="Lucida Sans Unicode" charset="0"/>
                  <a:cs typeface="Lucida Sans Unicode" charset="0"/>
                </a:defRPr>
              </a:lvl3pPr>
              <a:lvl4pPr eaLnBrk="0">
                <a:defRPr>
                  <a:solidFill>
                    <a:schemeClr val="bg1"/>
                  </a:solidFill>
                  <a:latin typeface="Arial" charset="0"/>
                  <a:ea typeface="Lucida Sans Unicode" charset="0"/>
                  <a:cs typeface="Lucida Sans Unicode" charset="0"/>
                </a:defRPr>
              </a:lvl4pPr>
              <a:lvl5pPr eaLnBrk="0">
                <a:defRPr>
                  <a:solidFill>
                    <a:schemeClr val="bg1"/>
                  </a:solidFill>
                  <a:latin typeface="Arial" charset="0"/>
                  <a:ea typeface="Lucida Sans Unicode" charset="0"/>
                  <a:cs typeface="Lucida Sans Unicode" charset="0"/>
                </a:defRPr>
              </a:lvl5pPr>
              <a:lvl6pPr marL="25146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6pPr>
              <a:lvl7pPr marL="29718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7pPr>
              <a:lvl8pPr marL="34290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8pPr>
              <a:lvl9pPr marL="38862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9pPr>
            </a:lstStyle>
            <a:p>
              <a:pPr defTabSz="914400" eaLnBrk="1" hangingPunct="1">
                <a:lnSpc>
                  <a:spcPct val="100000"/>
                </a:lnSpc>
                <a:buClrTx/>
                <a:buSzTx/>
                <a:buFontTx/>
                <a:buNone/>
              </a:pPr>
              <a:r>
                <a:rPr lang="cs-CZ" altLang="cs-CZ" sz="1200">
                  <a:solidFill>
                    <a:schemeClr val="tx1"/>
                  </a:solidFill>
                  <a:ea typeface="Times New Roman" pitchFamily="16" charset="0"/>
                  <a:cs typeface="Arial" charset="0"/>
                </a:rPr>
                <a:t>Hmotné statky (zboží)</a:t>
              </a:r>
            </a:p>
          </p:txBody>
        </p:sp>
        <p:sp>
          <p:nvSpPr>
            <p:cNvPr id="8201" name="Text Box 31"/>
            <p:cNvSpPr txBox="1">
              <a:spLocks noChangeArrowheads="1"/>
            </p:cNvSpPr>
            <p:nvPr/>
          </p:nvSpPr>
          <p:spPr bwMode="auto">
            <a:xfrm>
              <a:off x="7533" y="4085"/>
              <a:ext cx="864" cy="432"/>
            </a:xfrm>
            <a:prstGeom prst="rect">
              <a:avLst/>
            </a:prstGeom>
            <a:solidFill>
              <a:srgbClr val="FFFFFF"/>
            </a:solidFill>
            <a:ln w="9525">
              <a:solidFill>
                <a:srgbClr val="000000"/>
              </a:solidFill>
              <a:miter lim="800000"/>
              <a:headEnd/>
              <a:tailEnd/>
            </a:ln>
          </p:spPr>
          <p:txBody>
            <a:bodyPr/>
            <a:lstStyle>
              <a:lvl1pPr eaLnBrk="0">
                <a:defRPr>
                  <a:solidFill>
                    <a:schemeClr val="bg1"/>
                  </a:solidFill>
                  <a:latin typeface="Arial" charset="0"/>
                  <a:ea typeface="Lucida Sans Unicode" charset="0"/>
                  <a:cs typeface="Lucida Sans Unicode" charset="0"/>
                </a:defRPr>
              </a:lvl1pPr>
              <a:lvl2pPr eaLnBrk="0">
                <a:defRPr>
                  <a:solidFill>
                    <a:schemeClr val="bg1"/>
                  </a:solidFill>
                  <a:latin typeface="Arial" charset="0"/>
                  <a:ea typeface="Lucida Sans Unicode" charset="0"/>
                  <a:cs typeface="Lucida Sans Unicode" charset="0"/>
                </a:defRPr>
              </a:lvl2pPr>
              <a:lvl3pPr eaLnBrk="0">
                <a:defRPr>
                  <a:solidFill>
                    <a:schemeClr val="bg1"/>
                  </a:solidFill>
                  <a:latin typeface="Arial" charset="0"/>
                  <a:ea typeface="Lucida Sans Unicode" charset="0"/>
                  <a:cs typeface="Lucida Sans Unicode" charset="0"/>
                </a:defRPr>
              </a:lvl3pPr>
              <a:lvl4pPr eaLnBrk="0">
                <a:defRPr>
                  <a:solidFill>
                    <a:schemeClr val="bg1"/>
                  </a:solidFill>
                  <a:latin typeface="Arial" charset="0"/>
                  <a:ea typeface="Lucida Sans Unicode" charset="0"/>
                  <a:cs typeface="Lucida Sans Unicode" charset="0"/>
                </a:defRPr>
              </a:lvl4pPr>
              <a:lvl5pPr eaLnBrk="0">
                <a:defRPr>
                  <a:solidFill>
                    <a:schemeClr val="bg1"/>
                  </a:solidFill>
                  <a:latin typeface="Arial" charset="0"/>
                  <a:ea typeface="Lucida Sans Unicode" charset="0"/>
                  <a:cs typeface="Lucida Sans Unicode" charset="0"/>
                </a:defRPr>
              </a:lvl5pPr>
              <a:lvl6pPr marL="25146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6pPr>
              <a:lvl7pPr marL="29718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7pPr>
              <a:lvl8pPr marL="34290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8pPr>
              <a:lvl9pPr marL="38862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9pPr>
            </a:lstStyle>
            <a:p>
              <a:pPr defTabSz="914400" eaLnBrk="1" hangingPunct="1">
                <a:lnSpc>
                  <a:spcPct val="100000"/>
                </a:lnSpc>
                <a:buClrTx/>
                <a:buSzTx/>
                <a:buFontTx/>
                <a:buNone/>
              </a:pPr>
              <a:r>
                <a:rPr lang="cs-CZ" altLang="cs-CZ" sz="1200">
                  <a:solidFill>
                    <a:schemeClr val="tx1"/>
                  </a:solidFill>
                  <a:ea typeface="Times New Roman" pitchFamily="16" charset="0"/>
                  <a:cs typeface="Arial" charset="0"/>
                </a:rPr>
                <a:t>Personál</a:t>
              </a:r>
            </a:p>
          </p:txBody>
        </p:sp>
        <p:sp>
          <p:nvSpPr>
            <p:cNvPr id="8202" name="Text Box 30"/>
            <p:cNvSpPr txBox="1">
              <a:spLocks noChangeArrowheads="1"/>
            </p:cNvSpPr>
            <p:nvPr/>
          </p:nvSpPr>
          <p:spPr bwMode="auto">
            <a:xfrm>
              <a:off x="8541" y="4085"/>
              <a:ext cx="864" cy="432"/>
            </a:xfrm>
            <a:prstGeom prst="rect">
              <a:avLst/>
            </a:prstGeom>
            <a:solidFill>
              <a:srgbClr val="FFFFFF"/>
            </a:solidFill>
            <a:ln w="9525">
              <a:solidFill>
                <a:srgbClr val="000000"/>
              </a:solidFill>
              <a:miter lim="800000"/>
              <a:headEnd/>
              <a:tailEnd/>
            </a:ln>
          </p:spPr>
          <p:txBody>
            <a:bodyPr/>
            <a:lstStyle>
              <a:lvl1pPr eaLnBrk="0">
                <a:defRPr>
                  <a:solidFill>
                    <a:schemeClr val="bg1"/>
                  </a:solidFill>
                  <a:latin typeface="Arial" charset="0"/>
                  <a:ea typeface="Lucida Sans Unicode" charset="0"/>
                  <a:cs typeface="Lucida Sans Unicode" charset="0"/>
                </a:defRPr>
              </a:lvl1pPr>
              <a:lvl2pPr eaLnBrk="0">
                <a:defRPr>
                  <a:solidFill>
                    <a:schemeClr val="bg1"/>
                  </a:solidFill>
                  <a:latin typeface="Arial" charset="0"/>
                  <a:ea typeface="Lucida Sans Unicode" charset="0"/>
                  <a:cs typeface="Lucida Sans Unicode" charset="0"/>
                </a:defRPr>
              </a:lvl2pPr>
              <a:lvl3pPr eaLnBrk="0">
                <a:defRPr>
                  <a:solidFill>
                    <a:schemeClr val="bg1"/>
                  </a:solidFill>
                  <a:latin typeface="Arial" charset="0"/>
                  <a:ea typeface="Lucida Sans Unicode" charset="0"/>
                  <a:cs typeface="Lucida Sans Unicode" charset="0"/>
                </a:defRPr>
              </a:lvl3pPr>
              <a:lvl4pPr eaLnBrk="0">
                <a:defRPr>
                  <a:solidFill>
                    <a:schemeClr val="bg1"/>
                  </a:solidFill>
                  <a:latin typeface="Arial" charset="0"/>
                  <a:ea typeface="Lucida Sans Unicode" charset="0"/>
                  <a:cs typeface="Lucida Sans Unicode" charset="0"/>
                </a:defRPr>
              </a:lvl4pPr>
              <a:lvl5pPr eaLnBrk="0">
                <a:defRPr>
                  <a:solidFill>
                    <a:schemeClr val="bg1"/>
                  </a:solidFill>
                  <a:latin typeface="Arial" charset="0"/>
                  <a:ea typeface="Lucida Sans Unicode" charset="0"/>
                  <a:cs typeface="Lucida Sans Unicode" charset="0"/>
                </a:defRPr>
              </a:lvl5pPr>
              <a:lvl6pPr marL="25146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6pPr>
              <a:lvl7pPr marL="29718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7pPr>
              <a:lvl8pPr marL="34290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8pPr>
              <a:lvl9pPr marL="38862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9pPr>
            </a:lstStyle>
            <a:p>
              <a:pPr defTabSz="914400" eaLnBrk="1" hangingPunct="1">
                <a:lnSpc>
                  <a:spcPct val="100000"/>
                </a:lnSpc>
                <a:buClrTx/>
                <a:buSzTx/>
                <a:buFontTx/>
                <a:buNone/>
              </a:pPr>
              <a:r>
                <a:rPr lang="cs-CZ" altLang="cs-CZ" sz="1200">
                  <a:solidFill>
                    <a:schemeClr val="tx1"/>
                  </a:solidFill>
                  <a:ea typeface="Times New Roman" pitchFamily="16" charset="0"/>
                  <a:cs typeface="Arial" charset="0"/>
                </a:rPr>
                <a:t>Informace</a:t>
              </a:r>
            </a:p>
          </p:txBody>
        </p:sp>
        <p:sp>
          <p:nvSpPr>
            <p:cNvPr id="8203" name="Text Box 29"/>
            <p:cNvSpPr txBox="1">
              <a:spLocks noChangeArrowheads="1"/>
            </p:cNvSpPr>
            <p:nvPr/>
          </p:nvSpPr>
          <p:spPr bwMode="auto">
            <a:xfrm>
              <a:off x="2205" y="4805"/>
              <a:ext cx="720" cy="432"/>
            </a:xfrm>
            <a:prstGeom prst="rect">
              <a:avLst/>
            </a:prstGeom>
            <a:solidFill>
              <a:srgbClr val="FFFFFF"/>
            </a:solidFill>
            <a:ln w="9525">
              <a:solidFill>
                <a:srgbClr val="000000"/>
              </a:solidFill>
              <a:miter lim="800000"/>
              <a:headEnd/>
              <a:tailEnd/>
            </a:ln>
          </p:spPr>
          <p:txBody>
            <a:bodyPr/>
            <a:lstStyle>
              <a:lvl1pPr eaLnBrk="0">
                <a:defRPr>
                  <a:solidFill>
                    <a:schemeClr val="bg1"/>
                  </a:solidFill>
                  <a:latin typeface="Arial" charset="0"/>
                  <a:ea typeface="Lucida Sans Unicode" charset="0"/>
                  <a:cs typeface="Lucida Sans Unicode" charset="0"/>
                </a:defRPr>
              </a:lvl1pPr>
              <a:lvl2pPr eaLnBrk="0">
                <a:defRPr>
                  <a:solidFill>
                    <a:schemeClr val="bg1"/>
                  </a:solidFill>
                  <a:latin typeface="Arial" charset="0"/>
                  <a:ea typeface="Lucida Sans Unicode" charset="0"/>
                  <a:cs typeface="Lucida Sans Unicode" charset="0"/>
                </a:defRPr>
              </a:lvl2pPr>
              <a:lvl3pPr eaLnBrk="0">
                <a:defRPr>
                  <a:solidFill>
                    <a:schemeClr val="bg1"/>
                  </a:solidFill>
                  <a:latin typeface="Arial" charset="0"/>
                  <a:ea typeface="Lucida Sans Unicode" charset="0"/>
                  <a:cs typeface="Lucida Sans Unicode" charset="0"/>
                </a:defRPr>
              </a:lvl3pPr>
              <a:lvl4pPr eaLnBrk="0">
                <a:defRPr>
                  <a:solidFill>
                    <a:schemeClr val="bg1"/>
                  </a:solidFill>
                  <a:latin typeface="Arial" charset="0"/>
                  <a:ea typeface="Lucida Sans Unicode" charset="0"/>
                  <a:cs typeface="Lucida Sans Unicode" charset="0"/>
                </a:defRPr>
              </a:lvl4pPr>
              <a:lvl5pPr eaLnBrk="0">
                <a:defRPr>
                  <a:solidFill>
                    <a:schemeClr val="bg1"/>
                  </a:solidFill>
                  <a:latin typeface="Arial" charset="0"/>
                  <a:ea typeface="Lucida Sans Unicode" charset="0"/>
                  <a:cs typeface="Lucida Sans Unicode" charset="0"/>
                </a:defRPr>
              </a:lvl5pPr>
              <a:lvl6pPr marL="25146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6pPr>
              <a:lvl7pPr marL="29718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7pPr>
              <a:lvl8pPr marL="34290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8pPr>
              <a:lvl9pPr marL="38862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9pPr>
            </a:lstStyle>
            <a:p>
              <a:pPr defTabSz="914400" eaLnBrk="1" hangingPunct="1">
                <a:lnSpc>
                  <a:spcPct val="100000"/>
                </a:lnSpc>
                <a:buClrTx/>
                <a:buSzTx/>
                <a:buFontTx/>
                <a:buNone/>
              </a:pPr>
              <a:r>
                <a:rPr lang="cs-CZ" altLang="cs-CZ" sz="1200">
                  <a:solidFill>
                    <a:schemeClr val="tx1"/>
                  </a:solidFill>
                  <a:ea typeface="Times New Roman" pitchFamily="16" charset="0"/>
                  <a:cs typeface="Arial" charset="0"/>
                </a:rPr>
                <a:t>peníze</a:t>
              </a:r>
            </a:p>
          </p:txBody>
        </p:sp>
        <p:sp>
          <p:nvSpPr>
            <p:cNvPr id="8204" name="Text Box 28"/>
            <p:cNvSpPr txBox="1">
              <a:spLocks noChangeArrowheads="1"/>
            </p:cNvSpPr>
            <p:nvPr/>
          </p:nvSpPr>
          <p:spPr bwMode="auto">
            <a:xfrm>
              <a:off x="3069" y="4805"/>
              <a:ext cx="576" cy="432"/>
            </a:xfrm>
            <a:prstGeom prst="rect">
              <a:avLst/>
            </a:prstGeom>
            <a:solidFill>
              <a:srgbClr val="FFFFFF"/>
            </a:solidFill>
            <a:ln w="9525">
              <a:solidFill>
                <a:srgbClr val="000000"/>
              </a:solidFill>
              <a:miter lim="800000"/>
              <a:headEnd/>
              <a:tailEnd/>
            </a:ln>
          </p:spPr>
          <p:txBody>
            <a:bodyPr/>
            <a:lstStyle>
              <a:lvl1pPr eaLnBrk="0">
                <a:defRPr>
                  <a:solidFill>
                    <a:schemeClr val="bg1"/>
                  </a:solidFill>
                  <a:latin typeface="Arial" charset="0"/>
                  <a:ea typeface="Lucida Sans Unicode" charset="0"/>
                  <a:cs typeface="Lucida Sans Unicode" charset="0"/>
                </a:defRPr>
              </a:lvl1pPr>
              <a:lvl2pPr eaLnBrk="0">
                <a:defRPr>
                  <a:solidFill>
                    <a:schemeClr val="bg1"/>
                  </a:solidFill>
                  <a:latin typeface="Arial" charset="0"/>
                  <a:ea typeface="Lucida Sans Unicode" charset="0"/>
                  <a:cs typeface="Lucida Sans Unicode" charset="0"/>
                </a:defRPr>
              </a:lvl2pPr>
              <a:lvl3pPr eaLnBrk="0">
                <a:defRPr>
                  <a:solidFill>
                    <a:schemeClr val="bg1"/>
                  </a:solidFill>
                  <a:latin typeface="Arial" charset="0"/>
                  <a:ea typeface="Lucida Sans Unicode" charset="0"/>
                  <a:cs typeface="Lucida Sans Unicode" charset="0"/>
                </a:defRPr>
              </a:lvl3pPr>
              <a:lvl4pPr eaLnBrk="0">
                <a:defRPr>
                  <a:solidFill>
                    <a:schemeClr val="bg1"/>
                  </a:solidFill>
                  <a:latin typeface="Arial" charset="0"/>
                  <a:ea typeface="Lucida Sans Unicode" charset="0"/>
                  <a:cs typeface="Lucida Sans Unicode" charset="0"/>
                </a:defRPr>
              </a:lvl4pPr>
              <a:lvl5pPr eaLnBrk="0">
                <a:defRPr>
                  <a:solidFill>
                    <a:schemeClr val="bg1"/>
                  </a:solidFill>
                  <a:latin typeface="Arial" charset="0"/>
                  <a:ea typeface="Lucida Sans Unicode" charset="0"/>
                  <a:cs typeface="Lucida Sans Unicode" charset="0"/>
                </a:defRPr>
              </a:lvl5pPr>
              <a:lvl6pPr marL="25146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6pPr>
              <a:lvl7pPr marL="29718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7pPr>
              <a:lvl8pPr marL="34290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8pPr>
              <a:lvl9pPr marL="38862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9pPr>
            </a:lstStyle>
            <a:p>
              <a:pPr defTabSz="914400" eaLnBrk="1" hangingPunct="1">
                <a:lnSpc>
                  <a:spcPct val="100000"/>
                </a:lnSpc>
                <a:buClrTx/>
                <a:buSzTx/>
                <a:buFontTx/>
                <a:buNone/>
              </a:pPr>
              <a:r>
                <a:rPr lang="cs-CZ" altLang="cs-CZ" sz="1200">
                  <a:solidFill>
                    <a:schemeClr val="tx1"/>
                  </a:solidFill>
                  <a:ea typeface="Times New Roman" pitchFamily="16" charset="0"/>
                  <a:cs typeface="Arial" charset="0"/>
                </a:rPr>
                <a:t>úvěry</a:t>
              </a:r>
            </a:p>
          </p:txBody>
        </p:sp>
        <p:sp>
          <p:nvSpPr>
            <p:cNvPr id="8205" name="Text Box 27"/>
            <p:cNvSpPr txBox="1">
              <a:spLocks noChangeArrowheads="1"/>
            </p:cNvSpPr>
            <p:nvPr/>
          </p:nvSpPr>
          <p:spPr bwMode="auto">
            <a:xfrm>
              <a:off x="3789" y="4805"/>
              <a:ext cx="864" cy="432"/>
            </a:xfrm>
            <a:prstGeom prst="rect">
              <a:avLst/>
            </a:prstGeom>
            <a:solidFill>
              <a:srgbClr val="FFFFFF"/>
            </a:solidFill>
            <a:ln w="9525">
              <a:solidFill>
                <a:srgbClr val="000000"/>
              </a:solidFill>
              <a:miter lim="800000"/>
              <a:headEnd/>
              <a:tailEnd/>
            </a:ln>
          </p:spPr>
          <p:txBody>
            <a:bodyPr/>
            <a:lstStyle>
              <a:lvl1pPr eaLnBrk="0">
                <a:defRPr>
                  <a:solidFill>
                    <a:schemeClr val="bg1"/>
                  </a:solidFill>
                  <a:latin typeface="Arial" charset="0"/>
                  <a:ea typeface="Lucida Sans Unicode" charset="0"/>
                  <a:cs typeface="Lucida Sans Unicode" charset="0"/>
                </a:defRPr>
              </a:lvl1pPr>
              <a:lvl2pPr eaLnBrk="0">
                <a:defRPr>
                  <a:solidFill>
                    <a:schemeClr val="bg1"/>
                  </a:solidFill>
                  <a:latin typeface="Arial" charset="0"/>
                  <a:ea typeface="Lucida Sans Unicode" charset="0"/>
                  <a:cs typeface="Lucida Sans Unicode" charset="0"/>
                </a:defRPr>
              </a:lvl2pPr>
              <a:lvl3pPr eaLnBrk="0">
                <a:defRPr>
                  <a:solidFill>
                    <a:schemeClr val="bg1"/>
                  </a:solidFill>
                  <a:latin typeface="Arial" charset="0"/>
                  <a:ea typeface="Lucida Sans Unicode" charset="0"/>
                  <a:cs typeface="Lucida Sans Unicode" charset="0"/>
                </a:defRPr>
              </a:lvl3pPr>
              <a:lvl4pPr eaLnBrk="0">
                <a:defRPr>
                  <a:solidFill>
                    <a:schemeClr val="bg1"/>
                  </a:solidFill>
                  <a:latin typeface="Arial" charset="0"/>
                  <a:ea typeface="Lucida Sans Unicode" charset="0"/>
                  <a:cs typeface="Lucida Sans Unicode" charset="0"/>
                </a:defRPr>
              </a:lvl4pPr>
              <a:lvl5pPr eaLnBrk="0">
                <a:defRPr>
                  <a:solidFill>
                    <a:schemeClr val="bg1"/>
                  </a:solidFill>
                  <a:latin typeface="Arial" charset="0"/>
                  <a:ea typeface="Lucida Sans Unicode" charset="0"/>
                  <a:cs typeface="Lucida Sans Unicode" charset="0"/>
                </a:defRPr>
              </a:lvl5pPr>
              <a:lvl6pPr marL="25146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6pPr>
              <a:lvl7pPr marL="29718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7pPr>
              <a:lvl8pPr marL="34290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8pPr>
              <a:lvl9pPr marL="38862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9pPr>
            </a:lstStyle>
            <a:p>
              <a:pPr defTabSz="914400" eaLnBrk="1" hangingPunct="1">
                <a:lnSpc>
                  <a:spcPct val="100000"/>
                </a:lnSpc>
                <a:buClrTx/>
                <a:buSzTx/>
                <a:buFontTx/>
                <a:buNone/>
              </a:pPr>
              <a:r>
                <a:rPr lang="cs-CZ" altLang="cs-CZ" sz="1200">
                  <a:solidFill>
                    <a:schemeClr val="tx1"/>
                  </a:solidFill>
                  <a:ea typeface="Times New Roman" pitchFamily="16" charset="0"/>
                  <a:cs typeface="Arial" charset="0"/>
                </a:rPr>
                <a:t>Provozní prostředky</a:t>
              </a:r>
            </a:p>
          </p:txBody>
        </p:sp>
        <p:sp>
          <p:nvSpPr>
            <p:cNvPr id="8206" name="Text Box 26"/>
            <p:cNvSpPr txBox="1">
              <a:spLocks noChangeArrowheads="1"/>
            </p:cNvSpPr>
            <p:nvPr/>
          </p:nvSpPr>
          <p:spPr bwMode="auto">
            <a:xfrm>
              <a:off x="4797" y="4805"/>
              <a:ext cx="720" cy="432"/>
            </a:xfrm>
            <a:prstGeom prst="rect">
              <a:avLst/>
            </a:prstGeom>
            <a:solidFill>
              <a:srgbClr val="FFFFFF"/>
            </a:solidFill>
            <a:ln w="9525">
              <a:solidFill>
                <a:srgbClr val="000000"/>
              </a:solidFill>
              <a:miter lim="800000"/>
              <a:headEnd/>
              <a:tailEnd/>
            </a:ln>
          </p:spPr>
          <p:txBody>
            <a:bodyPr/>
            <a:lstStyle>
              <a:lvl1pPr eaLnBrk="0">
                <a:defRPr>
                  <a:solidFill>
                    <a:schemeClr val="bg1"/>
                  </a:solidFill>
                  <a:latin typeface="Arial" charset="0"/>
                  <a:ea typeface="Lucida Sans Unicode" charset="0"/>
                  <a:cs typeface="Lucida Sans Unicode" charset="0"/>
                </a:defRPr>
              </a:lvl1pPr>
              <a:lvl2pPr eaLnBrk="0">
                <a:defRPr>
                  <a:solidFill>
                    <a:schemeClr val="bg1"/>
                  </a:solidFill>
                  <a:latin typeface="Arial" charset="0"/>
                  <a:ea typeface="Lucida Sans Unicode" charset="0"/>
                  <a:cs typeface="Lucida Sans Unicode" charset="0"/>
                </a:defRPr>
              </a:lvl2pPr>
              <a:lvl3pPr eaLnBrk="0">
                <a:defRPr>
                  <a:solidFill>
                    <a:schemeClr val="bg1"/>
                  </a:solidFill>
                  <a:latin typeface="Arial" charset="0"/>
                  <a:ea typeface="Lucida Sans Unicode" charset="0"/>
                  <a:cs typeface="Lucida Sans Unicode" charset="0"/>
                </a:defRPr>
              </a:lvl3pPr>
              <a:lvl4pPr eaLnBrk="0">
                <a:defRPr>
                  <a:solidFill>
                    <a:schemeClr val="bg1"/>
                  </a:solidFill>
                  <a:latin typeface="Arial" charset="0"/>
                  <a:ea typeface="Lucida Sans Unicode" charset="0"/>
                  <a:cs typeface="Lucida Sans Unicode" charset="0"/>
                </a:defRPr>
              </a:lvl4pPr>
              <a:lvl5pPr eaLnBrk="0">
                <a:defRPr>
                  <a:solidFill>
                    <a:schemeClr val="bg1"/>
                  </a:solidFill>
                  <a:latin typeface="Arial" charset="0"/>
                  <a:ea typeface="Lucida Sans Unicode" charset="0"/>
                  <a:cs typeface="Lucida Sans Unicode" charset="0"/>
                </a:defRPr>
              </a:lvl5pPr>
              <a:lvl6pPr marL="25146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6pPr>
              <a:lvl7pPr marL="29718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7pPr>
              <a:lvl8pPr marL="34290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8pPr>
              <a:lvl9pPr marL="38862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9pPr>
            </a:lstStyle>
            <a:p>
              <a:pPr defTabSz="914400" eaLnBrk="1" hangingPunct="1">
                <a:lnSpc>
                  <a:spcPct val="100000"/>
                </a:lnSpc>
                <a:buClrTx/>
                <a:buSzTx/>
                <a:buFontTx/>
                <a:buNone/>
              </a:pPr>
              <a:r>
                <a:rPr lang="cs-CZ" altLang="cs-CZ" sz="1200">
                  <a:solidFill>
                    <a:schemeClr val="tx1"/>
                  </a:solidFill>
                  <a:ea typeface="Times New Roman" pitchFamily="16" charset="0"/>
                  <a:cs typeface="Arial" charset="0"/>
                </a:rPr>
                <a:t>materiál</a:t>
              </a:r>
            </a:p>
          </p:txBody>
        </p:sp>
        <p:sp>
          <p:nvSpPr>
            <p:cNvPr id="8207" name="Text Box 25"/>
            <p:cNvSpPr txBox="1">
              <a:spLocks noChangeArrowheads="1"/>
            </p:cNvSpPr>
            <p:nvPr/>
          </p:nvSpPr>
          <p:spPr bwMode="auto">
            <a:xfrm>
              <a:off x="5661" y="4805"/>
              <a:ext cx="720" cy="576"/>
            </a:xfrm>
            <a:prstGeom prst="rect">
              <a:avLst/>
            </a:prstGeom>
            <a:solidFill>
              <a:srgbClr val="FFFFFF"/>
            </a:solidFill>
            <a:ln w="9525">
              <a:solidFill>
                <a:srgbClr val="000000"/>
              </a:solidFill>
              <a:miter lim="800000"/>
              <a:headEnd/>
              <a:tailEnd/>
            </a:ln>
          </p:spPr>
          <p:txBody>
            <a:bodyPr/>
            <a:lstStyle>
              <a:lvl1pPr eaLnBrk="0">
                <a:defRPr>
                  <a:solidFill>
                    <a:schemeClr val="bg1"/>
                  </a:solidFill>
                  <a:latin typeface="Arial" charset="0"/>
                  <a:ea typeface="Lucida Sans Unicode" charset="0"/>
                  <a:cs typeface="Lucida Sans Unicode" charset="0"/>
                </a:defRPr>
              </a:lvl1pPr>
              <a:lvl2pPr eaLnBrk="0">
                <a:defRPr>
                  <a:solidFill>
                    <a:schemeClr val="bg1"/>
                  </a:solidFill>
                  <a:latin typeface="Arial" charset="0"/>
                  <a:ea typeface="Lucida Sans Unicode" charset="0"/>
                  <a:cs typeface="Lucida Sans Unicode" charset="0"/>
                </a:defRPr>
              </a:lvl2pPr>
              <a:lvl3pPr eaLnBrk="0">
                <a:defRPr>
                  <a:solidFill>
                    <a:schemeClr val="bg1"/>
                  </a:solidFill>
                  <a:latin typeface="Arial" charset="0"/>
                  <a:ea typeface="Lucida Sans Unicode" charset="0"/>
                  <a:cs typeface="Lucida Sans Unicode" charset="0"/>
                </a:defRPr>
              </a:lvl3pPr>
              <a:lvl4pPr eaLnBrk="0">
                <a:defRPr>
                  <a:solidFill>
                    <a:schemeClr val="bg1"/>
                  </a:solidFill>
                  <a:latin typeface="Arial" charset="0"/>
                  <a:ea typeface="Lucida Sans Unicode" charset="0"/>
                  <a:cs typeface="Lucida Sans Unicode" charset="0"/>
                </a:defRPr>
              </a:lvl4pPr>
              <a:lvl5pPr eaLnBrk="0">
                <a:defRPr>
                  <a:solidFill>
                    <a:schemeClr val="bg1"/>
                  </a:solidFill>
                  <a:latin typeface="Arial" charset="0"/>
                  <a:ea typeface="Lucida Sans Unicode" charset="0"/>
                  <a:cs typeface="Lucida Sans Unicode" charset="0"/>
                </a:defRPr>
              </a:lvl5pPr>
              <a:lvl6pPr marL="25146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6pPr>
              <a:lvl7pPr marL="29718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7pPr>
              <a:lvl8pPr marL="34290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8pPr>
              <a:lvl9pPr marL="38862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9pPr>
            </a:lstStyle>
            <a:p>
              <a:pPr defTabSz="914400" eaLnBrk="1" hangingPunct="1">
                <a:lnSpc>
                  <a:spcPct val="100000"/>
                </a:lnSpc>
                <a:buClrTx/>
                <a:buSzTx/>
                <a:buFontTx/>
                <a:buNone/>
              </a:pPr>
              <a:r>
                <a:rPr lang="cs-CZ" altLang="cs-CZ" sz="1200">
                  <a:solidFill>
                    <a:schemeClr val="tx1"/>
                  </a:solidFill>
                  <a:ea typeface="Times New Roman" pitchFamily="16" charset="0"/>
                  <a:cs typeface="Arial" charset="0"/>
                </a:rPr>
                <a:t>Cizí služby</a:t>
              </a:r>
            </a:p>
          </p:txBody>
        </p:sp>
        <p:sp>
          <p:nvSpPr>
            <p:cNvPr id="8208" name="Text Box 24"/>
            <p:cNvSpPr txBox="1">
              <a:spLocks noChangeArrowheads="1"/>
            </p:cNvSpPr>
            <p:nvPr/>
          </p:nvSpPr>
          <p:spPr bwMode="auto">
            <a:xfrm>
              <a:off x="6525" y="4805"/>
              <a:ext cx="864" cy="432"/>
            </a:xfrm>
            <a:prstGeom prst="rect">
              <a:avLst/>
            </a:prstGeom>
            <a:solidFill>
              <a:srgbClr val="FFFFFF"/>
            </a:solidFill>
            <a:ln w="9525">
              <a:solidFill>
                <a:srgbClr val="000000"/>
              </a:solidFill>
              <a:miter lim="800000"/>
              <a:headEnd/>
              <a:tailEnd/>
            </a:ln>
          </p:spPr>
          <p:txBody>
            <a:bodyPr/>
            <a:lstStyle>
              <a:lvl1pPr eaLnBrk="0">
                <a:defRPr>
                  <a:solidFill>
                    <a:schemeClr val="bg1"/>
                  </a:solidFill>
                  <a:latin typeface="Arial" charset="0"/>
                  <a:ea typeface="Lucida Sans Unicode" charset="0"/>
                  <a:cs typeface="Lucida Sans Unicode" charset="0"/>
                </a:defRPr>
              </a:lvl1pPr>
              <a:lvl2pPr eaLnBrk="0">
                <a:defRPr>
                  <a:solidFill>
                    <a:schemeClr val="bg1"/>
                  </a:solidFill>
                  <a:latin typeface="Arial" charset="0"/>
                  <a:ea typeface="Lucida Sans Unicode" charset="0"/>
                  <a:cs typeface="Lucida Sans Unicode" charset="0"/>
                </a:defRPr>
              </a:lvl2pPr>
              <a:lvl3pPr eaLnBrk="0">
                <a:defRPr>
                  <a:solidFill>
                    <a:schemeClr val="bg1"/>
                  </a:solidFill>
                  <a:latin typeface="Arial" charset="0"/>
                  <a:ea typeface="Lucida Sans Unicode" charset="0"/>
                  <a:cs typeface="Lucida Sans Unicode" charset="0"/>
                </a:defRPr>
              </a:lvl3pPr>
              <a:lvl4pPr eaLnBrk="0">
                <a:defRPr>
                  <a:solidFill>
                    <a:schemeClr val="bg1"/>
                  </a:solidFill>
                  <a:latin typeface="Arial" charset="0"/>
                  <a:ea typeface="Lucida Sans Unicode" charset="0"/>
                  <a:cs typeface="Lucida Sans Unicode" charset="0"/>
                </a:defRPr>
              </a:lvl4pPr>
              <a:lvl5pPr eaLnBrk="0">
                <a:defRPr>
                  <a:solidFill>
                    <a:schemeClr val="bg1"/>
                  </a:solidFill>
                  <a:latin typeface="Arial" charset="0"/>
                  <a:ea typeface="Lucida Sans Unicode" charset="0"/>
                  <a:cs typeface="Lucida Sans Unicode" charset="0"/>
                </a:defRPr>
              </a:lvl5pPr>
              <a:lvl6pPr marL="25146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6pPr>
              <a:lvl7pPr marL="29718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7pPr>
              <a:lvl8pPr marL="34290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8pPr>
              <a:lvl9pPr marL="38862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9pPr>
            </a:lstStyle>
            <a:p>
              <a:pPr defTabSz="914400" eaLnBrk="1" hangingPunct="1">
                <a:lnSpc>
                  <a:spcPct val="100000"/>
                </a:lnSpc>
                <a:buClrTx/>
                <a:buSzTx/>
                <a:buFontTx/>
                <a:buNone/>
              </a:pPr>
              <a:r>
                <a:rPr lang="cs-CZ" altLang="cs-CZ" sz="1200">
                  <a:solidFill>
                    <a:schemeClr val="tx1"/>
                  </a:solidFill>
                  <a:ea typeface="Times New Roman" pitchFamily="16" charset="0"/>
                  <a:cs typeface="Arial" charset="0"/>
                </a:rPr>
                <a:t>Obchodní zboží</a:t>
              </a:r>
            </a:p>
          </p:txBody>
        </p:sp>
        <p:sp>
          <p:nvSpPr>
            <p:cNvPr id="8209" name="Text Box 23"/>
            <p:cNvSpPr txBox="1">
              <a:spLocks noChangeArrowheads="1"/>
            </p:cNvSpPr>
            <p:nvPr/>
          </p:nvSpPr>
          <p:spPr bwMode="auto">
            <a:xfrm>
              <a:off x="7533" y="4805"/>
              <a:ext cx="864" cy="432"/>
            </a:xfrm>
            <a:prstGeom prst="rect">
              <a:avLst/>
            </a:prstGeom>
            <a:solidFill>
              <a:srgbClr val="FFFFFF"/>
            </a:solidFill>
            <a:ln w="9525">
              <a:solidFill>
                <a:srgbClr val="000000"/>
              </a:solidFill>
              <a:miter lim="800000"/>
              <a:headEnd/>
              <a:tailEnd/>
            </a:ln>
          </p:spPr>
          <p:txBody>
            <a:bodyPr/>
            <a:lstStyle>
              <a:lvl1pPr eaLnBrk="0">
                <a:defRPr>
                  <a:solidFill>
                    <a:schemeClr val="bg1"/>
                  </a:solidFill>
                  <a:latin typeface="Arial" charset="0"/>
                  <a:ea typeface="Lucida Sans Unicode" charset="0"/>
                  <a:cs typeface="Lucida Sans Unicode" charset="0"/>
                </a:defRPr>
              </a:lvl1pPr>
              <a:lvl2pPr eaLnBrk="0">
                <a:defRPr>
                  <a:solidFill>
                    <a:schemeClr val="bg1"/>
                  </a:solidFill>
                  <a:latin typeface="Arial" charset="0"/>
                  <a:ea typeface="Lucida Sans Unicode" charset="0"/>
                  <a:cs typeface="Lucida Sans Unicode" charset="0"/>
                </a:defRPr>
              </a:lvl2pPr>
              <a:lvl3pPr eaLnBrk="0">
                <a:defRPr>
                  <a:solidFill>
                    <a:schemeClr val="bg1"/>
                  </a:solidFill>
                  <a:latin typeface="Arial" charset="0"/>
                  <a:ea typeface="Lucida Sans Unicode" charset="0"/>
                  <a:cs typeface="Lucida Sans Unicode" charset="0"/>
                </a:defRPr>
              </a:lvl3pPr>
              <a:lvl4pPr eaLnBrk="0">
                <a:defRPr>
                  <a:solidFill>
                    <a:schemeClr val="bg1"/>
                  </a:solidFill>
                  <a:latin typeface="Arial" charset="0"/>
                  <a:ea typeface="Lucida Sans Unicode" charset="0"/>
                  <a:cs typeface="Lucida Sans Unicode" charset="0"/>
                </a:defRPr>
              </a:lvl4pPr>
              <a:lvl5pPr eaLnBrk="0">
                <a:defRPr>
                  <a:solidFill>
                    <a:schemeClr val="bg1"/>
                  </a:solidFill>
                  <a:latin typeface="Arial" charset="0"/>
                  <a:ea typeface="Lucida Sans Unicode" charset="0"/>
                  <a:cs typeface="Lucida Sans Unicode" charset="0"/>
                </a:defRPr>
              </a:lvl5pPr>
              <a:lvl6pPr marL="25146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6pPr>
              <a:lvl7pPr marL="29718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7pPr>
              <a:lvl8pPr marL="34290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8pPr>
              <a:lvl9pPr marL="38862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9pPr>
            </a:lstStyle>
            <a:p>
              <a:pPr defTabSz="914400" eaLnBrk="1" hangingPunct="1">
                <a:lnSpc>
                  <a:spcPct val="100000"/>
                </a:lnSpc>
                <a:buClrTx/>
                <a:buSzTx/>
                <a:buFontTx/>
                <a:buNone/>
              </a:pPr>
              <a:r>
                <a:rPr lang="cs-CZ" altLang="cs-CZ" sz="1200">
                  <a:solidFill>
                    <a:schemeClr val="tx1"/>
                  </a:solidFill>
                  <a:ea typeface="Times New Roman" pitchFamily="16" charset="0"/>
                  <a:cs typeface="Arial" charset="0"/>
                </a:rPr>
                <a:t>Dispoziční práce</a:t>
              </a:r>
            </a:p>
          </p:txBody>
        </p:sp>
        <p:sp>
          <p:nvSpPr>
            <p:cNvPr id="8210" name="Text Box 22"/>
            <p:cNvSpPr txBox="1">
              <a:spLocks noChangeArrowheads="1"/>
            </p:cNvSpPr>
            <p:nvPr/>
          </p:nvSpPr>
          <p:spPr bwMode="auto">
            <a:xfrm>
              <a:off x="8541" y="4805"/>
              <a:ext cx="864" cy="432"/>
            </a:xfrm>
            <a:prstGeom prst="rect">
              <a:avLst/>
            </a:prstGeom>
            <a:solidFill>
              <a:srgbClr val="FFFFFF"/>
            </a:solidFill>
            <a:ln w="9525">
              <a:solidFill>
                <a:srgbClr val="000000"/>
              </a:solidFill>
              <a:miter lim="800000"/>
              <a:headEnd/>
              <a:tailEnd/>
            </a:ln>
          </p:spPr>
          <p:txBody>
            <a:bodyPr/>
            <a:lstStyle>
              <a:lvl1pPr eaLnBrk="0">
                <a:defRPr>
                  <a:solidFill>
                    <a:schemeClr val="bg1"/>
                  </a:solidFill>
                  <a:latin typeface="Arial" charset="0"/>
                  <a:ea typeface="Lucida Sans Unicode" charset="0"/>
                  <a:cs typeface="Lucida Sans Unicode" charset="0"/>
                </a:defRPr>
              </a:lvl1pPr>
              <a:lvl2pPr eaLnBrk="0">
                <a:defRPr>
                  <a:solidFill>
                    <a:schemeClr val="bg1"/>
                  </a:solidFill>
                  <a:latin typeface="Arial" charset="0"/>
                  <a:ea typeface="Lucida Sans Unicode" charset="0"/>
                  <a:cs typeface="Lucida Sans Unicode" charset="0"/>
                </a:defRPr>
              </a:lvl2pPr>
              <a:lvl3pPr eaLnBrk="0">
                <a:defRPr>
                  <a:solidFill>
                    <a:schemeClr val="bg1"/>
                  </a:solidFill>
                  <a:latin typeface="Arial" charset="0"/>
                  <a:ea typeface="Lucida Sans Unicode" charset="0"/>
                  <a:cs typeface="Lucida Sans Unicode" charset="0"/>
                </a:defRPr>
              </a:lvl3pPr>
              <a:lvl4pPr eaLnBrk="0">
                <a:defRPr>
                  <a:solidFill>
                    <a:schemeClr val="bg1"/>
                  </a:solidFill>
                  <a:latin typeface="Arial" charset="0"/>
                  <a:ea typeface="Lucida Sans Unicode" charset="0"/>
                  <a:cs typeface="Lucida Sans Unicode" charset="0"/>
                </a:defRPr>
              </a:lvl4pPr>
              <a:lvl5pPr eaLnBrk="0">
                <a:defRPr>
                  <a:solidFill>
                    <a:schemeClr val="bg1"/>
                  </a:solidFill>
                  <a:latin typeface="Arial" charset="0"/>
                  <a:ea typeface="Lucida Sans Unicode" charset="0"/>
                  <a:cs typeface="Lucida Sans Unicode" charset="0"/>
                </a:defRPr>
              </a:lvl5pPr>
              <a:lvl6pPr marL="25146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6pPr>
              <a:lvl7pPr marL="29718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7pPr>
              <a:lvl8pPr marL="34290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8pPr>
              <a:lvl9pPr marL="38862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9pPr>
            </a:lstStyle>
            <a:p>
              <a:pPr defTabSz="914400" eaLnBrk="1" hangingPunct="1">
                <a:lnSpc>
                  <a:spcPct val="100000"/>
                </a:lnSpc>
                <a:buClrTx/>
                <a:buSzTx/>
                <a:buFontTx/>
                <a:buNone/>
              </a:pPr>
              <a:r>
                <a:rPr lang="cs-CZ" altLang="cs-CZ" sz="1200">
                  <a:solidFill>
                    <a:schemeClr val="tx1"/>
                  </a:solidFill>
                  <a:ea typeface="Times New Roman" pitchFamily="16" charset="0"/>
                  <a:cs typeface="Arial" charset="0"/>
                </a:rPr>
                <a:t>Prováděcí práce</a:t>
              </a:r>
            </a:p>
          </p:txBody>
        </p:sp>
        <p:sp>
          <p:nvSpPr>
            <p:cNvPr id="8211" name="Text Box 21"/>
            <p:cNvSpPr txBox="1">
              <a:spLocks noChangeArrowheads="1"/>
            </p:cNvSpPr>
            <p:nvPr/>
          </p:nvSpPr>
          <p:spPr bwMode="auto">
            <a:xfrm>
              <a:off x="3645" y="5669"/>
              <a:ext cx="720" cy="432"/>
            </a:xfrm>
            <a:prstGeom prst="rect">
              <a:avLst/>
            </a:prstGeom>
            <a:solidFill>
              <a:srgbClr val="FFFFFF"/>
            </a:solidFill>
            <a:ln w="9525">
              <a:solidFill>
                <a:srgbClr val="000000"/>
              </a:solidFill>
              <a:miter lim="800000"/>
              <a:headEnd/>
              <a:tailEnd/>
            </a:ln>
          </p:spPr>
          <p:txBody>
            <a:bodyPr/>
            <a:lstStyle>
              <a:lvl1pPr eaLnBrk="0">
                <a:defRPr>
                  <a:solidFill>
                    <a:schemeClr val="bg1"/>
                  </a:solidFill>
                  <a:latin typeface="Arial" charset="0"/>
                  <a:ea typeface="Lucida Sans Unicode" charset="0"/>
                  <a:cs typeface="Lucida Sans Unicode" charset="0"/>
                </a:defRPr>
              </a:lvl1pPr>
              <a:lvl2pPr eaLnBrk="0">
                <a:defRPr>
                  <a:solidFill>
                    <a:schemeClr val="bg1"/>
                  </a:solidFill>
                  <a:latin typeface="Arial" charset="0"/>
                  <a:ea typeface="Lucida Sans Unicode" charset="0"/>
                  <a:cs typeface="Lucida Sans Unicode" charset="0"/>
                </a:defRPr>
              </a:lvl2pPr>
              <a:lvl3pPr eaLnBrk="0">
                <a:defRPr>
                  <a:solidFill>
                    <a:schemeClr val="bg1"/>
                  </a:solidFill>
                  <a:latin typeface="Arial" charset="0"/>
                  <a:ea typeface="Lucida Sans Unicode" charset="0"/>
                  <a:cs typeface="Lucida Sans Unicode" charset="0"/>
                </a:defRPr>
              </a:lvl3pPr>
              <a:lvl4pPr eaLnBrk="0">
                <a:defRPr>
                  <a:solidFill>
                    <a:schemeClr val="bg1"/>
                  </a:solidFill>
                  <a:latin typeface="Arial" charset="0"/>
                  <a:ea typeface="Lucida Sans Unicode" charset="0"/>
                  <a:cs typeface="Lucida Sans Unicode" charset="0"/>
                </a:defRPr>
              </a:lvl4pPr>
              <a:lvl5pPr eaLnBrk="0">
                <a:defRPr>
                  <a:solidFill>
                    <a:schemeClr val="bg1"/>
                  </a:solidFill>
                  <a:latin typeface="Arial" charset="0"/>
                  <a:ea typeface="Lucida Sans Unicode" charset="0"/>
                  <a:cs typeface="Lucida Sans Unicode" charset="0"/>
                </a:defRPr>
              </a:lvl5pPr>
              <a:lvl6pPr marL="25146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6pPr>
              <a:lvl7pPr marL="29718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7pPr>
              <a:lvl8pPr marL="34290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8pPr>
              <a:lvl9pPr marL="38862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9pPr>
            </a:lstStyle>
            <a:p>
              <a:pPr defTabSz="914400" eaLnBrk="1" hangingPunct="1">
                <a:lnSpc>
                  <a:spcPct val="100000"/>
                </a:lnSpc>
                <a:buClrTx/>
                <a:buSzTx/>
                <a:buFontTx/>
                <a:buNone/>
              </a:pPr>
              <a:r>
                <a:rPr lang="cs-CZ" altLang="cs-CZ" sz="1200">
                  <a:solidFill>
                    <a:schemeClr val="tx1"/>
                  </a:solidFill>
                  <a:ea typeface="Times New Roman" pitchFamily="16" charset="0"/>
                  <a:cs typeface="Arial" charset="0"/>
                </a:rPr>
                <a:t>Základní materiál</a:t>
              </a:r>
            </a:p>
          </p:txBody>
        </p:sp>
        <p:sp>
          <p:nvSpPr>
            <p:cNvPr id="8212" name="Text Box 20"/>
            <p:cNvSpPr txBox="1">
              <a:spLocks noChangeArrowheads="1"/>
            </p:cNvSpPr>
            <p:nvPr/>
          </p:nvSpPr>
          <p:spPr bwMode="auto">
            <a:xfrm>
              <a:off x="6381" y="5669"/>
              <a:ext cx="864" cy="432"/>
            </a:xfrm>
            <a:prstGeom prst="rect">
              <a:avLst/>
            </a:prstGeom>
            <a:solidFill>
              <a:srgbClr val="FFFFFF"/>
            </a:solidFill>
            <a:ln w="9525">
              <a:solidFill>
                <a:srgbClr val="000000"/>
              </a:solidFill>
              <a:miter lim="800000"/>
              <a:headEnd/>
              <a:tailEnd/>
            </a:ln>
          </p:spPr>
          <p:txBody>
            <a:bodyPr/>
            <a:lstStyle>
              <a:lvl1pPr eaLnBrk="0">
                <a:defRPr>
                  <a:solidFill>
                    <a:schemeClr val="bg1"/>
                  </a:solidFill>
                  <a:latin typeface="Arial" charset="0"/>
                  <a:ea typeface="Lucida Sans Unicode" charset="0"/>
                  <a:cs typeface="Lucida Sans Unicode" charset="0"/>
                </a:defRPr>
              </a:lvl1pPr>
              <a:lvl2pPr eaLnBrk="0">
                <a:defRPr>
                  <a:solidFill>
                    <a:schemeClr val="bg1"/>
                  </a:solidFill>
                  <a:latin typeface="Arial" charset="0"/>
                  <a:ea typeface="Lucida Sans Unicode" charset="0"/>
                  <a:cs typeface="Lucida Sans Unicode" charset="0"/>
                </a:defRPr>
              </a:lvl2pPr>
              <a:lvl3pPr eaLnBrk="0">
                <a:defRPr>
                  <a:solidFill>
                    <a:schemeClr val="bg1"/>
                  </a:solidFill>
                  <a:latin typeface="Arial" charset="0"/>
                  <a:ea typeface="Lucida Sans Unicode" charset="0"/>
                  <a:cs typeface="Lucida Sans Unicode" charset="0"/>
                </a:defRPr>
              </a:lvl3pPr>
              <a:lvl4pPr eaLnBrk="0">
                <a:defRPr>
                  <a:solidFill>
                    <a:schemeClr val="bg1"/>
                  </a:solidFill>
                  <a:latin typeface="Arial" charset="0"/>
                  <a:ea typeface="Lucida Sans Unicode" charset="0"/>
                  <a:cs typeface="Lucida Sans Unicode" charset="0"/>
                </a:defRPr>
              </a:lvl4pPr>
              <a:lvl5pPr eaLnBrk="0">
                <a:defRPr>
                  <a:solidFill>
                    <a:schemeClr val="bg1"/>
                  </a:solidFill>
                  <a:latin typeface="Arial" charset="0"/>
                  <a:ea typeface="Lucida Sans Unicode" charset="0"/>
                  <a:cs typeface="Lucida Sans Unicode" charset="0"/>
                </a:defRPr>
              </a:lvl5pPr>
              <a:lvl6pPr marL="25146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6pPr>
              <a:lvl7pPr marL="29718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7pPr>
              <a:lvl8pPr marL="34290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8pPr>
              <a:lvl9pPr marL="38862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9pPr>
            </a:lstStyle>
            <a:p>
              <a:pPr defTabSz="914400" eaLnBrk="1" hangingPunct="1">
                <a:lnSpc>
                  <a:spcPct val="100000"/>
                </a:lnSpc>
                <a:buClrTx/>
                <a:buSzTx/>
                <a:buFontTx/>
                <a:buNone/>
              </a:pPr>
              <a:r>
                <a:rPr lang="cs-CZ" altLang="cs-CZ" sz="1200">
                  <a:solidFill>
                    <a:schemeClr val="tx1"/>
                  </a:solidFill>
                  <a:ea typeface="Times New Roman" pitchFamily="16" charset="0"/>
                  <a:cs typeface="Arial" charset="0"/>
                </a:rPr>
                <a:t>Polotovary</a:t>
              </a:r>
            </a:p>
          </p:txBody>
        </p:sp>
        <p:sp>
          <p:nvSpPr>
            <p:cNvPr id="8213" name="Text Box 19"/>
            <p:cNvSpPr txBox="1">
              <a:spLocks noChangeArrowheads="1"/>
            </p:cNvSpPr>
            <p:nvPr/>
          </p:nvSpPr>
          <p:spPr bwMode="auto">
            <a:xfrm>
              <a:off x="5517" y="5669"/>
              <a:ext cx="720" cy="432"/>
            </a:xfrm>
            <a:prstGeom prst="rect">
              <a:avLst/>
            </a:prstGeom>
            <a:solidFill>
              <a:srgbClr val="FFFFFF"/>
            </a:solidFill>
            <a:ln w="9525">
              <a:solidFill>
                <a:srgbClr val="000000"/>
              </a:solidFill>
              <a:miter lim="800000"/>
              <a:headEnd/>
              <a:tailEnd/>
            </a:ln>
          </p:spPr>
          <p:txBody>
            <a:bodyPr/>
            <a:lstStyle>
              <a:lvl1pPr eaLnBrk="0">
                <a:defRPr>
                  <a:solidFill>
                    <a:schemeClr val="bg1"/>
                  </a:solidFill>
                  <a:latin typeface="Arial" charset="0"/>
                  <a:ea typeface="Lucida Sans Unicode" charset="0"/>
                  <a:cs typeface="Lucida Sans Unicode" charset="0"/>
                </a:defRPr>
              </a:lvl1pPr>
              <a:lvl2pPr eaLnBrk="0">
                <a:defRPr>
                  <a:solidFill>
                    <a:schemeClr val="bg1"/>
                  </a:solidFill>
                  <a:latin typeface="Arial" charset="0"/>
                  <a:ea typeface="Lucida Sans Unicode" charset="0"/>
                  <a:cs typeface="Lucida Sans Unicode" charset="0"/>
                </a:defRPr>
              </a:lvl2pPr>
              <a:lvl3pPr eaLnBrk="0">
                <a:defRPr>
                  <a:solidFill>
                    <a:schemeClr val="bg1"/>
                  </a:solidFill>
                  <a:latin typeface="Arial" charset="0"/>
                  <a:ea typeface="Lucida Sans Unicode" charset="0"/>
                  <a:cs typeface="Lucida Sans Unicode" charset="0"/>
                </a:defRPr>
              </a:lvl3pPr>
              <a:lvl4pPr eaLnBrk="0">
                <a:defRPr>
                  <a:solidFill>
                    <a:schemeClr val="bg1"/>
                  </a:solidFill>
                  <a:latin typeface="Arial" charset="0"/>
                  <a:ea typeface="Lucida Sans Unicode" charset="0"/>
                  <a:cs typeface="Lucida Sans Unicode" charset="0"/>
                </a:defRPr>
              </a:lvl4pPr>
              <a:lvl5pPr eaLnBrk="0">
                <a:defRPr>
                  <a:solidFill>
                    <a:schemeClr val="bg1"/>
                  </a:solidFill>
                  <a:latin typeface="Arial" charset="0"/>
                  <a:ea typeface="Lucida Sans Unicode" charset="0"/>
                  <a:cs typeface="Lucida Sans Unicode" charset="0"/>
                </a:defRPr>
              </a:lvl5pPr>
              <a:lvl6pPr marL="25146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6pPr>
              <a:lvl7pPr marL="29718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7pPr>
              <a:lvl8pPr marL="34290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8pPr>
              <a:lvl9pPr marL="38862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9pPr>
            </a:lstStyle>
            <a:p>
              <a:pPr defTabSz="914400" eaLnBrk="1" hangingPunct="1">
                <a:lnSpc>
                  <a:spcPct val="100000"/>
                </a:lnSpc>
                <a:buClrTx/>
                <a:buSzTx/>
                <a:buFontTx/>
                <a:buNone/>
              </a:pPr>
              <a:r>
                <a:rPr lang="cs-CZ" altLang="cs-CZ" sz="1200">
                  <a:solidFill>
                    <a:schemeClr val="tx1"/>
                  </a:solidFill>
                  <a:ea typeface="Times New Roman" pitchFamily="16" charset="0"/>
                  <a:cs typeface="Arial" charset="0"/>
                </a:rPr>
                <a:t>Provozní materiál</a:t>
              </a:r>
            </a:p>
          </p:txBody>
        </p:sp>
        <p:sp>
          <p:nvSpPr>
            <p:cNvPr id="8214" name="Text Box 18"/>
            <p:cNvSpPr txBox="1">
              <a:spLocks noChangeArrowheads="1"/>
            </p:cNvSpPr>
            <p:nvPr/>
          </p:nvSpPr>
          <p:spPr bwMode="auto">
            <a:xfrm>
              <a:off x="4509" y="5669"/>
              <a:ext cx="864" cy="432"/>
            </a:xfrm>
            <a:prstGeom prst="rect">
              <a:avLst/>
            </a:prstGeom>
            <a:solidFill>
              <a:srgbClr val="FFFFFF"/>
            </a:solidFill>
            <a:ln w="9525">
              <a:solidFill>
                <a:srgbClr val="000000"/>
              </a:solidFill>
              <a:miter lim="800000"/>
              <a:headEnd/>
              <a:tailEnd/>
            </a:ln>
          </p:spPr>
          <p:txBody>
            <a:bodyPr/>
            <a:lstStyle>
              <a:lvl1pPr eaLnBrk="0">
                <a:defRPr>
                  <a:solidFill>
                    <a:schemeClr val="bg1"/>
                  </a:solidFill>
                  <a:latin typeface="Arial" charset="0"/>
                  <a:ea typeface="Lucida Sans Unicode" charset="0"/>
                  <a:cs typeface="Lucida Sans Unicode" charset="0"/>
                </a:defRPr>
              </a:lvl1pPr>
              <a:lvl2pPr eaLnBrk="0">
                <a:defRPr>
                  <a:solidFill>
                    <a:schemeClr val="bg1"/>
                  </a:solidFill>
                  <a:latin typeface="Arial" charset="0"/>
                  <a:ea typeface="Lucida Sans Unicode" charset="0"/>
                  <a:cs typeface="Lucida Sans Unicode" charset="0"/>
                </a:defRPr>
              </a:lvl2pPr>
              <a:lvl3pPr eaLnBrk="0">
                <a:defRPr>
                  <a:solidFill>
                    <a:schemeClr val="bg1"/>
                  </a:solidFill>
                  <a:latin typeface="Arial" charset="0"/>
                  <a:ea typeface="Lucida Sans Unicode" charset="0"/>
                  <a:cs typeface="Lucida Sans Unicode" charset="0"/>
                </a:defRPr>
              </a:lvl3pPr>
              <a:lvl4pPr eaLnBrk="0">
                <a:defRPr>
                  <a:solidFill>
                    <a:schemeClr val="bg1"/>
                  </a:solidFill>
                  <a:latin typeface="Arial" charset="0"/>
                  <a:ea typeface="Lucida Sans Unicode" charset="0"/>
                  <a:cs typeface="Lucida Sans Unicode" charset="0"/>
                </a:defRPr>
              </a:lvl4pPr>
              <a:lvl5pPr eaLnBrk="0">
                <a:defRPr>
                  <a:solidFill>
                    <a:schemeClr val="bg1"/>
                  </a:solidFill>
                  <a:latin typeface="Arial" charset="0"/>
                  <a:ea typeface="Lucida Sans Unicode" charset="0"/>
                  <a:cs typeface="Lucida Sans Unicode" charset="0"/>
                </a:defRPr>
              </a:lvl5pPr>
              <a:lvl6pPr marL="25146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6pPr>
              <a:lvl7pPr marL="29718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7pPr>
              <a:lvl8pPr marL="34290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8pPr>
              <a:lvl9pPr marL="3886200" indent="-228600" eaLnBrk="0" fontAlgn="base" hangingPunct="0">
                <a:lnSpc>
                  <a:spcPct val="93000"/>
                </a:lnSpc>
                <a:spcBef>
                  <a:spcPct val="0"/>
                </a:spcBef>
                <a:spcAft>
                  <a:spcPct val="0"/>
                </a:spcAft>
                <a:buClr>
                  <a:srgbClr val="000000"/>
                </a:buClr>
                <a:buSzPct val="100000"/>
                <a:buFont typeface="Times New Roman" pitchFamily="16" charset="0"/>
                <a:defRPr>
                  <a:solidFill>
                    <a:schemeClr val="bg1"/>
                  </a:solidFill>
                  <a:latin typeface="Arial" charset="0"/>
                  <a:ea typeface="Lucida Sans Unicode" charset="0"/>
                  <a:cs typeface="Lucida Sans Unicode" charset="0"/>
                </a:defRPr>
              </a:lvl9pPr>
            </a:lstStyle>
            <a:p>
              <a:pPr defTabSz="914400" eaLnBrk="1" hangingPunct="1">
                <a:lnSpc>
                  <a:spcPct val="100000"/>
                </a:lnSpc>
                <a:buClrTx/>
                <a:buSzTx/>
                <a:buFontTx/>
                <a:buNone/>
              </a:pPr>
              <a:r>
                <a:rPr lang="cs-CZ" altLang="cs-CZ" sz="1200">
                  <a:solidFill>
                    <a:schemeClr val="tx1"/>
                  </a:solidFill>
                  <a:ea typeface="Times New Roman" pitchFamily="16" charset="0"/>
                  <a:cs typeface="Arial" charset="0"/>
                </a:rPr>
                <a:t>Pomocný materiál</a:t>
              </a:r>
            </a:p>
          </p:txBody>
        </p:sp>
        <p:cxnSp>
          <p:nvCxnSpPr>
            <p:cNvPr id="8215" name="AutoShape 17"/>
            <p:cNvCxnSpPr>
              <a:cxnSpLocks noChangeShapeType="1"/>
            </p:cNvCxnSpPr>
            <p:nvPr/>
          </p:nvCxnSpPr>
          <p:spPr bwMode="auto">
            <a:xfrm rot="5400000">
              <a:off x="4149" y="2501"/>
              <a:ext cx="432" cy="2736"/>
            </a:xfrm>
            <a:prstGeom prst="bentConnector3">
              <a:avLst>
                <a:gd name="adj1" fmla="val 50000"/>
              </a:avLst>
            </a:prstGeom>
            <a:noFill/>
            <a:ln w="9525">
              <a:solidFill>
                <a:srgbClr val="000000"/>
              </a:solidFill>
              <a:miter lim="800000"/>
              <a:headEnd/>
              <a:tailEnd/>
            </a:ln>
            <a:extLst>
              <a:ext uri="{909E8E84-426E-40DD-AFC4-6F175D3DCCD1}">
                <a14:hiddenFill xmlns:a14="http://schemas.microsoft.com/office/drawing/2010/main">
                  <a:noFill/>
                </a14:hiddenFill>
              </a:ext>
            </a:extLst>
          </p:spPr>
        </p:cxnSp>
        <p:cxnSp>
          <p:nvCxnSpPr>
            <p:cNvPr id="8216" name="AutoShape 16"/>
            <p:cNvCxnSpPr>
              <a:cxnSpLocks noChangeShapeType="1"/>
            </p:cNvCxnSpPr>
            <p:nvPr/>
          </p:nvCxnSpPr>
          <p:spPr bwMode="auto">
            <a:xfrm rot="5400000">
              <a:off x="5013" y="3365"/>
              <a:ext cx="432" cy="1008"/>
            </a:xfrm>
            <a:prstGeom prst="bentConnector3">
              <a:avLst>
                <a:gd name="adj1" fmla="val 50000"/>
              </a:avLst>
            </a:prstGeom>
            <a:noFill/>
            <a:ln w="9525">
              <a:solidFill>
                <a:srgbClr val="000000"/>
              </a:solidFill>
              <a:miter lim="800000"/>
              <a:headEnd/>
              <a:tailEnd/>
            </a:ln>
            <a:extLst>
              <a:ext uri="{909E8E84-426E-40DD-AFC4-6F175D3DCCD1}">
                <a14:hiddenFill xmlns:a14="http://schemas.microsoft.com/office/drawing/2010/main">
                  <a:noFill/>
                </a14:hiddenFill>
              </a:ext>
            </a:extLst>
          </p:spPr>
        </p:cxnSp>
        <p:cxnSp>
          <p:nvCxnSpPr>
            <p:cNvPr id="8217" name="AutoShape 15"/>
            <p:cNvCxnSpPr>
              <a:cxnSpLocks noChangeShapeType="1"/>
            </p:cNvCxnSpPr>
            <p:nvPr/>
          </p:nvCxnSpPr>
          <p:spPr bwMode="auto">
            <a:xfrm rot="16200000" flipH="1">
              <a:off x="6633" y="2753"/>
              <a:ext cx="432" cy="2232"/>
            </a:xfrm>
            <a:prstGeom prst="bentConnector3">
              <a:avLst>
                <a:gd name="adj1" fmla="val 50000"/>
              </a:avLst>
            </a:prstGeom>
            <a:noFill/>
            <a:ln w="9525">
              <a:solidFill>
                <a:srgbClr val="000000"/>
              </a:solidFill>
              <a:miter lim="800000"/>
              <a:headEnd/>
              <a:tailEnd/>
            </a:ln>
            <a:extLst>
              <a:ext uri="{909E8E84-426E-40DD-AFC4-6F175D3DCCD1}">
                <a14:hiddenFill xmlns:a14="http://schemas.microsoft.com/office/drawing/2010/main">
                  <a:noFill/>
                </a14:hiddenFill>
              </a:ext>
            </a:extLst>
          </p:spPr>
        </p:cxnSp>
        <p:cxnSp>
          <p:nvCxnSpPr>
            <p:cNvPr id="8218" name="AutoShape 14"/>
            <p:cNvCxnSpPr>
              <a:cxnSpLocks noChangeShapeType="1"/>
            </p:cNvCxnSpPr>
            <p:nvPr/>
          </p:nvCxnSpPr>
          <p:spPr bwMode="auto">
            <a:xfrm rot="16200000" flipH="1">
              <a:off x="7137" y="2249"/>
              <a:ext cx="432" cy="3240"/>
            </a:xfrm>
            <a:prstGeom prst="bentConnector3">
              <a:avLst>
                <a:gd name="adj1" fmla="val 50000"/>
              </a:avLst>
            </a:prstGeom>
            <a:noFill/>
            <a:ln w="9525">
              <a:solidFill>
                <a:srgbClr val="000000"/>
              </a:solidFill>
              <a:miter lim="800000"/>
              <a:headEnd/>
              <a:tailEnd/>
            </a:ln>
            <a:extLst>
              <a:ext uri="{909E8E84-426E-40DD-AFC4-6F175D3DCCD1}">
                <a14:hiddenFill xmlns:a14="http://schemas.microsoft.com/office/drawing/2010/main">
                  <a:noFill/>
                </a14:hiddenFill>
              </a:ext>
            </a:extLst>
          </p:spPr>
        </p:cxnSp>
        <p:cxnSp>
          <p:nvCxnSpPr>
            <p:cNvPr id="8219" name="AutoShape 13"/>
            <p:cNvCxnSpPr>
              <a:cxnSpLocks noChangeShapeType="1"/>
            </p:cNvCxnSpPr>
            <p:nvPr/>
          </p:nvCxnSpPr>
          <p:spPr bwMode="auto">
            <a:xfrm rot="5400000">
              <a:off x="2637" y="4445"/>
              <a:ext cx="288" cy="432"/>
            </a:xfrm>
            <a:prstGeom prst="bentConnector3">
              <a:avLst>
                <a:gd name="adj1" fmla="val 50000"/>
              </a:avLst>
            </a:prstGeom>
            <a:noFill/>
            <a:ln w="9525">
              <a:solidFill>
                <a:srgbClr val="000000"/>
              </a:solidFill>
              <a:miter lim="800000"/>
              <a:headEnd/>
              <a:tailEnd/>
            </a:ln>
            <a:extLst>
              <a:ext uri="{909E8E84-426E-40DD-AFC4-6F175D3DCCD1}">
                <a14:hiddenFill xmlns:a14="http://schemas.microsoft.com/office/drawing/2010/main">
                  <a:noFill/>
                </a14:hiddenFill>
              </a:ext>
            </a:extLst>
          </p:spPr>
        </p:cxnSp>
        <p:cxnSp>
          <p:nvCxnSpPr>
            <p:cNvPr id="8220" name="AutoShape 12"/>
            <p:cNvCxnSpPr>
              <a:cxnSpLocks noChangeShapeType="1"/>
            </p:cNvCxnSpPr>
            <p:nvPr/>
          </p:nvCxnSpPr>
          <p:spPr bwMode="auto">
            <a:xfrm rot="16200000" flipH="1">
              <a:off x="3033" y="4481"/>
              <a:ext cx="288" cy="360"/>
            </a:xfrm>
            <a:prstGeom prst="bentConnector3">
              <a:avLst>
                <a:gd name="adj1" fmla="val 50000"/>
              </a:avLst>
            </a:prstGeom>
            <a:noFill/>
            <a:ln w="9525">
              <a:solidFill>
                <a:srgbClr val="000000"/>
              </a:solidFill>
              <a:miter lim="800000"/>
              <a:headEnd/>
              <a:tailEnd/>
            </a:ln>
            <a:extLst>
              <a:ext uri="{909E8E84-426E-40DD-AFC4-6F175D3DCCD1}">
                <a14:hiddenFill xmlns:a14="http://schemas.microsoft.com/office/drawing/2010/main">
                  <a:noFill/>
                </a14:hiddenFill>
              </a:ext>
            </a:extLst>
          </p:spPr>
        </p:cxnSp>
        <p:cxnSp>
          <p:nvCxnSpPr>
            <p:cNvPr id="8221" name="AutoShape 11"/>
            <p:cNvCxnSpPr>
              <a:cxnSpLocks noChangeShapeType="1"/>
            </p:cNvCxnSpPr>
            <p:nvPr/>
          </p:nvCxnSpPr>
          <p:spPr bwMode="auto">
            <a:xfrm rot="5400000">
              <a:off x="4329" y="4409"/>
              <a:ext cx="288" cy="504"/>
            </a:xfrm>
            <a:prstGeom prst="bentConnector3">
              <a:avLst>
                <a:gd name="adj1" fmla="val 50000"/>
              </a:avLst>
            </a:prstGeom>
            <a:noFill/>
            <a:ln w="9525">
              <a:solidFill>
                <a:srgbClr val="000000"/>
              </a:solidFill>
              <a:miter lim="800000"/>
              <a:headEnd/>
              <a:tailEnd/>
            </a:ln>
            <a:extLst>
              <a:ext uri="{909E8E84-426E-40DD-AFC4-6F175D3DCCD1}">
                <a14:hiddenFill xmlns:a14="http://schemas.microsoft.com/office/drawing/2010/main">
                  <a:noFill/>
                </a14:hiddenFill>
              </a:ext>
            </a:extLst>
          </p:spPr>
        </p:cxnSp>
        <p:cxnSp>
          <p:nvCxnSpPr>
            <p:cNvPr id="8222" name="AutoShape 10"/>
            <p:cNvCxnSpPr>
              <a:cxnSpLocks noChangeShapeType="1"/>
            </p:cNvCxnSpPr>
            <p:nvPr/>
          </p:nvCxnSpPr>
          <p:spPr bwMode="auto">
            <a:xfrm rot="16200000" flipH="1">
              <a:off x="4797" y="4445"/>
              <a:ext cx="288" cy="432"/>
            </a:xfrm>
            <a:prstGeom prst="bentConnector3">
              <a:avLst>
                <a:gd name="adj1" fmla="val 50000"/>
              </a:avLst>
            </a:prstGeom>
            <a:noFill/>
            <a:ln w="9525">
              <a:solidFill>
                <a:srgbClr val="000000"/>
              </a:solidFill>
              <a:miter lim="800000"/>
              <a:headEnd/>
              <a:tailEnd/>
            </a:ln>
            <a:extLst>
              <a:ext uri="{909E8E84-426E-40DD-AFC4-6F175D3DCCD1}">
                <a14:hiddenFill xmlns:a14="http://schemas.microsoft.com/office/drawing/2010/main">
                  <a:noFill/>
                </a14:hiddenFill>
              </a:ext>
            </a:extLst>
          </p:spPr>
        </p:cxnSp>
        <p:cxnSp>
          <p:nvCxnSpPr>
            <p:cNvPr id="8223" name="AutoShape 9"/>
            <p:cNvCxnSpPr>
              <a:cxnSpLocks noChangeShapeType="1"/>
            </p:cNvCxnSpPr>
            <p:nvPr/>
          </p:nvCxnSpPr>
          <p:spPr bwMode="auto">
            <a:xfrm rot="16200000" flipH="1">
              <a:off x="5229" y="4013"/>
              <a:ext cx="288" cy="1296"/>
            </a:xfrm>
            <a:prstGeom prst="bentConnector3">
              <a:avLst>
                <a:gd name="adj1" fmla="val 50000"/>
              </a:avLst>
            </a:prstGeom>
            <a:noFill/>
            <a:ln w="9525">
              <a:solidFill>
                <a:srgbClr val="000000"/>
              </a:solidFill>
              <a:miter lim="800000"/>
              <a:headEnd/>
              <a:tailEnd/>
            </a:ln>
            <a:extLst>
              <a:ext uri="{909E8E84-426E-40DD-AFC4-6F175D3DCCD1}">
                <a14:hiddenFill xmlns:a14="http://schemas.microsoft.com/office/drawing/2010/main">
                  <a:noFill/>
                </a14:hiddenFill>
              </a:ext>
            </a:extLst>
          </p:spPr>
        </p:cxnSp>
        <p:cxnSp>
          <p:nvCxnSpPr>
            <p:cNvPr id="8224" name="AutoShape 8"/>
            <p:cNvCxnSpPr>
              <a:cxnSpLocks noChangeShapeType="1"/>
            </p:cNvCxnSpPr>
            <p:nvPr/>
          </p:nvCxnSpPr>
          <p:spPr bwMode="auto">
            <a:xfrm rot="16200000" flipH="1">
              <a:off x="5697" y="3545"/>
              <a:ext cx="288" cy="2232"/>
            </a:xfrm>
            <a:prstGeom prst="bentConnector3">
              <a:avLst>
                <a:gd name="adj1" fmla="val 50000"/>
              </a:avLst>
            </a:prstGeom>
            <a:noFill/>
            <a:ln w="9525">
              <a:solidFill>
                <a:srgbClr val="000000"/>
              </a:solidFill>
              <a:miter lim="800000"/>
              <a:headEnd/>
              <a:tailEnd/>
            </a:ln>
            <a:extLst>
              <a:ext uri="{909E8E84-426E-40DD-AFC4-6F175D3DCCD1}">
                <a14:hiddenFill xmlns:a14="http://schemas.microsoft.com/office/drawing/2010/main">
                  <a:noFill/>
                </a14:hiddenFill>
              </a:ext>
            </a:extLst>
          </p:spPr>
        </p:cxnSp>
        <p:cxnSp>
          <p:nvCxnSpPr>
            <p:cNvPr id="8225" name="AutoShape 7"/>
            <p:cNvCxnSpPr>
              <a:cxnSpLocks noChangeShapeType="1"/>
            </p:cNvCxnSpPr>
            <p:nvPr/>
          </p:nvCxnSpPr>
          <p:spPr bwMode="auto">
            <a:xfrm rot="5400000">
              <a:off x="7822" y="4660"/>
              <a:ext cx="288" cy="1"/>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8226" name="AutoShape 6"/>
            <p:cNvCxnSpPr>
              <a:cxnSpLocks noChangeShapeType="1"/>
            </p:cNvCxnSpPr>
            <p:nvPr/>
          </p:nvCxnSpPr>
          <p:spPr bwMode="auto">
            <a:xfrm rot="16200000" flipH="1">
              <a:off x="8325" y="4157"/>
              <a:ext cx="288" cy="1008"/>
            </a:xfrm>
            <a:prstGeom prst="bentConnector3">
              <a:avLst>
                <a:gd name="adj1" fmla="val 50000"/>
              </a:avLst>
            </a:prstGeom>
            <a:noFill/>
            <a:ln w="9525">
              <a:solidFill>
                <a:srgbClr val="000000"/>
              </a:solidFill>
              <a:miter lim="800000"/>
              <a:headEnd/>
              <a:tailEnd/>
            </a:ln>
            <a:extLst>
              <a:ext uri="{909E8E84-426E-40DD-AFC4-6F175D3DCCD1}">
                <a14:hiddenFill xmlns:a14="http://schemas.microsoft.com/office/drawing/2010/main">
                  <a:noFill/>
                </a14:hiddenFill>
              </a:ext>
            </a:extLst>
          </p:spPr>
        </p:cxnSp>
        <p:cxnSp>
          <p:nvCxnSpPr>
            <p:cNvPr id="8227" name="AutoShape 5"/>
            <p:cNvCxnSpPr>
              <a:cxnSpLocks noChangeShapeType="1"/>
            </p:cNvCxnSpPr>
            <p:nvPr/>
          </p:nvCxnSpPr>
          <p:spPr bwMode="auto">
            <a:xfrm rot="5400000">
              <a:off x="4365" y="4877"/>
              <a:ext cx="432" cy="1152"/>
            </a:xfrm>
            <a:prstGeom prst="bentConnector3">
              <a:avLst>
                <a:gd name="adj1" fmla="val 50000"/>
              </a:avLst>
            </a:prstGeom>
            <a:noFill/>
            <a:ln w="9525">
              <a:solidFill>
                <a:srgbClr val="000000"/>
              </a:solidFill>
              <a:miter lim="800000"/>
              <a:headEnd/>
              <a:tailEnd/>
            </a:ln>
            <a:extLst>
              <a:ext uri="{909E8E84-426E-40DD-AFC4-6F175D3DCCD1}">
                <a14:hiddenFill xmlns:a14="http://schemas.microsoft.com/office/drawing/2010/main">
                  <a:noFill/>
                </a14:hiddenFill>
              </a:ext>
            </a:extLst>
          </p:spPr>
        </p:cxnSp>
        <p:cxnSp>
          <p:nvCxnSpPr>
            <p:cNvPr id="8228" name="AutoShape 4"/>
            <p:cNvCxnSpPr>
              <a:cxnSpLocks noChangeShapeType="1"/>
            </p:cNvCxnSpPr>
            <p:nvPr/>
          </p:nvCxnSpPr>
          <p:spPr bwMode="auto">
            <a:xfrm rot="5400000">
              <a:off x="4833" y="5345"/>
              <a:ext cx="432" cy="216"/>
            </a:xfrm>
            <a:prstGeom prst="bentConnector3">
              <a:avLst>
                <a:gd name="adj1" fmla="val 50000"/>
              </a:avLst>
            </a:prstGeom>
            <a:noFill/>
            <a:ln w="9525">
              <a:solidFill>
                <a:srgbClr val="000000"/>
              </a:solidFill>
              <a:miter lim="800000"/>
              <a:headEnd/>
              <a:tailEnd/>
            </a:ln>
            <a:extLst>
              <a:ext uri="{909E8E84-426E-40DD-AFC4-6F175D3DCCD1}">
                <a14:hiddenFill xmlns:a14="http://schemas.microsoft.com/office/drawing/2010/main">
                  <a:noFill/>
                </a14:hiddenFill>
              </a:ext>
            </a:extLst>
          </p:spPr>
        </p:cxnSp>
        <p:cxnSp>
          <p:nvCxnSpPr>
            <p:cNvPr id="8229" name="AutoShape 3"/>
            <p:cNvCxnSpPr>
              <a:cxnSpLocks noChangeShapeType="1"/>
            </p:cNvCxnSpPr>
            <p:nvPr/>
          </p:nvCxnSpPr>
          <p:spPr bwMode="auto">
            <a:xfrm rot="16200000" flipH="1">
              <a:off x="5301" y="5093"/>
              <a:ext cx="432" cy="720"/>
            </a:xfrm>
            <a:prstGeom prst="bentConnector3">
              <a:avLst>
                <a:gd name="adj1" fmla="val 50000"/>
              </a:avLst>
            </a:prstGeom>
            <a:noFill/>
            <a:ln w="9525">
              <a:solidFill>
                <a:srgbClr val="000000"/>
              </a:solidFill>
              <a:miter lim="800000"/>
              <a:headEnd/>
              <a:tailEnd/>
            </a:ln>
            <a:extLst>
              <a:ext uri="{909E8E84-426E-40DD-AFC4-6F175D3DCCD1}">
                <a14:hiddenFill xmlns:a14="http://schemas.microsoft.com/office/drawing/2010/main">
                  <a:noFill/>
                </a14:hiddenFill>
              </a:ext>
            </a:extLst>
          </p:spPr>
        </p:cxnSp>
        <p:cxnSp>
          <p:nvCxnSpPr>
            <p:cNvPr id="8230" name="AutoShape 2"/>
            <p:cNvCxnSpPr>
              <a:cxnSpLocks noChangeShapeType="1"/>
            </p:cNvCxnSpPr>
            <p:nvPr/>
          </p:nvCxnSpPr>
          <p:spPr bwMode="auto">
            <a:xfrm rot="16200000" flipH="1">
              <a:off x="5769" y="4625"/>
              <a:ext cx="432" cy="1656"/>
            </a:xfrm>
            <a:prstGeom prst="bentConnector3">
              <a:avLst>
                <a:gd name="adj1" fmla="val 50000"/>
              </a:avLst>
            </a:prstGeom>
            <a:noFill/>
            <a:ln w="9525">
              <a:solidFill>
                <a:srgbClr val="000000"/>
              </a:solidFill>
              <a:miter lim="800000"/>
              <a:headEnd/>
              <a:tailEnd/>
            </a:ln>
            <a:extLst>
              <a:ext uri="{909E8E84-426E-40DD-AFC4-6F175D3DCCD1}">
                <a14:hiddenFill xmlns:a14="http://schemas.microsoft.com/office/drawing/2010/main">
                  <a:noFill/>
                </a14:hiddenFill>
              </a:ext>
            </a:extLst>
          </p:spPr>
        </p:cxnSp>
      </p:grpSp>
    </p:spTree>
    <p:extLst>
      <p:ext uri="{BB962C8B-B14F-4D97-AF65-F5344CB8AC3E}">
        <p14:creationId xmlns:p14="http://schemas.microsoft.com/office/powerpoint/2010/main" val="204921508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1"/>
          <p:cNvSpPr>
            <a:spLocks noGrp="1" noChangeArrowheads="1"/>
          </p:cNvSpPr>
          <p:nvPr>
            <p:ph type="title"/>
          </p:nvPr>
        </p:nvSpPr>
        <p:spPr/>
        <p:txBody>
          <a:bodyPr vert="horz" lIns="0" tIns="28080" rIns="0" bIns="0" rtlCol="0" anchor="ctr">
            <a:normAutofit/>
          </a:bodyPr>
          <a:lstStyle/>
          <a:p>
            <a:pPr>
              <a:lnSpc>
                <a:spcPts val="58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cs-CZ" sz="3200" b="1" dirty="0"/>
              <a:t>Tři typy nákupních situací</a:t>
            </a:r>
          </a:p>
        </p:txBody>
      </p:sp>
      <p:sp>
        <p:nvSpPr>
          <p:cNvPr id="9219" name="Text Box 2"/>
          <p:cNvSpPr txBox="1">
            <a:spLocks noChangeArrowheads="1"/>
          </p:cNvSpPr>
          <p:nvPr/>
        </p:nvSpPr>
        <p:spPr bwMode="auto">
          <a:xfrm>
            <a:off x="30163" y="1627188"/>
            <a:ext cx="8229600" cy="4525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Lucida Sans Unicode" charset="0"/>
                <a:cs typeface="Lucida Sans Unicode"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Lucida Sans Unicode" charset="0"/>
                <a:cs typeface="Lucida Sans Unicode"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Lucida Sans Unicode" charset="0"/>
                <a:cs typeface="Lucida Sans Unicode"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Lucida Sans Unicode" charset="0"/>
                <a:cs typeface="Lucida Sans Unicode"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Lucida Sans Unicode" charset="0"/>
                <a:cs typeface="Lucida Sans Unicode"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Lucida Sans Unicode" charset="0"/>
                <a:cs typeface="Lucida Sans Unicode"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Lucida Sans Unicode" charset="0"/>
                <a:cs typeface="Lucida Sans Unicode"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Lucida Sans Unicode" charset="0"/>
                <a:cs typeface="Lucida Sans Unicode"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Lucida Sans Unicode" charset="0"/>
                <a:cs typeface="Lucida Sans Unicode" charset="0"/>
              </a:defRPr>
            </a:lvl9pPr>
          </a:lstStyle>
          <a:p>
            <a:pPr eaLnBrk="1" hangingPunct="1">
              <a:lnSpc>
                <a:spcPct val="100000"/>
              </a:lnSpc>
              <a:spcAft>
                <a:spcPts val="1425"/>
              </a:spcAft>
              <a:buClrTx/>
              <a:buFontTx/>
              <a:buNone/>
            </a:pPr>
            <a:endParaRPr lang="cs-CZ" altLang="cs-CZ" dirty="0">
              <a:solidFill>
                <a:srgbClr val="000000"/>
              </a:solidFill>
              <a:latin typeface="Calibri" charset="0"/>
            </a:endParaRPr>
          </a:p>
          <a:p>
            <a:pPr eaLnBrk="1" hangingPunct="1">
              <a:lnSpc>
                <a:spcPct val="100000"/>
              </a:lnSpc>
              <a:spcAft>
                <a:spcPts val="1425"/>
              </a:spcAft>
              <a:buClrTx/>
              <a:buFontTx/>
              <a:buNone/>
            </a:pPr>
            <a:r>
              <a:rPr lang="cs-CZ" altLang="cs-CZ" b="1" dirty="0">
                <a:solidFill>
                  <a:srgbClr val="C00000"/>
                </a:solidFill>
                <a:latin typeface="Calibri" charset="0"/>
              </a:rPr>
              <a:t>opakované</a:t>
            </a:r>
            <a:r>
              <a:rPr lang="cs-CZ" altLang="cs-CZ" dirty="0">
                <a:solidFill>
                  <a:srgbClr val="000000"/>
                </a:solidFill>
                <a:latin typeface="Calibri" charset="0"/>
              </a:rPr>
              <a:t>, rutinní nákupní situace, kdy dochází k pravidelným nákupům pro potřeby výroby, zajišťování oprav, administrativy aj.,</a:t>
            </a:r>
          </a:p>
          <a:p>
            <a:pPr eaLnBrk="1" hangingPunct="1">
              <a:lnSpc>
                <a:spcPct val="100000"/>
              </a:lnSpc>
              <a:spcAft>
                <a:spcPts val="1425"/>
              </a:spcAft>
              <a:buClrTx/>
              <a:buFontTx/>
              <a:buNone/>
            </a:pPr>
            <a:r>
              <a:rPr lang="cs-CZ" altLang="cs-CZ" b="1" dirty="0">
                <a:solidFill>
                  <a:srgbClr val="C00000"/>
                </a:solidFill>
                <a:latin typeface="Calibri" charset="0"/>
              </a:rPr>
              <a:t>modifikované situace</a:t>
            </a:r>
            <a:r>
              <a:rPr lang="cs-CZ" altLang="cs-CZ" dirty="0">
                <a:solidFill>
                  <a:srgbClr val="000000"/>
                </a:solidFill>
                <a:latin typeface="Calibri" charset="0"/>
              </a:rPr>
              <a:t>, při nichž vznikají odchylky od standardních nákupů, např. je požadována změna kvality téhož nakupovaného materiálu, konstrukční úpravy dosud dodávaných dílů atd.,</a:t>
            </a:r>
          </a:p>
          <a:p>
            <a:pPr eaLnBrk="1" hangingPunct="1">
              <a:lnSpc>
                <a:spcPct val="100000"/>
              </a:lnSpc>
              <a:spcAft>
                <a:spcPts val="1425"/>
              </a:spcAft>
              <a:buClrTx/>
              <a:buFontTx/>
              <a:buNone/>
            </a:pPr>
            <a:r>
              <a:rPr lang="en-US" altLang="cs-CZ" b="1" dirty="0" err="1">
                <a:solidFill>
                  <a:srgbClr val="C00000"/>
                </a:solidFill>
                <a:latin typeface="Calibri" charset="0"/>
              </a:rPr>
              <a:t>nové</a:t>
            </a:r>
            <a:r>
              <a:rPr lang="en-US" altLang="cs-CZ" b="1" dirty="0">
                <a:solidFill>
                  <a:srgbClr val="C00000"/>
                </a:solidFill>
                <a:latin typeface="Calibri" charset="0"/>
              </a:rPr>
              <a:t> </a:t>
            </a:r>
            <a:r>
              <a:rPr lang="en-US" altLang="cs-CZ" b="1" dirty="0" err="1">
                <a:solidFill>
                  <a:srgbClr val="C00000"/>
                </a:solidFill>
                <a:latin typeface="Calibri" charset="0"/>
              </a:rPr>
              <a:t>nákupní</a:t>
            </a:r>
            <a:r>
              <a:rPr lang="en-US" altLang="cs-CZ" b="1" dirty="0">
                <a:solidFill>
                  <a:srgbClr val="C00000"/>
                </a:solidFill>
                <a:latin typeface="Calibri" charset="0"/>
              </a:rPr>
              <a:t> </a:t>
            </a:r>
            <a:r>
              <a:rPr lang="en-US" altLang="cs-CZ" b="1" dirty="0" err="1">
                <a:solidFill>
                  <a:srgbClr val="C00000"/>
                </a:solidFill>
                <a:latin typeface="Calibri" charset="0"/>
              </a:rPr>
              <a:t>situace</a:t>
            </a:r>
            <a:r>
              <a:rPr lang="en-US" altLang="cs-CZ" dirty="0">
                <a:solidFill>
                  <a:srgbClr val="000000"/>
                </a:solidFill>
                <a:latin typeface="Calibri" charset="0"/>
              </a:rPr>
              <a:t>, </a:t>
            </a:r>
            <a:r>
              <a:rPr lang="en-US" altLang="cs-CZ" dirty="0" err="1">
                <a:solidFill>
                  <a:srgbClr val="000000"/>
                </a:solidFill>
                <a:latin typeface="Calibri" charset="0"/>
              </a:rPr>
              <a:t>které</a:t>
            </a:r>
            <a:r>
              <a:rPr lang="en-US" altLang="cs-CZ" dirty="0">
                <a:solidFill>
                  <a:srgbClr val="000000"/>
                </a:solidFill>
                <a:latin typeface="Calibri" charset="0"/>
              </a:rPr>
              <a:t> </a:t>
            </a:r>
            <a:r>
              <a:rPr lang="en-US" altLang="cs-CZ" dirty="0" err="1">
                <a:solidFill>
                  <a:srgbClr val="000000"/>
                </a:solidFill>
                <a:latin typeface="Calibri" charset="0"/>
              </a:rPr>
              <a:t>vyžadují</a:t>
            </a:r>
            <a:r>
              <a:rPr lang="en-US" altLang="cs-CZ" dirty="0">
                <a:solidFill>
                  <a:srgbClr val="000000"/>
                </a:solidFill>
                <a:latin typeface="Calibri" charset="0"/>
              </a:rPr>
              <a:t> </a:t>
            </a:r>
            <a:r>
              <a:rPr lang="en-US" altLang="cs-CZ" dirty="0" err="1">
                <a:solidFill>
                  <a:srgbClr val="000000"/>
                </a:solidFill>
                <a:latin typeface="Calibri" charset="0"/>
              </a:rPr>
              <a:t>pokrytí</a:t>
            </a:r>
            <a:r>
              <a:rPr lang="en-US" altLang="cs-CZ" dirty="0">
                <a:solidFill>
                  <a:srgbClr val="000000"/>
                </a:solidFill>
                <a:latin typeface="Calibri" charset="0"/>
              </a:rPr>
              <a:t> </a:t>
            </a:r>
            <a:r>
              <a:rPr lang="en-US" altLang="cs-CZ" dirty="0" err="1">
                <a:solidFill>
                  <a:srgbClr val="000000"/>
                </a:solidFill>
                <a:latin typeface="Calibri" charset="0"/>
              </a:rPr>
              <a:t>zcela</a:t>
            </a:r>
            <a:r>
              <a:rPr lang="en-US" altLang="cs-CZ" dirty="0">
                <a:solidFill>
                  <a:srgbClr val="000000"/>
                </a:solidFill>
                <a:latin typeface="Calibri" charset="0"/>
              </a:rPr>
              <a:t> </a:t>
            </a:r>
            <a:r>
              <a:rPr lang="en-US" altLang="cs-CZ" dirty="0" err="1">
                <a:solidFill>
                  <a:srgbClr val="000000"/>
                </a:solidFill>
                <a:latin typeface="Calibri" charset="0"/>
              </a:rPr>
              <a:t>nových</a:t>
            </a:r>
            <a:r>
              <a:rPr lang="en-US" altLang="cs-CZ" dirty="0">
                <a:solidFill>
                  <a:srgbClr val="000000"/>
                </a:solidFill>
                <a:latin typeface="Calibri" charset="0"/>
              </a:rPr>
              <a:t> </a:t>
            </a:r>
            <a:r>
              <a:rPr lang="en-US" altLang="cs-CZ" dirty="0" err="1">
                <a:solidFill>
                  <a:srgbClr val="000000"/>
                </a:solidFill>
                <a:latin typeface="Calibri" charset="0"/>
              </a:rPr>
              <a:t>potřeb</a:t>
            </a:r>
            <a:r>
              <a:rPr lang="en-US" altLang="cs-CZ" dirty="0">
                <a:solidFill>
                  <a:srgbClr val="000000"/>
                </a:solidFill>
                <a:latin typeface="Calibri" charset="0"/>
              </a:rPr>
              <a:t> </a:t>
            </a:r>
            <a:r>
              <a:rPr lang="en-US" altLang="cs-CZ" dirty="0" err="1">
                <a:solidFill>
                  <a:srgbClr val="000000"/>
                </a:solidFill>
                <a:latin typeface="Calibri" charset="0"/>
              </a:rPr>
              <a:t>organizace</a:t>
            </a:r>
            <a:r>
              <a:rPr lang="en-US" altLang="cs-CZ" dirty="0">
                <a:solidFill>
                  <a:srgbClr val="000000"/>
                </a:solidFill>
                <a:latin typeface="Calibri" charset="0"/>
              </a:rPr>
              <a:t>.</a:t>
            </a:r>
            <a:r>
              <a:rPr lang="cs-CZ" altLang="cs-CZ" dirty="0">
                <a:solidFill>
                  <a:srgbClr val="000000"/>
                </a:solidFill>
                <a:latin typeface="Calibri" charset="0"/>
              </a:rPr>
              <a:t> </a:t>
            </a:r>
          </a:p>
        </p:txBody>
      </p:sp>
    </p:spTree>
    <p:extLst>
      <p:ext uri="{BB962C8B-B14F-4D97-AF65-F5344CB8AC3E}">
        <p14:creationId xmlns:p14="http://schemas.microsoft.com/office/powerpoint/2010/main" val="3230769203"/>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
          <p:cNvSpPr>
            <a:spLocks noGrp="1" noChangeArrowheads="1"/>
          </p:cNvSpPr>
          <p:nvPr>
            <p:ph type="title"/>
          </p:nvPr>
        </p:nvSpPr>
        <p:spPr>
          <a:xfrm>
            <a:off x="457200" y="274638"/>
            <a:ext cx="8229600" cy="922337"/>
          </a:xfrm>
        </p:spPr>
        <p:txBody>
          <a:bodyPr vert="horz" lIns="0" tIns="28080" rIns="0" bIns="0" rtlCol="0" anchor="ctr">
            <a:normAutofit/>
          </a:bodyPr>
          <a:lstStyle/>
          <a:p>
            <a:pPr>
              <a:lnSpc>
                <a:spcPts val="58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cs-CZ" sz="3200" b="1" dirty="0"/>
              <a:t>Nákup se člení do kroků:</a:t>
            </a:r>
          </a:p>
        </p:txBody>
      </p:sp>
      <p:sp>
        <p:nvSpPr>
          <p:cNvPr id="11267" name="Text Box 2"/>
          <p:cNvSpPr txBox="1">
            <a:spLocks noChangeArrowheads="1"/>
          </p:cNvSpPr>
          <p:nvPr/>
        </p:nvSpPr>
        <p:spPr bwMode="auto">
          <a:xfrm>
            <a:off x="611188" y="1628775"/>
            <a:ext cx="8229600" cy="424849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Lucida Sans Unicode" charset="0"/>
                <a:cs typeface="Lucida Sans Unicode"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Lucida Sans Unicode" charset="0"/>
                <a:cs typeface="Lucida Sans Unicode"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Lucida Sans Unicode" charset="0"/>
                <a:cs typeface="Lucida Sans Unicode"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Lucida Sans Unicode" charset="0"/>
                <a:cs typeface="Lucida Sans Unicode"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Lucida Sans Unicode" charset="0"/>
                <a:cs typeface="Lucida Sans Unicode"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Lucida Sans Unicode" charset="0"/>
                <a:cs typeface="Lucida Sans Unicode"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Lucida Sans Unicode" charset="0"/>
                <a:cs typeface="Lucida Sans Unicode"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Lucida Sans Unicode" charset="0"/>
                <a:cs typeface="Lucida Sans Unicode"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Lucida Sans Unicode" charset="0"/>
                <a:cs typeface="Lucida Sans Unicode" charset="0"/>
              </a:defRPr>
            </a:lvl9pPr>
          </a:lstStyle>
          <a:p>
            <a:pPr eaLnBrk="1" hangingPunct="1">
              <a:lnSpc>
                <a:spcPct val="100000"/>
              </a:lnSpc>
              <a:spcBef>
                <a:spcPts val="638"/>
              </a:spcBef>
              <a:spcAft>
                <a:spcPts val="1425"/>
              </a:spcAft>
              <a:buClrTx/>
              <a:buFontTx/>
              <a:buNone/>
            </a:pPr>
            <a:r>
              <a:rPr lang="cs-CZ" altLang="cs-CZ" dirty="0">
                <a:solidFill>
                  <a:srgbClr val="000000"/>
                </a:solidFill>
                <a:latin typeface="Calibri" charset="0"/>
              </a:rPr>
              <a:t>1. Specifikace potřeb organizace</a:t>
            </a:r>
            <a:r>
              <a:rPr lang="en-GB" altLang="cs-CZ" dirty="0">
                <a:solidFill>
                  <a:srgbClr val="000000"/>
                </a:solidFill>
                <a:latin typeface="Calibri" charset="0"/>
              </a:rPr>
              <a:t>,</a:t>
            </a:r>
            <a:endParaRPr lang="cs-CZ" altLang="cs-CZ" dirty="0">
              <a:solidFill>
                <a:srgbClr val="000000"/>
              </a:solidFill>
              <a:latin typeface="Calibri" charset="0"/>
            </a:endParaRPr>
          </a:p>
          <a:p>
            <a:pPr eaLnBrk="1" hangingPunct="1">
              <a:lnSpc>
                <a:spcPct val="100000"/>
              </a:lnSpc>
              <a:spcBef>
                <a:spcPts val="638"/>
              </a:spcBef>
              <a:spcAft>
                <a:spcPts val="1425"/>
              </a:spcAft>
              <a:buClrTx/>
              <a:buFontTx/>
              <a:buNone/>
            </a:pPr>
            <a:r>
              <a:rPr lang="cs-CZ" altLang="cs-CZ" dirty="0">
                <a:solidFill>
                  <a:srgbClr val="000000"/>
                </a:solidFill>
                <a:latin typeface="Calibri" charset="0"/>
              </a:rPr>
              <a:t>2. Určení druhu výrobků a jejich kvality</a:t>
            </a:r>
            <a:r>
              <a:rPr lang="en-GB" altLang="cs-CZ" dirty="0">
                <a:solidFill>
                  <a:srgbClr val="000000"/>
                </a:solidFill>
                <a:latin typeface="Calibri" charset="0"/>
              </a:rPr>
              <a:t>,</a:t>
            </a:r>
            <a:endParaRPr lang="cs-CZ" altLang="cs-CZ" dirty="0">
              <a:solidFill>
                <a:srgbClr val="000000"/>
              </a:solidFill>
              <a:latin typeface="Calibri" charset="0"/>
            </a:endParaRPr>
          </a:p>
          <a:p>
            <a:pPr eaLnBrk="1" hangingPunct="1">
              <a:lnSpc>
                <a:spcPct val="100000"/>
              </a:lnSpc>
              <a:spcBef>
                <a:spcPts val="638"/>
              </a:spcBef>
              <a:spcAft>
                <a:spcPts val="1425"/>
              </a:spcAft>
              <a:buClrTx/>
              <a:buFontTx/>
              <a:buNone/>
            </a:pPr>
            <a:r>
              <a:rPr lang="cs-CZ" altLang="cs-CZ" dirty="0">
                <a:solidFill>
                  <a:srgbClr val="000000"/>
                </a:solidFill>
                <a:latin typeface="Calibri" charset="0"/>
              </a:rPr>
              <a:t>3. Detailní specifikace potřeb</a:t>
            </a:r>
            <a:r>
              <a:rPr lang="en-GB" altLang="cs-CZ" dirty="0">
                <a:solidFill>
                  <a:srgbClr val="000000"/>
                </a:solidFill>
                <a:latin typeface="Calibri" charset="0"/>
              </a:rPr>
              <a:t>,</a:t>
            </a:r>
            <a:endParaRPr lang="cs-CZ" altLang="cs-CZ" dirty="0">
              <a:solidFill>
                <a:srgbClr val="000000"/>
              </a:solidFill>
              <a:latin typeface="Calibri" charset="0"/>
            </a:endParaRPr>
          </a:p>
          <a:p>
            <a:pPr eaLnBrk="1" hangingPunct="1">
              <a:lnSpc>
                <a:spcPct val="100000"/>
              </a:lnSpc>
              <a:spcBef>
                <a:spcPts val="638"/>
              </a:spcBef>
              <a:spcAft>
                <a:spcPts val="1425"/>
              </a:spcAft>
              <a:buClrTx/>
              <a:buFontTx/>
              <a:buNone/>
            </a:pPr>
            <a:r>
              <a:rPr lang="cs-CZ" altLang="cs-CZ" dirty="0">
                <a:solidFill>
                  <a:srgbClr val="000000"/>
                </a:solidFill>
                <a:latin typeface="Calibri" charset="0"/>
              </a:rPr>
              <a:t>4. Identifikace dodavatele</a:t>
            </a:r>
            <a:r>
              <a:rPr lang="en-GB" altLang="cs-CZ" dirty="0">
                <a:solidFill>
                  <a:srgbClr val="000000"/>
                </a:solidFill>
                <a:latin typeface="Calibri" charset="0"/>
              </a:rPr>
              <a:t>,</a:t>
            </a:r>
            <a:endParaRPr lang="cs-CZ" altLang="cs-CZ" dirty="0">
              <a:solidFill>
                <a:srgbClr val="000000"/>
              </a:solidFill>
              <a:latin typeface="Calibri" charset="0"/>
            </a:endParaRPr>
          </a:p>
          <a:p>
            <a:pPr eaLnBrk="1" hangingPunct="1">
              <a:lnSpc>
                <a:spcPct val="100000"/>
              </a:lnSpc>
              <a:spcBef>
                <a:spcPts val="638"/>
              </a:spcBef>
              <a:spcAft>
                <a:spcPts val="1425"/>
              </a:spcAft>
              <a:buClrTx/>
              <a:buFontTx/>
              <a:buNone/>
            </a:pPr>
            <a:r>
              <a:rPr lang="cs-CZ" altLang="cs-CZ" dirty="0">
                <a:solidFill>
                  <a:srgbClr val="000000"/>
                </a:solidFill>
                <a:latin typeface="Calibri" charset="0"/>
              </a:rPr>
              <a:t>5. Nabídkové řízení</a:t>
            </a:r>
            <a:r>
              <a:rPr lang="en-GB" altLang="cs-CZ" dirty="0">
                <a:solidFill>
                  <a:srgbClr val="000000"/>
                </a:solidFill>
                <a:latin typeface="Calibri" charset="0"/>
              </a:rPr>
              <a:t>,</a:t>
            </a:r>
            <a:endParaRPr lang="cs-CZ" altLang="cs-CZ" dirty="0">
              <a:solidFill>
                <a:srgbClr val="000000"/>
              </a:solidFill>
              <a:latin typeface="Calibri" charset="0"/>
            </a:endParaRPr>
          </a:p>
          <a:p>
            <a:pPr eaLnBrk="1" hangingPunct="1">
              <a:lnSpc>
                <a:spcPct val="100000"/>
              </a:lnSpc>
              <a:spcBef>
                <a:spcPts val="638"/>
              </a:spcBef>
              <a:spcAft>
                <a:spcPts val="1425"/>
              </a:spcAft>
              <a:buClrTx/>
              <a:buFontTx/>
              <a:buNone/>
            </a:pPr>
            <a:r>
              <a:rPr lang="cs-CZ" altLang="cs-CZ" dirty="0">
                <a:solidFill>
                  <a:srgbClr val="000000"/>
                </a:solidFill>
                <a:latin typeface="Calibri" charset="0"/>
              </a:rPr>
              <a:t>6. Výběr dodavatele a stanovení ceny</a:t>
            </a:r>
            <a:r>
              <a:rPr lang="en-GB" altLang="cs-CZ" dirty="0">
                <a:solidFill>
                  <a:srgbClr val="000000"/>
                </a:solidFill>
                <a:latin typeface="Calibri" charset="0"/>
              </a:rPr>
              <a:t>,</a:t>
            </a:r>
            <a:endParaRPr lang="cs-CZ" altLang="cs-CZ" dirty="0">
              <a:solidFill>
                <a:srgbClr val="000000"/>
              </a:solidFill>
              <a:latin typeface="Calibri" charset="0"/>
            </a:endParaRPr>
          </a:p>
          <a:p>
            <a:pPr eaLnBrk="1" hangingPunct="1">
              <a:lnSpc>
                <a:spcPct val="100000"/>
              </a:lnSpc>
              <a:spcBef>
                <a:spcPts val="638"/>
              </a:spcBef>
              <a:spcAft>
                <a:spcPts val="1425"/>
              </a:spcAft>
              <a:buClrTx/>
              <a:buFontTx/>
              <a:buNone/>
            </a:pPr>
            <a:r>
              <a:rPr lang="cs-CZ" altLang="cs-CZ" dirty="0">
                <a:solidFill>
                  <a:srgbClr val="000000"/>
                </a:solidFill>
                <a:latin typeface="Calibri" charset="0"/>
              </a:rPr>
              <a:t>7. Uzavření hospodářské smlouvy a vystavení objednávky</a:t>
            </a:r>
            <a:r>
              <a:rPr lang="en-GB" altLang="cs-CZ" dirty="0">
                <a:solidFill>
                  <a:srgbClr val="000000"/>
                </a:solidFill>
                <a:latin typeface="Calibri" charset="0"/>
              </a:rPr>
              <a:t>,</a:t>
            </a:r>
            <a:endParaRPr lang="cs-CZ" altLang="cs-CZ" dirty="0">
              <a:solidFill>
                <a:srgbClr val="000000"/>
              </a:solidFill>
              <a:latin typeface="Calibri" charset="0"/>
            </a:endParaRPr>
          </a:p>
          <a:p>
            <a:pPr eaLnBrk="1" hangingPunct="1">
              <a:lnSpc>
                <a:spcPct val="100000"/>
              </a:lnSpc>
              <a:spcBef>
                <a:spcPts val="638"/>
              </a:spcBef>
              <a:spcAft>
                <a:spcPts val="1425"/>
              </a:spcAft>
              <a:buClrTx/>
              <a:buFontTx/>
              <a:buNone/>
            </a:pPr>
            <a:r>
              <a:rPr lang="cs-CZ" altLang="cs-CZ" dirty="0">
                <a:solidFill>
                  <a:srgbClr val="000000"/>
                </a:solidFill>
                <a:latin typeface="Calibri" charset="0"/>
              </a:rPr>
              <a:t>8. Trvalé sledování dodavatelů a jejich vyhodnocování. </a:t>
            </a:r>
          </a:p>
        </p:txBody>
      </p:sp>
    </p:spTree>
    <p:extLst>
      <p:ext uri="{BB962C8B-B14F-4D97-AF65-F5344CB8AC3E}">
        <p14:creationId xmlns:p14="http://schemas.microsoft.com/office/powerpoint/2010/main" val="953885787"/>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67544" y="476672"/>
            <a:ext cx="8229600" cy="1143000"/>
          </a:xfrm>
        </p:spPr>
        <p:txBody>
          <a:bodyPr>
            <a:normAutofit fontScale="90000"/>
          </a:bodyPr>
          <a:lstStyle/>
          <a:p>
            <a:r>
              <a:rPr lang="cs-CZ" b="1" dirty="0"/>
              <a:t>Logistický řetězec vs. Dodavatelský řetězec vs. Dodavatelská síť </a:t>
            </a:r>
          </a:p>
        </p:txBody>
      </p:sp>
      <p:sp>
        <p:nvSpPr>
          <p:cNvPr id="3" name="Zástupný symbol pro obsah 2"/>
          <p:cNvSpPr>
            <a:spLocks noGrp="1"/>
          </p:cNvSpPr>
          <p:nvPr>
            <p:ph idx="1"/>
          </p:nvPr>
        </p:nvSpPr>
        <p:spPr/>
        <p:txBody>
          <a:bodyPr>
            <a:normAutofit lnSpcReduction="10000"/>
          </a:bodyPr>
          <a:lstStyle/>
          <a:p>
            <a:pPr marL="0" indent="0">
              <a:buNone/>
            </a:pPr>
            <a:r>
              <a:rPr lang="cs-CZ" dirty="0"/>
              <a:t>Ve srovnání s logistickým řetězcem se dodavatelský řetězec </a:t>
            </a:r>
            <a:r>
              <a:rPr lang="cs-CZ" b="1" i="1" dirty="0">
                <a:solidFill>
                  <a:srgbClr val="C00000"/>
                </a:solidFill>
              </a:rPr>
              <a:t>rozšiřuje po i proti směru materiálového toku – v něm jsou integrovány všechny aktivity počínající těžbou prvotních přírodních zdrojů až po dopravu zboží konečnému zákazníkovi</a:t>
            </a:r>
            <a:r>
              <a:rPr lang="cs-CZ" dirty="0">
                <a:solidFill>
                  <a:srgbClr val="C00000"/>
                </a:solidFill>
              </a:rPr>
              <a:t>. </a:t>
            </a:r>
            <a:r>
              <a:rPr lang="cs-CZ" dirty="0"/>
              <a:t>Koncepce dodavatelského řetězce v sobě dále zahrnuje </a:t>
            </a:r>
            <a:r>
              <a:rPr lang="cs-CZ" b="1" i="1" dirty="0">
                <a:solidFill>
                  <a:srgbClr val="C00000"/>
                </a:solidFill>
              </a:rPr>
              <a:t>všechny aktivity spojené s realizací zpětných toků vrácených nebo použitých výrobků, likvidací odpadů</a:t>
            </a:r>
          </a:p>
        </p:txBody>
      </p:sp>
    </p:spTree>
    <p:extLst>
      <p:ext uri="{BB962C8B-B14F-4D97-AF65-F5344CB8AC3E}">
        <p14:creationId xmlns:p14="http://schemas.microsoft.com/office/powerpoint/2010/main" val="29288025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ovéPole 4">
            <a:extLst>
              <a:ext uri="{FF2B5EF4-FFF2-40B4-BE49-F238E27FC236}">
                <a16:creationId xmlns:a16="http://schemas.microsoft.com/office/drawing/2014/main" id="{9A753848-AB1F-6085-64AC-077B143E7819}"/>
              </a:ext>
            </a:extLst>
          </p:cNvPr>
          <p:cNvSpPr txBox="1"/>
          <p:nvPr/>
        </p:nvSpPr>
        <p:spPr>
          <a:xfrm>
            <a:off x="251520" y="764704"/>
            <a:ext cx="8496944" cy="4401205"/>
          </a:xfrm>
          <a:prstGeom prst="rect">
            <a:avLst/>
          </a:prstGeom>
          <a:noFill/>
        </p:spPr>
        <p:txBody>
          <a:bodyPr wrap="square">
            <a:spAutoFit/>
          </a:bodyPr>
          <a:lstStyle/>
          <a:p>
            <a:pPr algn="just"/>
            <a:r>
              <a:rPr lang="cs-CZ" sz="2000" b="1" dirty="0"/>
              <a:t>Sít</a:t>
            </a:r>
            <a:r>
              <a:rPr lang="cs-CZ" sz="2000" dirty="0"/>
              <a:t>´ popisuje složitější strukturu, kde organizace mohou být propletené a existují obousměrné výměny; "řetězec" popisuje jednodušší, sekvenční soubor vztahů. </a:t>
            </a:r>
          </a:p>
          <a:p>
            <a:pPr algn="just"/>
            <a:endParaRPr lang="cs-CZ" sz="2000" dirty="0"/>
          </a:p>
          <a:p>
            <a:pPr algn="just"/>
            <a:r>
              <a:rPr lang="cs-CZ" sz="2000" b="1" dirty="0"/>
              <a:t>Logistická sít </a:t>
            </a:r>
            <a:r>
              <a:rPr lang="cs-CZ" sz="2000" dirty="0"/>
              <a:t>je vybraná množina více autonomních organizací, jenž jsou v přímé a nebo nepřímé interakci založené na dohodách mezi organizacemi. </a:t>
            </a:r>
          </a:p>
          <a:p>
            <a:pPr algn="just"/>
            <a:endParaRPr lang="cs-CZ" sz="2000" dirty="0"/>
          </a:p>
          <a:p>
            <a:pPr algn="just"/>
            <a:r>
              <a:rPr lang="cs-CZ" sz="2000" dirty="0"/>
              <a:t>Dodavatelské řetězce se transformují v </a:t>
            </a:r>
            <a:r>
              <a:rPr lang="cs-CZ" sz="2000" b="1" dirty="0"/>
              <a:t>dodavatelské sítě</a:t>
            </a:r>
            <a:r>
              <a:rPr lang="cs-CZ" sz="2000" dirty="0"/>
              <a:t>, dochází k jejich propojení jak ve vertikálním, tak horizontálním směru. Integrace je nezbytná i u manažerských funkcí, plánování, nákupu, předvídání poptávky, marketingu, financování aj. Konečně funkce dodavatelského řetězce není možná bez vzájemné důvěry, předávání informací a vzájemně prospěšné spolupráce mezi partnery, kteří činnosti v řetězci realizují integrovaný procesní logistický řetězec vedoucí od dodavatelů až ke konečnému zákazníkovi (konečným zákazníkům), resp. k recyklaci. </a:t>
            </a:r>
          </a:p>
        </p:txBody>
      </p:sp>
    </p:spTree>
    <p:extLst>
      <p:ext uri="{BB962C8B-B14F-4D97-AF65-F5344CB8AC3E}">
        <p14:creationId xmlns:p14="http://schemas.microsoft.com/office/powerpoint/2010/main" val="34508445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Nadpis 8"/>
          <p:cNvSpPr>
            <a:spLocks noGrp="1"/>
          </p:cNvSpPr>
          <p:nvPr>
            <p:ph type="title" sz="quarter"/>
          </p:nvPr>
        </p:nvSpPr>
        <p:spPr/>
        <p:txBody>
          <a:bodyPr/>
          <a:lstStyle/>
          <a:p>
            <a:r>
              <a:rPr lang="cs-CZ" b="1" dirty="0"/>
              <a:t>Dodavatelský řetězec</a:t>
            </a:r>
          </a:p>
        </p:txBody>
      </p:sp>
      <p:sp>
        <p:nvSpPr>
          <p:cNvPr id="10" name="Zástupný symbol pro obsah 9"/>
          <p:cNvSpPr>
            <a:spLocks noGrp="1"/>
          </p:cNvSpPr>
          <p:nvPr>
            <p:ph sz="quarter" idx="1"/>
          </p:nvPr>
        </p:nvSpPr>
        <p:spPr>
          <a:xfrm>
            <a:off x="642910" y="2071678"/>
            <a:ext cx="3810000" cy="1981200"/>
          </a:xfrm>
        </p:spPr>
        <p:txBody>
          <a:bodyPr>
            <a:normAutofit fontScale="70000" lnSpcReduction="20000"/>
          </a:bodyPr>
          <a:lstStyle/>
          <a:p>
            <a:r>
              <a:rPr lang="cs-CZ" b="1" dirty="0"/>
              <a:t>Materiálové toky: </a:t>
            </a:r>
            <a:r>
              <a:rPr lang="cs-CZ" dirty="0"/>
              <a:t>nové produkty směrem od dodavatelů k zákazníkům</a:t>
            </a:r>
            <a:r>
              <a:rPr lang="en-US" dirty="0"/>
              <a:t>;</a:t>
            </a:r>
            <a:r>
              <a:rPr lang="cs-CZ" dirty="0"/>
              <a:t> opačně toky vracení, servisu, recyklace a likvidace produktů</a:t>
            </a:r>
          </a:p>
        </p:txBody>
      </p:sp>
      <p:sp>
        <p:nvSpPr>
          <p:cNvPr id="11" name="Zástupný symbol pro obsah 10"/>
          <p:cNvSpPr>
            <a:spLocks noGrp="1"/>
          </p:cNvSpPr>
          <p:nvPr>
            <p:ph sz="quarter" idx="2"/>
          </p:nvPr>
        </p:nvSpPr>
        <p:spPr/>
        <p:txBody>
          <a:bodyPr>
            <a:normAutofit/>
          </a:bodyPr>
          <a:lstStyle/>
          <a:p>
            <a:r>
              <a:rPr lang="cs-CZ" sz="2200" b="1" dirty="0"/>
              <a:t>Finanční toky</a:t>
            </a:r>
            <a:r>
              <a:rPr lang="en-US" sz="2200" dirty="0"/>
              <a:t>: </a:t>
            </a:r>
            <a:r>
              <a:rPr lang="cs-CZ" sz="2200" dirty="0"/>
              <a:t>různé druhy plateb, úvěry, toky plynoucí z vlastnických vztahů </a:t>
            </a:r>
            <a:r>
              <a:rPr lang="cs-CZ" sz="2200" dirty="0" err="1"/>
              <a:t>atd</a:t>
            </a:r>
            <a:r>
              <a:rPr lang="en-US" sz="2200" dirty="0"/>
              <a:t>.</a:t>
            </a:r>
            <a:endParaRPr lang="cs-CZ" sz="2200" dirty="0"/>
          </a:p>
        </p:txBody>
      </p:sp>
      <p:sp>
        <p:nvSpPr>
          <p:cNvPr id="12" name="Zástupný symbol pro obsah 11"/>
          <p:cNvSpPr>
            <a:spLocks noGrp="1"/>
          </p:cNvSpPr>
          <p:nvPr>
            <p:ph sz="quarter" idx="3"/>
          </p:nvPr>
        </p:nvSpPr>
        <p:spPr>
          <a:xfrm>
            <a:off x="642910" y="4071942"/>
            <a:ext cx="3810000" cy="1981200"/>
          </a:xfrm>
        </p:spPr>
        <p:txBody>
          <a:bodyPr>
            <a:normAutofit/>
          </a:bodyPr>
          <a:lstStyle/>
          <a:p>
            <a:r>
              <a:rPr lang="cs-CZ" sz="2200" b="1" dirty="0"/>
              <a:t>Informační toky </a:t>
            </a:r>
            <a:r>
              <a:rPr lang="cs-CZ" sz="2200" dirty="0"/>
              <a:t>propojují systém informacemi o objednávkách, dodávkách, plánech atd. </a:t>
            </a:r>
          </a:p>
        </p:txBody>
      </p:sp>
      <p:sp>
        <p:nvSpPr>
          <p:cNvPr id="13" name="Zástupný symbol pro obsah 12"/>
          <p:cNvSpPr>
            <a:spLocks noGrp="1"/>
          </p:cNvSpPr>
          <p:nvPr>
            <p:ph sz="quarter" idx="4"/>
          </p:nvPr>
        </p:nvSpPr>
        <p:spPr/>
        <p:txBody>
          <a:bodyPr>
            <a:normAutofit/>
          </a:bodyPr>
          <a:lstStyle/>
          <a:p>
            <a:r>
              <a:rPr lang="cs-CZ" sz="2200" b="1" dirty="0"/>
              <a:t>Rozhodovací toky </a:t>
            </a:r>
            <a:r>
              <a:rPr lang="cs-CZ" sz="2200" dirty="0"/>
              <a:t>jsou posloupnosti rozhodnutí účastníků, ovlivňující celkovou výkonnost řetězce.</a:t>
            </a:r>
          </a:p>
        </p:txBody>
      </p:sp>
    </p:spTree>
    <p:extLst>
      <p:ext uri="{BB962C8B-B14F-4D97-AF65-F5344CB8AC3E}">
        <p14:creationId xmlns:p14="http://schemas.microsoft.com/office/powerpoint/2010/main" val="37688538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Nadpis 6"/>
          <p:cNvSpPr>
            <a:spLocks noGrp="1"/>
          </p:cNvSpPr>
          <p:nvPr>
            <p:ph type="title"/>
          </p:nvPr>
        </p:nvSpPr>
        <p:spPr/>
        <p:txBody>
          <a:bodyPr/>
          <a:lstStyle/>
          <a:p>
            <a:r>
              <a:rPr lang="cs-CZ" b="1" dirty="0"/>
              <a:t>Články dodavatelského řetězce</a:t>
            </a:r>
          </a:p>
        </p:txBody>
      </p:sp>
      <p:pic>
        <p:nvPicPr>
          <p:cNvPr id="24578" name="Picture 2" descr="http://www.ccb.cz/images_aqua/2012/cervenec/07-cvis-02x.jpg"/>
          <p:cNvPicPr>
            <a:picLocks noGrp="1" noChangeAspect="1" noChangeArrowheads="1"/>
          </p:cNvPicPr>
          <p:nvPr>
            <p:ph idx="1"/>
          </p:nvPr>
        </p:nvPicPr>
        <p:blipFill>
          <a:blip r:embed="rId3"/>
          <a:stretch>
            <a:fillRect/>
          </a:stretch>
        </p:blipFill>
        <p:spPr bwMode="auto">
          <a:xfrm>
            <a:off x="2243530" y="1600200"/>
            <a:ext cx="4656939" cy="4525963"/>
          </a:xfrm>
          <a:prstGeom prst="rect">
            <a:avLst/>
          </a:prstGeom>
          <a:noFill/>
        </p:spPr>
      </p:pic>
    </p:spTree>
    <p:extLst>
      <p:ext uri="{BB962C8B-B14F-4D97-AF65-F5344CB8AC3E}">
        <p14:creationId xmlns:p14="http://schemas.microsoft.com/office/powerpoint/2010/main" val="9879184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ovéPole 4">
            <a:extLst>
              <a:ext uri="{FF2B5EF4-FFF2-40B4-BE49-F238E27FC236}">
                <a16:creationId xmlns:a16="http://schemas.microsoft.com/office/drawing/2014/main" id="{2ADAD4E1-2F00-AAF1-0F31-3F54C21E80D8}"/>
              </a:ext>
            </a:extLst>
          </p:cNvPr>
          <p:cNvSpPr txBox="1"/>
          <p:nvPr/>
        </p:nvSpPr>
        <p:spPr>
          <a:xfrm>
            <a:off x="215516" y="764704"/>
            <a:ext cx="8712968" cy="5324535"/>
          </a:xfrm>
          <a:prstGeom prst="rect">
            <a:avLst/>
          </a:prstGeom>
          <a:noFill/>
        </p:spPr>
        <p:txBody>
          <a:bodyPr wrap="square">
            <a:spAutoFit/>
          </a:bodyPr>
          <a:lstStyle/>
          <a:p>
            <a:pPr algn="just"/>
            <a:r>
              <a:rPr lang="cs-CZ" sz="2000" b="1" dirty="0"/>
              <a:t>Hmotná stránka řetězce</a:t>
            </a:r>
            <a:r>
              <a:rPr lang="cs-CZ" sz="2000" dirty="0"/>
              <a:t> je tvořena toky surovin, základních a pomocných materiálů, nakupovaných dílů, nedokončených a hotových výrobků, obalů a odpadů.</a:t>
            </a:r>
          </a:p>
          <a:p>
            <a:pPr algn="just"/>
            <a:r>
              <a:rPr lang="cs-CZ" sz="2000" dirty="0"/>
              <a:t>Hmotná stránka spočívá v přemisťování věcí (surovin, nedokončených a hotových výrobků, ale i odpadů, obalů), případně též v přemisťování osob a energie.</a:t>
            </a:r>
          </a:p>
          <a:p>
            <a:pPr algn="just"/>
            <a:endParaRPr lang="cs-CZ" sz="2000" dirty="0"/>
          </a:p>
          <a:p>
            <a:pPr algn="just"/>
            <a:r>
              <a:rPr lang="cs-CZ" sz="2000" b="1" dirty="0"/>
              <a:t>Nehmotná stránka</a:t>
            </a:r>
            <a:r>
              <a:rPr lang="cs-CZ" sz="2000" dirty="0"/>
              <a:t> je tvořena toky informací, které jsou potřebné k tomu, aby se hmotné toky mohly uskutečnit. Vedle toku informací je třeba sledovat i toky peněz (cash </a:t>
            </a:r>
            <a:r>
              <a:rPr lang="cs-CZ" sz="2000" dirty="0" err="1"/>
              <a:t>flow</a:t>
            </a:r>
            <a:r>
              <a:rPr lang="cs-CZ" sz="2000" dirty="0"/>
              <a:t>), které musí být sladěny s hmotnými toky (s toky zboží) v zájmu udržení likvidity podniku.</a:t>
            </a:r>
          </a:p>
          <a:p>
            <a:pPr algn="just"/>
            <a:endParaRPr lang="cs-CZ" sz="2000" dirty="0"/>
          </a:p>
          <a:p>
            <a:pPr algn="just"/>
            <a:r>
              <a:rPr lang="cs-CZ" sz="2000" b="1" dirty="0"/>
              <a:t>Logistický řetězec </a:t>
            </a:r>
            <a:r>
              <a:rPr lang="cs-CZ" sz="2000" dirty="0"/>
              <a:t>je vázán na konkrétního zákazníka, zakázku, resp. výrobek či skupinu výrobků. Mluvíme o zákaznické orientaci logistických řetězců, to znamená, že zákazníkem může být fyzická osoba ve sféře individuální konečné spotřeby, resp. podnik, organizace ve sféře výrobní nebo konečné spotřeby. Zákazníkem ale může být i pracoviště uvnitř podniku, které odebírá nedokončené výrobky k dalšímu zpracování.</a:t>
            </a:r>
          </a:p>
        </p:txBody>
      </p:sp>
    </p:spTree>
    <p:extLst>
      <p:ext uri="{BB962C8B-B14F-4D97-AF65-F5344CB8AC3E}">
        <p14:creationId xmlns:p14="http://schemas.microsoft.com/office/powerpoint/2010/main" val="20439370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ovéPole 4">
            <a:extLst>
              <a:ext uri="{FF2B5EF4-FFF2-40B4-BE49-F238E27FC236}">
                <a16:creationId xmlns:a16="http://schemas.microsoft.com/office/drawing/2014/main" id="{2C11D8B3-605F-3A74-3DFF-9E457B985F69}"/>
              </a:ext>
            </a:extLst>
          </p:cNvPr>
          <p:cNvSpPr txBox="1"/>
          <p:nvPr/>
        </p:nvSpPr>
        <p:spPr>
          <a:xfrm>
            <a:off x="323528" y="836712"/>
            <a:ext cx="8568952" cy="2246769"/>
          </a:xfrm>
          <a:prstGeom prst="rect">
            <a:avLst/>
          </a:prstGeom>
          <a:noFill/>
        </p:spPr>
        <p:txBody>
          <a:bodyPr wrap="square">
            <a:spAutoFit/>
          </a:bodyPr>
          <a:lstStyle/>
          <a:p>
            <a:pPr algn="just"/>
            <a:r>
              <a:rPr lang="cs-CZ" sz="2000" b="1" dirty="0"/>
              <a:t>Cesty (kanály)</a:t>
            </a:r>
            <a:r>
              <a:rPr lang="cs-CZ" sz="2000" dirty="0"/>
              <a:t> jsou cesty pohybu materiálových prvků a cesty pohybu informací. Cesty nemusí propojovat tytéž články- články mohou být prostorově (směrově) i časově odlišné.</a:t>
            </a:r>
          </a:p>
          <a:p>
            <a:pPr algn="just"/>
            <a:endParaRPr lang="cs-CZ" sz="2000" dirty="0"/>
          </a:p>
          <a:p>
            <a:pPr algn="just"/>
            <a:r>
              <a:rPr lang="cs-CZ" sz="2000" dirty="0"/>
              <a:t>Články logistických řetězců mohou být buď celky jako jsou budovy, plochy, komunikace, nebo podrobnější členění až na operace (netechnologické, manipulační, balící, přepravní, kontrolní, řídící).</a:t>
            </a:r>
          </a:p>
        </p:txBody>
      </p:sp>
    </p:spTree>
    <p:extLst>
      <p:ext uri="{BB962C8B-B14F-4D97-AF65-F5344CB8AC3E}">
        <p14:creationId xmlns:p14="http://schemas.microsoft.com/office/powerpoint/2010/main" val="28853442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1073</TotalTime>
  <Words>4269</Words>
  <Application>Microsoft Office PowerPoint</Application>
  <PresentationFormat>Předvádění na obrazovce (4:3)</PresentationFormat>
  <Paragraphs>381</Paragraphs>
  <Slides>33</Slides>
  <Notes>18</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33</vt:i4>
      </vt:variant>
    </vt:vector>
  </HeadingPairs>
  <TitlesOfParts>
    <vt:vector size="39" baseType="lpstr">
      <vt:lpstr>Arial</vt:lpstr>
      <vt:lpstr>Calibri</vt:lpstr>
      <vt:lpstr>Lucida Sans Unicode</vt:lpstr>
      <vt:lpstr>Times New Roman</vt:lpstr>
      <vt:lpstr>Wingdings</vt:lpstr>
      <vt:lpstr>Office Theme</vt:lpstr>
      <vt:lpstr>Dodavatelské řetězce</vt:lpstr>
      <vt:lpstr>Logistické řetězce</vt:lpstr>
      <vt:lpstr>Prezentace aplikace PowerPoint</vt:lpstr>
      <vt:lpstr>Logistický řetězec vs. Dodavatelský řetězec vs. Dodavatelská síť </vt:lpstr>
      <vt:lpstr>Prezentace aplikace PowerPoint</vt:lpstr>
      <vt:lpstr>Dodavatelský řetězec</vt:lpstr>
      <vt:lpstr>Články dodavatelského řetězce</vt:lpstr>
      <vt:lpstr>Prezentace aplikace PowerPoint</vt:lpstr>
      <vt:lpstr>Prezentace aplikace PowerPoint</vt:lpstr>
      <vt:lpstr>Prezentace aplikace PowerPoint</vt:lpstr>
      <vt:lpstr>Tlačný (push) princip </vt:lpstr>
      <vt:lpstr>Tažný (pull) princip </vt:lpstr>
      <vt:lpstr>Tažný a tlačný principy</vt:lpstr>
      <vt:lpstr>Typy logistických řetězců</vt:lpstr>
      <vt:lpstr>Prezentace aplikace PowerPoint</vt:lpstr>
      <vt:lpstr>Úloha velkoobchodních skladů</vt:lpstr>
      <vt:lpstr>Prezentace aplikace PowerPoint</vt:lpstr>
      <vt:lpstr>Logistické místa styku</vt:lpstr>
      <vt:lpstr>Logistické místa styku</vt:lpstr>
      <vt:lpstr>Logistické místa styku</vt:lpstr>
      <vt:lpstr>Unifikace, typizace</vt:lpstr>
      <vt:lpstr>SCM- Supply chain management</vt:lpstr>
      <vt:lpstr>Efekt biče- definice</vt:lpstr>
      <vt:lpstr>Prezentace aplikace PowerPoint</vt:lpstr>
      <vt:lpstr>Efekt biče- následky</vt:lpstr>
      <vt:lpstr>Prezentace aplikace PowerPoint</vt:lpstr>
      <vt:lpstr>Efekt biče-důvody</vt:lpstr>
      <vt:lpstr>Efekt biče- řešení</vt:lpstr>
      <vt:lpstr>Prezentace aplikace PowerPoint</vt:lpstr>
      <vt:lpstr>Logistika zásobování, proces nákupu</vt:lpstr>
      <vt:lpstr>Logistika zásobování</vt:lpstr>
      <vt:lpstr>Tři typy nákupních situací</vt:lpstr>
      <vt:lpstr>Nákup se člení do kroků:</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Logistické řetězce. Dodavatelské řetězce</dc:title>
  <dc:creator>Khitilova Ekaterina</dc:creator>
  <cp:lastModifiedBy>Hart Martin</cp:lastModifiedBy>
  <cp:revision>57</cp:revision>
  <cp:lastPrinted>2019-09-23T06:21:18Z</cp:lastPrinted>
  <dcterms:created xsi:type="dcterms:W3CDTF">2012-01-05T09:02:51Z</dcterms:created>
  <dcterms:modified xsi:type="dcterms:W3CDTF">2025-10-09T09:28:51Z</dcterms:modified>
</cp:coreProperties>
</file>