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5"/>
  </p:notesMasterIdLst>
  <p:handoutMasterIdLst>
    <p:handoutMasterId r:id="rId56"/>
  </p:handoutMasterIdLst>
  <p:sldIdLst>
    <p:sldId id="256" r:id="rId2"/>
    <p:sldId id="345" r:id="rId3"/>
    <p:sldId id="349" r:id="rId4"/>
    <p:sldId id="279" r:id="rId5"/>
    <p:sldId id="346" r:id="rId6"/>
    <p:sldId id="283" r:id="rId7"/>
    <p:sldId id="344" r:id="rId8"/>
    <p:sldId id="307" r:id="rId9"/>
    <p:sldId id="308" r:id="rId10"/>
    <p:sldId id="330" r:id="rId11"/>
    <p:sldId id="309" r:id="rId12"/>
    <p:sldId id="310" r:id="rId13"/>
    <p:sldId id="311" r:id="rId14"/>
    <p:sldId id="312" r:id="rId15"/>
    <p:sldId id="351" r:id="rId16"/>
    <p:sldId id="352" r:id="rId17"/>
    <p:sldId id="353" r:id="rId18"/>
    <p:sldId id="328" r:id="rId19"/>
    <p:sldId id="329" r:id="rId20"/>
    <p:sldId id="313" r:id="rId21"/>
    <p:sldId id="314" r:id="rId22"/>
    <p:sldId id="354" r:id="rId23"/>
    <p:sldId id="315" r:id="rId24"/>
    <p:sldId id="355" r:id="rId25"/>
    <p:sldId id="356" r:id="rId26"/>
    <p:sldId id="357" r:id="rId27"/>
    <p:sldId id="316" r:id="rId28"/>
    <p:sldId id="358" r:id="rId29"/>
    <p:sldId id="359" r:id="rId30"/>
    <p:sldId id="317" r:id="rId31"/>
    <p:sldId id="318" r:id="rId32"/>
    <p:sldId id="319" r:id="rId33"/>
    <p:sldId id="320" r:id="rId34"/>
    <p:sldId id="321" r:id="rId35"/>
    <p:sldId id="322" r:id="rId36"/>
    <p:sldId id="323" r:id="rId37"/>
    <p:sldId id="360" r:id="rId38"/>
    <p:sldId id="361" r:id="rId39"/>
    <p:sldId id="324" r:id="rId40"/>
    <p:sldId id="325" r:id="rId41"/>
    <p:sldId id="326" r:id="rId42"/>
    <p:sldId id="342" r:id="rId43"/>
    <p:sldId id="331" r:id="rId44"/>
    <p:sldId id="362" r:id="rId45"/>
    <p:sldId id="332" r:id="rId46"/>
    <p:sldId id="333" r:id="rId47"/>
    <p:sldId id="334" r:id="rId48"/>
    <p:sldId id="335" r:id="rId49"/>
    <p:sldId id="337" r:id="rId50"/>
    <p:sldId id="339" r:id="rId51"/>
    <p:sldId id="340" r:id="rId52"/>
    <p:sldId id="343" r:id="rId53"/>
    <p:sldId id="350" r:id="rId54"/>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49" autoAdjust="0"/>
  </p:normalViewPr>
  <p:slideViewPr>
    <p:cSldViewPr>
      <p:cViewPr varScale="1">
        <p:scale>
          <a:sx n="109" d="100"/>
          <a:sy n="109" d="100"/>
        </p:scale>
        <p:origin x="167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24.09.2025</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24.09.2025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12</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13</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19</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20</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23</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27</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32</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33</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34</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35</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36</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39</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41</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42</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43</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45</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46</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47</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48</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49</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50</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51</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52</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6</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1809098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24.09.2025</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24.09.2025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24.09.2025</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24.09.2025</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24.09.2025</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24.09.2025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24.09.2025</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24.09.2025</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slide" Target="slide2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Martin Hart </a:t>
            </a:r>
          </a:p>
          <a:p>
            <a:r>
              <a:rPr lang="cs-CZ" dirty="0"/>
              <a:t>martin.hart@mvso.cz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0DFF5FE0-C4E0-861F-CF21-813A2D8DBA8F}"/>
              </a:ext>
            </a:extLst>
          </p:cNvPr>
          <p:cNvSpPr txBox="1"/>
          <p:nvPr/>
        </p:nvSpPr>
        <p:spPr>
          <a:xfrm>
            <a:off x="251520" y="908720"/>
            <a:ext cx="8496944" cy="3046988"/>
          </a:xfrm>
          <a:prstGeom prst="rect">
            <a:avLst/>
          </a:prstGeom>
          <a:noFill/>
        </p:spPr>
        <p:txBody>
          <a:bodyPr wrap="square">
            <a:spAutoFit/>
          </a:bodyPr>
          <a:lstStyle/>
          <a:p>
            <a:pPr lvl="0" algn="just"/>
            <a:r>
              <a:rPr lang="cs-CZ" sz="2400" b="1" dirty="0"/>
              <a:t>Systém </a:t>
            </a:r>
            <a:r>
              <a:rPr lang="cs-CZ" sz="2400" b="1" dirty="0" err="1"/>
              <a:t>technicko</a:t>
            </a:r>
            <a:r>
              <a:rPr lang="cs-CZ" sz="2400" b="1" dirty="0"/>
              <a:t> – technologický</a:t>
            </a:r>
            <a:r>
              <a:rPr lang="cs-CZ" sz="2400"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sz="2400" dirty="0" err="1"/>
              <a:t>technicko</a:t>
            </a:r>
            <a:r>
              <a:rPr lang="cs-CZ" sz="2400" dirty="0"/>
              <a:t> – technologického systému jsou zpravidla různé technické prostředky a zařízení, budovy, dopravní komunikace, plochy a s nimi spojená lidská obsluha (aktivní prvky).</a:t>
            </a:r>
          </a:p>
        </p:txBody>
      </p:sp>
    </p:spTree>
    <p:extLst>
      <p:ext uri="{BB962C8B-B14F-4D97-AF65-F5344CB8AC3E}">
        <p14:creationId xmlns:p14="http://schemas.microsoft.com/office/powerpoint/2010/main" val="1282719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1D1BF-E2CA-DAD7-12EE-C03FDB862A78}"/>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24C0B969-88F9-224E-5EF8-24CAC1DEC86E}"/>
              </a:ext>
            </a:extLst>
          </p:cNvPr>
          <p:cNvSpPr txBox="1"/>
          <p:nvPr/>
        </p:nvSpPr>
        <p:spPr>
          <a:xfrm>
            <a:off x="251520" y="764704"/>
            <a:ext cx="8784976" cy="5293757"/>
          </a:xfrm>
          <a:prstGeom prst="rect">
            <a:avLst/>
          </a:prstGeom>
          <a:noFill/>
        </p:spPr>
        <p:txBody>
          <a:bodyPr wrap="square">
            <a:spAutoFit/>
          </a:bodyPr>
          <a:lstStyle/>
          <a:p>
            <a:pPr lvl="0" algn="just"/>
            <a:r>
              <a:rPr lang="cs-CZ" sz="2000" b="1" dirty="0"/>
              <a:t>Systém řízení</a:t>
            </a:r>
            <a:r>
              <a:rPr lang="cs-CZ" sz="2000" dirty="0"/>
              <a:t> je dynamický systém, kdy řídící subjekt účelně působí na systém </a:t>
            </a:r>
            <a:r>
              <a:rPr lang="cs-CZ" sz="2000" dirty="0" err="1"/>
              <a:t>technicko</a:t>
            </a:r>
            <a:r>
              <a:rPr lang="cs-CZ" sz="2000" dirty="0"/>
              <a:t> – technologický a snaží se vyvolat takové chování, stav nebo uspořádání tohoto základního systému, které vede k dosažení konečného, synergického efektu s minimální potřebou času (s maximální pružností) a s nejvyšší hospodárností.</a:t>
            </a:r>
          </a:p>
          <a:p>
            <a:pPr algn="just"/>
            <a:endParaRPr lang="cs-CZ" sz="2000" dirty="0"/>
          </a:p>
          <a:p>
            <a:pPr algn="just"/>
            <a:r>
              <a:rPr lang="cs-CZ" sz="2000" dirty="0"/>
              <a:t>Tento řídicí systém má tři hlavní úkoly: plánovat, řídit a kontrolovat celý materiálový tok s ohledem na dosažení logistických výkonových a ekonomických cílů.</a:t>
            </a:r>
          </a:p>
          <a:p>
            <a:pPr algn="just"/>
            <a:endParaRPr lang="cs-CZ" sz="2000" dirty="0"/>
          </a:p>
          <a:p>
            <a:pPr algn="just"/>
            <a:r>
              <a:rPr lang="cs-CZ" sz="2000" dirty="0"/>
              <a:t>Plánování zahrnuje vypracování plánů a jejich schválení. Jde např. o prognózování a plánování prodeje, o plánování potřeby materiálu, o výrobní a kapacitní plánování.</a:t>
            </a:r>
          </a:p>
          <a:p>
            <a:pPr algn="just"/>
            <a:r>
              <a:rPr lang="cs-CZ" sz="2000" dirty="0"/>
              <a:t>Řídit znamená podrobně stanovit způsob realizace materiálového toku a uvést jej do pohybu.</a:t>
            </a:r>
          </a:p>
          <a:p>
            <a:pPr algn="just"/>
            <a:endParaRPr lang="cs-CZ" sz="2000" dirty="0"/>
          </a:p>
          <a:p>
            <a:pPr algn="just"/>
            <a:r>
              <a:rPr lang="cs-CZ" sz="2000"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endParaRPr lang="cs-CZ" dirty="0"/>
          </a:p>
        </p:txBody>
      </p:sp>
    </p:spTree>
    <p:extLst>
      <p:ext uri="{BB962C8B-B14F-4D97-AF65-F5344CB8AC3E}">
        <p14:creationId xmlns:p14="http://schemas.microsoft.com/office/powerpoint/2010/main" val="19888376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8CB45-9848-5998-FB27-A5714E046F54}"/>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1FF87589-59A4-7908-B51C-5EB47F139EB2}"/>
              </a:ext>
            </a:extLst>
          </p:cNvPr>
          <p:cNvSpPr txBox="1"/>
          <p:nvPr/>
        </p:nvSpPr>
        <p:spPr>
          <a:xfrm>
            <a:off x="215516" y="764704"/>
            <a:ext cx="8712968" cy="4708981"/>
          </a:xfrm>
          <a:prstGeom prst="rect">
            <a:avLst/>
          </a:prstGeom>
          <a:noFill/>
        </p:spPr>
        <p:txBody>
          <a:bodyPr wrap="square">
            <a:spAutoFit/>
          </a:bodyPr>
          <a:lstStyle/>
          <a:p>
            <a:pPr lvl="0" algn="just"/>
            <a:r>
              <a:rPr lang="cs-CZ" sz="2000" b="1" dirty="0"/>
              <a:t>Systém informační</a:t>
            </a:r>
            <a:r>
              <a:rPr lang="cs-CZ" sz="2000"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pPr lvl="0" algn="just"/>
            <a:endParaRPr lang="cs-CZ" sz="2000" dirty="0"/>
          </a:p>
          <a:p>
            <a:pPr algn="just"/>
            <a:r>
              <a:rPr lang="cs-CZ" sz="2000" b="1" dirty="0"/>
              <a:t>Logistický systém </a:t>
            </a:r>
            <a:r>
              <a:rPr lang="cs-CZ" sz="2000" dirty="0"/>
              <a:t>je </a:t>
            </a:r>
            <a:r>
              <a:rPr lang="cs-CZ" sz="2000" dirty="0" err="1"/>
              <a:t>multisystém</a:t>
            </a:r>
            <a:r>
              <a:rPr lang="cs-CZ" sz="2000" dirty="0"/>
              <a:t> a lze jej charakterizovat jako:</a:t>
            </a:r>
          </a:p>
          <a:p>
            <a:pPr algn="just"/>
            <a:endParaRPr lang="cs-CZ" sz="2000" dirty="0"/>
          </a:p>
          <a:p>
            <a:pPr marL="342900" lvl="0" indent="-342900" algn="just">
              <a:buFont typeface="Arial" panose="020B0604020202020204" pitchFamily="34" charset="0"/>
              <a:buChar char="•"/>
            </a:pPr>
            <a:r>
              <a:rPr lang="cs-CZ" sz="2000" dirty="0"/>
              <a:t>dynamický, jeho stav se mění v čase,</a:t>
            </a:r>
          </a:p>
          <a:p>
            <a:pPr marL="342900" lvl="0" indent="-342900" algn="just">
              <a:buFont typeface="Arial" panose="020B0604020202020204" pitchFamily="34" charset="0"/>
              <a:buChar char="•"/>
            </a:pPr>
            <a:r>
              <a:rPr lang="cs-CZ" sz="2000" dirty="0"/>
              <a:t>učící se, to znamená, že na základě zpětných vazeb se snaží dosáhnout účelnějšího chování,</a:t>
            </a:r>
          </a:p>
          <a:p>
            <a:pPr marL="342900" lvl="0" indent="-342900" algn="just">
              <a:buFont typeface="Arial" panose="020B0604020202020204" pitchFamily="34" charset="0"/>
              <a:buChar char="•"/>
            </a:pPr>
            <a:r>
              <a:rPr lang="cs-CZ" sz="2000" dirty="0" err="1"/>
              <a:t>samoorganizující</a:t>
            </a:r>
            <a:r>
              <a:rPr lang="cs-CZ" sz="2000" dirty="0"/>
              <a:t>, schopný zlepšovat vlastní strukturu a organizaci,</a:t>
            </a:r>
          </a:p>
          <a:p>
            <a:pPr marL="342900" lvl="0" indent="-342900" algn="just">
              <a:buFont typeface="Arial" panose="020B0604020202020204" pitchFamily="34" charset="0"/>
              <a:buChar char="•"/>
            </a:pPr>
            <a:r>
              <a:rPr lang="cs-CZ" sz="2000" dirty="0"/>
              <a:t>samoupravující se, schopný nahradit nevyhovující prvky nebo vazby novými,</a:t>
            </a:r>
          </a:p>
          <a:p>
            <a:pPr marL="342900" lvl="0" indent="-342900" algn="just">
              <a:buFont typeface="Arial" panose="020B0604020202020204" pitchFamily="34" charset="0"/>
              <a:buChar char="•"/>
            </a:pPr>
            <a:r>
              <a:rPr lang="cs-CZ" sz="2000" dirty="0"/>
              <a:t>otevřený, vybavený vstupy a výstupy, má vnější vazby s okolím, s cílovým chováním.</a:t>
            </a:r>
          </a:p>
        </p:txBody>
      </p:sp>
    </p:spTree>
    <p:extLst>
      <p:ext uri="{BB962C8B-B14F-4D97-AF65-F5344CB8AC3E}">
        <p14:creationId xmlns:p14="http://schemas.microsoft.com/office/powerpoint/2010/main" val="4114476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a:bodyPr>
          <a:lstStyle/>
          <a:p>
            <a:r>
              <a:rPr lang="cs-CZ" dirty="0"/>
              <a:t>Zápočet:</a:t>
            </a:r>
          </a:p>
          <a:p>
            <a:pPr lvl="1"/>
            <a:r>
              <a:rPr lang="cs-CZ" dirty="0"/>
              <a:t>Zápočtová písemná práce (2 příklady)</a:t>
            </a:r>
          </a:p>
          <a:p>
            <a:pPr marL="457200" lvl="1" indent="0">
              <a:buNone/>
            </a:pPr>
            <a:endParaRPr lang="cs-CZ" dirty="0"/>
          </a:p>
          <a:p>
            <a:r>
              <a:rPr lang="cs-CZ" dirty="0"/>
              <a:t>Písemná zkouška</a:t>
            </a:r>
          </a:p>
          <a:p>
            <a:pPr lvl="1"/>
            <a:r>
              <a:rPr lang="cs-CZ" dirty="0"/>
              <a:t>Zkoušková písemná práce (2 teoretické otázky)</a:t>
            </a:r>
          </a:p>
          <a:p>
            <a:pPr marL="457200" lvl="1" indent="0">
              <a:buNone/>
            </a:pPr>
            <a:endParaRPr lang="cs-CZ" dirty="0"/>
          </a:p>
          <a:p>
            <a:pPr marL="0" indent="0" algn="ctr">
              <a:buNone/>
            </a:pPr>
            <a:endParaRPr lang="cs-CZ" sz="2600" dirty="0"/>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51905D78-AC84-B638-DE70-E825BB5E0AAD}"/>
              </a:ext>
            </a:extLst>
          </p:cNvPr>
          <p:cNvSpPr txBox="1"/>
          <p:nvPr/>
        </p:nvSpPr>
        <p:spPr>
          <a:xfrm>
            <a:off x="179512" y="836712"/>
            <a:ext cx="8784976" cy="4985980"/>
          </a:xfrm>
          <a:prstGeom prst="rect">
            <a:avLst/>
          </a:prstGeom>
          <a:noFill/>
        </p:spPr>
        <p:txBody>
          <a:bodyPr wrap="square">
            <a:spAutoFit/>
          </a:bodyPr>
          <a:lstStyle/>
          <a:p>
            <a:pPr algn="just"/>
            <a:r>
              <a:rPr lang="cs-CZ" sz="2000" b="1" dirty="0"/>
              <a:t>Systémy  </a:t>
            </a:r>
            <a:r>
              <a:rPr lang="cs-CZ" sz="2000" b="1" dirty="0" err="1"/>
              <a:t>mezilogistiky</a:t>
            </a:r>
            <a:r>
              <a:rPr lang="cs-CZ" sz="2000" b="1" dirty="0"/>
              <a:t> </a:t>
            </a:r>
            <a:r>
              <a:rPr lang="cs-CZ" sz="2000" dirty="0"/>
              <a:t>–  leží mezi </a:t>
            </a:r>
            <a:r>
              <a:rPr lang="cs-CZ" sz="2000" dirty="0" err="1"/>
              <a:t>makrologistickými</a:t>
            </a:r>
            <a:r>
              <a:rPr lang="cs-CZ" sz="2000" dirty="0"/>
              <a:t> a </a:t>
            </a:r>
            <a:r>
              <a:rPr lang="cs-CZ" sz="2000" dirty="0" err="1"/>
              <a:t>mikrologistickými</a:t>
            </a:r>
            <a:r>
              <a:rPr lang="cs-CZ" sz="2000" dirty="0"/>
              <a:t> systémy. </a:t>
            </a:r>
          </a:p>
          <a:p>
            <a:pPr algn="just"/>
            <a:r>
              <a:rPr lang="cs-CZ" sz="2000" dirty="0"/>
              <a:t>Jejich funkci nelze vymezit výhradně mikro­ nebo </a:t>
            </a:r>
            <a:r>
              <a:rPr lang="cs-CZ" sz="2000" dirty="0" err="1"/>
              <a:t>makrologisticky</a:t>
            </a:r>
            <a:r>
              <a:rPr lang="cs-CZ" sz="2000" dirty="0"/>
              <a:t>. Tyto systémy </a:t>
            </a:r>
          </a:p>
          <a:p>
            <a:pPr algn="just"/>
            <a:r>
              <a:rPr lang="cs-CZ" sz="2000" dirty="0"/>
              <a:t>operují na úrovni spolupracujících organizací – příkladem je spediční organizace, </a:t>
            </a:r>
          </a:p>
          <a:p>
            <a:pPr algn="just"/>
            <a:r>
              <a:rPr lang="cs-CZ" sz="2000" dirty="0"/>
              <a:t>která   zajišťuje   přepravu   mezi   průmyslovým   dodavatelem,   velkoobchodem   a</a:t>
            </a:r>
          </a:p>
          <a:p>
            <a:pPr algn="just"/>
            <a:r>
              <a:rPr lang="cs-CZ" sz="2000" dirty="0"/>
              <a:t>maloobchodníkem. </a:t>
            </a:r>
          </a:p>
          <a:p>
            <a:endParaRPr lang="cs-CZ" dirty="0"/>
          </a:p>
          <a:p>
            <a:pPr algn="just"/>
            <a:r>
              <a:rPr lang="cs-CZ" sz="2000" dirty="0"/>
              <a:t>V případě </a:t>
            </a:r>
            <a:r>
              <a:rPr lang="cs-CZ" sz="2000" dirty="0" err="1"/>
              <a:t>mezologistických</a:t>
            </a:r>
            <a:r>
              <a:rPr lang="cs-CZ" sz="2000" dirty="0"/>
              <a:t> systémů se při dělení zohledňují podniky spolupracující </a:t>
            </a:r>
          </a:p>
          <a:p>
            <a:pPr algn="just"/>
            <a:r>
              <a:rPr lang="cs-CZ" sz="2000" dirty="0"/>
              <a:t>při   naplňování   logistických   služeb   v   úvahu   připadá   kooperace   mezi  </a:t>
            </a:r>
          </a:p>
          <a:p>
            <a:pPr algn="just"/>
            <a:r>
              <a:rPr lang="cs-CZ" sz="2000" dirty="0"/>
              <a:t>podniky zasilatelských   služeb  (např.   užití  společného   systému   přerozdělování   zboží   mezi  zasilateli z různých či stejných oborů). U podniků logistických služeb se může   jednat o spolupráci   mezi   spedičními   organizacemi   orientovanými   na   určitý     region   nebo  podniky   zabývající   se   určitým   typem   dopravy   (silniční   nákladní   přepravou   a  železnicí).   Existuje   i   varianta   spolupráce   mezi  podniky   logistických   služeb  a  zasilatelskou   organizací  (zasilatel   pověří   podnik   logistických   služeb   zasláním  produktů). </a:t>
            </a:r>
          </a:p>
        </p:txBody>
      </p:sp>
    </p:spTree>
    <p:extLst>
      <p:ext uri="{BB962C8B-B14F-4D97-AF65-F5344CB8AC3E}">
        <p14:creationId xmlns:p14="http://schemas.microsoft.com/office/powerpoint/2010/main" val="973146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59A8C4F8-7116-E74B-5102-97877CC51D62}"/>
              </a:ext>
            </a:extLst>
          </p:cNvPr>
          <p:cNvSpPr txBox="1"/>
          <p:nvPr/>
        </p:nvSpPr>
        <p:spPr>
          <a:xfrm>
            <a:off x="323528" y="764704"/>
            <a:ext cx="8496944" cy="2831544"/>
          </a:xfrm>
          <a:prstGeom prst="rect">
            <a:avLst/>
          </a:prstGeom>
          <a:noFill/>
        </p:spPr>
        <p:txBody>
          <a:bodyPr wrap="square">
            <a:spAutoFit/>
          </a:bodyPr>
          <a:lstStyle/>
          <a:p>
            <a:pPr marL="594360" lvl="1" indent="-274320" algn="just" fontAlgn="auto">
              <a:spcAft>
                <a:spcPts val="0"/>
              </a:spcAft>
              <a:buNone/>
              <a:defRPr/>
            </a:pPr>
            <a:r>
              <a:rPr lang="cs-CZ" sz="2000" b="1" dirty="0"/>
              <a:t>Strategická úroveň</a:t>
            </a:r>
            <a:r>
              <a:rPr lang="cs-CZ" sz="2000" dirty="0"/>
              <a:t> </a:t>
            </a:r>
          </a:p>
          <a:p>
            <a:pPr marL="594360" lvl="1" indent="-274320" algn="just" fontAlgn="auto">
              <a:spcAft>
                <a:spcPts val="0"/>
              </a:spcAft>
              <a:buNone/>
              <a:defRPr/>
            </a:pPr>
            <a:r>
              <a:rPr lang="cs-CZ" sz="2000" dirty="0"/>
              <a:t>Příklad:</a:t>
            </a:r>
          </a:p>
          <a:p>
            <a:pPr lvl="3" algn="just" fontAlgn="auto">
              <a:spcAft>
                <a:spcPts val="0"/>
              </a:spcAft>
              <a:buFont typeface="Arial" pitchFamily="34" charset="0"/>
              <a:buChar char="•"/>
              <a:defRPr/>
            </a:pPr>
            <a:r>
              <a:rPr lang="cs-CZ" sz="2000" dirty="0"/>
              <a:t>určení nákupních a dodacích podmínek, forem dodávek a obalů,</a:t>
            </a:r>
          </a:p>
          <a:p>
            <a:pPr lvl="3" algn="just" fontAlgn="auto">
              <a:spcAft>
                <a:spcPts val="0"/>
              </a:spcAft>
              <a:buFont typeface="Arial" pitchFamily="34" charset="0"/>
              <a:buChar char="•"/>
              <a:defRPr/>
            </a:pPr>
            <a:r>
              <a:rPr lang="cs-CZ" sz="2000" dirty="0"/>
              <a:t>stanovení postupů pro vybavování nákupních objednávek, pro zpracování zakázek odběratelů a pro příjem a expedici,</a:t>
            </a:r>
          </a:p>
          <a:p>
            <a:pPr lvl="3" algn="just" fontAlgn="auto">
              <a:spcAft>
                <a:spcPts val="0"/>
              </a:spcAft>
              <a:buFont typeface="Arial" pitchFamily="34" charset="0"/>
              <a:buChar char="•"/>
              <a:defRPr/>
            </a:pPr>
            <a:r>
              <a:rPr lang="cs-CZ" sz="2000" dirty="0"/>
              <a:t>volba technologií pro manipulaci, skladování a balení včetně určení stupně jejich automatizace,</a:t>
            </a:r>
          </a:p>
          <a:p>
            <a:pPr lvl="3" algn="just" fontAlgn="auto">
              <a:spcAft>
                <a:spcPts val="0"/>
              </a:spcAft>
              <a:buFont typeface="Arial" pitchFamily="34" charset="0"/>
              <a:buChar char="•"/>
              <a:defRPr/>
            </a:pPr>
            <a:r>
              <a:rPr lang="cs-CZ" sz="2000" dirty="0"/>
              <a:t>stanovení metod pro evidenci a zúčtování.</a:t>
            </a:r>
          </a:p>
          <a:p>
            <a:endParaRPr lang="cs-CZ" dirty="0"/>
          </a:p>
        </p:txBody>
      </p:sp>
    </p:spTree>
    <p:extLst>
      <p:ext uri="{BB962C8B-B14F-4D97-AF65-F5344CB8AC3E}">
        <p14:creationId xmlns:p14="http://schemas.microsoft.com/office/powerpoint/2010/main" val="61824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B150C-9CEE-4FE5-E295-48AE468F453F}"/>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81C134C8-973F-E496-61BA-91F9F32BBCE6}"/>
              </a:ext>
            </a:extLst>
          </p:cNvPr>
          <p:cNvSpPr txBox="1"/>
          <p:nvPr/>
        </p:nvSpPr>
        <p:spPr>
          <a:xfrm>
            <a:off x="251520" y="764704"/>
            <a:ext cx="8640960" cy="5109091"/>
          </a:xfrm>
          <a:prstGeom prst="rect">
            <a:avLst/>
          </a:prstGeom>
          <a:noFill/>
        </p:spPr>
        <p:txBody>
          <a:bodyPr wrap="square">
            <a:spAutoFit/>
          </a:bodyPr>
          <a:lstStyle/>
          <a:p>
            <a:pPr marL="0" indent="0" algn="just" fontAlgn="auto">
              <a:spcAft>
                <a:spcPts val="0"/>
              </a:spcAft>
              <a:buFont typeface="Arial" pitchFamily="34" charset="0"/>
              <a:buNone/>
              <a:defRPr/>
            </a:pPr>
            <a:r>
              <a:rPr lang="cs-CZ" sz="2000" b="1" dirty="0"/>
              <a:t>Dispoziční úroveň</a:t>
            </a:r>
            <a:r>
              <a:rPr lang="cs-CZ" sz="2000" dirty="0"/>
              <a:t> jsou krátkodobá rozhodnutí o plnění vzniklých požadavků a potřeb.</a:t>
            </a:r>
          </a:p>
          <a:p>
            <a:pPr marL="0" indent="0" algn="just" fontAlgn="auto">
              <a:spcAft>
                <a:spcPts val="0"/>
              </a:spcAft>
              <a:buFont typeface="Arial" pitchFamily="34" charset="0"/>
              <a:buNone/>
              <a:defRPr/>
            </a:pPr>
            <a:r>
              <a:rPr lang="cs-CZ" sz="2000" dirty="0"/>
              <a:t>Příklad:</a:t>
            </a:r>
          </a:p>
          <a:p>
            <a:pPr marL="274320" indent="-274320" algn="just" fontAlgn="auto">
              <a:spcAft>
                <a:spcPts val="0"/>
              </a:spcAft>
              <a:buFont typeface="Arial" pitchFamily="34" charset="0"/>
              <a:buChar char="•"/>
              <a:defRPr/>
            </a:pPr>
            <a:r>
              <a:rPr lang="cs-CZ" sz="2000" dirty="0"/>
              <a:t>zakázky odběratelů,</a:t>
            </a:r>
          </a:p>
          <a:p>
            <a:pPr marL="274320" indent="-274320" algn="just" fontAlgn="auto">
              <a:spcAft>
                <a:spcPts val="0"/>
              </a:spcAft>
              <a:buFont typeface="Arial" pitchFamily="34" charset="0"/>
              <a:buChar char="•"/>
              <a:defRPr/>
            </a:pPr>
            <a:r>
              <a:rPr lang="cs-CZ" sz="2000" dirty="0"/>
              <a:t>potřeby přepravy,</a:t>
            </a:r>
          </a:p>
          <a:p>
            <a:pPr marL="274320" indent="-274320" algn="just" fontAlgn="auto">
              <a:spcAft>
                <a:spcPts val="0"/>
              </a:spcAft>
              <a:buFont typeface="Arial" pitchFamily="34" charset="0"/>
              <a:buChar char="•"/>
              <a:defRPr/>
            </a:pPr>
            <a:r>
              <a:rPr lang="cs-CZ" sz="2000" dirty="0"/>
              <a:t>potřeby materiálu pro výrobu.</a:t>
            </a:r>
          </a:p>
          <a:p>
            <a:pPr marL="0" indent="0" algn="just" fontAlgn="auto">
              <a:spcAft>
                <a:spcPts val="0"/>
              </a:spcAft>
              <a:buFont typeface="Arial" pitchFamily="34" charset="0"/>
              <a:buNone/>
              <a:defRPr/>
            </a:pPr>
            <a:r>
              <a:rPr lang="cs-CZ" sz="2000" b="1" dirty="0"/>
              <a:t> </a:t>
            </a:r>
            <a:endParaRPr lang="cs-CZ" sz="2000" dirty="0"/>
          </a:p>
          <a:p>
            <a:pPr marL="0" indent="0" algn="just" fontAlgn="auto">
              <a:spcAft>
                <a:spcPts val="0"/>
              </a:spcAft>
              <a:buFont typeface="Arial" pitchFamily="34" charset="0"/>
              <a:buNone/>
              <a:defRPr/>
            </a:pPr>
            <a:r>
              <a:rPr lang="cs-CZ" sz="2000" b="1" dirty="0"/>
              <a:t>Administrativní (správní) úroveň</a:t>
            </a:r>
            <a:r>
              <a:rPr lang="cs-CZ" sz="2000" dirty="0"/>
              <a:t> zabezpečuje provádění </a:t>
            </a:r>
            <a:r>
              <a:rPr lang="cs-CZ" sz="2000" i="1" dirty="0"/>
              <a:t>informačních činností</a:t>
            </a:r>
            <a:r>
              <a:rPr lang="cs-CZ" sz="2000" dirty="0"/>
              <a:t> na základě dispozičního rozhodnutí nebo příkazu.</a:t>
            </a:r>
          </a:p>
          <a:p>
            <a:pPr marL="0" indent="0" algn="just" fontAlgn="auto">
              <a:spcAft>
                <a:spcPts val="0"/>
              </a:spcAft>
              <a:buFont typeface="Arial" pitchFamily="34" charset="0"/>
              <a:buNone/>
              <a:defRPr/>
            </a:pPr>
            <a:r>
              <a:rPr lang="cs-CZ" sz="2000" dirty="0"/>
              <a:t>Příklad:</a:t>
            </a:r>
          </a:p>
          <a:p>
            <a:pPr marL="274320" indent="-274320" algn="just" fontAlgn="auto">
              <a:spcAft>
                <a:spcPts val="0"/>
              </a:spcAft>
              <a:buFont typeface="Arial" pitchFamily="34" charset="0"/>
              <a:buChar char="•"/>
              <a:defRPr/>
            </a:pPr>
            <a:r>
              <a:rPr lang="cs-CZ" sz="2000" dirty="0"/>
              <a:t>umisťování a sledování nákupních objednávek a příkazů pro spedici,</a:t>
            </a:r>
          </a:p>
          <a:p>
            <a:pPr marL="274320" indent="-274320" algn="just" fontAlgn="auto">
              <a:spcAft>
                <a:spcPts val="0"/>
              </a:spcAft>
              <a:buFont typeface="Arial" pitchFamily="34" charset="0"/>
              <a:buChar char="•"/>
              <a:defRPr/>
            </a:pPr>
            <a:r>
              <a:rPr lang="cs-CZ" sz="2000" dirty="0"/>
              <a:t>vyhotovování příjemek,</a:t>
            </a:r>
          </a:p>
          <a:p>
            <a:pPr marL="274320" indent="-274320" algn="just" fontAlgn="auto">
              <a:spcAft>
                <a:spcPts val="0"/>
              </a:spcAft>
              <a:buFont typeface="Arial" pitchFamily="34" charset="0"/>
              <a:buChar char="•"/>
              <a:defRPr/>
            </a:pPr>
            <a:r>
              <a:rPr lang="cs-CZ" sz="2000"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endParaRPr lang="cs-CZ" sz="1200" dirty="0"/>
          </a:p>
        </p:txBody>
      </p:sp>
    </p:spTree>
    <p:extLst>
      <p:ext uri="{BB962C8B-B14F-4D97-AF65-F5344CB8AC3E}">
        <p14:creationId xmlns:p14="http://schemas.microsoft.com/office/powerpoint/2010/main" val="3068348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F1EA3-2238-78CE-D500-61AFD97802CA}"/>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CBE1A5E1-158D-FE32-18FA-67AD3FA881CF}"/>
              </a:ext>
            </a:extLst>
          </p:cNvPr>
          <p:cNvSpPr txBox="1"/>
          <p:nvPr/>
        </p:nvSpPr>
        <p:spPr>
          <a:xfrm>
            <a:off x="323528" y="908720"/>
            <a:ext cx="8496944" cy="2554545"/>
          </a:xfrm>
          <a:prstGeom prst="rect">
            <a:avLst/>
          </a:prstGeom>
          <a:noFill/>
        </p:spPr>
        <p:txBody>
          <a:bodyPr wrap="square">
            <a:spAutoFit/>
          </a:bodyPr>
          <a:lstStyle/>
          <a:p>
            <a:pPr marL="274320" indent="-274320" algn="just" fontAlgn="auto">
              <a:spcAft>
                <a:spcPts val="0"/>
              </a:spcAft>
              <a:buFont typeface="Arial" pitchFamily="34" charset="0"/>
              <a:buNone/>
              <a:defRPr/>
            </a:pPr>
            <a:r>
              <a:rPr lang="cs-CZ" sz="2000" b="1" dirty="0"/>
              <a:t>Operativní úroveň</a:t>
            </a:r>
            <a:r>
              <a:rPr lang="cs-CZ" sz="2000" dirty="0"/>
              <a:t> zabezpečuje provádění </a:t>
            </a:r>
            <a:r>
              <a:rPr lang="cs-CZ" sz="2000" i="1" dirty="0"/>
              <a:t>hmotných procesů</a:t>
            </a:r>
            <a:r>
              <a:rPr lang="cs-CZ" sz="2000" dirty="0"/>
              <a:t>, tzn. materiálového toku, na základě příkazů z dispoziční nebo administrativní úrovně (nadřazené úrovně).</a:t>
            </a:r>
          </a:p>
          <a:p>
            <a:pPr marL="274320" indent="-274320" algn="just" fontAlgn="auto">
              <a:spcAft>
                <a:spcPts val="0"/>
              </a:spcAft>
              <a:buFont typeface="Arial" pitchFamily="34" charset="0"/>
              <a:buChar char="•"/>
              <a:defRPr/>
            </a:pPr>
            <a:r>
              <a:rPr lang="cs-CZ" sz="2000" dirty="0"/>
              <a:t>Příklad:</a:t>
            </a:r>
          </a:p>
          <a:p>
            <a:pPr marL="274320" indent="-274320" algn="just" fontAlgn="auto">
              <a:spcAft>
                <a:spcPts val="0"/>
              </a:spcAft>
              <a:buFont typeface="Arial" pitchFamily="34" charset="0"/>
              <a:buChar char="•"/>
              <a:defRPr/>
            </a:pPr>
            <a:r>
              <a:rPr lang="cs-CZ" sz="2000" dirty="0"/>
              <a:t>doprava materiálů všeho druhu a nakupovaných dílů do podniku,</a:t>
            </a:r>
          </a:p>
          <a:p>
            <a:pPr marL="274320" indent="-274320" algn="just" fontAlgn="auto">
              <a:spcAft>
                <a:spcPts val="0"/>
              </a:spcAft>
              <a:buFont typeface="Arial" pitchFamily="34" charset="0"/>
              <a:buChar char="•"/>
              <a:defRPr/>
            </a:pPr>
            <a:r>
              <a:rPr lang="cs-CZ" sz="2000" dirty="0"/>
              <a:t>vyskladnění surovin a polotovarů, jejich přeprava do výroby,</a:t>
            </a:r>
          </a:p>
          <a:p>
            <a:pPr marL="274320" indent="-274320" algn="just" fontAlgn="auto">
              <a:spcAft>
                <a:spcPts val="0"/>
              </a:spcAft>
              <a:buFont typeface="Arial" pitchFamily="34" charset="0"/>
              <a:buChar char="•"/>
              <a:defRPr/>
            </a:pPr>
            <a:r>
              <a:rPr lang="cs-CZ" sz="2000" dirty="0"/>
              <a:t>doprava zboží do distribučních skladů,</a:t>
            </a:r>
          </a:p>
          <a:p>
            <a:pPr marL="274320" indent="-274320" algn="just" fontAlgn="auto">
              <a:spcAft>
                <a:spcPts val="0"/>
              </a:spcAft>
              <a:buFont typeface="Arial" pitchFamily="34" charset="0"/>
              <a:buChar char="•"/>
              <a:defRPr/>
            </a:pPr>
            <a:r>
              <a:rPr lang="cs-CZ" sz="2000" dirty="0"/>
              <a:t>vytváření přepravních jednotek pro expedici.</a:t>
            </a:r>
          </a:p>
        </p:txBody>
      </p:sp>
    </p:spTree>
    <p:extLst>
      <p:ext uri="{BB962C8B-B14F-4D97-AF65-F5344CB8AC3E}">
        <p14:creationId xmlns:p14="http://schemas.microsoft.com/office/powerpoint/2010/main" val="3006219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B9448E01-4E65-7C46-A652-19B07145DEC1}"/>
              </a:ext>
            </a:extLst>
          </p:cNvPr>
          <p:cNvSpPr txBox="1"/>
          <p:nvPr/>
        </p:nvSpPr>
        <p:spPr>
          <a:xfrm>
            <a:off x="251520" y="836712"/>
            <a:ext cx="8640960" cy="4093428"/>
          </a:xfrm>
          <a:prstGeom prst="rect">
            <a:avLst/>
          </a:prstGeom>
          <a:noFill/>
        </p:spPr>
        <p:txBody>
          <a:bodyPr wrap="square">
            <a:spAutoFit/>
          </a:bodyPr>
          <a:lstStyle/>
          <a:p>
            <a:pPr algn="just"/>
            <a:r>
              <a:rPr lang="cs-CZ" sz="2000" b="1" dirty="0"/>
              <a:t>Rámcovým cílem podnikové logistiky </a:t>
            </a:r>
            <a:r>
              <a:rPr lang="cs-CZ" sz="2000" dirty="0"/>
              <a:t>je zabezpečit uspokojování přání zákazníků na dodávky a služby na požadované úrovni a to při minimalizaci celkových nákladů. </a:t>
            </a:r>
          </a:p>
          <a:p>
            <a:pPr algn="just"/>
            <a:endParaRPr lang="cs-CZ" sz="2000" dirty="0"/>
          </a:p>
          <a:p>
            <a:pPr algn="just"/>
            <a:r>
              <a:rPr lang="cs-CZ" sz="2000" u="sng" dirty="0"/>
              <a:t>Cíl má dvě složky:</a:t>
            </a:r>
          </a:p>
          <a:p>
            <a:pPr algn="just"/>
            <a:endParaRPr lang="cs-CZ" sz="2000" u="sng" dirty="0"/>
          </a:p>
          <a:p>
            <a:pPr algn="just"/>
            <a:r>
              <a:rPr lang="cs-CZ" sz="2000" b="1" dirty="0"/>
              <a:t>výkonový cíl </a:t>
            </a:r>
            <a:r>
              <a:rPr lang="cs-CZ" sz="2000" dirty="0"/>
              <a:t>– připravit potřebné materiály, polotovary, nakupované díly, hotové výrobky od vstupu do podniku až do výstupu z podniku ve správném množství, druhu a jakosti, ve správném okamžiku, na správném místě (výkonnost, pohotovost, rychlost).</a:t>
            </a:r>
          </a:p>
          <a:p>
            <a:pPr algn="just"/>
            <a:endParaRPr lang="cs-CZ" sz="2000" dirty="0"/>
          </a:p>
          <a:p>
            <a:pPr algn="just"/>
            <a:r>
              <a:rPr lang="cs-CZ" sz="2000" b="1" dirty="0"/>
              <a:t>ekonomický cíl </a:t>
            </a:r>
            <a:r>
              <a:rPr lang="cs-CZ" sz="2000" dirty="0"/>
              <a:t>– splnit výkonovou složku s přiměřenými náklady a bez ohrožení likvidity podniku. Při stanovené úrovni služeb minimalizovat náklady.</a:t>
            </a:r>
          </a:p>
        </p:txBody>
      </p:sp>
    </p:spTree>
    <p:extLst>
      <p:ext uri="{BB962C8B-B14F-4D97-AF65-F5344CB8AC3E}">
        <p14:creationId xmlns:p14="http://schemas.microsoft.com/office/powerpoint/2010/main" val="2436536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60C406E7-74B3-AE85-790A-DD6343661A52}"/>
              </a:ext>
            </a:extLst>
          </p:cNvPr>
          <p:cNvSpPr txBox="1"/>
          <p:nvPr/>
        </p:nvSpPr>
        <p:spPr>
          <a:xfrm>
            <a:off x="323528" y="843677"/>
            <a:ext cx="8568952" cy="2554545"/>
          </a:xfrm>
          <a:prstGeom prst="rect">
            <a:avLst/>
          </a:prstGeom>
          <a:noFill/>
        </p:spPr>
        <p:txBody>
          <a:bodyPr wrap="square">
            <a:spAutoFit/>
          </a:bodyPr>
          <a:lstStyle/>
          <a:p>
            <a:pPr algn="just"/>
            <a:r>
              <a:rPr lang="cs-CZ" sz="2000" b="1" u="sng" dirty="0"/>
              <a:t>Logistické cíle</a:t>
            </a:r>
            <a:r>
              <a:rPr lang="cs-CZ" sz="2000" u="sng" dirty="0"/>
              <a:t> lze dělit i jinak:</a:t>
            </a:r>
          </a:p>
          <a:p>
            <a:pPr algn="just"/>
            <a:endParaRPr lang="cs-CZ" sz="2000" dirty="0"/>
          </a:p>
          <a:p>
            <a:pPr algn="just"/>
            <a:r>
              <a:rPr lang="cs-CZ" sz="2000" b="1" dirty="0"/>
              <a:t>vnější</a:t>
            </a:r>
            <a:r>
              <a:rPr lang="cs-CZ" sz="2000" dirty="0"/>
              <a:t> – plnění přání zákazníků a požadavků trhu, to znamená zvýšení objemu prodeje, krátké dodací lhůty, úplnost a spolehlivost dodávek, pružnost podniku.</a:t>
            </a:r>
          </a:p>
          <a:p>
            <a:pPr algn="just"/>
            <a:endParaRPr lang="cs-CZ" sz="2000" dirty="0"/>
          </a:p>
          <a:p>
            <a:pPr algn="just"/>
            <a:r>
              <a:rPr lang="cs-CZ" sz="2000" b="1" dirty="0"/>
              <a:t>vnitřní </a:t>
            </a:r>
            <a:r>
              <a:rPr lang="cs-CZ" sz="2000" dirty="0"/>
              <a:t>– snižování nákladů na dopravu, manipulaci a skladování, na výrobu, na zásoby a řízení, což především znamená snížení objemu kapitálu vázaného v zásobách.</a:t>
            </a:r>
          </a:p>
        </p:txBody>
      </p:sp>
    </p:spTree>
    <p:extLst>
      <p:ext uri="{BB962C8B-B14F-4D97-AF65-F5344CB8AC3E}">
        <p14:creationId xmlns:p14="http://schemas.microsoft.com/office/powerpoint/2010/main" val="372641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9DA3EB-1E88-4535-8C40-45D5C1690E3B}"/>
              </a:ext>
            </a:extLst>
          </p:cNvPr>
          <p:cNvSpPr>
            <a:spLocks noGrp="1"/>
          </p:cNvSpPr>
          <p:nvPr>
            <p:ph type="title"/>
          </p:nvPr>
        </p:nvSpPr>
        <p:spPr/>
        <p:txBody>
          <a:bodyPr/>
          <a:lstStyle/>
          <a:p>
            <a:r>
              <a:rPr lang="cs-CZ" dirty="0"/>
              <a:t>Otázky ke zkoušce</a:t>
            </a:r>
          </a:p>
        </p:txBody>
      </p:sp>
      <p:sp>
        <p:nvSpPr>
          <p:cNvPr id="3" name="Zástupný obsah 2">
            <a:extLst>
              <a:ext uri="{FF2B5EF4-FFF2-40B4-BE49-F238E27FC236}">
                <a16:creationId xmlns:a16="http://schemas.microsoft.com/office/drawing/2014/main" id="{CD636375-BAF6-4E0E-9145-7BC1FF6EFCB4}"/>
              </a:ext>
            </a:extLst>
          </p:cNvPr>
          <p:cNvSpPr>
            <a:spLocks noGrp="1"/>
          </p:cNvSpPr>
          <p:nvPr>
            <p:ph idx="1"/>
          </p:nvPr>
        </p:nvSpPr>
        <p:spPr/>
        <p:txBody>
          <a:bodyPr>
            <a:normAutofit fontScale="77500" lnSpcReduction="20000"/>
          </a:bodyPr>
          <a:lstStyle/>
          <a:p>
            <a:pPr marL="0" indent="0">
              <a:buNone/>
            </a:pPr>
            <a:r>
              <a:rPr lang="cs-CZ" dirty="0"/>
              <a:t>1. Základní pojmy a terminologie</a:t>
            </a:r>
            <a:br>
              <a:rPr lang="cs-CZ" dirty="0"/>
            </a:br>
            <a:r>
              <a:rPr lang="cs-CZ" dirty="0"/>
              <a:t>2. Logistické řetězce. Dodavatelské řetězce. Dodavatelská síť.</a:t>
            </a:r>
            <a:br>
              <a:rPr lang="cs-CZ" dirty="0"/>
            </a:br>
            <a:r>
              <a:rPr lang="cs-CZ" dirty="0"/>
              <a:t>3. Materiálové hospodářství. Logistické pracovní prostředky</a:t>
            </a:r>
            <a:br>
              <a:rPr lang="cs-CZ" dirty="0"/>
            </a:br>
            <a:r>
              <a:rPr lang="cs-CZ" dirty="0"/>
              <a:t>4. Zásobování</a:t>
            </a:r>
            <a:br>
              <a:rPr lang="cs-CZ" dirty="0"/>
            </a:br>
            <a:r>
              <a:rPr lang="cs-CZ" dirty="0"/>
              <a:t>5. Skladové hospodářství.</a:t>
            </a:r>
            <a:br>
              <a:rPr lang="cs-CZ" dirty="0"/>
            </a:br>
            <a:r>
              <a:rPr lang="cs-CZ" dirty="0"/>
              <a:t>6. Logistické pracovní prostředky. Aktivní prvky</a:t>
            </a:r>
            <a:br>
              <a:rPr lang="cs-CZ" dirty="0"/>
            </a:br>
            <a:r>
              <a:rPr lang="cs-CZ" dirty="0"/>
              <a:t>7. Odpadové hospodářství</a:t>
            </a:r>
            <a:br>
              <a:rPr lang="cs-CZ" dirty="0"/>
            </a:br>
            <a:r>
              <a:rPr lang="cs-CZ" dirty="0"/>
              <a:t>8. Doprava</a:t>
            </a:r>
            <a:br>
              <a:rPr lang="cs-CZ" dirty="0"/>
            </a:br>
            <a:r>
              <a:rPr lang="cs-CZ" dirty="0"/>
              <a:t>9. Řízení kvality v logistice</a:t>
            </a:r>
            <a:br>
              <a:rPr lang="cs-CZ" dirty="0"/>
            </a:br>
            <a:r>
              <a:rPr lang="cs-CZ" dirty="0"/>
              <a:t>10. Informační toky v logistice. IS v logistice</a:t>
            </a:r>
            <a:br>
              <a:rPr lang="cs-CZ" dirty="0"/>
            </a:br>
            <a:r>
              <a:rPr lang="cs-CZ" dirty="0"/>
              <a:t>11. Logistická strategie a plánování</a:t>
            </a:r>
            <a:br>
              <a:rPr lang="cs-CZ" dirty="0"/>
            </a:br>
            <a:r>
              <a:rPr lang="cs-CZ" dirty="0"/>
              <a:t>12. Řízení rizik v logistice</a:t>
            </a:r>
          </a:p>
        </p:txBody>
      </p:sp>
    </p:spTree>
    <p:extLst>
      <p:ext uri="{BB962C8B-B14F-4D97-AF65-F5344CB8AC3E}">
        <p14:creationId xmlns:p14="http://schemas.microsoft.com/office/powerpoint/2010/main" val="2599963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74DF45A5-C633-7313-97B1-382220F9B37D}"/>
              </a:ext>
            </a:extLst>
          </p:cNvPr>
          <p:cNvSpPr txBox="1"/>
          <p:nvPr/>
        </p:nvSpPr>
        <p:spPr>
          <a:xfrm>
            <a:off x="251520" y="908720"/>
            <a:ext cx="8568952" cy="3785652"/>
          </a:xfrm>
          <a:prstGeom prst="rect">
            <a:avLst/>
          </a:prstGeom>
          <a:noFill/>
        </p:spPr>
        <p:txBody>
          <a:bodyPr wrap="square">
            <a:spAutoFit/>
          </a:bodyPr>
          <a:lstStyle/>
          <a:p>
            <a:pPr algn="just"/>
            <a:r>
              <a:rPr lang="cs-CZ" sz="2000" b="1" i="1" dirty="0"/>
              <a:t>Logistické náklady</a:t>
            </a:r>
            <a:r>
              <a:rPr lang="cs-CZ" sz="2000" b="1" dirty="0"/>
              <a:t> </a:t>
            </a:r>
            <a:r>
              <a:rPr lang="cs-CZ" sz="2000" dirty="0"/>
              <a:t>jsou finanční prostředky vynaložené na logistické výkony. Totální náklady jsou tvořeny součtem všech nákladů ve všech oblastech logistických procesů. </a:t>
            </a:r>
          </a:p>
          <a:p>
            <a:pPr algn="just"/>
            <a:endParaRPr lang="cs-CZ" sz="2000" dirty="0"/>
          </a:p>
          <a:p>
            <a:pPr algn="just"/>
            <a:r>
              <a:rPr lang="cs-CZ" sz="2000" dirty="0"/>
              <a:t>Minimalizace nákladů odděleně v jedné oblasti může způsobit zvýšení nákladů v další oblasti.</a:t>
            </a:r>
          </a:p>
          <a:p>
            <a:pPr algn="just"/>
            <a:endParaRPr lang="cs-CZ" sz="2000" dirty="0"/>
          </a:p>
          <a:p>
            <a:pPr algn="just"/>
            <a:r>
              <a:rPr lang="cs-CZ" sz="2000" b="1" dirty="0"/>
              <a:t>Existuje šest základních oblastí nákladů, které jsou vzájemně propojené:</a:t>
            </a:r>
          </a:p>
          <a:p>
            <a:pPr algn="just"/>
            <a:endParaRPr lang="cs-CZ" sz="2000" b="1" dirty="0"/>
          </a:p>
          <a:p>
            <a:pPr lvl="0" algn="just"/>
            <a:r>
              <a:rPr lang="cs-CZ" sz="2000" b="1" dirty="0"/>
              <a:t>úroveň zákaznického servisu </a:t>
            </a:r>
            <a:r>
              <a:rPr lang="cs-CZ" sz="2000" dirty="0"/>
              <a:t>– poprodejní servis, dodávky náhradních dílů, vyzvedávání vadných nebo špatně fungujících výrobků od zákazníků, rychlá reakce na požadavky na opravy, manipulace s vráceným zbožím,</a:t>
            </a:r>
          </a:p>
        </p:txBody>
      </p:sp>
    </p:spTree>
    <p:extLst>
      <p:ext uri="{BB962C8B-B14F-4D97-AF65-F5344CB8AC3E}">
        <p14:creationId xmlns:p14="http://schemas.microsoft.com/office/powerpoint/2010/main" val="241900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0B89B-5873-8570-6A82-E920352CB23C}"/>
            </a:ext>
          </a:extLst>
        </p:cNvPr>
        <p:cNvGrpSpPr/>
        <p:nvPr/>
      </p:nvGrpSpPr>
      <p:grpSpPr>
        <a:xfrm>
          <a:off x="0" y="0"/>
          <a:ext cx="0" cy="0"/>
          <a:chOff x="0" y="0"/>
          <a:chExt cx="0" cy="0"/>
        </a:xfrm>
      </p:grpSpPr>
      <p:sp>
        <p:nvSpPr>
          <p:cNvPr id="3" name="TextovéPole 2">
            <a:extLst>
              <a:ext uri="{FF2B5EF4-FFF2-40B4-BE49-F238E27FC236}">
                <a16:creationId xmlns:a16="http://schemas.microsoft.com/office/drawing/2014/main" id="{A90B2FD3-6D94-E9EC-D49D-D13602D1CE12}"/>
              </a:ext>
            </a:extLst>
          </p:cNvPr>
          <p:cNvSpPr txBox="1"/>
          <p:nvPr/>
        </p:nvSpPr>
        <p:spPr>
          <a:xfrm>
            <a:off x="251520" y="620688"/>
            <a:ext cx="8712968" cy="5016758"/>
          </a:xfrm>
          <a:prstGeom prst="rect">
            <a:avLst/>
          </a:prstGeom>
          <a:noFill/>
        </p:spPr>
        <p:txBody>
          <a:bodyPr wrap="square">
            <a:spAutoFit/>
          </a:bodyPr>
          <a:lstStyle/>
          <a:p>
            <a:pPr lvl="0" algn="just"/>
            <a:r>
              <a:rPr lang="cs-CZ" sz="2000" b="1" dirty="0"/>
              <a:t>přepravní náklady </a:t>
            </a:r>
            <a:r>
              <a:rPr lang="cs-CZ" sz="2000" dirty="0"/>
              <a:t>– výběr způsobu dopravy, výběr přepravní trasy, doprava uvnitř podniku,</a:t>
            </a:r>
          </a:p>
          <a:p>
            <a:pPr lvl="0" algn="just"/>
            <a:endParaRPr lang="cs-CZ" sz="2000" dirty="0"/>
          </a:p>
          <a:p>
            <a:pPr lvl="0" algn="just"/>
            <a:r>
              <a:rPr lang="cs-CZ" sz="2000" b="1" dirty="0"/>
              <a:t>náklady na udržování zásob </a:t>
            </a:r>
            <a:r>
              <a:rPr lang="cs-CZ" sz="2000" dirty="0"/>
              <a:t>– kapitál vázaný v zásobách, skladovací náklady, náklady na pořízení zásob, náklady na likvidaci zastaralého zboží, náklady na balení, likvidace odpadového materiálu, krádeže a jiná rizika, pojištění,</a:t>
            </a:r>
          </a:p>
          <a:p>
            <a:pPr lvl="0" algn="just"/>
            <a:endParaRPr lang="cs-CZ" sz="2000" dirty="0"/>
          </a:p>
          <a:p>
            <a:pPr lvl="0" algn="just"/>
            <a:r>
              <a:rPr lang="cs-CZ" sz="2000" b="1" dirty="0"/>
              <a:t>skladovací náklady </a:t>
            </a:r>
            <a:r>
              <a:rPr lang="cs-CZ" sz="2000" dirty="0"/>
              <a:t>– počet skladů, umístění skladů, </a:t>
            </a:r>
          </a:p>
          <a:p>
            <a:pPr lvl="0" algn="just"/>
            <a:endParaRPr lang="cs-CZ" sz="2000" dirty="0"/>
          </a:p>
          <a:p>
            <a:pPr lvl="0" algn="just"/>
            <a:r>
              <a:rPr lang="cs-CZ" sz="2000" b="1" dirty="0"/>
              <a:t>množstevní náklady </a:t>
            </a:r>
            <a:r>
              <a:rPr lang="cs-CZ" sz="2000" dirty="0"/>
              <a:t>– rozpor mezi velkými výrobními dávkami, které snižují cenu a nárokem na velký skladovací prostor, individuální přání zákazníků na malá dodávaná množství a velké výrobní série, </a:t>
            </a:r>
          </a:p>
          <a:p>
            <a:pPr lvl="0" algn="just"/>
            <a:endParaRPr lang="cs-CZ" sz="2000" dirty="0"/>
          </a:p>
          <a:p>
            <a:pPr lvl="0" algn="just"/>
            <a:r>
              <a:rPr lang="cs-CZ" sz="2000" b="1" dirty="0"/>
              <a:t>náklady na informační systém </a:t>
            </a:r>
            <a:r>
              <a:rPr lang="cs-CZ" sz="2000" dirty="0"/>
              <a:t>– vyřizování objednávek elektronickou výměnou dat (EDI – </a:t>
            </a:r>
            <a:r>
              <a:rPr lang="cs-CZ" sz="2000" dirty="0" err="1"/>
              <a:t>Electronic</a:t>
            </a:r>
            <a:r>
              <a:rPr lang="cs-CZ" sz="2000" dirty="0"/>
              <a:t> Data </a:t>
            </a:r>
            <a:r>
              <a:rPr lang="cs-CZ" sz="2000" dirty="0" err="1"/>
              <a:t>Interchange</a:t>
            </a:r>
            <a:r>
              <a:rPr lang="cs-CZ" sz="2000" dirty="0"/>
              <a:t>), elektronický převod peněz (EFT – </a:t>
            </a:r>
            <a:r>
              <a:rPr lang="cs-CZ" sz="2000" dirty="0" err="1"/>
              <a:t>Electronic</a:t>
            </a:r>
            <a:r>
              <a:rPr lang="cs-CZ" sz="2000" dirty="0"/>
              <a:t> </a:t>
            </a:r>
            <a:r>
              <a:rPr lang="cs-CZ" sz="2000" dirty="0" err="1"/>
              <a:t>Funds</a:t>
            </a:r>
            <a:r>
              <a:rPr lang="cs-CZ" sz="2000" dirty="0"/>
              <a:t> Transfer).</a:t>
            </a:r>
          </a:p>
        </p:txBody>
      </p:sp>
    </p:spTree>
    <p:extLst>
      <p:ext uri="{BB962C8B-B14F-4D97-AF65-F5344CB8AC3E}">
        <p14:creationId xmlns:p14="http://schemas.microsoft.com/office/powerpoint/2010/main" val="40715081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ovéPole 4">
            <a:extLst>
              <a:ext uri="{FF2B5EF4-FFF2-40B4-BE49-F238E27FC236}">
                <a16:creationId xmlns:a16="http://schemas.microsoft.com/office/drawing/2014/main" id="{A249C217-9593-A00A-15A9-79C814A7A5BF}"/>
              </a:ext>
            </a:extLst>
          </p:cNvPr>
          <p:cNvSpPr txBox="1"/>
          <p:nvPr/>
        </p:nvSpPr>
        <p:spPr>
          <a:xfrm>
            <a:off x="323528" y="836712"/>
            <a:ext cx="8640960" cy="2862322"/>
          </a:xfrm>
          <a:prstGeom prst="rect">
            <a:avLst/>
          </a:prstGeom>
          <a:noFill/>
        </p:spPr>
        <p:txBody>
          <a:bodyPr wrap="square">
            <a:spAutoFit/>
          </a:bodyPr>
          <a:lstStyle/>
          <a:p>
            <a:pPr algn="just">
              <a:buNone/>
            </a:pPr>
            <a:r>
              <a:rPr lang="cs-CZ" sz="2000" b="1" dirty="0"/>
              <a:t>Řetězec je účelné uspořádání množiny technických </a:t>
            </a:r>
            <a:r>
              <a:rPr lang="cs-CZ" sz="2000" dirty="0"/>
              <a:t>prostředků pro uskutečňování logistických cílů. V systému jde o přemísťování věcí (osob) a přemísťování informací (nosičů informací, signálů apod.). Cílem může také být přemísťování energií a financí.</a:t>
            </a:r>
          </a:p>
          <a:p>
            <a:pPr algn="just">
              <a:buNone/>
            </a:pPr>
            <a:endParaRPr lang="cs-CZ" sz="2000" dirty="0"/>
          </a:p>
          <a:p>
            <a:pPr algn="just">
              <a:buNone/>
            </a:pPr>
            <a:r>
              <a:rPr lang="cs-CZ" sz="2000" b="1" dirty="0"/>
              <a:t>Logistický řetězec </a:t>
            </a:r>
            <a:r>
              <a:rPr lang="cs-CZ" sz="2000" dirty="0"/>
              <a:t>je nejdůležitější pojem logistiky. Jedná se o dynamické propojení trhu  spotřeby a trhu surovin, materiálů a dílů v hmotném a nehmotném stavu vycházející od poptávky konečného zákazníka nebo se váže na konkrétní zakázky</a:t>
            </a:r>
          </a:p>
        </p:txBody>
      </p:sp>
    </p:spTree>
    <p:extLst>
      <p:ext uri="{BB962C8B-B14F-4D97-AF65-F5344CB8AC3E}">
        <p14:creationId xmlns:p14="http://schemas.microsoft.com/office/powerpoint/2010/main" val="34942799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fontScale="77500" lnSpcReduction="20000"/>
          </a:bodyPr>
          <a:lstStyle/>
          <a:p>
            <a:r>
              <a:rPr lang="cs-CZ" b="1" dirty="0"/>
              <a:t>Cesty (kanály)</a:t>
            </a:r>
            <a:endParaRPr lang="cs-CZ" dirty="0"/>
          </a:p>
          <a:p>
            <a:endParaRPr lang="cs-CZ" dirty="0"/>
          </a:p>
          <a:p>
            <a:r>
              <a:rPr lang="cs-CZ" b="1" dirty="0"/>
              <a:t>Články</a:t>
            </a:r>
          </a:p>
          <a:p>
            <a:endParaRPr lang="cs-CZ" b="1" dirty="0"/>
          </a:p>
          <a:p>
            <a:pPr algn="just"/>
            <a:r>
              <a:rPr lang="cs-CZ" b="1" dirty="0"/>
              <a:t>Cesty (kanály)</a:t>
            </a:r>
            <a:r>
              <a:rPr lang="cs-CZ" dirty="0"/>
              <a:t> jsou cesty pohybu hmotných prvků a cesty pohybu informací, nemusí propojovat tytéž články, články mohou být prostorově (směrově) i časově odlišné.</a:t>
            </a:r>
          </a:p>
          <a:p>
            <a:pPr algn="just"/>
            <a:endParaRPr lang="cs-CZ" dirty="0"/>
          </a:p>
          <a:p>
            <a:pPr algn="just"/>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pPr marL="0" indent="0">
              <a:buNone/>
            </a:pPr>
            <a:endParaRPr lang="cs-CZ" dirty="0"/>
          </a:p>
        </p:txBody>
      </p:sp>
    </p:spTree>
    <p:extLst>
      <p:ext uri="{BB962C8B-B14F-4D97-AF65-F5344CB8AC3E}">
        <p14:creationId xmlns:p14="http://schemas.microsoft.com/office/powerpoint/2010/main" val="36943542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fontScale="77500" lnSpcReduction="20000"/>
          </a:bodyPr>
          <a:lstStyle/>
          <a:p>
            <a:pPr algn="just"/>
            <a:r>
              <a:rPr lang="cs-CZ" dirty="0"/>
              <a:t>ve výrobě</a:t>
            </a:r>
          </a:p>
          <a:p>
            <a:pPr algn="just"/>
            <a:r>
              <a:rPr lang="cs-CZ" dirty="0"/>
              <a:t>v dopravě</a:t>
            </a:r>
          </a:p>
          <a:p>
            <a:pPr algn="just"/>
            <a:r>
              <a:rPr lang="cs-CZ" dirty="0"/>
              <a:t>v obchodě</a:t>
            </a:r>
          </a:p>
          <a:p>
            <a:endParaRPr lang="cs-CZ" dirty="0"/>
          </a:p>
          <a:p>
            <a:pPr algn="just"/>
            <a:r>
              <a:rPr lang="cs-CZ" b="1" dirty="0"/>
              <a:t>ve výrobě </a:t>
            </a:r>
            <a:r>
              <a:rPr lang="cs-CZ" dirty="0"/>
              <a:t>– továrny, dílny, výrobní linky, buňky a centra, sklady surovin, materiálů, nakupovaných dílů, výrobní a montážní mezisklady, montážní linky, sklady hotových výrobků,</a:t>
            </a:r>
          </a:p>
          <a:p>
            <a:pPr algn="just"/>
            <a:r>
              <a:rPr lang="cs-CZ" b="1" dirty="0"/>
              <a:t>v dopravě </a:t>
            </a:r>
            <a:r>
              <a:rPr lang="cs-CZ" dirty="0"/>
              <a:t>– terminály a překladiště, železniční stanice, přístavy, letiště,</a:t>
            </a:r>
          </a:p>
          <a:p>
            <a:pPr algn="just"/>
            <a:r>
              <a:rPr lang="cs-CZ" b="1" dirty="0"/>
              <a:t>v obchodě </a:t>
            </a:r>
            <a:r>
              <a:rPr lang="cs-CZ" dirty="0"/>
              <a:t>– velkoobchodní sklady a maloobchodní prodejny.</a:t>
            </a:r>
          </a:p>
          <a:p>
            <a:pPr marL="0" indent="0">
              <a:buNone/>
            </a:pPr>
            <a:endParaRPr lang="cs-CZ" dirty="0"/>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a:extLst>
              <a:ext uri="{FF2B5EF4-FFF2-40B4-BE49-F238E27FC236}">
                <a16:creationId xmlns:a16="http://schemas.microsoft.com/office/drawing/2014/main" id="{C8E43C98-220B-0DF3-11F9-C6660F0ECD0F}"/>
              </a:ext>
            </a:extLst>
          </p:cNvPr>
          <p:cNvPicPr>
            <a:picLocks noChangeAspect="1"/>
          </p:cNvPicPr>
          <p:nvPr/>
        </p:nvPicPr>
        <p:blipFill>
          <a:blip r:embed="rId2"/>
          <a:stretch>
            <a:fillRect/>
          </a:stretch>
        </p:blipFill>
        <p:spPr>
          <a:xfrm>
            <a:off x="539552" y="764704"/>
            <a:ext cx="8280920" cy="4745397"/>
          </a:xfrm>
          <a:prstGeom prst="rect">
            <a:avLst/>
          </a:prstGeom>
        </p:spPr>
      </p:pic>
    </p:spTree>
    <p:extLst>
      <p:ext uri="{BB962C8B-B14F-4D97-AF65-F5344CB8AC3E}">
        <p14:creationId xmlns:p14="http://schemas.microsoft.com/office/powerpoint/2010/main" val="3539867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Metadata/LabelInfo.xml><?xml version="1.0" encoding="utf-8"?>
<clbl:labelList xmlns:clbl="http://schemas.microsoft.com/office/2020/mipLabelMetadata">
  <clbl:label id="{1717d80d-b29e-4564-bcc8-1d711dae1c3a}" enabled="1" method="Privileged" siteId="{96ece526-9c7d-48b0-8daf-8b93c90a5d18}" contentBits="0" removed="0"/>
</clbl:labelList>
</file>

<file path=docProps/app.xml><?xml version="1.0" encoding="utf-8"?>
<Properties xmlns="http://schemas.openxmlformats.org/officeDocument/2006/extended-properties" xmlns:vt="http://schemas.openxmlformats.org/officeDocument/2006/docPropsVTypes">
  <Template/>
  <TotalTime>1129</TotalTime>
  <Words>4362</Words>
  <Application>Microsoft Office PowerPoint</Application>
  <PresentationFormat>Předvádění na obrazovce (4:3)</PresentationFormat>
  <Paragraphs>468</Paragraphs>
  <Slides>53</Slides>
  <Notes>38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53</vt:i4>
      </vt:variant>
    </vt:vector>
  </HeadingPairs>
  <TitlesOfParts>
    <vt:vector size="57" baseType="lpstr">
      <vt:lpstr>Arial</vt:lpstr>
      <vt:lpstr>Calibri</vt:lpstr>
      <vt:lpstr>Times New Roman</vt:lpstr>
      <vt:lpstr>Office Theme</vt:lpstr>
      <vt:lpstr>Logistický management</vt:lpstr>
      <vt:lpstr>Požadavky k ukončení předmětu</vt:lpstr>
      <vt:lpstr>Otázky ke zkoušce</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Prezentace aplikace PowerPoint</vt:lpstr>
      <vt:lpstr>Prezentace aplikace PowerPoint</vt:lpstr>
      <vt:lpstr>Prezentace aplikace PowerPoint</vt:lpstr>
      <vt:lpstr>Podnik jako logistický systém</vt:lpstr>
      <vt:lpstr>Mikrologistický a makrologistický systém</vt:lpstr>
      <vt:lpstr>Mezilogistický systém</vt:lpstr>
      <vt:lpstr>Prezentace aplikace PowerPoint</vt:lpstr>
      <vt:lpstr>Strukturace logistických funkcí podle úrovně řízení</vt:lpstr>
      <vt:lpstr>Prezentace aplikace PowerPoint</vt:lpstr>
      <vt:lpstr>Prezentace aplikace PowerPoint</vt:lpstr>
      <vt:lpstr>Prezentace aplikace PowerPoint</vt:lpstr>
      <vt:lpstr>Logistické cíle</vt:lpstr>
      <vt:lpstr>Prezentace aplikace PowerPoint</vt:lpstr>
      <vt:lpstr>Prezentace aplikace PowerPoint</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Prezentace aplikace PowerPoint</vt:lpstr>
      <vt:lpstr>Prezentace aplikace PowerPoint</vt:lpstr>
      <vt:lpstr>Logistické náklady</vt:lpstr>
      <vt:lpstr>Logistické výkony</vt:lpstr>
      <vt:lpstr>Logistické výkonové ukazatele</vt:lpstr>
      <vt:lpstr>3. Dodavatelské řetězce. Dodavatelské sítě</vt:lpstr>
      <vt:lpstr>Definice dodavatelský řetězec</vt:lpstr>
      <vt:lpstr>Prezentace aplikace PowerPoint</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lpstr>Prezentace aplikace PowerPoint</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Hart Martin</cp:lastModifiedBy>
  <cp:revision>72</cp:revision>
  <cp:lastPrinted>2018-09-11T09:44:43Z</cp:lastPrinted>
  <dcterms:created xsi:type="dcterms:W3CDTF">2012-02-25T13:45:29Z</dcterms:created>
  <dcterms:modified xsi:type="dcterms:W3CDTF">2025-09-24T08:15:23Z</dcterms:modified>
</cp:coreProperties>
</file>