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7"/>
  </p:notesMasterIdLst>
  <p:sldIdLst>
    <p:sldId id="256" r:id="rId3"/>
    <p:sldId id="286" r:id="rId4"/>
    <p:sldId id="292" r:id="rId5"/>
    <p:sldId id="330" r:id="rId6"/>
    <p:sldId id="287" r:id="rId7"/>
    <p:sldId id="305" r:id="rId8"/>
    <p:sldId id="300" r:id="rId9"/>
    <p:sldId id="327" r:id="rId10"/>
    <p:sldId id="328" r:id="rId11"/>
    <p:sldId id="338" r:id="rId12"/>
    <p:sldId id="331" r:id="rId13"/>
    <p:sldId id="339" r:id="rId14"/>
    <p:sldId id="329" r:id="rId15"/>
    <p:sldId id="332" r:id="rId16"/>
    <p:sldId id="340" r:id="rId17"/>
    <p:sldId id="333" r:id="rId18"/>
    <p:sldId id="334" r:id="rId19"/>
    <p:sldId id="335" r:id="rId20"/>
    <p:sldId id="341" r:id="rId21"/>
    <p:sldId id="336" r:id="rId22"/>
    <p:sldId id="337" r:id="rId23"/>
    <p:sldId id="309" r:id="rId24"/>
    <p:sldId id="326" r:id="rId25"/>
    <p:sldId id="304" r:id="rId2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737"/>
  </p:normalViewPr>
  <p:slideViewPr>
    <p:cSldViewPr snapToGrid="0" snapToObjects="1">
      <p:cViewPr varScale="1">
        <p:scale>
          <a:sx n="80" d="100"/>
          <a:sy n="80" d="100"/>
        </p:scale>
        <p:origin x="60" y="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23.09.2025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013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8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5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3094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70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615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5177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131610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28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663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897134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941602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32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20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7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013"/>
          </a:p>
        </p:txBody>
      </p:sp>
    </p:spTree>
    <p:extLst>
      <p:ext uri="{BB962C8B-B14F-4D97-AF65-F5344CB8AC3E}">
        <p14:creationId xmlns:p14="http://schemas.microsoft.com/office/powerpoint/2010/main" val="260671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094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75" kern="1200">
          <a:solidFill>
            <a:srgbClr val="313131"/>
          </a:solidFill>
          <a:latin typeface="+mj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VÝZNAM ABSTRAKCE, REPREZENTACE A INTERPRETACE INFORMACÍ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9B7D8D9-CB29-4C3B-93A9-38F44BCBDFD8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CADB4-ED0A-BE80-3524-0E214EE86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32FAFB-86B9-9495-0824-B2FA1936A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766218"/>
            <a:ext cx="8064000" cy="1325563"/>
          </a:xfrm>
        </p:spPr>
        <p:txBody>
          <a:bodyPr/>
          <a:lstStyle/>
          <a:p>
            <a:r>
              <a:rPr lang="cs-CZ" sz="4400" b="1" dirty="0">
                <a:solidFill>
                  <a:schemeClr val="tx1"/>
                </a:solidFill>
              </a:rPr>
              <a:t>Abstrakce</a:t>
            </a:r>
            <a:r>
              <a:rPr lang="cs-CZ" sz="4400" dirty="0">
                <a:solidFill>
                  <a:schemeClr val="tx1"/>
                </a:solidFill>
              </a:rPr>
              <a:t> = skrytí komplexních detailů a soustředění se jen na ty podstatné vlastnosti </a:t>
            </a:r>
          </a:p>
        </p:txBody>
      </p:sp>
    </p:spTree>
    <p:extLst>
      <p:ext uri="{BB962C8B-B14F-4D97-AF65-F5344CB8AC3E}">
        <p14:creationId xmlns:p14="http://schemas.microsoft.com/office/powerpoint/2010/main" val="3689134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ABSTRAKCE - příklad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Je možné vysvětlit kamarádovi, který naši ulici nezná, že bydlíte v posledním domě na levé straně</a:t>
            </a:r>
          </a:p>
          <a:p>
            <a:pPr marL="0" indent="0" algn="just">
              <a:buClrTx/>
              <a:buNone/>
            </a:pPr>
            <a:r>
              <a:rPr lang="cs-CZ" sz="2800" dirty="0">
                <a:latin typeface="Calibri "/>
              </a:rPr>
              <a:t> –&gt;  pro jeho pochopení však nemusíte popisovat 		každý dům, který stojí na vaší ulici.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624500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D2E48-08B2-33DF-61C4-85E6EB69B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4F2C82-8FB0-4930-E862-BED3E7F59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ABSTRAKCE – v informatice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4B865A-6D1B-7C47-4CE0-A3DA64BDC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Programátor </a:t>
            </a:r>
            <a:r>
              <a:rPr lang="cs-CZ" sz="2800" b="1" dirty="0">
                <a:latin typeface="Calibri "/>
              </a:rPr>
              <a:t>tvoří aplikaci </a:t>
            </a:r>
            <a:r>
              <a:rPr lang="cs-CZ" sz="2800" dirty="0">
                <a:latin typeface="Calibri "/>
              </a:rPr>
              <a:t>a nemusí se starat o to, jak přesně </a:t>
            </a:r>
            <a:r>
              <a:rPr lang="cs-CZ" sz="2800" b="1" dirty="0">
                <a:latin typeface="Calibri "/>
              </a:rPr>
              <a:t>funguje procesor</a:t>
            </a:r>
          </a:p>
          <a:p>
            <a:pPr algn="just">
              <a:buClrTx/>
            </a:pPr>
            <a:endParaRPr lang="cs-CZ" sz="2800" b="1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b="1" dirty="0">
                <a:latin typeface="Calibri "/>
              </a:rPr>
              <a:t>Složité systémy </a:t>
            </a:r>
            <a:r>
              <a:rPr lang="cs-CZ" sz="2800" dirty="0">
                <a:latin typeface="Calibri "/>
              </a:rPr>
              <a:t>můžeme </a:t>
            </a:r>
            <a:r>
              <a:rPr lang="cs-CZ" sz="2800" b="1" dirty="0">
                <a:latin typeface="Calibri "/>
              </a:rPr>
              <a:t>rozdělit na menší</a:t>
            </a:r>
            <a:r>
              <a:rPr lang="cs-CZ" sz="2800" dirty="0">
                <a:latin typeface="Calibri "/>
              </a:rPr>
              <a:t>, snadno spravovatelné části. Každá část má jasně definované rozhraní a skrývá své vnitřní detaily.</a:t>
            </a:r>
          </a:p>
        </p:txBody>
      </p:sp>
    </p:spTree>
    <p:extLst>
      <p:ext uri="{BB962C8B-B14F-4D97-AF65-F5344CB8AC3E}">
        <p14:creationId xmlns:p14="http://schemas.microsoft.com/office/powerpoint/2010/main" val="1477435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Informace x data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b="1" dirty="0">
                <a:latin typeface="Calibri "/>
              </a:rPr>
              <a:t>Data</a:t>
            </a:r>
            <a:r>
              <a:rPr lang="cs-CZ" sz="2800" dirty="0">
                <a:latin typeface="Calibri "/>
              </a:rPr>
              <a:t> = jakýkoliv údaj – číslo, směsice písmen, audiovizuální, apod.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b="1" dirty="0">
                <a:latin typeface="Calibri "/>
              </a:rPr>
              <a:t>Informace</a:t>
            </a:r>
            <a:r>
              <a:rPr lang="cs-CZ" sz="2800" dirty="0">
                <a:latin typeface="Calibri "/>
              </a:rPr>
              <a:t> = „data v kontextu“, které pro nás představují nějaký význam </a:t>
            </a:r>
          </a:p>
        </p:txBody>
      </p:sp>
    </p:spTree>
    <p:extLst>
      <p:ext uri="{BB962C8B-B14F-4D97-AF65-F5344CB8AC3E}">
        <p14:creationId xmlns:p14="http://schemas.microsoft.com/office/powerpoint/2010/main" val="1493061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Reprezentace informací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Jakým způsobem jsou data v počítači uschována, zpracována a předávána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Počítače vždy pracují s daty reprezentovanými v binární formě (0;1)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Když půjdeme do „vyšší míry abstrakce“ co jsou reálně ony „0“ a „1“?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490242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3E324-B426-8C3C-9CE3-3A33A68F7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703B1A-C14C-4788-7DF8-48DCCD9CB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Reprezentace - příklad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8FC8A2-A522-87B7-1CA2-301A2B92E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Znaky jsou reprezentovány čísly podle standardů jako </a:t>
            </a:r>
            <a:r>
              <a:rPr lang="cs-CZ" sz="2800" b="1" dirty="0">
                <a:latin typeface="Calibri "/>
              </a:rPr>
              <a:t>ASCII</a:t>
            </a:r>
            <a:r>
              <a:rPr lang="cs-CZ" sz="2800" dirty="0">
                <a:latin typeface="Calibri "/>
              </a:rPr>
              <a:t> nebo </a:t>
            </a:r>
            <a:r>
              <a:rPr lang="cs-CZ" sz="2800" b="1" dirty="0">
                <a:latin typeface="Calibri "/>
              </a:rPr>
              <a:t>Unicode</a:t>
            </a:r>
            <a:r>
              <a:rPr lang="cs-CZ" sz="2800" dirty="0">
                <a:latin typeface="Calibri "/>
              </a:rPr>
              <a:t>.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Písmeno </a:t>
            </a:r>
            <a:r>
              <a:rPr lang="cs-CZ" sz="2800" b="1" dirty="0">
                <a:latin typeface="Calibri "/>
              </a:rPr>
              <a:t>'A</a:t>
            </a:r>
            <a:r>
              <a:rPr lang="cs-CZ" sz="2800" dirty="0">
                <a:latin typeface="Calibri "/>
              </a:rPr>
              <a:t>' není 'A', je to </a:t>
            </a:r>
            <a:r>
              <a:rPr lang="cs-CZ" sz="2800" b="1" dirty="0">
                <a:latin typeface="Calibri "/>
              </a:rPr>
              <a:t>číslo</a:t>
            </a:r>
            <a:r>
              <a:rPr lang="cs-CZ" sz="2800" dirty="0">
                <a:latin typeface="Calibri "/>
              </a:rPr>
              <a:t> </a:t>
            </a:r>
            <a:r>
              <a:rPr lang="cs-CZ" sz="2800" b="1" dirty="0">
                <a:latin typeface="Calibri "/>
              </a:rPr>
              <a:t>65</a:t>
            </a:r>
            <a:r>
              <a:rPr lang="cs-CZ" sz="2800" dirty="0">
                <a:latin typeface="Calibri "/>
              </a:rPr>
              <a:t>, které je v binárním kódu </a:t>
            </a:r>
            <a:r>
              <a:rPr lang="cs-CZ" sz="2800" b="1" dirty="0">
                <a:latin typeface="Calibri "/>
              </a:rPr>
              <a:t>01000001</a:t>
            </a:r>
            <a:r>
              <a:rPr lang="cs-CZ" sz="2800" dirty="0">
                <a:latin typeface="Calibri "/>
              </a:rPr>
              <a:t>.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131158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Číselné soustavy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E8A9F65C-07BF-922A-CE39-940CE8FA9A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2811" y="1505345"/>
            <a:ext cx="6698377" cy="4642376"/>
          </a:xfrm>
        </p:spPr>
      </p:pic>
    </p:spTree>
    <p:extLst>
      <p:ext uri="{BB962C8B-B14F-4D97-AF65-F5344CB8AC3E}">
        <p14:creationId xmlns:p14="http://schemas.microsoft.com/office/powerpoint/2010/main" val="2911414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Binární soustava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471B7B8-18AD-C6C5-F06D-2DB2CD5E4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737" y="1535703"/>
            <a:ext cx="7291209" cy="4661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254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Interpretace informací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Opakem reprezentace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Data, jakožto sled nějakých znaků, nemají žádnou hodnotu.</a:t>
            </a:r>
          </a:p>
          <a:p>
            <a:pPr marL="0" indent="0" algn="just">
              <a:buClrTx/>
              <a:buNone/>
            </a:pPr>
            <a:r>
              <a:rPr lang="cs-CZ" sz="2800" dirty="0">
                <a:latin typeface="Calibri "/>
              </a:rPr>
              <a:t> -&gt; tu jim přiřadí interpretací jejich adresát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4570563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5AF76-F8BC-95F8-6DF0-93BB916C7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B0C42B-9F3D-424F-CF69-D81E6D0F5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Interpretace informací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7ADD98-DFD9-D39D-467E-226230035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Představte si binární kód 01000001.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Pokud jej interpretujeme jako znak v </a:t>
            </a:r>
            <a:r>
              <a:rPr lang="cs-CZ" sz="2800" b="1" dirty="0">
                <a:latin typeface="Calibri "/>
              </a:rPr>
              <a:t>kódování ASCII</a:t>
            </a:r>
            <a:r>
              <a:rPr lang="cs-CZ" sz="2800" dirty="0">
                <a:latin typeface="Calibri "/>
              </a:rPr>
              <a:t>, je to písmeno </a:t>
            </a:r>
            <a:r>
              <a:rPr lang="cs-CZ" sz="2800" b="1" dirty="0">
                <a:latin typeface="Calibri "/>
              </a:rPr>
              <a:t>“A“</a:t>
            </a:r>
            <a:r>
              <a:rPr lang="cs-CZ" sz="2800" dirty="0">
                <a:latin typeface="Calibri "/>
              </a:rPr>
              <a:t>.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Pokud jej interpretujeme jako </a:t>
            </a:r>
            <a:r>
              <a:rPr lang="cs-CZ" sz="2800" b="1" dirty="0">
                <a:latin typeface="Calibri "/>
              </a:rPr>
              <a:t>celé číslo</a:t>
            </a:r>
            <a:r>
              <a:rPr lang="cs-CZ" sz="2800" dirty="0">
                <a:latin typeface="Calibri "/>
              </a:rPr>
              <a:t>, je to číslo </a:t>
            </a:r>
            <a:r>
              <a:rPr lang="cs-CZ" sz="2800" b="1" dirty="0">
                <a:latin typeface="Calibri "/>
              </a:rPr>
              <a:t>65</a:t>
            </a:r>
            <a:r>
              <a:rPr lang="cs-CZ" sz="2800" dirty="0">
                <a:latin typeface="Calibri "/>
              </a:rPr>
              <a:t>.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Bez kontextu můžou mít jednotlivá data zcela odlišný význam!  Co je 10/10? </a:t>
            </a:r>
          </a:p>
        </p:txBody>
      </p:sp>
    </p:spTree>
    <p:extLst>
      <p:ext uri="{BB962C8B-B14F-4D97-AF65-F5344CB8AC3E}">
        <p14:creationId xmlns:p14="http://schemas.microsoft.com/office/powerpoint/2010/main" val="4045652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4B1D-274D-4D72-81A7-6DC4877E3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Podmínky pro splnění předmětu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1DB201-BC36-4C42-9363-0031C145E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Udělení zápočtu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odevzdané domácí úkoly a zápočtová práce</a:t>
            </a:r>
          </a:p>
          <a:p>
            <a:pPr lvl="2" algn="just">
              <a:buClrTx/>
            </a:pPr>
            <a:r>
              <a:rPr lang="cs-CZ" sz="2575" dirty="0">
                <a:latin typeface="Calibri "/>
              </a:rPr>
              <a:t> převážně v prostředí MS Excel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</a:t>
            </a:r>
            <a:r>
              <a:rPr lang="cs-CZ" sz="2575" b="1" dirty="0">
                <a:latin typeface="Calibri "/>
              </a:rPr>
              <a:t>40% </a:t>
            </a:r>
            <a:r>
              <a:rPr lang="cs-CZ" sz="2575" dirty="0">
                <a:latin typeface="Calibri "/>
              </a:rPr>
              <a:t>podíl na celkovém hodnocení </a:t>
            </a:r>
          </a:p>
          <a:p>
            <a:pPr marL="257168" lvl="1" indent="0" algn="just">
              <a:buClrTx/>
              <a:buNone/>
            </a:pPr>
            <a:r>
              <a:rPr lang="cs-CZ" sz="2575" dirty="0">
                <a:latin typeface="Calibri "/>
              </a:rPr>
              <a:t>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Zkouška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Písemná</a:t>
            </a:r>
            <a:r>
              <a:rPr lang="cs-CZ" sz="2575" b="1" dirty="0">
                <a:latin typeface="Calibri "/>
              </a:rPr>
              <a:t> 50 % </a:t>
            </a:r>
            <a:r>
              <a:rPr lang="cs-CZ" sz="2575" dirty="0">
                <a:latin typeface="Calibri "/>
              </a:rPr>
              <a:t>a ústní </a:t>
            </a:r>
            <a:r>
              <a:rPr lang="cs-CZ" sz="2575" b="1" dirty="0">
                <a:latin typeface="Calibri "/>
              </a:rPr>
              <a:t>10 % </a:t>
            </a:r>
          </a:p>
        </p:txBody>
      </p:sp>
    </p:spTree>
    <p:extLst>
      <p:ext uri="{BB962C8B-B14F-4D97-AF65-F5344CB8AC3E}">
        <p14:creationId xmlns:p14="http://schemas.microsoft.com/office/powerpoint/2010/main" val="24805465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Interpretace informací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Základní a zároveň nejmenší jednotkou informace je bit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48294EC-881A-F1E8-F186-68D768465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628" y="2731168"/>
            <a:ext cx="6251993" cy="26478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2913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Interpretace informací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Vzhledem k velikosti běžně zpracovávaného objemu dat je vhodné využívat násobky základní jednotky 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5E12B22-D34A-830B-166B-1F74DD80B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626" y="3320716"/>
            <a:ext cx="7144747" cy="190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1059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EC641-501B-53DB-374C-F7D9861B9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41973D-1E14-21FC-482C-79010C017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5129"/>
            <a:ext cx="8507748" cy="1325563"/>
          </a:xfrm>
        </p:spPr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Závěrečný test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11251F-871C-0CCA-1E1D-D85D4AF1F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Od příští hodiny bude součástí přednášek závěrečný krátký online test, ve kterém bude možnost získat body k písemné části zkoušky.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Dobrovolný…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Možnost získat až 12 bodů z 50. </a:t>
            </a:r>
          </a:p>
        </p:txBody>
      </p:sp>
    </p:spTree>
    <p:extLst>
      <p:ext uri="{BB962C8B-B14F-4D97-AF65-F5344CB8AC3E}">
        <p14:creationId xmlns:p14="http://schemas.microsoft.com/office/powerpoint/2010/main" val="151428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AF436-78A0-B129-094C-76BE578C6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C8040C-2EB6-550F-33E5-92A530751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Nějaké dotazy?</a:t>
            </a:r>
          </a:p>
        </p:txBody>
      </p:sp>
    </p:spTree>
    <p:extLst>
      <p:ext uri="{BB962C8B-B14F-4D97-AF65-F5344CB8AC3E}">
        <p14:creationId xmlns:p14="http://schemas.microsoft.com/office/powerpoint/2010/main" val="10081307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758830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776C2-9711-B812-6A7F-B1EC136CE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A32E60-073E-4914-FA40-BA1BC8D0C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Absence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16D1F0-B096-7362-024B-D01C6F01F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Přednášky – není kontrolovaná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>
              <a:buClrTx/>
            </a:pPr>
            <a:r>
              <a:rPr lang="cs-CZ" sz="2800" dirty="0">
                <a:latin typeface="Calibri "/>
              </a:rPr>
              <a:t> Cvičení – dovoleny maximálně 3 neomluvené absence</a:t>
            </a:r>
          </a:p>
        </p:txBody>
      </p:sp>
    </p:spTree>
    <p:extLst>
      <p:ext uri="{BB962C8B-B14F-4D97-AF65-F5344CB8AC3E}">
        <p14:creationId xmlns:p14="http://schemas.microsoft.com/office/powerpoint/2010/main" val="3692502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776C2-9711-B812-6A7F-B1EC136CE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A32E60-073E-4914-FA40-BA1BC8D0C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Řešení problémů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16D1F0-B096-7362-024B-D01C6F01F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V případě dotazů či problémů ohledně předmětu </a:t>
            </a:r>
          </a:p>
          <a:p>
            <a:pPr marL="0" indent="0" algn="just">
              <a:buClrTx/>
              <a:buNone/>
            </a:pPr>
            <a:r>
              <a:rPr lang="cs-CZ" sz="2800" dirty="0">
                <a:latin typeface="Calibri "/>
              </a:rPr>
              <a:t>	</a:t>
            </a:r>
          </a:p>
          <a:p>
            <a:pPr marL="0" indent="0" algn="just">
              <a:buClrTx/>
              <a:buNone/>
            </a:pPr>
            <a:r>
              <a:rPr lang="cs-CZ" sz="2800" dirty="0">
                <a:latin typeface="Calibri "/>
              </a:rPr>
              <a:t>	- e-mail: horakv@mvso.cz</a:t>
            </a:r>
          </a:p>
          <a:p>
            <a:pPr marL="0" indent="0" algn="just">
              <a:buClrTx/>
              <a:buNone/>
            </a:pPr>
            <a:r>
              <a:rPr lang="cs-CZ" sz="2800" dirty="0">
                <a:latin typeface="Calibri "/>
              </a:rPr>
              <a:t>	</a:t>
            </a:r>
          </a:p>
          <a:p>
            <a:pPr marL="0" indent="0" algn="just">
              <a:buClrTx/>
              <a:buNone/>
            </a:pPr>
            <a:r>
              <a:rPr lang="cs-CZ" sz="2800" dirty="0">
                <a:latin typeface="Calibri "/>
              </a:rPr>
              <a:t>	- konzultační hodiny: po předchozí domluvě</a:t>
            </a:r>
          </a:p>
        </p:txBody>
      </p:sp>
    </p:spTree>
    <p:extLst>
      <p:ext uri="{BB962C8B-B14F-4D97-AF65-F5344CB8AC3E}">
        <p14:creationId xmlns:p14="http://schemas.microsoft.com/office/powerpoint/2010/main" val="146944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A01D4-48F7-D013-C52C-1194D535C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1347A4-64A3-51DC-27F5-301CDF562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Doporučená 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F7A4D8-3D03-530E-3C26-A1E3D619C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Viz sylaby předmětu </a:t>
            </a:r>
          </a:p>
        </p:txBody>
      </p:sp>
    </p:spTree>
    <p:extLst>
      <p:ext uri="{BB962C8B-B14F-4D97-AF65-F5344CB8AC3E}">
        <p14:creationId xmlns:p14="http://schemas.microsoft.com/office/powerpoint/2010/main" val="3275009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Komunikace ve školním systému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Dva komunikační kanály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Outlook e-mailová adresa (@studenti.mvso.cz)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IS e-mailová adresa (@mail.mvso.cz)</a:t>
            </a:r>
          </a:p>
          <a:p>
            <a:pPr lvl="1" algn="just">
              <a:buClrTx/>
            </a:pPr>
            <a:endParaRPr lang="cs-CZ" sz="2575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325943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DBD6E-0FC3-65C1-8A9C-58EF731B4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D6A6D8-DE11-6328-25B6-EA2658FC2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Oslovení v e-mailové komunikaci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FF226D72-9484-97F6-6071-DA73BB118B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546" y="1943100"/>
            <a:ext cx="8766907" cy="4069079"/>
          </a:xfrm>
        </p:spPr>
      </p:pic>
    </p:spTree>
    <p:extLst>
      <p:ext uri="{BB962C8B-B14F-4D97-AF65-F5344CB8AC3E}">
        <p14:creationId xmlns:p14="http://schemas.microsoft.com/office/powerpoint/2010/main" val="1177055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Obsah dnešní přednášky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Význam abstrakce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Reprezentace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Interpretace informací </a:t>
            </a:r>
          </a:p>
        </p:txBody>
      </p:sp>
    </p:spTree>
    <p:extLst>
      <p:ext uri="{BB962C8B-B14F-4D97-AF65-F5344CB8AC3E}">
        <p14:creationId xmlns:p14="http://schemas.microsoft.com/office/powerpoint/2010/main" val="3558755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ABSTRAKCE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Logická metoda </a:t>
            </a:r>
          </a:p>
          <a:p>
            <a:pPr marL="0" indent="0" algn="just">
              <a:buClrTx/>
              <a:buNone/>
            </a:pPr>
            <a:endParaRPr lang="cs-CZ" sz="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„Určujeme“ důležitost určitých vlastností daného předmětu dle vlastní aktuální potřeby</a:t>
            </a:r>
          </a:p>
          <a:p>
            <a:pPr marL="0" indent="0" algn="just">
              <a:buClrTx/>
              <a:buNone/>
            </a:pPr>
            <a:r>
              <a:rPr lang="cs-CZ" sz="2800" dirty="0">
                <a:latin typeface="Calibri "/>
              </a:rPr>
              <a:t>  -&gt;  záměrné skrytí informací, které nejsou v dané 		chvíli důležité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622951654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blona PPT_základní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2592</TotalTime>
  <Words>535</Words>
  <Application>Microsoft Office PowerPoint</Application>
  <PresentationFormat>Předvádění na obrazovce (4:3)</PresentationFormat>
  <Paragraphs>81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</vt:lpstr>
      <vt:lpstr>Calibri Light</vt:lpstr>
      <vt:lpstr>Prezentace MVŠO</vt:lpstr>
      <vt:lpstr>Sablona PPT_základní_CZ</vt:lpstr>
      <vt:lpstr>VÝZNAM ABSTRAKCE, REPREZENTACE A INTERPRETACE INFORMACÍ</vt:lpstr>
      <vt:lpstr>Podmínky pro splnění předmětu </vt:lpstr>
      <vt:lpstr>Absence</vt:lpstr>
      <vt:lpstr>Řešení problémů</vt:lpstr>
      <vt:lpstr>Doporučená literatura</vt:lpstr>
      <vt:lpstr>Komunikace ve školním systému  </vt:lpstr>
      <vt:lpstr>Oslovení v e-mailové komunikaci</vt:lpstr>
      <vt:lpstr>Obsah dnešní přednášky  </vt:lpstr>
      <vt:lpstr>ABSTRAKCE </vt:lpstr>
      <vt:lpstr>Abstrakce = skrytí komplexních detailů a soustředění se jen na ty podstatné vlastnosti </vt:lpstr>
      <vt:lpstr>ABSTRAKCE - příklad </vt:lpstr>
      <vt:lpstr>ABSTRAKCE – v informatice </vt:lpstr>
      <vt:lpstr>Informace x data</vt:lpstr>
      <vt:lpstr>Reprezentace informací</vt:lpstr>
      <vt:lpstr>Reprezentace - příklad</vt:lpstr>
      <vt:lpstr>Číselné soustavy</vt:lpstr>
      <vt:lpstr>Binární soustava</vt:lpstr>
      <vt:lpstr>Interpretace informací </vt:lpstr>
      <vt:lpstr>Interpretace informací </vt:lpstr>
      <vt:lpstr>Interpretace informací </vt:lpstr>
      <vt:lpstr>Interpretace informací </vt:lpstr>
      <vt:lpstr>Závěrečný test </vt:lpstr>
      <vt:lpstr>Nějaké dotazy?</vt:lpstr>
      <vt:lpstr>Děkuji Vám za pozornost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Vladimír Horák</cp:lastModifiedBy>
  <cp:revision>127</cp:revision>
  <cp:lastPrinted>2016-09-27T08:46:52Z</cp:lastPrinted>
  <dcterms:created xsi:type="dcterms:W3CDTF">2013-10-07T10:19:46Z</dcterms:created>
  <dcterms:modified xsi:type="dcterms:W3CDTF">2025-09-23T12:03:38Z</dcterms:modified>
</cp:coreProperties>
</file>