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1F28"/>
    <a:srgbClr val="3131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96" autoAdjust="0"/>
    <p:restoredTop sz="94660"/>
  </p:normalViewPr>
  <p:slideViewPr>
    <p:cSldViewPr snapToGrid="0" showGuides="1">
      <p:cViewPr varScale="1">
        <p:scale>
          <a:sx n="124" d="100"/>
          <a:sy n="124" d="100"/>
        </p:scale>
        <p:origin x="45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délník 11"/>
          <p:cNvSpPr/>
          <p:nvPr userDrawn="1"/>
        </p:nvSpPr>
        <p:spPr>
          <a:xfrm>
            <a:off x="4371278" y="6138250"/>
            <a:ext cx="4776297" cy="6337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1350"/>
          </a:p>
        </p:txBody>
      </p:sp>
      <p:pic>
        <p:nvPicPr>
          <p:cNvPr id="7" name="Obrázek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216" b="5584"/>
          <a:stretch/>
        </p:blipFill>
        <p:spPr>
          <a:xfrm>
            <a:off x="5187843" y="1423285"/>
            <a:ext cx="3964866" cy="5447778"/>
          </a:xfrm>
          <a:prstGeom prst="rect">
            <a:avLst/>
          </a:prstGeom>
        </p:spPr>
      </p:pic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6000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4" name="Obrázek 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03557" y="6267816"/>
            <a:ext cx="4571343" cy="23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936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318072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28652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10542515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94712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/>
          <p:cNvSpPr>
            <a:spLocks noGrp="1"/>
          </p:cNvSpPr>
          <p:nvPr>
            <p:ph type="ctrTitle"/>
          </p:nvPr>
        </p:nvSpPr>
        <p:spPr>
          <a:xfrm>
            <a:off x="628650" y="2362672"/>
            <a:ext cx="7886700" cy="2387600"/>
          </a:xfrm>
        </p:spPr>
        <p:txBody>
          <a:bodyPr anchor="b">
            <a:normAutofit/>
          </a:bodyPr>
          <a:lstStyle>
            <a:lvl1pPr algn="l">
              <a:defRPr sz="4125" b="0" cap="all" baseline="0">
                <a:solidFill>
                  <a:srgbClr val="CF1F28"/>
                </a:solidFill>
                <a:latin typeface="+mn-lt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8" name="Podnadpis 2"/>
          <p:cNvSpPr>
            <a:spLocks noGrp="1"/>
          </p:cNvSpPr>
          <p:nvPr>
            <p:ph type="subTitle" idx="1"/>
          </p:nvPr>
        </p:nvSpPr>
        <p:spPr>
          <a:xfrm>
            <a:off x="628650" y="4762110"/>
            <a:ext cx="7886700" cy="821602"/>
          </a:xfrm>
        </p:spPr>
        <p:txBody>
          <a:bodyPr/>
          <a:lstStyle>
            <a:lvl1pPr marL="53999" indent="0" algn="l">
              <a:buNone/>
              <a:defRPr sz="1800">
                <a:solidFill>
                  <a:srgbClr val="313131"/>
                </a:solidFill>
                <a:latin typeface="+mj-lt"/>
              </a:defRPr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023085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6325738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365129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29152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29152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694159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5181705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83792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638602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3887391" y="987430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9864178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7919" y="6267815"/>
            <a:ext cx="3846981" cy="230400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40000" y="1825625"/>
            <a:ext cx="8064000" cy="40812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Kliknutím lze upravit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Obdélník 6"/>
          <p:cNvSpPr/>
          <p:nvPr userDrawn="1"/>
        </p:nvSpPr>
        <p:spPr>
          <a:xfrm>
            <a:off x="0" y="5"/>
            <a:ext cx="9144000" cy="123825"/>
          </a:xfrm>
          <a:prstGeom prst="rect">
            <a:avLst/>
          </a:prstGeom>
          <a:solidFill>
            <a:srgbClr val="CF1F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68580" tIns="34290" rIns="68580" bIns="3429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cs-CZ" sz="1350"/>
          </a:p>
        </p:txBody>
      </p:sp>
    </p:spTree>
    <p:extLst>
      <p:ext uri="{BB962C8B-B14F-4D97-AF65-F5344CB8AC3E}">
        <p14:creationId xmlns:p14="http://schemas.microsoft.com/office/powerpoint/2010/main" val="2531905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4125" b="0" kern="1200" cap="none" baseline="0">
          <a:solidFill>
            <a:srgbClr val="CF1F28"/>
          </a:solidFill>
          <a:latin typeface="+mn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2100" kern="1200">
          <a:solidFill>
            <a:srgbClr val="313131"/>
          </a:solidFill>
          <a:latin typeface="+mj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800" kern="1200">
          <a:solidFill>
            <a:srgbClr val="313131"/>
          </a:solidFill>
          <a:latin typeface="+mj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100000"/>
        </a:lnSpc>
        <a:spcBef>
          <a:spcPts val="750"/>
        </a:spcBef>
        <a:buClr>
          <a:srgbClr val="CF1F28"/>
        </a:buClr>
        <a:buSzPct val="75000"/>
        <a:buFont typeface="Arial" panose="020B0604020202020204" pitchFamily="34" charset="0"/>
        <a:buChar char="•"/>
        <a:defRPr sz="1500" kern="1200">
          <a:solidFill>
            <a:srgbClr val="313131"/>
          </a:solidFill>
          <a:latin typeface="+mj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csu.gov.cz/regionalni_casove_rady" TargetMode="External"/><Relationship Id="rId3" Type="http://schemas.openxmlformats.org/officeDocument/2006/relationships/hyperlink" Target="https://www.cnb.cz/arad/#/cs/indicators" TargetMode="External"/><Relationship Id="rId7" Type="http://schemas.openxmlformats.org/officeDocument/2006/relationships/hyperlink" Target="https://csu.gov.cz/" TargetMode="External"/><Relationship Id="rId2" Type="http://schemas.openxmlformats.org/officeDocument/2006/relationships/hyperlink" Target="https://www.cnb.cz/cs/statistika/arad-system-casovych-rad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ige.europa.eu/gender-statistics/dgs" TargetMode="External"/><Relationship Id="rId5" Type="http://schemas.openxmlformats.org/officeDocument/2006/relationships/hyperlink" Target="https://ec.europa.eu/eurostat/web/regions/database" TargetMode="External"/><Relationship Id="rId10" Type="http://schemas.openxmlformats.org/officeDocument/2006/relationships/hyperlink" Target="https://csu.gov.cz/financni-hospodareni" TargetMode="External"/><Relationship Id="rId4" Type="http://schemas.openxmlformats.org/officeDocument/2006/relationships/hyperlink" Target="https://ec.europa.eu/eurostat/data/database" TargetMode="External"/><Relationship Id="rId9" Type="http://schemas.openxmlformats.org/officeDocument/2006/relationships/hyperlink" Target="https://csu.gov.cz/vyzkum-a-vyvoj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csu.gov.cz/statisticke-urady-evrop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cs-CZ" sz="4000" b="1" dirty="0"/>
              <a:t>Hospodářská politika a regionální rozvoj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50530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286938"/>
          </a:xfrm>
        </p:spPr>
        <p:txBody>
          <a:bodyPr/>
          <a:lstStyle/>
          <a:p>
            <a:pPr algn="ctr"/>
            <a:r>
              <a:rPr lang="cs-CZ" sz="4000" b="1" dirty="0"/>
              <a:t>HOSPODAŘSKÁ POLITIKA A REGIONÁLNÍ ROZVOJ - Cvičení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40000" y="1652067"/>
            <a:ext cx="8064000" cy="4441372"/>
          </a:xfrm>
        </p:spPr>
        <p:txBody>
          <a:bodyPr/>
          <a:lstStyle/>
          <a:p>
            <a:pPr marL="0" indent="0" algn="ctr">
              <a:buNone/>
            </a:pPr>
            <a:r>
              <a:rPr lang="cs-CZ" b="1" dirty="0">
                <a:latin typeface="+mn-lt"/>
              </a:rPr>
              <a:t>Obsah</a:t>
            </a:r>
          </a:p>
          <a:p>
            <a:r>
              <a:rPr lang="cs-CZ" b="1" dirty="0">
                <a:solidFill>
                  <a:schemeClr val="tx1"/>
                </a:solidFill>
              </a:rPr>
              <a:t>1</a:t>
            </a:r>
            <a:r>
              <a:rPr lang="cs-CZ" dirty="0"/>
              <a:t>. </a:t>
            </a:r>
            <a:r>
              <a:rPr lang="cs-CZ" sz="1800" b="1" dirty="0">
                <a:latin typeface="+mn-lt"/>
                <a:cs typeface="Aharoni" panose="02010803020104030203" pitchFamily="2" charset="-79"/>
              </a:rPr>
              <a:t>Práce s databázemi, ukazatele hospodářské politiky </a:t>
            </a:r>
          </a:p>
          <a:p>
            <a:r>
              <a:rPr lang="cs-CZ" sz="1800" b="1" dirty="0">
                <a:latin typeface="+mn-lt"/>
                <a:cs typeface="Aharoni" panose="02010803020104030203" pitchFamily="2" charset="-79"/>
              </a:rPr>
              <a:t>2. Hospodářský růst, jeho měření a jiné indikátory</a:t>
            </a:r>
          </a:p>
          <a:p>
            <a:r>
              <a:rPr lang="cs-CZ" sz="1800" b="1" dirty="0">
                <a:latin typeface="+mn-lt"/>
                <a:cs typeface="Aharoni" panose="02010803020104030203" pitchFamily="2" charset="-79"/>
              </a:rPr>
              <a:t>3. Veřejný sektor v ČR, velikost veřejného sektoru, celkové veřejné výdaje, místní veřejný sektor. </a:t>
            </a:r>
          </a:p>
          <a:p>
            <a:r>
              <a:rPr lang="cs-CZ" sz="1800" b="1" dirty="0">
                <a:latin typeface="+mn-lt"/>
                <a:cs typeface="Aharoni" panose="02010803020104030203" pitchFamily="2" charset="-79"/>
              </a:rPr>
              <a:t>4. Zdroje EU v ČR, operační programy, územní dimenze </a:t>
            </a:r>
          </a:p>
          <a:p>
            <a:r>
              <a:rPr lang="cs-CZ" sz="1800" b="1" dirty="0">
                <a:latin typeface="+mn-lt"/>
                <a:cs typeface="Aharoni" panose="02010803020104030203" pitchFamily="2" charset="-79"/>
              </a:rPr>
              <a:t>5. Regionální analýza krajů ČR, přehled ekonomických ukazatelů a odvětví NH  </a:t>
            </a:r>
          </a:p>
          <a:p>
            <a:r>
              <a:rPr lang="cs-CZ" sz="1800" b="1" dirty="0">
                <a:latin typeface="+mn-lt"/>
                <a:cs typeface="Aharoni" panose="02010803020104030203" pitchFamily="2" charset="-79"/>
              </a:rPr>
              <a:t>6. Měření a indikátory regionálního rozvoje</a:t>
            </a:r>
          </a:p>
          <a:p>
            <a:r>
              <a:rPr lang="cs-CZ" sz="1800" b="1" dirty="0">
                <a:latin typeface="+mn-lt"/>
                <a:cs typeface="Aharoni" panose="02010803020104030203" pitchFamily="2" charset="-79"/>
              </a:rPr>
              <a:t>7. I</a:t>
            </a:r>
            <a:r>
              <a:rPr lang="cs-CZ" sz="1800" b="1" dirty="0">
                <a:latin typeface="+mn-lt"/>
              </a:rPr>
              <a:t>novační a výzkumný potenciál krajů</a:t>
            </a:r>
          </a:p>
          <a:p>
            <a:r>
              <a:rPr lang="cs-CZ" sz="1800" b="1" dirty="0">
                <a:latin typeface="+mn-lt"/>
              </a:rPr>
              <a:t>8. Hospodaření a financování krajů</a:t>
            </a:r>
          </a:p>
          <a:p>
            <a:r>
              <a:rPr lang="cs-CZ" sz="1800" b="1" dirty="0">
                <a:latin typeface="+mn-lt"/>
              </a:rPr>
              <a:t>9. Vybraná odvětví národního hospodářství a jejich regionální rozměr</a:t>
            </a:r>
          </a:p>
          <a:p>
            <a:endParaRPr lang="cs-CZ" sz="1800" b="1" dirty="0">
              <a:latin typeface="+mn-lt"/>
            </a:endParaRPr>
          </a:p>
          <a:p>
            <a:endParaRPr lang="cs-CZ" sz="1800" b="1" dirty="0">
              <a:latin typeface="+mn-lt"/>
              <a:cs typeface="Aharoni" panose="02010803020104030203" pitchFamily="2" charset="-79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15296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117CAD-063A-4A26-96DF-226380357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931" y="365130"/>
            <a:ext cx="7897068" cy="679899"/>
          </a:xfrm>
        </p:spPr>
        <p:txBody>
          <a:bodyPr/>
          <a:lstStyle/>
          <a:p>
            <a:pPr algn="ctr"/>
            <a:r>
              <a:rPr lang="cs-CZ" b="1" dirty="0"/>
              <a:t>Databáze a odkazy 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BD2B66C-742E-4E5B-A695-172806C1F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175657"/>
            <a:ext cx="8064000" cy="5148303"/>
          </a:xfrm>
        </p:spPr>
        <p:txBody>
          <a:bodyPr>
            <a:normAutofit fontScale="85000" lnSpcReduction="20000"/>
          </a:bodyPr>
          <a:lstStyle/>
          <a:p>
            <a:r>
              <a:rPr lang="cs-CZ" sz="2400" b="1" dirty="0">
                <a:solidFill>
                  <a:schemeClr val="tx1"/>
                </a:solidFill>
                <a:latin typeface="+mn-lt"/>
              </a:rPr>
              <a:t>1) Databáze ARAD - České národní banky</a:t>
            </a:r>
            <a:endParaRPr lang="cs-CZ" sz="2400" b="1" dirty="0">
              <a:solidFill>
                <a:schemeClr val="tx1"/>
              </a:solidFill>
              <a:latin typeface="+mn-lt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r>
              <a:rPr lang="cs-CZ" dirty="0">
                <a:solidFill>
                  <a:schemeClr val="tx1"/>
                </a:solidFill>
                <a:latin typeface="+mn-lt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https://www.cnb.cz/cs/statistika/arad-system-casovych-rad/</a:t>
            </a:r>
            <a:endParaRPr lang="cs-CZ" dirty="0">
              <a:solidFill>
                <a:schemeClr val="tx1"/>
              </a:solidFill>
              <a:latin typeface="+mn-lt"/>
            </a:endParaRPr>
          </a:p>
          <a:p>
            <a:r>
              <a:rPr lang="cs-CZ" dirty="0">
                <a:solidFill>
                  <a:schemeClr val="tx1"/>
                </a:solidFill>
                <a:latin typeface="+mn-lt"/>
                <a:hlinkClick r:id="rId3"/>
              </a:rPr>
              <a:t>https://www.cnb.cz/arad/#/cs/indicators</a:t>
            </a:r>
            <a:endParaRPr lang="cs-CZ" dirty="0">
              <a:solidFill>
                <a:schemeClr val="tx1"/>
              </a:solidFill>
              <a:latin typeface="+mn-lt"/>
            </a:endParaRPr>
          </a:p>
          <a:p>
            <a:r>
              <a:rPr lang="cs-CZ" sz="2400" b="1" dirty="0">
                <a:solidFill>
                  <a:schemeClr val="tx1"/>
                </a:solidFill>
                <a:latin typeface="+mn-lt"/>
              </a:rPr>
              <a:t>2) </a:t>
            </a:r>
            <a:r>
              <a:rPr lang="cs-CZ" sz="2400" b="1" dirty="0" err="1">
                <a:solidFill>
                  <a:schemeClr val="tx1"/>
                </a:solidFill>
                <a:latin typeface="+mn-lt"/>
              </a:rPr>
              <a:t>Eurostat</a:t>
            </a:r>
            <a:r>
              <a:rPr lang="cs-CZ" sz="2400" b="1" dirty="0">
                <a:solidFill>
                  <a:schemeClr val="tx1"/>
                </a:solidFill>
                <a:latin typeface="+mn-lt"/>
              </a:rPr>
              <a:t> </a:t>
            </a:r>
          </a:p>
          <a:p>
            <a:r>
              <a:rPr lang="cs-CZ" b="1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Database - </a:t>
            </a:r>
            <a:r>
              <a:rPr lang="cs-CZ" b="1" dirty="0" err="1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Eurostat</a:t>
            </a:r>
            <a:r>
              <a:rPr lang="cs-CZ" b="1" dirty="0">
                <a:solidFill>
                  <a:schemeClr val="tx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(europa.eu)</a:t>
            </a:r>
            <a:endParaRPr lang="cs-CZ" b="1" dirty="0">
              <a:solidFill>
                <a:schemeClr val="tx1"/>
              </a:solidFill>
            </a:endParaRPr>
          </a:p>
          <a:p>
            <a:r>
              <a:rPr lang="cs-CZ" dirty="0">
                <a:hlinkClick r:id="rId4"/>
              </a:rPr>
              <a:t>https://ec.europa.eu/eurostat/data/database</a:t>
            </a:r>
            <a:endParaRPr lang="cs-CZ" dirty="0"/>
          </a:p>
          <a:p>
            <a:r>
              <a:rPr lang="cs-CZ" dirty="0"/>
              <a:t>Database - </a:t>
            </a:r>
            <a:r>
              <a:rPr lang="cs-CZ" dirty="0" err="1"/>
              <a:t>Eurostat</a:t>
            </a:r>
            <a:r>
              <a:rPr lang="cs-CZ" dirty="0"/>
              <a:t> (europa.eu) </a:t>
            </a:r>
            <a:r>
              <a:rPr lang="cs-CZ" dirty="0">
                <a:hlinkClick r:id="rId5"/>
              </a:rPr>
              <a:t>https://ec.europa.eu/eurostat/web/regions/database</a:t>
            </a:r>
            <a:endParaRPr lang="cs-CZ" dirty="0"/>
          </a:p>
          <a:p>
            <a:r>
              <a:rPr lang="cs-CZ" b="1" dirty="0">
                <a:solidFill>
                  <a:schemeClr val="tx1"/>
                </a:solidFill>
                <a:latin typeface="+mn-lt"/>
              </a:rPr>
              <a:t>3) Databáze EIGE    </a:t>
            </a:r>
          </a:p>
          <a:p>
            <a:r>
              <a:rPr lang="cs-CZ" dirty="0" err="1">
                <a:hlinkClick r:id="rId6"/>
              </a:rPr>
              <a:t>Browse</a:t>
            </a:r>
            <a:r>
              <a:rPr lang="cs-CZ" dirty="0">
                <a:hlinkClick r:id="rId6"/>
              </a:rPr>
              <a:t> Gender </a:t>
            </a:r>
            <a:r>
              <a:rPr lang="cs-CZ" dirty="0" err="1">
                <a:hlinkClick r:id="rId6"/>
              </a:rPr>
              <a:t>Statistics</a:t>
            </a:r>
            <a:r>
              <a:rPr lang="cs-CZ" dirty="0">
                <a:hlinkClick r:id="rId6"/>
              </a:rPr>
              <a:t> | Gender </a:t>
            </a:r>
            <a:r>
              <a:rPr lang="cs-CZ" dirty="0" err="1">
                <a:hlinkClick r:id="rId6"/>
              </a:rPr>
              <a:t>Statistics</a:t>
            </a:r>
            <a:r>
              <a:rPr lang="cs-CZ" dirty="0">
                <a:hlinkClick r:id="rId6"/>
              </a:rPr>
              <a:t> Database | </a:t>
            </a:r>
            <a:r>
              <a:rPr lang="cs-CZ" dirty="0" err="1">
                <a:hlinkClick r:id="rId6"/>
              </a:rPr>
              <a:t>European</a:t>
            </a:r>
            <a:r>
              <a:rPr lang="cs-CZ" dirty="0">
                <a:hlinkClick r:id="rId6"/>
              </a:rPr>
              <a:t> Institute </a:t>
            </a:r>
            <a:r>
              <a:rPr lang="cs-CZ" dirty="0" err="1">
                <a:hlinkClick r:id="rId6"/>
              </a:rPr>
              <a:t>for</a:t>
            </a:r>
            <a:r>
              <a:rPr lang="cs-CZ" dirty="0">
                <a:hlinkClick r:id="rId6"/>
              </a:rPr>
              <a:t> Gender </a:t>
            </a:r>
            <a:r>
              <a:rPr lang="cs-CZ" dirty="0" err="1">
                <a:hlinkClick r:id="rId6"/>
              </a:rPr>
              <a:t>Equality</a:t>
            </a:r>
            <a:r>
              <a:rPr lang="cs-CZ" dirty="0">
                <a:hlinkClick r:id="rId6"/>
              </a:rPr>
              <a:t> (europa.eu)</a:t>
            </a:r>
            <a:endParaRPr lang="cs-CZ" b="1" dirty="0">
              <a:solidFill>
                <a:schemeClr val="tx1"/>
              </a:solidFill>
              <a:latin typeface="+mn-lt"/>
            </a:endParaRPr>
          </a:p>
          <a:p>
            <a:r>
              <a:rPr lang="cs-CZ" b="1" dirty="0">
                <a:solidFill>
                  <a:schemeClr val="tx1"/>
                </a:solidFill>
                <a:latin typeface="+mn-lt"/>
              </a:rPr>
              <a:t>4) Český statistický úřad </a:t>
            </a:r>
          </a:p>
          <a:p>
            <a:r>
              <a:rPr lang="cs-CZ" dirty="0">
                <a:hlinkClick r:id="rId7"/>
              </a:rPr>
              <a:t>Český statistický úřad | Statistika (gov.cz)</a:t>
            </a:r>
            <a:endParaRPr lang="cs-CZ" dirty="0"/>
          </a:p>
          <a:p>
            <a:r>
              <a:rPr lang="cs-CZ" dirty="0">
                <a:hlinkClick r:id="rId8"/>
              </a:rPr>
              <a:t>Regionální časové řady | Statistika (gov.cz)</a:t>
            </a:r>
            <a:endParaRPr lang="cs-CZ" dirty="0"/>
          </a:p>
          <a:p>
            <a:r>
              <a:rPr lang="cs-CZ" dirty="0">
                <a:hlinkClick r:id="rId9"/>
              </a:rPr>
              <a:t>Výzkum a vývoj | Statistika (gov.cz)</a:t>
            </a:r>
            <a:endParaRPr lang="cs-CZ" dirty="0"/>
          </a:p>
          <a:p>
            <a:r>
              <a:rPr lang="cs-CZ" dirty="0">
                <a:hlinkClick r:id="rId10"/>
              </a:rPr>
              <a:t>Finanční hospodaření | Statistika (gov.cz)</a:t>
            </a:r>
            <a:endParaRPr lang="cs-CZ" dirty="0"/>
          </a:p>
          <a:p>
            <a:endParaRPr lang="cs-CZ" b="1" dirty="0">
              <a:solidFill>
                <a:schemeClr val="tx1"/>
              </a:solidFill>
              <a:latin typeface="+mn-lt"/>
            </a:endParaRPr>
          </a:p>
          <a:p>
            <a:endParaRPr lang="cs-CZ" b="1" dirty="0">
              <a:solidFill>
                <a:schemeClr val="tx1"/>
              </a:solidFill>
              <a:latin typeface="+mn-lt"/>
            </a:endParaRPr>
          </a:p>
          <a:p>
            <a:endParaRPr lang="cs-CZ" b="1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303631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B75EAF-4E1E-4A72-9023-E7CA848E9B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0000" y="365129"/>
            <a:ext cx="8064000" cy="1102521"/>
          </a:xfrm>
        </p:spPr>
        <p:txBody>
          <a:bodyPr/>
          <a:lstStyle/>
          <a:p>
            <a:pPr algn="ctr"/>
            <a:r>
              <a:rPr lang="cs-CZ" b="1" dirty="0"/>
              <a:t>Další odkazy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8F68C95-B0E1-4A31-AA8F-83513F1B9C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000" y="1467650"/>
            <a:ext cx="8064000" cy="4710313"/>
          </a:xfrm>
        </p:spPr>
        <p:txBody>
          <a:bodyPr/>
          <a:lstStyle/>
          <a:p>
            <a:r>
              <a:rPr lang="cs-CZ" dirty="0">
                <a:hlinkClick r:id="rId2"/>
              </a:rPr>
              <a:t>Statistické úřady - Evropa | Statistika (gov.cz)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53355156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42B34AD4-CC8C-42C8-A123-A24A28B23F52}" vid="{CAA84E04-F411-4E5F-9AFE-C1503F826B3B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MVŠO_sablona_ prezentace_4-3-CZ</Template>
  <TotalTime>110</TotalTime>
  <Words>270</Words>
  <Application>Microsoft Office PowerPoint</Application>
  <PresentationFormat>Předvádění na obrazovce (4:3)</PresentationFormat>
  <Paragraphs>31</Paragraphs>
  <Slides>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9" baseType="lpstr">
      <vt:lpstr>Aharoni</vt:lpstr>
      <vt:lpstr>Arial</vt:lpstr>
      <vt:lpstr>Calibri</vt:lpstr>
      <vt:lpstr>Calibri Light</vt:lpstr>
      <vt:lpstr>Motiv Office</vt:lpstr>
      <vt:lpstr>Hospodářská politika a regionální rozvoj</vt:lpstr>
      <vt:lpstr>HOSPODAŘSKÁ POLITIKA A REGIONÁLNÍ ROZVOJ - Cvičení</vt:lpstr>
      <vt:lpstr>Databáze a odkazy </vt:lpstr>
      <vt:lpstr>Další odkazy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Hospodářská politika a regionální rozvoj</dc:title>
  <dc:creator>Halaskova Martina</dc:creator>
  <cp:lastModifiedBy>Halaskova Martina</cp:lastModifiedBy>
  <cp:revision>13</cp:revision>
  <dcterms:created xsi:type="dcterms:W3CDTF">2024-09-23T18:39:19Z</dcterms:created>
  <dcterms:modified xsi:type="dcterms:W3CDTF">2024-09-23T20:30:01Z</dcterms:modified>
</cp:coreProperties>
</file>