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5"/>
  </p:notesMasterIdLst>
  <p:sldIdLst>
    <p:sldId id="743" r:id="rId3"/>
    <p:sldId id="744" r:id="rId4"/>
    <p:sldId id="258" r:id="rId5"/>
    <p:sldId id="259" r:id="rId6"/>
    <p:sldId id="312" r:id="rId7"/>
    <p:sldId id="260" r:id="rId8"/>
    <p:sldId id="319" r:id="rId9"/>
    <p:sldId id="261" r:id="rId10"/>
    <p:sldId id="740" r:id="rId11"/>
    <p:sldId id="741" r:id="rId12"/>
    <p:sldId id="257" r:id="rId13"/>
    <p:sldId id="738" r:id="rId14"/>
    <p:sldId id="308" r:id="rId15"/>
    <p:sldId id="262" r:id="rId16"/>
    <p:sldId id="265" r:id="rId17"/>
    <p:sldId id="266" r:id="rId18"/>
    <p:sldId id="264" r:id="rId19"/>
    <p:sldId id="268" r:id="rId20"/>
    <p:sldId id="305" r:id="rId21"/>
    <p:sldId id="320" r:id="rId22"/>
    <p:sldId id="321" r:id="rId23"/>
    <p:sldId id="742" r:id="rId24"/>
    <p:sldId id="272" r:id="rId25"/>
    <p:sldId id="273" r:id="rId26"/>
    <p:sldId id="315" r:id="rId27"/>
    <p:sldId id="279" r:id="rId28"/>
    <p:sldId id="313" r:id="rId29"/>
    <p:sldId id="316" r:id="rId30"/>
    <p:sldId id="275" r:id="rId31"/>
    <p:sldId id="276" r:id="rId32"/>
    <p:sldId id="277" r:id="rId33"/>
    <p:sldId id="745" r:id="rId34"/>
    <p:sldId id="323" r:id="rId35"/>
    <p:sldId id="282" r:id="rId36"/>
    <p:sldId id="269" r:id="rId37"/>
    <p:sldId id="310" r:id="rId38"/>
    <p:sldId id="283" r:id="rId39"/>
    <p:sldId id="270" r:id="rId40"/>
    <p:sldId id="322" r:id="rId41"/>
    <p:sldId id="271" r:id="rId42"/>
    <p:sldId id="311" r:id="rId43"/>
    <p:sldId id="280" r:id="rId4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123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70BE86-7BBE-4B45-A71D-DE83D1164C61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B3CBB4-E67D-4256-854B-9FA96C0D5084}">
      <dgm:prSet/>
      <dgm:spPr/>
      <dgm:t>
        <a:bodyPr/>
        <a:lstStyle/>
        <a:p>
          <a:r>
            <a:rPr lang="cs-CZ" b="1" i="0" baseline="0" dirty="0"/>
            <a:t>Soustavu institucionálních podmínek tvoří především:</a:t>
          </a:r>
          <a:endParaRPr lang="cs-CZ" dirty="0"/>
        </a:p>
      </dgm:t>
    </dgm:pt>
    <dgm:pt modelId="{37B4476C-6DE9-4937-91E2-5A0FCF9C2476}" type="parTrans" cxnId="{6A2A26A7-D2F6-49BC-AB95-806A17EC0247}">
      <dgm:prSet/>
      <dgm:spPr/>
      <dgm:t>
        <a:bodyPr/>
        <a:lstStyle/>
        <a:p>
          <a:endParaRPr lang="cs-CZ"/>
        </a:p>
      </dgm:t>
    </dgm:pt>
    <dgm:pt modelId="{53D826EC-0D6D-46AC-906C-938A21708712}" type="sibTrans" cxnId="{6A2A26A7-D2F6-49BC-AB95-806A17EC0247}">
      <dgm:prSet/>
      <dgm:spPr/>
      <dgm:t>
        <a:bodyPr/>
        <a:lstStyle/>
        <a:p>
          <a:endParaRPr lang="cs-CZ"/>
        </a:p>
      </dgm:t>
    </dgm:pt>
    <dgm:pt modelId="{1390E51E-8FF5-4DD4-B4B6-9BCCC2B161F4}">
      <dgm:prSet/>
      <dgm:spPr/>
      <dgm:t>
        <a:bodyPr/>
        <a:lstStyle/>
        <a:p>
          <a:r>
            <a:rPr lang="pl-PL" b="1" i="0" baseline="0" dirty="0"/>
            <a:t>Hospodařský systém </a:t>
          </a:r>
          <a:r>
            <a:rPr lang="pl-PL" b="0" i="0" baseline="0" dirty="0"/>
            <a:t>(typ uspořádání ekonomiky)</a:t>
          </a:r>
          <a:endParaRPr lang="cs-CZ" dirty="0"/>
        </a:p>
      </dgm:t>
    </dgm:pt>
    <dgm:pt modelId="{BF22136B-58EB-469D-A49C-4457C3E26187}" type="parTrans" cxnId="{FDD8C0E7-7DE5-4E6D-8A60-B3026EB40CB3}">
      <dgm:prSet/>
      <dgm:spPr/>
      <dgm:t>
        <a:bodyPr/>
        <a:lstStyle/>
        <a:p>
          <a:endParaRPr lang="cs-CZ"/>
        </a:p>
      </dgm:t>
    </dgm:pt>
    <dgm:pt modelId="{B427A546-21BF-43BF-A6AC-0DEC9182EAD2}" type="sibTrans" cxnId="{FDD8C0E7-7DE5-4E6D-8A60-B3026EB40CB3}">
      <dgm:prSet/>
      <dgm:spPr/>
      <dgm:t>
        <a:bodyPr/>
        <a:lstStyle/>
        <a:p>
          <a:endParaRPr lang="cs-CZ"/>
        </a:p>
      </dgm:t>
    </dgm:pt>
    <dgm:pt modelId="{EB99C622-4041-4052-8CFC-F0825954A14F}">
      <dgm:prSet/>
      <dgm:spPr/>
      <dgm:t>
        <a:bodyPr/>
        <a:lstStyle/>
        <a:p>
          <a:r>
            <a:rPr lang="cs-CZ" b="1" i="0" baseline="0" dirty="0"/>
            <a:t>Politický systém </a:t>
          </a:r>
          <a:r>
            <a:rPr lang="cs-CZ" b="0" i="0" baseline="0" dirty="0"/>
            <a:t>(státní instituce, politické strany a politické síly)</a:t>
          </a:r>
          <a:endParaRPr lang="cs-CZ" dirty="0"/>
        </a:p>
      </dgm:t>
    </dgm:pt>
    <dgm:pt modelId="{108A51C1-0F32-4391-BF48-0E484C9DAC3B}" type="parTrans" cxnId="{D745EDDD-41BD-4867-AA55-19501E4E3CE2}">
      <dgm:prSet/>
      <dgm:spPr/>
      <dgm:t>
        <a:bodyPr/>
        <a:lstStyle/>
        <a:p>
          <a:endParaRPr lang="cs-CZ"/>
        </a:p>
      </dgm:t>
    </dgm:pt>
    <dgm:pt modelId="{79F3916D-9E96-4D66-89AE-86EBE4479CED}" type="sibTrans" cxnId="{D745EDDD-41BD-4867-AA55-19501E4E3CE2}">
      <dgm:prSet/>
      <dgm:spPr/>
      <dgm:t>
        <a:bodyPr/>
        <a:lstStyle/>
        <a:p>
          <a:endParaRPr lang="cs-CZ"/>
        </a:p>
      </dgm:t>
    </dgm:pt>
    <dgm:pt modelId="{3C29997D-34EB-4733-A3BA-FB184EA0222D}">
      <dgm:prSet/>
      <dgm:spPr/>
      <dgm:t>
        <a:bodyPr/>
        <a:lstStyle/>
        <a:p>
          <a:r>
            <a:rPr lang="cs-CZ" b="1" i="0" baseline="0" dirty="0"/>
            <a:t>Velké zájmové skupiny </a:t>
          </a:r>
          <a:r>
            <a:rPr lang="cs-CZ" b="0" i="0" baseline="0" dirty="0"/>
            <a:t>(důchodci, ženy, studenti apod.)</a:t>
          </a:r>
          <a:endParaRPr lang="cs-CZ" dirty="0"/>
        </a:p>
      </dgm:t>
    </dgm:pt>
    <dgm:pt modelId="{8982E307-232B-4496-853C-AB88A5982C70}" type="parTrans" cxnId="{11502CFE-9389-4CAF-A44F-18E4A2C0CEAE}">
      <dgm:prSet/>
      <dgm:spPr/>
      <dgm:t>
        <a:bodyPr/>
        <a:lstStyle/>
        <a:p>
          <a:endParaRPr lang="cs-CZ"/>
        </a:p>
      </dgm:t>
    </dgm:pt>
    <dgm:pt modelId="{D66ED9B6-758F-4AE4-8BAC-0854F35FAB6C}" type="sibTrans" cxnId="{11502CFE-9389-4CAF-A44F-18E4A2C0CEAE}">
      <dgm:prSet/>
      <dgm:spPr/>
      <dgm:t>
        <a:bodyPr/>
        <a:lstStyle/>
        <a:p>
          <a:endParaRPr lang="cs-CZ"/>
        </a:p>
      </dgm:t>
    </dgm:pt>
    <dgm:pt modelId="{A4D6FC69-D9A4-4F81-8599-3325A4D80455}">
      <dgm:prSet/>
      <dgm:spPr/>
      <dgm:t>
        <a:bodyPr/>
        <a:lstStyle/>
        <a:p>
          <a:r>
            <a:rPr lang="pl-PL" b="1" i="0" baseline="0" dirty="0"/>
            <a:t>Nadnárodní a mezinarodní organizace </a:t>
          </a:r>
          <a:r>
            <a:rPr lang="pl-PL" b="0" i="0" baseline="0" dirty="0"/>
            <a:t>a </a:t>
          </a:r>
          <a:r>
            <a:rPr lang="pl-PL" b="1" i="0" baseline="0" dirty="0"/>
            <a:t>integrační uskupení</a:t>
          </a:r>
          <a:r>
            <a:rPr lang="pl-PL" b="0" i="0" baseline="0" dirty="0"/>
            <a:t>.</a:t>
          </a:r>
          <a:endParaRPr lang="cs-CZ" dirty="0"/>
        </a:p>
      </dgm:t>
    </dgm:pt>
    <dgm:pt modelId="{81CAC6B0-13EF-472E-8179-8C1A56732AFE}" type="parTrans" cxnId="{F0BEE5C2-8B74-486E-A388-A005996597FA}">
      <dgm:prSet/>
      <dgm:spPr/>
      <dgm:t>
        <a:bodyPr/>
        <a:lstStyle/>
        <a:p>
          <a:endParaRPr lang="cs-CZ"/>
        </a:p>
      </dgm:t>
    </dgm:pt>
    <dgm:pt modelId="{4DB1EDD3-A9B0-4040-B4EB-2C4428837453}" type="sibTrans" cxnId="{F0BEE5C2-8B74-486E-A388-A005996597FA}">
      <dgm:prSet/>
      <dgm:spPr/>
      <dgm:t>
        <a:bodyPr/>
        <a:lstStyle/>
        <a:p>
          <a:endParaRPr lang="cs-CZ"/>
        </a:p>
      </dgm:t>
    </dgm:pt>
    <dgm:pt modelId="{85D5EB7E-7DC3-477D-BB45-249C4A2C5AC8}" type="pres">
      <dgm:prSet presAssocID="{E570BE86-7BBE-4B45-A71D-DE83D1164C61}" presName="compositeShape" presStyleCnt="0">
        <dgm:presLayoutVars>
          <dgm:dir/>
          <dgm:resizeHandles/>
        </dgm:presLayoutVars>
      </dgm:prSet>
      <dgm:spPr/>
    </dgm:pt>
    <dgm:pt modelId="{4BCBB228-C2FD-403F-95B6-D41B971ED438}" type="pres">
      <dgm:prSet presAssocID="{E570BE86-7BBE-4B45-A71D-DE83D1164C61}" presName="pyramid" presStyleLbl="node1" presStyleIdx="0" presStyleCnt="1"/>
      <dgm:spPr>
        <a:solidFill>
          <a:srgbClr val="FFC000"/>
        </a:solidFill>
      </dgm:spPr>
    </dgm:pt>
    <dgm:pt modelId="{55878F9B-F485-4EC0-8A8D-696553FE1702}" type="pres">
      <dgm:prSet presAssocID="{E570BE86-7BBE-4B45-A71D-DE83D1164C61}" presName="theList" presStyleCnt="0"/>
      <dgm:spPr/>
    </dgm:pt>
    <dgm:pt modelId="{6933469C-2444-4267-93F2-FCD904820848}" type="pres">
      <dgm:prSet presAssocID="{0FB3CBB4-E67D-4256-854B-9FA96C0D5084}" presName="aNode" presStyleLbl="fgAcc1" presStyleIdx="0" presStyleCnt="5">
        <dgm:presLayoutVars>
          <dgm:bulletEnabled val="1"/>
        </dgm:presLayoutVars>
      </dgm:prSet>
      <dgm:spPr/>
    </dgm:pt>
    <dgm:pt modelId="{97FE786B-4D58-47C5-B0CF-E6026189514C}" type="pres">
      <dgm:prSet presAssocID="{0FB3CBB4-E67D-4256-854B-9FA96C0D5084}" presName="aSpace" presStyleCnt="0"/>
      <dgm:spPr/>
    </dgm:pt>
    <dgm:pt modelId="{DB98D728-42FD-4FAC-A628-B182F6E2BA60}" type="pres">
      <dgm:prSet presAssocID="{1390E51E-8FF5-4DD4-B4B6-9BCCC2B161F4}" presName="aNode" presStyleLbl="fgAcc1" presStyleIdx="1" presStyleCnt="5">
        <dgm:presLayoutVars>
          <dgm:bulletEnabled val="1"/>
        </dgm:presLayoutVars>
      </dgm:prSet>
      <dgm:spPr/>
    </dgm:pt>
    <dgm:pt modelId="{56B2DDD9-BDB4-41EA-8B6B-C67A9616177A}" type="pres">
      <dgm:prSet presAssocID="{1390E51E-8FF5-4DD4-B4B6-9BCCC2B161F4}" presName="aSpace" presStyleCnt="0"/>
      <dgm:spPr/>
    </dgm:pt>
    <dgm:pt modelId="{55D3692F-D6B8-4CF4-9F99-20194A14700E}" type="pres">
      <dgm:prSet presAssocID="{EB99C622-4041-4052-8CFC-F0825954A14F}" presName="aNode" presStyleLbl="fgAcc1" presStyleIdx="2" presStyleCnt="5">
        <dgm:presLayoutVars>
          <dgm:bulletEnabled val="1"/>
        </dgm:presLayoutVars>
      </dgm:prSet>
      <dgm:spPr/>
    </dgm:pt>
    <dgm:pt modelId="{6C42CB94-350C-4361-922A-57FAD9A20EBF}" type="pres">
      <dgm:prSet presAssocID="{EB99C622-4041-4052-8CFC-F0825954A14F}" presName="aSpace" presStyleCnt="0"/>
      <dgm:spPr/>
    </dgm:pt>
    <dgm:pt modelId="{67D493F4-AFFC-4E2B-BE35-C2B83A058A26}" type="pres">
      <dgm:prSet presAssocID="{3C29997D-34EB-4733-A3BA-FB184EA0222D}" presName="aNode" presStyleLbl="fgAcc1" presStyleIdx="3" presStyleCnt="5">
        <dgm:presLayoutVars>
          <dgm:bulletEnabled val="1"/>
        </dgm:presLayoutVars>
      </dgm:prSet>
      <dgm:spPr/>
    </dgm:pt>
    <dgm:pt modelId="{31CADE0C-D4A8-4578-ABD3-E3696DCD69BF}" type="pres">
      <dgm:prSet presAssocID="{3C29997D-34EB-4733-A3BA-FB184EA0222D}" presName="aSpace" presStyleCnt="0"/>
      <dgm:spPr/>
    </dgm:pt>
    <dgm:pt modelId="{710844C8-CE8F-46AF-8E48-E142BBC5E05C}" type="pres">
      <dgm:prSet presAssocID="{A4D6FC69-D9A4-4F81-8599-3325A4D80455}" presName="aNode" presStyleLbl="fgAcc1" presStyleIdx="4" presStyleCnt="5">
        <dgm:presLayoutVars>
          <dgm:bulletEnabled val="1"/>
        </dgm:presLayoutVars>
      </dgm:prSet>
      <dgm:spPr/>
    </dgm:pt>
    <dgm:pt modelId="{47EB391D-B945-4B09-81E5-016CEAB489C6}" type="pres">
      <dgm:prSet presAssocID="{A4D6FC69-D9A4-4F81-8599-3325A4D80455}" presName="aSpace" presStyleCnt="0"/>
      <dgm:spPr/>
    </dgm:pt>
  </dgm:ptLst>
  <dgm:cxnLst>
    <dgm:cxn modelId="{26F8EB13-F161-40D0-A65E-D5AD401D9B6D}" type="presOf" srcId="{3C29997D-34EB-4733-A3BA-FB184EA0222D}" destId="{67D493F4-AFFC-4E2B-BE35-C2B83A058A26}" srcOrd="0" destOrd="0" presId="urn:microsoft.com/office/officeart/2005/8/layout/pyramid2"/>
    <dgm:cxn modelId="{653A6C5C-6DD2-4A3D-AEE8-17E9F92FB442}" type="presOf" srcId="{A4D6FC69-D9A4-4F81-8599-3325A4D80455}" destId="{710844C8-CE8F-46AF-8E48-E142BBC5E05C}" srcOrd="0" destOrd="0" presId="urn:microsoft.com/office/officeart/2005/8/layout/pyramid2"/>
    <dgm:cxn modelId="{81D08053-0617-408E-8B58-40D89ACA9474}" type="presOf" srcId="{1390E51E-8FF5-4DD4-B4B6-9BCCC2B161F4}" destId="{DB98D728-42FD-4FAC-A628-B182F6E2BA60}" srcOrd="0" destOrd="0" presId="urn:microsoft.com/office/officeart/2005/8/layout/pyramid2"/>
    <dgm:cxn modelId="{1B37595A-F97C-4057-9276-71F535B2E94D}" type="presOf" srcId="{EB99C622-4041-4052-8CFC-F0825954A14F}" destId="{55D3692F-D6B8-4CF4-9F99-20194A14700E}" srcOrd="0" destOrd="0" presId="urn:microsoft.com/office/officeart/2005/8/layout/pyramid2"/>
    <dgm:cxn modelId="{6A2A26A7-D2F6-49BC-AB95-806A17EC0247}" srcId="{E570BE86-7BBE-4B45-A71D-DE83D1164C61}" destId="{0FB3CBB4-E67D-4256-854B-9FA96C0D5084}" srcOrd="0" destOrd="0" parTransId="{37B4476C-6DE9-4937-91E2-5A0FCF9C2476}" sibTransId="{53D826EC-0D6D-46AC-906C-938A21708712}"/>
    <dgm:cxn modelId="{F0BEE5C2-8B74-486E-A388-A005996597FA}" srcId="{E570BE86-7BBE-4B45-A71D-DE83D1164C61}" destId="{A4D6FC69-D9A4-4F81-8599-3325A4D80455}" srcOrd="4" destOrd="0" parTransId="{81CAC6B0-13EF-472E-8179-8C1A56732AFE}" sibTransId="{4DB1EDD3-A9B0-4040-B4EB-2C4428837453}"/>
    <dgm:cxn modelId="{4AE9BAC6-EFD5-4931-87B7-6C7A4275D676}" type="presOf" srcId="{E570BE86-7BBE-4B45-A71D-DE83D1164C61}" destId="{85D5EB7E-7DC3-477D-BB45-249C4A2C5AC8}" srcOrd="0" destOrd="0" presId="urn:microsoft.com/office/officeart/2005/8/layout/pyramid2"/>
    <dgm:cxn modelId="{D745EDDD-41BD-4867-AA55-19501E4E3CE2}" srcId="{E570BE86-7BBE-4B45-A71D-DE83D1164C61}" destId="{EB99C622-4041-4052-8CFC-F0825954A14F}" srcOrd="2" destOrd="0" parTransId="{108A51C1-0F32-4391-BF48-0E484C9DAC3B}" sibTransId="{79F3916D-9E96-4D66-89AE-86EBE4479CED}"/>
    <dgm:cxn modelId="{FDD8C0E7-7DE5-4E6D-8A60-B3026EB40CB3}" srcId="{E570BE86-7BBE-4B45-A71D-DE83D1164C61}" destId="{1390E51E-8FF5-4DD4-B4B6-9BCCC2B161F4}" srcOrd="1" destOrd="0" parTransId="{BF22136B-58EB-469D-A49C-4457C3E26187}" sibTransId="{B427A546-21BF-43BF-A6AC-0DEC9182EAD2}"/>
    <dgm:cxn modelId="{514AB8F7-5EA1-48FA-864B-C76A9699F3C0}" type="presOf" srcId="{0FB3CBB4-E67D-4256-854B-9FA96C0D5084}" destId="{6933469C-2444-4267-93F2-FCD904820848}" srcOrd="0" destOrd="0" presId="urn:microsoft.com/office/officeart/2005/8/layout/pyramid2"/>
    <dgm:cxn modelId="{11502CFE-9389-4CAF-A44F-18E4A2C0CEAE}" srcId="{E570BE86-7BBE-4B45-A71D-DE83D1164C61}" destId="{3C29997D-34EB-4733-A3BA-FB184EA0222D}" srcOrd="3" destOrd="0" parTransId="{8982E307-232B-4496-853C-AB88A5982C70}" sibTransId="{D66ED9B6-758F-4AE4-8BAC-0854F35FAB6C}"/>
    <dgm:cxn modelId="{409B6AF8-F673-477A-9783-C5C9C315E2ED}" type="presParOf" srcId="{85D5EB7E-7DC3-477D-BB45-249C4A2C5AC8}" destId="{4BCBB228-C2FD-403F-95B6-D41B971ED438}" srcOrd="0" destOrd="0" presId="urn:microsoft.com/office/officeart/2005/8/layout/pyramid2"/>
    <dgm:cxn modelId="{2CF22380-1805-460E-AF96-AEA6E8D2B2C5}" type="presParOf" srcId="{85D5EB7E-7DC3-477D-BB45-249C4A2C5AC8}" destId="{55878F9B-F485-4EC0-8A8D-696553FE1702}" srcOrd="1" destOrd="0" presId="urn:microsoft.com/office/officeart/2005/8/layout/pyramid2"/>
    <dgm:cxn modelId="{C2EDEC5B-FE44-4AB5-9752-610CB158702A}" type="presParOf" srcId="{55878F9B-F485-4EC0-8A8D-696553FE1702}" destId="{6933469C-2444-4267-93F2-FCD904820848}" srcOrd="0" destOrd="0" presId="urn:microsoft.com/office/officeart/2005/8/layout/pyramid2"/>
    <dgm:cxn modelId="{B8535D50-B237-4E94-A378-6A33AA4B3E18}" type="presParOf" srcId="{55878F9B-F485-4EC0-8A8D-696553FE1702}" destId="{97FE786B-4D58-47C5-B0CF-E6026189514C}" srcOrd="1" destOrd="0" presId="urn:microsoft.com/office/officeart/2005/8/layout/pyramid2"/>
    <dgm:cxn modelId="{ABD9FA70-A15E-4448-B9E8-53EB6312E74D}" type="presParOf" srcId="{55878F9B-F485-4EC0-8A8D-696553FE1702}" destId="{DB98D728-42FD-4FAC-A628-B182F6E2BA60}" srcOrd="2" destOrd="0" presId="urn:microsoft.com/office/officeart/2005/8/layout/pyramid2"/>
    <dgm:cxn modelId="{CE1B5235-2908-4F45-8F90-42EAC700AAAD}" type="presParOf" srcId="{55878F9B-F485-4EC0-8A8D-696553FE1702}" destId="{56B2DDD9-BDB4-41EA-8B6B-C67A9616177A}" srcOrd="3" destOrd="0" presId="urn:microsoft.com/office/officeart/2005/8/layout/pyramid2"/>
    <dgm:cxn modelId="{908D9A92-40C3-45B4-8497-B28D892AEBE5}" type="presParOf" srcId="{55878F9B-F485-4EC0-8A8D-696553FE1702}" destId="{55D3692F-D6B8-4CF4-9F99-20194A14700E}" srcOrd="4" destOrd="0" presId="urn:microsoft.com/office/officeart/2005/8/layout/pyramid2"/>
    <dgm:cxn modelId="{5DF20EA8-4347-45AB-9F6D-774BBB7CB2ED}" type="presParOf" srcId="{55878F9B-F485-4EC0-8A8D-696553FE1702}" destId="{6C42CB94-350C-4361-922A-57FAD9A20EBF}" srcOrd="5" destOrd="0" presId="urn:microsoft.com/office/officeart/2005/8/layout/pyramid2"/>
    <dgm:cxn modelId="{2C9351D2-1C30-40E8-A58B-4425627739A3}" type="presParOf" srcId="{55878F9B-F485-4EC0-8A8D-696553FE1702}" destId="{67D493F4-AFFC-4E2B-BE35-C2B83A058A26}" srcOrd="6" destOrd="0" presId="urn:microsoft.com/office/officeart/2005/8/layout/pyramid2"/>
    <dgm:cxn modelId="{FA479CE4-BE5D-428C-9140-BCA5D4525A0D}" type="presParOf" srcId="{55878F9B-F485-4EC0-8A8D-696553FE1702}" destId="{31CADE0C-D4A8-4578-ABD3-E3696DCD69BF}" srcOrd="7" destOrd="0" presId="urn:microsoft.com/office/officeart/2005/8/layout/pyramid2"/>
    <dgm:cxn modelId="{8663BC68-38B2-4695-9399-502D0E27F067}" type="presParOf" srcId="{55878F9B-F485-4EC0-8A8D-696553FE1702}" destId="{710844C8-CE8F-46AF-8E48-E142BBC5E05C}" srcOrd="8" destOrd="0" presId="urn:microsoft.com/office/officeart/2005/8/layout/pyramid2"/>
    <dgm:cxn modelId="{117128CA-F75D-4BD2-B9CB-361CB202BF64}" type="presParOf" srcId="{55878F9B-F485-4EC0-8A8D-696553FE1702}" destId="{47EB391D-B945-4B09-81E5-016CEAB489C6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E3F603D-3CE9-4347-BA4D-5281B10E4EC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72AC423-D84C-4061-84DE-9FF9EF8173FB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sz="3600" dirty="0">
              <a:solidFill>
                <a:schemeClr val="tx1"/>
              </a:solidFill>
            </a:rPr>
            <a:t>Dle činnosti </a:t>
          </a:r>
          <a:r>
            <a:rPr lang="cs-CZ" sz="3600" b="1" dirty="0">
              <a:solidFill>
                <a:schemeClr val="tx1"/>
              </a:solidFill>
            </a:rPr>
            <a:t>nositele HP členíme </a:t>
          </a:r>
          <a:r>
            <a:rPr lang="cs-CZ" sz="3600" dirty="0">
              <a:solidFill>
                <a:schemeClr val="tx1"/>
              </a:solidFill>
            </a:rPr>
            <a:t>na instituce a orgány, které mají</a:t>
          </a:r>
          <a:r>
            <a:rPr lang="cs-CZ" sz="3800" dirty="0">
              <a:solidFill>
                <a:schemeClr val="tx1"/>
              </a:solidFill>
            </a:rPr>
            <a:t>:</a:t>
          </a:r>
        </a:p>
      </dgm:t>
    </dgm:pt>
    <dgm:pt modelId="{E7249250-5787-4E66-BE25-EB661F6DBF4E}" type="parTrans" cxnId="{0B81B87C-79FF-4372-A5A4-ECE8F487D2A1}">
      <dgm:prSet/>
      <dgm:spPr/>
      <dgm:t>
        <a:bodyPr/>
        <a:lstStyle/>
        <a:p>
          <a:endParaRPr lang="cs-CZ"/>
        </a:p>
      </dgm:t>
    </dgm:pt>
    <dgm:pt modelId="{183DE3F8-A4A2-49D2-922D-E776E6C3E353}" type="sibTrans" cxnId="{0B81B87C-79FF-4372-A5A4-ECE8F487D2A1}">
      <dgm:prSet/>
      <dgm:spPr/>
      <dgm:t>
        <a:bodyPr/>
        <a:lstStyle/>
        <a:p>
          <a:endParaRPr lang="cs-CZ"/>
        </a:p>
      </dgm:t>
    </dgm:pt>
    <dgm:pt modelId="{19142DE6-B81B-427A-BDD5-8EA495A253E0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3600" i="1" dirty="0">
              <a:latin typeface="+mn-lt"/>
            </a:rPr>
            <a:t>Zákonodárnou moc,</a:t>
          </a:r>
        </a:p>
      </dgm:t>
    </dgm:pt>
    <dgm:pt modelId="{A91B0C0E-1E2E-4909-AFDD-CFFD6C52F0DD}" type="parTrans" cxnId="{04F319D2-3ABB-47A7-BB7C-05F26B2823AD}">
      <dgm:prSet/>
      <dgm:spPr/>
      <dgm:t>
        <a:bodyPr/>
        <a:lstStyle/>
        <a:p>
          <a:endParaRPr lang="cs-CZ"/>
        </a:p>
      </dgm:t>
    </dgm:pt>
    <dgm:pt modelId="{DE1980D9-3CE0-4FDE-B03A-93B0412CDD7B}" type="sibTrans" cxnId="{04F319D2-3ABB-47A7-BB7C-05F26B2823AD}">
      <dgm:prSet/>
      <dgm:spPr/>
      <dgm:t>
        <a:bodyPr/>
        <a:lstStyle/>
        <a:p>
          <a:endParaRPr lang="cs-CZ"/>
        </a:p>
      </dgm:t>
    </dgm:pt>
    <dgm:pt modelId="{E8966116-285B-4CD2-A5F6-1F6076618458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3600" i="1" dirty="0">
              <a:latin typeface="+mn-lt"/>
            </a:rPr>
            <a:t>Výkonnou moc,</a:t>
          </a:r>
        </a:p>
      </dgm:t>
    </dgm:pt>
    <dgm:pt modelId="{2B96A5D6-F0C8-4816-B979-660158D0F487}" type="parTrans" cxnId="{E8BEA693-C170-4BF3-A7A4-96AD5C738A43}">
      <dgm:prSet/>
      <dgm:spPr/>
      <dgm:t>
        <a:bodyPr/>
        <a:lstStyle/>
        <a:p>
          <a:endParaRPr lang="cs-CZ"/>
        </a:p>
      </dgm:t>
    </dgm:pt>
    <dgm:pt modelId="{45759B79-8FB3-4B80-8F20-7F506A9ACD9C}" type="sibTrans" cxnId="{E8BEA693-C170-4BF3-A7A4-96AD5C738A43}">
      <dgm:prSet/>
      <dgm:spPr/>
      <dgm:t>
        <a:bodyPr/>
        <a:lstStyle/>
        <a:p>
          <a:endParaRPr lang="cs-CZ"/>
        </a:p>
      </dgm:t>
    </dgm:pt>
    <dgm:pt modelId="{4ED61C0E-CC60-42F2-BF3E-CD74667AB0E3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3600" i="1" dirty="0">
              <a:latin typeface="+mn-lt"/>
            </a:rPr>
            <a:t>Kontrolní moc.</a:t>
          </a:r>
        </a:p>
      </dgm:t>
    </dgm:pt>
    <dgm:pt modelId="{F5ECDCEE-738A-45C2-ABC7-2EE5AB0A7946}" type="parTrans" cxnId="{ED1AC636-1EC9-4EA9-AF1A-0844AA7F9324}">
      <dgm:prSet/>
      <dgm:spPr/>
      <dgm:t>
        <a:bodyPr/>
        <a:lstStyle/>
        <a:p>
          <a:endParaRPr lang="cs-CZ"/>
        </a:p>
      </dgm:t>
    </dgm:pt>
    <dgm:pt modelId="{7C1FF174-7656-4601-A210-B2ACCBF5E746}" type="sibTrans" cxnId="{ED1AC636-1EC9-4EA9-AF1A-0844AA7F9324}">
      <dgm:prSet/>
      <dgm:spPr/>
      <dgm:t>
        <a:bodyPr/>
        <a:lstStyle/>
        <a:p>
          <a:endParaRPr lang="cs-CZ"/>
        </a:p>
      </dgm:t>
    </dgm:pt>
    <dgm:pt modelId="{ED70BB87-AE4C-44B5-9426-7183BC29657F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3600" i="1" dirty="0">
              <a:latin typeface="+mn-lt"/>
            </a:rPr>
            <a:t>Soudní moc a</a:t>
          </a:r>
        </a:p>
      </dgm:t>
    </dgm:pt>
    <dgm:pt modelId="{A55AA612-A594-4364-9AE1-602D245EADC8}" type="parTrans" cxnId="{FBB4427F-057F-4C76-8286-4D7A1729EAC7}">
      <dgm:prSet/>
      <dgm:spPr/>
    </dgm:pt>
    <dgm:pt modelId="{30C4CC8A-1A4C-4BFC-82E9-E16AF7D6DB8A}" type="sibTrans" cxnId="{FBB4427F-057F-4C76-8286-4D7A1729EAC7}">
      <dgm:prSet/>
      <dgm:spPr/>
    </dgm:pt>
    <dgm:pt modelId="{A21BE13A-C761-416D-9817-791DF4D8D7A5}" type="pres">
      <dgm:prSet presAssocID="{6E3F603D-3CE9-4347-BA4D-5281B10E4EC8}" presName="Name0" presStyleCnt="0">
        <dgm:presLayoutVars>
          <dgm:dir/>
          <dgm:animLvl val="lvl"/>
          <dgm:resizeHandles val="exact"/>
        </dgm:presLayoutVars>
      </dgm:prSet>
      <dgm:spPr/>
    </dgm:pt>
    <dgm:pt modelId="{F6B26605-F127-4773-A6C4-74DED0C1E8A7}" type="pres">
      <dgm:prSet presAssocID="{A72AC423-D84C-4061-84DE-9FF9EF8173FB}" presName="linNode" presStyleCnt="0"/>
      <dgm:spPr/>
    </dgm:pt>
    <dgm:pt modelId="{952A1F54-3848-41BC-A73E-0F5F7CCFB378}" type="pres">
      <dgm:prSet presAssocID="{A72AC423-D84C-4061-84DE-9FF9EF8173FB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11DE85E0-A8CA-45BF-AA07-F2405E3BF0DA}" type="pres">
      <dgm:prSet presAssocID="{A72AC423-D84C-4061-84DE-9FF9EF8173FB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A0478F0D-08D3-4000-A3E1-81E08334AA9F}" type="presOf" srcId="{6E3F603D-3CE9-4347-BA4D-5281B10E4EC8}" destId="{A21BE13A-C761-416D-9817-791DF4D8D7A5}" srcOrd="0" destOrd="0" presId="urn:microsoft.com/office/officeart/2005/8/layout/vList5"/>
    <dgm:cxn modelId="{ED1AC636-1EC9-4EA9-AF1A-0844AA7F9324}" srcId="{A72AC423-D84C-4061-84DE-9FF9EF8173FB}" destId="{4ED61C0E-CC60-42F2-BF3E-CD74667AB0E3}" srcOrd="3" destOrd="0" parTransId="{F5ECDCEE-738A-45C2-ABC7-2EE5AB0A7946}" sibTransId="{7C1FF174-7656-4601-A210-B2ACCBF5E746}"/>
    <dgm:cxn modelId="{B6323948-4509-4637-A78E-5C1CD6E1C7EC}" type="presOf" srcId="{4ED61C0E-CC60-42F2-BF3E-CD74667AB0E3}" destId="{11DE85E0-A8CA-45BF-AA07-F2405E3BF0DA}" srcOrd="0" destOrd="3" presId="urn:microsoft.com/office/officeart/2005/8/layout/vList5"/>
    <dgm:cxn modelId="{01F3B96A-CC32-4665-85D8-B37A5A3B121D}" type="presOf" srcId="{19142DE6-B81B-427A-BDD5-8EA495A253E0}" destId="{11DE85E0-A8CA-45BF-AA07-F2405E3BF0DA}" srcOrd="0" destOrd="0" presId="urn:microsoft.com/office/officeart/2005/8/layout/vList5"/>
    <dgm:cxn modelId="{0B81B87C-79FF-4372-A5A4-ECE8F487D2A1}" srcId="{6E3F603D-3CE9-4347-BA4D-5281B10E4EC8}" destId="{A72AC423-D84C-4061-84DE-9FF9EF8173FB}" srcOrd="0" destOrd="0" parTransId="{E7249250-5787-4E66-BE25-EB661F6DBF4E}" sibTransId="{183DE3F8-A4A2-49D2-922D-E776E6C3E353}"/>
    <dgm:cxn modelId="{FBB4427F-057F-4C76-8286-4D7A1729EAC7}" srcId="{A72AC423-D84C-4061-84DE-9FF9EF8173FB}" destId="{ED70BB87-AE4C-44B5-9426-7183BC29657F}" srcOrd="2" destOrd="0" parTransId="{A55AA612-A594-4364-9AE1-602D245EADC8}" sibTransId="{30C4CC8A-1A4C-4BFC-82E9-E16AF7D6DB8A}"/>
    <dgm:cxn modelId="{937F8889-13E5-4F95-ABDC-E83E598C0624}" type="presOf" srcId="{ED70BB87-AE4C-44B5-9426-7183BC29657F}" destId="{11DE85E0-A8CA-45BF-AA07-F2405E3BF0DA}" srcOrd="0" destOrd="2" presId="urn:microsoft.com/office/officeart/2005/8/layout/vList5"/>
    <dgm:cxn modelId="{E8BEA693-C170-4BF3-A7A4-96AD5C738A43}" srcId="{A72AC423-D84C-4061-84DE-9FF9EF8173FB}" destId="{E8966116-285B-4CD2-A5F6-1F6076618458}" srcOrd="1" destOrd="0" parTransId="{2B96A5D6-F0C8-4816-B979-660158D0F487}" sibTransId="{45759B79-8FB3-4B80-8F20-7F506A9ACD9C}"/>
    <dgm:cxn modelId="{93893CC9-BF11-49FD-9356-F7C4148EB0D9}" type="presOf" srcId="{A72AC423-D84C-4061-84DE-9FF9EF8173FB}" destId="{952A1F54-3848-41BC-A73E-0F5F7CCFB378}" srcOrd="0" destOrd="0" presId="urn:microsoft.com/office/officeart/2005/8/layout/vList5"/>
    <dgm:cxn modelId="{04F319D2-3ABB-47A7-BB7C-05F26B2823AD}" srcId="{A72AC423-D84C-4061-84DE-9FF9EF8173FB}" destId="{19142DE6-B81B-427A-BDD5-8EA495A253E0}" srcOrd="0" destOrd="0" parTransId="{A91B0C0E-1E2E-4909-AFDD-CFFD6C52F0DD}" sibTransId="{DE1980D9-3CE0-4FDE-B03A-93B0412CDD7B}"/>
    <dgm:cxn modelId="{52A76EF5-990F-4ED5-8853-08CBFCEE6083}" type="presOf" srcId="{E8966116-285B-4CD2-A5F6-1F6076618458}" destId="{11DE85E0-A8CA-45BF-AA07-F2405E3BF0DA}" srcOrd="0" destOrd="1" presId="urn:microsoft.com/office/officeart/2005/8/layout/vList5"/>
    <dgm:cxn modelId="{C3411BE9-1D0E-4F3D-81BD-44F8F03ED75F}" type="presParOf" srcId="{A21BE13A-C761-416D-9817-791DF4D8D7A5}" destId="{F6B26605-F127-4773-A6C4-74DED0C1E8A7}" srcOrd="0" destOrd="0" presId="urn:microsoft.com/office/officeart/2005/8/layout/vList5"/>
    <dgm:cxn modelId="{3124DE58-A414-4453-A3C0-3CABA07350B7}" type="presParOf" srcId="{F6B26605-F127-4773-A6C4-74DED0C1E8A7}" destId="{952A1F54-3848-41BC-A73E-0F5F7CCFB378}" srcOrd="0" destOrd="0" presId="urn:microsoft.com/office/officeart/2005/8/layout/vList5"/>
    <dgm:cxn modelId="{F3BCF0E3-BE1C-4521-8E32-E7BA8AAA1B05}" type="presParOf" srcId="{F6B26605-F127-4773-A6C4-74DED0C1E8A7}" destId="{11DE85E0-A8CA-45BF-AA07-F2405E3BF0DA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4FE5554-CC1B-4F9B-A0F7-CFBCC10E4DE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D0AD52-F807-481E-A819-BDF7FD3D836D}">
      <dgm:prSet/>
      <dgm:spPr>
        <a:solidFill>
          <a:srgbClr val="FFC000"/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Přehled nositelů hospodářské politiky zahrnuje zejména:  </a:t>
          </a:r>
        </a:p>
      </dgm:t>
    </dgm:pt>
    <dgm:pt modelId="{83D58948-5BB5-4622-A0C4-6095891C4200}" type="parTrans" cxnId="{953859FF-F102-4BF0-B2C2-B0D9F88821D2}">
      <dgm:prSet/>
      <dgm:spPr/>
      <dgm:t>
        <a:bodyPr/>
        <a:lstStyle/>
        <a:p>
          <a:endParaRPr lang="cs-CZ"/>
        </a:p>
      </dgm:t>
    </dgm:pt>
    <dgm:pt modelId="{BB4A10B8-FDE4-4448-BC40-1EE1C1300F5B}" type="sibTrans" cxnId="{953859FF-F102-4BF0-B2C2-B0D9F88821D2}">
      <dgm:prSet/>
      <dgm:spPr/>
      <dgm:t>
        <a:bodyPr/>
        <a:lstStyle/>
        <a:p>
          <a:endParaRPr lang="cs-CZ"/>
        </a:p>
      </dgm:t>
    </dgm:pt>
    <dgm:pt modelId="{4BADEB4D-0135-4A3E-97AB-3DF0DCE63590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1800" b="1" dirty="0"/>
            <a:t>zákonodárné instituce </a:t>
          </a:r>
          <a:r>
            <a:rPr lang="cs-CZ" sz="1800" dirty="0"/>
            <a:t>(</a:t>
          </a:r>
          <a:r>
            <a:rPr lang="cs-CZ" sz="1800" i="1" dirty="0"/>
            <a:t>parlament)</a:t>
          </a:r>
          <a:r>
            <a:rPr lang="cs-CZ" sz="1800" dirty="0"/>
            <a:t>,</a:t>
          </a:r>
        </a:p>
      </dgm:t>
    </dgm:pt>
    <dgm:pt modelId="{44951D9E-4785-40A8-BC89-CE40702E34EB}" type="parTrans" cxnId="{4E74B7CE-BC53-47D2-B082-22F63EDF6656}">
      <dgm:prSet/>
      <dgm:spPr/>
      <dgm:t>
        <a:bodyPr/>
        <a:lstStyle/>
        <a:p>
          <a:endParaRPr lang="cs-CZ"/>
        </a:p>
      </dgm:t>
    </dgm:pt>
    <dgm:pt modelId="{0A236EFD-0E5E-47A3-9FA0-2B6A997CF8AC}" type="sibTrans" cxnId="{4E74B7CE-BC53-47D2-B082-22F63EDF6656}">
      <dgm:prSet/>
      <dgm:spPr/>
      <dgm:t>
        <a:bodyPr/>
        <a:lstStyle/>
        <a:p>
          <a:endParaRPr lang="cs-CZ"/>
        </a:p>
      </dgm:t>
    </dgm:pt>
    <dgm:pt modelId="{FEE1D20F-82E7-4E82-9018-F73C18134AF5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1800" b="1" dirty="0"/>
            <a:t>výkonné instituce </a:t>
          </a:r>
          <a:r>
            <a:rPr lang="cs-CZ" sz="1800" dirty="0"/>
            <a:t>(</a:t>
          </a:r>
          <a:r>
            <a:rPr lang="cs-CZ" sz="1800" i="1" dirty="0"/>
            <a:t>vláda, ministerstva a  jiné úřady např.  celní a daňové orgány, živnostenské úřady</a:t>
          </a:r>
          <a:r>
            <a:rPr lang="cs-CZ" sz="1800" dirty="0"/>
            <a:t>),</a:t>
          </a:r>
        </a:p>
      </dgm:t>
    </dgm:pt>
    <dgm:pt modelId="{69FEF314-6E29-4DDA-AD40-008C579A7259}" type="parTrans" cxnId="{CDBB487F-48B1-486A-9FCA-F8D27DC9125A}">
      <dgm:prSet/>
      <dgm:spPr/>
      <dgm:t>
        <a:bodyPr/>
        <a:lstStyle/>
        <a:p>
          <a:endParaRPr lang="cs-CZ"/>
        </a:p>
      </dgm:t>
    </dgm:pt>
    <dgm:pt modelId="{15F2B807-BB64-4204-BCBD-BD3D42F29F36}" type="sibTrans" cxnId="{CDBB487F-48B1-486A-9FCA-F8D27DC9125A}">
      <dgm:prSet/>
      <dgm:spPr/>
      <dgm:t>
        <a:bodyPr/>
        <a:lstStyle/>
        <a:p>
          <a:endParaRPr lang="cs-CZ"/>
        </a:p>
      </dgm:t>
    </dgm:pt>
    <dgm:pt modelId="{1650F99E-299C-40B3-A22B-C25AD7729173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1800" b="1" dirty="0"/>
            <a:t>instituce, které mají kontrolní moc </a:t>
          </a:r>
          <a:r>
            <a:rPr lang="cs-CZ" sz="1800" dirty="0"/>
            <a:t>(státem zřízená </a:t>
          </a:r>
          <a:r>
            <a:rPr lang="cs-CZ" sz="1800" i="1" dirty="0"/>
            <a:t>centrální banka</a:t>
          </a:r>
          <a:r>
            <a:rPr lang="cs-CZ" sz="1800" dirty="0"/>
            <a:t>),</a:t>
          </a:r>
        </a:p>
      </dgm:t>
    </dgm:pt>
    <dgm:pt modelId="{1C16E2E9-4B90-4FF7-BA9D-E5FD0138D4ED}" type="parTrans" cxnId="{EC366E46-31C1-42B6-AB53-4A30816A6B90}">
      <dgm:prSet/>
      <dgm:spPr/>
      <dgm:t>
        <a:bodyPr/>
        <a:lstStyle/>
        <a:p>
          <a:endParaRPr lang="cs-CZ"/>
        </a:p>
      </dgm:t>
    </dgm:pt>
    <dgm:pt modelId="{48FA4E90-37C6-455B-A389-4A6BE40E37D0}" type="sibTrans" cxnId="{EC366E46-31C1-42B6-AB53-4A30816A6B90}">
      <dgm:prSet/>
      <dgm:spPr/>
      <dgm:t>
        <a:bodyPr/>
        <a:lstStyle/>
        <a:p>
          <a:endParaRPr lang="cs-CZ"/>
        </a:p>
      </dgm:t>
    </dgm:pt>
    <dgm:pt modelId="{A2D2D11C-29B6-436C-9BB3-7F51D8E8CED9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1800" b="1" dirty="0"/>
            <a:t>Instituce</a:t>
          </a:r>
          <a:r>
            <a:rPr lang="cs-CZ" sz="1800" dirty="0"/>
            <a:t> </a:t>
          </a:r>
          <a:r>
            <a:rPr lang="cs-CZ" sz="1800" b="1" dirty="0"/>
            <a:t>vytvářející  tržní prostředí a dohlížející na jeho kvalitu </a:t>
          </a:r>
          <a:r>
            <a:rPr lang="cs-CZ" sz="1800" dirty="0"/>
            <a:t>(</a:t>
          </a:r>
          <a:r>
            <a:rPr lang="cs-CZ" sz="1800" i="1" dirty="0"/>
            <a:t>protimonopolní úřad</a:t>
          </a:r>
          <a:r>
            <a:rPr lang="cs-CZ" sz="1800" dirty="0"/>
            <a:t>), </a:t>
          </a:r>
        </a:p>
      </dgm:t>
    </dgm:pt>
    <dgm:pt modelId="{0F722714-A8EF-46A8-8C9A-8DA1C412E86F}" type="parTrans" cxnId="{E260F635-5ACF-42CF-9BDB-5ACDCB8790EB}">
      <dgm:prSet/>
      <dgm:spPr/>
      <dgm:t>
        <a:bodyPr/>
        <a:lstStyle/>
        <a:p>
          <a:endParaRPr lang="cs-CZ"/>
        </a:p>
      </dgm:t>
    </dgm:pt>
    <dgm:pt modelId="{2AC26D00-D22F-45B5-94FC-8F3B345417FD}" type="sibTrans" cxnId="{E260F635-5ACF-42CF-9BDB-5ACDCB8790EB}">
      <dgm:prSet/>
      <dgm:spPr/>
      <dgm:t>
        <a:bodyPr/>
        <a:lstStyle/>
        <a:p>
          <a:endParaRPr lang="cs-CZ"/>
        </a:p>
      </dgm:t>
    </dgm:pt>
    <dgm:pt modelId="{63C5A9A4-9428-4EC3-96ED-49332B08604B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1800" b="1" dirty="0"/>
            <a:t>Instituce zajišťující vymahatelnost zákonem </a:t>
          </a:r>
          <a:r>
            <a:rPr lang="cs-CZ" sz="1800" dirty="0"/>
            <a:t>stanovených pravidel (</a:t>
          </a:r>
          <a:r>
            <a:rPr lang="cs-CZ" sz="1800" i="1" dirty="0"/>
            <a:t>soudy a jiné soudní instituce</a:t>
          </a:r>
          <a:r>
            <a:rPr lang="cs-CZ" sz="1800" dirty="0"/>
            <a:t>), </a:t>
          </a:r>
        </a:p>
      </dgm:t>
    </dgm:pt>
    <dgm:pt modelId="{73C12A2F-BFB8-4572-9B73-8DBC68E7A23E}" type="parTrans" cxnId="{8F2016AE-3BDE-48B4-9653-73C3F9429EFF}">
      <dgm:prSet/>
      <dgm:spPr/>
      <dgm:t>
        <a:bodyPr/>
        <a:lstStyle/>
        <a:p>
          <a:endParaRPr lang="cs-CZ"/>
        </a:p>
      </dgm:t>
    </dgm:pt>
    <dgm:pt modelId="{CF09DECA-85A6-4860-A897-15C7E4154642}" type="sibTrans" cxnId="{8F2016AE-3BDE-48B4-9653-73C3F9429EFF}">
      <dgm:prSet/>
      <dgm:spPr/>
      <dgm:t>
        <a:bodyPr/>
        <a:lstStyle/>
        <a:p>
          <a:endParaRPr lang="cs-CZ"/>
        </a:p>
      </dgm:t>
    </dgm:pt>
    <dgm:pt modelId="{44F0FD8A-3ACC-4F2E-B79C-E263ABA4DBEC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1800" b="1" dirty="0"/>
            <a:t>Instituce </a:t>
          </a:r>
          <a:r>
            <a:rPr lang="cs-CZ" sz="1800" b="1" dirty="0" err="1"/>
            <a:t>protivážných</a:t>
          </a:r>
          <a:r>
            <a:rPr lang="cs-CZ" sz="1800" b="1" dirty="0"/>
            <a:t> sil či nositelé vlivu</a:t>
          </a:r>
          <a:r>
            <a:rPr lang="cs-CZ" sz="1800" dirty="0"/>
            <a:t>, které ale nepatří mezi formální organizace HP, ale přímo či nepřímo ji ovlivňují (</a:t>
          </a:r>
          <a:r>
            <a:rPr lang="cs-CZ" sz="1800" i="1" dirty="0"/>
            <a:t>velké podniky, politické strany a odbory, vědecké instituce, média, zájmové skupiny, profesní komory, nadnárodní organizace </a:t>
          </a:r>
          <a:r>
            <a:rPr lang="cs-CZ" sz="1800" dirty="0"/>
            <a:t>aj.)</a:t>
          </a:r>
        </a:p>
      </dgm:t>
    </dgm:pt>
    <dgm:pt modelId="{7C3CAA97-5BDF-43B1-BFD5-A5BDB7A0E721}" type="parTrans" cxnId="{E9AC76E7-345C-419E-98E1-AF6717B63F47}">
      <dgm:prSet/>
      <dgm:spPr/>
      <dgm:t>
        <a:bodyPr/>
        <a:lstStyle/>
        <a:p>
          <a:endParaRPr lang="cs-CZ"/>
        </a:p>
      </dgm:t>
    </dgm:pt>
    <dgm:pt modelId="{73725F25-6095-4F57-A05D-8CA2259A624F}" type="sibTrans" cxnId="{E9AC76E7-345C-419E-98E1-AF6717B63F47}">
      <dgm:prSet/>
      <dgm:spPr/>
      <dgm:t>
        <a:bodyPr/>
        <a:lstStyle/>
        <a:p>
          <a:endParaRPr lang="cs-CZ"/>
        </a:p>
      </dgm:t>
    </dgm:pt>
    <dgm:pt modelId="{5DA436D7-C80E-45F9-8CA2-4D646E3AB709}" type="pres">
      <dgm:prSet presAssocID="{44FE5554-CC1B-4F9B-A0F7-CFBCC10E4DE7}" presName="Name0" presStyleCnt="0">
        <dgm:presLayoutVars>
          <dgm:dir/>
          <dgm:animLvl val="lvl"/>
          <dgm:resizeHandles val="exact"/>
        </dgm:presLayoutVars>
      </dgm:prSet>
      <dgm:spPr/>
    </dgm:pt>
    <dgm:pt modelId="{A6CEFE56-CECC-4A30-ABA2-A4AB57A12933}" type="pres">
      <dgm:prSet presAssocID="{D9D0AD52-F807-481E-A819-BDF7FD3D836D}" presName="linNode" presStyleCnt="0"/>
      <dgm:spPr/>
    </dgm:pt>
    <dgm:pt modelId="{C5C29749-9681-41A8-8E0B-C854D5631A21}" type="pres">
      <dgm:prSet presAssocID="{D9D0AD52-F807-481E-A819-BDF7FD3D836D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BBDFE371-256B-4666-BC9A-A792526FAC1D}" type="pres">
      <dgm:prSet presAssocID="{D9D0AD52-F807-481E-A819-BDF7FD3D836D}" presName="descendantText" presStyleLbl="alignAccFollowNode1" presStyleIdx="0" presStyleCnt="1" custScaleY="116934">
        <dgm:presLayoutVars>
          <dgm:bulletEnabled val="1"/>
        </dgm:presLayoutVars>
      </dgm:prSet>
      <dgm:spPr/>
    </dgm:pt>
  </dgm:ptLst>
  <dgm:cxnLst>
    <dgm:cxn modelId="{3F870800-6801-4295-A77F-5EAF68A9DAAA}" type="presOf" srcId="{4BADEB4D-0135-4A3E-97AB-3DF0DCE63590}" destId="{BBDFE371-256B-4666-BC9A-A792526FAC1D}" srcOrd="0" destOrd="0" presId="urn:microsoft.com/office/officeart/2005/8/layout/vList5"/>
    <dgm:cxn modelId="{9A3FCB13-D5B0-409C-8FAC-79F7480F48B0}" type="presOf" srcId="{FEE1D20F-82E7-4E82-9018-F73C18134AF5}" destId="{BBDFE371-256B-4666-BC9A-A792526FAC1D}" srcOrd="0" destOrd="1" presId="urn:microsoft.com/office/officeart/2005/8/layout/vList5"/>
    <dgm:cxn modelId="{E4CC9634-6710-4E02-BB5D-A27D315DF9DA}" type="presOf" srcId="{1650F99E-299C-40B3-A22B-C25AD7729173}" destId="{BBDFE371-256B-4666-BC9A-A792526FAC1D}" srcOrd="0" destOrd="2" presId="urn:microsoft.com/office/officeart/2005/8/layout/vList5"/>
    <dgm:cxn modelId="{E260F635-5ACF-42CF-9BDB-5ACDCB8790EB}" srcId="{D9D0AD52-F807-481E-A819-BDF7FD3D836D}" destId="{A2D2D11C-29B6-436C-9BB3-7F51D8E8CED9}" srcOrd="3" destOrd="0" parTransId="{0F722714-A8EF-46A8-8C9A-8DA1C412E86F}" sibTransId="{2AC26D00-D22F-45B5-94FC-8F3B345417FD}"/>
    <dgm:cxn modelId="{EC366E46-31C1-42B6-AB53-4A30816A6B90}" srcId="{D9D0AD52-F807-481E-A819-BDF7FD3D836D}" destId="{1650F99E-299C-40B3-A22B-C25AD7729173}" srcOrd="2" destOrd="0" parTransId="{1C16E2E9-4B90-4FF7-BA9D-E5FD0138D4ED}" sibTransId="{48FA4E90-37C6-455B-A389-4A6BE40E37D0}"/>
    <dgm:cxn modelId="{C4916373-E5B6-49CB-9969-EBC3E9988699}" type="presOf" srcId="{44F0FD8A-3ACC-4F2E-B79C-E263ABA4DBEC}" destId="{BBDFE371-256B-4666-BC9A-A792526FAC1D}" srcOrd="0" destOrd="5" presId="urn:microsoft.com/office/officeart/2005/8/layout/vList5"/>
    <dgm:cxn modelId="{73BDD953-0D12-4B43-A542-DD3011E5DE66}" type="presOf" srcId="{A2D2D11C-29B6-436C-9BB3-7F51D8E8CED9}" destId="{BBDFE371-256B-4666-BC9A-A792526FAC1D}" srcOrd="0" destOrd="3" presId="urn:microsoft.com/office/officeart/2005/8/layout/vList5"/>
    <dgm:cxn modelId="{CDBB487F-48B1-486A-9FCA-F8D27DC9125A}" srcId="{D9D0AD52-F807-481E-A819-BDF7FD3D836D}" destId="{FEE1D20F-82E7-4E82-9018-F73C18134AF5}" srcOrd="1" destOrd="0" parTransId="{69FEF314-6E29-4DDA-AD40-008C579A7259}" sibTransId="{15F2B807-BB64-4204-BCBD-BD3D42F29F36}"/>
    <dgm:cxn modelId="{A4F07D80-5E86-46BD-97F5-180A7CD58055}" type="presOf" srcId="{63C5A9A4-9428-4EC3-96ED-49332B08604B}" destId="{BBDFE371-256B-4666-BC9A-A792526FAC1D}" srcOrd="0" destOrd="4" presId="urn:microsoft.com/office/officeart/2005/8/layout/vList5"/>
    <dgm:cxn modelId="{108589A1-9133-40F6-B8BB-869117967EDA}" type="presOf" srcId="{44FE5554-CC1B-4F9B-A0F7-CFBCC10E4DE7}" destId="{5DA436D7-C80E-45F9-8CA2-4D646E3AB709}" srcOrd="0" destOrd="0" presId="urn:microsoft.com/office/officeart/2005/8/layout/vList5"/>
    <dgm:cxn modelId="{79EFBDA4-5A0A-4B1C-83AF-16C1E4D92774}" type="presOf" srcId="{D9D0AD52-F807-481E-A819-BDF7FD3D836D}" destId="{C5C29749-9681-41A8-8E0B-C854D5631A21}" srcOrd="0" destOrd="0" presId="urn:microsoft.com/office/officeart/2005/8/layout/vList5"/>
    <dgm:cxn modelId="{8F2016AE-3BDE-48B4-9653-73C3F9429EFF}" srcId="{D9D0AD52-F807-481E-A819-BDF7FD3D836D}" destId="{63C5A9A4-9428-4EC3-96ED-49332B08604B}" srcOrd="4" destOrd="0" parTransId="{73C12A2F-BFB8-4572-9B73-8DBC68E7A23E}" sibTransId="{CF09DECA-85A6-4860-A897-15C7E4154642}"/>
    <dgm:cxn modelId="{4E74B7CE-BC53-47D2-B082-22F63EDF6656}" srcId="{D9D0AD52-F807-481E-A819-BDF7FD3D836D}" destId="{4BADEB4D-0135-4A3E-97AB-3DF0DCE63590}" srcOrd="0" destOrd="0" parTransId="{44951D9E-4785-40A8-BC89-CE40702E34EB}" sibTransId="{0A236EFD-0E5E-47A3-9FA0-2B6A997CF8AC}"/>
    <dgm:cxn modelId="{E9AC76E7-345C-419E-98E1-AF6717B63F47}" srcId="{D9D0AD52-F807-481E-A819-BDF7FD3D836D}" destId="{44F0FD8A-3ACC-4F2E-B79C-E263ABA4DBEC}" srcOrd="5" destOrd="0" parTransId="{7C3CAA97-5BDF-43B1-BFD5-A5BDB7A0E721}" sibTransId="{73725F25-6095-4F57-A05D-8CA2259A624F}"/>
    <dgm:cxn modelId="{953859FF-F102-4BF0-B2C2-B0D9F88821D2}" srcId="{44FE5554-CC1B-4F9B-A0F7-CFBCC10E4DE7}" destId="{D9D0AD52-F807-481E-A819-BDF7FD3D836D}" srcOrd="0" destOrd="0" parTransId="{83D58948-5BB5-4622-A0C4-6095891C4200}" sibTransId="{BB4A10B8-FDE4-4448-BC40-1EE1C1300F5B}"/>
    <dgm:cxn modelId="{C76B5DA9-7921-4B59-875A-7AED530B9C5A}" type="presParOf" srcId="{5DA436D7-C80E-45F9-8CA2-4D646E3AB709}" destId="{A6CEFE56-CECC-4A30-ABA2-A4AB57A12933}" srcOrd="0" destOrd="0" presId="urn:microsoft.com/office/officeart/2005/8/layout/vList5"/>
    <dgm:cxn modelId="{7B960C79-B6C9-4BC2-AAE5-DE8BDFD81548}" type="presParOf" srcId="{A6CEFE56-CECC-4A30-ABA2-A4AB57A12933}" destId="{C5C29749-9681-41A8-8E0B-C854D5631A21}" srcOrd="0" destOrd="0" presId="urn:microsoft.com/office/officeart/2005/8/layout/vList5"/>
    <dgm:cxn modelId="{C481E09A-4D8E-4F76-9B82-7D5155FB588D}" type="presParOf" srcId="{A6CEFE56-CECC-4A30-ABA2-A4AB57A12933}" destId="{BBDFE371-256B-4666-BC9A-A792526FAC1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139B578-BFA7-4ADD-B46F-58F0CC55093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B83320E-AB4E-4C89-9D1E-EA3262A03CA5}">
      <dgm:prSet custT="1"/>
      <dgm:spPr>
        <a:solidFill>
          <a:schemeClr val="bg2"/>
        </a:solidFill>
      </dgm:spPr>
      <dgm:t>
        <a:bodyPr/>
        <a:lstStyle/>
        <a:p>
          <a:r>
            <a:rPr lang="cs-CZ" sz="2000" b="1" i="0" dirty="0">
              <a:solidFill>
                <a:schemeClr val="tx1"/>
              </a:solidFill>
            </a:rPr>
            <a:t>Decizní sféra</a:t>
          </a:r>
          <a:r>
            <a:rPr lang="cs-CZ" sz="2000" i="0" dirty="0">
              <a:solidFill>
                <a:schemeClr val="tx1"/>
              </a:solidFill>
            </a:rPr>
            <a:t> </a:t>
          </a:r>
          <a:r>
            <a:rPr lang="cs-CZ" sz="1300" i="1" dirty="0">
              <a:solidFill>
                <a:schemeClr val="tx1"/>
              </a:solidFill>
            </a:rPr>
            <a:t>– </a:t>
          </a:r>
        </a:p>
        <a:p>
          <a:r>
            <a:rPr lang="cs-CZ" sz="1500" dirty="0">
              <a:solidFill>
                <a:schemeClr val="tx1"/>
              </a:solidFill>
            </a:rPr>
            <a:t>má </a:t>
          </a:r>
          <a:r>
            <a:rPr lang="cs-CZ" sz="1500" b="1" dirty="0">
              <a:solidFill>
                <a:schemeClr val="tx1"/>
              </a:solidFill>
            </a:rPr>
            <a:t>velký podíl na hospodářsko-politickém rozhodování </a:t>
          </a:r>
          <a:r>
            <a:rPr lang="cs-CZ" sz="1500" dirty="0">
              <a:solidFill>
                <a:schemeClr val="tx1"/>
              </a:solidFill>
            </a:rPr>
            <a:t>v </a:t>
          </a:r>
          <a:r>
            <a:rPr lang="cs-CZ" sz="1500" b="1" dirty="0">
              <a:solidFill>
                <a:schemeClr val="tx1"/>
              </a:solidFill>
            </a:rPr>
            <a:t>důsledku pravomoci dané zákonem</a:t>
          </a:r>
          <a:r>
            <a:rPr lang="cs-CZ" sz="1500" dirty="0">
              <a:solidFill>
                <a:schemeClr val="tx1"/>
              </a:solidFill>
            </a:rPr>
            <a:t>, </a:t>
          </a:r>
        </a:p>
        <a:p>
          <a:r>
            <a:rPr lang="cs-CZ" sz="1500" b="1" dirty="0">
              <a:solidFill>
                <a:schemeClr val="tx1"/>
              </a:solidFill>
            </a:rPr>
            <a:t>nositelé přijímají, vykonávají a prosazují rozhodnutí </a:t>
          </a:r>
          <a:r>
            <a:rPr lang="cs-CZ" sz="1500" dirty="0">
              <a:solidFill>
                <a:schemeClr val="tx1"/>
              </a:solidFill>
            </a:rPr>
            <a:t>ve vztahu k ekonomice (</a:t>
          </a:r>
          <a:r>
            <a:rPr lang="cs-CZ" sz="1500" i="1" dirty="0">
              <a:solidFill>
                <a:schemeClr val="tx1"/>
              </a:solidFill>
            </a:rPr>
            <a:t>vláda, parlament, centrální banka)</a:t>
          </a:r>
          <a:r>
            <a:rPr lang="cs-CZ" sz="1500" dirty="0">
              <a:solidFill>
                <a:schemeClr val="tx1"/>
              </a:solidFill>
            </a:rPr>
            <a:t>, </a:t>
          </a:r>
          <a:r>
            <a:rPr lang="cs-CZ" sz="1500" b="1" dirty="0">
              <a:solidFill>
                <a:schemeClr val="tx1"/>
              </a:solidFill>
            </a:rPr>
            <a:t>přímo rozhodují o hospodářské politice </a:t>
          </a:r>
          <a:r>
            <a:rPr lang="cs-CZ" sz="1500" dirty="0">
              <a:solidFill>
                <a:schemeClr val="tx1"/>
              </a:solidFill>
            </a:rPr>
            <a:t>a také </a:t>
          </a:r>
          <a:r>
            <a:rPr lang="cs-CZ" sz="1500" b="1" dirty="0">
              <a:solidFill>
                <a:schemeClr val="tx1"/>
              </a:solidFill>
            </a:rPr>
            <a:t>se jí účastn</a:t>
          </a:r>
          <a:r>
            <a:rPr lang="cs-CZ" sz="1500" dirty="0">
              <a:solidFill>
                <a:schemeClr val="tx1"/>
              </a:solidFill>
            </a:rPr>
            <a:t>í (přijímají, realizují a prosazují </a:t>
          </a:r>
          <a:r>
            <a:rPr lang="cs-CZ" sz="1500" b="0" dirty="0">
              <a:solidFill>
                <a:schemeClr val="tx1"/>
              </a:solidFill>
            </a:rPr>
            <a:t>rozhodnutí).</a:t>
          </a:r>
        </a:p>
      </dgm:t>
    </dgm:pt>
    <dgm:pt modelId="{0167410F-4095-4AB4-9CD5-D23E43078661}" type="parTrans" cxnId="{9CBCFB31-E7BC-417B-8398-8F5B615CB26B}">
      <dgm:prSet/>
      <dgm:spPr/>
      <dgm:t>
        <a:bodyPr/>
        <a:lstStyle/>
        <a:p>
          <a:endParaRPr lang="cs-CZ"/>
        </a:p>
      </dgm:t>
    </dgm:pt>
    <dgm:pt modelId="{6245748F-274C-4FF2-8BAD-FB294B675ED6}" type="sibTrans" cxnId="{9CBCFB31-E7BC-417B-8398-8F5B615CB26B}">
      <dgm:prSet/>
      <dgm:spPr/>
      <dgm:t>
        <a:bodyPr/>
        <a:lstStyle/>
        <a:p>
          <a:endParaRPr lang="cs-CZ"/>
        </a:p>
      </dgm:t>
    </dgm:pt>
    <dgm:pt modelId="{ED695061-FCD6-4016-BDDF-16FCE8B59AEE}">
      <dgm:prSet custT="1"/>
      <dgm:spPr>
        <a:solidFill>
          <a:schemeClr val="bg2"/>
        </a:solidFill>
      </dgm:spPr>
      <dgm:t>
        <a:bodyPr/>
        <a:lstStyle/>
        <a:p>
          <a:r>
            <a:rPr lang="cs-CZ" sz="2000" b="1" i="0" dirty="0">
              <a:solidFill>
                <a:schemeClr val="tx1"/>
              </a:solidFill>
            </a:rPr>
            <a:t>Vlivová sféra </a:t>
          </a:r>
          <a:r>
            <a:rPr lang="cs-CZ" sz="1400" i="0" dirty="0">
              <a:solidFill>
                <a:schemeClr val="tx1"/>
              </a:solidFill>
            </a:rPr>
            <a:t>– </a:t>
          </a:r>
        </a:p>
        <a:p>
          <a:r>
            <a:rPr lang="cs-CZ" sz="1800" dirty="0">
              <a:solidFill>
                <a:schemeClr val="tx1"/>
              </a:solidFill>
            </a:rPr>
            <a:t>Jedná se o </a:t>
          </a:r>
          <a:r>
            <a:rPr lang="cs-CZ" sz="1800" b="1" dirty="0">
              <a:solidFill>
                <a:schemeClr val="tx1"/>
              </a:solidFill>
            </a:rPr>
            <a:t>nositele, kteří mají možnost </a:t>
          </a:r>
          <a:r>
            <a:rPr lang="cs-CZ" sz="1800" dirty="0">
              <a:solidFill>
                <a:schemeClr val="tx1"/>
              </a:solidFill>
            </a:rPr>
            <a:t>hospodářsko-politická </a:t>
          </a:r>
          <a:r>
            <a:rPr lang="cs-CZ" sz="1800" b="1" dirty="0">
              <a:solidFill>
                <a:schemeClr val="tx1"/>
              </a:solidFill>
            </a:rPr>
            <a:t>rozhodnutí ovlivňovat, ale nemá rozhodovací a výkonné pravomoci </a:t>
          </a:r>
          <a:r>
            <a:rPr lang="cs-CZ" sz="1800" dirty="0">
              <a:solidFill>
                <a:schemeClr val="tx1"/>
              </a:solidFill>
            </a:rPr>
            <a:t>(</a:t>
          </a:r>
          <a:r>
            <a:rPr lang="cs-CZ" sz="1800" i="1" dirty="0">
              <a:solidFill>
                <a:schemeClr val="tx1"/>
              </a:solidFill>
            </a:rPr>
            <a:t>velké podniky, politické strany, odbory, tisk aj</a:t>
          </a:r>
          <a:r>
            <a:rPr lang="cs-CZ" sz="1800" dirty="0">
              <a:solidFill>
                <a:schemeClr val="tx1"/>
              </a:solidFill>
            </a:rPr>
            <a:t>.). </a:t>
          </a:r>
        </a:p>
        <a:p>
          <a:r>
            <a:rPr lang="cs-CZ" sz="1800" dirty="0"/>
            <a:t>.  </a:t>
          </a:r>
        </a:p>
      </dgm:t>
    </dgm:pt>
    <dgm:pt modelId="{67FDD83F-EFBA-429A-AB50-01BB83FB208F}" type="parTrans" cxnId="{A3AE1A1E-91D1-4430-89F6-6642CDDC1666}">
      <dgm:prSet/>
      <dgm:spPr/>
      <dgm:t>
        <a:bodyPr/>
        <a:lstStyle/>
        <a:p>
          <a:endParaRPr lang="cs-CZ"/>
        </a:p>
      </dgm:t>
    </dgm:pt>
    <dgm:pt modelId="{24D8AE2F-31F1-49C0-9046-FB18B0F871F2}" type="sibTrans" cxnId="{A3AE1A1E-91D1-4430-89F6-6642CDDC1666}">
      <dgm:prSet/>
      <dgm:spPr/>
      <dgm:t>
        <a:bodyPr/>
        <a:lstStyle/>
        <a:p>
          <a:endParaRPr lang="cs-CZ"/>
        </a:p>
      </dgm:t>
    </dgm:pt>
    <dgm:pt modelId="{C22334E7-3661-40FC-AE29-7E962FF90A23}">
      <dgm:prSet/>
      <dgm:spPr>
        <a:solidFill>
          <a:schemeClr val="bg2"/>
        </a:solidFill>
      </dgm:spPr>
      <dgm:t>
        <a:bodyPr/>
        <a:lstStyle/>
        <a:p>
          <a:r>
            <a:rPr lang="cs-CZ" b="1" i="0" dirty="0">
              <a:solidFill>
                <a:schemeClr val="tx1"/>
              </a:solidFill>
            </a:rPr>
            <a:t>Nadnárodní instituce a organizace -</a:t>
          </a:r>
        </a:p>
        <a:p>
          <a:r>
            <a:rPr lang="cs-CZ" dirty="0">
              <a:solidFill>
                <a:schemeClr val="tx1"/>
              </a:solidFill>
            </a:rPr>
            <a:t>novější teorie připojují třetí sféru v důsledku zvyšující se internacionalizace a probíhajících integračních procesů.</a:t>
          </a:r>
        </a:p>
      </dgm:t>
    </dgm:pt>
    <dgm:pt modelId="{B7125A15-8E6A-42F4-9B09-C6843FECAEBE}" type="parTrans" cxnId="{02C8F3B6-5FA9-478F-AE4F-8E64240F806B}">
      <dgm:prSet/>
      <dgm:spPr/>
      <dgm:t>
        <a:bodyPr/>
        <a:lstStyle/>
        <a:p>
          <a:endParaRPr lang="cs-CZ"/>
        </a:p>
      </dgm:t>
    </dgm:pt>
    <dgm:pt modelId="{A07D1FBC-B0EB-462A-B6A6-B1D4A17B71A7}" type="sibTrans" cxnId="{02C8F3B6-5FA9-478F-AE4F-8E64240F806B}">
      <dgm:prSet/>
      <dgm:spPr/>
      <dgm:t>
        <a:bodyPr/>
        <a:lstStyle/>
        <a:p>
          <a:endParaRPr lang="cs-CZ"/>
        </a:p>
      </dgm:t>
    </dgm:pt>
    <dgm:pt modelId="{A58EABB8-242D-423C-B759-EF54C95F5978}" type="pres">
      <dgm:prSet presAssocID="{4139B578-BFA7-4ADD-B46F-58F0CC55093D}" presName="Name0" presStyleCnt="0">
        <dgm:presLayoutVars>
          <dgm:dir/>
          <dgm:resizeHandles val="exact"/>
        </dgm:presLayoutVars>
      </dgm:prSet>
      <dgm:spPr/>
    </dgm:pt>
    <dgm:pt modelId="{6AB15E35-8A00-4755-8375-5D989B7F883D}" type="pres">
      <dgm:prSet presAssocID="{DB83320E-AB4E-4C89-9D1E-EA3262A03CA5}" presName="node" presStyleLbl="node1" presStyleIdx="0" presStyleCnt="3" custScaleY="111296">
        <dgm:presLayoutVars>
          <dgm:bulletEnabled val="1"/>
        </dgm:presLayoutVars>
      </dgm:prSet>
      <dgm:spPr/>
    </dgm:pt>
    <dgm:pt modelId="{8AB5D72B-2880-43F1-AF7C-586A16790BDD}" type="pres">
      <dgm:prSet presAssocID="{6245748F-274C-4FF2-8BAD-FB294B675ED6}" presName="sibTrans" presStyleLbl="sibTrans2D1" presStyleIdx="0" presStyleCnt="2"/>
      <dgm:spPr/>
    </dgm:pt>
    <dgm:pt modelId="{F725256C-78A4-4173-8D31-6403730EB351}" type="pres">
      <dgm:prSet presAssocID="{6245748F-274C-4FF2-8BAD-FB294B675ED6}" presName="connectorText" presStyleLbl="sibTrans2D1" presStyleIdx="0" presStyleCnt="2"/>
      <dgm:spPr/>
    </dgm:pt>
    <dgm:pt modelId="{3F76DA8B-D2EC-4F58-B492-45176C0BF933}" type="pres">
      <dgm:prSet presAssocID="{ED695061-FCD6-4016-BDDF-16FCE8B59AEE}" presName="node" presStyleLbl="node1" presStyleIdx="1" presStyleCnt="3" custScaleY="108752">
        <dgm:presLayoutVars>
          <dgm:bulletEnabled val="1"/>
        </dgm:presLayoutVars>
      </dgm:prSet>
      <dgm:spPr/>
    </dgm:pt>
    <dgm:pt modelId="{BFC4A6CE-7564-460E-A0AD-0700EFD4A7A2}" type="pres">
      <dgm:prSet presAssocID="{24D8AE2F-31F1-49C0-9046-FB18B0F871F2}" presName="sibTrans" presStyleLbl="sibTrans2D1" presStyleIdx="1" presStyleCnt="2"/>
      <dgm:spPr/>
    </dgm:pt>
    <dgm:pt modelId="{7038E64F-0B9F-4ED8-9F3F-F33E56132748}" type="pres">
      <dgm:prSet presAssocID="{24D8AE2F-31F1-49C0-9046-FB18B0F871F2}" presName="connectorText" presStyleLbl="sibTrans2D1" presStyleIdx="1" presStyleCnt="2"/>
      <dgm:spPr/>
    </dgm:pt>
    <dgm:pt modelId="{CF203BE3-E119-49EC-BFC7-9CA121748108}" type="pres">
      <dgm:prSet presAssocID="{C22334E7-3661-40FC-AE29-7E962FF90A23}" presName="node" presStyleLbl="node1" presStyleIdx="2" presStyleCnt="3" custScaleY="106018">
        <dgm:presLayoutVars>
          <dgm:bulletEnabled val="1"/>
        </dgm:presLayoutVars>
      </dgm:prSet>
      <dgm:spPr/>
    </dgm:pt>
  </dgm:ptLst>
  <dgm:cxnLst>
    <dgm:cxn modelId="{A3AE1A1E-91D1-4430-89F6-6642CDDC1666}" srcId="{4139B578-BFA7-4ADD-B46F-58F0CC55093D}" destId="{ED695061-FCD6-4016-BDDF-16FCE8B59AEE}" srcOrd="1" destOrd="0" parTransId="{67FDD83F-EFBA-429A-AB50-01BB83FB208F}" sibTransId="{24D8AE2F-31F1-49C0-9046-FB18B0F871F2}"/>
    <dgm:cxn modelId="{D0578F2C-A88E-4A03-978F-486F078D6211}" type="presOf" srcId="{6245748F-274C-4FF2-8BAD-FB294B675ED6}" destId="{8AB5D72B-2880-43F1-AF7C-586A16790BDD}" srcOrd="0" destOrd="0" presId="urn:microsoft.com/office/officeart/2005/8/layout/process1"/>
    <dgm:cxn modelId="{9CBCFB31-E7BC-417B-8398-8F5B615CB26B}" srcId="{4139B578-BFA7-4ADD-B46F-58F0CC55093D}" destId="{DB83320E-AB4E-4C89-9D1E-EA3262A03CA5}" srcOrd="0" destOrd="0" parTransId="{0167410F-4095-4AB4-9CD5-D23E43078661}" sibTransId="{6245748F-274C-4FF2-8BAD-FB294B675ED6}"/>
    <dgm:cxn modelId="{6F01F13E-2DFD-40BE-AF8D-2B710CE53FB9}" type="presOf" srcId="{C22334E7-3661-40FC-AE29-7E962FF90A23}" destId="{CF203BE3-E119-49EC-BFC7-9CA121748108}" srcOrd="0" destOrd="0" presId="urn:microsoft.com/office/officeart/2005/8/layout/process1"/>
    <dgm:cxn modelId="{C7CBF78D-7F39-4B6D-8FE6-9F1F850C576F}" type="presOf" srcId="{24D8AE2F-31F1-49C0-9046-FB18B0F871F2}" destId="{BFC4A6CE-7564-460E-A0AD-0700EFD4A7A2}" srcOrd="0" destOrd="0" presId="urn:microsoft.com/office/officeart/2005/8/layout/process1"/>
    <dgm:cxn modelId="{509810A1-CC10-47C4-B698-3F468E17309B}" type="presOf" srcId="{ED695061-FCD6-4016-BDDF-16FCE8B59AEE}" destId="{3F76DA8B-D2EC-4F58-B492-45176C0BF933}" srcOrd="0" destOrd="0" presId="urn:microsoft.com/office/officeart/2005/8/layout/process1"/>
    <dgm:cxn modelId="{F55780B4-E1C7-4453-85CD-1065B3A1EE74}" type="presOf" srcId="{24D8AE2F-31F1-49C0-9046-FB18B0F871F2}" destId="{7038E64F-0B9F-4ED8-9F3F-F33E56132748}" srcOrd="1" destOrd="0" presId="urn:microsoft.com/office/officeart/2005/8/layout/process1"/>
    <dgm:cxn modelId="{02C8F3B6-5FA9-478F-AE4F-8E64240F806B}" srcId="{4139B578-BFA7-4ADD-B46F-58F0CC55093D}" destId="{C22334E7-3661-40FC-AE29-7E962FF90A23}" srcOrd="2" destOrd="0" parTransId="{B7125A15-8E6A-42F4-9B09-C6843FECAEBE}" sibTransId="{A07D1FBC-B0EB-462A-B6A6-B1D4A17B71A7}"/>
    <dgm:cxn modelId="{EAE610C7-AEAA-4632-A0A4-3D9F131D7EF5}" type="presOf" srcId="{6245748F-274C-4FF2-8BAD-FB294B675ED6}" destId="{F725256C-78A4-4173-8D31-6403730EB351}" srcOrd="1" destOrd="0" presId="urn:microsoft.com/office/officeart/2005/8/layout/process1"/>
    <dgm:cxn modelId="{F0E631C7-052B-49EB-AF78-0A65F09BF399}" type="presOf" srcId="{4139B578-BFA7-4ADD-B46F-58F0CC55093D}" destId="{A58EABB8-242D-423C-B759-EF54C95F5978}" srcOrd="0" destOrd="0" presId="urn:microsoft.com/office/officeart/2005/8/layout/process1"/>
    <dgm:cxn modelId="{00DF92E5-F614-4676-9E46-40CFCD74523E}" type="presOf" srcId="{DB83320E-AB4E-4C89-9D1E-EA3262A03CA5}" destId="{6AB15E35-8A00-4755-8375-5D989B7F883D}" srcOrd="0" destOrd="0" presId="urn:microsoft.com/office/officeart/2005/8/layout/process1"/>
    <dgm:cxn modelId="{D396DC9D-71EB-46E7-8679-33FF0AF5DEAD}" type="presParOf" srcId="{A58EABB8-242D-423C-B759-EF54C95F5978}" destId="{6AB15E35-8A00-4755-8375-5D989B7F883D}" srcOrd="0" destOrd="0" presId="urn:microsoft.com/office/officeart/2005/8/layout/process1"/>
    <dgm:cxn modelId="{F470E3F6-89A7-4396-876D-3D9C67AD23D4}" type="presParOf" srcId="{A58EABB8-242D-423C-B759-EF54C95F5978}" destId="{8AB5D72B-2880-43F1-AF7C-586A16790BDD}" srcOrd="1" destOrd="0" presId="urn:microsoft.com/office/officeart/2005/8/layout/process1"/>
    <dgm:cxn modelId="{D90E8C61-56C1-4EBE-A0D1-B005A999CB9E}" type="presParOf" srcId="{8AB5D72B-2880-43F1-AF7C-586A16790BDD}" destId="{F725256C-78A4-4173-8D31-6403730EB351}" srcOrd="0" destOrd="0" presId="urn:microsoft.com/office/officeart/2005/8/layout/process1"/>
    <dgm:cxn modelId="{D0590F9C-0D68-42FE-8763-860F97699078}" type="presParOf" srcId="{A58EABB8-242D-423C-B759-EF54C95F5978}" destId="{3F76DA8B-D2EC-4F58-B492-45176C0BF933}" srcOrd="2" destOrd="0" presId="urn:microsoft.com/office/officeart/2005/8/layout/process1"/>
    <dgm:cxn modelId="{0C57218A-2EA9-44ED-8978-617D6C295BFA}" type="presParOf" srcId="{A58EABB8-242D-423C-B759-EF54C95F5978}" destId="{BFC4A6CE-7564-460E-A0AD-0700EFD4A7A2}" srcOrd="3" destOrd="0" presId="urn:microsoft.com/office/officeart/2005/8/layout/process1"/>
    <dgm:cxn modelId="{AE58BC48-DB28-41F2-8649-C9223B3B88FB}" type="presParOf" srcId="{BFC4A6CE-7564-460E-A0AD-0700EFD4A7A2}" destId="{7038E64F-0B9F-4ED8-9F3F-F33E56132748}" srcOrd="0" destOrd="0" presId="urn:microsoft.com/office/officeart/2005/8/layout/process1"/>
    <dgm:cxn modelId="{0F858939-8FCA-4DB4-A8CE-4DB4E023F8EF}" type="presParOf" srcId="{A58EABB8-242D-423C-B759-EF54C95F5978}" destId="{CF203BE3-E119-49EC-BFC7-9CA12174810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DCB5A2E-309D-4FEC-A75A-CE9931CD7C67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8676D45-5FE7-4123-B023-911E1EBB2339}">
      <dgm:prSet/>
      <dgm:spPr>
        <a:solidFill>
          <a:srgbClr val="FFC000"/>
        </a:solidFill>
      </dgm:spPr>
      <dgm:t>
        <a:bodyPr/>
        <a:lstStyle/>
        <a:p>
          <a:r>
            <a:rPr lang="cs-CZ" b="1" i="0" baseline="0" dirty="0">
              <a:solidFill>
                <a:schemeClr val="tx1"/>
              </a:solidFill>
            </a:rPr>
            <a:t>Nositelé vystupují ve všech fázích existence hospodářské politiky </a:t>
          </a:r>
          <a:r>
            <a:rPr lang="cs-CZ" b="0" i="0" baseline="0" dirty="0">
              <a:solidFill>
                <a:schemeClr val="tx1"/>
              </a:solidFill>
            </a:rPr>
            <a:t>tj</a:t>
          </a:r>
          <a:r>
            <a:rPr lang="cs-CZ" b="0" i="0" baseline="0" dirty="0"/>
            <a:t>. </a:t>
          </a:r>
          <a:endParaRPr lang="cs-CZ" dirty="0"/>
        </a:p>
      </dgm:t>
    </dgm:pt>
    <dgm:pt modelId="{AEE314C3-950B-4BB8-B974-9334AC1AFC7D}" type="parTrans" cxnId="{19E5302A-03E6-41EC-AE1E-1AC80704C985}">
      <dgm:prSet/>
      <dgm:spPr/>
      <dgm:t>
        <a:bodyPr/>
        <a:lstStyle/>
        <a:p>
          <a:endParaRPr lang="cs-CZ"/>
        </a:p>
      </dgm:t>
    </dgm:pt>
    <dgm:pt modelId="{3CB2B6B6-0B00-4BF7-B917-44A1E5D2091D}" type="sibTrans" cxnId="{19E5302A-03E6-41EC-AE1E-1AC80704C985}">
      <dgm:prSet/>
      <dgm:spPr/>
      <dgm:t>
        <a:bodyPr/>
        <a:lstStyle/>
        <a:p>
          <a:endParaRPr lang="cs-CZ"/>
        </a:p>
      </dgm:t>
    </dgm:pt>
    <dgm:pt modelId="{833ED52B-3F06-42CC-94A1-4BD31070632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cs-CZ" sz="2800" b="1" i="0" baseline="0" dirty="0">
              <a:solidFill>
                <a:schemeClr val="tx1"/>
              </a:solidFill>
            </a:rPr>
            <a:t>Proces tvorby </a:t>
          </a:r>
          <a:endParaRPr lang="cs-CZ" sz="2800" dirty="0">
            <a:solidFill>
              <a:schemeClr val="tx1"/>
            </a:solidFill>
          </a:endParaRPr>
        </a:p>
      </dgm:t>
    </dgm:pt>
    <dgm:pt modelId="{215561BE-5D1D-4061-AF37-9E1887F84665}" type="parTrans" cxnId="{5349E911-6454-4B44-8EEF-861466DDB27B}">
      <dgm:prSet/>
      <dgm:spPr/>
      <dgm:t>
        <a:bodyPr/>
        <a:lstStyle/>
        <a:p>
          <a:endParaRPr lang="cs-CZ"/>
        </a:p>
      </dgm:t>
    </dgm:pt>
    <dgm:pt modelId="{A0F80215-9A6F-404C-A541-EB740CC25520}" type="sibTrans" cxnId="{5349E911-6454-4B44-8EEF-861466DDB27B}">
      <dgm:prSet/>
      <dgm:spPr/>
      <dgm:t>
        <a:bodyPr/>
        <a:lstStyle/>
        <a:p>
          <a:endParaRPr lang="cs-CZ"/>
        </a:p>
      </dgm:t>
    </dgm:pt>
    <dgm:pt modelId="{11273A9A-0589-43DC-B768-AD082653C68D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cs-CZ" sz="2800" b="1" i="0" baseline="0" dirty="0"/>
            <a:t> </a:t>
          </a:r>
          <a:r>
            <a:rPr lang="cs-CZ" sz="2800" b="1" i="0" baseline="0" dirty="0">
              <a:solidFill>
                <a:schemeClr val="tx1"/>
              </a:solidFill>
            </a:rPr>
            <a:t>Proces provádění  </a:t>
          </a:r>
          <a:endParaRPr lang="cs-CZ" sz="2800" dirty="0">
            <a:solidFill>
              <a:schemeClr val="tx1"/>
            </a:solidFill>
          </a:endParaRPr>
        </a:p>
      </dgm:t>
    </dgm:pt>
    <dgm:pt modelId="{FF3D3A8F-7A58-48BC-9824-937134D84970}" type="parTrans" cxnId="{21D213E0-F3DF-487E-A5E0-12B14C179271}">
      <dgm:prSet/>
      <dgm:spPr/>
      <dgm:t>
        <a:bodyPr/>
        <a:lstStyle/>
        <a:p>
          <a:endParaRPr lang="cs-CZ"/>
        </a:p>
      </dgm:t>
    </dgm:pt>
    <dgm:pt modelId="{5BD826ED-12FB-4717-88B8-F3AB5366DFFA}" type="sibTrans" cxnId="{21D213E0-F3DF-487E-A5E0-12B14C179271}">
      <dgm:prSet/>
      <dgm:spPr/>
      <dgm:t>
        <a:bodyPr/>
        <a:lstStyle/>
        <a:p>
          <a:endParaRPr lang="cs-CZ"/>
        </a:p>
      </dgm:t>
    </dgm:pt>
    <dgm:pt modelId="{F9304625-7798-47EC-9D32-F736083DB493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cs-CZ" sz="2800" b="1" i="0" baseline="0" dirty="0">
              <a:solidFill>
                <a:schemeClr val="tx1"/>
              </a:solidFill>
            </a:rPr>
            <a:t>Proces kontroly  </a:t>
          </a:r>
          <a:endParaRPr lang="cs-CZ" sz="2800" dirty="0">
            <a:solidFill>
              <a:schemeClr val="tx1"/>
            </a:solidFill>
          </a:endParaRPr>
        </a:p>
      </dgm:t>
    </dgm:pt>
    <dgm:pt modelId="{7BCAE18C-0E25-4C63-BBD3-E9D749C261C3}" type="parTrans" cxnId="{9B35A882-6CD8-436B-A09B-40BD57B11B5F}">
      <dgm:prSet/>
      <dgm:spPr/>
      <dgm:t>
        <a:bodyPr/>
        <a:lstStyle/>
        <a:p>
          <a:endParaRPr lang="cs-CZ"/>
        </a:p>
      </dgm:t>
    </dgm:pt>
    <dgm:pt modelId="{5CD05C41-A839-4A05-ABDD-06496D5218CF}" type="sibTrans" cxnId="{9B35A882-6CD8-436B-A09B-40BD57B11B5F}">
      <dgm:prSet/>
      <dgm:spPr/>
      <dgm:t>
        <a:bodyPr/>
        <a:lstStyle/>
        <a:p>
          <a:endParaRPr lang="cs-CZ"/>
        </a:p>
      </dgm:t>
    </dgm:pt>
    <dgm:pt modelId="{320AACED-C3A4-4741-AFEA-F8990D2D09F6}" type="pres">
      <dgm:prSet presAssocID="{9DCB5A2E-309D-4FEC-A75A-CE9931CD7C67}" presName="Name0" presStyleCnt="0">
        <dgm:presLayoutVars>
          <dgm:dir/>
          <dgm:resizeHandles val="exact"/>
        </dgm:presLayoutVars>
      </dgm:prSet>
      <dgm:spPr/>
    </dgm:pt>
    <dgm:pt modelId="{5E820527-1F17-450B-9F26-33697C40FC95}" type="pres">
      <dgm:prSet presAssocID="{9DCB5A2E-309D-4FEC-A75A-CE9931CD7C67}" presName="cycle" presStyleCnt="0"/>
      <dgm:spPr/>
    </dgm:pt>
    <dgm:pt modelId="{8DB94559-57AB-4D61-92ED-46598F723273}" type="pres">
      <dgm:prSet presAssocID="{18676D45-5FE7-4123-B023-911E1EBB2339}" presName="nodeFirstNode" presStyleLbl="node1" presStyleIdx="0" presStyleCnt="4">
        <dgm:presLayoutVars>
          <dgm:bulletEnabled val="1"/>
        </dgm:presLayoutVars>
      </dgm:prSet>
      <dgm:spPr/>
    </dgm:pt>
    <dgm:pt modelId="{24EAFDA0-DDDC-4E31-B8C1-348B2440A2F4}" type="pres">
      <dgm:prSet presAssocID="{3CB2B6B6-0B00-4BF7-B917-44A1E5D2091D}" presName="sibTransFirstNode" presStyleLbl="bgShp" presStyleIdx="0" presStyleCnt="1"/>
      <dgm:spPr/>
    </dgm:pt>
    <dgm:pt modelId="{C0581281-83F0-4149-AF14-F2DF3C7E2740}" type="pres">
      <dgm:prSet presAssocID="{833ED52B-3F06-42CC-94A1-4BD31070632B}" presName="nodeFollowingNodes" presStyleLbl="node1" presStyleIdx="1" presStyleCnt="4">
        <dgm:presLayoutVars>
          <dgm:bulletEnabled val="1"/>
        </dgm:presLayoutVars>
      </dgm:prSet>
      <dgm:spPr/>
    </dgm:pt>
    <dgm:pt modelId="{7FAE6B9D-7808-460E-9390-B111F71B3A22}" type="pres">
      <dgm:prSet presAssocID="{11273A9A-0589-43DC-B768-AD082653C68D}" presName="nodeFollowingNodes" presStyleLbl="node1" presStyleIdx="2" presStyleCnt="4">
        <dgm:presLayoutVars>
          <dgm:bulletEnabled val="1"/>
        </dgm:presLayoutVars>
      </dgm:prSet>
      <dgm:spPr/>
    </dgm:pt>
    <dgm:pt modelId="{35F8B93F-D311-49C3-AE0A-B355FDD5488F}" type="pres">
      <dgm:prSet presAssocID="{F9304625-7798-47EC-9D32-F736083DB493}" presName="nodeFollowingNodes" presStyleLbl="node1" presStyleIdx="3" presStyleCnt="4">
        <dgm:presLayoutVars>
          <dgm:bulletEnabled val="1"/>
        </dgm:presLayoutVars>
      </dgm:prSet>
      <dgm:spPr/>
    </dgm:pt>
  </dgm:ptLst>
  <dgm:cxnLst>
    <dgm:cxn modelId="{E74C1E0D-CBE3-486D-B0E3-E3A9E14853ED}" type="presOf" srcId="{9DCB5A2E-309D-4FEC-A75A-CE9931CD7C67}" destId="{320AACED-C3A4-4741-AFEA-F8990D2D09F6}" srcOrd="0" destOrd="0" presId="urn:microsoft.com/office/officeart/2005/8/layout/cycle3"/>
    <dgm:cxn modelId="{5349E911-6454-4B44-8EEF-861466DDB27B}" srcId="{9DCB5A2E-309D-4FEC-A75A-CE9931CD7C67}" destId="{833ED52B-3F06-42CC-94A1-4BD31070632B}" srcOrd="1" destOrd="0" parTransId="{215561BE-5D1D-4061-AF37-9E1887F84665}" sibTransId="{A0F80215-9A6F-404C-A541-EB740CC25520}"/>
    <dgm:cxn modelId="{19E5302A-03E6-41EC-AE1E-1AC80704C985}" srcId="{9DCB5A2E-309D-4FEC-A75A-CE9931CD7C67}" destId="{18676D45-5FE7-4123-B023-911E1EBB2339}" srcOrd="0" destOrd="0" parTransId="{AEE314C3-950B-4BB8-B974-9334AC1AFC7D}" sibTransId="{3CB2B6B6-0B00-4BF7-B917-44A1E5D2091D}"/>
    <dgm:cxn modelId="{1F32F031-49AC-407C-AC4A-B61571F4D5A0}" type="presOf" srcId="{3CB2B6B6-0B00-4BF7-B917-44A1E5D2091D}" destId="{24EAFDA0-DDDC-4E31-B8C1-348B2440A2F4}" srcOrd="0" destOrd="0" presId="urn:microsoft.com/office/officeart/2005/8/layout/cycle3"/>
    <dgm:cxn modelId="{A5EED667-32D9-44BE-8E39-DA38789E0F86}" type="presOf" srcId="{F9304625-7798-47EC-9D32-F736083DB493}" destId="{35F8B93F-D311-49C3-AE0A-B355FDD5488F}" srcOrd="0" destOrd="0" presId="urn:microsoft.com/office/officeart/2005/8/layout/cycle3"/>
    <dgm:cxn modelId="{9B35A882-6CD8-436B-A09B-40BD57B11B5F}" srcId="{9DCB5A2E-309D-4FEC-A75A-CE9931CD7C67}" destId="{F9304625-7798-47EC-9D32-F736083DB493}" srcOrd="3" destOrd="0" parTransId="{7BCAE18C-0E25-4C63-BBD3-E9D749C261C3}" sibTransId="{5CD05C41-A839-4A05-ABDD-06496D5218CF}"/>
    <dgm:cxn modelId="{208DC283-D25E-4431-A1AF-5987AA4FAC57}" type="presOf" srcId="{18676D45-5FE7-4123-B023-911E1EBB2339}" destId="{8DB94559-57AB-4D61-92ED-46598F723273}" srcOrd="0" destOrd="0" presId="urn:microsoft.com/office/officeart/2005/8/layout/cycle3"/>
    <dgm:cxn modelId="{A5727A97-0296-4A2E-9FB5-4960EB9BC534}" type="presOf" srcId="{11273A9A-0589-43DC-B768-AD082653C68D}" destId="{7FAE6B9D-7808-460E-9390-B111F71B3A22}" srcOrd="0" destOrd="0" presId="urn:microsoft.com/office/officeart/2005/8/layout/cycle3"/>
    <dgm:cxn modelId="{EC9CBE9C-430F-4BE5-AFE6-636318E4C904}" type="presOf" srcId="{833ED52B-3F06-42CC-94A1-4BD31070632B}" destId="{C0581281-83F0-4149-AF14-F2DF3C7E2740}" srcOrd="0" destOrd="0" presId="urn:microsoft.com/office/officeart/2005/8/layout/cycle3"/>
    <dgm:cxn modelId="{21D213E0-F3DF-487E-A5E0-12B14C179271}" srcId="{9DCB5A2E-309D-4FEC-A75A-CE9931CD7C67}" destId="{11273A9A-0589-43DC-B768-AD082653C68D}" srcOrd="2" destOrd="0" parTransId="{FF3D3A8F-7A58-48BC-9824-937134D84970}" sibTransId="{5BD826ED-12FB-4717-88B8-F3AB5366DFFA}"/>
    <dgm:cxn modelId="{8DC60EF5-D5A3-496E-A730-48B1759F6525}" type="presParOf" srcId="{320AACED-C3A4-4741-AFEA-F8990D2D09F6}" destId="{5E820527-1F17-450B-9F26-33697C40FC95}" srcOrd="0" destOrd="0" presId="urn:microsoft.com/office/officeart/2005/8/layout/cycle3"/>
    <dgm:cxn modelId="{F7050685-2DD5-4672-BCD3-15ABC8ED455C}" type="presParOf" srcId="{5E820527-1F17-450B-9F26-33697C40FC95}" destId="{8DB94559-57AB-4D61-92ED-46598F723273}" srcOrd="0" destOrd="0" presId="urn:microsoft.com/office/officeart/2005/8/layout/cycle3"/>
    <dgm:cxn modelId="{51047B7E-B4E1-494B-8BE3-268918A3A776}" type="presParOf" srcId="{5E820527-1F17-450B-9F26-33697C40FC95}" destId="{24EAFDA0-DDDC-4E31-B8C1-348B2440A2F4}" srcOrd="1" destOrd="0" presId="urn:microsoft.com/office/officeart/2005/8/layout/cycle3"/>
    <dgm:cxn modelId="{C8A108C6-3522-438A-A1D5-8DE9E08C9610}" type="presParOf" srcId="{5E820527-1F17-450B-9F26-33697C40FC95}" destId="{C0581281-83F0-4149-AF14-F2DF3C7E2740}" srcOrd="2" destOrd="0" presId="urn:microsoft.com/office/officeart/2005/8/layout/cycle3"/>
    <dgm:cxn modelId="{DFB2AC15-BC30-49A9-BE89-6AD68B9E1BB5}" type="presParOf" srcId="{5E820527-1F17-450B-9F26-33697C40FC95}" destId="{7FAE6B9D-7808-460E-9390-B111F71B3A22}" srcOrd="3" destOrd="0" presId="urn:microsoft.com/office/officeart/2005/8/layout/cycle3"/>
    <dgm:cxn modelId="{8FA9A137-C780-4BDF-BBFD-BEDFCA9501C5}" type="presParOf" srcId="{5E820527-1F17-450B-9F26-33697C40FC95}" destId="{35F8B93F-D311-49C3-AE0A-B355FDD5488F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5E4E5E-F5FC-43B2-B6A3-5A832930FB1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A57711-8615-40C4-B37A-99056B9A1692}">
      <dgm:prSet/>
      <dgm:spPr>
        <a:solidFill>
          <a:srgbClr val="FFC000"/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Liberální  x Intervencionistická hospodářská politika</a:t>
          </a:r>
          <a:endParaRPr lang="cs-CZ" dirty="0">
            <a:solidFill>
              <a:schemeClr val="tx1"/>
            </a:solidFill>
          </a:endParaRPr>
        </a:p>
      </dgm:t>
    </dgm:pt>
    <dgm:pt modelId="{EBC713B1-D56E-4D86-8D31-2B46EC23C0A3}" type="parTrans" cxnId="{EC8B7A6D-20AA-472F-9D01-7BE9685D1B86}">
      <dgm:prSet/>
      <dgm:spPr/>
      <dgm:t>
        <a:bodyPr/>
        <a:lstStyle/>
        <a:p>
          <a:endParaRPr lang="cs-CZ"/>
        </a:p>
      </dgm:t>
    </dgm:pt>
    <dgm:pt modelId="{21C55341-C835-49BC-9D0C-DEA8EC1E6DC6}" type="sibTrans" cxnId="{EC8B7A6D-20AA-472F-9D01-7BE9685D1B86}">
      <dgm:prSet/>
      <dgm:spPr/>
      <dgm:t>
        <a:bodyPr/>
        <a:lstStyle/>
        <a:p>
          <a:endParaRPr lang="cs-CZ"/>
        </a:p>
      </dgm:t>
    </dgm:pt>
    <dgm:pt modelId="{D9CDDF41-8B70-4303-855A-55FFE1C5F883}">
      <dgm:prSet/>
      <dgm:spPr>
        <a:solidFill>
          <a:srgbClr val="FFC000"/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Makroekonomická x Mikroekonomická hospodářská politika </a:t>
          </a:r>
          <a:endParaRPr lang="cs-CZ" dirty="0">
            <a:solidFill>
              <a:schemeClr val="tx1"/>
            </a:solidFill>
          </a:endParaRPr>
        </a:p>
      </dgm:t>
    </dgm:pt>
    <dgm:pt modelId="{897501D3-C751-4384-BF63-B9E932310816}" type="parTrans" cxnId="{0D08DB86-8F2C-4652-B709-9FF948D9613A}">
      <dgm:prSet/>
      <dgm:spPr/>
      <dgm:t>
        <a:bodyPr/>
        <a:lstStyle/>
        <a:p>
          <a:endParaRPr lang="cs-CZ"/>
        </a:p>
      </dgm:t>
    </dgm:pt>
    <dgm:pt modelId="{2B704572-26EF-4B31-BB4B-4333A737EDAF}" type="sibTrans" cxnId="{0D08DB86-8F2C-4652-B709-9FF948D9613A}">
      <dgm:prSet/>
      <dgm:spPr/>
      <dgm:t>
        <a:bodyPr/>
        <a:lstStyle/>
        <a:p>
          <a:endParaRPr lang="cs-CZ"/>
        </a:p>
      </dgm:t>
    </dgm:pt>
    <dgm:pt modelId="{17C0C61B-A1C2-4E65-95E9-BC670A9EE3FA}">
      <dgm:prSet/>
      <dgm:spPr>
        <a:solidFill>
          <a:srgbClr val="FFC000"/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Teoretická x Praktická hospodářská politika</a:t>
          </a:r>
          <a:endParaRPr lang="cs-CZ" dirty="0">
            <a:solidFill>
              <a:schemeClr val="tx1"/>
            </a:solidFill>
          </a:endParaRPr>
        </a:p>
      </dgm:t>
    </dgm:pt>
    <dgm:pt modelId="{92460F53-ADCE-496F-A871-2B02CA8AFC0E}" type="parTrans" cxnId="{3C64E8D9-5135-4C2D-A4F8-A4E12D4C989F}">
      <dgm:prSet/>
      <dgm:spPr/>
      <dgm:t>
        <a:bodyPr/>
        <a:lstStyle/>
        <a:p>
          <a:endParaRPr lang="cs-CZ"/>
        </a:p>
      </dgm:t>
    </dgm:pt>
    <dgm:pt modelId="{0E105333-1882-447F-8655-349E98420559}" type="sibTrans" cxnId="{3C64E8D9-5135-4C2D-A4F8-A4E12D4C989F}">
      <dgm:prSet/>
      <dgm:spPr/>
      <dgm:t>
        <a:bodyPr/>
        <a:lstStyle/>
        <a:p>
          <a:endParaRPr lang="cs-CZ"/>
        </a:p>
      </dgm:t>
    </dgm:pt>
    <dgm:pt modelId="{4F2404D1-93F0-4D55-B02B-53EBA0855EDA}">
      <dgm:prSet/>
      <dgm:spPr>
        <a:solidFill>
          <a:srgbClr val="FFC000"/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Keynesovský  x  Konzervativní typ hospodářské politiky</a:t>
          </a:r>
          <a:endParaRPr lang="cs-CZ" dirty="0">
            <a:solidFill>
              <a:schemeClr val="tx1"/>
            </a:solidFill>
          </a:endParaRPr>
        </a:p>
      </dgm:t>
    </dgm:pt>
    <dgm:pt modelId="{4852E644-7606-4DC2-897E-108EF879B33C}" type="parTrans" cxnId="{660FBF05-6AA8-45BF-A71F-21513E2F1659}">
      <dgm:prSet/>
      <dgm:spPr/>
      <dgm:t>
        <a:bodyPr/>
        <a:lstStyle/>
        <a:p>
          <a:endParaRPr lang="cs-CZ"/>
        </a:p>
      </dgm:t>
    </dgm:pt>
    <dgm:pt modelId="{0EFE53AD-FFAC-4CDD-93A3-A7698F851106}" type="sibTrans" cxnId="{660FBF05-6AA8-45BF-A71F-21513E2F1659}">
      <dgm:prSet/>
      <dgm:spPr/>
      <dgm:t>
        <a:bodyPr/>
        <a:lstStyle/>
        <a:p>
          <a:endParaRPr lang="cs-CZ"/>
        </a:p>
      </dgm:t>
    </dgm:pt>
    <dgm:pt modelId="{5C8FFFEE-B314-4986-9F3D-5DA01327CEF2}">
      <dgm:prSet/>
      <dgm:spPr>
        <a:solidFill>
          <a:srgbClr val="FFC000"/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Expanzivní x Restriktivní hospodářská politika</a:t>
          </a:r>
          <a:r>
            <a:rPr lang="cs-CZ" dirty="0">
              <a:solidFill>
                <a:schemeClr val="tx1"/>
              </a:solidFill>
            </a:rPr>
            <a:t> </a:t>
          </a:r>
        </a:p>
      </dgm:t>
    </dgm:pt>
    <dgm:pt modelId="{07EAD6AD-DA67-4390-A2AE-CCAE4526D5B4}" type="parTrans" cxnId="{5A541ECF-7C3E-4D47-B405-35ECB1D2009D}">
      <dgm:prSet/>
      <dgm:spPr/>
      <dgm:t>
        <a:bodyPr/>
        <a:lstStyle/>
        <a:p>
          <a:endParaRPr lang="cs-CZ"/>
        </a:p>
      </dgm:t>
    </dgm:pt>
    <dgm:pt modelId="{41AE5AA1-0C36-4240-9102-F1F3BE6D64A1}" type="sibTrans" cxnId="{5A541ECF-7C3E-4D47-B405-35ECB1D2009D}">
      <dgm:prSet/>
      <dgm:spPr/>
      <dgm:t>
        <a:bodyPr/>
        <a:lstStyle/>
        <a:p>
          <a:endParaRPr lang="cs-CZ"/>
        </a:p>
      </dgm:t>
    </dgm:pt>
    <dgm:pt modelId="{0B811834-BDD5-4F1D-A174-F17E862EDFD2}" type="pres">
      <dgm:prSet presAssocID="{575E4E5E-F5FC-43B2-B6A3-5A832930FB1C}" presName="outerComposite" presStyleCnt="0">
        <dgm:presLayoutVars>
          <dgm:chMax val="5"/>
          <dgm:dir/>
          <dgm:resizeHandles val="exact"/>
        </dgm:presLayoutVars>
      </dgm:prSet>
      <dgm:spPr/>
    </dgm:pt>
    <dgm:pt modelId="{1ACDC8BF-014B-43C7-9062-B69E820813FF}" type="pres">
      <dgm:prSet presAssocID="{575E4E5E-F5FC-43B2-B6A3-5A832930FB1C}" presName="dummyMaxCanvas" presStyleCnt="0">
        <dgm:presLayoutVars/>
      </dgm:prSet>
      <dgm:spPr/>
    </dgm:pt>
    <dgm:pt modelId="{D5D739AD-991A-4182-945A-74B4DB3405FA}" type="pres">
      <dgm:prSet presAssocID="{575E4E5E-F5FC-43B2-B6A3-5A832930FB1C}" presName="FiveNodes_1" presStyleLbl="node1" presStyleIdx="0" presStyleCnt="5">
        <dgm:presLayoutVars>
          <dgm:bulletEnabled val="1"/>
        </dgm:presLayoutVars>
      </dgm:prSet>
      <dgm:spPr/>
    </dgm:pt>
    <dgm:pt modelId="{6BE774CE-E783-4E2C-9BE1-E2AC2CDB7BE2}" type="pres">
      <dgm:prSet presAssocID="{575E4E5E-F5FC-43B2-B6A3-5A832930FB1C}" presName="FiveNodes_2" presStyleLbl="node1" presStyleIdx="1" presStyleCnt="5">
        <dgm:presLayoutVars>
          <dgm:bulletEnabled val="1"/>
        </dgm:presLayoutVars>
      </dgm:prSet>
      <dgm:spPr/>
    </dgm:pt>
    <dgm:pt modelId="{EAB6635E-B0DE-4C7C-B39B-26948741A7E1}" type="pres">
      <dgm:prSet presAssocID="{575E4E5E-F5FC-43B2-B6A3-5A832930FB1C}" presName="FiveNodes_3" presStyleLbl="node1" presStyleIdx="2" presStyleCnt="5">
        <dgm:presLayoutVars>
          <dgm:bulletEnabled val="1"/>
        </dgm:presLayoutVars>
      </dgm:prSet>
      <dgm:spPr/>
    </dgm:pt>
    <dgm:pt modelId="{06A474CA-18F7-47A1-8700-9D98E862A3B1}" type="pres">
      <dgm:prSet presAssocID="{575E4E5E-F5FC-43B2-B6A3-5A832930FB1C}" presName="FiveNodes_4" presStyleLbl="node1" presStyleIdx="3" presStyleCnt="5">
        <dgm:presLayoutVars>
          <dgm:bulletEnabled val="1"/>
        </dgm:presLayoutVars>
      </dgm:prSet>
      <dgm:spPr/>
    </dgm:pt>
    <dgm:pt modelId="{B981B597-3C74-41D1-B771-5BDF18A1701E}" type="pres">
      <dgm:prSet presAssocID="{575E4E5E-F5FC-43B2-B6A3-5A832930FB1C}" presName="FiveNodes_5" presStyleLbl="node1" presStyleIdx="4" presStyleCnt="5">
        <dgm:presLayoutVars>
          <dgm:bulletEnabled val="1"/>
        </dgm:presLayoutVars>
      </dgm:prSet>
      <dgm:spPr/>
    </dgm:pt>
    <dgm:pt modelId="{36B341F8-DB43-4181-94FA-6DF7B7D60B66}" type="pres">
      <dgm:prSet presAssocID="{575E4E5E-F5FC-43B2-B6A3-5A832930FB1C}" presName="FiveConn_1-2" presStyleLbl="fgAccFollowNode1" presStyleIdx="0" presStyleCnt="4">
        <dgm:presLayoutVars>
          <dgm:bulletEnabled val="1"/>
        </dgm:presLayoutVars>
      </dgm:prSet>
      <dgm:spPr/>
    </dgm:pt>
    <dgm:pt modelId="{FDAB1C38-9C52-4EC5-9350-CE43573D32F0}" type="pres">
      <dgm:prSet presAssocID="{575E4E5E-F5FC-43B2-B6A3-5A832930FB1C}" presName="FiveConn_2-3" presStyleLbl="fgAccFollowNode1" presStyleIdx="1" presStyleCnt="4">
        <dgm:presLayoutVars>
          <dgm:bulletEnabled val="1"/>
        </dgm:presLayoutVars>
      </dgm:prSet>
      <dgm:spPr/>
    </dgm:pt>
    <dgm:pt modelId="{6983C269-CD67-402B-BD02-95EE09BD9F31}" type="pres">
      <dgm:prSet presAssocID="{575E4E5E-F5FC-43B2-B6A3-5A832930FB1C}" presName="FiveConn_3-4" presStyleLbl="fgAccFollowNode1" presStyleIdx="2" presStyleCnt="4">
        <dgm:presLayoutVars>
          <dgm:bulletEnabled val="1"/>
        </dgm:presLayoutVars>
      </dgm:prSet>
      <dgm:spPr/>
    </dgm:pt>
    <dgm:pt modelId="{9EC3F628-49BF-4C4D-B451-2031344249B7}" type="pres">
      <dgm:prSet presAssocID="{575E4E5E-F5FC-43B2-B6A3-5A832930FB1C}" presName="FiveConn_4-5" presStyleLbl="fgAccFollowNode1" presStyleIdx="3" presStyleCnt="4">
        <dgm:presLayoutVars>
          <dgm:bulletEnabled val="1"/>
        </dgm:presLayoutVars>
      </dgm:prSet>
      <dgm:spPr/>
    </dgm:pt>
    <dgm:pt modelId="{AB67CCAD-1241-4E09-A19F-048245348F35}" type="pres">
      <dgm:prSet presAssocID="{575E4E5E-F5FC-43B2-B6A3-5A832930FB1C}" presName="FiveNodes_1_text" presStyleLbl="node1" presStyleIdx="4" presStyleCnt="5">
        <dgm:presLayoutVars>
          <dgm:bulletEnabled val="1"/>
        </dgm:presLayoutVars>
      </dgm:prSet>
      <dgm:spPr/>
    </dgm:pt>
    <dgm:pt modelId="{694AAB2D-BDBD-4ACE-9F2A-F056DBAFB982}" type="pres">
      <dgm:prSet presAssocID="{575E4E5E-F5FC-43B2-B6A3-5A832930FB1C}" presName="FiveNodes_2_text" presStyleLbl="node1" presStyleIdx="4" presStyleCnt="5">
        <dgm:presLayoutVars>
          <dgm:bulletEnabled val="1"/>
        </dgm:presLayoutVars>
      </dgm:prSet>
      <dgm:spPr/>
    </dgm:pt>
    <dgm:pt modelId="{EDCDBDB8-81F5-4906-8349-B49138E3A81C}" type="pres">
      <dgm:prSet presAssocID="{575E4E5E-F5FC-43B2-B6A3-5A832930FB1C}" presName="FiveNodes_3_text" presStyleLbl="node1" presStyleIdx="4" presStyleCnt="5">
        <dgm:presLayoutVars>
          <dgm:bulletEnabled val="1"/>
        </dgm:presLayoutVars>
      </dgm:prSet>
      <dgm:spPr/>
    </dgm:pt>
    <dgm:pt modelId="{AFED17E3-1B1C-4994-B03B-5EEE732DF20E}" type="pres">
      <dgm:prSet presAssocID="{575E4E5E-F5FC-43B2-B6A3-5A832930FB1C}" presName="FiveNodes_4_text" presStyleLbl="node1" presStyleIdx="4" presStyleCnt="5">
        <dgm:presLayoutVars>
          <dgm:bulletEnabled val="1"/>
        </dgm:presLayoutVars>
      </dgm:prSet>
      <dgm:spPr/>
    </dgm:pt>
    <dgm:pt modelId="{174381CE-1DC3-4E01-AFF2-7942FB50864A}" type="pres">
      <dgm:prSet presAssocID="{575E4E5E-F5FC-43B2-B6A3-5A832930FB1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60FBF05-6AA8-45BF-A71F-21513E2F1659}" srcId="{575E4E5E-F5FC-43B2-B6A3-5A832930FB1C}" destId="{4F2404D1-93F0-4D55-B02B-53EBA0855EDA}" srcOrd="3" destOrd="0" parTransId="{4852E644-7606-4DC2-897E-108EF879B33C}" sibTransId="{0EFE53AD-FFAC-4CDD-93A3-A7698F851106}"/>
    <dgm:cxn modelId="{A65FB619-5D90-4005-8D73-17EEC14AFC9A}" type="presOf" srcId="{D9CDDF41-8B70-4303-855A-55FFE1C5F883}" destId="{694AAB2D-BDBD-4ACE-9F2A-F056DBAFB982}" srcOrd="1" destOrd="0" presId="urn:microsoft.com/office/officeart/2005/8/layout/vProcess5"/>
    <dgm:cxn modelId="{0C4D6B1C-D319-4251-A502-31D95A6BD264}" type="presOf" srcId="{21C55341-C835-49BC-9D0C-DEA8EC1E6DC6}" destId="{36B341F8-DB43-4181-94FA-6DF7B7D60B66}" srcOrd="0" destOrd="0" presId="urn:microsoft.com/office/officeart/2005/8/layout/vProcess5"/>
    <dgm:cxn modelId="{AEF1283C-81C2-48DF-B5C4-48F392647ADC}" type="presOf" srcId="{17C0C61B-A1C2-4E65-95E9-BC670A9EE3FA}" destId="{EDCDBDB8-81F5-4906-8349-B49138E3A81C}" srcOrd="1" destOrd="0" presId="urn:microsoft.com/office/officeart/2005/8/layout/vProcess5"/>
    <dgm:cxn modelId="{5990EE6C-3EF2-4CEE-891D-D23809FB63F1}" type="presOf" srcId="{F1A57711-8615-40C4-B37A-99056B9A1692}" destId="{AB67CCAD-1241-4E09-A19F-048245348F35}" srcOrd="1" destOrd="0" presId="urn:microsoft.com/office/officeart/2005/8/layout/vProcess5"/>
    <dgm:cxn modelId="{EAA25D6D-BA23-4AF0-9B4C-8536B351F277}" type="presOf" srcId="{0E105333-1882-447F-8655-349E98420559}" destId="{6983C269-CD67-402B-BD02-95EE09BD9F31}" srcOrd="0" destOrd="0" presId="urn:microsoft.com/office/officeart/2005/8/layout/vProcess5"/>
    <dgm:cxn modelId="{EC8B7A6D-20AA-472F-9D01-7BE9685D1B86}" srcId="{575E4E5E-F5FC-43B2-B6A3-5A832930FB1C}" destId="{F1A57711-8615-40C4-B37A-99056B9A1692}" srcOrd="0" destOrd="0" parTransId="{EBC713B1-D56E-4D86-8D31-2B46EC23C0A3}" sibTransId="{21C55341-C835-49BC-9D0C-DEA8EC1E6DC6}"/>
    <dgm:cxn modelId="{8E6F8D4F-1CCC-4B1D-8DA7-1CC7CB1C2027}" type="presOf" srcId="{5C8FFFEE-B314-4986-9F3D-5DA01327CEF2}" destId="{174381CE-1DC3-4E01-AFF2-7942FB50864A}" srcOrd="1" destOrd="0" presId="urn:microsoft.com/office/officeart/2005/8/layout/vProcess5"/>
    <dgm:cxn modelId="{01CB1A55-37F9-400A-980C-5E288ED7044F}" type="presOf" srcId="{4F2404D1-93F0-4D55-B02B-53EBA0855EDA}" destId="{06A474CA-18F7-47A1-8700-9D98E862A3B1}" srcOrd="0" destOrd="0" presId="urn:microsoft.com/office/officeart/2005/8/layout/vProcess5"/>
    <dgm:cxn modelId="{6C12AA7A-81A6-4C01-B2E2-FBFD7283C3CB}" type="presOf" srcId="{F1A57711-8615-40C4-B37A-99056B9A1692}" destId="{D5D739AD-991A-4182-945A-74B4DB3405FA}" srcOrd="0" destOrd="0" presId="urn:microsoft.com/office/officeart/2005/8/layout/vProcess5"/>
    <dgm:cxn modelId="{0D08DB86-8F2C-4652-B709-9FF948D9613A}" srcId="{575E4E5E-F5FC-43B2-B6A3-5A832930FB1C}" destId="{D9CDDF41-8B70-4303-855A-55FFE1C5F883}" srcOrd="1" destOrd="0" parTransId="{897501D3-C751-4384-BF63-B9E932310816}" sibTransId="{2B704572-26EF-4B31-BB4B-4333A737EDAF}"/>
    <dgm:cxn modelId="{799F8697-EFC8-4283-AB64-5E2E1401F1BA}" type="presOf" srcId="{4F2404D1-93F0-4D55-B02B-53EBA0855EDA}" destId="{AFED17E3-1B1C-4994-B03B-5EEE732DF20E}" srcOrd="1" destOrd="0" presId="urn:microsoft.com/office/officeart/2005/8/layout/vProcess5"/>
    <dgm:cxn modelId="{C4BA8DA3-D84E-4FCE-B6E0-FBF0603BBFAF}" type="presOf" srcId="{2B704572-26EF-4B31-BB4B-4333A737EDAF}" destId="{FDAB1C38-9C52-4EC5-9350-CE43573D32F0}" srcOrd="0" destOrd="0" presId="urn:microsoft.com/office/officeart/2005/8/layout/vProcess5"/>
    <dgm:cxn modelId="{CE777BB0-28FC-4317-82D9-35D688B1EF9E}" type="presOf" srcId="{17C0C61B-A1C2-4E65-95E9-BC670A9EE3FA}" destId="{EAB6635E-B0DE-4C7C-B39B-26948741A7E1}" srcOrd="0" destOrd="0" presId="urn:microsoft.com/office/officeart/2005/8/layout/vProcess5"/>
    <dgm:cxn modelId="{96724AC3-D8B3-484C-908E-89EF4E07234E}" type="presOf" srcId="{5C8FFFEE-B314-4986-9F3D-5DA01327CEF2}" destId="{B981B597-3C74-41D1-B771-5BDF18A1701E}" srcOrd="0" destOrd="0" presId="urn:microsoft.com/office/officeart/2005/8/layout/vProcess5"/>
    <dgm:cxn modelId="{5A541ECF-7C3E-4D47-B405-35ECB1D2009D}" srcId="{575E4E5E-F5FC-43B2-B6A3-5A832930FB1C}" destId="{5C8FFFEE-B314-4986-9F3D-5DA01327CEF2}" srcOrd="4" destOrd="0" parTransId="{07EAD6AD-DA67-4390-A2AE-CCAE4526D5B4}" sibTransId="{41AE5AA1-0C36-4240-9102-F1F3BE6D64A1}"/>
    <dgm:cxn modelId="{7324CAD7-6CD0-4EE9-B4A8-CD41F1A28B50}" type="presOf" srcId="{575E4E5E-F5FC-43B2-B6A3-5A832930FB1C}" destId="{0B811834-BDD5-4F1D-A174-F17E862EDFD2}" srcOrd="0" destOrd="0" presId="urn:microsoft.com/office/officeart/2005/8/layout/vProcess5"/>
    <dgm:cxn modelId="{3C64E8D9-5135-4C2D-A4F8-A4E12D4C989F}" srcId="{575E4E5E-F5FC-43B2-B6A3-5A832930FB1C}" destId="{17C0C61B-A1C2-4E65-95E9-BC670A9EE3FA}" srcOrd="2" destOrd="0" parTransId="{92460F53-ADCE-496F-A871-2B02CA8AFC0E}" sibTransId="{0E105333-1882-447F-8655-349E98420559}"/>
    <dgm:cxn modelId="{2BC101E8-C6CD-4143-9536-0B15961E0544}" type="presOf" srcId="{0EFE53AD-FFAC-4CDD-93A3-A7698F851106}" destId="{9EC3F628-49BF-4C4D-B451-2031344249B7}" srcOrd="0" destOrd="0" presId="urn:microsoft.com/office/officeart/2005/8/layout/vProcess5"/>
    <dgm:cxn modelId="{CFA0DFF1-E7F9-448B-88D7-7FF867B7EC19}" type="presOf" srcId="{D9CDDF41-8B70-4303-855A-55FFE1C5F883}" destId="{6BE774CE-E783-4E2C-9BE1-E2AC2CDB7BE2}" srcOrd="0" destOrd="0" presId="urn:microsoft.com/office/officeart/2005/8/layout/vProcess5"/>
    <dgm:cxn modelId="{FAB0CE7E-D5D6-4B7F-911A-544473425A9F}" type="presParOf" srcId="{0B811834-BDD5-4F1D-A174-F17E862EDFD2}" destId="{1ACDC8BF-014B-43C7-9062-B69E820813FF}" srcOrd="0" destOrd="0" presId="urn:microsoft.com/office/officeart/2005/8/layout/vProcess5"/>
    <dgm:cxn modelId="{9A3371E9-7DC0-43EA-838F-8C40AD374C42}" type="presParOf" srcId="{0B811834-BDD5-4F1D-A174-F17E862EDFD2}" destId="{D5D739AD-991A-4182-945A-74B4DB3405FA}" srcOrd="1" destOrd="0" presId="urn:microsoft.com/office/officeart/2005/8/layout/vProcess5"/>
    <dgm:cxn modelId="{5A71090F-D6DA-4472-A5AE-78C6506D511B}" type="presParOf" srcId="{0B811834-BDD5-4F1D-A174-F17E862EDFD2}" destId="{6BE774CE-E783-4E2C-9BE1-E2AC2CDB7BE2}" srcOrd="2" destOrd="0" presId="urn:microsoft.com/office/officeart/2005/8/layout/vProcess5"/>
    <dgm:cxn modelId="{0DBFE617-0995-455A-89A5-7BB02BD4F37F}" type="presParOf" srcId="{0B811834-BDD5-4F1D-A174-F17E862EDFD2}" destId="{EAB6635E-B0DE-4C7C-B39B-26948741A7E1}" srcOrd="3" destOrd="0" presId="urn:microsoft.com/office/officeart/2005/8/layout/vProcess5"/>
    <dgm:cxn modelId="{2A7A195C-DB3A-46FE-A55A-7555A88C449C}" type="presParOf" srcId="{0B811834-BDD5-4F1D-A174-F17E862EDFD2}" destId="{06A474CA-18F7-47A1-8700-9D98E862A3B1}" srcOrd="4" destOrd="0" presId="urn:microsoft.com/office/officeart/2005/8/layout/vProcess5"/>
    <dgm:cxn modelId="{24860A2F-2EC2-4548-94D0-AD39F6D8F924}" type="presParOf" srcId="{0B811834-BDD5-4F1D-A174-F17E862EDFD2}" destId="{B981B597-3C74-41D1-B771-5BDF18A1701E}" srcOrd="5" destOrd="0" presId="urn:microsoft.com/office/officeart/2005/8/layout/vProcess5"/>
    <dgm:cxn modelId="{5702C46B-1F4E-4322-AD6A-E100DD05B1F5}" type="presParOf" srcId="{0B811834-BDD5-4F1D-A174-F17E862EDFD2}" destId="{36B341F8-DB43-4181-94FA-6DF7B7D60B66}" srcOrd="6" destOrd="0" presId="urn:microsoft.com/office/officeart/2005/8/layout/vProcess5"/>
    <dgm:cxn modelId="{B5E5BC09-00A9-4E8F-9CB6-CA467CA66DC1}" type="presParOf" srcId="{0B811834-BDD5-4F1D-A174-F17E862EDFD2}" destId="{FDAB1C38-9C52-4EC5-9350-CE43573D32F0}" srcOrd="7" destOrd="0" presId="urn:microsoft.com/office/officeart/2005/8/layout/vProcess5"/>
    <dgm:cxn modelId="{F84DB23F-E17F-48F9-A791-D6D21BD84DD2}" type="presParOf" srcId="{0B811834-BDD5-4F1D-A174-F17E862EDFD2}" destId="{6983C269-CD67-402B-BD02-95EE09BD9F31}" srcOrd="8" destOrd="0" presId="urn:microsoft.com/office/officeart/2005/8/layout/vProcess5"/>
    <dgm:cxn modelId="{EACA6FC8-3901-4169-B529-9B6940B4D1CC}" type="presParOf" srcId="{0B811834-BDD5-4F1D-A174-F17E862EDFD2}" destId="{9EC3F628-49BF-4C4D-B451-2031344249B7}" srcOrd="9" destOrd="0" presId="urn:microsoft.com/office/officeart/2005/8/layout/vProcess5"/>
    <dgm:cxn modelId="{9D0237CD-C0AB-4D93-8B1B-BD1D56FC684E}" type="presParOf" srcId="{0B811834-BDD5-4F1D-A174-F17E862EDFD2}" destId="{AB67CCAD-1241-4E09-A19F-048245348F35}" srcOrd="10" destOrd="0" presId="urn:microsoft.com/office/officeart/2005/8/layout/vProcess5"/>
    <dgm:cxn modelId="{66581E3B-BD44-4B89-A112-44C84A49CB23}" type="presParOf" srcId="{0B811834-BDD5-4F1D-A174-F17E862EDFD2}" destId="{694AAB2D-BDBD-4ACE-9F2A-F056DBAFB982}" srcOrd="11" destOrd="0" presId="urn:microsoft.com/office/officeart/2005/8/layout/vProcess5"/>
    <dgm:cxn modelId="{3C0B015E-0CC7-4F98-8EEA-B176338FB87C}" type="presParOf" srcId="{0B811834-BDD5-4F1D-A174-F17E862EDFD2}" destId="{EDCDBDB8-81F5-4906-8349-B49138E3A81C}" srcOrd="12" destOrd="0" presId="urn:microsoft.com/office/officeart/2005/8/layout/vProcess5"/>
    <dgm:cxn modelId="{67F65566-033A-4CC6-BDB2-E771AFEAF241}" type="presParOf" srcId="{0B811834-BDD5-4F1D-A174-F17E862EDFD2}" destId="{AFED17E3-1B1C-4994-B03B-5EEE732DF20E}" srcOrd="13" destOrd="0" presId="urn:microsoft.com/office/officeart/2005/8/layout/vProcess5"/>
    <dgm:cxn modelId="{566D7298-A74D-40C1-B9CB-44045DBC5E7E}" type="presParOf" srcId="{0B811834-BDD5-4F1D-A174-F17E862EDFD2}" destId="{174381CE-1DC3-4E01-AFF2-7942FB50864A}" srcOrd="14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5F2B8D-0740-47ED-8F2E-E5FAB7E5263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B97F956-CBD3-4CCA-804D-CEBB8F83A5E3}">
      <dgm:prSet custT="1"/>
      <dgm:spPr/>
      <dgm:t>
        <a:bodyPr/>
        <a:lstStyle/>
        <a:p>
          <a:r>
            <a:rPr lang="cs-CZ" sz="1800" b="1" i="0" baseline="0" dirty="0"/>
            <a:t>Fiskální politika </a:t>
          </a:r>
          <a:endParaRPr lang="cs-CZ" sz="1800" dirty="0"/>
        </a:p>
      </dgm:t>
    </dgm:pt>
    <dgm:pt modelId="{E9FF8699-83EC-4AA2-B3BB-DABB562A9B81}" type="parTrans" cxnId="{61CCB4FD-FB21-4995-9A63-E3C019F4DDC1}">
      <dgm:prSet/>
      <dgm:spPr/>
      <dgm:t>
        <a:bodyPr/>
        <a:lstStyle/>
        <a:p>
          <a:endParaRPr lang="cs-CZ"/>
        </a:p>
      </dgm:t>
    </dgm:pt>
    <dgm:pt modelId="{6B2129D9-62EC-4B55-A509-2F32ABE4591B}" type="sibTrans" cxnId="{61CCB4FD-FB21-4995-9A63-E3C019F4DDC1}">
      <dgm:prSet/>
      <dgm:spPr/>
      <dgm:t>
        <a:bodyPr/>
        <a:lstStyle/>
        <a:p>
          <a:endParaRPr lang="cs-CZ"/>
        </a:p>
      </dgm:t>
    </dgm:pt>
    <dgm:pt modelId="{2F954F80-93DC-44A6-8F06-71CD3555AB6E}">
      <dgm:prSet custT="1"/>
      <dgm:spPr/>
      <dgm:t>
        <a:bodyPr/>
        <a:lstStyle/>
        <a:p>
          <a:r>
            <a:rPr lang="cs-CZ" sz="1800" b="1" i="0" baseline="0" dirty="0"/>
            <a:t>Monetární  politika</a:t>
          </a:r>
          <a:endParaRPr lang="cs-CZ" sz="1800" dirty="0"/>
        </a:p>
      </dgm:t>
    </dgm:pt>
    <dgm:pt modelId="{31F3A5D5-E8FF-420C-A668-16A6C532849F}" type="parTrans" cxnId="{D2733E48-70B2-4F51-B480-6EC45FC23FD4}">
      <dgm:prSet/>
      <dgm:spPr/>
      <dgm:t>
        <a:bodyPr/>
        <a:lstStyle/>
        <a:p>
          <a:endParaRPr lang="cs-CZ"/>
        </a:p>
      </dgm:t>
    </dgm:pt>
    <dgm:pt modelId="{C05BE228-0FB6-4124-947A-C70FF67E68D2}" type="sibTrans" cxnId="{D2733E48-70B2-4F51-B480-6EC45FC23FD4}">
      <dgm:prSet/>
      <dgm:spPr/>
      <dgm:t>
        <a:bodyPr/>
        <a:lstStyle/>
        <a:p>
          <a:endParaRPr lang="cs-CZ"/>
        </a:p>
      </dgm:t>
    </dgm:pt>
    <dgm:pt modelId="{3C35CD13-9BC3-4435-9C4D-8FFB5957D46D}">
      <dgm:prSet custT="1"/>
      <dgm:spPr/>
      <dgm:t>
        <a:bodyPr/>
        <a:lstStyle/>
        <a:p>
          <a:r>
            <a:rPr lang="cs-CZ" sz="1600" b="1" dirty="0"/>
            <a:t>V</a:t>
          </a:r>
          <a:r>
            <a:rPr lang="cs-CZ" sz="1600" b="1" i="0" baseline="0" dirty="0"/>
            <a:t>nější (zahraničně -obchodní) politika</a:t>
          </a:r>
          <a:endParaRPr lang="cs-CZ" sz="1600" dirty="0"/>
        </a:p>
      </dgm:t>
    </dgm:pt>
    <dgm:pt modelId="{072C402A-E8B1-4EB8-BAB3-9176D67E9C19}" type="parTrans" cxnId="{CE0B65EE-6A94-4E30-9835-BC6C02EFF383}">
      <dgm:prSet/>
      <dgm:spPr/>
      <dgm:t>
        <a:bodyPr/>
        <a:lstStyle/>
        <a:p>
          <a:endParaRPr lang="cs-CZ"/>
        </a:p>
      </dgm:t>
    </dgm:pt>
    <dgm:pt modelId="{28B14A7F-DAB2-45E6-BAA7-4EBEF54297A1}" type="sibTrans" cxnId="{CE0B65EE-6A94-4E30-9835-BC6C02EFF383}">
      <dgm:prSet/>
      <dgm:spPr/>
      <dgm:t>
        <a:bodyPr/>
        <a:lstStyle/>
        <a:p>
          <a:endParaRPr lang="cs-CZ"/>
        </a:p>
      </dgm:t>
    </dgm:pt>
    <dgm:pt modelId="{841BE6AF-584A-49E6-9134-6DFA0CFC7E13}">
      <dgm:prSet custT="1"/>
      <dgm:spPr/>
      <dgm:t>
        <a:bodyPr/>
        <a:lstStyle/>
        <a:p>
          <a:r>
            <a:rPr lang="cs-CZ" sz="1800" b="1" dirty="0"/>
            <a:t>Důchodová politika</a:t>
          </a:r>
          <a:r>
            <a:rPr lang="cs-CZ" sz="1800" b="1" i="0" baseline="0" dirty="0"/>
            <a:t> </a:t>
          </a:r>
          <a:endParaRPr lang="cs-CZ" sz="1800" dirty="0"/>
        </a:p>
      </dgm:t>
    </dgm:pt>
    <dgm:pt modelId="{BF7D99EF-7321-4FAA-AEA0-ACB0FAF0FD25}" type="parTrans" cxnId="{E814409B-6D73-4E09-B8DD-F613C4446588}">
      <dgm:prSet/>
      <dgm:spPr/>
      <dgm:t>
        <a:bodyPr/>
        <a:lstStyle/>
        <a:p>
          <a:endParaRPr lang="cs-CZ"/>
        </a:p>
      </dgm:t>
    </dgm:pt>
    <dgm:pt modelId="{FD996AC2-F87B-46A7-86D4-6F1E9C814A35}" type="sibTrans" cxnId="{E814409B-6D73-4E09-B8DD-F613C4446588}">
      <dgm:prSet/>
      <dgm:spPr/>
      <dgm:t>
        <a:bodyPr/>
        <a:lstStyle/>
        <a:p>
          <a:endParaRPr lang="cs-CZ"/>
        </a:p>
      </dgm:t>
    </dgm:pt>
    <dgm:pt modelId="{6FB34D42-FFD0-4DD1-B1E9-B1EA99A05B91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600" b="1" dirty="0"/>
            <a:t>Politika ochrany hospodářské soutěže</a:t>
          </a:r>
          <a:endParaRPr lang="cs-CZ" sz="1600" dirty="0"/>
        </a:p>
        <a:p>
          <a:pPr marL="0"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dirty="0"/>
        </a:p>
      </dgm:t>
    </dgm:pt>
    <dgm:pt modelId="{019A0713-9CD3-4E6A-9CF1-353ABD8D8C88}" type="parTrans" cxnId="{B8B005C8-9CE9-47A0-85AF-CB29F14B3202}">
      <dgm:prSet/>
      <dgm:spPr/>
      <dgm:t>
        <a:bodyPr/>
        <a:lstStyle/>
        <a:p>
          <a:endParaRPr lang="cs-CZ"/>
        </a:p>
      </dgm:t>
    </dgm:pt>
    <dgm:pt modelId="{D50F65C6-4A30-44A4-AAF8-25AE08BAECBA}" type="sibTrans" cxnId="{B8B005C8-9CE9-47A0-85AF-CB29F14B3202}">
      <dgm:prSet/>
      <dgm:spPr/>
      <dgm:t>
        <a:bodyPr/>
        <a:lstStyle/>
        <a:p>
          <a:endParaRPr lang="cs-CZ"/>
        </a:p>
      </dgm:t>
    </dgm:pt>
    <dgm:pt modelId="{81A4BECA-C250-402C-AE33-DE2E1FDB1C13}">
      <dgm:prSet custT="1"/>
      <dgm:spPr/>
      <dgm:t>
        <a:bodyPr/>
        <a:lstStyle/>
        <a:p>
          <a:r>
            <a:rPr lang="cs-CZ" sz="1800" b="1" i="0" baseline="0" dirty="0"/>
            <a:t>Sociální politika </a:t>
          </a:r>
          <a:endParaRPr lang="cs-CZ" sz="1800" dirty="0"/>
        </a:p>
      </dgm:t>
    </dgm:pt>
    <dgm:pt modelId="{95F655E5-1132-4DBE-9C21-A6FC6D0A304C}" type="parTrans" cxnId="{969B2518-F719-45CC-AA48-FAFE787A1D60}">
      <dgm:prSet/>
      <dgm:spPr/>
      <dgm:t>
        <a:bodyPr/>
        <a:lstStyle/>
        <a:p>
          <a:endParaRPr lang="cs-CZ"/>
        </a:p>
      </dgm:t>
    </dgm:pt>
    <dgm:pt modelId="{2F4E6686-CE1C-4EE5-A6E4-84D740EE82E7}" type="sibTrans" cxnId="{969B2518-F719-45CC-AA48-FAFE787A1D60}">
      <dgm:prSet/>
      <dgm:spPr/>
      <dgm:t>
        <a:bodyPr/>
        <a:lstStyle/>
        <a:p>
          <a:endParaRPr lang="cs-CZ"/>
        </a:p>
      </dgm:t>
    </dgm:pt>
    <dgm:pt modelId="{17E976EF-96D6-4C13-8EAE-8885855C1ED7}">
      <dgm:prSet custT="1"/>
      <dgm:spPr/>
      <dgm:t>
        <a:bodyPr/>
        <a:lstStyle/>
        <a:p>
          <a:r>
            <a:rPr lang="cs-CZ" sz="1800" b="1" i="0" baseline="0" dirty="0"/>
            <a:t>Politika zaměstnanosti </a:t>
          </a:r>
          <a:endParaRPr lang="cs-CZ" sz="1800" dirty="0"/>
        </a:p>
      </dgm:t>
    </dgm:pt>
    <dgm:pt modelId="{1CF3D689-0ECF-4649-9990-26410E870354}" type="parTrans" cxnId="{D6C2BC63-38D4-4E73-B0F3-859C1FAF883A}">
      <dgm:prSet/>
      <dgm:spPr/>
      <dgm:t>
        <a:bodyPr/>
        <a:lstStyle/>
        <a:p>
          <a:endParaRPr lang="cs-CZ"/>
        </a:p>
      </dgm:t>
    </dgm:pt>
    <dgm:pt modelId="{6463CE97-DD92-40EC-AD9D-0A65DD89EFDF}" type="sibTrans" cxnId="{D6C2BC63-38D4-4E73-B0F3-859C1FAF883A}">
      <dgm:prSet/>
      <dgm:spPr/>
      <dgm:t>
        <a:bodyPr/>
        <a:lstStyle/>
        <a:p>
          <a:endParaRPr lang="cs-CZ"/>
        </a:p>
      </dgm:t>
    </dgm:pt>
    <dgm:pt modelId="{F6C54857-E62E-40F7-946B-FC3684B59854}">
      <dgm:prSet custT="1"/>
      <dgm:spPr/>
      <dgm:t>
        <a:bodyPr/>
        <a:lstStyle/>
        <a:p>
          <a:r>
            <a:rPr lang="cs-CZ" sz="1800" b="1" dirty="0"/>
            <a:t>Regionální politika</a:t>
          </a:r>
          <a:endParaRPr lang="cs-CZ" sz="1800" dirty="0"/>
        </a:p>
      </dgm:t>
    </dgm:pt>
    <dgm:pt modelId="{97A384B4-DDA0-406D-BAAC-D0884E9DB1EB}" type="parTrans" cxnId="{06510B0B-0482-4E98-9238-EE056A8EB1C6}">
      <dgm:prSet/>
      <dgm:spPr/>
      <dgm:t>
        <a:bodyPr/>
        <a:lstStyle/>
        <a:p>
          <a:endParaRPr lang="cs-CZ"/>
        </a:p>
      </dgm:t>
    </dgm:pt>
    <dgm:pt modelId="{25B0477A-8C59-416A-9389-2D0A2DDD9F4B}" type="sibTrans" cxnId="{06510B0B-0482-4E98-9238-EE056A8EB1C6}">
      <dgm:prSet/>
      <dgm:spPr/>
      <dgm:t>
        <a:bodyPr/>
        <a:lstStyle/>
        <a:p>
          <a:endParaRPr lang="cs-CZ"/>
        </a:p>
      </dgm:t>
    </dgm:pt>
    <dgm:pt modelId="{7F30400B-9A20-48FB-B910-1FDF469D0FD6}">
      <dgm:prSet custT="1"/>
      <dgm:spPr/>
      <dgm:t>
        <a:bodyPr/>
        <a:lstStyle/>
        <a:p>
          <a:r>
            <a:rPr lang="cs-CZ" sz="1800" b="1" i="0" baseline="0" dirty="0"/>
            <a:t>Strukturální politika</a:t>
          </a:r>
          <a:endParaRPr lang="cs-CZ" sz="1800" dirty="0"/>
        </a:p>
      </dgm:t>
    </dgm:pt>
    <dgm:pt modelId="{81621482-20C0-489F-AE6D-2F2D1F73A18E}" type="parTrans" cxnId="{AB46815D-83A6-49E3-BB71-605D916C06C1}">
      <dgm:prSet/>
      <dgm:spPr/>
      <dgm:t>
        <a:bodyPr/>
        <a:lstStyle/>
        <a:p>
          <a:endParaRPr lang="cs-CZ"/>
        </a:p>
      </dgm:t>
    </dgm:pt>
    <dgm:pt modelId="{0DBFCF38-AAF6-4D25-9F26-D8BF351189DF}" type="sibTrans" cxnId="{AB46815D-83A6-49E3-BB71-605D916C06C1}">
      <dgm:prSet/>
      <dgm:spPr/>
      <dgm:t>
        <a:bodyPr/>
        <a:lstStyle/>
        <a:p>
          <a:endParaRPr lang="cs-CZ"/>
        </a:p>
      </dgm:t>
    </dgm:pt>
    <dgm:pt modelId="{964AEF17-1888-4D47-A827-86C91A02026B}">
      <dgm:prSet custT="1"/>
      <dgm:spPr/>
      <dgm:t>
        <a:bodyPr/>
        <a:lstStyle/>
        <a:p>
          <a:r>
            <a:rPr lang="cs-CZ" sz="1800" b="1" i="0" baseline="0" dirty="0"/>
            <a:t>Průmyslová politika</a:t>
          </a:r>
          <a:endParaRPr lang="cs-CZ" sz="1800" dirty="0"/>
        </a:p>
      </dgm:t>
    </dgm:pt>
    <dgm:pt modelId="{FE84A1D9-8417-4A4B-94F6-AB3654FD574B}" type="parTrans" cxnId="{86DA02B5-B626-4150-A2BB-859AA6C5A095}">
      <dgm:prSet/>
      <dgm:spPr/>
      <dgm:t>
        <a:bodyPr/>
        <a:lstStyle/>
        <a:p>
          <a:endParaRPr lang="cs-CZ"/>
        </a:p>
      </dgm:t>
    </dgm:pt>
    <dgm:pt modelId="{735303F1-A8B2-4F9E-A9D8-966D635CA8E8}" type="sibTrans" cxnId="{86DA02B5-B626-4150-A2BB-859AA6C5A095}">
      <dgm:prSet/>
      <dgm:spPr/>
      <dgm:t>
        <a:bodyPr/>
        <a:lstStyle/>
        <a:p>
          <a:endParaRPr lang="cs-CZ"/>
        </a:p>
      </dgm:t>
    </dgm:pt>
    <dgm:pt modelId="{9C324AE4-DB79-4C10-A414-CB989483CB84}">
      <dgm:prSet custT="1"/>
      <dgm:spPr/>
      <dgm:t>
        <a:bodyPr/>
        <a:lstStyle/>
        <a:p>
          <a:r>
            <a:rPr lang="cs-CZ" sz="1600" b="1" i="0" baseline="0" dirty="0"/>
            <a:t>Politika ochrany životního prostředí </a:t>
          </a:r>
          <a:endParaRPr lang="cs-CZ" sz="1600" dirty="0"/>
        </a:p>
      </dgm:t>
    </dgm:pt>
    <dgm:pt modelId="{08F46B76-2AFB-4A6E-99FB-0EDA4022DB93}" type="parTrans" cxnId="{C9F16F6E-A94A-4A96-899A-730A45664B28}">
      <dgm:prSet/>
      <dgm:spPr/>
      <dgm:t>
        <a:bodyPr/>
        <a:lstStyle/>
        <a:p>
          <a:endParaRPr lang="cs-CZ"/>
        </a:p>
      </dgm:t>
    </dgm:pt>
    <dgm:pt modelId="{CEFE8EC0-90A9-4F52-82DD-3CF796AB6D6D}" type="sibTrans" cxnId="{C9F16F6E-A94A-4A96-899A-730A45664B28}">
      <dgm:prSet/>
      <dgm:spPr/>
      <dgm:t>
        <a:bodyPr/>
        <a:lstStyle/>
        <a:p>
          <a:endParaRPr lang="cs-CZ"/>
        </a:p>
      </dgm:t>
    </dgm:pt>
    <dgm:pt modelId="{C3BC0546-32BE-4EB3-A632-9B8DD8483E96}">
      <dgm:prSet custT="1"/>
      <dgm:spPr/>
      <dgm:t>
        <a:bodyPr/>
        <a:lstStyle/>
        <a:p>
          <a:r>
            <a:rPr lang="cs-CZ" sz="1800" b="1" dirty="0"/>
            <a:t>Vědecko-výzkumná politika  </a:t>
          </a:r>
          <a:endParaRPr lang="cs-CZ" sz="1800" dirty="0"/>
        </a:p>
      </dgm:t>
    </dgm:pt>
    <dgm:pt modelId="{F1C0395D-2EC4-4BAA-9F1B-D967470607D0}" type="parTrans" cxnId="{2594E946-039F-4979-92DC-48C899F42D46}">
      <dgm:prSet/>
      <dgm:spPr/>
      <dgm:t>
        <a:bodyPr/>
        <a:lstStyle/>
        <a:p>
          <a:endParaRPr lang="cs-CZ"/>
        </a:p>
      </dgm:t>
    </dgm:pt>
    <dgm:pt modelId="{FDFEE728-2DF6-422D-915D-98FE2808658B}" type="sibTrans" cxnId="{2594E946-039F-4979-92DC-48C899F42D46}">
      <dgm:prSet/>
      <dgm:spPr/>
      <dgm:t>
        <a:bodyPr/>
        <a:lstStyle/>
        <a:p>
          <a:endParaRPr lang="cs-CZ"/>
        </a:p>
      </dgm:t>
    </dgm:pt>
    <dgm:pt modelId="{C6A12529-9189-4D7A-A2B9-8FB5311AB439}" type="pres">
      <dgm:prSet presAssocID="{B75F2B8D-0740-47ED-8F2E-E5FAB7E5263D}" presName="compositeShape" presStyleCnt="0">
        <dgm:presLayoutVars>
          <dgm:dir/>
          <dgm:resizeHandles/>
        </dgm:presLayoutVars>
      </dgm:prSet>
      <dgm:spPr/>
    </dgm:pt>
    <dgm:pt modelId="{9D21D4EA-3E2B-4AAA-9F9B-D985BB3D70C0}" type="pres">
      <dgm:prSet presAssocID="{B75F2B8D-0740-47ED-8F2E-E5FAB7E5263D}" presName="pyramid" presStyleLbl="node1" presStyleIdx="0" presStyleCnt="1"/>
      <dgm:spPr>
        <a:solidFill>
          <a:schemeClr val="accent2"/>
        </a:solidFill>
      </dgm:spPr>
    </dgm:pt>
    <dgm:pt modelId="{001D5551-FC55-480A-A868-E0B72FD3EAE5}" type="pres">
      <dgm:prSet presAssocID="{B75F2B8D-0740-47ED-8F2E-E5FAB7E5263D}" presName="theList" presStyleCnt="0"/>
      <dgm:spPr/>
    </dgm:pt>
    <dgm:pt modelId="{033A6CC3-98F5-4098-9B97-633E39BD8E8C}" type="pres">
      <dgm:prSet presAssocID="{5B97F956-CBD3-4CCA-804D-CEBB8F83A5E3}" presName="aNode" presStyleLbl="fgAcc1" presStyleIdx="0" presStyleCnt="12">
        <dgm:presLayoutVars>
          <dgm:bulletEnabled val="1"/>
        </dgm:presLayoutVars>
      </dgm:prSet>
      <dgm:spPr/>
    </dgm:pt>
    <dgm:pt modelId="{4A5E945A-8D15-44F8-9DF0-8F75A1E90725}" type="pres">
      <dgm:prSet presAssocID="{5B97F956-CBD3-4CCA-804D-CEBB8F83A5E3}" presName="aSpace" presStyleCnt="0"/>
      <dgm:spPr/>
    </dgm:pt>
    <dgm:pt modelId="{D8B2D1B3-9857-4EA2-AAC5-66A8FA6B8614}" type="pres">
      <dgm:prSet presAssocID="{2F954F80-93DC-44A6-8F06-71CD3555AB6E}" presName="aNode" presStyleLbl="fgAcc1" presStyleIdx="1" presStyleCnt="12">
        <dgm:presLayoutVars>
          <dgm:bulletEnabled val="1"/>
        </dgm:presLayoutVars>
      </dgm:prSet>
      <dgm:spPr/>
    </dgm:pt>
    <dgm:pt modelId="{4EBC1D27-C272-4C79-9400-C24A5325E256}" type="pres">
      <dgm:prSet presAssocID="{2F954F80-93DC-44A6-8F06-71CD3555AB6E}" presName="aSpace" presStyleCnt="0"/>
      <dgm:spPr/>
    </dgm:pt>
    <dgm:pt modelId="{098CEE07-D565-45D9-BD5D-494E7980B04A}" type="pres">
      <dgm:prSet presAssocID="{3C35CD13-9BC3-4435-9C4D-8FFB5957D46D}" presName="aNode" presStyleLbl="fgAcc1" presStyleIdx="2" presStyleCnt="12">
        <dgm:presLayoutVars>
          <dgm:bulletEnabled val="1"/>
        </dgm:presLayoutVars>
      </dgm:prSet>
      <dgm:spPr/>
    </dgm:pt>
    <dgm:pt modelId="{B54BC4F6-885A-47F0-BF80-3387BA1C0133}" type="pres">
      <dgm:prSet presAssocID="{3C35CD13-9BC3-4435-9C4D-8FFB5957D46D}" presName="aSpace" presStyleCnt="0"/>
      <dgm:spPr/>
    </dgm:pt>
    <dgm:pt modelId="{D076D6DA-1E12-4276-9AC7-A80357693C0D}" type="pres">
      <dgm:prSet presAssocID="{841BE6AF-584A-49E6-9134-6DFA0CFC7E13}" presName="aNode" presStyleLbl="fgAcc1" presStyleIdx="3" presStyleCnt="12">
        <dgm:presLayoutVars>
          <dgm:bulletEnabled val="1"/>
        </dgm:presLayoutVars>
      </dgm:prSet>
      <dgm:spPr/>
    </dgm:pt>
    <dgm:pt modelId="{A9DACC2E-92F4-4A10-A30C-A610431E6F23}" type="pres">
      <dgm:prSet presAssocID="{841BE6AF-584A-49E6-9134-6DFA0CFC7E13}" presName="aSpace" presStyleCnt="0"/>
      <dgm:spPr/>
    </dgm:pt>
    <dgm:pt modelId="{F44BB536-54C0-4E55-8CCF-8F9EF8CACE04}" type="pres">
      <dgm:prSet presAssocID="{6FB34D42-FFD0-4DD1-B1E9-B1EA99A05B91}" presName="aNode" presStyleLbl="fgAcc1" presStyleIdx="4" presStyleCnt="12">
        <dgm:presLayoutVars>
          <dgm:bulletEnabled val="1"/>
        </dgm:presLayoutVars>
      </dgm:prSet>
      <dgm:spPr/>
    </dgm:pt>
    <dgm:pt modelId="{52FBB8B1-21DF-4E26-B16E-A57E64D504FA}" type="pres">
      <dgm:prSet presAssocID="{6FB34D42-FFD0-4DD1-B1E9-B1EA99A05B91}" presName="aSpace" presStyleCnt="0"/>
      <dgm:spPr/>
    </dgm:pt>
    <dgm:pt modelId="{81B17444-01AD-4294-BA00-B339DF668D72}" type="pres">
      <dgm:prSet presAssocID="{81A4BECA-C250-402C-AE33-DE2E1FDB1C13}" presName="aNode" presStyleLbl="fgAcc1" presStyleIdx="5" presStyleCnt="12">
        <dgm:presLayoutVars>
          <dgm:bulletEnabled val="1"/>
        </dgm:presLayoutVars>
      </dgm:prSet>
      <dgm:spPr/>
    </dgm:pt>
    <dgm:pt modelId="{2AA96568-D857-4B4E-A069-FE697564B211}" type="pres">
      <dgm:prSet presAssocID="{81A4BECA-C250-402C-AE33-DE2E1FDB1C13}" presName="aSpace" presStyleCnt="0"/>
      <dgm:spPr/>
    </dgm:pt>
    <dgm:pt modelId="{590E16A8-A662-4988-A4F1-F11BA2846828}" type="pres">
      <dgm:prSet presAssocID="{17E976EF-96D6-4C13-8EAE-8885855C1ED7}" presName="aNode" presStyleLbl="fgAcc1" presStyleIdx="6" presStyleCnt="12">
        <dgm:presLayoutVars>
          <dgm:bulletEnabled val="1"/>
        </dgm:presLayoutVars>
      </dgm:prSet>
      <dgm:spPr/>
    </dgm:pt>
    <dgm:pt modelId="{5F81F3FA-5853-4684-997F-CD1CDB81E0C2}" type="pres">
      <dgm:prSet presAssocID="{17E976EF-96D6-4C13-8EAE-8885855C1ED7}" presName="aSpace" presStyleCnt="0"/>
      <dgm:spPr/>
    </dgm:pt>
    <dgm:pt modelId="{44DD9382-026A-4A27-AD0B-54163E3CB250}" type="pres">
      <dgm:prSet presAssocID="{F6C54857-E62E-40F7-946B-FC3684B59854}" presName="aNode" presStyleLbl="fgAcc1" presStyleIdx="7" presStyleCnt="12">
        <dgm:presLayoutVars>
          <dgm:bulletEnabled val="1"/>
        </dgm:presLayoutVars>
      </dgm:prSet>
      <dgm:spPr/>
    </dgm:pt>
    <dgm:pt modelId="{B38F10F7-217F-4DAE-A327-EC19CB91161B}" type="pres">
      <dgm:prSet presAssocID="{F6C54857-E62E-40F7-946B-FC3684B59854}" presName="aSpace" presStyleCnt="0"/>
      <dgm:spPr/>
    </dgm:pt>
    <dgm:pt modelId="{C98A74B3-5854-4A49-A7C7-EFBA3BEF3438}" type="pres">
      <dgm:prSet presAssocID="{7F30400B-9A20-48FB-B910-1FDF469D0FD6}" presName="aNode" presStyleLbl="fgAcc1" presStyleIdx="8" presStyleCnt="12">
        <dgm:presLayoutVars>
          <dgm:bulletEnabled val="1"/>
        </dgm:presLayoutVars>
      </dgm:prSet>
      <dgm:spPr/>
    </dgm:pt>
    <dgm:pt modelId="{CAF5FE62-91FE-4925-85BC-5FEE8D4B7549}" type="pres">
      <dgm:prSet presAssocID="{7F30400B-9A20-48FB-B910-1FDF469D0FD6}" presName="aSpace" presStyleCnt="0"/>
      <dgm:spPr/>
    </dgm:pt>
    <dgm:pt modelId="{197A8A21-7832-44EC-B123-952618FC58BF}" type="pres">
      <dgm:prSet presAssocID="{964AEF17-1888-4D47-A827-86C91A02026B}" presName="aNode" presStyleLbl="fgAcc1" presStyleIdx="9" presStyleCnt="12" custLinFactNeighborX="609">
        <dgm:presLayoutVars>
          <dgm:bulletEnabled val="1"/>
        </dgm:presLayoutVars>
      </dgm:prSet>
      <dgm:spPr/>
    </dgm:pt>
    <dgm:pt modelId="{8AB3F4D2-E33B-463A-977E-E92A0A5826AC}" type="pres">
      <dgm:prSet presAssocID="{964AEF17-1888-4D47-A827-86C91A02026B}" presName="aSpace" presStyleCnt="0"/>
      <dgm:spPr/>
    </dgm:pt>
    <dgm:pt modelId="{E528DD47-8EE9-455C-819A-2234289D56F3}" type="pres">
      <dgm:prSet presAssocID="{9C324AE4-DB79-4C10-A414-CB989483CB84}" presName="aNode" presStyleLbl="fgAcc1" presStyleIdx="10" presStyleCnt="12">
        <dgm:presLayoutVars>
          <dgm:bulletEnabled val="1"/>
        </dgm:presLayoutVars>
      </dgm:prSet>
      <dgm:spPr/>
    </dgm:pt>
    <dgm:pt modelId="{1D5E57C8-D148-404F-8901-0F73AFD31909}" type="pres">
      <dgm:prSet presAssocID="{9C324AE4-DB79-4C10-A414-CB989483CB84}" presName="aSpace" presStyleCnt="0"/>
      <dgm:spPr/>
    </dgm:pt>
    <dgm:pt modelId="{30E8A426-E509-47CD-BE3D-C392B2C5CAF1}" type="pres">
      <dgm:prSet presAssocID="{C3BC0546-32BE-4EB3-A632-9B8DD8483E96}" presName="aNode" presStyleLbl="fgAcc1" presStyleIdx="11" presStyleCnt="12">
        <dgm:presLayoutVars>
          <dgm:bulletEnabled val="1"/>
        </dgm:presLayoutVars>
      </dgm:prSet>
      <dgm:spPr/>
    </dgm:pt>
    <dgm:pt modelId="{9195F1DF-4444-424B-AE2E-E7ABDF37C44D}" type="pres">
      <dgm:prSet presAssocID="{C3BC0546-32BE-4EB3-A632-9B8DD8483E96}" presName="aSpace" presStyleCnt="0"/>
      <dgm:spPr/>
    </dgm:pt>
  </dgm:ptLst>
  <dgm:cxnLst>
    <dgm:cxn modelId="{408E3700-478F-4FBD-B31E-EE55A3805AA6}" type="presOf" srcId="{5B97F956-CBD3-4CCA-804D-CEBB8F83A5E3}" destId="{033A6CC3-98F5-4098-9B97-633E39BD8E8C}" srcOrd="0" destOrd="0" presId="urn:microsoft.com/office/officeart/2005/8/layout/pyramid2"/>
    <dgm:cxn modelId="{06510B0B-0482-4E98-9238-EE056A8EB1C6}" srcId="{B75F2B8D-0740-47ED-8F2E-E5FAB7E5263D}" destId="{F6C54857-E62E-40F7-946B-FC3684B59854}" srcOrd="7" destOrd="0" parTransId="{97A384B4-DDA0-406D-BAAC-D0884E9DB1EB}" sibTransId="{25B0477A-8C59-416A-9389-2D0A2DDD9F4B}"/>
    <dgm:cxn modelId="{969B2518-F719-45CC-AA48-FAFE787A1D60}" srcId="{B75F2B8D-0740-47ED-8F2E-E5FAB7E5263D}" destId="{81A4BECA-C250-402C-AE33-DE2E1FDB1C13}" srcOrd="5" destOrd="0" parTransId="{95F655E5-1132-4DBE-9C21-A6FC6D0A304C}" sibTransId="{2F4E6686-CE1C-4EE5-A6E4-84D740EE82E7}"/>
    <dgm:cxn modelId="{AA912B24-49A6-4647-AF6A-932082E5942C}" type="presOf" srcId="{C3BC0546-32BE-4EB3-A632-9B8DD8483E96}" destId="{30E8A426-E509-47CD-BE3D-C392B2C5CAF1}" srcOrd="0" destOrd="0" presId="urn:microsoft.com/office/officeart/2005/8/layout/pyramid2"/>
    <dgm:cxn modelId="{D28F3E39-94BD-4BB7-A08F-09B9EC8620BE}" type="presOf" srcId="{964AEF17-1888-4D47-A827-86C91A02026B}" destId="{197A8A21-7832-44EC-B123-952618FC58BF}" srcOrd="0" destOrd="0" presId="urn:microsoft.com/office/officeart/2005/8/layout/pyramid2"/>
    <dgm:cxn modelId="{AB46815D-83A6-49E3-BB71-605D916C06C1}" srcId="{B75F2B8D-0740-47ED-8F2E-E5FAB7E5263D}" destId="{7F30400B-9A20-48FB-B910-1FDF469D0FD6}" srcOrd="8" destOrd="0" parTransId="{81621482-20C0-489F-AE6D-2F2D1F73A18E}" sibTransId="{0DBFCF38-AAF6-4D25-9F26-D8BF351189DF}"/>
    <dgm:cxn modelId="{D6C2BC63-38D4-4E73-B0F3-859C1FAF883A}" srcId="{B75F2B8D-0740-47ED-8F2E-E5FAB7E5263D}" destId="{17E976EF-96D6-4C13-8EAE-8885855C1ED7}" srcOrd="6" destOrd="0" parTransId="{1CF3D689-0ECF-4649-9990-26410E870354}" sibTransId="{6463CE97-DD92-40EC-AD9D-0A65DD89EFDF}"/>
    <dgm:cxn modelId="{2594E946-039F-4979-92DC-48C899F42D46}" srcId="{B75F2B8D-0740-47ED-8F2E-E5FAB7E5263D}" destId="{C3BC0546-32BE-4EB3-A632-9B8DD8483E96}" srcOrd="11" destOrd="0" parTransId="{F1C0395D-2EC4-4BAA-9F1B-D967470607D0}" sibTransId="{FDFEE728-2DF6-422D-915D-98FE2808658B}"/>
    <dgm:cxn modelId="{9746C067-1305-4E04-A4DF-D9C75C60FE92}" type="presOf" srcId="{9C324AE4-DB79-4C10-A414-CB989483CB84}" destId="{E528DD47-8EE9-455C-819A-2234289D56F3}" srcOrd="0" destOrd="0" presId="urn:microsoft.com/office/officeart/2005/8/layout/pyramid2"/>
    <dgm:cxn modelId="{D2733E48-70B2-4F51-B480-6EC45FC23FD4}" srcId="{B75F2B8D-0740-47ED-8F2E-E5FAB7E5263D}" destId="{2F954F80-93DC-44A6-8F06-71CD3555AB6E}" srcOrd="1" destOrd="0" parTransId="{31F3A5D5-E8FF-420C-A668-16A6C532849F}" sibTransId="{C05BE228-0FB6-4124-947A-C70FF67E68D2}"/>
    <dgm:cxn modelId="{5BA0404B-51A4-4381-BB84-9080FA838445}" type="presOf" srcId="{7F30400B-9A20-48FB-B910-1FDF469D0FD6}" destId="{C98A74B3-5854-4A49-A7C7-EFBA3BEF3438}" srcOrd="0" destOrd="0" presId="urn:microsoft.com/office/officeart/2005/8/layout/pyramid2"/>
    <dgm:cxn modelId="{C9F16F6E-A94A-4A96-899A-730A45664B28}" srcId="{B75F2B8D-0740-47ED-8F2E-E5FAB7E5263D}" destId="{9C324AE4-DB79-4C10-A414-CB989483CB84}" srcOrd="10" destOrd="0" parTransId="{08F46B76-2AFB-4A6E-99FB-0EDA4022DB93}" sibTransId="{CEFE8EC0-90A9-4F52-82DD-3CF796AB6D6D}"/>
    <dgm:cxn modelId="{81841850-B3D4-4FCC-AA00-0F9B5AA92FD0}" type="presOf" srcId="{841BE6AF-584A-49E6-9134-6DFA0CFC7E13}" destId="{D076D6DA-1E12-4276-9AC7-A80357693C0D}" srcOrd="0" destOrd="0" presId="urn:microsoft.com/office/officeart/2005/8/layout/pyramid2"/>
    <dgm:cxn modelId="{081D6590-3DC3-4094-9DBC-25911C6B7837}" type="presOf" srcId="{B75F2B8D-0740-47ED-8F2E-E5FAB7E5263D}" destId="{C6A12529-9189-4D7A-A2B9-8FB5311AB439}" srcOrd="0" destOrd="0" presId="urn:microsoft.com/office/officeart/2005/8/layout/pyramid2"/>
    <dgm:cxn modelId="{E814409B-6D73-4E09-B8DD-F613C4446588}" srcId="{B75F2B8D-0740-47ED-8F2E-E5FAB7E5263D}" destId="{841BE6AF-584A-49E6-9134-6DFA0CFC7E13}" srcOrd="3" destOrd="0" parTransId="{BF7D99EF-7321-4FAA-AEA0-ACB0FAF0FD25}" sibTransId="{FD996AC2-F87B-46A7-86D4-6F1E9C814A35}"/>
    <dgm:cxn modelId="{82FED4B1-0B0B-4C04-BAC2-5B70A34EC2D3}" type="presOf" srcId="{2F954F80-93DC-44A6-8F06-71CD3555AB6E}" destId="{D8B2D1B3-9857-4EA2-AAC5-66A8FA6B8614}" srcOrd="0" destOrd="0" presId="urn:microsoft.com/office/officeart/2005/8/layout/pyramid2"/>
    <dgm:cxn modelId="{86DA02B5-B626-4150-A2BB-859AA6C5A095}" srcId="{B75F2B8D-0740-47ED-8F2E-E5FAB7E5263D}" destId="{964AEF17-1888-4D47-A827-86C91A02026B}" srcOrd="9" destOrd="0" parTransId="{FE84A1D9-8417-4A4B-94F6-AB3654FD574B}" sibTransId="{735303F1-A8B2-4F9E-A9D8-966D635CA8E8}"/>
    <dgm:cxn modelId="{AF5620B6-2702-406F-8CAC-FDCAE89B3D7A}" type="presOf" srcId="{81A4BECA-C250-402C-AE33-DE2E1FDB1C13}" destId="{81B17444-01AD-4294-BA00-B339DF668D72}" srcOrd="0" destOrd="0" presId="urn:microsoft.com/office/officeart/2005/8/layout/pyramid2"/>
    <dgm:cxn modelId="{B8B005C8-9CE9-47A0-85AF-CB29F14B3202}" srcId="{B75F2B8D-0740-47ED-8F2E-E5FAB7E5263D}" destId="{6FB34D42-FFD0-4DD1-B1E9-B1EA99A05B91}" srcOrd="4" destOrd="0" parTransId="{019A0713-9CD3-4E6A-9CF1-353ABD8D8C88}" sibTransId="{D50F65C6-4A30-44A4-AAF8-25AE08BAECBA}"/>
    <dgm:cxn modelId="{8B1E8FCC-0AA9-4C46-8F94-ADAE2B651A76}" type="presOf" srcId="{F6C54857-E62E-40F7-946B-FC3684B59854}" destId="{44DD9382-026A-4A27-AD0B-54163E3CB250}" srcOrd="0" destOrd="0" presId="urn:microsoft.com/office/officeart/2005/8/layout/pyramid2"/>
    <dgm:cxn modelId="{C1F312D0-A28D-4E16-806D-EDFBD2438B32}" type="presOf" srcId="{6FB34D42-FFD0-4DD1-B1E9-B1EA99A05B91}" destId="{F44BB536-54C0-4E55-8CCF-8F9EF8CACE04}" srcOrd="0" destOrd="0" presId="urn:microsoft.com/office/officeart/2005/8/layout/pyramid2"/>
    <dgm:cxn modelId="{3B080EDF-5D8C-4CD3-A879-9C28034EB893}" type="presOf" srcId="{17E976EF-96D6-4C13-8EAE-8885855C1ED7}" destId="{590E16A8-A662-4988-A4F1-F11BA2846828}" srcOrd="0" destOrd="0" presId="urn:microsoft.com/office/officeart/2005/8/layout/pyramid2"/>
    <dgm:cxn modelId="{102B1EEA-5659-414E-A4A0-B05D9697B523}" type="presOf" srcId="{3C35CD13-9BC3-4435-9C4D-8FFB5957D46D}" destId="{098CEE07-D565-45D9-BD5D-494E7980B04A}" srcOrd="0" destOrd="0" presId="urn:microsoft.com/office/officeart/2005/8/layout/pyramid2"/>
    <dgm:cxn modelId="{CE0B65EE-6A94-4E30-9835-BC6C02EFF383}" srcId="{B75F2B8D-0740-47ED-8F2E-E5FAB7E5263D}" destId="{3C35CD13-9BC3-4435-9C4D-8FFB5957D46D}" srcOrd="2" destOrd="0" parTransId="{072C402A-E8B1-4EB8-BAB3-9176D67E9C19}" sibTransId="{28B14A7F-DAB2-45E6-BAA7-4EBEF54297A1}"/>
    <dgm:cxn modelId="{61CCB4FD-FB21-4995-9A63-E3C019F4DDC1}" srcId="{B75F2B8D-0740-47ED-8F2E-E5FAB7E5263D}" destId="{5B97F956-CBD3-4CCA-804D-CEBB8F83A5E3}" srcOrd="0" destOrd="0" parTransId="{E9FF8699-83EC-4AA2-B3BB-DABB562A9B81}" sibTransId="{6B2129D9-62EC-4B55-A509-2F32ABE4591B}"/>
    <dgm:cxn modelId="{87C8E366-63BC-473E-8A4E-2F4D2044E630}" type="presParOf" srcId="{C6A12529-9189-4D7A-A2B9-8FB5311AB439}" destId="{9D21D4EA-3E2B-4AAA-9F9B-D985BB3D70C0}" srcOrd="0" destOrd="0" presId="urn:microsoft.com/office/officeart/2005/8/layout/pyramid2"/>
    <dgm:cxn modelId="{6283F6D1-F5D0-47F1-8E20-735D3543C9FE}" type="presParOf" srcId="{C6A12529-9189-4D7A-A2B9-8FB5311AB439}" destId="{001D5551-FC55-480A-A868-E0B72FD3EAE5}" srcOrd="1" destOrd="0" presId="urn:microsoft.com/office/officeart/2005/8/layout/pyramid2"/>
    <dgm:cxn modelId="{B8198F99-622A-48CD-B890-3DD3466BB959}" type="presParOf" srcId="{001D5551-FC55-480A-A868-E0B72FD3EAE5}" destId="{033A6CC3-98F5-4098-9B97-633E39BD8E8C}" srcOrd="0" destOrd="0" presId="urn:microsoft.com/office/officeart/2005/8/layout/pyramid2"/>
    <dgm:cxn modelId="{869A0552-F14B-491E-9E92-B3A7DB3610E7}" type="presParOf" srcId="{001D5551-FC55-480A-A868-E0B72FD3EAE5}" destId="{4A5E945A-8D15-44F8-9DF0-8F75A1E90725}" srcOrd="1" destOrd="0" presId="urn:microsoft.com/office/officeart/2005/8/layout/pyramid2"/>
    <dgm:cxn modelId="{D20B2817-12BA-45C1-B7A9-2FD6A88E3D1D}" type="presParOf" srcId="{001D5551-FC55-480A-A868-E0B72FD3EAE5}" destId="{D8B2D1B3-9857-4EA2-AAC5-66A8FA6B8614}" srcOrd="2" destOrd="0" presId="urn:microsoft.com/office/officeart/2005/8/layout/pyramid2"/>
    <dgm:cxn modelId="{7463E12F-7317-4CFB-A6A3-56AAEAB3747A}" type="presParOf" srcId="{001D5551-FC55-480A-A868-E0B72FD3EAE5}" destId="{4EBC1D27-C272-4C79-9400-C24A5325E256}" srcOrd="3" destOrd="0" presId="urn:microsoft.com/office/officeart/2005/8/layout/pyramid2"/>
    <dgm:cxn modelId="{6CC99FDA-BF8B-45D2-AECC-340C74A76D29}" type="presParOf" srcId="{001D5551-FC55-480A-A868-E0B72FD3EAE5}" destId="{098CEE07-D565-45D9-BD5D-494E7980B04A}" srcOrd="4" destOrd="0" presId="urn:microsoft.com/office/officeart/2005/8/layout/pyramid2"/>
    <dgm:cxn modelId="{DD563286-FEDD-46F3-BD6D-8E8D1EC147D3}" type="presParOf" srcId="{001D5551-FC55-480A-A868-E0B72FD3EAE5}" destId="{B54BC4F6-885A-47F0-BF80-3387BA1C0133}" srcOrd="5" destOrd="0" presId="urn:microsoft.com/office/officeart/2005/8/layout/pyramid2"/>
    <dgm:cxn modelId="{111E577D-8501-44A8-B810-9A5D4C7BEC8B}" type="presParOf" srcId="{001D5551-FC55-480A-A868-E0B72FD3EAE5}" destId="{D076D6DA-1E12-4276-9AC7-A80357693C0D}" srcOrd="6" destOrd="0" presId="urn:microsoft.com/office/officeart/2005/8/layout/pyramid2"/>
    <dgm:cxn modelId="{996DB520-A722-4819-B655-6C07C936E7AE}" type="presParOf" srcId="{001D5551-FC55-480A-A868-E0B72FD3EAE5}" destId="{A9DACC2E-92F4-4A10-A30C-A610431E6F23}" srcOrd="7" destOrd="0" presId="urn:microsoft.com/office/officeart/2005/8/layout/pyramid2"/>
    <dgm:cxn modelId="{09B9FBF4-4BBA-4063-8471-7209CE182FE3}" type="presParOf" srcId="{001D5551-FC55-480A-A868-E0B72FD3EAE5}" destId="{F44BB536-54C0-4E55-8CCF-8F9EF8CACE04}" srcOrd="8" destOrd="0" presId="urn:microsoft.com/office/officeart/2005/8/layout/pyramid2"/>
    <dgm:cxn modelId="{0C3BA8F2-392A-41F6-BEB0-FC124F505D0C}" type="presParOf" srcId="{001D5551-FC55-480A-A868-E0B72FD3EAE5}" destId="{52FBB8B1-21DF-4E26-B16E-A57E64D504FA}" srcOrd="9" destOrd="0" presId="urn:microsoft.com/office/officeart/2005/8/layout/pyramid2"/>
    <dgm:cxn modelId="{777538AA-1624-420D-A21C-3715511B6CB4}" type="presParOf" srcId="{001D5551-FC55-480A-A868-E0B72FD3EAE5}" destId="{81B17444-01AD-4294-BA00-B339DF668D72}" srcOrd="10" destOrd="0" presId="urn:microsoft.com/office/officeart/2005/8/layout/pyramid2"/>
    <dgm:cxn modelId="{8D9EF6AD-EB16-4521-9F5C-1E1477C55B6C}" type="presParOf" srcId="{001D5551-FC55-480A-A868-E0B72FD3EAE5}" destId="{2AA96568-D857-4B4E-A069-FE697564B211}" srcOrd="11" destOrd="0" presId="urn:microsoft.com/office/officeart/2005/8/layout/pyramid2"/>
    <dgm:cxn modelId="{2336703B-090C-4A44-92DA-26958C18DCC8}" type="presParOf" srcId="{001D5551-FC55-480A-A868-E0B72FD3EAE5}" destId="{590E16A8-A662-4988-A4F1-F11BA2846828}" srcOrd="12" destOrd="0" presId="urn:microsoft.com/office/officeart/2005/8/layout/pyramid2"/>
    <dgm:cxn modelId="{98D5DFA1-FE1D-48A5-A8B3-A805B4C51B2E}" type="presParOf" srcId="{001D5551-FC55-480A-A868-E0B72FD3EAE5}" destId="{5F81F3FA-5853-4684-997F-CD1CDB81E0C2}" srcOrd="13" destOrd="0" presId="urn:microsoft.com/office/officeart/2005/8/layout/pyramid2"/>
    <dgm:cxn modelId="{19145ED8-6A13-4BEF-8707-28C02AF80CCF}" type="presParOf" srcId="{001D5551-FC55-480A-A868-E0B72FD3EAE5}" destId="{44DD9382-026A-4A27-AD0B-54163E3CB250}" srcOrd="14" destOrd="0" presId="urn:microsoft.com/office/officeart/2005/8/layout/pyramid2"/>
    <dgm:cxn modelId="{02ECB87D-C5FD-4E7D-BB55-C10FDDB4A63C}" type="presParOf" srcId="{001D5551-FC55-480A-A868-E0B72FD3EAE5}" destId="{B38F10F7-217F-4DAE-A327-EC19CB91161B}" srcOrd="15" destOrd="0" presId="urn:microsoft.com/office/officeart/2005/8/layout/pyramid2"/>
    <dgm:cxn modelId="{3C3C6BE6-75A0-4053-A8F1-9FB0FB6456B2}" type="presParOf" srcId="{001D5551-FC55-480A-A868-E0B72FD3EAE5}" destId="{C98A74B3-5854-4A49-A7C7-EFBA3BEF3438}" srcOrd="16" destOrd="0" presId="urn:microsoft.com/office/officeart/2005/8/layout/pyramid2"/>
    <dgm:cxn modelId="{AFAF9091-32CF-469E-85B3-5E9AAEB83877}" type="presParOf" srcId="{001D5551-FC55-480A-A868-E0B72FD3EAE5}" destId="{CAF5FE62-91FE-4925-85BC-5FEE8D4B7549}" srcOrd="17" destOrd="0" presId="urn:microsoft.com/office/officeart/2005/8/layout/pyramid2"/>
    <dgm:cxn modelId="{EB9FDC2B-DD7B-4713-BCBF-711B0AB2CBC4}" type="presParOf" srcId="{001D5551-FC55-480A-A868-E0B72FD3EAE5}" destId="{197A8A21-7832-44EC-B123-952618FC58BF}" srcOrd="18" destOrd="0" presId="urn:microsoft.com/office/officeart/2005/8/layout/pyramid2"/>
    <dgm:cxn modelId="{0D5E24EC-D142-48FE-B4B2-4D9CEC62273F}" type="presParOf" srcId="{001D5551-FC55-480A-A868-E0B72FD3EAE5}" destId="{8AB3F4D2-E33B-463A-977E-E92A0A5826AC}" srcOrd="19" destOrd="0" presId="urn:microsoft.com/office/officeart/2005/8/layout/pyramid2"/>
    <dgm:cxn modelId="{2C346D30-9405-4F6F-BA82-B12ED72A1787}" type="presParOf" srcId="{001D5551-FC55-480A-A868-E0B72FD3EAE5}" destId="{E528DD47-8EE9-455C-819A-2234289D56F3}" srcOrd="20" destOrd="0" presId="urn:microsoft.com/office/officeart/2005/8/layout/pyramid2"/>
    <dgm:cxn modelId="{F2A3B84F-FE61-43B3-96D6-BF2E59E1E667}" type="presParOf" srcId="{001D5551-FC55-480A-A868-E0B72FD3EAE5}" destId="{1D5E57C8-D148-404F-8901-0F73AFD31909}" srcOrd="21" destOrd="0" presId="urn:microsoft.com/office/officeart/2005/8/layout/pyramid2"/>
    <dgm:cxn modelId="{8EBF19F8-3192-45A6-8301-83D010A6A0B5}" type="presParOf" srcId="{001D5551-FC55-480A-A868-E0B72FD3EAE5}" destId="{30E8A426-E509-47CD-BE3D-C392B2C5CAF1}" srcOrd="22" destOrd="0" presId="urn:microsoft.com/office/officeart/2005/8/layout/pyramid2"/>
    <dgm:cxn modelId="{C977C85C-9B3A-4CB5-9C26-56BCCBCE2455}" type="presParOf" srcId="{001D5551-FC55-480A-A868-E0B72FD3EAE5}" destId="{9195F1DF-4444-424B-AE2E-E7ABDF37C44D}" srcOrd="2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82AB9F-D1EA-4AA4-99A5-F339056604F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1643392-E460-4FC0-85CE-292F34BC7640}">
      <dgm:prSet phldrT="[Text]" custT="1"/>
      <dgm:spPr/>
      <dgm:t>
        <a:bodyPr/>
        <a:lstStyle/>
        <a:p>
          <a:r>
            <a:rPr lang="cs-CZ" sz="2400" b="1" dirty="0"/>
            <a:t>Způsoby uplatňování HP </a:t>
          </a:r>
        </a:p>
      </dgm:t>
    </dgm:pt>
    <dgm:pt modelId="{DA7BD733-95F2-48DE-9D72-A7C4E739629B}" type="parTrans" cxnId="{7EFA5551-C5BB-4038-B321-AE3993633197}">
      <dgm:prSet/>
      <dgm:spPr/>
      <dgm:t>
        <a:bodyPr/>
        <a:lstStyle/>
        <a:p>
          <a:endParaRPr lang="cs-CZ"/>
        </a:p>
      </dgm:t>
    </dgm:pt>
    <dgm:pt modelId="{B4FBF372-FCE6-4AF5-BAD7-7E694DDE6A8B}" type="sibTrans" cxnId="{7EFA5551-C5BB-4038-B321-AE3993633197}">
      <dgm:prSet/>
      <dgm:spPr/>
      <dgm:t>
        <a:bodyPr/>
        <a:lstStyle/>
        <a:p>
          <a:endParaRPr lang="cs-CZ"/>
        </a:p>
      </dgm:t>
    </dgm:pt>
    <dgm:pt modelId="{53D00E34-FE79-414F-87DB-8BE06652B519}">
      <dgm:prSet phldrT="[Text]"/>
      <dgm:spPr/>
      <dgm:t>
        <a:bodyPr/>
        <a:lstStyle/>
        <a:p>
          <a:r>
            <a:rPr lang="cs-CZ" b="1" dirty="0"/>
            <a:t>Stabilizační HP</a:t>
          </a:r>
        </a:p>
      </dgm:t>
    </dgm:pt>
    <dgm:pt modelId="{2F23CBF9-A241-4803-84CC-70ED9CD86841}" type="parTrans" cxnId="{7D8C5519-4414-48C0-8A0A-3C8EF1B42DE0}">
      <dgm:prSet/>
      <dgm:spPr/>
      <dgm:t>
        <a:bodyPr/>
        <a:lstStyle/>
        <a:p>
          <a:endParaRPr lang="cs-CZ"/>
        </a:p>
      </dgm:t>
    </dgm:pt>
    <dgm:pt modelId="{2252229F-F99F-47ED-97EC-D98EC8AC779A}" type="sibTrans" cxnId="{7D8C5519-4414-48C0-8A0A-3C8EF1B42DE0}">
      <dgm:prSet/>
      <dgm:spPr/>
      <dgm:t>
        <a:bodyPr/>
        <a:lstStyle/>
        <a:p>
          <a:endParaRPr lang="cs-CZ"/>
        </a:p>
      </dgm:t>
    </dgm:pt>
    <dgm:pt modelId="{195B4F37-4713-4575-B543-343873C3A1C1}">
      <dgm:prSet phldrT="[Text]"/>
      <dgm:spPr/>
      <dgm:t>
        <a:bodyPr/>
        <a:lstStyle/>
        <a:p>
          <a:r>
            <a:rPr lang="cs-CZ" b="1" dirty="0"/>
            <a:t>Prorůstová HP</a:t>
          </a:r>
        </a:p>
      </dgm:t>
    </dgm:pt>
    <dgm:pt modelId="{289AE5FF-9EF0-4D6A-8F6A-2A15FB8A0CC0}" type="parTrans" cxnId="{9215EFC8-EF88-4A99-8DE0-CFF8F5D71AEE}">
      <dgm:prSet/>
      <dgm:spPr/>
      <dgm:t>
        <a:bodyPr/>
        <a:lstStyle/>
        <a:p>
          <a:endParaRPr lang="cs-CZ"/>
        </a:p>
      </dgm:t>
    </dgm:pt>
    <dgm:pt modelId="{547D70C1-42A5-46AC-AB18-964A5F2910EE}" type="sibTrans" cxnId="{9215EFC8-EF88-4A99-8DE0-CFF8F5D71AEE}">
      <dgm:prSet/>
      <dgm:spPr/>
      <dgm:t>
        <a:bodyPr/>
        <a:lstStyle/>
        <a:p>
          <a:endParaRPr lang="cs-CZ"/>
        </a:p>
      </dgm:t>
    </dgm:pt>
    <dgm:pt modelId="{8B5F4FF0-EEEB-41BE-9CE6-F0269D33C5BF}">
      <dgm:prSet/>
      <dgm:spPr/>
      <dgm:t>
        <a:bodyPr/>
        <a:lstStyle/>
        <a:p>
          <a:r>
            <a:rPr lang="cs-CZ" b="1" dirty="0"/>
            <a:t>Makroekonomická HP</a:t>
          </a:r>
        </a:p>
      </dgm:t>
    </dgm:pt>
    <dgm:pt modelId="{CCB63ACF-1BB3-4C96-A1C0-FED2C4D55619}" type="parTrans" cxnId="{96F55007-150B-46FA-8376-CF623C14C3F4}">
      <dgm:prSet/>
      <dgm:spPr/>
      <dgm:t>
        <a:bodyPr/>
        <a:lstStyle/>
        <a:p>
          <a:endParaRPr lang="cs-CZ"/>
        </a:p>
      </dgm:t>
    </dgm:pt>
    <dgm:pt modelId="{0467C60D-1A1B-4AB9-BBC2-F5665BDE64F6}" type="sibTrans" cxnId="{96F55007-150B-46FA-8376-CF623C14C3F4}">
      <dgm:prSet/>
      <dgm:spPr/>
      <dgm:t>
        <a:bodyPr/>
        <a:lstStyle/>
        <a:p>
          <a:endParaRPr lang="cs-CZ"/>
        </a:p>
      </dgm:t>
    </dgm:pt>
    <dgm:pt modelId="{EB02C63B-E80E-4BF3-9C4C-CA0DA01CEEC4}">
      <dgm:prSet/>
      <dgm:spPr/>
      <dgm:t>
        <a:bodyPr/>
        <a:lstStyle/>
        <a:p>
          <a:r>
            <a:rPr lang="cs-CZ" b="1" dirty="0"/>
            <a:t>Mikroekonomická HP</a:t>
          </a:r>
        </a:p>
      </dgm:t>
    </dgm:pt>
    <dgm:pt modelId="{7BB46140-B119-40B9-BF64-48EDF10408F4}" type="parTrans" cxnId="{9256091C-292D-4B97-9AF8-F7D94C4F1894}">
      <dgm:prSet/>
      <dgm:spPr/>
      <dgm:t>
        <a:bodyPr/>
        <a:lstStyle/>
        <a:p>
          <a:endParaRPr lang="cs-CZ"/>
        </a:p>
      </dgm:t>
    </dgm:pt>
    <dgm:pt modelId="{C8F828F2-EF8D-4FF6-83D1-9FD35236C061}" type="sibTrans" cxnId="{9256091C-292D-4B97-9AF8-F7D94C4F1894}">
      <dgm:prSet/>
      <dgm:spPr/>
      <dgm:t>
        <a:bodyPr/>
        <a:lstStyle/>
        <a:p>
          <a:endParaRPr lang="cs-CZ"/>
        </a:p>
      </dgm:t>
    </dgm:pt>
    <dgm:pt modelId="{8EFBA5DD-C7B1-47B3-804F-45C9A9A8E466}" type="pres">
      <dgm:prSet presAssocID="{A182AB9F-D1EA-4AA4-99A5-F339056604F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69A2DB-A8BC-4DAE-9488-918CAFB38E2B}" type="pres">
      <dgm:prSet presAssocID="{81643392-E460-4FC0-85CE-292F34BC7640}" presName="hierRoot1" presStyleCnt="0"/>
      <dgm:spPr/>
    </dgm:pt>
    <dgm:pt modelId="{B74913EB-605C-4F82-B81F-6DDF8F9D37F8}" type="pres">
      <dgm:prSet presAssocID="{81643392-E460-4FC0-85CE-292F34BC7640}" presName="composite" presStyleCnt="0"/>
      <dgm:spPr/>
    </dgm:pt>
    <dgm:pt modelId="{34B4DEDF-9B4E-440F-8EB7-2A5558404FF8}" type="pres">
      <dgm:prSet presAssocID="{81643392-E460-4FC0-85CE-292F34BC7640}" presName="background" presStyleLbl="node0" presStyleIdx="0" presStyleCnt="1"/>
      <dgm:spPr/>
    </dgm:pt>
    <dgm:pt modelId="{26136A5E-1745-46A4-AA0B-3E98EC79F54F}" type="pres">
      <dgm:prSet presAssocID="{81643392-E460-4FC0-85CE-292F34BC7640}" presName="text" presStyleLbl="fgAcc0" presStyleIdx="0" presStyleCnt="1" custScaleX="174429" custScaleY="87056">
        <dgm:presLayoutVars>
          <dgm:chPref val="3"/>
        </dgm:presLayoutVars>
      </dgm:prSet>
      <dgm:spPr/>
    </dgm:pt>
    <dgm:pt modelId="{49EDC705-613A-418F-B167-EBFE58EFE5D1}" type="pres">
      <dgm:prSet presAssocID="{81643392-E460-4FC0-85CE-292F34BC7640}" presName="hierChild2" presStyleCnt="0"/>
      <dgm:spPr/>
    </dgm:pt>
    <dgm:pt modelId="{AC1E0134-2C19-4A6E-97D0-8FB0C84D672B}" type="pres">
      <dgm:prSet presAssocID="{2F23CBF9-A241-4803-84CC-70ED9CD86841}" presName="Name10" presStyleLbl="parChTrans1D2" presStyleIdx="0" presStyleCnt="4"/>
      <dgm:spPr/>
    </dgm:pt>
    <dgm:pt modelId="{D203F29B-BF2C-4419-839A-E609892E7AFD}" type="pres">
      <dgm:prSet presAssocID="{53D00E34-FE79-414F-87DB-8BE06652B519}" presName="hierRoot2" presStyleCnt="0"/>
      <dgm:spPr/>
    </dgm:pt>
    <dgm:pt modelId="{6467F3DF-C207-47AA-9FE1-A46851890316}" type="pres">
      <dgm:prSet presAssocID="{53D00E34-FE79-414F-87DB-8BE06652B519}" presName="composite2" presStyleCnt="0"/>
      <dgm:spPr/>
    </dgm:pt>
    <dgm:pt modelId="{73E6C074-C867-4D15-8D76-1F894D142CD7}" type="pres">
      <dgm:prSet presAssocID="{53D00E34-FE79-414F-87DB-8BE06652B519}" presName="background2" presStyleLbl="node2" presStyleIdx="0" presStyleCnt="4"/>
      <dgm:spPr/>
    </dgm:pt>
    <dgm:pt modelId="{FCF147D0-4F41-41CC-BD0E-93A70B330278}" type="pres">
      <dgm:prSet presAssocID="{53D00E34-FE79-414F-87DB-8BE06652B519}" presName="text2" presStyleLbl="fgAcc2" presStyleIdx="0" presStyleCnt="4">
        <dgm:presLayoutVars>
          <dgm:chPref val="3"/>
        </dgm:presLayoutVars>
      </dgm:prSet>
      <dgm:spPr/>
    </dgm:pt>
    <dgm:pt modelId="{669B39C5-FC30-4DE3-A6EB-242D4A984F46}" type="pres">
      <dgm:prSet presAssocID="{53D00E34-FE79-414F-87DB-8BE06652B519}" presName="hierChild3" presStyleCnt="0"/>
      <dgm:spPr/>
    </dgm:pt>
    <dgm:pt modelId="{098D64FD-6ABF-4B6C-84A1-34E3831169BE}" type="pres">
      <dgm:prSet presAssocID="{289AE5FF-9EF0-4D6A-8F6A-2A15FB8A0CC0}" presName="Name10" presStyleLbl="parChTrans1D2" presStyleIdx="1" presStyleCnt="4"/>
      <dgm:spPr/>
    </dgm:pt>
    <dgm:pt modelId="{135DF7BF-7946-47C2-A88A-CD701E8F7176}" type="pres">
      <dgm:prSet presAssocID="{195B4F37-4713-4575-B543-343873C3A1C1}" presName="hierRoot2" presStyleCnt="0"/>
      <dgm:spPr/>
    </dgm:pt>
    <dgm:pt modelId="{D7A56E87-35E1-40E5-89A1-B06C7581F728}" type="pres">
      <dgm:prSet presAssocID="{195B4F37-4713-4575-B543-343873C3A1C1}" presName="composite2" presStyleCnt="0"/>
      <dgm:spPr/>
    </dgm:pt>
    <dgm:pt modelId="{33511C8B-0048-425A-909A-ABF3101051F2}" type="pres">
      <dgm:prSet presAssocID="{195B4F37-4713-4575-B543-343873C3A1C1}" presName="background2" presStyleLbl="node2" presStyleIdx="1" presStyleCnt="4"/>
      <dgm:spPr/>
    </dgm:pt>
    <dgm:pt modelId="{39B22441-FBFE-4984-89AC-2A2DF3648320}" type="pres">
      <dgm:prSet presAssocID="{195B4F37-4713-4575-B543-343873C3A1C1}" presName="text2" presStyleLbl="fgAcc2" presStyleIdx="1" presStyleCnt="4">
        <dgm:presLayoutVars>
          <dgm:chPref val="3"/>
        </dgm:presLayoutVars>
      </dgm:prSet>
      <dgm:spPr/>
    </dgm:pt>
    <dgm:pt modelId="{A60B11C1-3246-4322-9A1C-0E5B26BA34AE}" type="pres">
      <dgm:prSet presAssocID="{195B4F37-4713-4575-B543-343873C3A1C1}" presName="hierChild3" presStyleCnt="0"/>
      <dgm:spPr/>
    </dgm:pt>
    <dgm:pt modelId="{F4881575-E8EA-4FD8-9466-647905010B72}" type="pres">
      <dgm:prSet presAssocID="{CCB63ACF-1BB3-4C96-A1C0-FED2C4D55619}" presName="Name10" presStyleLbl="parChTrans1D2" presStyleIdx="2" presStyleCnt="4"/>
      <dgm:spPr/>
    </dgm:pt>
    <dgm:pt modelId="{EF6EA7F5-E08F-4456-B5F4-93A60173E9F9}" type="pres">
      <dgm:prSet presAssocID="{8B5F4FF0-EEEB-41BE-9CE6-F0269D33C5BF}" presName="hierRoot2" presStyleCnt="0"/>
      <dgm:spPr/>
    </dgm:pt>
    <dgm:pt modelId="{DA78603D-9398-4894-B968-15A42238FF71}" type="pres">
      <dgm:prSet presAssocID="{8B5F4FF0-EEEB-41BE-9CE6-F0269D33C5BF}" presName="composite2" presStyleCnt="0"/>
      <dgm:spPr/>
    </dgm:pt>
    <dgm:pt modelId="{6ECABD97-D136-4488-B8CF-3064CC47F55A}" type="pres">
      <dgm:prSet presAssocID="{8B5F4FF0-EEEB-41BE-9CE6-F0269D33C5BF}" presName="background2" presStyleLbl="node2" presStyleIdx="2" presStyleCnt="4"/>
      <dgm:spPr/>
    </dgm:pt>
    <dgm:pt modelId="{5B04F12C-7831-434B-A21E-99197D4E71E3}" type="pres">
      <dgm:prSet presAssocID="{8B5F4FF0-EEEB-41BE-9CE6-F0269D33C5BF}" presName="text2" presStyleLbl="fgAcc2" presStyleIdx="2" presStyleCnt="4">
        <dgm:presLayoutVars>
          <dgm:chPref val="3"/>
        </dgm:presLayoutVars>
      </dgm:prSet>
      <dgm:spPr/>
    </dgm:pt>
    <dgm:pt modelId="{80009E5D-FE85-4912-BBCF-24AA6AB9FCCE}" type="pres">
      <dgm:prSet presAssocID="{8B5F4FF0-EEEB-41BE-9CE6-F0269D33C5BF}" presName="hierChild3" presStyleCnt="0"/>
      <dgm:spPr/>
    </dgm:pt>
    <dgm:pt modelId="{A9B19158-ABF0-4E81-92F0-86358E45D939}" type="pres">
      <dgm:prSet presAssocID="{7BB46140-B119-40B9-BF64-48EDF10408F4}" presName="Name10" presStyleLbl="parChTrans1D2" presStyleIdx="3" presStyleCnt="4"/>
      <dgm:spPr/>
    </dgm:pt>
    <dgm:pt modelId="{0BFFAF5E-2903-4D0A-B47F-E98822F99332}" type="pres">
      <dgm:prSet presAssocID="{EB02C63B-E80E-4BF3-9C4C-CA0DA01CEEC4}" presName="hierRoot2" presStyleCnt="0"/>
      <dgm:spPr/>
    </dgm:pt>
    <dgm:pt modelId="{5B4AA94D-E3FC-42F7-9901-EBACBBDF34AF}" type="pres">
      <dgm:prSet presAssocID="{EB02C63B-E80E-4BF3-9C4C-CA0DA01CEEC4}" presName="composite2" presStyleCnt="0"/>
      <dgm:spPr/>
    </dgm:pt>
    <dgm:pt modelId="{534FAC4F-4E53-459F-BB83-983F390F44F1}" type="pres">
      <dgm:prSet presAssocID="{EB02C63B-E80E-4BF3-9C4C-CA0DA01CEEC4}" presName="background2" presStyleLbl="node2" presStyleIdx="3" presStyleCnt="4"/>
      <dgm:spPr/>
    </dgm:pt>
    <dgm:pt modelId="{5FB8AFA4-D68A-403B-8D81-087B4A765362}" type="pres">
      <dgm:prSet presAssocID="{EB02C63B-E80E-4BF3-9C4C-CA0DA01CEEC4}" presName="text2" presStyleLbl="fgAcc2" presStyleIdx="3" presStyleCnt="4">
        <dgm:presLayoutVars>
          <dgm:chPref val="3"/>
        </dgm:presLayoutVars>
      </dgm:prSet>
      <dgm:spPr/>
    </dgm:pt>
    <dgm:pt modelId="{FC964441-6EDE-444A-B073-DE41A82FD114}" type="pres">
      <dgm:prSet presAssocID="{EB02C63B-E80E-4BF3-9C4C-CA0DA01CEEC4}" presName="hierChild3" presStyleCnt="0"/>
      <dgm:spPr/>
    </dgm:pt>
  </dgm:ptLst>
  <dgm:cxnLst>
    <dgm:cxn modelId="{76DEC400-B278-4B6C-81A1-82F745B5B93C}" type="presOf" srcId="{81643392-E460-4FC0-85CE-292F34BC7640}" destId="{26136A5E-1745-46A4-AA0B-3E98EC79F54F}" srcOrd="0" destOrd="0" presId="urn:microsoft.com/office/officeart/2005/8/layout/hierarchy1"/>
    <dgm:cxn modelId="{44CCF900-B01A-4E1A-AEAC-8D65290CCF57}" type="presOf" srcId="{A182AB9F-D1EA-4AA4-99A5-F339056604FC}" destId="{8EFBA5DD-C7B1-47B3-804F-45C9A9A8E466}" srcOrd="0" destOrd="0" presId="urn:microsoft.com/office/officeart/2005/8/layout/hierarchy1"/>
    <dgm:cxn modelId="{96F55007-150B-46FA-8376-CF623C14C3F4}" srcId="{81643392-E460-4FC0-85CE-292F34BC7640}" destId="{8B5F4FF0-EEEB-41BE-9CE6-F0269D33C5BF}" srcOrd="2" destOrd="0" parTransId="{CCB63ACF-1BB3-4C96-A1C0-FED2C4D55619}" sibTransId="{0467C60D-1A1B-4AB9-BBC2-F5665BDE64F6}"/>
    <dgm:cxn modelId="{DD209312-2638-4FBE-B540-F853D3204A16}" type="presOf" srcId="{CCB63ACF-1BB3-4C96-A1C0-FED2C4D55619}" destId="{F4881575-E8EA-4FD8-9466-647905010B72}" srcOrd="0" destOrd="0" presId="urn:microsoft.com/office/officeart/2005/8/layout/hierarchy1"/>
    <dgm:cxn modelId="{E99D2915-96D9-45F9-8005-69B758ED6FD2}" type="presOf" srcId="{289AE5FF-9EF0-4D6A-8F6A-2A15FB8A0CC0}" destId="{098D64FD-6ABF-4B6C-84A1-34E3831169BE}" srcOrd="0" destOrd="0" presId="urn:microsoft.com/office/officeart/2005/8/layout/hierarchy1"/>
    <dgm:cxn modelId="{4B797115-5EE3-412F-853A-6E9F5611F94A}" type="presOf" srcId="{7BB46140-B119-40B9-BF64-48EDF10408F4}" destId="{A9B19158-ABF0-4E81-92F0-86358E45D939}" srcOrd="0" destOrd="0" presId="urn:microsoft.com/office/officeart/2005/8/layout/hierarchy1"/>
    <dgm:cxn modelId="{CC845E19-948A-4DB1-A355-621B39D33766}" type="presOf" srcId="{53D00E34-FE79-414F-87DB-8BE06652B519}" destId="{FCF147D0-4F41-41CC-BD0E-93A70B330278}" srcOrd="0" destOrd="0" presId="urn:microsoft.com/office/officeart/2005/8/layout/hierarchy1"/>
    <dgm:cxn modelId="{7D8C5519-4414-48C0-8A0A-3C8EF1B42DE0}" srcId="{81643392-E460-4FC0-85CE-292F34BC7640}" destId="{53D00E34-FE79-414F-87DB-8BE06652B519}" srcOrd="0" destOrd="0" parTransId="{2F23CBF9-A241-4803-84CC-70ED9CD86841}" sibTransId="{2252229F-F99F-47ED-97EC-D98EC8AC779A}"/>
    <dgm:cxn modelId="{9256091C-292D-4B97-9AF8-F7D94C4F1894}" srcId="{81643392-E460-4FC0-85CE-292F34BC7640}" destId="{EB02C63B-E80E-4BF3-9C4C-CA0DA01CEEC4}" srcOrd="3" destOrd="0" parTransId="{7BB46140-B119-40B9-BF64-48EDF10408F4}" sibTransId="{C8F828F2-EF8D-4FF6-83D1-9FD35236C061}"/>
    <dgm:cxn modelId="{6FDED04D-1436-4A09-AC04-C0EF8BBF90FC}" type="presOf" srcId="{2F23CBF9-A241-4803-84CC-70ED9CD86841}" destId="{AC1E0134-2C19-4A6E-97D0-8FB0C84D672B}" srcOrd="0" destOrd="0" presId="urn:microsoft.com/office/officeart/2005/8/layout/hierarchy1"/>
    <dgm:cxn modelId="{7EFA5551-C5BB-4038-B321-AE3993633197}" srcId="{A182AB9F-D1EA-4AA4-99A5-F339056604FC}" destId="{81643392-E460-4FC0-85CE-292F34BC7640}" srcOrd="0" destOrd="0" parTransId="{DA7BD733-95F2-48DE-9D72-A7C4E739629B}" sibTransId="{B4FBF372-FCE6-4AF5-BAD7-7E694DDE6A8B}"/>
    <dgm:cxn modelId="{DBE1EF8A-253F-4D39-B077-045A4A5D9652}" type="presOf" srcId="{EB02C63B-E80E-4BF3-9C4C-CA0DA01CEEC4}" destId="{5FB8AFA4-D68A-403B-8D81-087B4A765362}" srcOrd="0" destOrd="0" presId="urn:microsoft.com/office/officeart/2005/8/layout/hierarchy1"/>
    <dgm:cxn modelId="{18DDC3B4-612E-4D4A-83D6-7DAE32F64C52}" type="presOf" srcId="{8B5F4FF0-EEEB-41BE-9CE6-F0269D33C5BF}" destId="{5B04F12C-7831-434B-A21E-99197D4E71E3}" srcOrd="0" destOrd="0" presId="urn:microsoft.com/office/officeart/2005/8/layout/hierarchy1"/>
    <dgm:cxn modelId="{9215EFC8-EF88-4A99-8DE0-CFF8F5D71AEE}" srcId="{81643392-E460-4FC0-85CE-292F34BC7640}" destId="{195B4F37-4713-4575-B543-343873C3A1C1}" srcOrd="1" destOrd="0" parTransId="{289AE5FF-9EF0-4D6A-8F6A-2A15FB8A0CC0}" sibTransId="{547D70C1-42A5-46AC-AB18-964A5F2910EE}"/>
    <dgm:cxn modelId="{2DB997E7-F154-40B4-A41B-E50CDDF36534}" type="presOf" srcId="{195B4F37-4713-4575-B543-343873C3A1C1}" destId="{39B22441-FBFE-4984-89AC-2A2DF3648320}" srcOrd="0" destOrd="0" presId="urn:microsoft.com/office/officeart/2005/8/layout/hierarchy1"/>
    <dgm:cxn modelId="{8BEBCCD5-2DE2-4116-A14A-41292D25B75D}" type="presParOf" srcId="{8EFBA5DD-C7B1-47B3-804F-45C9A9A8E466}" destId="{FA69A2DB-A8BC-4DAE-9488-918CAFB38E2B}" srcOrd="0" destOrd="0" presId="urn:microsoft.com/office/officeart/2005/8/layout/hierarchy1"/>
    <dgm:cxn modelId="{5CD7FA02-AAC0-4BD3-AD15-039E424637B5}" type="presParOf" srcId="{FA69A2DB-A8BC-4DAE-9488-918CAFB38E2B}" destId="{B74913EB-605C-4F82-B81F-6DDF8F9D37F8}" srcOrd="0" destOrd="0" presId="urn:microsoft.com/office/officeart/2005/8/layout/hierarchy1"/>
    <dgm:cxn modelId="{1148A52E-FF2D-41DE-87CA-4DAF314D4AC0}" type="presParOf" srcId="{B74913EB-605C-4F82-B81F-6DDF8F9D37F8}" destId="{34B4DEDF-9B4E-440F-8EB7-2A5558404FF8}" srcOrd="0" destOrd="0" presId="urn:microsoft.com/office/officeart/2005/8/layout/hierarchy1"/>
    <dgm:cxn modelId="{BA113FD2-A97D-4A68-A6E7-47A46FF7826C}" type="presParOf" srcId="{B74913EB-605C-4F82-B81F-6DDF8F9D37F8}" destId="{26136A5E-1745-46A4-AA0B-3E98EC79F54F}" srcOrd="1" destOrd="0" presId="urn:microsoft.com/office/officeart/2005/8/layout/hierarchy1"/>
    <dgm:cxn modelId="{C12FD873-1757-4EF4-882C-E1694DDB332F}" type="presParOf" srcId="{FA69A2DB-A8BC-4DAE-9488-918CAFB38E2B}" destId="{49EDC705-613A-418F-B167-EBFE58EFE5D1}" srcOrd="1" destOrd="0" presId="urn:microsoft.com/office/officeart/2005/8/layout/hierarchy1"/>
    <dgm:cxn modelId="{7976B58F-CE1F-4ABF-8EFE-5953E118FD81}" type="presParOf" srcId="{49EDC705-613A-418F-B167-EBFE58EFE5D1}" destId="{AC1E0134-2C19-4A6E-97D0-8FB0C84D672B}" srcOrd="0" destOrd="0" presId="urn:microsoft.com/office/officeart/2005/8/layout/hierarchy1"/>
    <dgm:cxn modelId="{482C12F6-3480-4436-A027-2F49AF6D9835}" type="presParOf" srcId="{49EDC705-613A-418F-B167-EBFE58EFE5D1}" destId="{D203F29B-BF2C-4419-839A-E609892E7AFD}" srcOrd="1" destOrd="0" presId="urn:microsoft.com/office/officeart/2005/8/layout/hierarchy1"/>
    <dgm:cxn modelId="{C304D131-6AA6-4189-BD8A-788C082562F3}" type="presParOf" srcId="{D203F29B-BF2C-4419-839A-E609892E7AFD}" destId="{6467F3DF-C207-47AA-9FE1-A46851890316}" srcOrd="0" destOrd="0" presId="urn:microsoft.com/office/officeart/2005/8/layout/hierarchy1"/>
    <dgm:cxn modelId="{306B37BB-83E7-44EC-B860-8A9A9A7BDE8A}" type="presParOf" srcId="{6467F3DF-C207-47AA-9FE1-A46851890316}" destId="{73E6C074-C867-4D15-8D76-1F894D142CD7}" srcOrd="0" destOrd="0" presId="urn:microsoft.com/office/officeart/2005/8/layout/hierarchy1"/>
    <dgm:cxn modelId="{4A53D179-7819-4930-B7B9-B683810004EB}" type="presParOf" srcId="{6467F3DF-C207-47AA-9FE1-A46851890316}" destId="{FCF147D0-4F41-41CC-BD0E-93A70B330278}" srcOrd="1" destOrd="0" presId="urn:microsoft.com/office/officeart/2005/8/layout/hierarchy1"/>
    <dgm:cxn modelId="{E084C6F4-884B-44E7-B916-330777A03DC0}" type="presParOf" srcId="{D203F29B-BF2C-4419-839A-E609892E7AFD}" destId="{669B39C5-FC30-4DE3-A6EB-242D4A984F46}" srcOrd="1" destOrd="0" presId="urn:microsoft.com/office/officeart/2005/8/layout/hierarchy1"/>
    <dgm:cxn modelId="{BDCE2B10-DC16-4854-AFA2-B311F8B37F96}" type="presParOf" srcId="{49EDC705-613A-418F-B167-EBFE58EFE5D1}" destId="{098D64FD-6ABF-4B6C-84A1-34E3831169BE}" srcOrd="2" destOrd="0" presId="urn:microsoft.com/office/officeart/2005/8/layout/hierarchy1"/>
    <dgm:cxn modelId="{A716513A-DA6A-44D8-BBFD-9400565F948C}" type="presParOf" srcId="{49EDC705-613A-418F-B167-EBFE58EFE5D1}" destId="{135DF7BF-7946-47C2-A88A-CD701E8F7176}" srcOrd="3" destOrd="0" presId="urn:microsoft.com/office/officeart/2005/8/layout/hierarchy1"/>
    <dgm:cxn modelId="{8F5DDD40-94C7-4F05-A75E-1FEE25E58137}" type="presParOf" srcId="{135DF7BF-7946-47C2-A88A-CD701E8F7176}" destId="{D7A56E87-35E1-40E5-89A1-B06C7581F728}" srcOrd="0" destOrd="0" presId="urn:microsoft.com/office/officeart/2005/8/layout/hierarchy1"/>
    <dgm:cxn modelId="{1F53545E-5DC5-4F39-BE5C-9A330339C7EB}" type="presParOf" srcId="{D7A56E87-35E1-40E5-89A1-B06C7581F728}" destId="{33511C8B-0048-425A-909A-ABF3101051F2}" srcOrd="0" destOrd="0" presId="urn:microsoft.com/office/officeart/2005/8/layout/hierarchy1"/>
    <dgm:cxn modelId="{90EDBB67-0F40-4953-A296-99BB465B8863}" type="presParOf" srcId="{D7A56E87-35E1-40E5-89A1-B06C7581F728}" destId="{39B22441-FBFE-4984-89AC-2A2DF3648320}" srcOrd="1" destOrd="0" presId="urn:microsoft.com/office/officeart/2005/8/layout/hierarchy1"/>
    <dgm:cxn modelId="{6308FB2E-E3E2-47C2-8D9F-8B57BC537C55}" type="presParOf" srcId="{135DF7BF-7946-47C2-A88A-CD701E8F7176}" destId="{A60B11C1-3246-4322-9A1C-0E5B26BA34AE}" srcOrd="1" destOrd="0" presId="urn:microsoft.com/office/officeart/2005/8/layout/hierarchy1"/>
    <dgm:cxn modelId="{30E7BD7D-5E8E-444E-B750-35435A00A3EC}" type="presParOf" srcId="{49EDC705-613A-418F-B167-EBFE58EFE5D1}" destId="{F4881575-E8EA-4FD8-9466-647905010B72}" srcOrd="4" destOrd="0" presId="urn:microsoft.com/office/officeart/2005/8/layout/hierarchy1"/>
    <dgm:cxn modelId="{DBC5229F-89F1-415B-98F0-31E7FE9796EF}" type="presParOf" srcId="{49EDC705-613A-418F-B167-EBFE58EFE5D1}" destId="{EF6EA7F5-E08F-4456-B5F4-93A60173E9F9}" srcOrd="5" destOrd="0" presId="urn:microsoft.com/office/officeart/2005/8/layout/hierarchy1"/>
    <dgm:cxn modelId="{BEEFC1D7-D782-4AAC-BAFA-0B1BC8575C9E}" type="presParOf" srcId="{EF6EA7F5-E08F-4456-B5F4-93A60173E9F9}" destId="{DA78603D-9398-4894-B968-15A42238FF71}" srcOrd="0" destOrd="0" presId="urn:microsoft.com/office/officeart/2005/8/layout/hierarchy1"/>
    <dgm:cxn modelId="{8121934A-9BDB-4461-BB61-6D439D7D0DE3}" type="presParOf" srcId="{DA78603D-9398-4894-B968-15A42238FF71}" destId="{6ECABD97-D136-4488-B8CF-3064CC47F55A}" srcOrd="0" destOrd="0" presId="urn:microsoft.com/office/officeart/2005/8/layout/hierarchy1"/>
    <dgm:cxn modelId="{A4B44CA0-9770-41CB-9743-B49D13E073D9}" type="presParOf" srcId="{DA78603D-9398-4894-B968-15A42238FF71}" destId="{5B04F12C-7831-434B-A21E-99197D4E71E3}" srcOrd="1" destOrd="0" presId="urn:microsoft.com/office/officeart/2005/8/layout/hierarchy1"/>
    <dgm:cxn modelId="{01EDB34E-BAAC-4E61-A7C9-30038E0F46F9}" type="presParOf" srcId="{EF6EA7F5-E08F-4456-B5F4-93A60173E9F9}" destId="{80009E5D-FE85-4912-BBCF-24AA6AB9FCCE}" srcOrd="1" destOrd="0" presId="urn:microsoft.com/office/officeart/2005/8/layout/hierarchy1"/>
    <dgm:cxn modelId="{495B75CD-7E22-4540-A206-2D1ADE8299CF}" type="presParOf" srcId="{49EDC705-613A-418F-B167-EBFE58EFE5D1}" destId="{A9B19158-ABF0-4E81-92F0-86358E45D939}" srcOrd="6" destOrd="0" presId="urn:microsoft.com/office/officeart/2005/8/layout/hierarchy1"/>
    <dgm:cxn modelId="{85CB1E91-823A-428E-A2E1-3F6611FACD67}" type="presParOf" srcId="{49EDC705-613A-418F-B167-EBFE58EFE5D1}" destId="{0BFFAF5E-2903-4D0A-B47F-E98822F99332}" srcOrd="7" destOrd="0" presId="urn:microsoft.com/office/officeart/2005/8/layout/hierarchy1"/>
    <dgm:cxn modelId="{902CBA4A-5D05-4D08-9C92-2E4EB602E0C2}" type="presParOf" srcId="{0BFFAF5E-2903-4D0A-B47F-E98822F99332}" destId="{5B4AA94D-E3FC-42F7-9901-EBACBBDF34AF}" srcOrd="0" destOrd="0" presId="urn:microsoft.com/office/officeart/2005/8/layout/hierarchy1"/>
    <dgm:cxn modelId="{88879E02-5494-4421-8946-2EF516C3C588}" type="presParOf" srcId="{5B4AA94D-E3FC-42F7-9901-EBACBBDF34AF}" destId="{534FAC4F-4E53-459F-BB83-983F390F44F1}" srcOrd="0" destOrd="0" presId="urn:microsoft.com/office/officeart/2005/8/layout/hierarchy1"/>
    <dgm:cxn modelId="{B728148B-1841-4F4E-B3A9-4B1A4DFF1444}" type="presParOf" srcId="{5B4AA94D-E3FC-42F7-9901-EBACBBDF34AF}" destId="{5FB8AFA4-D68A-403B-8D81-087B4A765362}" srcOrd="1" destOrd="0" presId="urn:microsoft.com/office/officeart/2005/8/layout/hierarchy1"/>
    <dgm:cxn modelId="{29E9ED28-BDA2-453A-8663-651AF65AD9FA}" type="presParOf" srcId="{0BFFAF5E-2903-4D0A-B47F-E98822F99332}" destId="{FC964441-6EDE-444A-B073-DE41A82FD1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843C69-3BA9-4653-86E7-588376159B9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AAD2DE5-D91F-4210-A395-EEB8998DF5A3}">
      <dgm:prSet phldrT="[Text]"/>
      <dgm:spPr>
        <a:gradFill rotWithShape="0"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Hospodářský růst </a:t>
          </a:r>
        </a:p>
      </dgm:t>
    </dgm:pt>
    <dgm:pt modelId="{35197160-33FE-497F-85E3-E59105316BC0}" type="parTrans" cxnId="{F300DD46-05B3-43C9-BD7E-A953A0C0A300}">
      <dgm:prSet/>
      <dgm:spPr/>
      <dgm:t>
        <a:bodyPr/>
        <a:lstStyle/>
        <a:p>
          <a:endParaRPr lang="cs-CZ"/>
        </a:p>
      </dgm:t>
    </dgm:pt>
    <dgm:pt modelId="{45CE0C9D-1865-452F-8940-B7D12D825F55}" type="sibTrans" cxnId="{F300DD46-05B3-43C9-BD7E-A953A0C0A300}">
      <dgm:prSet/>
      <dgm:spPr/>
      <dgm:t>
        <a:bodyPr/>
        <a:lstStyle/>
        <a:p>
          <a:endParaRPr lang="cs-CZ"/>
        </a:p>
      </dgm:t>
    </dgm:pt>
    <dgm:pt modelId="{EAD07B25-00A3-465D-9422-2DA4F4E851ED}">
      <dgm:prSet phldrT="[Text]" custT="1"/>
      <dgm:spPr/>
      <dgm:t>
        <a:bodyPr/>
        <a:lstStyle/>
        <a:p>
          <a:r>
            <a:rPr lang="cs-CZ" sz="1600" b="1" dirty="0"/>
            <a:t>Vyjadřuje vzestup hospodářského potenciálu země</a:t>
          </a:r>
          <a:r>
            <a:rPr lang="cs-CZ" sz="1600" dirty="0"/>
            <a:t>, </a:t>
          </a:r>
        </a:p>
      </dgm:t>
    </dgm:pt>
    <dgm:pt modelId="{692B9630-5923-4E04-9729-6742C0B38E0D}" type="parTrans" cxnId="{633451FB-D683-401D-8B72-C6B9DB946BFB}">
      <dgm:prSet/>
      <dgm:spPr/>
      <dgm:t>
        <a:bodyPr/>
        <a:lstStyle/>
        <a:p>
          <a:endParaRPr lang="cs-CZ"/>
        </a:p>
      </dgm:t>
    </dgm:pt>
    <dgm:pt modelId="{C49FF382-333F-4C42-89F8-9A1AC5E027F5}" type="sibTrans" cxnId="{633451FB-D683-401D-8B72-C6B9DB946BFB}">
      <dgm:prSet/>
      <dgm:spPr/>
      <dgm:t>
        <a:bodyPr/>
        <a:lstStyle/>
        <a:p>
          <a:endParaRPr lang="cs-CZ"/>
        </a:p>
      </dgm:t>
    </dgm:pt>
    <dgm:pt modelId="{33C9B9EA-C4CC-4F1D-9070-F65CF818D1FF}">
      <dgm:prSet phldrT="[Text]" custT="1"/>
      <dgm:spPr/>
      <dgm:t>
        <a:bodyPr/>
        <a:lstStyle/>
        <a:p>
          <a:r>
            <a:rPr lang="cs-CZ" sz="1600" b="1" dirty="0"/>
            <a:t>je popisován pomocí tempa růstu reálného produktu</a:t>
          </a:r>
          <a:r>
            <a:rPr lang="cs-CZ" sz="1600" dirty="0"/>
            <a:t>,  zpravidla </a:t>
          </a:r>
          <a:r>
            <a:rPr lang="cs-CZ" sz="1600" b="1" dirty="0"/>
            <a:t>hrubého domácího produktu  (GDP</a:t>
          </a:r>
          <a:r>
            <a:rPr lang="cs-CZ" sz="1600" dirty="0"/>
            <a:t>).</a:t>
          </a:r>
        </a:p>
      </dgm:t>
    </dgm:pt>
    <dgm:pt modelId="{FBD41A96-2D40-43E5-8F4C-3CA4D7980029}" type="parTrans" cxnId="{AF8469F9-24B0-45DE-B8F1-57C5485BCF67}">
      <dgm:prSet/>
      <dgm:spPr/>
      <dgm:t>
        <a:bodyPr/>
        <a:lstStyle/>
        <a:p>
          <a:endParaRPr lang="cs-CZ"/>
        </a:p>
      </dgm:t>
    </dgm:pt>
    <dgm:pt modelId="{42CC1BC8-3F58-4EBE-9901-92BF9ED077D3}" type="sibTrans" cxnId="{AF8469F9-24B0-45DE-B8F1-57C5485BCF67}">
      <dgm:prSet/>
      <dgm:spPr/>
      <dgm:t>
        <a:bodyPr/>
        <a:lstStyle/>
        <a:p>
          <a:endParaRPr lang="cs-CZ"/>
        </a:p>
      </dgm:t>
    </dgm:pt>
    <dgm:pt modelId="{989454D8-0E2C-4910-9CDA-1E3A2CEB411F}">
      <dgm:prSet phldrT="[Text]"/>
      <dgm:spPr>
        <a:gradFill rotWithShape="0"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Hospodářská  (ekonomická) rovnováha </a:t>
          </a:r>
        </a:p>
      </dgm:t>
    </dgm:pt>
    <dgm:pt modelId="{07E7B139-C077-4AA0-A844-5B2B044FCA0C}" type="parTrans" cxnId="{C5BFA9DD-4BDB-4EBD-9D4F-C28936137ACB}">
      <dgm:prSet/>
      <dgm:spPr/>
      <dgm:t>
        <a:bodyPr/>
        <a:lstStyle/>
        <a:p>
          <a:endParaRPr lang="cs-CZ"/>
        </a:p>
      </dgm:t>
    </dgm:pt>
    <dgm:pt modelId="{3B888565-C912-4A62-8B53-51482E2DE990}" type="sibTrans" cxnId="{C5BFA9DD-4BDB-4EBD-9D4F-C28936137ACB}">
      <dgm:prSet/>
      <dgm:spPr/>
      <dgm:t>
        <a:bodyPr/>
        <a:lstStyle/>
        <a:p>
          <a:endParaRPr lang="cs-CZ"/>
        </a:p>
      </dgm:t>
    </dgm:pt>
    <dgm:pt modelId="{1A1DB706-3726-4F16-AE91-36689C79A886}">
      <dgm:prSet phldrT="[Text]" custT="1"/>
      <dgm:spPr/>
      <dgm:t>
        <a:bodyPr/>
        <a:lstStyle/>
        <a:p>
          <a:r>
            <a:rPr lang="cs-CZ" sz="1800" b="1" dirty="0"/>
            <a:t>Rovnováha na trhu práce </a:t>
          </a:r>
          <a:r>
            <a:rPr lang="cs-CZ" sz="1800" dirty="0"/>
            <a:t>(vyjádřená </a:t>
          </a:r>
          <a:r>
            <a:rPr lang="cs-CZ" sz="1800" b="1" dirty="0"/>
            <a:t>mírou nezaměstnanosti)</a:t>
          </a:r>
        </a:p>
      </dgm:t>
    </dgm:pt>
    <dgm:pt modelId="{CBE0FB81-C399-43E4-AED3-D948EA17F0E5}" type="parTrans" cxnId="{A37B0807-318A-4484-B401-D96389ED9930}">
      <dgm:prSet/>
      <dgm:spPr/>
      <dgm:t>
        <a:bodyPr/>
        <a:lstStyle/>
        <a:p>
          <a:endParaRPr lang="cs-CZ"/>
        </a:p>
      </dgm:t>
    </dgm:pt>
    <dgm:pt modelId="{32AA4021-D2ED-49AD-84B8-4CF7008FCFF0}" type="sibTrans" cxnId="{A37B0807-318A-4484-B401-D96389ED9930}">
      <dgm:prSet/>
      <dgm:spPr/>
      <dgm:t>
        <a:bodyPr/>
        <a:lstStyle/>
        <a:p>
          <a:endParaRPr lang="cs-CZ"/>
        </a:p>
      </dgm:t>
    </dgm:pt>
    <dgm:pt modelId="{8B238FA9-63AE-4F29-8436-866C9071C5E6}">
      <dgm:prSet phldrT="[Text]" custT="1"/>
      <dgm:spPr/>
      <dgm:t>
        <a:bodyPr/>
        <a:lstStyle/>
        <a:p>
          <a:r>
            <a:rPr lang="cs-CZ" sz="1600" dirty="0"/>
            <a:t>V krátkém období je spojován s cyklickým vývojem ekonomiky (reálného produktu).  </a:t>
          </a:r>
        </a:p>
      </dgm:t>
    </dgm:pt>
    <dgm:pt modelId="{078D63CC-03AF-4F7D-A0CF-128CFE08B3C0}" type="parTrans" cxnId="{6C9F879E-1C95-43AA-96F8-412BAB9E3259}">
      <dgm:prSet/>
      <dgm:spPr/>
      <dgm:t>
        <a:bodyPr/>
        <a:lstStyle/>
        <a:p>
          <a:endParaRPr lang="cs-CZ"/>
        </a:p>
      </dgm:t>
    </dgm:pt>
    <dgm:pt modelId="{E734A66B-B31C-47A4-8ECE-7CA0D99ADA0D}" type="sibTrans" cxnId="{6C9F879E-1C95-43AA-96F8-412BAB9E3259}">
      <dgm:prSet/>
      <dgm:spPr/>
      <dgm:t>
        <a:bodyPr/>
        <a:lstStyle/>
        <a:p>
          <a:endParaRPr lang="cs-CZ"/>
        </a:p>
      </dgm:t>
    </dgm:pt>
    <dgm:pt modelId="{416EC996-D2B7-4B3F-A64C-184B43867728}">
      <dgm:prSet phldrT="[Text]" custT="1"/>
      <dgm:spPr/>
      <dgm:t>
        <a:bodyPr/>
        <a:lstStyle/>
        <a:p>
          <a:r>
            <a:rPr lang="cs-CZ" sz="1600" dirty="0"/>
            <a:t>Dlouhodobé hledisko pak sleduje vývoj potenciáln</a:t>
          </a:r>
          <a:r>
            <a:rPr lang="cs-CZ" sz="1400" dirty="0"/>
            <a:t>ího produktu. </a:t>
          </a:r>
        </a:p>
      </dgm:t>
    </dgm:pt>
    <dgm:pt modelId="{7F7F8F68-890A-470D-AF65-8BBCEEFBC99D}" type="parTrans" cxnId="{6AC8543A-5987-4376-A8DC-7D3B397C3475}">
      <dgm:prSet/>
      <dgm:spPr/>
      <dgm:t>
        <a:bodyPr/>
        <a:lstStyle/>
        <a:p>
          <a:endParaRPr lang="cs-CZ"/>
        </a:p>
      </dgm:t>
    </dgm:pt>
    <dgm:pt modelId="{D965C483-6789-4196-88B5-2B706E449A53}" type="sibTrans" cxnId="{6AC8543A-5987-4376-A8DC-7D3B397C3475}">
      <dgm:prSet/>
      <dgm:spPr/>
      <dgm:t>
        <a:bodyPr/>
        <a:lstStyle/>
        <a:p>
          <a:endParaRPr lang="cs-CZ"/>
        </a:p>
      </dgm:t>
    </dgm:pt>
    <dgm:pt modelId="{1B5051B8-912C-4859-9D5A-4A829D9A2A75}">
      <dgm:prSet phldrT="[Text]" custT="1"/>
      <dgm:spPr/>
      <dgm:t>
        <a:bodyPr/>
        <a:lstStyle/>
        <a:p>
          <a:r>
            <a:rPr lang="cs-CZ" sz="1800" b="1" dirty="0"/>
            <a:t>Rovnováha cen a stabilita měny </a:t>
          </a:r>
          <a:r>
            <a:rPr lang="cs-CZ" sz="1800" dirty="0"/>
            <a:t>(hlavním ukazatelem je </a:t>
          </a:r>
          <a:r>
            <a:rPr lang="cs-CZ" sz="1800" b="1" dirty="0"/>
            <a:t>míra inflace</a:t>
          </a:r>
          <a:r>
            <a:rPr lang="cs-CZ" sz="1800" dirty="0"/>
            <a:t>)</a:t>
          </a:r>
        </a:p>
      </dgm:t>
    </dgm:pt>
    <dgm:pt modelId="{438E412E-61B6-4B04-99BE-3E80D394A57B}" type="parTrans" cxnId="{229015B6-C931-4E8E-905D-C3B59CFF159F}">
      <dgm:prSet/>
      <dgm:spPr/>
      <dgm:t>
        <a:bodyPr/>
        <a:lstStyle/>
        <a:p>
          <a:endParaRPr lang="cs-CZ"/>
        </a:p>
      </dgm:t>
    </dgm:pt>
    <dgm:pt modelId="{0B96C049-55F3-4DA9-88B0-1FBEC2896795}" type="sibTrans" cxnId="{229015B6-C931-4E8E-905D-C3B59CFF159F}">
      <dgm:prSet/>
      <dgm:spPr/>
      <dgm:t>
        <a:bodyPr/>
        <a:lstStyle/>
        <a:p>
          <a:endParaRPr lang="cs-CZ"/>
        </a:p>
      </dgm:t>
    </dgm:pt>
    <dgm:pt modelId="{EB5AB6B9-844D-4527-8C91-3A9E59EFA28C}">
      <dgm:prSet phldrT="[Text]" custT="1"/>
      <dgm:spPr/>
      <dgm:t>
        <a:bodyPr/>
        <a:lstStyle/>
        <a:p>
          <a:r>
            <a:rPr lang="cs-CZ" sz="1800" b="1" dirty="0"/>
            <a:t>Rovnováha ve vnějších ekonomických vztazích </a:t>
          </a:r>
          <a:r>
            <a:rPr lang="cs-CZ" sz="1800" dirty="0"/>
            <a:t>(sleduje se pomocí </a:t>
          </a:r>
          <a:r>
            <a:rPr lang="cs-CZ" sz="1800" b="1" dirty="0"/>
            <a:t>platební bilance</a:t>
          </a:r>
          <a:r>
            <a:rPr lang="cs-CZ" sz="1800" dirty="0"/>
            <a:t>).  </a:t>
          </a:r>
        </a:p>
      </dgm:t>
    </dgm:pt>
    <dgm:pt modelId="{D3B828EB-4C79-44C5-A102-8DB3582C2065}" type="parTrans" cxnId="{61DFCC87-5659-4134-98F0-6CC1FBE3406A}">
      <dgm:prSet/>
      <dgm:spPr/>
    </dgm:pt>
    <dgm:pt modelId="{8B058CCD-DA21-4227-87E9-F688728B9331}" type="sibTrans" cxnId="{61DFCC87-5659-4134-98F0-6CC1FBE3406A}">
      <dgm:prSet/>
      <dgm:spPr/>
    </dgm:pt>
    <dgm:pt modelId="{2798EBA5-63A5-4949-863A-66B578A4CE3A}" type="pres">
      <dgm:prSet presAssocID="{6E843C69-3BA9-4653-86E7-588376159B9C}" presName="Name0" presStyleCnt="0">
        <dgm:presLayoutVars>
          <dgm:dir/>
          <dgm:animLvl val="lvl"/>
          <dgm:resizeHandles val="exact"/>
        </dgm:presLayoutVars>
      </dgm:prSet>
      <dgm:spPr/>
    </dgm:pt>
    <dgm:pt modelId="{0F1D9DD5-FB7B-41B6-A802-A45096E1CEAF}" type="pres">
      <dgm:prSet presAssocID="{FAAD2DE5-D91F-4210-A395-EEB8998DF5A3}" presName="linNode" presStyleCnt="0"/>
      <dgm:spPr/>
    </dgm:pt>
    <dgm:pt modelId="{2793B864-3ECB-43D3-9008-2FCDBD0A81A3}" type="pres">
      <dgm:prSet presAssocID="{FAAD2DE5-D91F-4210-A395-EEB8998DF5A3}" presName="parentText" presStyleLbl="node1" presStyleIdx="0" presStyleCnt="2" custLinFactNeighborX="5" custLinFactNeighborY="-3505">
        <dgm:presLayoutVars>
          <dgm:chMax val="1"/>
          <dgm:bulletEnabled val="1"/>
        </dgm:presLayoutVars>
      </dgm:prSet>
      <dgm:spPr/>
    </dgm:pt>
    <dgm:pt modelId="{96C0C591-579B-4847-BF8B-D554E76D68F3}" type="pres">
      <dgm:prSet presAssocID="{FAAD2DE5-D91F-4210-A395-EEB8998DF5A3}" presName="descendantText" presStyleLbl="alignAccFollowNode1" presStyleIdx="0" presStyleCnt="2" custScaleY="106293">
        <dgm:presLayoutVars>
          <dgm:bulletEnabled val="1"/>
        </dgm:presLayoutVars>
      </dgm:prSet>
      <dgm:spPr/>
    </dgm:pt>
    <dgm:pt modelId="{93BC0C58-1747-480A-9FFA-8CB214B94C11}" type="pres">
      <dgm:prSet presAssocID="{45CE0C9D-1865-452F-8940-B7D12D825F55}" presName="sp" presStyleCnt="0"/>
      <dgm:spPr/>
    </dgm:pt>
    <dgm:pt modelId="{107F46A1-064D-46AA-A0D8-A453CAB10205}" type="pres">
      <dgm:prSet presAssocID="{989454D8-0E2C-4910-9CDA-1E3A2CEB411F}" presName="linNode" presStyleCnt="0"/>
      <dgm:spPr/>
    </dgm:pt>
    <dgm:pt modelId="{FD1E2521-84AF-476D-9546-1AC43F37A732}" type="pres">
      <dgm:prSet presAssocID="{989454D8-0E2C-4910-9CDA-1E3A2CEB411F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B1533D49-0574-48F0-B369-67CF373B95EA}" type="pres">
      <dgm:prSet presAssocID="{989454D8-0E2C-4910-9CDA-1E3A2CEB411F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A37B0807-318A-4484-B401-D96389ED9930}" srcId="{989454D8-0E2C-4910-9CDA-1E3A2CEB411F}" destId="{1A1DB706-3726-4F16-AE91-36689C79A886}" srcOrd="0" destOrd="0" parTransId="{CBE0FB81-C399-43E4-AED3-D948EA17F0E5}" sibTransId="{32AA4021-D2ED-49AD-84B8-4CF7008FCFF0}"/>
    <dgm:cxn modelId="{729DE11F-5CF7-49FD-B052-22FB5776AC1C}" type="presOf" srcId="{989454D8-0E2C-4910-9CDA-1E3A2CEB411F}" destId="{FD1E2521-84AF-476D-9546-1AC43F37A732}" srcOrd="0" destOrd="0" presId="urn:microsoft.com/office/officeart/2005/8/layout/vList5"/>
    <dgm:cxn modelId="{D1A28438-C9B1-47F5-A0DF-B4A0927D92DB}" type="presOf" srcId="{1A1DB706-3726-4F16-AE91-36689C79A886}" destId="{B1533D49-0574-48F0-B369-67CF373B95EA}" srcOrd="0" destOrd="0" presId="urn:microsoft.com/office/officeart/2005/8/layout/vList5"/>
    <dgm:cxn modelId="{6AC8543A-5987-4376-A8DC-7D3B397C3475}" srcId="{FAAD2DE5-D91F-4210-A395-EEB8998DF5A3}" destId="{416EC996-D2B7-4B3F-A64C-184B43867728}" srcOrd="3" destOrd="0" parTransId="{7F7F8F68-890A-470D-AF65-8BBCEEFBC99D}" sibTransId="{D965C483-6789-4196-88B5-2B706E449A53}"/>
    <dgm:cxn modelId="{F10CAD41-BDA0-4B88-BB2A-4C24528F3610}" type="presOf" srcId="{FAAD2DE5-D91F-4210-A395-EEB8998DF5A3}" destId="{2793B864-3ECB-43D3-9008-2FCDBD0A81A3}" srcOrd="0" destOrd="0" presId="urn:microsoft.com/office/officeart/2005/8/layout/vList5"/>
    <dgm:cxn modelId="{E5FD7D42-9218-4B04-880A-82846BC7727F}" type="presOf" srcId="{33C9B9EA-C4CC-4F1D-9070-F65CF818D1FF}" destId="{96C0C591-579B-4847-BF8B-D554E76D68F3}" srcOrd="0" destOrd="1" presId="urn:microsoft.com/office/officeart/2005/8/layout/vList5"/>
    <dgm:cxn modelId="{F300DD46-05B3-43C9-BD7E-A953A0C0A300}" srcId="{6E843C69-3BA9-4653-86E7-588376159B9C}" destId="{FAAD2DE5-D91F-4210-A395-EEB8998DF5A3}" srcOrd="0" destOrd="0" parTransId="{35197160-33FE-497F-85E3-E59105316BC0}" sibTransId="{45CE0C9D-1865-452F-8940-B7D12D825F55}"/>
    <dgm:cxn modelId="{1D626349-7BEF-4EC6-9ED4-FFC6B6826CE8}" type="presOf" srcId="{8B238FA9-63AE-4F29-8436-866C9071C5E6}" destId="{96C0C591-579B-4847-BF8B-D554E76D68F3}" srcOrd="0" destOrd="2" presId="urn:microsoft.com/office/officeart/2005/8/layout/vList5"/>
    <dgm:cxn modelId="{F3658151-9E0C-49E6-922C-9AD0BC487867}" type="presOf" srcId="{416EC996-D2B7-4B3F-A64C-184B43867728}" destId="{96C0C591-579B-4847-BF8B-D554E76D68F3}" srcOrd="0" destOrd="3" presId="urn:microsoft.com/office/officeart/2005/8/layout/vList5"/>
    <dgm:cxn modelId="{36B55152-5C3D-4AC0-B189-42E48B866029}" type="presOf" srcId="{EAD07B25-00A3-465D-9422-2DA4F4E851ED}" destId="{96C0C591-579B-4847-BF8B-D554E76D68F3}" srcOrd="0" destOrd="0" presId="urn:microsoft.com/office/officeart/2005/8/layout/vList5"/>
    <dgm:cxn modelId="{61DFCC87-5659-4134-98F0-6CC1FBE3406A}" srcId="{989454D8-0E2C-4910-9CDA-1E3A2CEB411F}" destId="{EB5AB6B9-844D-4527-8C91-3A9E59EFA28C}" srcOrd="2" destOrd="0" parTransId="{D3B828EB-4C79-44C5-A102-8DB3582C2065}" sibTransId="{8B058CCD-DA21-4227-87E9-F688728B9331}"/>
    <dgm:cxn modelId="{6C9F879E-1C95-43AA-96F8-412BAB9E3259}" srcId="{FAAD2DE5-D91F-4210-A395-EEB8998DF5A3}" destId="{8B238FA9-63AE-4F29-8436-866C9071C5E6}" srcOrd="2" destOrd="0" parTransId="{078D63CC-03AF-4F7D-A0CF-128CFE08B3C0}" sibTransId="{E734A66B-B31C-47A4-8ECE-7CA0D99ADA0D}"/>
    <dgm:cxn modelId="{9253CB9F-86BE-4014-8D2B-1A4D69BF6239}" type="presOf" srcId="{EB5AB6B9-844D-4527-8C91-3A9E59EFA28C}" destId="{B1533D49-0574-48F0-B369-67CF373B95EA}" srcOrd="0" destOrd="2" presId="urn:microsoft.com/office/officeart/2005/8/layout/vList5"/>
    <dgm:cxn modelId="{2CB6EAAE-BD26-4C5C-8A7F-769D7B3EF2B4}" type="presOf" srcId="{6E843C69-3BA9-4653-86E7-588376159B9C}" destId="{2798EBA5-63A5-4949-863A-66B578A4CE3A}" srcOrd="0" destOrd="0" presId="urn:microsoft.com/office/officeart/2005/8/layout/vList5"/>
    <dgm:cxn modelId="{229015B6-C931-4E8E-905D-C3B59CFF159F}" srcId="{989454D8-0E2C-4910-9CDA-1E3A2CEB411F}" destId="{1B5051B8-912C-4859-9D5A-4A829D9A2A75}" srcOrd="1" destOrd="0" parTransId="{438E412E-61B6-4B04-99BE-3E80D394A57B}" sibTransId="{0B96C049-55F3-4DA9-88B0-1FBEC2896795}"/>
    <dgm:cxn modelId="{0F114DC4-28F7-4EA4-B0A4-B865230EB81A}" type="presOf" srcId="{1B5051B8-912C-4859-9D5A-4A829D9A2A75}" destId="{B1533D49-0574-48F0-B369-67CF373B95EA}" srcOrd="0" destOrd="1" presId="urn:microsoft.com/office/officeart/2005/8/layout/vList5"/>
    <dgm:cxn modelId="{C5BFA9DD-4BDB-4EBD-9D4F-C28936137ACB}" srcId="{6E843C69-3BA9-4653-86E7-588376159B9C}" destId="{989454D8-0E2C-4910-9CDA-1E3A2CEB411F}" srcOrd="1" destOrd="0" parTransId="{07E7B139-C077-4AA0-A844-5B2B044FCA0C}" sibTransId="{3B888565-C912-4A62-8B53-51482E2DE990}"/>
    <dgm:cxn modelId="{AF8469F9-24B0-45DE-B8F1-57C5485BCF67}" srcId="{FAAD2DE5-D91F-4210-A395-EEB8998DF5A3}" destId="{33C9B9EA-C4CC-4F1D-9070-F65CF818D1FF}" srcOrd="1" destOrd="0" parTransId="{FBD41A96-2D40-43E5-8F4C-3CA4D7980029}" sibTransId="{42CC1BC8-3F58-4EBE-9901-92BF9ED077D3}"/>
    <dgm:cxn modelId="{633451FB-D683-401D-8B72-C6B9DB946BFB}" srcId="{FAAD2DE5-D91F-4210-A395-EEB8998DF5A3}" destId="{EAD07B25-00A3-465D-9422-2DA4F4E851ED}" srcOrd="0" destOrd="0" parTransId="{692B9630-5923-4E04-9729-6742C0B38E0D}" sibTransId="{C49FF382-333F-4C42-89F8-9A1AC5E027F5}"/>
    <dgm:cxn modelId="{347D5FB6-9D67-4856-A9E2-CA0EDEC0CE95}" type="presParOf" srcId="{2798EBA5-63A5-4949-863A-66B578A4CE3A}" destId="{0F1D9DD5-FB7B-41B6-A802-A45096E1CEAF}" srcOrd="0" destOrd="0" presId="urn:microsoft.com/office/officeart/2005/8/layout/vList5"/>
    <dgm:cxn modelId="{FF7E0D49-A19A-4372-8C16-3AB83AE9DBA2}" type="presParOf" srcId="{0F1D9DD5-FB7B-41B6-A802-A45096E1CEAF}" destId="{2793B864-3ECB-43D3-9008-2FCDBD0A81A3}" srcOrd="0" destOrd="0" presId="urn:microsoft.com/office/officeart/2005/8/layout/vList5"/>
    <dgm:cxn modelId="{D215B17E-86F9-4355-B2FB-356B30D04481}" type="presParOf" srcId="{0F1D9DD5-FB7B-41B6-A802-A45096E1CEAF}" destId="{96C0C591-579B-4847-BF8B-D554E76D68F3}" srcOrd="1" destOrd="0" presId="urn:microsoft.com/office/officeart/2005/8/layout/vList5"/>
    <dgm:cxn modelId="{6AD69F9B-6F22-4E9C-9B38-1A85EAC231A7}" type="presParOf" srcId="{2798EBA5-63A5-4949-863A-66B578A4CE3A}" destId="{93BC0C58-1747-480A-9FFA-8CB214B94C11}" srcOrd="1" destOrd="0" presId="urn:microsoft.com/office/officeart/2005/8/layout/vList5"/>
    <dgm:cxn modelId="{9BB346DA-418D-456E-8E96-0418A31D99E2}" type="presParOf" srcId="{2798EBA5-63A5-4949-863A-66B578A4CE3A}" destId="{107F46A1-064D-46AA-A0D8-A453CAB10205}" srcOrd="2" destOrd="0" presId="urn:microsoft.com/office/officeart/2005/8/layout/vList5"/>
    <dgm:cxn modelId="{2FD2F2AA-3053-450B-AF42-3695C9BCA38F}" type="presParOf" srcId="{107F46A1-064D-46AA-A0D8-A453CAB10205}" destId="{FD1E2521-84AF-476D-9546-1AC43F37A732}" srcOrd="0" destOrd="0" presId="urn:microsoft.com/office/officeart/2005/8/layout/vList5"/>
    <dgm:cxn modelId="{A800D3D3-FE59-4A6C-990C-386637F7A30D}" type="presParOf" srcId="{107F46A1-064D-46AA-A0D8-A453CAB10205}" destId="{B1533D49-0574-48F0-B369-67CF373B95E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889C4B-C0B2-4320-84C1-8438396593ED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25ECEC1-1877-496D-9343-BB894D0F1BA0}">
      <dgm:prSet phldrT="[Text]" custT="1"/>
      <dgm:spPr>
        <a:solidFill>
          <a:srgbClr val="FFC000"/>
        </a:solidFill>
      </dgm:spPr>
      <dgm:t>
        <a:bodyPr/>
        <a:lstStyle/>
        <a:p>
          <a:r>
            <a:rPr lang="cs-CZ" sz="2400" b="1" dirty="0">
              <a:solidFill>
                <a:schemeClr val="tx1"/>
              </a:solidFill>
            </a:rPr>
            <a:t>Míra inflace</a:t>
          </a:r>
        </a:p>
      </dgm:t>
    </dgm:pt>
    <dgm:pt modelId="{F97274DC-CAA9-4EA6-BEA7-D5755DEA7600}" type="parTrans" cxnId="{34859095-D560-4D07-A012-22F85C48AB65}">
      <dgm:prSet/>
      <dgm:spPr/>
      <dgm:t>
        <a:bodyPr/>
        <a:lstStyle/>
        <a:p>
          <a:endParaRPr lang="cs-CZ"/>
        </a:p>
      </dgm:t>
    </dgm:pt>
    <dgm:pt modelId="{6EF8E653-B7F5-455C-B88C-D264A99B0432}" type="sibTrans" cxnId="{34859095-D560-4D07-A012-22F85C48AB65}">
      <dgm:prSet/>
      <dgm:spPr/>
      <dgm:t>
        <a:bodyPr/>
        <a:lstStyle/>
        <a:p>
          <a:endParaRPr lang="cs-CZ"/>
        </a:p>
      </dgm:t>
    </dgm:pt>
    <dgm:pt modelId="{E5998AF1-E691-4008-B357-301BB6A323AC}">
      <dgm:prSet phldrT="[Text]" custT="1"/>
      <dgm:spPr>
        <a:solidFill>
          <a:srgbClr val="FFC000"/>
        </a:solidFill>
      </dgm:spPr>
      <dgm:t>
        <a:bodyPr/>
        <a:lstStyle/>
        <a:p>
          <a:r>
            <a:rPr lang="cs-CZ" sz="2400" b="1" dirty="0">
              <a:solidFill>
                <a:schemeClr val="tx1"/>
              </a:solidFill>
            </a:rPr>
            <a:t>Míra </a:t>
          </a:r>
          <a:r>
            <a:rPr lang="cs-CZ" sz="2400" b="1" dirty="0" err="1">
              <a:solidFill>
                <a:schemeClr val="tx1"/>
              </a:solidFill>
            </a:rPr>
            <a:t>nezaměst-nanosti</a:t>
          </a:r>
          <a:endParaRPr lang="cs-CZ" sz="2400" b="1" dirty="0">
            <a:solidFill>
              <a:schemeClr val="tx1"/>
            </a:solidFill>
          </a:endParaRPr>
        </a:p>
      </dgm:t>
    </dgm:pt>
    <dgm:pt modelId="{4B290901-7D80-4046-B7CC-0976F301BD3F}" type="parTrans" cxnId="{2297F038-B2A7-4075-A143-5F07216F26A6}">
      <dgm:prSet/>
      <dgm:spPr/>
      <dgm:t>
        <a:bodyPr/>
        <a:lstStyle/>
        <a:p>
          <a:endParaRPr lang="cs-CZ"/>
        </a:p>
      </dgm:t>
    </dgm:pt>
    <dgm:pt modelId="{F4950A67-0FED-440B-85F5-340C61A922A9}" type="sibTrans" cxnId="{2297F038-B2A7-4075-A143-5F07216F26A6}">
      <dgm:prSet/>
      <dgm:spPr/>
      <dgm:t>
        <a:bodyPr/>
        <a:lstStyle/>
        <a:p>
          <a:endParaRPr lang="cs-CZ"/>
        </a:p>
      </dgm:t>
    </dgm:pt>
    <dgm:pt modelId="{2C4047EC-1BE2-465A-81B4-A89C7C97C61E}">
      <dgm:prSet phldrT="[Text]"/>
      <dgm:spPr>
        <a:solidFill>
          <a:srgbClr val="FFC000"/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Meziroční tempo růstu reálného produktu </a:t>
          </a:r>
        </a:p>
      </dgm:t>
    </dgm:pt>
    <dgm:pt modelId="{5E46ABCA-09D9-46E4-8374-91581AF246FC}" type="parTrans" cxnId="{0A9DD490-7BBE-49A4-982A-B5D1DB1A96E7}">
      <dgm:prSet/>
      <dgm:spPr/>
      <dgm:t>
        <a:bodyPr/>
        <a:lstStyle/>
        <a:p>
          <a:endParaRPr lang="cs-CZ"/>
        </a:p>
      </dgm:t>
    </dgm:pt>
    <dgm:pt modelId="{FABA30DB-8F9F-4C4A-854D-CB50A91D7192}" type="sibTrans" cxnId="{0A9DD490-7BBE-49A4-982A-B5D1DB1A96E7}">
      <dgm:prSet/>
      <dgm:spPr/>
      <dgm:t>
        <a:bodyPr/>
        <a:lstStyle/>
        <a:p>
          <a:endParaRPr lang="cs-CZ"/>
        </a:p>
      </dgm:t>
    </dgm:pt>
    <dgm:pt modelId="{8C1B92B5-D592-42E9-9334-143C7835054B}">
      <dgm:prSet phldrT="[Text]"/>
      <dgm:spPr>
        <a:solidFill>
          <a:srgbClr val="FFC000"/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Platební bilance </a:t>
          </a:r>
        </a:p>
      </dgm:t>
    </dgm:pt>
    <dgm:pt modelId="{38D86A71-B2DE-4AEB-A315-3548C51E5BD3}" type="parTrans" cxnId="{7F9079B4-FF3F-4B44-BF5B-445A45DD14C3}">
      <dgm:prSet/>
      <dgm:spPr/>
      <dgm:t>
        <a:bodyPr/>
        <a:lstStyle/>
        <a:p>
          <a:endParaRPr lang="cs-CZ"/>
        </a:p>
      </dgm:t>
    </dgm:pt>
    <dgm:pt modelId="{560E0A50-AB91-4E34-ADE4-A220BA7FC0D6}" type="sibTrans" cxnId="{7F9079B4-FF3F-4B44-BF5B-445A45DD14C3}">
      <dgm:prSet/>
      <dgm:spPr/>
      <dgm:t>
        <a:bodyPr/>
        <a:lstStyle/>
        <a:p>
          <a:endParaRPr lang="cs-CZ"/>
        </a:p>
      </dgm:t>
    </dgm:pt>
    <dgm:pt modelId="{4168BBB5-5E35-4235-A7ED-28E34556808F}" type="pres">
      <dgm:prSet presAssocID="{00889C4B-C0B2-4320-84C1-8438396593ED}" presName="matrix" presStyleCnt="0">
        <dgm:presLayoutVars>
          <dgm:chMax val="1"/>
          <dgm:dir/>
          <dgm:resizeHandles val="exact"/>
        </dgm:presLayoutVars>
      </dgm:prSet>
      <dgm:spPr/>
    </dgm:pt>
    <dgm:pt modelId="{3466F688-563F-47E3-BE34-C7A0BE1641E2}" type="pres">
      <dgm:prSet presAssocID="{00889C4B-C0B2-4320-84C1-8438396593ED}" presName="diamond" presStyleLbl="bgShp" presStyleIdx="0" presStyleCnt="1"/>
      <dgm:spPr/>
    </dgm:pt>
    <dgm:pt modelId="{6D14158F-40F1-4C86-841C-6CFEDE05F23C}" type="pres">
      <dgm:prSet presAssocID="{00889C4B-C0B2-4320-84C1-8438396593ED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2E0AA50-ACD7-45D4-9E9D-2708E02A37AB}" type="pres">
      <dgm:prSet presAssocID="{00889C4B-C0B2-4320-84C1-8438396593ED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766CF82-D9A9-4B8C-AD7F-DD36C66BB78F}" type="pres">
      <dgm:prSet presAssocID="{00889C4B-C0B2-4320-84C1-8438396593ED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86BEFD1-79A2-40D6-A386-970B29403528}" type="pres">
      <dgm:prSet presAssocID="{00889C4B-C0B2-4320-84C1-8438396593ED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297F038-B2A7-4075-A143-5F07216F26A6}" srcId="{00889C4B-C0B2-4320-84C1-8438396593ED}" destId="{E5998AF1-E691-4008-B357-301BB6A323AC}" srcOrd="1" destOrd="0" parTransId="{4B290901-7D80-4046-B7CC-0976F301BD3F}" sibTransId="{F4950A67-0FED-440B-85F5-340C61A922A9}"/>
    <dgm:cxn modelId="{7F9BB181-74F6-4495-9361-99087D1AFF8F}" type="presOf" srcId="{00889C4B-C0B2-4320-84C1-8438396593ED}" destId="{4168BBB5-5E35-4235-A7ED-28E34556808F}" srcOrd="0" destOrd="0" presId="urn:microsoft.com/office/officeart/2005/8/layout/matrix3"/>
    <dgm:cxn modelId="{0A9DD490-7BBE-49A4-982A-B5D1DB1A96E7}" srcId="{00889C4B-C0B2-4320-84C1-8438396593ED}" destId="{2C4047EC-1BE2-465A-81B4-A89C7C97C61E}" srcOrd="2" destOrd="0" parTransId="{5E46ABCA-09D9-46E4-8374-91581AF246FC}" sibTransId="{FABA30DB-8F9F-4C4A-854D-CB50A91D7192}"/>
    <dgm:cxn modelId="{34859095-D560-4D07-A012-22F85C48AB65}" srcId="{00889C4B-C0B2-4320-84C1-8438396593ED}" destId="{825ECEC1-1877-496D-9343-BB894D0F1BA0}" srcOrd="0" destOrd="0" parTransId="{F97274DC-CAA9-4EA6-BEA7-D5755DEA7600}" sibTransId="{6EF8E653-B7F5-455C-B88C-D264A99B0432}"/>
    <dgm:cxn modelId="{7F9079B4-FF3F-4B44-BF5B-445A45DD14C3}" srcId="{00889C4B-C0B2-4320-84C1-8438396593ED}" destId="{8C1B92B5-D592-42E9-9334-143C7835054B}" srcOrd="3" destOrd="0" parTransId="{38D86A71-B2DE-4AEB-A315-3548C51E5BD3}" sibTransId="{560E0A50-AB91-4E34-ADE4-A220BA7FC0D6}"/>
    <dgm:cxn modelId="{B8C8ECC0-B4B4-49C0-9E3E-6FA852EDB06F}" type="presOf" srcId="{2C4047EC-1BE2-465A-81B4-A89C7C97C61E}" destId="{0766CF82-D9A9-4B8C-AD7F-DD36C66BB78F}" srcOrd="0" destOrd="0" presId="urn:microsoft.com/office/officeart/2005/8/layout/matrix3"/>
    <dgm:cxn modelId="{B24E9CD0-1319-4280-80AF-F6C07909049F}" type="presOf" srcId="{825ECEC1-1877-496D-9343-BB894D0F1BA0}" destId="{6D14158F-40F1-4C86-841C-6CFEDE05F23C}" srcOrd="0" destOrd="0" presId="urn:microsoft.com/office/officeart/2005/8/layout/matrix3"/>
    <dgm:cxn modelId="{77ABEAD6-7B10-4162-8CCA-B45DDF949BBB}" type="presOf" srcId="{E5998AF1-E691-4008-B357-301BB6A323AC}" destId="{52E0AA50-ACD7-45D4-9E9D-2708E02A37AB}" srcOrd="0" destOrd="0" presId="urn:microsoft.com/office/officeart/2005/8/layout/matrix3"/>
    <dgm:cxn modelId="{CAEE46F0-D123-4705-8D26-BE567063B321}" type="presOf" srcId="{8C1B92B5-D592-42E9-9334-143C7835054B}" destId="{B86BEFD1-79A2-40D6-A386-970B29403528}" srcOrd="0" destOrd="0" presId="urn:microsoft.com/office/officeart/2005/8/layout/matrix3"/>
    <dgm:cxn modelId="{3D9FAF1F-F753-4D84-88A9-73EE26025890}" type="presParOf" srcId="{4168BBB5-5E35-4235-A7ED-28E34556808F}" destId="{3466F688-563F-47E3-BE34-C7A0BE1641E2}" srcOrd="0" destOrd="0" presId="urn:microsoft.com/office/officeart/2005/8/layout/matrix3"/>
    <dgm:cxn modelId="{AD422319-C0E8-4755-A777-E48AF1677CDD}" type="presParOf" srcId="{4168BBB5-5E35-4235-A7ED-28E34556808F}" destId="{6D14158F-40F1-4C86-841C-6CFEDE05F23C}" srcOrd="1" destOrd="0" presId="urn:microsoft.com/office/officeart/2005/8/layout/matrix3"/>
    <dgm:cxn modelId="{565FC64E-B4C1-4D6F-9FD6-A99FEF7481A4}" type="presParOf" srcId="{4168BBB5-5E35-4235-A7ED-28E34556808F}" destId="{52E0AA50-ACD7-45D4-9E9D-2708E02A37AB}" srcOrd="2" destOrd="0" presId="urn:microsoft.com/office/officeart/2005/8/layout/matrix3"/>
    <dgm:cxn modelId="{DCE19D5E-AE41-4F24-BFB5-C0424F219B30}" type="presParOf" srcId="{4168BBB5-5E35-4235-A7ED-28E34556808F}" destId="{0766CF82-D9A9-4B8C-AD7F-DD36C66BB78F}" srcOrd="3" destOrd="0" presId="urn:microsoft.com/office/officeart/2005/8/layout/matrix3"/>
    <dgm:cxn modelId="{BAADF0B0-5F11-4D50-A8C5-736DAD82D768}" type="presParOf" srcId="{4168BBB5-5E35-4235-A7ED-28E34556808F}" destId="{B86BEFD1-79A2-40D6-A386-970B2940352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FC1CDF-9B4A-4242-B8A5-65A60226A41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7A6C615-FED5-4CC4-858A-F7F0E481072A}">
      <dgm:prSet/>
      <dgm:spPr>
        <a:solidFill>
          <a:schemeClr val="accent4"/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Složitý systém národního hospodářství a komplexní systém nástrojů a cílů v hospodářské politice </a:t>
          </a:r>
          <a:r>
            <a:rPr lang="cs-CZ" dirty="0">
              <a:solidFill>
                <a:schemeClr val="tx1"/>
              </a:solidFill>
            </a:rPr>
            <a:t>vyžaduje </a:t>
          </a:r>
          <a:r>
            <a:rPr lang="cs-CZ" b="1" dirty="0">
              <a:solidFill>
                <a:schemeClr val="tx1"/>
              </a:solidFill>
            </a:rPr>
            <a:t>členění nástrojů dle různých kritérií: </a:t>
          </a:r>
          <a:endParaRPr lang="cs-CZ" dirty="0">
            <a:solidFill>
              <a:schemeClr val="tx1"/>
            </a:solidFill>
          </a:endParaRPr>
        </a:p>
      </dgm:t>
    </dgm:pt>
    <dgm:pt modelId="{EC50C040-76F1-42E1-8C5E-4B967EBCF832}" type="parTrans" cxnId="{0CA3DAE5-8B68-4868-B27A-416B20BD34E8}">
      <dgm:prSet/>
      <dgm:spPr/>
      <dgm:t>
        <a:bodyPr/>
        <a:lstStyle/>
        <a:p>
          <a:endParaRPr lang="cs-CZ"/>
        </a:p>
      </dgm:t>
    </dgm:pt>
    <dgm:pt modelId="{060E6BF6-7E13-44AE-A8FB-ECB714B29026}" type="sibTrans" cxnId="{0CA3DAE5-8B68-4868-B27A-416B20BD34E8}">
      <dgm:prSet/>
      <dgm:spPr/>
      <dgm:t>
        <a:bodyPr/>
        <a:lstStyle/>
        <a:p>
          <a:endParaRPr lang="cs-CZ"/>
        </a:p>
      </dgm:t>
    </dgm:pt>
    <dgm:pt modelId="{1C24E031-0784-4AF9-9830-78DD11C29861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2200" b="1" dirty="0"/>
            <a:t>podle úrovně působení </a:t>
          </a:r>
          <a:r>
            <a:rPr lang="cs-CZ" sz="2200" dirty="0"/>
            <a:t>(a charakteru politiky)-  nástroje </a:t>
          </a:r>
          <a:r>
            <a:rPr lang="cs-CZ" sz="2200" b="1" i="1" dirty="0"/>
            <a:t>makroekonomické a mikroekonomické</a:t>
          </a:r>
          <a:r>
            <a:rPr lang="cs-CZ" sz="2200" dirty="0"/>
            <a:t>,</a:t>
          </a:r>
        </a:p>
      </dgm:t>
    </dgm:pt>
    <dgm:pt modelId="{0503BCCB-ECFB-406F-AA6A-7AB9B0624242}" type="parTrans" cxnId="{8FF28832-36F5-4536-B46E-756F549BF047}">
      <dgm:prSet/>
      <dgm:spPr/>
      <dgm:t>
        <a:bodyPr/>
        <a:lstStyle/>
        <a:p>
          <a:endParaRPr lang="cs-CZ"/>
        </a:p>
      </dgm:t>
    </dgm:pt>
    <dgm:pt modelId="{69E376BE-8507-49E6-AAE0-79F786DB4407}" type="sibTrans" cxnId="{8FF28832-36F5-4536-B46E-756F549BF047}">
      <dgm:prSet/>
      <dgm:spPr/>
      <dgm:t>
        <a:bodyPr/>
        <a:lstStyle/>
        <a:p>
          <a:endParaRPr lang="cs-CZ"/>
        </a:p>
      </dgm:t>
    </dgm:pt>
    <dgm:pt modelId="{F03E307A-0D10-4A25-B0FD-0A0272D2776F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2200" b="1" dirty="0"/>
            <a:t>podle charakteru vlivu </a:t>
          </a:r>
          <a:r>
            <a:rPr lang="cs-CZ" sz="2200" dirty="0"/>
            <a:t>(jak působí a ovlivňují zamýšlené subjekty či veličiny) - nástroje </a:t>
          </a:r>
          <a:r>
            <a:rPr lang="cs-CZ" sz="2200" b="1" i="1" dirty="0"/>
            <a:t>přímé a nepřímé</a:t>
          </a:r>
          <a:r>
            <a:rPr lang="cs-CZ" sz="2200" i="1" dirty="0"/>
            <a:t>, </a:t>
          </a:r>
          <a:endParaRPr lang="cs-CZ" sz="2200" dirty="0"/>
        </a:p>
      </dgm:t>
    </dgm:pt>
    <dgm:pt modelId="{11AAA06B-0DAE-490A-B8F6-81A8D06E2CEB}" type="parTrans" cxnId="{F9EA26AA-9954-4298-BB2F-E6C83FB065B2}">
      <dgm:prSet/>
      <dgm:spPr/>
      <dgm:t>
        <a:bodyPr/>
        <a:lstStyle/>
        <a:p>
          <a:endParaRPr lang="cs-CZ"/>
        </a:p>
      </dgm:t>
    </dgm:pt>
    <dgm:pt modelId="{5B87E224-FB19-47C3-811C-5F2FA5EB60C6}" type="sibTrans" cxnId="{F9EA26AA-9954-4298-BB2F-E6C83FB065B2}">
      <dgm:prSet/>
      <dgm:spPr/>
      <dgm:t>
        <a:bodyPr/>
        <a:lstStyle/>
        <a:p>
          <a:endParaRPr lang="cs-CZ"/>
        </a:p>
      </dgm:t>
    </dgm:pt>
    <dgm:pt modelId="{16ED5B91-F107-4DC5-A36D-44B0F0AEF74D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2200" b="1" dirty="0"/>
            <a:t>podle oblasti působení </a:t>
          </a:r>
          <a:r>
            <a:rPr lang="cs-CZ" sz="2200" dirty="0"/>
            <a:t>např. nástroje </a:t>
          </a:r>
          <a:r>
            <a:rPr lang="cs-CZ" sz="2200" i="1" dirty="0"/>
            <a:t>fiskální, monetární, důchodové,</a:t>
          </a:r>
          <a:endParaRPr lang="cs-CZ" sz="2200" dirty="0"/>
        </a:p>
      </dgm:t>
    </dgm:pt>
    <dgm:pt modelId="{5EB85AC2-50D8-4619-8E5C-FB4550943490}" type="parTrans" cxnId="{99DC9AEF-597A-4136-8B2A-2415CFE6C38F}">
      <dgm:prSet/>
      <dgm:spPr/>
      <dgm:t>
        <a:bodyPr/>
        <a:lstStyle/>
        <a:p>
          <a:endParaRPr lang="cs-CZ"/>
        </a:p>
      </dgm:t>
    </dgm:pt>
    <dgm:pt modelId="{18A38411-3B47-4172-B5FA-52B066D7820C}" type="sibTrans" cxnId="{99DC9AEF-597A-4136-8B2A-2415CFE6C38F}">
      <dgm:prSet/>
      <dgm:spPr/>
      <dgm:t>
        <a:bodyPr/>
        <a:lstStyle/>
        <a:p>
          <a:endParaRPr lang="cs-CZ"/>
        </a:p>
      </dgm:t>
    </dgm:pt>
    <dgm:pt modelId="{FC718ADE-06DF-4A56-8FB8-7B13B7CD82F8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2200" b="1" dirty="0"/>
            <a:t>podle způsobu ovlivňování -</a:t>
          </a:r>
          <a:r>
            <a:rPr lang="cs-CZ" sz="2200" dirty="0"/>
            <a:t>  nástroje </a:t>
          </a:r>
          <a:r>
            <a:rPr lang="cs-CZ" sz="2200" b="1" i="1" dirty="0"/>
            <a:t>globální a selektivní</a:t>
          </a:r>
          <a:r>
            <a:rPr lang="cs-CZ" sz="2200" dirty="0"/>
            <a:t>,</a:t>
          </a:r>
        </a:p>
      </dgm:t>
    </dgm:pt>
    <dgm:pt modelId="{01ADDFE8-E9E6-4F8C-B090-814138DEC947}" type="parTrans" cxnId="{9A6993F9-0FFD-44B7-8AB8-F35DF6036BF7}">
      <dgm:prSet/>
      <dgm:spPr/>
      <dgm:t>
        <a:bodyPr/>
        <a:lstStyle/>
        <a:p>
          <a:endParaRPr lang="cs-CZ"/>
        </a:p>
      </dgm:t>
    </dgm:pt>
    <dgm:pt modelId="{D30C73D1-3282-4D09-973C-111C72848A2A}" type="sibTrans" cxnId="{9A6993F9-0FFD-44B7-8AB8-F35DF6036BF7}">
      <dgm:prSet/>
      <dgm:spPr/>
      <dgm:t>
        <a:bodyPr/>
        <a:lstStyle/>
        <a:p>
          <a:endParaRPr lang="cs-CZ"/>
        </a:p>
      </dgm:t>
    </dgm:pt>
    <dgm:pt modelId="{724D799F-28A3-4C6D-9451-DCD4A2DFD713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2200" b="1" dirty="0"/>
            <a:t>podle časového horizontu působení </a:t>
          </a:r>
          <a:r>
            <a:rPr lang="cs-CZ" sz="2200" dirty="0"/>
            <a:t>na nástroje </a:t>
          </a:r>
          <a:r>
            <a:rPr lang="cs-CZ" sz="2200" b="1" i="1" dirty="0"/>
            <a:t>systémové</a:t>
          </a:r>
          <a:r>
            <a:rPr lang="cs-CZ" sz="2200" i="1" dirty="0"/>
            <a:t> (kvalitativní) a </a:t>
          </a:r>
          <a:r>
            <a:rPr lang="cs-CZ" sz="2200" b="1" i="1" dirty="0"/>
            <a:t>běžné</a:t>
          </a:r>
          <a:r>
            <a:rPr lang="cs-CZ" sz="2200" i="1" dirty="0"/>
            <a:t> (kvantitativní).</a:t>
          </a:r>
          <a:endParaRPr lang="cs-CZ" sz="2200" dirty="0"/>
        </a:p>
      </dgm:t>
    </dgm:pt>
    <dgm:pt modelId="{AD657826-CD12-44F0-89FF-4359D2AF4506}" type="parTrans" cxnId="{7A5D076C-6D2D-4AB9-BF54-79E94066D231}">
      <dgm:prSet/>
      <dgm:spPr/>
      <dgm:t>
        <a:bodyPr/>
        <a:lstStyle/>
        <a:p>
          <a:endParaRPr lang="cs-CZ"/>
        </a:p>
      </dgm:t>
    </dgm:pt>
    <dgm:pt modelId="{DBA18DFA-98A0-4D15-B794-72B9BF96382F}" type="sibTrans" cxnId="{7A5D076C-6D2D-4AB9-BF54-79E94066D231}">
      <dgm:prSet/>
      <dgm:spPr/>
      <dgm:t>
        <a:bodyPr/>
        <a:lstStyle/>
        <a:p>
          <a:endParaRPr lang="cs-CZ"/>
        </a:p>
      </dgm:t>
    </dgm:pt>
    <dgm:pt modelId="{13EC1160-1F34-43DA-89A6-52BE13947CC1}" type="pres">
      <dgm:prSet presAssocID="{1FFC1CDF-9B4A-4242-B8A5-65A60226A41F}" presName="Name0" presStyleCnt="0">
        <dgm:presLayoutVars>
          <dgm:dir/>
          <dgm:animLvl val="lvl"/>
          <dgm:resizeHandles val="exact"/>
        </dgm:presLayoutVars>
      </dgm:prSet>
      <dgm:spPr/>
    </dgm:pt>
    <dgm:pt modelId="{663F2701-4A82-4B40-BA41-A46925051743}" type="pres">
      <dgm:prSet presAssocID="{07A6C615-FED5-4CC4-858A-F7F0E481072A}" presName="linNode" presStyleCnt="0"/>
      <dgm:spPr/>
    </dgm:pt>
    <dgm:pt modelId="{543243A0-A077-4D16-9039-66C6F4D8F198}" type="pres">
      <dgm:prSet presAssocID="{07A6C615-FED5-4CC4-858A-F7F0E481072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003D8F28-D614-4331-A3EA-5581E419016B}" type="pres">
      <dgm:prSet presAssocID="{07A6C615-FED5-4CC4-858A-F7F0E481072A}" presName="descendantText" presStyleLbl="alignAccFollowNode1" presStyleIdx="0" presStyleCnt="1" custScaleY="114864" custLinFactNeighborY="4736">
        <dgm:presLayoutVars>
          <dgm:bulletEnabled val="1"/>
        </dgm:presLayoutVars>
      </dgm:prSet>
      <dgm:spPr/>
    </dgm:pt>
  </dgm:ptLst>
  <dgm:cxnLst>
    <dgm:cxn modelId="{63C21A03-67E5-426C-8A1F-C29D531BD79C}" type="presOf" srcId="{07A6C615-FED5-4CC4-858A-F7F0E481072A}" destId="{543243A0-A077-4D16-9039-66C6F4D8F198}" srcOrd="0" destOrd="0" presId="urn:microsoft.com/office/officeart/2005/8/layout/vList5"/>
    <dgm:cxn modelId="{8FF28832-36F5-4536-B46E-756F549BF047}" srcId="{07A6C615-FED5-4CC4-858A-F7F0E481072A}" destId="{1C24E031-0784-4AF9-9830-78DD11C29861}" srcOrd="0" destOrd="0" parTransId="{0503BCCB-ECFB-406F-AA6A-7AB9B0624242}" sibTransId="{69E376BE-8507-49E6-AAE0-79F786DB4407}"/>
    <dgm:cxn modelId="{D2181F34-2E9B-4A7A-BDF9-6042F87DADB3}" type="presOf" srcId="{724D799F-28A3-4C6D-9451-DCD4A2DFD713}" destId="{003D8F28-D614-4331-A3EA-5581E419016B}" srcOrd="0" destOrd="4" presId="urn:microsoft.com/office/officeart/2005/8/layout/vList5"/>
    <dgm:cxn modelId="{E6A3725C-14F7-4AA5-9782-DA74BDC4F21D}" type="presOf" srcId="{1C24E031-0784-4AF9-9830-78DD11C29861}" destId="{003D8F28-D614-4331-A3EA-5581E419016B}" srcOrd="0" destOrd="0" presId="urn:microsoft.com/office/officeart/2005/8/layout/vList5"/>
    <dgm:cxn modelId="{7BBCF366-0F7A-4A9D-85D5-989BB69D56B5}" type="presOf" srcId="{1FFC1CDF-9B4A-4242-B8A5-65A60226A41F}" destId="{13EC1160-1F34-43DA-89A6-52BE13947CC1}" srcOrd="0" destOrd="0" presId="urn:microsoft.com/office/officeart/2005/8/layout/vList5"/>
    <dgm:cxn modelId="{7A5D076C-6D2D-4AB9-BF54-79E94066D231}" srcId="{07A6C615-FED5-4CC4-858A-F7F0E481072A}" destId="{724D799F-28A3-4C6D-9451-DCD4A2DFD713}" srcOrd="4" destOrd="0" parTransId="{AD657826-CD12-44F0-89FF-4359D2AF4506}" sibTransId="{DBA18DFA-98A0-4D15-B794-72B9BF96382F}"/>
    <dgm:cxn modelId="{C6904E8E-CA98-4DAC-99BE-E4E59D316B84}" type="presOf" srcId="{FC718ADE-06DF-4A56-8FB8-7B13B7CD82F8}" destId="{003D8F28-D614-4331-A3EA-5581E419016B}" srcOrd="0" destOrd="3" presId="urn:microsoft.com/office/officeart/2005/8/layout/vList5"/>
    <dgm:cxn modelId="{F9EA26AA-9954-4298-BB2F-E6C83FB065B2}" srcId="{07A6C615-FED5-4CC4-858A-F7F0E481072A}" destId="{F03E307A-0D10-4A25-B0FD-0A0272D2776F}" srcOrd="1" destOrd="0" parTransId="{11AAA06B-0DAE-490A-B8F6-81A8D06E2CEB}" sibTransId="{5B87E224-FB19-47C3-811C-5F2FA5EB60C6}"/>
    <dgm:cxn modelId="{F02C8ECC-98E8-4A79-89B3-3BE299ECA179}" type="presOf" srcId="{F03E307A-0D10-4A25-B0FD-0A0272D2776F}" destId="{003D8F28-D614-4331-A3EA-5581E419016B}" srcOrd="0" destOrd="1" presId="urn:microsoft.com/office/officeart/2005/8/layout/vList5"/>
    <dgm:cxn modelId="{0CA3DAE5-8B68-4868-B27A-416B20BD34E8}" srcId="{1FFC1CDF-9B4A-4242-B8A5-65A60226A41F}" destId="{07A6C615-FED5-4CC4-858A-F7F0E481072A}" srcOrd="0" destOrd="0" parTransId="{EC50C040-76F1-42E1-8C5E-4B967EBCF832}" sibTransId="{060E6BF6-7E13-44AE-A8FB-ECB714B29026}"/>
    <dgm:cxn modelId="{32D8D1E7-091A-4123-85F4-602A2B09ACDD}" type="presOf" srcId="{16ED5B91-F107-4DC5-A36D-44B0F0AEF74D}" destId="{003D8F28-D614-4331-A3EA-5581E419016B}" srcOrd="0" destOrd="2" presId="urn:microsoft.com/office/officeart/2005/8/layout/vList5"/>
    <dgm:cxn modelId="{99DC9AEF-597A-4136-8B2A-2415CFE6C38F}" srcId="{07A6C615-FED5-4CC4-858A-F7F0E481072A}" destId="{16ED5B91-F107-4DC5-A36D-44B0F0AEF74D}" srcOrd="2" destOrd="0" parTransId="{5EB85AC2-50D8-4619-8E5C-FB4550943490}" sibTransId="{18A38411-3B47-4172-B5FA-52B066D7820C}"/>
    <dgm:cxn modelId="{9A6993F9-0FFD-44B7-8AB8-F35DF6036BF7}" srcId="{07A6C615-FED5-4CC4-858A-F7F0E481072A}" destId="{FC718ADE-06DF-4A56-8FB8-7B13B7CD82F8}" srcOrd="3" destOrd="0" parTransId="{01ADDFE8-E9E6-4F8C-B090-814138DEC947}" sibTransId="{D30C73D1-3282-4D09-973C-111C72848A2A}"/>
    <dgm:cxn modelId="{4A4BCEBC-F68C-4CA0-97C5-D94340991D3E}" type="presParOf" srcId="{13EC1160-1F34-43DA-89A6-52BE13947CC1}" destId="{663F2701-4A82-4B40-BA41-A46925051743}" srcOrd="0" destOrd="0" presId="urn:microsoft.com/office/officeart/2005/8/layout/vList5"/>
    <dgm:cxn modelId="{A8972A87-C50B-4BD0-89F1-8124AF9E57DA}" type="presParOf" srcId="{663F2701-4A82-4B40-BA41-A46925051743}" destId="{543243A0-A077-4D16-9039-66C6F4D8F198}" srcOrd="0" destOrd="0" presId="urn:microsoft.com/office/officeart/2005/8/layout/vList5"/>
    <dgm:cxn modelId="{FF4B147D-99F6-4B05-8913-F78E8B6BF66A}" type="presParOf" srcId="{663F2701-4A82-4B40-BA41-A46925051743}" destId="{003D8F28-D614-4331-A3EA-5581E419016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11A7A2-B9E1-4A85-9E09-A33DA6C766F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64F5A7E-447B-4D45-85B1-100F010547BA}">
      <dgm:prSet/>
      <dgm:spPr/>
      <dgm:t>
        <a:bodyPr/>
        <a:lstStyle/>
        <a:p>
          <a:r>
            <a:rPr lang="cs-CZ" b="1" dirty="0"/>
            <a:t>Nástroje hospodářské politiky podle charakteru vlivu </a:t>
          </a:r>
          <a:r>
            <a:rPr lang="cs-CZ" dirty="0"/>
            <a:t>se dělí na: </a:t>
          </a:r>
          <a:r>
            <a:rPr lang="cs-CZ" b="1" dirty="0"/>
            <a:t> </a:t>
          </a:r>
          <a:endParaRPr lang="cs-CZ" dirty="0"/>
        </a:p>
      </dgm:t>
    </dgm:pt>
    <dgm:pt modelId="{E86603D8-ED24-4E7A-9736-EC268D2E3EAB}" type="parTrans" cxnId="{6D9A1EA5-EE71-4CAA-9212-E453FA014B1C}">
      <dgm:prSet/>
      <dgm:spPr/>
      <dgm:t>
        <a:bodyPr/>
        <a:lstStyle/>
        <a:p>
          <a:endParaRPr lang="cs-CZ"/>
        </a:p>
      </dgm:t>
    </dgm:pt>
    <dgm:pt modelId="{252F9C6A-8805-4532-BAC3-B9D086837D20}" type="sibTrans" cxnId="{6D9A1EA5-EE71-4CAA-9212-E453FA014B1C}">
      <dgm:prSet/>
      <dgm:spPr/>
      <dgm:t>
        <a:bodyPr/>
        <a:lstStyle/>
        <a:p>
          <a:endParaRPr lang="cs-CZ"/>
        </a:p>
      </dgm:t>
    </dgm:pt>
    <dgm:pt modelId="{AD6D6D94-7735-4012-B1B7-72E471F52233}">
      <dgm:prSet/>
      <dgm:spPr/>
      <dgm:t>
        <a:bodyPr/>
        <a:lstStyle/>
        <a:p>
          <a:r>
            <a:rPr lang="cs-CZ" b="1" i="0" dirty="0"/>
            <a:t>Přímé</a:t>
          </a:r>
          <a:r>
            <a:rPr lang="cs-CZ" b="0" i="0" dirty="0"/>
            <a:t>, </a:t>
          </a:r>
          <a:r>
            <a:rPr lang="cs-CZ" dirty="0"/>
            <a:t>které zasahují do ekonomiky přímo</a:t>
          </a:r>
          <a:r>
            <a:rPr lang="cs-CZ" b="0" i="0" dirty="0"/>
            <a:t> (např. </a:t>
          </a:r>
          <a:r>
            <a:rPr lang="cs-CZ" b="0" i="1" dirty="0"/>
            <a:t>regulace úvěrových stropů, cla, normy ochrany životního prostředí)</a:t>
          </a:r>
          <a:r>
            <a:rPr lang="cs-CZ" b="0" i="0" dirty="0"/>
            <a:t>, a </a:t>
          </a:r>
          <a:endParaRPr lang="cs-CZ" dirty="0"/>
        </a:p>
      </dgm:t>
    </dgm:pt>
    <dgm:pt modelId="{1CDA3BA9-A3C6-4D94-A7B3-66DC556B4D33}" type="parTrans" cxnId="{B6B22669-452B-4414-B826-84AED3E69DA9}">
      <dgm:prSet/>
      <dgm:spPr/>
      <dgm:t>
        <a:bodyPr/>
        <a:lstStyle/>
        <a:p>
          <a:endParaRPr lang="cs-CZ"/>
        </a:p>
      </dgm:t>
    </dgm:pt>
    <dgm:pt modelId="{6410ED7E-BDB8-4C66-9CDE-F25C150B96C2}" type="sibTrans" cxnId="{B6B22669-452B-4414-B826-84AED3E69DA9}">
      <dgm:prSet/>
      <dgm:spPr/>
      <dgm:t>
        <a:bodyPr/>
        <a:lstStyle/>
        <a:p>
          <a:endParaRPr lang="cs-CZ"/>
        </a:p>
      </dgm:t>
    </dgm:pt>
    <dgm:pt modelId="{D848E475-ADF8-4BA5-ABA6-97DB18548F11}">
      <dgm:prSet/>
      <dgm:spPr/>
      <dgm:t>
        <a:bodyPr/>
        <a:lstStyle/>
        <a:p>
          <a:r>
            <a:rPr lang="cs-CZ" b="1" i="0" dirty="0"/>
            <a:t>Nepřímé</a:t>
          </a:r>
          <a:r>
            <a:rPr lang="cs-CZ" b="0" i="0" dirty="0"/>
            <a:t>, které ovlivňují ekonomické subjekty skrze tržní mechanismy (např. </a:t>
          </a:r>
          <a:r>
            <a:rPr lang="cs-CZ" b="0" i="1" dirty="0"/>
            <a:t>úrokové sazby, daně, operace na volném trhu</a:t>
          </a:r>
          <a:r>
            <a:rPr lang="cs-CZ" b="0" i="0" dirty="0"/>
            <a:t>). </a:t>
          </a:r>
          <a:endParaRPr lang="cs-CZ" dirty="0"/>
        </a:p>
      </dgm:t>
    </dgm:pt>
    <dgm:pt modelId="{D3AFEAB4-2B37-4D29-9146-A063AD5AE55E}" type="parTrans" cxnId="{5971BBF7-5F31-4C36-945E-ECD5A04C8648}">
      <dgm:prSet/>
      <dgm:spPr/>
      <dgm:t>
        <a:bodyPr/>
        <a:lstStyle/>
        <a:p>
          <a:endParaRPr lang="cs-CZ"/>
        </a:p>
      </dgm:t>
    </dgm:pt>
    <dgm:pt modelId="{1E144B98-34B8-43B8-A397-788D2E98D926}" type="sibTrans" cxnId="{5971BBF7-5F31-4C36-945E-ECD5A04C8648}">
      <dgm:prSet/>
      <dgm:spPr/>
      <dgm:t>
        <a:bodyPr/>
        <a:lstStyle/>
        <a:p>
          <a:endParaRPr lang="cs-CZ"/>
        </a:p>
      </dgm:t>
    </dgm:pt>
    <dgm:pt modelId="{6B9F1B10-700B-447C-8FE9-582C400A886C}" type="pres">
      <dgm:prSet presAssocID="{BD11A7A2-B9E1-4A85-9E09-A33DA6C766F1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61C634D7-21E4-4694-86B3-8547F5C4A439}" type="pres">
      <dgm:prSet presAssocID="{A64F5A7E-447B-4D45-85B1-100F010547BA}" presName="circle1" presStyleLbl="node1" presStyleIdx="0" presStyleCnt="3"/>
      <dgm:spPr>
        <a:solidFill>
          <a:srgbClr val="FFC000"/>
        </a:solidFill>
      </dgm:spPr>
    </dgm:pt>
    <dgm:pt modelId="{98CB0D11-AF27-433C-AF6C-BCD3F8ECCF33}" type="pres">
      <dgm:prSet presAssocID="{A64F5A7E-447B-4D45-85B1-100F010547BA}" presName="space" presStyleCnt="0"/>
      <dgm:spPr/>
    </dgm:pt>
    <dgm:pt modelId="{F82E1E2F-9A88-49CF-9457-AEC2F7559995}" type="pres">
      <dgm:prSet presAssocID="{A64F5A7E-447B-4D45-85B1-100F010547BA}" presName="rect1" presStyleLbl="alignAcc1" presStyleIdx="0" presStyleCnt="3"/>
      <dgm:spPr/>
    </dgm:pt>
    <dgm:pt modelId="{0CF09AAD-8902-4C7B-95D9-13E9C66513E8}" type="pres">
      <dgm:prSet presAssocID="{AD6D6D94-7735-4012-B1B7-72E471F52233}" presName="vertSpace2" presStyleLbl="node1" presStyleIdx="0" presStyleCnt="3"/>
      <dgm:spPr/>
    </dgm:pt>
    <dgm:pt modelId="{F78B7E1A-AB20-4655-82AF-33E965341DEA}" type="pres">
      <dgm:prSet presAssocID="{AD6D6D94-7735-4012-B1B7-72E471F52233}" presName="circle2" presStyleLbl="node1" presStyleIdx="1" presStyleCnt="3"/>
      <dgm:spPr>
        <a:solidFill>
          <a:srgbClr val="92D050"/>
        </a:solidFill>
        <a:ln>
          <a:solidFill>
            <a:srgbClr val="FFFF00"/>
          </a:solidFill>
        </a:ln>
      </dgm:spPr>
    </dgm:pt>
    <dgm:pt modelId="{BED32AF0-69AE-467D-9542-A0F56931F5ED}" type="pres">
      <dgm:prSet presAssocID="{AD6D6D94-7735-4012-B1B7-72E471F52233}" presName="rect2" presStyleLbl="alignAcc1" presStyleIdx="1" presStyleCnt="3"/>
      <dgm:spPr/>
    </dgm:pt>
    <dgm:pt modelId="{65320C34-5180-46E8-8639-AF4F9BB32E9C}" type="pres">
      <dgm:prSet presAssocID="{D848E475-ADF8-4BA5-ABA6-97DB18548F11}" presName="vertSpace3" presStyleLbl="node1" presStyleIdx="1" presStyleCnt="3"/>
      <dgm:spPr/>
    </dgm:pt>
    <dgm:pt modelId="{89901132-5B13-4A25-B75C-6B998F23F5E1}" type="pres">
      <dgm:prSet presAssocID="{D848E475-ADF8-4BA5-ABA6-97DB18548F11}" presName="circle3" presStyleLbl="node1" presStyleIdx="2" presStyleCnt="3"/>
      <dgm:spPr>
        <a:solidFill>
          <a:srgbClr val="00B050"/>
        </a:solidFill>
      </dgm:spPr>
    </dgm:pt>
    <dgm:pt modelId="{27FB6A6B-7948-4B29-93E9-E6C17C598EF9}" type="pres">
      <dgm:prSet presAssocID="{D848E475-ADF8-4BA5-ABA6-97DB18548F11}" presName="rect3" presStyleLbl="alignAcc1" presStyleIdx="2" presStyleCnt="3"/>
      <dgm:spPr/>
    </dgm:pt>
    <dgm:pt modelId="{8D4F5E42-2260-4C4F-AC33-454F7D738E1A}" type="pres">
      <dgm:prSet presAssocID="{A64F5A7E-447B-4D45-85B1-100F010547BA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0FBCC63F-B465-4A6F-88A5-8C5C81E596F2}" type="pres">
      <dgm:prSet presAssocID="{AD6D6D94-7735-4012-B1B7-72E471F52233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1B10DB06-A243-4FCA-B1F5-D8D815C3D1D3}" type="pres">
      <dgm:prSet presAssocID="{D848E475-ADF8-4BA5-ABA6-97DB18548F11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1A74C305-02F2-4D73-9002-7F91A68951A7}" type="presOf" srcId="{D848E475-ADF8-4BA5-ABA6-97DB18548F11}" destId="{1B10DB06-A243-4FCA-B1F5-D8D815C3D1D3}" srcOrd="1" destOrd="0" presId="urn:microsoft.com/office/officeart/2005/8/layout/target3"/>
    <dgm:cxn modelId="{67062F0F-2C89-4F5E-BEC7-6EAA0F9F6460}" type="presOf" srcId="{AD6D6D94-7735-4012-B1B7-72E471F52233}" destId="{0FBCC63F-B465-4A6F-88A5-8C5C81E596F2}" srcOrd="1" destOrd="0" presId="urn:microsoft.com/office/officeart/2005/8/layout/target3"/>
    <dgm:cxn modelId="{DB7E0D49-3B78-4577-A04C-2FC8A37D36E7}" type="presOf" srcId="{D848E475-ADF8-4BA5-ABA6-97DB18548F11}" destId="{27FB6A6B-7948-4B29-93E9-E6C17C598EF9}" srcOrd="0" destOrd="0" presId="urn:microsoft.com/office/officeart/2005/8/layout/target3"/>
    <dgm:cxn modelId="{B6B22669-452B-4414-B826-84AED3E69DA9}" srcId="{BD11A7A2-B9E1-4A85-9E09-A33DA6C766F1}" destId="{AD6D6D94-7735-4012-B1B7-72E471F52233}" srcOrd="1" destOrd="0" parTransId="{1CDA3BA9-A3C6-4D94-A7B3-66DC556B4D33}" sibTransId="{6410ED7E-BDB8-4C66-9CDE-F25C150B96C2}"/>
    <dgm:cxn modelId="{69B8D769-B383-43A8-87EE-A5DABC32FF4B}" type="presOf" srcId="{A64F5A7E-447B-4D45-85B1-100F010547BA}" destId="{8D4F5E42-2260-4C4F-AC33-454F7D738E1A}" srcOrd="1" destOrd="0" presId="urn:microsoft.com/office/officeart/2005/8/layout/target3"/>
    <dgm:cxn modelId="{90E8FEA1-C688-4C04-8939-C4AAF318FC3A}" type="presOf" srcId="{BD11A7A2-B9E1-4A85-9E09-A33DA6C766F1}" destId="{6B9F1B10-700B-447C-8FE9-582C400A886C}" srcOrd="0" destOrd="0" presId="urn:microsoft.com/office/officeart/2005/8/layout/target3"/>
    <dgm:cxn modelId="{6D9A1EA5-EE71-4CAA-9212-E453FA014B1C}" srcId="{BD11A7A2-B9E1-4A85-9E09-A33DA6C766F1}" destId="{A64F5A7E-447B-4D45-85B1-100F010547BA}" srcOrd="0" destOrd="0" parTransId="{E86603D8-ED24-4E7A-9736-EC268D2E3EAB}" sibTransId="{252F9C6A-8805-4532-BAC3-B9D086837D20}"/>
    <dgm:cxn modelId="{CEB575A9-990C-41ED-A7D3-196C4BC49C7B}" type="presOf" srcId="{A64F5A7E-447B-4D45-85B1-100F010547BA}" destId="{F82E1E2F-9A88-49CF-9457-AEC2F7559995}" srcOrd="0" destOrd="0" presId="urn:microsoft.com/office/officeart/2005/8/layout/target3"/>
    <dgm:cxn modelId="{5971BBF7-5F31-4C36-945E-ECD5A04C8648}" srcId="{BD11A7A2-B9E1-4A85-9E09-A33DA6C766F1}" destId="{D848E475-ADF8-4BA5-ABA6-97DB18548F11}" srcOrd="2" destOrd="0" parTransId="{D3AFEAB4-2B37-4D29-9146-A063AD5AE55E}" sibTransId="{1E144B98-34B8-43B8-A397-788D2E98D926}"/>
    <dgm:cxn modelId="{F8413FF9-1618-435F-BC7C-FD7CE76D8302}" type="presOf" srcId="{AD6D6D94-7735-4012-B1B7-72E471F52233}" destId="{BED32AF0-69AE-467D-9542-A0F56931F5ED}" srcOrd="0" destOrd="0" presId="urn:microsoft.com/office/officeart/2005/8/layout/target3"/>
    <dgm:cxn modelId="{3EED185D-2ECE-462D-ABDA-47A8868D6D63}" type="presParOf" srcId="{6B9F1B10-700B-447C-8FE9-582C400A886C}" destId="{61C634D7-21E4-4694-86B3-8547F5C4A439}" srcOrd="0" destOrd="0" presId="urn:microsoft.com/office/officeart/2005/8/layout/target3"/>
    <dgm:cxn modelId="{16A32C8D-4053-417E-9494-3C6D2FC4296D}" type="presParOf" srcId="{6B9F1B10-700B-447C-8FE9-582C400A886C}" destId="{98CB0D11-AF27-433C-AF6C-BCD3F8ECCF33}" srcOrd="1" destOrd="0" presId="urn:microsoft.com/office/officeart/2005/8/layout/target3"/>
    <dgm:cxn modelId="{294DF510-D16E-4A13-A9F8-32A673E633D8}" type="presParOf" srcId="{6B9F1B10-700B-447C-8FE9-582C400A886C}" destId="{F82E1E2F-9A88-49CF-9457-AEC2F7559995}" srcOrd="2" destOrd="0" presId="urn:microsoft.com/office/officeart/2005/8/layout/target3"/>
    <dgm:cxn modelId="{6060733D-5169-43D3-8A54-0128F7F0FBC7}" type="presParOf" srcId="{6B9F1B10-700B-447C-8FE9-582C400A886C}" destId="{0CF09AAD-8902-4C7B-95D9-13E9C66513E8}" srcOrd="3" destOrd="0" presId="urn:microsoft.com/office/officeart/2005/8/layout/target3"/>
    <dgm:cxn modelId="{F8DCCEB2-15F1-4FD9-ADA2-B99981B8D0EE}" type="presParOf" srcId="{6B9F1B10-700B-447C-8FE9-582C400A886C}" destId="{F78B7E1A-AB20-4655-82AF-33E965341DEA}" srcOrd="4" destOrd="0" presId="urn:microsoft.com/office/officeart/2005/8/layout/target3"/>
    <dgm:cxn modelId="{A86FF07C-3903-442D-8674-6296F8B009A4}" type="presParOf" srcId="{6B9F1B10-700B-447C-8FE9-582C400A886C}" destId="{BED32AF0-69AE-467D-9542-A0F56931F5ED}" srcOrd="5" destOrd="0" presId="urn:microsoft.com/office/officeart/2005/8/layout/target3"/>
    <dgm:cxn modelId="{134C7CA4-D57E-42EB-B26E-36A905EF4424}" type="presParOf" srcId="{6B9F1B10-700B-447C-8FE9-582C400A886C}" destId="{65320C34-5180-46E8-8639-AF4F9BB32E9C}" srcOrd="6" destOrd="0" presId="urn:microsoft.com/office/officeart/2005/8/layout/target3"/>
    <dgm:cxn modelId="{9F8554DF-BB9F-4486-BE32-D1E142105F4B}" type="presParOf" srcId="{6B9F1B10-700B-447C-8FE9-582C400A886C}" destId="{89901132-5B13-4A25-B75C-6B998F23F5E1}" srcOrd="7" destOrd="0" presId="urn:microsoft.com/office/officeart/2005/8/layout/target3"/>
    <dgm:cxn modelId="{1091BBE1-BFC4-4ECC-BE39-FDB6B5C0DC74}" type="presParOf" srcId="{6B9F1B10-700B-447C-8FE9-582C400A886C}" destId="{27FB6A6B-7948-4B29-93E9-E6C17C598EF9}" srcOrd="8" destOrd="0" presId="urn:microsoft.com/office/officeart/2005/8/layout/target3"/>
    <dgm:cxn modelId="{99CACEFD-0267-482C-8431-E6A64EF0598F}" type="presParOf" srcId="{6B9F1B10-700B-447C-8FE9-582C400A886C}" destId="{8D4F5E42-2260-4C4F-AC33-454F7D738E1A}" srcOrd="9" destOrd="0" presId="urn:microsoft.com/office/officeart/2005/8/layout/target3"/>
    <dgm:cxn modelId="{43D9E82D-5F03-4913-A45E-7C0FD8D7FF1D}" type="presParOf" srcId="{6B9F1B10-700B-447C-8FE9-582C400A886C}" destId="{0FBCC63F-B465-4A6F-88A5-8C5C81E596F2}" srcOrd="10" destOrd="0" presId="urn:microsoft.com/office/officeart/2005/8/layout/target3"/>
    <dgm:cxn modelId="{5655934B-AD5A-4EDD-9982-C19DF5B15B77}" type="presParOf" srcId="{6B9F1B10-700B-447C-8FE9-582C400A886C}" destId="{1B10DB06-A243-4FCA-B1F5-D8D815C3D1D3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7549F80-271A-4A1E-A24C-630D77965DF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D945DAF-B7E0-4E26-ADD7-34923FFCD82C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Dopady působení nástrojů jsou různé</a:t>
          </a:r>
          <a:r>
            <a:rPr lang="cs-CZ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 velmi záleží na jejich charakteru, kombinaci, vhodném okamžiku použití i časovém zpoždění jejich působení.  </a:t>
          </a:r>
        </a:p>
        <a:p>
          <a:r>
            <a:rPr lang="cs-CZ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Nástroje dle</a:t>
          </a:r>
          <a:r>
            <a:rPr lang="cs-CZ" b="1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časového horizontu působení</a:t>
          </a:r>
          <a:r>
            <a:rPr lang="cs-CZ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zahrnují:</a:t>
          </a:r>
          <a:endParaRPr lang="cs-CZ" dirty="0">
            <a:solidFill>
              <a:schemeClr val="tx1"/>
            </a:solidFill>
          </a:endParaRPr>
        </a:p>
      </dgm:t>
    </dgm:pt>
    <dgm:pt modelId="{ABC26EAB-2A03-4DF0-A1F4-242485E4E67C}" type="parTrans" cxnId="{C05CFD75-E86C-41BB-BD4E-58EB29B8298D}">
      <dgm:prSet/>
      <dgm:spPr/>
      <dgm:t>
        <a:bodyPr/>
        <a:lstStyle/>
        <a:p>
          <a:endParaRPr lang="cs-CZ"/>
        </a:p>
      </dgm:t>
    </dgm:pt>
    <dgm:pt modelId="{1E807395-1191-4280-8E90-954B0FDF14F3}" type="sibTrans" cxnId="{C05CFD75-E86C-41BB-BD4E-58EB29B8298D}">
      <dgm:prSet/>
      <dgm:spPr/>
      <dgm:t>
        <a:bodyPr/>
        <a:lstStyle/>
        <a:p>
          <a:endParaRPr lang="cs-CZ"/>
        </a:p>
      </dgm:t>
    </dgm:pt>
    <dgm:pt modelId="{904C89C9-24E9-4D03-AACC-1B5C5A155C79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Nástroje systémové</a:t>
          </a:r>
          <a:r>
            <a: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jsou nástroje, pomocí kterých stát koordinuje ekonomické aktivity a motivaci jednání mikroekonomických subjektů, </a:t>
          </a:r>
          <a:endParaRPr lang="cs-CZ" sz="1500" dirty="0"/>
        </a:p>
      </dgm:t>
    </dgm:pt>
    <dgm:pt modelId="{84B1ECC5-27BD-484C-A2DD-9CEB2311F756}" type="parTrans" cxnId="{1F148978-EB76-41F4-A696-DC1F65875EB4}">
      <dgm:prSet/>
      <dgm:spPr/>
      <dgm:t>
        <a:bodyPr/>
        <a:lstStyle/>
        <a:p>
          <a:endParaRPr lang="cs-CZ"/>
        </a:p>
      </dgm:t>
    </dgm:pt>
    <dgm:pt modelId="{084B0FF1-B0B0-4B05-9BBD-B2DC0B05F1E8}" type="sibTrans" cxnId="{1F148978-EB76-41F4-A696-DC1F65875EB4}">
      <dgm:prSet/>
      <dgm:spPr/>
      <dgm:t>
        <a:bodyPr/>
        <a:lstStyle/>
        <a:p>
          <a:endParaRPr lang="cs-CZ"/>
        </a:p>
      </dgm:t>
    </dgm:pt>
    <dgm:pt modelId="{5C8553C7-AD5C-4834-B93A-4D447D9DB8D4}">
      <dgm:prSet custT="1"/>
      <dgm:spPr/>
      <dgm:t>
        <a:bodyPr/>
        <a:lstStyle/>
        <a:p>
          <a:r>
            <a:rPr lang="cs-CZ" sz="15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vytváří určitá pravidla v systému. </a:t>
          </a:r>
          <a:r>
            <a:rPr lang="cs-CZ" sz="1500" b="0" i="0" dirty="0">
              <a:solidFill>
                <a:srgbClr val="202122"/>
              </a:solidFill>
              <a:effectLst/>
              <a:latin typeface="+mn-lt"/>
            </a:rPr>
            <a:t>Mohou mít formu doporučení anebo donucovacích právních norem. Jedná se např. o regulace cen a zahraničního obchodu či jejich</a:t>
          </a:r>
          <a:r>
            <a:rPr lang="cs-CZ" sz="1500" b="0" i="0" u="none" dirty="0">
              <a:solidFill>
                <a:srgbClr val="202122"/>
              </a:solidFill>
              <a:effectLst/>
              <a:latin typeface="+mn-lt"/>
            </a:rPr>
            <a:t> liberalizace.</a:t>
          </a:r>
          <a:r>
            <a:rPr lang="cs-CZ" sz="1500" b="0" i="0" dirty="0">
              <a:solidFill>
                <a:srgbClr val="202122"/>
              </a:solidFill>
              <a:effectLst/>
              <a:latin typeface="+mn-lt"/>
            </a:rPr>
            <a:t> </a:t>
          </a:r>
          <a:endParaRPr lang="cs-CZ" sz="1500" dirty="0">
            <a:latin typeface="+mn-lt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EDCE34F-0C87-4ACB-8527-54469835BA8B}" type="parTrans" cxnId="{0BB2C99A-8044-459C-8C97-44B5CCEA5822}">
      <dgm:prSet/>
      <dgm:spPr/>
      <dgm:t>
        <a:bodyPr/>
        <a:lstStyle/>
        <a:p>
          <a:endParaRPr lang="cs-CZ"/>
        </a:p>
      </dgm:t>
    </dgm:pt>
    <dgm:pt modelId="{75EC01BA-8688-40A4-A599-C041FCD1A9D9}" type="sibTrans" cxnId="{0BB2C99A-8044-459C-8C97-44B5CCEA5822}">
      <dgm:prSet/>
      <dgm:spPr/>
      <dgm:t>
        <a:bodyPr/>
        <a:lstStyle/>
        <a:p>
          <a:endParaRPr lang="cs-CZ"/>
        </a:p>
      </dgm:t>
    </dgm:pt>
    <dgm:pt modelId="{98EE4128-BBE6-4DBE-BBE7-83F1BCBD7778}">
      <dgm:prSet/>
      <dgm:spPr/>
      <dgm:t>
        <a:bodyPr/>
        <a:lstStyle/>
        <a:p>
          <a:r>
            <a:rPr lang="cs-CZ" sz="15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Nelze předvídat jejich dopady na ekonomiku</a:t>
          </a:r>
          <a:r>
            <a: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</a:p>
      </dgm:t>
    </dgm:pt>
    <dgm:pt modelId="{BBB5A94F-78E5-49B0-BE89-DF39B12DB52F}" type="parTrans" cxnId="{5A11D921-38EC-431F-A3D5-3B35695818CF}">
      <dgm:prSet/>
      <dgm:spPr/>
      <dgm:t>
        <a:bodyPr/>
        <a:lstStyle/>
        <a:p>
          <a:endParaRPr lang="cs-CZ"/>
        </a:p>
      </dgm:t>
    </dgm:pt>
    <dgm:pt modelId="{A5F5DD4E-9688-468F-AF0B-5F800F16EFC9}" type="sibTrans" cxnId="{5A11D921-38EC-431F-A3D5-3B35695818CF}">
      <dgm:prSet/>
      <dgm:spPr/>
      <dgm:t>
        <a:bodyPr/>
        <a:lstStyle/>
        <a:p>
          <a:endParaRPr lang="cs-CZ"/>
        </a:p>
      </dgm:t>
    </dgm:pt>
    <dgm:pt modelId="{9A900480-72B6-45C8-B3B9-CA8D12AF73A3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Běžné nástroje</a:t>
          </a:r>
          <a:r>
            <a: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jsou nástroje politiky procesu, které působí na mikroekonomické subjekty a ovlivňují ekonomické ukazatele, </a:t>
          </a:r>
        </a:p>
      </dgm:t>
    </dgm:pt>
    <dgm:pt modelId="{F2B74BD4-AD53-4A7B-A9ED-E72F20628B81}" type="parTrans" cxnId="{AC7145AF-DD31-4565-BC18-BED7148CA799}">
      <dgm:prSet/>
      <dgm:spPr/>
      <dgm:t>
        <a:bodyPr/>
        <a:lstStyle/>
        <a:p>
          <a:endParaRPr lang="cs-CZ"/>
        </a:p>
      </dgm:t>
    </dgm:pt>
    <dgm:pt modelId="{1C259986-FCC6-408F-B478-07D92CA9B2DC}" type="sibTrans" cxnId="{AC7145AF-DD31-4565-BC18-BED7148CA799}">
      <dgm:prSet/>
      <dgm:spPr/>
      <dgm:t>
        <a:bodyPr/>
        <a:lstStyle/>
        <a:p>
          <a:endParaRPr lang="cs-CZ"/>
        </a:p>
      </dgm:t>
    </dgm:pt>
    <dgm:pt modelId="{8A158E17-57F5-4811-8018-52C0D904B376}">
      <dgm:prSet/>
      <dgm:spPr/>
      <dgm:t>
        <a:bodyPr/>
        <a:lstStyle/>
        <a:p>
          <a:r>
            <a: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způsob koordinace a soustava pravidel v systému se ale nemění. </a:t>
          </a:r>
        </a:p>
      </dgm:t>
    </dgm:pt>
    <dgm:pt modelId="{10376683-1FD3-4D43-84A9-B65E55809184}" type="parTrans" cxnId="{94533F46-2CBE-4E82-B47F-CE0ADF1497AA}">
      <dgm:prSet/>
      <dgm:spPr/>
      <dgm:t>
        <a:bodyPr/>
        <a:lstStyle/>
        <a:p>
          <a:endParaRPr lang="cs-CZ"/>
        </a:p>
      </dgm:t>
    </dgm:pt>
    <dgm:pt modelId="{05ABE6D8-E522-4122-B43D-8ED1EF5C52EA}" type="sibTrans" cxnId="{94533F46-2CBE-4E82-B47F-CE0ADF1497AA}">
      <dgm:prSet/>
      <dgm:spPr/>
      <dgm:t>
        <a:bodyPr/>
        <a:lstStyle/>
        <a:p>
          <a:endParaRPr lang="cs-CZ"/>
        </a:p>
      </dgm:t>
    </dgm:pt>
    <dgm:pt modelId="{C3F9B627-D287-46DE-92B1-C97BD60F7756}">
      <dgm:prSet/>
      <dgm:spPr/>
      <dgm:t>
        <a:bodyPr/>
        <a:lstStyle/>
        <a:p>
          <a:r>
            <a:rPr lang="cs-CZ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Jsou zpravidla relativně přesně určeny (</a:t>
          </a:r>
          <a:r>
            <a:rPr lang="cs-CZ" sz="1500" i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konkrétní výše diskontní sazby, výše důchodové daně).</a:t>
          </a:r>
          <a:r>
            <a:rPr lang="cs-CZ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cs-CZ" sz="15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BA5F6FE-66A3-4518-AC98-F1AE3EB681F9}" type="parTrans" cxnId="{6115AC8D-8884-4863-AD95-A50442ECE47B}">
      <dgm:prSet/>
      <dgm:spPr/>
      <dgm:t>
        <a:bodyPr/>
        <a:lstStyle/>
        <a:p>
          <a:endParaRPr lang="cs-CZ"/>
        </a:p>
      </dgm:t>
    </dgm:pt>
    <dgm:pt modelId="{389A8BCF-77E7-4FC8-BAC6-C6E0A7988046}" type="sibTrans" cxnId="{6115AC8D-8884-4863-AD95-A50442ECE47B}">
      <dgm:prSet/>
      <dgm:spPr/>
      <dgm:t>
        <a:bodyPr/>
        <a:lstStyle/>
        <a:p>
          <a:endParaRPr lang="cs-CZ"/>
        </a:p>
      </dgm:t>
    </dgm:pt>
    <dgm:pt modelId="{FB944073-A827-47CF-8D49-D39151816123}">
      <dgm:prSet/>
      <dgm:spPr/>
      <dgm:t>
        <a:bodyPr/>
        <a:lstStyle/>
        <a:p>
          <a:r>
            <a:rPr lang="cs-CZ" sz="1500" i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Je u nich možné odhadnout důsledky prováděných změn </a:t>
          </a:r>
          <a:r>
            <a:rPr lang="cs-CZ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 krátkodobě předvídat i hospodářsko-politický vývoj v zemi.</a:t>
          </a:r>
          <a:endParaRPr lang="cs-CZ" sz="15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C9BF28B-46F9-49E2-A1CA-C3465200D641}" type="parTrans" cxnId="{BA47AA8C-17AF-435A-AF6B-ECA7B151BEFE}">
      <dgm:prSet/>
      <dgm:spPr/>
      <dgm:t>
        <a:bodyPr/>
        <a:lstStyle/>
        <a:p>
          <a:endParaRPr lang="cs-CZ"/>
        </a:p>
      </dgm:t>
    </dgm:pt>
    <dgm:pt modelId="{9B2925B7-D7D4-4D23-86D4-5736F5786535}" type="sibTrans" cxnId="{BA47AA8C-17AF-435A-AF6B-ECA7B151BEFE}">
      <dgm:prSet/>
      <dgm:spPr/>
      <dgm:t>
        <a:bodyPr/>
        <a:lstStyle/>
        <a:p>
          <a:endParaRPr lang="cs-CZ"/>
        </a:p>
      </dgm:t>
    </dgm:pt>
    <dgm:pt modelId="{64CDE41C-CBF9-4A52-A268-774B1F063C3C}">
      <dgm:prSet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cs-CZ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Opatření</a:t>
          </a:r>
          <a:r>
            <a:rPr lang="cs-CZ" sz="1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představují přijatá rozhodnutí o použití konkrétního nástroje v praxi.</a:t>
          </a:r>
        </a:p>
      </dgm:t>
    </dgm:pt>
    <dgm:pt modelId="{E5CCCBC9-F213-4263-BCE7-A74E548832D4}" type="parTrans" cxnId="{CEAE6764-2999-452A-9D38-C8610AE653FC}">
      <dgm:prSet/>
      <dgm:spPr/>
      <dgm:t>
        <a:bodyPr/>
        <a:lstStyle/>
        <a:p>
          <a:endParaRPr lang="cs-CZ"/>
        </a:p>
      </dgm:t>
    </dgm:pt>
    <dgm:pt modelId="{8F9BA922-535F-4A1F-A215-8364D9A2E0ED}" type="sibTrans" cxnId="{CEAE6764-2999-452A-9D38-C8610AE653FC}">
      <dgm:prSet/>
      <dgm:spPr/>
      <dgm:t>
        <a:bodyPr/>
        <a:lstStyle/>
        <a:p>
          <a:endParaRPr lang="cs-CZ"/>
        </a:p>
      </dgm:t>
    </dgm:pt>
    <dgm:pt modelId="{7F6DAEB1-FB8A-42C7-B4B1-03DEE6912697}">
      <dgm:prSet/>
      <dgm:spPr/>
      <dgm:t>
        <a:bodyPr/>
        <a:lstStyle/>
        <a:p>
          <a:r>
            <a:rPr lang="cs-CZ" sz="15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Nástrojem</a:t>
          </a:r>
          <a:r>
            <a: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mohou být </a:t>
          </a:r>
          <a:r>
            <a:rPr lang="cs-CZ" sz="15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daňové či úrokové sazby, zákony, regulace, dotace a</a:t>
          </a:r>
          <a:r>
            <a: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j., </a:t>
          </a:r>
          <a:endParaRPr lang="cs-CZ" sz="1500" i="1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01C31DF-2CF7-41D1-A5BB-885F190AF80E}" type="parTrans" cxnId="{2CBC6BE5-76BF-41D9-9DB6-E4EFF1AD46D5}">
      <dgm:prSet/>
      <dgm:spPr/>
      <dgm:t>
        <a:bodyPr/>
        <a:lstStyle/>
        <a:p>
          <a:endParaRPr lang="cs-CZ"/>
        </a:p>
      </dgm:t>
    </dgm:pt>
    <dgm:pt modelId="{AADB39C6-5D10-4728-9575-D2DB7B15F412}" type="sibTrans" cxnId="{2CBC6BE5-76BF-41D9-9DB6-E4EFF1AD46D5}">
      <dgm:prSet/>
      <dgm:spPr/>
      <dgm:t>
        <a:bodyPr/>
        <a:lstStyle/>
        <a:p>
          <a:endParaRPr lang="cs-CZ"/>
        </a:p>
      </dgm:t>
    </dgm:pt>
    <dgm:pt modelId="{D63D7D25-3A11-4B56-82F8-F88A7E637567}">
      <dgm:prSet/>
      <dgm:spPr/>
      <dgm:t>
        <a:bodyPr/>
        <a:lstStyle/>
        <a:p>
          <a:r>
            <a:rPr lang="cs-CZ" sz="15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Opatřením </a:t>
          </a:r>
          <a:r>
            <a: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je pak </a:t>
          </a:r>
          <a:r>
            <a:rPr lang="cs-CZ" sz="15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jejich</a:t>
          </a:r>
          <a:r>
            <a: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5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zavedení, schválení, nastavení, zrušení </a:t>
          </a:r>
          <a:r>
            <a: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apod. </a:t>
          </a:r>
          <a:endParaRPr lang="cs-CZ" sz="1500" i="1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09AD1A2-DC46-45D0-B461-C6488940B632}" type="parTrans" cxnId="{57D60C5D-A132-4A4D-B75B-9FA5397A8DBC}">
      <dgm:prSet/>
      <dgm:spPr/>
      <dgm:t>
        <a:bodyPr/>
        <a:lstStyle/>
        <a:p>
          <a:endParaRPr lang="cs-CZ"/>
        </a:p>
      </dgm:t>
    </dgm:pt>
    <dgm:pt modelId="{54C65EDF-0BE9-402B-A325-6B190C7BC3BF}" type="sibTrans" cxnId="{57D60C5D-A132-4A4D-B75B-9FA5397A8DBC}">
      <dgm:prSet/>
      <dgm:spPr/>
      <dgm:t>
        <a:bodyPr/>
        <a:lstStyle/>
        <a:p>
          <a:endParaRPr lang="cs-CZ"/>
        </a:p>
      </dgm:t>
    </dgm:pt>
    <dgm:pt modelId="{BCA15E4A-026A-4D1B-8404-3620945A359C}" type="pres">
      <dgm:prSet presAssocID="{27549F80-271A-4A1E-A24C-630D77965DF8}" presName="Name0" presStyleCnt="0">
        <dgm:presLayoutVars>
          <dgm:dir/>
          <dgm:animLvl val="lvl"/>
          <dgm:resizeHandles val="exact"/>
        </dgm:presLayoutVars>
      </dgm:prSet>
      <dgm:spPr/>
    </dgm:pt>
    <dgm:pt modelId="{0C5B5F4A-B564-444F-952B-7BC32BE69424}" type="pres">
      <dgm:prSet presAssocID="{8D945DAF-B7E0-4E26-ADD7-34923FFCD82C}" presName="linNode" presStyleCnt="0"/>
      <dgm:spPr/>
    </dgm:pt>
    <dgm:pt modelId="{05B746C8-45E6-40C6-8D92-243A7BA25211}" type="pres">
      <dgm:prSet presAssocID="{8D945DAF-B7E0-4E26-ADD7-34923FFCD82C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19948206-B6D9-453A-848A-17A6FE30A640}" type="pres">
      <dgm:prSet presAssocID="{8D945DAF-B7E0-4E26-ADD7-34923FFCD82C}" presName="descendantText" presStyleLbl="alignAccFollowNode1" presStyleIdx="0" presStyleCnt="1" custScaleX="119188" custScaleY="117940">
        <dgm:presLayoutVars>
          <dgm:bulletEnabled val="1"/>
        </dgm:presLayoutVars>
      </dgm:prSet>
      <dgm:spPr/>
    </dgm:pt>
  </dgm:ptLst>
  <dgm:cxnLst>
    <dgm:cxn modelId="{D6E1E303-3A59-4228-9C61-CA4E4DFF39B2}" type="presOf" srcId="{904C89C9-24E9-4D03-AACC-1B5C5A155C79}" destId="{19948206-B6D9-453A-848A-17A6FE30A640}" srcOrd="0" destOrd="0" presId="urn:microsoft.com/office/officeart/2005/8/layout/vList5"/>
    <dgm:cxn modelId="{5A11D921-38EC-431F-A3D5-3B35695818CF}" srcId="{8D945DAF-B7E0-4E26-ADD7-34923FFCD82C}" destId="{98EE4128-BBE6-4DBE-BBE7-83F1BCBD7778}" srcOrd="2" destOrd="0" parTransId="{BBB5A94F-78E5-49B0-BE89-DF39B12DB52F}" sibTransId="{A5F5DD4E-9688-468F-AF0B-5F800F16EFC9}"/>
    <dgm:cxn modelId="{4A81D43B-D3DC-4FAA-B5B3-7ED003E02DC9}" type="presOf" srcId="{64CDE41C-CBF9-4A52-A268-774B1F063C3C}" destId="{19948206-B6D9-453A-848A-17A6FE30A640}" srcOrd="0" destOrd="7" presId="urn:microsoft.com/office/officeart/2005/8/layout/vList5"/>
    <dgm:cxn modelId="{57D60C5D-A132-4A4D-B75B-9FA5397A8DBC}" srcId="{8D945DAF-B7E0-4E26-ADD7-34923FFCD82C}" destId="{D63D7D25-3A11-4B56-82F8-F88A7E637567}" srcOrd="9" destOrd="0" parTransId="{409AD1A2-DC46-45D0-B461-C6488940B632}" sibTransId="{54C65EDF-0BE9-402B-A325-6B190C7BC3BF}"/>
    <dgm:cxn modelId="{24E1D15F-FBC5-4EFA-91D0-5AA090B12E12}" type="presOf" srcId="{8A158E17-57F5-4811-8018-52C0D904B376}" destId="{19948206-B6D9-453A-848A-17A6FE30A640}" srcOrd="0" destOrd="4" presId="urn:microsoft.com/office/officeart/2005/8/layout/vList5"/>
    <dgm:cxn modelId="{CEAE6764-2999-452A-9D38-C8610AE653FC}" srcId="{8D945DAF-B7E0-4E26-ADD7-34923FFCD82C}" destId="{64CDE41C-CBF9-4A52-A268-774B1F063C3C}" srcOrd="7" destOrd="0" parTransId="{E5CCCBC9-F213-4263-BCE7-A74E548832D4}" sibTransId="{8F9BA922-535F-4A1F-A215-8364D9A2E0ED}"/>
    <dgm:cxn modelId="{0CE80146-4970-4269-8266-49235480CFFE}" type="presOf" srcId="{C3F9B627-D287-46DE-92B1-C97BD60F7756}" destId="{19948206-B6D9-453A-848A-17A6FE30A640}" srcOrd="0" destOrd="5" presId="urn:microsoft.com/office/officeart/2005/8/layout/vList5"/>
    <dgm:cxn modelId="{94533F46-2CBE-4E82-B47F-CE0ADF1497AA}" srcId="{8D945DAF-B7E0-4E26-ADD7-34923FFCD82C}" destId="{8A158E17-57F5-4811-8018-52C0D904B376}" srcOrd="4" destOrd="0" parTransId="{10376683-1FD3-4D43-84A9-B65E55809184}" sibTransId="{05ABE6D8-E522-4122-B43D-8ED1EF5C52EA}"/>
    <dgm:cxn modelId="{C79DA873-DE58-4D4C-80B1-4F39BBC69D71}" type="presOf" srcId="{D63D7D25-3A11-4B56-82F8-F88A7E637567}" destId="{19948206-B6D9-453A-848A-17A6FE30A640}" srcOrd="0" destOrd="9" presId="urn:microsoft.com/office/officeart/2005/8/layout/vList5"/>
    <dgm:cxn modelId="{C05CFD75-E86C-41BB-BD4E-58EB29B8298D}" srcId="{27549F80-271A-4A1E-A24C-630D77965DF8}" destId="{8D945DAF-B7E0-4E26-ADD7-34923FFCD82C}" srcOrd="0" destOrd="0" parTransId="{ABC26EAB-2A03-4DF0-A1F4-242485E4E67C}" sibTransId="{1E807395-1191-4280-8E90-954B0FDF14F3}"/>
    <dgm:cxn modelId="{1F148978-EB76-41F4-A696-DC1F65875EB4}" srcId="{8D945DAF-B7E0-4E26-ADD7-34923FFCD82C}" destId="{904C89C9-24E9-4D03-AACC-1B5C5A155C79}" srcOrd="0" destOrd="0" parTransId="{84B1ECC5-27BD-484C-A2DD-9CEB2311F756}" sibTransId="{084B0FF1-B0B0-4B05-9BBD-B2DC0B05F1E8}"/>
    <dgm:cxn modelId="{BA47AA8C-17AF-435A-AF6B-ECA7B151BEFE}" srcId="{8D945DAF-B7E0-4E26-ADD7-34923FFCD82C}" destId="{FB944073-A827-47CF-8D49-D39151816123}" srcOrd="6" destOrd="0" parTransId="{BC9BF28B-46F9-49E2-A1CA-C3465200D641}" sibTransId="{9B2925B7-D7D4-4D23-86D4-5736F5786535}"/>
    <dgm:cxn modelId="{6115AC8D-8884-4863-AD95-A50442ECE47B}" srcId="{8D945DAF-B7E0-4E26-ADD7-34923FFCD82C}" destId="{C3F9B627-D287-46DE-92B1-C97BD60F7756}" srcOrd="5" destOrd="0" parTransId="{2BA5F6FE-66A3-4518-AC98-F1AE3EB681F9}" sibTransId="{389A8BCF-77E7-4FC8-BAC6-C6E0A7988046}"/>
    <dgm:cxn modelId="{8D665590-A5F4-423E-99B4-E53BA502C76F}" type="presOf" srcId="{8D945DAF-B7E0-4E26-ADD7-34923FFCD82C}" destId="{05B746C8-45E6-40C6-8D92-243A7BA25211}" srcOrd="0" destOrd="0" presId="urn:microsoft.com/office/officeart/2005/8/layout/vList5"/>
    <dgm:cxn modelId="{0BB2C99A-8044-459C-8C97-44B5CCEA5822}" srcId="{8D945DAF-B7E0-4E26-ADD7-34923FFCD82C}" destId="{5C8553C7-AD5C-4834-B93A-4D447D9DB8D4}" srcOrd="1" destOrd="0" parTransId="{EEDCE34F-0C87-4ACB-8527-54469835BA8B}" sibTransId="{75EC01BA-8688-40A4-A599-C041FCD1A9D9}"/>
    <dgm:cxn modelId="{AC7145AF-DD31-4565-BC18-BED7148CA799}" srcId="{8D945DAF-B7E0-4E26-ADD7-34923FFCD82C}" destId="{9A900480-72B6-45C8-B3B9-CA8D12AF73A3}" srcOrd="3" destOrd="0" parTransId="{F2B74BD4-AD53-4A7B-A9ED-E72F20628B81}" sibTransId="{1C259986-FCC6-408F-B478-07D92CA9B2DC}"/>
    <dgm:cxn modelId="{A97F90B8-D90F-459C-9780-5CBAC61F3B4A}" type="presOf" srcId="{98EE4128-BBE6-4DBE-BBE7-83F1BCBD7778}" destId="{19948206-B6D9-453A-848A-17A6FE30A640}" srcOrd="0" destOrd="2" presId="urn:microsoft.com/office/officeart/2005/8/layout/vList5"/>
    <dgm:cxn modelId="{3F7938B9-74A4-48D6-87FA-69922B9DA6A8}" type="presOf" srcId="{9A900480-72B6-45C8-B3B9-CA8D12AF73A3}" destId="{19948206-B6D9-453A-848A-17A6FE30A640}" srcOrd="0" destOrd="3" presId="urn:microsoft.com/office/officeart/2005/8/layout/vList5"/>
    <dgm:cxn modelId="{A4FCA6DF-192C-4C7E-AC3B-D6C4354C60E2}" type="presOf" srcId="{5C8553C7-AD5C-4834-B93A-4D447D9DB8D4}" destId="{19948206-B6D9-453A-848A-17A6FE30A640}" srcOrd="0" destOrd="1" presId="urn:microsoft.com/office/officeart/2005/8/layout/vList5"/>
    <dgm:cxn modelId="{2CBC6BE5-76BF-41D9-9DB6-E4EFF1AD46D5}" srcId="{8D945DAF-B7E0-4E26-ADD7-34923FFCD82C}" destId="{7F6DAEB1-FB8A-42C7-B4B1-03DEE6912697}" srcOrd="8" destOrd="0" parTransId="{501C31DF-2CF7-41D1-A5BB-885F190AF80E}" sibTransId="{AADB39C6-5D10-4728-9575-D2DB7B15F412}"/>
    <dgm:cxn modelId="{15CE39E7-C0D1-4130-8EC9-CEA42E06B345}" type="presOf" srcId="{7F6DAEB1-FB8A-42C7-B4B1-03DEE6912697}" destId="{19948206-B6D9-453A-848A-17A6FE30A640}" srcOrd="0" destOrd="8" presId="urn:microsoft.com/office/officeart/2005/8/layout/vList5"/>
    <dgm:cxn modelId="{6C2C1DF8-4885-4F06-A15B-5A6665AE0D65}" type="presOf" srcId="{FB944073-A827-47CF-8D49-D39151816123}" destId="{19948206-B6D9-453A-848A-17A6FE30A640}" srcOrd="0" destOrd="6" presId="urn:microsoft.com/office/officeart/2005/8/layout/vList5"/>
    <dgm:cxn modelId="{6B6D53FE-FE5A-49CF-950E-B125B06FCDEF}" type="presOf" srcId="{27549F80-271A-4A1E-A24C-630D77965DF8}" destId="{BCA15E4A-026A-4D1B-8404-3620945A359C}" srcOrd="0" destOrd="0" presId="urn:microsoft.com/office/officeart/2005/8/layout/vList5"/>
    <dgm:cxn modelId="{4BCB033F-0518-4B48-8668-7D8AF3FD819A}" type="presParOf" srcId="{BCA15E4A-026A-4D1B-8404-3620945A359C}" destId="{0C5B5F4A-B564-444F-952B-7BC32BE69424}" srcOrd="0" destOrd="0" presId="urn:microsoft.com/office/officeart/2005/8/layout/vList5"/>
    <dgm:cxn modelId="{A897CE05-6495-4C8E-B6A1-178B83B447AF}" type="presParOf" srcId="{0C5B5F4A-B564-444F-952B-7BC32BE69424}" destId="{05B746C8-45E6-40C6-8D92-243A7BA25211}" srcOrd="0" destOrd="0" presId="urn:microsoft.com/office/officeart/2005/8/layout/vList5"/>
    <dgm:cxn modelId="{85C513A8-2B24-4CFA-9369-B514B990C237}" type="presParOf" srcId="{0C5B5F4A-B564-444F-952B-7BC32BE69424}" destId="{19948206-B6D9-453A-848A-17A6FE30A64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CBB228-C2FD-403F-95B6-D41B971ED438}">
      <dsp:nvSpPr>
        <dsp:cNvPr id="0" name=""/>
        <dsp:cNvSpPr/>
      </dsp:nvSpPr>
      <dsp:spPr>
        <a:xfrm>
          <a:off x="974687" y="0"/>
          <a:ext cx="5317065" cy="5317065"/>
        </a:xfrm>
        <a:prstGeom prst="triangl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33469C-2444-4267-93F2-FCD904820848}">
      <dsp:nvSpPr>
        <dsp:cNvPr id="0" name=""/>
        <dsp:cNvSpPr/>
      </dsp:nvSpPr>
      <dsp:spPr>
        <a:xfrm>
          <a:off x="3633220" y="532225"/>
          <a:ext cx="3456092" cy="75602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Soustavu institucionálních podmínek tvoří především:</a:t>
          </a:r>
          <a:endParaRPr lang="cs-CZ" sz="1800" kern="1200" dirty="0"/>
        </a:p>
      </dsp:txBody>
      <dsp:txXfrm>
        <a:off x="3670126" y="569131"/>
        <a:ext cx="3382280" cy="682208"/>
      </dsp:txXfrm>
    </dsp:sp>
    <dsp:sp modelId="{DB98D728-42FD-4FAC-A628-B182F6E2BA60}">
      <dsp:nvSpPr>
        <dsp:cNvPr id="0" name=""/>
        <dsp:cNvSpPr/>
      </dsp:nvSpPr>
      <dsp:spPr>
        <a:xfrm>
          <a:off x="3633220" y="1382748"/>
          <a:ext cx="3456092" cy="75602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i="0" kern="1200" baseline="0" dirty="0"/>
            <a:t>Hospodařský systém </a:t>
          </a:r>
          <a:r>
            <a:rPr lang="pl-PL" sz="1800" b="0" i="0" kern="1200" baseline="0" dirty="0"/>
            <a:t>(typ uspořádání ekonomiky)</a:t>
          </a:r>
          <a:endParaRPr lang="cs-CZ" sz="1800" kern="1200" dirty="0"/>
        </a:p>
      </dsp:txBody>
      <dsp:txXfrm>
        <a:off x="3670126" y="1419654"/>
        <a:ext cx="3382280" cy="682208"/>
      </dsp:txXfrm>
    </dsp:sp>
    <dsp:sp modelId="{55D3692F-D6B8-4CF4-9F99-20194A14700E}">
      <dsp:nvSpPr>
        <dsp:cNvPr id="0" name=""/>
        <dsp:cNvSpPr/>
      </dsp:nvSpPr>
      <dsp:spPr>
        <a:xfrm>
          <a:off x="3633220" y="2233271"/>
          <a:ext cx="3456092" cy="75602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Politický systém </a:t>
          </a:r>
          <a:r>
            <a:rPr lang="cs-CZ" sz="1800" b="0" i="0" kern="1200" baseline="0" dirty="0"/>
            <a:t>(státní instituce, politické strany a politické síly)</a:t>
          </a:r>
          <a:endParaRPr lang="cs-CZ" sz="1800" kern="1200" dirty="0"/>
        </a:p>
      </dsp:txBody>
      <dsp:txXfrm>
        <a:off x="3670126" y="2270177"/>
        <a:ext cx="3382280" cy="682208"/>
      </dsp:txXfrm>
    </dsp:sp>
    <dsp:sp modelId="{67D493F4-AFFC-4E2B-BE35-C2B83A058A26}">
      <dsp:nvSpPr>
        <dsp:cNvPr id="0" name=""/>
        <dsp:cNvSpPr/>
      </dsp:nvSpPr>
      <dsp:spPr>
        <a:xfrm>
          <a:off x="3633220" y="3083793"/>
          <a:ext cx="3456092" cy="75602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Velké zájmové skupiny </a:t>
          </a:r>
          <a:r>
            <a:rPr lang="cs-CZ" sz="1800" b="0" i="0" kern="1200" baseline="0" dirty="0"/>
            <a:t>(důchodci, ženy, studenti apod.)</a:t>
          </a:r>
          <a:endParaRPr lang="cs-CZ" sz="1800" kern="1200" dirty="0"/>
        </a:p>
      </dsp:txBody>
      <dsp:txXfrm>
        <a:off x="3670126" y="3120699"/>
        <a:ext cx="3382280" cy="682208"/>
      </dsp:txXfrm>
    </dsp:sp>
    <dsp:sp modelId="{710844C8-CE8F-46AF-8E48-E142BBC5E05C}">
      <dsp:nvSpPr>
        <dsp:cNvPr id="0" name=""/>
        <dsp:cNvSpPr/>
      </dsp:nvSpPr>
      <dsp:spPr>
        <a:xfrm>
          <a:off x="3633220" y="3934316"/>
          <a:ext cx="3456092" cy="75602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i="0" kern="1200" baseline="0" dirty="0"/>
            <a:t>Nadnárodní a mezinarodní organizace </a:t>
          </a:r>
          <a:r>
            <a:rPr lang="pl-PL" sz="1800" b="0" i="0" kern="1200" baseline="0" dirty="0"/>
            <a:t>a </a:t>
          </a:r>
          <a:r>
            <a:rPr lang="pl-PL" sz="1800" b="1" i="0" kern="1200" baseline="0" dirty="0"/>
            <a:t>integrační uskupení</a:t>
          </a:r>
          <a:r>
            <a:rPr lang="pl-PL" sz="1800" b="0" i="0" kern="1200" baseline="0" dirty="0"/>
            <a:t>.</a:t>
          </a:r>
          <a:endParaRPr lang="cs-CZ" sz="1800" kern="1200" dirty="0"/>
        </a:p>
      </dsp:txBody>
      <dsp:txXfrm>
        <a:off x="3670126" y="3971222"/>
        <a:ext cx="3382280" cy="68220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E85E0-A8CA-45BF-AA07-F2405E3BF0DA}">
      <dsp:nvSpPr>
        <dsp:cNvPr id="0" name=""/>
        <dsp:cNvSpPr/>
      </dsp:nvSpPr>
      <dsp:spPr>
        <a:xfrm rot="5400000">
          <a:off x="3332809" y="107908"/>
          <a:ext cx="4301421" cy="51609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3600" i="1" kern="1200" dirty="0">
              <a:latin typeface="+mn-lt"/>
            </a:rPr>
            <a:t>Zákonodárnou moc,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3600" i="1" kern="1200" dirty="0">
              <a:latin typeface="+mn-lt"/>
            </a:rPr>
            <a:t>Výkonnou moc,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3600" i="1" kern="1200" dirty="0">
              <a:latin typeface="+mn-lt"/>
            </a:rPr>
            <a:t>Soudní moc a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3600" i="1" kern="1200" dirty="0">
              <a:latin typeface="+mn-lt"/>
            </a:rPr>
            <a:t>Kontrolní moc.</a:t>
          </a:r>
        </a:p>
      </dsp:txBody>
      <dsp:txXfrm rot="-5400000">
        <a:off x="2903040" y="747655"/>
        <a:ext cx="4950982" cy="3881465"/>
      </dsp:txXfrm>
    </dsp:sp>
    <dsp:sp modelId="{952A1F54-3848-41BC-A73E-0F5F7CCFB378}">
      <dsp:nvSpPr>
        <dsp:cNvPr id="0" name=""/>
        <dsp:cNvSpPr/>
      </dsp:nvSpPr>
      <dsp:spPr>
        <a:xfrm>
          <a:off x="0" y="0"/>
          <a:ext cx="2903040" cy="5376777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>
              <a:solidFill>
                <a:schemeClr val="tx1"/>
              </a:solidFill>
            </a:rPr>
            <a:t>Dle činnosti </a:t>
          </a:r>
          <a:r>
            <a:rPr lang="cs-CZ" sz="3600" b="1" kern="1200" dirty="0">
              <a:solidFill>
                <a:schemeClr val="tx1"/>
              </a:solidFill>
            </a:rPr>
            <a:t>nositele HP členíme </a:t>
          </a:r>
          <a:r>
            <a:rPr lang="cs-CZ" sz="3600" kern="1200" dirty="0">
              <a:solidFill>
                <a:schemeClr val="tx1"/>
              </a:solidFill>
            </a:rPr>
            <a:t>na instituce a orgány, které mají</a:t>
          </a:r>
          <a:r>
            <a:rPr lang="cs-CZ" sz="3800" kern="1200" dirty="0">
              <a:solidFill>
                <a:schemeClr val="tx1"/>
              </a:solidFill>
            </a:rPr>
            <a:t>:</a:t>
          </a:r>
        </a:p>
      </dsp:txBody>
      <dsp:txXfrm>
        <a:off x="141715" y="141715"/>
        <a:ext cx="2619610" cy="509334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FE371-256B-4666-BC9A-A792526FAC1D}">
      <dsp:nvSpPr>
        <dsp:cNvPr id="0" name=""/>
        <dsp:cNvSpPr/>
      </dsp:nvSpPr>
      <dsp:spPr>
        <a:xfrm rot="5400000">
          <a:off x="3079978" y="-8632"/>
          <a:ext cx="4807083" cy="51609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1800" b="1" kern="1200" dirty="0"/>
            <a:t>zákonodárné instituce </a:t>
          </a:r>
          <a:r>
            <a:rPr lang="cs-CZ" sz="1800" kern="1200" dirty="0"/>
            <a:t>(</a:t>
          </a:r>
          <a:r>
            <a:rPr lang="cs-CZ" sz="1800" i="1" kern="1200" dirty="0"/>
            <a:t>parlament)</a:t>
          </a:r>
          <a:r>
            <a:rPr lang="cs-CZ" sz="1800" kern="1200" dirty="0"/>
            <a:t>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1800" b="1" kern="1200" dirty="0"/>
            <a:t>výkonné instituce </a:t>
          </a:r>
          <a:r>
            <a:rPr lang="cs-CZ" sz="1800" kern="1200" dirty="0"/>
            <a:t>(</a:t>
          </a:r>
          <a:r>
            <a:rPr lang="cs-CZ" sz="1800" i="1" kern="1200" dirty="0"/>
            <a:t>vláda, ministerstva a  jiné úřady např.  celní a daňové orgány, živnostenské úřady</a:t>
          </a:r>
          <a:r>
            <a:rPr lang="cs-CZ" sz="1800" kern="1200" dirty="0"/>
            <a:t>),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1800" b="1" kern="1200" dirty="0"/>
            <a:t>instituce, které mají kontrolní moc </a:t>
          </a:r>
          <a:r>
            <a:rPr lang="cs-CZ" sz="1800" kern="1200" dirty="0"/>
            <a:t>(státem zřízená </a:t>
          </a:r>
          <a:r>
            <a:rPr lang="cs-CZ" sz="1800" i="1" kern="1200" dirty="0"/>
            <a:t>centrální banka</a:t>
          </a:r>
          <a:r>
            <a:rPr lang="cs-CZ" sz="1800" kern="1200" dirty="0"/>
            <a:t>),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1800" b="1" kern="1200" dirty="0"/>
            <a:t>Instituce</a:t>
          </a:r>
          <a:r>
            <a:rPr lang="cs-CZ" sz="1800" kern="1200" dirty="0"/>
            <a:t> </a:t>
          </a:r>
          <a:r>
            <a:rPr lang="cs-CZ" sz="1800" b="1" kern="1200" dirty="0"/>
            <a:t>vytvářející  tržní prostředí a dohlížející na jeho kvalitu </a:t>
          </a:r>
          <a:r>
            <a:rPr lang="cs-CZ" sz="1800" kern="1200" dirty="0"/>
            <a:t>(</a:t>
          </a:r>
          <a:r>
            <a:rPr lang="cs-CZ" sz="1800" i="1" kern="1200" dirty="0"/>
            <a:t>protimonopolní úřad</a:t>
          </a:r>
          <a:r>
            <a:rPr lang="cs-CZ" sz="1800" kern="1200" dirty="0"/>
            <a:t>),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1800" b="1" kern="1200" dirty="0"/>
            <a:t>Instituce zajišťující vymahatelnost zákonem </a:t>
          </a:r>
          <a:r>
            <a:rPr lang="cs-CZ" sz="1800" kern="1200" dirty="0"/>
            <a:t>stanovených pravidel (</a:t>
          </a:r>
          <a:r>
            <a:rPr lang="cs-CZ" sz="1800" i="1" kern="1200" dirty="0"/>
            <a:t>soudy a jiné soudní instituce</a:t>
          </a:r>
          <a:r>
            <a:rPr lang="cs-CZ" sz="1800" kern="1200" dirty="0"/>
            <a:t>),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1800" b="1" kern="1200" dirty="0"/>
            <a:t>Instituce </a:t>
          </a:r>
          <a:r>
            <a:rPr lang="cs-CZ" sz="1800" b="1" kern="1200" dirty="0" err="1"/>
            <a:t>protivážných</a:t>
          </a:r>
          <a:r>
            <a:rPr lang="cs-CZ" sz="1800" b="1" kern="1200" dirty="0"/>
            <a:t> sil či nositelé vlivu</a:t>
          </a:r>
          <a:r>
            <a:rPr lang="cs-CZ" sz="1800" kern="1200" dirty="0"/>
            <a:t>, které ale nepatří mezi formální organizace HP, ale přímo či nepřímo ji ovlivňují (</a:t>
          </a:r>
          <a:r>
            <a:rPr lang="cs-CZ" sz="1800" i="1" kern="1200" dirty="0"/>
            <a:t>velké podniky, politické strany a odbory, vědecké instituce, média, zájmové skupiny, profesní komory, nadnárodní organizace </a:t>
          </a:r>
          <a:r>
            <a:rPr lang="cs-CZ" sz="1800" kern="1200" dirty="0"/>
            <a:t>aj.)</a:t>
          </a:r>
        </a:p>
      </dsp:txBody>
      <dsp:txXfrm rot="-5400000">
        <a:off x="2903040" y="402968"/>
        <a:ext cx="4926298" cy="4337759"/>
      </dsp:txXfrm>
    </dsp:sp>
    <dsp:sp modelId="{C5C29749-9681-41A8-8E0B-C854D5631A21}">
      <dsp:nvSpPr>
        <dsp:cNvPr id="0" name=""/>
        <dsp:cNvSpPr/>
      </dsp:nvSpPr>
      <dsp:spPr>
        <a:xfrm>
          <a:off x="0" y="2511"/>
          <a:ext cx="2903040" cy="5138671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tx1"/>
              </a:solidFill>
            </a:rPr>
            <a:t>Přehled nositelů hospodářské politiky zahrnuje zejména:  </a:t>
          </a:r>
        </a:p>
      </dsp:txBody>
      <dsp:txXfrm>
        <a:off x="141715" y="144226"/>
        <a:ext cx="2619610" cy="485524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15E35-8A00-4755-8375-5D989B7F883D}">
      <dsp:nvSpPr>
        <dsp:cNvPr id="0" name=""/>
        <dsp:cNvSpPr/>
      </dsp:nvSpPr>
      <dsp:spPr>
        <a:xfrm>
          <a:off x="11018" y="0"/>
          <a:ext cx="2116306" cy="4367706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0" kern="1200" dirty="0">
              <a:solidFill>
                <a:schemeClr val="tx1"/>
              </a:solidFill>
            </a:rPr>
            <a:t>Decizní sféra</a:t>
          </a:r>
          <a:r>
            <a:rPr lang="cs-CZ" sz="2000" i="0" kern="1200" dirty="0">
              <a:solidFill>
                <a:schemeClr val="tx1"/>
              </a:solidFill>
            </a:rPr>
            <a:t> </a:t>
          </a:r>
          <a:r>
            <a:rPr lang="cs-CZ" sz="1300" i="1" kern="1200" dirty="0">
              <a:solidFill>
                <a:schemeClr val="tx1"/>
              </a:solidFill>
            </a:rPr>
            <a:t>–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solidFill>
                <a:schemeClr val="tx1"/>
              </a:solidFill>
            </a:rPr>
            <a:t>má </a:t>
          </a:r>
          <a:r>
            <a:rPr lang="cs-CZ" sz="1500" b="1" kern="1200" dirty="0">
              <a:solidFill>
                <a:schemeClr val="tx1"/>
              </a:solidFill>
            </a:rPr>
            <a:t>velký podíl na hospodářsko-politickém rozhodování </a:t>
          </a:r>
          <a:r>
            <a:rPr lang="cs-CZ" sz="1500" kern="1200" dirty="0">
              <a:solidFill>
                <a:schemeClr val="tx1"/>
              </a:solidFill>
            </a:rPr>
            <a:t>v </a:t>
          </a:r>
          <a:r>
            <a:rPr lang="cs-CZ" sz="1500" b="1" kern="1200" dirty="0">
              <a:solidFill>
                <a:schemeClr val="tx1"/>
              </a:solidFill>
            </a:rPr>
            <a:t>důsledku pravomoci dané zákonem</a:t>
          </a:r>
          <a:r>
            <a:rPr lang="cs-CZ" sz="1500" kern="1200" dirty="0">
              <a:solidFill>
                <a:schemeClr val="tx1"/>
              </a:solidFill>
            </a:rPr>
            <a:t>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>
              <a:solidFill>
                <a:schemeClr val="tx1"/>
              </a:solidFill>
            </a:rPr>
            <a:t>nositelé přijímají, vykonávají a prosazují rozhodnutí </a:t>
          </a:r>
          <a:r>
            <a:rPr lang="cs-CZ" sz="1500" kern="1200" dirty="0">
              <a:solidFill>
                <a:schemeClr val="tx1"/>
              </a:solidFill>
            </a:rPr>
            <a:t>ve vztahu k ekonomice (</a:t>
          </a:r>
          <a:r>
            <a:rPr lang="cs-CZ" sz="1500" i="1" kern="1200" dirty="0">
              <a:solidFill>
                <a:schemeClr val="tx1"/>
              </a:solidFill>
            </a:rPr>
            <a:t>vláda, parlament, centrální banka)</a:t>
          </a:r>
          <a:r>
            <a:rPr lang="cs-CZ" sz="1500" kern="1200" dirty="0">
              <a:solidFill>
                <a:schemeClr val="tx1"/>
              </a:solidFill>
            </a:rPr>
            <a:t>, </a:t>
          </a:r>
          <a:r>
            <a:rPr lang="cs-CZ" sz="1500" b="1" kern="1200" dirty="0">
              <a:solidFill>
                <a:schemeClr val="tx1"/>
              </a:solidFill>
            </a:rPr>
            <a:t>přímo rozhodují o hospodářské politice </a:t>
          </a:r>
          <a:r>
            <a:rPr lang="cs-CZ" sz="1500" kern="1200" dirty="0">
              <a:solidFill>
                <a:schemeClr val="tx1"/>
              </a:solidFill>
            </a:rPr>
            <a:t>a také </a:t>
          </a:r>
          <a:r>
            <a:rPr lang="cs-CZ" sz="1500" b="1" kern="1200" dirty="0">
              <a:solidFill>
                <a:schemeClr val="tx1"/>
              </a:solidFill>
            </a:rPr>
            <a:t>se jí účastn</a:t>
          </a:r>
          <a:r>
            <a:rPr lang="cs-CZ" sz="1500" kern="1200" dirty="0">
              <a:solidFill>
                <a:schemeClr val="tx1"/>
              </a:solidFill>
            </a:rPr>
            <a:t>í (přijímají, realizují a prosazují </a:t>
          </a:r>
          <a:r>
            <a:rPr lang="cs-CZ" sz="1500" b="0" kern="1200" dirty="0">
              <a:solidFill>
                <a:schemeClr val="tx1"/>
              </a:solidFill>
            </a:rPr>
            <a:t>rozhodnutí).</a:t>
          </a:r>
        </a:p>
      </dsp:txBody>
      <dsp:txXfrm>
        <a:off x="73002" y="61984"/>
        <a:ext cx="1992338" cy="4243738"/>
      </dsp:txXfrm>
    </dsp:sp>
    <dsp:sp modelId="{8AB5D72B-2880-43F1-AF7C-586A16790BDD}">
      <dsp:nvSpPr>
        <dsp:cNvPr id="0" name=""/>
        <dsp:cNvSpPr/>
      </dsp:nvSpPr>
      <dsp:spPr>
        <a:xfrm>
          <a:off x="2338954" y="1921431"/>
          <a:ext cx="448656" cy="5248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2338954" y="2026400"/>
        <a:ext cx="314059" cy="314905"/>
      </dsp:txXfrm>
    </dsp:sp>
    <dsp:sp modelId="{3F76DA8B-D2EC-4F58-B492-45176C0BF933}">
      <dsp:nvSpPr>
        <dsp:cNvPr id="0" name=""/>
        <dsp:cNvSpPr/>
      </dsp:nvSpPr>
      <dsp:spPr>
        <a:xfrm>
          <a:off x="2973846" y="49918"/>
          <a:ext cx="2116306" cy="4267869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0" kern="1200" dirty="0">
              <a:solidFill>
                <a:schemeClr val="tx1"/>
              </a:solidFill>
            </a:rPr>
            <a:t>Vlivová sféra </a:t>
          </a:r>
          <a:r>
            <a:rPr lang="cs-CZ" sz="1400" i="0" kern="1200" dirty="0">
              <a:solidFill>
                <a:schemeClr val="tx1"/>
              </a:solidFill>
            </a:rPr>
            <a:t>–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Jedná se o </a:t>
          </a:r>
          <a:r>
            <a:rPr lang="cs-CZ" sz="1800" b="1" kern="1200" dirty="0">
              <a:solidFill>
                <a:schemeClr val="tx1"/>
              </a:solidFill>
            </a:rPr>
            <a:t>nositele, kteří mají možnost </a:t>
          </a:r>
          <a:r>
            <a:rPr lang="cs-CZ" sz="1800" kern="1200" dirty="0">
              <a:solidFill>
                <a:schemeClr val="tx1"/>
              </a:solidFill>
            </a:rPr>
            <a:t>hospodářsko-politická </a:t>
          </a:r>
          <a:r>
            <a:rPr lang="cs-CZ" sz="1800" b="1" kern="1200" dirty="0">
              <a:solidFill>
                <a:schemeClr val="tx1"/>
              </a:solidFill>
            </a:rPr>
            <a:t>rozhodnutí ovlivňovat, ale nemá rozhodovací a výkonné pravomoci </a:t>
          </a:r>
          <a:r>
            <a:rPr lang="cs-CZ" sz="1800" kern="1200" dirty="0">
              <a:solidFill>
                <a:schemeClr val="tx1"/>
              </a:solidFill>
            </a:rPr>
            <a:t>(</a:t>
          </a:r>
          <a:r>
            <a:rPr lang="cs-CZ" sz="1800" i="1" kern="1200" dirty="0">
              <a:solidFill>
                <a:schemeClr val="tx1"/>
              </a:solidFill>
            </a:rPr>
            <a:t>velké podniky, politické strany, odbory, tisk aj</a:t>
          </a:r>
          <a:r>
            <a:rPr lang="cs-CZ" sz="1800" kern="1200" dirty="0">
              <a:solidFill>
                <a:schemeClr val="tx1"/>
              </a:solidFill>
            </a:rPr>
            <a:t>.).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.  </a:t>
          </a:r>
        </a:p>
      </dsp:txBody>
      <dsp:txXfrm>
        <a:off x="3035830" y="111902"/>
        <a:ext cx="1992338" cy="4143901"/>
      </dsp:txXfrm>
    </dsp:sp>
    <dsp:sp modelId="{BFC4A6CE-7564-460E-A0AD-0700EFD4A7A2}">
      <dsp:nvSpPr>
        <dsp:cNvPr id="0" name=""/>
        <dsp:cNvSpPr/>
      </dsp:nvSpPr>
      <dsp:spPr>
        <a:xfrm>
          <a:off x="5301783" y="1921431"/>
          <a:ext cx="448656" cy="5248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5301783" y="2026400"/>
        <a:ext cx="314059" cy="314905"/>
      </dsp:txXfrm>
    </dsp:sp>
    <dsp:sp modelId="{CF203BE3-E119-49EC-BFC7-9CA121748108}">
      <dsp:nvSpPr>
        <dsp:cNvPr id="0" name=""/>
        <dsp:cNvSpPr/>
      </dsp:nvSpPr>
      <dsp:spPr>
        <a:xfrm>
          <a:off x="5936675" y="103565"/>
          <a:ext cx="2116306" cy="4160575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i="0" kern="1200" dirty="0">
              <a:solidFill>
                <a:schemeClr val="tx1"/>
              </a:solidFill>
            </a:rPr>
            <a:t>Nadnárodní instituce a organizace -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novější teorie připojují třetí sféru v důsledku zvyšující se internacionalizace a probíhajících integračních procesů.</a:t>
          </a:r>
        </a:p>
      </dsp:txBody>
      <dsp:txXfrm>
        <a:off x="5998659" y="165549"/>
        <a:ext cx="1992338" cy="403660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AFDA0-DDDC-4E31-B8C1-348B2440A2F4}">
      <dsp:nvSpPr>
        <dsp:cNvPr id="0" name=""/>
        <dsp:cNvSpPr/>
      </dsp:nvSpPr>
      <dsp:spPr>
        <a:xfrm>
          <a:off x="1437394" y="-125529"/>
          <a:ext cx="5189210" cy="5189210"/>
        </a:xfrm>
        <a:prstGeom prst="circularArrow">
          <a:avLst>
            <a:gd name="adj1" fmla="val 4668"/>
            <a:gd name="adj2" fmla="val 272909"/>
            <a:gd name="adj3" fmla="val 12892219"/>
            <a:gd name="adj4" fmla="val 17989494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B94559-57AB-4D61-92ED-46598F723273}">
      <dsp:nvSpPr>
        <dsp:cNvPr id="0" name=""/>
        <dsp:cNvSpPr/>
      </dsp:nvSpPr>
      <dsp:spPr>
        <a:xfrm>
          <a:off x="2330999" y="429"/>
          <a:ext cx="3402000" cy="17010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i="0" kern="1200" baseline="0" dirty="0">
              <a:solidFill>
                <a:schemeClr val="tx1"/>
              </a:solidFill>
            </a:rPr>
            <a:t>Nositelé vystupují ve všech fázích existence hospodářské politiky </a:t>
          </a:r>
          <a:r>
            <a:rPr lang="cs-CZ" sz="2400" b="0" i="0" kern="1200" baseline="0" dirty="0">
              <a:solidFill>
                <a:schemeClr val="tx1"/>
              </a:solidFill>
            </a:rPr>
            <a:t>tj</a:t>
          </a:r>
          <a:r>
            <a:rPr lang="cs-CZ" sz="2400" b="0" i="0" kern="1200" baseline="0" dirty="0"/>
            <a:t>. </a:t>
          </a:r>
          <a:endParaRPr lang="cs-CZ" sz="2400" kern="1200" dirty="0"/>
        </a:p>
      </dsp:txBody>
      <dsp:txXfrm>
        <a:off x="2414035" y="83465"/>
        <a:ext cx="3235928" cy="1534928"/>
      </dsp:txXfrm>
    </dsp:sp>
    <dsp:sp modelId="{C0581281-83F0-4149-AF14-F2DF3C7E2740}">
      <dsp:nvSpPr>
        <dsp:cNvPr id="0" name=""/>
        <dsp:cNvSpPr/>
      </dsp:nvSpPr>
      <dsp:spPr>
        <a:xfrm>
          <a:off x="4194271" y="1863700"/>
          <a:ext cx="3402000" cy="170100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i="0" kern="1200" baseline="0" dirty="0">
              <a:solidFill>
                <a:schemeClr val="tx1"/>
              </a:solidFill>
            </a:rPr>
            <a:t>Proces tvorby </a:t>
          </a:r>
          <a:endParaRPr lang="cs-CZ" sz="2800" kern="1200" dirty="0">
            <a:solidFill>
              <a:schemeClr val="tx1"/>
            </a:solidFill>
          </a:endParaRPr>
        </a:p>
      </dsp:txBody>
      <dsp:txXfrm>
        <a:off x="4277307" y="1946736"/>
        <a:ext cx="3235928" cy="1534928"/>
      </dsp:txXfrm>
    </dsp:sp>
    <dsp:sp modelId="{7FAE6B9D-7808-460E-9390-B111F71B3A22}">
      <dsp:nvSpPr>
        <dsp:cNvPr id="0" name=""/>
        <dsp:cNvSpPr/>
      </dsp:nvSpPr>
      <dsp:spPr>
        <a:xfrm>
          <a:off x="2331000" y="3726971"/>
          <a:ext cx="3402000" cy="170100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i="0" kern="1200" baseline="0" dirty="0"/>
            <a:t> </a:t>
          </a:r>
          <a:r>
            <a:rPr lang="cs-CZ" sz="2800" b="1" i="0" kern="1200" baseline="0" dirty="0">
              <a:solidFill>
                <a:schemeClr val="tx1"/>
              </a:solidFill>
            </a:rPr>
            <a:t>Proces provádění  </a:t>
          </a:r>
          <a:endParaRPr lang="cs-CZ" sz="2800" kern="1200" dirty="0">
            <a:solidFill>
              <a:schemeClr val="tx1"/>
            </a:solidFill>
          </a:endParaRPr>
        </a:p>
      </dsp:txBody>
      <dsp:txXfrm>
        <a:off x="2414036" y="3810007"/>
        <a:ext cx="3235928" cy="1534928"/>
      </dsp:txXfrm>
    </dsp:sp>
    <dsp:sp modelId="{35F8B93F-D311-49C3-AE0A-B355FDD5488F}">
      <dsp:nvSpPr>
        <dsp:cNvPr id="0" name=""/>
        <dsp:cNvSpPr/>
      </dsp:nvSpPr>
      <dsp:spPr>
        <a:xfrm>
          <a:off x="467728" y="1863700"/>
          <a:ext cx="3402000" cy="170100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i="0" kern="1200" baseline="0" dirty="0">
              <a:solidFill>
                <a:schemeClr val="tx1"/>
              </a:solidFill>
            </a:rPr>
            <a:t>Proces kontroly  </a:t>
          </a:r>
          <a:endParaRPr lang="cs-CZ" sz="2800" kern="1200" dirty="0">
            <a:solidFill>
              <a:schemeClr val="tx1"/>
            </a:solidFill>
          </a:endParaRPr>
        </a:p>
      </dsp:txBody>
      <dsp:txXfrm>
        <a:off x="550764" y="1946736"/>
        <a:ext cx="3235928" cy="1534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739AD-991A-4182-945A-74B4DB3405FA}">
      <dsp:nvSpPr>
        <dsp:cNvPr id="0" name=""/>
        <dsp:cNvSpPr/>
      </dsp:nvSpPr>
      <dsp:spPr>
        <a:xfrm>
          <a:off x="0" y="0"/>
          <a:ext cx="6336792" cy="967338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tx1"/>
              </a:solidFill>
            </a:rPr>
            <a:t>Liberální  x Intervencionistická hospodářská politika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28332" y="28332"/>
        <a:ext cx="5179780" cy="910674"/>
      </dsp:txXfrm>
    </dsp:sp>
    <dsp:sp modelId="{6BE774CE-E783-4E2C-9BE1-E2AC2CDB7BE2}">
      <dsp:nvSpPr>
        <dsp:cNvPr id="0" name=""/>
        <dsp:cNvSpPr/>
      </dsp:nvSpPr>
      <dsp:spPr>
        <a:xfrm>
          <a:off x="473202" y="1101691"/>
          <a:ext cx="6336792" cy="967338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tx1"/>
              </a:solidFill>
            </a:rPr>
            <a:t>Makroekonomická x Mikroekonomická hospodářská politika 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501534" y="1130023"/>
        <a:ext cx="5178155" cy="910674"/>
      </dsp:txXfrm>
    </dsp:sp>
    <dsp:sp modelId="{EAB6635E-B0DE-4C7C-B39B-26948741A7E1}">
      <dsp:nvSpPr>
        <dsp:cNvPr id="0" name=""/>
        <dsp:cNvSpPr/>
      </dsp:nvSpPr>
      <dsp:spPr>
        <a:xfrm>
          <a:off x="946404" y="2203383"/>
          <a:ext cx="6336792" cy="967338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tx1"/>
              </a:solidFill>
            </a:rPr>
            <a:t>Teoretická x Praktická hospodářská politika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974736" y="2231715"/>
        <a:ext cx="5178155" cy="910674"/>
      </dsp:txXfrm>
    </dsp:sp>
    <dsp:sp modelId="{06A474CA-18F7-47A1-8700-9D98E862A3B1}">
      <dsp:nvSpPr>
        <dsp:cNvPr id="0" name=""/>
        <dsp:cNvSpPr/>
      </dsp:nvSpPr>
      <dsp:spPr>
        <a:xfrm>
          <a:off x="1419605" y="3305074"/>
          <a:ext cx="6336792" cy="967338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tx1"/>
              </a:solidFill>
            </a:rPr>
            <a:t>Keynesovský  x  Konzervativní typ hospodářské politiky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1447937" y="3333406"/>
        <a:ext cx="5178155" cy="910674"/>
      </dsp:txXfrm>
    </dsp:sp>
    <dsp:sp modelId="{B981B597-3C74-41D1-B771-5BDF18A1701E}">
      <dsp:nvSpPr>
        <dsp:cNvPr id="0" name=""/>
        <dsp:cNvSpPr/>
      </dsp:nvSpPr>
      <dsp:spPr>
        <a:xfrm>
          <a:off x="1892808" y="4406766"/>
          <a:ext cx="6336792" cy="967338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tx1"/>
              </a:solidFill>
            </a:rPr>
            <a:t>Expanzivní x Restriktivní hospodářská politika</a:t>
          </a:r>
          <a:r>
            <a:rPr lang="cs-CZ" sz="2400" kern="1200" dirty="0">
              <a:solidFill>
                <a:schemeClr val="tx1"/>
              </a:solidFill>
            </a:rPr>
            <a:t> </a:t>
          </a:r>
        </a:p>
      </dsp:txBody>
      <dsp:txXfrm>
        <a:off x="1921140" y="4435098"/>
        <a:ext cx="5178155" cy="910674"/>
      </dsp:txXfrm>
    </dsp:sp>
    <dsp:sp modelId="{36B341F8-DB43-4181-94FA-6DF7B7D60B66}">
      <dsp:nvSpPr>
        <dsp:cNvPr id="0" name=""/>
        <dsp:cNvSpPr/>
      </dsp:nvSpPr>
      <dsp:spPr>
        <a:xfrm>
          <a:off x="5708021" y="706694"/>
          <a:ext cx="628770" cy="6287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>
        <a:off x="5849494" y="706694"/>
        <a:ext cx="345824" cy="473149"/>
      </dsp:txXfrm>
    </dsp:sp>
    <dsp:sp modelId="{FDAB1C38-9C52-4EC5-9350-CE43573D32F0}">
      <dsp:nvSpPr>
        <dsp:cNvPr id="0" name=""/>
        <dsp:cNvSpPr/>
      </dsp:nvSpPr>
      <dsp:spPr>
        <a:xfrm>
          <a:off x="6181223" y="1808386"/>
          <a:ext cx="628770" cy="6287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>
        <a:off x="6322696" y="1808386"/>
        <a:ext cx="345824" cy="473149"/>
      </dsp:txXfrm>
    </dsp:sp>
    <dsp:sp modelId="{6983C269-CD67-402B-BD02-95EE09BD9F31}">
      <dsp:nvSpPr>
        <dsp:cNvPr id="0" name=""/>
        <dsp:cNvSpPr/>
      </dsp:nvSpPr>
      <dsp:spPr>
        <a:xfrm>
          <a:off x="6654425" y="2893955"/>
          <a:ext cx="628770" cy="6287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>
        <a:off x="6795898" y="2893955"/>
        <a:ext cx="345824" cy="473149"/>
      </dsp:txXfrm>
    </dsp:sp>
    <dsp:sp modelId="{9EC3F628-49BF-4C4D-B451-2031344249B7}">
      <dsp:nvSpPr>
        <dsp:cNvPr id="0" name=""/>
        <dsp:cNvSpPr/>
      </dsp:nvSpPr>
      <dsp:spPr>
        <a:xfrm>
          <a:off x="7127627" y="4006395"/>
          <a:ext cx="628770" cy="6287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>
        <a:off x="7269100" y="4006395"/>
        <a:ext cx="345824" cy="4731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1D4EA-3E2B-4AAA-9F9B-D985BB3D70C0}">
      <dsp:nvSpPr>
        <dsp:cNvPr id="0" name=""/>
        <dsp:cNvSpPr/>
      </dsp:nvSpPr>
      <dsp:spPr>
        <a:xfrm>
          <a:off x="966298" y="0"/>
          <a:ext cx="5331653" cy="5331653"/>
        </a:xfrm>
        <a:prstGeom prst="triangl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3A6CC3-98F5-4098-9B97-633E39BD8E8C}">
      <dsp:nvSpPr>
        <dsp:cNvPr id="0" name=""/>
        <dsp:cNvSpPr/>
      </dsp:nvSpPr>
      <dsp:spPr>
        <a:xfrm>
          <a:off x="3632125" y="536029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Fiskální politika </a:t>
          </a:r>
          <a:endParaRPr lang="cs-CZ" sz="1800" kern="1200" dirty="0"/>
        </a:p>
      </dsp:txBody>
      <dsp:txXfrm>
        <a:off x="3647528" y="551432"/>
        <a:ext cx="3434769" cy="284719"/>
      </dsp:txXfrm>
    </dsp:sp>
    <dsp:sp modelId="{D8B2D1B3-9857-4EA2-AAC5-66A8FA6B8614}">
      <dsp:nvSpPr>
        <dsp:cNvPr id="0" name=""/>
        <dsp:cNvSpPr/>
      </dsp:nvSpPr>
      <dsp:spPr>
        <a:xfrm>
          <a:off x="3632125" y="890995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Monetární  politika</a:t>
          </a:r>
          <a:endParaRPr lang="cs-CZ" sz="1800" kern="1200" dirty="0"/>
        </a:p>
      </dsp:txBody>
      <dsp:txXfrm>
        <a:off x="3647528" y="906398"/>
        <a:ext cx="3434769" cy="284719"/>
      </dsp:txXfrm>
    </dsp:sp>
    <dsp:sp modelId="{098CEE07-D565-45D9-BD5D-494E7980B04A}">
      <dsp:nvSpPr>
        <dsp:cNvPr id="0" name=""/>
        <dsp:cNvSpPr/>
      </dsp:nvSpPr>
      <dsp:spPr>
        <a:xfrm>
          <a:off x="3632125" y="1245961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</a:t>
          </a:r>
          <a:r>
            <a:rPr lang="cs-CZ" sz="1600" b="1" i="0" kern="1200" baseline="0" dirty="0"/>
            <a:t>nější (zahraničně -obchodní) politika</a:t>
          </a:r>
          <a:endParaRPr lang="cs-CZ" sz="1600" kern="1200" dirty="0"/>
        </a:p>
      </dsp:txBody>
      <dsp:txXfrm>
        <a:off x="3647528" y="1261364"/>
        <a:ext cx="3434769" cy="284719"/>
      </dsp:txXfrm>
    </dsp:sp>
    <dsp:sp modelId="{D076D6DA-1E12-4276-9AC7-A80357693C0D}">
      <dsp:nvSpPr>
        <dsp:cNvPr id="0" name=""/>
        <dsp:cNvSpPr/>
      </dsp:nvSpPr>
      <dsp:spPr>
        <a:xfrm>
          <a:off x="3632125" y="1600928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Důchodová politika</a:t>
          </a:r>
          <a:r>
            <a:rPr lang="cs-CZ" sz="1800" b="1" i="0" kern="1200" baseline="0" dirty="0"/>
            <a:t> </a:t>
          </a:r>
          <a:endParaRPr lang="cs-CZ" sz="1800" kern="1200" dirty="0"/>
        </a:p>
      </dsp:txBody>
      <dsp:txXfrm>
        <a:off x="3647528" y="1616331"/>
        <a:ext cx="3434769" cy="284719"/>
      </dsp:txXfrm>
    </dsp:sp>
    <dsp:sp modelId="{F44BB536-54C0-4E55-8CCF-8F9EF8CACE04}">
      <dsp:nvSpPr>
        <dsp:cNvPr id="0" name=""/>
        <dsp:cNvSpPr/>
      </dsp:nvSpPr>
      <dsp:spPr>
        <a:xfrm>
          <a:off x="3632125" y="1955894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600" b="1" kern="1200" dirty="0"/>
            <a:t>Politika ochrany hospodářské soutěže</a:t>
          </a:r>
          <a:endParaRPr lang="cs-CZ" sz="1600" kern="1200" dirty="0"/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 dirty="0"/>
        </a:p>
      </dsp:txBody>
      <dsp:txXfrm>
        <a:off x="3647528" y="1971297"/>
        <a:ext cx="3434769" cy="284719"/>
      </dsp:txXfrm>
    </dsp:sp>
    <dsp:sp modelId="{81B17444-01AD-4294-BA00-B339DF668D72}">
      <dsp:nvSpPr>
        <dsp:cNvPr id="0" name=""/>
        <dsp:cNvSpPr/>
      </dsp:nvSpPr>
      <dsp:spPr>
        <a:xfrm>
          <a:off x="3632125" y="2310860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Sociální politika </a:t>
          </a:r>
          <a:endParaRPr lang="cs-CZ" sz="1800" kern="1200" dirty="0"/>
        </a:p>
      </dsp:txBody>
      <dsp:txXfrm>
        <a:off x="3647528" y="2326263"/>
        <a:ext cx="3434769" cy="284719"/>
      </dsp:txXfrm>
    </dsp:sp>
    <dsp:sp modelId="{590E16A8-A662-4988-A4F1-F11BA2846828}">
      <dsp:nvSpPr>
        <dsp:cNvPr id="0" name=""/>
        <dsp:cNvSpPr/>
      </dsp:nvSpPr>
      <dsp:spPr>
        <a:xfrm>
          <a:off x="3632125" y="2665826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Politika zaměstnanosti </a:t>
          </a:r>
          <a:endParaRPr lang="cs-CZ" sz="1800" kern="1200" dirty="0"/>
        </a:p>
      </dsp:txBody>
      <dsp:txXfrm>
        <a:off x="3647528" y="2681229"/>
        <a:ext cx="3434769" cy="284719"/>
      </dsp:txXfrm>
    </dsp:sp>
    <dsp:sp modelId="{44DD9382-026A-4A27-AD0B-54163E3CB250}">
      <dsp:nvSpPr>
        <dsp:cNvPr id="0" name=""/>
        <dsp:cNvSpPr/>
      </dsp:nvSpPr>
      <dsp:spPr>
        <a:xfrm>
          <a:off x="3632125" y="3020793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Regionální politika</a:t>
          </a:r>
          <a:endParaRPr lang="cs-CZ" sz="1800" kern="1200" dirty="0"/>
        </a:p>
      </dsp:txBody>
      <dsp:txXfrm>
        <a:off x="3647528" y="3036196"/>
        <a:ext cx="3434769" cy="284719"/>
      </dsp:txXfrm>
    </dsp:sp>
    <dsp:sp modelId="{C98A74B3-5854-4A49-A7C7-EFBA3BEF3438}">
      <dsp:nvSpPr>
        <dsp:cNvPr id="0" name=""/>
        <dsp:cNvSpPr/>
      </dsp:nvSpPr>
      <dsp:spPr>
        <a:xfrm>
          <a:off x="3632125" y="3375759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Strukturální politika</a:t>
          </a:r>
          <a:endParaRPr lang="cs-CZ" sz="1800" kern="1200" dirty="0"/>
        </a:p>
      </dsp:txBody>
      <dsp:txXfrm>
        <a:off x="3647528" y="3391162"/>
        <a:ext cx="3434769" cy="284719"/>
      </dsp:txXfrm>
    </dsp:sp>
    <dsp:sp modelId="{197A8A21-7832-44EC-B123-952618FC58BF}">
      <dsp:nvSpPr>
        <dsp:cNvPr id="0" name=""/>
        <dsp:cNvSpPr/>
      </dsp:nvSpPr>
      <dsp:spPr>
        <a:xfrm>
          <a:off x="3653231" y="3730725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Průmyslová politika</a:t>
          </a:r>
          <a:endParaRPr lang="cs-CZ" sz="1800" kern="1200" dirty="0"/>
        </a:p>
      </dsp:txBody>
      <dsp:txXfrm>
        <a:off x="3668634" y="3746128"/>
        <a:ext cx="3434769" cy="284719"/>
      </dsp:txXfrm>
    </dsp:sp>
    <dsp:sp modelId="{E528DD47-8EE9-455C-819A-2234289D56F3}">
      <dsp:nvSpPr>
        <dsp:cNvPr id="0" name=""/>
        <dsp:cNvSpPr/>
      </dsp:nvSpPr>
      <dsp:spPr>
        <a:xfrm>
          <a:off x="3632125" y="4085692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i="0" kern="1200" baseline="0" dirty="0"/>
            <a:t>Politika ochrany životního prostředí </a:t>
          </a:r>
          <a:endParaRPr lang="cs-CZ" sz="1600" kern="1200" dirty="0"/>
        </a:p>
      </dsp:txBody>
      <dsp:txXfrm>
        <a:off x="3647528" y="4101095"/>
        <a:ext cx="3434769" cy="284719"/>
      </dsp:txXfrm>
    </dsp:sp>
    <dsp:sp modelId="{30E8A426-E509-47CD-BE3D-C392B2C5CAF1}">
      <dsp:nvSpPr>
        <dsp:cNvPr id="0" name=""/>
        <dsp:cNvSpPr/>
      </dsp:nvSpPr>
      <dsp:spPr>
        <a:xfrm>
          <a:off x="3632125" y="4440658"/>
          <a:ext cx="3465575" cy="315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Vědecko-výzkumná politika  </a:t>
          </a:r>
          <a:endParaRPr lang="cs-CZ" sz="1800" kern="1200" dirty="0"/>
        </a:p>
      </dsp:txBody>
      <dsp:txXfrm>
        <a:off x="3647528" y="4456061"/>
        <a:ext cx="3434769" cy="2847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19158-ABF0-4E81-92F0-86358E45D939}">
      <dsp:nvSpPr>
        <dsp:cNvPr id="0" name=""/>
        <dsp:cNvSpPr/>
      </dsp:nvSpPr>
      <dsp:spPr>
        <a:xfrm>
          <a:off x="3984811" y="2191218"/>
          <a:ext cx="3129045" cy="496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268"/>
              </a:lnTo>
              <a:lnTo>
                <a:pt x="3129045" y="338268"/>
              </a:lnTo>
              <a:lnTo>
                <a:pt x="3129045" y="4963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81575-E8EA-4FD8-9466-647905010B72}">
      <dsp:nvSpPr>
        <dsp:cNvPr id="0" name=""/>
        <dsp:cNvSpPr/>
      </dsp:nvSpPr>
      <dsp:spPr>
        <a:xfrm>
          <a:off x="3984811" y="2191218"/>
          <a:ext cx="1043015" cy="496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268"/>
              </a:lnTo>
              <a:lnTo>
                <a:pt x="1043015" y="338268"/>
              </a:lnTo>
              <a:lnTo>
                <a:pt x="1043015" y="4963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D64FD-6ABF-4B6C-84A1-34E3831169BE}">
      <dsp:nvSpPr>
        <dsp:cNvPr id="0" name=""/>
        <dsp:cNvSpPr/>
      </dsp:nvSpPr>
      <dsp:spPr>
        <a:xfrm>
          <a:off x="2941796" y="2191218"/>
          <a:ext cx="1043015" cy="496380"/>
        </a:xfrm>
        <a:custGeom>
          <a:avLst/>
          <a:gdLst/>
          <a:ahLst/>
          <a:cxnLst/>
          <a:rect l="0" t="0" r="0" b="0"/>
          <a:pathLst>
            <a:path>
              <a:moveTo>
                <a:pt x="1043015" y="0"/>
              </a:moveTo>
              <a:lnTo>
                <a:pt x="1043015" y="338268"/>
              </a:lnTo>
              <a:lnTo>
                <a:pt x="0" y="338268"/>
              </a:lnTo>
              <a:lnTo>
                <a:pt x="0" y="4963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1E0134-2C19-4A6E-97D0-8FB0C84D672B}">
      <dsp:nvSpPr>
        <dsp:cNvPr id="0" name=""/>
        <dsp:cNvSpPr/>
      </dsp:nvSpPr>
      <dsp:spPr>
        <a:xfrm>
          <a:off x="855766" y="2191218"/>
          <a:ext cx="3129045" cy="496380"/>
        </a:xfrm>
        <a:custGeom>
          <a:avLst/>
          <a:gdLst/>
          <a:ahLst/>
          <a:cxnLst/>
          <a:rect l="0" t="0" r="0" b="0"/>
          <a:pathLst>
            <a:path>
              <a:moveTo>
                <a:pt x="3129045" y="0"/>
              </a:moveTo>
              <a:lnTo>
                <a:pt x="3129045" y="338268"/>
              </a:lnTo>
              <a:lnTo>
                <a:pt x="0" y="338268"/>
              </a:lnTo>
              <a:lnTo>
                <a:pt x="0" y="4963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4DEDF-9B4E-440F-8EB7-2A5558404FF8}">
      <dsp:nvSpPr>
        <dsp:cNvPr id="0" name=""/>
        <dsp:cNvSpPr/>
      </dsp:nvSpPr>
      <dsp:spPr>
        <a:xfrm>
          <a:off x="2496276" y="1247716"/>
          <a:ext cx="2977070" cy="943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36A5E-1745-46A4-AA0B-3E98EC79F54F}">
      <dsp:nvSpPr>
        <dsp:cNvPr id="0" name=""/>
        <dsp:cNvSpPr/>
      </dsp:nvSpPr>
      <dsp:spPr>
        <a:xfrm>
          <a:off x="2685915" y="1427873"/>
          <a:ext cx="2977070" cy="943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Způsoby uplatňování HP </a:t>
          </a:r>
        </a:p>
      </dsp:txBody>
      <dsp:txXfrm>
        <a:off x="2713549" y="1455507"/>
        <a:ext cx="2921802" cy="888233"/>
      </dsp:txXfrm>
    </dsp:sp>
    <dsp:sp modelId="{73E6C074-C867-4D15-8D76-1F894D142CD7}">
      <dsp:nvSpPr>
        <dsp:cNvPr id="0" name=""/>
        <dsp:cNvSpPr/>
      </dsp:nvSpPr>
      <dsp:spPr>
        <a:xfrm>
          <a:off x="2390" y="2687598"/>
          <a:ext cx="1706751" cy="10837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147D0-4F41-41CC-BD0E-93A70B330278}">
      <dsp:nvSpPr>
        <dsp:cNvPr id="0" name=""/>
        <dsp:cNvSpPr/>
      </dsp:nvSpPr>
      <dsp:spPr>
        <a:xfrm>
          <a:off x="192029" y="2867755"/>
          <a:ext cx="1706751" cy="10837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Stabilizační HP</a:t>
          </a:r>
        </a:p>
      </dsp:txBody>
      <dsp:txXfrm>
        <a:off x="223772" y="2899498"/>
        <a:ext cx="1643265" cy="1020301"/>
      </dsp:txXfrm>
    </dsp:sp>
    <dsp:sp modelId="{33511C8B-0048-425A-909A-ABF3101051F2}">
      <dsp:nvSpPr>
        <dsp:cNvPr id="0" name=""/>
        <dsp:cNvSpPr/>
      </dsp:nvSpPr>
      <dsp:spPr>
        <a:xfrm>
          <a:off x="2088420" y="2687598"/>
          <a:ext cx="1706751" cy="10837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B22441-FBFE-4984-89AC-2A2DF3648320}">
      <dsp:nvSpPr>
        <dsp:cNvPr id="0" name=""/>
        <dsp:cNvSpPr/>
      </dsp:nvSpPr>
      <dsp:spPr>
        <a:xfrm>
          <a:off x="2278059" y="2867755"/>
          <a:ext cx="1706751" cy="10837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Prorůstová HP</a:t>
          </a:r>
        </a:p>
      </dsp:txBody>
      <dsp:txXfrm>
        <a:off x="2309802" y="2899498"/>
        <a:ext cx="1643265" cy="1020301"/>
      </dsp:txXfrm>
    </dsp:sp>
    <dsp:sp modelId="{6ECABD97-D136-4488-B8CF-3064CC47F55A}">
      <dsp:nvSpPr>
        <dsp:cNvPr id="0" name=""/>
        <dsp:cNvSpPr/>
      </dsp:nvSpPr>
      <dsp:spPr>
        <a:xfrm>
          <a:off x="4174450" y="2687598"/>
          <a:ext cx="1706751" cy="10837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4F12C-7831-434B-A21E-99197D4E71E3}">
      <dsp:nvSpPr>
        <dsp:cNvPr id="0" name=""/>
        <dsp:cNvSpPr/>
      </dsp:nvSpPr>
      <dsp:spPr>
        <a:xfrm>
          <a:off x="4364089" y="2867755"/>
          <a:ext cx="1706751" cy="10837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Makroekonomická HP</a:t>
          </a:r>
        </a:p>
      </dsp:txBody>
      <dsp:txXfrm>
        <a:off x="4395832" y="2899498"/>
        <a:ext cx="1643265" cy="1020301"/>
      </dsp:txXfrm>
    </dsp:sp>
    <dsp:sp modelId="{534FAC4F-4E53-459F-BB83-983F390F44F1}">
      <dsp:nvSpPr>
        <dsp:cNvPr id="0" name=""/>
        <dsp:cNvSpPr/>
      </dsp:nvSpPr>
      <dsp:spPr>
        <a:xfrm>
          <a:off x="6260480" y="2687598"/>
          <a:ext cx="1706751" cy="10837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8AFA4-D68A-403B-8D81-087B4A765362}">
      <dsp:nvSpPr>
        <dsp:cNvPr id="0" name=""/>
        <dsp:cNvSpPr/>
      </dsp:nvSpPr>
      <dsp:spPr>
        <a:xfrm>
          <a:off x="6450119" y="2867755"/>
          <a:ext cx="1706751" cy="10837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Mikroekonomická HP</a:t>
          </a:r>
        </a:p>
      </dsp:txBody>
      <dsp:txXfrm>
        <a:off x="6481862" y="2899498"/>
        <a:ext cx="1643265" cy="10203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0C591-579B-4847-BF8B-D554E76D68F3}">
      <dsp:nvSpPr>
        <dsp:cNvPr id="0" name=""/>
        <dsp:cNvSpPr/>
      </dsp:nvSpPr>
      <dsp:spPr>
        <a:xfrm rot="5400000">
          <a:off x="4388586" y="-1292539"/>
          <a:ext cx="2190547" cy="51612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Vyjadřuje vzestup hospodářského potenciálu země</a:t>
          </a:r>
          <a:r>
            <a:rPr lang="cs-CZ" sz="1600" kern="1200" dirty="0"/>
            <a:t>,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je popisován pomocí tempa růstu reálného produktu</a:t>
          </a:r>
          <a:r>
            <a:rPr lang="cs-CZ" sz="1600" kern="1200" dirty="0"/>
            <a:t>,  zpravidla </a:t>
          </a:r>
          <a:r>
            <a:rPr lang="cs-CZ" sz="1600" b="1" kern="1200" dirty="0"/>
            <a:t>hrubého domácího produktu  (GDP</a:t>
          </a:r>
          <a:r>
            <a:rPr lang="cs-CZ" sz="1600" kern="1200" dirty="0"/>
            <a:t>).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V krátkém období je spojován s cyklickým vývojem ekonomiky (reálného produktu). 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Dlouhodobé hledisko pak sleduje vývoj potenciáln</a:t>
          </a:r>
          <a:r>
            <a:rPr lang="cs-CZ" sz="1400" kern="1200" dirty="0"/>
            <a:t>ího produktu. </a:t>
          </a:r>
        </a:p>
      </dsp:txBody>
      <dsp:txXfrm rot="-5400000">
        <a:off x="2903220" y="299761"/>
        <a:ext cx="5054346" cy="1976679"/>
      </dsp:txXfrm>
    </dsp:sp>
    <dsp:sp modelId="{2793B864-3ECB-43D3-9008-2FCDBD0A81A3}">
      <dsp:nvSpPr>
        <dsp:cNvPr id="0" name=""/>
        <dsp:cNvSpPr/>
      </dsp:nvSpPr>
      <dsp:spPr>
        <a:xfrm>
          <a:off x="258" y="0"/>
          <a:ext cx="2903220" cy="2576071"/>
        </a:xfrm>
        <a:prstGeom prst="roundRect">
          <a:avLst/>
        </a:prstGeom>
        <a:gradFill rotWithShape="0"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>
              <a:solidFill>
                <a:schemeClr val="tx1"/>
              </a:solidFill>
            </a:rPr>
            <a:t>Hospodářský růst </a:t>
          </a:r>
        </a:p>
      </dsp:txBody>
      <dsp:txXfrm>
        <a:off x="126011" y="125753"/>
        <a:ext cx="2651714" cy="2324565"/>
      </dsp:txXfrm>
    </dsp:sp>
    <dsp:sp modelId="{B1533D49-0574-48F0-B369-67CF373B95EA}">
      <dsp:nvSpPr>
        <dsp:cNvPr id="0" name=""/>
        <dsp:cNvSpPr/>
      </dsp:nvSpPr>
      <dsp:spPr>
        <a:xfrm rot="5400000">
          <a:off x="4453431" y="1412335"/>
          <a:ext cx="2060857" cy="51612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1" kern="1200" dirty="0"/>
            <a:t>Rovnováha na trhu práce </a:t>
          </a:r>
          <a:r>
            <a:rPr lang="cs-CZ" sz="1800" kern="1200" dirty="0"/>
            <a:t>(vyjádřená </a:t>
          </a:r>
          <a:r>
            <a:rPr lang="cs-CZ" sz="1800" b="1" kern="1200" dirty="0"/>
            <a:t>mírou nezaměstnanosti)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1" kern="1200" dirty="0"/>
            <a:t>Rovnováha cen a stabilita měny </a:t>
          </a:r>
          <a:r>
            <a:rPr lang="cs-CZ" sz="1800" kern="1200" dirty="0"/>
            <a:t>(hlavním ukazatelem je </a:t>
          </a:r>
          <a:r>
            <a:rPr lang="cs-CZ" sz="1800" b="1" kern="1200" dirty="0"/>
            <a:t>míra inflace</a:t>
          </a:r>
          <a:r>
            <a:rPr lang="cs-CZ" sz="1800" kern="1200" dirty="0"/>
            <a:t>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1" kern="1200" dirty="0"/>
            <a:t>Rovnováha ve vnějších ekonomických vztazích </a:t>
          </a:r>
          <a:r>
            <a:rPr lang="cs-CZ" sz="1800" kern="1200" dirty="0"/>
            <a:t>(sleduje se pomocí </a:t>
          </a:r>
          <a:r>
            <a:rPr lang="cs-CZ" sz="1800" b="1" kern="1200" dirty="0"/>
            <a:t>platební bilance</a:t>
          </a:r>
          <a:r>
            <a:rPr lang="cs-CZ" sz="1800" kern="1200" dirty="0"/>
            <a:t>).  </a:t>
          </a:r>
        </a:p>
      </dsp:txBody>
      <dsp:txXfrm rot="-5400000">
        <a:off x="2903220" y="3063150"/>
        <a:ext cx="5060677" cy="1859651"/>
      </dsp:txXfrm>
    </dsp:sp>
    <dsp:sp modelId="{FD1E2521-84AF-476D-9546-1AC43F37A732}">
      <dsp:nvSpPr>
        <dsp:cNvPr id="0" name=""/>
        <dsp:cNvSpPr/>
      </dsp:nvSpPr>
      <dsp:spPr>
        <a:xfrm>
          <a:off x="0" y="2704939"/>
          <a:ext cx="2903220" cy="2576071"/>
        </a:xfrm>
        <a:prstGeom prst="roundRect">
          <a:avLst/>
        </a:prstGeom>
        <a:gradFill rotWithShape="0"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>
              <a:solidFill>
                <a:schemeClr val="tx1"/>
              </a:solidFill>
            </a:rPr>
            <a:t>Hospodářská  (ekonomická) rovnováha </a:t>
          </a:r>
        </a:p>
      </dsp:txBody>
      <dsp:txXfrm>
        <a:off x="125753" y="2830692"/>
        <a:ext cx="2651714" cy="23245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66F688-563F-47E3-BE34-C7A0BE1641E2}">
      <dsp:nvSpPr>
        <dsp:cNvPr id="0" name=""/>
        <dsp:cNvSpPr/>
      </dsp:nvSpPr>
      <dsp:spPr>
        <a:xfrm>
          <a:off x="1376416" y="0"/>
          <a:ext cx="5311666" cy="5311666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4158F-40F1-4C86-841C-6CFEDE05F23C}">
      <dsp:nvSpPr>
        <dsp:cNvPr id="0" name=""/>
        <dsp:cNvSpPr/>
      </dsp:nvSpPr>
      <dsp:spPr>
        <a:xfrm>
          <a:off x="1881025" y="504608"/>
          <a:ext cx="2071549" cy="207154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tx1"/>
              </a:solidFill>
            </a:rPr>
            <a:t>Míra inflace</a:t>
          </a:r>
        </a:p>
      </dsp:txBody>
      <dsp:txXfrm>
        <a:off x="1982150" y="605733"/>
        <a:ext cx="1869299" cy="1869299"/>
      </dsp:txXfrm>
    </dsp:sp>
    <dsp:sp modelId="{52E0AA50-ACD7-45D4-9E9D-2708E02A37AB}">
      <dsp:nvSpPr>
        <dsp:cNvPr id="0" name=""/>
        <dsp:cNvSpPr/>
      </dsp:nvSpPr>
      <dsp:spPr>
        <a:xfrm>
          <a:off x="4111924" y="504608"/>
          <a:ext cx="2071549" cy="207154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tx1"/>
              </a:solidFill>
            </a:rPr>
            <a:t>Míra </a:t>
          </a:r>
          <a:r>
            <a:rPr lang="cs-CZ" sz="2400" b="1" kern="1200" dirty="0" err="1">
              <a:solidFill>
                <a:schemeClr val="tx1"/>
              </a:solidFill>
            </a:rPr>
            <a:t>nezaměst-nanosti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4213049" y="605733"/>
        <a:ext cx="1869299" cy="1869299"/>
      </dsp:txXfrm>
    </dsp:sp>
    <dsp:sp modelId="{0766CF82-D9A9-4B8C-AD7F-DD36C66BB78F}">
      <dsp:nvSpPr>
        <dsp:cNvPr id="0" name=""/>
        <dsp:cNvSpPr/>
      </dsp:nvSpPr>
      <dsp:spPr>
        <a:xfrm>
          <a:off x="1881025" y="2735507"/>
          <a:ext cx="2071549" cy="207154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solidFill>
                <a:schemeClr val="tx1"/>
              </a:solidFill>
            </a:rPr>
            <a:t>Meziroční tempo růstu reálného produktu </a:t>
          </a:r>
        </a:p>
      </dsp:txBody>
      <dsp:txXfrm>
        <a:off x="1982150" y="2836632"/>
        <a:ext cx="1869299" cy="1869299"/>
      </dsp:txXfrm>
    </dsp:sp>
    <dsp:sp modelId="{B86BEFD1-79A2-40D6-A386-970B29403528}">
      <dsp:nvSpPr>
        <dsp:cNvPr id="0" name=""/>
        <dsp:cNvSpPr/>
      </dsp:nvSpPr>
      <dsp:spPr>
        <a:xfrm>
          <a:off x="4111924" y="2735507"/>
          <a:ext cx="2071549" cy="207154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solidFill>
                <a:schemeClr val="tx1"/>
              </a:solidFill>
            </a:rPr>
            <a:t>Platební bilance </a:t>
          </a:r>
        </a:p>
      </dsp:txBody>
      <dsp:txXfrm>
        <a:off x="4213049" y="2836632"/>
        <a:ext cx="1869299" cy="18692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3D8F28-D614-4331-A3EA-5581E419016B}">
      <dsp:nvSpPr>
        <dsp:cNvPr id="0" name=""/>
        <dsp:cNvSpPr/>
      </dsp:nvSpPr>
      <dsp:spPr>
        <a:xfrm rot="5400000">
          <a:off x="3105450" y="265672"/>
          <a:ext cx="4926143" cy="524096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2200" b="1" kern="1200" dirty="0"/>
            <a:t>podle úrovně působení </a:t>
          </a:r>
          <a:r>
            <a:rPr lang="cs-CZ" sz="2200" kern="1200" dirty="0"/>
            <a:t>(a charakteru politiky)-  nástroje </a:t>
          </a:r>
          <a:r>
            <a:rPr lang="cs-CZ" sz="2200" b="1" i="1" kern="1200" dirty="0"/>
            <a:t>makroekonomické a mikroekonomické</a:t>
          </a:r>
          <a:r>
            <a:rPr lang="cs-CZ" sz="2200" kern="1200" dirty="0"/>
            <a:t>,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2200" b="1" kern="1200" dirty="0"/>
            <a:t>podle charakteru vlivu </a:t>
          </a:r>
          <a:r>
            <a:rPr lang="cs-CZ" sz="2200" kern="1200" dirty="0"/>
            <a:t>(jak působí a ovlivňují zamýšlené subjekty či veličiny) - nástroje </a:t>
          </a:r>
          <a:r>
            <a:rPr lang="cs-CZ" sz="2200" b="1" i="1" kern="1200" dirty="0"/>
            <a:t>přímé a nepřímé</a:t>
          </a:r>
          <a:r>
            <a:rPr lang="cs-CZ" sz="2200" i="1" kern="1200" dirty="0"/>
            <a:t>, 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2200" b="1" kern="1200" dirty="0"/>
            <a:t>podle oblasti působení </a:t>
          </a:r>
          <a:r>
            <a:rPr lang="cs-CZ" sz="2200" kern="1200" dirty="0"/>
            <a:t>např. nástroje </a:t>
          </a:r>
          <a:r>
            <a:rPr lang="cs-CZ" sz="2200" i="1" kern="1200" dirty="0"/>
            <a:t>fiskální, monetární, důchodové,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2200" b="1" kern="1200" dirty="0"/>
            <a:t>podle způsobu ovlivňování -</a:t>
          </a:r>
          <a:r>
            <a:rPr lang="cs-CZ" sz="2200" kern="1200" dirty="0"/>
            <a:t>  nástroje </a:t>
          </a:r>
          <a:r>
            <a:rPr lang="cs-CZ" sz="2200" b="1" i="1" kern="1200" dirty="0"/>
            <a:t>globální a selektivní</a:t>
          </a:r>
          <a:r>
            <a:rPr lang="cs-CZ" sz="2200" kern="1200" dirty="0"/>
            <a:t>,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2200" b="1" kern="1200" dirty="0"/>
            <a:t>podle časového horizontu působení </a:t>
          </a:r>
          <a:r>
            <a:rPr lang="cs-CZ" sz="2200" kern="1200" dirty="0"/>
            <a:t>na nástroje </a:t>
          </a:r>
          <a:r>
            <a:rPr lang="cs-CZ" sz="2200" b="1" i="1" kern="1200" dirty="0"/>
            <a:t>systémové</a:t>
          </a:r>
          <a:r>
            <a:rPr lang="cs-CZ" sz="2200" i="1" kern="1200" dirty="0"/>
            <a:t> (kvalitativní) a </a:t>
          </a:r>
          <a:r>
            <a:rPr lang="cs-CZ" sz="2200" b="1" i="1" kern="1200" dirty="0"/>
            <a:t>běžné</a:t>
          </a:r>
          <a:r>
            <a:rPr lang="cs-CZ" sz="2200" i="1" kern="1200" dirty="0"/>
            <a:t> (kvantitativní).</a:t>
          </a:r>
          <a:endParaRPr lang="cs-CZ" sz="2200" kern="1200" dirty="0"/>
        </a:p>
      </dsp:txBody>
      <dsp:txXfrm rot="-5400000">
        <a:off x="2948041" y="663555"/>
        <a:ext cx="5000487" cy="4445195"/>
      </dsp:txXfrm>
    </dsp:sp>
    <dsp:sp modelId="{543243A0-A077-4D16-9039-66C6F4D8F198}">
      <dsp:nvSpPr>
        <dsp:cNvPr id="0" name=""/>
        <dsp:cNvSpPr/>
      </dsp:nvSpPr>
      <dsp:spPr>
        <a:xfrm>
          <a:off x="0" y="2620"/>
          <a:ext cx="2948041" cy="5360843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 dirty="0">
              <a:solidFill>
                <a:schemeClr val="tx1"/>
              </a:solidFill>
            </a:rPr>
            <a:t>Složitý systém národního hospodářství a komplexní systém nástrojů a cílů v hospodářské politice </a:t>
          </a:r>
          <a:r>
            <a:rPr lang="cs-CZ" sz="2900" kern="1200" dirty="0">
              <a:solidFill>
                <a:schemeClr val="tx1"/>
              </a:solidFill>
            </a:rPr>
            <a:t>vyžaduje </a:t>
          </a:r>
          <a:r>
            <a:rPr lang="cs-CZ" sz="2900" b="1" kern="1200" dirty="0">
              <a:solidFill>
                <a:schemeClr val="tx1"/>
              </a:solidFill>
            </a:rPr>
            <a:t>členění nástrojů dle různých kritérií: </a:t>
          </a:r>
          <a:endParaRPr lang="cs-CZ" sz="2900" kern="1200" dirty="0">
            <a:solidFill>
              <a:schemeClr val="tx1"/>
            </a:solidFill>
          </a:endParaRPr>
        </a:p>
      </dsp:txBody>
      <dsp:txXfrm>
        <a:off x="143911" y="146531"/>
        <a:ext cx="2660219" cy="50730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634D7-21E4-4694-86B3-8547F5C4A439}">
      <dsp:nvSpPr>
        <dsp:cNvPr id="0" name=""/>
        <dsp:cNvSpPr/>
      </dsp:nvSpPr>
      <dsp:spPr>
        <a:xfrm>
          <a:off x="0" y="120799"/>
          <a:ext cx="4838400" cy="4838400"/>
        </a:xfrm>
        <a:prstGeom prst="pie">
          <a:avLst>
            <a:gd name="adj1" fmla="val 5400000"/>
            <a:gd name="adj2" fmla="val 1620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2E1E2F-9A88-49CF-9457-AEC2F7559995}">
      <dsp:nvSpPr>
        <dsp:cNvPr id="0" name=""/>
        <dsp:cNvSpPr/>
      </dsp:nvSpPr>
      <dsp:spPr>
        <a:xfrm>
          <a:off x="2419200" y="120799"/>
          <a:ext cx="5644799" cy="483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/>
            <a:t>Nástroje hospodářské politiky podle charakteru vlivu </a:t>
          </a:r>
          <a:r>
            <a:rPr lang="cs-CZ" sz="2300" kern="1200" dirty="0"/>
            <a:t>se dělí na: </a:t>
          </a:r>
          <a:r>
            <a:rPr lang="cs-CZ" sz="2300" b="1" kern="1200" dirty="0"/>
            <a:t> </a:t>
          </a:r>
          <a:endParaRPr lang="cs-CZ" sz="2300" kern="1200" dirty="0"/>
        </a:p>
      </dsp:txBody>
      <dsp:txXfrm>
        <a:off x="2419200" y="120799"/>
        <a:ext cx="5644799" cy="1451523"/>
      </dsp:txXfrm>
    </dsp:sp>
    <dsp:sp modelId="{F78B7E1A-AB20-4655-82AF-33E965341DEA}">
      <dsp:nvSpPr>
        <dsp:cNvPr id="0" name=""/>
        <dsp:cNvSpPr/>
      </dsp:nvSpPr>
      <dsp:spPr>
        <a:xfrm>
          <a:off x="846721" y="1572323"/>
          <a:ext cx="3144956" cy="3144956"/>
        </a:xfrm>
        <a:prstGeom prst="pie">
          <a:avLst>
            <a:gd name="adj1" fmla="val 5400000"/>
            <a:gd name="adj2" fmla="val 16200000"/>
          </a:avLst>
        </a:prstGeom>
        <a:solidFill>
          <a:srgbClr val="92D050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32AF0-69AE-467D-9542-A0F56931F5ED}">
      <dsp:nvSpPr>
        <dsp:cNvPr id="0" name=""/>
        <dsp:cNvSpPr/>
      </dsp:nvSpPr>
      <dsp:spPr>
        <a:xfrm>
          <a:off x="2419200" y="1572323"/>
          <a:ext cx="5644799" cy="31449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i="0" kern="1200" dirty="0"/>
            <a:t>Přímé</a:t>
          </a:r>
          <a:r>
            <a:rPr lang="cs-CZ" sz="2300" b="0" i="0" kern="1200" dirty="0"/>
            <a:t>, </a:t>
          </a:r>
          <a:r>
            <a:rPr lang="cs-CZ" sz="2300" kern="1200" dirty="0"/>
            <a:t>které zasahují do ekonomiky přímo</a:t>
          </a:r>
          <a:r>
            <a:rPr lang="cs-CZ" sz="2300" b="0" i="0" kern="1200" dirty="0"/>
            <a:t> (např. </a:t>
          </a:r>
          <a:r>
            <a:rPr lang="cs-CZ" sz="2300" b="0" i="1" kern="1200" dirty="0"/>
            <a:t>regulace úvěrových stropů, cla, normy ochrany životního prostředí)</a:t>
          </a:r>
          <a:r>
            <a:rPr lang="cs-CZ" sz="2300" b="0" i="0" kern="1200" dirty="0"/>
            <a:t>, a </a:t>
          </a:r>
          <a:endParaRPr lang="cs-CZ" sz="2300" kern="1200" dirty="0"/>
        </a:p>
      </dsp:txBody>
      <dsp:txXfrm>
        <a:off x="2419200" y="1572323"/>
        <a:ext cx="5644799" cy="1451518"/>
      </dsp:txXfrm>
    </dsp:sp>
    <dsp:sp modelId="{89901132-5B13-4A25-B75C-6B998F23F5E1}">
      <dsp:nvSpPr>
        <dsp:cNvPr id="0" name=""/>
        <dsp:cNvSpPr/>
      </dsp:nvSpPr>
      <dsp:spPr>
        <a:xfrm>
          <a:off x="1693440" y="3023841"/>
          <a:ext cx="1451518" cy="1451518"/>
        </a:xfrm>
        <a:prstGeom prst="pie">
          <a:avLst>
            <a:gd name="adj1" fmla="val 5400000"/>
            <a:gd name="adj2" fmla="val 1620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B6A6B-7948-4B29-93E9-E6C17C598EF9}">
      <dsp:nvSpPr>
        <dsp:cNvPr id="0" name=""/>
        <dsp:cNvSpPr/>
      </dsp:nvSpPr>
      <dsp:spPr>
        <a:xfrm>
          <a:off x="2419200" y="3023841"/>
          <a:ext cx="5644799" cy="14515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i="0" kern="1200" dirty="0"/>
            <a:t>Nepřímé</a:t>
          </a:r>
          <a:r>
            <a:rPr lang="cs-CZ" sz="2300" b="0" i="0" kern="1200" dirty="0"/>
            <a:t>, které ovlivňují ekonomické subjekty skrze tržní mechanismy (např. </a:t>
          </a:r>
          <a:r>
            <a:rPr lang="cs-CZ" sz="2300" b="0" i="1" kern="1200" dirty="0"/>
            <a:t>úrokové sazby, daně, operace na volném trhu</a:t>
          </a:r>
          <a:r>
            <a:rPr lang="cs-CZ" sz="2300" b="0" i="0" kern="1200" dirty="0"/>
            <a:t>). </a:t>
          </a:r>
          <a:endParaRPr lang="cs-CZ" sz="2300" kern="1200" dirty="0"/>
        </a:p>
      </dsp:txBody>
      <dsp:txXfrm>
        <a:off x="2419200" y="3023841"/>
        <a:ext cx="5644799" cy="14515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48206-B6D9-453A-848A-17A6FE30A640}">
      <dsp:nvSpPr>
        <dsp:cNvPr id="0" name=""/>
        <dsp:cNvSpPr/>
      </dsp:nvSpPr>
      <dsp:spPr>
        <a:xfrm rot="5400000">
          <a:off x="2815498" y="16966"/>
          <a:ext cx="5363008" cy="565566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1800" b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Nástroje systémové</a:t>
          </a:r>
          <a:r>
            <a:rPr lang="cs-CZ" sz="18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5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jsou nástroje, pomocí kterých stát koordinuje ekonomické aktivity a motivaci jednání mikroekonomických subjektů, 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vytváří určitá pravidla v systému. </a:t>
          </a:r>
          <a:r>
            <a:rPr lang="cs-CZ" sz="1500" b="0" i="0" kern="1200" dirty="0">
              <a:solidFill>
                <a:srgbClr val="202122"/>
              </a:solidFill>
              <a:effectLst/>
              <a:latin typeface="+mn-lt"/>
            </a:rPr>
            <a:t>Mohou mít formu doporučení anebo donucovacích právních norem. Jedná se např. o regulace cen a zahraničního obchodu či jejich</a:t>
          </a:r>
          <a:r>
            <a:rPr lang="cs-CZ" sz="1500" b="0" i="0" u="none" kern="1200" dirty="0">
              <a:solidFill>
                <a:srgbClr val="202122"/>
              </a:solidFill>
              <a:effectLst/>
              <a:latin typeface="+mn-lt"/>
            </a:rPr>
            <a:t> liberalizace.</a:t>
          </a:r>
          <a:r>
            <a:rPr lang="cs-CZ" sz="1500" b="0" i="0" kern="1200" dirty="0">
              <a:solidFill>
                <a:srgbClr val="202122"/>
              </a:solidFill>
              <a:effectLst/>
              <a:latin typeface="+mn-lt"/>
            </a:rPr>
            <a:t> </a:t>
          </a:r>
          <a:endParaRPr lang="cs-CZ" sz="1500" kern="1200" dirty="0">
            <a:latin typeface="+mn-lt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i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Nelze předvídat jejich dopady na ekonomiku</a:t>
          </a:r>
          <a:r>
            <a:rPr lang="cs-CZ" sz="15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1800" b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Běžné nástroje</a:t>
          </a:r>
          <a:r>
            <a:rPr lang="cs-CZ" sz="18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5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jsou nástroje politiky procesu, které působí na mikroekonomické subjekty a ovlivňují ekonomické ukazatele,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způsob koordinace a soustava pravidel v systému se ale nemění.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Jsou zpravidla relativně přesně určeny (</a:t>
          </a:r>
          <a:r>
            <a:rPr lang="cs-CZ" sz="1500" i="1" kern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konkrétní výše diskontní sazby, výše důchodové daně).</a:t>
          </a:r>
          <a:r>
            <a:rPr lang="cs-CZ" sz="1500" kern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cs-CZ" sz="1500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i="1" kern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Je u nich možné odhadnout důsledky prováděných změn </a:t>
          </a:r>
          <a:r>
            <a:rPr lang="cs-CZ" sz="1500" kern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 krátkodobě předvídat i hospodářsko-politický vývoj v zemi.</a:t>
          </a:r>
          <a:endParaRPr lang="cs-CZ" sz="1500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cs-CZ" sz="1800" b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Opatření</a:t>
          </a:r>
          <a:r>
            <a:rPr lang="cs-CZ" sz="1500" b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5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představují přijatá rozhodnutí o použití konkrétního nástroje v praxi.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i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Nástrojem</a:t>
          </a:r>
          <a:r>
            <a:rPr lang="cs-CZ" sz="15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mohou být </a:t>
          </a:r>
          <a:r>
            <a:rPr lang="cs-CZ" sz="1500" i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daňové či úrokové sazby, zákony, regulace, dotace a</a:t>
          </a:r>
          <a:r>
            <a:rPr lang="cs-CZ" sz="15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j., </a:t>
          </a:r>
          <a:endParaRPr lang="cs-CZ" sz="1500" i="1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i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Opatřením </a:t>
          </a:r>
          <a:r>
            <a:rPr lang="cs-CZ" sz="15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je pak </a:t>
          </a:r>
          <a:r>
            <a:rPr lang="cs-CZ" sz="1500" i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jejich</a:t>
          </a:r>
          <a:r>
            <a:rPr lang="cs-CZ" sz="15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500" i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zavedení, schválení, nastavení, zrušení </a:t>
          </a:r>
          <a:r>
            <a:rPr lang="cs-CZ" sz="1500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apod. </a:t>
          </a:r>
          <a:endParaRPr lang="cs-CZ" sz="1500" i="1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 rot="-5400000">
        <a:off x="2669169" y="425095"/>
        <a:ext cx="5393866" cy="4839408"/>
      </dsp:txXfrm>
    </dsp:sp>
    <dsp:sp modelId="{05B746C8-45E6-40C6-8D92-243A7BA25211}">
      <dsp:nvSpPr>
        <dsp:cNvPr id="0" name=""/>
        <dsp:cNvSpPr/>
      </dsp:nvSpPr>
      <dsp:spPr>
        <a:xfrm>
          <a:off x="14" y="2778"/>
          <a:ext cx="2669155" cy="568404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Dopady působení nástrojů jsou různé</a:t>
          </a:r>
          <a:r>
            <a:rPr lang="cs-CZ" sz="23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 velmi záleží na jejich charakteru, kombinaci, vhodném okamžiku použití i časovém zpoždění jejich působení. 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Nástroje dle</a:t>
          </a:r>
          <a:r>
            <a:rPr lang="cs-CZ" sz="2300" b="1" kern="12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časového horizontu působení</a:t>
          </a:r>
          <a:r>
            <a:rPr lang="cs-CZ" sz="2300" b="1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23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zahrnují:</a:t>
          </a:r>
          <a:endParaRPr lang="cs-CZ" sz="2300" kern="1200" dirty="0">
            <a:solidFill>
              <a:schemeClr val="tx1"/>
            </a:solidFill>
          </a:endParaRPr>
        </a:p>
      </dsp:txBody>
      <dsp:txXfrm>
        <a:off x="130311" y="133075"/>
        <a:ext cx="2408561" cy="5423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F4F39-8648-483E-8EA7-7969357A021E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66F40-7052-4BAB-8EC6-634DD69D9C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92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66F40-7052-4BAB-8EC6-634DD69D9C0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508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58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624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8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31812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68286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091919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49191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3627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172430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81965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5938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81197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Hospodářská politika a regionální rozvoj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/>
          </a:p>
          <a:p>
            <a:pPr algn="ctr"/>
            <a:r>
              <a:rPr lang="cs-CZ" b="1" dirty="0">
                <a:latin typeface="+mn-lt"/>
              </a:rPr>
              <a:t>doc. Ing. Martina Halásková, Ph.D. </a:t>
            </a:r>
          </a:p>
        </p:txBody>
      </p:sp>
    </p:spTree>
    <p:extLst>
      <p:ext uri="{BB962C8B-B14F-4D97-AF65-F5344CB8AC3E}">
        <p14:creationId xmlns:p14="http://schemas.microsoft.com/office/powerpoint/2010/main" val="1143193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C9515-2BD1-7839-679C-4CE4BBBDC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583138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Hospodářská politika a obecná politika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4B1895-7C55-33E6-E941-0750A8505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1" y="948268"/>
            <a:ext cx="4210050" cy="5544602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200" b="1" i="0" u="none" strike="noStrike" baseline="0" dirty="0">
                <a:latin typeface="+mn-lt"/>
              </a:rPr>
              <a:t>Nositeli politických názorů jsou politické strany</a:t>
            </a:r>
            <a:r>
              <a:rPr lang="cs-CZ" sz="2200" b="0" i="0" u="none" strike="noStrike" baseline="0" dirty="0">
                <a:latin typeface="+mn-lt"/>
              </a:rPr>
              <a:t>, přičemž jednotlivé strany </a:t>
            </a:r>
            <a:r>
              <a:rPr lang="cs-CZ" sz="2200" b="1" i="0" u="none" strike="noStrike" baseline="0" dirty="0">
                <a:latin typeface="+mn-lt"/>
              </a:rPr>
              <a:t>se</a:t>
            </a:r>
            <a:r>
              <a:rPr lang="cs-CZ" sz="2200" b="0" i="0" u="none" strike="noStrike" baseline="0" dirty="0">
                <a:latin typeface="+mn-lt"/>
              </a:rPr>
              <a:t> od sebe </a:t>
            </a:r>
            <a:r>
              <a:rPr lang="cs-CZ" sz="2200" b="1" i="0" u="none" strike="noStrike" baseline="0" dirty="0">
                <a:latin typeface="+mn-lt"/>
              </a:rPr>
              <a:t>liší svým hospodářsko-politickým programem</a:t>
            </a:r>
            <a:r>
              <a:rPr lang="cs-CZ" sz="2200" b="0" i="0" u="none" strike="noStrike" baseline="0" dirty="0">
                <a:latin typeface="+mn-lt"/>
              </a:rPr>
              <a:t> a deklarovanými cíli, kterých chtějí dosáhnout.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200" b="0" i="0" u="none" strike="noStrike" baseline="0" dirty="0">
                <a:latin typeface="+mn-lt"/>
              </a:rPr>
              <a:t>Mechanismus politické demokracie má mnoho společného s tržním mechanismem.  </a:t>
            </a:r>
          </a:p>
          <a:p>
            <a:pPr marL="171446" marR="0" lvl="0" indent="-171446" algn="ctr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tržním mechanismu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projevují spotřebitele své preference nákupem určitého zboží a služeb, čímž vyslovují podporu konkrétním producentům a firmám. </a:t>
            </a:r>
          </a:p>
          <a:p>
            <a:pPr algn="ctr">
              <a:buFont typeface="Wingdings" panose="05000000000000000000" pitchFamily="2" charset="2"/>
              <a:buChar char="q"/>
            </a:pPr>
            <a:endParaRPr lang="cs-CZ" sz="2400" b="0" i="0" u="none" strike="noStrike" baseline="0" dirty="0">
              <a:latin typeface="URWBookmanL-Ligh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2D7385-6F3E-F425-1B9E-DC98B8FD3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1" y="948268"/>
            <a:ext cx="4049181" cy="5152496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400" b="1" dirty="0">
                <a:latin typeface="+mn-lt"/>
              </a:rPr>
              <a:t>V mechanismu politické demokracie </a:t>
            </a:r>
            <a:r>
              <a:rPr lang="cs-CZ" sz="2400" dirty="0">
                <a:latin typeface="+mn-lt"/>
              </a:rPr>
              <a:t>projevují voliči své preference hlasováním, což představuje důvěru, kterou dávají konkrétním </a:t>
            </a:r>
            <a:r>
              <a:rPr lang="pl-PL" sz="2400" dirty="0">
                <a:latin typeface="+mn-lt"/>
              </a:rPr>
              <a:t>politickým stranám a jejich programu.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b="1" dirty="0">
                <a:latin typeface="+mn-lt"/>
              </a:rPr>
              <a:t>Systém politické demokracie</a:t>
            </a:r>
            <a:r>
              <a:rPr lang="cs-CZ" sz="2400" dirty="0">
                <a:latin typeface="+mn-lt"/>
              </a:rPr>
              <a:t>, spočívá v tom, že demokratickým </a:t>
            </a:r>
            <a:r>
              <a:rPr lang="pl-PL" sz="2400" dirty="0">
                <a:latin typeface="+mn-lt"/>
              </a:rPr>
              <a:t>způsobem </a:t>
            </a:r>
            <a:r>
              <a:rPr lang="pl-PL" sz="2400" b="1" dirty="0">
                <a:latin typeface="+mn-lt"/>
              </a:rPr>
              <a:t>usiluje o zdokonalení fungovaní národního hospodařství.</a:t>
            </a:r>
            <a:endParaRPr lang="cs-CZ" sz="2400" b="1" dirty="0">
              <a:latin typeface="+mn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113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279400"/>
            <a:ext cx="8064000" cy="668868"/>
          </a:xfrm>
        </p:spPr>
        <p:txBody>
          <a:bodyPr/>
          <a:lstStyle/>
          <a:p>
            <a:pPr algn="ctr"/>
            <a:r>
              <a:rPr kumimoji="0" lang="cs-CZ" sz="3200" b="1" i="0" u="none" strike="noStrike" kern="1200" spc="0" normalizeH="0" baseline="0" noProof="0" dirty="0">
                <a:ln>
                  <a:noFill/>
                </a:ln>
                <a:solidFill>
                  <a:srgbClr val="CF1F28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Institucionální prostředí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CF1F28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 hospodářské politiky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67733" y="829733"/>
            <a:ext cx="8898466" cy="5672667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800" b="1" i="0" u="none" strike="noStrike" baseline="0" dirty="0">
                <a:latin typeface="+mn-lt"/>
              </a:rPr>
              <a:t>Hospodářská politika je </a:t>
            </a:r>
            <a:r>
              <a:rPr lang="pl-PL" sz="2800" b="1" i="0" u="none" strike="noStrike" baseline="0" dirty="0">
                <a:latin typeface="+mn-lt"/>
              </a:rPr>
              <a:t>vždy realizována v konkrétních podmínkách příslušné země. </a:t>
            </a:r>
            <a:r>
              <a:rPr lang="pl-PL" sz="2800" b="0" i="0" u="none" strike="noStrike" baseline="0" dirty="0">
                <a:latin typeface="+mn-lt"/>
              </a:rPr>
              <a:t>Tyto </a:t>
            </a:r>
            <a:r>
              <a:rPr lang="cs-CZ" sz="2800" b="0" i="0" u="none" strike="noStrike" baseline="0" dirty="0">
                <a:latin typeface="+mn-lt"/>
              </a:rPr>
              <a:t>podmínky se mezi jednotlivými zeměmi od sebe navzájem liší.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800" b="1" i="0" u="none" strike="noStrike" baseline="0" dirty="0">
                <a:latin typeface="+mn-lt"/>
              </a:rPr>
              <a:t>Odlišnost je dána </a:t>
            </a:r>
            <a:r>
              <a:rPr lang="cs-CZ" sz="2800" i="0" u="none" strike="noStrike" baseline="0" dirty="0">
                <a:latin typeface="+mn-lt"/>
              </a:rPr>
              <a:t>zejména: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i="1" u="none" strike="noStrike" baseline="0" dirty="0">
                <a:latin typeface="+mn-lt"/>
              </a:rPr>
              <a:t>tradicemi, náboženským vnímáním,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i="1" u="none" strike="noStrike" baseline="0" dirty="0">
                <a:latin typeface="+mn-lt"/>
              </a:rPr>
              <a:t>sociálním cítěním,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i="1" u="none" strike="noStrike" baseline="0" dirty="0">
                <a:latin typeface="+mn-lt"/>
              </a:rPr>
              <a:t>převažujícími zvyklostmi,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i="1" u="none" strike="noStrike" baseline="0" dirty="0">
                <a:latin typeface="+mn-lt"/>
              </a:rPr>
              <a:t> kulturou,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i="1" u="none" strike="noStrike" baseline="0" dirty="0">
                <a:latin typeface="+mn-lt"/>
              </a:rPr>
              <a:t>historickým vývojem,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i="1" u="none" strike="noStrike" baseline="0" dirty="0">
                <a:latin typeface="+mn-lt"/>
              </a:rPr>
              <a:t>zkušenostmi, konvencemi atd</a:t>
            </a:r>
            <a:r>
              <a:rPr lang="cs-CZ" sz="2800" i="0" u="none" strike="noStrike" baseline="0" dirty="0">
                <a:latin typeface="+mn-lt"/>
              </a:rPr>
              <a:t>.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800" b="1" i="0" u="none" strike="noStrike" baseline="0" dirty="0">
                <a:latin typeface="+mn-lt"/>
              </a:rPr>
              <a:t>Hospodářskou politiku </a:t>
            </a:r>
            <a:r>
              <a:rPr lang="cs-CZ" sz="2800" b="0" i="0" u="none" strike="noStrike" baseline="0" dirty="0">
                <a:latin typeface="+mn-lt"/>
              </a:rPr>
              <a:t>v každé zemi </a:t>
            </a:r>
            <a:r>
              <a:rPr lang="cs-CZ" sz="2800" b="1" i="0" u="none" strike="noStrike" baseline="0" dirty="0">
                <a:latin typeface="+mn-lt"/>
              </a:rPr>
              <a:t>ovlivňuje i určitá soustava institucionálních podmínek;</a:t>
            </a:r>
            <a:r>
              <a:rPr lang="cs-CZ" sz="2800" b="0" i="0" u="none" strike="noStrike" baseline="0" dirty="0">
                <a:latin typeface="+mn-lt"/>
              </a:rPr>
              <a:t>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800" b="0" i="0" u="none" strike="noStrike" baseline="0" dirty="0">
                <a:latin typeface="+mn-lt"/>
              </a:rPr>
              <a:t>přitom samotné prvky této soustavy mohou mít v jednotlivých zemích odlišnou váhu. </a:t>
            </a:r>
          </a:p>
          <a:p>
            <a:pPr algn="l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B37D3C-1236-57F4-A853-EC44BE71B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95422"/>
            <a:ext cx="8064000" cy="602045"/>
          </a:xfrm>
        </p:spPr>
        <p:txBody>
          <a:bodyPr/>
          <a:lstStyle/>
          <a:p>
            <a:pPr algn="ctr"/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CF1F28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Institucionální prostředí hospodářské politiky</a:t>
            </a:r>
            <a:endParaRPr lang="cs-CZ" sz="32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23E9FCA-763F-38E5-5A93-B5B22A0C63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757633"/>
              </p:ext>
            </p:extLst>
          </p:nvPr>
        </p:nvGraphicFramePr>
        <p:xfrm>
          <a:off x="540000" y="897468"/>
          <a:ext cx="8064000" cy="5317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3369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32844-31FA-4312-94FF-6295FA00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557" y="216568"/>
            <a:ext cx="8010441" cy="577516"/>
          </a:xfrm>
        </p:spPr>
        <p:txBody>
          <a:bodyPr/>
          <a:lstStyle/>
          <a:p>
            <a:pPr algn="ctr"/>
            <a:r>
              <a:rPr lang="cs-CZ" b="1" dirty="0"/>
              <a:t>Typy hospodářské politiky 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E94F67AE-CC67-4ACC-A3F2-CFDA2C87B4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135401"/>
              </p:ext>
            </p:extLst>
          </p:nvPr>
        </p:nvGraphicFramePr>
        <p:xfrm>
          <a:off x="296779" y="898358"/>
          <a:ext cx="8229600" cy="5374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336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28457-D84A-47E5-B96E-301737238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/>
              <a:t>Liberální a intervencionistická hospodářská politika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2C204C-D257-45AC-B03B-98DD994ED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9433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Liberální hospodářská politika </a:t>
            </a:r>
          </a:p>
          <a:p>
            <a:pPr marL="0" indent="0" algn="ctr"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vychází z klasické a neoklasické ekonomické teorie a 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upřednostňuje liberální tržní prostředí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před zásahy státu do ekonomiky, které by měly být minimální.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CC2A655-C1D4-45EE-A6A7-0DF2F1D78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87045" y="1825625"/>
            <a:ext cx="362830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Intervencionistická hospodářská politika</a:t>
            </a:r>
          </a:p>
          <a:p>
            <a:pPr marL="0" indent="0" algn="ctr">
              <a:buNone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založena na státním intervencionismu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výrazně zasahuje do ekonomického dění.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107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198F8-F385-469D-8645-58BFE3A7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18049"/>
            <a:ext cx="8064000" cy="928469"/>
          </a:xfrm>
        </p:spPr>
        <p:txBody>
          <a:bodyPr/>
          <a:lstStyle/>
          <a:p>
            <a:pPr algn="ctr"/>
            <a:r>
              <a:rPr lang="cs-CZ" dirty="0"/>
              <a:t> </a:t>
            </a:r>
            <a:r>
              <a:rPr lang="cs-CZ" sz="3200" b="1" dirty="0"/>
              <a:t>Makroekonomická a mikroekonomická hospodářská politika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1241AE-FC88-4C53-A3E4-E98C5893D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273126"/>
            <a:ext cx="3886200" cy="5219744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Makroekonomická hospodářská politika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sobě zahrnuje </a:t>
            </a:r>
            <a:r>
              <a:rPr lang="cs-CZ" sz="2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politiku fiskální, monetární, zahraničně obchodní a důchodovou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představuje systém nástrojů globálního řízení.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Uvedené politiky 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politikou stabilizační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tedy i 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makroekonomickou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Makroekonomie je úzce spjata s mikroekonomií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tvoří širší rámec mikroekonomických procesů a mikroekonomické subjekty a jejich vzájemné vztahy zase vytvářejí základ pro celou makroekonom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iku. 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4D562FCE-3255-4290-8B79-4D4A0A616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273127"/>
            <a:ext cx="3886200" cy="4903838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Hospodářská politika na mikroekonomické úrovni 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zabývá  řešením tržních selhání.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Opatření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jsou zaměřena na řadu oblastí, které </a:t>
            </a:r>
            <a:r>
              <a:rPr lang="cs-CZ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mají </a:t>
            </a:r>
            <a:r>
              <a:rPr lang="cs-CZ" sz="25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lokální či regionální charakter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se týkají jen některého ze sektorů ekonomiky.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5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Mikroekonomický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(selektivní) </a:t>
            </a:r>
            <a:r>
              <a:rPr lang="cs-CZ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 m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ají např. </a:t>
            </a:r>
            <a:r>
              <a:rPr lang="cs-CZ" sz="25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politika strukturální a regionální politika, zemědělská, průmyslová, politika ochrany hospodářské soutěže</a:t>
            </a:r>
            <a:r>
              <a:rPr lang="cs-CZ" sz="2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5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politika, politika ochrany životního prostředí.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531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4D136-DEED-43D8-A74C-751681238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77" y="365130"/>
            <a:ext cx="8463323" cy="704016"/>
          </a:xfrm>
        </p:spPr>
        <p:txBody>
          <a:bodyPr/>
          <a:lstStyle/>
          <a:p>
            <a:pPr algn="ctr"/>
            <a:r>
              <a:rPr lang="cs-CZ" sz="3600" b="1" dirty="0"/>
              <a:t>Teoretická a praktická hospodářská politika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0EF636-F585-4412-A7BB-62AA488BA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58480"/>
            <a:ext cx="3886200" cy="5534390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Teoretická hospodářská politika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vychází z makroekonomické teorie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zkoumá možnosti a meze hospodářské politiky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srovnává ekonomické teorie a dopady opatření v praxi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zkoumá vztahy mezi nástroji a cíli</a:t>
            </a: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řeší typy tržních selhání </a:t>
            </a:r>
            <a:r>
              <a:rPr lang="cs-CZ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efektivní způsoby jejich nápravy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4FDFE48-1351-4C70-85D2-76390BE7F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14851" y="1056324"/>
            <a:ext cx="4207118" cy="5534390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8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Praktická hospodářská politika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6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Realizují ji její nositelé v praxi na základě politické, sociální a mezinárodní situace.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6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Při rozhodování vychází z doporučení a závěrů teoretické roviny hospodářské politiky,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6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je  ale silně ovlivňována uplatňováním politické moci a politickým oponováním, resp. politickou diskusí i postojem voličů.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6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Výsledkem praktické hospodářské </a:t>
            </a:r>
            <a:r>
              <a:rPr lang="cs-CZ" sz="6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politiky by měl být </a:t>
            </a:r>
            <a:r>
              <a:rPr lang="cs-CZ" sz="6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společenský konsensus</a:t>
            </a:r>
            <a:r>
              <a:rPr lang="cs-CZ" sz="6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6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Praktická hospodářská politika </a:t>
            </a:r>
            <a:r>
              <a:rPr lang="cs-CZ" sz="6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je založena: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6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 konkrétním </a:t>
            </a:r>
            <a:r>
              <a:rPr lang="cs-CZ" sz="6400" b="1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využívání nástrojů hospodářské politiky k řešení poruch makroekonomického vývoje,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64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6400" b="1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usměrnění mikroekonomických procesů</a:t>
            </a:r>
            <a:r>
              <a:rPr lang="cs-CZ" sz="64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64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 neustálém </a:t>
            </a:r>
            <a:r>
              <a:rPr lang="cs-CZ" sz="6400" b="1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korigování ekonomického vývoje.</a:t>
            </a:r>
            <a:endParaRPr lang="cs-CZ" sz="6400" b="1" i="1" dirty="0">
              <a:latin typeface="+mn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081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FD33A-623D-4CDD-AFA7-0F6C45057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53253"/>
          </a:xfrm>
        </p:spPr>
        <p:txBody>
          <a:bodyPr/>
          <a:lstStyle/>
          <a:p>
            <a:pPr algn="ctr"/>
            <a:r>
              <a:rPr lang="cs-CZ" b="1" dirty="0"/>
              <a:t>Pojetí hospodářské politiky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A47046-1C7A-4366-8172-670734A51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9145"/>
            <a:ext cx="8064000" cy="5057335"/>
          </a:xfrm>
        </p:spPr>
        <p:txBody>
          <a:bodyPr>
            <a:normAutofit/>
          </a:bodyPr>
          <a:lstStyle/>
          <a:p>
            <a:pPr algn="ctr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Současná hospodářská politika vychází ze dvou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základních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přístupů k ekonomice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0" algn="ctr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Keynesiánské pojetí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ekonomické procesy jsou ovlivňovány prostřednictvím stanovených fiskálních nástrojů. </a:t>
            </a:r>
          </a:p>
          <a:p>
            <a:pPr lvl="0" algn="ctr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Monetaristické pojetí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dává přednost při zasahování do vývoje ekonomiky nástrojům peněžním.</a:t>
            </a:r>
          </a:p>
          <a:p>
            <a:pPr lvl="0" algn="ctr">
              <a:lnSpc>
                <a:spcPct val="125000"/>
              </a:lnSpc>
              <a:spcAft>
                <a:spcPts val="1000"/>
              </a:spcAft>
            </a:pPr>
            <a:endParaRPr lang="cs-CZ" sz="2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5000"/>
              </a:lnSpc>
              <a:spcAft>
                <a:spcPts val="1000"/>
              </a:spcAft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782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8EBD95-6DAC-4ECD-8F9E-644C0D09B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30"/>
            <a:ext cx="7886700" cy="896404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Keynesovský x konzervativní typ hospodářské politiky 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96C8C-AD42-4259-8865-3361D79A2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7435" y="1261534"/>
            <a:ext cx="7278297" cy="1041398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pojetí k ekonomice vycházejí </a:t>
            </a:r>
            <a:r>
              <a:rPr kumimoji="0" lang="cs-CZ" sz="26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dva základní typy HP: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5DB5EE-148B-49C1-B838-1867EFBB7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380072"/>
            <a:ext cx="3868340" cy="3901153"/>
          </a:xfrm>
        </p:spPr>
        <p:txBody>
          <a:bodyPr>
            <a:normAutofit fontScale="85000" lnSpcReduction="10000"/>
          </a:bodyPr>
          <a:lstStyle/>
          <a:p>
            <a:pPr lvl="0" algn="ctr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Keynesovský typ hospodářské politiky </a:t>
            </a:r>
            <a:r>
              <a:rPr lang="cs-CZ" sz="2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požaduje, aby stát pružně reagoval na vývoj ekonomiky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zemi.</a:t>
            </a:r>
          </a:p>
          <a:p>
            <a:pPr lvl="0" algn="ctr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Hospodářská politika je 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založena na státním intervencionismu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 algn="ctr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 má zasahovat svými opatřeními do ekonomiky a neustále dolaďovat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její chod.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75B0061E-1053-448A-8F00-7DED5B3C3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71570" y="2302934"/>
            <a:ext cx="3544973" cy="3886730"/>
          </a:xfrm>
        </p:spPr>
        <p:txBody>
          <a:bodyPr>
            <a:normAutofit fontScale="85000" lnSpcReduction="10000"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Konzervativní typ hospodářské politiky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ožaduje minimální státní regulaci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vytvoření optimálních podmínek pro fungování tržního mechanismu,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tzn. přesných a dlouhodobě platných pravidel pro tržní subjekty.</a:t>
            </a:r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032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10C32-E3CB-4396-B41E-7D4413BB6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481537"/>
          </a:xfrm>
        </p:spPr>
        <p:txBody>
          <a:bodyPr/>
          <a:lstStyle/>
          <a:p>
            <a:pPr algn="ctr"/>
            <a:r>
              <a:rPr lang="cs-CZ" sz="3200" b="1" dirty="0"/>
              <a:t>Expanzivní a restriktivní hospodářská politika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9F6905-46E2-4559-B61C-5732C1085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982133"/>
            <a:ext cx="3974850" cy="5638799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8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Expanzivní hospodářská politika - </a:t>
            </a:r>
            <a:r>
              <a:rPr lang="cs-CZ" sz="8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růst ekonomiky a rozvoj podnikání.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8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 ji provádí</a:t>
            </a:r>
            <a:r>
              <a:rPr lang="cs-CZ" sz="8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8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např. </a:t>
            </a:r>
            <a:r>
              <a:rPr lang="cs-CZ" sz="8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snižováním úroků, daní, podporou exportu </a:t>
            </a:r>
            <a:r>
              <a:rPr lang="cs-CZ" sz="8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</a:t>
            </a:r>
            <a:r>
              <a:rPr lang="cs-CZ" sz="8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zaváděním různých dotačních programů</a:t>
            </a:r>
            <a:r>
              <a:rPr lang="cs-CZ" sz="8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8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Očekávaným možným efektem je </a:t>
            </a:r>
            <a:r>
              <a:rPr lang="cs-CZ" sz="8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růst HDP a snížení nezaměstnanosti.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8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Přináší s sebou však i možné negativní důsledky, jako např. </a:t>
            </a:r>
            <a:r>
              <a:rPr lang="cs-CZ" sz="8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růst inflace, schodku státního rozpočtu, zahraničního zadlužení </a:t>
            </a:r>
            <a:r>
              <a:rPr lang="cs-CZ" sz="8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 </a:t>
            </a:r>
            <a:r>
              <a:rPr lang="cs-CZ" sz="8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nevyrovnanost v obchodní bilanci</a:t>
            </a:r>
            <a:r>
              <a:rPr lang="cs-CZ" sz="8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83CE1C3-E4C8-43E3-AEE9-E184D1AC4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083734"/>
            <a:ext cx="3886200" cy="5093230"/>
          </a:xfrm>
        </p:spPr>
        <p:txBody>
          <a:bodyPr>
            <a:normAutofit fontScale="25000" lnSpcReduction="20000"/>
          </a:bodyPr>
          <a:lstStyle/>
          <a:p>
            <a:pPr marL="171446" marR="0" lvl="0" indent="-171446" algn="ctr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88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Restriktivní hospodářskou politiku </a:t>
            </a:r>
            <a:r>
              <a:rPr kumimoji="0" lang="cs-CZ" sz="8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provádí stát, když chce brzdit inflaci anebo zpomalit ekonomický růst (přehřátí ekonomiky) v období rozmachu. </a:t>
            </a:r>
          </a:p>
          <a:p>
            <a:pPr marL="171446" marR="0" lvl="0" indent="-171446" algn="ctr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8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Používá k tomu </a:t>
            </a:r>
            <a:r>
              <a:rPr kumimoji="0" lang="cs-CZ" sz="8800" b="1" i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vyšší daně a úroky z úvěrů, regulaci cen i mezd </a:t>
            </a:r>
            <a:r>
              <a:rPr kumimoji="0" lang="cs-CZ" sz="8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apod.</a:t>
            </a:r>
          </a:p>
          <a:p>
            <a:pPr marL="171446" marR="0" lvl="0" indent="-171446" algn="ctr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8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Důsledkem může být </a:t>
            </a:r>
            <a:r>
              <a:rPr kumimoji="0" lang="cs-CZ" sz="8800" b="1" i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snížení inflace, vyrovnaný státní rozpočet a snižování státního dluhu</a:t>
            </a:r>
            <a:r>
              <a:rPr kumimoji="0" lang="cs-CZ" sz="88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171446" marR="0" lvl="0" indent="-171446" algn="ctr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8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Naopak negativním dopadem mohou být </a:t>
            </a:r>
            <a:r>
              <a:rPr kumimoji="0" lang="cs-CZ" sz="8800" b="1" i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zhoršené podmínky pro podnikání či zvyšování nezaměstnanosti </a:t>
            </a:r>
            <a:r>
              <a:rPr kumimoji="0" lang="cs-CZ" sz="88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aj.</a:t>
            </a:r>
            <a:endParaRPr kumimoji="0" lang="cs-CZ" sz="8800" b="1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85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předmětu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+mn-lt"/>
              </a:rPr>
              <a:t>Obsah předmětu: </a:t>
            </a:r>
          </a:p>
          <a:p>
            <a:pPr marL="0" indent="0">
              <a:buNone/>
            </a:pPr>
            <a:r>
              <a:rPr lang="cs-CZ" dirty="0">
                <a:latin typeface="+mn-lt"/>
              </a:rPr>
              <a:t>1. </a:t>
            </a:r>
            <a:r>
              <a:rPr lang="cs-CZ" b="1" dirty="0">
                <a:latin typeface="+mn-lt"/>
              </a:rPr>
              <a:t>Teoretické a praktické základy hospodářské politiky, její nositelé</a:t>
            </a:r>
          </a:p>
          <a:p>
            <a:pPr marL="0" indent="0">
              <a:buNone/>
            </a:pPr>
            <a:r>
              <a:rPr lang="cs-CZ" b="1" dirty="0">
                <a:latin typeface="+mn-lt"/>
              </a:rPr>
              <a:t>2. Ekonomický (hospodářský) růst a jeho zdroje včetně regionálního kontextu</a:t>
            </a:r>
          </a:p>
          <a:p>
            <a:pPr marL="0" indent="0">
              <a:buNone/>
            </a:pPr>
            <a:r>
              <a:rPr lang="cs-CZ" b="1" dirty="0">
                <a:latin typeface="+mn-lt"/>
              </a:rPr>
              <a:t>3. Smíšená ekonomika: důvody a důsledky státních zásahů, veřejný sektor </a:t>
            </a:r>
          </a:p>
          <a:p>
            <a:pPr marL="0" indent="0">
              <a:buNone/>
            </a:pPr>
            <a:r>
              <a:rPr lang="cs-CZ" b="1" dirty="0">
                <a:latin typeface="+mn-lt"/>
              </a:rPr>
              <a:t>4. Regionální politika, cíle, nástroje, klasifikace a úloha regionů.</a:t>
            </a:r>
          </a:p>
          <a:p>
            <a:pPr marL="0" indent="0">
              <a:buNone/>
            </a:pPr>
            <a:r>
              <a:rPr lang="cs-CZ" b="1" dirty="0">
                <a:latin typeface="+mn-lt"/>
              </a:rPr>
              <a:t>5. Aktéři regionální politiky, fondy EU a územní dimenze</a:t>
            </a:r>
          </a:p>
          <a:p>
            <a:pPr marL="0" indent="0">
              <a:buNone/>
            </a:pPr>
            <a:r>
              <a:rPr lang="cs-CZ" b="1" dirty="0">
                <a:latin typeface="+mn-lt"/>
              </a:rPr>
              <a:t>6. Strategie, měření a indikátory regionálního rozvoje</a:t>
            </a:r>
          </a:p>
          <a:p>
            <a:pPr marL="0" indent="0">
              <a:buNone/>
            </a:pPr>
            <a:r>
              <a:rPr lang="cs-CZ" b="1" dirty="0">
                <a:latin typeface="+mn-lt"/>
              </a:rPr>
              <a:t>7. Podnikatelské prostředí v kontextu regionálního uspořádání České republiky</a:t>
            </a:r>
          </a:p>
          <a:p>
            <a:pPr marL="0" indent="0">
              <a:buNone/>
            </a:pPr>
            <a:r>
              <a:rPr lang="cs-CZ" b="1" dirty="0">
                <a:latin typeface="+mn-lt"/>
              </a:rPr>
              <a:t>8. Regionální konkurenceschopnost, inovační a výzkumný potenciál krajů</a:t>
            </a:r>
          </a:p>
          <a:p>
            <a:pPr marL="0" indent="0">
              <a:buNone/>
            </a:pPr>
            <a:r>
              <a:rPr lang="cs-CZ" b="1" dirty="0">
                <a:latin typeface="+mn-lt"/>
              </a:rPr>
              <a:t>9. Udržitelný rozvoj na místní úrovni, východiska, strategie, aktéři</a:t>
            </a:r>
          </a:p>
          <a:p>
            <a:pPr marL="0" indent="0">
              <a:buNone/>
            </a:pPr>
            <a:r>
              <a:rPr lang="cs-CZ" b="1" dirty="0">
                <a:latin typeface="+mn-lt"/>
              </a:rPr>
              <a:t>10. Udržitelný rozvoj-územní plánování, strategické řízení</a:t>
            </a:r>
          </a:p>
          <a:p>
            <a:pPr marL="0" indent="0">
              <a:buNone/>
            </a:pPr>
            <a:r>
              <a:rPr lang="cs-CZ" b="1" dirty="0">
                <a:latin typeface="+mn-lt"/>
              </a:rPr>
              <a:t>11. Působnost a hospodaření krajů České republiky, regiony soudržnosti</a:t>
            </a:r>
          </a:p>
          <a:p>
            <a:pPr marL="0" indent="0">
              <a:buNone/>
            </a:pPr>
            <a:r>
              <a:rPr lang="cs-CZ" b="1" dirty="0">
                <a:latin typeface="+mn-lt"/>
              </a:rPr>
              <a:t>12. Postavení vybraných odvětví národního hospodářství a jejich regionální rozměr</a:t>
            </a:r>
          </a:p>
        </p:txBody>
      </p:sp>
    </p:spTree>
    <p:extLst>
      <p:ext uri="{BB962C8B-B14F-4D97-AF65-F5344CB8AC3E}">
        <p14:creationId xmlns:p14="http://schemas.microsoft.com/office/powerpoint/2010/main" val="3293259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CB171-5D38-6DD8-BFD4-12A9570FF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477" y="288389"/>
            <a:ext cx="8064000" cy="633046"/>
          </a:xfrm>
        </p:spPr>
        <p:txBody>
          <a:bodyPr/>
          <a:lstStyle/>
          <a:p>
            <a:pPr algn="ctr"/>
            <a:r>
              <a:rPr lang="cs-CZ" sz="3200" b="1" dirty="0"/>
              <a:t>Dílčí obsahové roviny hospodářské politiky 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B72552E7-87F2-C04B-5A4D-364E87C52D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60576"/>
              </p:ext>
            </p:extLst>
          </p:nvPr>
        </p:nvGraphicFramePr>
        <p:xfrm>
          <a:off x="540000" y="921435"/>
          <a:ext cx="8064000" cy="5331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16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4DF95-8FE3-709B-3284-0EA4F6601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65131"/>
            <a:ext cx="8055360" cy="556304"/>
          </a:xfrm>
        </p:spPr>
        <p:txBody>
          <a:bodyPr/>
          <a:lstStyle/>
          <a:p>
            <a:pPr algn="ctr"/>
            <a:r>
              <a:rPr lang="cs-CZ" sz="4400" b="1" kern="1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Způsoby uplatňování HP</a:t>
            </a:r>
            <a:endParaRPr lang="cs-CZ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B6D06BD-EB3B-32A4-FB1B-5511314C978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48640" y="977705"/>
          <a:ext cx="8159262" cy="5199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7856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29A83E5-662F-B3FA-B095-2C0DE9A0D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04799"/>
            <a:ext cx="8064000" cy="524933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Realizace hospodářské politiky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3C171-282D-C77B-3876-E66AA0BA6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7067" y="829732"/>
            <a:ext cx="4334933" cy="5647268"/>
          </a:xfrm>
        </p:spPr>
        <p:txBody>
          <a:bodyPr>
            <a:noAutofit/>
          </a:bodyPr>
          <a:lstStyle/>
          <a:p>
            <a:pPr marR="0" lvl="0" algn="ctr" defTabSz="685783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Usměrňování hospodářského cyklu –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stabilizační politika.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 defTabSz="685783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ekonomického růstu –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prorůstová politika.</a:t>
            </a:r>
          </a:p>
          <a:p>
            <a:pPr marL="171446" marR="0" lvl="0" indent="-171446" algn="ctr" defTabSz="685783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Stabilizační politika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zaměřená na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zmírňování výkyvů ekonomické aktivity, respektive odstraňování odchylek od dlouhodobého trendu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(stanoveného cíle). </a:t>
            </a:r>
          </a:p>
          <a:p>
            <a:pPr marL="171446" marR="0" lvl="0" indent="-171446" algn="ctr" defTabSz="685783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této stabilizaci využívá řadu nástrojů, zejména </a:t>
            </a:r>
            <a:r>
              <a:rPr kumimoji="0" 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soubor nástrojů fiskální a monetární politiky. </a:t>
            </a:r>
          </a:p>
          <a:p>
            <a:pPr marL="171446" marR="0" lvl="0" indent="-171446" algn="ctr" defTabSz="68578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Konkrétními opatřeními ve fiskální politice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 jsou např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 vládních výdajů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účelem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 agregátní poptávky nebo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 daní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účelem jejího omezení.</a:t>
            </a:r>
          </a:p>
          <a:p>
            <a:pPr marL="171446" marR="0" lvl="0" indent="-171446" algn="ctr" defTabSz="685783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58B65E-EDC8-9E99-6B84-8A3495835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78867" y="956733"/>
            <a:ext cx="4239433" cy="5460999"/>
          </a:xfrm>
        </p:spPr>
        <p:txBody>
          <a:bodyPr>
            <a:normAutofit fontScale="70000" lnSpcReduction="20000"/>
          </a:bodyPr>
          <a:lstStyle/>
          <a:p>
            <a:pPr lvl="0" algn="ct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Prorůstová politika </a:t>
            </a:r>
            <a:r>
              <a:rPr lang="cs-CZ" sz="2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obsahuje taková </a:t>
            </a: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opatření, která jsou explicitně zaměřena na podporu ekonomického růstu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sice nejen růstu reálného HDP, ale zejména potenciálního růstu ekonomiky. </a:t>
            </a:r>
          </a:p>
          <a:p>
            <a:pPr lvl="0" algn="ct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Cílem prorůstové politiky je snaha o růst kapacity ekonomiky a zvýšení potenciálního produktu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např. prostřednictvím růstu velikosti pracovní síly a zvyšování její produktivity, ale i zvyšování množství a kvality dalších disponibilních zdrojů.</a:t>
            </a:r>
            <a:endParaRPr lang="cs-CZ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cs-CZ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Nástroje prorůstové politiky 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jsou: </a:t>
            </a:r>
          </a:p>
          <a:p>
            <a:pPr lvl="0" algn="ct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2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podpora </a:t>
            </a: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rozvoje nových technologií</a:t>
            </a:r>
            <a:r>
              <a:rPr lang="cs-CZ" sz="2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</a:p>
          <a:p>
            <a:pPr lvl="0" algn="ct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investice do lidského kapitálu </a:t>
            </a:r>
            <a:r>
              <a:rPr lang="cs-CZ" sz="2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</a:t>
            </a: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 infrastruktury, </a:t>
            </a:r>
          </a:p>
          <a:p>
            <a:pPr lvl="0" algn="ct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26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rozvoj dopravní, rozvodné a telekomunikační sítě </a:t>
            </a:r>
            <a:r>
              <a:rPr lang="cs-CZ" sz="2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apod. </a:t>
            </a:r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41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04E9D-393B-43E0-8D33-7C28120E8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250" y="211667"/>
            <a:ext cx="7843280" cy="651933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 hospodářské politiky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DC7E89-F576-4EF0-9BA3-C353B7BCA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250" y="863601"/>
            <a:ext cx="8050750" cy="5421940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8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Hospodářská politika má celou řadu vytýčených cílů </a:t>
            </a:r>
            <a:r>
              <a:rPr lang="cs-CZ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jim odpovídajících nástrojů.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8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 hospodářské politiky</a:t>
            </a:r>
            <a:r>
              <a:rPr lang="cs-CZ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představují </a:t>
            </a:r>
            <a:r>
              <a:rPr lang="cs-CZ" sz="8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souhrn různých společenských hodnot a obecných cílů</a:t>
            </a:r>
            <a:r>
              <a:rPr lang="cs-CZ" sz="8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</a:t>
            </a:r>
            <a:r>
              <a:rPr lang="cs-CZ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akož i </a:t>
            </a:r>
            <a:r>
              <a:rPr lang="cs-CZ" sz="8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konkrétních ekonomických požadavků na vývoj ekonomiky.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8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Základním (vrcholovým) cílem </a:t>
            </a:r>
            <a:r>
              <a:rPr lang="cs-CZ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každé společnosti je </a:t>
            </a:r>
            <a:r>
              <a:rPr lang="cs-CZ" sz="8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maximalizace společenského blahobytu</a:t>
            </a:r>
            <a:r>
              <a:rPr lang="cs-CZ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souladu s tímto cílem pak mezi </a:t>
            </a:r>
            <a:r>
              <a:rPr lang="cs-CZ" sz="8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obecné cíle</a:t>
            </a:r>
            <a:r>
              <a:rPr lang="cs-CZ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hospodářské politiky lze zahrnout např</a:t>
            </a:r>
            <a:r>
              <a:rPr lang="cs-CZ" sz="8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8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spravedlnost,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8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svobodu,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8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bezpečnost,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8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prosperitu </a:t>
            </a:r>
            <a:r>
              <a:rPr lang="cs-CZ" sz="8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8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ekonomický blahobyt</a:t>
            </a:r>
            <a:r>
              <a:rPr lang="cs-CZ" sz="8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911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4C3D4-C416-4505-B47D-48DE82653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1"/>
            <a:ext cx="8064000" cy="556304"/>
          </a:xfrm>
        </p:spPr>
        <p:txBody>
          <a:bodyPr/>
          <a:lstStyle/>
          <a:p>
            <a:pPr algn="ctr"/>
            <a:r>
              <a:rPr lang="cs-CZ" b="1" dirty="0"/>
              <a:t>Cíle hospodářské politiky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C29100-4C7D-45AD-BF4B-F775057E0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8064000" cy="5240216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Hospodářská politika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stanovuje různé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 od nejobecnějších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jako je 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veřejné blaho, svoboda, spravedlnost či bezpečnost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konkrétní ekonomické cíle,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jako např. 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plná zaměstnanost, cenová stabilita či ekonomický růst. </a:t>
            </a:r>
          </a:p>
          <a:p>
            <a:pPr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Konkrétní cíle hospodářské politiky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v praxi stanovovány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zájmu všeobecných cílů, </a:t>
            </a:r>
          </a:p>
          <a:p>
            <a:pPr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např. jednotlivé </a:t>
            </a: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 vnější a vnitřní rovnováhy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zájmu stability a podpory občanského blahobytu nebo </a:t>
            </a:r>
          </a:p>
          <a:p>
            <a:pPr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 strukturální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podpoře ekonomického růstu a prosperity.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7951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271B1-B180-4C0A-8285-BBBDDD40F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826" y="365130"/>
            <a:ext cx="7943173" cy="501144"/>
          </a:xfrm>
        </p:spPr>
        <p:txBody>
          <a:bodyPr/>
          <a:lstStyle/>
          <a:p>
            <a:pPr algn="ctr"/>
            <a:r>
              <a:rPr lang="cs-CZ" b="1" dirty="0"/>
              <a:t>Dva hlavní cíle HP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D5E528E4-FE36-4475-8D86-1205F976A0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033740"/>
              </p:ext>
            </p:extLst>
          </p:nvPr>
        </p:nvGraphicFramePr>
        <p:xfrm>
          <a:off x="539750" y="950912"/>
          <a:ext cx="8064500" cy="5281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8573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770B4-95A6-4EBF-9AD8-5485DA754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605542"/>
          </a:xfrm>
        </p:spPr>
        <p:txBody>
          <a:bodyPr/>
          <a:lstStyle/>
          <a:p>
            <a:pPr algn="ctr"/>
            <a:r>
              <a:rPr lang="cs-CZ" b="1" dirty="0"/>
              <a:t>Cíle hospodářské politiky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3AAFAF-C017-4E86-82D8-617A289D4F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70672"/>
            <a:ext cx="3886200" cy="5522198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tzv.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stabilizační ekonomické cíle hospodářské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politiky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zaměřené na prosperitu a zároveň nápravu poruch ve vývoji domácí ekonomiky jsou: 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Zajištění cenové stability;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zaměstnanosti.</a:t>
            </a:r>
          </a:p>
          <a:p>
            <a:pPr marL="0" indent="0" algn="ctr">
              <a:lnSpc>
                <a:spcPct val="125000"/>
              </a:lnSpc>
              <a:spcAft>
                <a:spcPts val="1000"/>
              </a:spcAft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Podmínkami dosažení těchto cílů je rovněž: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růst reálného produktu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rovnováha platební bilance.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endParaRPr lang="cs-CZ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573A6D0-1044-3D70-E7FF-EA9786F8F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069145"/>
            <a:ext cx="3886200" cy="5107818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Takto vymezené cíle představují samy o sobě rozpor, protože každý růst znamená narušení rovnováhy a každé ustálení v rovnováze zastavení růstu. </a:t>
            </a:r>
          </a:p>
          <a:p>
            <a:pPr algn="ctr">
              <a:lnSpc>
                <a:spcPct val="12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Souhrnně hovoříme o tzv. </a:t>
            </a:r>
            <a:r>
              <a:rPr lang="cs-CZ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dynamické rovnováze.</a:t>
            </a:r>
          </a:p>
          <a:p>
            <a:pPr lvl="0" algn="ctr">
              <a:lnSpc>
                <a:spcPct val="12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Uvedené čtyři cíle jsou hlavními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vrcholy tzv. magického čtyřúhelníku </a:t>
            </a: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podávajícím informace o účinnosti hospodářské politiky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453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BFA55-5853-4DFF-889C-3B9C21935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920" y="365129"/>
            <a:ext cx="8064000" cy="597397"/>
          </a:xfrm>
        </p:spPr>
        <p:txBody>
          <a:bodyPr/>
          <a:lstStyle/>
          <a:p>
            <a:pPr algn="ctr"/>
            <a:r>
              <a:rPr lang="cs-CZ" b="1" dirty="0"/>
              <a:t>Magický čtyřúhelník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2E6C5C1-C8D8-40DC-BD27-A19ACEB7E6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575625"/>
              </p:ext>
            </p:extLst>
          </p:nvPr>
        </p:nvGraphicFramePr>
        <p:xfrm>
          <a:off x="539750" y="962526"/>
          <a:ext cx="8064500" cy="5311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5139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858866-D9CA-4D78-AE3A-81B9CB44C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514102"/>
          </a:xfrm>
        </p:spPr>
        <p:txBody>
          <a:bodyPr/>
          <a:lstStyle/>
          <a:p>
            <a:pPr algn="ctr"/>
            <a:r>
              <a:rPr lang="cs-CZ" b="1" dirty="0"/>
              <a:t>Magický čtyřúhelník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DF2C9A-AFBE-4136-AF62-602D9A016C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935502"/>
            <a:ext cx="3886200" cy="5318833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202122"/>
                </a:solidFill>
                <a:latin typeface="+mn-lt"/>
              </a:rPr>
              <a:t>Magický čtyřúhelník</a:t>
            </a:r>
            <a:r>
              <a:rPr lang="cs-CZ" sz="1600" dirty="0">
                <a:solidFill>
                  <a:srgbClr val="202122"/>
                </a:solidFill>
                <a:latin typeface="+mn-lt"/>
              </a:rPr>
              <a:t> je jednoduchý způsob grafického zobrazení stavu ekonomiky, vyjadřující </a:t>
            </a:r>
            <a:r>
              <a:rPr lang="cs-CZ" sz="1600" b="1" i="1" dirty="0">
                <a:solidFill>
                  <a:srgbClr val="202122"/>
                </a:solidFill>
                <a:latin typeface="+mn-lt"/>
              </a:rPr>
              <a:t>vztah základních cílů hospodářské politiky a výkonnosti ekonomiky státu.</a:t>
            </a:r>
            <a:r>
              <a:rPr lang="cs-CZ" sz="1600" dirty="0">
                <a:solidFill>
                  <a:srgbClr val="202122"/>
                </a:solidFill>
                <a:latin typeface="+mn-lt"/>
              </a:rPr>
              <a:t> 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1600" dirty="0">
                <a:solidFill>
                  <a:srgbClr val="202122"/>
                </a:solidFill>
                <a:latin typeface="+mn-lt"/>
              </a:rPr>
              <a:t>Cílem vlády jakékoliv země je, aby rostlo 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HDP,</a:t>
            </a:r>
            <a:r>
              <a:rPr lang="cs-CZ" sz="1600" b="1" dirty="0">
                <a:solidFill>
                  <a:srgbClr val="202122"/>
                </a:solidFill>
                <a:latin typeface="+mn-lt"/>
              </a:rPr>
              <a:t> </a:t>
            </a:r>
            <a:r>
              <a:rPr lang="cs-CZ" sz="1600" dirty="0">
                <a:solidFill>
                  <a:srgbClr val="202122"/>
                </a:solidFill>
                <a:latin typeface="+mn-lt"/>
              </a:rPr>
              <a:t>klesala </a:t>
            </a:r>
            <a:r>
              <a:rPr lang="cs-CZ" sz="1600" b="1" dirty="0">
                <a:latin typeface="+mn-lt"/>
              </a:rPr>
              <a:t>nezaměstnanost</a:t>
            </a:r>
            <a:r>
              <a:rPr lang="cs-CZ" sz="1600" dirty="0">
                <a:solidFill>
                  <a:srgbClr val="202122"/>
                </a:solidFill>
                <a:latin typeface="+mn-lt"/>
              </a:rPr>
              <a:t>, udržovala cílovou</a:t>
            </a:r>
            <a:r>
              <a:rPr lang="cs-CZ" sz="1600" b="1" dirty="0">
                <a:solidFill>
                  <a:srgbClr val="202122"/>
                </a:solidFill>
                <a:latin typeface="+mn-lt"/>
              </a:rPr>
              <a:t> </a:t>
            </a:r>
            <a:r>
              <a:rPr lang="cs-CZ" sz="1600" b="1" dirty="0">
                <a:latin typeface="+mn-lt"/>
              </a:rPr>
              <a:t>inflaci</a:t>
            </a:r>
            <a:r>
              <a:rPr lang="cs-CZ" sz="1600" b="1" dirty="0">
                <a:solidFill>
                  <a:srgbClr val="202122"/>
                </a:solidFill>
                <a:latin typeface="+mn-lt"/>
              </a:rPr>
              <a:t> </a:t>
            </a:r>
            <a:r>
              <a:rPr lang="cs-CZ" sz="1600" dirty="0">
                <a:solidFill>
                  <a:srgbClr val="202122"/>
                </a:solidFill>
                <a:latin typeface="+mn-lt"/>
              </a:rPr>
              <a:t>a aby schodek 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platební bilance </a:t>
            </a:r>
            <a:r>
              <a:rPr lang="cs-CZ" sz="1600" dirty="0">
                <a:solidFill>
                  <a:srgbClr val="202122"/>
                </a:solidFill>
                <a:latin typeface="+mn-lt"/>
              </a:rPr>
              <a:t>nebyl příliš vysoký.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1600" dirty="0">
                <a:solidFill>
                  <a:srgbClr val="202122"/>
                </a:solidFill>
                <a:latin typeface="+mn-lt"/>
              </a:rPr>
              <a:t>Jeden vrchol čtyřúhelníku ovlivňuje ostatní. Tyto cíle jsou v praxi protichůdné, například ekonomický růst lze oživit dovozem zboží a kapitálu, což zhoršuje platební bilanci.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1600" dirty="0">
                <a:solidFill>
                  <a:srgbClr val="202122"/>
                </a:solidFill>
                <a:latin typeface="+mn-lt"/>
              </a:rPr>
              <a:t>Příznivý vývoj země lze teoreticky zhodnotit plochou čtyřúhelníku, neboli </a:t>
            </a:r>
            <a:r>
              <a:rPr lang="cs-CZ" sz="1600" b="1" dirty="0">
                <a:solidFill>
                  <a:srgbClr val="202122"/>
                </a:solidFill>
                <a:latin typeface="+mn-lt"/>
              </a:rPr>
              <a:t>čím větší čtyřúhelník, tím by na tom měla být země lépe</a:t>
            </a:r>
            <a:r>
              <a:rPr lang="cs-CZ" sz="1600" dirty="0">
                <a:solidFill>
                  <a:srgbClr val="202122"/>
                </a:solidFill>
                <a:latin typeface="+mn-lt"/>
              </a:rPr>
              <a:t>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2774EB3-2938-DF6D-A94B-8654DB3ED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012874"/>
            <a:ext cx="3886200" cy="5241461"/>
          </a:xfrm>
        </p:spPr>
        <p:txBody>
          <a:bodyPr>
            <a:normAutofit fontScale="70000" lnSpcReduction="20000"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202122"/>
                </a:solidFill>
                <a:latin typeface="Arial" panose="020B0604020202020204" pitchFamily="34" charset="0"/>
              </a:rPr>
              <a:t>Stejná plocha ale může v závislosti na veličinách čtyřúhelníku vypovídat o ekonomice rozdílné signály.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202122"/>
                </a:solidFill>
                <a:latin typeface="Arial" panose="020B0604020202020204" pitchFamily="34" charset="0"/>
              </a:rPr>
              <a:t>Plocha čtyřúhelníků závisí na růstu HDP a ne na již dosažené úrovni.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202122"/>
                </a:solidFill>
                <a:latin typeface="Arial" panose="020B0604020202020204" pitchFamily="34" charset="0"/>
              </a:rPr>
              <a:t>Větší plochu tudíž zabere rychle rostoucí chudá země s nízkou úrovní HDP než země bohatší, rozvinutá, s vysokou úrovní HDP a pomalým meziročním růstem HDP.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rgbClr val="202122"/>
                </a:solidFill>
                <a:latin typeface="Arial" panose="020B0604020202020204" pitchFamily="34" charset="0"/>
              </a:rPr>
              <a:t>Restriktivní fiskální politika vlády má sice příznivý vliv na stabilitu cenové hladiny, ale přináší nebezpečí pomalého růstu HDP, vysoké nezaměstnanosti a případně i nerovnováhu platební bilance. 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202122"/>
                </a:solidFill>
                <a:latin typeface="Arial" panose="020B0604020202020204" pitchFamily="34" charset="0"/>
              </a:rPr>
              <a:t>Většina ekonomik se  snaží o vhodnou kombinaci cílů</a:t>
            </a:r>
            <a:r>
              <a:rPr lang="cs-CZ" sz="2400" dirty="0">
                <a:solidFill>
                  <a:srgbClr val="202122"/>
                </a:solidFill>
                <a:latin typeface="Arial" panose="020B0604020202020204" pitchFamily="34" charset="0"/>
              </a:rPr>
              <a:t>, k tomu používá nástroje makroekonomické politiky.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5018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BAE9A-C328-4439-A956-89643845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666" y="365130"/>
            <a:ext cx="7866333" cy="485966"/>
          </a:xfrm>
        </p:spPr>
        <p:txBody>
          <a:bodyPr/>
          <a:lstStyle/>
          <a:p>
            <a:r>
              <a:rPr lang="cs-CZ" dirty="0"/>
              <a:t>	</a:t>
            </a:r>
            <a:r>
              <a:rPr lang="cs-CZ" b="1" dirty="0"/>
              <a:t>Nástroje hospodářské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78ABFF-848D-415D-A9A5-3136D12F6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70672"/>
            <a:ext cx="8064000" cy="5198011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dosažení každého z uvedených cílů existuje odpovídající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 (prostředek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jehož použití v praxi zpravidla znamená změnu v ekonomickém vývoji.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Snaha realizovat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hospodářsko-politická opatření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efektivně a účelně však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nemusí být naplněna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dosažení cílů je mnohdy konfliktní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neboť 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dosažení jednoho cíle eliminuje dosažení cíle jiného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Výběr a pořadí cílů je úzce svázán s příslušným typem hospodářské politiky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 nímž souvisí i využití příslušných nástrojů.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5239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B3A52-0E1C-4155-8396-C3053E991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266" y="365129"/>
            <a:ext cx="7909733" cy="650871"/>
          </a:xfrm>
        </p:spPr>
        <p:txBody>
          <a:bodyPr/>
          <a:lstStyle/>
          <a:p>
            <a:pPr algn="ctr"/>
            <a:r>
              <a:rPr lang="cs-CZ" dirty="0"/>
              <a:t> </a:t>
            </a:r>
            <a:r>
              <a:rPr lang="cs-CZ" b="1" dirty="0"/>
              <a:t>Literatura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CEE91A-8DF3-4F2C-A488-4D87451A6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39800"/>
            <a:ext cx="8316133" cy="53932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                                                          </a:t>
            </a:r>
            <a:r>
              <a:rPr lang="cs-CZ" b="1" dirty="0">
                <a:latin typeface="+mn-lt"/>
              </a:rPr>
              <a:t>Povinná literatura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latin typeface="+mn-lt"/>
              </a:rPr>
              <a:t>DLOUHÁ, J. a kol. (2022). </a:t>
            </a:r>
            <a:r>
              <a:rPr lang="cs-CZ" i="1" dirty="0">
                <a:latin typeface="+mn-lt"/>
              </a:rPr>
              <a:t>Metodika zvyšování kapacit místních aktérů k udržitelnému regionu. </a:t>
            </a:r>
            <a:r>
              <a:rPr lang="cs-CZ" dirty="0">
                <a:latin typeface="+mn-lt"/>
              </a:rPr>
              <a:t>Praha: Ministerstvo pro místní rozvoj ČR. ISBN 978-80-87076-30-9.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latin typeface="+mn-lt"/>
              </a:rPr>
              <a:t>DUŠEK, J. (2021). </a:t>
            </a:r>
            <a:r>
              <a:rPr lang="cs-CZ" i="1" dirty="0">
                <a:latin typeface="+mn-lt"/>
              </a:rPr>
              <a:t>Politiky a strategie pro regionální a udržitelný rozvoj v místním kontextu. </a:t>
            </a:r>
            <a:r>
              <a:rPr lang="cs-CZ" dirty="0">
                <a:latin typeface="+mn-lt"/>
              </a:rPr>
              <a:t>České Budějovice: Vysoká škola evropských a regionálních studií. ISBN: 978-80-7556-103-9.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latin typeface="+mn-lt"/>
              </a:rPr>
              <a:t>FOTR, J., VACÍK, E., SOUČEK, I, ŠPAČEK, M., HÁJEK, S. (2020). </a:t>
            </a:r>
            <a:r>
              <a:rPr lang="cs-CZ" i="1" dirty="0">
                <a:latin typeface="+mn-lt"/>
              </a:rPr>
              <a:t>Tvorba strategie a strategické plánování. </a:t>
            </a:r>
            <a:r>
              <a:rPr lang="cs-CZ" dirty="0">
                <a:latin typeface="+mn-lt"/>
              </a:rPr>
              <a:t>Praha: </a:t>
            </a:r>
            <a:r>
              <a:rPr lang="cs-CZ" dirty="0" err="1">
                <a:latin typeface="+mn-lt"/>
              </a:rPr>
              <a:t>Grada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Publishing</a:t>
            </a:r>
            <a:r>
              <a:rPr lang="cs-CZ" dirty="0">
                <a:latin typeface="+mn-lt"/>
              </a:rPr>
              <a:t>. ISBN: 978-80-271-2499-2.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latin typeface="+mn-lt"/>
              </a:rPr>
              <a:t>JÍLKOVÁ a kol. (2018). </a:t>
            </a:r>
            <a:r>
              <a:rPr lang="cs-CZ" i="1" dirty="0">
                <a:latin typeface="+mn-lt"/>
              </a:rPr>
              <a:t>Hospodářská politika a regionální rozvoj</a:t>
            </a:r>
            <a:r>
              <a:rPr lang="cs-CZ" dirty="0">
                <a:latin typeface="+mn-lt"/>
              </a:rPr>
              <a:t>. Olomouc: MVŠO. ISBN 978-80-7455-070-6.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0" i="0" dirty="0">
                <a:solidFill>
                  <a:srgbClr val="202122"/>
                </a:solidFill>
                <a:effectLst/>
                <a:latin typeface="+mn-lt"/>
              </a:rPr>
              <a:t>KLIKOVÁ, Ch., KOTLÁN, I. </a:t>
            </a:r>
            <a:r>
              <a:rPr lang="cs-CZ" b="0" i="1" dirty="0">
                <a:solidFill>
                  <a:srgbClr val="202122"/>
                </a:solidFill>
                <a:effectLst/>
                <a:latin typeface="+mn-lt"/>
              </a:rPr>
              <a:t>Hospodářská a sociální politika</a:t>
            </a:r>
            <a:r>
              <a:rPr lang="cs-CZ" b="0" i="0" dirty="0">
                <a:solidFill>
                  <a:srgbClr val="202122"/>
                </a:solidFill>
                <a:effectLst/>
                <a:latin typeface="+mn-lt"/>
              </a:rPr>
              <a:t>. Karviná: Slezská univerzita v Opavě Obchodně podnikatelská fakulta v Karviné, 2019. 388 s.</a:t>
            </a:r>
            <a:endParaRPr lang="cs-CZ" dirty="0">
              <a:latin typeface="+mn-lt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latin typeface="+mn-lt"/>
              </a:rPr>
              <a:t>PAVLÍK, M. a kol. (2020).  </a:t>
            </a:r>
            <a:r>
              <a:rPr lang="cs-CZ" i="1" dirty="0">
                <a:latin typeface="+mn-lt"/>
              </a:rPr>
              <a:t>Regiony budoucnosti-spolupráce, bezpečí, efektivita</a:t>
            </a:r>
            <a:r>
              <a:rPr lang="cs-CZ" dirty="0">
                <a:latin typeface="+mn-lt"/>
              </a:rPr>
              <a:t>. Praha: </a:t>
            </a:r>
            <a:r>
              <a:rPr lang="cs-CZ" dirty="0" err="1">
                <a:latin typeface="+mn-lt"/>
              </a:rPr>
              <a:t>Grada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Publishing</a:t>
            </a:r>
            <a:r>
              <a:rPr lang="cs-CZ" dirty="0">
                <a:latin typeface="+mn-lt"/>
              </a:rPr>
              <a:t>. ISBN 978-80-271-1310-1.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latin typeface="+mn-lt"/>
              </a:rPr>
              <a:t>PEKOVÁ, J., JETMAR, M., TOTH, P. (2019). </a:t>
            </a:r>
            <a:r>
              <a:rPr lang="cs-CZ" i="1" dirty="0">
                <a:latin typeface="+mn-lt"/>
              </a:rPr>
              <a:t>Veřejný sektor, teorie a praxe v ČR. </a:t>
            </a:r>
            <a:r>
              <a:rPr lang="cs-CZ" dirty="0">
                <a:latin typeface="+mn-lt"/>
              </a:rPr>
              <a:t>Praha: </a:t>
            </a:r>
            <a:r>
              <a:rPr lang="cs-CZ" dirty="0" err="1">
                <a:latin typeface="+mn-lt"/>
              </a:rPr>
              <a:t>Wolters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Kluwer</a:t>
            </a:r>
            <a:r>
              <a:rPr lang="cs-CZ" dirty="0">
                <a:latin typeface="+mn-lt"/>
              </a:rPr>
              <a:t>. ISBN 978-80-7598-209-4.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latin typeface="+mn-lt"/>
              </a:rPr>
              <a:t>ŽIŽKA, M. a kol. (2013). </a:t>
            </a:r>
            <a:r>
              <a:rPr lang="cs-CZ" i="1" dirty="0">
                <a:latin typeface="+mn-lt"/>
              </a:rPr>
              <a:t>Hospodářský rozvoj regionů: Vymezení funkčních regionů, významné socioekonomické faktory, regionální odolnost a inovační intenzita</a:t>
            </a:r>
            <a:r>
              <a:rPr lang="cs-CZ" dirty="0">
                <a:latin typeface="+mn-lt"/>
              </a:rPr>
              <a:t>. Praha: Kamil </a:t>
            </a:r>
            <a:r>
              <a:rPr lang="cs-CZ" sz="2200" dirty="0">
                <a:latin typeface="+mn-lt"/>
              </a:rPr>
              <a:t>Mařík Professional </a:t>
            </a:r>
            <a:r>
              <a:rPr lang="cs-CZ" sz="2200" dirty="0" err="1">
                <a:latin typeface="+mn-lt"/>
              </a:rPr>
              <a:t>Publishing</a:t>
            </a:r>
            <a:r>
              <a:rPr lang="cs-CZ" sz="2200" dirty="0">
                <a:latin typeface="+mn-lt"/>
              </a:rPr>
              <a:t>. ISBN 978-80-7431-131-4.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947268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6379C6-D08B-4CE3-8CBD-AF7A8F5ED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774" y="365130"/>
            <a:ext cx="7966225" cy="605542"/>
          </a:xfrm>
        </p:spPr>
        <p:txBody>
          <a:bodyPr/>
          <a:lstStyle/>
          <a:p>
            <a:pPr algn="ctr"/>
            <a:r>
              <a:rPr lang="cs-CZ" b="1" dirty="0"/>
              <a:t>Nástroje hospodářské politiky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57A529-6B83-43D5-A91A-DDF5F870A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70672"/>
            <a:ext cx="8064000" cy="5620041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Nástrojů hospodářské politiky existuje mnoho a každý z nich má různý charakter. </a:t>
            </a:r>
          </a:p>
          <a:p>
            <a:pPr algn="ctr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Nástrojem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v hospodářské politice rozumí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jakákoliv (nejen ekonomická)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veličina, kterou lze měřit a sledovat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jejímž prostřednictvím lze ovlivnit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ekonomický vývoj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zemi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Obecně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lze nástroj definovat jako určitou ekonomickou proměnnou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 níž lze manipulovat (stanovit, určit, měřit, sledovat, zavést, zrušit či jinak měnit) tak,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aby bylo dosaženo předem vytýčených cílů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(např. 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daňová sazba, diskontní sazba, životní minimum a mnoho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dalších). </a:t>
            </a:r>
          </a:p>
          <a:p>
            <a:pPr algn="ctr">
              <a:lnSpc>
                <a:spcPct val="125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Nástrojem může být i skutečnost ekonomicky relevantní, která danou realitu také ovlivňuje (např. 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bankách, obchodní zákoník, zákon o státním rozpočtu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9224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DEC0F-D11B-450F-9E0D-AA405246E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996" y="312821"/>
            <a:ext cx="8189003" cy="449179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Členění nástrojů dle různých kritérií</a:t>
            </a:r>
            <a:endParaRPr lang="cs-CZ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E498C28-A3BB-558F-C7DB-0BF68BC509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573640"/>
              </p:ext>
            </p:extLst>
          </p:nvPr>
        </p:nvGraphicFramePr>
        <p:xfrm>
          <a:off x="540001" y="922421"/>
          <a:ext cx="8189003" cy="5366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93320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F6EA39-90CE-62DA-EEC4-FE141311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828670"/>
          </a:xfrm>
        </p:spPr>
        <p:txBody>
          <a:bodyPr/>
          <a:lstStyle/>
          <a:p>
            <a:pPr algn="ctr"/>
            <a:r>
              <a:rPr lang="cs-CZ" b="1" dirty="0"/>
              <a:t>Nástroje hospodářské politiky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ED268DF-321F-B23C-9D9A-E922E496C8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440422"/>
              </p:ext>
            </p:extLst>
          </p:nvPr>
        </p:nvGraphicFramePr>
        <p:xfrm>
          <a:off x="540000" y="1193800"/>
          <a:ext cx="80640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50989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35B33-A3B2-B2BA-39F8-4E4DB2C6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521135"/>
          </a:xfrm>
        </p:spPr>
        <p:txBody>
          <a:bodyPr/>
          <a:lstStyle/>
          <a:p>
            <a:pPr algn="ctr"/>
            <a:r>
              <a:rPr kumimoji="0" lang="cs-CZ" sz="4125" b="1" i="0" u="none" strike="noStrike" kern="1200" cap="none" spc="0" normalizeH="0" baseline="0" noProof="0" dirty="0">
                <a:ln>
                  <a:noFill/>
                </a:ln>
                <a:solidFill>
                  <a:srgbClr val="CF1F28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Nástroje hospodářské politiky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B8E43214-4A85-FCEC-F6AE-4711D52F83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093756"/>
              </p:ext>
            </p:extLst>
          </p:nvPr>
        </p:nvGraphicFramePr>
        <p:xfrm>
          <a:off x="279400" y="973667"/>
          <a:ext cx="8324850" cy="568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68783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B668C-7FBE-40E0-BE2B-2A411E722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66" y="365130"/>
            <a:ext cx="7985933" cy="696981"/>
          </a:xfrm>
        </p:spPr>
        <p:txBody>
          <a:bodyPr/>
          <a:lstStyle/>
          <a:p>
            <a:pPr algn="ctr"/>
            <a:r>
              <a:rPr lang="cs-CZ" b="1" dirty="0"/>
              <a:t>Nástroje hospodářské politiky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9EC819-912A-418A-9AEE-FB4C234E5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2111"/>
            <a:ext cx="8064000" cy="5127673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cs-CZ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Veškeré nástroje hospodářské politiky stát používá za určitým účelem, ve snaze dosažení vytýčených cílů. </a:t>
            </a:r>
          </a:p>
          <a:p>
            <a:pPr algn="ctr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cs-CZ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Nástroje hospodářské politiky dle </a:t>
            </a:r>
            <a:r>
              <a:rPr lang="cs-CZ" sz="2400" b="1" dirty="0">
                <a:latin typeface="Calibri" panose="020F0502020204030204"/>
                <a:ea typeface="Calibri" panose="020F0502020204030204" pitchFamily="34" charset="0"/>
              </a:rPr>
              <a:t>oblasti působení </a:t>
            </a:r>
            <a:r>
              <a:rPr lang="cs-CZ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zahrnují:</a:t>
            </a:r>
            <a:r>
              <a:rPr lang="cs-CZ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b="1" i="1" dirty="0">
                <a:latin typeface="+mn-lt"/>
              </a:rPr>
              <a:t> Monetární politiku</a:t>
            </a:r>
            <a:r>
              <a:rPr lang="cs-CZ" sz="2400" dirty="0">
                <a:latin typeface="+mn-lt"/>
              </a:rPr>
              <a:t> – provádí centrální banka, prostřednictvím zásoby peněz;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b="1" i="1" dirty="0">
                <a:latin typeface="+mn-lt"/>
              </a:rPr>
              <a:t>Fiskální politiku </a:t>
            </a:r>
            <a:r>
              <a:rPr lang="cs-CZ" sz="2400" dirty="0">
                <a:latin typeface="+mn-lt"/>
              </a:rPr>
              <a:t>– provádí vláda, prostřednictvím státního rozpočtu;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b="1" i="1" dirty="0">
                <a:latin typeface="+mn-lt"/>
              </a:rPr>
              <a:t>Důchodovou politiku </a:t>
            </a:r>
            <a:r>
              <a:rPr lang="cs-CZ" sz="2400" dirty="0">
                <a:latin typeface="+mn-lt"/>
              </a:rPr>
              <a:t>– provádí vláda, prostřednictvím výše mzdových sazeb a cen;</a:t>
            </a:r>
          </a:p>
          <a:p>
            <a:pPr lvl="0" algn="ctr">
              <a:buFont typeface="Wingdings" panose="05000000000000000000" pitchFamily="2" charset="2"/>
              <a:buChar char="ü"/>
            </a:pPr>
            <a:r>
              <a:rPr lang="cs-CZ" sz="2400" b="1" i="1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Vnější obchodní a měnovou politiku</a:t>
            </a:r>
            <a:r>
              <a:rPr lang="cs-CZ" sz="24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– provádí vláda a centrální banka, prostřednictvím celní politiky a určování kvót výrobků, regulacemi měnových kurzů. 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>
              <a:latin typeface="+mn-lt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20359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4A207-A850-4D5F-A95D-7290530C2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621459"/>
          </a:xfrm>
        </p:spPr>
        <p:txBody>
          <a:bodyPr/>
          <a:lstStyle/>
          <a:p>
            <a:pPr marL="1143000" lvl="2" indent="-228600">
              <a:spcBef>
                <a:spcPts val="3000"/>
              </a:spcBef>
              <a:spcAft>
                <a:spcPts val="1500"/>
              </a:spcAft>
              <a:tabLst>
                <a:tab pos="900430" algn="l"/>
              </a:tabLst>
            </a:pPr>
            <a:r>
              <a:rPr lang="cs-CZ" sz="3600" b="1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Nositele hospodářské politiky </a:t>
            </a:r>
            <a:br>
              <a:rPr lang="cs-CZ" dirty="0">
                <a:solidFill>
                  <a:srgbClr val="E21A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582629-6004-46D2-8AAF-7CDF0012D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90337"/>
            <a:ext cx="8064000" cy="5438274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Hospodářskou politiku realizují </a:t>
            </a: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nositelé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zpravidla se jedná o </a:t>
            </a: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státní subjekty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o činnosti, které jsou především v rukou státu a jeho institucí.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</a:t>
            </a: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nositele hospodářské politiky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považujeme ty </a:t>
            </a: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činitele, kteří se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určitým způsobem </a:t>
            </a: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podílejí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tvorbě, realizaci či kontrole a vyhodnocen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 hospodářské politiky.  </a:t>
            </a:r>
          </a:p>
          <a:p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3817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D24B45-223E-4AD2-B860-D0DF7300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557292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Nositele hospodářské politiky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97BCB71-7A14-4CEA-A8FA-EB687822D4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422373"/>
              </p:ext>
            </p:extLst>
          </p:nvPr>
        </p:nvGraphicFramePr>
        <p:xfrm>
          <a:off x="540000" y="922422"/>
          <a:ext cx="8064000" cy="5376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13608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8A92F-7213-462C-8A67-AA565DC4E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508" y="365129"/>
            <a:ext cx="7789492" cy="528169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Nositelé hospodářské politiky</a:t>
            </a:r>
            <a:endParaRPr lang="cs-CZ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8E34767-6F3A-38E9-9761-450F391CF8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221025"/>
              </p:ext>
            </p:extLst>
          </p:nvPr>
        </p:nvGraphicFramePr>
        <p:xfrm>
          <a:off x="540000" y="977705"/>
          <a:ext cx="8064000" cy="514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14483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A3B7F-5B90-4BF4-A850-C38EBC514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1363778"/>
          </a:xfrm>
        </p:spPr>
        <p:txBody>
          <a:bodyPr/>
          <a:lstStyle/>
          <a:p>
            <a:pPr algn="ctr"/>
            <a:br>
              <a:rPr lang="cs-CZ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Nositele hospodářské politiky</a:t>
            </a:r>
            <a:r>
              <a:rPr lang="cs-CZ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lze rozdělit na základní skupiny: </a:t>
            </a:r>
            <a:br>
              <a:rPr lang="cs-CZ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4000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281DDA22-3E1F-4AEE-ABAF-E6E8351B98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027073"/>
              </p:ext>
            </p:extLst>
          </p:nvPr>
        </p:nvGraphicFramePr>
        <p:xfrm>
          <a:off x="540000" y="1825625"/>
          <a:ext cx="8064000" cy="4367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34131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F0B3A-B708-C752-0041-6A5BDB9BE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62467"/>
            <a:ext cx="8064000" cy="581595"/>
          </a:xfrm>
        </p:spPr>
        <p:txBody>
          <a:bodyPr/>
          <a:lstStyle/>
          <a:p>
            <a:pPr algn="ctr"/>
            <a:r>
              <a:rPr lang="cs-CZ" b="1" dirty="0"/>
              <a:t>Nositelé a fáze HP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7001426-F6DA-B38B-BC41-CC667B5613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352840"/>
              </p:ext>
            </p:extLst>
          </p:nvPr>
        </p:nvGraphicFramePr>
        <p:xfrm>
          <a:off x="540000" y="844061"/>
          <a:ext cx="8064000" cy="5428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2190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F32E7-768D-4ECD-8D02-F97EB70FA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650871"/>
          </a:xfrm>
        </p:spPr>
        <p:txBody>
          <a:bodyPr/>
          <a:lstStyle/>
          <a:p>
            <a:pPr algn="ctr"/>
            <a:r>
              <a:rPr lang="cs-CZ" b="1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3DD373-E438-4E3E-B2CA-B2A99A118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1016000"/>
            <a:ext cx="8559800" cy="522393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+mn-lt"/>
              </a:rPr>
              <a:t>                                                       Doporučená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dirty="0"/>
              <a:t>BLAŽEK, J., a D. UHLÍŘ (2020). </a:t>
            </a:r>
            <a:r>
              <a:rPr lang="cs-CZ" sz="2400" b="1" i="1" dirty="0"/>
              <a:t>Teorie regionálního rozvoje: nástin, kritika, implikace.</a:t>
            </a:r>
            <a:r>
              <a:rPr lang="cs-CZ" sz="2400" b="1" dirty="0"/>
              <a:t> Praha: Karolinum </a:t>
            </a:r>
            <a:r>
              <a:rPr lang="cs-CZ" sz="2400" b="1" dirty="0" err="1"/>
              <a:t>Press</a:t>
            </a:r>
            <a:r>
              <a:rPr lang="cs-CZ" sz="2400" b="1" dirty="0"/>
              <a:t>. ISBN 978-80-246-4566-7.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dirty="0"/>
              <a:t>CLAIR, M. P. (2023). </a:t>
            </a:r>
            <a:r>
              <a:rPr lang="cs-CZ" sz="2400" b="1" i="1" dirty="0" err="1"/>
              <a:t>Sustainable</a:t>
            </a:r>
            <a:r>
              <a:rPr lang="cs-CZ" sz="2400" b="1" i="1" dirty="0"/>
              <a:t> </a:t>
            </a:r>
            <a:r>
              <a:rPr lang="cs-CZ" sz="2400" b="1" i="1" dirty="0" err="1"/>
              <a:t>Regional</a:t>
            </a:r>
            <a:r>
              <a:rPr lang="cs-CZ" sz="2400" b="1" i="1" dirty="0"/>
              <a:t> </a:t>
            </a:r>
            <a:r>
              <a:rPr lang="cs-CZ" sz="2400" b="1" i="1" dirty="0" err="1"/>
              <a:t>Development:Revitalizing</a:t>
            </a:r>
            <a:r>
              <a:rPr lang="cs-CZ" sz="2400" b="1" i="1" dirty="0"/>
              <a:t> </a:t>
            </a:r>
            <a:r>
              <a:rPr lang="cs-CZ" sz="2400" b="1" i="1" dirty="0" err="1"/>
              <a:t>Regions</a:t>
            </a:r>
            <a:r>
              <a:rPr lang="cs-CZ" sz="2400" b="1" i="1" dirty="0"/>
              <a:t> </a:t>
            </a:r>
            <a:r>
              <a:rPr lang="cs-CZ" sz="2400" b="1" i="1" dirty="0" err="1"/>
              <a:t>Through</a:t>
            </a:r>
            <a:r>
              <a:rPr lang="cs-CZ" sz="2400" b="1" i="1" dirty="0"/>
              <a:t> </a:t>
            </a:r>
            <a:r>
              <a:rPr lang="cs-CZ" sz="2400" b="1" i="1" dirty="0" err="1"/>
              <a:t>Innovation</a:t>
            </a:r>
            <a:r>
              <a:rPr lang="cs-CZ" sz="2400" b="1" i="1" dirty="0"/>
              <a:t>. (</a:t>
            </a:r>
            <a:r>
              <a:rPr lang="cs-CZ" sz="2400" b="1" i="1" dirty="0" err="1"/>
              <a:t>n</a:t>
            </a:r>
            <a:r>
              <a:rPr lang="cs-CZ" sz="2400" b="1" dirty="0" err="1"/>
              <a:t>.p</a:t>
            </a:r>
            <a:r>
              <a:rPr lang="cs-CZ" sz="2400" b="1" dirty="0"/>
              <a:t>.): </a:t>
            </a:r>
            <a:r>
              <a:rPr lang="cs-CZ" sz="2400" b="1" dirty="0" err="1"/>
              <a:t>Taylor</a:t>
            </a:r>
            <a:r>
              <a:rPr lang="cs-CZ" sz="2400" b="1" dirty="0"/>
              <a:t> &amp; Francis. ISBN 9781000912524.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dirty="0"/>
              <a:t>GWARTNEY, J. D., R. L. STROUP, R. S. SOBEL and D. A. </a:t>
            </a:r>
            <a:r>
              <a:rPr lang="cs-CZ" sz="2400" b="1" i="1" dirty="0"/>
              <a:t>MACPHERSON (2021). </a:t>
            </a:r>
            <a:r>
              <a:rPr lang="cs-CZ" sz="2400" b="1" i="1" dirty="0" err="1"/>
              <a:t>Economics</a:t>
            </a:r>
            <a:r>
              <a:rPr lang="cs-CZ" sz="2400" b="1" i="1" dirty="0"/>
              <a:t>: </a:t>
            </a:r>
            <a:r>
              <a:rPr lang="cs-CZ" sz="2400" b="1" i="1" dirty="0" err="1"/>
              <a:t>private</a:t>
            </a:r>
            <a:r>
              <a:rPr lang="cs-CZ" sz="2400" b="1" i="1" dirty="0"/>
              <a:t> &amp; public </a:t>
            </a:r>
            <a:r>
              <a:rPr lang="cs-CZ" sz="2400" b="1" i="1" dirty="0" err="1"/>
              <a:t>choice</a:t>
            </a:r>
            <a:r>
              <a:rPr lang="cs-CZ" sz="2400" b="1" i="1" dirty="0"/>
              <a:t>. </a:t>
            </a:r>
            <a:r>
              <a:rPr lang="cs-CZ" sz="2400" b="1" dirty="0" err="1"/>
              <a:t>Cengage</a:t>
            </a:r>
            <a:r>
              <a:rPr lang="cs-CZ" sz="2400" b="1" dirty="0"/>
              <a:t> </a:t>
            </a:r>
            <a:r>
              <a:rPr lang="cs-CZ" sz="2400" b="1" dirty="0" err="1"/>
              <a:t>Learning</a:t>
            </a:r>
            <a:r>
              <a:rPr lang="cs-CZ" sz="2400" b="1" i="1" dirty="0"/>
              <a:t>.</a:t>
            </a:r>
            <a:r>
              <a:rPr lang="cs-CZ" sz="2400" b="1" dirty="0"/>
              <a:t> ISBN 978-0357133996.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dirty="0"/>
              <a:t>HOOVER, E. M., and F. GIARRATANI (2020). </a:t>
            </a:r>
            <a:r>
              <a:rPr lang="cs-CZ" sz="2400" b="1" i="1" dirty="0" err="1"/>
              <a:t>An</a:t>
            </a:r>
            <a:r>
              <a:rPr lang="cs-CZ" sz="2400" b="1" i="1" dirty="0"/>
              <a:t> </a:t>
            </a:r>
            <a:r>
              <a:rPr lang="cs-CZ" sz="2400" b="1" i="1" dirty="0" err="1"/>
              <a:t>introduction</a:t>
            </a:r>
            <a:r>
              <a:rPr lang="cs-CZ" sz="2400" b="1" i="1" dirty="0"/>
              <a:t> to </a:t>
            </a:r>
            <a:r>
              <a:rPr lang="cs-CZ" sz="2400" b="1" i="1" dirty="0" err="1"/>
              <a:t>regional</a:t>
            </a:r>
            <a:r>
              <a:rPr lang="cs-CZ" sz="2400" b="1" i="1" dirty="0"/>
              <a:t> </a:t>
            </a:r>
            <a:r>
              <a:rPr lang="cs-CZ" sz="2400" b="1" i="1" dirty="0" err="1"/>
              <a:t>economics</a:t>
            </a:r>
            <a:r>
              <a:rPr lang="cs-CZ" sz="2400" b="1" i="1" dirty="0"/>
              <a:t>. </a:t>
            </a:r>
            <a:r>
              <a:rPr lang="cs-CZ" sz="2400" b="1" dirty="0"/>
              <a:t>Pittsburgh: University of the Pittsburgh.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938007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6BB27-3846-44CD-9E44-99DF630E5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955671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Nositelé a proces tvorby hospodářské politiky </a:t>
            </a:r>
            <a:endParaRPr lang="cs-CZ" sz="36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CDE2FA-ECC4-420F-8664-35110F0F1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66333"/>
            <a:ext cx="3886200" cy="4678364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600" b="1" dirty="0">
                <a:latin typeface="+mn-lt"/>
              </a:rPr>
              <a:t>Proces tvorby </a:t>
            </a:r>
            <a:r>
              <a:rPr lang="cs-CZ" sz="2600" dirty="0">
                <a:latin typeface="+mn-lt"/>
              </a:rPr>
              <a:t>obnáší </a:t>
            </a:r>
            <a:r>
              <a:rPr lang="cs-CZ" sz="2600" i="1" dirty="0">
                <a:latin typeface="+mn-lt"/>
              </a:rPr>
              <a:t>formulování cílů </a:t>
            </a:r>
            <a:r>
              <a:rPr lang="cs-CZ" sz="2600" dirty="0">
                <a:latin typeface="+mn-lt"/>
              </a:rPr>
              <a:t>ekonomických i společenských, </a:t>
            </a:r>
            <a:r>
              <a:rPr lang="cs-CZ" sz="2600" i="1" dirty="0">
                <a:latin typeface="+mn-lt"/>
              </a:rPr>
              <a:t>hledání příslušných nástrojů </a:t>
            </a:r>
            <a:r>
              <a:rPr lang="cs-CZ" sz="2600" dirty="0">
                <a:latin typeface="+mn-lt"/>
              </a:rPr>
              <a:t>a </a:t>
            </a:r>
            <a:r>
              <a:rPr lang="cs-CZ" sz="2600" i="1" dirty="0">
                <a:latin typeface="+mn-lt"/>
              </a:rPr>
              <a:t>možností jejich použití</a:t>
            </a:r>
            <a:r>
              <a:rPr lang="cs-CZ" sz="2600" dirty="0">
                <a:latin typeface="+mn-lt"/>
              </a:rPr>
              <a:t>, jakož i definování způsobu řešení určité konkrétní situace.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FC421A-1ED9-1FA1-3273-AE72ACABD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566333"/>
            <a:ext cx="3886200" cy="4610630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latin typeface="+mn-lt"/>
              </a:rPr>
              <a:t>Aktivně se zde prosazují zejména </a:t>
            </a:r>
            <a:r>
              <a:rPr lang="cs-CZ" sz="2400" b="1" i="1" dirty="0">
                <a:latin typeface="+mn-lt"/>
              </a:rPr>
              <a:t>vláda a parlament </a:t>
            </a:r>
            <a:r>
              <a:rPr lang="cs-CZ" sz="2400" dirty="0">
                <a:latin typeface="+mn-lt"/>
              </a:rPr>
              <a:t>ve spolupráci s odborným státním aparátem (</a:t>
            </a:r>
            <a:r>
              <a:rPr lang="cs-CZ" sz="2400" b="1" i="1" dirty="0">
                <a:latin typeface="+mn-lt"/>
              </a:rPr>
              <a:t>zástupci ministerstev, vysokých škol a výzkumných ústavů</a:t>
            </a:r>
            <a:r>
              <a:rPr lang="cs-CZ" sz="2400" dirty="0">
                <a:latin typeface="+mn-lt"/>
              </a:rPr>
              <a:t>).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dirty="0">
                <a:latin typeface="+mn-lt"/>
              </a:rPr>
              <a:t>Mohou se na něm do jisté míry podílet i </a:t>
            </a:r>
            <a:r>
              <a:rPr lang="cs-CZ" sz="2400" b="1" dirty="0">
                <a:latin typeface="+mn-lt"/>
              </a:rPr>
              <a:t>z</a:t>
            </a:r>
            <a:r>
              <a:rPr lang="cs-CZ" sz="2400" b="1" i="1" dirty="0">
                <a:latin typeface="+mn-lt"/>
              </a:rPr>
              <a:t>ájmové skupiny, profesní svazy a komory </a:t>
            </a:r>
            <a:r>
              <a:rPr lang="cs-CZ" sz="2400" dirty="0">
                <a:latin typeface="+mn-lt"/>
              </a:rPr>
              <a:t>a odpovídající subjekty na regionální úrovni (</a:t>
            </a:r>
            <a:r>
              <a:rPr lang="cs-CZ" sz="2400" b="1" i="1" dirty="0">
                <a:latin typeface="+mn-lt"/>
              </a:rPr>
              <a:t>samospráva měst a obcí</a:t>
            </a:r>
            <a:r>
              <a:rPr lang="cs-CZ" sz="2400" b="1" dirty="0">
                <a:latin typeface="+mn-lt"/>
              </a:rPr>
              <a:t>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0046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C2ED0-3647-4F26-AE9B-F6203070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809522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Nositelé a proces provádění a kontroly hospodářské politiky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EA3FAA-714E-4C5D-8A9F-69A5B8681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8634"/>
            <a:ext cx="3886200" cy="4798329"/>
          </a:xfrm>
        </p:spPr>
        <p:txBody>
          <a:bodyPr>
            <a:normAutofit fontScale="92500" lnSpcReduction="10000"/>
          </a:bodyPr>
          <a:lstStyle/>
          <a:p>
            <a:pPr lvl="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/>
              </a:rPr>
              <a:t>Provádění hospodářské politiky </a:t>
            </a:r>
            <a:r>
              <a:rPr lang="cs-CZ" sz="2400" dirty="0">
                <a:latin typeface="Calibri" panose="020F0502020204030204"/>
              </a:rPr>
              <a:t>je poměrně složitým, mnohdy časově náročným procesem. </a:t>
            </a:r>
          </a:p>
          <a:p>
            <a:pPr lvl="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/>
              </a:rPr>
              <a:t>V rámci realizace je třeba adekvátní nástroj správně použít, aby jeho působení bylo v souladu s vytýčenými cíli. </a:t>
            </a:r>
          </a:p>
          <a:p>
            <a:pPr lvl="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/>
              </a:rPr>
              <a:t>Při realizaci hospodářské politiky se angažuje množství </a:t>
            </a:r>
            <a:r>
              <a:rPr lang="cs-CZ" sz="2400" b="1" i="1" dirty="0">
                <a:latin typeface="Calibri" panose="020F0502020204030204"/>
              </a:rPr>
              <a:t>státních i nestátních institucí</a:t>
            </a:r>
            <a:r>
              <a:rPr lang="cs-CZ" sz="2400" dirty="0">
                <a:latin typeface="Calibri" panose="020F0502020204030204"/>
              </a:rPr>
              <a:t>, zejména </a:t>
            </a:r>
            <a:r>
              <a:rPr lang="cs-CZ" sz="2400" b="1" i="1" dirty="0">
                <a:latin typeface="Calibri" panose="020F0502020204030204"/>
              </a:rPr>
              <a:t>vláda a státní správa, úřady práce, finanční úřady, celní správa</a:t>
            </a:r>
            <a:r>
              <a:rPr lang="cs-CZ" sz="2400" i="1" dirty="0">
                <a:latin typeface="Calibri" panose="020F0502020204030204"/>
              </a:rPr>
              <a:t> </a:t>
            </a:r>
            <a:r>
              <a:rPr lang="cs-CZ" sz="2400" dirty="0">
                <a:latin typeface="Calibri" panose="020F0502020204030204"/>
              </a:rPr>
              <a:t>aj. 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CA8C6C-BC87-89E8-4CB7-930DC31BA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15329"/>
            <a:ext cx="3886200" cy="4861634"/>
          </a:xfrm>
        </p:spPr>
        <p:txBody>
          <a:bodyPr>
            <a:normAutofit fontScale="92500" lnSpcReduction="10000"/>
          </a:bodyPr>
          <a:lstStyle/>
          <a:p>
            <a:pPr lvl="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200" b="1" dirty="0">
                <a:latin typeface="Calibri" panose="020F0502020204030204"/>
              </a:rPr>
              <a:t>Proces kontroly </a:t>
            </a:r>
            <a:r>
              <a:rPr lang="cs-CZ" sz="2200" dirty="0">
                <a:latin typeface="Calibri" panose="020F0502020204030204"/>
              </a:rPr>
              <a:t>je nezbytnou součástí každé činnosti. </a:t>
            </a:r>
          </a:p>
          <a:p>
            <a:pPr lvl="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200" dirty="0">
                <a:latin typeface="Calibri" panose="020F0502020204030204"/>
              </a:rPr>
              <a:t>V hospodářské politice je žádoucí získat zpětnou vazbu, zda zvolené nástroje působily v potřebném směru. </a:t>
            </a:r>
          </a:p>
          <a:p>
            <a:pPr lvl="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200" dirty="0">
                <a:latin typeface="Calibri" panose="020F0502020204030204"/>
              </a:rPr>
              <a:t>Nejvyšší kontrolní moc má </a:t>
            </a:r>
            <a:r>
              <a:rPr lang="cs-CZ" sz="2200" b="1" i="1" dirty="0">
                <a:latin typeface="Calibri" panose="020F0502020204030204"/>
              </a:rPr>
              <a:t>parlament</a:t>
            </a:r>
            <a:r>
              <a:rPr lang="cs-CZ" sz="2200" dirty="0">
                <a:latin typeface="Calibri" panose="020F0502020204030204"/>
              </a:rPr>
              <a:t>, který v České republice za účelem dohledu a kontroly vytvořil </a:t>
            </a:r>
            <a:r>
              <a:rPr lang="cs-CZ" sz="2200" b="1" i="1" dirty="0">
                <a:latin typeface="Calibri" panose="020F0502020204030204"/>
              </a:rPr>
              <a:t>Nejvyšší kontrolní úřad</a:t>
            </a:r>
            <a:r>
              <a:rPr lang="cs-CZ" sz="2200" i="1" dirty="0">
                <a:latin typeface="Calibri" panose="020F0502020204030204"/>
              </a:rPr>
              <a:t>.</a:t>
            </a:r>
          </a:p>
          <a:p>
            <a:pPr lvl="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200" dirty="0">
                <a:latin typeface="Calibri" panose="020F0502020204030204"/>
              </a:rPr>
              <a:t>Nezastupitelnou úlohu hraje i </a:t>
            </a:r>
            <a:r>
              <a:rPr lang="cs-CZ" sz="2200" b="1" i="1" dirty="0">
                <a:latin typeface="Calibri" panose="020F0502020204030204"/>
              </a:rPr>
              <a:t>nezávislý tisk</a:t>
            </a:r>
            <a:r>
              <a:rPr lang="cs-CZ" sz="2200" i="1" dirty="0">
                <a:latin typeface="Calibri" panose="020F0502020204030204"/>
              </a:rPr>
              <a:t>, a </a:t>
            </a:r>
            <a:r>
              <a:rPr lang="cs-CZ" sz="2200" b="1" i="1" dirty="0">
                <a:latin typeface="Calibri" panose="020F0502020204030204"/>
              </a:rPr>
              <a:t>jiné subjekty</a:t>
            </a:r>
            <a:r>
              <a:rPr lang="cs-CZ" sz="2200" b="1" dirty="0">
                <a:latin typeface="Calibri" panose="020F0502020204030204"/>
              </a:rPr>
              <a:t>, </a:t>
            </a:r>
            <a:r>
              <a:rPr lang="cs-CZ" sz="2200" b="1" i="1" dirty="0">
                <a:latin typeface="Calibri" panose="020F0502020204030204"/>
              </a:rPr>
              <a:t>které mají kontrolní pravomoc </a:t>
            </a:r>
            <a:r>
              <a:rPr lang="cs-CZ" sz="2200" dirty="0">
                <a:latin typeface="Calibri" panose="020F0502020204030204"/>
              </a:rPr>
              <a:t>podílející se na hospodářské politice.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4881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2D443-8EAC-46DE-BC7F-0D8E9FEDB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281353"/>
            <a:ext cx="8064000" cy="611945"/>
          </a:xfrm>
        </p:spPr>
        <p:txBody>
          <a:bodyPr/>
          <a:lstStyle/>
          <a:p>
            <a:pPr marL="900430" indent="-900430" algn="ctr">
              <a:spcBef>
                <a:spcPts val="5000"/>
              </a:spcBef>
              <a:spcAft>
                <a:spcPts val="2000"/>
              </a:spcAft>
            </a:pPr>
            <a:br>
              <a:rPr lang="cs-CZ" sz="4400" dirty="0">
                <a:solidFill>
                  <a:srgbClr val="E31B23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rgbClr val="C00000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  <a:t>Hospodářská politika v ČR</a:t>
            </a:r>
            <a:br>
              <a:rPr lang="cs-CZ" sz="4000" b="1" dirty="0">
                <a:solidFill>
                  <a:srgbClr val="C00000"/>
                </a:solidFill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A0B90C-22AD-4094-B944-DC1730B86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963638"/>
            <a:ext cx="8482818" cy="5217030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Národní hospodářství v České republice </a:t>
            </a:r>
            <a:r>
              <a:rPr lang="cs-CZ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sz="2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založeno na principech tržní ekonomiky</a:t>
            </a:r>
            <a:r>
              <a:rPr lang="cs-CZ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rozhodujícími vlivy jsou tudíž nabídka a poptávka.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Hospodářská politika má </a:t>
            </a:r>
            <a:r>
              <a:rPr lang="cs-CZ" sz="23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 spíše liberální </a:t>
            </a:r>
            <a:r>
              <a:rPr lang="cs-CZ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je realizována výchozími orgány a institucemi: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Vláda České republiky- </a:t>
            </a:r>
            <a:r>
              <a:rPr lang="cs-CZ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představuje výkonnou moc státu, tvoří  ji premiér a ministři jednotlivých ministerstev.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Parlament České republiky- </a:t>
            </a:r>
            <a:r>
              <a:rPr lang="cs-CZ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nositelem zákonodárné moci, tvoří ho Poslanecká sněmovna a Senát.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Česká národní banka - </a:t>
            </a:r>
            <a:r>
              <a:rPr lang="cs-CZ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nositelem monetární politiky státu. Přímo ze zákona vyplývá její hlavní cíl, kterým je péče o cenovou stabilitu. Pečuje „o finanční stabilitu a o bezpečné fungování finančního systému v České republice.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3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 české hospodářské politiky jsou v souladu se strategickými dokumenty České republiky</a:t>
            </a:r>
            <a:r>
              <a:rPr lang="cs-CZ" sz="23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jejichž obsah je dán programovým prohlášením vlády.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Podstatou je zejména snaha o obnovu udržitelného hospodářského růstu a posílení konkurenceschopnosti České republiky.</a:t>
            </a:r>
          </a:p>
          <a:p>
            <a:pPr algn="ctr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cs-CZ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08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166897"/>
            <a:ext cx="7886700" cy="2583375"/>
          </a:xfrm>
        </p:spPr>
        <p:txBody>
          <a:bodyPr>
            <a:normAutofit/>
          </a:bodyPr>
          <a:lstStyle/>
          <a:p>
            <a:pPr algn="ctr"/>
            <a:r>
              <a:rPr lang="cs-CZ" sz="4400" b="1" cap="none" dirty="0"/>
              <a:t>TEORETICKÉ A PRAKTICKÉ ZÁKLADY HOSPODÁŘSKÉ POLITIKY A JEJÍ NOSITELÉ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55941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4F5D7-7802-42E2-9EA5-8E2ABF222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992402"/>
          </a:xfrm>
        </p:spPr>
        <p:txBody>
          <a:bodyPr/>
          <a:lstStyle/>
          <a:p>
            <a:pPr algn="ctr"/>
            <a:r>
              <a:rPr lang="cs-CZ" dirty="0"/>
              <a:t> </a:t>
            </a:r>
            <a:r>
              <a:rPr lang="cs-CZ" b="1" dirty="0"/>
              <a:t>Teoretické a praktické základy hospodářské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FAA769-9D8A-42F1-9C15-6637F0D9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1498600"/>
            <a:ext cx="8492065" cy="4572000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800" dirty="0">
                <a:latin typeface="+mn-lt"/>
              </a:rPr>
              <a:t>Ekonomická realita je velmi živelným a dynamickým procesem, obsahuje velké množství jednotlivých ekonomických subjektů a jejich činností, které je nutno nějakým způsobem koordinovat.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800" b="1" i="1" dirty="0">
                <a:latin typeface="+mn-lt"/>
              </a:rPr>
              <a:t>Mechanismus, kterým stát </a:t>
            </a:r>
            <a:r>
              <a:rPr lang="cs-CZ" sz="2800" dirty="0">
                <a:latin typeface="+mn-lt"/>
              </a:rPr>
              <a:t>(zejména vláda) </a:t>
            </a:r>
            <a:r>
              <a:rPr lang="cs-CZ" sz="2800" b="1" i="1" dirty="0">
                <a:latin typeface="+mn-lt"/>
              </a:rPr>
              <a:t>usměrňuje ekonomický vývoj ve své zemi</a:t>
            </a:r>
            <a:r>
              <a:rPr lang="cs-CZ" sz="2800" dirty="0">
                <a:latin typeface="+mn-lt"/>
              </a:rPr>
              <a:t>, nazýváme </a:t>
            </a:r>
            <a:r>
              <a:rPr lang="cs-CZ" sz="2800" b="1" dirty="0">
                <a:latin typeface="+mn-lt"/>
              </a:rPr>
              <a:t>hospodářská politika.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Jedná se o praktickou činnost státu</a:t>
            </a:r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která čerpá poznatky z ekonomie, práva, sociologie a dalších oblastí.</a:t>
            </a:r>
          </a:p>
        </p:txBody>
      </p:sp>
    </p:spTree>
    <p:extLst>
      <p:ext uri="{BB962C8B-B14F-4D97-AF65-F5344CB8AC3E}">
        <p14:creationId xmlns:p14="http://schemas.microsoft.com/office/powerpoint/2010/main" val="414522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DD377-EA4A-3883-A406-590499F4E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23" y="365129"/>
            <a:ext cx="7830276" cy="854071"/>
          </a:xfrm>
        </p:spPr>
        <p:txBody>
          <a:bodyPr/>
          <a:lstStyle/>
          <a:p>
            <a:pPr algn="ctr"/>
            <a:r>
              <a:rPr lang="cs-CZ" sz="3600" b="1" u="none" strike="noStrike" baseline="0" dirty="0">
                <a:latin typeface="URWBookmanL-DemiBoldItal"/>
              </a:rPr>
              <a:t>Hospodářská politika jako samostatná vědní disciplína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60BED5-CCB7-CE0B-DC92-DF672A8AF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80067"/>
            <a:ext cx="8064000" cy="5112804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400" b="1" i="1" u="none" strike="noStrike" baseline="0" dirty="0">
                <a:latin typeface="URWBookmanL-DemiBoldItal"/>
              </a:rPr>
              <a:t>Hospodářská politika (HP) jako samostatná vědní disciplína se nachází na pomezí ekonomické teorie a hospodářské praxe. </a:t>
            </a:r>
            <a:r>
              <a:rPr lang="cs-CZ" sz="2400" b="0" i="0" u="none" strike="noStrike" baseline="0" dirty="0">
                <a:latin typeface="URWBookmanL-Ligh"/>
              </a:rPr>
              <a:t>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b="0" i="0" u="none" strike="noStrike" baseline="0" dirty="0">
                <a:latin typeface="URWBookmanL-Ligh"/>
              </a:rPr>
              <a:t>Je vždy formulována na základě určitého ekonomického směru, jehož myšlenky </a:t>
            </a:r>
            <a:r>
              <a:rPr lang="cs-CZ" sz="2400" dirty="0">
                <a:latin typeface="URWBookmanL-Ligh"/>
              </a:rPr>
              <a:t>zastávají </a:t>
            </a:r>
            <a:r>
              <a:rPr lang="cs-CZ" sz="2400" b="0" i="0" u="none" strike="noStrike" baseline="0" dirty="0">
                <a:latin typeface="URWBookmanL-Ligh"/>
              </a:rPr>
              <a:t>politikové ve vládě.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b="0" i="0" u="none" strike="noStrike" baseline="0" dirty="0">
                <a:latin typeface="URWBookmanL-Ligh"/>
              </a:rPr>
              <a:t>HP spočívá ve využívání jim svěřených či jinak získaných pravomocí a prostředků k dosahování určitých ekonomických cílů </a:t>
            </a:r>
            <a:r>
              <a:rPr lang="en-GB" sz="2400" b="0" i="0" u="none" strike="noStrike" baseline="0" dirty="0" err="1">
                <a:latin typeface="URWBookmanL-Ligh"/>
              </a:rPr>
              <a:t>tj</a:t>
            </a:r>
            <a:r>
              <a:rPr lang="en-GB" sz="2400" b="0" i="0" u="none" strike="noStrike" baseline="0" dirty="0">
                <a:latin typeface="URWBookmanL-Ligh"/>
              </a:rPr>
              <a:t>. </a:t>
            </a:r>
            <a:r>
              <a:rPr lang="cs-CZ" sz="2400" b="0" i="0" u="none" strike="noStrike" baseline="0" dirty="0">
                <a:latin typeface="URWBookmanL-Ligh"/>
              </a:rPr>
              <a:t>ž</a:t>
            </a:r>
            <a:r>
              <a:rPr lang="en-GB" sz="2400" b="0" i="0" u="none" strike="noStrike" baseline="0" dirty="0">
                <a:latin typeface="URWBookmanL-Ligh"/>
              </a:rPr>
              <a:t>e </a:t>
            </a:r>
            <a:r>
              <a:rPr lang="cs-CZ" sz="2400" b="1" i="1" u="none" strike="noStrike" baseline="0" dirty="0">
                <a:latin typeface="URWBookmanL-Ligh"/>
              </a:rPr>
              <a:t>vlády, využívají při řešení konkrétních hospodářských problémů své země poznatky ekonomické teorie</a:t>
            </a:r>
            <a:r>
              <a:rPr lang="cs-CZ" sz="2400" b="0" i="0" u="none" strike="noStrike" baseline="0" dirty="0">
                <a:latin typeface="URWBookmanL-Ligh"/>
              </a:rPr>
              <a:t>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pl-PL" sz="2400" b="1" i="0" u="none" strike="noStrike" baseline="0" dirty="0">
                <a:latin typeface="URWBookmanL-Ligh"/>
              </a:rPr>
              <a:t>Praktická hospodářská politika </a:t>
            </a:r>
            <a:r>
              <a:rPr lang="pl-PL" sz="2400" b="0" i="0" u="none" strike="noStrike" baseline="0" dirty="0">
                <a:latin typeface="URWBookmanL-Ligh"/>
              </a:rPr>
              <a:t>je determinovana: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pl-PL" sz="2400" b="0" i="0" u="none" strike="noStrike" baseline="0" dirty="0">
                <a:latin typeface="URWBookmanL-Ligh"/>
              </a:rPr>
              <a:t>politicko-ekonomickým vyvojem,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pl-PL" sz="2400" b="0" i="0" u="none" strike="noStrike" baseline="0" dirty="0">
                <a:latin typeface="URWBookmanL-Ligh"/>
              </a:rPr>
              <a:t>i ekonomickými teoriemi.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030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A4027A-19D3-45F0-96CF-DADB09479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1034606"/>
          </a:xfrm>
        </p:spPr>
        <p:txBody>
          <a:bodyPr/>
          <a:lstStyle/>
          <a:p>
            <a:pPr algn="ctr"/>
            <a:r>
              <a:rPr lang="cs-CZ" sz="4000" b="1" dirty="0"/>
              <a:t>Hospodářská politika, její vymezení a definice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E7B4A1-B89B-42EF-827F-9AE97F3F7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99736"/>
            <a:ext cx="8064000" cy="4881489"/>
          </a:xfrm>
        </p:spPr>
        <p:txBody>
          <a:bodyPr>
            <a:normAutofit/>
          </a:bodyPr>
          <a:lstStyle/>
          <a:p>
            <a:pPr lvl="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>
                <a:latin typeface="+mn-lt"/>
              </a:rPr>
              <a:t>Hospodářskou politiku můžeme definovat různými způsoby. </a:t>
            </a:r>
          </a:p>
          <a:p>
            <a:pPr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b="1" dirty="0">
                <a:latin typeface="+mn-lt"/>
              </a:rPr>
              <a:t>Hospodářskou politiku </a:t>
            </a:r>
            <a:r>
              <a:rPr lang="cs-CZ" sz="2400" dirty="0">
                <a:latin typeface="+mn-lt"/>
              </a:rPr>
              <a:t>lze definovat jako „</a:t>
            </a:r>
            <a:r>
              <a:rPr lang="cs-CZ" sz="2400" b="1" i="1" dirty="0">
                <a:latin typeface="+mn-lt"/>
              </a:rPr>
              <a:t>přístup státu k ekonomice své země</a:t>
            </a:r>
            <a:r>
              <a:rPr lang="cs-CZ" sz="2400" b="1" dirty="0">
                <a:latin typeface="+mn-lt"/>
              </a:rPr>
              <a:t>“. </a:t>
            </a:r>
          </a:p>
          <a:p>
            <a:pPr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Jedná se o přístup vlády a dalších státních orgánů k vlastní ekonomice</a:t>
            </a:r>
            <a:r>
              <a:rPr lang="cs-CZ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400" dirty="0">
                <a:latin typeface="+mn-lt"/>
              </a:rPr>
              <a:t>U</a:t>
            </a:r>
            <a:r>
              <a:rPr lang="cs-CZ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možňují danému státu zasahovat do makroekonomických procesů a tím korigovat výkyvy ve vývoji ekonomiky. </a:t>
            </a:r>
            <a:endParaRPr lang="cs-CZ" sz="2400" dirty="0">
              <a:latin typeface="+mn-lt"/>
            </a:endParaRPr>
          </a:p>
          <a:p>
            <a:pPr lvl="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>
                <a:latin typeface="+mn-lt"/>
              </a:rPr>
              <a:t>Stát a jeho orgány (zejména vláda) používají hospodářsko-politické nástroje ve snaze usměrnit či změnit ekonomický vývoj. </a:t>
            </a:r>
          </a:p>
          <a:p>
            <a:pPr lvl="0" algn="ctr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HP zahrnuje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soubor cílů, nástrojů a opatření,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které má stát k dispozici k ovlivňování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ekonomického a spo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lečenského vývoje.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7396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E88F7-671D-4C9E-D90F-7576275CA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570372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C00000"/>
                </a:solidFill>
              </a:rPr>
              <a:t>Hospodářská politika a obecná politika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28C95-6DC9-54F3-976E-46ADEF69E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104314"/>
            <a:ext cx="3886200" cy="5148775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cs-CZ" sz="2400" b="0" i="0" u="none" strike="noStrike" baseline="0" dirty="0">
                <a:latin typeface="+mn-lt"/>
              </a:rPr>
              <a:t>Hospodářskou politiku nelze vytvářet bez obecné politiky.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b="1" i="0" u="none" strike="noStrike" baseline="0" dirty="0">
                <a:latin typeface="+mn-lt"/>
              </a:rPr>
              <a:t>Politika</a:t>
            </a:r>
            <a:r>
              <a:rPr lang="cs-CZ" sz="2400" b="0" i="0" u="none" strike="noStrike" baseline="0" dirty="0">
                <a:latin typeface="+mn-lt"/>
              </a:rPr>
              <a:t> původně znamenala „</a:t>
            </a:r>
            <a:r>
              <a:rPr lang="cs-CZ" sz="2400" b="1" i="1" u="none" strike="noStrike" baseline="0" dirty="0">
                <a:latin typeface="+mn-lt"/>
              </a:rPr>
              <a:t>správu věci veřejných</a:t>
            </a:r>
            <a:r>
              <a:rPr lang="cs-CZ" sz="2400" b="0" i="0" u="none" strike="noStrike" baseline="0" dirty="0">
                <a:latin typeface="+mn-lt"/>
              </a:rPr>
              <a:t>“.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b="0" i="0" u="none" strike="noStrike" baseline="0" dirty="0">
                <a:latin typeface="+mn-lt"/>
              </a:rPr>
              <a:t>V současnosti ji chápeme jako </a:t>
            </a:r>
            <a:r>
              <a:rPr lang="cs-CZ" sz="2400" b="1" i="1" u="none" strike="noStrike" baseline="0" dirty="0">
                <a:latin typeface="+mn-lt"/>
              </a:rPr>
              <a:t>plánovitou, organizovanou a cílevědomou činnost, zaměřenou na vybudovaní,  udržení nebo změnu společenského zřízení</a:t>
            </a:r>
            <a:r>
              <a:rPr lang="cs-CZ" sz="2400" b="0" i="0" u="none" strike="noStrike" baseline="0" dirty="0">
                <a:latin typeface="+mn-lt"/>
              </a:rPr>
              <a:t>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C834E95-F6E2-5AB4-9823-37596EC40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153552"/>
            <a:ext cx="3886200" cy="5023411"/>
          </a:xfrm>
        </p:spPr>
        <p:txBody>
          <a:bodyPr>
            <a:normAutofit/>
          </a:bodyPr>
          <a:lstStyle/>
          <a:p>
            <a:pPr lvl="1" algn="ctr">
              <a:buFont typeface="Wingdings" panose="05000000000000000000" pitchFamily="2" charset="2"/>
              <a:buChar char="q"/>
            </a:pPr>
            <a:r>
              <a:rPr lang="cs-CZ" sz="2400" b="1" dirty="0">
                <a:latin typeface="+mn-lt"/>
              </a:rPr>
              <a:t>Politika</a:t>
            </a:r>
            <a:r>
              <a:rPr lang="cs-CZ" sz="2400" dirty="0">
                <a:latin typeface="+mn-lt"/>
              </a:rPr>
              <a:t> </a:t>
            </a:r>
            <a:r>
              <a:rPr lang="cs-CZ" sz="2400" b="1" i="1" dirty="0">
                <a:latin typeface="+mn-lt"/>
              </a:rPr>
              <a:t>je </a:t>
            </a:r>
            <a:r>
              <a:rPr lang="cs-CZ" sz="2400" dirty="0">
                <a:latin typeface="+mn-lt"/>
              </a:rPr>
              <a:t>takové </a:t>
            </a:r>
            <a:r>
              <a:rPr lang="cs-CZ" sz="2400" b="1" i="1" dirty="0">
                <a:latin typeface="+mn-lt"/>
              </a:rPr>
              <a:t>jednání</a:t>
            </a:r>
            <a:r>
              <a:rPr lang="cs-CZ" sz="2400" dirty="0">
                <a:latin typeface="+mn-lt"/>
              </a:rPr>
              <a:t>, jehož </a:t>
            </a:r>
            <a:r>
              <a:rPr lang="cs-CZ" sz="2400" b="1" i="1" dirty="0">
                <a:latin typeface="+mn-lt"/>
              </a:rPr>
              <a:t>cílem je zlepšení stavu společnosti </a:t>
            </a:r>
            <a:r>
              <a:rPr lang="cs-CZ" sz="2400" dirty="0">
                <a:latin typeface="+mn-lt"/>
              </a:rPr>
              <a:t>(její části) </a:t>
            </a:r>
            <a:r>
              <a:rPr lang="cs-CZ" sz="2400" b="1" i="1" dirty="0">
                <a:latin typeface="+mn-lt"/>
              </a:rPr>
              <a:t>účasti na řízení veřejných záležitosti</a:t>
            </a:r>
            <a:r>
              <a:rPr lang="cs-CZ" sz="2400" dirty="0">
                <a:latin typeface="+mn-lt"/>
              </a:rPr>
              <a:t>.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cs-CZ" sz="2400" b="1" dirty="0">
                <a:latin typeface="+mn-lt"/>
              </a:rPr>
              <a:t>Strukturu politiky tvoří</a:t>
            </a:r>
            <a:r>
              <a:rPr lang="cs-CZ" sz="2400" dirty="0">
                <a:latin typeface="+mn-lt"/>
              </a:rPr>
              <a:t>: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pl-PL" sz="2400" i="1" dirty="0">
                <a:latin typeface="+mn-lt"/>
              </a:rPr>
              <a:t>myšlení, názory a politické ideje,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sz="2400" i="1" dirty="0">
                <a:latin typeface="+mn-lt"/>
              </a:rPr>
              <a:t>praktická činnost,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sz="2400" i="1" dirty="0">
                <a:latin typeface="+mn-lt"/>
              </a:rPr>
              <a:t>politické instituce.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0238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3338</TotalTime>
  <Words>3793</Words>
  <Application>Microsoft Office PowerPoint</Application>
  <PresentationFormat>Předvádění na obrazovce (4:3)</PresentationFormat>
  <Paragraphs>319</Paragraphs>
  <Slides>42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42</vt:i4>
      </vt:variant>
    </vt:vector>
  </HeadingPairs>
  <TitlesOfParts>
    <vt:vector size="53" baseType="lpstr">
      <vt:lpstr>Aptos</vt:lpstr>
      <vt:lpstr>Arial</vt:lpstr>
      <vt:lpstr>Calibri</vt:lpstr>
      <vt:lpstr>Calibri Light</vt:lpstr>
      <vt:lpstr>Klavika Medium</vt:lpstr>
      <vt:lpstr>Times New Roman</vt:lpstr>
      <vt:lpstr>URWBookmanL-DemiBoldItal</vt:lpstr>
      <vt:lpstr>URWBookmanL-Ligh</vt:lpstr>
      <vt:lpstr>Wingdings</vt:lpstr>
      <vt:lpstr>Motiv Office</vt:lpstr>
      <vt:lpstr>1_Motiv Office</vt:lpstr>
      <vt:lpstr>Hospodářská politika a regionální rozvoj </vt:lpstr>
      <vt:lpstr>Osnova předmětu </vt:lpstr>
      <vt:lpstr> Literatura </vt:lpstr>
      <vt:lpstr>Literatura</vt:lpstr>
      <vt:lpstr>TEORETICKÉ A PRAKTICKÉ ZÁKLADY HOSPODÁŘSKÉ POLITIKY A JEJÍ NOSITELÉ</vt:lpstr>
      <vt:lpstr> Teoretické a praktické základy hospodářské politiky</vt:lpstr>
      <vt:lpstr>Hospodářská politika jako samostatná vědní disciplína</vt:lpstr>
      <vt:lpstr>Hospodářská politika, její vymezení a definice </vt:lpstr>
      <vt:lpstr>Hospodářská politika a obecná politika </vt:lpstr>
      <vt:lpstr>Hospodářská politika a obecná politika </vt:lpstr>
      <vt:lpstr>Institucionální prostředí hospodářské politiky</vt:lpstr>
      <vt:lpstr>Institucionální prostředí hospodářské politiky</vt:lpstr>
      <vt:lpstr>Typy hospodářské politiky </vt:lpstr>
      <vt:lpstr>Liberální a intervencionistická hospodářská politika </vt:lpstr>
      <vt:lpstr> Makroekonomická a mikroekonomická hospodářská politika </vt:lpstr>
      <vt:lpstr>Teoretická a praktická hospodářská politika </vt:lpstr>
      <vt:lpstr>Pojetí hospodářské politiky </vt:lpstr>
      <vt:lpstr>Keynesovský x konzervativní typ hospodářské politiky </vt:lpstr>
      <vt:lpstr>Expanzivní a restriktivní hospodářská politika </vt:lpstr>
      <vt:lpstr>Dílčí obsahové roviny hospodářské politiky </vt:lpstr>
      <vt:lpstr>Způsoby uplatňování HP</vt:lpstr>
      <vt:lpstr>Realizace hospodářské politiky</vt:lpstr>
      <vt:lpstr>Cíle hospodářské politiky</vt:lpstr>
      <vt:lpstr>Cíle hospodářské politiky </vt:lpstr>
      <vt:lpstr>Dva hlavní cíle HP</vt:lpstr>
      <vt:lpstr>Cíle hospodářské politiky </vt:lpstr>
      <vt:lpstr>Magický čtyřúhelník</vt:lpstr>
      <vt:lpstr>Magický čtyřúhelník</vt:lpstr>
      <vt:lpstr> Nástroje hospodářské politiky</vt:lpstr>
      <vt:lpstr>Nástroje hospodářské politiky</vt:lpstr>
      <vt:lpstr>Členění nástrojů dle různých kritérií</vt:lpstr>
      <vt:lpstr>Nástroje hospodářské politiky </vt:lpstr>
      <vt:lpstr>Nástroje hospodářské politiky</vt:lpstr>
      <vt:lpstr>Nástroje hospodářské politiky</vt:lpstr>
      <vt:lpstr>Nositele hospodářské politiky  </vt:lpstr>
      <vt:lpstr>Nositele hospodářské politiky</vt:lpstr>
      <vt:lpstr>Nositelé hospodářské politiky</vt:lpstr>
      <vt:lpstr> Nositele hospodářské politiky lze rozdělit na základní skupiny:  </vt:lpstr>
      <vt:lpstr>Nositelé a fáze HP </vt:lpstr>
      <vt:lpstr>Nositelé a proces tvorby hospodářské politiky </vt:lpstr>
      <vt:lpstr>Nositelé a proces provádění a kontroly hospodářské politiky </vt:lpstr>
      <vt:lpstr> Hospodářská politika v ČR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Halaskova Martina</dc:creator>
  <cp:lastModifiedBy>Martina Halásková</cp:lastModifiedBy>
  <cp:revision>164</cp:revision>
  <dcterms:created xsi:type="dcterms:W3CDTF">2024-09-17T17:16:36Z</dcterms:created>
  <dcterms:modified xsi:type="dcterms:W3CDTF">2025-09-22T17:53:54Z</dcterms:modified>
</cp:coreProperties>
</file>