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6" r:id="rId9"/>
    <p:sldId id="265" r:id="rId10"/>
    <p:sldId id="263" r:id="rId11"/>
    <p:sldId id="264"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23" d="100"/>
          <a:sy n="123" d="100"/>
        </p:scale>
        <p:origin x="114"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3D28A8-A173-74DB-039B-A1E8857E15FA}"/>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B5AED4DC-5B13-F2BE-4890-F6EDF39B24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73FADDCD-907F-76E6-7C3F-30391D9263DD}"/>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5" name="Zástupný symbol pro zápatí 4">
            <a:extLst>
              <a:ext uri="{FF2B5EF4-FFF2-40B4-BE49-F238E27FC236}">
                <a16:creationId xmlns:a16="http://schemas.microsoft.com/office/drawing/2014/main" id="{D213610A-A2D7-BDF3-3731-1AB4D5B09AB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619E3E6-E9E4-D19E-660C-8922BB14BBD2}"/>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184106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D0DE25-EB09-2D8D-1BE9-0A2B69F2A536}"/>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0EC92A55-A7C5-3013-7C08-A77C6C0CEC86}"/>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B4A6EAA-EDB8-E2D3-28F1-02C2818BC257}"/>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5" name="Zástupný symbol pro zápatí 4">
            <a:extLst>
              <a:ext uri="{FF2B5EF4-FFF2-40B4-BE49-F238E27FC236}">
                <a16:creationId xmlns:a16="http://schemas.microsoft.com/office/drawing/2014/main" id="{EE3CFC25-ED16-FAB7-0C12-E38C076035B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A2C14F8-58D9-169B-E7DA-90D330E9BA65}"/>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1899629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55DAFB48-3A4D-26C5-0EAF-39471DBEAF4C}"/>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82D3BAC6-40E5-9D6A-A701-684330DA6055}"/>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D2BDE62-5164-73BA-8F4C-4FDD0CD88531}"/>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5" name="Zástupný symbol pro zápatí 4">
            <a:extLst>
              <a:ext uri="{FF2B5EF4-FFF2-40B4-BE49-F238E27FC236}">
                <a16:creationId xmlns:a16="http://schemas.microsoft.com/office/drawing/2014/main" id="{7AE01AA1-9ADE-8677-CE98-AB1906677F7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7489C7B-981E-1DE6-D7B4-17411A9021D2}"/>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2248978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135E16-3D51-17E3-3A76-773DF881A48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9FE4559-98BA-7C46-11E6-E2E80A749726}"/>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8755DFB-C267-C85E-A726-FD55F3985F2E}"/>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5" name="Zástupný symbol pro zápatí 4">
            <a:extLst>
              <a:ext uri="{FF2B5EF4-FFF2-40B4-BE49-F238E27FC236}">
                <a16:creationId xmlns:a16="http://schemas.microsoft.com/office/drawing/2014/main" id="{8774FB0A-2C03-AE42-D38A-7820413B7CB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738B628-56D1-8747-CCDB-05E36329E95D}"/>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80010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C4EE82-B8D4-CA8B-F7EC-211B2A2A8075}"/>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6241C719-407B-C044-B11C-0D47C590D7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9C184DBA-34DD-7B4E-8A84-A7B43C3ACA7B}"/>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5" name="Zástupný symbol pro zápatí 4">
            <a:extLst>
              <a:ext uri="{FF2B5EF4-FFF2-40B4-BE49-F238E27FC236}">
                <a16:creationId xmlns:a16="http://schemas.microsoft.com/office/drawing/2014/main" id="{E72B24FD-7D2E-8E56-5A1E-BEE16F2D8CE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910825D-E23E-F15F-3291-E9CBD6796CC4}"/>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68656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14A177-0CE4-F36F-8379-ECF34B89107B}"/>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AF52B426-BC34-FAEA-DCAE-D85532390860}"/>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E537576D-008D-1784-DBA5-3CABFCEEE9F5}"/>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E228E44-D389-90C7-423E-CFC6B5A455C3}"/>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6" name="Zástupný symbol pro zápatí 5">
            <a:extLst>
              <a:ext uri="{FF2B5EF4-FFF2-40B4-BE49-F238E27FC236}">
                <a16:creationId xmlns:a16="http://schemas.microsoft.com/office/drawing/2014/main" id="{3522B070-B8E0-7331-6225-5FC5DFF2812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F0A802D-3BC5-EBA0-8EDA-2BEC0B76615B}"/>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3851071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A60D14-C4E1-4043-9396-9EB49C3C3F6E}"/>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D5C3EECC-C7C6-FA85-E039-E23A052360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A5CCECF2-026A-7C6A-4B48-F5F6EC4EB882}"/>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2643DFF3-1850-3E23-511A-ADF1438A01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24648DB8-A27F-91D7-0113-2D5714CCE6AE}"/>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DABA5896-959A-8CE0-B697-C609053C2529}"/>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8" name="Zástupný symbol pro zápatí 7">
            <a:extLst>
              <a:ext uri="{FF2B5EF4-FFF2-40B4-BE49-F238E27FC236}">
                <a16:creationId xmlns:a16="http://schemas.microsoft.com/office/drawing/2014/main" id="{C98057E7-8313-8565-0F51-399ADB65495F}"/>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5315C08B-66C0-BAE0-A50E-F92B15082A11}"/>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1185079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71EE77-CF22-2B67-B7C0-AF8E74117364}"/>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5D2C3569-74FC-EC70-09CC-9D66FD6E0EDA}"/>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4" name="Zástupný symbol pro zápatí 3">
            <a:extLst>
              <a:ext uri="{FF2B5EF4-FFF2-40B4-BE49-F238E27FC236}">
                <a16:creationId xmlns:a16="http://schemas.microsoft.com/office/drawing/2014/main" id="{9C937AEE-40A9-091E-3D05-9A97D26D8B32}"/>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DD0F1F40-20DA-CCAD-DB17-3BA67FEDCE2B}"/>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220565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1AC7BFE8-F4F4-CBD6-76D0-7B5781E5F7C9}"/>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3" name="Zástupný symbol pro zápatí 2">
            <a:extLst>
              <a:ext uri="{FF2B5EF4-FFF2-40B4-BE49-F238E27FC236}">
                <a16:creationId xmlns:a16="http://schemas.microsoft.com/office/drawing/2014/main" id="{CCEAE8E5-A2F1-55D3-796B-3B6E9BABB91A}"/>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6A1D268E-7656-6281-477E-1EBEBDE129BE}"/>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3049461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C59089-2BA1-92B3-B05A-8355E04F5736}"/>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9D2F3548-2B5B-6086-0328-0CF77483A2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DFF3CEB1-0714-D297-3F8C-4765816EB9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E0EEAC9-1923-26A4-0100-69A4AD66BE12}"/>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6" name="Zástupný symbol pro zápatí 5">
            <a:extLst>
              <a:ext uri="{FF2B5EF4-FFF2-40B4-BE49-F238E27FC236}">
                <a16:creationId xmlns:a16="http://schemas.microsoft.com/office/drawing/2014/main" id="{878AD194-1944-3645-1268-CF87A73F876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7D73C31-7CAC-882C-55B9-3AAC1812C57F}"/>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1095627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D5F054-BAE4-AB75-4070-E5FA50CA44C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B7F75D8-A0D7-E372-5FCB-767C3538C9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0D31FA55-6992-9D16-4E06-97A3096B1C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EA085242-1EDE-68D6-E1CF-B5468734D21F}"/>
              </a:ext>
            </a:extLst>
          </p:cNvPr>
          <p:cNvSpPr>
            <a:spLocks noGrp="1"/>
          </p:cNvSpPr>
          <p:nvPr>
            <p:ph type="dt" sz="half" idx="10"/>
          </p:nvPr>
        </p:nvSpPr>
        <p:spPr/>
        <p:txBody>
          <a:bodyPr/>
          <a:lstStyle/>
          <a:p>
            <a:fld id="{DB781AAC-1B50-4667-AA0B-37A28457CBCB}" type="datetimeFigureOut">
              <a:rPr lang="cs-CZ" smtClean="0"/>
              <a:t>30.09.2024</a:t>
            </a:fld>
            <a:endParaRPr lang="cs-CZ"/>
          </a:p>
        </p:txBody>
      </p:sp>
      <p:sp>
        <p:nvSpPr>
          <p:cNvPr id="6" name="Zástupný symbol pro zápatí 5">
            <a:extLst>
              <a:ext uri="{FF2B5EF4-FFF2-40B4-BE49-F238E27FC236}">
                <a16:creationId xmlns:a16="http://schemas.microsoft.com/office/drawing/2014/main" id="{DF713F2C-A44B-62E4-DFB3-DEB03573EF9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2CF514C-FDB9-A359-5E2D-D79867BBF937}"/>
              </a:ext>
            </a:extLst>
          </p:cNvPr>
          <p:cNvSpPr>
            <a:spLocks noGrp="1"/>
          </p:cNvSpPr>
          <p:nvPr>
            <p:ph type="sldNum" sz="quarter" idx="12"/>
          </p:nvPr>
        </p:nvSpPr>
        <p:spPr/>
        <p:txBody>
          <a:bodyPr/>
          <a:lstStyle/>
          <a:p>
            <a:fld id="{F3C69F2E-0250-4BBD-8BB2-DC753A1DD8C1}" type="slidenum">
              <a:rPr lang="cs-CZ" smtClean="0"/>
              <a:t>‹#›</a:t>
            </a:fld>
            <a:endParaRPr lang="cs-CZ"/>
          </a:p>
        </p:txBody>
      </p:sp>
    </p:spTree>
    <p:extLst>
      <p:ext uri="{BB962C8B-B14F-4D97-AF65-F5344CB8AC3E}">
        <p14:creationId xmlns:p14="http://schemas.microsoft.com/office/powerpoint/2010/main" val="963115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EB40C59C-91A9-36C5-3FC6-00698024E0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04743CFB-83C1-FD84-34E4-EF68CE92D9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D265D76-7564-8D5B-9EF4-89D69431F2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B781AAC-1B50-4667-AA0B-37A28457CBCB}" type="datetimeFigureOut">
              <a:rPr lang="cs-CZ" smtClean="0"/>
              <a:t>30.09.2024</a:t>
            </a:fld>
            <a:endParaRPr lang="cs-CZ"/>
          </a:p>
        </p:txBody>
      </p:sp>
      <p:sp>
        <p:nvSpPr>
          <p:cNvPr id="5" name="Zástupný symbol pro zápatí 4">
            <a:extLst>
              <a:ext uri="{FF2B5EF4-FFF2-40B4-BE49-F238E27FC236}">
                <a16:creationId xmlns:a16="http://schemas.microsoft.com/office/drawing/2014/main" id="{6329740F-3A02-E373-090B-3BE31B82A2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CC7C9450-C505-7857-AC12-FCD4EF7C90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3C69F2E-0250-4BBD-8BB2-DC753A1DD8C1}" type="slidenum">
              <a:rPr lang="cs-CZ" smtClean="0"/>
              <a:t>‹#›</a:t>
            </a:fld>
            <a:endParaRPr lang="cs-CZ"/>
          </a:p>
        </p:txBody>
      </p:sp>
    </p:spTree>
    <p:extLst>
      <p:ext uri="{BB962C8B-B14F-4D97-AF65-F5344CB8AC3E}">
        <p14:creationId xmlns:p14="http://schemas.microsoft.com/office/powerpoint/2010/main" val="2082994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srovnejto.cz/slovnik-pojmu/energie/obnovitelne-zdroje-energi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srovnejto.cz/slovnik-pojmu/energie/jaderna-energi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4D90FF-F92D-8E63-4F63-7F22B2644A04}"/>
              </a:ext>
            </a:extLst>
          </p:cNvPr>
          <p:cNvSpPr>
            <a:spLocks noGrp="1"/>
          </p:cNvSpPr>
          <p:nvPr>
            <p:ph type="ctrTitle"/>
          </p:nvPr>
        </p:nvSpPr>
        <p:spPr>
          <a:xfrm>
            <a:off x="1524000" y="344129"/>
            <a:ext cx="9144000" cy="3952567"/>
          </a:xfrm>
        </p:spPr>
        <p:txBody>
          <a:bodyPr>
            <a:normAutofit fontScale="90000"/>
          </a:bodyPr>
          <a:lstStyle/>
          <a:p>
            <a:r>
              <a:rPr lang="cs-CZ" sz="8000" b="1" dirty="0">
                <a:solidFill>
                  <a:srgbClr val="FF0000"/>
                </a:solidFill>
              </a:rPr>
              <a:t>ENERGETICKÝ MANAGEMENT</a:t>
            </a:r>
            <a:br>
              <a:rPr lang="cs-CZ" sz="8000" b="1" dirty="0">
                <a:solidFill>
                  <a:srgbClr val="FF0000"/>
                </a:solidFill>
              </a:rPr>
            </a:br>
            <a:br>
              <a:rPr lang="cs-CZ" sz="8000" b="1">
                <a:solidFill>
                  <a:srgbClr val="FF0000"/>
                </a:solidFill>
              </a:rPr>
            </a:br>
            <a:r>
              <a:rPr lang="cs-CZ" sz="6700" b="1">
                <a:solidFill>
                  <a:srgbClr val="FF0000"/>
                </a:solidFill>
              </a:rPr>
              <a:t>2A. </a:t>
            </a:r>
            <a:r>
              <a:rPr lang="cs-CZ" sz="6700" b="1" dirty="0">
                <a:solidFill>
                  <a:srgbClr val="FF0000"/>
                </a:solidFill>
              </a:rPr>
              <a:t>FORMY ENERGIE</a:t>
            </a:r>
          </a:p>
        </p:txBody>
      </p:sp>
      <p:sp>
        <p:nvSpPr>
          <p:cNvPr id="3" name="Podnadpis 2">
            <a:extLst>
              <a:ext uri="{FF2B5EF4-FFF2-40B4-BE49-F238E27FC236}">
                <a16:creationId xmlns:a16="http://schemas.microsoft.com/office/drawing/2014/main" id="{E572C642-61C8-D660-AEF6-5C7245CC4E9A}"/>
              </a:ext>
            </a:extLst>
          </p:cNvPr>
          <p:cNvSpPr>
            <a:spLocks noGrp="1"/>
          </p:cNvSpPr>
          <p:nvPr>
            <p:ph type="subTitle" idx="1"/>
          </p:nvPr>
        </p:nvSpPr>
        <p:spPr>
          <a:xfrm>
            <a:off x="1524000" y="5194864"/>
            <a:ext cx="9144000" cy="665162"/>
          </a:xfrm>
        </p:spPr>
        <p:txBody>
          <a:bodyPr>
            <a:normAutofit/>
          </a:bodyPr>
          <a:lstStyle/>
          <a:p>
            <a:r>
              <a:rPr lang="cs-CZ" sz="3600" b="1" dirty="0"/>
              <a:t>M. Rössler</a:t>
            </a:r>
          </a:p>
        </p:txBody>
      </p:sp>
    </p:spTree>
    <p:extLst>
      <p:ext uri="{BB962C8B-B14F-4D97-AF65-F5344CB8AC3E}">
        <p14:creationId xmlns:p14="http://schemas.microsoft.com/office/powerpoint/2010/main" val="422228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E68DDC-B879-1A46-3C85-BAA69747F6EB}"/>
              </a:ext>
            </a:extLst>
          </p:cNvPr>
          <p:cNvSpPr>
            <a:spLocks noGrp="1"/>
          </p:cNvSpPr>
          <p:nvPr>
            <p:ph type="title"/>
          </p:nvPr>
        </p:nvSpPr>
        <p:spPr>
          <a:xfrm>
            <a:off x="838200" y="365126"/>
            <a:ext cx="10515600" cy="726256"/>
          </a:xfrm>
        </p:spPr>
        <p:txBody>
          <a:bodyPr/>
          <a:lstStyle/>
          <a:p>
            <a:pPr algn="ctr"/>
            <a:r>
              <a:rPr lang="cs-CZ" b="1" dirty="0">
                <a:solidFill>
                  <a:srgbClr val="FF0000"/>
                </a:solidFill>
              </a:rPr>
              <a:t>DRUHY ENERGIE PODLE ZDROJE</a:t>
            </a:r>
          </a:p>
        </p:txBody>
      </p:sp>
      <p:sp>
        <p:nvSpPr>
          <p:cNvPr id="4" name="Rectangle 1">
            <a:extLst>
              <a:ext uri="{FF2B5EF4-FFF2-40B4-BE49-F238E27FC236}">
                <a16:creationId xmlns:a16="http://schemas.microsoft.com/office/drawing/2014/main" id="{A8709194-B513-1345-E035-47255B42D1B5}"/>
              </a:ext>
            </a:extLst>
          </p:cNvPr>
          <p:cNvSpPr>
            <a:spLocks noGrp="1" noChangeArrowheads="1"/>
          </p:cNvSpPr>
          <p:nvPr>
            <p:ph idx="1"/>
          </p:nvPr>
        </p:nvSpPr>
        <p:spPr bwMode="auto">
          <a:xfrm>
            <a:off x="294967" y="1600638"/>
            <a:ext cx="11415251" cy="480131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Druhy energie můžeme rozlišovat rovněž podle zdroje,</a:t>
            </a:r>
            <a:b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ze kterého pocházejí. Z pohledu energetiky je</a:t>
            </a:r>
            <a:b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rozlišujeme na </a:t>
            </a:r>
            <a:r>
              <a:rPr kumimoji="0" lang="cs-CZ" altLang="cs-CZ" sz="2400" b="1" i="0" u="none" strike="noStrike" cap="none" normalizeH="0" baseline="0" dirty="0">
                <a:ln>
                  <a:noFill/>
                </a:ln>
                <a:solidFill>
                  <a:srgbClr val="00B0F0"/>
                </a:solidFill>
                <a:effectLst/>
                <a:latin typeface="Poppins" panose="00000500000000000000" pitchFamily="2" charset="-18"/>
                <a:cs typeface="Poppins" panose="00000500000000000000" pitchFamily="2" charset="-18"/>
              </a:rPr>
              <a:t>obnovitelné a neobnovitelné zdroje</a:t>
            </a:r>
            <a:br>
              <a:rPr kumimoji="0" lang="cs-CZ" altLang="cs-CZ" sz="2400" b="1" i="0" u="none" strike="noStrike" cap="none" normalizeH="0" baseline="0" dirty="0">
                <a:ln>
                  <a:noFill/>
                </a:ln>
                <a:solidFill>
                  <a:srgbClr val="00B0F0"/>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00B0F0"/>
                </a:solidFill>
                <a:effectLst/>
                <a:latin typeface="Poppins" panose="00000500000000000000" pitchFamily="2" charset="-18"/>
                <a:cs typeface="Poppins" panose="00000500000000000000" pitchFamily="2" charset="-18"/>
              </a:rPr>
              <a:t>energie.</a:t>
            </a:r>
            <a:endParaRPr kumimoji="0" lang="cs-CZ" altLang="cs-CZ" sz="2400" b="1" i="0" u="none" strike="noStrike" cap="none" normalizeH="0" baseline="0" dirty="0">
              <a:ln>
                <a:noFill/>
              </a:ln>
              <a:solidFill>
                <a:srgbClr val="00B0F0"/>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Mezi </a:t>
            </a:r>
            <a:r>
              <a:rPr kumimoji="0" lang="cs-CZ" altLang="cs-CZ" sz="2400" b="1" i="0" strike="noStrike" cap="none" normalizeH="0" baseline="0" dirty="0">
                <a:ln>
                  <a:noFill/>
                </a:ln>
                <a:solidFill>
                  <a:srgbClr val="00B0F0"/>
                </a:solidFill>
                <a:effectLst/>
                <a:latin typeface="Poppins" panose="00000500000000000000" pitchFamily="2" charset="-18"/>
                <a:cs typeface="Poppins" panose="00000500000000000000" pitchFamily="2" charset="-18"/>
                <a:hlinkClick r:id="rId2">
                  <a:extLst>
                    <a:ext uri="{A12FA001-AC4F-418D-AE19-62706E023703}">
                      <ahyp:hlinkClr xmlns:ahyp="http://schemas.microsoft.com/office/drawing/2018/hyperlinkcolor" val="tx"/>
                    </a:ext>
                  </a:extLst>
                </a:hlinkClick>
              </a:rPr>
              <a:t>obnovitelné druhy energie</a:t>
            </a: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 které využíváme pro</a:t>
            </a:r>
            <a:b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výrobu elektřiny a tepla, se řadí:</a:t>
            </a:r>
            <a:endParaRPr kumimoji="0" lang="cs-CZ" altLang="cs-CZ" sz="2400" b="1" i="0" u="none" strike="noStrike" cap="none" normalizeH="0" baseline="0" dirty="0">
              <a:ln>
                <a:noFill/>
              </a:ln>
              <a:solidFill>
                <a:schemeClr val="tx1"/>
              </a:solidFill>
              <a:effectLst/>
            </a:endParaRPr>
          </a:p>
          <a:p>
            <a:pPr marL="457200" lvl="1" indent="0">
              <a:lnSpc>
                <a:spcPct val="100000"/>
              </a:lnSpc>
              <a:buFontTx/>
              <a:buChar char="•"/>
            </a:pPr>
            <a:r>
              <a:rPr kumimoji="0" lang="cs-CZ" altLang="cs-CZ"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sluneční energie,</a:t>
            </a:r>
          </a:p>
          <a:p>
            <a:pPr marL="457200" lvl="1" indent="0">
              <a:lnSpc>
                <a:spcPct val="100000"/>
              </a:lnSpc>
              <a:buFontTx/>
              <a:buChar char="•"/>
            </a:pPr>
            <a:r>
              <a:rPr kumimoji="0" lang="cs-CZ" altLang="cs-CZ"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větrná energie,</a:t>
            </a:r>
          </a:p>
          <a:p>
            <a:pPr marL="457200" lvl="1" indent="0">
              <a:lnSpc>
                <a:spcPct val="100000"/>
              </a:lnSpc>
              <a:buFontTx/>
              <a:buChar char="•"/>
            </a:pPr>
            <a:r>
              <a:rPr kumimoji="0" lang="cs-CZ" altLang="cs-CZ"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vodní energie,</a:t>
            </a:r>
          </a:p>
          <a:p>
            <a:pPr marL="457200" lvl="1" indent="0">
              <a:lnSpc>
                <a:spcPct val="100000"/>
              </a:lnSpc>
              <a:buFontTx/>
              <a:buChar char="•"/>
            </a:pPr>
            <a:r>
              <a:rPr kumimoji="0" lang="cs-CZ" altLang="cs-CZ"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geotermální energie.</a:t>
            </a:r>
          </a:p>
          <a:p>
            <a:pPr marL="0" marR="0" lvl="0" indent="0" defTabSz="914400" rtl="0" eaLnBrk="0" fontAlgn="base" latinLnBrk="0" hangingPunct="0">
              <a:lnSpc>
                <a:spcPct val="100000"/>
              </a:lnSpc>
              <a:spcBef>
                <a:spcPct val="0"/>
              </a:spcBef>
              <a:spcAft>
                <a:spcPct val="0"/>
              </a:spcAft>
              <a:buClrTx/>
              <a:buSzTx/>
              <a:buFontTx/>
              <a:buNone/>
              <a:tabLst/>
            </a:pP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Větší množství elektřiny a tepla, které vyrábíme,</a:t>
            </a:r>
            <a:b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ale pochází z neobnovitelných zdrojů – nejčastěji</a:t>
            </a:r>
            <a:b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b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z </a:t>
            </a:r>
            <a:r>
              <a:rPr kumimoji="0" lang="cs-CZ" altLang="cs-CZ" sz="2400" b="1" i="0" u="none" strike="noStrike" cap="none" normalizeH="0" baseline="0" dirty="0">
                <a:ln>
                  <a:noFill/>
                </a:ln>
                <a:solidFill>
                  <a:srgbClr val="00B0F0"/>
                </a:solidFill>
                <a:effectLst/>
                <a:latin typeface="Poppins" panose="00000500000000000000" pitchFamily="2" charset="-18"/>
                <a:cs typeface="Poppins" panose="00000500000000000000" pitchFamily="2" charset="-18"/>
              </a:rPr>
              <a:t>fosilních paliv</a:t>
            </a:r>
            <a:r>
              <a:rPr kumimoji="0" lang="cs-CZ" altLang="cs-CZ" sz="2400" b="1" i="0" u="none" strike="noStrike" cap="none" normalizeH="0" baseline="0" dirty="0">
                <a:ln>
                  <a:noFill/>
                </a:ln>
                <a:solidFill>
                  <a:srgbClr val="201C46"/>
                </a:solidFill>
                <a:effectLst/>
                <a:latin typeface="Poppins" panose="00000500000000000000" pitchFamily="2" charset="-18"/>
                <a:cs typeface="Poppins" panose="00000500000000000000" pitchFamily="2" charset="-18"/>
              </a:rPr>
              <a:t>, jako je uhlí, ropa a zemní plyn.</a:t>
            </a:r>
            <a:endParaRPr kumimoji="0" lang="cs-CZ" altLang="cs-CZ" sz="2400" b="1"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4042476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13C0CE-646F-B9B5-6DE6-BDAEF3726BA7}"/>
              </a:ext>
            </a:extLst>
          </p:cNvPr>
          <p:cNvSpPr>
            <a:spLocks noGrp="1"/>
          </p:cNvSpPr>
          <p:nvPr>
            <p:ph type="title"/>
          </p:nvPr>
        </p:nvSpPr>
        <p:spPr/>
        <p:txBody>
          <a:bodyPr/>
          <a:lstStyle/>
          <a:p>
            <a:pPr algn="ctr"/>
            <a:r>
              <a:rPr lang="cs-CZ" b="1" dirty="0">
                <a:solidFill>
                  <a:srgbClr val="FF0000"/>
                </a:solidFill>
              </a:rPr>
              <a:t>JAK FUNGUJE PŘEMĚNA ENERGIE?</a:t>
            </a:r>
          </a:p>
        </p:txBody>
      </p:sp>
      <p:sp>
        <p:nvSpPr>
          <p:cNvPr id="3" name="Zástupný obsah 2">
            <a:extLst>
              <a:ext uri="{FF2B5EF4-FFF2-40B4-BE49-F238E27FC236}">
                <a16:creationId xmlns:a16="http://schemas.microsoft.com/office/drawing/2014/main" id="{2D913270-6E54-26EB-B41F-E1DA54FEF98C}"/>
              </a:ext>
            </a:extLst>
          </p:cNvPr>
          <p:cNvSpPr>
            <a:spLocks noGrp="1"/>
          </p:cNvSpPr>
          <p:nvPr>
            <p:ph idx="1"/>
          </p:nvPr>
        </p:nvSpPr>
        <p:spPr/>
        <p:txBody>
          <a:bodyPr>
            <a:normAutofit fontScale="92500" lnSpcReduction="10000"/>
          </a:bodyPr>
          <a:lstStyle/>
          <a:p>
            <a:pPr algn="l"/>
            <a:r>
              <a:rPr lang="cs-CZ" b="1" i="0" dirty="0">
                <a:solidFill>
                  <a:srgbClr val="201C46"/>
                </a:solidFill>
                <a:effectLst/>
                <a:latin typeface="Poppins" panose="00000500000000000000" pitchFamily="2" charset="-18"/>
              </a:rPr>
              <a:t>Základní fyzikální zákon –  </a:t>
            </a:r>
            <a:r>
              <a:rPr lang="cs-CZ" b="1" i="0" dirty="0">
                <a:solidFill>
                  <a:srgbClr val="00B0F0"/>
                </a:solidFill>
                <a:effectLst/>
                <a:latin typeface="Poppins" panose="00000500000000000000" pitchFamily="2" charset="-18"/>
              </a:rPr>
              <a:t>zákon o zachování energie  </a:t>
            </a:r>
            <a:r>
              <a:rPr lang="cs-CZ" b="1" i="0" dirty="0">
                <a:solidFill>
                  <a:srgbClr val="201C46"/>
                </a:solidFill>
                <a:effectLst/>
                <a:latin typeface="Poppins" panose="00000500000000000000" pitchFamily="2" charset="-18"/>
              </a:rPr>
              <a:t>– říká, že energii nelze vyrobit ani zničit, ale pouze přeměnit na jiný druh energie. Z toho důvodu bychom vlastně neměli mluvit o výrobě elektřiny, ale o</a:t>
            </a:r>
            <a:r>
              <a:rPr lang="cs-CZ" b="1" i="0" dirty="0">
                <a:solidFill>
                  <a:srgbClr val="00B0F0"/>
                </a:solidFill>
                <a:effectLst/>
                <a:latin typeface="Poppins" panose="00000500000000000000" pitchFamily="2" charset="-18"/>
              </a:rPr>
              <a:t> přeměně </a:t>
            </a:r>
            <a:r>
              <a:rPr lang="cs-CZ" b="1" i="0" dirty="0">
                <a:solidFill>
                  <a:srgbClr val="201C46"/>
                </a:solidFill>
                <a:effectLst/>
                <a:latin typeface="Poppins" panose="00000500000000000000" pitchFamily="2" charset="-18"/>
              </a:rPr>
              <a:t>na elektrickou energii například z mechanické energie.</a:t>
            </a:r>
          </a:p>
          <a:p>
            <a:pPr algn="l"/>
            <a:r>
              <a:rPr lang="cs-CZ" b="1" i="0" dirty="0">
                <a:solidFill>
                  <a:srgbClr val="201C46"/>
                </a:solidFill>
                <a:effectLst/>
                <a:latin typeface="Poppins" panose="00000500000000000000" pitchFamily="2" charset="-18"/>
              </a:rPr>
              <a:t>Jak to funguje v praxi? Například v jaderné elektrárně se nejdříve mění energie ze štěpení jader uranu na energii tepelnou – resp. energii páry. Pára pohání turbínu, tím se přeměňuje tepelná energie na mechanickou energii. Přímo na turbínu je připojen generátor, který mění mechanickou energii na elektrickou energii, která putuje až do našich domácností.</a:t>
            </a:r>
          </a:p>
          <a:p>
            <a:endParaRPr lang="cs-CZ" dirty="0"/>
          </a:p>
        </p:txBody>
      </p:sp>
    </p:spTree>
    <p:extLst>
      <p:ext uri="{BB962C8B-B14F-4D97-AF65-F5344CB8AC3E}">
        <p14:creationId xmlns:p14="http://schemas.microsoft.com/office/powerpoint/2010/main" val="2144532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5C8D9D-DD91-0C13-60B2-650E6FAEBE75}"/>
              </a:ext>
            </a:extLst>
          </p:cNvPr>
          <p:cNvSpPr>
            <a:spLocks noGrp="1"/>
          </p:cNvSpPr>
          <p:nvPr>
            <p:ph type="title"/>
          </p:nvPr>
        </p:nvSpPr>
        <p:spPr/>
        <p:txBody>
          <a:bodyPr>
            <a:normAutofit/>
          </a:bodyPr>
          <a:lstStyle/>
          <a:p>
            <a:pPr algn="ctr"/>
            <a:r>
              <a:rPr lang="cs-CZ" b="1" dirty="0">
                <a:solidFill>
                  <a:srgbClr val="FF0000"/>
                </a:solidFill>
              </a:rPr>
              <a:t>OBNOVITELNÝ ZDROJ ENERGIE A VYUŽITÍ OBNOVITELNÝCH ZDROJŮ</a:t>
            </a:r>
          </a:p>
        </p:txBody>
      </p:sp>
      <p:sp>
        <p:nvSpPr>
          <p:cNvPr id="3" name="Zástupný obsah 2">
            <a:extLst>
              <a:ext uri="{FF2B5EF4-FFF2-40B4-BE49-F238E27FC236}">
                <a16:creationId xmlns:a16="http://schemas.microsoft.com/office/drawing/2014/main" id="{B5C798FB-26AB-92F5-F96F-7DD2C4BF2EA6}"/>
              </a:ext>
            </a:extLst>
          </p:cNvPr>
          <p:cNvSpPr>
            <a:spLocks noGrp="1"/>
          </p:cNvSpPr>
          <p:nvPr>
            <p:ph idx="1"/>
          </p:nvPr>
        </p:nvSpPr>
        <p:spPr/>
        <p:txBody>
          <a:bodyPr/>
          <a:lstStyle/>
          <a:p>
            <a:r>
              <a:rPr lang="cs-CZ" b="1" dirty="0"/>
              <a:t>Obnovitelný zdroj energie je zdroj, v jehož čerpání lze teoreticky pokračovat další tisíce až miliardy let.</a:t>
            </a:r>
          </a:p>
          <a:p>
            <a:r>
              <a:rPr lang="cs-CZ" b="1" dirty="0"/>
              <a:t>Toto označení se používá pro některé vybrané, na Zemi přístupné formy energie, získané primárně především</a:t>
            </a:r>
            <a:br>
              <a:rPr lang="cs-CZ" b="1" dirty="0"/>
            </a:br>
            <a:r>
              <a:rPr lang="cs-CZ" b="1" dirty="0"/>
              <a:t>z termojaderného spalování vodíku v nitru Slunce.</a:t>
            </a:r>
          </a:p>
          <a:p>
            <a:r>
              <a:rPr lang="cs-CZ" b="1" dirty="0"/>
              <a:t>Dalšími zdroji jsou teplo zemského nitra a setrvačnost soustavy Země-Měsíc.</a:t>
            </a:r>
          </a:p>
          <a:p>
            <a:r>
              <a:rPr lang="cs-CZ" b="1" dirty="0"/>
              <a:t>Lidstvo je čerpá ve formách např. sluneční záření, větrné energie, vodní energie, energie přílivu, geotermální energie, biomasy a dalších.</a:t>
            </a:r>
          </a:p>
        </p:txBody>
      </p:sp>
    </p:spTree>
    <p:extLst>
      <p:ext uri="{BB962C8B-B14F-4D97-AF65-F5344CB8AC3E}">
        <p14:creationId xmlns:p14="http://schemas.microsoft.com/office/powerpoint/2010/main" val="3491312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6A5D23-FAE3-6A0D-AC49-0E2D98AAB35B}"/>
              </a:ext>
            </a:extLst>
          </p:cNvPr>
          <p:cNvSpPr>
            <a:spLocks noGrp="1"/>
          </p:cNvSpPr>
          <p:nvPr>
            <p:ph type="title"/>
          </p:nvPr>
        </p:nvSpPr>
        <p:spPr/>
        <p:txBody>
          <a:bodyPr/>
          <a:lstStyle/>
          <a:p>
            <a:pPr algn="ctr"/>
            <a:r>
              <a:rPr lang="cs-CZ" b="1" dirty="0">
                <a:solidFill>
                  <a:srgbClr val="FF0000"/>
                </a:solidFill>
              </a:rPr>
              <a:t>DEFINICE V ZÁKONECH</a:t>
            </a:r>
          </a:p>
        </p:txBody>
      </p:sp>
      <p:sp>
        <p:nvSpPr>
          <p:cNvPr id="3" name="Zástupný obsah 2">
            <a:extLst>
              <a:ext uri="{FF2B5EF4-FFF2-40B4-BE49-F238E27FC236}">
                <a16:creationId xmlns:a16="http://schemas.microsoft.com/office/drawing/2014/main" id="{CC432691-3E0A-23C1-EDEF-493BE60B9092}"/>
              </a:ext>
            </a:extLst>
          </p:cNvPr>
          <p:cNvSpPr>
            <a:spLocks noGrp="1"/>
          </p:cNvSpPr>
          <p:nvPr>
            <p:ph idx="1"/>
          </p:nvPr>
        </p:nvSpPr>
        <p:spPr/>
        <p:txBody>
          <a:bodyPr>
            <a:normAutofit/>
          </a:bodyPr>
          <a:lstStyle/>
          <a:p>
            <a:r>
              <a:rPr lang="cs-CZ" sz="3600" b="1" dirty="0">
                <a:solidFill>
                  <a:srgbClr val="00B0F0"/>
                </a:solidFill>
              </a:rPr>
              <a:t>Definice obnovitelného zdroje </a:t>
            </a:r>
            <a:r>
              <a:rPr lang="cs-CZ" sz="3600" b="1" dirty="0"/>
              <a:t>podle českého zákona o životním prostředí je:</a:t>
            </a:r>
          </a:p>
          <a:p>
            <a:endParaRPr lang="cs-CZ" sz="3600" b="1" dirty="0"/>
          </a:p>
          <a:p>
            <a:pPr lvl="1"/>
            <a:r>
              <a:rPr lang="cs-CZ" sz="3600" b="1" dirty="0"/>
              <a:t>„Obnovitelné přírodní zdroje mají schopnost se při postupném spotřebovávání částečně nebo úplně obnovovat, a to samy nebo za přispění člověka.“</a:t>
            </a:r>
          </a:p>
        </p:txBody>
      </p:sp>
    </p:spTree>
    <p:extLst>
      <p:ext uri="{BB962C8B-B14F-4D97-AF65-F5344CB8AC3E}">
        <p14:creationId xmlns:p14="http://schemas.microsoft.com/office/powerpoint/2010/main" val="3383611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ECA543-9FBA-911B-9DB0-A4EC537D0ACC}"/>
              </a:ext>
            </a:extLst>
          </p:cNvPr>
          <p:cNvSpPr>
            <a:spLocks noGrp="1"/>
          </p:cNvSpPr>
          <p:nvPr>
            <p:ph type="title"/>
          </p:nvPr>
        </p:nvSpPr>
        <p:spPr/>
        <p:txBody>
          <a:bodyPr/>
          <a:lstStyle/>
          <a:p>
            <a:pPr algn="ctr"/>
            <a:r>
              <a:rPr lang="cs-CZ" b="1" dirty="0">
                <a:solidFill>
                  <a:srgbClr val="FF0000"/>
                </a:solidFill>
              </a:rPr>
              <a:t>VYUŽITÍ OBNOVITELNÝCH ZDROJŮ</a:t>
            </a:r>
          </a:p>
        </p:txBody>
      </p:sp>
      <p:sp>
        <p:nvSpPr>
          <p:cNvPr id="3" name="Zástupný obsah 2">
            <a:extLst>
              <a:ext uri="{FF2B5EF4-FFF2-40B4-BE49-F238E27FC236}">
                <a16:creationId xmlns:a16="http://schemas.microsoft.com/office/drawing/2014/main" id="{BA555793-6979-F1A6-4C9E-5E182D33985A}"/>
              </a:ext>
            </a:extLst>
          </p:cNvPr>
          <p:cNvSpPr>
            <a:spLocks noGrp="1"/>
          </p:cNvSpPr>
          <p:nvPr>
            <p:ph idx="1"/>
          </p:nvPr>
        </p:nvSpPr>
        <p:spPr/>
        <p:txBody>
          <a:bodyPr/>
          <a:lstStyle/>
          <a:p>
            <a:r>
              <a:rPr lang="cs-CZ" b="1" dirty="0"/>
              <a:t>Asi 18 % celosvětově vyprodukované energie ze zdrojů, označovaných jako obnovitelné.</a:t>
            </a:r>
          </a:p>
          <a:p>
            <a:r>
              <a:rPr lang="cs-CZ" b="1" dirty="0"/>
              <a:t>Většina z toho (13 % celkové spotřeby) pochází z tradiční biomasy (především pálení dřeva).</a:t>
            </a:r>
          </a:p>
          <a:p>
            <a:r>
              <a:rPr lang="cs-CZ" b="1" dirty="0"/>
              <a:t>Vodní energie, poskytující 3 % celkové spotřeby primární energie, druhý největší obnovitelný zdroj.</a:t>
            </a:r>
          </a:p>
          <a:p>
            <a:r>
              <a:rPr lang="cs-CZ" b="1" dirty="0"/>
              <a:t>Moderní technologie, využívající geotermální energii, větrná energie, sluneční energie a oceánská energie dohromady poskytují asi 0,8 % z celkové výroby.</a:t>
            </a:r>
          </a:p>
        </p:txBody>
      </p:sp>
    </p:spTree>
    <p:extLst>
      <p:ext uri="{BB962C8B-B14F-4D97-AF65-F5344CB8AC3E}">
        <p14:creationId xmlns:p14="http://schemas.microsoft.com/office/powerpoint/2010/main" val="3286521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05CE45-D2EA-4BB5-5F6C-AA32DE99AC59}"/>
              </a:ext>
            </a:extLst>
          </p:cNvPr>
          <p:cNvSpPr>
            <a:spLocks noGrp="1"/>
          </p:cNvSpPr>
          <p:nvPr>
            <p:ph type="title"/>
          </p:nvPr>
        </p:nvSpPr>
        <p:spPr/>
        <p:txBody>
          <a:bodyPr/>
          <a:lstStyle/>
          <a:p>
            <a:pPr algn="ctr"/>
            <a:r>
              <a:rPr lang="cs-CZ" b="1" dirty="0">
                <a:solidFill>
                  <a:srgbClr val="FF0000"/>
                </a:solidFill>
              </a:rPr>
              <a:t>SLUNEČNÍ ENERGIE</a:t>
            </a:r>
          </a:p>
        </p:txBody>
      </p:sp>
      <p:sp>
        <p:nvSpPr>
          <p:cNvPr id="3" name="Zástupný obsah 2">
            <a:extLst>
              <a:ext uri="{FF2B5EF4-FFF2-40B4-BE49-F238E27FC236}">
                <a16:creationId xmlns:a16="http://schemas.microsoft.com/office/drawing/2014/main" id="{56B696A8-F050-3530-4B89-C5174BC72AD6}"/>
              </a:ext>
            </a:extLst>
          </p:cNvPr>
          <p:cNvSpPr>
            <a:spLocks noGrp="1"/>
          </p:cNvSpPr>
          <p:nvPr>
            <p:ph idx="1"/>
          </p:nvPr>
        </p:nvSpPr>
        <p:spPr>
          <a:xfrm>
            <a:off x="838200" y="2281083"/>
            <a:ext cx="10515600" cy="3895879"/>
          </a:xfrm>
        </p:spPr>
        <p:txBody>
          <a:bodyPr/>
          <a:lstStyle/>
          <a:p>
            <a:r>
              <a:rPr lang="cs-CZ" b="1" dirty="0"/>
              <a:t>Většina obnovitelných zdrojů má svůj původ v energii slunečního záření, nepřekvapuje proto, že největší potenciál (ve smyslu množství energie, které nám může poskytnout) má přímé využití slunečního záření k výrobě tepla nebo elektřiny. </a:t>
            </a:r>
          </a:p>
        </p:txBody>
      </p:sp>
    </p:spTree>
    <p:extLst>
      <p:ext uri="{BB962C8B-B14F-4D97-AF65-F5344CB8AC3E}">
        <p14:creationId xmlns:p14="http://schemas.microsoft.com/office/powerpoint/2010/main" val="1849039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12833BF-464D-37C4-7732-198F5D9E2E8E}"/>
              </a:ext>
            </a:extLst>
          </p:cNvPr>
          <p:cNvSpPr>
            <a:spLocks noGrp="1"/>
          </p:cNvSpPr>
          <p:nvPr>
            <p:ph type="title"/>
          </p:nvPr>
        </p:nvSpPr>
        <p:spPr/>
        <p:txBody>
          <a:bodyPr/>
          <a:lstStyle/>
          <a:p>
            <a:pPr algn="ctr"/>
            <a:r>
              <a:rPr lang="cs-CZ" b="1" dirty="0">
                <a:solidFill>
                  <a:srgbClr val="FF0000"/>
                </a:solidFill>
              </a:rPr>
              <a:t>VÝHODY SOLÁRNÍ ENERGIE</a:t>
            </a:r>
          </a:p>
        </p:txBody>
      </p:sp>
      <p:sp>
        <p:nvSpPr>
          <p:cNvPr id="3" name="Zástupný obsah 2">
            <a:extLst>
              <a:ext uri="{FF2B5EF4-FFF2-40B4-BE49-F238E27FC236}">
                <a16:creationId xmlns:a16="http://schemas.microsoft.com/office/drawing/2014/main" id="{8AC13B6A-BC33-94F4-3B1A-8C981FE03062}"/>
              </a:ext>
            </a:extLst>
          </p:cNvPr>
          <p:cNvSpPr>
            <a:spLocks noGrp="1"/>
          </p:cNvSpPr>
          <p:nvPr>
            <p:ph idx="1"/>
          </p:nvPr>
        </p:nvSpPr>
        <p:spPr>
          <a:xfrm>
            <a:off x="838200" y="2595715"/>
            <a:ext cx="10515600" cy="2733369"/>
          </a:xfrm>
        </p:spPr>
        <p:txBody>
          <a:bodyPr/>
          <a:lstStyle/>
          <a:p>
            <a:r>
              <a:rPr lang="cs-CZ" b="1" dirty="0"/>
              <a:t>Slunce je v lidském měřítku nevyčerpatelným zdrojem energie.</a:t>
            </a:r>
          </a:p>
          <a:p>
            <a:r>
              <a:rPr lang="cs-CZ" b="1" dirty="0"/>
              <a:t>Nízké provozní náklady, neboť sluneční energie je zdarma.</a:t>
            </a:r>
          </a:p>
          <a:p>
            <a:r>
              <a:rPr lang="cs-CZ" b="1" dirty="0"/>
              <a:t>Nenáročná obsluha.</a:t>
            </a:r>
          </a:p>
          <a:p>
            <a:r>
              <a:rPr lang="cs-CZ" b="1" dirty="0"/>
              <a:t>Sluneční energii můžeme dokázat ohříváním vody, na kterou dopadají sluneční paprsky.</a:t>
            </a:r>
            <a:endParaRPr lang="cs-CZ" dirty="0"/>
          </a:p>
        </p:txBody>
      </p:sp>
    </p:spTree>
    <p:extLst>
      <p:ext uri="{BB962C8B-B14F-4D97-AF65-F5344CB8AC3E}">
        <p14:creationId xmlns:p14="http://schemas.microsoft.com/office/powerpoint/2010/main" val="888805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257490-B0B4-EA5D-5F33-97E1EB769372}"/>
              </a:ext>
            </a:extLst>
          </p:cNvPr>
          <p:cNvSpPr>
            <a:spLocks noGrp="1"/>
          </p:cNvSpPr>
          <p:nvPr>
            <p:ph type="title"/>
          </p:nvPr>
        </p:nvSpPr>
        <p:spPr/>
        <p:txBody>
          <a:bodyPr/>
          <a:lstStyle/>
          <a:p>
            <a:pPr algn="ctr"/>
            <a:r>
              <a:rPr lang="cs-CZ" b="1" dirty="0">
                <a:solidFill>
                  <a:srgbClr val="FF0000"/>
                </a:solidFill>
              </a:rPr>
              <a:t>VĚTRNÁ ENERGIE</a:t>
            </a:r>
          </a:p>
        </p:txBody>
      </p:sp>
      <p:sp>
        <p:nvSpPr>
          <p:cNvPr id="3" name="Zástupný obsah 2">
            <a:extLst>
              <a:ext uri="{FF2B5EF4-FFF2-40B4-BE49-F238E27FC236}">
                <a16:creationId xmlns:a16="http://schemas.microsoft.com/office/drawing/2014/main" id="{BC35EDC3-7412-3F4B-F682-70975CFD0090}"/>
              </a:ext>
            </a:extLst>
          </p:cNvPr>
          <p:cNvSpPr>
            <a:spLocks noGrp="1"/>
          </p:cNvSpPr>
          <p:nvPr>
            <p:ph idx="1"/>
          </p:nvPr>
        </p:nvSpPr>
        <p:spPr>
          <a:xfrm>
            <a:off x="838200" y="2543380"/>
            <a:ext cx="10515600" cy="2559562"/>
          </a:xfrm>
        </p:spPr>
        <p:txBody>
          <a:bodyPr/>
          <a:lstStyle/>
          <a:p>
            <a:r>
              <a:rPr lang="cs-CZ" b="1" dirty="0"/>
              <a:t>Větrná energie je dalším obnovitelným zdrojem energie. Síla větru byla již dříve využívána například k pohánění větrných mlýnů.</a:t>
            </a:r>
          </a:p>
          <a:p>
            <a:r>
              <a:rPr lang="cs-CZ" b="1" dirty="0"/>
              <a:t>V současné době je větrná energie využívána hlavně pro výrobu elektřiny pomocí větrných elektráren. </a:t>
            </a:r>
          </a:p>
        </p:txBody>
      </p:sp>
    </p:spTree>
    <p:extLst>
      <p:ext uri="{BB962C8B-B14F-4D97-AF65-F5344CB8AC3E}">
        <p14:creationId xmlns:p14="http://schemas.microsoft.com/office/powerpoint/2010/main" val="29636449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D0E43C-3E6B-D100-4842-E5C7A821AAC2}"/>
              </a:ext>
            </a:extLst>
          </p:cNvPr>
          <p:cNvSpPr>
            <a:spLocks noGrp="1"/>
          </p:cNvSpPr>
          <p:nvPr>
            <p:ph type="title"/>
          </p:nvPr>
        </p:nvSpPr>
        <p:spPr/>
        <p:txBody>
          <a:bodyPr/>
          <a:lstStyle/>
          <a:p>
            <a:pPr algn="ctr"/>
            <a:r>
              <a:rPr lang="cs-CZ" b="1" dirty="0">
                <a:solidFill>
                  <a:srgbClr val="FF0000"/>
                </a:solidFill>
              </a:rPr>
              <a:t>VÝHODY VĚTRNÉ ELEKTRÁRNY</a:t>
            </a:r>
          </a:p>
        </p:txBody>
      </p:sp>
      <p:sp>
        <p:nvSpPr>
          <p:cNvPr id="3" name="Zástupný obsah 2">
            <a:extLst>
              <a:ext uri="{FF2B5EF4-FFF2-40B4-BE49-F238E27FC236}">
                <a16:creationId xmlns:a16="http://schemas.microsoft.com/office/drawing/2014/main" id="{64215276-661C-731D-EEA0-0ECAC6C07054}"/>
              </a:ext>
            </a:extLst>
          </p:cNvPr>
          <p:cNvSpPr>
            <a:spLocks noGrp="1"/>
          </p:cNvSpPr>
          <p:nvPr>
            <p:ph idx="1"/>
          </p:nvPr>
        </p:nvSpPr>
        <p:spPr>
          <a:xfrm>
            <a:off x="838200" y="2330245"/>
            <a:ext cx="10515600" cy="3846718"/>
          </a:xfrm>
        </p:spPr>
        <p:txBody>
          <a:bodyPr/>
          <a:lstStyle/>
          <a:p>
            <a:r>
              <a:rPr lang="cs-CZ" b="1" dirty="0"/>
              <a:t>Využívá obnovitelný zdroj energie</a:t>
            </a:r>
          </a:p>
          <a:p>
            <a:r>
              <a:rPr lang="cs-CZ" b="1" dirty="0"/>
              <a:t>Neprodukuje škodlivé emise ani skleníkové plyny (CO2)</a:t>
            </a:r>
          </a:p>
          <a:p>
            <a:r>
              <a:rPr lang="cs-CZ" b="1" dirty="0"/>
              <a:t>Vznikají nová pracovní místa</a:t>
            </a:r>
          </a:p>
          <a:p>
            <a:r>
              <a:rPr lang="cs-CZ" b="1" dirty="0"/>
              <a:t>roční finanční příspěvek obcím až stovky tisíc Kč</a:t>
            </a:r>
          </a:p>
          <a:p>
            <a:r>
              <a:rPr lang="cs-CZ" b="1" dirty="0"/>
              <a:t>Větrnou energii můžeme dokázat například ohýbáním stromů ve větru nebo točením větrníku.</a:t>
            </a:r>
          </a:p>
        </p:txBody>
      </p:sp>
    </p:spTree>
    <p:extLst>
      <p:ext uri="{BB962C8B-B14F-4D97-AF65-F5344CB8AC3E}">
        <p14:creationId xmlns:p14="http://schemas.microsoft.com/office/powerpoint/2010/main" val="983689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64CB56-F23A-533F-FA5D-93F2A478F99B}"/>
              </a:ext>
            </a:extLst>
          </p:cNvPr>
          <p:cNvSpPr>
            <a:spLocks noGrp="1"/>
          </p:cNvSpPr>
          <p:nvPr>
            <p:ph type="title"/>
          </p:nvPr>
        </p:nvSpPr>
        <p:spPr/>
        <p:txBody>
          <a:bodyPr/>
          <a:lstStyle/>
          <a:p>
            <a:pPr algn="ctr"/>
            <a:r>
              <a:rPr lang="cs-CZ" b="1" dirty="0">
                <a:solidFill>
                  <a:srgbClr val="FF0000"/>
                </a:solidFill>
              </a:rPr>
              <a:t>VODNÍ ENERGIE</a:t>
            </a:r>
          </a:p>
        </p:txBody>
      </p:sp>
      <p:sp>
        <p:nvSpPr>
          <p:cNvPr id="3" name="Zástupný obsah 2">
            <a:extLst>
              <a:ext uri="{FF2B5EF4-FFF2-40B4-BE49-F238E27FC236}">
                <a16:creationId xmlns:a16="http://schemas.microsoft.com/office/drawing/2014/main" id="{6976BE46-ECA3-F42E-4105-6EA2204A8CB2}"/>
              </a:ext>
            </a:extLst>
          </p:cNvPr>
          <p:cNvSpPr>
            <a:spLocks noGrp="1"/>
          </p:cNvSpPr>
          <p:nvPr>
            <p:ph idx="1"/>
          </p:nvPr>
        </p:nvSpPr>
        <p:spPr/>
        <p:txBody>
          <a:bodyPr/>
          <a:lstStyle/>
          <a:p>
            <a:r>
              <a:rPr lang="cs-CZ" b="1" dirty="0"/>
              <a:t>Vodní energie je velice účinným způsobem získávání elektřiny. Mezi hlavní nástroje k získání elektrické energie, díky vodě, patří vodní elektrárny.</a:t>
            </a:r>
          </a:p>
          <a:p>
            <a:r>
              <a:rPr lang="cs-CZ" b="1" dirty="0"/>
              <a:t>Tento typ elektráren dokáže vytvářet vysokou výtěžnost kinetické energie formou přílivu-odlivu, mořských vln či řek</a:t>
            </a:r>
            <a:br>
              <a:rPr lang="cs-CZ" b="1" dirty="0"/>
            </a:br>
            <a:r>
              <a:rPr lang="cs-CZ" b="1" dirty="0"/>
              <a:t>a nádrží.</a:t>
            </a:r>
          </a:p>
          <a:p>
            <a:r>
              <a:rPr lang="cs-CZ" b="1" dirty="0"/>
              <a:t>Malé vodní elektrárny (MVE) jsou v ČR velice rozšířenou formou alternativní produkce elektřiny.</a:t>
            </a:r>
          </a:p>
        </p:txBody>
      </p:sp>
    </p:spTree>
    <p:extLst>
      <p:ext uri="{BB962C8B-B14F-4D97-AF65-F5344CB8AC3E}">
        <p14:creationId xmlns:p14="http://schemas.microsoft.com/office/powerpoint/2010/main" val="1995079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0D5C1C-8D90-F774-5E4B-3C1F89A7D065}"/>
              </a:ext>
            </a:extLst>
          </p:cNvPr>
          <p:cNvSpPr>
            <a:spLocks noGrp="1"/>
          </p:cNvSpPr>
          <p:nvPr>
            <p:ph type="title"/>
          </p:nvPr>
        </p:nvSpPr>
        <p:spPr>
          <a:xfrm>
            <a:off x="7089057" y="374958"/>
            <a:ext cx="4599039" cy="854075"/>
          </a:xfrm>
        </p:spPr>
        <p:txBody>
          <a:bodyPr/>
          <a:lstStyle/>
          <a:p>
            <a:pPr algn="ctr"/>
            <a:r>
              <a:rPr lang="cs-CZ" b="1" dirty="0">
                <a:solidFill>
                  <a:srgbClr val="FF0000"/>
                </a:solidFill>
              </a:rPr>
              <a:t>FORMY ENERGIE</a:t>
            </a:r>
          </a:p>
        </p:txBody>
      </p:sp>
      <p:sp>
        <p:nvSpPr>
          <p:cNvPr id="3" name="Zástupný obsah 2">
            <a:extLst>
              <a:ext uri="{FF2B5EF4-FFF2-40B4-BE49-F238E27FC236}">
                <a16:creationId xmlns:a16="http://schemas.microsoft.com/office/drawing/2014/main" id="{E71B2263-CFB4-6329-EF77-C30CA369CA34}"/>
              </a:ext>
            </a:extLst>
          </p:cNvPr>
          <p:cNvSpPr>
            <a:spLocks noGrp="1"/>
          </p:cNvSpPr>
          <p:nvPr>
            <p:ph idx="1"/>
          </p:nvPr>
        </p:nvSpPr>
        <p:spPr>
          <a:xfrm>
            <a:off x="186813" y="1229033"/>
            <a:ext cx="11828206" cy="5358580"/>
          </a:xfrm>
        </p:spPr>
        <p:txBody>
          <a:bodyPr>
            <a:normAutofit/>
          </a:bodyPr>
          <a:lstStyle/>
          <a:p>
            <a:pPr algn="l"/>
            <a:r>
              <a:rPr lang="cs-CZ" sz="4000" b="1" i="0" dirty="0">
                <a:solidFill>
                  <a:srgbClr val="444444"/>
                </a:solidFill>
                <a:effectLst/>
                <a:latin typeface="Arial" panose="020B0604020202020204" pitchFamily="34" charset="0"/>
              </a:rPr>
              <a:t>Rozlišujeme tři formy energie:</a:t>
            </a:r>
          </a:p>
          <a:p>
            <a:pPr lvl="1"/>
            <a:r>
              <a:rPr lang="cs-CZ" sz="2800" b="1" i="0" dirty="0">
                <a:solidFill>
                  <a:srgbClr val="00B0F0"/>
                </a:solidFill>
                <a:effectLst/>
                <a:latin typeface="Arial" panose="020B0604020202020204" pitchFamily="34" charset="0"/>
              </a:rPr>
              <a:t>Primární energie </a:t>
            </a:r>
            <a:r>
              <a:rPr lang="cs-CZ" sz="2800" b="1" i="0" dirty="0">
                <a:solidFill>
                  <a:srgbClr val="444444"/>
                </a:solidFill>
                <a:effectLst/>
                <a:latin typeface="Arial" panose="020B0604020202020204" pitchFamily="34" charset="0"/>
              </a:rPr>
              <a:t>je energie v původní formě, energie získaná</a:t>
            </a:r>
            <a:br>
              <a:rPr lang="cs-CZ" sz="2800" b="1" i="0" dirty="0">
                <a:solidFill>
                  <a:srgbClr val="444444"/>
                </a:solidFill>
                <a:effectLst/>
                <a:latin typeface="Arial" panose="020B0604020202020204" pitchFamily="34" charset="0"/>
              </a:rPr>
            </a:br>
            <a:r>
              <a:rPr lang="cs-CZ" sz="2800" b="1" i="0" dirty="0">
                <a:solidFill>
                  <a:srgbClr val="444444"/>
                </a:solidFill>
                <a:effectLst/>
                <a:latin typeface="Arial" panose="020B0604020202020204" pitchFamily="34" charset="0"/>
              </a:rPr>
              <a:t>z přírody, která se většinou nedodává přímo spotřebitelům např. čerstvě vytěžené černé uhlí, přírodní zemní plyn, uran. </a:t>
            </a:r>
            <a:br>
              <a:rPr lang="cs-CZ" sz="2800" b="1" i="0" dirty="0">
                <a:solidFill>
                  <a:srgbClr val="444444"/>
                </a:solidFill>
                <a:effectLst/>
                <a:latin typeface="Arial" panose="020B0604020202020204" pitchFamily="34" charset="0"/>
              </a:rPr>
            </a:br>
            <a:endParaRPr lang="cs-CZ" sz="2800" b="1" i="0" dirty="0">
              <a:solidFill>
                <a:srgbClr val="444444"/>
              </a:solidFill>
              <a:effectLst/>
              <a:latin typeface="Arial" panose="020B0604020202020204" pitchFamily="34" charset="0"/>
            </a:endParaRPr>
          </a:p>
          <a:p>
            <a:pPr lvl="1"/>
            <a:r>
              <a:rPr lang="cs-CZ" sz="2800" b="1" i="0" dirty="0">
                <a:solidFill>
                  <a:srgbClr val="00B0F0"/>
                </a:solidFill>
                <a:effectLst/>
                <a:latin typeface="Arial" panose="020B0604020202020204" pitchFamily="34" charset="0"/>
              </a:rPr>
              <a:t>Koncová energie </a:t>
            </a:r>
            <a:r>
              <a:rPr lang="cs-CZ" sz="2800" b="1" i="0" dirty="0">
                <a:solidFill>
                  <a:srgbClr val="444444"/>
                </a:solidFill>
                <a:effectLst/>
                <a:latin typeface="Arial" panose="020B0604020202020204" pitchFamily="34" charset="0"/>
              </a:rPr>
              <a:t>je energie ve formě, ve které je dopravena ke spotřebiteli a připravena k použití např. je elektřina, tepelná energie, zemní plyn. </a:t>
            </a:r>
            <a:br>
              <a:rPr lang="cs-CZ" sz="2800" b="1" i="0" dirty="0">
                <a:solidFill>
                  <a:srgbClr val="444444"/>
                </a:solidFill>
                <a:effectLst/>
                <a:latin typeface="Arial" panose="020B0604020202020204" pitchFamily="34" charset="0"/>
              </a:rPr>
            </a:br>
            <a:endParaRPr lang="cs-CZ" sz="2800" b="1" i="0" dirty="0">
              <a:solidFill>
                <a:srgbClr val="444444"/>
              </a:solidFill>
              <a:effectLst/>
              <a:latin typeface="Arial" panose="020B0604020202020204" pitchFamily="34" charset="0"/>
            </a:endParaRPr>
          </a:p>
          <a:p>
            <a:pPr lvl="1"/>
            <a:r>
              <a:rPr lang="cs-CZ" sz="2800" b="1" i="0" dirty="0">
                <a:solidFill>
                  <a:srgbClr val="00B0F0"/>
                </a:solidFill>
                <a:effectLst/>
                <a:latin typeface="Arial" panose="020B0604020202020204" pitchFamily="34" charset="0"/>
              </a:rPr>
              <a:t>Užitečná energie </a:t>
            </a:r>
            <a:r>
              <a:rPr lang="cs-CZ" sz="2800" b="1" i="0" dirty="0">
                <a:solidFill>
                  <a:srgbClr val="444444"/>
                </a:solidFill>
                <a:effectLst/>
                <a:latin typeface="Arial" panose="020B0604020202020204" pitchFamily="34" charset="0"/>
              </a:rPr>
              <a:t>zahrnuje konečnou formu energie při užití např. si představme světlo žárovky, kterou svítíme, teplo</a:t>
            </a:r>
            <a:br>
              <a:rPr lang="cs-CZ" sz="2800" b="1" i="0" dirty="0">
                <a:solidFill>
                  <a:srgbClr val="444444"/>
                </a:solidFill>
                <a:effectLst/>
                <a:latin typeface="Arial" panose="020B0604020202020204" pitchFamily="34" charset="0"/>
              </a:rPr>
            </a:br>
            <a:r>
              <a:rPr lang="cs-CZ" sz="2800" b="1" i="0" dirty="0">
                <a:solidFill>
                  <a:srgbClr val="444444"/>
                </a:solidFill>
                <a:effectLst/>
                <a:latin typeface="Arial" panose="020B0604020202020204" pitchFamily="34" charset="0"/>
              </a:rPr>
              <a:t>k vytápění apod.</a:t>
            </a:r>
            <a:endParaRPr lang="cs-CZ" sz="2800" b="0" i="0" dirty="0">
              <a:solidFill>
                <a:srgbClr val="444444"/>
              </a:solidFill>
              <a:effectLst/>
              <a:latin typeface="Arial" panose="020B0604020202020204" pitchFamily="34" charset="0"/>
            </a:endParaRPr>
          </a:p>
        </p:txBody>
      </p:sp>
    </p:spTree>
    <p:extLst>
      <p:ext uri="{BB962C8B-B14F-4D97-AF65-F5344CB8AC3E}">
        <p14:creationId xmlns:p14="http://schemas.microsoft.com/office/powerpoint/2010/main" val="2370730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64F90C-CAC4-36E7-A1E7-F1D1C1B86060}"/>
              </a:ext>
            </a:extLst>
          </p:cNvPr>
          <p:cNvSpPr>
            <a:spLocks noGrp="1"/>
          </p:cNvSpPr>
          <p:nvPr>
            <p:ph type="title"/>
          </p:nvPr>
        </p:nvSpPr>
        <p:spPr/>
        <p:txBody>
          <a:bodyPr/>
          <a:lstStyle/>
          <a:p>
            <a:pPr algn="ctr"/>
            <a:r>
              <a:rPr lang="cs-CZ" b="1" dirty="0">
                <a:solidFill>
                  <a:srgbClr val="FF0000"/>
                </a:solidFill>
              </a:rPr>
              <a:t>OBNOVITELNÉ ZDROJE ENERGIE</a:t>
            </a:r>
          </a:p>
        </p:txBody>
      </p:sp>
      <p:sp>
        <p:nvSpPr>
          <p:cNvPr id="3" name="Zástupný obsah 2">
            <a:extLst>
              <a:ext uri="{FF2B5EF4-FFF2-40B4-BE49-F238E27FC236}">
                <a16:creationId xmlns:a16="http://schemas.microsoft.com/office/drawing/2014/main" id="{9AFB3F29-5AB2-37BB-537C-5F8ACD26BF19}"/>
              </a:ext>
            </a:extLst>
          </p:cNvPr>
          <p:cNvSpPr>
            <a:spLocks noGrp="1"/>
          </p:cNvSpPr>
          <p:nvPr>
            <p:ph idx="1"/>
          </p:nvPr>
        </p:nvSpPr>
        <p:spPr>
          <a:xfrm>
            <a:off x="838200" y="2497393"/>
            <a:ext cx="10515600" cy="2458065"/>
          </a:xfrm>
        </p:spPr>
        <p:txBody>
          <a:bodyPr/>
          <a:lstStyle/>
          <a:p>
            <a:r>
              <a:rPr lang="cs-CZ" b="1" dirty="0"/>
              <a:t>Obnovitelné zdroje energie jsou podporovány různými dotacemi nebo zvýhodněnými výkupními cenami energie.</a:t>
            </a:r>
          </a:p>
          <a:p>
            <a:r>
              <a:rPr lang="cs-CZ" b="1" dirty="0"/>
              <a:t>V České republice je elektřina z obnovitelných zdrojů podporována garantovanými výhodnými výkupními cenami nebo formou tzv. </a:t>
            </a:r>
            <a:r>
              <a:rPr lang="cs-CZ" b="1" dirty="0">
                <a:solidFill>
                  <a:srgbClr val="00B0F0"/>
                </a:solidFill>
              </a:rPr>
              <a:t>zelených bonusů</a:t>
            </a:r>
            <a:r>
              <a:rPr lang="cs-CZ" b="1" dirty="0"/>
              <a:t>.</a:t>
            </a:r>
          </a:p>
        </p:txBody>
      </p:sp>
    </p:spTree>
    <p:extLst>
      <p:ext uri="{BB962C8B-B14F-4D97-AF65-F5344CB8AC3E}">
        <p14:creationId xmlns:p14="http://schemas.microsoft.com/office/powerpoint/2010/main" val="11147896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1D87E2-3428-ECF8-72BD-C59F6E6C3EF7}"/>
              </a:ext>
            </a:extLst>
          </p:cNvPr>
          <p:cNvSpPr>
            <a:spLocks noGrp="1"/>
          </p:cNvSpPr>
          <p:nvPr>
            <p:ph type="title"/>
          </p:nvPr>
        </p:nvSpPr>
        <p:spPr/>
        <p:txBody>
          <a:bodyPr/>
          <a:lstStyle/>
          <a:p>
            <a:pPr algn="ctr"/>
            <a:r>
              <a:rPr lang="cs-CZ" b="1" dirty="0">
                <a:solidFill>
                  <a:srgbClr val="FF0000"/>
                </a:solidFill>
              </a:rPr>
              <a:t>JADERNÁ ENERGIE</a:t>
            </a:r>
          </a:p>
        </p:txBody>
      </p:sp>
      <p:sp>
        <p:nvSpPr>
          <p:cNvPr id="3" name="Zástupný obsah 2">
            <a:extLst>
              <a:ext uri="{FF2B5EF4-FFF2-40B4-BE49-F238E27FC236}">
                <a16:creationId xmlns:a16="http://schemas.microsoft.com/office/drawing/2014/main" id="{A4FEECAF-51D0-0109-6E05-6C298CB84AD2}"/>
              </a:ext>
            </a:extLst>
          </p:cNvPr>
          <p:cNvSpPr>
            <a:spLocks noGrp="1"/>
          </p:cNvSpPr>
          <p:nvPr>
            <p:ph idx="1"/>
          </p:nvPr>
        </p:nvSpPr>
        <p:spPr/>
        <p:txBody>
          <a:bodyPr>
            <a:normAutofit fontScale="92500"/>
          </a:bodyPr>
          <a:lstStyle/>
          <a:p>
            <a:r>
              <a:rPr lang="cs-CZ" b="1" dirty="0"/>
              <a:t>Jaderná energetika je odvětví energetiky a průmyslu, které se zabývá především výrobou energie v jaderných elektrárnách,</a:t>
            </a:r>
            <a:br>
              <a:rPr lang="cs-CZ" b="1" dirty="0"/>
            </a:br>
            <a:r>
              <a:rPr lang="cs-CZ" b="1" dirty="0"/>
              <a:t>v širším smyslu může jít i o projektování a výstavbu jaderných zařízení (především jaderných reaktorů a jaderných elektráren).</a:t>
            </a:r>
          </a:p>
          <a:p>
            <a:r>
              <a:rPr lang="cs-CZ" b="1" dirty="0"/>
              <a:t>Jako synonyma se pro tento termín (i v řadě cizích jazyků) míň přesně používají rovněž termíny jaderný průmysl, jaderná energie či atomová energetika nebo atomová energie, nebo (spíš slangově) jádro či atom.</a:t>
            </a:r>
          </a:p>
          <a:p>
            <a:r>
              <a:rPr lang="cs-CZ" b="1" dirty="0"/>
              <a:t>Označení obsahující slovní základ atom je však třeba považovat za nesprávná a nepřesná (energie uvolněná z atomu je i chemická energie, energie získávaná z fosilních paliv).</a:t>
            </a:r>
          </a:p>
        </p:txBody>
      </p:sp>
    </p:spTree>
    <p:extLst>
      <p:ext uri="{BB962C8B-B14F-4D97-AF65-F5344CB8AC3E}">
        <p14:creationId xmlns:p14="http://schemas.microsoft.com/office/powerpoint/2010/main" val="33170130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26C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Nadpis 3">
            <a:extLst>
              <a:ext uri="{FF2B5EF4-FFF2-40B4-BE49-F238E27FC236}">
                <a16:creationId xmlns:a16="http://schemas.microsoft.com/office/drawing/2014/main" id="{9771E9BE-2D44-D8AB-B269-8C612E253AD3}"/>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anchor="ctr">
            <a:normAutofit/>
          </a:bodyPr>
          <a:lstStyle/>
          <a:p>
            <a:pPr algn="ctr"/>
            <a:r>
              <a:rPr lang="cs-CZ" sz="2600" b="1" dirty="0">
                <a:solidFill>
                  <a:srgbClr val="FFFFFF"/>
                </a:solidFill>
              </a:rPr>
              <a:t>ZDROJE BIOMASY</a:t>
            </a:r>
          </a:p>
        </p:txBody>
      </p:sp>
      <p:pic>
        <p:nvPicPr>
          <p:cNvPr id="1026" name="Picture 2">
            <a:extLst>
              <a:ext uri="{FF2B5EF4-FFF2-40B4-BE49-F238E27FC236}">
                <a16:creationId xmlns:a16="http://schemas.microsoft.com/office/drawing/2014/main" id="{A5BF5910-989C-BBDF-5C5D-5A8FEE9798E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531450" y="961812"/>
            <a:ext cx="6202499" cy="4930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1919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17B75CDA-3DEE-CE10-9C1A-239EE6D789C4}"/>
              </a:ext>
            </a:extLst>
          </p:cNvPr>
          <p:cNvSpPr>
            <a:spLocks noGrp="1"/>
          </p:cNvSpPr>
          <p:nvPr>
            <p:ph type="title"/>
          </p:nvPr>
        </p:nvSpPr>
        <p:spPr>
          <a:xfrm>
            <a:off x="838200" y="290052"/>
            <a:ext cx="10515600" cy="727586"/>
          </a:xfrm>
        </p:spPr>
        <p:txBody>
          <a:bodyPr/>
          <a:lstStyle/>
          <a:p>
            <a:pPr algn="ctr"/>
            <a:r>
              <a:rPr lang="cs-CZ" b="1" dirty="0">
                <a:solidFill>
                  <a:srgbClr val="FF0000"/>
                </a:solidFill>
              </a:rPr>
              <a:t>BIOPALIVO</a:t>
            </a:r>
          </a:p>
        </p:txBody>
      </p:sp>
      <p:sp>
        <p:nvSpPr>
          <p:cNvPr id="4" name="Zástupný obsah 3">
            <a:extLst>
              <a:ext uri="{FF2B5EF4-FFF2-40B4-BE49-F238E27FC236}">
                <a16:creationId xmlns:a16="http://schemas.microsoft.com/office/drawing/2014/main" id="{FB145DF8-BF10-4BDB-7B96-2B8AEC7C7487}"/>
              </a:ext>
            </a:extLst>
          </p:cNvPr>
          <p:cNvSpPr>
            <a:spLocks noGrp="1"/>
          </p:cNvSpPr>
          <p:nvPr>
            <p:ph idx="1"/>
          </p:nvPr>
        </p:nvSpPr>
        <p:spPr>
          <a:xfrm>
            <a:off x="196645" y="1268361"/>
            <a:ext cx="11720051" cy="5299587"/>
          </a:xfrm>
        </p:spPr>
        <p:txBody>
          <a:bodyPr>
            <a:noAutofit/>
          </a:bodyPr>
          <a:lstStyle/>
          <a:p>
            <a:r>
              <a:rPr lang="cs-CZ" sz="2000" b="1" dirty="0"/>
              <a:t>Biopalivo vzniká cílenou výrobou či přípravou z biomasy. Představuje tedy jedno z možných využití biomasy, kterou lze jinak použít jako surovinu pro výstavbu, nábytek, balení, pro výrobky z papíru atd.</a:t>
            </a:r>
          </a:p>
          <a:p>
            <a:r>
              <a:rPr lang="cs-CZ" sz="2000" b="1" dirty="0"/>
              <a:t>Možné rozdělení biopaliv:</a:t>
            </a:r>
          </a:p>
          <a:p>
            <a:pPr lvl="1"/>
            <a:r>
              <a:rPr lang="cs-CZ" sz="2000" b="1" dirty="0"/>
              <a:t>tuhá biopaliva</a:t>
            </a:r>
          </a:p>
          <a:p>
            <a:pPr lvl="1"/>
            <a:r>
              <a:rPr lang="cs-CZ" sz="2000" b="1" dirty="0"/>
              <a:t>kapalná biopaliva</a:t>
            </a:r>
          </a:p>
          <a:p>
            <a:pPr lvl="1"/>
            <a:r>
              <a:rPr lang="cs-CZ" sz="2000" b="1" dirty="0"/>
              <a:t>plynná biopaliv</a:t>
            </a:r>
          </a:p>
          <a:p>
            <a:r>
              <a:rPr lang="cs-CZ" sz="2000" b="1" dirty="0"/>
              <a:t>V současnosti je chemická energie z biopaliv uvolňována hlavně jejich spalováním. Jsou vyvíjeny jiné účinnější metody pro jejich využití k výrobě elektřiny pomocí palivových článků. Biopaliva pokrývají 15 % celkové světové spotřeby energie, především ve třetím světě, kde slouží převážně</a:t>
            </a:r>
            <a:br>
              <a:rPr lang="cs-CZ" sz="2000" b="1" dirty="0"/>
            </a:br>
            <a:r>
              <a:rPr lang="cs-CZ" sz="2000" b="1" dirty="0"/>
              <a:t>k vaření a vytápění domácností, ale relativně vysoký podíl mají biopaliva i ve Švédsku a Finsku</a:t>
            </a:r>
            <a:br>
              <a:rPr lang="cs-CZ" sz="2000" b="1" dirty="0"/>
            </a:br>
            <a:r>
              <a:rPr lang="cs-CZ" sz="2000" b="1" dirty="0"/>
              <a:t>(17 % a 19 %). Zda a případně o kolik biopaliva snižují produkci skleníkových plynů, stále zůstává předmětem </a:t>
            </a:r>
            <a:r>
              <a:rPr lang="cs-CZ" sz="2000" b="1"/>
              <a:t>sporů.</a:t>
            </a:r>
          </a:p>
          <a:p>
            <a:r>
              <a:rPr lang="cs-CZ" sz="2000" b="1"/>
              <a:t>Biopaliva </a:t>
            </a:r>
            <a:r>
              <a:rPr lang="cs-CZ" sz="2000" b="1" dirty="0"/>
              <a:t>uhlíkově neutrální nejsou - už jenom proto, že k účinnému růstu rostlin je potřeba hnojivo, rostliny je třeba nějak sklidit, přetransformovat na biopaliva a přemístit do nádrží.</a:t>
            </a:r>
          </a:p>
          <a:p>
            <a:r>
              <a:rPr lang="cs-CZ" sz="2000" b="1" dirty="0"/>
              <a:t>K výrobě biopaliva lze použít vodní řasy.</a:t>
            </a:r>
          </a:p>
        </p:txBody>
      </p:sp>
    </p:spTree>
    <p:extLst>
      <p:ext uri="{BB962C8B-B14F-4D97-AF65-F5344CB8AC3E}">
        <p14:creationId xmlns:p14="http://schemas.microsoft.com/office/powerpoint/2010/main" val="3989273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0DAFE2-11AB-7A1D-BA76-E33BBD7F3A43}"/>
              </a:ext>
            </a:extLst>
          </p:cNvPr>
          <p:cNvSpPr>
            <a:spLocks noGrp="1"/>
          </p:cNvSpPr>
          <p:nvPr>
            <p:ph type="title"/>
          </p:nvPr>
        </p:nvSpPr>
        <p:spPr>
          <a:xfrm>
            <a:off x="838200" y="365126"/>
            <a:ext cx="10515600" cy="883572"/>
          </a:xfrm>
        </p:spPr>
        <p:txBody>
          <a:bodyPr/>
          <a:lstStyle/>
          <a:p>
            <a:pPr algn="ctr"/>
            <a:r>
              <a:rPr lang="cs-CZ" b="1" dirty="0">
                <a:solidFill>
                  <a:srgbClr val="FF0000"/>
                </a:solidFill>
              </a:rPr>
              <a:t>FORMA ENERGIE</a:t>
            </a:r>
          </a:p>
        </p:txBody>
      </p:sp>
      <p:sp>
        <p:nvSpPr>
          <p:cNvPr id="3" name="Zástupný obsah 2">
            <a:extLst>
              <a:ext uri="{FF2B5EF4-FFF2-40B4-BE49-F238E27FC236}">
                <a16:creationId xmlns:a16="http://schemas.microsoft.com/office/drawing/2014/main" id="{E589E5A6-9AE7-4D7F-4347-B27034D7C932}"/>
              </a:ext>
            </a:extLst>
          </p:cNvPr>
          <p:cNvSpPr>
            <a:spLocks noGrp="1"/>
          </p:cNvSpPr>
          <p:nvPr>
            <p:ph idx="1"/>
          </p:nvPr>
        </p:nvSpPr>
        <p:spPr>
          <a:xfrm>
            <a:off x="255639" y="1825625"/>
            <a:ext cx="11729884" cy="4667250"/>
          </a:xfrm>
        </p:spPr>
        <p:txBody>
          <a:bodyPr>
            <a:normAutofit/>
          </a:bodyPr>
          <a:lstStyle/>
          <a:p>
            <a:r>
              <a:rPr lang="cs-CZ" sz="3200" b="1" i="0" dirty="0">
                <a:solidFill>
                  <a:srgbClr val="444444"/>
                </a:solidFill>
                <a:effectLst/>
                <a:latin typeface="Arial" panose="020B0604020202020204" pitchFamily="34" charset="0"/>
              </a:rPr>
              <a:t>Formu energie určuje </a:t>
            </a:r>
            <a:r>
              <a:rPr lang="cs-CZ" sz="3200" b="1" i="0" dirty="0">
                <a:solidFill>
                  <a:srgbClr val="00B0F0"/>
                </a:solidFill>
                <a:effectLst/>
                <a:latin typeface="Arial" panose="020B0604020202020204" pitchFamily="34" charset="0"/>
              </a:rPr>
              <a:t>druh energie </a:t>
            </a:r>
            <a:r>
              <a:rPr lang="cs-CZ" sz="3200" b="1" i="0" dirty="0">
                <a:solidFill>
                  <a:srgbClr val="444444"/>
                </a:solidFill>
                <a:effectLst/>
                <a:latin typeface="Arial" panose="020B0604020202020204" pitchFamily="34" charset="0"/>
              </a:rPr>
              <a:t>a </a:t>
            </a:r>
            <a:r>
              <a:rPr lang="cs-CZ" sz="3200" b="1" i="0" dirty="0">
                <a:solidFill>
                  <a:srgbClr val="00B0F0"/>
                </a:solidFill>
                <a:effectLst/>
                <a:latin typeface="Arial" panose="020B0604020202020204" pitchFamily="34" charset="0"/>
              </a:rPr>
              <a:t>nositel energie</a:t>
            </a:r>
            <a:r>
              <a:rPr lang="cs-CZ" sz="3200" b="1" i="0" dirty="0">
                <a:solidFill>
                  <a:srgbClr val="444444"/>
                </a:solidFill>
                <a:effectLst/>
                <a:latin typeface="Arial" panose="020B0604020202020204" pitchFamily="34" charset="0"/>
              </a:rPr>
              <a:t>. Forma energie může být zdrojem některého druhu energie.</a:t>
            </a:r>
          </a:p>
          <a:p>
            <a:r>
              <a:rPr lang="cs-CZ" sz="3200" b="1" i="0" dirty="0">
                <a:solidFill>
                  <a:srgbClr val="444444"/>
                </a:solidFill>
                <a:effectLst/>
                <a:latin typeface="Arial" panose="020B0604020202020204" pitchFamily="34" charset="0"/>
              </a:rPr>
              <a:t>Jako </a:t>
            </a:r>
            <a:r>
              <a:rPr lang="cs-CZ" sz="3200" b="1" i="0" dirty="0">
                <a:solidFill>
                  <a:srgbClr val="00B0F0"/>
                </a:solidFill>
                <a:effectLst/>
                <a:latin typeface="Arial" panose="020B0604020202020204" pitchFamily="34" charset="0"/>
              </a:rPr>
              <a:t>příklad</a:t>
            </a:r>
            <a:r>
              <a:rPr lang="cs-CZ" sz="3200" b="1" i="0" dirty="0">
                <a:solidFill>
                  <a:srgbClr val="444444"/>
                </a:solidFill>
                <a:effectLst/>
                <a:latin typeface="Arial" panose="020B0604020202020204" pitchFamily="34" charset="0"/>
              </a:rPr>
              <a:t> si uvedeme černé uhlí - je to primární zdroj</a:t>
            </a:r>
            <a:br>
              <a:rPr lang="cs-CZ" sz="3200" b="1" i="0" dirty="0">
                <a:solidFill>
                  <a:srgbClr val="444444"/>
                </a:solidFill>
                <a:effectLst/>
                <a:latin typeface="Arial" panose="020B0604020202020204" pitchFamily="34" charset="0"/>
              </a:rPr>
            </a:br>
            <a:r>
              <a:rPr lang="cs-CZ" sz="3200" b="1" i="0" dirty="0">
                <a:solidFill>
                  <a:srgbClr val="444444"/>
                </a:solidFill>
                <a:effectLst/>
                <a:latin typeface="Arial" panose="020B0604020202020204" pitchFamily="34" charset="0"/>
              </a:rPr>
              <a:t>a forma energie. Jinak je to s tepelnou energií, která zůstává určitým druhem (formou) energie, ačkoliv nositelem může být horká voda, vodní pára atd. Elektrická energie a energie pole jsou druhem i formou energie současně, proto nepotřebují nositele energie.</a:t>
            </a:r>
          </a:p>
        </p:txBody>
      </p:sp>
    </p:spTree>
    <p:extLst>
      <p:ext uri="{BB962C8B-B14F-4D97-AF65-F5344CB8AC3E}">
        <p14:creationId xmlns:p14="http://schemas.microsoft.com/office/powerpoint/2010/main" val="3895709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116D22-AA17-9BAF-7AC5-C996F87DA256}"/>
              </a:ext>
            </a:extLst>
          </p:cNvPr>
          <p:cNvSpPr>
            <a:spLocks noGrp="1"/>
          </p:cNvSpPr>
          <p:nvPr>
            <p:ph type="title"/>
          </p:nvPr>
        </p:nvSpPr>
        <p:spPr/>
        <p:txBody>
          <a:bodyPr/>
          <a:lstStyle/>
          <a:p>
            <a:pPr algn="ctr"/>
            <a:r>
              <a:rPr lang="cs-CZ" b="1" dirty="0">
                <a:solidFill>
                  <a:srgbClr val="FF0000"/>
                </a:solidFill>
              </a:rPr>
              <a:t>NOSITEL ENERGIE</a:t>
            </a:r>
          </a:p>
        </p:txBody>
      </p:sp>
      <p:sp>
        <p:nvSpPr>
          <p:cNvPr id="3" name="Zástupný obsah 2">
            <a:extLst>
              <a:ext uri="{FF2B5EF4-FFF2-40B4-BE49-F238E27FC236}">
                <a16:creationId xmlns:a16="http://schemas.microsoft.com/office/drawing/2014/main" id="{99702B5F-8B8E-472F-8BA2-595753EB5C37}"/>
              </a:ext>
            </a:extLst>
          </p:cNvPr>
          <p:cNvSpPr>
            <a:spLocks noGrp="1"/>
          </p:cNvSpPr>
          <p:nvPr>
            <p:ph idx="1"/>
          </p:nvPr>
        </p:nvSpPr>
        <p:spPr>
          <a:xfrm>
            <a:off x="838200" y="2631870"/>
            <a:ext cx="10515600" cy="1930298"/>
          </a:xfrm>
        </p:spPr>
        <p:txBody>
          <a:bodyPr/>
          <a:lstStyle/>
          <a:p>
            <a:r>
              <a:rPr lang="cs-CZ" b="1" i="0" dirty="0">
                <a:solidFill>
                  <a:srgbClr val="00B0F0"/>
                </a:solidFill>
                <a:effectLst/>
                <a:latin typeface="Arial" panose="020B0604020202020204" pitchFamily="34" charset="0"/>
              </a:rPr>
              <a:t>Nositel energie </a:t>
            </a:r>
            <a:r>
              <a:rPr lang="cs-CZ" b="1" i="0" dirty="0">
                <a:solidFill>
                  <a:srgbClr val="444444"/>
                </a:solidFill>
                <a:effectLst/>
                <a:latin typeface="Arial" panose="020B0604020202020204" pitchFamily="34" charset="0"/>
              </a:rPr>
              <a:t>- hmota nebo jev, které mohou být použity</a:t>
            </a:r>
            <a:br>
              <a:rPr lang="cs-CZ" b="1" i="0" dirty="0">
                <a:solidFill>
                  <a:srgbClr val="444444"/>
                </a:solidFill>
                <a:effectLst/>
                <a:latin typeface="Arial" panose="020B0604020202020204" pitchFamily="34" charset="0"/>
              </a:rPr>
            </a:br>
            <a:r>
              <a:rPr lang="cs-CZ" b="1" i="0" dirty="0">
                <a:solidFill>
                  <a:srgbClr val="444444"/>
                </a:solidFill>
                <a:effectLst/>
                <a:latin typeface="Arial" panose="020B0604020202020204" pitchFamily="34" charset="0"/>
              </a:rPr>
              <a:t>k výrobě mechanické práce nebo tepla nebo na ovládání chemických nebo fyzikálních procesů.</a:t>
            </a:r>
          </a:p>
        </p:txBody>
      </p:sp>
    </p:spTree>
    <p:extLst>
      <p:ext uri="{BB962C8B-B14F-4D97-AF65-F5344CB8AC3E}">
        <p14:creationId xmlns:p14="http://schemas.microsoft.com/office/powerpoint/2010/main" val="931067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A430445E-5D0D-DD5E-0C48-6BF9DBDD4D07}"/>
              </a:ext>
            </a:extLst>
          </p:cNvPr>
          <p:cNvSpPr>
            <a:spLocks noGrp="1"/>
          </p:cNvSpPr>
          <p:nvPr>
            <p:ph type="title"/>
          </p:nvPr>
        </p:nvSpPr>
        <p:spPr>
          <a:xfrm>
            <a:off x="838200" y="2766218"/>
            <a:ext cx="10515600" cy="1325563"/>
          </a:xfrm>
        </p:spPr>
        <p:txBody>
          <a:bodyPr>
            <a:normAutofit/>
          </a:bodyPr>
          <a:lstStyle/>
          <a:p>
            <a:pPr algn="ctr"/>
            <a:r>
              <a:rPr lang="cs-CZ" sz="7200" b="1" dirty="0">
                <a:solidFill>
                  <a:srgbClr val="FF0000"/>
                </a:solidFill>
              </a:rPr>
              <a:t>DRUHY ENERGIE</a:t>
            </a:r>
          </a:p>
        </p:txBody>
      </p:sp>
    </p:spTree>
    <p:extLst>
      <p:ext uri="{BB962C8B-B14F-4D97-AF65-F5344CB8AC3E}">
        <p14:creationId xmlns:p14="http://schemas.microsoft.com/office/powerpoint/2010/main" val="368798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CB62E9A-A7BC-F978-7ABC-3F200614772E}"/>
              </a:ext>
            </a:extLst>
          </p:cNvPr>
          <p:cNvSpPr>
            <a:spLocks noGrp="1"/>
          </p:cNvSpPr>
          <p:nvPr>
            <p:ph type="title"/>
          </p:nvPr>
        </p:nvSpPr>
        <p:spPr>
          <a:xfrm>
            <a:off x="838200" y="365125"/>
            <a:ext cx="10515600" cy="844243"/>
          </a:xfrm>
        </p:spPr>
        <p:txBody>
          <a:bodyPr/>
          <a:lstStyle/>
          <a:p>
            <a:pPr algn="ctr"/>
            <a:r>
              <a:rPr lang="cs-CZ" b="1" dirty="0">
                <a:solidFill>
                  <a:srgbClr val="FF0000"/>
                </a:solidFill>
              </a:rPr>
              <a:t>DRUHY ENERGIE</a:t>
            </a:r>
          </a:p>
        </p:txBody>
      </p:sp>
      <p:sp>
        <p:nvSpPr>
          <p:cNvPr id="3" name="Zástupný obsah 2">
            <a:extLst>
              <a:ext uri="{FF2B5EF4-FFF2-40B4-BE49-F238E27FC236}">
                <a16:creationId xmlns:a16="http://schemas.microsoft.com/office/drawing/2014/main" id="{906FADE4-72DF-175E-836E-46E147476703}"/>
              </a:ext>
            </a:extLst>
          </p:cNvPr>
          <p:cNvSpPr>
            <a:spLocks noGrp="1"/>
          </p:cNvSpPr>
          <p:nvPr>
            <p:ph idx="1"/>
          </p:nvPr>
        </p:nvSpPr>
        <p:spPr/>
        <p:txBody>
          <a:bodyPr>
            <a:normAutofit/>
          </a:bodyPr>
          <a:lstStyle/>
          <a:p>
            <a:pPr algn="l"/>
            <a:r>
              <a:rPr lang="cs-CZ" sz="3600" b="1" i="0" dirty="0">
                <a:solidFill>
                  <a:srgbClr val="00B0F0"/>
                </a:solidFill>
                <a:effectLst/>
                <a:latin typeface="Google Sans"/>
              </a:rPr>
              <a:t>Druhy energie:</a:t>
            </a:r>
            <a:endParaRPr lang="cs-CZ" sz="3600" b="0" i="0" dirty="0">
              <a:solidFill>
                <a:srgbClr val="00B0F0"/>
              </a:solidFill>
              <a:effectLst/>
              <a:latin typeface="Google Sans"/>
            </a:endParaRPr>
          </a:p>
          <a:p>
            <a:pPr lvl="1"/>
            <a:r>
              <a:rPr lang="cs-CZ" b="1" i="0" dirty="0">
                <a:solidFill>
                  <a:srgbClr val="1F1F1F"/>
                </a:solidFill>
                <a:effectLst/>
                <a:latin typeface="Google Sans"/>
              </a:rPr>
              <a:t>Mechanická energie. Kinetická (pohybová) energie. Potenciální (polohová) energie. Gravitační potenciální energie. ...</a:t>
            </a:r>
          </a:p>
          <a:p>
            <a:pPr lvl="1"/>
            <a:r>
              <a:rPr lang="cs-CZ" b="1" i="0" dirty="0">
                <a:solidFill>
                  <a:srgbClr val="1F1F1F"/>
                </a:solidFill>
                <a:effectLst/>
                <a:latin typeface="Google Sans"/>
              </a:rPr>
              <a:t>Elektrická energie.</a:t>
            </a:r>
          </a:p>
          <a:p>
            <a:pPr lvl="1"/>
            <a:r>
              <a:rPr lang="cs-CZ" b="1" i="0" dirty="0">
                <a:solidFill>
                  <a:srgbClr val="1F1F1F"/>
                </a:solidFill>
                <a:effectLst/>
                <a:latin typeface="Google Sans"/>
              </a:rPr>
              <a:t>Magnetická energie.</a:t>
            </a:r>
          </a:p>
          <a:p>
            <a:pPr lvl="1"/>
            <a:r>
              <a:rPr lang="cs-CZ" b="1" i="0" dirty="0">
                <a:solidFill>
                  <a:srgbClr val="1F1F1F"/>
                </a:solidFill>
                <a:effectLst/>
                <a:latin typeface="Google Sans"/>
              </a:rPr>
              <a:t>Energie záření.</a:t>
            </a:r>
          </a:p>
          <a:p>
            <a:pPr lvl="1"/>
            <a:r>
              <a:rPr lang="cs-CZ" b="1" i="0" dirty="0">
                <a:solidFill>
                  <a:srgbClr val="1F1F1F"/>
                </a:solidFill>
                <a:effectLst/>
                <a:latin typeface="Google Sans"/>
              </a:rPr>
              <a:t>Energie vlnění.</a:t>
            </a:r>
          </a:p>
          <a:p>
            <a:pPr lvl="1"/>
            <a:r>
              <a:rPr lang="cs-CZ" b="1" i="0" dirty="0">
                <a:solidFill>
                  <a:srgbClr val="1F1F1F"/>
                </a:solidFill>
                <a:effectLst/>
                <a:latin typeface="Google Sans"/>
              </a:rPr>
              <a:t>Vnitřní energie</a:t>
            </a:r>
            <a:r>
              <a:rPr lang="cs-CZ" b="1" dirty="0">
                <a:solidFill>
                  <a:srgbClr val="1F1F1F"/>
                </a:solidFill>
                <a:latin typeface="Google Sans"/>
              </a:rPr>
              <a:t>:</a:t>
            </a:r>
          </a:p>
          <a:p>
            <a:pPr lvl="2"/>
            <a:r>
              <a:rPr lang="cs-CZ" b="1" i="0" dirty="0">
                <a:solidFill>
                  <a:srgbClr val="1F1F1F"/>
                </a:solidFill>
                <a:effectLst/>
                <a:latin typeface="Google Sans"/>
              </a:rPr>
              <a:t>Tepelná energie (teplo)</a:t>
            </a:r>
          </a:p>
          <a:p>
            <a:pPr lvl="2"/>
            <a:r>
              <a:rPr lang="cs-CZ" b="1" i="0" dirty="0">
                <a:solidFill>
                  <a:srgbClr val="1F1F1F"/>
                </a:solidFill>
                <a:effectLst/>
                <a:latin typeface="Google Sans"/>
              </a:rPr>
              <a:t>Jaderná energie.</a:t>
            </a:r>
          </a:p>
          <a:p>
            <a:pPr lvl="2"/>
            <a:r>
              <a:rPr lang="cs-CZ" b="1" i="0" dirty="0">
                <a:solidFill>
                  <a:srgbClr val="1F1F1F"/>
                </a:solidFill>
                <a:effectLst/>
                <a:latin typeface="Google Sans"/>
              </a:rPr>
              <a:t>Chemická energie (energie chemické vazby, vazebná energie)</a:t>
            </a:r>
          </a:p>
        </p:txBody>
      </p:sp>
    </p:spTree>
    <p:extLst>
      <p:ext uri="{BB962C8B-B14F-4D97-AF65-F5344CB8AC3E}">
        <p14:creationId xmlns:p14="http://schemas.microsoft.com/office/powerpoint/2010/main" val="3257595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CB945C-BDA2-7514-B20B-2F717D1E5BB4}"/>
              </a:ext>
            </a:extLst>
          </p:cNvPr>
          <p:cNvSpPr>
            <a:spLocks noGrp="1"/>
          </p:cNvSpPr>
          <p:nvPr>
            <p:ph type="title"/>
          </p:nvPr>
        </p:nvSpPr>
        <p:spPr/>
        <p:txBody>
          <a:bodyPr/>
          <a:lstStyle/>
          <a:p>
            <a:pPr algn="ctr"/>
            <a:r>
              <a:rPr lang="cs-CZ" b="1" i="0" dirty="0">
                <a:solidFill>
                  <a:srgbClr val="FF0000"/>
                </a:solidFill>
                <a:effectLst/>
                <a:latin typeface="Poppins" panose="00000500000000000000" pitchFamily="2" charset="-18"/>
              </a:rPr>
              <a:t>JAKÉ JSOU DRUHY ENERGIE?</a:t>
            </a:r>
            <a:endParaRPr lang="cs-CZ" dirty="0">
              <a:solidFill>
                <a:srgbClr val="FF0000"/>
              </a:solidFill>
            </a:endParaRPr>
          </a:p>
        </p:txBody>
      </p:sp>
      <p:sp>
        <p:nvSpPr>
          <p:cNvPr id="3" name="Zástupný obsah 2">
            <a:extLst>
              <a:ext uri="{FF2B5EF4-FFF2-40B4-BE49-F238E27FC236}">
                <a16:creationId xmlns:a16="http://schemas.microsoft.com/office/drawing/2014/main" id="{F1D55C40-E126-1840-DFBC-45DCA41FA95B}"/>
              </a:ext>
            </a:extLst>
          </p:cNvPr>
          <p:cNvSpPr>
            <a:spLocks noGrp="1"/>
          </p:cNvSpPr>
          <p:nvPr>
            <p:ph idx="1"/>
          </p:nvPr>
        </p:nvSpPr>
        <p:spPr/>
        <p:txBody>
          <a:bodyPr>
            <a:normAutofit fontScale="92500"/>
          </a:bodyPr>
          <a:lstStyle/>
          <a:p>
            <a:pPr algn="l"/>
            <a:r>
              <a:rPr lang="cs-CZ" b="1" i="0" dirty="0">
                <a:solidFill>
                  <a:srgbClr val="201C46"/>
                </a:solidFill>
                <a:effectLst/>
                <a:latin typeface="Poppins" panose="00000500000000000000" pitchFamily="2" charset="-18"/>
              </a:rPr>
              <a:t>Energie existuje pouze jedna, ale projevuje se v různých formách. Z fyzikálního hlediska ji chápeme jako schopnost konat práci.</a:t>
            </a:r>
          </a:p>
          <a:p>
            <a:pPr algn="l"/>
            <a:r>
              <a:rPr lang="cs-CZ" b="1" i="0" dirty="0">
                <a:solidFill>
                  <a:srgbClr val="00B0F0"/>
                </a:solidFill>
                <a:effectLst/>
                <a:latin typeface="Poppins" panose="00000500000000000000" pitchFamily="2" charset="-18"/>
              </a:rPr>
              <a:t>Podle druhu působící síly </a:t>
            </a:r>
            <a:r>
              <a:rPr lang="cs-CZ" b="1" i="0" dirty="0">
                <a:solidFill>
                  <a:srgbClr val="201C46"/>
                </a:solidFill>
                <a:effectLst/>
                <a:latin typeface="Poppins" panose="00000500000000000000" pitchFamily="2" charset="-18"/>
              </a:rPr>
              <a:t>rozlišujeme následující energie:</a:t>
            </a:r>
          </a:p>
          <a:p>
            <a:pPr lvl="1"/>
            <a:r>
              <a:rPr lang="cs-CZ" b="1" i="0" dirty="0">
                <a:solidFill>
                  <a:srgbClr val="201C46"/>
                </a:solidFill>
                <a:effectLst/>
                <a:latin typeface="Poppins" panose="00000500000000000000" pitchFamily="2" charset="-18"/>
              </a:rPr>
              <a:t>mechanická energie (pohybová, polohová),</a:t>
            </a:r>
          </a:p>
          <a:p>
            <a:pPr lvl="1"/>
            <a:r>
              <a:rPr lang="cs-CZ" b="1" i="0" dirty="0">
                <a:solidFill>
                  <a:srgbClr val="201C46"/>
                </a:solidFill>
                <a:effectLst/>
                <a:latin typeface="Poppins" panose="00000500000000000000" pitchFamily="2" charset="-18"/>
              </a:rPr>
              <a:t>elektrická energie,</a:t>
            </a:r>
          </a:p>
          <a:p>
            <a:pPr lvl="1"/>
            <a:r>
              <a:rPr lang="cs-CZ" b="1" i="0" dirty="0">
                <a:solidFill>
                  <a:srgbClr val="201C46"/>
                </a:solidFill>
                <a:effectLst/>
                <a:latin typeface="Poppins" panose="00000500000000000000" pitchFamily="2" charset="-18"/>
              </a:rPr>
              <a:t>magnetická energie,</a:t>
            </a:r>
          </a:p>
          <a:p>
            <a:pPr lvl="1"/>
            <a:r>
              <a:rPr lang="cs-CZ" b="1" i="0" dirty="0">
                <a:solidFill>
                  <a:srgbClr val="201C46"/>
                </a:solidFill>
                <a:effectLst/>
                <a:latin typeface="Poppins" panose="00000500000000000000" pitchFamily="2" charset="-18"/>
              </a:rPr>
              <a:t>energie záření,</a:t>
            </a:r>
          </a:p>
          <a:p>
            <a:pPr lvl="1"/>
            <a:r>
              <a:rPr lang="cs-CZ" b="1" i="0" dirty="0">
                <a:solidFill>
                  <a:srgbClr val="201C46"/>
                </a:solidFill>
                <a:effectLst/>
                <a:latin typeface="Poppins" panose="00000500000000000000" pitchFamily="2" charset="-18"/>
              </a:rPr>
              <a:t>energie vln</a:t>
            </a:r>
          </a:p>
          <a:p>
            <a:pPr lvl="1"/>
            <a:r>
              <a:rPr lang="cs-CZ" b="1" i="0" dirty="0">
                <a:solidFill>
                  <a:srgbClr val="201C46"/>
                </a:solidFill>
                <a:effectLst/>
                <a:latin typeface="Poppins" panose="00000500000000000000" pitchFamily="2" charset="-18"/>
              </a:rPr>
              <a:t>energie pole,</a:t>
            </a:r>
          </a:p>
          <a:p>
            <a:pPr lvl="1"/>
            <a:r>
              <a:rPr lang="cs-CZ" b="1" i="0" dirty="0">
                <a:solidFill>
                  <a:srgbClr val="201C46"/>
                </a:solidFill>
                <a:effectLst/>
                <a:latin typeface="Poppins" panose="00000500000000000000" pitchFamily="2" charset="-18"/>
              </a:rPr>
              <a:t>vnitřní energie (tepelná,</a:t>
            </a:r>
            <a:r>
              <a:rPr lang="cs-CZ" b="1" u="sng" dirty="0">
                <a:solidFill>
                  <a:srgbClr val="201C46"/>
                </a:solidFill>
                <a:effectLst/>
                <a:latin typeface="Poppins" panose="00000500000000000000" pitchFamily="2" charset="-18"/>
              </a:rPr>
              <a:t> </a:t>
            </a:r>
            <a:r>
              <a:rPr lang="cs-CZ" b="1" u="sng" dirty="0">
                <a:effectLst/>
                <a:latin typeface="Poppins" panose="00000500000000000000" pitchFamily="2" charset="-18"/>
                <a:hlinkClick r:id="rId2">
                  <a:extLst>
                    <a:ext uri="{A12FA001-AC4F-418D-AE19-62706E023703}">
                      <ahyp:hlinkClr xmlns:ahyp="http://schemas.microsoft.com/office/drawing/2018/hyperlinkcolor" val="tx"/>
                    </a:ext>
                  </a:extLst>
                </a:hlinkClick>
              </a:rPr>
              <a:t>jaderná</a:t>
            </a:r>
            <a:r>
              <a:rPr lang="cs-CZ" b="1" i="0" dirty="0">
                <a:effectLst/>
                <a:latin typeface="Poppins" panose="00000500000000000000" pitchFamily="2" charset="-18"/>
              </a:rPr>
              <a:t>, </a:t>
            </a:r>
            <a:r>
              <a:rPr lang="cs-CZ" b="1" i="0" dirty="0">
                <a:solidFill>
                  <a:srgbClr val="201C46"/>
                </a:solidFill>
                <a:effectLst/>
                <a:latin typeface="Poppins" panose="00000500000000000000" pitchFamily="2" charset="-18"/>
              </a:rPr>
              <a:t>chemická).</a:t>
            </a:r>
          </a:p>
        </p:txBody>
      </p:sp>
    </p:spTree>
    <p:extLst>
      <p:ext uri="{BB962C8B-B14F-4D97-AF65-F5344CB8AC3E}">
        <p14:creationId xmlns:p14="http://schemas.microsoft.com/office/powerpoint/2010/main" val="57128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9B72C5-AC01-AE92-938D-6F2348E02D22}"/>
              </a:ext>
            </a:extLst>
          </p:cNvPr>
          <p:cNvSpPr>
            <a:spLocks noGrp="1"/>
          </p:cNvSpPr>
          <p:nvPr>
            <p:ph type="title"/>
          </p:nvPr>
        </p:nvSpPr>
        <p:spPr/>
        <p:txBody>
          <a:bodyPr/>
          <a:lstStyle/>
          <a:p>
            <a:pPr algn="ctr"/>
            <a:r>
              <a:rPr lang="cs-CZ" b="1" dirty="0">
                <a:solidFill>
                  <a:srgbClr val="FF0000"/>
                </a:solidFill>
              </a:rPr>
              <a:t>ROZDĚLENÍ PODLE ZDROJE</a:t>
            </a:r>
          </a:p>
        </p:txBody>
      </p:sp>
      <p:sp>
        <p:nvSpPr>
          <p:cNvPr id="3" name="Zástupný obsah 2">
            <a:extLst>
              <a:ext uri="{FF2B5EF4-FFF2-40B4-BE49-F238E27FC236}">
                <a16:creationId xmlns:a16="http://schemas.microsoft.com/office/drawing/2014/main" id="{D0204CAE-9C07-8E14-CE16-0A62510A52D8}"/>
              </a:ext>
            </a:extLst>
          </p:cNvPr>
          <p:cNvSpPr>
            <a:spLocks noGrp="1"/>
          </p:cNvSpPr>
          <p:nvPr>
            <p:ph idx="1"/>
          </p:nvPr>
        </p:nvSpPr>
        <p:spPr>
          <a:xfrm>
            <a:off x="838200" y="1825625"/>
            <a:ext cx="10515600" cy="4667250"/>
          </a:xfrm>
        </p:spPr>
        <p:txBody>
          <a:bodyPr>
            <a:normAutofit fontScale="92500" lnSpcReduction="20000"/>
          </a:bodyPr>
          <a:lstStyle/>
          <a:p>
            <a:r>
              <a:rPr lang="cs-CZ" b="1" dirty="0"/>
              <a:t>1. Jaderná energie</a:t>
            </a:r>
          </a:p>
          <a:p>
            <a:r>
              <a:rPr lang="cs-CZ" b="1" dirty="0"/>
              <a:t>2. Sluneční energie</a:t>
            </a:r>
          </a:p>
          <a:p>
            <a:r>
              <a:rPr lang="cs-CZ" b="1" dirty="0"/>
              <a:t>3. Vodní energie</a:t>
            </a:r>
          </a:p>
          <a:p>
            <a:r>
              <a:rPr lang="cs-CZ" b="1" dirty="0"/>
              <a:t>4. Větrná energie</a:t>
            </a:r>
          </a:p>
          <a:p>
            <a:r>
              <a:rPr lang="cs-CZ" b="1" dirty="0"/>
              <a:t>5. Geotermální energie</a:t>
            </a:r>
          </a:p>
          <a:p>
            <a:r>
              <a:rPr lang="cs-CZ" b="1" dirty="0"/>
              <a:t>6. Energie mořských vln</a:t>
            </a:r>
          </a:p>
          <a:p>
            <a:r>
              <a:rPr lang="cs-CZ" b="1" dirty="0"/>
              <a:t>7. Parní energie</a:t>
            </a:r>
          </a:p>
          <a:p>
            <a:r>
              <a:rPr lang="cs-CZ" b="1" dirty="0"/>
              <a:t>8. Energie ohně</a:t>
            </a:r>
          </a:p>
          <a:p>
            <a:r>
              <a:rPr lang="cs-CZ" b="1" dirty="0"/>
              <a:t>9. Spalování biomasy</a:t>
            </a:r>
          </a:p>
          <a:p>
            <a:r>
              <a:rPr lang="cs-CZ" b="1" dirty="0"/>
              <a:t>10. Využití tepelných čerpadel</a:t>
            </a:r>
          </a:p>
          <a:p>
            <a:r>
              <a:rPr lang="cs-CZ" b="1" dirty="0"/>
              <a:t>11. Energie příboje a přílivu oceánu</a:t>
            </a:r>
          </a:p>
        </p:txBody>
      </p:sp>
    </p:spTree>
    <p:extLst>
      <p:ext uri="{BB962C8B-B14F-4D97-AF65-F5344CB8AC3E}">
        <p14:creationId xmlns:p14="http://schemas.microsoft.com/office/powerpoint/2010/main" val="4230375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7371B6-22DA-0B21-0A0E-A288758DB959}"/>
              </a:ext>
            </a:extLst>
          </p:cNvPr>
          <p:cNvSpPr>
            <a:spLocks noGrp="1"/>
          </p:cNvSpPr>
          <p:nvPr>
            <p:ph type="title"/>
          </p:nvPr>
        </p:nvSpPr>
        <p:spPr/>
        <p:txBody>
          <a:bodyPr/>
          <a:lstStyle/>
          <a:p>
            <a:pPr algn="ctr"/>
            <a:r>
              <a:rPr lang="cs-CZ" b="1" dirty="0">
                <a:solidFill>
                  <a:srgbClr val="FF0000"/>
                </a:solidFill>
              </a:rPr>
              <a:t>ÚKONY KAŽDODENNÍHO ŽIVOTA</a:t>
            </a:r>
          </a:p>
        </p:txBody>
      </p:sp>
      <p:sp>
        <p:nvSpPr>
          <p:cNvPr id="3" name="Zástupný obsah 2">
            <a:extLst>
              <a:ext uri="{FF2B5EF4-FFF2-40B4-BE49-F238E27FC236}">
                <a16:creationId xmlns:a16="http://schemas.microsoft.com/office/drawing/2014/main" id="{7864A96A-26A2-224E-9DB9-2AC76920DFDA}"/>
              </a:ext>
            </a:extLst>
          </p:cNvPr>
          <p:cNvSpPr>
            <a:spLocks noGrp="1"/>
          </p:cNvSpPr>
          <p:nvPr>
            <p:ph idx="1"/>
          </p:nvPr>
        </p:nvSpPr>
        <p:spPr>
          <a:xfrm>
            <a:off x="838200" y="2418735"/>
            <a:ext cx="10515600" cy="3401962"/>
          </a:xfrm>
        </p:spPr>
        <p:txBody>
          <a:bodyPr/>
          <a:lstStyle/>
          <a:p>
            <a:r>
              <a:rPr lang="cs-CZ" b="1" i="0" dirty="0">
                <a:solidFill>
                  <a:srgbClr val="201C46"/>
                </a:solidFill>
                <a:effectLst/>
                <a:latin typeface="Poppins" panose="00000500000000000000" pitchFamily="2" charset="-18"/>
              </a:rPr>
              <a:t>Každý druh energie nám umožňuje provádět jiné úkony nebo se projevuje v našem každodenním životě.</a:t>
            </a:r>
          </a:p>
          <a:p>
            <a:r>
              <a:rPr lang="cs-CZ" b="1" i="0" dirty="0">
                <a:solidFill>
                  <a:srgbClr val="201C46"/>
                </a:solidFill>
                <a:effectLst/>
                <a:latin typeface="Poppins" panose="00000500000000000000" pitchFamily="2" charset="-18"/>
              </a:rPr>
              <a:t>Například:</a:t>
            </a:r>
          </a:p>
          <a:p>
            <a:pPr lvl="1"/>
            <a:r>
              <a:rPr lang="cs-CZ" b="1" i="0" dirty="0">
                <a:solidFill>
                  <a:srgbClr val="201C46"/>
                </a:solidFill>
                <a:effectLst/>
                <a:latin typeface="Poppins" panose="00000500000000000000" pitchFamily="2" charset="-18"/>
              </a:rPr>
              <a:t>bez elektrické  energie pro svícení a napájení spotřebičů se již žádná domácnost neobejde.</a:t>
            </a:r>
          </a:p>
          <a:p>
            <a:pPr lvl="1"/>
            <a:r>
              <a:rPr lang="cs-CZ" b="1" i="0" dirty="0">
                <a:solidFill>
                  <a:srgbClr val="201C46"/>
                </a:solidFill>
                <a:effectLst/>
                <a:latin typeface="Poppins" panose="00000500000000000000" pitchFamily="2" charset="-18"/>
              </a:rPr>
              <a:t>S magnetickou energií se setkáme u magnetů, které nám slouží v domácnosti, ale také se hojně využívají v průmyslu.</a:t>
            </a:r>
          </a:p>
          <a:p>
            <a:pPr lvl="1"/>
            <a:r>
              <a:rPr lang="cs-CZ" b="1" i="0" dirty="0">
                <a:solidFill>
                  <a:srgbClr val="201C46"/>
                </a:solidFill>
                <a:effectLst/>
                <a:latin typeface="Poppins" panose="00000500000000000000" pitchFamily="2" charset="-18"/>
              </a:rPr>
              <a:t>Energii záření vnímáme ve formě světla a podobně.</a:t>
            </a:r>
          </a:p>
        </p:txBody>
      </p:sp>
    </p:spTree>
    <p:extLst>
      <p:ext uri="{BB962C8B-B14F-4D97-AF65-F5344CB8AC3E}">
        <p14:creationId xmlns:p14="http://schemas.microsoft.com/office/powerpoint/2010/main" val="1080913431"/>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237</TotalTime>
  <Words>1399</Words>
  <Application>Microsoft Office PowerPoint</Application>
  <PresentationFormat>Širokoúhlá obrazovka</PresentationFormat>
  <Paragraphs>114</Paragraphs>
  <Slides>23</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23</vt:i4>
      </vt:variant>
    </vt:vector>
  </HeadingPairs>
  <TitlesOfParts>
    <vt:vector size="29" baseType="lpstr">
      <vt:lpstr>Aptos</vt:lpstr>
      <vt:lpstr>Aptos Display</vt:lpstr>
      <vt:lpstr>Arial</vt:lpstr>
      <vt:lpstr>Google Sans</vt:lpstr>
      <vt:lpstr>Poppins</vt:lpstr>
      <vt:lpstr>Motiv Office</vt:lpstr>
      <vt:lpstr>ENERGETICKÝ MANAGEMENT  2A. FORMY ENERGIE</vt:lpstr>
      <vt:lpstr>FORMY ENERGIE</vt:lpstr>
      <vt:lpstr>FORMA ENERGIE</vt:lpstr>
      <vt:lpstr>NOSITEL ENERGIE</vt:lpstr>
      <vt:lpstr>DRUHY ENERGIE</vt:lpstr>
      <vt:lpstr>DRUHY ENERGIE</vt:lpstr>
      <vt:lpstr>JAKÉ JSOU DRUHY ENERGIE?</vt:lpstr>
      <vt:lpstr>ROZDĚLENÍ PODLE ZDROJE</vt:lpstr>
      <vt:lpstr>ÚKONY KAŽDODENNÍHO ŽIVOTA</vt:lpstr>
      <vt:lpstr>DRUHY ENERGIE PODLE ZDROJE</vt:lpstr>
      <vt:lpstr>JAK FUNGUJE PŘEMĚNA ENERGIE?</vt:lpstr>
      <vt:lpstr>OBNOVITELNÝ ZDROJ ENERGIE A VYUŽITÍ OBNOVITELNÝCH ZDROJŮ</vt:lpstr>
      <vt:lpstr>DEFINICE V ZÁKONECH</vt:lpstr>
      <vt:lpstr>VYUŽITÍ OBNOVITELNÝCH ZDROJŮ</vt:lpstr>
      <vt:lpstr>SLUNEČNÍ ENERGIE</vt:lpstr>
      <vt:lpstr>VÝHODY SOLÁRNÍ ENERGIE</vt:lpstr>
      <vt:lpstr>VĚTRNÁ ENERGIE</vt:lpstr>
      <vt:lpstr>VÝHODY VĚTRNÉ ELEKTRÁRNY</vt:lpstr>
      <vt:lpstr>VODNÍ ENERGIE</vt:lpstr>
      <vt:lpstr>OBNOVITELNÉ ZDROJE ENERGIE</vt:lpstr>
      <vt:lpstr>JADERNÁ ENERGIE</vt:lpstr>
      <vt:lpstr>ZDROJE BIOMASY</vt:lpstr>
      <vt:lpstr>BIOPALIVO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ENERGETICKÝ MANAGEMENT  2A. FORMY ENERGIE</dc:title>
  <dc:creator>Rössler Miroslav</dc:creator>
  <cp:lastModifiedBy>Rössler Miroslav</cp:lastModifiedBy>
  <cp:revision>8</cp:revision>
  <dcterms:created xsi:type="dcterms:W3CDTF">2024-09-24T19:33:07Z</dcterms:created>
  <dcterms:modified xsi:type="dcterms:W3CDTF">2024-09-30T07:57:48Z</dcterms:modified>
</cp:coreProperties>
</file>