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517" r:id="rId3"/>
    <p:sldId id="518" r:id="rId4"/>
    <p:sldId id="519" r:id="rId5"/>
    <p:sldId id="520" r:id="rId6"/>
    <p:sldId id="521" r:id="rId7"/>
    <p:sldId id="522" r:id="rId8"/>
    <p:sldId id="523" r:id="rId9"/>
    <p:sldId id="524" r:id="rId10"/>
    <p:sldId id="525" r:id="rId11"/>
    <p:sldId id="526" r:id="rId12"/>
    <p:sldId id="527" r:id="rId13"/>
    <p:sldId id="528" r:id="rId14"/>
    <p:sldId id="529" r:id="rId15"/>
    <p:sldId id="530" r:id="rId16"/>
    <p:sldId id="531" r:id="rId17"/>
    <p:sldId id="533" r:id="rId18"/>
    <p:sldId id="534" r:id="rId19"/>
    <p:sldId id="535" r:id="rId20"/>
    <p:sldId id="536" r:id="rId21"/>
    <p:sldId id="537" r:id="rId22"/>
    <p:sldId id="538" r:id="rId23"/>
    <p:sldId id="551" r:id="rId24"/>
    <p:sldId id="539" r:id="rId25"/>
    <p:sldId id="540" r:id="rId26"/>
    <p:sldId id="545" r:id="rId27"/>
    <p:sldId id="541" r:id="rId28"/>
    <p:sldId id="542" r:id="rId29"/>
    <p:sldId id="543" r:id="rId30"/>
    <p:sldId id="546" r:id="rId31"/>
    <p:sldId id="547" r:id="rId32"/>
    <p:sldId id="548" r:id="rId33"/>
    <p:sldId id="549" r:id="rId34"/>
    <p:sldId id="550" r:id="rId35"/>
    <p:sldId id="552" r:id="rId36"/>
    <p:sldId id="553" r:id="rId37"/>
    <p:sldId id="554" r:id="rId38"/>
    <p:sldId id="555" r:id="rId39"/>
    <p:sldId id="556" r:id="rId40"/>
    <p:sldId id="557" r:id="rId41"/>
    <p:sldId id="558" r:id="rId42"/>
    <p:sldId id="559" r:id="rId43"/>
    <p:sldId id="560" r:id="rId44"/>
    <p:sldId id="561" r:id="rId45"/>
    <p:sldId id="562" r:id="rId46"/>
    <p:sldId id="563" r:id="rId47"/>
    <p:sldId id="564" r:id="rId48"/>
    <p:sldId id="565" r:id="rId49"/>
    <p:sldId id="566" r:id="rId50"/>
    <p:sldId id="567" r:id="rId51"/>
    <p:sldId id="568" r:id="rId52"/>
    <p:sldId id="569" r:id="rId53"/>
    <p:sldId id="570" r:id="rId54"/>
    <p:sldId id="571" r:id="rId55"/>
    <p:sldId id="576" r:id="rId56"/>
    <p:sldId id="572" r:id="rId57"/>
    <p:sldId id="573" r:id="rId58"/>
    <p:sldId id="574" r:id="rId59"/>
    <p:sldId id="575" r:id="rId60"/>
    <p:sldId id="577" r:id="rId61"/>
    <p:sldId id="578" r:id="rId62"/>
    <p:sldId id="579" r:id="rId63"/>
    <p:sldId id="580" r:id="rId64"/>
    <p:sldId id="584" r:id="rId65"/>
    <p:sldId id="585" r:id="rId66"/>
    <p:sldId id="586" r:id="rId67"/>
    <p:sldId id="587" r:id="rId68"/>
    <p:sldId id="588" r:id="rId69"/>
    <p:sldId id="589" r:id="rId70"/>
    <p:sldId id="591" r:id="rId71"/>
    <p:sldId id="592" r:id="rId72"/>
    <p:sldId id="590" r:id="rId7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E642-222B-4415-BD23-7E989D5FECE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A4A05-88B7-4890-8831-D59423E06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3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46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72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41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15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355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043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5551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79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430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89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298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32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065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431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06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816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89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745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3392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73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590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602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462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681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0193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006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9681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6599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3582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7678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561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293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9624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873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7724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8532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1486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14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0421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8698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9087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903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1859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4519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3211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5974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3316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2948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0908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522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9909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4168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60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2463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315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7998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8361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4496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05316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34578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351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9950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42529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18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7891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1624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5623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57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58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84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9E4CC-2829-CCD4-7AC4-167FD7334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2A97FF-DECE-A3B0-D6C9-BF7FCCBFB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E19331-8B57-9917-5B0B-02D51E40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41B-739E-4FB9-A241-BCEDAC15925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9189AF-F8AE-6310-80A9-AD536E2E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556228-8C08-E8C4-7455-1F57ACD3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C90-1A7D-45EB-9B35-D289157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09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E8609-89EA-343B-901F-9CE3C618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8084B7F-C86D-6496-C716-8CB622E71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A3395A-6C6C-5B25-8AE0-92BD7E92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41B-739E-4FB9-A241-BCEDAC15925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94FEFB-05B5-D784-7C69-5E7F70FA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0DE215-5DC6-9EE5-3A40-A125CAFC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C90-1A7D-45EB-9B35-D289157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85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4EB3DC0-524A-EC02-5C30-0098EE2C3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21B3AF-A21F-3D0D-B7AD-2C1DDB6DC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F0DB83-853A-8B9C-B461-B85F8C802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41B-739E-4FB9-A241-BCEDAC15925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4487DE-90F7-3DC0-4A5E-52A1C445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562447-7A52-F3E8-67AC-F924E485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C90-1A7D-45EB-9B35-D289157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96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3C842-E19A-7E5F-E1DA-FA67B809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FB585F-58D8-F09B-EECB-2045C2C21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11110D-0094-AFA1-1FE5-AABC8D07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41B-739E-4FB9-A241-BCEDAC15925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7B3518-DD8D-6CBB-3448-0603C127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A068C-5140-7853-A39D-EF238982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C90-1A7D-45EB-9B35-D289157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59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2717B-C072-4485-53B7-DD2D9438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826DC1-9F10-40D9-C374-FA6455AB3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2178EF-25B6-8DF9-A4C9-9F372EB6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41B-739E-4FB9-A241-BCEDAC15925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0D4CE6-4725-1C3F-FD72-2BF6AC50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A4F8A3-9EFC-2ED9-C765-DA80C568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C90-1A7D-45EB-9B35-D289157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58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F5EF0-7EA3-F6CB-2EF2-AFCEB56B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3BC578-8D49-6FAE-DDDD-092AA9CDB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4C4328-2498-08DF-8970-B0FF47FED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3C146F-598E-3916-5F94-A76C1A38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41B-739E-4FB9-A241-BCEDAC15925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946626-0EA2-A645-01F5-A017BD4B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3B8E80-6BAA-A901-EF4C-7FC34436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C90-1A7D-45EB-9B35-D289157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85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A2E97-B210-3613-719D-090EE646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DD02FD-8BCB-73BA-2573-DAE99A77C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6B0B54-CF5F-F911-A171-69DDE7352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E942547-09B3-8F21-2D25-9F023626A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A7B3981-35E0-63F0-745C-A25012746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BFCA51B-9D9A-DEAE-4499-88BF5A21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41B-739E-4FB9-A241-BCEDAC15925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2CFB7A3-5888-37B6-220B-69146C9D4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F0502A-49FB-D462-264A-F8EC91E6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C90-1A7D-45EB-9B35-D289157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69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0BA48-C07E-0A15-90A3-43FA07AE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811840-E7CF-B9DE-B4D9-A564CCB6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41B-739E-4FB9-A241-BCEDAC15925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B20EB5-61E4-3EC0-768B-8FD40F11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A3C5FE-FBCC-BFD6-D6EE-E4194ABA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C90-1A7D-45EB-9B35-D289157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73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48E9314-15FA-27E6-68AC-BBB85C4DB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41B-739E-4FB9-A241-BCEDAC15925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B3038C-B601-C4D0-78BA-F7193EDB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248CD9-D302-B355-455B-C3938F9D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C90-1A7D-45EB-9B35-D289157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54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02FFB-672D-A526-4645-4287DE2A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D25E9E-E5FD-59A7-9BD9-982F9AF80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6D6AAB-B80C-F5EA-DA9F-1F5744ADD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68F126-864B-8D15-923E-0CB65075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41B-739E-4FB9-A241-BCEDAC15925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37103F-213D-A0A0-AF5C-7CAE692A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F4FBC8-5917-7C88-8097-3CC9EABE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C90-1A7D-45EB-9B35-D289157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57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678BA-082F-B750-96D1-89BDFF67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418A983-462E-1219-4F7B-03A77CD4D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2EA9EF-5194-8F36-3F04-5628A9DD6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FA4C01-D7DE-5561-2DC7-9B1F89F8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41B-739E-4FB9-A241-BCEDAC15925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FE9B8F-EB07-65B2-E38B-EFE57D06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7AC1F3-6FB7-1D02-3A13-F6AA703B0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C90-1A7D-45EB-9B35-D289157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74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10F6CFF-4181-59EA-4E06-E6E7F68A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FF2D12-70A0-216B-5050-52F39E489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DE7224-B812-E024-5B60-A6C6BB799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041B-739E-4FB9-A241-BCEDAC15925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B8C0B2-E480-27DF-0592-8E06CA0CE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C426ED-111D-2F8E-5BF6-83F425056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8BC90-1A7D-45EB-9B35-D289157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93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9685"/>
            <a:ext cx="10515600" cy="3378336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cs-CZ" sz="6600" b="1">
                <a:solidFill>
                  <a:srgbClr val="D10202"/>
                </a:solidFill>
                <a:cs typeface="Arial"/>
              </a:rPr>
              <a:t>ENERGETICKÝ MANAGEMENT  </a:t>
            </a:r>
            <a:r>
              <a:rPr lang="cs-CZ" b="1">
                <a:solidFill>
                  <a:srgbClr val="D10202"/>
                </a:solidFill>
                <a:cs typeface="Arial"/>
              </a:rPr>
              <a:t>2</a:t>
            </a:r>
            <a:r>
              <a:rPr lang="cs-CZ" b="1" dirty="0">
                <a:solidFill>
                  <a:srgbClr val="D10202"/>
                </a:solidFill>
                <a:cs typeface="Arial"/>
              </a:rPr>
              <a:t>. FORMY A ZDROJE ENERGIE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endParaRPr lang="en-US" b="1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C1E1DA-6800-738C-DA4B-E28B232E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02311"/>
            <a:ext cx="10515600" cy="61712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M. Rössler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88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703718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6324942" y="5604869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 SEKUNDÁRNÍ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736608"/>
            <a:ext cx="8229600" cy="428483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vzniká jako odpad v elektrárnách, průmyslu apod.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započítává se do bilancí, pokud je využita v jiném provozu, než ve kterém tato energie vzniká</a:t>
            </a:r>
          </a:p>
        </p:txBody>
      </p:sp>
    </p:spTree>
    <p:extLst>
      <p:ext uri="{BB962C8B-B14F-4D97-AF65-F5344CB8AC3E}">
        <p14:creationId xmlns:p14="http://schemas.microsoft.com/office/powerpoint/2010/main" val="18455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127765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VYUŽITÍ ENERGETICKÉHO ZDROJE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A JEHO CELKOVÁ ÚČINNOST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2221831"/>
            <a:ext cx="8229600" cy="3603707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b="1" dirty="0">
                <a:solidFill>
                  <a:srgbClr val="00B0F0"/>
                </a:solidFill>
              </a:rPr>
              <a:t>Součin účinnosti: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800" b="1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těžby,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zušlechťovacího procesu;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skladování;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dopravy;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účinností finálního stroje.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21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OBNOVITELNÉ A NEOBNOVITELNÉ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799" y="1973179"/>
            <a:ext cx="11502189" cy="453991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Zdroje energie se nejčastěji dělí na dvě skupiny, a to obnovitelné a neobnovitelné.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Za </a:t>
            </a:r>
            <a:r>
              <a:rPr lang="cs-CZ" sz="2400" b="1" dirty="0">
                <a:solidFill>
                  <a:srgbClr val="00B0F0"/>
                </a:solidFill>
              </a:rPr>
              <a:t>neobnovitelný zdroj </a:t>
            </a:r>
            <a:r>
              <a:rPr lang="cs-CZ" sz="2400" b="1" dirty="0"/>
              <a:t>jsou považována </a:t>
            </a:r>
            <a:r>
              <a:rPr lang="cs-CZ" sz="2400" b="1" dirty="0">
                <a:solidFill>
                  <a:srgbClr val="00B0F0"/>
                </a:solidFill>
              </a:rPr>
              <a:t>fosilní paliva</a:t>
            </a:r>
            <a:r>
              <a:rPr lang="cs-CZ" sz="2400" b="1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rgbClr val="00B0F0"/>
                </a:solidFill>
              </a:rPr>
              <a:t>Paradox: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Tento fakt je zavádějící, protože i v dnešní době vznikají nová ložiska ropy u ústí tropických řek, přinášející do moře značné množství organické hmoty a látek</a:t>
            </a:r>
            <a:br>
              <a:rPr lang="cs-CZ" sz="2400" b="1" dirty="0"/>
            </a:br>
            <a:r>
              <a:rPr lang="cs-CZ" sz="2400" b="1" dirty="0"/>
              <a:t>u ústí řeky Orinoko vzniká v moři akumulace ropy, která bude za nějaký cca</a:t>
            </a:r>
            <a:br>
              <a:rPr lang="cs-CZ" sz="2400" b="1" dirty="0"/>
            </a:br>
            <a:r>
              <a:rPr lang="cs-CZ" sz="2400" b="1" dirty="0"/>
              <a:t>20 000 let rentabilním a těžitelným ložiskem.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Bude-li brán v potaz zákon o zachování entropie, tak jsou v podstatě všechny zdroje energie neobnovitelné.  </a:t>
            </a:r>
          </a:p>
        </p:txBody>
      </p:sp>
    </p:spTree>
    <p:extLst>
      <p:ext uri="{BB962C8B-B14F-4D97-AF65-F5344CB8AC3E}">
        <p14:creationId xmlns:p14="http://schemas.microsoft.com/office/powerpoint/2010/main" val="29579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PRIMÁRNÍ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40701"/>
            <a:ext cx="8229600" cy="42848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Energii získáváme ze </a:t>
            </a:r>
            <a:r>
              <a:rPr lang="cs-CZ" sz="2800" b="1" dirty="0">
                <a:solidFill>
                  <a:srgbClr val="00B0F0"/>
                </a:solidFill>
              </a:rPr>
              <a:t>dvou primárních zdrojů</a:t>
            </a:r>
            <a:r>
              <a:rPr lang="cs-CZ" sz="2800" b="1" dirty="0"/>
              <a:t>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Z </a:t>
            </a:r>
            <a:r>
              <a:rPr lang="cs-CZ" sz="2800" b="1" dirty="0">
                <a:solidFill>
                  <a:srgbClr val="00B0F0"/>
                </a:solidFill>
              </a:rPr>
              <a:t>přírodních zdrojů </a:t>
            </a:r>
            <a:r>
              <a:rPr lang="cs-CZ" sz="2800" b="1" dirty="0"/>
              <a:t>a z </a:t>
            </a:r>
            <a:r>
              <a:rPr lang="cs-CZ" sz="2800" b="1" dirty="0">
                <a:solidFill>
                  <a:srgbClr val="00B0F0"/>
                </a:solidFill>
              </a:rPr>
              <a:t>druhotných surovin</a:t>
            </a:r>
            <a:r>
              <a:rPr lang="cs-CZ" sz="2800" b="1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>
                <a:solidFill>
                  <a:srgbClr val="00B0F0"/>
                </a:solidFill>
              </a:rPr>
              <a:t>Přírodní zdroje </a:t>
            </a:r>
            <a:r>
              <a:rPr lang="cs-CZ" sz="2800" b="1" dirty="0"/>
              <a:t>se dělí do dvou skupin: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neobnovitelné zdroje.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>
                <a:solidFill>
                  <a:srgbClr val="00B0F0"/>
                </a:solidFill>
              </a:rPr>
              <a:t>Druhotné suroviny znamenají energetické využití odpadu</a:t>
            </a:r>
            <a:r>
              <a:rPr lang="cs-CZ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1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OBNOVITELNÉ ZDROJE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241" y="1540701"/>
            <a:ext cx="11221453" cy="428483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>
                <a:solidFill>
                  <a:srgbClr val="00B0F0"/>
                </a:solidFill>
              </a:rPr>
              <a:t>Obnovitelné zdroje elektrické energie a tepelné energie </a:t>
            </a:r>
            <a:r>
              <a:rPr lang="cs-CZ" sz="2800" b="1" dirty="0"/>
              <a:t>jsou takové zdroje, které se tzv.  „obnovuje“.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Největším zdrojem této energie jsou </a:t>
            </a:r>
            <a:r>
              <a:rPr lang="cs-CZ" sz="2800" b="1" dirty="0">
                <a:solidFill>
                  <a:srgbClr val="00B0F0"/>
                </a:solidFill>
              </a:rPr>
              <a:t>termojaderné fúze</a:t>
            </a:r>
            <a:r>
              <a:rPr lang="cs-CZ" sz="2800" b="1" dirty="0"/>
              <a:t>, které probíhají na Slunci.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>
                <a:solidFill>
                  <a:srgbClr val="00B0F0"/>
                </a:solidFill>
              </a:rPr>
              <a:t>Tepelné záření ze Slunce </a:t>
            </a:r>
            <a:r>
              <a:rPr lang="cs-CZ" sz="2800" b="1" dirty="0"/>
              <a:t>ohřívá masy vzduchu, vody i pevniny na Zemi a tím je zajištěn pohyb vzduchu  a vody (větrné a mořské proudy).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Díky </a:t>
            </a:r>
            <a:r>
              <a:rPr lang="cs-CZ" sz="2800" b="1" dirty="0">
                <a:solidFill>
                  <a:srgbClr val="00B0F0"/>
                </a:solidFill>
              </a:rPr>
              <a:t>slunečnímu záření </a:t>
            </a:r>
            <a:r>
              <a:rPr lang="cs-CZ" sz="2800" b="1" dirty="0"/>
              <a:t>probíhá mnoho </a:t>
            </a:r>
            <a:r>
              <a:rPr lang="cs-CZ" sz="2800" b="1" dirty="0">
                <a:solidFill>
                  <a:srgbClr val="00B0F0"/>
                </a:solidFill>
              </a:rPr>
              <a:t>chemických reakcí </a:t>
            </a:r>
            <a:r>
              <a:rPr lang="cs-CZ" sz="2800" b="1" dirty="0"/>
              <a:t>(např. </a:t>
            </a:r>
            <a:r>
              <a:rPr lang="cs-CZ" sz="2800" b="1" dirty="0">
                <a:solidFill>
                  <a:srgbClr val="00B0F0"/>
                </a:solidFill>
              </a:rPr>
              <a:t>fotosyntéza</a:t>
            </a:r>
            <a:r>
              <a:rPr lang="cs-CZ" sz="2800" b="1" dirty="0"/>
              <a:t>), které zajišťují </a:t>
            </a:r>
            <a:r>
              <a:rPr lang="cs-CZ" sz="2800" b="1" dirty="0">
                <a:solidFill>
                  <a:srgbClr val="00B0F0"/>
                </a:solidFill>
              </a:rPr>
              <a:t>další energetické zdroje </a:t>
            </a:r>
            <a:r>
              <a:rPr lang="cs-CZ" sz="2800" b="1" dirty="0"/>
              <a:t>(</a:t>
            </a:r>
            <a:r>
              <a:rPr lang="cs-CZ" sz="2800" b="1" dirty="0">
                <a:solidFill>
                  <a:srgbClr val="00B0F0"/>
                </a:solidFill>
              </a:rPr>
              <a:t>biopaliva</a:t>
            </a:r>
            <a:r>
              <a:rPr lang="cs-CZ" sz="28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549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OBNOVITELNÉ ZDROJE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8916" y="1957796"/>
            <a:ext cx="11494168" cy="4284838"/>
          </a:xfrm>
        </p:spPr>
        <p:txBody>
          <a:bodyPr>
            <a:no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Jiným zdrojem energie jsou </a:t>
            </a:r>
            <a:r>
              <a:rPr lang="cs-CZ" sz="3200" b="1" dirty="0">
                <a:solidFill>
                  <a:srgbClr val="00B0F0"/>
                </a:solidFill>
              </a:rPr>
              <a:t>pohyby planet</a:t>
            </a:r>
            <a:r>
              <a:rPr lang="cs-CZ" sz="3200" b="1" dirty="0"/>
              <a:t>, zejména </a:t>
            </a:r>
            <a:r>
              <a:rPr lang="cs-CZ" sz="3200" b="1" dirty="0">
                <a:solidFill>
                  <a:srgbClr val="00B0F0"/>
                </a:solidFill>
              </a:rPr>
              <a:t>Měsíce</a:t>
            </a:r>
            <a:r>
              <a:rPr lang="cs-CZ" sz="3200" b="1" dirty="0"/>
              <a:t>, jejichž důsledkem jsou přílivy a odlivy moří a oceánů.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Posledním zdrojem tepelné energie je </a:t>
            </a:r>
            <a:r>
              <a:rPr lang="cs-CZ" sz="3200" b="1" dirty="0">
                <a:solidFill>
                  <a:srgbClr val="00B0F0"/>
                </a:solidFill>
              </a:rPr>
              <a:t>žhavé jádro planety země</a:t>
            </a:r>
            <a:r>
              <a:rPr lang="cs-CZ" sz="3200" b="1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Všechny tyto zdroje jsou </a:t>
            </a:r>
            <a:r>
              <a:rPr lang="cs-CZ" sz="3200" b="1" dirty="0">
                <a:solidFill>
                  <a:srgbClr val="00B0F0"/>
                </a:solidFill>
              </a:rPr>
              <a:t>vyčerpatelné</a:t>
            </a:r>
            <a:r>
              <a:rPr lang="cs-CZ" sz="3200" b="1" dirty="0"/>
              <a:t>, ale protože doba jejich vyčerpání se počítá na </a:t>
            </a:r>
            <a:r>
              <a:rPr lang="cs-CZ" sz="3200" b="1" dirty="0">
                <a:solidFill>
                  <a:srgbClr val="00B0F0"/>
                </a:solidFill>
              </a:rPr>
              <a:t>miliardy let</a:t>
            </a:r>
            <a:r>
              <a:rPr lang="cs-CZ" sz="3200" b="1" dirty="0"/>
              <a:t>, jsou </a:t>
            </a:r>
            <a:r>
              <a:rPr lang="cs-CZ" sz="3200" b="1" dirty="0">
                <a:solidFill>
                  <a:srgbClr val="00B0F0"/>
                </a:solidFill>
              </a:rPr>
              <a:t>považovány za nekonečné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2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OBNOVITELNÉ ZDROJE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497" y="1417637"/>
            <a:ext cx="3874168" cy="4959099"/>
          </a:xfrm>
        </p:spPr>
        <p:txBody>
          <a:bodyPr>
            <a:no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roztřídění obnovitelných zdrojů je znázorněn v sousední tabulce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Předposlední blok </a:t>
            </a:r>
            <a:r>
              <a:rPr lang="cs-CZ" b="1" dirty="0">
                <a:solidFill>
                  <a:srgbClr val="00B0F0"/>
                </a:solidFill>
              </a:rPr>
              <a:t>„Nízkoteplotní energie“ </a:t>
            </a:r>
            <a:r>
              <a:rPr lang="cs-CZ" b="1" dirty="0"/>
              <a:t>je trochu atypický, protože může využívat všechny předchozí formy energie.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Z tohoto důvodu byl zahrnut samostatně.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914503C-73A1-4414-ACD8-DA5E2D647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34111"/>
              </p:ext>
            </p:extLst>
          </p:nvPr>
        </p:nvGraphicFramePr>
        <p:xfrm>
          <a:off x="4845521" y="1723019"/>
          <a:ext cx="6777948" cy="42331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59316">
                  <a:extLst>
                    <a:ext uri="{9D8B030D-6E8A-4147-A177-3AD203B41FA5}">
                      <a16:colId xmlns:a16="http://schemas.microsoft.com/office/drawing/2014/main" val="2752695203"/>
                    </a:ext>
                  </a:extLst>
                </a:gridCol>
                <a:gridCol w="2259316">
                  <a:extLst>
                    <a:ext uri="{9D8B030D-6E8A-4147-A177-3AD203B41FA5}">
                      <a16:colId xmlns:a16="http://schemas.microsoft.com/office/drawing/2014/main" val="2505604872"/>
                    </a:ext>
                  </a:extLst>
                </a:gridCol>
                <a:gridCol w="2259316">
                  <a:extLst>
                    <a:ext uri="{9D8B030D-6E8A-4147-A177-3AD203B41FA5}">
                      <a16:colId xmlns:a16="http://schemas.microsoft.com/office/drawing/2014/main" val="137444981"/>
                    </a:ext>
                  </a:extLst>
                </a:gridCol>
              </a:tblGrid>
              <a:tr h="336621">
                <a:tc rowSpan="11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Obnovitelné zdroje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světla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Přímá přeměna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41953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Nepřímá přeměna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96697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větru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Nízké proudy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782843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Vysoké proudy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8354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vody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Moře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15710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Vodní toky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867941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Přečerpání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58305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Geotermální energie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Povrchové</a:t>
                      </a:r>
                      <a:r>
                        <a:rPr lang="cs-CZ" b="1" baseline="0" dirty="0"/>
                        <a:t> zdroje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363960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Hlubinné zdroje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36489"/>
                  </a:ext>
                </a:extLst>
              </a:tr>
              <a:tr h="575587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F0"/>
                          </a:solidFill>
                        </a:rPr>
                        <a:t>Nízkoteplotní</a:t>
                      </a:r>
                      <a:r>
                        <a:rPr lang="cs-CZ" b="1" baseline="0" dirty="0">
                          <a:solidFill>
                            <a:srgbClr val="00B0F0"/>
                          </a:solidFill>
                        </a:rPr>
                        <a:t> energie</a:t>
                      </a:r>
                      <a:endParaRPr lang="cs-CZ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Tepelná čerpadla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205000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biomasy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Biopaliva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860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 SVĚTLA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926" y="1540701"/>
            <a:ext cx="11518232" cy="428483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B0F0"/>
                </a:solidFill>
              </a:rPr>
              <a:t>Solární systémy </a:t>
            </a:r>
            <a:r>
              <a:rPr lang="cs-CZ" sz="3200" b="1" dirty="0"/>
              <a:t>jsou zařízení, která využívají energii slunečního záření.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B0F0"/>
                </a:solidFill>
              </a:rPr>
              <a:t>Sluneční záření </a:t>
            </a:r>
            <a:r>
              <a:rPr lang="cs-CZ" sz="3200" b="1" dirty="0"/>
              <a:t>vzniká jaderními přeměnami v nitru Slunce, na zemi je dopravena zářením (radiací) a přemění se beze zbytku.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Tento </a:t>
            </a:r>
            <a:r>
              <a:rPr lang="cs-CZ" sz="3200" b="1" dirty="0">
                <a:solidFill>
                  <a:srgbClr val="00B0F0"/>
                </a:solidFill>
              </a:rPr>
              <a:t>zdroj</a:t>
            </a:r>
            <a:r>
              <a:rPr lang="cs-CZ" sz="3200" b="1" dirty="0"/>
              <a:t> energie je zařazen mezi </a:t>
            </a:r>
            <a:r>
              <a:rPr lang="cs-CZ" sz="3200" b="1" dirty="0">
                <a:solidFill>
                  <a:srgbClr val="00B0F0"/>
                </a:solidFill>
              </a:rPr>
              <a:t>obnovitelné</a:t>
            </a:r>
            <a:r>
              <a:rPr lang="cs-CZ" sz="3200" b="1" dirty="0"/>
              <a:t>, protože </a:t>
            </a:r>
            <a:r>
              <a:rPr lang="cs-CZ" sz="3200" b="1" dirty="0">
                <a:solidFill>
                  <a:srgbClr val="00B0F0"/>
                </a:solidFill>
              </a:rPr>
              <a:t>vyčerpání zásob vodíku </a:t>
            </a:r>
            <a:r>
              <a:rPr lang="cs-CZ" sz="3200" b="1" dirty="0"/>
              <a:t>je předpokládáno v řádu </a:t>
            </a:r>
            <a:r>
              <a:rPr lang="cs-CZ" sz="3200" b="1" dirty="0">
                <a:solidFill>
                  <a:srgbClr val="00B0F0"/>
                </a:solidFill>
              </a:rPr>
              <a:t>miliard pozemských let</a:t>
            </a:r>
            <a:r>
              <a:rPr lang="cs-CZ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6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 SVĚTLA (2)</a:t>
            </a:r>
          </a:p>
        </p:txBody>
      </p:sp>
      <p:pic>
        <p:nvPicPr>
          <p:cNvPr id="1026" name="Picture 2" descr="Formy sluneční energie | Energie ze Slunce | Slunce | Pozorování Slunce /  Pozorovanie Sl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04" y="2110871"/>
            <a:ext cx="4617593" cy="38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6582" y="2127922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ENERGIE SVĚTLA (3)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1113809" y="953037"/>
            <a:ext cx="403633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981" t="34445" r="27870" b="10082"/>
          <a:stretch/>
        </p:blipFill>
        <p:spPr>
          <a:xfrm>
            <a:off x="5922492" y="1397921"/>
            <a:ext cx="5536001" cy="40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2368573"/>
            <a:ext cx="8229600" cy="336367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rgbClr val="00B0F0"/>
                </a:solidFill>
              </a:rPr>
              <a:t>Energie je základní vlastností všech hmotných objektů.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Energii lze ve zjednodušené definici charakterizovat jako schopnost konat práci.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Energie je vše to, co člověk, stroj, systém potřebuje</a:t>
            </a:r>
            <a:br>
              <a:rPr lang="cs-CZ" b="1" dirty="0"/>
            </a:br>
            <a:r>
              <a:rPr lang="cs-CZ" b="1" dirty="0"/>
              <a:t>k pohybu, letu apod. </a:t>
            </a:r>
          </a:p>
        </p:txBody>
      </p:sp>
    </p:spTree>
    <p:extLst>
      <p:ext uri="{BB962C8B-B14F-4D97-AF65-F5344CB8AC3E}">
        <p14:creationId xmlns:p14="http://schemas.microsoft.com/office/powerpoint/2010/main" val="27230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7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ENERGIE SVĚTLA (4)</a:t>
            </a:r>
            <a:endParaRPr lang="en-US" sz="37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luneční energie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722" y="858525"/>
            <a:ext cx="7375336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ENERGIE SVĚTLA (5)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, mapa, snímek obrazovky&#10;&#10;Popis byl vytvořen automatic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8" y="1532975"/>
            <a:ext cx="7608304" cy="38630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8203" y="2205823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ENERGIE SVĚTLA (6)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mapa, text, atlas&#10;&#10;Popis byl vytvořen automatic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2" y="1756123"/>
            <a:ext cx="5536001" cy="3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1" name="Rectangle 1844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ENERGIE SVĚTLA (7)</a:t>
            </a:r>
          </a:p>
        </p:txBody>
      </p:sp>
      <p:sp>
        <p:nvSpPr>
          <p:cNvPr id="1844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Jak funguje fotovoltaická elektrárna? | Solární Exper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2950670"/>
            <a:ext cx="5614416" cy="29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496" y="3322625"/>
            <a:ext cx="5614416" cy="22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 SVĚTLA (8)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537" y="2606841"/>
            <a:ext cx="11020926" cy="3258803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Dopadající sluneční energie je v energetickém hospodářství využívána především pro výrobu energie, vytápění, přípravu tepelné vody a chlazení.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25/77</a:t>
            </a:r>
          </a:p>
        </p:txBody>
      </p:sp>
    </p:spTree>
    <p:extLst>
      <p:ext uri="{BB962C8B-B14F-4D97-AF65-F5344CB8AC3E}">
        <p14:creationId xmlns:p14="http://schemas.microsoft.com/office/powerpoint/2010/main" val="35926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 VĚTRU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7305" y="1909669"/>
            <a:ext cx="11165306" cy="4284838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900" b="1" dirty="0"/>
              <a:t>Zdrojem pohybu vzduchu je sluneční záření a rotace Země.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900" b="1" dirty="0"/>
              <a:t>Sluneční záření prohřívá masy vzduchu a tím dohází ke globální cirkulaci vzduchu.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900" b="1" dirty="0">
                <a:solidFill>
                  <a:srgbClr val="00B0F0"/>
                </a:solidFill>
              </a:rPr>
              <a:t>Vzduch cirkuluje v určitých pásmech, tzv. </a:t>
            </a:r>
            <a:r>
              <a:rPr lang="cs-CZ" sz="3900" b="1" dirty="0" err="1">
                <a:solidFill>
                  <a:srgbClr val="00B0F0"/>
                </a:solidFill>
              </a:rPr>
              <a:t>Hadleyovy</a:t>
            </a:r>
            <a:r>
              <a:rPr lang="cs-CZ" sz="3900" b="1" dirty="0">
                <a:solidFill>
                  <a:srgbClr val="00B0F0"/>
                </a:solidFill>
              </a:rPr>
              <a:t> buňky.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900" b="1" dirty="0"/>
              <a:t>Díky rotaci Země dochází ke změně směru této cirkulaci.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88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ENERGIE VĚTRU (2)</a:t>
            </a:r>
          </a:p>
        </p:txBody>
      </p:sp>
      <p:pic>
        <p:nvPicPr>
          <p:cNvPr id="11266" name="Picture 2" descr="Všeobecná cirkulace atmosféry | In-počas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835522"/>
            <a:ext cx="6780700" cy="51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ENERGIE VĚTRU (3)</a:t>
            </a:r>
          </a:p>
        </p:txBody>
      </p:sp>
      <p:pic>
        <p:nvPicPr>
          <p:cNvPr id="5122" name="Picture 2" descr="Zeměpisný web Daniela Svo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418" y="961812"/>
            <a:ext cx="5700563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ENERGIE VĚTRU (4)</a:t>
            </a:r>
          </a:p>
        </p:txBody>
      </p:sp>
      <p:pic>
        <p:nvPicPr>
          <p:cNvPr id="9218" name="Picture 2" descr="Všeobecná (planetární) cirkulace vzduchu | Eduportál Techm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1494" y="1675227"/>
            <a:ext cx="6189012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882" y="2162808"/>
            <a:ext cx="3571810" cy="20621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ENERGIE VĚTRU (5)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638882" y="4631161"/>
            <a:ext cx="3571810" cy="155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4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Digitální učebnice v oborové didaktice (agrometeorologi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13285"/>
            <a:ext cx="7214616" cy="54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 ZÁKON ZACHOVÁNÍ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Všechny tyto činnosti z fyzikálního pohledu jsou konáním práce.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Prací se rozumí síla násobená vzdáleností, po kterou tato síla působila.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Energie je schopna člověku dodat zásobu, kapacitu, či potenciál vydávat určitou sílu na určité dráze.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rgbClr val="00B0F0"/>
                </a:solidFill>
              </a:rPr>
              <a:t>Zákon zachování energie </a:t>
            </a:r>
            <a:r>
              <a:rPr lang="cs-CZ" b="1" dirty="0"/>
              <a:t>ve své definici konstatuje, že </a:t>
            </a:r>
            <a:r>
              <a:rPr lang="cs-CZ" b="1" dirty="0">
                <a:solidFill>
                  <a:srgbClr val="00B0F0"/>
                </a:solidFill>
              </a:rPr>
              <a:t>přeměnit energii nelze vyrobit ani ji zničit, ale pouze  na jiný druh energie. </a:t>
            </a:r>
          </a:p>
        </p:txBody>
      </p:sp>
    </p:spTree>
    <p:extLst>
      <p:ext uri="{BB962C8B-B14F-4D97-AF65-F5344CB8AC3E}">
        <p14:creationId xmlns:p14="http://schemas.microsoft.com/office/powerpoint/2010/main" val="19219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 VĚTRU (6)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3031" y="1540701"/>
            <a:ext cx="11486147" cy="4766154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Vedle globální cirkulace vzduchu existují ještě místní vlivy.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Místní  tlakové níže a výše v důsledku rotace Země způsobují pohybu větru.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Na pobřežích sluneční záření přes den rychleji ohřívá pevninu a vzduch nad 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Teplý vzduch stoupá vzhůru a z moře vane chladný vánek.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V noci pevnina rychleji vystydne a směr větru se obrátí.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>
                <a:solidFill>
                  <a:srgbClr val="00B0F0"/>
                </a:solidFill>
              </a:rPr>
              <a:t>K využití energie větru je nutné, aby vítr měl stabilní intenzitu a byl trvalý, proto jsou pobřeží moří velmi vhodná pro využívání větrné energie.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3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Při využívání větru jako zdroje energie je potřeba počítat s místními podmínkami a možnostmi daného území.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Metodologickými službami jsou prováděny dlouhodobá měření směrů a sil větrů.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Tyto údaje jsou využívány různými profesemi, např. letecká doprava, stavebnictví, šíření emisí apod.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32/77</a:t>
            </a:r>
          </a:p>
        </p:txBody>
      </p:sp>
    </p:spTree>
    <p:extLst>
      <p:ext uri="{BB962C8B-B14F-4D97-AF65-F5344CB8AC3E}">
        <p14:creationId xmlns:p14="http://schemas.microsoft.com/office/powerpoint/2010/main" val="13841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3809" y="2803527"/>
            <a:ext cx="4036334" cy="1709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ENERGIE VĚTRU (7)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1113809" y="953037"/>
            <a:ext cx="403633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321" name="Group 1332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322" name="Rectangle 1332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3" name="Rectangle 133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4" name="Rectangle 133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26" name="Rectangle 1332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8" name="Rectangle 133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Větrná mapa - ČSVE - Větrné elektrárny | Větrná ener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441263"/>
            <a:ext cx="5536001" cy="39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0498" y="2335325"/>
            <a:ext cx="3616913" cy="21873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ENERGIE VĚTRU – SYSTÉM ČESKÝCH VĚTRNÝCH ELEKTRÁREN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996287" y="4121253"/>
            <a:ext cx="3125337" cy="1136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751" y="1630060"/>
            <a:ext cx="5708649" cy="356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cs-CZ" sz="2200" b="1" dirty="0">
                <a:solidFill>
                  <a:srgbClr val="FF0000"/>
                </a:solidFill>
              </a:rPr>
              <a:t>ENERGIE VĚTRU – VĚTRNÝ POTENCIÁL ČESKÉ REPUBLIKY</a:t>
            </a:r>
          </a:p>
        </p:txBody>
      </p:sp>
      <p:pic>
        <p:nvPicPr>
          <p:cNvPr id="17410" name="Picture 2" descr="Potenciál obnovitelných zdrojů v České republice: Větrné elektrár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25920"/>
            <a:ext cx="7188199" cy="44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 VODY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799" y="1540700"/>
            <a:ext cx="11470105" cy="490822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B0F0"/>
                </a:solidFill>
              </a:rPr>
              <a:t>Asi 2/3 povrchu planety Země zabírá voda.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Sluneční energie zajišťuje koloběh této vody na Zemi.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Voda se odpaří a ve formě oblaků je dopravena větrem na jiné místo.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Oblaky přecházejí ve vodní srážky a voda koryty potoků a řek teče do moře.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Pro získání potřebné energie z vody je možné využívávat potenciální nebo kinetickou energii vody, případně kombinaci obou forem energie.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29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ENERGIE VODY (2)</a:t>
            </a:r>
          </a:p>
        </p:txBody>
      </p:sp>
      <p:pic>
        <p:nvPicPr>
          <p:cNvPr id="4" name="Obrázek 3" descr="Obsah obrázku text, snímek obrazovky, mapa&#10;&#10;Popis byl vytvořen automaticky"/>
          <p:cNvPicPr>
            <a:picLocks noChangeAspect="1"/>
          </p:cNvPicPr>
          <p:nvPr/>
        </p:nvPicPr>
        <p:blipFill rotWithShape="1">
          <a:blip r:embed="rId3"/>
          <a:srcRect l="2567" t="19310" r="4729" b="10780"/>
          <a:stretch/>
        </p:blipFill>
        <p:spPr>
          <a:xfrm>
            <a:off x="4777316" y="1989674"/>
            <a:ext cx="6780700" cy="287632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541463"/>
            <a:ext cx="8229600" cy="428466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b="1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1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3809" y="2709935"/>
            <a:ext cx="4036334" cy="18970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ENERGIE VODY (3)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1113809" y="953037"/>
            <a:ext cx="403633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465" name="Group 1946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466" name="Rectangle 1946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67" name="Rectangle 1946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68" name="Rectangle 1946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70" name="Rectangle 1946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2" name="Rectangle 1947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https://www.informacni-portal.cz/img/upload/files/mv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676543"/>
            <a:ext cx="5536001" cy="344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GEOTERMÁLNÍ ENERGIE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567" y="1540701"/>
            <a:ext cx="11710737" cy="5076714"/>
          </a:xfrm>
        </p:spPr>
        <p:txBody>
          <a:bodyPr>
            <a:no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Zemské jádro je geosféra nacházející se ve středu Země.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Začíná zhruba v hloubce </a:t>
            </a:r>
            <a:r>
              <a:rPr lang="cs-CZ" sz="3200" b="1" dirty="0">
                <a:solidFill>
                  <a:srgbClr val="00B0F0"/>
                </a:solidFill>
              </a:rPr>
              <a:t>2 900 km pod povrchem a zahrnuje zhruba 31 % hmotnosti Země, nejvyšší podíl v něm asi mají železo a nikl.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B0F0"/>
                </a:solidFill>
              </a:rPr>
              <a:t>Jádro je 2 x těžší než zemský plášť.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Dělí se na pravděpodobně polotekuté vnější jádro (2 900 až</a:t>
            </a:r>
            <a:br>
              <a:rPr lang="cs-CZ" sz="3200" b="1" dirty="0"/>
            </a:br>
            <a:r>
              <a:rPr lang="cs-CZ" sz="3200" b="1" dirty="0"/>
              <a:t>5 000 km pod povrchem) a pevné vnitřní jádro.</a:t>
            </a:r>
          </a:p>
        </p:txBody>
      </p:sp>
    </p:spTree>
    <p:extLst>
      <p:ext uri="{BB962C8B-B14F-4D97-AF65-F5344CB8AC3E}">
        <p14:creationId xmlns:p14="http://schemas.microsoft.com/office/powerpoint/2010/main" val="28200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GEOTERMÁLNÍ ENERGIE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197768"/>
            <a:ext cx="11518232" cy="4235115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B0F0"/>
                </a:solidFill>
              </a:rPr>
              <a:t>Geotermální zdroje </a:t>
            </a:r>
            <a:r>
              <a:rPr lang="cs-CZ" sz="3200" b="1" dirty="0"/>
              <a:t>jsou využívány k </a:t>
            </a:r>
            <a:r>
              <a:rPr lang="cs-CZ" sz="3200" b="1" dirty="0">
                <a:solidFill>
                  <a:srgbClr val="00B0F0"/>
                </a:solidFill>
              </a:rPr>
              <a:t>energetickým účelům</a:t>
            </a:r>
            <a:r>
              <a:rPr lang="cs-CZ" sz="3200" b="1" dirty="0"/>
              <a:t> nebo </a:t>
            </a:r>
            <a:r>
              <a:rPr lang="cs-CZ" sz="3200" b="1" dirty="0">
                <a:solidFill>
                  <a:srgbClr val="00B0F0"/>
                </a:solidFill>
              </a:rPr>
              <a:t>lázeňským účelům</a:t>
            </a:r>
            <a:r>
              <a:rPr lang="cs-CZ" sz="3200" b="1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Geotermální zdroje je možné rozdělit do tří skupin: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B0F0"/>
                </a:solidFill>
              </a:rPr>
              <a:t>pole suchých par </a:t>
            </a:r>
            <a:r>
              <a:rPr lang="cs-CZ" sz="3200" b="1" dirty="0"/>
              <a:t>nebo </a:t>
            </a:r>
            <a:r>
              <a:rPr lang="cs-CZ" sz="3200" b="1" dirty="0">
                <a:solidFill>
                  <a:srgbClr val="00B0F0"/>
                </a:solidFill>
              </a:rPr>
              <a:t>mokrých par </a:t>
            </a:r>
            <a:r>
              <a:rPr lang="cs-CZ" sz="3200" b="1" dirty="0"/>
              <a:t>a </a:t>
            </a:r>
            <a:r>
              <a:rPr lang="cs-CZ" sz="3200" b="1" dirty="0">
                <a:solidFill>
                  <a:srgbClr val="00B0F0"/>
                </a:solidFill>
              </a:rPr>
              <a:t>nízkoteplotní pole </a:t>
            </a:r>
            <a:r>
              <a:rPr lang="cs-CZ" sz="3200" b="1" dirty="0"/>
              <a:t>(využití pouze pomocí </a:t>
            </a:r>
            <a:r>
              <a:rPr lang="cs-CZ" sz="3200" b="1" dirty="0">
                <a:solidFill>
                  <a:srgbClr val="00B0F0"/>
                </a:solidFill>
              </a:rPr>
              <a:t>tepelných čerpadel</a:t>
            </a:r>
            <a:r>
              <a:rPr lang="cs-CZ" sz="32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764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DRUHY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1158" y="1852862"/>
            <a:ext cx="5654842" cy="425917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Celková energie v izolované soustavě je dána součtem jednotlivých druhů energií.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Obrázek zachycuje </a:t>
            </a:r>
            <a:r>
              <a:rPr lang="cs-CZ" sz="3600" b="1" dirty="0">
                <a:solidFill>
                  <a:srgbClr val="00B0F0"/>
                </a:solidFill>
              </a:rPr>
              <a:t>nejčastější druhy energie: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8698" t="34688" r="67877" b="31096"/>
          <a:stretch/>
        </p:blipFill>
        <p:spPr>
          <a:xfrm>
            <a:off x="7523748" y="1613541"/>
            <a:ext cx="3304672" cy="4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22534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537" name="Freeform: Shape 22536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539" name="Freeform: Shape 22538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029" y="2653605"/>
            <a:ext cx="4023360" cy="15507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GEOTERMÁLNÍ ENERGIE (3)</a:t>
            </a:r>
          </a:p>
        </p:txBody>
      </p:sp>
      <p:sp>
        <p:nvSpPr>
          <p:cNvPr id="22541" name="Rectangle 22540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106" y="568146"/>
            <a:ext cx="5434919" cy="3057142"/>
          </a:xfrm>
          <a:prstGeom prst="rect">
            <a:avLst/>
          </a:prstGeom>
        </p:spPr>
      </p:pic>
      <p:sp>
        <p:nvSpPr>
          <p:cNvPr id="22543" name="Rectangle 22542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530" name="Picture 2" descr="Amerika investuje do geotermální energie – Ekologické bydle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9354" y="3996846"/>
            <a:ext cx="2871216" cy="20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013" y="4039914"/>
            <a:ext cx="2871216" cy="191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54893"/>
            <a:ext cx="8229600" cy="84451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NÍZKOTEPLOTNÍ ENERGETICKÉ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821" y="1844842"/>
            <a:ext cx="11606463" cy="4138864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 skupiny těchto zdrojů jsou zařazeny zdroje, ze kterých je získána tepelná energie, která je získávána z půdy, vzduchu a vody.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Druhý termodynamický zákon popisuje skutečnost, že tepelná energie přechází samovolně z tělesa o vyšší teplotě na tělesno o nižší teplotě.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Pokud je potřeba tento přechod tepelné energie obrátit, tepelnou energii odebírat tělesu o nižší teplotě a předávat jí tělesu o vyšší teplotě, je nutné dodat vnější energií.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Na tomto principu pracují tepelná čerpadla, která transformují tepelnou energii</a:t>
            </a:r>
            <a:br>
              <a:rPr lang="cs-CZ" b="1" dirty="0"/>
            </a:br>
            <a:r>
              <a:rPr lang="cs-CZ" b="1" dirty="0"/>
              <a:t>o nižší teplotě na tepelnou energii o vyšší teplotě. </a:t>
            </a:r>
          </a:p>
        </p:txBody>
      </p:sp>
    </p:spTree>
    <p:extLst>
      <p:ext uri="{BB962C8B-B14F-4D97-AF65-F5344CB8AC3E}">
        <p14:creationId xmlns:p14="http://schemas.microsoft.com/office/powerpoint/2010/main" val="349602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 BIOMASY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6884" y="1845501"/>
            <a:ext cx="11518232" cy="428483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B0F0"/>
                </a:solidFill>
              </a:rPr>
              <a:t>Cílenou výrobou či přípravou vzniká z biomasy biopalivo.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Biomasa je souhrn látek tvořících těla všech organismů, jak rostlin, bakterií, sinic a hub, tak i živočichů.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Tímto pojmem je také často označována rostlinná biomasa využitelná pro energetické účely.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Energie biomasy má svůj prapůvod ve slunečním záření</a:t>
            </a:r>
            <a:br>
              <a:rPr lang="cs-CZ" sz="3200" b="1" dirty="0"/>
            </a:br>
            <a:r>
              <a:rPr lang="cs-CZ" sz="3200" b="1" dirty="0"/>
              <a:t>a fotosyntéze, proto se jedná o obnovitelný zdroj energie.</a:t>
            </a:r>
          </a:p>
        </p:txBody>
      </p:sp>
    </p:spTree>
    <p:extLst>
      <p:ext uri="{BB962C8B-B14F-4D97-AF65-F5344CB8AC3E}">
        <p14:creationId xmlns:p14="http://schemas.microsoft.com/office/powerpoint/2010/main" val="847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 BIOMASY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716" y="2022017"/>
            <a:ext cx="11526253" cy="428483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rgbClr val="00B0F0"/>
                </a:solidFill>
              </a:rPr>
              <a:t>Biomasu</a:t>
            </a:r>
            <a:r>
              <a:rPr lang="cs-CZ" b="1" dirty="0"/>
              <a:t> je možné rozdělit podle původu na: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Odpady z lesního hospodářství;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Odpady ze zpracování celulózy, papírenského, dřevařského a nábytkářského průmyslu;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Rostlinné zbytky ze zemědělské prvovýroby a údržby krajiny;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Komunální bioodpad a odpady z potravinářského průmyslu;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Cíleně pěstovanou biomasu, energetické byliny a rychle rostoucí dřeviny;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Statková hnojiva, sláma a jiné zbytky rostlinného původu vznikající zejména</a:t>
            </a:r>
            <a:br>
              <a:rPr lang="cs-CZ" sz="2400" b="1" dirty="0"/>
            </a:br>
            <a:r>
              <a:rPr lang="cs-CZ" sz="2400" b="1" dirty="0"/>
              <a:t>v zemědělské plno výrobě, nejsou-li dále upravovány.</a:t>
            </a:r>
          </a:p>
        </p:txBody>
      </p:sp>
    </p:spTree>
    <p:extLst>
      <p:ext uri="{BB962C8B-B14F-4D97-AF65-F5344CB8AC3E}">
        <p14:creationId xmlns:p14="http://schemas.microsoft.com/office/powerpoint/2010/main" val="30733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ENERGIE BIOMASY – SKUPINY ZPRACOVÁNÍ BIOMASY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7769526" y="2426898"/>
            <a:ext cx="3418709" cy="3681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29789"/>
              </p:ext>
            </p:extLst>
          </p:nvPr>
        </p:nvGraphicFramePr>
        <p:xfrm>
          <a:off x="4654296" y="932306"/>
          <a:ext cx="7214617" cy="49659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0845">
                  <a:extLst>
                    <a:ext uri="{9D8B030D-6E8A-4147-A177-3AD203B41FA5}">
                      <a16:colId xmlns:a16="http://schemas.microsoft.com/office/drawing/2014/main" val="2589571492"/>
                    </a:ext>
                  </a:extLst>
                </a:gridCol>
                <a:gridCol w="1701954">
                  <a:extLst>
                    <a:ext uri="{9D8B030D-6E8A-4147-A177-3AD203B41FA5}">
                      <a16:colId xmlns:a16="http://schemas.microsoft.com/office/drawing/2014/main" val="2529750300"/>
                    </a:ext>
                  </a:extLst>
                </a:gridCol>
                <a:gridCol w="1893027">
                  <a:extLst>
                    <a:ext uri="{9D8B030D-6E8A-4147-A177-3AD203B41FA5}">
                      <a16:colId xmlns:a16="http://schemas.microsoft.com/office/drawing/2014/main" val="1573049181"/>
                    </a:ext>
                  </a:extLst>
                </a:gridCol>
                <a:gridCol w="1808791">
                  <a:extLst>
                    <a:ext uri="{9D8B030D-6E8A-4147-A177-3AD203B41FA5}">
                      <a16:colId xmlns:a16="http://schemas.microsoft.com/office/drawing/2014/main" val="4227308031"/>
                    </a:ext>
                  </a:extLst>
                </a:gridCol>
              </a:tblGrid>
              <a:tr h="396389">
                <a:tc>
                  <a:txBody>
                    <a:bodyPr/>
                    <a:lstStyle/>
                    <a:p>
                      <a:r>
                        <a:rPr lang="cs-CZ" sz="1700"/>
                        <a:t>Skupina</a:t>
                      </a:r>
                    </a:p>
                  </a:txBody>
                  <a:tcPr marL="92644" marR="92644" marT="46322" marB="46322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700"/>
                        <a:t>Technologie</a:t>
                      </a:r>
                    </a:p>
                  </a:txBody>
                  <a:tcPr marL="92644" marR="92644" marT="46322" marB="46322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700"/>
                        <a:t>Produkty</a:t>
                      </a:r>
                    </a:p>
                  </a:txBody>
                  <a:tcPr marL="92644" marR="92644" marT="46322" marB="46322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700"/>
                        <a:t>Výstupy</a:t>
                      </a:r>
                    </a:p>
                  </a:txBody>
                  <a:tcPr marL="92644" marR="92644" marT="46322" marB="46322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145077"/>
                  </a:ext>
                </a:extLst>
              </a:tr>
              <a:tr h="396389"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Přímá přeměna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Spalování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700"/>
                        <a:t>Teplo,</a:t>
                      </a:r>
                      <a:r>
                        <a:rPr lang="cs-CZ" sz="1700" baseline="0"/>
                        <a:t> elektřina</a:t>
                      </a:r>
                      <a:endParaRPr lang="cs-CZ" sz="1700"/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655243"/>
                  </a:ext>
                </a:extLst>
              </a:tr>
              <a:tr h="454602">
                <a:tc rowSpan="2">
                  <a:txBody>
                    <a:bodyPr/>
                    <a:lstStyle/>
                    <a:p>
                      <a:pPr algn="ctr"/>
                      <a:r>
                        <a:rPr lang="cs-CZ" sz="1700"/>
                        <a:t>Chemické přeměny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Zplyňování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700"/>
                        <a:t>Olej, plyn, dehet, metan, čpavek, metanol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700"/>
                        <a:t>Elektřina, teplo, pohon</a:t>
                      </a:r>
                      <a:r>
                        <a:rPr lang="cs-CZ" sz="1700" baseline="0"/>
                        <a:t> vozidel</a:t>
                      </a:r>
                      <a:endParaRPr lang="cs-CZ" sz="1700"/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834899"/>
                  </a:ext>
                </a:extLst>
              </a:tr>
              <a:tr h="454602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Rychlá</a:t>
                      </a:r>
                      <a:r>
                        <a:rPr lang="cs-CZ" sz="1700" baseline="0"/>
                        <a:t> pyrolýza</a:t>
                      </a:r>
                      <a:endParaRPr lang="cs-CZ" sz="1700"/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011775"/>
                  </a:ext>
                </a:extLst>
              </a:tr>
              <a:tr h="396389">
                <a:tc rowSpan="2"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Chemické přeměny ve vodním prostředí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Zkapalňování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Olej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700"/>
                        <a:t>Pohon vozidel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04409"/>
                  </a:ext>
                </a:extLst>
              </a:tr>
              <a:tr h="1165611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Esterifikace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Metylester řepkového oleje (MEŘO) – bionafta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342498"/>
                  </a:ext>
                </a:extLst>
              </a:tr>
              <a:tr h="652796">
                <a:tc rowSpan="3">
                  <a:txBody>
                    <a:bodyPr/>
                    <a:lstStyle/>
                    <a:p>
                      <a:pPr algn="ctr"/>
                      <a:r>
                        <a:rPr lang="cs-CZ" sz="1700"/>
                        <a:t>Biologické procesy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Anaerobní digesce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Bioplyn, metan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Elektřina, teplo, pohon</a:t>
                      </a:r>
                      <a:r>
                        <a:rPr lang="cs-CZ" sz="1700" baseline="0"/>
                        <a:t> vozidel</a:t>
                      </a:r>
                      <a:endParaRPr lang="cs-CZ" sz="1700"/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863828"/>
                  </a:ext>
                </a:extLst>
              </a:tr>
              <a:tr h="652796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Alkoholické</a:t>
                      </a:r>
                      <a:r>
                        <a:rPr lang="cs-CZ" sz="1700" baseline="0"/>
                        <a:t> kvašení</a:t>
                      </a:r>
                      <a:endParaRPr lang="cs-CZ" sz="1700"/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Etanol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Pohon vozidel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968"/>
                  </a:ext>
                </a:extLst>
              </a:tr>
              <a:tr h="396389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Kompostování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Teplo (z chlazení kompostu)</a:t>
                      </a:r>
                    </a:p>
                  </a:txBody>
                  <a:tcPr marL="92644" marR="92644" marT="46322" marB="46322"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896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5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 BIOMASY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768" y="1941754"/>
            <a:ext cx="11606463" cy="428483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>
                <a:solidFill>
                  <a:srgbClr val="00B0F0"/>
                </a:solidFill>
              </a:rPr>
              <a:t>Biopalivo</a:t>
            </a:r>
            <a:r>
              <a:rPr lang="cs-CZ" sz="3600" b="1" dirty="0"/>
              <a:t> tedy představuje jedno z možných využití biomasy, kterou lze použít i jinak, například jako hnojivo: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>
                <a:solidFill>
                  <a:srgbClr val="00B0F0"/>
                </a:solidFill>
              </a:rPr>
              <a:t>tuhá biopaliva</a:t>
            </a:r>
            <a:r>
              <a:rPr lang="cs-CZ" sz="3600" b="1" dirty="0"/>
              <a:t>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>
                <a:solidFill>
                  <a:srgbClr val="00B0F0"/>
                </a:solidFill>
              </a:rPr>
              <a:t>kapalná biopaliva</a:t>
            </a:r>
            <a:r>
              <a:rPr lang="cs-CZ" sz="3600" b="1" dirty="0"/>
              <a:t>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>
                <a:solidFill>
                  <a:srgbClr val="00B0F0"/>
                </a:solidFill>
              </a:rPr>
              <a:t>plynná biopaliva</a:t>
            </a:r>
            <a:r>
              <a:rPr lang="cs-CZ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2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3808" y="2466797"/>
            <a:ext cx="4036334" cy="1709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ENERGIE BIOMASY (4)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1113809" y="953037"/>
            <a:ext cx="403633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227306"/>
              </p:ext>
            </p:extLst>
          </p:nvPr>
        </p:nvGraphicFramePr>
        <p:xfrm>
          <a:off x="5922492" y="823865"/>
          <a:ext cx="5536002" cy="515151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67040">
                  <a:extLst>
                    <a:ext uri="{9D8B030D-6E8A-4147-A177-3AD203B41FA5}">
                      <a16:colId xmlns:a16="http://schemas.microsoft.com/office/drawing/2014/main" val="3854834214"/>
                    </a:ext>
                  </a:extLst>
                </a:gridCol>
                <a:gridCol w="1730904">
                  <a:extLst>
                    <a:ext uri="{9D8B030D-6E8A-4147-A177-3AD203B41FA5}">
                      <a16:colId xmlns:a16="http://schemas.microsoft.com/office/drawing/2014/main" val="1565384068"/>
                    </a:ext>
                  </a:extLst>
                </a:gridCol>
                <a:gridCol w="2038058">
                  <a:extLst>
                    <a:ext uri="{9D8B030D-6E8A-4147-A177-3AD203B41FA5}">
                      <a16:colId xmlns:a16="http://schemas.microsoft.com/office/drawing/2014/main" val="3869021432"/>
                    </a:ext>
                  </a:extLst>
                </a:gridCol>
              </a:tblGrid>
              <a:tr h="572391">
                <a:tc rowSpan="9">
                  <a:txBody>
                    <a:bodyPr/>
                    <a:lstStyle/>
                    <a:p>
                      <a:pPr algn="ctr"/>
                      <a:r>
                        <a:rPr lang="cs-CZ" sz="2600"/>
                        <a:t>Biopaliva</a:t>
                      </a:r>
                    </a:p>
                  </a:txBody>
                  <a:tcPr marL="130089" marR="130089" marT="65044" marB="65044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2600" b="0"/>
                        <a:t>Tuhá biopaliva</a:t>
                      </a:r>
                    </a:p>
                  </a:txBody>
                  <a:tcPr marL="130089" marR="130089" marT="65044" marB="650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b="0"/>
                        <a:t>Dřevo</a:t>
                      </a:r>
                    </a:p>
                  </a:txBody>
                  <a:tcPr marL="130089" marR="130089" marT="65044" marB="65044" anchor="ctr"/>
                </a:tc>
                <a:extLst>
                  <a:ext uri="{0D108BD9-81ED-4DB2-BD59-A6C34878D82A}">
                    <a16:rowId xmlns:a16="http://schemas.microsoft.com/office/drawing/2014/main" val="1729305909"/>
                  </a:ext>
                </a:extLst>
              </a:tr>
              <a:tr h="572391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b="0"/>
                        <a:t>Seno</a:t>
                      </a:r>
                    </a:p>
                  </a:txBody>
                  <a:tcPr marL="130089" marR="130089" marT="65044" marB="65044" anchor="ctr"/>
                </a:tc>
                <a:extLst>
                  <a:ext uri="{0D108BD9-81ED-4DB2-BD59-A6C34878D82A}">
                    <a16:rowId xmlns:a16="http://schemas.microsoft.com/office/drawing/2014/main" val="3199034931"/>
                  </a:ext>
                </a:extLst>
              </a:tr>
              <a:tr h="572391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b="0"/>
                        <a:t>Sláma</a:t>
                      </a:r>
                    </a:p>
                  </a:txBody>
                  <a:tcPr marL="130089" marR="130089" marT="65044" marB="65044" anchor="ctr"/>
                </a:tc>
                <a:extLst>
                  <a:ext uri="{0D108BD9-81ED-4DB2-BD59-A6C34878D82A}">
                    <a16:rowId xmlns:a16="http://schemas.microsoft.com/office/drawing/2014/main" val="3539403390"/>
                  </a:ext>
                </a:extLst>
              </a:tr>
              <a:tr h="572391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2600" b="0"/>
                        <a:t>Kapalná biopaliva</a:t>
                      </a:r>
                    </a:p>
                  </a:txBody>
                  <a:tcPr marL="130089" marR="130089" marT="65044" marB="650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b="0"/>
                        <a:t>Alkoholová</a:t>
                      </a:r>
                    </a:p>
                  </a:txBody>
                  <a:tcPr marL="130089" marR="130089" marT="65044" marB="65044" anchor="ctr"/>
                </a:tc>
                <a:extLst>
                  <a:ext uri="{0D108BD9-81ED-4DB2-BD59-A6C34878D82A}">
                    <a16:rowId xmlns:a16="http://schemas.microsoft.com/office/drawing/2014/main" val="2356216439"/>
                  </a:ext>
                </a:extLst>
              </a:tr>
              <a:tr h="572391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b="0"/>
                        <a:t>Biooleje</a:t>
                      </a:r>
                    </a:p>
                  </a:txBody>
                  <a:tcPr marL="130089" marR="130089" marT="65044" marB="65044" anchor="ctr"/>
                </a:tc>
                <a:extLst>
                  <a:ext uri="{0D108BD9-81ED-4DB2-BD59-A6C34878D82A}">
                    <a16:rowId xmlns:a16="http://schemas.microsoft.com/office/drawing/2014/main" val="341105061"/>
                  </a:ext>
                </a:extLst>
              </a:tr>
              <a:tr h="572391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b="0"/>
                        <a:t>Bioplyn</a:t>
                      </a:r>
                    </a:p>
                  </a:txBody>
                  <a:tcPr marL="130089" marR="130089" marT="65044" marB="65044" anchor="ctr"/>
                </a:tc>
                <a:extLst>
                  <a:ext uri="{0D108BD9-81ED-4DB2-BD59-A6C34878D82A}">
                    <a16:rowId xmlns:a16="http://schemas.microsoft.com/office/drawing/2014/main" val="2234457561"/>
                  </a:ext>
                </a:extLst>
              </a:tr>
              <a:tr h="572391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2600" b="0"/>
                        <a:t>Plynný</a:t>
                      </a:r>
                      <a:r>
                        <a:rPr lang="cs-CZ" sz="2600" b="0" baseline="0"/>
                        <a:t> biopaliva</a:t>
                      </a:r>
                      <a:endParaRPr lang="cs-CZ" sz="2600" b="0"/>
                    </a:p>
                  </a:txBody>
                  <a:tcPr marL="130089" marR="130089" marT="65044" marB="650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b="0"/>
                        <a:t>Bioplyn</a:t>
                      </a:r>
                    </a:p>
                  </a:txBody>
                  <a:tcPr marL="130089" marR="130089" marT="65044" marB="65044" anchor="ctr"/>
                </a:tc>
                <a:extLst>
                  <a:ext uri="{0D108BD9-81ED-4DB2-BD59-A6C34878D82A}">
                    <a16:rowId xmlns:a16="http://schemas.microsoft.com/office/drawing/2014/main" val="2573686291"/>
                  </a:ext>
                </a:extLst>
              </a:tr>
              <a:tr h="572391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b="0"/>
                        <a:t>Dřevoplyn</a:t>
                      </a:r>
                    </a:p>
                  </a:txBody>
                  <a:tcPr marL="130089" marR="130089" marT="65044" marB="65044" anchor="ctr"/>
                </a:tc>
                <a:extLst>
                  <a:ext uri="{0D108BD9-81ED-4DB2-BD59-A6C34878D82A}">
                    <a16:rowId xmlns:a16="http://schemas.microsoft.com/office/drawing/2014/main" val="2003668026"/>
                  </a:ext>
                </a:extLst>
              </a:tr>
              <a:tr h="572391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b="0"/>
                        <a:t>Vodík</a:t>
                      </a:r>
                    </a:p>
                  </a:txBody>
                  <a:tcPr marL="130089" marR="130089" marT="65044" marB="65044" anchor="ctr"/>
                </a:tc>
                <a:extLst>
                  <a:ext uri="{0D108BD9-81ED-4DB2-BD59-A6C34878D82A}">
                    <a16:rowId xmlns:a16="http://schemas.microsoft.com/office/drawing/2014/main" val="13471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 BIOMASY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779" y="1836821"/>
            <a:ext cx="11582400" cy="4676274"/>
          </a:xfrm>
        </p:spPr>
        <p:txBody>
          <a:bodyPr>
            <a:no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V současnosti je chemická energie z biopaliv uvolňována hlavně jejich spalováním.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Jsou vyvíjeny jiné účinnější metody pro jejich využití k výrobě elektřiny pomocí palivových článků.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Biopaliva pokrývají 15 % celkové světové spotřeby energie,  především ve Třetím světě, kde slouží převážně k vaření a vytápění domácností, ale relativně vysoký podíl na spotřebě energie mají biopaliva i ve Švédsku a Finsku (17  % a 19 %).</a:t>
            </a:r>
          </a:p>
        </p:txBody>
      </p:sp>
    </p:spTree>
    <p:extLst>
      <p:ext uri="{BB962C8B-B14F-4D97-AF65-F5344CB8AC3E}">
        <p14:creationId xmlns:p14="http://schemas.microsoft.com/office/powerpoint/2010/main" val="12890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NEOBNOVITELNÉ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673" y="1540701"/>
            <a:ext cx="11686673" cy="5052604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Do skupiny neobnovitelných zdrojů patří fosilní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Fosilní palivo je nerostná surovina, která vznikla v dávných dobách přeměnou (karbonizací) odumřelých rostlin a těl</a:t>
            </a:r>
            <a:br>
              <a:rPr lang="cs-CZ" sz="3200" b="1" dirty="0"/>
            </a:br>
            <a:r>
              <a:rPr lang="cs-CZ" sz="3200" b="1" dirty="0"/>
              <a:t>v zemské kůře bez přístupu vzduchu.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Řadí se sem především ropa, zemní plyn a uhlí.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Používání fosilních paliv v masové míře souvisí s počátkem průmyslové revoluce, kdy do té doby nejrozšířenější palivo, dřevo, nestačilo požadavkům na výhřevnost ani dostupnost</a:t>
            </a:r>
            <a:br>
              <a:rPr lang="cs-CZ" sz="3200" b="1" dirty="0"/>
            </a:br>
            <a:r>
              <a:rPr lang="cs-CZ" sz="3200" b="1" dirty="0"/>
              <a:t>v dostatečném množství.</a:t>
            </a:r>
          </a:p>
        </p:txBody>
      </p:sp>
    </p:spTree>
    <p:extLst>
      <p:ext uri="{BB962C8B-B14F-4D97-AF65-F5344CB8AC3E}">
        <p14:creationId xmlns:p14="http://schemas.microsoft.com/office/powerpoint/2010/main" val="30196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FOSILNÍ PEVNÁ PALIVA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579" y="2022017"/>
            <a:ext cx="11750842" cy="4284838"/>
          </a:xfrm>
        </p:spPr>
        <p:txBody>
          <a:bodyPr>
            <a:no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>
                <a:solidFill>
                  <a:srgbClr val="00B0F0"/>
                </a:solidFill>
              </a:rPr>
              <a:t>Fosilní paliva </a:t>
            </a:r>
            <a:r>
              <a:rPr lang="cs-CZ" sz="3600" b="1" dirty="0"/>
              <a:t>jsou dále rozdělena podle svého stavu na </a:t>
            </a:r>
            <a:r>
              <a:rPr lang="cs-CZ" sz="3600" b="1" dirty="0">
                <a:solidFill>
                  <a:srgbClr val="00B0F0"/>
                </a:solidFill>
              </a:rPr>
              <a:t>pevná, kapalná nebo plynná paliva</a:t>
            </a:r>
            <a:r>
              <a:rPr lang="cs-CZ" sz="3600" b="1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Mezi fosilní paliva počítáme </a:t>
            </a:r>
            <a:r>
              <a:rPr lang="cs-CZ" sz="3600" b="1" dirty="0">
                <a:solidFill>
                  <a:srgbClr val="00B0F0"/>
                </a:solidFill>
              </a:rPr>
              <a:t>rašelinu, lignity, hnědé</a:t>
            </a:r>
            <a:br>
              <a:rPr lang="cs-CZ" sz="3600" b="1" dirty="0">
                <a:solidFill>
                  <a:srgbClr val="00B0F0"/>
                </a:solidFill>
              </a:rPr>
            </a:br>
            <a:r>
              <a:rPr lang="cs-CZ" sz="3600" b="1" dirty="0">
                <a:solidFill>
                  <a:srgbClr val="00B0F0"/>
                </a:solidFill>
              </a:rPr>
              <a:t>i černé uhlí a antracit.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Do skupiny fosilních pevných paliv patří produkty, které vzniknou zušlechtěním uhlí, jedná se o </a:t>
            </a:r>
            <a:r>
              <a:rPr lang="cs-CZ" sz="3600" b="1" dirty="0">
                <a:solidFill>
                  <a:srgbClr val="00B0F0"/>
                </a:solidFill>
              </a:rPr>
              <a:t>brikety a koks</a:t>
            </a:r>
            <a:r>
              <a:rPr lang="cs-CZ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9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DRUHY ENERGIE PRO SPOTŘEBITELE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885606"/>
            <a:ext cx="8229600" cy="428483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4400" b="1" dirty="0"/>
              <a:t>Energie primární;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4400" b="1" dirty="0"/>
              <a:t>Energie zušlechtěná;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4400" b="1" dirty="0"/>
              <a:t>Energie užitková;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4400" b="1" dirty="0"/>
              <a:t>Energie spotřební;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4400" b="1" dirty="0"/>
              <a:t>Energie sekundární.</a:t>
            </a:r>
          </a:p>
        </p:txBody>
      </p:sp>
    </p:spTree>
    <p:extLst>
      <p:ext uri="{BB962C8B-B14F-4D97-AF65-F5344CB8AC3E}">
        <p14:creationId xmlns:p14="http://schemas.microsoft.com/office/powerpoint/2010/main" val="32302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FOSILNÍ PEVNÁ PALIVA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0684" y="2110195"/>
            <a:ext cx="11670631" cy="4434983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>
                <a:solidFill>
                  <a:srgbClr val="00B0F0"/>
                </a:solidFill>
              </a:rPr>
              <a:t>Uhlí</a:t>
            </a:r>
            <a:r>
              <a:rPr lang="cs-CZ" sz="3600" b="1" dirty="0"/>
              <a:t> je hornina, vzniklá nahromaděním pravěkých rostlin, které v silné vrstvě podlehly biologickému rozkladu bez přístupu vzduchu za spolupůsobeni tlaku horních vrstev zeminy.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Obecně se může říci, že čím bylo vyšší nadloží a vrstva starší, tím došlo ke zlepšení kvality paliva, počínaje lignitem až po antracit.</a:t>
            </a:r>
          </a:p>
        </p:txBody>
      </p:sp>
    </p:spTree>
    <p:extLst>
      <p:ext uri="{BB962C8B-B14F-4D97-AF65-F5344CB8AC3E}">
        <p14:creationId xmlns:p14="http://schemas.microsoft.com/office/powerpoint/2010/main" val="31469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FOSILNÍ PEVNÁ PALIVA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011" y="2253915"/>
            <a:ext cx="11405936" cy="3571623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Charakteristickými znaky všech druhů pevných paliv jsou hodnoty obsahů tří složek: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Hořlaviny;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Vody;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Popela.</a:t>
            </a:r>
          </a:p>
        </p:txBody>
      </p:sp>
    </p:spTree>
    <p:extLst>
      <p:ext uri="{BB962C8B-B14F-4D97-AF65-F5344CB8AC3E}">
        <p14:creationId xmlns:p14="http://schemas.microsoft.com/office/powerpoint/2010/main" val="29564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6739" y="2663388"/>
            <a:ext cx="3616913" cy="15012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FOSILNÍ PEVNÁ PALIVA (4)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996287" y="4121253"/>
            <a:ext cx="3125337" cy="1136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716130"/>
              </p:ext>
            </p:extLst>
          </p:nvPr>
        </p:nvGraphicFramePr>
        <p:xfrm>
          <a:off x="5988197" y="578738"/>
          <a:ext cx="5523758" cy="56705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96305">
                  <a:extLst>
                    <a:ext uri="{9D8B030D-6E8A-4147-A177-3AD203B41FA5}">
                      <a16:colId xmlns:a16="http://schemas.microsoft.com/office/drawing/2014/main" val="3084655485"/>
                    </a:ext>
                  </a:extLst>
                </a:gridCol>
                <a:gridCol w="1365263">
                  <a:extLst>
                    <a:ext uri="{9D8B030D-6E8A-4147-A177-3AD203B41FA5}">
                      <a16:colId xmlns:a16="http://schemas.microsoft.com/office/drawing/2014/main" val="3330286848"/>
                    </a:ext>
                  </a:extLst>
                </a:gridCol>
                <a:gridCol w="2062190">
                  <a:extLst>
                    <a:ext uri="{9D8B030D-6E8A-4147-A177-3AD203B41FA5}">
                      <a16:colId xmlns:a16="http://schemas.microsoft.com/office/drawing/2014/main" val="4093885439"/>
                    </a:ext>
                  </a:extLst>
                </a:gridCol>
              </a:tblGrid>
              <a:tr h="505297">
                <a:tc rowSpan="9">
                  <a:txBody>
                    <a:bodyPr/>
                    <a:lstStyle/>
                    <a:p>
                      <a:pPr algn="ctr"/>
                      <a:r>
                        <a:rPr lang="cs-CZ" sz="2500"/>
                        <a:t>Paliva fosilní</a:t>
                      </a:r>
                    </a:p>
                  </a:txBody>
                  <a:tcPr marL="93573" marR="93573" marT="46787" marB="46787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cs-CZ" sz="2500" b="1"/>
                        <a:t>Pevná paliva</a:t>
                      </a:r>
                    </a:p>
                  </a:txBody>
                  <a:tcPr marL="93573" marR="93573" marT="46787" marB="467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/>
                        <a:t>Antracit</a:t>
                      </a:r>
                    </a:p>
                  </a:txBody>
                  <a:tcPr marL="93573" marR="93573" marT="46787" marB="46787" anchor="ctr"/>
                </a:tc>
                <a:extLst>
                  <a:ext uri="{0D108BD9-81ED-4DB2-BD59-A6C34878D82A}">
                    <a16:rowId xmlns:a16="http://schemas.microsoft.com/office/drawing/2014/main" val="1675080395"/>
                  </a:ext>
                </a:extLst>
              </a:tr>
              <a:tr h="50529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b="0"/>
                        <a:t>Černé uhlí</a:t>
                      </a:r>
                    </a:p>
                  </a:txBody>
                  <a:tcPr marL="93573" marR="93573" marT="46787" marB="46787" anchor="ctr"/>
                </a:tc>
                <a:extLst>
                  <a:ext uri="{0D108BD9-81ED-4DB2-BD59-A6C34878D82A}">
                    <a16:rowId xmlns:a16="http://schemas.microsoft.com/office/drawing/2014/main" val="2557845277"/>
                  </a:ext>
                </a:extLst>
              </a:tr>
              <a:tr h="50529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b="0"/>
                        <a:t>Hnědé hlí</a:t>
                      </a:r>
                    </a:p>
                  </a:txBody>
                  <a:tcPr marL="93573" marR="93573" marT="46787" marB="46787" anchor="ctr"/>
                </a:tc>
                <a:extLst>
                  <a:ext uri="{0D108BD9-81ED-4DB2-BD59-A6C34878D82A}">
                    <a16:rowId xmlns:a16="http://schemas.microsoft.com/office/drawing/2014/main" val="963475750"/>
                  </a:ext>
                </a:extLst>
              </a:tr>
              <a:tr h="50529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b="0"/>
                        <a:t>Lignit</a:t>
                      </a:r>
                    </a:p>
                  </a:txBody>
                  <a:tcPr marL="93573" marR="93573" marT="46787" marB="46787" anchor="ctr"/>
                </a:tc>
                <a:extLst>
                  <a:ext uri="{0D108BD9-81ED-4DB2-BD59-A6C34878D82A}">
                    <a16:rowId xmlns:a16="http://schemas.microsoft.com/office/drawing/2014/main" val="1582189184"/>
                  </a:ext>
                </a:extLst>
              </a:tr>
              <a:tr h="50529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b="0"/>
                        <a:t>Rašelina</a:t>
                      </a:r>
                    </a:p>
                  </a:txBody>
                  <a:tcPr marL="93573" marR="93573" marT="46787" marB="46787" anchor="ctr"/>
                </a:tc>
                <a:extLst>
                  <a:ext uri="{0D108BD9-81ED-4DB2-BD59-A6C34878D82A}">
                    <a16:rowId xmlns:a16="http://schemas.microsoft.com/office/drawing/2014/main" val="2274532414"/>
                  </a:ext>
                </a:extLst>
              </a:tr>
              <a:tr h="879591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2500" b="1"/>
                        <a:t>Tekutá paliva</a:t>
                      </a:r>
                    </a:p>
                  </a:txBody>
                  <a:tcPr marL="93573" marR="93573" marT="46787" marB="467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b="0"/>
                        <a:t>Těžké topné oleje</a:t>
                      </a:r>
                    </a:p>
                  </a:txBody>
                  <a:tcPr marL="93573" marR="93573" marT="46787" marB="46787" anchor="ctr"/>
                </a:tc>
                <a:extLst>
                  <a:ext uri="{0D108BD9-81ED-4DB2-BD59-A6C34878D82A}">
                    <a16:rowId xmlns:a16="http://schemas.microsoft.com/office/drawing/2014/main" val="1758982760"/>
                  </a:ext>
                </a:extLst>
              </a:tr>
              <a:tr h="879591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b="0"/>
                        <a:t>Lehké topné oleje</a:t>
                      </a:r>
                    </a:p>
                  </a:txBody>
                  <a:tcPr marL="93573" marR="93573" marT="46787" marB="46787" anchor="ctr"/>
                </a:tc>
                <a:extLst>
                  <a:ext uri="{0D108BD9-81ED-4DB2-BD59-A6C34878D82A}">
                    <a16:rowId xmlns:a16="http://schemas.microsoft.com/office/drawing/2014/main" val="337380992"/>
                  </a:ext>
                </a:extLst>
              </a:tr>
              <a:tr h="50529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b="0"/>
                        <a:t>Nafta</a:t>
                      </a:r>
                    </a:p>
                  </a:txBody>
                  <a:tcPr marL="93573" marR="93573" marT="46787" marB="46787" anchor="ctr"/>
                </a:tc>
                <a:extLst>
                  <a:ext uri="{0D108BD9-81ED-4DB2-BD59-A6C34878D82A}">
                    <a16:rowId xmlns:a16="http://schemas.microsoft.com/office/drawing/2014/main" val="170616575"/>
                  </a:ext>
                </a:extLst>
              </a:tr>
              <a:tr h="879591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b="1"/>
                        <a:t>Plynná paliva</a:t>
                      </a:r>
                    </a:p>
                  </a:txBody>
                  <a:tcPr marL="93573" marR="93573" marT="46787" marB="467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b="0"/>
                        <a:t>Zemní plyn</a:t>
                      </a:r>
                    </a:p>
                  </a:txBody>
                  <a:tcPr marL="93573" marR="93573" marT="46787" marB="46787" anchor="ctr"/>
                </a:tc>
                <a:extLst>
                  <a:ext uri="{0D108BD9-81ED-4DB2-BD59-A6C34878D82A}">
                    <a16:rowId xmlns:a16="http://schemas.microsoft.com/office/drawing/2014/main" val="1943951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6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FOSILNÍ TEKUTÁ PALIVA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547" y="2269957"/>
            <a:ext cx="11774906" cy="3924550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Tekutá (kapalná) fosilní paliva jsou získávána z ropy, která je směsí tuhých, kapaných a plynných uhlovodíků.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V surovém stavu obsahuje vodu a soli.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Po základní úpravě se z ní jednotlivé produkty získávají podle rozmezí bodu varu frakcionovanou destilací, tzv. rektifikací. 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762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FOSILNÍ PLYNNÁ PALIVA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632" y="2086133"/>
            <a:ext cx="11710736" cy="428483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>
                <a:solidFill>
                  <a:srgbClr val="00B0F0"/>
                </a:solidFill>
              </a:rPr>
              <a:t>Plynná paliva </a:t>
            </a:r>
            <a:r>
              <a:rPr lang="cs-CZ" sz="3600" b="1" dirty="0"/>
              <a:t>jsou </a:t>
            </a:r>
            <a:r>
              <a:rPr lang="cs-CZ" sz="3600" b="1" dirty="0">
                <a:solidFill>
                  <a:srgbClr val="00B0F0"/>
                </a:solidFill>
              </a:rPr>
              <a:t>nejušlechtilejšími palivy </a:t>
            </a:r>
            <a:r>
              <a:rPr lang="cs-CZ" sz="3600" b="1" dirty="0"/>
              <a:t>a jejich podíl v palivové bilanci naší republiky stále stoupá.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Hlavní přírůstek nových odběratelů zemního plynu představuje vytápění rodinných domů, přechod majitelů a uživatelů činžovních domů na domovní kotelny nebo uživatelů bytů na individuální vytápění bytů etážovými kotli či topidly.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657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JADERNÁ PALIVA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873" y="1893627"/>
            <a:ext cx="11526253" cy="4284838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Zvláštním druhem paliv jsou </a:t>
            </a:r>
            <a:r>
              <a:rPr lang="cs-CZ" sz="3200" b="1" dirty="0">
                <a:solidFill>
                  <a:srgbClr val="00B0F0"/>
                </a:solidFill>
              </a:rPr>
              <a:t>jaderná paliva</a:t>
            </a:r>
            <a:r>
              <a:rPr lang="cs-CZ" sz="3200" b="1" dirty="0"/>
              <a:t>, která jsou uměle vyrobená a </a:t>
            </a:r>
            <a:r>
              <a:rPr lang="cs-CZ" sz="3200" b="1" dirty="0">
                <a:solidFill>
                  <a:srgbClr val="00B0F0"/>
                </a:solidFill>
              </a:rPr>
              <a:t>nepatří ani do fosilních ani do obnovitelných zdrojů</a:t>
            </a:r>
            <a:r>
              <a:rPr lang="cs-CZ" sz="3200" b="1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Z jaderného paliva se energie uvolňuje prostřednictvím jaderných reakcí a to buďto štěpením nebo fúzí.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V současné době se prakticky využívá pouze štěpná jaderná reakce.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B0F0"/>
                </a:solidFill>
              </a:rPr>
              <a:t>Jako paliva se využívá uran nebo plutonium</a:t>
            </a:r>
            <a:r>
              <a:rPr lang="cs-CZ" sz="3200" b="1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Palivo pro využití v jaderných elektrárnách je přepracováno do jaderných palivových článků.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32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FOSILNÍ PLYNNÁ PALIVA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674" y="2310063"/>
            <a:ext cx="11630526" cy="3515476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Značně se rozšiřuje </a:t>
            </a:r>
            <a:r>
              <a:rPr lang="cs-CZ" sz="3600" b="1" dirty="0">
                <a:solidFill>
                  <a:srgbClr val="00B0F0"/>
                </a:solidFill>
              </a:rPr>
              <a:t>vytápění propan-butanem </a:t>
            </a:r>
            <a:r>
              <a:rPr lang="cs-CZ" sz="3600" b="1" dirty="0"/>
              <a:t>v místech, kde není zaveden zemní plyn.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Rodinné domy, hotely, restaurace, zdravotnická zařízení apod. jsou pak zásobovány autocisternami do svých tlakových zásobníků 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120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FOSILNÍ PLYNNÁ PALIVA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526" y="2118217"/>
            <a:ext cx="11790947" cy="4284838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B0F0"/>
                </a:solidFill>
              </a:rPr>
              <a:t>Hlavní výhody plynných paliv </a:t>
            </a:r>
            <a:r>
              <a:rPr lang="cs-CZ" sz="3200" b="1" dirty="0"/>
              <a:t>oproti ostatním je možné shrnout do několika bodů: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Čistý provoz;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Plyn není nutno skladovat (oproti – rozsáhlých skládkám uhlí</a:t>
            </a:r>
            <a:br>
              <a:rPr lang="cs-CZ" sz="3200" b="1" dirty="0"/>
            </a:br>
            <a:r>
              <a:rPr lang="cs-CZ" sz="3200" b="1" dirty="0"/>
              <a:t>a nákladnému olejovému hospodářství) mimo propan-butan;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Nejvyšší účinnost spalovacího procesu;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Při spalování nevznikají tuhé odpady a znečišťování ovzduší oxidy síry je minimální – spaliny neobsahují saze, ani popílek;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Automatický provoz spalovacích zařízení;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739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FOSILNÍ PLYNNÁ PALIVA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4695" y="2094154"/>
            <a:ext cx="11662610" cy="428483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>
                <a:solidFill>
                  <a:srgbClr val="00B0F0"/>
                </a:solidFill>
              </a:rPr>
              <a:t>Hlavní výhody plynných paliv </a:t>
            </a:r>
            <a:r>
              <a:rPr lang="cs-CZ" sz="3600" b="1" dirty="0"/>
              <a:t>oproti ostatním je možné shrnout do několika bodů: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Spalovací zařízení na plyn je </a:t>
            </a:r>
            <a:r>
              <a:rPr lang="cs-CZ" sz="3600" b="1" dirty="0">
                <a:solidFill>
                  <a:srgbClr val="00B0F0"/>
                </a:solidFill>
              </a:rPr>
              <a:t>velmi pohotové </a:t>
            </a:r>
            <a:r>
              <a:rPr lang="cs-CZ" sz="3600" b="1" dirty="0"/>
              <a:t>a </a:t>
            </a:r>
            <a:r>
              <a:rPr lang="cs-CZ" sz="3600" b="1" dirty="0">
                <a:solidFill>
                  <a:srgbClr val="00B0F0"/>
                </a:solidFill>
              </a:rPr>
              <a:t>ve velkém rozsahu regulovatelné;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Použití plynu vyžaduje </a:t>
            </a:r>
            <a:r>
              <a:rPr lang="cs-CZ" sz="3600" b="1" dirty="0">
                <a:solidFill>
                  <a:srgbClr val="00B0F0"/>
                </a:solidFill>
              </a:rPr>
              <a:t>menší investice do spalovacích zařízení a má malé prostorové nároky.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280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FOSILNÍ PLYNNÁ PALIVA - NEVÝHODY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663" y="2022017"/>
            <a:ext cx="11686673" cy="428483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4000" b="1" dirty="0"/>
              <a:t>Z </a:t>
            </a:r>
            <a:r>
              <a:rPr lang="cs-CZ" sz="4000" b="1" dirty="0">
                <a:solidFill>
                  <a:srgbClr val="00B0F0"/>
                </a:solidFill>
              </a:rPr>
              <a:t>nebezpečných vlastností plynu </a:t>
            </a:r>
            <a:r>
              <a:rPr lang="cs-CZ" sz="4000" b="1" dirty="0"/>
              <a:t>jsou nejdůležitější </a:t>
            </a:r>
            <a:r>
              <a:rPr lang="cs-CZ" sz="4000" b="1" dirty="0">
                <a:solidFill>
                  <a:srgbClr val="00B0F0"/>
                </a:solidFill>
              </a:rPr>
              <a:t>výbušnost, rychlost šíření plamene a toxicita</a:t>
            </a:r>
            <a:r>
              <a:rPr lang="cs-CZ" sz="4000" b="1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4000" b="1" dirty="0"/>
              <a:t>Pro spalování a eventuální výbuch plynných paliv je </a:t>
            </a:r>
            <a:r>
              <a:rPr lang="cs-CZ" sz="4000" b="1" dirty="0">
                <a:solidFill>
                  <a:srgbClr val="00B0F0"/>
                </a:solidFill>
              </a:rPr>
              <a:t>zapotřebí přítomnost vzduchu</a:t>
            </a:r>
            <a:r>
              <a:rPr lang="cs-CZ" sz="4000" b="1" dirty="0"/>
              <a:t>, konkrétně kyslíku v něm obsaženém a </a:t>
            </a:r>
            <a:r>
              <a:rPr lang="cs-CZ" sz="4000" b="1" dirty="0">
                <a:solidFill>
                  <a:srgbClr val="00B0F0"/>
                </a:solidFill>
              </a:rPr>
              <a:t>dosažení zápalné teploty</a:t>
            </a:r>
            <a:r>
              <a:rPr lang="cs-CZ" sz="4000" b="1" dirty="0"/>
              <a:t>.</a:t>
            </a:r>
            <a:endParaRPr lang="cs-CZ" sz="4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933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 PRIMÁRNÍ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252" y="1813417"/>
            <a:ext cx="11237495" cy="428483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>
                <a:solidFill>
                  <a:srgbClr val="00B0F0"/>
                </a:solidFill>
              </a:rPr>
              <a:t>surová forma energie </a:t>
            </a:r>
            <a:r>
              <a:rPr lang="cs-CZ" sz="2800" b="1" dirty="0"/>
              <a:t>(ropa, uhlí, uran atd.)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Do této formy energie se zahrnuje také i </a:t>
            </a:r>
            <a:r>
              <a:rPr lang="cs-CZ" sz="2800" b="1" dirty="0">
                <a:solidFill>
                  <a:srgbClr val="00B0F0"/>
                </a:solidFill>
              </a:rPr>
              <a:t>elektřina získaná ve vodních, geotermálních a jaderných elektrárnách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Uvádí se v tunách černého uhlí tzn. měrného paliva (TMP) nebo</a:t>
            </a:r>
            <a:br>
              <a:rPr lang="cs-CZ" sz="2800" b="1" dirty="0"/>
            </a:br>
            <a:r>
              <a:rPr lang="cs-CZ" sz="2800" b="1" dirty="0"/>
              <a:t>v tunách ropného ekvivalentu (TOE, </a:t>
            </a:r>
            <a:r>
              <a:rPr lang="cs-CZ" sz="2800" b="1" dirty="0" err="1"/>
              <a:t>Tonns</a:t>
            </a:r>
            <a:r>
              <a:rPr lang="cs-CZ" sz="2800" b="1" dirty="0"/>
              <a:t>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err="1"/>
              <a:t>Oil</a:t>
            </a:r>
            <a:r>
              <a:rPr lang="cs-CZ" sz="2800" b="1" dirty="0"/>
              <a:t> </a:t>
            </a:r>
            <a:r>
              <a:rPr lang="cs-CZ" sz="2800" b="1" dirty="0" err="1"/>
              <a:t>Equivalent</a:t>
            </a:r>
            <a:r>
              <a:rPr lang="cs-CZ" sz="2800" b="1" dirty="0"/>
              <a:t>)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Jedná se o množství ropy, které by se spotřebovalo k její výrobě</a:t>
            </a:r>
            <a:br>
              <a:rPr lang="cs-CZ" sz="2800" b="1" dirty="0"/>
            </a:br>
            <a:r>
              <a:rPr lang="cs-CZ" sz="2800" b="1" dirty="0"/>
              <a:t>v elektrárně s průměrnou účinností 33 %</a:t>
            </a:r>
          </a:p>
        </p:txBody>
      </p:sp>
    </p:spTree>
    <p:extLst>
      <p:ext uri="{BB962C8B-B14F-4D97-AF65-F5344CB8AC3E}">
        <p14:creationId xmlns:p14="http://schemas.microsoft.com/office/powerpoint/2010/main" val="21162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JADERNÁ PALIVA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541463"/>
            <a:ext cx="8229600" cy="428466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38657"/>
              </p:ext>
            </p:extLst>
          </p:nvPr>
        </p:nvGraphicFramePr>
        <p:xfrm>
          <a:off x="4884978" y="643466"/>
          <a:ext cx="6565377" cy="55687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94207">
                  <a:extLst>
                    <a:ext uri="{9D8B030D-6E8A-4147-A177-3AD203B41FA5}">
                      <a16:colId xmlns:a16="http://schemas.microsoft.com/office/drawing/2014/main" val="3585575441"/>
                    </a:ext>
                  </a:extLst>
                </a:gridCol>
                <a:gridCol w="2310756">
                  <a:extLst>
                    <a:ext uri="{9D8B030D-6E8A-4147-A177-3AD203B41FA5}">
                      <a16:colId xmlns:a16="http://schemas.microsoft.com/office/drawing/2014/main" val="3503320008"/>
                    </a:ext>
                  </a:extLst>
                </a:gridCol>
                <a:gridCol w="2560414">
                  <a:extLst>
                    <a:ext uri="{9D8B030D-6E8A-4147-A177-3AD203B41FA5}">
                      <a16:colId xmlns:a16="http://schemas.microsoft.com/office/drawing/2014/main" val="2341192947"/>
                    </a:ext>
                  </a:extLst>
                </a:gridCol>
              </a:tblGrid>
              <a:tr h="591887">
                <a:tc rowSpan="8">
                  <a:txBody>
                    <a:bodyPr/>
                    <a:lstStyle/>
                    <a:p>
                      <a:pPr algn="ctr"/>
                      <a:r>
                        <a:rPr lang="cs-CZ" sz="2700"/>
                        <a:t>Jaderné paliva</a:t>
                      </a:r>
                    </a:p>
                  </a:txBody>
                  <a:tcPr marL="125047" marR="125047" marT="62523" marB="62523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700" b="1"/>
                        <a:t>Oxidy kovů</a:t>
                      </a:r>
                    </a:p>
                  </a:txBody>
                  <a:tcPr marL="125047" marR="125047" marT="62523" marB="62523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700" b="0"/>
                        <a:t>UOX</a:t>
                      </a:r>
                    </a:p>
                  </a:txBody>
                  <a:tcPr marL="125047" marR="125047" marT="62523" marB="62523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240593"/>
                  </a:ext>
                </a:extLst>
              </a:tr>
              <a:tr h="59188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700" b="0"/>
                        <a:t>MOX</a:t>
                      </a:r>
                    </a:p>
                  </a:txBody>
                  <a:tcPr marL="125047" marR="125047" marT="62523" marB="62523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341190"/>
                  </a:ext>
                </a:extLst>
              </a:tr>
              <a:tr h="59188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700" b="1"/>
                        <a:t>Kovové palivo</a:t>
                      </a:r>
                    </a:p>
                  </a:txBody>
                  <a:tcPr marL="125047" marR="125047" marT="62523" marB="62523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700" b="0"/>
                        <a:t>TRIGA</a:t>
                      </a:r>
                    </a:p>
                  </a:txBody>
                  <a:tcPr marL="125047" marR="125047" marT="62523" marB="62523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13678"/>
                  </a:ext>
                </a:extLst>
              </a:tr>
              <a:tr h="1008709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700" b="0"/>
                        <a:t>Aktinidové palivo</a:t>
                      </a:r>
                    </a:p>
                  </a:txBody>
                  <a:tcPr marL="125047" marR="125047" marT="62523" marB="62523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259274"/>
                  </a:ext>
                </a:extLst>
              </a:tr>
              <a:tr h="59188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700" b="1"/>
                        <a:t>Keramické palivo</a:t>
                      </a:r>
                    </a:p>
                  </a:txBody>
                  <a:tcPr marL="125047" marR="125047" marT="62523" marB="62523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700" b="0"/>
                        <a:t>Nitrid uranu</a:t>
                      </a:r>
                    </a:p>
                  </a:txBody>
                  <a:tcPr marL="125047" marR="125047" marT="62523" marB="62523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72430"/>
                  </a:ext>
                </a:extLst>
              </a:tr>
              <a:tr h="59188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700" b="0"/>
                        <a:t>Carbid uranu</a:t>
                      </a:r>
                    </a:p>
                  </a:txBody>
                  <a:tcPr marL="125047" marR="125047" marT="62523" marB="62523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658585"/>
                  </a:ext>
                </a:extLst>
              </a:tr>
              <a:tr h="1008709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700" b="1"/>
                        <a:t>Kapalné palivo</a:t>
                      </a:r>
                    </a:p>
                  </a:txBody>
                  <a:tcPr marL="125047" marR="125047" marT="62523" marB="62523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700" b="0"/>
                        <a:t>Rozestavené soli</a:t>
                      </a:r>
                    </a:p>
                  </a:txBody>
                  <a:tcPr marL="125047" marR="125047" marT="62523" marB="62523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121952"/>
                  </a:ext>
                </a:extLst>
              </a:tr>
              <a:tr h="59188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700" b="0"/>
                        <a:t>Vodný  roztok</a:t>
                      </a:r>
                    </a:p>
                  </a:txBody>
                  <a:tcPr marL="125047" marR="125047" marT="62523" marB="62523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2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2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JADERNÁ PALIVA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779" y="2022017"/>
            <a:ext cx="11598442" cy="428483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>
                <a:solidFill>
                  <a:srgbClr val="00B0F0"/>
                </a:solidFill>
              </a:rPr>
              <a:t>Vyhořelé palivo</a:t>
            </a:r>
            <a:r>
              <a:rPr lang="cs-CZ" sz="3600" b="1" dirty="0"/>
              <a:t>, v němž se rozpadla většina </a:t>
            </a:r>
            <a:r>
              <a:rPr lang="cs-CZ" sz="3600" b="1" dirty="0">
                <a:solidFill>
                  <a:srgbClr val="00B0F0"/>
                </a:solidFill>
              </a:rPr>
              <a:t>uranu</a:t>
            </a:r>
            <a:r>
              <a:rPr lang="cs-CZ" sz="3600" b="1" dirty="0"/>
              <a:t> (případně </a:t>
            </a:r>
            <a:r>
              <a:rPr lang="cs-CZ" sz="3600" b="1" dirty="0">
                <a:solidFill>
                  <a:srgbClr val="00B0F0"/>
                </a:solidFill>
              </a:rPr>
              <a:t>plutonia</a:t>
            </a:r>
            <a:r>
              <a:rPr lang="cs-CZ" sz="3600" b="1" dirty="0"/>
              <a:t>) se obvykle </a:t>
            </a:r>
            <a:r>
              <a:rPr lang="cs-CZ" sz="3600" b="1" dirty="0">
                <a:solidFill>
                  <a:srgbClr val="00B0F0"/>
                </a:solidFill>
              </a:rPr>
              <a:t>skladuje v meziskladech</a:t>
            </a:r>
            <a:r>
              <a:rPr lang="cs-CZ" sz="3600" b="1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Toto palivo se dá </a:t>
            </a:r>
            <a:r>
              <a:rPr lang="cs-CZ" sz="3600" b="1" dirty="0">
                <a:solidFill>
                  <a:srgbClr val="00B0F0"/>
                </a:solidFill>
              </a:rPr>
              <a:t>recyklovat na nové palivo</a:t>
            </a:r>
            <a:r>
              <a:rPr lang="cs-CZ" sz="3600" b="1" dirty="0"/>
              <a:t>, ale recyklace je v současné době dražší než výroba nového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>
                <a:solidFill>
                  <a:srgbClr val="00B0F0"/>
                </a:solidFill>
              </a:rPr>
              <a:t>Recyklace</a:t>
            </a:r>
            <a:r>
              <a:rPr lang="cs-CZ" sz="3600" b="1" dirty="0"/>
              <a:t> spočívá v oddělení štěpných produktů</a:t>
            </a:r>
            <a:br>
              <a:rPr lang="cs-CZ" sz="3600" b="1" dirty="0"/>
            </a:br>
            <a:r>
              <a:rPr lang="cs-CZ" sz="3600" b="1" dirty="0"/>
              <a:t>a doplnění uranu nebo plutonia.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324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JADERNÁ PALIVA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0894" y="2022017"/>
            <a:ext cx="11510211" cy="4284838"/>
          </a:xfrm>
        </p:spPr>
        <p:txBody>
          <a:bodyPr>
            <a:normAutofit fontScale="925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Jedním z </a:t>
            </a:r>
            <a:r>
              <a:rPr lang="cs-CZ" sz="3600" b="1" dirty="0">
                <a:solidFill>
                  <a:srgbClr val="00B0F0"/>
                </a:solidFill>
              </a:rPr>
              <a:t>nejdůležitějších problémů</a:t>
            </a:r>
            <a:r>
              <a:rPr lang="cs-CZ" sz="3600" b="1" dirty="0"/>
              <a:t>, souvisejících</a:t>
            </a:r>
            <a:br>
              <a:rPr lang="cs-CZ" sz="3600" b="1" dirty="0"/>
            </a:br>
            <a:r>
              <a:rPr lang="cs-CZ" sz="3600" b="1" dirty="0"/>
              <a:t>s používáním jaderných paliv, </a:t>
            </a:r>
            <a:r>
              <a:rPr lang="cs-CZ" sz="3600" b="1" dirty="0">
                <a:solidFill>
                  <a:srgbClr val="00B0F0"/>
                </a:solidFill>
              </a:rPr>
              <a:t>je jejich skladování</a:t>
            </a:r>
            <a:r>
              <a:rPr lang="cs-CZ" sz="3600" b="1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>
                <a:solidFill>
                  <a:srgbClr val="00B0F0"/>
                </a:solidFill>
              </a:rPr>
              <a:t>Vyhořelé palivo</a:t>
            </a:r>
            <a:r>
              <a:rPr lang="cs-CZ" sz="3600" b="1" dirty="0"/>
              <a:t> je stále </a:t>
            </a:r>
            <a:r>
              <a:rPr lang="cs-CZ" sz="3600" b="1" dirty="0">
                <a:solidFill>
                  <a:srgbClr val="00B0F0"/>
                </a:solidFill>
              </a:rPr>
              <a:t>vysoce radioaktivní a nebezpečné</a:t>
            </a:r>
            <a:r>
              <a:rPr lang="cs-CZ" sz="3600" b="1" dirty="0"/>
              <a:t>, musí proto být skladováno za speciálních podmínek.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V první fázi se palivo skladuje zpravidla vedle reaktoru nebo v areálu jaderného zařízení a </a:t>
            </a:r>
            <a:r>
              <a:rPr lang="cs-CZ" sz="3600" b="1" dirty="0">
                <a:solidFill>
                  <a:srgbClr val="00B0F0"/>
                </a:solidFill>
              </a:rPr>
              <a:t>chladí</a:t>
            </a:r>
            <a:r>
              <a:rPr lang="cs-CZ" sz="3600" b="1" dirty="0"/>
              <a:t> se několik let ve zvláštním bazénů.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201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JADERNÁ PALIVA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505" y="2022017"/>
            <a:ext cx="11806990" cy="428483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Alternativou ke skladování v bazénu je suché </a:t>
            </a:r>
            <a:r>
              <a:rPr lang="cs-CZ" sz="3600" b="1" dirty="0">
                <a:solidFill>
                  <a:srgbClr val="00B0F0"/>
                </a:solidFill>
              </a:rPr>
              <a:t>skladování</a:t>
            </a:r>
            <a:br>
              <a:rPr lang="cs-CZ" sz="3600" b="1" dirty="0">
                <a:solidFill>
                  <a:srgbClr val="00B0F0"/>
                </a:solidFill>
              </a:rPr>
            </a:br>
            <a:r>
              <a:rPr lang="cs-CZ" sz="3600" b="1" dirty="0">
                <a:solidFill>
                  <a:srgbClr val="00B0F0"/>
                </a:solidFill>
              </a:rPr>
              <a:t>v ocelových kontejnerech.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V těchto kontejnerech je možné palivo ukládat do </a:t>
            </a:r>
            <a:r>
              <a:rPr lang="cs-CZ" sz="3600" b="1" dirty="0">
                <a:solidFill>
                  <a:srgbClr val="00B0F0"/>
                </a:solidFill>
              </a:rPr>
              <a:t>meziskladu</a:t>
            </a:r>
            <a:r>
              <a:rPr lang="cs-CZ" sz="3600" b="1" dirty="0"/>
              <a:t> i na několik desítek let.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Pro dlouhodobější skladování a ukládání se používají </a:t>
            </a:r>
            <a:r>
              <a:rPr lang="cs-CZ" sz="3600" b="1" dirty="0">
                <a:solidFill>
                  <a:srgbClr val="00B0F0"/>
                </a:solidFill>
              </a:rPr>
              <a:t>hlubinná uložiště</a:t>
            </a:r>
            <a:r>
              <a:rPr lang="cs-CZ" sz="3600" b="1" dirty="0"/>
              <a:t>.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420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1156" y="2643303"/>
            <a:ext cx="4900144" cy="16378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JADERNÁ PALIVA (6)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venku, umění&#10;&#10;Popis byl vytvořen automatick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054" y="471748"/>
            <a:ext cx="1831065" cy="255200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130" y="3676230"/>
            <a:ext cx="3292912" cy="255200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541463"/>
            <a:ext cx="8229600" cy="428466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046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JADERNÁ PALIVA (7)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926" y="2582779"/>
            <a:ext cx="11518232" cy="3242760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4000" b="1" dirty="0"/>
              <a:t>V současnosti </a:t>
            </a:r>
            <a:r>
              <a:rPr lang="cs-CZ" sz="4000" b="1" dirty="0">
                <a:solidFill>
                  <a:srgbClr val="00B0F0"/>
                </a:solidFill>
              </a:rPr>
              <a:t>Česká republika</a:t>
            </a:r>
            <a:r>
              <a:rPr lang="cs-CZ" sz="4000" b="1" dirty="0"/>
              <a:t>, která se po prohlášení látky za radioaktivní odpad stává jejím majitelem, provozuje </a:t>
            </a:r>
            <a:r>
              <a:rPr lang="cs-CZ" sz="4000" b="1" dirty="0">
                <a:solidFill>
                  <a:srgbClr val="00B0F0"/>
                </a:solidFill>
              </a:rPr>
              <a:t>tři úložiště nízko</a:t>
            </a:r>
            <a:br>
              <a:rPr lang="cs-CZ" sz="4000" b="1" dirty="0">
                <a:solidFill>
                  <a:srgbClr val="00B0F0"/>
                </a:solidFill>
              </a:rPr>
            </a:br>
            <a:r>
              <a:rPr lang="cs-CZ" sz="4000" b="1" dirty="0">
                <a:solidFill>
                  <a:srgbClr val="00B0F0"/>
                </a:solidFill>
              </a:rPr>
              <a:t>a středněaktivních odpadů.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396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159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ÚLOŽIŠTĚ NÍZKO A STŘEDNĚAKTIVNÍCH ODPADŮ V ČESKÉ REPUBLICE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541463"/>
            <a:ext cx="8229600" cy="428466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pic>
        <p:nvPicPr>
          <p:cNvPr id="5" name="Picture 2" descr="https://astronautlab.cz/webdesign/bezemisi-redesign/wp-content/uploads/2021/02/uloziste_odpadu_ma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13" y="1900990"/>
            <a:ext cx="6991173" cy="466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VÝBĚR LOKALIT PRO STAVBU HLUBINNÉHU HLUBINNÉHO ULOŽIŠTĚ PEO JADERNÝ ODPAD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8863" y="2699084"/>
            <a:ext cx="4347411" cy="145983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9 původních lokalit, červeně označení</a:t>
            </a:r>
            <a:br>
              <a:rPr lang="cs-CZ" b="1" dirty="0"/>
            </a:br>
            <a:r>
              <a:rPr lang="cs-CZ" b="1" dirty="0"/>
              <a:t>4 současní kandidáti.</a:t>
            </a:r>
            <a:endParaRPr lang="cs-CZ" sz="20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pic>
        <p:nvPicPr>
          <p:cNvPr id="4098" name="Picture 2" descr="https://1gr.cz/fotky/idnes/22/011/cl5/IDV909d12_Snimekobrazovky2022_01_07v12.27.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18" y="2132949"/>
            <a:ext cx="5602782" cy="382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DRUHOTNÉ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726" y="2022017"/>
            <a:ext cx="11638547" cy="428483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Jedním z produktů života lidské společnosti jsou i odpadky.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Jedná se nejen o odpad z průmyslové a zemědělské produkce, ale ze způsobu člověk.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Podle statistik jeden člověk v rozvinuté společnosti vyprodukuju je za rok asi 600 až 1 000 kg </a:t>
            </a:r>
            <a:r>
              <a:rPr lang="cs-CZ" sz="3200" b="1" dirty="0">
                <a:solidFill>
                  <a:srgbClr val="00B0F0"/>
                </a:solidFill>
              </a:rPr>
              <a:t>odpadu</a:t>
            </a:r>
            <a:r>
              <a:rPr lang="cs-CZ" sz="3200" b="1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/>
              <a:t>Spolu s odpadem z výroby se jedná o nezanedbatelné množství materiálu, který je potřeba ukládat a skladovat tak, aby nedocházelo k poškozování životního prostředí.</a:t>
            </a:r>
            <a:endParaRPr lang="cs-CZ" sz="32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657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DRUHOTNÉ ZDROJE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757" y="1844841"/>
            <a:ext cx="11638547" cy="3980697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Vzhledem k množství vyprodukovaného odpadu byla již odedávna snaha alespoň část tohoto materiálu zužitkovat, např. kompostováním v zemědělské výrobě nebo spalováním.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V současné době se odpady třídí.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Jedna část odpadů je využívána jako zdroj druhotných surovin (kovy apod.)</a:t>
            </a:r>
            <a:br>
              <a:rPr lang="cs-CZ" sz="2600" b="1" dirty="0"/>
            </a:br>
            <a:r>
              <a:rPr lang="cs-CZ" sz="2600" b="1" dirty="0"/>
              <a:t>a druhá se stává významným druhotným energetickým zdrojem, protože energetický obsah je srovnatelný s uhlím, v některých případech je větší než</a:t>
            </a:r>
            <a:br>
              <a:rPr lang="cs-CZ" sz="2600" b="1" dirty="0"/>
            </a:br>
            <a:r>
              <a:rPr lang="cs-CZ" sz="2600" b="1" dirty="0"/>
              <a:t>u kvalitního uhlí.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6021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 ZUŠLECHTĚNÁ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2294021"/>
            <a:ext cx="8229600" cy="353151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primární energie (bez elektrické energie) se k přímé spotřebě musí zušlechtit např. v koksárnách, rafinériích, tepelných elektrárnách aj.</a:t>
            </a:r>
          </a:p>
        </p:txBody>
      </p:sp>
    </p:spTree>
    <p:extLst>
      <p:ext uri="{BB962C8B-B14F-4D97-AF65-F5344CB8AC3E}">
        <p14:creationId xmlns:p14="http://schemas.microsoft.com/office/powerpoint/2010/main" val="19500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DRUHOTNÉ ZDROJE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0737" y="2125579"/>
            <a:ext cx="11590421" cy="3699960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Odpady jsou ve své podstatě využívány dvěma základními způsoby: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>
                <a:solidFill>
                  <a:srgbClr val="00B0F0"/>
                </a:solidFill>
              </a:rPr>
              <a:t>Termochemické procesy </a:t>
            </a:r>
            <a:r>
              <a:rPr lang="cs-CZ" sz="3600" b="1" dirty="0"/>
              <a:t>(spalování a zplyňování)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>
                <a:solidFill>
                  <a:srgbClr val="00B0F0"/>
                </a:solidFill>
              </a:rPr>
              <a:t>Biochemické procesy </a:t>
            </a:r>
            <a:r>
              <a:rPr lang="cs-CZ" sz="3600" b="1" dirty="0"/>
              <a:t>(fermentace a anaerobní vyhnívání)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2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294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DRUHOTNÉ ZDROJE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4379" y="2719137"/>
            <a:ext cx="4924926" cy="341178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>
                <a:solidFill>
                  <a:srgbClr val="00B0F0"/>
                </a:solidFill>
              </a:rPr>
              <a:t>Odpady</a:t>
            </a:r>
            <a:r>
              <a:rPr lang="cs-CZ" sz="2600" b="1" dirty="0"/>
              <a:t> jsou ve své podstatě využívány dvěma základními způsoby: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b="1" dirty="0"/>
              <a:t>Termochemické procesy (</a:t>
            </a:r>
            <a:r>
              <a:rPr lang="cs-CZ" sz="2200" b="1" dirty="0">
                <a:solidFill>
                  <a:srgbClr val="00B0F0"/>
                </a:solidFill>
              </a:rPr>
              <a:t>spalování</a:t>
            </a:r>
            <a:r>
              <a:rPr lang="cs-CZ" sz="2200" b="1" dirty="0"/>
              <a:t> a </a:t>
            </a:r>
            <a:r>
              <a:rPr lang="cs-CZ" sz="2200" b="1" dirty="0">
                <a:solidFill>
                  <a:srgbClr val="00B0F0"/>
                </a:solidFill>
              </a:rPr>
              <a:t>zplyňování</a:t>
            </a:r>
            <a:r>
              <a:rPr lang="cs-CZ" sz="2200" b="1" dirty="0"/>
              <a:t>)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244" t="48253" r="26163" b="14983"/>
          <a:stretch/>
        </p:blipFill>
        <p:spPr>
          <a:xfrm>
            <a:off x="5626573" y="2719137"/>
            <a:ext cx="6072328" cy="25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DRUHOTNÉ ZDROJE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822" y="1796715"/>
            <a:ext cx="3553326" cy="4028823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>
                <a:solidFill>
                  <a:srgbClr val="00B0F0"/>
                </a:solidFill>
              </a:rPr>
              <a:t>Odpady</a:t>
            </a:r>
            <a:r>
              <a:rPr lang="cs-CZ" sz="2600" b="1" dirty="0"/>
              <a:t> jsou ve své podstatě využívány dvěma základními způsoby: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b="1" dirty="0"/>
              <a:t>Biochemické procesy (</a:t>
            </a:r>
            <a:r>
              <a:rPr lang="cs-CZ" sz="2200" b="1" dirty="0">
                <a:solidFill>
                  <a:srgbClr val="00B0F0"/>
                </a:solidFill>
              </a:rPr>
              <a:t>fermentace</a:t>
            </a:r>
            <a:br>
              <a:rPr lang="cs-CZ" sz="2200" b="1" dirty="0">
                <a:solidFill>
                  <a:srgbClr val="00B0F0"/>
                </a:solidFill>
              </a:rPr>
            </a:br>
            <a:r>
              <a:rPr lang="cs-CZ" sz="2200" b="1" dirty="0"/>
              <a:t>a </a:t>
            </a:r>
            <a:r>
              <a:rPr lang="cs-CZ" sz="2200" b="1" dirty="0">
                <a:solidFill>
                  <a:srgbClr val="00B0F0"/>
                </a:solidFill>
              </a:rPr>
              <a:t>anaerobní vyhnívání</a:t>
            </a:r>
            <a:r>
              <a:rPr lang="cs-CZ" sz="2200" b="1" dirty="0"/>
              <a:t>)</a:t>
            </a:r>
            <a:endParaRPr lang="cs-CZ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pic>
        <p:nvPicPr>
          <p:cNvPr id="7172" name="Picture 4" descr="Print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71" y="1796715"/>
            <a:ext cx="6008307" cy="41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 UŽITKOVÁ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2582779"/>
            <a:ext cx="8229600" cy="211755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/>
              <a:t>přeměněná energie u spotřebitele na tepelnou energii, hnací energii apod.</a:t>
            </a:r>
          </a:p>
        </p:txBody>
      </p:sp>
    </p:spTree>
    <p:extLst>
      <p:ext uri="{BB962C8B-B14F-4D97-AF65-F5344CB8AC3E}">
        <p14:creationId xmlns:p14="http://schemas.microsoft.com/office/powerpoint/2010/main" val="30600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51145"/>
            <a:ext cx="8229600" cy="86649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ENERGIE SPOTŘEBNÍ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2518611"/>
            <a:ext cx="8229600" cy="1700463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4000" b="1" dirty="0"/>
              <a:t>zušlechtěná energie dopravovaná ke spotřebiteli.</a:t>
            </a:r>
          </a:p>
        </p:txBody>
      </p:sp>
    </p:spTree>
    <p:extLst>
      <p:ext uri="{BB962C8B-B14F-4D97-AF65-F5344CB8AC3E}">
        <p14:creationId xmlns:p14="http://schemas.microsoft.com/office/powerpoint/2010/main" val="2512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2885</Words>
  <Application>Microsoft Office PowerPoint</Application>
  <PresentationFormat>Širokoúhlá obrazovka</PresentationFormat>
  <Paragraphs>447</Paragraphs>
  <Slides>72</Slides>
  <Notes>72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6" baseType="lpstr">
      <vt:lpstr>Arial</vt:lpstr>
      <vt:lpstr>Calibri</vt:lpstr>
      <vt:lpstr>Calibri Light</vt:lpstr>
      <vt:lpstr>Motiv Office</vt:lpstr>
      <vt:lpstr>ENERGETICKÝ MANAGEMENT  2. FORMY A ZDROJE ENERGIE </vt:lpstr>
      <vt:lpstr>ENERGIE</vt:lpstr>
      <vt:lpstr>ENERGIE ZÁKON ZACHOVÁNÍ ENERGIE</vt:lpstr>
      <vt:lpstr>DRUHY ENERGIE</vt:lpstr>
      <vt:lpstr>DRUHY ENERGIE PRO SPOTŘEBITELE</vt:lpstr>
      <vt:lpstr>ENERGIE PRIMÁRNÍ</vt:lpstr>
      <vt:lpstr>ENERGIE ZUŠLECHTĚNÁ</vt:lpstr>
      <vt:lpstr>ENERGIE UŽITKOVÁ</vt:lpstr>
      <vt:lpstr>ENERGIE SPOTŘEBNÍ</vt:lpstr>
      <vt:lpstr>ENERGIE SEKUNDÁRNÍ</vt:lpstr>
      <vt:lpstr>VYUŽITÍ ENERGETICKÉHO ZDROJE A JEHO CELKOVÁ ÚČINNOST</vt:lpstr>
      <vt:lpstr>OBNOVITELNÉ A NEOBNOVITELNÉ ZDROJE ENERGIE</vt:lpstr>
      <vt:lpstr>PRIMÁRNÍ ZDROJE ENERGIE</vt:lpstr>
      <vt:lpstr>OBNOVITELNÉ ZDROJE (1)</vt:lpstr>
      <vt:lpstr>OBNOVITELNÉ ZDROJE (2)</vt:lpstr>
      <vt:lpstr>OBNOVITELNÉ ZDROJE (3)</vt:lpstr>
      <vt:lpstr>ENERGIE SVĚTLA (1)</vt:lpstr>
      <vt:lpstr>ENERGIE SVĚTLA (2)</vt:lpstr>
      <vt:lpstr>ENERGIE SVĚTLA (3)</vt:lpstr>
      <vt:lpstr>ENERGIE SVĚTLA (4)</vt:lpstr>
      <vt:lpstr>ENERGIE SVĚTLA (5)</vt:lpstr>
      <vt:lpstr>ENERGIE SVĚTLA (6)</vt:lpstr>
      <vt:lpstr>ENERGIE SVĚTLA (7)</vt:lpstr>
      <vt:lpstr>ENERGIE SVĚTLA (8)</vt:lpstr>
      <vt:lpstr>ENERGIE VĚTRU (1)</vt:lpstr>
      <vt:lpstr>ENERGIE VĚTRU (2)</vt:lpstr>
      <vt:lpstr>ENERGIE VĚTRU (3)</vt:lpstr>
      <vt:lpstr>ENERGIE VĚTRU (4)</vt:lpstr>
      <vt:lpstr>ENERGIE VĚTRU (5)</vt:lpstr>
      <vt:lpstr>ENERGIE VĚTRU (6)</vt:lpstr>
      <vt:lpstr>Formy a zdroje energie</vt:lpstr>
      <vt:lpstr>ENERGIE VĚTRU (7)</vt:lpstr>
      <vt:lpstr>ENERGIE VĚTRU – SYSTÉM ČESKÝCH VĚTRNÝCH ELEKTRÁREN</vt:lpstr>
      <vt:lpstr>ENERGIE VĚTRU – VĚTRNÝ POTENCIÁL ČESKÉ REPUBLIKY</vt:lpstr>
      <vt:lpstr>ENERGIE VODY (1)</vt:lpstr>
      <vt:lpstr>ENERGIE VODY (2)</vt:lpstr>
      <vt:lpstr>ENERGIE VODY (3)</vt:lpstr>
      <vt:lpstr>GEOTERMÁLNÍ ENERGIE (1)</vt:lpstr>
      <vt:lpstr>GEOTERMÁLNÍ ENERGIE (2)</vt:lpstr>
      <vt:lpstr>GEOTERMÁLNÍ ENERGIE (3)</vt:lpstr>
      <vt:lpstr>NÍZKOTEPLOTNÍ ENERGETICKÉ ZDROJE</vt:lpstr>
      <vt:lpstr>ENERGIE BIOMASY (1)</vt:lpstr>
      <vt:lpstr>ENERGIE BIOMASY (2)</vt:lpstr>
      <vt:lpstr>ENERGIE BIOMASY – SKUPINY ZPRACOVÁNÍ BIOMASY</vt:lpstr>
      <vt:lpstr>ENERGIE BIOMASY (3)</vt:lpstr>
      <vt:lpstr>ENERGIE BIOMASY (4)</vt:lpstr>
      <vt:lpstr>ENERGIE BIOMASY (5)</vt:lpstr>
      <vt:lpstr>NEOBNOVITELNÉ ZDROJE ENERGIE</vt:lpstr>
      <vt:lpstr>FOSILNÍ PEVNÁ PALIVA (1)</vt:lpstr>
      <vt:lpstr>FOSILNÍ PEVNÁ PALIVA (2)</vt:lpstr>
      <vt:lpstr>FOSILNÍ PEVNÁ PALIVA (3)</vt:lpstr>
      <vt:lpstr>FOSILNÍ PEVNÁ PALIVA (4)</vt:lpstr>
      <vt:lpstr>FOSILNÍ TEKUTÁ PALIVA</vt:lpstr>
      <vt:lpstr>FOSILNÍ PLYNNÁ PALIVA (1)</vt:lpstr>
      <vt:lpstr>JADERNÁ PALIVA (1)</vt:lpstr>
      <vt:lpstr>FOSILNÍ PLYNNÁ PALIVA (2)</vt:lpstr>
      <vt:lpstr>FOSILNÍ PLYNNÁ PALIVA (3)</vt:lpstr>
      <vt:lpstr>FOSILNÍ PLYNNÁ PALIVA (4)</vt:lpstr>
      <vt:lpstr>FOSILNÍ PLYNNÁ PALIVA - NEVÝHODY</vt:lpstr>
      <vt:lpstr>JADERNÁ PALIVA (2)</vt:lpstr>
      <vt:lpstr>JADERNÁ PALIVA (3)</vt:lpstr>
      <vt:lpstr>JADERNÁ PALIVA (4)</vt:lpstr>
      <vt:lpstr>JADERNÁ PALIVA (5)</vt:lpstr>
      <vt:lpstr>JADERNÁ PALIVA (6)</vt:lpstr>
      <vt:lpstr>JADERNÁ PALIVA (7)</vt:lpstr>
      <vt:lpstr>ÚLOŽIŠTĚ NÍZKO A STŘEDNĚAKTIVNÍCH ODPADŮ V ČESKÉ REPUBLICE</vt:lpstr>
      <vt:lpstr>VÝBĚR LOKALIT PRO STAVBU HLUBINNÉHU HLUBINNÉHO ULOŽIŠTĚ PEO JADERNÝ ODPAD</vt:lpstr>
      <vt:lpstr>DRUHOTNÉ ZDROJE</vt:lpstr>
      <vt:lpstr>DRUHOTNÉ ZDROJE (2)</vt:lpstr>
      <vt:lpstr>DRUHOTNÉ ZDROJE (3)</vt:lpstr>
      <vt:lpstr>DRUHOTNÉ ZDROJE (4)</vt:lpstr>
      <vt:lpstr>DRUHOTNÉ ZDROJE (5)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ENERGETICKÝ MANAGEMENT  2. FORMY A ZDROJE ENERGIE </dc:title>
  <dc:creator>Rössler Miroslav</dc:creator>
  <cp:lastModifiedBy>Rössler Miroslav</cp:lastModifiedBy>
  <cp:revision>1</cp:revision>
  <dcterms:created xsi:type="dcterms:W3CDTF">2024-09-30T05:29:42Z</dcterms:created>
  <dcterms:modified xsi:type="dcterms:W3CDTF">2024-09-30T08:04:45Z</dcterms:modified>
</cp:coreProperties>
</file>